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3"/>
  </p:notesMasterIdLst>
  <p:handoutMasterIdLst>
    <p:handoutMasterId r:id="rId44"/>
  </p:handoutMasterIdLst>
  <p:sldIdLst>
    <p:sldId id="257" r:id="rId2"/>
    <p:sldId id="299" r:id="rId3"/>
    <p:sldId id="328" r:id="rId4"/>
    <p:sldId id="329" r:id="rId5"/>
    <p:sldId id="330" r:id="rId6"/>
    <p:sldId id="300" r:id="rId7"/>
    <p:sldId id="302" r:id="rId8"/>
    <p:sldId id="339" r:id="rId9"/>
    <p:sldId id="301" r:id="rId10"/>
    <p:sldId id="321" r:id="rId11"/>
    <p:sldId id="303" r:id="rId12"/>
    <p:sldId id="305" r:id="rId13"/>
    <p:sldId id="331" r:id="rId14"/>
    <p:sldId id="308" r:id="rId15"/>
    <p:sldId id="307" r:id="rId16"/>
    <p:sldId id="319" r:id="rId17"/>
    <p:sldId id="318" r:id="rId18"/>
    <p:sldId id="309" r:id="rId19"/>
    <p:sldId id="306" r:id="rId20"/>
    <p:sldId id="310" r:id="rId21"/>
    <p:sldId id="320" r:id="rId22"/>
    <p:sldId id="332" r:id="rId23"/>
    <p:sldId id="313" r:id="rId24"/>
    <p:sldId id="322" r:id="rId25"/>
    <p:sldId id="333" r:id="rId26"/>
    <p:sldId id="337" r:id="rId27"/>
    <p:sldId id="338" r:id="rId28"/>
    <p:sldId id="334" r:id="rId29"/>
    <p:sldId id="335" r:id="rId30"/>
    <p:sldId id="336" r:id="rId31"/>
    <p:sldId id="304" r:id="rId32"/>
    <p:sldId id="312" r:id="rId33"/>
    <p:sldId id="323" r:id="rId34"/>
    <p:sldId id="314" r:id="rId35"/>
    <p:sldId id="315" r:id="rId36"/>
    <p:sldId id="311" r:id="rId37"/>
    <p:sldId id="325" r:id="rId38"/>
    <p:sldId id="326" r:id="rId39"/>
    <p:sldId id="324" r:id="rId40"/>
    <p:sldId id="316" r:id="rId41"/>
    <p:sldId id="317" r:id="rId42"/>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F21F1"/>
    <a:srgbClr val="0823A8"/>
    <a:srgbClr val="0046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5347" autoAdjust="0"/>
  </p:normalViewPr>
  <p:slideViewPr>
    <p:cSldViewPr>
      <p:cViewPr varScale="1">
        <p:scale>
          <a:sx n="81" d="100"/>
          <a:sy n="81" d="100"/>
        </p:scale>
        <p:origin x="2484" y="8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83" d="100"/>
          <a:sy n="83" d="100"/>
        </p:scale>
        <p:origin x="-3876"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D519A841-229C-4536-9187-C2ADFE99B617}" type="datetimeFigureOut">
              <a:rPr lang="zh-CN" altLang="en-US"/>
              <a:pPr>
                <a:defRPr/>
              </a:pPr>
              <a:t>2023/11/21</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defRPr>
            </a:lvl1pPr>
          </a:lstStyle>
          <a:p>
            <a:pPr>
              <a:defRPr/>
            </a:pPr>
            <a:fld id="{A95BE26F-04B8-415D-B1CD-C9BB6047607F}" type="slidenum">
              <a:rPr lang="zh-CN" altLang="en-US"/>
              <a:pPr>
                <a:defRPr/>
              </a:pPr>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27AC1450-904E-4FA6-8761-E4FAC0837620}" type="datetimeFigureOut">
              <a:rPr lang="zh-CN" altLang="en-US"/>
              <a:pPr>
                <a:defRPr/>
              </a:pPr>
              <a:t>2023/11/21</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defRPr>
            </a:lvl1pPr>
          </a:lstStyle>
          <a:p>
            <a:pPr>
              <a:defRPr/>
            </a:pPr>
            <a:fld id="{30564BA8-0B8C-47CD-BCA4-1448C8AFB812}"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Tree>
    <p:extLst>
      <p:ext uri="{BB962C8B-B14F-4D97-AF65-F5344CB8AC3E}">
        <p14:creationId xmlns:p14="http://schemas.microsoft.com/office/powerpoint/2010/main" val="18865034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Tree>
    <p:extLst>
      <p:ext uri="{BB962C8B-B14F-4D97-AF65-F5344CB8AC3E}">
        <p14:creationId xmlns:p14="http://schemas.microsoft.com/office/powerpoint/2010/main" val="8597490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Tree>
    <p:extLst>
      <p:ext uri="{BB962C8B-B14F-4D97-AF65-F5344CB8AC3E}">
        <p14:creationId xmlns:p14="http://schemas.microsoft.com/office/powerpoint/2010/main" val="8597490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Tree>
    <p:extLst>
      <p:ext uri="{BB962C8B-B14F-4D97-AF65-F5344CB8AC3E}">
        <p14:creationId xmlns:p14="http://schemas.microsoft.com/office/powerpoint/2010/main" val="32557859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Tree>
    <p:extLst>
      <p:ext uri="{BB962C8B-B14F-4D97-AF65-F5344CB8AC3E}">
        <p14:creationId xmlns:p14="http://schemas.microsoft.com/office/powerpoint/2010/main" val="8597490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Tree>
    <p:extLst>
      <p:ext uri="{BB962C8B-B14F-4D97-AF65-F5344CB8AC3E}">
        <p14:creationId xmlns:p14="http://schemas.microsoft.com/office/powerpoint/2010/main" val="8597490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r>
              <a:rPr lang="zh-CN" altLang="en-US" dirty="0"/>
              <a:t> </a:t>
            </a:r>
            <a:r>
              <a:rPr lang="en-US" altLang="zh-CN" dirty="0"/>
              <a:t>Spark</a:t>
            </a:r>
            <a:r>
              <a:rPr lang="zh-CN" altLang="en-US" dirty="0"/>
              <a:t>使用</a:t>
            </a:r>
            <a:r>
              <a:rPr lang="en-US" altLang="zh-CN" dirty="0"/>
              <a:t>Scala</a:t>
            </a:r>
            <a:r>
              <a:rPr lang="zh-CN" altLang="en-US" dirty="0"/>
              <a:t>开发，默认使用</a:t>
            </a:r>
            <a:r>
              <a:rPr lang="en-US" altLang="zh-CN" dirty="0"/>
              <a:t>Scala</a:t>
            </a:r>
            <a:r>
              <a:rPr lang="zh-CN" altLang="en-US" dirty="0"/>
              <a:t>作为编程语言。</a:t>
            </a:r>
            <a:endParaRPr lang="en-US" altLang="zh-CN" dirty="0"/>
          </a:p>
          <a:p>
            <a:pPr eaLnBrk="1" hangingPunct="1">
              <a:spcBef>
                <a:spcPct val="0"/>
              </a:spcBef>
            </a:pPr>
            <a:r>
              <a:rPr lang="en-US" altLang="zh-CN" dirty="0"/>
              <a:t>https://blog.csdn.net/crazzy_lp/article/details/84687545</a:t>
            </a:r>
            <a:endParaRPr lang="zh-CN" altLang="en-US" dirty="0"/>
          </a:p>
        </p:txBody>
      </p:sp>
    </p:spTree>
    <p:extLst>
      <p:ext uri="{BB962C8B-B14F-4D97-AF65-F5344CB8AC3E}">
        <p14:creationId xmlns:p14="http://schemas.microsoft.com/office/powerpoint/2010/main" val="8597490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dirty="0"/>
          </a:p>
        </p:txBody>
      </p:sp>
    </p:spTree>
    <p:extLst>
      <p:ext uri="{BB962C8B-B14F-4D97-AF65-F5344CB8AC3E}">
        <p14:creationId xmlns:p14="http://schemas.microsoft.com/office/powerpoint/2010/main" val="8597490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Tree>
    <p:extLst>
      <p:ext uri="{BB962C8B-B14F-4D97-AF65-F5344CB8AC3E}">
        <p14:creationId xmlns:p14="http://schemas.microsoft.com/office/powerpoint/2010/main" val="8597490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Tree>
    <p:extLst>
      <p:ext uri="{BB962C8B-B14F-4D97-AF65-F5344CB8AC3E}">
        <p14:creationId xmlns:p14="http://schemas.microsoft.com/office/powerpoint/2010/main" val="8597490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Tree>
    <p:extLst>
      <p:ext uri="{BB962C8B-B14F-4D97-AF65-F5344CB8AC3E}">
        <p14:creationId xmlns:p14="http://schemas.microsoft.com/office/powerpoint/2010/main" val="8597490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r>
              <a:rPr lang="en-US" altLang="zh-CN" dirty="0" err="1"/>
              <a:t>Matei</a:t>
            </a:r>
            <a:r>
              <a:rPr lang="en-US" altLang="zh-CN" dirty="0"/>
              <a:t> </a:t>
            </a:r>
            <a:r>
              <a:rPr lang="en-US" altLang="zh-CN" dirty="0" err="1"/>
              <a:t>Zaharia</a:t>
            </a:r>
            <a:r>
              <a:rPr lang="en-US" altLang="zh-CN" dirty="0"/>
              <a:t>, </a:t>
            </a:r>
            <a:r>
              <a:rPr lang="en-US" altLang="zh-CN" dirty="0" err="1"/>
              <a:t>Mosharaf</a:t>
            </a:r>
            <a:r>
              <a:rPr lang="en-US" altLang="zh-CN" dirty="0"/>
              <a:t> Chowdhury, </a:t>
            </a:r>
            <a:r>
              <a:rPr lang="en-US" altLang="zh-CN" dirty="0" err="1"/>
              <a:t>Tathagata</a:t>
            </a:r>
            <a:r>
              <a:rPr lang="en-US" altLang="zh-CN" dirty="0"/>
              <a:t> Das, </a:t>
            </a:r>
            <a:r>
              <a:rPr lang="en-US" altLang="zh-CN" dirty="0" err="1"/>
              <a:t>Ankur</a:t>
            </a:r>
            <a:r>
              <a:rPr lang="en-US" altLang="zh-CN" dirty="0"/>
              <a:t> Dave, Justin Ma, Murphy McCauley, Michael J. Franklin, Scott </a:t>
            </a:r>
            <a:r>
              <a:rPr lang="en-US" altLang="zh-CN" dirty="0" err="1"/>
              <a:t>Shenker</a:t>
            </a:r>
            <a:r>
              <a:rPr lang="en-US" altLang="zh-CN" dirty="0"/>
              <a:t>, and Ion </a:t>
            </a:r>
            <a:r>
              <a:rPr lang="en-US" altLang="zh-CN" dirty="0" err="1"/>
              <a:t>Stoica</a:t>
            </a:r>
            <a:r>
              <a:rPr lang="en-US" altLang="zh-CN" dirty="0"/>
              <a:t>. 2012. Resilient distributed datasets: a fault-tolerant abstraction for in-memory cluster computing. In &lt;</a:t>
            </a:r>
            <a:r>
              <a:rPr lang="en-US" altLang="zh-CN" dirty="0" err="1"/>
              <a:t>i</a:t>
            </a:r>
            <a:r>
              <a:rPr lang="en-US" altLang="zh-CN" dirty="0"/>
              <a:t>&gt;Proceedings of the 9th USENIX conference on Networked Systems Design and Implementation&lt;/</a:t>
            </a:r>
            <a:r>
              <a:rPr lang="en-US" altLang="zh-CN" dirty="0" err="1"/>
              <a:t>i</a:t>
            </a:r>
            <a:r>
              <a:rPr lang="en-US" altLang="zh-CN" dirty="0"/>
              <a:t>&gt; (&lt;</a:t>
            </a:r>
            <a:r>
              <a:rPr lang="en-US" altLang="zh-CN" dirty="0" err="1"/>
              <a:t>i</a:t>
            </a:r>
            <a:r>
              <a:rPr lang="en-US" altLang="zh-CN" dirty="0"/>
              <a:t>&gt;NSDI'12&lt;/</a:t>
            </a:r>
            <a:r>
              <a:rPr lang="en-US" altLang="zh-CN" dirty="0" err="1"/>
              <a:t>i</a:t>
            </a:r>
            <a:r>
              <a:rPr lang="en-US" altLang="zh-CN" dirty="0"/>
              <a:t>&gt;). USENIX Association, USA, 2.</a:t>
            </a:r>
            <a:endParaRPr lang="zh-CN" altLang="en-US" dirty="0"/>
          </a:p>
        </p:txBody>
      </p:sp>
    </p:spTree>
    <p:extLst>
      <p:ext uri="{BB962C8B-B14F-4D97-AF65-F5344CB8AC3E}">
        <p14:creationId xmlns:p14="http://schemas.microsoft.com/office/powerpoint/2010/main" val="8597490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Tree>
    <p:extLst>
      <p:ext uri="{BB962C8B-B14F-4D97-AF65-F5344CB8AC3E}">
        <p14:creationId xmlns:p14="http://schemas.microsoft.com/office/powerpoint/2010/main" val="8597490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Tree>
    <p:extLst>
      <p:ext uri="{BB962C8B-B14F-4D97-AF65-F5344CB8AC3E}">
        <p14:creationId xmlns:p14="http://schemas.microsoft.com/office/powerpoint/2010/main" val="69605972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Tree>
    <p:extLst>
      <p:ext uri="{BB962C8B-B14F-4D97-AF65-F5344CB8AC3E}">
        <p14:creationId xmlns:p14="http://schemas.microsoft.com/office/powerpoint/2010/main" val="85974906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Tree>
    <p:extLst>
      <p:ext uri="{BB962C8B-B14F-4D97-AF65-F5344CB8AC3E}">
        <p14:creationId xmlns:p14="http://schemas.microsoft.com/office/powerpoint/2010/main" val="17448859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r>
              <a:rPr lang="en-US" altLang="zh-CN" dirty="0"/>
              <a:t>https://www.jianshu.com/p/eba013dbb8c4</a:t>
            </a:r>
          </a:p>
          <a:p>
            <a:pPr eaLnBrk="1" hangingPunct="1">
              <a:spcBef>
                <a:spcPct val="0"/>
              </a:spcBef>
            </a:pPr>
            <a:r>
              <a:rPr lang="en-US" altLang="zh-CN" dirty="0"/>
              <a:t>https://www.sohu.com/a/534129079_121126896</a:t>
            </a:r>
            <a:endParaRPr lang="zh-CN" altLang="en-US" dirty="0"/>
          </a:p>
        </p:txBody>
      </p:sp>
    </p:spTree>
    <p:extLst>
      <p:ext uri="{BB962C8B-B14F-4D97-AF65-F5344CB8AC3E}">
        <p14:creationId xmlns:p14="http://schemas.microsoft.com/office/powerpoint/2010/main" val="81900778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r>
              <a:rPr lang="en-US" altLang="zh-CN" dirty="0"/>
              <a:t>https://www.jianshu.com/p/eba013dbb8c4</a:t>
            </a:r>
          </a:p>
          <a:p>
            <a:pPr eaLnBrk="1" hangingPunct="1">
              <a:spcBef>
                <a:spcPct val="0"/>
              </a:spcBef>
            </a:pPr>
            <a:r>
              <a:rPr lang="en-US" altLang="zh-CN" dirty="0"/>
              <a:t>https://www.sohu.com/a/534129079_121126896</a:t>
            </a:r>
            <a:endParaRPr lang="zh-CN" altLang="en-US" dirty="0"/>
          </a:p>
        </p:txBody>
      </p:sp>
    </p:spTree>
    <p:extLst>
      <p:ext uri="{BB962C8B-B14F-4D97-AF65-F5344CB8AC3E}">
        <p14:creationId xmlns:p14="http://schemas.microsoft.com/office/powerpoint/2010/main" val="422382893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r>
              <a:rPr lang="en-US" altLang="zh-CN" dirty="0"/>
              <a:t>https://cloud.tencent.com/developer/news/692763</a:t>
            </a:r>
            <a:endParaRPr lang="zh-CN" altLang="en-US" dirty="0"/>
          </a:p>
        </p:txBody>
      </p:sp>
    </p:spTree>
    <p:extLst>
      <p:ext uri="{BB962C8B-B14F-4D97-AF65-F5344CB8AC3E}">
        <p14:creationId xmlns:p14="http://schemas.microsoft.com/office/powerpoint/2010/main" val="344379082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Tree>
    <p:extLst>
      <p:ext uri="{BB962C8B-B14F-4D97-AF65-F5344CB8AC3E}">
        <p14:creationId xmlns:p14="http://schemas.microsoft.com/office/powerpoint/2010/main" val="259275916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Tree>
    <p:extLst>
      <p:ext uri="{BB962C8B-B14F-4D97-AF65-F5344CB8AC3E}">
        <p14:creationId xmlns:p14="http://schemas.microsoft.com/office/powerpoint/2010/main" val="22465067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Tree>
    <p:extLst>
      <p:ext uri="{BB962C8B-B14F-4D97-AF65-F5344CB8AC3E}">
        <p14:creationId xmlns:p14="http://schemas.microsoft.com/office/powerpoint/2010/main" val="305728191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Tree>
    <p:extLst>
      <p:ext uri="{BB962C8B-B14F-4D97-AF65-F5344CB8AC3E}">
        <p14:creationId xmlns:p14="http://schemas.microsoft.com/office/powerpoint/2010/main" val="49712263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Tree>
    <p:extLst>
      <p:ext uri="{BB962C8B-B14F-4D97-AF65-F5344CB8AC3E}">
        <p14:creationId xmlns:p14="http://schemas.microsoft.com/office/powerpoint/2010/main" val="85974906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dirty="0"/>
          </a:p>
        </p:txBody>
      </p:sp>
    </p:spTree>
    <p:extLst>
      <p:ext uri="{BB962C8B-B14F-4D97-AF65-F5344CB8AC3E}">
        <p14:creationId xmlns:p14="http://schemas.microsoft.com/office/powerpoint/2010/main" val="85974906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Tree>
    <p:extLst>
      <p:ext uri="{BB962C8B-B14F-4D97-AF65-F5344CB8AC3E}">
        <p14:creationId xmlns:p14="http://schemas.microsoft.com/office/powerpoint/2010/main" val="296598945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Tree>
    <p:extLst>
      <p:ext uri="{BB962C8B-B14F-4D97-AF65-F5344CB8AC3E}">
        <p14:creationId xmlns:p14="http://schemas.microsoft.com/office/powerpoint/2010/main" val="85974906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Tree>
    <p:extLst>
      <p:ext uri="{BB962C8B-B14F-4D97-AF65-F5344CB8AC3E}">
        <p14:creationId xmlns:p14="http://schemas.microsoft.com/office/powerpoint/2010/main" val="85974906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dirty="0"/>
          </a:p>
        </p:txBody>
      </p:sp>
    </p:spTree>
    <p:extLst>
      <p:ext uri="{BB962C8B-B14F-4D97-AF65-F5344CB8AC3E}">
        <p14:creationId xmlns:p14="http://schemas.microsoft.com/office/powerpoint/2010/main" val="85974906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dirty="0"/>
          </a:p>
        </p:txBody>
      </p:sp>
    </p:spTree>
    <p:extLst>
      <p:ext uri="{BB962C8B-B14F-4D97-AF65-F5344CB8AC3E}">
        <p14:creationId xmlns:p14="http://schemas.microsoft.com/office/powerpoint/2010/main" val="413430772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dirty="0"/>
          </a:p>
        </p:txBody>
      </p:sp>
    </p:spTree>
    <p:extLst>
      <p:ext uri="{BB962C8B-B14F-4D97-AF65-F5344CB8AC3E}">
        <p14:creationId xmlns:p14="http://schemas.microsoft.com/office/powerpoint/2010/main" val="425864931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dirty="0"/>
          </a:p>
        </p:txBody>
      </p:sp>
    </p:spTree>
    <p:extLst>
      <p:ext uri="{BB962C8B-B14F-4D97-AF65-F5344CB8AC3E}">
        <p14:creationId xmlns:p14="http://schemas.microsoft.com/office/powerpoint/2010/main" val="15434527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Tree>
    <p:extLst>
      <p:ext uri="{BB962C8B-B14F-4D97-AF65-F5344CB8AC3E}">
        <p14:creationId xmlns:p14="http://schemas.microsoft.com/office/powerpoint/2010/main" val="306857442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Tree>
    <p:extLst>
      <p:ext uri="{BB962C8B-B14F-4D97-AF65-F5344CB8AC3E}">
        <p14:creationId xmlns:p14="http://schemas.microsoft.com/office/powerpoint/2010/main" val="85974906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dirty="0"/>
          </a:p>
        </p:txBody>
      </p:sp>
    </p:spTree>
    <p:extLst>
      <p:ext uri="{BB962C8B-B14F-4D97-AF65-F5344CB8AC3E}">
        <p14:creationId xmlns:p14="http://schemas.microsoft.com/office/powerpoint/2010/main" val="8597490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Tree>
    <p:extLst>
      <p:ext uri="{BB962C8B-B14F-4D97-AF65-F5344CB8AC3E}">
        <p14:creationId xmlns:p14="http://schemas.microsoft.com/office/powerpoint/2010/main" val="26449701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Tree>
    <p:extLst>
      <p:ext uri="{BB962C8B-B14F-4D97-AF65-F5344CB8AC3E}">
        <p14:creationId xmlns:p14="http://schemas.microsoft.com/office/powerpoint/2010/main" val="8597490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Tree>
    <p:extLst>
      <p:ext uri="{BB962C8B-B14F-4D97-AF65-F5344CB8AC3E}">
        <p14:creationId xmlns:p14="http://schemas.microsoft.com/office/powerpoint/2010/main" val="8597490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Tree>
    <p:extLst>
      <p:ext uri="{BB962C8B-B14F-4D97-AF65-F5344CB8AC3E}">
        <p14:creationId xmlns:p14="http://schemas.microsoft.com/office/powerpoint/2010/main" val="39966650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Tree>
    <p:extLst>
      <p:ext uri="{BB962C8B-B14F-4D97-AF65-F5344CB8AC3E}">
        <p14:creationId xmlns:p14="http://schemas.microsoft.com/office/powerpoint/2010/main" val="8597490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lvl1pPr>
              <a:defRPr b="1">
                <a:solidFill>
                  <a:srgbClr val="0046D2"/>
                </a:solidFill>
              </a:defRPr>
            </a:lvl1pPr>
          </a:lstStyle>
          <a:p>
            <a:pPr>
              <a:defRPr/>
            </a:pPr>
            <a:r>
              <a:rPr lang="en-US" altLang="zh-CN"/>
              <a:t>Big Data Computing Technology, 2017 Fall</a:t>
            </a:r>
            <a:endParaRPr lang="zh-CN" altLang="en-US" dirty="0"/>
          </a:p>
        </p:txBody>
      </p:sp>
      <p:sp>
        <p:nvSpPr>
          <p:cNvPr id="6" name="灯片编号占位符 5"/>
          <p:cNvSpPr>
            <a:spLocks noGrp="1"/>
          </p:cNvSpPr>
          <p:nvPr>
            <p:ph type="sldNum" sz="quarter" idx="12"/>
          </p:nvPr>
        </p:nvSpPr>
        <p:spPr/>
        <p:txBody>
          <a:bodyPr/>
          <a:lstStyle>
            <a:lvl1pPr>
              <a:defRPr sz="1600" b="1">
                <a:solidFill>
                  <a:srgbClr val="0046D2"/>
                </a:solidFill>
              </a:defRPr>
            </a:lvl1pPr>
          </a:lstStyle>
          <a:p>
            <a:pPr>
              <a:defRPr/>
            </a:pPr>
            <a:fld id="{88020851-DCD7-4232-B0C3-461CB7087348}" type="slidenum">
              <a:rPr lang="zh-CN" altLang="en-US" smtClean="0"/>
              <a:pPr>
                <a:defRPr/>
              </a:pPr>
              <a:t>‹#›</a:t>
            </a:fld>
            <a:endParaRPr lang="zh-CN" altLang="en-US"/>
          </a:p>
        </p:txBody>
      </p:sp>
      <p:sp>
        <p:nvSpPr>
          <p:cNvPr id="4" name="日期占位符 3"/>
          <p:cNvSpPr>
            <a:spLocks noGrp="1"/>
          </p:cNvSpPr>
          <p:nvPr>
            <p:ph type="dt" sz="half" idx="10"/>
          </p:nvPr>
        </p:nvSpPr>
        <p:spPr/>
        <p:txBody>
          <a:bodyPr/>
          <a:lstStyle>
            <a:lvl1pPr>
              <a:defRPr b="1">
                <a:solidFill>
                  <a:srgbClr val="0046D2"/>
                </a:solidFill>
              </a:defRPr>
            </a:lvl1pPr>
          </a:lstStyle>
          <a:p>
            <a:pPr>
              <a:defRPr/>
            </a:pPr>
            <a:fld id="{48AE39C6-15C2-4807-8E1B-3C327B9D5887}" type="datetime4">
              <a:rPr lang="en-US" altLang="zh-CN" smtClean="0"/>
              <a:pPr>
                <a:defRPr/>
              </a:pPr>
              <a:t>November 21, 2023</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a:prstGeom prst="rect">
            <a:avLst/>
          </a:prstGeo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9BD9EECB-3C99-4366-A15A-BA97BD83FED8}" type="datetime4">
              <a:rPr lang="en-US" altLang="zh-CN"/>
              <a:pPr>
                <a:defRPr/>
              </a:pPr>
              <a:t>November 21, 2023</a:t>
            </a:fld>
            <a:endParaRPr lang="zh-CN" altLang="en-US"/>
          </a:p>
        </p:txBody>
      </p:sp>
      <p:sp>
        <p:nvSpPr>
          <p:cNvPr id="6" name="页脚占位符 4"/>
          <p:cNvSpPr>
            <a:spLocks noGrp="1"/>
          </p:cNvSpPr>
          <p:nvPr>
            <p:ph type="ftr" sz="quarter" idx="11"/>
          </p:nvPr>
        </p:nvSpPr>
        <p:spPr/>
        <p:txBody>
          <a:bodyPr/>
          <a:lstStyle>
            <a:lvl1pPr>
              <a:defRPr/>
            </a:lvl1pPr>
          </a:lstStyle>
          <a:p>
            <a:pPr>
              <a:defRPr/>
            </a:pPr>
            <a:r>
              <a:rPr lang="en-US" altLang="zh-CN"/>
              <a:t>Operating System Structure and Programming, 2010 Fall</a:t>
            </a: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86D5D659-05D9-490A-B3D0-FD33CD1664CD}" type="slidenum">
              <a:rPr lang="zh-CN" altLang="en-US"/>
              <a:pPr>
                <a:defRPr/>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7D9F8ABE-C3CE-4473-8B56-462A72AD3100}" type="datetime4">
              <a:rPr lang="en-US" altLang="zh-CN"/>
              <a:pPr>
                <a:defRPr/>
              </a:pPr>
              <a:t>November 21, 2023</a:t>
            </a:fld>
            <a:endParaRPr lang="zh-CN" altLang="en-US"/>
          </a:p>
        </p:txBody>
      </p:sp>
      <p:sp>
        <p:nvSpPr>
          <p:cNvPr id="5" name="页脚占位符 4"/>
          <p:cNvSpPr>
            <a:spLocks noGrp="1"/>
          </p:cNvSpPr>
          <p:nvPr>
            <p:ph type="ftr" sz="quarter" idx="11"/>
          </p:nvPr>
        </p:nvSpPr>
        <p:spPr/>
        <p:txBody>
          <a:bodyPr/>
          <a:lstStyle>
            <a:lvl1pPr>
              <a:defRPr/>
            </a:lvl1pPr>
          </a:lstStyle>
          <a:p>
            <a:pPr>
              <a:defRPr/>
            </a:pPr>
            <a:r>
              <a:rPr lang="en-US" altLang="zh-CN"/>
              <a:t>Operating System Structure and Programming, 2010 Fall</a:t>
            </a: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AA29E6B4-3356-4539-B2D7-DEC7EBC03C81}" type="slidenum">
              <a:rPr lang="zh-CN" altLang="en-US"/>
              <a:pPr>
                <a:defRPr/>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6D685A8B-1B23-4E5F-9616-BD125CD45E96}" type="datetime4">
              <a:rPr lang="en-US" altLang="zh-CN"/>
              <a:pPr>
                <a:defRPr/>
              </a:pPr>
              <a:t>November 21, 2023</a:t>
            </a:fld>
            <a:endParaRPr lang="zh-CN" altLang="en-US"/>
          </a:p>
        </p:txBody>
      </p:sp>
      <p:sp>
        <p:nvSpPr>
          <p:cNvPr id="5" name="页脚占位符 4"/>
          <p:cNvSpPr>
            <a:spLocks noGrp="1"/>
          </p:cNvSpPr>
          <p:nvPr>
            <p:ph type="ftr" sz="quarter" idx="11"/>
          </p:nvPr>
        </p:nvSpPr>
        <p:spPr/>
        <p:txBody>
          <a:bodyPr/>
          <a:lstStyle>
            <a:lvl1pPr>
              <a:defRPr/>
            </a:lvl1pPr>
          </a:lstStyle>
          <a:p>
            <a:pPr>
              <a:defRPr/>
            </a:pPr>
            <a:r>
              <a:rPr lang="en-US" altLang="zh-CN"/>
              <a:t>Operating System Structure and Programming, 2010 Fall</a:t>
            </a: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8022C252-56B2-46B1-9A0D-824C8FB49278}" type="slidenum">
              <a:rPr lang="zh-CN" altLang="en-US"/>
              <a:pPr>
                <a:defRPr/>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4" name="日期占位符 3"/>
          <p:cNvSpPr>
            <a:spLocks noGrp="1"/>
          </p:cNvSpPr>
          <p:nvPr>
            <p:ph type="dt" sz="half" idx="10"/>
          </p:nvPr>
        </p:nvSpPr>
        <p:spPr/>
        <p:txBody>
          <a:bodyPr/>
          <a:lstStyle>
            <a:lvl1pPr>
              <a:defRPr/>
            </a:lvl1pPr>
          </a:lstStyle>
          <a:p>
            <a:pPr>
              <a:defRPr/>
            </a:pPr>
            <a:fld id="{3B96BF03-17DF-474C-986B-8CCF910A89B1}" type="datetime4">
              <a:rPr lang="en-US" altLang="zh-CN"/>
              <a:pPr>
                <a:defRPr/>
              </a:pPr>
              <a:t>November 21, 2023</a:t>
            </a:fld>
            <a:endParaRPr lang="zh-CN" altLang="en-US"/>
          </a:p>
        </p:txBody>
      </p:sp>
      <p:sp>
        <p:nvSpPr>
          <p:cNvPr id="5" name="页脚占位符 4"/>
          <p:cNvSpPr>
            <a:spLocks noGrp="1"/>
          </p:cNvSpPr>
          <p:nvPr>
            <p:ph type="ftr" sz="quarter" idx="11"/>
          </p:nvPr>
        </p:nvSpPr>
        <p:spPr/>
        <p:txBody>
          <a:bodyPr/>
          <a:lstStyle>
            <a:lvl1pPr>
              <a:defRPr/>
            </a:lvl1pPr>
          </a:lstStyle>
          <a:p>
            <a:pPr>
              <a:defRPr/>
            </a:pPr>
            <a:r>
              <a:rPr lang="en-US" altLang="zh-CN"/>
              <a:t>Operating System Structure and Programming, 2010 Fall</a:t>
            </a: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F6A1FFB0-C415-44D1-9D5D-2AB1F317462C}" type="slidenum">
              <a:rPr lang="zh-CN" altLang="en-US"/>
              <a:pPr>
                <a:defRPr/>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fld id="{C3620811-0F58-4E0C-8718-BCDEA892BC40}" type="datetime4">
              <a:rPr lang="en-US" altLang="zh-CN"/>
              <a:pPr>
                <a:defRPr/>
              </a:pPr>
              <a:t>November 21, 2023</a:t>
            </a:fld>
            <a:endParaRPr lang="zh-CN" altLang="en-US"/>
          </a:p>
        </p:txBody>
      </p:sp>
      <p:sp>
        <p:nvSpPr>
          <p:cNvPr id="5" name="页脚占位符 4"/>
          <p:cNvSpPr>
            <a:spLocks noGrp="1"/>
          </p:cNvSpPr>
          <p:nvPr>
            <p:ph type="ftr" sz="quarter" idx="11"/>
          </p:nvPr>
        </p:nvSpPr>
        <p:spPr/>
        <p:txBody>
          <a:bodyPr/>
          <a:lstStyle>
            <a:lvl1pPr>
              <a:defRPr/>
            </a:lvl1pPr>
          </a:lstStyle>
          <a:p>
            <a:pPr>
              <a:defRPr/>
            </a:pPr>
            <a:r>
              <a:rPr lang="en-US" altLang="zh-CN"/>
              <a:t>Operating System Structure and Programming, 2010 Fall</a:t>
            </a: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A03F6D99-58DA-4C6D-866B-384BA8B4FA85}" type="slidenum">
              <a:rPr lang="zh-CN" altLang="en-US"/>
              <a:pPr>
                <a:defRPr/>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1_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fld id="{C3620811-0F58-4E0C-8718-BCDEA892BC40}" type="datetime4">
              <a:rPr lang="en-US" altLang="zh-CN"/>
              <a:pPr>
                <a:defRPr/>
              </a:pPr>
              <a:t>November 21, 2023</a:t>
            </a:fld>
            <a:endParaRPr lang="zh-CN" altLang="en-US"/>
          </a:p>
        </p:txBody>
      </p:sp>
      <p:sp>
        <p:nvSpPr>
          <p:cNvPr id="5" name="页脚占位符 4"/>
          <p:cNvSpPr>
            <a:spLocks noGrp="1"/>
          </p:cNvSpPr>
          <p:nvPr>
            <p:ph type="ftr" sz="quarter" idx="11"/>
          </p:nvPr>
        </p:nvSpPr>
        <p:spPr/>
        <p:txBody>
          <a:bodyPr/>
          <a:lstStyle>
            <a:lvl1pPr>
              <a:defRPr/>
            </a:lvl1pPr>
          </a:lstStyle>
          <a:p>
            <a:pPr>
              <a:defRPr/>
            </a:pPr>
            <a:r>
              <a:rPr lang="en-US" altLang="zh-CN"/>
              <a:t>Operating System Structure and Programming, 2010 Fall</a:t>
            </a: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A03F6D99-58DA-4C6D-866B-384BA8B4FA85}" type="slidenum">
              <a:rPr lang="zh-CN" altLang="en-US"/>
              <a:pPr>
                <a:defRPr/>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fld id="{57D055D0-3F6E-4525-9940-3A04C76C7FFD}" type="datetime4">
              <a:rPr lang="en-US" altLang="zh-CN"/>
              <a:pPr>
                <a:defRPr/>
              </a:pPr>
              <a:t>November 21, 2023</a:t>
            </a:fld>
            <a:endParaRPr lang="zh-CN" altLang="en-US"/>
          </a:p>
        </p:txBody>
      </p:sp>
      <p:sp>
        <p:nvSpPr>
          <p:cNvPr id="6" name="页脚占位符 4"/>
          <p:cNvSpPr>
            <a:spLocks noGrp="1"/>
          </p:cNvSpPr>
          <p:nvPr>
            <p:ph type="ftr" sz="quarter" idx="11"/>
          </p:nvPr>
        </p:nvSpPr>
        <p:spPr/>
        <p:txBody>
          <a:bodyPr/>
          <a:lstStyle>
            <a:lvl1pPr>
              <a:defRPr/>
            </a:lvl1pPr>
          </a:lstStyle>
          <a:p>
            <a:pPr>
              <a:defRPr/>
            </a:pPr>
            <a:r>
              <a:rPr lang="en-US" altLang="zh-CN"/>
              <a:t>Operating System Structure and Programming, 2010 Fall</a:t>
            </a: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2B07E696-B69E-41C6-BBEC-3D2FC3C1BFE2}" type="slidenum">
              <a:rPr lang="zh-CN" altLang="en-US"/>
              <a:pPr>
                <a:defRPr/>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p:txBody>
          <a:bodyPr/>
          <a:lstStyle>
            <a:lvl1pPr>
              <a:defRPr/>
            </a:lvl1pPr>
          </a:lstStyle>
          <a:p>
            <a:pPr>
              <a:defRPr/>
            </a:pPr>
            <a:fld id="{73AA7719-E8D0-47BA-8FD9-E16012AF59CB}" type="datetime4">
              <a:rPr lang="en-US" altLang="zh-CN"/>
              <a:pPr>
                <a:defRPr/>
              </a:pPr>
              <a:t>November 21, 2023</a:t>
            </a:fld>
            <a:endParaRPr lang="zh-CN" altLang="en-US"/>
          </a:p>
        </p:txBody>
      </p:sp>
      <p:sp>
        <p:nvSpPr>
          <p:cNvPr id="8" name="页脚占位符 4"/>
          <p:cNvSpPr>
            <a:spLocks noGrp="1"/>
          </p:cNvSpPr>
          <p:nvPr>
            <p:ph type="ftr" sz="quarter" idx="11"/>
          </p:nvPr>
        </p:nvSpPr>
        <p:spPr/>
        <p:txBody>
          <a:bodyPr/>
          <a:lstStyle>
            <a:lvl1pPr>
              <a:defRPr/>
            </a:lvl1pPr>
          </a:lstStyle>
          <a:p>
            <a:pPr>
              <a:defRPr/>
            </a:pPr>
            <a:r>
              <a:rPr lang="en-US" altLang="zh-CN"/>
              <a:t>Operating System Structure and Programming, 2010 Fall</a:t>
            </a: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F090CC04-7929-45ED-A5EA-D1085C2BAB42}" type="slidenum">
              <a:rPr lang="zh-CN" altLang="en-US"/>
              <a:pPr>
                <a:defRPr/>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fld id="{49D9CC61-F3E2-4166-AD97-E4B62E12A2CA}" type="datetime4">
              <a:rPr lang="en-US" altLang="zh-CN"/>
              <a:pPr>
                <a:defRPr/>
              </a:pPr>
              <a:t>November 21, 2023</a:t>
            </a:fld>
            <a:endParaRPr lang="zh-CN" altLang="en-US"/>
          </a:p>
        </p:txBody>
      </p:sp>
      <p:sp>
        <p:nvSpPr>
          <p:cNvPr id="4" name="页脚占位符 4"/>
          <p:cNvSpPr>
            <a:spLocks noGrp="1"/>
          </p:cNvSpPr>
          <p:nvPr>
            <p:ph type="ftr" sz="quarter" idx="11"/>
          </p:nvPr>
        </p:nvSpPr>
        <p:spPr/>
        <p:txBody>
          <a:bodyPr/>
          <a:lstStyle>
            <a:lvl1pPr>
              <a:defRPr/>
            </a:lvl1pPr>
          </a:lstStyle>
          <a:p>
            <a:pPr>
              <a:defRPr/>
            </a:pPr>
            <a:r>
              <a:rPr lang="en-US" altLang="zh-CN"/>
              <a:t>Operating System Structure and Programming, 2010 Fall</a:t>
            </a: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D17ECD03-C8D5-4708-B29F-BDFE1BD72945}" type="slidenum">
              <a:rPr lang="zh-CN" altLang="en-US"/>
              <a:pPr>
                <a:defRPr/>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8128A5F5-8CD0-4877-B434-7421E7CB31A3}" type="datetime4">
              <a:rPr lang="en-US" altLang="zh-CN"/>
              <a:pPr>
                <a:defRPr/>
              </a:pPr>
              <a:t>November 21, 2023</a:t>
            </a:fld>
            <a:endParaRPr lang="zh-CN" altLang="en-US"/>
          </a:p>
        </p:txBody>
      </p:sp>
      <p:sp>
        <p:nvSpPr>
          <p:cNvPr id="3" name="页脚占位符 4"/>
          <p:cNvSpPr>
            <a:spLocks noGrp="1"/>
          </p:cNvSpPr>
          <p:nvPr>
            <p:ph type="ftr" sz="quarter" idx="11"/>
          </p:nvPr>
        </p:nvSpPr>
        <p:spPr/>
        <p:txBody>
          <a:bodyPr/>
          <a:lstStyle>
            <a:lvl1pPr>
              <a:defRPr/>
            </a:lvl1pPr>
          </a:lstStyle>
          <a:p>
            <a:pPr>
              <a:defRPr/>
            </a:pPr>
            <a:r>
              <a:rPr lang="en-US" altLang="zh-CN"/>
              <a:t>Operating System Structure and Programming, 2010 Fall</a:t>
            </a: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3D0D3C4F-D2AC-402C-B720-14708FC93B95}" type="slidenum">
              <a:rPr lang="zh-CN" altLang="en-US"/>
              <a:pPr>
                <a:defRPr/>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697A08E2-5DF4-4FD2-9167-CA839EDD21B1}" type="datetime4">
              <a:rPr lang="en-US" altLang="zh-CN"/>
              <a:pPr>
                <a:defRPr/>
              </a:pPr>
              <a:t>November 21, 2023</a:t>
            </a:fld>
            <a:endParaRPr lang="zh-CN" altLang="en-US"/>
          </a:p>
        </p:txBody>
      </p:sp>
      <p:sp>
        <p:nvSpPr>
          <p:cNvPr id="6" name="页脚占位符 4"/>
          <p:cNvSpPr>
            <a:spLocks noGrp="1"/>
          </p:cNvSpPr>
          <p:nvPr>
            <p:ph type="ftr" sz="quarter" idx="11"/>
          </p:nvPr>
        </p:nvSpPr>
        <p:spPr/>
        <p:txBody>
          <a:bodyPr/>
          <a:lstStyle>
            <a:lvl1pPr>
              <a:defRPr/>
            </a:lvl1pPr>
          </a:lstStyle>
          <a:p>
            <a:pPr>
              <a:defRPr/>
            </a:pPr>
            <a:r>
              <a:rPr lang="en-US" altLang="zh-CN"/>
              <a:t>Operating System Structure and Programming, 2010 Fall</a:t>
            </a: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EED8A050-2F7F-4890-A49B-FEF7D667FF6B}" type="slidenum">
              <a:rPr lang="zh-CN" altLang="en-US"/>
              <a:pPr>
                <a:defRPr/>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srcRect/>
          <a:tile tx="0" ty="0" sx="100000" sy="100000" flip="none" algn="tl"/>
        </a:blipFill>
        <a:effectLst/>
      </p:bgPr>
    </p:bg>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400" b="1">
                <a:solidFill>
                  <a:srgbClr val="3F21F1"/>
                </a:solidFill>
                <a:latin typeface="+mn-lt"/>
                <a:ea typeface="+mn-ea"/>
              </a:defRPr>
            </a:lvl1pPr>
          </a:lstStyle>
          <a:p>
            <a:pPr>
              <a:defRPr/>
            </a:pPr>
            <a:fld id="{3E0D7108-400D-483F-B44C-D44F85D334A8}" type="datetime4">
              <a:rPr lang="en-US" altLang="zh-CN" smtClean="0"/>
              <a:pPr>
                <a:defRPr/>
              </a:pPr>
              <a:t>November 21, 2023</a:t>
            </a:fld>
            <a:endParaRPr lang="zh-CN" altLang="en-US" dirty="0"/>
          </a:p>
        </p:txBody>
      </p:sp>
      <p:sp>
        <p:nvSpPr>
          <p:cNvPr id="5" name="页脚占位符 4"/>
          <p:cNvSpPr>
            <a:spLocks noGrp="1"/>
          </p:cNvSpPr>
          <p:nvPr>
            <p:ph type="ftr" sz="quarter" idx="3"/>
          </p:nvPr>
        </p:nvSpPr>
        <p:spPr>
          <a:xfrm>
            <a:off x="2895600" y="6356350"/>
            <a:ext cx="3429000" cy="365125"/>
          </a:xfrm>
          <a:prstGeom prst="rect">
            <a:avLst/>
          </a:prstGeom>
        </p:spPr>
        <p:txBody>
          <a:bodyPr vert="horz" lIns="91440" tIns="45720" rIns="91440" bIns="45720" rtlCol="0" anchor="ctr"/>
          <a:lstStyle>
            <a:lvl1pPr algn="ctr" fontAlgn="auto">
              <a:spcBef>
                <a:spcPts val="0"/>
              </a:spcBef>
              <a:spcAft>
                <a:spcPts val="0"/>
              </a:spcAft>
              <a:defRPr sz="1400" b="1">
                <a:solidFill>
                  <a:srgbClr val="3F21F1"/>
                </a:solidFill>
                <a:latin typeface="+mn-lt"/>
                <a:ea typeface="+mn-ea"/>
              </a:defRPr>
            </a:lvl1pPr>
          </a:lstStyle>
          <a:p>
            <a:pPr>
              <a:defRPr/>
            </a:pPr>
            <a:r>
              <a:rPr lang="en-US" altLang="zh-CN" dirty="0"/>
              <a:t>Big Data Computing Technology, 2017 Fall</a:t>
            </a:r>
            <a:endParaRPr lang="zh-CN" altLang="en-US" dirty="0"/>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defRPr>
            </a:lvl1pPr>
          </a:lstStyle>
          <a:p>
            <a:pPr>
              <a:defRPr/>
            </a:pPr>
            <a:fld id="{740B1466-B9A4-434F-A814-9913A65E28AC}"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7.xml"/><Relationship Id="rId1" Type="http://schemas.openxmlformats.org/officeDocument/2006/relationships/slideLayout" Target="../slideLayouts/slideLayout1.xml"/><Relationship Id="rId5" Type="http://schemas.openxmlformats.org/officeDocument/2006/relationships/image" Target="http://jbcdn2.b0.upaiyun.com/2013/09/SparkTA11.jpg" TargetMode="External"/><Relationship Id="rId4" Type="http://schemas.openxmlformats.org/officeDocument/2006/relationships/image" Target="../media/image10.jpeg"/></Relationships>
</file>

<file path=ppt/slides/_rels/slide1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9.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0.xml"/><Relationship Id="rId1" Type="http://schemas.openxmlformats.org/officeDocument/2006/relationships/slideLayout" Target="../slideLayouts/slideLayout1.xml"/><Relationship Id="rId5" Type="http://schemas.openxmlformats.org/officeDocument/2006/relationships/image" Target="http://img.blog.csdn.net/20160229162039400?watermark/2/text/aHR0cDovL2Jsb2cuY3Nkbi5uZXQv/font/5a6L5L2T/fontsize/400/fill/I0JBQkFCMA==/dissolve/70/gravity/Center" TargetMode="External"/><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14.jpg"/></Relationships>
</file>

<file path=ppt/slides/_rels/slide2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2.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s>
</file>

<file path=ppt/slides/_rels/slide2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3.xml"/><Relationship Id="rId1" Type="http://schemas.openxmlformats.org/officeDocument/2006/relationships/slideLayout" Target="../slideLayouts/slideLayout1.xml"/><Relationship Id="rId5" Type="http://schemas.openxmlformats.org/officeDocument/2006/relationships/image" Target="http://images.cnitblog.com/blog/349490/201504/051615315763532.png" TargetMode="External"/><Relationship Id="rId4" Type="http://schemas.openxmlformats.org/officeDocument/2006/relationships/image" Target="../media/image15.png"/></Relationships>
</file>

<file path=ppt/slides/_rels/slide2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4.xml"/><Relationship Id="rId1" Type="http://schemas.openxmlformats.org/officeDocument/2006/relationships/slideLayout" Target="../slideLayouts/slideLayout1.xml"/><Relationship Id="rId5" Type="http://schemas.openxmlformats.org/officeDocument/2006/relationships/image" Target="http://images.cnitblog.com/blog/349490/201504/051615315763532.png" TargetMode="External"/><Relationship Id="rId4" Type="http://schemas.openxmlformats.org/officeDocument/2006/relationships/image" Target="../media/image15.png"/></Relationships>
</file>

<file path=ppt/slides/_rels/slide2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5.xml"/><Relationship Id="rId1" Type="http://schemas.openxmlformats.org/officeDocument/2006/relationships/slideLayout" Target="../slideLayouts/slideLayout1.xml"/><Relationship Id="rId5" Type="http://schemas.openxmlformats.org/officeDocument/2006/relationships/image" Target="../media/image17.png"/><Relationship Id="rId4" Type="http://schemas.openxmlformats.org/officeDocument/2006/relationships/image" Target="../media/image16.jpg"/></Relationships>
</file>

<file path=ppt/slides/_rels/slide2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6.xml"/><Relationship Id="rId1" Type="http://schemas.openxmlformats.org/officeDocument/2006/relationships/slideLayout" Target="../slideLayouts/slideLayout1.xml"/><Relationship Id="rId5" Type="http://schemas.openxmlformats.org/officeDocument/2006/relationships/image" Target="../media/image16.jpg"/><Relationship Id="rId4" Type="http://schemas.openxmlformats.org/officeDocument/2006/relationships/image" Target="../media/image18.jpg"/></Relationships>
</file>

<file path=ppt/slides/_rels/slide2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7.xml"/><Relationship Id="rId1" Type="http://schemas.openxmlformats.org/officeDocument/2006/relationships/slideLayout" Target="../slideLayouts/slideLayout1.xml"/><Relationship Id="rId5" Type="http://schemas.openxmlformats.org/officeDocument/2006/relationships/image" Target="../media/image16.jpg"/><Relationship Id="rId4" Type="http://schemas.openxmlformats.org/officeDocument/2006/relationships/image" Target="../media/image18.jpg"/></Relationships>
</file>

<file path=ppt/slides/_rels/slide2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8.xml"/><Relationship Id="rId1" Type="http://schemas.openxmlformats.org/officeDocument/2006/relationships/slideLayout" Target="../slideLayouts/slideLayout1.xml"/><Relationship Id="rId4" Type="http://schemas.openxmlformats.org/officeDocument/2006/relationships/image" Target="../media/image19.emf"/></Relationships>
</file>

<file path=ppt/slides/_rels/slide2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9.xml"/><Relationship Id="rId1" Type="http://schemas.openxmlformats.org/officeDocument/2006/relationships/slideLayout" Target="../slideLayouts/slideLayout1.xml"/><Relationship Id="rId4" Type="http://schemas.openxmlformats.org/officeDocument/2006/relationships/image" Target="../media/image20.jpg"/></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4.jpg"/></Relationships>
</file>

<file path=ppt/slides/_rels/slide3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0.xml"/><Relationship Id="rId1" Type="http://schemas.openxmlformats.org/officeDocument/2006/relationships/slideLayout" Target="../slideLayouts/slideLayout1.xml"/><Relationship Id="rId4" Type="http://schemas.openxmlformats.org/officeDocument/2006/relationships/image" Target="../media/image21.jpg"/></Relationships>
</file>

<file path=ppt/slides/_rels/slide3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2.xml"/><Relationship Id="rId1" Type="http://schemas.openxmlformats.org/officeDocument/2006/relationships/slideLayout" Target="../slideLayouts/slideLayout1.xml"/><Relationship Id="rId4" Type="http://schemas.openxmlformats.org/officeDocument/2006/relationships/image" Target="../media/image22.emf"/></Relationships>
</file>

<file path=ppt/slides/_rels/slide3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3.xml"/><Relationship Id="rId1" Type="http://schemas.openxmlformats.org/officeDocument/2006/relationships/slideLayout" Target="../slideLayouts/slideLayout1.xml"/><Relationship Id="rId4" Type="http://schemas.openxmlformats.org/officeDocument/2006/relationships/image" Target="../media/image22.emf"/></Relationships>
</file>

<file path=ppt/slides/_rels/slide3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5.xml"/><Relationship Id="rId1" Type="http://schemas.openxmlformats.org/officeDocument/2006/relationships/slideLayout" Target="../slideLayouts/slideLayout1.xml"/><Relationship Id="rId5" Type="http://schemas.openxmlformats.org/officeDocument/2006/relationships/image" Target="http://images2015.cnblogs.com/blog/1004194/201608/1004194-20160829182313371-1648664691.png" TargetMode="External"/><Relationship Id="rId4" Type="http://schemas.openxmlformats.org/officeDocument/2006/relationships/image" Target="../media/image23.png"/></Relationships>
</file>

<file path=ppt/slides/_rels/slide3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7.xml"/><Relationship Id="rId1" Type="http://schemas.openxmlformats.org/officeDocument/2006/relationships/slideLayout" Target="../slideLayouts/slideLayout1.xml"/><Relationship Id="rId4" Type="http://schemas.openxmlformats.org/officeDocument/2006/relationships/image" Target="../media/image24.emf"/></Relationships>
</file>

<file path=ppt/slides/_rels/slide3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8.xml"/><Relationship Id="rId1" Type="http://schemas.openxmlformats.org/officeDocument/2006/relationships/slideLayout" Target="../slideLayouts/slideLayout1.xml"/><Relationship Id="rId4" Type="http://schemas.openxmlformats.org/officeDocument/2006/relationships/image" Target="../media/image24.emf"/></Relationships>
</file>

<file path=ppt/slides/_rels/slide3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5.jpg"/></Relationships>
</file>

<file path=ppt/slides/_rels/slide4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0.xml"/><Relationship Id="rId1" Type="http://schemas.openxmlformats.org/officeDocument/2006/relationships/slideLayout" Target="../slideLayouts/slideLayout1.xml"/><Relationship Id="rId5" Type="http://schemas.openxmlformats.org/officeDocument/2006/relationships/image" Target="http://images.cnblogs.com/cnblogs_com/barrenlake/745774/o_FIFO.png" TargetMode="External"/><Relationship Id="rId4" Type="http://schemas.openxmlformats.org/officeDocument/2006/relationships/image" Target="../media/image25.png"/></Relationships>
</file>

<file path=ppt/slides/_rels/slide4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1.xml"/><Relationship Id="rId1" Type="http://schemas.openxmlformats.org/officeDocument/2006/relationships/slideLayout" Target="../slideLayouts/slideLayout1.xml"/><Relationship Id="rId4" Type="http://schemas.openxmlformats.org/officeDocument/2006/relationships/image" Target="../media/image26.png"/></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6.jpg"/></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cstate="print">
            <a:alphaModFix amt="78000"/>
          </a:blip>
          <a:srcRect/>
          <a:tile tx="0" ty="0" sx="100000" sy="100000" flip="none" algn="tl"/>
        </a:blipFill>
        <a:effectLst/>
      </p:bgPr>
    </p:bg>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4"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pPr/>
              <a:t>1</a:t>
            </a:fld>
            <a:endParaRPr lang="zh-CN" altLang="en-US"/>
          </a:p>
        </p:txBody>
      </p:sp>
      <p:sp>
        <p:nvSpPr>
          <p:cNvPr id="2055" name="TextBox 11"/>
          <p:cNvSpPr txBox="1">
            <a:spLocks noChangeArrowheads="1"/>
          </p:cNvSpPr>
          <p:nvPr/>
        </p:nvSpPr>
        <p:spPr bwMode="auto">
          <a:xfrm>
            <a:off x="3276600" y="76200"/>
            <a:ext cx="5562600" cy="892552"/>
          </a:xfrm>
          <a:prstGeom prst="rect">
            <a:avLst/>
          </a:prstGeom>
          <a:noFill/>
          <a:ln w="9525">
            <a:noFill/>
            <a:miter lim="800000"/>
          </a:ln>
        </p:spPr>
        <p:txBody>
          <a:bodyPr>
            <a:spAutoFit/>
          </a:bodyPr>
          <a:lstStyle/>
          <a:p>
            <a:r>
              <a:rPr lang="zh-CN" altLang="en-US" sz="2400" b="1" dirty="0">
                <a:solidFill>
                  <a:srgbClr val="002060"/>
                </a:solidFill>
                <a:latin typeface="Calibri" panose="020F0502020204030204" pitchFamily="34" charset="0"/>
              </a:rPr>
              <a:t>大数据计算技术 </a:t>
            </a:r>
            <a:endParaRPr lang="en-US" altLang="zh-CN" sz="2400" b="1" dirty="0">
              <a:solidFill>
                <a:srgbClr val="002060"/>
              </a:solidFill>
              <a:latin typeface="Calibri" panose="020F0502020204030204" pitchFamily="34" charset="0"/>
            </a:endParaRPr>
          </a:p>
          <a:p>
            <a:r>
              <a:rPr lang="en-US" altLang="zh-CN" sz="2800" b="1" dirty="0">
                <a:solidFill>
                  <a:srgbClr val="002060"/>
                </a:solidFill>
                <a:latin typeface="Calibri" panose="020F0502020204030204" pitchFamily="34" charset="0"/>
              </a:rPr>
              <a:t>Big Data Computing Technology</a:t>
            </a:r>
            <a:endParaRPr lang="zh-CN" altLang="en-US" sz="2800" b="1" dirty="0">
              <a:solidFill>
                <a:srgbClr val="002060"/>
              </a:solidFill>
              <a:latin typeface="Calibri" panose="020F0502020204030204" pitchFamily="34" charset="0"/>
            </a:endParaRPr>
          </a:p>
        </p:txBody>
      </p:sp>
      <p:sp>
        <p:nvSpPr>
          <p:cNvPr id="2056" name="TextBox 12"/>
          <p:cNvSpPr txBox="1">
            <a:spLocks noChangeArrowheads="1"/>
          </p:cNvSpPr>
          <p:nvPr/>
        </p:nvSpPr>
        <p:spPr bwMode="auto">
          <a:xfrm>
            <a:off x="609600" y="1219200"/>
            <a:ext cx="7924800" cy="4278094"/>
          </a:xfrm>
          <a:prstGeom prst="rect">
            <a:avLst/>
          </a:prstGeom>
          <a:noFill/>
          <a:ln w="9525">
            <a:noFill/>
            <a:miter lim="800000"/>
          </a:ln>
        </p:spPr>
        <p:txBody>
          <a:bodyPr>
            <a:spAutoFit/>
          </a:bodyPr>
          <a:lstStyle/>
          <a:p>
            <a:pPr algn="ctr"/>
            <a:endParaRPr lang="en-US" altLang="zh-CN" sz="4000" b="1" dirty="0">
              <a:solidFill>
                <a:srgbClr val="002060"/>
              </a:solidFill>
              <a:latin typeface="Calibri" panose="020F0502020204030204" pitchFamily="34" charset="0"/>
            </a:endParaRPr>
          </a:p>
          <a:p>
            <a:pPr marL="0" lvl="5" algn="ctr" fontAlgn="base">
              <a:spcBef>
                <a:spcPct val="0"/>
              </a:spcBef>
              <a:spcAft>
                <a:spcPct val="0"/>
              </a:spcAft>
            </a:pPr>
            <a:r>
              <a:rPr lang="en-US" altLang="zh-CN" sz="4000" b="1" dirty="0">
                <a:solidFill>
                  <a:srgbClr val="002060"/>
                </a:solidFill>
                <a:latin typeface="Calibri" panose="020F0502020204030204" pitchFamily="34" charset="0"/>
              </a:rPr>
              <a:t>Lecture 19 </a:t>
            </a:r>
            <a:r>
              <a:rPr lang="en-US" altLang="zh-CN" sz="3200" b="1" dirty="0">
                <a:solidFill>
                  <a:srgbClr val="002060"/>
                </a:solidFill>
                <a:latin typeface="Calibri" panose="020F0502020204030204" pitchFamily="34" charset="0"/>
              </a:rPr>
              <a:t>Spark</a:t>
            </a:r>
            <a:r>
              <a:rPr lang="zh-CN" altLang="en-US" sz="3200" b="1" dirty="0">
                <a:solidFill>
                  <a:srgbClr val="002060"/>
                </a:solidFill>
                <a:latin typeface="Calibri" panose="020F0502020204030204" pitchFamily="34" charset="0"/>
              </a:rPr>
              <a:t>内存计算模型</a:t>
            </a:r>
            <a:endParaRPr lang="en-US" altLang="zh-CN" sz="4000" b="1" dirty="0">
              <a:solidFill>
                <a:srgbClr val="002060"/>
              </a:solidFill>
              <a:latin typeface="Calibri" panose="020F0502020204030204" pitchFamily="34" charset="0"/>
            </a:endParaRPr>
          </a:p>
          <a:p>
            <a:pPr algn="ctr"/>
            <a:endParaRPr lang="en-US" altLang="zh-CN" sz="3200" b="1" dirty="0">
              <a:solidFill>
                <a:srgbClr val="002060"/>
              </a:solidFill>
              <a:latin typeface="Calibri" panose="020F0502020204030204" pitchFamily="34" charset="0"/>
            </a:endParaRPr>
          </a:p>
          <a:p>
            <a:endParaRPr lang="en-US" altLang="zh-CN" sz="4000" b="1" dirty="0">
              <a:solidFill>
                <a:srgbClr val="002060"/>
              </a:solidFill>
              <a:latin typeface="Calibri" panose="020F0502020204030204" pitchFamily="34" charset="0"/>
            </a:endParaRPr>
          </a:p>
          <a:p>
            <a:pPr marL="571500" indent="-571500" algn="ctr">
              <a:lnSpc>
                <a:spcPct val="150000"/>
              </a:lnSpc>
              <a:buFont typeface="Wingdings" panose="05000000000000000000" pitchFamily="2" charset="2"/>
              <a:buChar char="q"/>
            </a:pPr>
            <a:r>
              <a:rPr lang="zh-CN" altLang="en-US" sz="4000" b="1" dirty="0">
                <a:solidFill>
                  <a:srgbClr val="002060"/>
                </a:solidFill>
                <a:latin typeface="Calibri" panose="020F0502020204030204" pitchFamily="34" charset="0"/>
              </a:rPr>
              <a:t>逻辑计算模型</a:t>
            </a:r>
          </a:p>
          <a:p>
            <a:pPr marL="571500" indent="-571500" algn="ctr">
              <a:lnSpc>
                <a:spcPct val="150000"/>
              </a:lnSpc>
              <a:buFont typeface="Wingdings" panose="05000000000000000000" pitchFamily="2" charset="2"/>
              <a:buChar char="q"/>
            </a:pPr>
            <a:r>
              <a:rPr lang="zh-CN" altLang="en-US" sz="4000" b="1" dirty="0">
                <a:solidFill>
                  <a:srgbClr val="002060"/>
                </a:solidFill>
                <a:latin typeface="Calibri" panose="020F0502020204030204" pitchFamily="34" charset="0"/>
              </a:rPr>
              <a:t>物理计算架构</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pPr/>
              <a:t>10</a:t>
            </a:fld>
            <a:endParaRPr lang="zh-CN" altLang="en-US" dirty="0"/>
          </a:p>
        </p:txBody>
      </p:sp>
      <p:sp>
        <p:nvSpPr>
          <p:cNvPr id="109569" name="Rectangle 1"/>
          <p:cNvSpPr>
            <a:spLocks noChangeArrowheads="1"/>
          </p:cNvSpPr>
          <p:nvPr/>
        </p:nvSpPr>
        <p:spPr bwMode="auto">
          <a:xfrm>
            <a:off x="533400" y="1137433"/>
            <a:ext cx="7924800" cy="540147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R="0" lvl="0" algn="l" defTabSz="914400" rtl="0" eaLnBrk="1" fontAlgn="base" latinLnBrk="0" hangingPunct="1">
              <a:lnSpc>
                <a:spcPct val="150000"/>
              </a:lnSpc>
              <a:spcBef>
                <a:spcPct val="0"/>
              </a:spcBef>
              <a:spcAft>
                <a:spcPct val="0"/>
              </a:spcAft>
              <a:buClrTx/>
              <a:buSzTx/>
              <a:buFontTx/>
              <a:buNone/>
              <a:tabLst/>
            </a:pP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Spark</a:t>
            </a:r>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集群有三种典型的运行模式：</a:t>
            </a:r>
            <a:endParaRPr lang="en-US" altLang="zh-CN" sz="2000" dirty="0">
              <a:latin typeface="Times New Roman" panose="02020603050405020304" pitchFamily="18" charset="0"/>
              <a:ea typeface="微软雅黑" panose="020B0503020204020204" pitchFamily="34" charset="-122"/>
              <a:cs typeface="Times New Roman" panose="02020603050405020304" pitchFamily="18" charset="0"/>
            </a:endParaRPr>
          </a:p>
          <a:p>
            <a:pPr lvl="0">
              <a:lnSpc>
                <a:spcPct val="150000"/>
              </a:lnSpc>
              <a:spcBef>
                <a:spcPts val="600"/>
              </a:spcBef>
              <a:buFont typeface="Wingdings" pitchFamily="2" charset="2"/>
              <a:buChar char="l"/>
            </a:pP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Standalone</a:t>
            </a:r>
            <a:r>
              <a:rPr lang="zh-CN" altLang="zh-CN"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模式</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：独立集群运行模式，使用</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Spark</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自带的</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Master</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程序提供集群资源调度服务，这种模式主要用于本地开发测试。</a:t>
            </a:r>
            <a:endParaRPr lang="en-US" altLang="zh-CN" sz="2000" dirty="0">
              <a:latin typeface="Times New Roman" panose="02020603050405020304" pitchFamily="18" charset="0"/>
              <a:ea typeface="微软雅黑" panose="020B0503020204020204" pitchFamily="34" charset="-122"/>
              <a:cs typeface="Times New Roman" panose="02020603050405020304" pitchFamily="18" charset="0"/>
            </a:endParaRPr>
          </a:p>
          <a:p>
            <a:pPr lvl="0">
              <a:lnSpc>
                <a:spcPct val="150000"/>
              </a:lnSpc>
              <a:spcBef>
                <a:spcPts val="600"/>
              </a:spcBef>
              <a:buFont typeface="Wingdings" pitchFamily="2" charset="2"/>
              <a:buChar char="l"/>
            </a:pP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YARN-Client</a:t>
            </a:r>
            <a:r>
              <a:rPr lang="zh-CN" altLang="zh-CN"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模式</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：此模式中</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Driver</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在客户端本地运行，使得应用程序和</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Spark</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客户端可以进行交互。</a:t>
            </a:r>
            <a:endParaRPr lang="en-US" altLang="zh-CN" sz="2000" dirty="0">
              <a:latin typeface="Times New Roman" panose="02020603050405020304" pitchFamily="18" charset="0"/>
              <a:ea typeface="微软雅黑" panose="020B0503020204020204" pitchFamily="34" charset="-122"/>
              <a:cs typeface="Times New Roman" panose="02020603050405020304" pitchFamily="18" charset="0"/>
            </a:endParaRPr>
          </a:p>
          <a:p>
            <a:pPr lvl="0">
              <a:lnSpc>
                <a:spcPct val="150000"/>
              </a:lnSpc>
              <a:spcBef>
                <a:spcPts val="600"/>
              </a:spcBef>
              <a:buFont typeface="Wingdings" pitchFamily="2" charset="2"/>
              <a:buChar char="l"/>
            </a:pP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YARN-Cluster</a:t>
            </a:r>
            <a:r>
              <a:rPr lang="zh-CN" altLang="zh-CN"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模式</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：在此模式下当用户向</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YARN</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提交一个应用程序后，</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YARN</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将分两个阶段运行该应用程序：第一个阶段把应用主控程序</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Driver</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作为一个</a:t>
            </a:r>
            <a:r>
              <a:rPr lang="en-US" altLang="zh-CN" sz="2000" dirty="0" err="1">
                <a:latin typeface="Times New Roman" panose="02020603050405020304" pitchFamily="18" charset="0"/>
                <a:ea typeface="微软雅黑" panose="020B0503020204020204" pitchFamily="34" charset="-122"/>
                <a:cs typeface="Times New Roman" panose="02020603050405020304" pitchFamily="18" charset="0"/>
              </a:rPr>
              <a:t>ApplicationMaster</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在</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YARN</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集群中先启动；第二个阶段是由</a:t>
            </a:r>
            <a:r>
              <a:rPr lang="en-US" altLang="zh-CN" sz="2000" dirty="0" err="1">
                <a:latin typeface="Times New Roman" panose="02020603050405020304" pitchFamily="18" charset="0"/>
                <a:ea typeface="微软雅黑" panose="020B0503020204020204" pitchFamily="34" charset="-122"/>
                <a:cs typeface="Times New Roman" panose="02020603050405020304" pitchFamily="18" charset="0"/>
              </a:rPr>
              <a:t>ApplicationMaster</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创建应用程序并为它向</a:t>
            </a:r>
            <a:r>
              <a:rPr lang="en-US" altLang="zh-CN" sz="2000" dirty="0" err="1">
                <a:latin typeface="Times New Roman" panose="02020603050405020304" pitchFamily="18" charset="0"/>
                <a:ea typeface="微软雅黑" panose="020B0503020204020204" pitchFamily="34" charset="-122"/>
                <a:cs typeface="Times New Roman" panose="02020603050405020304" pitchFamily="18" charset="0"/>
              </a:rPr>
              <a:t>ResourceManager</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申请资源，并启动</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Executor</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来运行</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Task</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，同时监控它的整个运行过程，直到运行完成。</a:t>
            </a:r>
            <a:endParaRPr kumimoji="0" lang="zh-CN" altLang="en-US" sz="2000" b="0" i="0" u="none" strike="noStrike" cap="none" normalizeH="0" baseline="0" dirty="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 name="TextBox 11"/>
          <p:cNvSpPr txBox="1">
            <a:spLocks noChangeArrowheads="1"/>
          </p:cNvSpPr>
          <p:nvPr/>
        </p:nvSpPr>
        <p:spPr bwMode="auto">
          <a:xfrm>
            <a:off x="3162300" y="248190"/>
            <a:ext cx="5562600" cy="584775"/>
          </a:xfrm>
          <a:prstGeom prst="rect">
            <a:avLst/>
          </a:prstGeom>
          <a:noFill/>
          <a:ln w="9525">
            <a:noFill/>
            <a:miter lim="800000"/>
          </a:ln>
        </p:spPr>
        <p:txBody>
          <a:bodyPr>
            <a:spAutoFit/>
          </a:bodyPr>
          <a:lstStyle/>
          <a:p>
            <a:r>
              <a:rPr lang="en-US" altLang="zh-CN" sz="3200" b="1" dirty="0">
                <a:solidFill>
                  <a:srgbClr val="002060"/>
                </a:solidFill>
                <a:latin typeface="Calibri" panose="020F0502020204030204" pitchFamily="34" charset="0"/>
              </a:rPr>
              <a:t>19.2 Spark</a:t>
            </a:r>
            <a:r>
              <a:rPr lang="zh-CN" altLang="en-US" sz="3200" b="1" dirty="0">
                <a:solidFill>
                  <a:srgbClr val="002060"/>
                </a:solidFill>
                <a:latin typeface="Calibri" panose="020F0502020204030204" pitchFamily="34" charset="0"/>
              </a:rPr>
              <a:t>运行模式</a:t>
            </a:r>
            <a:endParaRPr lang="zh-CN" altLang="en-US" sz="3600" b="1" dirty="0">
              <a:solidFill>
                <a:srgbClr val="002060"/>
              </a:solidFill>
              <a:latin typeface="Calibri" panose="020F0502020204030204" pitchFamily="34" charset="0"/>
            </a:endParaRPr>
          </a:p>
        </p:txBody>
      </p:sp>
    </p:spTree>
    <p:extLst>
      <p:ext uri="{BB962C8B-B14F-4D97-AF65-F5344CB8AC3E}">
        <p14:creationId xmlns:p14="http://schemas.microsoft.com/office/powerpoint/2010/main" val="35502950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pPr/>
              <a:t>11</a:t>
            </a:fld>
            <a:endParaRPr lang="zh-CN" altLang="en-US" dirty="0"/>
          </a:p>
        </p:txBody>
      </p:sp>
      <p:sp>
        <p:nvSpPr>
          <p:cNvPr id="7" name="TextBox 12"/>
          <p:cNvSpPr txBox="1">
            <a:spLocks noChangeArrowheads="1"/>
          </p:cNvSpPr>
          <p:nvPr/>
        </p:nvSpPr>
        <p:spPr bwMode="auto">
          <a:xfrm>
            <a:off x="593942" y="1012280"/>
            <a:ext cx="8077200" cy="3077061"/>
          </a:xfrm>
          <a:prstGeom prst="rect">
            <a:avLst/>
          </a:prstGeom>
          <a:noFill/>
          <a:ln w="9525">
            <a:noFill/>
            <a:miter lim="800000"/>
          </a:ln>
        </p:spPr>
        <p:txBody>
          <a:bodyPr wrap="square">
            <a:spAutoFit/>
          </a:bodyPr>
          <a:lstStyle/>
          <a:p>
            <a:pPr>
              <a:lnSpc>
                <a:spcPts val="3200"/>
              </a:lnSpc>
              <a:spcBef>
                <a:spcPts val="1200"/>
              </a:spcBef>
            </a:pP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        RDD</a:t>
            </a:r>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Resilient Distributed Datasets</a:t>
            </a:r>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）定义为</a:t>
            </a:r>
            <a:r>
              <a:rPr lang="zh-CN" altLang="zh-CN"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弹性分布式数据集</a:t>
            </a:r>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，即一组不可改变、可并行计算、分区的（</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partitioned</a:t>
            </a:r>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）数据集集合。</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RDD</a:t>
            </a:r>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既是一个数据模型也是一个内存抽象模型。</a:t>
            </a:r>
            <a:endParaRPr lang="en-US" altLang="zh-CN" sz="2000" dirty="0">
              <a:latin typeface="Times New Roman" panose="02020603050405020304" pitchFamily="18" charset="0"/>
              <a:ea typeface="微软雅黑" panose="020B0503020204020204" pitchFamily="34" charset="-122"/>
              <a:cs typeface="Times New Roman" panose="02020603050405020304" pitchFamily="18" charset="0"/>
            </a:endParaRPr>
          </a:p>
          <a:p>
            <a:pPr>
              <a:lnSpc>
                <a:spcPts val="3200"/>
              </a:lnSpc>
              <a:spcBef>
                <a:spcPts val="1200"/>
              </a:spcBef>
            </a:pP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在逻辑结构上，</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RDD</a:t>
            </a:r>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可以理解为一个数组，数组的元素即是分区</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Partition</a:t>
            </a:r>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；在物理数据存储上，</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RDD</a:t>
            </a:r>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的每一个</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Partition</a:t>
            </a:r>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对应的就是一个数据块</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Block</a:t>
            </a:r>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Block</a:t>
            </a:r>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可以有多个副本，分别存储在不同节点的内存中，当内存不够时还可以持久化存储到磁盘上</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9" name="TextBox 11"/>
          <p:cNvSpPr txBox="1">
            <a:spLocks noChangeArrowheads="1"/>
          </p:cNvSpPr>
          <p:nvPr/>
        </p:nvSpPr>
        <p:spPr bwMode="auto">
          <a:xfrm>
            <a:off x="3162300" y="248190"/>
            <a:ext cx="5562600" cy="584775"/>
          </a:xfrm>
          <a:prstGeom prst="rect">
            <a:avLst/>
          </a:prstGeom>
          <a:noFill/>
          <a:ln w="9525">
            <a:noFill/>
            <a:miter lim="800000"/>
          </a:ln>
        </p:spPr>
        <p:txBody>
          <a:bodyPr>
            <a:spAutoFit/>
          </a:bodyPr>
          <a:lstStyle/>
          <a:p>
            <a:r>
              <a:rPr lang="en-US" altLang="zh-CN" sz="3200" b="1" dirty="0">
                <a:solidFill>
                  <a:srgbClr val="002060"/>
                </a:solidFill>
                <a:latin typeface="Calibri" panose="020F0502020204030204" pitchFamily="34" charset="0"/>
              </a:rPr>
              <a:t>19.3 RDD</a:t>
            </a:r>
            <a:r>
              <a:rPr lang="zh-CN" altLang="en-US" sz="3200" b="1" dirty="0">
                <a:solidFill>
                  <a:srgbClr val="002060"/>
                </a:solidFill>
                <a:latin typeface="Calibri" panose="020F0502020204030204" pitchFamily="34" charset="0"/>
              </a:rPr>
              <a:t>数据模型</a:t>
            </a:r>
            <a:endParaRPr lang="zh-CN" altLang="en-US" sz="3600" b="1" dirty="0">
              <a:solidFill>
                <a:srgbClr val="002060"/>
              </a:solidFill>
              <a:latin typeface="Calibri" panose="020F0502020204030204" pitchFamily="34" charset="0"/>
            </a:endParaRPr>
          </a:p>
        </p:txBody>
      </p:sp>
    </p:spTree>
    <p:extLst>
      <p:ext uri="{BB962C8B-B14F-4D97-AF65-F5344CB8AC3E}">
        <p14:creationId xmlns:p14="http://schemas.microsoft.com/office/powerpoint/2010/main" val="1541951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pPr/>
              <a:t>12</a:t>
            </a:fld>
            <a:endParaRPr lang="zh-CN" altLang="en-US" dirty="0"/>
          </a:p>
        </p:txBody>
      </p:sp>
      <p:sp>
        <p:nvSpPr>
          <p:cNvPr id="117761" name="Rectangle 1"/>
          <p:cNvSpPr>
            <a:spLocks noChangeArrowheads="1"/>
          </p:cNvSpPr>
          <p:nvPr/>
        </p:nvSpPr>
        <p:spPr bwMode="auto">
          <a:xfrm>
            <a:off x="228600" y="1196601"/>
            <a:ext cx="8610600" cy="507831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spcBef>
                <a:spcPts val="1200"/>
              </a:spcBef>
              <a:buFont typeface="Wingdings" pitchFamily="2" charset="2"/>
              <a:buChar char="l"/>
            </a:pP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A list of partitions</a:t>
            </a:r>
          </a:p>
          <a:p>
            <a:pPr lvl="1">
              <a:spcBef>
                <a:spcPts val="1200"/>
              </a:spcBef>
            </a:pP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一个</a:t>
            </a:r>
            <a:r>
              <a:rPr lang="en-US" altLang="zh-CN" dirty="0" err="1">
                <a:latin typeface="Times New Roman" panose="02020603050405020304" pitchFamily="18" charset="0"/>
                <a:ea typeface="微软雅黑" panose="020B0503020204020204" pitchFamily="34" charset="-122"/>
                <a:cs typeface="Times New Roman" panose="02020603050405020304" pitchFamily="18" charset="0"/>
              </a:rPr>
              <a:t>rdd</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有多个分区</a:t>
            </a:r>
          </a:p>
          <a:p>
            <a:pPr lvl="0">
              <a:spcBef>
                <a:spcPts val="1200"/>
              </a:spcBef>
              <a:buFont typeface="Wingdings" pitchFamily="2" charset="2"/>
              <a:buChar char="l"/>
            </a:pP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A function for computing each split</a:t>
            </a:r>
          </a:p>
          <a:p>
            <a:pPr lvl="1">
              <a:spcBef>
                <a:spcPts val="1200"/>
              </a:spcBef>
            </a:pP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作用在每一个分区中的函数</a:t>
            </a:r>
          </a:p>
          <a:p>
            <a:pPr lvl="0">
              <a:spcBef>
                <a:spcPts val="1200"/>
              </a:spcBef>
              <a:buFont typeface="Wingdings" pitchFamily="2" charset="2"/>
              <a:buChar char="l"/>
            </a:pP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A list of dependencies on other RDDs</a:t>
            </a:r>
          </a:p>
          <a:p>
            <a:pPr lvl="1">
              <a:spcBef>
                <a:spcPts val="1200"/>
              </a:spcBef>
            </a:pP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一个</a:t>
            </a:r>
            <a:r>
              <a:rPr lang="en-US" altLang="zh-CN" dirty="0" err="1">
                <a:latin typeface="Times New Roman" panose="02020603050405020304" pitchFamily="18" charset="0"/>
                <a:ea typeface="微软雅黑" panose="020B0503020204020204" pitchFamily="34" charset="-122"/>
                <a:cs typeface="Times New Roman" panose="02020603050405020304" pitchFamily="18" charset="0"/>
              </a:rPr>
              <a:t>rdd</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会依赖于很多其他</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RDD</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，这里就涉及到</a:t>
            </a:r>
            <a:r>
              <a:rPr lang="en-US" altLang="zh-CN" dirty="0" err="1">
                <a:latin typeface="Times New Roman" panose="02020603050405020304" pitchFamily="18" charset="0"/>
                <a:ea typeface="微软雅黑" panose="020B0503020204020204" pitchFamily="34" charset="-122"/>
                <a:cs typeface="Times New Roman" panose="02020603050405020304" pitchFamily="18" charset="0"/>
              </a:rPr>
              <a:t>rdd</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的依赖关系</a:t>
            </a:r>
          </a:p>
          <a:p>
            <a:pPr lvl="0">
              <a:spcBef>
                <a:spcPts val="1200"/>
              </a:spcBef>
              <a:buFont typeface="Wingdings" pitchFamily="2" charset="2"/>
              <a:buChar char="l"/>
            </a:pP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Optionally, a </a:t>
            </a:r>
            <a:r>
              <a:rPr lang="en-US" altLang="zh-CN" dirty="0" err="1">
                <a:latin typeface="Times New Roman" panose="02020603050405020304" pitchFamily="18" charset="0"/>
                <a:ea typeface="微软雅黑" panose="020B0503020204020204" pitchFamily="34" charset="-122"/>
                <a:cs typeface="Times New Roman" panose="02020603050405020304" pitchFamily="18" charset="0"/>
              </a:rPr>
              <a:t>Partitioner</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 for key-value RDDs (e.g. to say that the RDD is hash-partitioned) </a:t>
            </a:r>
          </a:p>
          <a:p>
            <a:pPr lvl="1">
              <a:spcBef>
                <a:spcPts val="1200"/>
              </a:spcBef>
            </a:pP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（可选项） 针对于</a:t>
            </a:r>
            <a:r>
              <a:rPr lang="en-US" altLang="zh-CN" dirty="0" err="1">
                <a:latin typeface="Times New Roman" panose="02020603050405020304" pitchFamily="18" charset="0"/>
                <a:ea typeface="微软雅黑" panose="020B0503020204020204" pitchFamily="34" charset="-122"/>
                <a:cs typeface="Times New Roman" panose="02020603050405020304" pitchFamily="18" charset="0"/>
              </a:rPr>
              <a:t>kv</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类型的</a:t>
            </a:r>
            <a:r>
              <a:rPr lang="en-US" altLang="zh-CN" dirty="0" err="1">
                <a:latin typeface="Times New Roman" panose="02020603050405020304" pitchFamily="18" charset="0"/>
                <a:ea typeface="微软雅黑" panose="020B0503020204020204" pitchFamily="34" charset="-122"/>
                <a:cs typeface="Times New Roman" panose="02020603050405020304" pitchFamily="18" charset="0"/>
              </a:rPr>
              <a:t>rdd</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才会有分区函数（必须要产生</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shuffle</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），分区函数就决定了数据会流入到子</a:t>
            </a:r>
            <a:r>
              <a:rPr lang="en-US" altLang="zh-CN" dirty="0" err="1">
                <a:latin typeface="Times New Roman" panose="02020603050405020304" pitchFamily="18" charset="0"/>
                <a:ea typeface="微软雅黑" panose="020B0503020204020204" pitchFamily="34" charset="-122"/>
                <a:cs typeface="Times New Roman" panose="02020603050405020304" pitchFamily="18" charset="0"/>
              </a:rPr>
              <a:t>rdd</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的那些分区中</a:t>
            </a:r>
          </a:p>
          <a:p>
            <a:pPr lvl="0">
              <a:spcBef>
                <a:spcPts val="1200"/>
              </a:spcBef>
              <a:buFont typeface="Wingdings" pitchFamily="2" charset="2"/>
              <a:buChar char="l"/>
            </a:pP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Optionally, a list of preferred locations to compute each split on (e.g. block locations for an HDFS file) </a:t>
            </a:r>
          </a:p>
          <a:p>
            <a:pPr lvl="1">
              <a:spcBef>
                <a:spcPts val="1200"/>
              </a:spcBef>
            </a:pP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（可选项）一个列表，存储每个</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Partition</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的优先位置 ，数据位置最优</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(spark</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在进行任务分配的时候，会优先考虑存有数据的</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worker</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节点来进行任务计算</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a:t>
            </a:r>
            <a:endParaRPr kumimoji="0" lang="zh-CN" altLang="en-US" b="0" i="0" u="none" strike="noStrike" cap="none" normalizeH="0" baseline="0" dirty="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8" name="TextBox 11"/>
          <p:cNvSpPr txBox="1">
            <a:spLocks noChangeArrowheads="1"/>
          </p:cNvSpPr>
          <p:nvPr/>
        </p:nvSpPr>
        <p:spPr bwMode="auto">
          <a:xfrm>
            <a:off x="3162300" y="248190"/>
            <a:ext cx="5562600" cy="584775"/>
          </a:xfrm>
          <a:prstGeom prst="rect">
            <a:avLst/>
          </a:prstGeom>
          <a:noFill/>
          <a:ln w="9525">
            <a:noFill/>
            <a:miter lim="800000"/>
          </a:ln>
        </p:spPr>
        <p:txBody>
          <a:bodyPr>
            <a:spAutoFit/>
          </a:bodyPr>
          <a:lstStyle/>
          <a:p>
            <a:r>
              <a:rPr lang="en-US" altLang="zh-CN" sz="3200" b="1" dirty="0">
                <a:solidFill>
                  <a:srgbClr val="002060"/>
                </a:solidFill>
                <a:latin typeface="Calibri" panose="020F0502020204030204" pitchFamily="34" charset="0"/>
              </a:rPr>
              <a:t>RDD</a:t>
            </a:r>
            <a:r>
              <a:rPr lang="zh-CN" altLang="en-US" sz="3200" b="1" dirty="0">
                <a:solidFill>
                  <a:srgbClr val="002060"/>
                </a:solidFill>
                <a:latin typeface="Calibri" panose="020F0502020204030204" pitchFamily="34" charset="0"/>
              </a:rPr>
              <a:t>的五个属性</a:t>
            </a:r>
            <a:endParaRPr lang="zh-CN" altLang="en-US" sz="3600" b="1" dirty="0">
              <a:solidFill>
                <a:srgbClr val="002060"/>
              </a:solidFill>
              <a:latin typeface="Calibri" panose="020F0502020204030204" pitchFamily="34" charset="0"/>
            </a:endParaRPr>
          </a:p>
        </p:txBody>
      </p:sp>
    </p:spTree>
    <p:extLst>
      <p:ext uri="{BB962C8B-B14F-4D97-AF65-F5344CB8AC3E}">
        <p14:creationId xmlns:p14="http://schemas.microsoft.com/office/powerpoint/2010/main" val="1541951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pPr/>
              <a:t>13</a:t>
            </a:fld>
            <a:endParaRPr lang="zh-CN" altLang="en-US" dirty="0"/>
          </a:p>
        </p:txBody>
      </p:sp>
      <p:sp>
        <p:nvSpPr>
          <p:cNvPr id="117761" name="Rectangle 1"/>
          <p:cNvSpPr>
            <a:spLocks noChangeArrowheads="1"/>
          </p:cNvSpPr>
          <p:nvPr/>
        </p:nvSpPr>
        <p:spPr bwMode="auto">
          <a:xfrm>
            <a:off x="228600" y="1295400"/>
            <a:ext cx="8610600" cy="409342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nSpc>
                <a:spcPts val="3200"/>
              </a:lnSpc>
              <a:spcBef>
                <a:spcPts val="1200"/>
              </a:spcBef>
              <a:buFont typeface="Wingdings" pitchFamily="2" charset="2"/>
              <a:buChar char="l"/>
            </a:pPr>
            <a:r>
              <a:rPr kumimoji="0" lang="en-US" altLang="zh-CN" sz="2000" i="0" u="none" strike="noStrike" cap="none" normalizeH="0" dirty="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  </a:t>
            </a:r>
            <a:r>
              <a:rPr kumimoji="0" lang="en-US" altLang="zh-CN" sz="2000" b="0" i="0" u="none" strike="noStrike" cap="none" normalizeH="0" baseline="0" dirty="0">
                <a:ln>
                  <a:noFill/>
                </a:ln>
                <a:solidFill>
                  <a:srgbClr val="FF0000"/>
                </a:solidFill>
                <a:effectLst/>
                <a:latin typeface="Times New Roman" panose="02020603050405020304" pitchFamily="18" charset="0"/>
                <a:ea typeface="微软雅黑" panose="020B0503020204020204" pitchFamily="34" charset="-122"/>
                <a:cs typeface="Times New Roman" panose="02020603050405020304" pitchFamily="18" charset="0"/>
              </a:rPr>
              <a:t>immutable</a:t>
            </a:r>
            <a:r>
              <a:rPr lang="zh-CN" altLang="en-US"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16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（不可变性） </a:t>
            </a:r>
            <a:r>
              <a:rPr kumimoji="0" lang="zh-CN" altLang="en-US" sz="2000" b="0" i="0" u="none" strike="noStrike" cap="none" normalizeH="0" baseline="0" dirty="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：任何操作都不会改变</a:t>
            </a:r>
            <a:r>
              <a:rPr kumimoji="0" lang="en-US" altLang="zh-CN" sz="2000" b="0" i="0" u="none" strike="noStrike" cap="none" normalizeH="0" baseline="0" dirty="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RDD</a:t>
            </a:r>
            <a:r>
              <a:rPr kumimoji="0" lang="zh-CN" altLang="en-US" sz="2000" b="0" i="0" u="none" strike="noStrike" cap="none" normalizeH="0" baseline="0" dirty="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本身，只会创造新的</a:t>
            </a:r>
            <a:r>
              <a:rPr kumimoji="0" lang="en-US" altLang="zh-CN" sz="2000" b="0" i="0" u="none" strike="noStrike" cap="none" normalizeH="0" baseline="0" dirty="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RDD</a:t>
            </a:r>
            <a:r>
              <a:rPr kumimoji="0" lang="zh-CN" altLang="en-US" sz="2000" b="0" i="0" u="none" strike="noStrike" cap="none" normalizeH="0" baseline="0" dirty="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，但需记录</a:t>
            </a:r>
            <a:r>
              <a:rPr kumimoji="0" lang="en-US" altLang="zh-CN" sz="2000" b="0" i="0" u="none" strike="noStrike" cap="none" normalizeH="0" baseline="0" dirty="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RDD</a:t>
            </a:r>
            <a:r>
              <a:rPr kumimoji="0" lang="zh-CN" altLang="en-US" sz="2000" b="0" i="0" u="none" strike="noStrike" cap="none" normalizeH="0" baseline="0" dirty="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的转换过程，以支持无共享数据读写同步及可重算性</a:t>
            </a:r>
            <a:endParaRPr kumimoji="0" lang="en-US" altLang="zh-CN" sz="2000" b="0" i="0" u="none" strike="noStrike" cap="none" normalizeH="0" baseline="0" dirty="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endParaRPr>
          </a:p>
          <a:p>
            <a:pPr marR="0" lvl="0" algn="l" defTabSz="914400" rtl="0" eaLnBrk="1" fontAlgn="base" latinLnBrk="0" hangingPunct="1">
              <a:lnSpc>
                <a:spcPts val="3200"/>
              </a:lnSpc>
              <a:spcBef>
                <a:spcPts val="600"/>
              </a:spcBef>
              <a:spcAft>
                <a:spcPct val="0"/>
              </a:spcAft>
              <a:buClrTx/>
              <a:buSzTx/>
              <a:buFont typeface="Wingdings" pitchFamily="2" charset="2"/>
              <a:buChar char="l"/>
              <a:tabLst/>
            </a:pP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  </a:t>
            </a:r>
            <a:r>
              <a:rPr kumimoji="0" lang="en-US" altLang="zh-CN" sz="2000" b="0" i="0" u="none" strike="noStrike" cap="none" normalizeH="0" baseline="0" dirty="0">
                <a:ln>
                  <a:noFill/>
                </a:ln>
                <a:solidFill>
                  <a:srgbClr val="FF0000"/>
                </a:solidFill>
                <a:effectLst/>
                <a:latin typeface="Times New Roman" panose="02020603050405020304" pitchFamily="18" charset="0"/>
                <a:ea typeface="微软雅黑" panose="020B0503020204020204" pitchFamily="34" charset="-122"/>
                <a:cs typeface="Times New Roman" panose="02020603050405020304" pitchFamily="18" charset="0"/>
              </a:rPr>
              <a:t>partitioned</a:t>
            </a:r>
            <a:r>
              <a:rPr kumimoji="0" lang="zh-CN" altLang="en-US" sz="2000" b="0" i="0" u="none" strike="noStrike" cap="none" normalizeH="0" baseline="0" dirty="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a:t>
            </a:r>
            <a:r>
              <a:rPr kumimoji="0" lang="en-US" altLang="zh-CN" sz="2000" b="0" i="0" u="none" strike="noStrike" cap="none" normalizeH="0" baseline="0" dirty="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RDD</a:t>
            </a:r>
            <a:r>
              <a:rPr kumimoji="0" lang="zh-CN" altLang="en-US" sz="2000" b="0" i="0" u="none" strike="noStrike" cap="none" normalizeH="0" baseline="0" dirty="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是分布存储在集群节点上的、分区的数据集，以分区作为最小存储和处理单位，可通过分区方法（如</a:t>
            </a:r>
            <a:r>
              <a:rPr kumimoji="0" lang="en-US" altLang="zh-CN" sz="2000" b="0" i="0" u="none" strike="noStrike" cap="none" normalizeH="0" baseline="0" dirty="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Hash</a:t>
            </a:r>
            <a:r>
              <a:rPr kumimoji="0" lang="zh-CN" altLang="en-US" sz="2000" b="0" i="0" u="none" strike="noStrike" cap="none" normalizeH="0" baseline="0" dirty="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分区）来优化存储结构</a:t>
            </a:r>
            <a:endParaRPr lang="en-US" altLang="zh-CN" sz="2000" dirty="0">
              <a:latin typeface="Times New Roman" panose="02020603050405020304" pitchFamily="18" charset="0"/>
              <a:ea typeface="微软雅黑" panose="020B0503020204020204" pitchFamily="34" charset="-122"/>
              <a:cs typeface="Times New Roman" panose="02020603050405020304" pitchFamily="18" charset="0"/>
            </a:endParaRPr>
          </a:p>
          <a:p>
            <a:pPr marR="0" lvl="0" algn="l" defTabSz="914400" rtl="0" eaLnBrk="1" fontAlgn="base" latinLnBrk="0" hangingPunct="1">
              <a:lnSpc>
                <a:spcPts val="3200"/>
              </a:lnSpc>
              <a:spcBef>
                <a:spcPts val="600"/>
              </a:spcBef>
              <a:spcAft>
                <a:spcPct val="0"/>
              </a:spcAft>
              <a:buClrTx/>
              <a:buSzTx/>
              <a:buFont typeface="Wingdings" pitchFamily="2" charset="2"/>
              <a:buChar char="l"/>
              <a:tabLst/>
            </a:pPr>
            <a:r>
              <a:rPr kumimoji="0" lang="en-US" altLang="zh-CN" sz="2000" b="0" i="0" u="none" strike="noStrike" cap="none" normalizeH="0" dirty="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  </a:t>
            </a:r>
            <a:r>
              <a:rPr kumimoji="0" lang="en-US" altLang="zh-CN" sz="2000" b="0" i="0" u="none" strike="noStrike" cap="none" normalizeH="0" baseline="0" dirty="0">
                <a:ln>
                  <a:noFill/>
                </a:ln>
                <a:solidFill>
                  <a:srgbClr val="FF0000"/>
                </a:solidFill>
                <a:effectLst/>
                <a:latin typeface="Times New Roman" panose="02020603050405020304" pitchFamily="18" charset="0"/>
                <a:ea typeface="微软雅黑" panose="020B0503020204020204" pitchFamily="34" charset="-122"/>
                <a:cs typeface="Times New Roman" panose="02020603050405020304" pitchFamily="18" charset="0"/>
              </a:rPr>
              <a:t>in parallel</a:t>
            </a:r>
            <a:r>
              <a:rPr kumimoji="0" lang="zh-CN" altLang="en-US" sz="2000" b="0" i="0" u="none" strike="noStrike" cap="none" normalizeH="0" baseline="0" dirty="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：一个</a:t>
            </a:r>
            <a:r>
              <a:rPr kumimoji="0" lang="en-US" altLang="zh-CN" sz="2000" b="0" i="0" u="none" strike="noStrike" cap="none" normalizeH="0" baseline="0" dirty="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Task</a:t>
            </a:r>
            <a:r>
              <a:rPr kumimoji="0" lang="zh-CN" altLang="en-US" sz="2000" b="0" i="0" u="none" strike="noStrike" cap="none" normalizeH="0" baseline="0" dirty="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对应一个</a:t>
            </a:r>
            <a:r>
              <a:rPr kumimoji="0" lang="en-US" altLang="zh-CN" sz="2000" b="0" i="0" u="none" strike="noStrike" cap="none" normalizeH="0" baseline="0" dirty="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partition</a:t>
            </a:r>
            <a:r>
              <a:rPr kumimoji="0" lang="zh-CN" altLang="en-US" sz="2000" b="0" i="0" u="none" strike="noStrike" cap="none" normalizeH="0" baseline="0" dirty="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a:t>
            </a:r>
            <a:r>
              <a:rPr kumimoji="0" lang="en-US" altLang="zh-CN" sz="2000" b="0" i="0" u="none" strike="noStrike" cap="none" normalizeH="0" baseline="0" dirty="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Task</a:t>
            </a:r>
            <a:r>
              <a:rPr kumimoji="0" lang="zh-CN" altLang="en-US" sz="2000" b="0" i="0" u="none" strike="noStrike" cap="none" normalizeH="0" baseline="0" dirty="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之间相互独立、并行计算</a:t>
            </a:r>
            <a:endParaRPr lang="en-US" altLang="zh-CN" sz="2000" dirty="0">
              <a:latin typeface="Times New Roman" panose="02020603050405020304" pitchFamily="18" charset="0"/>
              <a:ea typeface="微软雅黑" panose="020B0503020204020204" pitchFamily="34" charset="-122"/>
              <a:cs typeface="Times New Roman" panose="02020603050405020304" pitchFamily="18" charset="0"/>
            </a:endParaRPr>
          </a:p>
          <a:p>
            <a:pPr marR="0" lvl="0" algn="l" defTabSz="914400" rtl="0" eaLnBrk="1" fontAlgn="base" latinLnBrk="0" hangingPunct="1">
              <a:lnSpc>
                <a:spcPts val="3200"/>
              </a:lnSpc>
              <a:spcBef>
                <a:spcPts val="600"/>
              </a:spcBef>
              <a:spcAft>
                <a:spcPct val="0"/>
              </a:spcAft>
              <a:buClrTx/>
              <a:buSzTx/>
              <a:buFont typeface="Wingdings" pitchFamily="2" charset="2"/>
              <a:buChar char="l"/>
              <a:tabLst/>
            </a:pPr>
            <a:r>
              <a:rPr kumimoji="0" lang="en-US" altLang="zh-CN" sz="2000" b="0" i="0" u="none" strike="noStrike" cap="none" normalizeH="0" dirty="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  </a:t>
            </a:r>
            <a:r>
              <a:rPr kumimoji="0" lang="en-US" altLang="zh-CN" sz="2000" b="0" i="0" u="none" strike="noStrike" cap="none" normalizeH="0" baseline="0" dirty="0">
                <a:ln>
                  <a:noFill/>
                </a:ln>
                <a:solidFill>
                  <a:srgbClr val="FF0000"/>
                </a:solidFill>
                <a:effectLst/>
                <a:latin typeface="Times New Roman" panose="02020603050405020304" pitchFamily="18" charset="0"/>
                <a:ea typeface="微软雅黑" panose="020B0503020204020204" pitchFamily="34" charset="-122"/>
                <a:cs typeface="Times New Roman" panose="02020603050405020304" pitchFamily="18" charset="0"/>
              </a:rPr>
              <a:t>fault-tolerant</a:t>
            </a:r>
            <a:r>
              <a:rPr kumimoji="0" lang="zh-CN" altLang="en-US" sz="2000" b="0" i="0" u="none" strike="noStrike" cap="none" normalizeH="0" baseline="0" dirty="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：基于</a:t>
            </a:r>
            <a:r>
              <a:rPr kumimoji="0" lang="en-US" altLang="zh-CN" sz="2000" b="0" i="0" u="none" strike="noStrike" cap="none" normalizeH="0" baseline="0" dirty="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Lineage</a:t>
            </a:r>
            <a:r>
              <a:rPr kumimoji="0" lang="zh-CN" altLang="en-US" sz="2000" b="0" i="0" u="none" strike="noStrike" cap="none" normalizeH="0" baseline="0" dirty="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（血缘）的高容错性，对于丢失的部分</a:t>
            </a:r>
            <a:r>
              <a:rPr kumimoji="0" lang="en-US" altLang="zh-CN" sz="2000" b="0" i="0" u="none" strike="noStrike" cap="none" normalizeH="0" baseline="0" dirty="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partitions</a:t>
            </a:r>
            <a:r>
              <a:rPr kumimoji="0" lang="zh-CN" altLang="en-US" sz="2000" b="0" i="0" u="none" strike="noStrike" cap="none" normalizeH="0" baseline="0" dirty="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只需根据其</a:t>
            </a:r>
            <a:r>
              <a:rPr kumimoji="0" lang="en-US" altLang="zh-CN" sz="2000" b="0" i="0" u="none" strike="noStrike" cap="none" normalizeH="0" baseline="0" dirty="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Lineage</a:t>
            </a:r>
            <a:r>
              <a:rPr kumimoji="0" lang="zh-CN" altLang="en-US" sz="2000" b="0" i="0" u="none" strike="noStrike" cap="none" normalizeH="0" baseline="0" dirty="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就可重新计算出来，而不需做</a:t>
            </a:r>
            <a:r>
              <a:rPr kumimoji="0" lang="en-US" altLang="zh-CN" sz="2000" b="0" i="0" u="none" strike="noStrike" cap="none" normalizeH="0" baseline="0" dirty="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checkpoint</a:t>
            </a:r>
            <a:r>
              <a:rPr kumimoji="0" lang="zh-CN" altLang="en-US" sz="2000" b="0" i="0" u="none" strike="noStrike" cap="none" normalizeH="0" baseline="0" dirty="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操作</a:t>
            </a:r>
            <a:endParaRPr lang="en-US" altLang="zh-CN" sz="2000" dirty="0">
              <a:latin typeface="Times New Roman" panose="02020603050405020304" pitchFamily="18" charset="0"/>
              <a:ea typeface="微软雅黑" panose="020B0503020204020204" pitchFamily="34" charset="-122"/>
              <a:cs typeface="Times New Roman" panose="02020603050405020304" pitchFamily="18" charset="0"/>
            </a:endParaRPr>
          </a:p>
          <a:p>
            <a:pPr marR="0" lvl="0" algn="l" defTabSz="914400" rtl="0" eaLnBrk="1" fontAlgn="base" latinLnBrk="0" hangingPunct="1">
              <a:lnSpc>
                <a:spcPts val="3200"/>
              </a:lnSpc>
              <a:spcBef>
                <a:spcPts val="600"/>
              </a:spcBef>
              <a:spcAft>
                <a:spcPct val="0"/>
              </a:spcAft>
              <a:buClrTx/>
              <a:buSzTx/>
              <a:buFont typeface="Wingdings" pitchFamily="2" charset="2"/>
              <a:buChar char="l"/>
              <a:tabLst/>
            </a:pPr>
            <a:r>
              <a:rPr kumimoji="0" lang="en-US" altLang="zh-CN" sz="2000" b="0" i="0" u="none" strike="noStrike" cap="none" normalizeH="0" dirty="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  </a:t>
            </a:r>
            <a:r>
              <a:rPr kumimoji="0" lang="en-US" altLang="zh-CN" sz="2000" b="0" i="0" u="none" strike="noStrike" cap="none" normalizeH="0" baseline="0" dirty="0">
                <a:ln>
                  <a:noFill/>
                </a:ln>
                <a:solidFill>
                  <a:srgbClr val="FF0000"/>
                </a:solidFill>
                <a:effectLst/>
                <a:latin typeface="Times New Roman" panose="02020603050405020304" pitchFamily="18" charset="0"/>
                <a:ea typeface="微软雅黑" panose="020B0503020204020204" pitchFamily="34" charset="-122"/>
                <a:cs typeface="Times New Roman" panose="02020603050405020304" pitchFamily="18" charset="0"/>
              </a:rPr>
              <a:t>persistence</a:t>
            </a:r>
            <a:r>
              <a:rPr kumimoji="0" lang="zh-CN" altLang="en-US" sz="2000" b="0" i="0" u="none" strike="noStrike" cap="none" normalizeH="0" baseline="0" dirty="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：必须是可序列化的，可通过控制存储级别（内存、磁盘等）来进行重用，当内存空间不足时可把</a:t>
            </a:r>
            <a:r>
              <a:rPr kumimoji="0" lang="en-US" altLang="zh-CN" sz="2000" b="0" i="0" u="none" strike="noStrike" cap="none" normalizeH="0" baseline="0" dirty="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RDD</a:t>
            </a:r>
            <a:r>
              <a:rPr kumimoji="0" lang="zh-CN" altLang="en-US" sz="2000" b="0" i="0" u="none" strike="noStrike" cap="none" normalizeH="0" baseline="0" dirty="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存储于磁盘上</a:t>
            </a:r>
          </a:p>
        </p:txBody>
      </p:sp>
      <p:sp>
        <p:nvSpPr>
          <p:cNvPr id="8" name="TextBox 11"/>
          <p:cNvSpPr txBox="1">
            <a:spLocks noChangeArrowheads="1"/>
          </p:cNvSpPr>
          <p:nvPr/>
        </p:nvSpPr>
        <p:spPr bwMode="auto">
          <a:xfrm>
            <a:off x="3162300" y="248190"/>
            <a:ext cx="5562600" cy="584775"/>
          </a:xfrm>
          <a:prstGeom prst="rect">
            <a:avLst/>
          </a:prstGeom>
          <a:noFill/>
          <a:ln w="9525">
            <a:noFill/>
            <a:miter lim="800000"/>
          </a:ln>
        </p:spPr>
        <p:txBody>
          <a:bodyPr>
            <a:spAutoFit/>
          </a:bodyPr>
          <a:lstStyle/>
          <a:p>
            <a:r>
              <a:rPr lang="en-US" altLang="zh-CN" sz="3200" b="1" dirty="0">
                <a:solidFill>
                  <a:srgbClr val="002060"/>
                </a:solidFill>
                <a:latin typeface="Calibri" panose="020F0502020204030204" pitchFamily="34" charset="0"/>
              </a:rPr>
              <a:t>RDD</a:t>
            </a:r>
            <a:r>
              <a:rPr lang="zh-CN" altLang="en-US" sz="3200" b="1" dirty="0">
                <a:solidFill>
                  <a:srgbClr val="002060"/>
                </a:solidFill>
                <a:latin typeface="Calibri" panose="020F0502020204030204" pitchFamily="34" charset="0"/>
              </a:rPr>
              <a:t>特点</a:t>
            </a:r>
            <a:endParaRPr lang="zh-CN" altLang="en-US" sz="3600" b="1" dirty="0">
              <a:solidFill>
                <a:srgbClr val="002060"/>
              </a:solidFill>
              <a:latin typeface="Calibri" panose="020F0502020204030204" pitchFamily="34" charset="0"/>
            </a:endParaRPr>
          </a:p>
        </p:txBody>
      </p:sp>
    </p:spTree>
    <p:extLst>
      <p:ext uri="{BB962C8B-B14F-4D97-AF65-F5344CB8AC3E}">
        <p14:creationId xmlns:p14="http://schemas.microsoft.com/office/powerpoint/2010/main" val="30096382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pPr/>
              <a:t>14</a:t>
            </a:fld>
            <a:endParaRPr lang="zh-CN" altLang="en-US" dirty="0"/>
          </a:p>
        </p:txBody>
      </p:sp>
      <p:sp>
        <p:nvSpPr>
          <p:cNvPr id="117761" name="Rectangle 1"/>
          <p:cNvSpPr>
            <a:spLocks noChangeArrowheads="1"/>
          </p:cNvSpPr>
          <p:nvPr/>
        </p:nvSpPr>
        <p:spPr bwMode="auto">
          <a:xfrm>
            <a:off x="219205" y="1087913"/>
            <a:ext cx="8610600" cy="528279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nSpc>
                <a:spcPts val="3200"/>
              </a:lnSpc>
              <a:spcBef>
                <a:spcPts val="1200"/>
              </a:spcBef>
            </a:pP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zh-CN"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算子是</a:t>
            </a:r>
            <a:r>
              <a:rPr lang="en-US" altLang="zh-CN"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RDD</a:t>
            </a:r>
            <a:r>
              <a:rPr lang="zh-CN" altLang="zh-CN"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中定义的外部函数，可以对</a:t>
            </a:r>
            <a:r>
              <a:rPr lang="en-US" altLang="zh-CN"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RDD</a:t>
            </a:r>
            <a:r>
              <a:rPr lang="zh-CN" altLang="zh-CN"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中的数据进行转换和操作。</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RDD</a:t>
            </a:r>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算子有转换（</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Transformation</a:t>
            </a:r>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）和操作（</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Action</a:t>
            </a:r>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）两种。其中，转换又分为数值型（</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value</a:t>
            </a:r>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Transformation</a:t>
            </a:r>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和键值对型（</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key-value</a:t>
            </a:r>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Transformation</a:t>
            </a:r>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两种。</a:t>
            </a:r>
          </a:p>
          <a:p>
            <a:pPr>
              <a:lnSpc>
                <a:spcPts val="3200"/>
              </a:lnSpc>
              <a:spcBef>
                <a:spcPts val="1200"/>
              </a:spcBef>
              <a:buFont typeface="Wingdings" pitchFamily="2" charset="2"/>
              <a:buChar char="ü"/>
            </a:pP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0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Transformation </a:t>
            </a:r>
            <a:r>
              <a:rPr lang="zh-CN" altLang="zh-CN"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按照一定的准则将一个</a:t>
            </a:r>
            <a:r>
              <a:rPr lang="en-US" altLang="zh-CN"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RDD</a:t>
            </a:r>
            <a:r>
              <a:rPr lang="zh-CN" altLang="zh-CN"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转换生成另一个新</a:t>
            </a:r>
            <a:r>
              <a:rPr lang="en-US" altLang="zh-CN"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RDD</a:t>
            </a:r>
            <a:r>
              <a:rPr lang="zh-CN" altLang="zh-CN"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，即返回值还是一个</a:t>
            </a:r>
            <a:r>
              <a:rPr lang="en-US" altLang="zh-CN"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RDD</a:t>
            </a:r>
            <a:r>
              <a:rPr lang="zh-CN" altLang="zh-CN"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但</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Transformation</a:t>
            </a:r>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属于延迟转换，即对一个</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RDD</a:t>
            </a:r>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执行</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Transformation</a:t>
            </a:r>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动作时并不是立即进行转换，而是记住其执行逻辑，等到有</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Action</a:t>
            </a:r>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操作的时候才真正启动转换过程完成计算。</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Transformation</a:t>
            </a:r>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算子有</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map, filter, join, </a:t>
            </a:r>
            <a:r>
              <a:rPr lang="en-US" altLang="zh-CN" sz="2000" dirty="0" err="1">
                <a:latin typeface="Times New Roman" panose="02020603050405020304" pitchFamily="18" charset="0"/>
                <a:ea typeface="微软雅黑" panose="020B0503020204020204" pitchFamily="34" charset="-122"/>
                <a:cs typeface="Times New Roman" panose="02020603050405020304" pitchFamily="18" charset="0"/>
              </a:rPr>
              <a:t>cogroup</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等多种类型。</a:t>
            </a:r>
          </a:p>
          <a:p>
            <a:pPr>
              <a:lnSpc>
                <a:spcPts val="3200"/>
              </a:lnSpc>
              <a:spcBef>
                <a:spcPts val="1200"/>
              </a:spcBef>
              <a:buFont typeface="Wingdings" pitchFamily="2" charset="2"/>
              <a:buChar char="ü"/>
            </a:pP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0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Action</a:t>
            </a:r>
            <a:r>
              <a:rPr lang="en-US" altLang="zh-CN"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是</a:t>
            </a:r>
            <a:r>
              <a:rPr lang="zh-CN" altLang="zh-CN"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完成对</a:t>
            </a:r>
            <a:r>
              <a:rPr lang="en-US" altLang="zh-CN"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RDD</a:t>
            </a:r>
            <a:r>
              <a:rPr lang="zh-CN" altLang="zh-CN"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的计算后返回结果或把</a:t>
            </a:r>
            <a:r>
              <a:rPr lang="en-US" altLang="zh-CN"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RDD</a:t>
            </a:r>
            <a:r>
              <a:rPr lang="zh-CN" altLang="zh-CN"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写到存储系统中</a:t>
            </a:r>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，它也是触发</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Spark</a:t>
            </a:r>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计算流程的动因，</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Action</a:t>
            </a:r>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的返回值不是一个</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RDD</a:t>
            </a:r>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Action</a:t>
            </a:r>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算子有</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count, collect, reduce, lookup</a:t>
            </a:r>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和</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save</a:t>
            </a:r>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等操作</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a:t>
            </a:r>
            <a:endParaRPr kumimoji="0" lang="zh-CN" altLang="en-US" sz="2000" b="0" i="0" u="none" strike="noStrike" cap="none" normalizeH="0" baseline="0" dirty="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 name="TextBox 11"/>
          <p:cNvSpPr txBox="1">
            <a:spLocks noChangeArrowheads="1"/>
          </p:cNvSpPr>
          <p:nvPr/>
        </p:nvSpPr>
        <p:spPr bwMode="auto">
          <a:xfrm>
            <a:off x="3162300" y="248190"/>
            <a:ext cx="5562600" cy="584775"/>
          </a:xfrm>
          <a:prstGeom prst="rect">
            <a:avLst/>
          </a:prstGeom>
          <a:noFill/>
          <a:ln w="9525">
            <a:noFill/>
            <a:miter lim="800000"/>
          </a:ln>
        </p:spPr>
        <p:txBody>
          <a:bodyPr>
            <a:spAutoFit/>
          </a:bodyPr>
          <a:lstStyle/>
          <a:p>
            <a:r>
              <a:rPr lang="en-US" altLang="zh-CN" sz="3200" b="1" dirty="0">
                <a:solidFill>
                  <a:srgbClr val="002060"/>
                </a:solidFill>
                <a:latin typeface="Calibri" panose="020F0502020204030204" pitchFamily="34" charset="0"/>
              </a:rPr>
              <a:t>19.4 RDD</a:t>
            </a:r>
            <a:r>
              <a:rPr lang="zh-CN" altLang="en-US" sz="3200" b="1" dirty="0">
                <a:solidFill>
                  <a:srgbClr val="002060"/>
                </a:solidFill>
                <a:latin typeface="Calibri" panose="020F0502020204030204" pitchFamily="34" charset="0"/>
              </a:rPr>
              <a:t>算子</a:t>
            </a:r>
            <a:endParaRPr lang="zh-CN" altLang="en-US" sz="3600" b="1" dirty="0">
              <a:solidFill>
                <a:srgbClr val="002060"/>
              </a:solidFill>
              <a:latin typeface="Calibri" panose="020F0502020204030204" pitchFamily="34" charset="0"/>
            </a:endParaRPr>
          </a:p>
        </p:txBody>
      </p:sp>
    </p:spTree>
    <p:extLst>
      <p:ext uri="{BB962C8B-B14F-4D97-AF65-F5344CB8AC3E}">
        <p14:creationId xmlns:p14="http://schemas.microsoft.com/office/powerpoint/2010/main" val="1541951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pPr/>
              <a:t>15</a:t>
            </a:fld>
            <a:endParaRPr lang="zh-CN" altLang="en-US" dirty="0"/>
          </a:p>
        </p:txBody>
      </p:sp>
      <p:pic>
        <p:nvPicPr>
          <p:cNvPr id="7" name="图片 6" descr="967544-c5bf23c675782810"/>
          <p:cNvPicPr/>
          <p:nvPr/>
        </p:nvPicPr>
        <p:blipFill>
          <a:blip r:embed="rId4" cstate="print"/>
          <a:srcRect/>
          <a:stretch>
            <a:fillRect/>
          </a:stretch>
        </p:blipFill>
        <p:spPr>
          <a:xfrm>
            <a:off x="457200" y="2169543"/>
            <a:ext cx="8229600" cy="4155057"/>
          </a:xfrm>
          <a:prstGeom prst="rect">
            <a:avLst/>
          </a:prstGeom>
          <a:noFill/>
          <a:ln w="9525">
            <a:noFill/>
            <a:miter lim="800000"/>
            <a:headEnd/>
            <a:tailEnd/>
          </a:ln>
        </p:spPr>
      </p:pic>
      <p:sp>
        <p:nvSpPr>
          <p:cNvPr id="8" name="矩形 7"/>
          <p:cNvSpPr/>
          <p:nvPr/>
        </p:nvSpPr>
        <p:spPr>
          <a:xfrm>
            <a:off x="533400" y="1295400"/>
            <a:ext cx="2339102" cy="523220"/>
          </a:xfrm>
          <a:prstGeom prst="rect">
            <a:avLst/>
          </a:prstGeom>
        </p:spPr>
        <p:txBody>
          <a:bodyPr wrap="none">
            <a:spAutoFit/>
          </a:bodyPr>
          <a:lstStyle/>
          <a:p>
            <a:r>
              <a:rPr lang="zh-CN" altLang="zh-CN" sz="2800" b="1" dirty="0"/>
              <a:t>基本算子列表</a:t>
            </a:r>
            <a:endParaRPr lang="zh-CN" altLang="en-US" sz="2800" b="1" dirty="0"/>
          </a:p>
        </p:txBody>
      </p:sp>
      <p:sp>
        <p:nvSpPr>
          <p:cNvPr id="10" name="TextBox 11"/>
          <p:cNvSpPr txBox="1">
            <a:spLocks noChangeArrowheads="1"/>
          </p:cNvSpPr>
          <p:nvPr/>
        </p:nvSpPr>
        <p:spPr bwMode="auto">
          <a:xfrm>
            <a:off x="3162300" y="248190"/>
            <a:ext cx="5562600" cy="584775"/>
          </a:xfrm>
          <a:prstGeom prst="rect">
            <a:avLst/>
          </a:prstGeom>
          <a:noFill/>
          <a:ln w="9525">
            <a:noFill/>
            <a:miter lim="800000"/>
          </a:ln>
        </p:spPr>
        <p:txBody>
          <a:bodyPr>
            <a:spAutoFit/>
          </a:bodyPr>
          <a:lstStyle/>
          <a:p>
            <a:r>
              <a:rPr lang="en-US" altLang="zh-CN" sz="3200" b="1" dirty="0">
                <a:solidFill>
                  <a:srgbClr val="002060"/>
                </a:solidFill>
                <a:latin typeface="Calibri" panose="020F0502020204030204" pitchFamily="34" charset="0"/>
              </a:rPr>
              <a:t>RDD</a:t>
            </a:r>
            <a:r>
              <a:rPr lang="zh-CN" altLang="en-US" sz="3200" b="1" dirty="0">
                <a:solidFill>
                  <a:srgbClr val="002060"/>
                </a:solidFill>
                <a:latin typeface="Calibri" panose="020F0502020204030204" pitchFamily="34" charset="0"/>
              </a:rPr>
              <a:t>算子</a:t>
            </a:r>
            <a:endParaRPr lang="zh-CN" altLang="en-US" sz="3600" b="1" dirty="0">
              <a:solidFill>
                <a:srgbClr val="002060"/>
              </a:solidFill>
              <a:latin typeface="Calibri" panose="020F0502020204030204" pitchFamily="34" charset="0"/>
            </a:endParaRPr>
          </a:p>
        </p:txBody>
      </p:sp>
    </p:spTree>
    <p:extLst>
      <p:ext uri="{BB962C8B-B14F-4D97-AF65-F5344CB8AC3E}">
        <p14:creationId xmlns:p14="http://schemas.microsoft.com/office/powerpoint/2010/main" val="1541951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pPr/>
              <a:t>16</a:t>
            </a:fld>
            <a:endParaRPr lang="zh-CN" altLang="en-US" dirty="0"/>
          </a:p>
        </p:txBody>
      </p:sp>
      <p:sp>
        <p:nvSpPr>
          <p:cNvPr id="2049" name="Rectangle 1"/>
          <p:cNvSpPr>
            <a:spLocks noChangeArrowheads="1"/>
          </p:cNvSpPr>
          <p:nvPr/>
        </p:nvSpPr>
        <p:spPr bwMode="auto">
          <a:xfrm>
            <a:off x="609600" y="1143000"/>
            <a:ext cx="8001000" cy="535531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127000" algn="l" defTabSz="914400" rtl="0" eaLnBrk="1" fontAlgn="base" latinLnBrk="0" hangingPunct="1">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b="1" i="0" u="none" strike="noStrike" cap="none" normalizeH="0" baseline="0" dirty="0">
                <a:ln>
                  <a:noFill/>
                </a:ln>
                <a:solidFill>
                  <a:srgbClr val="000000"/>
                </a:solidFill>
                <a:effectLst/>
                <a:latin typeface="Courier New" pitchFamily="49" charset="0"/>
                <a:ea typeface="宋体" pitchFamily="2" charset="-122"/>
                <a:cs typeface="Courier New" pitchFamily="49" charset="0"/>
              </a:rPr>
              <a:t>//</a:t>
            </a:r>
            <a:r>
              <a:rPr kumimoji="0" lang="zh-CN" altLang="en-US" b="1" i="0" u="none" strike="noStrike" cap="none" normalizeH="0" baseline="0" dirty="0">
                <a:ln>
                  <a:noFill/>
                </a:ln>
                <a:solidFill>
                  <a:srgbClr val="000000"/>
                </a:solidFill>
                <a:effectLst/>
                <a:latin typeface="Courier New" pitchFamily="49" charset="0"/>
                <a:ea typeface="宋体" pitchFamily="2" charset="-122"/>
                <a:cs typeface="Courier New" pitchFamily="49" charset="0"/>
              </a:rPr>
              <a:t>创建</a:t>
            </a:r>
            <a:r>
              <a:rPr kumimoji="0" lang="en-US" altLang="zh-CN" b="1" i="0" u="none" strike="noStrike" cap="none" normalizeH="0" baseline="0" dirty="0" err="1">
                <a:ln>
                  <a:noFill/>
                </a:ln>
                <a:solidFill>
                  <a:srgbClr val="000000"/>
                </a:solidFill>
                <a:effectLst/>
                <a:latin typeface="Courier New" pitchFamily="49" charset="0"/>
                <a:ea typeface="宋体" pitchFamily="2" charset="-122"/>
                <a:cs typeface="Courier New" pitchFamily="49" charset="0"/>
              </a:rPr>
              <a:t>SparkContext</a:t>
            </a:r>
            <a:endParaRPr kumimoji="0" lang="en-US" altLang="zh-CN" b="1" i="0" u="none" strike="noStrike" cap="none" normalizeH="0" baseline="0" dirty="0">
              <a:ln>
                <a:noFill/>
              </a:ln>
              <a:solidFill>
                <a:schemeClr val="tx1"/>
              </a:solidFill>
              <a:effectLst/>
              <a:ea typeface="宋体" pitchFamily="2" charset="-122"/>
              <a:cs typeface="宋体" pitchFamily="2" charset="-122"/>
            </a:endParaRPr>
          </a:p>
          <a:p>
            <a:pPr marL="0" marR="0" lvl="0" indent="12700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b="1" i="0" u="none" strike="noStrike" cap="none" normalizeH="0" baseline="0" dirty="0" err="1">
                <a:ln>
                  <a:noFill/>
                </a:ln>
                <a:solidFill>
                  <a:srgbClr val="000000"/>
                </a:solidFill>
                <a:effectLst/>
                <a:latin typeface="Courier New" pitchFamily="49" charset="0"/>
                <a:ea typeface="宋体" pitchFamily="2" charset="-122"/>
                <a:cs typeface="Courier New" pitchFamily="49" charset="0"/>
              </a:rPr>
              <a:t>val</a:t>
            </a:r>
            <a:r>
              <a:rPr kumimoji="0" lang="en-US" altLang="zh-CN" b="1" i="0" u="none" strike="noStrike" cap="none" normalizeH="0" baseline="0" dirty="0">
                <a:ln>
                  <a:noFill/>
                </a:ln>
                <a:solidFill>
                  <a:srgbClr val="000000"/>
                </a:solidFill>
                <a:effectLst/>
                <a:latin typeface="Courier New" pitchFamily="49" charset="0"/>
                <a:ea typeface="宋体" pitchFamily="2" charset="-122"/>
                <a:cs typeface="Courier New" pitchFamily="49" charset="0"/>
              </a:rPr>
              <a:t> sc = new </a:t>
            </a:r>
            <a:r>
              <a:rPr kumimoji="0" lang="en-US" altLang="zh-CN" b="1" i="0" u="none" strike="noStrike" cap="none" normalizeH="0" baseline="0" dirty="0" err="1">
                <a:ln>
                  <a:noFill/>
                </a:ln>
                <a:solidFill>
                  <a:srgbClr val="000000"/>
                </a:solidFill>
                <a:effectLst/>
                <a:latin typeface="Courier New" pitchFamily="49" charset="0"/>
                <a:ea typeface="宋体" pitchFamily="2" charset="-122"/>
                <a:cs typeface="Courier New" pitchFamily="49" charset="0"/>
              </a:rPr>
              <a:t>SparkContext</a:t>
            </a:r>
            <a:r>
              <a:rPr kumimoji="0" lang="en-US" altLang="zh-CN" b="1" i="0" u="none" strike="noStrike" cap="none" normalizeH="0" baseline="0" dirty="0">
                <a:ln>
                  <a:noFill/>
                </a:ln>
                <a:solidFill>
                  <a:srgbClr val="000000"/>
                </a:solidFill>
                <a:effectLst/>
                <a:latin typeface="Courier New" pitchFamily="49" charset="0"/>
                <a:ea typeface="宋体" pitchFamily="2" charset="-122"/>
                <a:cs typeface="Courier New" pitchFamily="49" charset="0"/>
              </a:rPr>
              <a:t>(master, "Example",   </a:t>
            </a:r>
          </a:p>
          <a:p>
            <a:pPr marL="0" marR="0" lvl="0" indent="12700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b="1" i="0" u="none" strike="noStrike" cap="none" normalizeH="0" baseline="0" dirty="0">
                <a:ln>
                  <a:noFill/>
                </a:ln>
                <a:solidFill>
                  <a:srgbClr val="000000"/>
                </a:solidFill>
                <a:effectLst/>
                <a:latin typeface="Courier New" pitchFamily="49" charset="0"/>
                <a:ea typeface="宋体" pitchFamily="2" charset="-122"/>
                <a:cs typeface="Courier New" pitchFamily="49" charset="0"/>
              </a:rPr>
              <a:t>    </a:t>
            </a:r>
            <a:r>
              <a:rPr kumimoji="0" lang="en-US" altLang="zh-CN" b="1" i="0" u="none" strike="noStrike" cap="none" normalizeH="0" baseline="0" dirty="0" err="1">
                <a:ln>
                  <a:noFill/>
                </a:ln>
                <a:solidFill>
                  <a:srgbClr val="000000"/>
                </a:solidFill>
                <a:effectLst/>
                <a:latin typeface="Courier New" pitchFamily="49" charset="0"/>
                <a:ea typeface="宋体" pitchFamily="2" charset="-122"/>
                <a:cs typeface="Courier New" pitchFamily="49" charset="0"/>
              </a:rPr>
              <a:t>System.getenv</a:t>
            </a:r>
            <a:r>
              <a:rPr kumimoji="0" lang="en-US" altLang="zh-CN" b="1" i="0" u="none" strike="noStrike" cap="none" normalizeH="0" baseline="0" dirty="0">
                <a:ln>
                  <a:noFill/>
                </a:ln>
                <a:solidFill>
                  <a:srgbClr val="000000"/>
                </a:solidFill>
                <a:effectLst/>
                <a:latin typeface="Courier New" pitchFamily="49" charset="0"/>
                <a:ea typeface="宋体" pitchFamily="2" charset="-122"/>
                <a:cs typeface="Courier New" pitchFamily="49" charset="0"/>
              </a:rPr>
              <a:t>("SPARK_HOME"), </a:t>
            </a:r>
          </a:p>
          <a:p>
            <a:pPr marL="0" marR="0" lvl="0" indent="12700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b="1" i="0" u="none" strike="noStrike" cap="none" normalizeH="0" baseline="0" dirty="0">
                <a:ln>
                  <a:noFill/>
                </a:ln>
                <a:solidFill>
                  <a:srgbClr val="000000"/>
                </a:solidFill>
                <a:effectLst/>
                <a:latin typeface="Courier New" pitchFamily="49" charset="0"/>
                <a:ea typeface="宋体" pitchFamily="2" charset="-122"/>
                <a:cs typeface="Courier New" pitchFamily="49" charset="0"/>
              </a:rPr>
              <a:t>    </a:t>
            </a:r>
            <a:r>
              <a:rPr kumimoji="0" lang="en-US" altLang="zh-CN" b="1" i="0" u="none" strike="noStrike" cap="none" normalizeH="0" baseline="0" dirty="0" err="1">
                <a:ln>
                  <a:noFill/>
                </a:ln>
                <a:solidFill>
                  <a:srgbClr val="000000"/>
                </a:solidFill>
                <a:effectLst/>
                <a:latin typeface="Courier New" pitchFamily="49" charset="0"/>
                <a:ea typeface="宋体" pitchFamily="2" charset="-122"/>
                <a:cs typeface="Courier New" pitchFamily="49" charset="0"/>
              </a:rPr>
              <a:t>Seq</a:t>
            </a:r>
            <a:r>
              <a:rPr kumimoji="0" lang="en-US" altLang="zh-CN" b="1" i="0" u="none" strike="noStrike" cap="none" normalizeH="0" baseline="0" dirty="0">
                <a:ln>
                  <a:noFill/>
                </a:ln>
                <a:solidFill>
                  <a:srgbClr val="000000"/>
                </a:solidFill>
                <a:effectLst/>
                <a:latin typeface="Courier New" pitchFamily="49" charset="0"/>
                <a:ea typeface="宋体" pitchFamily="2" charset="-122"/>
                <a:cs typeface="Courier New" pitchFamily="49" charset="0"/>
              </a:rPr>
              <a:t>(</a:t>
            </a:r>
            <a:r>
              <a:rPr kumimoji="0" lang="en-US" altLang="zh-CN" b="1" i="0" u="none" strike="noStrike" cap="none" normalizeH="0" baseline="0" dirty="0" err="1">
                <a:ln>
                  <a:noFill/>
                </a:ln>
                <a:solidFill>
                  <a:srgbClr val="000000"/>
                </a:solidFill>
                <a:effectLst/>
                <a:latin typeface="Courier New" pitchFamily="49" charset="0"/>
                <a:ea typeface="宋体" pitchFamily="2" charset="-122"/>
                <a:cs typeface="Courier New" pitchFamily="49" charset="0"/>
              </a:rPr>
              <a:t>System.getenv</a:t>
            </a:r>
            <a:r>
              <a:rPr kumimoji="0" lang="en-US" altLang="zh-CN" b="1" i="0" u="none" strike="noStrike" cap="none" normalizeH="0" baseline="0" dirty="0">
                <a:ln>
                  <a:noFill/>
                </a:ln>
                <a:solidFill>
                  <a:srgbClr val="000000"/>
                </a:solidFill>
                <a:effectLst/>
                <a:latin typeface="Courier New" pitchFamily="49" charset="0"/>
                <a:ea typeface="宋体" pitchFamily="2" charset="-122"/>
                <a:cs typeface="Courier New" pitchFamily="49" charset="0"/>
              </a:rPr>
              <a:t>("SPARK_TEST_JAR")))</a:t>
            </a:r>
            <a:endParaRPr kumimoji="0" lang="en-US" altLang="zh-CN" b="1" i="0" u="none" strike="noStrike" cap="none" normalizeH="0" baseline="0" dirty="0">
              <a:ln>
                <a:noFill/>
              </a:ln>
              <a:solidFill>
                <a:schemeClr val="tx1"/>
              </a:solidFill>
              <a:effectLst/>
              <a:ea typeface="宋体" pitchFamily="2" charset="-122"/>
              <a:cs typeface="宋体" pitchFamily="2" charset="-122"/>
            </a:endParaRPr>
          </a:p>
          <a:p>
            <a:pPr marL="0" marR="0" lvl="0" indent="12700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b="1" i="0" u="none" strike="noStrike" cap="none" normalizeH="0" baseline="0" dirty="0">
                <a:ln>
                  <a:noFill/>
                </a:ln>
                <a:solidFill>
                  <a:srgbClr val="000000"/>
                </a:solidFill>
                <a:effectLst/>
                <a:latin typeface="Courier New" pitchFamily="49" charset="0"/>
                <a:ea typeface="宋体" pitchFamily="2" charset="-122"/>
                <a:cs typeface="Courier New" pitchFamily="49" charset="0"/>
              </a:rPr>
              <a:t>//RDD A</a:t>
            </a:r>
            <a:r>
              <a:rPr kumimoji="0" lang="zh-CN" altLang="en-US" b="1" i="0" u="none" strike="noStrike" cap="none" normalizeH="0" baseline="0" dirty="0">
                <a:ln>
                  <a:noFill/>
                </a:ln>
                <a:solidFill>
                  <a:srgbClr val="000000"/>
                </a:solidFill>
                <a:effectLst/>
                <a:latin typeface="Courier New" pitchFamily="49" charset="0"/>
                <a:ea typeface="宋体" pitchFamily="2" charset="-122"/>
                <a:cs typeface="Courier New" pitchFamily="49" charset="0"/>
              </a:rPr>
              <a:t>从</a:t>
            </a:r>
            <a:r>
              <a:rPr kumimoji="0" lang="en-US" altLang="zh-CN" b="1" i="0" u="none" strike="noStrike" cap="none" normalizeH="0" baseline="0" dirty="0">
                <a:ln>
                  <a:noFill/>
                </a:ln>
                <a:solidFill>
                  <a:srgbClr val="000000"/>
                </a:solidFill>
                <a:effectLst/>
                <a:latin typeface="Courier New" pitchFamily="49" charset="0"/>
                <a:ea typeface="宋体" pitchFamily="2" charset="-122"/>
                <a:cs typeface="Courier New" pitchFamily="49" charset="0"/>
              </a:rPr>
              <a:t>HDFS</a:t>
            </a:r>
            <a:r>
              <a:rPr kumimoji="0" lang="zh-CN" altLang="en-US" b="1" i="0" u="none" strike="noStrike" cap="none" normalizeH="0" baseline="0" dirty="0">
                <a:ln>
                  <a:noFill/>
                </a:ln>
                <a:solidFill>
                  <a:srgbClr val="000000"/>
                </a:solidFill>
                <a:effectLst/>
                <a:latin typeface="Courier New" pitchFamily="49" charset="0"/>
                <a:ea typeface="宋体" pitchFamily="2" charset="-122"/>
                <a:cs typeface="Courier New" pitchFamily="49" charset="0"/>
              </a:rPr>
              <a:t>文件创建</a:t>
            </a:r>
            <a:endParaRPr kumimoji="0" lang="zh-CN" altLang="en-US" b="1" i="0" u="none" strike="noStrike" cap="none" normalizeH="0" baseline="0" dirty="0">
              <a:ln>
                <a:noFill/>
              </a:ln>
              <a:solidFill>
                <a:schemeClr val="tx1"/>
              </a:solidFill>
              <a:effectLst/>
              <a:ea typeface="宋体" pitchFamily="2" charset="-122"/>
              <a:cs typeface="宋体" pitchFamily="2" charset="-122"/>
            </a:endParaRPr>
          </a:p>
          <a:p>
            <a:pPr marL="0" marR="0" lvl="0" indent="12700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b="1" i="0" u="none" strike="noStrike" cap="none" normalizeH="0" baseline="0" dirty="0" err="1">
                <a:ln>
                  <a:noFill/>
                </a:ln>
                <a:solidFill>
                  <a:srgbClr val="000000"/>
                </a:solidFill>
                <a:effectLst/>
                <a:latin typeface="Courier New" pitchFamily="49" charset="0"/>
                <a:ea typeface="宋体" pitchFamily="2" charset="-122"/>
                <a:cs typeface="Courier New" pitchFamily="49" charset="0"/>
              </a:rPr>
              <a:t>val</a:t>
            </a:r>
            <a:r>
              <a:rPr kumimoji="0" lang="en-US" altLang="zh-CN" b="1" i="0" u="none" strike="noStrike" cap="none" normalizeH="0" baseline="0" dirty="0">
                <a:ln>
                  <a:noFill/>
                </a:ln>
                <a:solidFill>
                  <a:srgbClr val="000000"/>
                </a:solidFill>
                <a:effectLst/>
                <a:latin typeface="Courier New" pitchFamily="49" charset="0"/>
                <a:ea typeface="宋体" pitchFamily="2" charset="-122"/>
                <a:cs typeface="Courier New" pitchFamily="49" charset="0"/>
              </a:rPr>
              <a:t> </a:t>
            </a:r>
            <a:r>
              <a:rPr kumimoji="0" lang="en-US" altLang="zh-CN" b="1" i="0" u="none" strike="noStrike" cap="none" normalizeH="0" baseline="0" dirty="0" err="1">
                <a:ln>
                  <a:noFill/>
                </a:ln>
                <a:solidFill>
                  <a:srgbClr val="FF0000"/>
                </a:solidFill>
                <a:effectLst/>
                <a:latin typeface="Courier New" pitchFamily="49" charset="0"/>
                <a:ea typeface="宋体" pitchFamily="2" charset="-122"/>
                <a:cs typeface="Courier New" pitchFamily="49" charset="0"/>
              </a:rPr>
              <a:t>rdd_A</a:t>
            </a:r>
            <a:r>
              <a:rPr kumimoji="0" lang="en-US" altLang="zh-CN" b="1" i="0" u="none" strike="noStrike" cap="none" normalizeH="0" baseline="0" dirty="0">
                <a:ln>
                  <a:noFill/>
                </a:ln>
                <a:solidFill>
                  <a:srgbClr val="FF0000"/>
                </a:solidFill>
                <a:effectLst/>
                <a:latin typeface="Courier New" pitchFamily="49" charset="0"/>
                <a:ea typeface="宋体" pitchFamily="2" charset="-122"/>
                <a:cs typeface="Courier New" pitchFamily="49" charset="0"/>
              </a:rPr>
              <a:t> </a:t>
            </a:r>
            <a:r>
              <a:rPr kumimoji="0" lang="en-US" altLang="zh-CN" b="1" i="0" u="none" strike="noStrike" cap="none" normalizeH="0" baseline="0" dirty="0">
                <a:ln>
                  <a:noFill/>
                </a:ln>
                <a:solidFill>
                  <a:srgbClr val="000000"/>
                </a:solidFill>
                <a:effectLst/>
                <a:latin typeface="Courier New" pitchFamily="49" charset="0"/>
                <a:ea typeface="宋体" pitchFamily="2" charset="-122"/>
                <a:cs typeface="Courier New" pitchFamily="49" charset="0"/>
              </a:rPr>
              <a:t>= </a:t>
            </a:r>
            <a:r>
              <a:rPr kumimoji="0" lang="en-US" altLang="zh-CN" b="1" i="0" u="none" strike="noStrike" cap="none" normalizeH="0" baseline="0" dirty="0" err="1">
                <a:ln>
                  <a:noFill/>
                </a:ln>
                <a:solidFill>
                  <a:srgbClr val="000000"/>
                </a:solidFill>
                <a:effectLst/>
                <a:latin typeface="Courier New" pitchFamily="49" charset="0"/>
                <a:ea typeface="宋体" pitchFamily="2" charset="-122"/>
                <a:cs typeface="Courier New" pitchFamily="49" charset="0"/>
              </a:rPr>
              <a:t>sc.textFile</a:t>
            </a:r>
            <a:r>
              <a:rPr kumimoji="0" lang="en-US" altLang="zh-CN" b="1" i="0" u="none" strike="noStrike" cap="none" normalizeH="0" baseline="0" dirty="0">
                <a:ln>
                  <a:noFill/>
                </a:ln>
                <a:solidFill>
                  <a:srgbClr val="000000"/>
                </a:solidFill>
                <a:effectLst/>
                <a:latin typeface="Courier New" pitchFamily="49" charset="0"/>
                <a:ea typeface="宋体" pitchFamily="2" charset="-122"/>
                <a:cs typeface="Courier New" pitchFamily="49" charset="0"/>
              </a:rPr>
              <a:t>(</a:t>
            </a:r>
            <a:r>
              <a:rPr kumimoji="0" lang="en-US" altLang="zh-CN" b="1" i="0" u="none" strike="noStrike" cap="none" normalizeH="0" baseline="0" dirty="0" err="1">
                <a:ln>
                  <a:noFill/>
                </a:ln>
                <a:solidFill>
                  <a:srgbClr val="000000"/>
                </a:solidFill>
                <a:effectLst/>
                <a:latin typeface="Courier New" pitchFamily="49" charset="0"/>
                <a:ea typeface="宋体" pitchFamily="2" charset="-122"/>
                <a:cs typeface="Courier New" pitchFamily="49" charset="0"/>
              </a:rPr>
              <a:t>hdfs</a:t>
            </a:r>
            <a:r>
              <a:rPr kumimoji="0" lang="en-US" altLang="zh-CN" b="1" i="0" u="none" strike="noStrike" cap="none" normalizeH="0" baseline="0" dirty="0">
                <a:ln>
                  <a:noFill/>
                </a:ln>
                <a:solidFill>
                  <a:srgbClr val="000000"/>
                </a:solidFill>
                <a:effectLst/>
                <a:latin typeface="Courier New" pitchFamily="49" charset="0"/>
                <a:ea typeface="宋体" pitchFamily="2" charset="-122"/>
                <a:cs typeface="Courier New" pitchFamily="49" charset="0"/>
              </a:rPr>
              <a:t>://.....)</a:t>
            </a:r>
            <a:endParaRPr kumimoji="0" lang="en-US" altLang="zh-CN" b="1" i="0" u="none" strike="noStrike" cap="none" normalizeH="0" baseline="0" dirty="0">
              <a:ln>
                <a:noFill/>
              </a:ln>
              <a:solidFill>
                <a:schemeClr val="tx1"/>
              </a:solidFill>
              <a:effectLst/>
              <a:ea typeface="宋体" pitchFamily="2" charset="-122"/>
              <a:cs typeface="宋体" pitchFamily="2" charset="-122"/>
            </a:endParaRPr>
          </a:p>
          <a:p>
            <a:pPr marL="0" marR="0" lvl="0" indent="12700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b="1" i="0" u="none" strike="noStrike" cap="none" normalizeH="0" baseline="0" dirty="0">
                <a:ln>
                  <a:noFill/>
                </a:ln>
                <a:solidFill>
                  <a:srgbClr val="000000"/>
                </a:solidFill>
                <a:effectLst/>
                <a:latin typeface="Courier New" pitchFamily="49" charset="0"/>
                <a:ea typeface="宋体" pitchFamily="2" charset="-122"/>
                <a:cs typeface="Courier New" pitchFamily="49" charset="0"/>
              </a:rPr>
              <a:t>//</a:t>
            </a:r>
            <a:r>
              <a:rPr kumimoji="0" lang="zh-CN" altLang="en-US" b="1" i="0" u="none" strike="noStrike" cap="none" normalizeH="0" baseline="0" dirty="0">
                <a:ln>
                  <a:noFill/>
                </a:ln>
                <a:solidFill>
                  <a:srgbClr val="000000"/>
                </a:solidFill>
                <a:effectLst/>
                <a:latin typeface="Courier New" pitchFamily="49" charset="0"/>
                <a:ea typeface="宋体" pitchFamily="2" charset="-122"/>
                <a:cs typeface="Courier New" pitchFamily="49" charset="0"/>
              </a:rPr>
              <a:t>对</a:t>
            </a:r>
            <a:r>
              <a:rPr kumimoji="0" lang="en-US" altLang="zh-CN" b="1" i="0" u="none" strike="noStrike" cap="none" normalizeH="0" baseline="0" dirty="0">
                <a:ln>
                  <a:noFill/>
                </a:ln>
                <a:solidFill>
                  <a:srgbClr val="000000"/>
                </a:solidFill>
                <a:effectLst/>
                <a:latin typeface="Courier New" pitchFamily="49" charset="0"/>
                <a:ea typeface="宋体" pitchFamily="2" charset="-122"/>
                <a:cs typeface="Courier New" pitchFamily="49" charset="0"/>
              </a:rPr>
              <a:t>A</a:t>
            </a:r>
            <a:r>
              <a:rPr kumimoji="0" lang="zh-CN" altLang="en-US" b="1" i="0" u="none" strike="noStrike" cap="none" normalizeH="0" baseline="0" dirty="0">
                <a:ln>
                  <a:noFill/>
                </a:ln>
                <a:solidFill>
                  <a:srgbClr val="000000"/>
                </a:solidFill>
                <a:effectLst/>
                <a:latin typeface="Courier New" pitchFamily="49" charset="0"/>
                <a:ea typeface="宋体" pitchFamily="2" charset="-122"/>
                <a:cs typeface="Courier New" pitchFamily="49" charset="0"/>
              </a:rPr>
              <a:t>进行</a:t>
            </a:r>
            <a:r>
              <a:rPr kumimoji="0" lang="en-US" altLang="zh-CN" b="1" i="0" u="none" strike="noStrike" cap="none" normalizeH="0" baseline="0" dirty="0" err="1">
                <a:ln>
                  <a:noFill/>
                </a:ln>
                <a:solidFill>
                  <a:srgbClr val="000000"/>
                </a:solidFill>
                <a:effectLst/>
                <a:latin typeface="Courier New" pitchFamily="49" charset="0"/>
                <a:ea typeface="宋体" pitchFamily="2" charset="-122"/>
                <a:cs typeface="Courier New" pitchFamily="49" charset="0"/>
              </a:rPr>
              <a:t>flatMap</a:t>
            </a:r>
            <a:r>
              <a:rPr kumimoji="0" lang="zh-CN" altLang="en-US" b="1" i="0" u="none" strike="noStrike" cap="none" normalizeH="0" baseline="0" dirty="0">
                <a:ln>
                  <a:noFill/>
                </a:ln>
                <a:solidFill>
                  <a:srgbClr val="000000"/>
                </a:solidFill>
                <a:effectLst/>
                <a:latin typeface="Courier New" pitchFamily="49" charset="0"/>
                <a:ea typeface="宋体" pitchFamily="2" charset="-122"/>
                <a:cs typeface="Courier New" pitchFamily="49" charset="0"/>
              </a:rPr>
              <a:t>转换产生</a:t>
            </a:r>
            <a:r>
              <a:rPr kumimoji="0" lang="en-US" altLang="zh-CN" b="1" i="0" u="none" strike="noStrike" cap="none" normalizeH="0" baseline="0" dirty="0">
                <a:ln>
                  <a:noFill/>
                </a:ln>
                <a:solidFill>
                  <a:srgbClr val="000000"/>
                </a:solidFill>
                <a:effectLst/>
                <a:latin typeface="Courier New" pitchFamily="49" charset="0"/>
                <a:ea typeface="宋体" pitchFamily="2" charset="-122"/>
                <a:cs typeface="Courier New" pitchFamily="49" charset="0"/>
              </a:rPr>
              <a:t>B</a:t>
            </a:r>
            <a:endParaRPr kumimoji="0" lang="en-US" altLang="zh-CN" b="1" i="0" u="none" strike="noStrike" cap="none" normalizeH="0" baseline="0" dirty="0">
              <a:ln>
                <a:noFill/>
              </a:ln>
              <a:solidFill>
                <a:schemeClr val="tx1"/>
              </a:solidFill>
              <a:effectLst/>
              <a:ea typeface="宋体" pitchFamily="2" charset="-122"/>
              <a:cs typeface="宋体" pitchFamily="2" charset="-122"/>
            </a:endParaRPr>
          </a:p>
          <a:p>
            <a:pPr marL="0" marR="0" lvl="0" indent="12700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b="1" i="0" u="none" strike="noStrike" cap="none" normalizeH="0" baseline="0" dirty="0" err="1">
                <a:ln>
                  <a:noFill/>
                </a:ln>
                <a:solidFill>
                  <a:srgbClr val="000000"/>
                </a:solidFill>
                <a:effectLst/>
                <a:latin typeface="Courier New" pitchFamily="49" charset="0"/>
                <a:ea typeface="宋体" pitchFamily="2" charset="-122"/>
                <a:cs typeface="Courier New" pitchFamily="49" charset="0"/>
              </a:rPr>
              <a:t>val</a:t>
            </a:r>
            <a:r>
              <a:rPr kumimoji="0" lang="en-US" altLang="zh-CN" b="1" i="0" u="none" strike="noStrike" cap="none" normalizeH="0" baseline="0" dirty="0">
                <a:ln>
                  <a:noFill/>
                </a:ln>
                <a:solidFill>
                  <a:srgbClr val="000000"/>
                </a:solidFill>
                <a:effectLst/>
                <a:latin typeface="Courier New" pitchFamily="49" charset="0"/>
                <a:ea typeface="宋体" pitchFamily="2" charset="-122"/>
                <a:cs typeface="Courier New" pitchFamily="49" charset="0"/>
              </a:rPr>
              <a:t> </a:t>
            </a:r>
            <a:r>
              <a:rPr kumimoji="0" lang="en-US" altLang="zh-CN" b="1" i="0" u="none" strike="noStrike" cap="none" normalizeH="0" baseline="0" dirty="0" err="1">
                <a:ln>
                  <a:noFill/>
                </a:ln>
                <a:solidFill>
                  <a:srgbClr val="FF0000"/>
                </a:solidFill>
                <a:effectLst/>
                <a:latin typeface="Courier New" pitchFamily="49" charset="0"/>
                <a:ea typeface="宋体" pitchFamily="2" charset="-122"/>
                <a:cs typeface="Courier New" pitchFamily="49" charset="0"/>
              </a:rPr>
              <a:t>rdd_B</a:t>
            </a:r>
            <a:r>
              <a:rPr kumimoji="0" lang="en-US" altLang="zh-CN" b="1" i="0" u="none" strike="noStrike" cap="none" normalizeH="0" baseline="0" dirty="0">
                <a:ln>
                  <a:noFill/>
                </a:ln>
                <a:solidFill>
                  <a:srgbClr val="FF0000"/>
                </a:solidFill>
                <a:effectLst/>
                <a:latin typeface="Courier New" pitchFamily="49" charset="0"/>
                <a:ea typeface="宋体" pitchFamily="2" charset="-122"/>
                <a:cs typeface="Courier New" pitchFamily="49" charset="0"/>
              </a:rPr>
              <a:t> </a:t>
            </a:r>
            <a:r>
              <a:rPr kumimoji="0" lang="en-US" altLang="zh-CN" b="1" i="0" u="none" strike="noStrike" cap="none" normalizeH="0" baseline="0" dirty="0">
                <a:ln>
                  <a:noFill/>
                </a:ln>
                <a:solidFill>
                  <a:srgbClr val="000000"/>
                </a:solidFill>
                <a:effectLst/>
                <a:latin typeface="Courier New" pitchFamily="49" charset="0"/>
                <a:ea typeface="宋体" pitchFamily="2" charset="-122"/>
                <a:cs typeface="Courier New" pitchFamily="49" charset="0"/>
              </a:rPr>
              <a:t>= </a:t>
            </a:r>
            <a:r>
              <a:rPr kumimoji="0" lang="en-US" altLang="zh-CN" b="1" i="0" u="none" strike="noStrike" cap="none" normalizeH="0" baseline="0" dirty="0" err="1">
                <a:ln>
                  <a:noFill/>
                </a:ln>
                <a:solidFill>
                  <a:srgbClr val="000000"/>
                </a:solidFill>
                <a:effectLst/>
                <a:latin typeface="Courier New" pitchFamily="49" charset="0"/>
                <a:ea typeface="宋体" pitchFamily="2" charset="-122"/>
                <a:cs typeface="Courier New" pitchFamily="49" charset="0"/>
              </a:rPr>
              <a:t>rdd_A.flatMap</a:t>
            </a:r>
            <a:r>
              <a:rPr kumimoji="0" lang="en-US" altLang="zh-CN" b="1" i="0" u="none" strike="noStrike" cap="none" normalizeH="0" baseline="0" dirty="0">
                <a:ln>
                  <a:noFill/>
                </a:ln>
                <a:solidFill>
                  <a:srgbClr val="000000"/>
                </a:solidFill>
                <a:effectLst/>
                <a:latin typeface="Courier New" pitchFamily="49" charset="0"/>
                <a:ea typeface="宋体" pitchFamily="2" charset="-122"/>
                <a:cs typeface="Courier New" pitchFamily="49" charset="0"/>
              </a:rPr>
              <a:t>((line =&gt; </a:t>
            </a:r>
          </a:p>
          <a:p>
            <a:pPr marL="0" marR="0" lvl="0" indent="12700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b="1" i="0" u="none" strike="noStrike" cap="none" normalizeH="0" baseline="0" dirty="0">
                <a:ln>
                  <a:noFill/>
                </a:ln>
                <a:solidFill>
                  <a:srgbClr val="000000"/>
                </a:solidFill>
                <a:effectLst/>
                <a:latin typeface="Courier New" pitchFamily="49" charset="0"/>
                <a:ea typeface="宋体" pitchFamily="2" charset="-122"/>
                <a:cs typeface="Courier New" pitchFamily="49" charset="0"/>
              </a:rPr>
              <a:t>    </a:t>
            </a:r>
            <a:r>
              <a:rPr kumimoji="0" lang="en-US" altLang="zh-CN" b="1" i="0" u="none" strike="noStrike" cap="none" normalizeH="0" baseline="0" dirty="0" err="1">
                <a:ln>
                  <a:noFill/>
                </a:ln>
                <a:solidFill>
                  <a:srgbClr val="000000"/>
                </a:solidFill>
                <a:effectLst/>
                <a:latin typeface="Courier New" pitchFamily="49" charset="0"/>
                <a:ea typeface="宋体" pitchFamily="2" charset="-122"/>
                <a:cs typeface="Courier New" pitchFamily="49" charset="0"/>
              </a:rPr>
              <a:t>line.split</a:t>
            </a:r>
            <a:r>
              <a:rPr kumimoji="0" lang="en-US" altLang="zh-CN" b="1" i="0" u="none" strike="noStrike" cap="none" normalizeH="0" baseline="0" dirty="0">
                <a:ln>
                  <a:noFill/>
                </a:ln>
                <a:solidFill>
                  <a:srgbClr val="000000"/>
                </a:solidFill>
                <a:effectLst/>
                <a:latin typeface="Courier New" pitchFamily="49" charset="0"/>
                <a:ea typeface="宋体" pitchFamily="2" charset="-122"/>
                <a:cs typeface="Courier New" pitchFamily="49" charset="0"/>
              </a:rPr>
              <a:t>("\\s+"))).map(word =&gt; (word, 1))</a:t>
            </a:r>
            <a:endParaRPr kumimoji="0" lang="en-US" altLang="zh-CN" b="1" i="0" u="none" strike="noStrike" cap="none" normalizeH="0" baseline="0" dirty="0">
              <a:ln>
                <a:noFill/>
              </a:ln>
              <a:solidFill>
                <a:schemeClr val="tx1"/>
              </a:solidFill>
              <a:effectLst/>
              <a:ea typeface="宋体" pitchFamily="2" charset="-122"/>
              <a:cs typeface="宋体" pitchFamily="2" charset="-122"/>
            </a:endParaRPr>
          </a:p>
          <a:p>
            <a:pPr marL="0" marR="0" lvl="0" indent="12700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b="1" i="0" u="none" strike="noStrike" cap="none" normalizeH="0" baseline="0" dirty="0">
                <a:ln>
                  <a:noFill/>
                </a:ln>
                <a:solidFill>
                  <a:srgbClr val="000000"/>
                </a:solidFill>
                <a:effectLst/>
                <a:latin typeface="Courier New" pitchFamily="49" charset="0"/>
                <a:ea typeface="宋体" pitchFamily="2" charset="-122"/>
                <a:cs typeface="Courier New" pitchFamily="49" charset="0"/>
              </a:rPr>
              <a:t>// RDD C</a:t>
            </a:r>
            <a:r>
              <a:rPr kumimoji="0" lang="zh-CN" altLang="en-US" b="1" i="0" u="none" strike="noStrike" cap="none" normalizeH="0" baseline="0" dirty="0">
                <a:ln>
                  <a:noFill/>
                </a:ln>
                <a:solidFill>
                  <a:srgbClr val="000000"/>
                </a:solidFill>
                <a:effectLst/>
                <a:latin typeface="Courier New" pitchFamily="49" charset="0"/>
                <a:ea typeface="宋体" pitchFamily="2" charset="-122"/>
                <a:cs typeface="Courier New" pitchFamily="49" charset="0"/>
              </a:rPr>
              <a:t>从</a:t>
            </a:r>
            <a:r>
              <a:rPr kumimoji="0" lang="en-US" altLang="zh-CN" b="1" i="0" u="none" strike="noStrike" cap="none" normalizeH="0" baseline="0" dirty="0">
                <a:ln>
                  <a:noFill/>
                </a:ln>
                <a:solidFill>
                  <a:srgbClr val="000000"/>
                </a:solidFill>
                <a:effectLst/>
                <a:latin typeface="Courier New" pitchFamily="49" charset="0"/>
                <a:ea typeface="宋体" pitchFamily="2" charset="-122"/>
                <a:cs typeface="Courier New" pitchFamily="49" charset="0"/>
              </a:rPr>
              <a:t>HDFS</a:t>
            </a:r>
            <a:r>
              <a:rPr kumimoji="0" lang="zh-CN" altLang="en-US" b="1" i="0" u="none" strike="noStrike" cap="none" normalizeH="0" baseline="0" dirty="0">
                <a:ln>
                  <a:noFill/>
                </a:ln>
                <a:solidFill>
                  <a:srgbClr val="000000"/>
                </a:solidFill>
                <a:effectLst/>
                <a:latin typeface="Courier New" pitchFamily="49" charset="0"/>
                <a:ea typeface="宋体" pitchFamily="2" charset="-122"/>
                <a:cs typeface="Courier New" pitchFamily="49" charset="0"/>
              </a:rPr>
              <a:t>文件创建</a:t>
            </a:r>
            <a:endParaRPr kumimoji="0" lang="zh-CN" altLang="en-US" b="1" i="0" u="none" strike="noStrike" cap="none" normalizeH="0" baseline="0" dirty="0">
              <a:ln>
                <a:noFill/>
              </a:ln>
              <a:solidFill>
                <a:schemeClr val="tx1"/>
              </a:solidFill>
              <a:effectLst/>
              <a:ea typeface="宋体" pitchFamily="2" charset="-122"/>
              <a:cs typeface="宋体" pitchFamily="2" charset="-122"/>
            </a:endParaRPr>
          </a:p>
          <a:p>
            <a:pPr marL="0" marR="0" lvl="0" indent="12700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b="1" i="0" u="none" strike="noStrike" cap="none" normalizeH="0" baseline="0" dirty="0" err="1">
                <a:ln>
                  <a:noFill/>
                </a:ln>
                <a:solidFill>
                  <a:srgbClr val="000000"/>
                </a:solidFill>
                <a:effectLst/>
                <a:latin typeface="Courier New" pitchFamily="49" charset="0"/>
                <a:ea typeface="宋体" pitchFamily="2" charset="-122"/>
                <a:cs typeface="Courier New" pitchFamily="49" charset="0"/>
              </a:rPr>
              <a:t>val</a:t>
            </a:r>
            <a:r>
              <a:rPr kumimoji="0" lang="en-US" altLang="zh-CN" b="1" i="0" u="none" strike="noStrike" cap="none" normalizeH="0" baseline="0" dirty="0">
                <a:ln>
                  <a:noFill/>
                </a:ln>
                <a:solidFill>
                  <a:srgbClr val="000000"/>
                </a:solidFill>
                <a:effectLst/>
                <a:latin typeface="Courier New" pitchFamily="49" charset="0"/>
                <a:ea typeface="宋体" pitchFamily="2" charset="-122"/>
                <a:cs typeface="Courier New" pitchFamily="49" charset="0"/>
              </a:rPr>
              <a:t> </a:t>
            </a:r>
            <a:r>
              <a:rPr kumimoji="0" lang="en-US" altLang="zh-CN" b="1" i="0" u="none" strike="noStrike" cap="none" normalizeH="0" baseline="0" dirty="0" err="1">
                <a:ln>
                  <a:noFill/>
                </a:ln>
                <a:solidFill>
                  <a:srgbClr val="FF0000"/>
                </a:solidFill>
                <a:effectLst/>
                <a:latin typeface="Courier New" pitchFamily="49" charset="0"/>
                <a:ea typeface="宋体" pitchFamily="2" charset="-122"/>
                <a:cs typeface="Courier New" pitchFamily="49" charset="0"/>
              </a:rPr>
              <a:t>rdd_C</a:t>
            </a:r>
            <a:r>
              <a:rPr kumimoji="0" lang="en-US" altLang="zh-CN" b="1" i="0" u="none" strike="noStrike" cap="none" normalizeH="0" baseline="0" dirty="0">
                <a:ln>
                  <a:noFill/>
                </a:ln>
                <a:solidFill>
                  <a:srgbClr val="FF0000"/>
                </a:solidFill>
                <a:effectLst/>
                <a:latin typeface="Courier New" pitchFamily="49" charset="0"/>
                <a:ea typeface="宋体" pitchFamily="2" charset="-122"/>
                <a:cs typeface="Courier New" pitchFamily="49" charset="0"/>
              </a:rPr>
              <a:t> </a:t>
            </a:r>
            <a:r>
              <a:rPr kumimoji="0" lang="en-US" altLang="zh-CN" b="1" i="0" u="none" strike="noStrike" cap="none" normalizeH="0" baseline="0" dirty="0">
                <a:ln>
                  <a:noFill/>
                </a:ln>
                <a:solidFill>
                  <a:srgbClr val="000000"/>
                </a:solidFill>
                <a:effectLst/>
                <a:latin typeface="Courier New" pitchFamily="49" charset="0"/>
                <a:ea typeface="宋体" pitchFamily="2" charset="-122"/>
                <a:cs typeface="Courier New" pitchFamily="49" charset="0"/>
              </a:rPr>
              <a:t>= </a:t>
            </a:r>
            <a:r>
              <a:rPr kumimoji="0" lang="en-US" altLang="zh-CN" b="1" i="0" u="none" strike="noStrike" cap="none" normalizeH="0" baseline="0" dirty="0" err="1">
                <a:ln>
                  <a:noFill/>
                </a:ln>
                <a:solidFill>
                  <a:srgbClr val="000000"/>
                </a:solidFill>
                <a:effectLst/>
                <a:latin typeface="Courier New" pitchFamily="49" charset="0"/>
                <a:ea typeface="宋体" pitchFamily="2" charset="-122"/>
                <a:cs typeface="Courier New" pitchFamily="49" charset="0"/>
              </a:rPr>
              <a:t>sc.textFile</a:t>
            </a:r>
            <a:r>
              <a:rPr kumimoji="0" lang="en-US" altLang="zh-CN" b="1" i="0" u="none" strike="noStrike" cap="none" normalizeH="0" baseline="0" dirty="0">
                <a:ln>
                  <a:noFill/>
                </a:ln>
                <a:solidFill>
                  <a:srgbClr val="000000"/>
                </a:solidFill>
                <a:effectLst/>
                <a:latin typeface="Courier New" pitchFamily="49" charset="0"/>
                <a:ea typeface="宋体" pitchFamily="2" charset="-122"/>
                <a:cs typeface="Courier New" pitchFamily="49" charset="0"/>
              </a:rPr>
              <a:t>(</a:t>
            </a:r>
            <a:r>
              <a:rPr kumimoji="0" lang="en-US" altLang="zh-CN" b="1" i="0" u="none" strike="noStrike" cap="none" normalizeH="0" baseline="0" dirty="0" err="1">
                <a:ln>
                  <a:noFill/>
                </a:ln>
                <a:solidFill>
                  <a:srgbClr val="000000"/>
                </a:solidFill>
                <a:effectLst/>
                <a:latin typeface="Courier New" pitchFamily="49" charset="0"/>
                <a:ea typeface="宋体" pitchFamily="2" charset="-122"/>
                <a:cs typeface="Courier New" pitchFamily="49" charset="0"/>
              </a:rPr>
              <a:t>hdfs</a:t>
            </a:r>
            <a:r>
              <a:rPr kumimoji="0" lang="en-US" altLang="zh-CN" b="1" i="0" u="none" strike="noStrike" cap="none" normalizeH="0" baseline="0" dirty="0">
                <a:ln>
                  <a:noFill/>
                </a:ln>
                <a:solidFill>
                  <a:srgbClr val="000000"/>
                </a:solidFill>
                <a:effectLst/>
                <a:latin typeface="Courier New" pitchFamily="49" charset="0"/>
                <a:ea typeface="宋体" pitchFamily="2" charset="-122"/>
                <a:cs typeface="Courier New" pitchFamily="49" charset="0"/>
              </a:rPr>
              <a:t>://.....)</a:t>
            </a:r>
            <a:endParaRPr kumimoji="0" lang="en-US" altLang="zh-CN" b="1" i="0" u="none" strike="noStrike" cap="none" normalizeH="0" baseline="0" dirty="0">
              <a:ln>
                <a:noFill/>
              </a:ln>
              <a:solidFill>
                <a:schemeClr val="tx1"/>
              </a:solidFill>
              <a:effectLst/>
              <a:ea typeface="宋体" pitchFamily="2" charset="-122"/>
              <a:cs typeface="宋体" pitchFamily="2" charset="-122"/>
            </a:endParaRPr>
          </a:p>
          <a:p>
            <a:pPr marL="0" marR="0" lvl="0" indent="12700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b="1" i="0" u="none" strike="noStrike" cap="none" normalizeH="0" baseline="0" dirty="0">
                <a:ln>
                  <a:noFill/>
                </a:ln>
                <a:solidFill>
                  <a:srgbClr val="000000"/>
                </a:solidFill>
                <a:effectLst/>
                <a:latin typeface="Courier New" pitchFamily="49" charset="0"/>
                <a:ea typeface="宋体" pitchFamily="2" charset="-122"/>
                <a:cs typeface="Courier New" pitchFamily="49" charset="0"/>
              </a:rPr>
              <a:t>//</a:t>
            </a:r>
            <a:r>
              <a:rPr kumimoji="0" lang="zh-CN" altLang="en-US" b="1" i="0" u="none" strike="noStrike" cap="none" normalizeH="0" baseline="0" dirty="0">
                <a:ln>
                  <a:noFill/>
                </a:ln>
                <a:solidFill>
                  <a:srgbClr val="000000"/>
                </a:solidFill>
                <a:effectLst/>
                <a:latin typeface="Courier New" pitchFamily="49" charset="0"/>
                <a:ea typeface="宋体" pitchFamily="2" charset="-122"/>
                <a:cs typeface="Courier New" pitchFamily="49" charset="0"/>
              </a:rPr>
              <a:t>对</a:t>
            </a:r>
            <a:r>
              <a:rPr kumimoji="0" lang="en-US" altLang="zh-CN" b="1" i="0" u="none" strike="noStrike" cap="none" normalizeH="0" baseline="0" dirty="0">
                <a:ln>
                  <a:noFill/>
                </a:ln>
                <a:solidFill>
                  <a:srgbClr val="000000"/>
                </a:solidFill>
                <a:effectLst/>
                <a:latin typeface="Courier New" pitchFamily="49" charset="0"/>
                <a:ea typeface="宋体" pitchFamily="2" charset="-122"/>
                <a:cs typeface="Courier New" pitchFamily="49" charset="0"/>
              </a:rPr>
              <a:t>C</a:t>
            </a:r>
            <a:r>
              <a:rPr kumimoji="0" lang="zh-CN" altLang="en-US" b="1" i="0" u="none" strike="noStrike" cap="none" normalizeH="0" baseline="0" dirty="0">
                <a:ln>
                  <a:noFill/>
                </a:ln>
                <a:solidFill>
                  <a:srgbClr val="000000"/>
                </a:solidFill>
                <a:effectLst/>
                <a:latin typeface="Courier New" pitchFamily="49" charset="0"/>
                <a:ea typeface="宋体" pitchFamily="2" charset="-122"/>
                <a:cs typeface="Courier New" pitchFamily="49" charset="0"/>
              </a:rPr>
              <a:t>进行</a:t>
            </a:r>
            <a:r>
              <a:rPr kumimoji="0" lang="en-US" altLang="zh-CN" b="1" i="0" u="none" strike="noStrike" cap="none" normalizeH="0" baseline="0" dirty="0">
                <a:ln>
                  <a:noFill/>
                </a:ln>
                <a:solidFill>
                  <a:srgbClr val="000000"/>
                </a:solidFill>
                <a:effectLst/>
                <a:latin typeface="Courier New" pitchFamily="49" charset="0"/>
                <a:ea typeface="宋体" pitchFamily="2" charset="-122"/>
                <a:cs typeface="Courier New" pitchFamily="49" charset="0"/>
              </a:rPr>
              <a:t>Map</a:t>
            </a:r>
            <a:r>
              <a:rPr kumimoji="0" lang="zh-CN" altLang="en-US" b="1" i="0" u="none" strike="noStrike" cap="none" normalizeH="0" baseline="0" dirty="0">
                <a:ln>
                  <a:noFill/>
                </a:ln>
                <a:solidFill>
                  <a:srgbClr val="000000"/>
                </a:solidFill>
                <a:effectLst/>
                <a:latin typeface="Courier New" pitchFamily="49" charset="0"/>
                <a:ea typeface="宋体" pitchFamily="2" charset="-122"/>
                <a:cs typeface="Courier New" pitchFamily="49" charset="0"/>
              </a:rPr>
              <a:t>转换产生 </a:t>
            </a:r>
            <a:r>
              <a:rPr kumimoji="0" lang="en-US" altLang="zh-CN" b="1" i="0" u="none" strike="noStrike" cap="none" normalizeH="0" baseline="0" dirty="0">
                <a:ln>
                  <a:noFill/>
                </a:ln>
                <a:solidFill>
                  <a:srgbClr val="000000"/>
                </a:solidFill>
                <a:effectLst/>
                <a:latin typeface="Courier New" pitchFamily="49" charset="0"/>
                <a:ea typeface="宋体" pitchFamily="2" charset="-122"/>
                <a:cs typeface="Courier New" pitchFamily="49" charset="0"/>
              </a:rPr>
              <a:t>D</a:t>
            </a:r>
            <a:endParaRPr kumimoji="0" lang="en-US" altLang="zh-CN" b="1" i="0" u="none" strike="noStrike" cap="none" normalizeH="0" baseline="0" dirty="0">
              <a:ln>
                <a:noFill/>
              </a:ln>
              <a:solidFill>
                <a:schemeClr val="tx1"/>
              </a:solidFill>
              <a:effectLst/>
              <a:ea typeface="宋体" pitchFamily="2" charset="-122"/>
              <a:cs typeface="宋体" pitchFamily="2" charset="-122"/>
            </a:endParaRPr>
          </a:p>
          <a:p>
            <a:pPr marL="0" marR="0" lvl="0" indent="12700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b="1" i="0" u="none" strike="noStrike" cap="none" normalizeH="0" baseline="0" dirty="0" err="1">
                <a:ln>
                  <a:noFill/>
                </a:ln>
                <a:solidFill>
                  <a:srgbClr val="000000"/>
                </a:solidFill>
                <a:effectLst/>
                <a:latin typeface="Courier New" pitchFamily="49" charset="0"/>
                <a:ea typeface="宋体" pitchFamily="2" charset="-122"/>
                <a:cs typeface="Courier New" pitchFamily="49" charset="0"/>
              </a:rPr>
              <a:t>val</a:t>
            </a:r>
            <a:r>
              <a:rPr kumimoji="0" lang="en-US" altLang="zh-CN" b="1" i="0" u="none" strike="noStrike" cap="none" normalizeH="0" baseline="0" dirty="0">
                <a:ln>
                  <a:noFill/>
                </a:ln>
                <a:solidFill>
                  <a:srgbClr val="000000"/>
                </a:solidFill>
                <a:effectLst/>
                <a:latin typeface="Courier New" pitchFamily="49" charset="0"/>
                <a:ea typeface="宋体" pitchFamily="2" charset="-122"/>
                <a:cs typeface="Courier New" pitchFamily="49" charset="0"/>
              </a:rPr>
              <a:t> </a:t>
            </a:r>
            <a:r>
              <a:rPr kumimoji="0" lang="en-US" altLang="zh-CN" b="1" i="0" u="none" strike="noStrike" cap="none" normalizeH="0" baseline="0" dirty="0" err="1">
                <a:ln>
                  <a:noFill/>
                </a:ln>
                <a:solidFill>
                  <a:srgbClr val="FF0000"/>
                </a:solidFill>
                <a:effectLst/>
                <a:latin typeface="Courier New" pitchFamily="49" charset="0"/>
                <a:ea typeface="宋体" pitchFamily="2" charset="-122"/>
                <a:cs typeface="Courier New" pitchFamily="49" charset="0"/>
              </a:rPr>
              <a:t>rdd_D</a:t>
            </a:r>
            <a:r>
              <a:rPr kumimoji="0" lang="en-US" altLang="zh-CN" b="1" i="0" u="none" strike="noStrike" cap="none" normalizeH="0" baseline="0" dirty="0">
                <a:ln>
                  <a:noFill/>
                </a:ln>
                <a:solidFill>
                  <a:srgbClr val="FF0000"/>
                </a:solidFill>
                <a:effectLst/>
                <a:latin typeface="Courier New" pitchFamily="49" charset="0"/>
                <a:ea typeface="宋体" pitchFamily="2" charset="-122"/>
                <a:cs typeface="Courier New" pitchFamily="49" charset="0"/>
              </a:rPr>
              <a:t> </a:t>
            </a:r>
            <a:r>
              <a:rPr kumimoji="0" lang="en-US" altLang="zh-CN" b="1" i="0" u="none" strike="noStrike" cap="none" normalizeH="0" baseline="0" dirty="0">
                <a:ln>
                  <a:noFill/>
                </a:ln>
                <a:solidFill>
                  <a:srgbClr val="000000"/>
                </a:solidFill>
                <a:effectLst/>
                <a:latin typeface="Courier New" pitchFamily="49" charset="0"/>
                <a:ea typeface="宋体" pitchFamily="2" charset="-122"/>
                <a:cs typeface="Courier New" pitchFamily="49" charset="0"/>
              </a:rPr>
              <a:t>= rdd_C.map(line =&gt; (</a:t>
            </a:r>
            <a:r>
              <a:rPr kumimoji="0" lang="en-US" altLang="zh-CN" b="1" i="0" u="none" strike="noStrike" cap="none" normalizeH="0" baseline="0" dirty="0" err="1">
                <a:ln>
                  <a:noFill/>
                </a:ln>
                <a:solidFill>
                  <a:srgbClr val="000000"/>
                </a:solidFill>
                <a:effectLst/>
                <a:latin typeface="Courier New" pitchFamily="49" charset="0"/>
                <a:ea typeface="宋体" pitchFamily="2" charset="-122"/>
                <a:cs typeface="Courier New" pitchFamily="49" charset="0"/>
              </a:rPr>
              <a:t>line.substring</a:t>
            </a:r>
            <a:r>
              <a:rPr kumimoji="0" lang="en-US" altLang="zh-CN" b="1" i="0" u="none" strike="noStrike" cap="none" normalizeH="0" baseline="0" dirty="0">
                <a:ln>
                  <a:noFill/>
                </a:ln>
                <a:solidFill>
                  <a:srgbClr val="000000"/>
                </a:solidFill>
                <a:effectLst/>
                <a:latin typeface="Courier New" pitchFamily="49" charset="0"/>
                <a:ea typeface="宋体" pitchFamily="2" charset="-122"/>
                <a:cs typeface="Courier New" pitchFamily="49" charset="0"/>
              </a:rPr>
              <a:t>(10), 1))</a:t>
            </a:r>
            <a:endParaRPr kumimoji="0" lang="en-US" altLang="zh-CN" b="1" i="0" u="none" strike="noStrike" cap="none" normalizeH="0" baseline="0" dirty="0">
              <a:ln>
                <a:noFill/>
              </a:ln>
              <a:solidFill>
                <a:schemeClr val="tx1"/>
              </a:solidFill>
              <a:effectLst/>
              <a:ea typeface="宋体" pitchFamily="2" charset="-122"/>
              <a:cs typeface="宋体" pitchFamily="2" charset="-122"/>
            </a:endParaRPr>
          </a:p>
          <a:p>
            <a:pPr marL="0" marR="0" lvl="0" indent="12700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b="1" i="0" u="none" strike="noStrike" cap="none" normalizeH="0" baseline="0" dirty="0">
                <a:ln>
                  <a:noFill/>
                </a:ln>
                <a:solidFill>
                  <a:srgbClr val="000000"/>
                </a:solidFill>
                <a:effectLst/>
                <a:latin typeface="Courier New" pitchFamily="49" charset="0"/>
                <a:ea typeface="宋体" pitchFamily="2" charset="-122"/>
                <a:cs typeface="Courier New" pitchFamily="49" charset="0"/>
              </a:rPr>
              <a:t>//</a:t>
            </a:r>
            <a:r>
              <a:rPr kumimoji="0" lang="zh-CN" altLang="en-US" b="1" i="0" u="none" strike="noStrike" cap="none" normalizeH="0" baseline="0" dirty="0">
                <a:ln>
                  <a:noFill/>
                </a:ln>
                <a:solidFill>
                  <a:srgbClr val="000000"/>
                </a:solidFill>
                <a:effectLst/>
                <a:latin typeface="Courier New" pitchFamily="49" charset="0"/>
                <a:ea typeface="宋体" pitchFamily="2" charset="-122"/>
                <a:cs typeface="Courier New" pitchFamily="49" charset="0"/>
              </a:rPr>
              <a:t>对</a:t>
            </a:r>
            <a:r>
              <a:rPr kumimoji="0" lang="en-US" altLang="zh-CN" b="1" i="0" u="none" strike="noStrike" cap="none" normalizeH="0" baseline="0" dirty="0">
                <a:ln>
                  <a:noFill/>
                </a:ln>
                <a:solidFill>
                  <a:srgbClr val="000000"/>
                </a:solidFill>
                <a:effectLst/>
                <a:latin typeface="Courier New" pitchFamily="49" charset="0"/>
                <a:ea typeface="宋体" pitchFamily="2" charset="-122"/>
                <a:cs typeface="Courier New" pitchFamily="49" charset="0"/>
              </a:rPr>
              <a:t>D</a:t>
            </a:r>
            <a:r>
              <a:rPr kumimoji="0" lang="zh-CN" altLang="en-US" b="1" i="0" u="none" strike="noStrike" cap="none" normalizeH="0" baseline="0" dirty="0">
                <a:ln>
                  <a:noFill/>
                </a:ln>
                <a:solidFill>
                  <a:srgbClr val="000000"/>
                </a:solidFill>
                <a:effectLst/>
                <a:latin typeface="Courier New" pitchFamily="49" charset="0"/>
                <a:ea typeface="宋体" pitchFamily="2" charset="-122"/>
                <a:cs typeface="Courier New" pitchFamily="49" charset="0"/>
              </a:rPr>
              <a:t>进行</a:t>
            </a:r>
            <a:r>
              <a:rPr kumimoji="0" lang="en-US" altLang="zh-CN" b="1" i="0" u="none" strike="noStrike" cap="none" normalizeH="0" baseline="0" dirty="0" err="1">
                <a:ln>
                  <a:noFill/>
                </a:ln>
                <a:solidFill>
                  <a:srgbClr val="000000"/>
                </a:solidFill>
                <a:effectLst/>
                <a:latin typeface="Courier New" pitchFamily="49" charset="0"/>
                <a:ea typeface="宋体" pitchFamily="2" charset="-122"/>
                <a:cs typeface="Courier New" pitchFamily="49" charset="0"/>
              </a:rPr>
              <a:t>reduceByKey</a:t>
            </a:r>
            <a:r>
              <a:rPr kumimoji="0" lang="zh-CN" altLang="en-US" b="1" i="0" u="none" strike="noStrike" cap="none" normalizeH="0" baseline="0" dirty="0">
                <a:ln>
                  <a:noFill/>
                </a:ln>
                <a:solidFill>
                  <a:srgbClr val="000000"/>
                </a:solidFill>
                <a:effectLst/>
                <a:latin typeface="Courier New" pitchFamily="49" charset="0"/>
                <a:ea typeface="宋体" pitchFamily="2" charset="-122"/>
                <a:cs typeface="Courier New" pitchFamily="49" charset="0"/>
              </a:rPr>
              <a:t>操作产生</a:t>
            </a:r>
            <a:r>
              <a:rPr kumimoji="0" lang="en-US" altLang="zh-CN" b="1" i="0" u="none" strike="noStrike" cap="none" normalizeH="0" baseline="0" dirty="0">
                <a:ln>
                  <a:noFill/>
                </a:ln>
                <a:solidFill>
                  <a:srgbClr val="000000"/>
                </a:solidFill>
                <a:effectLst/>
                <a:latin typeface="Courier New" pitchFamily="49" charset="0"/>
                <a:ea typeface="宋体" pitchFamily="2" charset="-122"/>
                <a:cs typeface="Courier New" pitchFamily="49" charset="0"/>
              </a:rPr>
              <a:t>E</a:t>
            </a:r>
            <a:endParaRPr kumimoji="0" lang="en-US" altLang="zh-CN" b="1" i="0" u="none" strike="noStrike" cap="none" normalizeH="0" baseline="0" dirty="0">
              <a:ln>
                <a:noFill/>
              </a:ln>
              <a:solidFill>
                <a:schemeClr val="tx1"/>
              </a:solidFill>
              <a:effectLst/>
              <a:ea typeface="宋体" pitchFamily="2" charset="-122"/>
              <a:cs typeface="宋体" pitchFamily="2" charset="-122"/>
            </a:endParaRPr>
          </a:p>
          <a:p>
            <a:pPr marL="0" marR="0" lvl="0" indent="12700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b="1" i="0" u="none" strike="noStrike" cap="none" normalizeH="0" baseline="0" dirty="0" err="1">
                <a:ln>
                  <a:noFill/>
                </a:ln>
                <a:solidFill>
                  <a:srgbClr val="000000"/>
                </a:solidFill>
                <a:effectLst/>
                <a:latin typeface="Courier New" pitchFamily="49" charset="0"/>
                <a:ea typeface="宋体" pitchFamily="2" charset="-122"/>
                <a:cs typeface="Courier New" pitchFamily="49" charset="0"/>
              </a:rPr>
              <a:t>val</a:t>
            </a:r>
            <a:r>
              <a:rPr kumimoji="0" lang="en-US" altLang="zh-CN" b="1" i="0" u="none" strike="noStrike" cap="none" normalizeH="0" baseline="0" dirty="0">
                <a:ln>
                  <a:noFill/>
                </a:ln>
                <a:solidFill>
                  <a:srgbClr val="000000"/>
                </a:solidFill>
                <a:effectLst/>
                <a:latin typeface="Courier New" pitchFamily="49" charset="0"/>
                <a:ea typeface="宋体" pitchFamily="2" charset="-122"/>
                <a:cs typeface="Courier New" pitchFamily="49" charset="0"/>
              </a:rPr>
              <a:t> </a:t>
            </a:r>
            <a:r>
              <a:rPr kumimoji="0" lang="en-US" altLang="zh-CN" b="1" i="0" u="none" strike="noStrike" cap="none" normalizeH="0" baseline="0" dirty="0" err="1">
                <a:ln>
                  <a:noFill/>
                </a:ln>
                <a:solidFill>
                  <a:srgbClr val="FF0000"/>
                </a:solidFill>
                <a:effectLst/>
                <a:latin typeface="Courier New" pitchFamily="49" charset="0"/>
                <a:ea typeface="宋体" pitchFamily="2" charset="-122"/>
                <a:cs typeface="Courier New" pitchFamily="49" charset="0"/>
              </a:rPr>
              <a:t>rdd_E</a:t>
            </a:r>
            <a:r>
              <a:rPr kumimoji="0" lang="en-US" altLang="zh-CN" b="1" i="0" u="none" strike="noStrike" cap="none" normalizeH="0" baseline="0" dirty="0">
                <a:ln>
                  <a:noFill/>
                </a:ln>
                <a:solidFill>
                  <a:srgbClr val="FF0000"/>
                </a:solidFill>
                <a:effectLst/>
                <a:latin typeface="Courier New" pitchFamily="49" charset="0"/>
                <a:ea typeface="宋体" pitchFamily="2" charset="-122"/>
                <a:cs typeface="Courier New" pitchFamily="49" charset="0"/>
              </a:rPr>
              <a:t> </a:t>
            </a:r>
            <a:r>
              <a:rPr kumimoji="0" lang="en-US" altLang="zh-CN" b="1" i="0" u="none" strike="noStrike" cap="none" normalizeH="0" baseline="0" dirty="0">
                <a:ln>
                  <a:noFill/>
                </a:ln>
                <a:solidFill>
                  <a:srgbClr val="000000"/>
                </a:solidFill>
                <a:effectLst/>
                <a:latin typeface="Courier New" pitchFamily="49" charset="0"/>
                <a:ea typeface="宋体" pitchFamily="2" charset="-122"/>
                <a:cs typeface="Courier New" pitchFamily="49" charset="0"/>
              </a:rPr>
              <a:t>= </a:t>
            </a:r>
            <a:r>
              <a:rPr kumimoji="0" lang="en-US" altLang="zh-CN" b="1" i="0" u="none" strike="noStrike" cap="none" normalizeH="0" baseline="0" dirty="0" err="1">
                <a:ln>
                  <a:noFill/>
                </a:ln>
                <a:solidFill>
                  <a:srgbClr val="000000"/>
                </a:solidFill>
                <a:effectLst/>
                <a:latin typeface="Courier New" pitchFamily="49" charset="0"/>
                <a:ea typeface="宋体" pitchFamily="2" charset="-122"/>
                <a:cs typeface="Courier New" pitchFamily="49" charset="0"/>
              </a:rPr>
              <a:t>rdd_D.reduceByKey</a:t>
            </a:r>
            <a:r>
              <a:rPr kumimoji="0" lang="en-US" altLang="zh-CN" b="1" i="0" u="none" strike="noStrike" cap="none" normalizeH="0" baseline="0" dirty="0">
                <a:ln>
                  <a:noFill/>
                </a:ln>
                <a:solidFill>
                  <a:srgbClr val="000000"/>
                </a:solidFill>
                <a:effectLst/>
                <a:latin typeface="Courier New" pitchFamily="49" charset="0"/>
                <a:ea typeface="宋体" pitchFamily="2" charset="-122"/>
                <a:cs typeface="Courier New" pitchFamily="49" charset="0"/>
              </a:rPr>
              <a:t>((a, b) =&gt; a + b)</a:t>
            </a:r>
            <a:endParaRPr kumimoji="0" lang="en-US" altLang="zh-CN" b="1" i="0" u="none" strike="noStrike" cap="none" normalizeH="0" baseline="0" dirty="0">
              <a:ln>
                <a:noFill/>
              </a:ln>
              <a:solidFill>
                <a:schemeClr val="tx1"/>
              </a:solidFill>
              <a:effectLst/>
              <a:ea typeface="宋体" pitchFamily="2" charset="-122"/>
              <a:cs typeface="宋体" pitchFamily="2" charset="-122"/>
            </a:endParaRPr>
          </a:p>
          <a:p>
            <a:pPr marL="0" marR="0" lvl="0" indent="12700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b="1" i="0" u="none" strike="noStrike" cap="none" normalizeH="0" baseline="0" dirty="0">
                <a:ln>
                  <a:noFill/>
                </a:ln>
                <a:solidFill>
                  <a:srgbClr val="000000"/>
                </a:solidFill>
                <a:effectLst/>
                <a:latin typeface="Courier New" pitchFamily="49" charset="0"/>
                <a:ea typeface="宋体" pitchFamily="2" charset="-122"/>
                <a:cs typeface="Courier New" pitchFamily="49" charset="0"/>
              </a:rPr>
              <a:t>//</a:t>
            </a:r>
            <a:r>
              <a:rPr kumimoji="0" lang="zh-CN" altLang="en-US" b="1" i="0" u="none" strike="noStrike" cap="none" normalizeH="0" baseline="0" dirty="0">
                <a:ln>
                  <a:noFill/>
                </a:ln>
                <a:solidFill>
                  <a:srgbClr val="000000"/>
                </a:solidFill>
                <a:effectLst/>
                <a:latin typeface="Courier New" pitchFamily="49" charset="0"/>
                <a:ea typeface="宋体" pitchFamily="2" charset="-122"/>
                <a:cs typeface="Courier New" pitchFamily="49" charset="0"/>
              </a:rPr>
              <a:t>对</a:t>
            </a:r>
            <a:r>
              <a:rPr kumimoji="0" lang="en-US" altLang="zh-CN" b="1" i="0" u="none" strike="noStrike" cap="none" normalizeH="0" baseline="0" dirty="0">
                <a:ln>
                  <a:noFill/>
                </a:ln>
                <a:solidFill>
                  <a:srgbClr val="000000"/>
                </a:solidFill>
                <a:effectLst/>
                <a:latin typeface="Courier New" pitchFamily="49" charset="0"/>
                <a:ea typeface="宋体" pitchFamily="2" charset="-122"/>
                <a:cs typeface="Courier New" pitchFamily="49" charset="0"/>
              </a:rPr>
              <a:t>E</a:t>
            </a:r>
            <a:r>
              <a:rPr kumimoji="0" lang="zh-CN" altLang="en-US" b="1" i="0" u="none" strike="noStrike" cap="none" normalizeH="0" baseline="0" dirty="0">
                <a:ln>
                  <a:noFill/>
                </a:ln>
                <a:solidFill>
                  <a:srgbClr val="000000"/>
                </a:solidFill>
                <a:effectLst/>
                <a:latin typeface="Courier New" pitchFamily="49" charset="0"/>
                <a:ea typeface="宋体" pitchFamily="2" charset="-122"/>
                <a:cs typeface="Courier New" pitchFamily="49" charset="0"/>
              </a:rPr>
              <a:t>进行</a:t>
            </a:r>
            <a:r>
              <a:rPr kumimoji="0" lang="en-US" altLang="zh-CN" b="1" i="0" u="none" strike="noStrike" cap="none" normalizeH="0" baseline="0" dirty="0">
                <a:ln>
                  <a:noFill/>
                </a:ln>
                <a:solidFill>
                  <a:srgbClr val="000000"/>
                </a:solidFill>
                <a:effectLst/>
                <a:latin typeface="Courier New" pitchFamily="49" charset="0"/>
                <a:ea typeface="宋体" pitchFamily="2" charset="-122"/>
                <a:cs typeface="Courier New" pitchFamily="49" charset="0"/>
              </a:rPr>
              <a:t>join</a:t>
            </a:r>
            <a:r>
              <a:rPr kumimoji="0" lang="zh-CN" altLang="en-US" b="1" i="0" u="none" strike="noStrike" cap="none" normalizeH="0" baseline="0" dirty="0">
                <a:ln>
                  <a:noFill/>
                </a:ln>
                <a:solidFill>
                  <a:srgbClr val="000000"/>
                </a:solidFill>
                <a:effectLst/>
                <a:latin typeface="Courier New" pitchFamily="49" charset="0"/>
                <a:ea typeface="宋体" pitchFamily="2" charset="-122"/>
                <a:cs typeface="Courier New" pitchFamily="49" charset="0"/>
              </a:rPr>
              <a:t>操作产生</a:t>
            </a:r>
            <a:r>
              <a:rPr kumimoji="0" lang="en-US" altLang="zh-CN" b="1" i="0" u="none" strike="noStrike" cap="none" normalizeH="0" baseline="0" dirty="0">
                <a:ln>
                  <a:noFill/>
                </a:ln>
                <a:solidFill>
                  <a:srgbClr val="000000"/>
                </a:solidFill>
                <a:effectLst/>
                <a:latin typeface="Courier New" pitchFamily="49" charset="0"/>
                <a:ea typeface="宋体" pitchFamily="2" charset="-122"/>
                <a:cs typeface="Courier New" pitchFamily="49" charset="0"/>
              </a:rPr>
              <a:t>F</a:t>
            </a:r>
            <a:endParaRPr kumimoji="0" lang="en-US" altLang="zh-CN" b="1" i="0" u="none" strike="noStrike" cap="none" normalizeH="0" baseline="0" dirty="0">
              <a:ln>
                <a:noFill/>
              </a:ln>
              <a:solidFill>
                <a:schemeClr val="tx1"/>
              </a:solidFill>
              <a:effectLst/>
              <a:ea typeface="宋体" pitchFamily="2" charset="-122"/>
              <a:cs typeface="宋体" pitchFamily="2" charset="-122"/>
            </a:endParaRPr>
          </a:p>
          <a:p>
            <a:pPr marL="0" marR="0" lvl="0" indent="12700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b="1" i="0" u="none" strike="noStrike" cap="none" normalizeH="0" baseline="0" dirty="0" err="1">
                <a:ln>
                  <a:noFill/>
                </a:ln>
                <a:solidFill>
                  <a:srgbClr val="000000"/>
                </a:solidFill>
                <a:effectLst/>
                <a:latin typeface="Courier New" pitchFamily="49" charset="0"/>
                <a:ea typeface="宋体" pitchFamily="2" charset="-122"/>
                <a:cs typeface="Courier New" pitchFamily="49" charset="0"/>
              </a:rPr>
              <a:t>val</a:t>
            </a:r>
            <a:r>
              <a:rPr kumimoji="0" lang="en-US" altLang="zh-CN" b="1" i="0" u="none" strike="noStrike" cap="none" normalizeH="0" baseline="0" dirty="0">
                <a:ln>
                  <a:noFill/>
                </a:ln>
                <a:solidFill>
                  <a:srgbClr val="000000"/>
                </a:solidFill>
                <a:effectLst/>
                <a:latin typeface="Courier New" pitchFamily="49" charset="0"/>
                <a:ea typeface="宋体" pitchFamily="2" charset="-122"/>
                <a:cs typeface="Courier New" pitchFamily="49" charset="0"/>
              </a:rPr>
              <a:t> </a:t>
            </a:r>
            <a:r>
              <a:rPr kumimoji="0" lang="en-US" altLang="zh-CN" b="1" i="0" u="none" strike="noStrike" cap="none" normalizeH="0" baseline="0" dirty="0" err="1">
                <a:ln>
                  <a:noFill/>
                </a:ln>
                <a:solidFill>
                  <a:srgbClr val="FF0000"/>
                </a:solidFill>
                <a:effectLst/>
                <a:latin typeface="Courier New" pitchFamily="49" charset="0"/>
                <a:ea typeface="宋体" pitchFamily="2" charset="-122"/>
                <a:cs typeface="Courier New" pitchFamily="49" charset="0"/>
              </a:rPr>
              <a:t>rdd_F</a:t>
            </a:r>
            <a:r>
              <a:rPr kumimoji="0" lang="en-US" altLang="zh-CN" b="1" i="0" u="none" strike="noStrike" cap="none" normalizeH="0" baseline="0" dirty="0">
                <a:ln>
                  <a:noFill/>
                </a:ln>
                <a:solidFill>
                  <a:srgbClr val="FF0000"/>
                </a:solidFill>
                <a:effectLst/>
                <a:latin typeface="Courier New" pitchFamily="49" charset="0"/>
                <a:ea typeface="宋体" pitchFamily="2" charset="-122"/>
                <a:cs typeface="Courier New" pitchFamily="49" charset="0"/>
              </a:rPr>
              <a:t> </a:t>
            </a:r>
            <a:r>
              <a:rPr kumimoji="0" lang="en-US" altLang="zh-CN" b="1" i="0" u="none" strike="noStrike" cap="none" normalizeH="0" baseline="0" dirty="0">
                <a:ln>
                  <a:noFill/>
                </a:ln>
                <a:solidFill>
                  <a:srgbClr val="000000"/>
                </a:solidFill>
                <a:effectLst/>
                <a:latin typeface="Courier New" pitchFamily="49" charset="0"/>
                <a:ea typeface="宋体" pitchFamily="2" charset="-122"/>
                <a:cs typeface="Courier New" pitchFamily="49" charset="0"/>
              </a:rPr>
              <a:t>= </a:t>
            </a:r>
            <a:r>
              <a:rPr kumimoji="0" lang="en-US" altLang="zh-CN" b="1" i="0" u="none" strike="noStrike" cap="none" normalizeH="0" baseline="0" dirty="0" err="1">
                <a:ln>
                  <a:noFill/>
                </a:ln>
                <a:solidFill>
                  <a:srgbClr val="000000"/>
                </a:solidFill>
                <a:effectLst/>
                <a:latin typeface="Courier New" pitchFamily="49" charset="0"/>
                <a:ea typeface="宋体" pitchFamily="2" charset="-122"/>
                <a:cs typeface="Courier New" pitchFamily="49" charset="0"/>
              </a:rPr>
              <a:t>rdd_B.join</a:t>
            </a:r>
            <a:r>
              <a:rPr kumimoji="0" lang="en-US" altLang="zh-CN" b="1" i="0" u="none" strike="noStrike" cap="none" normalizeH="0" baseline="0" dirty="0">
                <a:ln>
                  <a:noFill/>
                </a:ln>
                <a:solidFill>
                  <a:srgbClr val="000000"/>
                </a:solidFill>
                <a:effectLst/>
                <a:latin typeface="Courier New" pitchFamily="49" charset="0"/>
                <a:ea typeface="宋体" pitchFamily="2" charset="-122"/>
                <a:cs typeface="Courier New" pitchFamily="49" charset="0"/>
              </a:rPr>
              <a:t>(</a:t>
            </a:r>
            <a:r>
              <a:rPr kumimoji="0" lang="en-US" altLang="zh-CN" b="1" i="0" u="none" strike="noStrike" cap="none" normalizeH="0" baseline="0" dirty="0" err="1">
                <a:ln>
                  <a:noFill/>
                </a:ln>
                <a:solidFill>
                  <a:srgbClr val="000000"/>
                </a:solidFill>
                <a:effectLst/>
                <a:latin typeface="Courier New" pitchFamily="49" charset="0"/>
                <a:ea typeface="宋体" pitchFamily="2" charset="-122"/>
                <a:cs typeface="Courier New" pitchFamily="49" charset="0"/>
              </a:rPr>
              <a:t>rdd_E</a:t>
            </a:r>
            <a:r>
              <a:rPr kumimoji="0" lang="en-US" altLang="zh-CN" b="1" i="0" u="none" strike="noStrike" cap="none" normalizeH="0" baseline="0" dirty="0">
                <a:ln>
                  <a:noFill/>
                </a:ln>
                <a:solidFill>
                  <a:srgbClr val="000000"/>
                </a:solidFill>
                <a:effectLst/>
                <a:latin typeface="Courier New" pitchFamily="49" charset="0"/>
                <a:ea typeface="宋体" pitchFamily="2" charset="-122"/>
                <a:cs typeface="Courier New" pitchFamily="49" charset="0"/>
              </a:rPr>
              <a:t>)</a:t>
            </a:r>
            <a:endParaRPr kumimoji="0" lang="en-US" altLang="zh-CN" b="1" i="0" u="none" strike="noStrike" cap="none" normalizeH="0" baseline="0" dirty="0">
              <a:ln>
                <a:noFill/>
              </a:ln>
              <a:solidFill>
                <a:schemeClr val="tx1"/>
              </a:solidFill>
              <a:effectLst/>
              <a:ea typeface="宋体" pitchFamily="2" charset="-122"/>
              <a:cs typeface="宋体" pitchFamily="2" charset="-122"/>
            </a:endParaRPr>
          </a:p>
          <a:p>
            <a:pPr marL="0" marR="0" lvl="0" indent="12700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b="1" i="0" u="none" strike="noStrike" cap="none" normalizeH="0" baseline="0" dirty="0">
                <a:ln>
                  <a:noFill/>
                </a:ln>
                <a:solidFill>
                  <a:srgbClr val="000000"/>
                </a:solidFill>
                <a:effectLst/>
                <a:latin typeface="Courier New" pitchFamily="49" charset="0"/>
                <a:ea typeface="宋体" pitchFamily="2" charset="-122"/>
                <a:cs typeface="Courier New" pitchFamily="49" charset="0"/>
              </a:rPr>
              <a:t>//</a:t>
            </a:r>
            <a:r>
              <a:rPr kumimoji="0" lang="zh-CN" altLang="en-US" b="1" i="0" u="none" strike="noStrike" cap="none" normalizeH="0" baseline="0" dirty="0">
                <a:ln>
                  <a:noFill/>
                </a:ln>
                <a:solidFill>
                  <a:srgbClr val="000000"/>
                </a:solidFill>
                <a:effectLst/>
                <a:latin typeface="Courier New" pitchFamily="49" charset="0"/>
                <a:ea typeface="宋体" pitchFamily="2" charset="-122"/>
                <a:cs typeface="Courier New" pitchFamily="49" charset="0"/>
              </a:rPr>
              <a:t>通过</a:t>
            </a:r>
            <a:r>
              <a:rPr kumimoji="0" lang="en-US" altLang="zh-CN" b="1" i="0" u="none" strike="noStrike" cap="none" normalizeH="0" baseline="0" dirty="0" err="1">
                <a:ln>
                  <a:noFill/>
                </a:ln>
                <a:solidFill>
                  <a:srgbClr val="000000"/>
                </a:solidFill>
                <a:effectLst/>
                <a:latin typeface="Courier New" pitchFamily="49" charset="0"/>
                <a:ea typeface="宋体" pitchFamily="2" charset="-122"/>
                <a:cs typeface="Courier New" pitchFamily="49" charset="0"/>
              </a:rPr>
              <a:t>saveAsSequenceFile</a:t>
            </a:r>
            <a:r>
              <a:rPr kumimoji="0" lang="zh-CN" altLang="en-US" b="1" i="0" u="none" strike="noStrike" cap="none" normalizeH="0" baseline="0" dirty="0">
                <a:ln>
                  <a:noFill/>
                </a:ln>
                <a:solidFill>
                  <a:srgbClr val="000000"/>
                </a:solidFill>
                <a:effectLst/>
                <a:latin typeface="Courier New" pitchFamily="49" charset="0"/>
                <a:ea typeface="宋体" pitchFamily="2" charset="-122"/>
                <a:cs typeface="Courier New" pitchFamily="49" charset="0"/>
              </a:rPr>
              <a:t>操作将</a:t>
            </a:r>
            <a:r>
              <a:rPr kumimoji="0" lang="en-US" altLang="zh-CN" b="1" i="0" u="none" strike="noStrike" cap="none" normalizeH="0" baseline="0" dirty="0">
                <a:ln>
                  <a:noFill/>
                </a:ln>
                <a:solidFill>
                  <a:srgbClr val="000000"/>
                </a:solidFill>
                <a:effectLst/>
                <a:latin typeface="Courier New" pitchFamily="49" charset="0"/>
                <a:ea typeface="宋体" pitchFamily="2" charset="-122"/>
                <a:cs typeface="Courier New" pitchFamily="49" charset="0"/>
              </a:rPr>
              <a:t>RDD F</a:t>
            </a:r>
            <a:r>
              <a:rPr kumimoji="0" lang="zh-CN" altLang="en-US" b="1" i="0" u="none" strike="noStrike" cap="none" normalizeH="0" baseline="0" dirty="0">
                <a:ln>
                  <a:noFill/>
                </a:ln>
                <a:solidFill>
                  <a:srgbClr val="000000"/>
                </a:solidFill>
                <a:effectLst/>
                <a:latin typeface="Courier New" pitchFamily="49" charset="0"/>
                <a:ea typeface="宋体" pitchFamily="2" charset="-122"/>
                <a:cs typeface="Courier New" pitchFamily="49" charset="0"/>
              </a:rPr>
              <a:t>写入存储系统</a:t>
            </a:r>
            <a:endParaRPr kumimoji="0" lang="zh-CN" altLang="en-US" b="1" i="0" u="none" strike="noStrike" cap="none" normalizeH="0" baseline="0" dirty="0">
              <a:ln>
                <a:noFill/>
              </a:ln>
              <a:solidFill>
                <a:schemeClr val="tx1"/>
              </a:solidFill>
              <a:effectLst/>
              <a:ea typeface="宋体" pitchFamily="2" charset="-122"/>
              <a:cs typeface="宋体" pitchFamily="2" charset="-122"/>
            </a:endParaRPr>
          </a:p>
          <a:p>
            <a:pPr marL="0" marR="0" lvl="0" indent="12700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b="1" i="0" u="none" strike="noStrike" cap="none" normalizeH="0" baseline="0" dirty="0" err="1">
                <a:ln>
                  <a:noFill/>
                </a:ln>
                <a:solidFill>
                  <a:srgbClr val="000000"/>
                </a:solidFill>
                <a:effectLst/>
                <a:latin typeface="Courier New" pitchFamily="49" charset="0"/>
                <a:ea typeface="宋体" pitchFamily="2" charset="-122"/>
                <a:cs typeface="Courier New" pitchFamily="49" charset="0"/>
              </a:rPr>
              <a:t>rdd_F.</a:t>
            </a:r>
            <a:r>
              <a:rPr kumimoji="0" lang="en-US" altLang="zh-CN" b="1" i="0" u="none" strike="noStrike" cap="none" normalizeH="0" baseline="0" dirty="0" err="1">
                <a:ln>
                  <a:noFill/>
                </a:ln>
                <a:solidFill>
                  <a:srgbClr val="FF0000"/>
                </a:solidFill>
                <a:effectLst/>
                <a:latin typeface="Courier New" pitchFamily="49" charset="0"/>
                <a:ea typeface="宋体" pitchFamily="2" charset="-122"/>
                <a:cs typeface="Courier New" pitchFamily="49" charset="0"/>
              </a:rPr>
              <a:t>saveAsSequenceFile</a:t>
            </a:r>
            <a:r>
              <a:rPr kumimoji="0" lang="en-US" altLang="zh-CN" b="1" i="0" u="none" strike="noStrike" cap="none" normalizeH="0" baseline="0" dirty="0">
                <a:ln>
                  <a:noFill/>
                </a:ln>
                <a:solidFill>
                  <a:srgbClr val="000000"/>
                </a:solidFill>
                <a:effectLst/>
                <a:latin typeface="Courier New" pitchFamily="49" charset="0"/>
                <a:ea typeface="宋体" pitchFamily="2" charset="-122"/>
                <a:cs typeface="Courier New" pitchFamily="49" charset="0"/>
              </a:rPr>
              <a:t>(</a:t>
            </a:r>
            <a:r>
              <a:rPr kumimoji="0" lang="en-US" altLang="zh-CN" b="1" i="0" u="none" strike="noStrike" cap="none" normalizeH="0" baseline="0" dirty="0" err="1">
                <a:ln>
                  <a:noFill/>
                </a:ln>
                <a:solidFill>
                  <a:srgbClr val="000000"/>
                </a:solidFill>
                <a:effectLst/>
                <a:latin typeface="Courier New" pitchFamily="49" charset="0"/>
                <a:ea typeface="宋体" pitchFamily="2" charset="-122"/>
                <a:cs typeface="Courier New" pitchFamily="49" charset="0"/>
              </a:rPr>
              <a:t>hdfs</a:t>
            </a:r>
            <a:r>
              <a:rPr kumimoji="0" lang="en-US" altLang="zh-CN" b="1" i="0" u="none" strike="noStrike" cap="none" normalizeH="0" baseline="0" dirty="0">
                <a:ln>
                  <a:noFill/>
                </a:ln>
                <a:solidFill>
                  <a:srgbClr val="000000"/>
                </a:solidFill>
                <a:effectLst/>
                <a:latin typeface="Courier New" pitchFamily="49" charset="0"/>
                <a:ea typeface="宋体" pitchFamily="2" charset="-122"/>
                <a:cs typeface="Courier New" pitchFamily="49" charset="0"/>
              </a:rPr>
              <a:t>://....)</a:t>
            </a:r>
            <a:endParaRPr kumimoji="0" lang="en-US" altLang="zh-CN" b="1" i="0" u="none" strike="noStrike" cap="none" normalizeH="0" baseline="0" dirty="0">
              <a:ln>
                <a:noFill/>
              </a:ln>
              <a:solidFill>
                <a:schemeClr val="tx1"/>
              </a:solidFill>
              <a:effectLst/>
              <a:ea typeface="宋体" pitchFamily="2" charset="-122"/>
              <a:cs typeface="宋体" pitchFamily="2" charset="-122"/>
            </a:endParaRPr>
          </a:p>
        </p:txBody>
      </p:sp>
      <p:sp>
        <p:nvSpPr>
          <p:cNvPr id="7" name="TextBox 11"/>
          <p:cNvSpPr txBox="1">
            <a:spLocks noChangeArrowheads="1"/>
          </p:cNvSpPr>
          <p:nvPr/>
        </p:nvSpPr>
        <p:spPr bwMode="auto">
          <a:xfrm>
            <a:off x="3162300" y="248190"/>
            <a:ext cx="5562600" cy="584775"/>
          </a:xfrm>
          <a:prstGeom prst="rect">
            <a:avLst/>
          </a:prstGeom>
          <a:noFill/>
          <a:ln w="9525">
            <a:noFill/>
            <a:miter lim="800000"/>
          </a:ln>
        </p:spPr>
        <p:txBody>
          <a:bodyPr>
            <a:spAutoFit/>
          </a:bodyPr>
          <a:lstStyle/>
          <a:p>
            <a:r>
              <a:rPr lang="en-US" altLang="zh-CN" sz="3200" b="1" dirty="0">
                <a:solidFill>
                  <a:srgbClr val="002060"/>
                </a:solidFill>
                <a:latin typeface="Calibri" panose="020F0502020204030204" pitchFamily="34" charset="0"/>
              </a:rPr>
              <a:t>RDD</a:t>
            </a:r>
            <a:r>
              <a:rPr lang="zh-CN" altLang="en-US" sz="3200" b="1" dirty="0">
                <a:solidFill>
                  <a:srgbClr val="002060"/>
                </a:solidFill>
                <a:latin typeface="Calibri" panose="020F0502020204030204" pitchFamily="34" charset="0"/>
              </a:rPr>
              <a:t>算子</a:t>
            </a:r>
            <a:endParaRPr lang="zh-CN" altLang="en-US" sz="3600" b="1" dirty="0">
              <a:solidFill>
                <a:srgbClr val="002060"/>
              </a:solidFill>
              <a:latin typeface="Calibri" panose="020F0502020204030204" pitchFamily="34" charset="0"/>
            </a:endParaRPr>
          </a:p>
        </p:txBody>
      </p:sp>
    </p:spTree>
    <p:extLst>
      <p:ext uri="{BB962C8B-B14F-4D97-AF65-F5344CB8AC3E}">
        <p14:creationId xmlns:p14="http://schemas.microsoft.com/office/powerpoint/2010/main" val="1541951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b="0" smtClean="0"/>
              <a:pPr/>
              <a:t>17</a:t>
            </a:fld>
            <a:endParaRPr lang="zh-CN" altLang="en-US" b="0" dirty="0"/>
          </a:p>
        </p:txBody>
      </p:sp>
      <p:pic>
        <p:nvPicPr>
          <p:cNvPr id="8" name="图片 7" descr="http://jbcdn2.b0.upaiyun.com/2013/09/SparkTA11.jpg"/>
          <p:cNvPicPr/>
          <p:nvPr/>
        </p:nvPicPr>
        <p:blipFill>
          <a:blip r:embed="rId4" r:link="rId5" cstate="print"/>
          <a:srcRect/>
          <a:stretch>
            <a:fillRect/>
          </a:stretch>
        </p:blipFill>
        <p:spPr>
          <a:xfrm>
            <a:off x="228600" y="1080739"/>
            <a:ext cx="8572500" cy="4800600"/>
          </a:xfrm>
          <a:prstGeom prst="rect">
            <a:avLst/>
          </a:prstGeom>
          <a:noFill/>
          <a:ln w="9525">
            <a:noFill/>
            <a:miter lim="800000"/>
            <a:headEnd/>
            <a:tailEnd/>
          </a:ln>
        </p:spPr>
      </p:pic>
      <p:sp>
        <p:nvSpPr>
          <p:cNvPr id="7" name="TextBox 11"/>
          <p:cNvSpPr txBox="1">
            <a:spLocks noChangeArrowheads="1"/>
          </p:cNvSpPr>
          <p:nvPr/>
        </p:nvSpPr>
        <p:spPr bwMode="auto">
          <a:xfrm>
            <a:off x="3162300" y="248190"/>
            <a:ext cx="5562600" cy="584775"/>
          </a:xfrm>
          <a:prstGeom prst="rect">
            <a:avLst/>
          </a:prstGeom>
          <a:noFill/>
          <a:ln w="9525">
            <a:noFill/>
            <a:miter lim="800000"/>
          </a:ln>
        </p:spPr>
        <p:txBody>
          <a:bodyPr>
            <a:spAutoFit/>
          </a:bodyPr>
          <a:lstStyle/>
          <a:p>
            <a:r>
              <a:rPr lang="en-US" altLang="zh-CN" sz="3200" b="1" dirty="0">
                <a:solidFill>
                  <a:srgbClr val="002060"/>
                </a:solidFill>
                <a:latin typeface="Calibri" panose="020F0502020204030204" pitchFamily="34" charset="0"/>
              </a:rPr>
              <a:t>RDD</a:t>
            </a:r>
            <a:r>
              <a:rPr lang="zh-CN" altLang="en-US" sz="3200" b="1" dirty="0">
                <a:solidFill>
                  <a:srgbClr val="002060"/>
                </a:solidFill>
                <a:latin typeface="Calibri" panose="020F0502020204030204" pitchFamily="34" charset="0"/>
              </a:rPr>
              <a:t>算子</a:t>
            </a:r>
            <a:endParaRPr lang="zh-CN" altLang="en-US" sz="3600" b="1" dirty="0">
              <a:solidFill>
                <a:srgbClr val="002060"/>
              </a:solidFill>
              <a:latin typeface="Calibri" panose="020F0502020204030204" pitchFamily="34" charset="0"/>
            </a:endParaRPr>
          </a:p>
        </p:txBody>
      </p:sp>
      <p:sp>
        <p:nvSpPr>
          <p:cNvPr id="2" name="矩形 1"/>
          <p:cNvSpPr/>
          <p:nvPr/>
        </p:nvSpPr>
        <p:spPr>
          <a:xfrm>
            <a:off x="228600" y="5943600"/>
            <a:ext cx="5867400" cy="646331"/>
          </a:xfrm>
          <a:prstGeom prst="rect">
            <a:avLst/>
          </a:prstGeom>
        </p:spPr>
        <p:txBody>
          <a:bodyPr wrap="square">
            <a:spAutoFit/>
          </a:bodyPr>
          <a:lstStyle/>
          <a:p>
            <a:pPr lvl="0" indent="127000" eaLnBrk="0" hangingPunct="0">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altLang="zh-CN" b="1" dirty="0">
                <a:solidFill>
                  <a:srgbClr val="000000"/>
                </a:solidFill>
                <a:latin typeface="Courier New" pitchFamily="49" charset="0"/>
                <a:cs typeface="Courier New" pitchFamily="49" charset="0"/>
              </a:rPr>
              <a:t>//RDD A</a:t>
            </a:r>
            <a:r>
              <a:rPr lang="zh-CN" altLang="en-US" b="1" dirty="0">
                <a:solidFill>
                  <a:srgbClr val="000000"/>
                </a:solidFill>
                <a:latin typeface="Courier New" pitchFamily="49" charset="0"/>
                <a:cs typeface="Courier New" pitchFamily="49" charset="0"/>
              </a:rPr>
              <a:t>从</a:t>
            </a:r>
            <a:r>
              <a:rPr lang="en-US" altLang="zh-CN" b="1" dirty="0">
                <a:solidFill>
                  <a:srgbClr val="000000"/>
                </a:solidFill>
                <a:latin typeface="Courier New" pitchFamily="49" charset="0"/>
                <a:cs typeface="Courier New" pitchFamily="49" charset="0"/>
              </a:rPr>
              <a:t>HDFS</a:t>
            </a:r>
            <a:r>
              <a:rPr lang="zh-CN" altLang="en-US" b="1" dirty="0">
                <a:solidFill>
                  <a:srgbClr val="000000"/>
                </a:solidFill>
                <a:latin typeface="Courier New" pitchFamily="49" charset="0"/>
                <a:cs typeface="Courier New" pitchFamily="49" charset="0"/>
              </a:rPr>
              <a:t>文件创建</a:t>
            </a:r>
            <a:endParaRPr lang="zh-CN" altLang="en-US" b="1" dirty="0">
              <a:cs typeface="宋体" pitchFamily="2" charset="-122"/>
            </a:endParaRPr>
          </a:p>
          <a:p>
            <a:pPr lvl="0" indent="127000" eaLnBrk="0" hangingPunct="0">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altLang="zh-CN" b="1" dirty="0" err="1">
                <a:solidFill>
                  <a:srgbClr val="000000"/>
                </a:solidFill>
                <a:latin typeface="Courier New" pitchFamily="49" charset="0"/>
                <a:cs typeface="Courier New" pitchFamily="49" charset="0"/>
              </a:rPr>
              <a:t>val</a:t>
            </a:r>
            <a:r>
              <a:rPr lang="en-US" altLang="zh-CN" b="1" dirty="0">
                <a:solidFill>
                  <a:srgbClr val="000000"/>
                </a:solidFill>
                <a:latin typeface="Courier New" pitchFamily="49" charset="0"/>
                <a:cs typeface="Courier New" pitchFamily="49" charset="0"/>
              </a:rPr>
              <a:t> </a:t>
            </a:r>
            <a:r>
              <a:rPr lang="en-US" altLang="zh-CN" b="1" dirty="0" err="1">
                <a:solidFill>
                  <a:srgbClr val="000000"/>
                </a:solidFill>
                <a:latin typeface="Courier New" pitchFamily="49" charset="0"/>
                <a:cs typeface="Courier New" pitchFamily="49" charset="0"/>
              </a:rPr>
              <a:t>rdd_A</a:t>
            </a:r>
            <a:r>
              <a:rPr lang="en-US" altLang="zh-CN" b="1" dirty="0">
                <a:solidFill>
                  <a:srgbClr val="000000"/>
                </a:solidFill>
                <a:latin typeface="Courier New" pitchFamily="49" charset="0"/>
                <a:cs typeface="Courier New" pitchFamily="49" charset="0"/>
              </a:rPr>
              <a:t> = </a:t>
            </a:r>
            <a:r>
              <a:rPr lang="en-US" altLang="zh-CN" b="1" dirty="0" err="1">
                <a:solidFill>
                  <a:srgbClr val="000000"/>
                </a:solidFill>
                <a:latin typeface="Courier New" pitchFamily="49" charset="0"/>
                <a:cs typeface="Courier New" pitchFamily="49" charset="0"/>
              </a:rPr>
              <a:t>sc.textFile</a:t>
            </a:r>
            <a:r>
              <a:rPr lang="en-US" altLang="zh-CN" b="1" dirty="0">
                <a:solidFill>
                  <a:srgbClr val="000000"/>
                </a:solidFill>
                <a:latin typeface="Courier New" pitchFamily="49" charset="0"/>
                <a:cs typeface="Courier New" pitchFamily="49" charset="0"/>
              </a:rPr>
              <a:t>(hdfs://.....)</a:t>
            </a:r>
            <a:endParaRPr lang="en-US" altLang="zh-CN" b="1" dirty="0">
              <a:cs typeface="宋体" pitchFamily="2" charset="-122"/>
            </a:endParaRPr>
          </a:p>
        </p:txBody>
      </p:sp>
      <p:sp>
        <p:nvSpPr>
          <p:cNvPr id="3" name="矩形 2"/>
          <p:cNvSpPr/>
          <p:nvPr/>
        </p:nvSpPr>
        <p:spPr>
          <a:xfrm>
            <a:off x="228600" y="5867400"/>
            <a:ext cx="8610600" cy="923330"/>
          </a:xfrm>
          <a:prstGeom prst="rect">
            <a:avLst/>
          </a:prstGeom>
        </p:spPr>
        <p:txBody>
          <a:bodyPr wrap="square">
            <a:spAutoFit/>
          </a:bodyPr>
          <a:lstStyle/>
          <a:p>
            <a:pPr lvl="0" indent="127000" eaLnBrk="0" hangingPunct="0">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altLang="zh-CN" b="1" dirty="0">
                <a:solidFill>
                  <a:srgbClr val="000000"/>
                </a:solidFill>
                <a:latin typeface="Courier New" pitchFamily="49" charset="0"/>
                <a:cs typeface="Courier New" pitchFamily="49" charset="0"/>
              </a:rPr>
              <a:t>//</a:t>
            </a:r>
            <a:r>
              <a:rPr lang="zh-CN" altLang="en-US" b="1" dirty="0">
                <a:solidFill>
                  <a:srgbClr val="000000"/>
                </a:solidFill>
                <a:latin typeface="Courier New" pitchFamily="49" charset="0"/>
                <a:cs typeface="Courier New" pitchFamily="49" charset="0"/>
              </a:rPr>
              <a:t>对</a:t>
            </a:r>
            <a:r>
              <a:rPr lang="en-US" altLang="zh-CN" b="1" dirty="0">
                <a:solidFill>
                  <a:srgbClr val="000000"/>
                </a:solidFill>
                <a:latin typeface="Courier New" pitchFamily="49" charset="0"/>
                <a:cs typeface="Courier New" pitchFamily="49" charset="0"/>
              </a:rPr>
              <a:t>A</a:t>
            </a:r>
            <a:r>
              <a:rPr lang="zh-CN" altLang="en-US" b="1" dirty="0">
                <a:solidFill>
                  <a:srgbClr val="000000"/>
                </a:solidFill>
                <a:latin typeface="Courier New" pitchFamily="49" charset="0"/>
                <a:cs typeface="Courier New" pitchFamily="49" charset="0"/>
              </a:rPr>
              <a:t>进行</a:t>
            </a:r>
            <a:r>
              <a:rPr lang="en-US" altLang="zh-CN" b="1" dirty="0" err="1">
                <a:solidFill>
                  <a:srgbClr val="000000"/>
                </a:solidFill>
                <a:latin typeface="Courier New" pitchFamily="49" charset="0"/>
                <a:cs typeface="Courier New" pitchFamily="49" charset="0"/>
              </a:rPr>
              <a:t>flatMap</a:t>
            </a:r>
            <a:r>
              <a:rPr lang="zh-CN" altLang="en-US" b="1" dirty="0">
                <a:solidFill>
                  <a:srgbClr val="000000"/>
                </a:solidFill>
                <a:latin typeface="Courier New" pitchFamily="49" charset="0"/>
                <a:cs typeface="Courier New" pitchFamily="49" charset="0"/>
              </a:rPr>
              <a:t>转换产生</a:t>
            </a:r>
            <a:r>
              <a:rPr lang="en-US" altLang="zh-CN" b="1" dirty="0">
                <a:solidFill>
                  <a:srgbClr val="000000"/>
                </a:solidFill>
                <a:latin typeface="Courier New" pitchFamily="49" charset="0"/>
                <a:cs typeface="Courier New" pitchFamily="49" charset="0"/>
              </a:rPr>
              <a:t>B</a:t>
            </a:r>
            <a:endParaRPr lang="en-US" altLang="zh-CN" b="1" dirty="0">
              <a:cs typeface="宋体" pitchFamily="2" charset="-122"/>
            </a:endParaRPr>
          </a:p>
          <a:p>
            <a:pPr lvl="0" indent="127000" eaLnBrk="0" hangingPunct="0">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altLang="zh-CN" b="1" dirty="0" err="1">
                <a:solidFill>
                  <a:srgbClr val="000000"/>
                </a:solidFill>
                <a:latin typeface="Courier New" pitchFamily="49" charset="0"/>
                <a:cs typeface="Courier New" pitchFamily="49" charset="0"/>
              </a:rPr>
              <a:t>val</a:t>
            </a:r>
            <a:r>
              <a:rPr lang="en-US" altLang="zh-CN" b="1" dirty="0">
                <a:solidFill>
                  <a:srgbClr val="000000"/>
                </a:solidFill>
                <a:latin typeface="Courier New" pitchFamily="49" charset="0"/>
                <a:cs typeface="Courier New" pitchFamily="49" charset="0"/>
              </a:rPr>
              <a:t> </a:t>
            </a:r>
            <a:r>
              <a:rPr lang="en-US" altLang="zh-CN" b="1" dirty="0" err="1">
                <a:solidFill>
                  <a:srgbClr val="000000"/>
                </a:solidFill>
                <a:latin typeface="Courier New" pitchFamily="49" charset="0"/>
                <a:cs typeface="Courier New" pitchFamily="49" charset="0"/>
              </a:rPr>
              <a:t>rdd_B</a:t>
            </a:r>
            <a:r>
              <a:rPr lang="en-US" altLang="zh-CN" b="1" dirty="0">
                <a:solidFill>
                  <a:srgbClr val="000000"/>
                </a:solidFill>
                <a:latin typeface="Courier New" pitchFamily="49" charset="0"/>
                <a:cs typeface="Courier New" pitchFamily="49" charset="0"/>
              </a:rPr>
              <a:t> = </a:t>
            </a:r>
            <a:r>
              <a:rPr lang="en-US" altLang="zh-CN" b="1" dirty="0" err="1">
                <a:solidFill>
                  <a:srgbClr val="000000"/>
                </a:solidFill>
                <a:latin typeface="Courier New" pitchFamily="49" charset="0"/>
                <a:cs typeface="Courier New" pitchFamily="49" charset="0"/>
              </a:rPr>
              <a:t>rdd_A.flatMap</a:t>
            </a:r>
            <a:r>
              <a:rPr lang="en-US" altLang="zh-CN" b="1" dirty="0">
                <a:solidFill>
                  <a:srgbClr val="000000"/>
                </a:solidFill>
                <a:latin typeface="Courier New" pitchFamily="49" charset="0"/>
                <a:cs typeface="Courier New" pitchFamily="49" charset="0"/>
              </a:rPr>
              <a:t>((line =&gt; </a:t>
            </a:r>
          </a:p>
          <a:p>
            <a:pPr lvl="0" indent="127000" eaLnBrk="0" hangingPunct="0">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altLang="zh-CN" b="1" dirty="0">
                <a:solidFill>
                  <a:srgbClr val="000000"/>
                </a:solidFill>
                <a:latin typeface="Courier New" pitchFamily="49" charset="0"/>
                <a:cs typeface="Courier New" pitchFamily="49" charset="0"/>
              </a:rPr>
              <a:t>    </a:t>
            </a:r>
            <a:r>
              <a:rPr lang="en-US" altLang="zh-CN" b="1" dirty="0" err="1">
                <a:solidFill>
                  <a:srgbClr val="000000"/>
                </a:solidFill>
                <a:latin typeface="Courier New" pitchFamily="49" charset="0"/>
                <a:cs typeface="Courier New" pitchFamily="49" charset="0"/>
              </a:rPr>
              <a:t>line.split</a:t>
            </a:r>
            <a:r>
              <a:rPr lang="en-US" altLang="zh-CN" b="1" dirty="0">
                <a:solidFill>
                  <a:srgbClr val="000000"/>
                </a:solidFill>
                <a:latin typeface="Courier New" pitchFamily="49" charset="0"/>
                <a:cs typeface="Courier New" pitchFamily="49" charset="0"/>
              </a:rPr>
              <a:t>("\\s+"))).map(word =&gt; (word, 1))</a:t>
            </a:r>
            <a:endParaRPr lang="en-US" altLang="zh-CN" b="1" dirty="0">
              <a:cs typeface="宋体" pitchFamily="2" charset="-122"/>
            </a:endParaRPr>
          </a:p>
        </p:txBody>
      </p:sp>
      <p:sp>
        <p:nvSpPr>
          <p:cNvPr id="4" name="矩形 3"/>
          <p:cNvSpPr/>
          <p:nvPr/>
        </p:nvSpPr>
        <p:spPr>
          <a:xfrm>
            <a:off x="228600" y="5971054"/>
            <a:ext cx="6629400" cy="646331"/>
          </a:xfrm>
          <a:prstGeom prst="rect">
            <a:avLst/>
          </a:prstGeom>
        </p:spPr>
        <p:txBody>
          <a:bodyPr wrap="square">
            <a:spAutoFit/>
          </a:bodyPr>
          <a:lstStyle/>
          <a:p>
            <a:pPr lvl="0" indent="127000" eaLnBrk="0" hangingPunct="0">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altLang="zh-CN" b="1" dirty="0">
                <a:solidFill>
                  <a:srgbClr val="000000"/>
                </a:solidFill>
                <a:latin typeface="Courier New" pitchFamily="49" charset="0"/>
                <a:cs typeface="Courier New" pitchFamily="49" charset="0"/>
              </a:rPr>
              <a:t>// RDD C</a:t>
            </a:r>
            <a:r>
              <a:rPr lang="zh-CN" altLang="en-US" b="1" dirty="0">
                <a:solidFill>
                  <a:srgbClr val="000000"/>
                </a:solidFill>
                <a:latin typeface="Courier New" pitchFamily="49" charset="0"/>
                <a:cs typeface="Courier New" pitchFamily="49" charset="0"/>
              </a:rPr>
              <a:t>从</a:t>
            </a:r>
            <a:r>
              <a:rPr lang="en-US" altLang="zh-CN" b="1" dirty="0">
                <a:solidFill>
                  <a:srgbClr val="000000"/>
                </a:solidFill>
                <a:latin typeface="Courier New" pitchFamily="49" charset="0"/>
                <a:cs typeface="Courier New" pitchFamily="49" charset="0"/>
              </a:rPr>
              <a:t>HDFS</a:t>
            </a:r>
            <a:r>
              <a:rPr lang="zh-CN" altLang="en-US" b="1" dirty="0">
                <a:solidFill>
                  <a:srgbClr val="000000"/>
                </a:solidFill>
                <a:latin typeface="Courier New" pitchFamily="49" charset="0"/>
                <a:cs typeface="Courier New" pitchFamily="49" charset="0"/>
              </a:rPr>
              <a:t>文件创建</a:t>
            </a:r>
            <a:endParaRPr lang="zh-CN" altLang="en-US" b="1" dirty="0">
              <a:cs typeface="宋体" pitchFamily="2" charset="-122"/>
            </a:endParaRPr>
          </a:p>
          <a:p>
            <a:pPr lvl="0" indent="127000" eaLnBrk="0" hangingPunct="0">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altLang="zh-CN" b="1" dirty="0" err="1">
                <a:solidFill>
                  <a:srgbClr val="000000"/>
                </a:solidFill>
                <a:latin typeface="Courier New" pitchFamily="49" charset="0"/>
                <a:cs typeface="Courier New" pitchFamily="49" charset="0"/>
              </a:rPr>
              <a:t>val</a:t>
            </a:r>
            <a:r>
              <a:rPr lang="en-US" altLang="zh-CN" b="1" dirty="0">
                <a:solidFill>
                  <a:srgbClr val="000000"/>
                </a:solidFill>
                <a:latin typeface="Courier New" pitchFamily="49" charset="0"/>
                <a:cs typeface="Courier New" pitchFamily="49" charset="0"/>
              </a:rPr>
              <a:t> </a:t>
            </a:r>
            <a:r>
              <a:rPr lang="en-US" altLang="zh-CN" b="1" dirty="0" err="1">
                <a:solidFill>
                  <a:srgbClr val="000000"/>
                </a:solidFill>
                <a:latin typeface="Courier New" pitchFamily="49" charset="0"/>
                <a:cs typeface="Courier New" pitchFamily="49" charset="0"/>
              </a:rPr>
              <a:t>rdd_C</a:t>
            </a:r>
            <a:r>
              <a:rPr lang="en-US" altLang="zh-CN" b="1" dirty="0">
                <a:solidFill>
                  <a:srgbClr val="000000"/>
                </a:solidFill>
                <a:latin typeface="Courier New" pitchFamily="49" charset="0"/>
                <a:cs typeface="Courier New" pitchFamily="49" charset="0"/>
              </a:rPr>
              <a:t> = </a:t>
            </a:r>
            <a:r>
              <a:rPr lang="en-US" altLang="zh-CN" b="1" dirty="0" err="1">
                <a:solidFill>
                  <a:srgbClr val="000000"/>
                </a:solidFill>
                <a:latin typeface="Courier New" pitchFamily="49" charset="0"/>
                <a:cs typeface="Courier New" pitchFamily="49" charset="0"/>
              </a:rPr>
              <a:t>sc.textFile</a:t>
            </a:r>
            <a:r>
              <a:rPr lang="en-US" altLang="zh-CN" b="1" dirty="0">
                <a:solidFill>
                  <a:srgbClr val="000000"/>
                </a:solidFill>
                <a:latin typeface="Courier New" pitchFamily="49" charset="0"/>
                <a:cs typeface="Courier New" pitchFamily="49" charset="0"/>
              </a:rPr>
              <a:t>(hdfs://.....)</a:t>
            </a:r>
            <a:endParaRPr lang="en-US" altLang="zh-CN" b="1" dirty="0">
              <a:cs typeface="宋体" pitchFamily="2" charset="-122"/>
            </a:endParaRPr>
          </a:p>
        </p:txBody>
      </p:sp>
      <p:sp>
        <p:nvSpPr>
          <p:cNvPr id="5" name="矩形 4"/>
          <p:cNvSpPr/>
          <p:nvPr/>
        </p:nvSpPr>
        <p:spPr>
          <a:xfrm>
            <a:off x="228600" y="5964562"/>
            <a:ext cx="8610600" cy="646331"/>
          </a:xfrm>
          <a:prstGeom prst="rect">
            <a:avLst/>
          </a:prstGeom>
        </p:spPr>
        <p:txBody>
          <a:bodyPr wrap="square">
            <a:spAutoFit/>
          </a:bodyPr>
          <a:lstStyle/>
          <a:p>
            <a:pPr lvl="0" indent="127000" eaLnBrk="0" hangingPunct="0">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altLang="zh-CN" b="1" dirty="0">
                <a:solidFill>
                  <a:srgbClr val="000000"/>
                </a:solidFill>
                <a:latin typeface="Courier New" pitchFamily="49" charset="0"/>
                <a:cs typeface="Courier New" pitchFamily="49" charset="0"/>
              </a:rPr>
              <a:t>//</a:t>
            </a:r>
            <a:r>
              <a:rPr lang="zh-CN" altLang="en-US" b="1" dirty="0">
                <a:solidFill>
                  <a:srgbClr val="000000"/>
                </a:solidFill>
                <a:latin typeface="Courier New" pitchFamily="49" charset="0"/>
                <a:cs typeface="Courier New" pitchFamily="49" charset="0"/>
              </a:rPr>
              <a:t>对</a:t>
            </a:r>
            <a:r>
              <a:rPr lang="en-US" altLang="zh-CN" b="1" dirty="0">
                <a:solidFill>
                  <a:srgbClr val="000000"/>
                </a:solidFill>
                <a:latin typeface="Courier New" pitchFamily="49" charset="0"/>
                <a:cs typeface="Courier New" pitchFamily="49" charset="0"/>
              </a:rPr>
              <a:t>C</a:t>
            </a:r>
            <a:r>
              <a:rPr lang="zh-CN" altLang="en-US" b="1" dirty="0">
                <a:solidFill>
                  <a:srgbClr val="000000"/>
                </a:solidFill>
                <a:latin typeface="Courier New" pitchFamily="49" charset="0"/>
                <a:cs typeface="Courier New" pitchFamily="49" charset="0"/>
              </a:rPr>
              <a:t>进行</a:t>
            </a:r>
            <a:r>
              <a:rPr lang="en-US" altLang="zh-CN" b="1" dirty="0">
                <a:solidFill>
                  <a:srgbClr val="000000"/>
                </a:solidFill>
                <a:latin typeface="Courier New" pitchFamily="49" charset="0"/>
                <a:cs typeface="Courier New" pitchFamily="49" charset="0"/>
              </a:rPr>
              <a:t>Map</a:t>
            </a:r>
            <a:r>
              <a:rPr lang="zh-CN" altLang="en-US" b="1" dirty="0">
                <a:solidFill>
                  <a:srgbClr val="000000"/>
                </a:solidFill>
                <a:latin typeface="Courier New" pitchFamily="49" charset="0"/>
                <a:cs typeface="Courier New" pitchFamily="49" charset="0"/>
              </a:rPr>
              <a:t>转换产生 </a:t>
            </a:r>
            <a:r>
              <a:rPr lang="en-US" altLang="zh-CN" b="1" dirty="0">
                <a:solidFill>
                  <a:srgbClr val="000000"/>
                </a:solidFill>
                <a:latin typeface="Courier New" pitchFamily="49" charset="0"/>
                <a:cs typeface="Courier New" pitchFamily="49" charset="0"/>
              </a:rPr>
              <a:t>D</a:t>
            </a:r>
            <a:endParaRPr lang="en-US" altLang="zh-CN" b="1" dirty="0">
              <a:cs typeface="宋体" pitchFamily="2" charset="-122"/>
            </a:endParaRPr>
          </a:p>
          <a:p>
            <a:pPr lvl="0" indent="127000" eaLnBrk="0" hangingPunct="0">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altLang="zh-CN" b="1" dirty="0" err="1">
                <a:solidFill>
                  <a:srgbClr val="000000"/>
                </a:solidFill>
                <a:latin typeface="Courier New" pitchFamily="49" charset="0"/>
                <a:cs typeface="Courier New" pitchFamily="49" charset="0"/>
              </a:rPr>
              <a:t>val</a:t>
            </a:r>
            <a:r>
              <a:rPr lang="en-US" altLang="zh-CN" b="1" dirty="0">
                <a:solidFill>
                  <a:srgbClr val="000000"/>
                </a:solidFill>
                <a:latin typeface="Courier New" pitchFamily="49" charset="0"/>
                <a:cs typeface="Courier New" pitchFamily="49" charset="0"/>
              </a:rPr>
              <a:t> </a:t>
            </a:r>
            <a:r>
              <a:rPr lang="en-US" altLang="zh-CN" b="1" dirty="0" err="1">
                <a:solidFill>
                  <a:srgbClr val="000000"/>
                </a:solidFill>
                <a:latin typeface="Courier New" pitchFamily="49" charset="0"/>
                <a:cs typeface="Courier New" pitchFamily="49" charset="0"/>
              </a:rPr>
              <a:t>rdd_D</a:t>
            </a:r>
            <a:r>
              <a:rPr lang="en-US" altLang="zh-CN" b="1" dirty="0">
                <a:solidFill>
                  <a:srgbClr val="000000"/>
                </a:solidFill>
                <a:latin typeface="Courier New" pitchFamily="49" charset="0"/>
                <a:cs typeface="Courier New" pitchFamily="49" charset="0"/>
              </a:rPr>
              <a:t> = </a:t>
            </a:r>
            <a:r>
              <a:rPr lang="en-US" altLang="zh-CN" b="1" dirty="0" err="1">
                <a:solidFill>
                  <a:srgbClr val="000000"/>
                </a:solidFill>
                <a:latin typeface="Courier New" pitchFamily="49" charset="0"/>
                <a:cs typeface="Courier New" pitchFamily="49" charset="0"/>
              </a:rPr>
              <a:t>rdd_C.map</a:t>
            </a:r>
            <a:r>
              <a:rPr lang="en-US" altLang="zh-CN" b="1" dirty="0">
                <a:solidFill>
                  <a:srgbClr val="000000"/>
                </a:solidFill>
                <a:latin typeface="Courier New" pitchFamily="49" charset="0"/>
                <a:cs typeface="Courier New" pitchFamily="49" charset="0"/>
              </a:rPr>
              <a:t>(line =&gt; (</a:t>
            </a:r>
            <a:r>
              <a:rPr lang="en-US" altLang="zh-CN" b="1" dirty="0" err="1">
                <a:solidFill>
                  <a:srgbClr val="000000"/>
                </a:solidFill>
                <a:latin typeface="Courier New" pitchFamily="49" charset="0"/>
                <a:cs typeface="Courier New" pitchFamily="49" charset="0"/>
              </a:rPr>
              <a:t>line.substring</a:t>
            </a:r>
            <a:r>
              <a:rPr lang="en-US" altLang="zh-CN" b="1" dirty="0">
                <a:solidFill>
                  <a:srgbClr val="000000"/>
                </a:solidFill>
                <a:latin typeface="Courier New" pitchFamily="49" charset="0"/>
                <a:cs typeface="Courier New" pitchFamily="49" charset="0"/>
              </a:rPr>
              <a:t>(10), 1))</a:t>
            </a:r>
            <a:endParaRPr lang="en-US" altLang="zh-CN" b="1" dirty="0">
              <a:cs typeface="宋体" pitchFamily="2" charset="-122"/>
            </a:endParaRPr>
          </a:p>
        </p:txBody>
      </p:sp>
      <p:sp>
        <p:nvSpPr>
          <p:cNvPr id="9" name="矩形 8"/>
          <p:cNvSpPr/>
          <p:nvPr/>
        </p:nvSpPr>
        <p:spPr>
          <a:xfrm>
            <a:off x="235857" y="5957621"/>
            <a:ext cx="8610600" cy="646331"/>
          </a:xfrm>
          <a:prstGeom prst="rect">
            <a:avLst/>
          </a:prstGeom>
        </p:spPr>
        <p:txBody>
          <a:bodyPr wrap="square">
            <a:spAutoFit/>
          </a:bodyPr>
          <a:lstStyle/>
          <a:p>
            <a:pPr lvl="0" indent="127000" eaLnBrk="0" hangingPunct="0">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altLang="zh-CN" b="1" dirty="0">
                <a:solidFill>
                  <a:srgbClr val="000000"/>
                </a:solidFill>
                <a:latin typeface="Courier New" pitchFamily="49" charset="0"/>
                <a:cs typeface="Courier New" pitchFamily="49" charset="0"/>
              </a:rPr>
              <a:t>//</a:t>
            </a:r>
            <a:r>
              <a:rPr lang="zh-CN" altLang="en-US" b="1" dirty="0">
                <a:solidFill>
                  <a:srgbClr val="000000"/>
                </a:solidFill>
                <a:latin typeface="Courier New" pitchFamily="49" charset="0"/>
                <a:cs typeface="Courier New" pitchFamily="49" charset="0"/>
              </a:rPr>
              <a:t>对</a:t>
            </a:r>
            <a:r>
              <a:rPr lang="en-US" altLang="zh-CN" b="1" dirty="0">
                <a:solidFill>
                  <a:srgbClr val="000000"/>
                </a:solidFill>
                <a:latin typeface="Courier New" pitchFamily="49" charset="0"/>
                <a:cs typeface="Courier New" pitchFamily="49" charset="0"/>
              </a:rPr>
              <a:t>D</a:t>
            </a:r>
            <a:r>
              <a:rPr lang="zh-CN" altLang="en-US" b="1" dirty="0">
                <a:solidFill>
                  <a:srgbClr val="000000"/>
                </a:solidFill>
                <a:latin typeface="Courier New" pitchFamily="49" charset="0"/>
                <a:cs typeface="Courier New" pitchFamily="49" charset="0"/>
              </a:rPr>
              <a:t>进行</a:t>
            </a:r>
            <a:r>
              <a:rPr lang="en-US" altLang="zh-CN" b="1" dirty="0" err="1">
                <a:solidFill>
                  <a:srgbClr val="000000"/>
                </a:solidFill>
                <a:latin typeface="Courier New" pitchFamily="49" charset="0"/>
                <a:cs typeface="Courier New" pitchFamily="49" charset="0"/>
              </a:rPr>
              <a:t>reduceByKey</a:t>
            </a:r>
            <a:r>
              <a:rPr lang="zh-CN" altLang="en-US" b="1" dirty="0">
                <a:solidFill>
                  <a:srgbClr val="000000"/>
                </a:solidFill>
                <a:latin typeface="Courier New" pitchFamily="49" charset="0"/>
                <a:cs typeface="Courier New" pitchFamily="49" charset="0"/>
              </a:rPr>
              <a:t>操作产生</a:t>
            </a:r>
            <a:r>
              <a:rPr lang="en-US" altLang="zh-CN" b="1" dirty="0">
                <a:solidFill>
                  <a:srgbClr val="000000"/>
                </a:solidFill>
                <a:latin typeface="Courier New" pitchFamily="49" charset="0"/>
                <a:cs typeface="Courier New" pitchFamily="49" charset="0"/>
              </a:rPr>
              <a:t>E</a:t>
            </a:r>
            <a:endParaRPr lang="en-US" altLang="zh-CN" b="1" dirty="0">
              <a:cs typeface="宋体" pitchFamily="2" charset="-122"/>
            </a:endParaRPr>
          </a:p>
          <a:p>
            <a:pPr lvl="0" indent="127000" eaLnBrk="0" hangingPunct="0">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altLang="zh-CN" b="1" dirty="0" err="1">
                <a:solidFill>
                  <a:srgbClr val="000000"/>
                </a:solidFill>
                <a:latin typeface="Courier New" pitchFamily="49" charset="0"/>
                <a:cs typeface="Courier New" pitchFamily="49" charset="0"/>
              </a:rPr>
              <a:t>val</a:t>
            </a:r>
            <a:r>
              <a:rPr lang="en-US" altLang="zh-CN" b="1" dirty="0">
                <a:solidFill>
                  <a:srgbClr val="000000"/>
                </a:solidFill>
                <a:latin typeface="Courier New" pitchFamily="49" charset="0"/>
                <a:cs typeface="Courier New" pitchFamily="49" charset="0"/>
              </a:rPr>
              <a:t> </a:t>
            </a:r>
            <a:r>
              <a:rPr lang="en-US" altLang="zh-CN" b="1" dirty="0" err="1">
                <a:solidFill>
                  <a:srgbClr val="000000"/>
                </a:solidFill>
                <a:latin typeface="Courier New" pitchFamily="49" charset="0"/>
                <a:cs typeface="Courier New" pitchFamily="49" charset="0"/>
              </a:rPr>
              <a:t>rdd_E</a:t>
            </a:r>
            <a:r>
              <a:rPr lang="en-US" altLang="zh-CN" b="1" dirty="0">
                <a:solidFill>
                  <a:srgbClr val="000000"/>
                </a:solidFill>
                <a:latin typeface="Courier New" pitchFamily="49" charset="0"/>
                <a:cs typeface="Courier New" pitchFamily="49" charset="0"/>
              </a:rPr>
              <a:t> = </a:t>
            </a:r>
            <a:r>
              <a:rPr lang="en-US" altLang="zh-CN" b="1" dirty="0" err="1">
                <a:solidFill>
                  <a:srgbClr val="000000"/>
                </a:solidFill>
                <a:latin typeface="Courier New" pitchFamily="49" charset="0"/>
                <a:cs typeface="Courier New" pitchFamily="49" charset="0"/>
              </a:rPr>
              <a:t>rdd_D.reduceByKey</a:t>
            </a:r>
            <a:r>
              <a:rPr lang="en-US" altLang="zh-CN" b="1" dirty="0">
                <a:solidFill>
                  <a:srgbClr val="000000"/>
                </a:solidFill>
                <a:latin typeface="Courier New" pitchFamily="49" charset="0"/>
                <a:cs typeface="Courier New" pitchFamily="49" charset="0"/>
              </a:rPr>
              <a:t>((a, b) =&gt; a + b)</a:t>
            </a:r>
            <a:endParaRPr lang="en-US" altLang="zh-CN" b="1" dirty="0">
              <a:cs typeface="宋体" pitchFamily="2" charset="-122"/>
            </a:endParaRPr>
          </a:p>
        </p:txBody>
      </p:sp>
      <p:sp>
        <p:nvSpPr>
          <p:cNvPr id="12" name="矩形 11"/>
          <p:cNvSpPr/>
          <p:nvPr/>
        </p:nvSpPr>
        <p:spPr>
          <a:xfrm>
            <a:off x="209550" y="5990123"/>
            <a:ext cx="8610600" cy="646331"/>
          </a:xfrm>
          <a:prstGeom prst="rect">
            <a:avLst/>
          </a:prstGeom>
        </p:spPr>
        <p:txBody>
          <a:bodyPr wrap="square">
            <a:spAutoFit/>
          </a:bodyPr>
          <a:lstStyle/>
          <a:p>
            <a:pPr lvl="0" indent="127000" eaLnBrk="0" hangingPunct="0">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altLang="zh-CN" b="1" dirty="0">
                <a:solidFill>
                  <a:srgbClr val="000000"/>
                </a:solidFill>
                <a:latin typeface="Courier New" pitchFamily="49" charset="0"/>
                <a:cs typeface="Courier New" pitchFamily="49" charset="0"/>
              </a:rPr>
              <a:t>//</a:t>
            </a:r>
            <a:r>
              <a:rPr lang="zh-CN" altLang="en-US" b="1" dirty="0">
                <a:solidFill>
                  <a:srgbClr val="000000"/>
                </a:solidFill>
                <a:latin typeface="Courier New" pitchFamily="49" charset="0"/>
                <a:cs typeface="Courier New" pitchFamily="49" charset="0"/>
              </a:rPr>
              <a:t>对</a:t>
            </a:r>
            <a:r>
              <a:rPr lang="en-US" altLang="zh-CN" b="1" dirty="0">
                <a:solidFill>
                  <a:srgbClr val="000000"/>
                </a:solidFill>
                <a:latin typeface="Courier New" pitchFamily="49" charset="0"/>
                <a:cs typeface="Courier New" pitchFamily="49" charset="0"/>
              </a:rPr>
              <a:t>E</a:t>
            </a:r>
            <a:r>
              <a:rPr lang="zh-CN" altLang="en-US" b="1" dirty="0">
                <a:solidFill>
                  <a:srgbClr val="000000"/>
                </a:solidFill>
                <a:latin typeface="Courier New" pitchFamily="49" charset="0"/>
                <a:cs typeface="Courier New" pitchFamily="49" charset="0"/>
              </a:rPr>
              <a:t>进行</a:t>
            </a:r>
            <a:r>
              <a:rPr lang="en-US" altLang="zh-CN" b="1" dirty="0">
                <a:solidFill>
                  <a:srgbClr val="000000"/>
                </a:solidFill>
                <a:latin typeface="Courier New" pitchFamily="49" charset="0"/>
                <a:cs typeface="Courier New" pitchFamily="49" charset="0"/>
              </a:rPr>
              <a:t>join</a:t>
            </a:r>
            <a:r>
              <a:rPr lang="zh-CN" altLang="en-US" b="1" dirty="0">
                <a:solidFill>
                  <a:srgbClr val="000000"/>
                </a:solidFill>
                <a:latin typeface="Courier New" pitchFamily="49" charset="0"/>
                <a:cs typeface="Courier New" pitchFamily="49" charset="0"/>
              </a:rPr>
              <a:t>操作产生</a:t>
            </a:r>
            <a:r>
              <a:rPr lang="en-US" altLang="zh-CN" b="1" dirty="0">
                <a:solidFill>
                  <a:srgbClr val="000000"/>
                </a:solidFill>
                <a:latin typeface="Courier New" pitchFamily="49" charset="0"/>
                <a:cs typeface="Courier New" pitchFamily="49" charset="0"/>
              </a:rPr>
              <a:t>F</a:t>
            </a:r>
            <a:endParaRPr lang="en-US" altLang="zh-CN" b="1" dirty="0">
              <a:cs typeface="宋体" pitchFamily="2" charset="-122"/>
            </a:endParaRPr>
          </a:p>
          <a:p>
            <a:pPr lvl="0" indent="127000" eaLnBrk="0" hangingPunct="0">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altLang="zh-CN" b="1" dirty="0" err="1">
                <a:solidFill>
                  <a:srgbClr val="000000"/>
                </a:solidFill>
                <a:latin typeface="Courier New" pitchFamily="49" charset="0"/>
                <a:cs typeface="Courier New" pitchFamily="49" charset="0"/>
              </a:rPr>
              <a:t>val</a:t>
            </a:r>
            <a:r>
              <a:rPr lang="en-US" altLang="zh-CN" b="1" dirty="0">
                <a:solidFill>
                  <a:srgbClr val="000000"/>
                </a:solidFill>
                <a:latin typeface="Courier New" pitchFamily="49" charset="0"/>
                <a:cs typeface="Courier New" pitchFamily="49" charset="0"/>
              </a:rPr>
              <a:t> </a:t>
            </a:r>
            <a:r>
              <a:rPr lang="en-US" altLang="zh-CN" b="1" dirty="0" err="1">
                <a:solidFill>
                  <a:srgbClr val="000000"/>
                </a:solidFill>
                <a:latin typeface="Courier New" pitchFamily="49" charset="0"/>
                <a:cs typeface="Courier New" pitchFamily="49" charset="0"/>
              </a:rPr>
              <a:t>rdd_F</a:t>
            </a:r>
            <a:r>
              <a:rPr lang="en-US" altLang="zh-CN" b="1" dirty="0">
                <a:solidFill>
                  <a:srgbClr val="000000"/>
                </a:solidFill>
                <a:latin typeface="Courier New" pitchFamily="49" charset="0"/>
                <a:cs typeface="Courier New" pitchFamily="49" charset="0"/>
              </a:rPr>
              <a:t> = </a:t>
            </a:r>
            <a:r>
              <a:rPr lang="en-US" altLang="zh-CN" b="1" dirty="0" err="1">
                <a:solidFill>
                  <a:srgbClr val="000000"/>
                </a:solidFill>
                <a:latin typeface="Courier New" pitchFamily="49" charset="0"/>
                <a:cs typeface="Courier New" pitchFamily="49" charset="0"/>
              </a:rPr>
              <a:t>rdd_B.join</a:t>
            </a:r>
            <a:r>
              <a:rPr lang="en-US" altLang="zh-CN" b="1" dirty="0">
                <a:solidFill>
                  <a:srgbClr val="000000"/>
                </a:solidFill>
                <a:latin typeface="Courier New" pitchFamily="49" charset="0"/>
                <a:cs typeface="Courier New" pitchFamily="49" charset="0"/>
              </a:rPr>
              <a:t>(</a:t>
            </a:r>
            <a:r>
              <a:rPr lang="en-US" altLang="zh-CN" b="1" dirty="0" err="1">
                <a:solidFill>
                  <a:srgbClr val="000000"/>
                </a:solidFill>
                <a:latin typeface="Courier New" pitchFamily="49" charset="0"/>
                <a:cs typeface="Courier New" pitchFamily="49" charset="0"/>
              </a:rPr>
              <a:t>rdd_E</a:t>
            </a:r>
            <a:r>
              <a:rPr lang="en-US" altLang="zh-CN" b="1" dirty="0">
                <a:solidFill>
                  <a:srgbClr val="000000"/>
                </a:solidFill>
                <a:latin typeface="Courier New" pitchFamily="49" charset="0"/>
                <a:cs typeface="Courier New" pitchFamily="49" charset="0"/>
              </a:rPr>
              <a:t>)</a:t>
            </a:r>
            <a:endParaRPr lang="en-US" altLang="zh-CN" b="1" dirty="0">
              <a:cs typeface="宋体" pitchFamily="2" charset="-122"/>
            </a:endParaRPr>
          </a:p>
        </p:txBody>
      </p:sp>
      <p:sp>
        <p:nvSpPr>
          <p:cNvPr id="13" name="矩形 12"/>
          <p:cNvSpPr/>
          <p:nvPr/>
        </p:nvSpPr>
        <p:spPr>
          <a:xfrm>
            <a:off x="190500" y="6004144"/>
            <a:ext cx="8610600" cy="646331"/>
          </a:xfrm>
          <a:prstGeom prst="rect">
            <a:avLst/>
          </a:prstGeom>
        </p:spPr>
        <p:txBody>
          <a:bodyPr wrap="square">
            <a:spAutoFit/>
          </a:bodyPr>
          <a:lstStyle/>
          <a:p>
            <a:pPr lvl="0" indent="127000" eaLnBrk="0" hangingPunct="0">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altLang="zh-CN" b="1" dirty="0">
                <a:solidFill>
                  <a:srgbClr val="000000"/>
                </a:solidFill>
                <a:latin typeface="Courier New" pitchFamily="49" charset="0"/>
                <a:cs typeface="Courier New" pitchFamily="49" charset="0"/>
              </a:rPr>
              <a:t>//</a:t>
            </a:r>
            <a:r>
              <a:rPr lang="zh-CN" altLang="en-US" b="1" dirty="0">
                <a:solidFill>
                  <a:srgbClr val="000000"/>
                </a:solidFill>
                <a:latin typeface="Courier New" pitchFamily="49" charset="0"/>
                <a:cs typeface="Courier New" pitchFamily="49" charset="0"/>
              </a:rPr>
              <a:t>通过</a:t>
            </a:r>
            <a:r>
              <a:rPr lang="en-US" altLang="zh-CN" b="1" dirty="0" err="1">
                <a:solidFill>
                  <a:srgbClr val="000000"/>
                </a:solidFill>
                <a:latin typeface="Courier New" pitchFamily="49" charset="0"/>
                <a:cs typeface="Courier New" pitchFamily="49" charset="0"/>
              </a:rPr>
              <a:t>saveAsSequenceFile</a:t>
            </a:r>
            <a:r>
              <a:rPr lang="zh-CN" altLang="en-US" b="1" dirty="0">
                <a:solidFill>
                  <a:srgbClr val="000000"/>
                </a:solidFill>
                <a:latin typeface="Courier New" pitchFamily="49" charset="0"/>
                <a:cs typeface="Courier New" pitchFamily="49" charset="0"/>
              </a:rPr>
              <a:t>操作将</a:t>
            </a:r>
            <a:r>
              <a:rPr lang="en-US" altLang="zh-CN" b="1" dirty="0">
                <a:solidFill>
                  <a:srgbClr val="000000"/>
                </a:solidFill>
                <a:latin typeface="Courier New" pitchFamily="49" charset="0"/>
                <a:cs typeface="Courier New" pitchFamily="49" charset="0"/>
              </a:rPr>
              <a:t>RDD F</a:t>
            </a:r>
            <a:r>
              <a:rPr lang="zh-CN" altLang="en-US" b="1" dirty="0">
                <a:solidFill>
                  <a:srgbClr val="000000"/>
                </a:solidFill>
                <a:latin typeface="Courier New" pitchFamily="49" charset="0"/>
                <a:cs typeface="Courier New" pitchFamily="49" charset="0"/>
              </a:rPr>
              <a:t>写入存储系统</a:t>
            </a:r>
            <a:endParaRPr lang="zh-CN" altLang="en-US" b="1" dirty="0">
              <a:cs typeface="宋体" pitchFamily="2" charset="-122"/>
            </a:endParaRPr>
          </a:p>
          <a:p>
            <a:pPr lvl="0" indent="127000" eaLnBrk="0" hangingPunct="0">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altLang="zh-CN" b="1" dirty="0" err="1">
                <a:solidFill>
                  <a:srgbClr val="000000"/>
                </a:solidFill>
                <a:latin typeface="Courier New" pitchFamily="49" charset="0"/>
                <a:cs typeface="Courier New" pitchFamily="49" charset="0"/>
              </a:rPr>
              <a:t>rdd_F.saveAsSequenceFile</a:t>
            </a:r>
            <a:r>
              <a:rPr lang="en-US" altLang="zh-CN" b="1" dirty="0">
                <a:solidFill>
                  <a:srgbClr val="000000"/>
                </a:solidFill>
                <a:latin typeface="Courier New" pitchFamily="49" charset="0"/>
                <a:cs typeface="Courier New" pitchFamily="49" charset="0"/>
              </a:rPr>
              <a:t>(hdfs://....)</a:t>
            </a:r>
            <a:endParaRPr lang="en-US" altLang="zh-CN" b="1" dirty="0">
              <a:cs typeface="宋体" pitchFamily="2" charset="-122"/>
            </a:endParaRPr>
          </a:p>
        </p:txBody>
      </p:sp>
    </p:spTree>
    <p:extLst>
      <p:ext uri="{BB962C8B-B14F-4D97-AF65-F5344CB8AC3E}">
        <p14:creationId xmlns:p14="http://schemas.microsoft.com/office/powerpoint/2010/main" val="154195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1" nodeType="clickEffect">
                                  <p:stCondLst>
                                    <p:cond delay="0"/>
                                  </p:stCondLst>
                                  <p:childTnLst>
                                    <p:set>
                                      <p:cBhvr>
                                        <p:cTn id="12" dur="1" fill="hold">
                                          <p:stCondLst>
                                            <p:cond delay="0"/>
                                          </p:stCondLst>
                                        </p:cTn>
                                        <p:tgtEl>
                                          <p:spTgt spid="3"/>
                                        </p:tgtEl>
                                        <p:attrNameLst>
                                          <p:attrName>style.visibility</p:attrName>
                                        </p:attrNameLst>
                                      </p:cBhvr>
                                      <p:to>
                                        <p:strVal val="hidden"/>
                                      </p:to>
                                    </p:set>
                                  </p:childTnLst>
                                </p:cTn>
                              </p:par>
                              <p:par>
                                <p:cTn id="13" presetID="1"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4"/>
                                        </p:tgtEl>
                                        <p:attrNameLst>
                                          <p:attrName>style.visibility</p:attrName>
                                        </p:attrNameLst>
                                      </p:cBhvr>
                                      <p:to>
                                        <p:strVal val="hidden"/>
                                      </p:to>
                                    </p:set>
                                  </p:childTnLst>
                                </p:cTn>
                              </p:par>
                              <p:par>
                                <p:cTn id="19" presetID="1"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1" nodeType="clickEffect">
                                  <p:stCondLst>
                                    <p:cond delay="0"/>
                                  </p:stCondLst>
                                  <p:childTnLst>
                                    <p:set>
                                      <p:cBhvr>
                                        <p:cTn id="24" dur="1" fill="hold">
                                          <p:stCondLst>
                                            <p:cond delay="0"/>
                                          </p:stCondLst>
                                        </p:cTn>
                                        <p:tgtEl>
                                          <p:spTgt spid="5"/>
                                        </p:tgtEl>
                                        <p:attrNameLst>
                                          <p:attrName>style.visibility</p:attrName>
                                        </p:attrNameLst>
                                      </p:cBhvr>
                                      <p:to>
                                        <p:strVal val="hidden"/>
                                      </p:to>
                                    </p:set>
                                  </p:childTnLst>
                                </p:cTn>
                              </p:par>
                              <p:par>
                                <p:cTn id="25" presetID="1" presetClass="entr" presetSubtype="0"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1" nodeType="clickEffect">
                                  <p:stCondLst>
                                    <p:cond delay="0"/>
                                  </p:stCondLst>
                                  <p:childTnLst>
                                    <p:set>
                                      <p:cBhvr>
                                        <p:cTn id="30" dur="1" fill="hold">
                                          <p:stCondLst>
                                            <p:cond delay="0"/>
                                          </p:stCondLst>
                                        </p:cTn>
                                        <p:tgtEl>
                                          <p:spTgt spid="9"/>
                                        </p:tgtEl>
                                        <p:attrNameLst>
                                          <p:attrName>style.visibility</p:attrName>
                                        </p:attrNameLst>
                                      </p:cBhvr>
                                      <p:to>
                                        <p:strVal val="hidden"/>
                                      </p:to>
                                    </p:set>
                                  </p:childTnLst>
                                </p:cTn>
                              </p:par>
                              <p:par>
                                <p:cTn id="31" presetID="1" presetClass="entr" presetSubtype="0"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1" nodeType="clickEffect">
                                  <p:stCondLst>
                                    <p:cond delay="0"/>
                                  </p:stCondLst>
                                  <p:childTnLst>
                                    <p:set>
                                      <p:cBhvr>
                                        <p:cTn id="36" dur="1" fill="hold">
                                          <p:stCondLst>
                                            <p:cond delay="0"/>
                                          </p:stCondLst>
                                        </p:cTn>
                                        <p:tgtEl>
                                          <p:spTgt spid="12"/>
                                        </p:tgtEl>
                                        <p:attrNameLst>
                                          <p:attrName>style.visibility</p:attrName>
                                        </p:attrNameLst>
                                      </p:cBhvr>
                                      <p:to>
                                        <p:strVal val="hidden"/>
                                      </p:to>
                                    </p:set>
                                  </p:childTnLst>
                                </p:cTn>
                              </p:par>
                              <p:par>
                                <p:cTn id="37" presetID="1" presetClass="entr" presetSubtype="0" fill="hold" grpId="0" nodeType="with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3" grpId="1"/>
      <p:bldP spid="4" grpId="0"/>
      <p:bldP spid="4" grpId="1"/>
      <p:bldP spid="5" grpId="0"/>
      <p:bldP spid="5" grpId="1"/>
      <p:bldP spid="9" grpId="0"/>
      <p:bldP spid="9" grpId="1"/>
      <p:bldP spid="12" grpId="0"/>
      <p:bldP spid="12" grpId="1"/>
      <p:bldP spid="1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pPr/>
              <a:t>18</a:t>
            </a:fld>
            <a:endParaRPr lang="zh-CN" altLang="en-US" dirty="0"/>
          </a:p>
        </p:txBody>
      </p:sp>
      <p:sp>
        <p:nvSpPr>
          <p:cNvPr id="117761" name="Rectangle 1"/>
          <p:cNvSpPr>
            <a:spLocks noChangeArrowheads="1"/>
          </p:cNvSpPr>
          <p:nvPr/>
        </p:nvSpPr>
        <p:spPr bwMode="auto">
          <a:xfrm>
            <a:off x="228600" y="1288943"/>
            <a:ext cx="8610600" cy="479548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nSpc>
                <a:spcPts val="3200"/>
              </a:lnSpc>
              <a:spcBef>
                <a:spcPts val="600"/>
              </a:spcBef>
              <a:buFont typeface="Wingdings" pitchFamily="2" charset="2"/>
              <a:buChar char="n"/>
            </a:pPr>
            <a:r>
              <a:rPr lang="en-US" altLang="zh-CN" sz="2400" dirty="0">
                <a:solidFill>
                  <a:srgbClr val="0823A8"/>
                </a:solidFill>
                <a:latin typeface="Times New Roman" panose="02020603050405020304" pitchFamily="18" charset="0"/>
                <a:ea typeface="微软雅黑" panose="020B0503020204020204" pitchFamily="34" charset="-122"/>
                <a:cs typeface="Times New Roman" panose="02020603050405020304" pitchFamily="18" charset="0"/>
              </a:rPr>
              <a:t>  19.5.1 </a:t>
            </a:r>
            <a:r>
              <a:rPr lang="zh-CN" altLang="zh-CN" sz="2400" dirty="0">
                <a:solidFill>
                  <a:srgbClr val="0823A8"/>
                </a:solidFill>
                <a:latin typeface="Times New Roman" panose="02020603050405020304" pitchFamily="18" charset="0"/>
                <a:ea typeface="微软雅黑" panose="020B0503020204020204" pitchFamily="34" charset="-122"/>
                <a:cs typeface="Times New Roman" panose="02020603050405020304" pitchFamily="18" charset="0"/>
              </a:rPr>
              <a:t>依赖关系（</a:t>
            </a:r>
            <a:r>
              <a:rPr lang="en-US" altLang="zh-CN" sz="2400" dirty="0">
                <a:solidFill>
                  <a:srgbClr val="0823A8"/>
                </a:solidFill>
                <a:latin typeface="Times New Roman" panose="02020603050405020304" pitchFamily="18" charset="0"/>
                <a:ea typeface="微软雅黑" panose="020B0503020204020204" pitchFamily="34" charset="-122"/>
                <a:cs typeface="Times New Roman" panose="02020603050405020304" pitchFamily="18" charset="0"/>
              </a:rPr>
              <a:t>Dependency</a:t>
            </a:r>
            <a:r>
              <a:rPr lang="zh-CN" altLang="zh-CN" sz="2400" dirty="0">
                <a:solidFill>
                  <a:srgbClr val="0823A8"/>
                </a:solidFill>
                <a:latin typeface="Times New Roman" panose="02020603050405020304" pitchFamily="18" charset="0"/>
                <a:ea typeface="微软雅黑" panose="020B0503020204020204" pitchFamily="34" charset="-122"/>
                <a:cs typeface="Times New Roman" panose="02020603050405020304" pitchFamily="18" charset="0"/>
              </a:rPr>
              <a:t>）</a:t>
            </a:r>
          </a:p>
          <a:p>
            <a:pPr>
              <a:lnSpc>
                <a:spcPts val="3200"/>
              </a:lnSpc>
              <a:spcBef>
                <a:spcPts val="600"/>
              </a:spcBef>
            </a:pP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对</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RDD</a:t>
            </a:r>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的转换操作都是粗粒度的，一个旧</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RDD</a:t>
            </a:r>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的转换操作会产生一个新的</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RDD</a:t>
            </a:r>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，新旧</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RDD</a:t>
            </a:r>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之间（又称父子</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RDD</a:t>
            </a:r>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）会形成一个前后依赖关系，即所谓的</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dependency</a:t>
            </a:r>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Spark</a:t>
            </a:r>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中存在两种依赖关系：</a:t>
            </a:r>
          </a:p>
          <a:p>
            <a:pPr lvl="1">
              <a:lnSpc>
                <a:spcPts val="3200"/>
              </a:lnSpc>
              <a:spcBef>
                <a:spcPts val="600"/>
              </a:spcBef>
              <a:buFont typeface="Wingdings" pitchFamily="2" charset="2"/>
              <a:buChar char="ü"/>
            </a:pP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zh-CN"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窄依赖</a:t>
            </a:r>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narrow dependencies</a:t>
            </a:r>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 ：父</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RDD</a:t>
            </a:r>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的每一个分区最多被子</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RDD</a:t>
            </a:r>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的一个分区所用，表现为父</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RDD</a:t>
            </a:r>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的一个分区对应于子</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RDD</a:t>
            </a:r>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的一个分区或父</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RDD</a:t>
            </a:r>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的多个分区对应于子</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RDD</a:t>
            </a:r>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的一个分区，即转换前后父子的分区对应关系是</a:t>
            </a:r>
            <a:r>
              <a:rPr lang="zh-CN" altLang="zh-CN"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一对一或多对一</a:t>
            </a:r>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映射。</a:t>
            </a:r>
          </a:p>
          <a:p>
            <a:pPr lvl="1">
              <a:lnSpc>
                <a:spcPts val="3200"/>
              </a:lnSpc>
              <a:spcBef>
                <a:spcPts val="600"/>
              </a:spcBef>
              <a:buFont typeface="Wingdings" pitchFamily="2" charset="2"/>
              <a:buChar char="ü"/>
            </a:pP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zh-CN"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宽依赖</a:t>
            </a:r>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wide dependencies</a:t>
            </a:r>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 ：子</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RDD</a:t>
            </a:r>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的一个分区依赖于父</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RDD</a:t>
            </a:r>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的所有分区或多个分区，父</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RDD</a:t>
            </a:r>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的一个分区会被子</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RDD</a:t>
            </a:r>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的多个分区使用，即转换前后父子的分区对应是</a:t>
            </a:r>
            <a:r>
              <a:rPr lang="zh-CN" altLang="zh-CN"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一对</a:t>
            </a:r>
            <a:r>
              <a:rPr lang="zh-CN" altLang="en-US"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多</a:t>
            </a:r>
            <a:r>
              <a:rPr lang="zh-CN" altLang="zh-CN"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或多对多映射</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a:t>
            </a:r>
            <a:endParaRPr lang="zh-CN" altLang="zh-CN" sz="20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 name="TextBox 11"/>
          <p:cNvSpPr txBox="1">
            <a:spLocks noChangeArrowheads="1"/>
          </p:cNvSpPr>
          <p:nvPr/>
        </p:nvSpPr>
        <p:spPr bwMode="auto">
          <a:xfrm>
            <a:off x="3162300" y="248190"/>
            <a:ext cx="5562600" cy="584775"/>
          </a:xfrm>
          <a:prstGeom prst="rect">
            <a:avLst/>
          </a:prstGeom>
          <a:noFill/>
          <a:ln w="9525">
            <a:noFill/>
            <a:miter lim="800000"/>
          </a:ln>
        </p:spPr>
        <p:txBody>
          <a:bodyPr>
            <a:spAutoFit/>
          </a:bodyPr>
          <a:lstStyle/>
          <a:p>
            <a:r>
              <a:rPr lang="en-US" altLang="zh-CN" sz="3200" b="1" dirty="0">
                <a:solidFill>
                  <a:srgbClr val="002060"/>
                </a:solidFill>
                <a:latin typeface="Calibri" panose="020F0502020204030204" pitchFamily="34" charset="0"/>
              </a:rPr>
              <a:t>19.5 Dependency</a:t>
            </a:r>
            <a:r>
              <a:rPr lang="zh-CN" altLang="en-US" sz="3200" b="1" dirty="0">
                <a:solidFill>
                  <a:srgbClr val="002060"/>
                </a:solidFill>
                <a:latin typeface="Calibri" panose="020F0502020204030204" pitchFamily="34" charset="0"/>
              </a:rPr>
              <a:t>与</a:t>
            </a:r>
            <a:r>
              <a:rPr lang="en-US" altLang="zh-CN" sz="3200" b="1" dirty="0">
                <a:solidFill>
                  <a:srgbClr val="002060"/>
                </a:solidFill>
                <a:latin typeface="Calibri" panose="020F0502020204030204" pitchFamily="34" charset="0"/>
              </a:rPr>
              <a:t>Lineage</a:t>
            </a:r>
            <a:endParaRPr lang="zh-CN" altLang="en-US" sz="3600" b="1" dirty="0">
              <a:solidFill>
                <a:srgbClr val="002060"/>
              </a:solidFill>
              <a:latin typeface="Calibri" panose="020F0502020204030204" pitchFamily="34" charset="0"/>
            </a:endParaRPr>
          </a:p>
        </p:txBody>
      </p:sp>
    </p:spTree>
    <p:extLst>
      <p:ext uri="{BB962C8B-B14F-4D97-AF65-F5344CB8AC3E}">
        <p14:creationId xmlns:p14="http://schemas.microsoft.com/office/powerpoint/2010/main" val="1541951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pPr/>
              <a:t>19</a:t>
            </a:fld>
            <a:endParaRPr lang="zh-CN" altLang="en-US" dirty="0"/>
          </a:p>
        </p:txBody>
      </p:sp>
      <p:grpSp>
        <p:nvGrpSpPr>
          <p:cNvPr id="115713" name="Group 1"/>
          <p:cNvGrpSpPr>
            <a:grpSpLocks/>
          </p:cNvGrpSpPr>
          <p:nvPr/>
        </p:nvGrpSpPr>
        <p:grpSpPr bwMode="auto">
          <a:xfrm>
            <a:off x="457200" y="1153415"/>
            <a:ext cx="8229600" cy="2133600"/>
            <a:chOff x="1803" y="2857"/>
            <a:chExt cx="8113" cy="2066"/>
          </a:xfrm>
        </p:grpSpPr>
        <p:pic>
          <p:nvPicPr>
            <p:cNvPr id="115714" name="Picture 2" descr="d1"/>
            <p:cNvPicPr>
              <a:picLocks noChangeAspect="1" noChangeArrowheads="1"/>
            </p:cNvPicPr>
            <p:nvPr/>
          </p:nvPicPr>
          <p:blipFill>
            <a:blip r:embed="rId4" cstate="print"/>
            <a:srcRect/>
            <a:stretch>
              <a:fillRect/>
            </a:stretch>
          </p:blipFill>
          <p:spPr bwMode="auto">
            <a:xfrm>
              <a:off x="1803" y="2857"/>
              <a:ext cx="3844" cy="2042"/>
            </a:xfrm>
            <a:prstGeom prst="rect">
              <a:avLst/>
            </a:prstGeom>
            <a:noFill/>
          </p:spPr>
        </p:pic>
        <p:pic>
          <p:nvPicPr>
            <p:cNvPr id="115715" name="Picture 3" descr="d2"/>
            <p:cNvPicPr>
              <a:picLocks noChangeAspect="1" noChangeArrowheads="1"/>
            </p:cNvPicPr>
            <p:nvPr/>
          </p:nvPicPr>
          <p:blipFill>
            <a:blip r:embed="rId5" cstate="print"/>
            <a:srcRect/>
            <a:stretch>
              <a:fillRect/>
            </a:stretch>
          </p:blipFill>
          <p:spPr bwMode="auto">
            <a:xfrm>
              <a:off x="6058" y="2857"/>
              <a:ext cx="3858" cy="2066"/>
            </a:xfrm>
            <a:prstGeom prst="rect">
              <a:avLst/>
            </a:prstGeom>
            <a:noFill/>
          </p:spPr>
        </p:pic>
      </p:grpSp>
      <p:sp>
        <p:nvSpPr>
          <p:cNvPr id="9" name="矩形 8"/>
          <p:cNvSpPr/>
          <p:nvPr/>
        </p:nvSpPr>
        <p:spPr>
          <a:xfrm>
            <a:off x="304800" y="3348335"/>
            <a:ext cx="8382000" cy="461665"/>
          </a:xfrm>
          <a:prstGeom prst="rect">
            <a:avLst/>
          </a:prstGeom>
        </p:spPr>
        <p:txBody>
          <a:bodyPr wrap="square">
            <a:spAutoFit/>
          </a:bodyPr>
          <a:lstStyle/>
          <a:p>
            <a:r>
              <a:rPr lang="zh-CN" altLang="zh-CN" sz="2400" dirty="0">
                <a:solidFill>
                  <a:srgbClr val="3F21F1"/>
                </a:solidFill>
              </a:rPr>
              <a:t>窄依赖（</a:t>
            </a:r>
            <a:r>
              <a:rPr lang="en-US" altLang="zh-CN" sz="2400" dirty="0">
                <a:solidFill>
                  <a:srgbClr val="3F21F1"/>
                </a:solidFill>
              </a:rPr>
              <a:t>narrow dependency</a:t>
            </a:r>
            <a:r>
              <a:rPr lang="zh-CN" altLang="zh-CN" sz="2400" dirty="0">
                <a:solidFill>
                  <a:srgbClr val="3F21F1"/>
                </a:solidFill>
              </a:rPr>
              <a:t>）</a:t>
            </a:r>
            <a:r>
              <a:rPr lang="en-US" altLang="zh-CN" sz="2400" dirty="0">
                <a:solidFill>
                  <a:srgbClr val="3F21F1"/>
                </a:solidFill>
              </a:rPr>
              <a:t>    </a:t>
            </a:r>
            <a:r>
              <a:rPr lang="zh-CN" altLang="zh-CN" sz="2400" dirty="0">
                <a:solidFill>
                  <a:srgbClr val="3F21F1"/>
                </a:solidFill>
              </a:rPr>
              <a:t>宽依赖（</a:t>
            </a:r>
            <a:r>
              <a:rPr lang="en-US" altLang="zh-CN" sz="2400" dirty="0">
                <a:solidFill>
                  <a:srgbClr val="3F21F1"/>
                </a:solidFill>
              </a:rPr>
              <a:t>wide dependency</a:t>
            </a:r>
            <a:r>
              <a:rPr lang="zh-CN" altLang="zh-CN" sz="2400" dirty="0">
                <a:solidFill>
                  <a:srgbClr val="3F21F1"/>
                </a:solidFill>
              </a:rPr>
              <a:t>）</a:t>
            </a:r>
            <a:endParaRPr lang="zh-CN" altLang="en-US" sz="2400" dirty="0">
              <a:solidFill>
                <a:srgbClr val="3F21F1"/>
              </a:solidFill>
            </a:endParaRPr>
          </a:p>
        </p:txBody>
      </p:sp>
      <p:sp>
        <p:nvSpPr>
          <p:cNvPr id="10" name="TextBox 11"/>
          <p:cNvSpPr txBox="1">
            <a:spLocks noChangeArrowheads="1"/>
          </p:cNvSpPr>
          <p:nvPr/>
        </p:nvSpPr>
        <p:spPr bwMode="auto">
          <a:xfrm>
            <a:off x="3162300" y="248190"/>
            <a:ext cx="5562600" cy="584775"/>
          </a:xfrm>
          <a:prstGeom prst="rect">
            <a:avLst/>
          </a:prstGeom>
          <a:noFill/>
          <a:ln w="9525">
            <a:noFill/>
            <a:miter lim="800000"/>
          </a:ln>
        </p:spPr>
        <p:txBody>
          <a:bodyPr>
            <a:spAutoFit/>
          </a:bodyPr>
          <a:lstStyle/>
          <a:p>
            <a:r>
              <a:rPr lang="en-US" altLang="zh-CN" sz="3200" b="1" dirty="0">
                <a:solidFill>
                  <a:srgbClr val="002060"/>
                </a:solidFill>
                <a:latin typeface="Calibri" panose="020F0502020204030204" pitchFamily="34" charset="0"/>
              </a:rPr>
              <a:t>Dependency</a:t>
            </a:r>
            <a:endParaRPr lang="zh-CN" altLang="en-US" sz="3600" b="1" dirty="0">
              <a:solidFill>
                <a:srgbClr val="002060"/>
              </a:solidFill>
              <a:latin typeface="Calibri" panose="020F0502020204030204" pitchFamily="34" charset="0"/>
            </a:endParaRPr>
          </a:p>
        </p:txBody>
      </p:sp>
      <p:sp>
        <p:nvSpPr>
          <p:cNvPr id="2" name="矩形 1"/>
          <p:cNvSpPr/>
          <p:nvPr/>
        </p:nvSpPr>
        <p:spPr>
          <a:xfrm>
            <a:off x="228600" y="3829810"/>
            <a:ext cx="8610600" cy="3041858"/>
          </a:xfrm>
          <a:prstGeom prst="rect">
            <a:avLst/>
          </a:prstGeom>
        </p:spPr>
        <p:txBody>
          <a:bodyPr wrap="square">
            <a:spAutoFit/>
          </a:bodyPr>
          <a:lstStyle/>
          <a:p>
            <a:pPr marL="87313" lvl="1">
              <a:lnSpc>
                <a:spcPts val="3200"/>
              </a:lnSpc>
              <a:spcBef>
                <a:spcPts val="600"/>
              </a:spcBef>
              <a:buFont typeface="Wingdings" pitchFamily="2" charset="2"/>
              <a:buChar char="ü"/>
            </a:pP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zh-CN"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窄依赖</a:t>
            </a:r>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narrow dependencies</a:t>
            </a:r>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 ：父</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RDD</a:t>
            </a:r>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的每一个分区最多被子</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RDD</a:t>
            </a:r>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的一个分区所用，表现为父</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RDD</a:t>
            </a:r>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的一个分区对应于子</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RDD</a:t>
            </a:r>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的一个分区或父</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RDD</a:t>
            </a:r>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的多个分区对应于子</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RDD</a:t>
            </a:r>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的一个分区，即转换前后父子的分区对应关系是</a:t>
            </a:r>
            <a:r>
              <a:rPr lang="zh-CN" altLang="zh-CN"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一对一或多对一</a:t>
            </a:r>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映射。</a:t>
            </a:r>
          </a:p>
          <a:p>
            <a:pPr marL="87313" lvl="1">
              <a:lnSpc>
                <a:spcPts val="3200"/>
              </a:lnSpc>
              <a:spcBef>
                <a:spcPts val="600"/>
              </a:spcBef>
              <a:buFont typeface="Wingdings" pitchFamily="2" charset="2"/>
              <a:buChar char="ü"/>
            </a:pP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zh-CN"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宽依赖</a:t>
            </a:r>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wide dependencies</a:t>
            </a:r>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 ：子</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RDD</a:t>
            </a:r>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的一个分区依赖于父</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RDD</a:t>
            </a:r>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的所有分区或多个分区，父</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RDD</a:t>
            </a:r>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的一个分区会被子</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RDD</a:t>
            </a:r>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的多个分区使用，即转换前后父子的分区对应是</a:t>
            </a:r>
            <a:r>
              <a:rPr lang="zh-CN" altLang="zh-CN"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一对</a:t>
            </a:r>
            <a:r>
              <a:rPr lang="zh-CN" altLang="en-US"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多</a:t>
            </a:r>
            <a:r>
              <a:rPr lang="zh-CN" altLang="zh-CN"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或多对多映射</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a:t>
            </a:r>
            <a:endParaRPr lang="zh-CN" altLang="zh-CN" sz="200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1541951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pPr/>
              <a:t>2</a:t>
            </a:fld>
            <a:endParaRPr lang="zh-CN" altLang="en-US" dirty="0"/>
          </a:p>
        </p:txBody>
      </p:sp>
      <p:sp>
        <p:nvSpPr>
          <p:cNvPr id="2055" name="TextBox 11"/>
          <p:cNvSpPr txBox="1">
            <a:spLocks noChangeArrowheads="1"/>
          </p:cNvSpPr>
          <p:nvPr/>
        </p:nvSpPr>
        <p:spPr bwMode="auto">
          <a:xfrm>
            <a:off x="3162300" y="248190"/>
            <a:ext cx="5562600" cy="584775"/>
          </a:xfrm>
          <a:prstGeom prst="rect">
            <a:avLst/>
          </a:prstGeom>
          <a:noFill/>
          <a:ln w="9525">
            <a:noFill/>
            <a:miter lim="800000"/>
          </a:ln>
        </p:spPr>
        <p:txBody>
          <a:bodyPr>
            <a:spAutoFit/>
          </a:bodyPr>
          <a:lstStyle/>
          <a:p>
            <a:r>
              <a:rPr lang="en-US" altLang="zh-CN" sz="3200" b="1" dirty="0">
                <a:solidFill>
                  <a:srgbClr val="002060"/>
                </a:solidFill>
                <a:latin typeface="Calibri" panose="020F0502020204030204" pitchFamily="34" charset="0"/>
              </a:rPr>
              <a:t>Spark</a:t>
            </a:r>
            <a:r>
              <a:rPr lang="zh-CN" altLang="en-US" sz="3200" b="1" dirty="0">
                <a:solidFill>
                  <a:srgbClr val="002060"/>
                </a:solidFill>
                <a:latin typeface="Calibri" panose="020F0502020204030204" pitchFamily="34" charset="0"/>
              </a:rPr>
              <a:t>内存计算</a:t>
            </a:r>
            <a:endParaRPr lang="zh-CN" altLang="en-US" sz="3600" b="1" dirty="0">
              <a:solidFill>
                <a:srgbClr val="002060"/>
              </a:solidFill>
              <a:latin typeface="Calibri" panose="020F0502020204030204" pitchFamily="34" charset="0"/>
            </a:endParaRPr>
          </a:p>
        </p:txBody>
      </p:sp>
      <p:sp>
        <p:nvSpPr>
          <p:cNvPr id="7" name="TextBox 12"/>
          <p:cNvSpPr txBox="1">
            <a:spLocks noChangeArrowheads="1"/>
          </p:cNvSpPr>
          <p:nvPr/>
        </p:nvSpPr>
        <p:spPr bwMode="auto">
          <a:xfrm>
            <a:off x="609600" y="1051679"/>
            <a:ext cx="7924800" cy="1055289"/>
          </a:xfrm>
          <a:prstGeom prst="rect">
            <a:avLst/>
          </a:prstGeom>
          <a:noFill/>
          <a:ln w="9525">
            <a:noFill/>
            <a:miter lim="800000"/>
          </a:ln>
        </p:spPr>
        <p:txBody>
          <a:bodyPr>
            <a:spAutoFit/>
          </a:bodyPr>
          <a:lstStyle/>
          <a:p>
            <a:pPr>
              <a:lnSpc>
                <a:spcPct val="150000"/>
              </a:lnSpc>
            </a:pPr>
            <a:r>
              <a:rPr lang="en-US" altLang="zh-CN" sz="2400" b="1" dirty="0"/>
              <a:t>Spark </a:t>
            </a:r>
            <a:r>
              <a:rPr lang="zh-CN" altLang="en-US" sz="2400" b="1" dirty="0"/>
              <a:t>计算生态系统</a:t>
            </a:r>
            <a:r>
              <a:rPr lang="en-US" altLang="zh-CN" sz="2400" b="1" dirty="0"/>
              <a:t>:  </a:t>
            </a:r>
            <a:r>
              <a:rPr lang="zh-CN" altLang="en-US" sz="2000" dirty="0"/>
              <a:t>构建在</a:t>
            </a:r>
            <a:r>
              <a:rPr lang="en-US" altLang="zh-CN" sz="2000" dirty="0" err="1"/>
              <a:t>Hadoop</a:t>
            </a:r>
            <a:r>
              <a:rPr lang="zh-CN" altLang="en-US" sz="2000" dirty="0"/>
              <a:t>平台上，利用</a:t>
            </a:r>
            <a:r>
              <a:rPr lang="en-US" altLang="zh-CN" sz="2000" dirty="0"/>
              <a:t>HDFS</a:t>
            </a:r>
            <a:r>
              <a:rPr lang="zh-CN" altLang="en-US" sz="2000" dirty="0"/>
              <a:t>存储系统架构，使用</a:t>
            </a:r>
            <a:r>
              <a:rPr lang="en-US" altLang="zh-CN" sz="2000" dirty="0" err="1"/>
              <a:t>Mesos</a:t>
            </a:r>
            <a:r>
              <a:rPr lang="zh-CN" altLang="en-US" sz="2000" dirty="0"/>
              <a:t>或</a:t>
            </a:r>
            <a:r>
              <a:rPr lang="en-US" altLang="zh-CN" sz="2000" dirty="0"/>
              <a:t>YARN</a:t>
            </a:r>
            <a:r>
              <a:rPr lang="zh-CN" altLang="en-US" sz="2000" dirty="0"/>
              <a:t>作为集群资源管理系统。</a:t>
            </a:r>
            <a:endParaRPr lang="zh-CN" altLang="en-US" sz="2000" b="1" dirty="0">
              <a:latin typeface="Calibri" panose="020F0502020204030204" pitchFamily="34" charset="0"/>
            </a:endParaRPr>
          </a:p>
        </p:txBody>
      </p:sp>
      <p:pic>
        <p:nvPicPr>
          <p:cNvPr id="8" name="图片 7" descr="03"/>
          <p:cNvPicPr/>
          <p:nvPr/>
        </p:nvPicPr>
        <p:blipFill>
          <a:blip r:embed="rId4" cstate="print"/>
          <a:srcRect/>
          <a:stretch>
            <a:fillRect/>
          </a:stretch>
        </p:blipFill>
        <p:spPr>
          <a:xfrm>
            <a:off x="1219200" y="2140438"/>
            <a:ext cx="6629400" cy="4581037"/>
          </a:xfrm>
          <a:prstGeom prst="rect">
            <a:avLst/>
          </a:prstGeom>
          <a:noFill/>
        </p:spPr>
      </p:pic>
    </p:spTree>
    <p:extLst>
      <p:ext uri="{BB962C8B-B14F-4D97-AF65-F5344CB8AC3E}">
        <p14:creationId xmlns:p14="http://schemas.microsoft.com/office/powerpoint/2010/main" val="1541951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pPr/>
              <a:t>20</a:t>
            </a:fld>
            <a:endParaRPr lang="zh-CN" altLang="en-US" dirty="0"/>
          </a:p>
        </p:txBody>
      </p:sp>
      <p:pic>
        <p:nvPicPr>
          <p:cNvPr id="7" name="图片 6" descr="http://img.blog.csdn.net/20160229162039400?watermark/2/text/aHR0cDovL2Jsb2cuY3Nkbi5uZXQv/font/5a6L5L2T/fontsize/400/fill/I0JBQkFCMA==/dissolve/70/gravity/Center"/>
          <p:cNvPicPr/>
          <p:nvPr/>
        </p:nvPicPr>
        <p:blipFill>
          <a:blip r:embed="rId4" r:link="rId5" cstate="print"/>
          <a:srcRect/>
          <a:stretch>
            <a:fillRect/>
          </a:stretch>
        </p:blipFill>
        <p:spPr>
          <a:xfrm>
            <a:off x="1066800" y="2057400"/>
            <a:ext cx="7010400" cy="4267200"/>
          </a:xfrm>
          <a:prstGeom prst="rect">
            <a:avLst/>
          </a:prstGeom>
          <a:noFill/>
          <a:ln w="9525">
            <a:noFill/>
            <a:miter lim="800000"/>
            <a:headEnd/>
            <a:tailEnd/>
          </a:ln>
        </p:spPr>
      </p:pic>
      <p:sp>
        <p:nvSpPr>
          <p:cNvPr id="8" name="矩形 7"/>
          <p:cNvSpPr/>
          <p:nvPr/>
        </p:nvSpPr>
        <p:spPr>
          <a:xfrm>
            <a:off x="1066800" y="1295400"/>
            <a:ext cx="6324600" cy="523220"/>
          </a:xfrm>
          <a:prstGeom prst="rect">
            <a:avLst/>
          </a:prstGeom>
        </p:spPr>
        <p:txBody>
          <a:bodyPr wrap="square">
            <a:spAutoFit/>
          </a:bodyPr>
          <a:lstStyle/>
          <a:p>
            <a:pPr lvl="0"/>
            <a:r>
              <a:rPr lang="en-US" altLang="zh-CN" sz="2800" b="1" dirty="0">
                <a:latin typeface="Times New Roman" pitchFamily="18" charset="0"/>
                <a:cs typeface="Times New Roman" pitchFamily="18" charset="0"/>
              </a:rPr>
              <a:t>RDD</a:t>
            </a:r>
            <a:r>
              <a:rPr lang="zh-CN" altLang="en-US" sz="2800" b="1" dirty="0">
                <a:latin typeface="Times New Roman" pitchFamily="18" charset="0"/>
                <a:cs typeface="Times New Roman" pitchFamily="18" charset="0"/>
              </a:rPr>
              <a:t>算子的依赖类型</a:t>
            </a:r>
            <a:endParaRPr lang="en-US" altLang="zh-CN" sz="2800" b="1" dirty="0">
              <a:cs typeface="Times New Roman" pitchFamily="18" charset="0"/>
            </a:endParaRPr>
          </a:p>
        </p:txBody>
      </p:sp>
      <p:sp>
        <p:nvSpPr>
          <p:cNvPr id="9" name="TextBox 11"/>
          <p:cNvSpPr txBox="1">
            <a:spLocks noChangeArrowheads="1"/>
          </p:cNvSpPr>
          <p:nvPr/>
        </p:nvSpPr>
        <p:spPr bwMode="auto">
          <a:xfrm>
            <a:off x="3162300" y="248190"/>
            <a:ext cx="5562600" cy="584775"/>
          </a:xfrm>
          <a:prstGeom prst="rect">
            <a:avLst/>
          </a:prstGeom>
          <a:noFill/>
          <a:ln w="9525">
            <a:noFill/>
            <a:miter lim="800000"/>
          </a:ln>
        </p:spPr>
        <p:txBody>
          <a:bodyPr>
            <a:spAutoFit/>
          </a:bodyPr>
          <a:lstStyle/>
          <a:p>
            <a:r>
              <a:rPr lang="en-US" altLang="zh-CN" sz="3200" b="1" dirty="0">
                <a:solidFill>
                  <a:srgbClr val="002060"/>
                </a:solidFill>
                <a:latin typeface="Calibri" panose="020F0502020204030204" pitchFamily="34" charset="0"/>
              </a:rPr>
              <a:t>Dependency</a:t>
            </a:r>
            <a:endParaRPr lang="zh-CN" altLang="en-US" sz="3600" b="1" dirty="0">
              <a:solidFill>
                <a:srgbClr val="002060"/>
              </a:solidFill>
              <a:latin typeface="Calibri" panose="020F0502020204030204" pitchFamily="34" charset="0"/>
            </a:endParaRPr>
          </a:p>
        </p:txBody>
      </p:sp>
    </p:spTree>
    <p:extLst>
      <p:ext uri="{BB962C8B-B14F-4D97-AF65-F5344CB8AC3E}">
        <p14:creationId xmlns:p14="http://schemas.microsoft.com/office/powerpoint/2010/main" val="1541951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pPr/>
              <a:t>21</a:t>
            </a:fld>
            <a:endParaRPr lang="zh-CN" altLang="en-US" dirty="0"/>
          </a:p>
        </p:txBody>
      </p:sp>
      <p:sp>
        <p:nvSpPr>
          <p:cNvPr id="7" name="TextBox 11"/>
          <p:cNvSpPr txBox="1">
            <a:spLocks noChangeArrowheads="1"/>
          </p:cNvSpPr>
          <p:nvPr/>
        </p:nvSpPr>
        <p:spPr bwMode="auto">
          <a:xfrm>
            <a:off x="3162300" y="248190"/>
            <a:ext cx="5562600" cy="584775"/>
          </a:xfrm>
          <a:prstGeom prst="rect">
            <a:avLst/>
          </a:prstGeom>
          <a:noFill/>
          <a:ln w="9525">
            <a:noFill/>
            <a:miter lim="800000"/>
          </a:ln>
        </p:spPr>
        <p:txBody>
          <a:bodyPr>
            <a:spAutoFit/>
          </a:bodyPr>
          <a:lstStyle/>
          <a:p>
            <a:r>
              <a:rPr lang="zh-CN" altLang="en-US" sz="3200" b="1" dirty="0">
                <a:solidFill>
                  <a:srgbClr val="002060"/>
                </a:solidFill>
                <a:latin typeface="Calibri" panose="020F0502020204030204" pitchFamily="34" charset="0"/>
              </a:rPr>
              <a:t>窄依赖算例：</a:t>
            </a:r>
            <a:r>
              <a:rPr lang="en-US" altLang="zh-CN" sz="3200" b="1" dirty="0">
                <a:solidFill>
                  <a:srgbClr val="002060"/>
                </a:solidFill>
                <a:latin typeface="Calibri" panose="020F0502020204030204" pitchFamily="34" charset="0"/>
              </a:rPr>
              <a:t>join</a:t>
            </a:r>
            <a:endParaRPr lang="zh-CN" altLang="en-US" sz="3600" b="1" dirty="0">
              <a:solidFill>
                <a:srgbClr val="002060"/>
              </a:solidFill>
              <a:latin typeface="Calibri" panose="020F0502020204030204" pitchFamily="34" charset="0"/>
            </a:endParaRPr>
          </a:p>
        </p:txBody>
      </p:sp>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1028" y="1316038"/>
            <a:ext cx="8573662" cy="4958876"/>
          </a:xfrm>
          <a:prstGeom prst="rect">
            <a:avLst/>
          </a:prstGeom>
        </p:spPr>
      </p:pic>
    </p:spTree>
    <p:extLst>
      <p:ext uri="{BB962C8B-B14F-4D97-AF65-F5344CB8AC3E}">
        <p14:creationId xmlns:p14="http://schemas.microsoft.com/office/powerpoint/2010/main" val="1541951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pPr/>
              <a:t>22</a:t>
            </a:fld>
            <a:endParaRPr lang="zh-CN" altLang="en-US" dirty="0"/>
          </a:p>
        </p:txBody>
      </p:sp>
      <p:sp>
        <p:nvSpPr>
          <p:cNvPr id="10" name="矩形 9"/>
          <p:cNvSpPr/>
          <p:nvPr/>
        </p:nvSpPr>
        <p:spPr>
          <a:xfrm>
            <a:off x="228600" y="1219200"/>
            <a:ext cx="8610600" cy="3016210"/>
          </a:xfrm>
          <a:prstGeom prst="rect">
            <a:avLst/>
          </a:prstGeom>
        </p:spPr>
        <p:txBody>
          <a:bodyPr wrap="square">
            <a:spAutoFit/>
          </a:bodyPr>
          <a:lstStyle/>
          <a:p>
            <a:pPr>
              <a:buFont typeface="Wingdings" pitchFamily="2" charset="2"/>
              <a:buChar char="l"/>
            </a:pP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窄依赖的节点（</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RDD</a:t>
            </a:r>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）关系如</a:t>
            </a:r>
            <a:r>
              <a:rPr lang="zh-CN" altLang="zh-CN"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流水线</a:t>
            </a:r>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一般，由于前后</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RDD</a:t>
            </a:r>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的分区是一对一关系，所以当某个节点失败后只需重新计算父节点的分区即可；</a:t>
            </a:r>
            <a:endParaRPr lang="en-US" altLang="zh-CN" sz="2000" dirty="0">
              <a:latin typeface="Times New Roman" panose="02020603050405020304" pitchFamily="18" charset="0"/>
              <a:ea typeface="微软雅黑" panose="020B0503020204020204" pitchFamily="34" charset="-122"/>
              <a:cs typeface="Times New Roman" panose="02020603050405020304" pitchFamily="18" charset="0"/>
            </a:endParaRPr>
          </a:p>
          <a:p>
            <a:pPr>
              <a:spcBef>
                <a:spcPts val="1200"/>
              </a:spcBef>
              <a:buFont typeface="Wingdings" pitchFamily="2" charset="2"/>
              <a:buChar char="l"/>
            </a:pP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宽依赖是多对一映射，因此一个子</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RDD</a:t>
            </a:r>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失效需要重新计算父</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RDD</a:t>
            </a:r>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的多个分区，代价是非常昂贵的</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a:t>
            </a:r>
          </a:p>
          <a:p>
            <a:pPr>
              <a:spcBef>
                <a:spcPts val="1200"/>
              </a:spcBef>
              <a:buFont typeface="Wingdings" pitchFamily="2" charset="2"/>
              <a:buChar char="l"/>
            </a:pP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窄依赖允许在一个集群节点上以流水线方式（</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pipeline</a:t>
            </a:r>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）计算所有父分区，比如逐个分区地执行</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map</a:t>
            </a:r>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，然后进行</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filter</a:t>
            </a:r>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操作；</a:t>
            </a:r>
            <a:endParaRPr lang="en-US" altLang="zh-CN" sz="2000" dirty="0">
              <a:latin typeface="Times New Roman" panose="02020603050405020304" pitchFamily="18" charset="0"/>
              <a:ea typeface="微软雅黑" panose="020B0503020204020204" pitchFamily="34" charset="-122"/>
              <a:cs typeface="Times New Roman" panose="02020603050405020304" pitchFamily="18" charset="0"/>
            </a:endParaRPr>
          </a:p>
          <a:p>
            <a:pPr>
              <a:spcBef>
                <a:spcPts val="1200"/>
              </a:spcBef>
              <a:buFont typeface="Wingdings" pitchFamily="2" charset="2"/>
              <a:buChar char="l"/>
            </a:pP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宽依赖则需要首先计算好父分区的所有数据，然后在节点之间进行</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Shuffle</a:t>
            </a:r>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，这与</a:t>
            </a:r>
            <a:r>
              <a:rPr lang="en-US" altLang="zh-CN" sz="2000" dirty="0" err="1">
                <a:latin typeface="Times New Roman" panose="02020603050405020304" pitchFamily="18" charset="0"/>
                <a:ea typeface="微软雅黑" panose="020B0503020204020204" pitchFamily="34" charset="-122"/>
                <a:cs typeface="Times New Roman" panose="02020603050405020304" pitchFamily="18" charset="0"/>
              </a:rPr>
              <a:t>MapReduce</a:t>
            </a:r>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的中间步骤类似。</a:t>
            </a:r>
            <a:endParaRPr lang="zh-CN" altLang="en-US" sz="20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 name="TextBox 11"/>
          <p:cNvSpPr txBox="1">
            <a:spLocks noChangeArrowheads="1"/>
          </p:cNvSpPr>
          <p:nvPr/>
        </p:nvSpPr>
        <p:spPr bwMode="auto">
          <a:xfrm>
            <a:off x="3162300" y="248190"/>
            <a:ext cx="5562600" cy="584775"/>
          </a:xfrm>
          <a:prstGeom prst="rect">
            <a:avLst/>
          </a:prstGeom>
          <a:noFill/>
          <a:ln w="9525">
            <a:noFill/>
            <a:miter lim="800000"/>
          </a:ln>
        </p:spPr>
        <p:txBody>
          <a:bodyPr>
            <a:spAutoFit/>
          </a:bodyPr>
          <a:lstStyle/>
          <a:p>
            <a:r>
              <a:rPr lang="en-US" altLang="zh-CN" sz="3200" b="1" dirty="0">
                <a:solidFill>
                  <a:srgbClr val="002060"/>
                </a:solidFill>
                <a:latin typeface="Calibri" panose="020F0502020204030204" pitchFamily="34" charset="0"/>
              </a:rPr>
              <a:t>Dependency</a:t>
            </a:r>
            <a:endParaRPr lang="zh-CN" altLang="en-US" sz="3600" b="1" dirty="0">
              <a:solidFill>
                <a:srgbClr val="002060"/>
              </a:solidFill>
              <a:latin typeface="Calibri" panose="020F0502020204030204" pitchFamily="34" charset="0"/>
            </a:endParaRPr>
          </a:p>
        </p:txBody>
      </p:sp>
      <p:grpSp>
        <p:nvGrpSpPr>
          <p:cNvPr id="8" name="Group 1"/>
          <p:cNvGrpSpPr>
            <a:grpSpLocks/>
          </p:cNvGrpSpPr>
          <p:nvPr/>
        </p:nvGrpSpPr>
        <p:grpSpPr bwMode="auto">
          <a:xfrm>
            <a:off x="265134" y="4407400"/>
            <a:ext cx="8229600" cy="2133600"/>
            <a:chOff x="1803" y="2857"/>
            <a:chExt cx="8113" cy="2066"/>
          </a:xfrm>
        </p:grpSpPr>
        <p:pic>
          <p:nvPicPr>
            <p:cNvPr id="9" name="Picture 2" descr="d1"/>
            <p:cNvPicPr>
              <a:picLocks noChangeAspect="1" noChangeArrowheads="1"/>
            </p:cNvPicPr>
            <p:nvPr/>
          </p:nvPicPr>
          <p:blipFill>
            <a:blip r:embed="rId4" cstate="print"/>
            <a:srcRect/>
            <a:stretch>
              <a:fillRect/>
            </a:stretch>
          </p:blipFill>
          <p:spPr bwMode="auto">
            <a:xfrm>
              <a:off x="1803" y="2857"/>
              <a:ext cx="3844" cy="2042"/>
            </a:xfrm>
            <a:prstGeom prst="rect">
              <a:avLst/>
            </a:prstGeom>
            <a:noFill/>
          </p:spPr>
        </p:pic>
        <p:pic>
          <p:nvPicPr>
            <p:cNvPr id="11" name="Picture 3" descr="d2"/>
            <p:cNvPicPr>
              <a:picLocks noChangeAspect="1" noChangeArrowheads="1"/>
            </p:cNvPicPr>
            <p:nvPr/>
          </p:nvPicPr>
          <p:blipFill>
            <a:blip r:embed="rId5" cstate="print"/>
            <a:srcRect/>
            <a:stretch>
              <a:fillRect/>
            </a:stretch>
          </p:blipFill>
          <p:spPr bwMode="auto">
            <a:xfrm>
              <a:off x="6058" y="2857"/>
              <a:ext cx="3858" cy="2066"/>
            </a:xfrm>
            <a:prstGeom prst="rect">
              <a:avLst/>
            </a:prstGeom>
            <a:noFill/>
          </p:spPr>
        </p:pic>
      </p:grpSp>
    </p:spTree>
    <p:extLst>
      <p:ext uri="{BB962C8B-B14F-4D97-AF65-F5344CB8AC3E}">
        <p14:creationId xmlns:p14="http://schemas.microsoft.com/office/powerpoint/2010/main" val="825152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pPr/>
              <a:t>23</a:t>
            </a:fld>
            <a:endParaRPr lang="zh-CN" altLang="en-US" dirty="0"/>
          </a:p>
        </p:txBody>
      </p:sp>
      <p:sp>
        <p:nvSpPr>
          <p:cNvPr id="117761" name="Rectangle 1"/>
          <p:cNvSpPr>
            <a:spLocks noChangeArrowheads="1"/>
          </p:cNvSpPr>
          <p:nvPr/>
        </p:nvSpPr>
        <p:spPr bwMode="auto">
          <a:xfrm>
            <a:off x="228600" y="927198"/>
            <a:ext cx="8610600" cy="266149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R="0" lvl="0" algn="l" defTabSz="914400" rtl="0" eaLnBrk="1" fontAlgn="base" latinLnBrk="0" hangingPunct="1">
              <a:lnSpc>
                <a:spcPts val="4000"/>
              </a:lnSpc>
              <a:spcBef>
                <a:spcPct val="0"/>
              </a:spcBef>
              <a:spcAft>
                <a:spcPct val="0"/>
              </a:spcAft>
              <a:buClrTx/>
              <a:buSzTx/>
              <a:tabLst/>
            </a:pPr>
            <a:r>
              <a:rPr lang="en-US" altLang="zh-CN" sz="2800" b="1" dirty="0"/>
              <a:t>19.5.2 </a:t>
            </a:r>
            <a:r>
              <a:rPr lang="zh-CN" altLang="en-US" sz="2800" b="1" dirty="0"/>
              <a:t>血缘</a:t>
            </a:r>
            <a:r>
              <a:rPr lang="zh-CN" altLang="zh-CN" sz="2800" b="1" dirty="0"/>
              <a:t>关系（</a:t>
            </a:r>
            <a:r>
              <a:rPr lang="en-US" altLang="zh-CN" sz="2800" b="1" dirty="0"/>
              <a:t>Lineage</a:t>
            </a:r>
            <a:r>
              <a:rPr lang="zh-CN" altLang="zh-CN" sz="2800" b="1" dirty="0"/>
              <a:t>）</a:t>
            </a:r>
          </a:p>
          <a:p>
            <a:pPr>
              <a:lnSpc>
                <a:spcPts val="4000"/>
              </a:lnSpc>
              <a:spcBef>
                <a:spcPts val="600"/>
              </a:spcBef>
            </a:pPr>
            <a:r>
              <a:rPr lang="en-US" altLang="zh-CN" sz="2000" dirty="0"/>
              <a:t>      RDD</a:t>
            </a:r>
            <a:r>
              <a:rPr lang="zh-CN" altLang="zh-CN" sz="2000" dirty="0"/>
              <a:t>的</a:t>
            </a:r>
            <a:r>
              <a:rPr lang="zh-CN" altLang="zh-CN" sz="2000" dirty="0">
                <a:solidFill>
                  <a:srgbClr val="FF0000"/>
                </a:solidFill>
              </a:rPr>
              <a:t>转换</a:t>
            </a:r>
            <a:r>
              <a:rPr lang="zh-CN" altLang="zh-CN" sz="2000" dirty="0"/>
              <a:t>（</a:t>
            </a:r>
            <a:r>
              <a:rPr lang="en-US" altLang="zh-CN" sz="2000" dirty="0"/>
              <a:t>Transformation</a:t>
            </a:r>
            <a:r>
              <a:rPr lang="zh-CN" altLang="zh-CN" sz="2000" dirty="0"/>
              <a:t>）采用</a:t>
            </a:r>
            <a:r>
              <a:rPr lang="zh-CN" altLang="zh-CN" sz="2000" dirty="0">
                <a:solidFill>
                  <a:srgbClr val="FF0000"/>
                </a:solidFill>
              </a:rPr>
              <a:t>惰性调用机制</a:t>
            </a:r>
            <a:r>
              <a:rPr lang="zh-CN" altLang="zh-CN" sz="2000" dirty="0"/>
              <a:t>，每个</a:t>
            </a:r>
            <a:r>
              <a:rPr lang="en-US" altLang="zh-CN" sz="2000" dirty="0"/>
              <a:t>RDD</a:t>
            </a:r>
            <a:r>
              <a:rPr lang="zh-CN" altLang="zh-CN" sz="2000" dirty="0"/>
              <a:t>记录父</a:t>
            </a:r>
            <a:r>
              <a:rPr lang="en-US" altLang="zh-CN" sz="2000" dirty="0"/>
              <a:t>RDD</a:t>
            </a:r>
            <a:r>
              <a:rPr lang="zh-CN" altLang="zh-CN" sz="2000" dirty="0"/>
              <a:t>转换的方法，但并不立即实施转换，直到一个</a:t>
            </a:r>
            <a:r>
              <a:rPr lang="zh-CN" altLang="zh-CN" sz="2000" dirty="0">
                <a:solidFill>
                  <a:srgbClr val="FF0000"/>
                </a:solidFill>
              </a:rPr>
              <a:t>操作</a:t>
            </a:r>
            <a:r>
              <a:rPr lang="zh-CN" altLang="zh-CN" sz="2000" dirty="0"/>
              <a:t>（</a:t>
            </a:r>
            <a:r>
              <a:rPr lang="en-US" altLang="zh-CN" sz="2000" dirty="0"/>
              <a:t>Action</a:t>
            </a:r>
            <a:r>
              <a:rPr lang="zh-CN" altLang="zh-CN" sz="2000" dirty="0"/>
              <a:t>）触发了这一系列转换</a:t>
            </a:r>
            <a:r>
              <a:rPr lang="en-US" altLang="zh-CN" sz="2000" dirty="0"/>
              <a:t>, </a:t>
            </a:r>
            <a:r>
              <a:rPr lang="zh-CN" altLang="zh-CN" sz="2000" dirty="0"/>
              <a:t>这种多个转换步骤调用构成了一个链表，称之为血缘（</a:t>
            </a:r>
            <a:r>
              <a:rPr lang="en-US" altLang="zh-CN" sz="2000" dirty="0"/>
              <a:t>Lineage</a:t>
            </a:r>
            <a:r>
              <a:rPr lang="zh-CN" altLang="zh-CN" sz="2000" dirty="0"/>
              <a:t>）</a:t>
            </a:r>
            <a:r>
              <a:rPr lang="zh-CN" altLang="en-US" sz="2000" dirty="0"/>
              <a:t>，</a:t>
            </a:r>
            <a:r>
              <a:rPr lang="en-US" altLang="zh-CN" sz="2000" dirty="0"/>
              <a:t>RDD</a:t>
            </a:r>
            <a:r>
              <a:rPr lang="zh-CN" altLang="zh-CN" sz="2000" dirty="0"/>
              <a:t>的血缘关系图也就是计算模型的有向无环图（</a:t>
            </a:r>
            <a:r>
              <a:rPr lang="en-US" altLang="zh-CN" sz="2000" dirty="0"/>
              <a:t>DAG</a:t>
            </a:r>
            <a:r>
              <a:rPr lang="zh-CN" altLang="zh-CN" sz="2000" dirty="0"/>
              <a:t>）。</a:t>
            </a:r>
          </a:p>
        </p:txBody>
      </p:sp>
      <p:pic>
        <p:nvPicPr>
          <p:cNvPr id="7" name="图片 6" descr="http://images.cnitblog.com/blog/349490/201504/051615315763532.png"/>
          <p:cNvPicPr/>
          <p:nvPr/>
        </p:nvPicPr>
        <p:blipFill>
          <a:blip r:embed="rId4" r:link="rId5" cstate="print"/>
          <a:srcRect/>
          <a:stretch>
            <a:fillRect/>
          </a:stretch>
        </p:blipFill>
        <p:spPr>
          <a:xfrm>
            <a:off x="2514600" y="3563296"/>
            <a:ext cx="4419600" cy="3124200"/>
          </a:xfrm>
          <a:prstGeom prst="rect">
            <a:avLst/>
          </a:prstGeom>
          <a:noFill/>
          <a:ln w="9525">
            <a:noFill/>
            <a:miter lim="800000"/>
            <a:headEnd/>
            <a:tailEnd/>
          </a:ln>
        </p:spPr>
      </p:pic>
      <p:sp>
        <p:nvSpPr>
          <p:cNvPr id="8" name="TextBox 11"/>
          <p:cNvSpPr txBox="1">
            <a:spLocks noChangeArrowheads="1"/>
          </p:cNvSpPr>
          <p:nvPr/>
        </p:nvSpPr>
        <p:spPr bwMode="auto">
          <a:xfrm>
            <a:off x="3162300" y="248190"/>
            <a:ext cx="5562600" cy="584775"/>
          </a:xfrm>
          <a:prstGeom prst="rect">
            <a:avLst/>
          </a:prstGeom>
          <a:noFill/>
          <a:ln w="9525">
            <a:noFill/>
            <a:miter lim="800000"/>
          </a:ln>
        </p:spPr>
        <p:txBody>
          <a:bodyPr>
            <a:spAutoFit/>
          </a:bodyPr>
          <a:lstStyle/>
          <a:p>
            <a:r>
              <a:rPr lang="en-US" altLang="zh-CN" sz="3200" b="1" dirty="0">
                <a:solidFill>
                  <a:srgbClr val="002060"/>
                </a:solidFill>
                <a:latin typeface="Calibri" panose="020F0502020204030204" pitchFamily="34" charset="0"/>
              </a:rPr>
              <a:t>19.5 Dependency</a:t>
            </a:r>
            <a:r>
              <a:rPr lang="zh-CN" altLang="en-US" sz="3200" b="1" dirty="0">
                <a:solidFill>
                  <a:srgbClr val="002060"/>
                </a:solidFill>
                <a:latin typeface="Calibri" panose="020F0502020204030204" pitchFamily="34" charset="0"/>
              </a:rPr>
              <a:t>与</a:t>
            </a:r>
            <a:r>
              <a:rPr lang="en-US" altLang="zh-CN" sz="3200" b="1" dirty="0">
                <a:solidFill>
                  <a:srgbClr val="002060"/>
                </a:solidFill>
                <a:latin typeface="Calibri" panose="020F0502020204030204" pitchFamily="34" charset="0"/>
              </a:rPr>
              <a:t>Lineage</a:t>
            </a:r>
            <a:endParaRPr lang="zh-CN" altLang="en-US" sz="3600" b="1" dirty="0">
              <a:solidFill>
                <a:srgbClr val="002060"/>
              </a:solidFill>
              <a:latin typeface="Calibri" panose="020F0502020204030204" pitchFamily="34" charset="0"/>
            </a:endParaRPr>
          </a:p>
        </p:txBody>
      </p:sp>
    </p:spTree>
    <p:extLst>
      <p:ext uri="{BB962C8B-B14F-4D97-AF65-F5344CB8AC3E}">
        <p14:creationId xmlns:p14="http://schemas.microsoft.com/office/powerpoint/2010/main" val="1541951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pPr/>
              <a:t>24</a:t>
            </a:fld>
            <a:endParaRPr lang="zh-CN" altLang="en-US" dirty="0"/>
          </a:p>
        </p:txBody>
      </p:sp>
      <p:sp>
        <p:nvSpPr>
          <p:cNvPr id="117761" name="Rectangle 1"/>
          <p:cNvSpPr>
            <a:spLocks noChangeArrowheads="1"/>
          </p:cNvSpPr>
          <p:nvPr/>
        </p:nvSpPr>
        <p:spPr bwMode="auto">
          <a:xfrm>
            <a:off x="228600" y="980674"/>
            <a:ext cx="8610600" cy="255454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nSpc>
                <a:spcPts val="3200"/>
              </a:lnSpc>
            </a:pP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通过这种血缘关系连接的</a:t>
            </a:r>
            <a:r>
              <a:rPr lang="en-US" dirty="0">
                <a:latin typeface="Times New Roman" panose="02020603050405020304" pitchFamily="18" charset="0"/>
                <a:ea typeface="微软雅黑" panose="020B0503020204020204" pitchFamily="34" charset="-122"/>
                <a:cs typeface="Times New Roman" panose="02020603050405020304" pitchFamily="18" charset="0"/>
              </a:rPr>
              <a:t>RDD</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操作可以</a:t>
            </a:r>
            <a:r>
              <a:rPr lang="zh-CN" altLang="en-US"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管道化</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a:t>
            </a:r>
            <a:r>
              <a:rPr lang="en-US" dirty="0">
                <a:latin typeface="Times New Roman" panose="02020603050405020304" pitchFamily="18" charset="0"/>
                <a:ea typeface="微软雅黑" panose="020B0503020204020204" pitchFamily="34" charset="-122"/>
                <a:cs typeface="Times New Roman" panose="02020603050405020304" pitchFamily="18" charset="0"/>
              </a:rPr>
              <a:t>Pipeline</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），管道化的操作可以直接在单节点完成，</a:t>
            </a:r>
            <a:r>
              <a:rPr lang="zh-CN" altLang="en-US"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避免多次转换操作之间数据同步的等待</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。基于血缘的管道化串联操作可以保持每个步骤计算的相对简单性，不用担心有过多的中间数据，这样也</a:t>
            </a:r>
            <a:r>
              <a:rPr lang="zh-CN" altLang="en-US"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保证了计算逻辑的单一性</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。另外，</a:t>
            </a:r>
            <a:r>
              <a:rPr lang="en-US" dirty="0">
                <a:latin typeface="Times New Roman" panose="02020603050405020304" pitchFamily="18" charset="0"/>
                <a:ea typeface="微软雅黑" panose="020B0503020204020204" pitchFamily="34" charset="-122"/>
                <a:cs typeface="Times New Roman" panose="02020603050405020304" pitchFamily="18" charset="0"/>
              </a:rPr>
              <a:t>RDD</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的血缘关系图也就是计算模型的有向无环图（</a:t>
            </a:r>
            <a:r>
              <a:rPr lang="en-US" dirty="0">
                <a:latin typeface="Times New Roman" panose="02020603050405020304" pitchFamily="18" charset="0"/>
                <a:ea typeface="微软雅黑" panose="020B0503020204020204" pitchFamily="34" charset="-122"/>
                <a:cs typeface="Times New Roman" panose="02020603050405020304" pitchFamily="18" charset="0"/>
              </a:rPr>
              <a:t>DAG</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），它记录了</a:t>
            </a:r>
            <a:r>
              <a:rPr lang="en-US" dirty="0">
                <a:latin typeface="Times New Roman" panose="02020603050405020304" pitchFamily="18" charset="0"/>
                <a:ea typeface="微软雅黑" panose="020B0503020204020204" pitchFamily="34" charset="-122"/>
                <a:cs typeface="Times New Roman" panose="02020603050405020304" pitchFamily="18" charset="0"/>
              </a:rPr>
              <a:t>RDD</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的更新过程。当某一</a:t>
            </a:r>
            <a:r>
              <a:rPr lang="en-US" dirty="0">
                <a:latin typeface="Times New Roman" panose="02020603050405020304" pitchFamily="18" charset="0"/>
                <a:ea typeface="微软雅黑" panose="020B0503020204020204" pitchFamily="34" charset="-122"/>
                <a:cs typeface="Times New Roman" panose="02020603050405020304" pitchFamily="18" charset="0"/>
              </a:rPr>
              <a:t>RDD</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的部分分区数据丢失时，它可以通过</a:t>
            </a:r>
            <a:r>
              <a:rPr lang="en-US" dirty="0">
                <a:latin typeface="Times New Roman" panose="02020603050405020304" pitchFamily="18" charset="0"/>
                <a:ea typeface="微软雅黑" panose="020B0503020204020204" pitchFamily="34" charset="-122"/>
                <a:cs typeface="Times New Roman" panose="02020603050405020304" pitchFamily="18" charset="0"/>
              </a:rPr>
              <a:t>Lineage</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获取足够的上游</a:t>
            </a:r>
            <a:r>
              <a:rPr lang="en-US" dirty="0">
                <a:latin typeface="Times New Roman" panose="02020603050405020304" pitchFamily="18" charset="0"/>
                <a:ea typeface="微软雅黑" panose="020B0503020204020204" pitchFamily="34" charset="-122"/>
                <a:cs typeface="Times New Roman" panose="02020603050405020304" pitchFamily="18" charset="0"/>
              </a:rPr>
              <a:t>RDDs</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信息来重新计算和恢复丢失的分区。</a:t>
            </a:r>
            <a:endParaRPr lang="zh-CN" altLang="zh-CN" sz="2000" dirty="0">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7" name="图片 6" descr="http://images.cnitblog.com/blog/349490/201504/051615315763532.png"/>
          <p:cNvPicPr/>
          <p:nvPr/>
        </p:nvPicPr>
        <p:blipFill>
          <a:blip r:embed="rId4" r:link="rId5" cstate="print"/>
          <a:srcRect/>
          <a:stretch>
            <a:fillRect/>
          </a:stretch>
        </p:blipFill>
        <p:spPr>
          <a:xfrm>
            <a:off x="2324100" y="3601492"/>
            <a:ext cx="4419600" cy="3124200"/>
          </a:xfrm>
          <a:prstGeom prst="rect">
            <a:avLst/>
          </a:prstGeom>
          <a:noFill/>
          <a:ln w="9525">
            <a:noFill/>
            <a:miter lim="800000"/>
            <a:headEnd/>
            <a:tailEnd/>
          </a:ln>
        </p:spPr>
      </p:pic>
      <p:sp>
        <p:nvSpPr>
          <p:cNvPr id="8" name="TextBox 11"/>
          <p:cNvSpPr txBox="1">
            <a:spLocks noChangeArrowheads="1"/>
          </p:cNvSpPr>
          <p:nvPr/>
        </p:nvSpPr>
        <p:spPr bwMode="auto">
          <a:xfrm>
            <a:off x="3162300" y="248190"/>
            <a:ext cx="5562600" cy="584775"/>
          </a:xfrm>
          <a:prstGeom prst="rect">
            <a:avLst/>
          </a:prstGeom>
          <a:noFill/>
          <a:ln w="9525">
            <a:noFill/>
            <a:miter lim="800000"/>
          </a:ln>
        </p:spPr>
        <p:txBody>
          <a:bodyPr>
            <a:spAutoFit/>
          </a:bodyPr>
          <a:lstStyle/>
          <a:p>
            <a:r>
              <a:rPr lang="en-US" altLang="zh-CN" sz="3200" b="1" dirty="0">
                <a:solidFill>
                  <a:srgbClr val="002060"/>
                </a:solidFill>
                <a:latin typeface="Calibri" panose="020F0502020204030204" pitchFamily="34" charset="0"/>
              </a:rPr>
              <a:t>19.5 Dependency</a:t>
            </a:r>
            <a:r>
              <a:rPr lang="zh-CN" altLang="en-US" sz="3200" b="1" dirty="0">
                <a:solidFill>
                  <a:srgbClr val="002060"/>
                </a:solidFill>
                <a:latin typeface="Calibri" panose="020F0502020204030204" pitchFamily="34" charset="0"/>
              </a:rPr>
              <a:t>与</a:t>
            </a:r>
            <a:r>
              <a:rPr lang="en-US" altLang="zh-CN" sz="3200" b="1" dirty="0">
                <a:solidFill>
                  <a:srgbClr val="002060"/>
                </a:solidFill>
                <a:latin typeface="Calibri" panose="020F0502020204030204" pitchFamily="34" charset="0"/>
              </a:rPr>
              <a:t>Lineage</a:t>
            </a:r>
            <a:endParaRPr lang="zh-CN" altLang="en-US" sz="3600" b="1" dirty="0">
              <a:solidFill>
                <a:srgbClr val="002060"/>
              </a:solidFill>
              <a:latin typeface="Calibri" panose="020F0502020204030204" pitchFamily="34" charset="0"/>
            </a:endParaRPr>
          </a:p>
        </p:txBody>
      </p:sp>
    </p:spTree>
    <p:extLst>
      <p:ext uri="{BB962C8B-B14F-4D97-AF65-F5344CB8AC3E}">
        <p14:creationId xmlns:p14="http://schemas.microsoft.com/office/powerpoint/2010/main" val="2563022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pPr/>
              <a:t>25</a:t>
            </a:fld>
            <a:endParaRPr lang="zh-CN" altLang="en-US" dirty="0"/>
          </a:p>
        </p:txBody>
      </p:sp>
      <p:sp>
        <p:nvSpPr>
          <p:cNvPr id="8" name="TextBox 11"/>
          <p:cNvSpPr txBox="1">
            <a:spLocks noChangeArrowheads="1"/>
          </p:cNvSpPr>
          <p:nvPr/>
        </p:nvSpPr>
        <p:spPr bwMode="auto">
          <a:xfrm>
            <a:off x="3162300" y="248190"/>
            <a:ext cx="5562600" cy="584775"/>
          </a:xfrm>
          <a:prstGeom prst="rect">
            <a:avLst/>
          </a:prstGeom>
          <a:noFill/>
          <a:ln w="9525">
            <a:noFill/>
            <a:miter lim="800000"/>
          </a:ln>
        </p:spPr>
        <p:txBody>
          <a:bodyPr>
            <a:spAutoFit/>
          </a:bodyPr>
          <a:lstStyle/>
          <a:p>
            <a:r>
              <a:rPr lang="en-US" altLang="zh-CN" sz="3200" b="1" dirty="0">
                <a:solidFill>
                  <a:srgbClr val="002060"/>
                </a:solidFill>
                <a:latin typeface="Calibri" panose="020F0502020204030204" pitchFamily="34" charset="0"/>
              </a:rPr>
              <a:t>Spark</a:t>
            </a:r>
            <a:r>
              <a:rPr lang="zh-CN" altLang="en-US" sz="3200" b="1" dirty="0">
                <a:solidFill>
                  <a:srgbClr val="002060"/>
                </a:solidFill>
                <a:latin typeface="Calibri" panose="020F0502020204030204" pitchFamily="34" charset="0"/>
              </a:rPr>
              <a:t>算例一：土豆加工坊</a:t>
            </a:r>
            <a:endParaRPr lang="zh-CN" altLang="en-US" sz="3600" b="1" dirty="0">
              <a:solidFill>
                <a:srgbClr val="002060"/>
              </a:solidFill>
              <a:latin typeface="Calibri" panose="020F0502020204030204" pitchFamily="34" charset="0"/>
            </a:endParaRPr>
          </a:p>
        </p:txBody>
      </p:sp>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8600" y="3429000"/>
            <a:ext cx="8344046" cy="1524000"/>
          </a:xfrm>
          <a:prstGeom prst="rect">
            <a:avLst/>
          </a:prstGeom>
        </p:spPr>
      </p:pic>
      <p:sp>
        <p:nvSpPr>
          <p:cNvPr id="9" name="文本框 8">
            <a:extLst>
              <a:ext uri="{FF2B5EF4-FFF2-40B4-BE49-F238E27FC236}">
                <a16:creationId xmlns:a16="http://schemas.microsoft.com/office/drawing/2014/main" id="{9A1E93AF-ACFD-4979-8116-8DAC75025883}"/>
              </a:ext>
            </a:extLst>
          </p:cNvPr>
          <p:cNvSpPr txBox="1"/>
          <p:nvPr/>
        </p:nvSpPr>
        <p:spPr>
          <a:xfrm>
            <a:off x="194952" y="5066437"/>
            <a:ext cx="8644247" cy="1754326"/>
          </a:xfrm>
          <a:prstGeom prst="rect">
            <a:avLst/>
          </a:prstGeom>
          <a:noFill/>
        </p:spPr>
        <p:txBody>
          <a:bodyPr wrap="square">
            <a:spAutoFit/>
          </a:bodyPr>
          <a:lstStyle/>
          <a:p>
            <a:r>
              <a:rPr lang="zh-CN" altLang="en-US" dirty="0"/>
              <a:t>通俗点来讲，可以将 </a:t>
            </a:r>
            <a:r>
              <a:rPr lang="en-US" altLang="zh-CN" dirty="0"/>
              <a:t>RDD </a:t>
            </a:r>
            <a:r>
              <a:rPr lang="zh-CN" altLang="en-US" dirty="0"/>
              <a:t>理解为一个分布式对象集合，本质上是一个只读的分区记录集合。每个 </a:t>
            </a:r>
            <a:r>
              <a:rPr lang="en-US" altLang="zh-CN" dirty="0"/>
              <a:t>RDD </a:t>
            </a:r>
            <a:r>
              <a:rPr lang="zh-CN" altLang="en-US" dirty="0"/>
              <a:t>可以分成多个分区，每个分区就是一个数据集片段。一个 </a:t>
            </a:r>
            <a:r>
              <a:rPr lang="en-US" altLang="zh-CN" dirty="0"/>
              <a:t>RDD </a:t>
            </a:r>
            <a:r>
              <a:rPr lang="zh-CN" altLang="en-US" dirty="0"/>
              <a:t>的不同分区可以保存到集群中的不同节点上，从而可以在集群中的不同节点上进行并行计算。</a:t>
            </a:r>
            <a:endParaRPr lang="en-US" altLang="zh-CN" dirty="0"/>
          </a:p>
          <a:p>
            <a:r>
              <a:rPr lang="zh-CN" altLang="en-US" dirty="0"/>
              <a:t>刚从地里挖出来的土豆食材、清洗过后的干净土豆、生薯片、烤熟的薯片，流水线上这些食材的不同形态，就像是 </a:t>
            </a:r>
            <a:r>
              <a:rPr lang="en-US" altLang="zh-CN" dirty="0"/>
              <a:t>Spark </a:t>
            </a:r>
            <a:r>
              <a:rPr lang="zh-CN" altLang="en-US" dirty="0"/>
              <a:t>中 </a:t>
            </a:r>
            <a:r>
              <a:rPr lang="en-US" altLang="zh-CN" dirty="0"/>
              <a:t>RDD </a:t>
            </a:r>
            <a:r>
              <a:rPr lang="zh-CN" altLang="en-US" dirty="0"/>
              <a:t>对于不同数据集合的抽象。</a:t>
            </a:r>
          </a:p>
        </p:txBody>
      </p:sp>
      <p:pic>
        <p:nvPicPr>
          <p:cNvPr id="7" name="图片 6">
            <a:extLst>
              <a:ext uri="{FF2B5EF4-FFF2-40B4-BE49-F238E27FC236}">
                <a16:creationId xmlns:a16="http://schemas.microsoft.com/office/drawing/2014/main" id="{E50E385B-1396-4043-B11F-A00D634390B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28600" y="1027838"/>
            <a:ext cx="8344046" cy="2194926"/>
          </a:xfrm>
          <a:prstGeom prst="rect">
            <a:avLst/>
          </a:prstGeom>
        </p:spPr>
      </p:pic>
    </p:spTree>
    <p:extLst>
      <p:ext uri="{BB962C8B-B14F-4D97-AF65-F5344CB8AC3E}">
        <p14:creationId xmlns:p14="http://schemas.microsoft.com/office/powerpoint/2010/main" val="25717887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pPr/>
              <a:t>26</a:t>
            </a:fld>
            <a:endParaRPr lang="zh-CN" altLang="en-US" dirty="0"/>
          </a:p>
        </p:txBody>
      </p:sp>
      <p:sp>
        <p:nvSpPr>
          <p:cNvPr id="8" name="TextBox 11"/>
          <p:cNvSpPr txBox="1">
            <a:spLocks noChangeArrowheads="1"/>
          </p:cNvSpPr>
          <p:nvPr/>
        </p:nvSpPr>
        <p:spPr bwMode="auto">
          <a:xfrm>
            <a:off x="3162300" y="248190"/>
            <a:ext cx="5562600" cy="584775"/>
          </a:xfrm>
          <a:prstGeom prst="rect">
            <a:avLst/>
          </a:prstGeom>
          <a:noFill/>
          <a:ln w="9525">
            <a:noFill/>
            <a:miter lim="800000"/>
          </a:ln>
        </p:spPr>
        <p:txBody>
          <a:bodyPr>
            <a:spAutoFit/>
          </a:bodyPr>
          <a:lstStyle/>
          <a:p>
            <a:r>
              <a:rPr lang="en-US" altLang="zh-CN" sz="3200" b="1" dirty="0">
                <a:solidFill>
                  <a:srgbClr val="002060"/>
                </a:solidFill>
                <a:latin typeface="Calibri" panose="020F0502020204030204" pitchFamily="34" charset="0"/>
              </a:rPr>
              <a:t>Spark</a:t>
            </a:r>
            <a:r>
              <a:rPr lang="zh-CN" altLang="en-US" sz="3200" b="1" dirty="0">
                <a:solidFill>
                  <a:srgbClr val="002060"/>
                </a:solidFill>
                <a:latin typeface="Calibri" panose="020F0502020204030204" pitchFamily="34" charset="0"/>
              </a:rPr>
              <a:t>算例一：土豆加工坊</a:t>
            </a:r>
            <a:endParaRPr lang="zh-CN" altLang="en-US" sz="3600" b="1" dirty="0">
              <a:solidFill>
                <a:srgbClr val="002060"/>
              </a:solidFill>
              <a:latin typeface="Calibri" panose="020F0502020204030204" pitchFamily="34" charset="0"/>
            </a:endParaRPr>
          </a:p>
        </p:txBody>
      </p:sp>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8600" y="1126182"/>
            <a:ext cx="8403422" cy="1998017"/>
          </a:xfrm>
          <a:prstGeom prst="rect">
            <a:avLst/>
          </a:prstGeom>
        </p:spPr>
      </p:pic>
      <p:pic>
        <p:nvPicPr>
          <p:cNvPr id="3" name="图片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8600" y="3429000"/>
            <a:ext cx="8344046" cy="1524000"/>
          </a:xfrm>
          <a:prstGeom prst="rect">
            <a:avLst/>
          </a:prstGeom>
        </p:spPr>
      </p:pic>
      <p:sp>
        <p:nvSpPr>
          <p:cNvPr id="9" name="文本框 8">
            <a:extLst>
              <a:ext uri="{FF2B5EF4-FFF2-40B4-BE49-F238E27FC236}">
                <a16:creationId xmlns:a16="http://schemas.microsoft.com/office/drawing/2014/main" id="{9A1E93AF-ACFD-4979-8116-8DAC75025883}"/>
              </a:ext>
            </a:extLst>
          </p:cNvPr>
          <p:cNvSpPr txBox="1"/>
          <p:nvPr/>
        </p:nvSpPr>
        <p:spPr>
          <a:xfrm>
            <a:off x="194952" y="5066437"/>
            <a:ext cx="8644247" cy="1754326"/>
          </a:xfrm>
          <a:prstGeom prst="rect">
            <a:avLst/>
          </a:prstGeom>
          <a:noFill/>
        </p:spPr>
        <p:txBody>
          <a:bodyPr wrap="square">
            <a:spAutoFit/>
          </a:bodyPr>
          <a:lstStyle/>
          <a:p>
            <a:r>
              <a:rPr lang="en-US" altLang="zh-CN" dirty="0"/>
              <a:t>RDD</a:t>
            </a:r>
            <a:r>
              <a:rPr lang="zh-CN" altLang="en-US" dirty="0"/>
              <a:t>具有</a:t>
            </a:r>
            <a:r>
              <a:rPr lang="en-US" altLang="zh-CN" dirty="0"/>
              <a:t>4</a:t>
            </a:r>
            <a:r>
              <a:rPr lang="zh-CN" altLang="en-US" dirty="0"/>
              <a:t>大属性，分别是</a:t>
            </a:r>
            <a:r>
              <a:rPr lang="en-US" altLang="zh-CN" dirty="0"/>
              <a:t>partitions</a:t>
            </a:r>
            <a:r>
              <a:rPr lang="zh-CN" altLang="en-US" dirty="0"/>
              <a:t>、</a:t>
            </a:r>
            <a:r>
              <a:rPr lang="en-US" altLang="zh-CN" dirty="0"/>
              <a:t>partitioner</a:t>
            </a:r>
            <a:r>
              <a:rPr lang="zh-CN" altLang="en-US" dirty="0"/>
              <a:t>、</a:t>
            </a:r>
            <a:r>
              <a:rPr lang="en-US" altLang="zh-CN" dirty="0"/>
              <a:t>dependencies</a:t>
            </a:r>
            <a:r>
              <a:rPr lang="zh-CN" altLang="en-US" dirty="0"/>
              <a:t>和</a:t>
            </a:r>
            <a:r>
              <a:rPr lang="en-US" altLang="zh-CN" dirty="0"/>
              <a:t>compute</a:t>
            </a:r>
            <a:r>
              <a:rPr lang="zh-CN" altLang="en-US" dirty="0"/>
              <a:t>属性。正因为有了这</a:t>
            </a:r>
            <a:r>
              <a:rPr lang="en-US" altLang="zh-CN" dirty="0"/>
              <a:t>4</a:t>
            </a:r>
            <a:r>
              <a:rPr lang="zh-CN" altLang="en-US" dirty="0"/>
              <a:t>大属性的存在，让</a:t>
            </a:r>
            <a:r>
              <a:rPr lang="en-US" altLang="zh-CN" dirty="0"/>
              <a:t>RDD</a:t>
            </a:r>
            <a:r>
              <a:rPr lang="zh-CN" altLang="en-US" dirty="0"/>
              <a:t>具有分布式和容错性这两大最突出的特性。</a:t>
            </a:r>
          </a:p>
          <a:p>
            <a:r>
              <a:rPr lang="en-US" altLang="zh-CN" dirty="0">
                <a:solidFill>
                  <a:srgbClr val="FF0000"/>
                </a:solidFill>
              </a:rPr>
              <a:t>partitions</a:t>
            </a:r>
            <a:r>
              <a:rPr lang="en-US" altLang="zh-CN" dirty="0"/>
              <a:t>: </a:t>
            </a:r>
            <a:r>
              <a:rPr lang="zh-CN" altLang="en-US" dirty="0"/>
              <a:t>图中每一颗土豆就是</a:t>
            </a:r>
            <a:r>
              <a:rPr lang="en-US" altLang="zh-CN" dirty="0"/>
              <a:t>RDD</a:t>
            </a:r>
            <a:r>
              <a:rPr lang="zh-CN" altLang="en-US" dirty="0"/>
              <a:t>中的数据分片，</a:t>
            </a:r>
            <a:r>
              <a:rPr lang="en-US" altLang="zh-CN" dirty="0"/>
              <a:t>3</a:t>
            </a:r>
            <a:r>
              <a:rPr lang="zh-CN" altLang="en-US" dirty="0"/>
              <a:t>颗土豆一起对应的就是</a:t>
            </a:r>
            <a:r>
              <a:rPr lang="en-US" altLang="zh-CN" dirty="0"/>
              <a:t>RDD</a:t>
            </a:r>
            <a:r>
              <a:rPr lang="zh-CN" altLang="en-US" dirty="0"/>
              <a:t>的</a:t>
            </a:r>
            <a:r>
              <a:rPr lang="en-US" altLang="zh-CN" dirty="0"/>
              <a:t>partitions</a:t>
            </a:r>
            <a:r>
              <a:rPr lang="zh-CN" altLang="en-US" dirty="0"/>
              <a:t>属性。</a:t>
            </a:r>
          </a:p>
          <a:p>
            <a:r>
              <a:rPr lang="en-US" altLang="zh-CN" dirty="0">
                <a:solidFill>
                  <a:srgbClr val="FF0000"/>
                </a:solidFill>
              </a:rPr>
              <a:t>partitioner</a:t>
            </a:r>
            <a:r>
              <a:rPr lang="en-US" altLang="zh-CN" dirty="0"/>
              <a:t>: </a:t>
            </a:r>
            <a:r>
              <a:rPr lang="zh-CN" altLang="en-US" dirty="0"/>
              <a:t>根据尺寸的不同，即食薯片会被划分到不同的数据分片中。像这种数据分片划分规则，对应的就是</a:t>
            </a:r>
            <a:r>
              <a:rPr lang="en-US" altLang="zh-CN" dirty="0"/>
              <a:t>RDD</a:t>
            </a:r>
            <a:r>
              <a:rPr lang="zh-CN" altLang="en-US" dirty="0"/>
              <a:t>中的</a:t>
            </a:r>
            <a:r>
              <a:rPr lang="en-US" altLang="zh-CN" dirty="0"/>
              <a:t>partitioner</a:t>
            </a:r>
            <a:r>
              <a:rPr lang="zh-CN" altLang="en-US" dirty="0"/>
              <a:t>属性。</a:t>
            </a:r>
          </a:p>
        </p:txBody>
      </p:sp>
    </p:spTree>
    <p:extLst>
      <p:ext uri="{BB962C8B-B14F-4D97-AF65-F5344CB8AC3E}">
        <p14:creationId xmlns:p14="http://schemas.microsoft.com/office/powerpoint/2010/main" val="11901874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pPr/>
              <a:t>27</a:t>
            </a:fld>
            <a:endParaRPr lang="zh-CN" altLang="en-US" dirty="0"/>
          </a:p>
        </p:txBody>
      </p:sp>
      <p:sp>
        <p:nvSpPr>
          <p:cNvPr id="8" name="TextBox 11"/>
          <p:cNvSpPr txBox="1">
            <a:spLocks noChangeArrowheads="1"/>
          </p:cNvSpPr>
          <p:nvPr/>
        </p:nvSpPr>
        <p:spPr bwMode="auto">
          <a:xfrm>
            <a:off x="3162300" y="248190"/>
            <a:ext cx="5562600" cy="584775"/>
          </a:xfrm>
          <a:prstGeom prst="rect">
            <a:avLst/>
          </a:prstGeom>
          <a:noFill/>
          <a:ln w="9525">
            <a:noFill/>
            <a:miter lim="800000"/>
          </a:ln>
        </p:spPr>
        <p:txBody>
          <a:bodyPr>
            <a:spAutoFit/>
          </a:bodyPr>
          <a:lstStyle/>
          <a:p>
            <a:r>
              <a:rPr lang="en-US" altLang="zh-CN" sz="3200" b="1" dirty="0">
                <a:solidFill>
                  <a:srgbClr val="002060"/>
                </a:solidFill>
                <a:latin typeface="Calibri" panose="020F0502020204030204" pitchFamily="34" charset="0"/>
              </a:rPr>
              <a:t>Spark</a:t>
            </a:r>
            <a:r>
              <a:rPr lang="zh-CN" altLang="en-US" sz="3200" b="1" dirty="0">
                <a:solidFill>
                  <a:srgbClr val="002060"/>
                </a:solidFill>
                <a:latin typeface="Calibri" panose="020F0502020204030204" pitchFamily="34" charset="0"/>
              </a:rPr>
              <a:t>算例一：土豆加工坊</a:t>
            </a:r>
            <a:endParaRPr lang="zh-CN" altLang="en-US" sz="3600" b="1" dirty="0">
              <a:solidFill>
                <a:srgbClr val="002060"/>
              </a:solidFill>
              <a:latin typeface="Calibri" panose="020F0502020204030204" pitchFamily="34" charset="0"/>
            </a:endParaRPr>
          </a:p>
        </p:txBody>
      </p:sp>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8600" y="1126182"/>
            <a:ext cx="8403422" cy="1998017"/>
          </a:xfrm>
          <a:prstGeom prst="rect">
            <a:avLst/>
          </a:prstGeom>
        </p:spPr>
      </p:pic>
      <p:pic>
        <p:nvPicPr>
          <p:cNvPr id="3" name="图片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8600" y="3429000"/>
            <a:ext cx="8344046" cy="1524000"/>
          </a:xfrm>
          <a:prstGeom prst="rect">
            <a:avLst/>
          </a:prstGeom>
        </p:spPr>
      </p:pic>
      <p:sp>
        <p:nvSpPr>
          <p:cNvPr id="9" name="文本框 8">
            <a:extLst>
              <a:ext uri="{FF2B5EF4-FFF2-40B4-BE49-F238E27FC236}">
                <a16:creationId xmlns:a16="http://schemas.microsoft.com/office/drawing/2014/main" id="{9A1E93AF-ACFD-4979-8116-8DAC75025883}"/>
              </a:ext>
            </a:extLst>
          </p:cNvPr>
          <p:cNvSpPr txBox="1"/>
          <p:nvPr/>
        </p:nvSpPr>
        <p:spPr>
          <a:xfrm>
            <a:off x="194952" y="5066437"/>
            <a:ext cx="8644247" cy="1477328"/>
          </a:xfrm>
          <a:prstGeom prst="rect">
            <a:avLst/>
          </a:prstGeom>
          <a:noFill/>
        </p:spPr>
        <p:txBody>
          <a:bodyPr wrap="square">
            <a:spAutoFit/>
          </a:bodyPr>
          <a:lstStyle/>
          <a:p>
            <a:r>
              <a:rPr lang="en-US" altLang="zh-CN" dirty="0"/>
              <a:t>RDD</a:t>
            </a:r>
            <a:r>
              <a:rPr lang="zh-CN" altLang="en-US" dirty="0"/>
              <a:t>具有</a:t>
            </a:r>
            <a:r>
              <a:rPr lang="en-US" altLang="zh-CN" dirty="0"/>
              <a:t>4</a:t>
            </a:r>
            <a:r>
              <a:rPr lang="zh-CN" altLang="en-US" dirty="0"/>
              <a:t>大属性，分别是</a:t>
            </a:r>
            <a:r>
              <a:rPr lang="en-US" altLang="zh-CN" dirty="0"/>
              <a:t>partitions</a:t>
            </a:r>
            <a:r>
              <a:rPr lang="zh-CN" altLang="en-US" dirty="0"/>
              <a:t>、</a:t>
            </a:r>
            <a:r>
              <a:rPr lang="en-US" altLang="zh-CN" dirty="0"/>
              <a:t>partitioner</a:t>
            </a:r>
            <a:r>
              <a:rPr lang="zh-CN" altLang="en-US" dirty="0"/>
              <a:t>、</a:t>
            </a:r>
            <a:r>
              <a:rPr lang="en-US" altLang="zh-CN" dirty="0"/>
              <a:t>dependencies</a:t>
            </a:r>
            <a:r>
              <a:rPr lang="zh-CN" altLang="en-US" dirty="0"/>
              <a:t>和</a:t>
            </a:r>
            <a:r>
              <a:rPr lang="en-US" altLang="zh-CN" dirty="0"/>
              <a:t>compute</a:t>
            </a:r>
            <a:r>
              <a:rPr lang="zh-CN" altLang="en-US" dirty="0"/>
              <a:t>属性。正因为有了这</a:t>
            </a:r>
            <a:r>
              <a:rPr lang="en-US" altLang="zh-CN" dirty="0"/>
              <a:t>4</a:t>
            </a:r>
            <a:r>
              <a:rPr lang="zh-CN" altLang="en-US" dirty="0"/>
              <a:t>大属性的存在，让</a:t>
            </a:r>
            <a:r>
              <a:rPr lang="en-US" altLang="zh-CN" dirty="0"/>
              <a:t>RDD</a:t>
            </a:r>
            <a:r>
              <a:rPr lang="zh-CN" altLang="en-US" dirty="0"/>
              <a:t>具有分布式和容错性这两大最突出的特性。</a:t>
            </a:r>
          </a:p>
          <a:p>
            <a:r>
              <a:rPr lang="en-US" altLang="zh-CN" dirty="0">
                <a:solidFill>
                  <a:srgbClr val="FF0000"/>
                </a:solidFill>
              </a:rPr>
              <a:t>dependencies</a:t>
            </a:r>
            <a:r>
              <a:rPr lang="en-US" altLang="zh-CN" dirty="0"/>
              <a:t>: </a:t>
            </a:r>
            <a:r>
              <a:rPr lang="zh-CN" altLang="en-US" dirty="0"/>
              <a:t>每种食材形态都依赖于前一种食材，这就像是</a:t>
            </a:r>
            <a:r>
              <a:rPr lang="en-US" altLang="zh-CN" dirty="0"/>
              <a:t>RDD</a:t>
            </a:r>
            <a:r>
              <a:rPr lang="zh-CN" altLang="en-US" dirty="0"/>
              <a:t>中</a:t>
            </a:r>
            <a:r>
              <a:rPr lang="en-US" altLang="zh-CN" dirty="0"/>
              <a:t>dependencies</a:t>
            </a:r>
            <a:r>
              <a:rPr lang="zh-CN" altLang="en-US" dirty="0"/>
              <a:t>属性记录的依赖关系</a:t>
            </a:r>
          </a:p>
          <a:p>
            <a:r>
              <a:rPr lang="en-US" altLang="zh-CN" dirty="0">
                <a:solidFill>
                  <a:srgbClr val="FF0000"/>
                </a:solidFill>
              </a:rPr>
              <a:t>compute</a:t>
            </a:r>
            <a:r>
              <a:rPr lang="en-US" altLang="zh-CN" dirty="0"/>
              <a:t>: </a:t>
            </a:r>
            <a:r>
              <a:rPr lang="zh-CN" altLang="en-US" dirty="0"/>
              <a:t>不同环节的加工方法，对应的刚好就是</a:t>
            </a:r>
            <a:r>
              <a:rPr lang="en-US" altLang="zh-CN" dirty="0"/>
              <a:t>RDD</a:t>
            </a:r>
            <a:r>
              <a:rPr lang="zh-CN" altLang="en-US" dirty="0"/>
              <a:t>的</a:t>
            </a:r>
            <a:r>
              <a:rPr lang="en-US" altLang="zh-CN" dirty="0"/>
              <a:t>compute</a:t>
            </a:r>
            <a:r>
              <a:rPr lang="zh-CN" altLang="en-US" dirty="0"/>
              <a:t>属性。</a:t>
            </a:r>
          </a:p>
        </p:txBody>
      </p:sp>
    </p:spTree>
    <p:extLst>
      <p:ext uri="{BB962C8B-B14F-4D97-AF65-F5344CB8AC3E}">
        <p14:creationId xmlns:p14="http://schemas.microsoft.com/office/powerpoint/2010/main" val="4938886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pPr/>
              <a:t>28</a:t>
            </a:fld>
            <a:endParaRPr lang="zh-CN" altLang="en-US" dirty="0"/>
          </a:p>
        </p:txBody>
      </p:sp>
      <p:sp>
        <p:nvSpPr>
          <p:cNvPr id="8" name="TextBox 11"/>
          <p:cNvSpPr txBox="1">
            <a:spLocks noChangeArrowheads="1"/>
          </p:cNvSpPr>
          <p:nvPr/>
        </p:nvSpPr>
        <p:spPr bwMode="auto">
          <a:xfrm>
            <a:off x="3162300" y="248190"/>
            <a:ext cx="5562600" cy="584775"/>
          </a:xfrm>
          <a:prstGeom prst="rect">
            <a:avLst/>
          </a:prstGeom>
          <a:noFill/>
          <a:ln w="9525">
            <a:noFill/>
            <a:miter lim="800000"/>
          </a:ln>
        </p:spPr>
        <p:txBody>
          <a:bodyPr>
            <a:spAutoFit/>
          </a:bodyPr>
          <a:lstStyle/>
          <a:p>
            <a:r>
              <a:rPr lang="en-US" altLang="zh-CN" sz="3200" b="1" dirty="0">
                <a:solidFill>
                  <a:srgbClr val="002060"/>
                </a:solidFill>
                <a:latin typeface="Calibri" panose="020F0502020204030204" pitchFamily="34" charset="0"/>
              </a:rPr>
              <a:t>Spark</a:t>
            </a:r>
            <a:r>
              <a:rPr lang="zh-CN" altLang="en-US" sz="3200" b="1" dirty="0">
                <a:solidFill>
                  <a:srgbClr val="002060"/>
                </a:solidFill>
                <a:latin typeface="Calibri" panose="020F0502020204030204" pitchFamily="34" charset="0"/>
              </a:rPr>
              <a:t>算例二：</a:t>
            </a:r>
            <a:r>
              <a:rPr lang="en-US" altLang="zh-CN" sz="3200" b="1" dirty="0" err="1">
                <a:solidFill>
                  <a:srgbClr val="002060"/>
                </a:solidFill>
                <a:latin typeface="Calibri" panose="020F0502020204030204" pitchFamily="34" charset="0"/>
              </a:rPr>
              <a:t>WordCount</a:t>
            </a:r>
            <a:endParaRPr lang="zh-CN" altLang="en-US" sz="3600" b="1" dirty="0">
              <a:solidFill>
                <a:srgbClr val="002060"/>
              </a:solidFill>
              <a:latin typeface="Calibri" panose="020F0502020204030204" pitchFamily="34" charset="0"/>
            </a:endParaRPr>
          </a:p>
        </p:txBody>
      </p:sp>
      <p:sp>
        <p:nvSpPr>
          <p:cNvPr id="2" name="矩形 1"/>
          <p:cNvSpPr/>
          <p:nvPr/>
        </p:nvSpPr>
        <p:spPr>
          <a:xfrm>
            <a:off x="228600" y="1447800"/>
            <a:ext cx="8610600" cy="5170646"/>
          </a:xfrm>
          <a:prstGeom prst="rect">
            <a:avLst/>
          </a:prstGeom>
        </p:spPr>
        <p:txBody>
          <a:bodyPr wrap="square">
            <a:spAutoFit/>
          </a:bodyPr>
          <a:lstStyle/>
          <a:p>
            <a:pPr>
              <a:lnSpc>
                <a:spcPct val="150000"/>
              </a:lnSpc>
            </a:pPr>
            <a:r>
              <a:rPr lang="en-US" sz="2000" dirty="0">
                <a:latin typeface="微软雅黑" panose="020B0503020204020204" pitchFamily="34" charset="-122"/>
                <a:ea typeface="微软雅黑" panose="020B0503020204020204" pitchFamily="34" charset="-122"/>
              </a:rPr>
              <a:t>一个纯文本文件，内容非常简单，只有3行文字</a:t>
            </a:r>
          </a:p>
          <a:p>
            <a:pPr>
              <a:lnSpc>
                <a:spcPct val="150000"/>
              </a:lnSpc>
            </a:pPr>
            <a:endParaRPr lang="en-US" sz="2000" dirty="0">
              <a:latin typeface="微软雅黑" panose="020B0503020204020204" pitchFamily="34" charset="-122"/>
              <a:ea typeface="微软雅黑" panose="020B0503020204020204" pitchFamily="34" charset="-122"/>
            </a:endParaRPr>
          </a:p>
          <a:p>
            <a:pPr>
              <a:lnSpc>
                <a:spcPct val="150000"/>
              </a:lnSpc>
            </a:pPr>
            <a:endParaRPr lang="en-US" sz="2000" dirty="0">
              <a:latin typeface="微软雅黑" panose="020B0503020204020204" pitchFamily="34" charset="-122"/>
              <a:ea typeface="微软雅黑" panose="020B0503020204020204" pitchFamily="34" charset="-122"/>
            </a:endParaRPr>
          </a:p>
          <a:p>
            <a:pPr>
              <a:lnSpc>
                <a:spcPct val="150000"/>
              </a:lnSpc>
            </a:pPr>
            <a:endParaRPr lang="en-US" sz="2000" dirty="0">
              <a:latin typeface="微软雅黑" panose="020B0503020204020204" pitchFamily="34" charset="-122"/>
              <a:ea typeface="微软雅黑" panose="020B0503020204020204" pitchFamily="34" charset="-122"/>
            </a:endParaRPr>
          </a:p>
          <a:p>
            <a:pPr>
              <a:lnSpc>
                <a:spcPct val="150000"/>
              </a:lnSpc>
            </a:pPr>
            <a:endParaRPr lang="en-US" sz="2000" dirty="0">
              <a:latin typeface="微软雅黑" panose="020B0503020204020204" pitchFamily="34" charset="-122"/>
              <a:ea typeface="微软雅黑" panose="020B0503020204020204" pitchFamily="34" charset="-122"/>
            </a:endParaRPr>
          </a:p>
          <a:p>
            <a:pPr>
              <a:lnSpc>
                <a:spcPct val="150000"/>
              </a:lnSpc>
            </a:pPr>
            <a:endParaRPr lang="en-US" sz="2000" dirty="0">
              <a:latin typeface="微软雅黑" panose="020B0503020204020204" pitchFamily="34" charset="-122"/>
              <a:ea typeface="微软雅黑" panose="020B0503020204020204" pitchFamily="34" charset="-122"/>
            </a:endParaRPr>
          </a:p>
          <a:p>
            <a:pPr>
              <a:lnSpc>
                <a:spcPct val="150000"/>
              </a:lnSpc>
            </a:pPr>
            <a:r>
              <a:rPr lang="en-US" sz="2000" dirty="0" err="1">
                <a:latin typeface="微软雅黑" panose="020B0503020204020204" pitchFamily="34" charset="-122"/>
                <a:ea typeface="微软雅黑" panose="020B0503020204020204" pitchFamily="34" charset="-122"/>
              </a:rPr>
              <a:t>一、需要将文件内容读取到计算节点内存，同时对数据进行分片</a:t>
            </a:r>
            <a:r>
              <a:rPr lang="en-US" sz="2000" dirty="0">
                <a:latin typeface="微软雅黑" panose="020B0503020204020204" pitchFamily="34" charset="-122"/>
                <a:ea typeface="微软雅黑" panose="020B0503020204020204" pitchFamily="34" charset="-122"/>
              </a:rPr>
              <a:t>；</a:t>
            </a:r>
          </a:p>
          <a:p>
            <a:pPr>
              <a:lnSpc>
                <a:spcPct val="150000"/>
              </a:lnSpc>
            </a:pPr>
            <a:r>
              <a:rPr lang="en-US" sz="2000" dirty="0" err="1">
                <a:latin typeface="微软雅黑" panose="020B0503020204020204" pitchFamily="34" charset="-122"/>
                <a:ea typeface="微软雅黑" panose="020B0503020204020204" pitchFamily="34" charset="-122"/>
              </a:rPr>
              <a:t>二、对于每个数据分片，我们要将句子分割为一个个的单词</a:t>
            </a:r>
            <a:r>
              <a:rPr lang="en-US" sz="2000" dirty="0">
                <a:latin typeface="微软雅黑" panose="020B0503020204020204" pitchFamily="34" charset="-122"/>
                <a:ea typeface="微软雅黑" panose="020B0503020204020204" pitchFamily="34" charset="-122"/>
              </a:rPr>
              <a:t>；</a:t>
            </a:r>
          </a:p>
          <a:p>
            <a:pPr>
              <a:lnSpc>
                <a:spcPct val="150000"/>
              </a:lnSpc>
            </a:pPr>
            <a:r>
              <a:rPr lang="en-US" sz="2000" dirty="0" err="1">
                <a:latin typeface="微软雅黑" panose="020B0503020204020204" pitchFamily="34" charset="-122"/>
                <a:ea typeface="微软雅黑" panose="020B0503020204020204" pitchFamily="34" charset="-122"/>
              </a:rPr>
              <a:t>三、同样的单词可能存在于多个不同的分片中（如单词</a:t>
            </a:r>
            <a:r>
              <a:rPr lang="en-US" sz="2000" dirty="0" err="1">
                <a:latin typeface="Times New Roman" panose="02020603050405020304" pitchFamily="18" charset="0"/>
                <a:ea typeface="微软雅黑" panose="020B0503020204020204" pitchFamily="34" charset="-122"/>
                <a:cs typeface="Times New Roman" panose="02020603050405020304" pitchFamily="18" charset="0"/>
              </a:rPr>
              <a:t>I</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a:t>
            </a:r>
            <a:r>
              <a:rPr lang="en-US" sz="2000" dirty="0">
                <a:latin typeface="微软雅黑" panose="020B0503020204020204" pitchFamily="34" charset="-122"/>
                <a:ea typeface="微软雅黑" panose="020B0503020204020204" pitchFamily="34" charset="-122"/>
              </a:rPr>
              <a:t>，</a:t>
            </a:r>
            <a:r>
              <a:rPr lang="en-US" sz="2000" dirty="0" err="1">
                <a:latin typeface="微软雅黑" panose="020B0503020204020204" pitchFamily="34" charset="-122"/>
                <a:ea typeface="微软雅黑" panose="020B0503020204020204" pitchFamily="34" charset="-122"/>
              </a:rPr>
              <a:t>因此需要对单词进行分发，从而使得同样的单词只存在于一个分片之中</a:t>
            </a:r>
            <a:r>
              <a:rPr lang="en-US" sz="2000" dirty="0">
                <a:latin typeface="微软雅黑" panose="020B0503020204020204" pitchFamily="34" charset="-122"/>
                <a:ea typeface="微软雅黑" panose="020B0503020204020204" pitchFamily="34" charset="-122"/>
              </a:rPr>
              <a:t>；</a:t>
            </a:r>
          </a:p>
          <a:p>
            <a:pPr>
              <a:lnSpc>
                <a:spcPct val="150000"/>
              </a:lnSpc>
            </a:pPr>
            <a:r>
              <a:rPr lang="en-US" sz="2000" dirty="0" err="1">
                <a:latin typeface="微软雅黑" panose="020B0503020204020204" pitchFamily="34" charset="-122"/>
                <a:ea typeface="微软雅黑" panose="020B0503020204020204" pitchFamily="34" charset="-122"/>
              </a:rPr>
              <a:t>四、最后，在所有分片上计算每个单词的计数</a:t>
            </a:r>
            <a:r>
              <a:rPr lang="en-US" sz="2000" dirty="0">
                <a:latin typeface="微软雅黑" panose="020B0503020204020204" pitchFamily="34" charset="-122"/>
                <a:ea typeface="微软雅黑" panose="020B0503020204020204" pitchFamily="34" charset="-122"/>
              </a:rPr>
              <a:t>。</a:t>
            </a:r>
          </a:p>
        </p:txBody>
      </p:sp>
      <p:pic>
        <p:nvPicPr>
          <p:cNvPr id="3" name="图片 2"/>
          <p:cNvPicPr>
            <a:picLocks noChangeAspect="1"/>
          </p:cNvPicPr>
          <p:nvPr/>
        </p:nvPicPr>
        <p:blipFill>
          <a:blip r:embed="rId4"/>
          <a:stretch>
            <a:fillRect/>
          </a:stretch>
        </p:blipFill>
        <p:spPr>
          <a:xfrm>
            <a:off x="1222510" y="2057400"/>
            <a:ext cx="4683512" cy="1851102"/>
          </a:xfrm>
          <a:prstGeom prst="rect">
            <a:avLst/>
          </a:prstGeom>
        </p:spPr>
      </p:pic>
    </p:spTree>
    <p:extLst>
      <p:ext uri="{BB962C8B-B14F-4D97-AF65-F5344CB8AC3E}">
        <p14:creationId xmlns:p14="http://schemas.microsoft.com/office/powerpoint/2010/main" val="28231407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pPr/>
              <a:t>29</a:t>
            </a:fld>
            <a:endParaRPr lang="zh-CN" altLang="en-US" dirty="0"/>
          </a:p>
        </p:txBody>
      </p:sp>
      <p:sp>
        <p:nvSpPr>
          <p:cNvPr id="8" name="TextBox 11"/>
          <p:cNvSpPr txBox="1">
            <a:spLocks noChangeArrowheads="1"/>
          </p:cNvSpPr>
          <p:nvPr/>
        </p:nvSpPr>
        <p:spPr bwMode="auto">
          <a:xfrm>
            <a:off x="3162300" y="248190"/>
            <a:ext cx="5562600" cy="584775"/>
          </a:xfrm>
          <a:prstGeom prst="rect">
            <a:avLst/>
          </a:prstGeom>
          <a:noFill/>
          <a:ln w="9525">
            <a:noFill/>
            <a:miter lim="800000"/>
          </a:ln>
        </p:spPr>
        <p:txBody>
          <a:bodyPr>
            <a:spAutoFit/>
          </a:bodyPr>
          <a:lstStyle/>
          <a:p>
            <a:r>
              <a:rPr lang="en-US" altLang="zh-CN" sz="3200" b="1" dirty="0">
                <a:solidFill>
                  <a:srgbClr val="002060"/>
                </a:solidFill>
                <a:latin typeface="Calibri" panose="020F0502020204030204" pitchFamily="34" charset="0"/>
              </a:rPr>
              <a:t>Spark</a:t>
            </a:r>
            <a:r>
              <a:rPr lang="zh-CN" altLang="en-US" sz="3200" b="1" dirty="0">
                <a:solidFill>
                  <a:srgbClr val="002060"/>
                </a:solidFill>
                <a:latin typeface="Calibri" panose="020F0502020204030204" pitchFamily="34" charset="0"/>
              </a:rPr>
              <a:t>算例二：</a:t>
            </a:r>
            <a:r>
              <a:rPr lang="en-US" altLang="zh-CN" sz="3200" b="1" dirty="0" err="1">
                <a:solidFill>
                  <a:srgbClr val="002060"/>
                </a:solidFill>
                <a:latin typeface="Calibri" panose="020F0502020204030204" pitchFamily="34" charset="0"/>
              </a:rPr>
              <a:t>WordCount</a:t>
            </a:r>
            <a:r>
              <a:rPr lang="zh-CN" altLang="en-US" sz="3200" b="1" dirty="0">
                <a:solidFill>
                  <a:srgbClr val="002060"/>
                </a:solidFill>
                <a:latin typeface="Calibri" panose="020F0502020204030204" pitchFamily="34" charset="0"/>
              </a:rPr>
              <a:t>（续）</a:t>
            </a:r>
            <a:endParaRPr lang="zh-CN" altLang="en-US" sz="3600" b="1" dirty="0">
              <a:solidFill>
                <a:srgbClr val="002060"/>
              </a:solidFill>
              <a:latin typeface="Calibri" panose="020F0502020204030204" pitchFamily="34" charset="0"/>
            </a:endParaRPr>
          </a:p>
        </p:txBody>
      </p:sp>
      <p:pic>
        <p:nvPicPr>
          <p:cNvPr id="4" name="图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5923" y="1828800"/>
            <a:ext cx="8553277" cy="3962400"/>
          </a:xfrm>
          <a:prstGeom prst="rect">
            <a:avLst/>
          </a:prstGeom>
        </p:spPr>
      </p:pic>
    </p:spTree>
    <p:extLst>
      <p:ext uri="{BB962C8B-B14F-4D97-AF65-F5344CB8AC3E}">
        <p14:creationId xmlns:p14="http://schemas.microsoft.com/office/powerpoint/2010/main" val="27704890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pPr/>
              <a:t>3</a:t>
            </a:fld>
            <a:endParaRPr lang="zh-CN" altLang="en-US" dirty="0"/>
          </a:p>
        </p:txBody>
      </p:sp>
      <p:sp>
        <p:nvSpPr>
          <p:cNvPr id="2055" name="TextBox 11"/>
          <p:cNvSpPr txBox="1">
            <a:spLocks noChangeArrowheads="1"/>
          </p:cNvSpPr>
          <p:nvPr/>
        </p:nvSpPr>
        <p:spPr bwMode="auto">
          <a:xfrm>
            <a:off x="3162300" y="248190"/>
            <a:ext cx="5562600" cy="584775"/>
          </a:xfrm>
          <a:prstGeom prst="rect">
            <a:avLst/>
          </a:prstGeom>
          <a:noFill/>
          <a:ln w="9525">
            <a:noFill/>
            <a:miter lim="800000"/>
          </a:ln>
        </p:spPr>
        <p:txBody>
          <a:bodyPr>
            <a:spAutoFit/>
          </a:bodyPr>
          <a:lstStyle/>
          <a:p>
            <a:r>
              <a:rPr lang="en-US" altLang="zh-CN" sz="3200" b="1" dirty="0">
                <a:solidFill>
                  <a:srgbClr val="002060"/>
                </a:solidFill>
                <a:latin typeface="Calibri" panose="020F0502020204030204" pitchFamily="34" charset="0"/>
              </a:rPr>
              <a:t>Spark</a:t>
            </a:r>
            <a:r>
              <a:rPr lang="zh-CN" altLang="en-US" sz="3200" b="1" dirty="0">
                <a:solidFill>
                  <a:srgbClr val="002060"/>
                </a:solidFill>
                <a:latin typeface="Calibri" panose="020F0502020204030204" pitchFamily="34" charset="0"/>
              </a:rPr>
              <a:t>内存计算</a:t>
            </a:r>
            <a:endParaRPr lang="zh-CN" altLang="en-US" sz="3600" b="1" dirty="0">
              <a:solidFill>
                <a:srgbClr val="002060"/>
              </a:solidFill>
              <a:latin typeface="Calibri" panose="020F0502020204030204" pitchFamily="34" charset="0"/>
            </a:endParaRPr>
          </a:p>
        </p:txBody>
      </p:sp>
      <p:sp>
        <p:nvSpPr>
          <p:cNvPr id="9" name="矩形 8"/>
          <p:cNvSpPr/>
          <p:nvPr/>
        </p:nvSpPr>
        <p:spPr>
          <a:xfrm>
            <a:off x="381000" y="1171712"/>
            <a:ext cx="5562600" cy="523220"/>
          </a:xfrm>
          <a:prstGeom prst="rect">
            <a:avLst/>
          </a:prstGeom>
        </p:spPr>
        <p:txBody>
          <a:bodyPr wrap="square">
            <a:spAutoFit/>
          </a:bodyPr>
          <a:lstStyle/>
          <a:p>
            <a:r>
              <a:rPr lang="en-US" sz="2800" b="1" dirty="0" err="1"/>
              <a:t>MapReduce</a:t>
            </a:r>
            <a:r>
              <a:rPr lang="en-US" sz="2800" b="1" dirty="0"/>
              <a:t> vs. Spark In-mem </a:t>
            </a:r>
            <a:endParaRPr lang="en-US" sz="2800" dirty="0"/>
          </a:p>
        </p:txBody>
      </p:sp>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2590800"/>
            <a:ext cx="9144000" cy="3048000"/>
          </a:xfrm>
          <a:prstGeom prst="rect">
            <a:avLst/>
          </a:prstGeom>
        </p:spPr>
      </p:pic>
    </p:spTree>
    <p:extLst>
      <p:ext uri="{BB962C8B-B14F-4D97-AF65-F5344CB8AC3E}">
        <p14:creationId xmlns:p14="http://schemas.microsoft.com/office/powerpoint/2010/main" val="12848316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pPr/>
              <a:t>30</a:t>
            </a:fld>
            <a:endParaRPr lang="zh-CN" altLang="en-US" dirty="0"/>
          </a:p>
        </p:txBody>
      </p:sp>
      <p:sp>
        <p:nvSpPr>
          <p:cNvPr id="8" name="TextBox 11"/>
          <p:cNvSpPr txBox="1">
            <a:spLocks noChangeArrowheads="1"/>
          </p:cNvSpPr>
          <p:nvPr/>
        </p:nvSpPr>
        <p:spPr bwMode="auto">
          <a:xfrm>
            <a:off x="3162300" y="248190"/>
            <a:ext cx="5562600" cy="584775"/>
          </a:xfrm>
          <a:prstGeom prst="rect">
            <a:avLst/>
          </a:prstGeom>
          <a:noFill/>
          <a:ln w="9525">
            <a:noFill/>
            <a:miter lim="800000"/>
          </a:ln>
        </p:spPr>
        <p:txBody>
          <a:bodyPr>
            <a:spAutoFit/>
          </a:bodyPr>
          <a:lstStyle/>
          <a:p>
            <a:r>
              <a:rPr lang="en-US" altLang="zh-CN" sz="3200" b="1" dirty="0">
                <a:solidFill>
                  <a:srgbClr val="002060"/>
                </a:solidFill>
                <a:latin typeface="Calibri" panose="020F0502020204030204" pitchFamily="34" charset="0"/>
              </a:rPr>
              <a:t>Spark</a:t>
            </a:r>
            <a:r>
              <a:rPr lang="zh-CN" altLang="en-US" sz="3200" b="1" dirty="0">
                <a:solidFill>
                  <a:srgbClr val="002060"/>
                </a:solidFill>
                <a:latin typeface="Calibri" panose="020F0502020204030204" pitchFamily="34" charset="0"/>
              </a:rPr>
              <a:t>算例二：</a:t>
            </a:r>
            <a:r>
              <a:rPr lang="en-US" altLang="zh-CN" sz="3200" b="1" dirty="0" err="1">
                <a:solidFill>
                  <a:srgbClr val="002060"/>
                </a:solidFill>
                <a:latin typeface="Calibri" panose="020F0502020204030204" pitchFamily="34" charset="0"/>
              </a:rPr>
              <a:t>WordCount</a:t>
            </a:r>
            <a:r>
              <a:rPr lang="zh-CN" altLang="en-US" sz="3200" b="1" dirty="0">
                <a:solidFill>
                  <a:srgbClr val="002060"/>
                </a:solidFill>
                <a:latin typeface="Calibri" panose="020F0502020204030204" pitchFamily="34" charset="0"/>
              </a:rPr>
              <a:t>（续）</a:t>
            </a:r>
            <a:endParaRPr lang="zh-CN" altLang="en-US" sz="3600" b="1" dirty="0">
              <a:solidFill>
                <a:srgbClr val="002060"/>
              </a:solidFill>
              <a:latin typeface="Calibri" panose="020F0502020204030204" pitchFamily="34" charset="0"/>
            </a:endParaRPr>
          </a:p>
        </p:txBody>
      </p:sp>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8499" y="2057400"/>
            <a:ext cx="8609052" cy="2667000"/>
          </a:xfrm>
          <a:prstGeom prst="rect">
            <a:avLst/>
          </a:prstGeom>
        </p:spPr>
      </p:pic>
    </p:spTree>
    <p:extLst>
      <p:ext uri="{BB962C8B-B14F-4D97-AF65-F5344CB8AC3E}">
        <p14:creationId xmlns:p14="http://schemas.microsoft.com/office/powerpoint/2010/main" val="29256823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pPr/>
              <a:t>31</a:t>
            </a:fld>
            <a:endParaRPr lang="zh-CN" altLang="en-US" dirty="0"/>
          </a:p>
        </p:txBody>
      </p:sp>
      <p:sp>
        <p:nvSpPr>
          <p:cNvPr id="7" name="TextBox 12"/>
          <p:cNvSpPr txBox="1">
            <a:spLocks noChangeArrowheads="1"/>
          </p:cNvSpPr>
          <p:nvPr/>
        </p:nvSpPr>
        <p:spPr bwMode="auto">
          <a:xfrm>
            <a:off x="228600" y="1684331"/>
            <a:ext cx="8610600" cy="4555093"/>
          </a:xfrm>
          <a:prstGeom prst="rect">
            <a:avLst/>
          </a:prstGeom>
          <a:noFill/>
          <a:ln w="9525">
            <a:noFill/>
            <a:miter lim="800000"/>
          </a:ln>
        </p:spPr>
        <p:txBody>
          <a:bodyPr wrap="square">
            <a:spAutoFit/>
          </a:bodyPr>
          <a:lstStyle/>
          <a:p>
            <a:pPr>
              <a:spcBef>
                <a:spcPts val="1200"/>
              </a:spcBef>
            </a:pP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作业</a:t>
            </a:r>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模型包括</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Application</a:t>
            </a:r>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（应用程序）</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Job</a:t>
            </a:r>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（作业）</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Stage</a:t>
            </a:r>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（阶段）</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Task</a:t>
            </a:r>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（任务）四个等级。</a:t>
            </a:r>
            <a:endParaRPr lang="en-US" altLang="zh-CN" sz="2000" dirty="0">
              <a:latin typeface="Times New Roman" panose="02020603050405020304" pitchFamily="18" charset="0"/>
              <a:ea typeface="微软雅黑" panose="020B0503020204020204" pitchFamily="34" charset="-122"/>
              <a:cs typeface="Times New Roman" panose="02020603050405020304" pitchFamily="18" charset="0"/>
            </a:endParaRPr>
          </a:p>
          <a:p>
            <a:pPr lvl="1">
              <a:spcBef>
                <a:spcPts val="1200"/>
              </a:spcBef>
              <a:buFont typeface="Wingdings" pitchFamily="2" charset="2"/>
              <a:buChar char="l"/>
            </a:pP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一个</a:t>
            </a:r>
            <a:r>
              <a:rPr lang="en-US" altLang="zh-CN"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Application</a:t>
            </a:r>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由多个</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Jobs</a:t>
            </a:r>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组成；</a:t>
            </a:r>
            <a:endParaRPr lang="en-US" altLang="zh-CN" sz="2000" dirty="0">
              <a:latin typeface="Times New Roman" panose="02020603050405020304" pitchFamily="18" charset="0"/>
              <a:ea typeface="微软雅黑" panose="020B0503020204020204" pitchFamily="34" charset="-122"/>
              <a:cs typeface="Times New Roman" panose="02020603050405020304" pitchFamily="18" charset="0"/>
            </a:endParaRPr>
          </a:p>
          <a:p>
            <a:pPr lvl="1">
              <a:spcBef>
                <a:spcPts val="1200"/>
              </a:spcBef>
              <a:buFont typeface="Wingdings" pitchFamily="2" charset="2"/>
              <a:buChar char="l"/>
            </a:pP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一个</a:t>
            </a:r>
            <a:r>
              <a:rPr lang="en-US" altLang="zh-CN"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Job</a:t>
            </a:r>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又分为多个</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Stages</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不同的</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Stage</a:t>
            </a:r>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之间需要进行</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shuffle</a:t>
            </a:r>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（混编）；</a:t>
            </a:r>
            <a:endParaRPr lang="en-US" altLang="zh-CN" sz="2000" dirty="0">
              <a:latin typeface="Times New Roman" panose="02020603050405020304" pitchFamily="18" charset="0"/>
              <a:ea typeface="微软雅黑" panose="020B0503020204020204" pitchFamily="34" charset="-122"/>
              <a:cs typeface="Times New Roman" panose="02020603050405020304" pitchFamily="18" charset="0"/>
            </a:endParaRPr>
          </a:p>
          <a:p>
            <a:pPr lvl="1">
              <a:spcBef>
                <a:spcPts val="1200"/>
              </a:spcBef>
              <a:buFont typeface="Wingdings" pitchFamily="2" charset="2"/>
              <a:buChar char="l"/>
            </a:pP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每个</a:t>
            </a:r>
            <a:r>
              <a:rPr lang="en-US" altLang="zh-CN"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Stage</a:t>
            </a:r>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由一组执行相关任务但互相间没有</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Shuffle</a:t>
            </a:r>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依赖的</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Tasks</a:t>
            </a:r>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组成（组合成</a:t>
            </a:r>
            <a:r>
              <a:rPr lang="en-US" altLang="zh-CN" sz="2000" dirty="0" err="1">
                <a:latin typeface="Times New Roman" panose="02020603050405020304" pitchFamily="18" charset="0"/>
                <a:ea typeface="微软雅黑" panose="020B0503020204020204" pitchFamily="34" charset="-122"/>
                <a:cs typeface="Times New Roman" panose="02020603050405020304" pitchFamily="18" charset="0"/>
              </a:rPr>
              <a:t>TaskSet</a:t>
            </a:r>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000" dirty="0">
              <a:latin typeface="Times New Roman" panose="02020603050405020304" pitchFamily="18" charset="0"/>
              <a:ea typeface="微软雅黑" panose="020B0503020204020204" pitchFamily="34" charset="-122"/>
              <a:cs typeface="Times New Roman" panose="02020603050405020304" pitchFamily="18" charset="0"/>
            </a:endParaRPr>
          </a:p>
          <a:p>
            <a:pPr>
              <a:spcBef>
                <a:spcPts val="1200"/>
              </a:spcBef>
            </a:pP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       Spark</a:t>
            </a:r>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在一个</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Job</a:t>
            </a:r>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的</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DAG</a:t>
            </a:r>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基础上通过分析各个</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RDD</a:t>
            </a:r>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分区之间的依赖关系来决定如何划分</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Stage</a:t>
            </a:r>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，划分方法是：</a:t>
            </a:r>
            <a:endParaRPr lang="en-US" altLang="zh-CN" sz="2000" dirty="0">
              <a:latin typeface="Times New Roman" panose="02020603050405020304" pitchFamily="18" charset="0"/>
              <a:ea typeface="微软雅黑" panose="020B0503020204020204" pitchFamily="34" charset="-122"/>
              <a:cs typeface="Times New Roman" panose="02020603050405020304" pitchFamily="18" charset="0"/>
            </a:endParaRPr>
          </a:p>
          <a:p>
            <a:pPr lvl="1">
              <a:spcBef>
                <a:spcPts val="1200"/>
              </a:spcBef>
              <a:buFont typeface="Wingdings" pitchFamily="2" charset="2"/>
              <a:buChar char="ü"/>
            </a:pP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将宽依赖的两边归入不同的</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Stage</a:t>
            </a:r>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，将窄依赖归入一个</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Stage</a:t>
            </a:r>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中</a:t>
            </a:r>
          </a:p>
          <a:p>
            <a:pPr lvl="1">
              <a:lnSpc>
                <a:spcPct val="150000"/>
              </a:lnSpc>
              <a:buFont typeface="Wingdings" pitchFamily="2" charset="2"/>
              <a:buChar char="ü"/>
            </a:pP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在</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DAG</a:t>
            </a:r>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中进行反向解析，遇到宽依赖就断开</a:t>
            </a:r>
            <a:endParaRPr lang="en-US" altLang="zh-CN" sz="200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50000"/>
              </a:lnSpc>
              <a:buFont typeface="Wingdings" pitchFamily="2" charset="2"/>
              <a:buChar char="ü"/>
            </a:pP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遇到窄依赖就把当前的</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RDD</a:t>
            </a:r>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加入到</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Stage</a:t>
            </a:r>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中</a:t>
            </a:r>
            <a:endParaRPr lang="en-US" altLang="zh-CN" sz="20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8" name="TextBox 11"/>
          <p:cNvSpPr txBox="1">
            <a:spLocks noChangeArrowheads="1"/>
          </p:cNvSpPr>
          <p:nvPr/>
        </p:nvSpPr>
        <p:spPr bwMode="auto">
          <a:xfrm>
            <a:off x="3162300" y="248190"/>
            <a:ext cx="5562600" cy="584775"/>
          </a:xfrm>
          <a:prstGeom prst="rect">
            <a:avLst/>
          </a:prstGeom>
          <a:noFill/>
          <a:ln w="9525">
            <a:noFill/>
            <a:miter lim="800000"/>
          </a:ln>
        </p:spPr>
        <p:txBody>
          <a:bodyPr>
            <a:spAutoFit/>
          </a:bodyPr>
          <a:lstStyle/>
          <a:p>
            <a:r>
              <a:rPr lang="en-US" altLang="zh-CN" sz="3200" b="1" dirty="0">
                <a:solidFill>
                  <a:srgbClr val="002060"/>
                </a:solidFill>
                <a:latin typeface="Calibri" panose="020F0502020204030204" pitchFamily="34" charset="0"/>
              </a:rPr>
              <a:t>19.6 Spark</a:t>
            </a:r>
            <a:r>
              <a:rPr lang="zh-CN" altLang="en-US" sz="3200" b="1" dirty="0">
                <a:solidFill>
                  <a:srgbClr val="002060"/>
                </a:solidFill>
                <a:latin typeface="Calibri" panose="020F0502020204030204" pitchFamily="34" charset="0"/>
              </a:rPr>
              <a:t>调度机制</a:t>
            </a:r>
            <a:endParaRPr lang="zh-CN" altLang="en-US" sz="3600" b="1" dirty="0">
              <a:solidFill>
                <a:srgbClr val="002060"/>
              </a:solidFill>
              <a:latin typeface="Calibri" panose="020F0502020204030204" pitchFamily="34" charset="0"/>
            </a:endParaRPr>
          </a:p>
        </p:txBody>
      </p:sp>
      <p:sp>
        <p:nvSpPr>
          <p:cNvPr id="9" name="TextBox 11"/>
          <p:cNvSpPr txBox="1">
            <a:spLocks noChangeArrowheads="1"/>
          </p:cNvSpPr>
          <p:nvPr/>
        </p:nvSpPr>
        <p:spPr bwMode="auto">
          <a:xfrm>
            <a:off x="381000" y="1099556"/>
            <a:ext cx="2971800" cy="584775"/>
          </a:xfrm>
          <a:prstGeom prst="rect">
            <a:avLst/>
          </a:prstGeom>
          <a:noFill/>
          <a:ln w="9525">
            <a:noFill/>
            <a:miter lim="800000"/>
          </a:ln>
        </p:spPr>
        <p:txBody>
          <a:bodyPr wrap="square">
            <a:spAutoFit/>
          </a:bodyPr>
          <a:lstStyle/>
          <a:p>
            <a:r>
              <a:rPr lang="en-US" altLang="zh-CN" sz="3200" b="1" dirty="0">
                <a:solidFill>
                  <a:srgbClr val="002060"/>
                </a:solidFill>
                <a:latin typeface="Calibri" panose="020F0502020204030204" pitchFamily="34" charset="0"/>
              </a:rPr>
              <a:t>Spark</a:t>
            </a:r>
            <a:r>
              <a:rPr lang="zh-CN" altLang="en-US" sz="3200" b="1" dirty="0">
                <a:solidFill>
                  <a:srgbClr val="002060"/>
                </a:solidFill>
                <a:latin typeface="Calibri" panose="020F0502020204030204" pitchFamily="34" charset="0"/>
              </a:rPr>
              <a:t>作业模型</a:t>
            </a:r>
            <a:endParaRPr lang="zh-CN" altLang="en-US" sz="3600" b="1" dirty="0">
              <a:solidFill>
                <a:srgbClr val="002060"/>
              </a:solidFill>
              <a:latin typeface="Calibri" panose="020F0502020204030204" pitchFamily="34" charset="0"/>
            </a:endParaRPr>
          </a:p>
        </p:txBody>
      </p:sp>
    </p:spTree>
    <p:extLst>
      <p:ext uri="{BB962C8B-B14F-4D97-AF65-F5344CB8AC3E}">
        <p14:creationId xmlns:p14="http://schemas.microsoft.com/office/powerpoint/2010/main" val="1541951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pPr/>
              <a:t>32</a:t>
            </a:fld>
            <a:endParaRPr lang="zh-CN" altLang="en-US" dirty="0"/>
          </a:p>
        </p:txBody>
      </p:sp>
      <p:pic>
        <p:nvPicPr>
          <p:cNvPr id="2" name="图片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7154" y="1038581"/>
            <a:ext cx="7698292" cy="4564659"/>
          </a:xfrm>
          <a:prstGeom prst="rect">
            <a:avLst/>
          </a:prstGeom>
          <a:solidFill>
            <a:schemeClr val="bg1"/>
          </a:solidFill>
        </p:spPr>
      </p:pic>
      <p:sp>
        <p:nvSpPr>
          <p:cNvPr id="8" name="TextBox 11"/>
          <p:cNvSpPr txBox="1">
            <a:spLocks noChangeArrowheads="1"/>
          </p:cNvSpPr>
          <p:nvPr/>
        </p:nvSpPr>
        <p:spPr bwMode="auto">
          <a:xfrm>
            <a:off x="3200400" y="219801"/>
            <a:ext cx="2971800" cy="584775"/>
          </a:xfrm>
          <a:prstGeom prst="rect">
            <a:avLst/>
          </a:prstGeom>
          <a:noFill/>
          <a:ln w="9525">
            <a:noFill/>
            <a:miter lim="800000"/>
          </a:ln>
        </p:spPr>
        <p:txBody>
          <a:bodyPr wrap="square">
            <a:spAutoFit/>
          </a:bodyPr>
          <a:lstStyle/>
          <a:p>
            <a:r>
              <a:rPr lang="en-US" altLang="zh-CN" sz="3200" b="1" dirty="0">
                <a:solidFill>
                  <a:srgbClr val="002060"/>
                </a:solidFill>
                <a:latin typeface="Calibri" panose="020F0502020204030204" pitchFamily="34" charset="0"/>
              </a:rPr>
              <a:t>Spark</a:t>
            </a:r>
            <a:r>
              <a:rPr lang="zh-CN" altLang="en-US" sz="3200" b="1" dirty="0">
                <a:solidFill>
                  <a:srgbClr val="002060"/>
                </a:solidFill>
                <a:latin typeface="Calibri" panose="020F0502020204030204" pitchFamily="34" charset="0"/>
              </a:rPr>
              <a:t>作业模型</a:t>
            </a:r>
            <a:endParaRPr lang="zh-CN" altLang="en-US" sz="3600" b="1" dirty="0">
              <a:solidFill>
                <a:srgbClr val="002060"/>
              </a:solidFill>
              <a:latin typeface="Calibri" panose="020F0502020204030204" pitchFamily="34" charset="0"/>
            </a:endParaRPr>
          </a:p>
        </p:txBody>
      </p:sp>
      <p:sp>
        <p:nvSpPr>
          <p:cNvPr id="3" name="矩形 2"/>
          <p:cNvSpPr/>
          <p:nvPr/>
        </p:nvSpPr>
        <p:spPr>
          <a:xfrm>
            <a:off x="228600" y="5713064"/>
            <a:ext cx="8610600" cy="923330"/>
          </a:xfrm>
          <a:prstGeom prst="rect">
            <a:avLst/>
          </a:prstGeom>
        </p:spPr>
        <p:txBody>
          <a:bodyPr wrap="square">
            <a:spAutoFit/>
          </a:bodyPr>
          <a:lstStyle/>
          <a:p>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从图的右边开始向左边划分，</a:t>
            </a:r>
            <a:r>
              <a:rPr lang="en-US" dirty="0">
                <a:latin typeface="Times New Roman" panose="02020603050405020304" pitchFamily="18" charset="0"/>
                <a:ea typeface="微软雅黑" panose="020B0503020204020204" pitchFamily="34" charset="-122"/>
                <a:cs typeface="Times New Roman" panose="02020603050405020304" pitchFamily="18" charset="0"/>
              </a:rPr>
              <a:t>B</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和</a:t>
            </a:r>
            <a:r>
              <a:rPr lang="en-US" dirty="0">
                <a:latin typeface="Times New Roman" panose="02020603050405020304" pitchFamily="18" charset="0"/>
                <a:ea typeface="微软雅黑" panose="020B0503020204020204" pitchFamily="34" charset="-122"/>
                <a:cs typeface="Times New Roman" panose="02020603050405020304" pitchFamily="18" charset="0"/>
              </a:rPr>
              <a:t>G</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之间是窄依赖，因此归入一个</a:t>
            </a:r>
            <a:r>
              <a:rPr lang="en-US" dirty="0">
                <a:latin typeface="Times New Roman" panose="02020603050405020304" pitchFamily="18" charset="0"/>
                <a:ea typeface="微软雅黑" panose="020B0503020204020204" pitchFamily="34" charset="-122"/>
                <a:cs typeface="Times New Roman" panose="02020603050405020304" pitchFamily="18" charset="0"/>
              </a:rPr>
              <a:t>Stage</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a:t>
            </a:r>
            <a:r>
              <a:rPr lang="en-US" dirty="0">
                <a:latin typeface="Times New Roman" panose="02020603050405020304" pitchFamily="18" charset="0"/>
                <a:ea typeface="微软雅黑" panose="020B0503020204020204" pitchFamily="34" charset="-122"/>
                <a:cs typeface="Times New Roman" panose="02020603050405020304" pitchFamily="18" charset="0"/>
              </a:rPr>
              <a:t>F</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和</a:t>
            </a:r>
            <a:r>
              <a:rPr lang="en-US" dirty="0">
                <a:latin typeface="Times New Roman" panose="02020603050405020304" pitchFamily="18" charset="0"/>
                <a:ea typeface="微软雅黑" panose="020B0503020204020204" pitchFamily="34" charset="-122"/>
                <a:cs typeface="Times New Roman" panose="02020603050405020304" pitchFamily="18" charset="0"/>
              </a:rPr>
              <a:t>G</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是宽依赖，因此分属不同的</a:t>
            </a:r>
            <a:r>
              <a:rPr lang="en-US" dirty="0">
                <a:latin typeface="Times New Roman" panose="02020603050405020304" pitchFamily="18" charset="0"/>
                <a:ea typeface="微软雅黑" panose="020B0503020204020204" pitchFamily="34" charset="-122"/>
                <a:cs typeface="Times New Roman" panose="02020603050405020304" pitchFamily="18" charset="0"/>
              </a:rPr>
              <a:t>Stages</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a:t>
            </a:r>
            <a:r>
              <a:rPr lang="en-US" dirty="0">
                <a:latin typeface="Times New Roman" panose="02020603050405020304" pitchFamily="18" charset="0"/>
                <a:ea typeface="微软雅黑" panose="020B0503020204020204" pitchFamily="34" charset="-122"/>
                <a:cs typeface="Times New Roman" panose="02020603050405020304" pitchFamily="18" charset="0"/>
              </a:rPr>
              <a:t>A</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和</a:t>
            </a:r>
            <a:r>
              <a:rPr lang="en-US" dirty="0">
                <a:latin typeface="Times New Roman" panose="02020603050405020304" pitchFamily="18" charset="0"/>
                <a:ea typeface="微软雅黑" panose="020B0503020204020204" pitchFamily="34" charset="-122"/>
                <a:cs typeface="Times New Roman" panose="02020603050405020304" pitchFamily="18" charset="0"/>
              </a:rPr>
              <a:t>B</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是宽依赖，分属不同的</a:t>
            </a:r>
            <a:r>
              <a:rPr lang="en-US" dirty="0">
                <a:latin typeface="Times New Roman" panose="02020603050405020304" pitchFamily="18" charset="0"/>
                <a:ea typeface="微软雅黑" panose="020B0503020204020204" pitchFamily="34" charset="-122"/>
                <a:cs typeface="Times New Roman" panose="02020603050405020304" pitchFamily="18" charset="0"/>
              </a:rPr>
              <a:t>Stages</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（即</a:t>
            </a:r>
            <a:r>
              <a:rPr lang="en-US" dirty="0">
                <a:latin typeface="Times New Roman" panose="02020603050405020304" pitchFamily="18" charset="0"/>
                <a:ea typeface="微软雅黑" panose="020B0503020204020204" pitchFamily="34" charset="-122"/>
                <a:cs typeface="Times New Roman" panose="02020603050405020304" pitchFamily="18" charset="0"/>
              </a:rPr>
              <a:t>A</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不能纳入</a:t>
            </a:r>
            <a:r>
              <a:rPr lang="en-US" dirty="0">
                <a:latin typeface="Times New Roman" panose="02020603050405020304" pitchFamily="18" charset="0"/>
                <a:ea typeface="微软雅黑" panose="020B0503020204020204" pitchFamily="34" charset="-122"/>
                <a:cs typeface="Times New Roman" panose="02020603050405020304" pitchFamily="18" charset="0"/>
              </a:rPr>
              <a:t>B</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a:t>
            </a:r>
            <a:r>
              <a:rPr lang="en-US" dirty="0">
                <a:latin typeface="Times New Roman" panose="02020603050405020304" pitchFamily="18" charset="0"/>
                <a:ea typeface="微软雅黑" panose="020B0503020204020204" pitchFamily="34" charset="-122"/>
                <a:cs typeface="Times New Roman" panose="02020603050405020304" pitchFamily="18" charset="0"/>
              </a:rPr>
              <a:t>G</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所在的</a:t>
            </a:r>
            <a:r>
              <a:rPr lang="en-US" dirty="0">
                <a:latin typeface="Times New Roman" panose="02020603050405020304" pitchFamily="18" charset="0"/>
                <a:ea typeface="微软雅黑" panose="020B0503020204020204" pitchFamily="34" charset="-122"/>
                <a:cs typeface="Times New Roman" panose="02020603050405020304" pitchFamily="18" charset="0"/>
              </a:rPr>
              <a:t>Stage</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a:t>
            </a:r>
            <a:r>
              <a:rPr lang="en-US" dirty="0">
                <a:latin typeface="Times New Roman" panose="02020603050405020304" pitchFamily="18" charset="0"/>
                <a:ea typeface="微软雅黑" panose="020B0503020204020204" pitchFamily="34" charset="-122"/>
                <a:cs typeface="Times New Roman" panose="02020603050405020304" pitchFamily="18" charset="0"/>
              </a:rPr>
              <a:t>D</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与</a:t>
            </a:r>
            <a:r>
              <a:rPr lang="en-US" dirty="0">
                <a:latin typeface="Times New Roman" panose="02020603050405020304" pitchFamily="18" charset="0"/>
                <a:ea typeface="微软雅黑" panose="020B0503020204020204" pitchFamily="34" charset="-122"/>
                <a:cs typeface="Times New Roman" panose="02020603050405020304" pitchFamily="18" charset="0"/>
              </a:rPr>
              <a:t>F</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a:t>
            </a:r>
            <a:r>
              <a:rPr lang="en-US" dirty="0">
                <a:latin typeface="Times New Roman" panose="02020603050405020304" pitchFamily="18" charset="0"/>
                <a:ea typeface="微软雅黑" panose="020B0503020204020204" pitchFamily="34" charset="-122"/>
                <a:cs typeface="Times New Roman" panose="02020603050405020304" pitchFamily="18" charset="0"/>
              </a:rPr>
              <a:t>C</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与</a:t>
            </a:r>
            <a:r>
              <a:rPr lang="en-US" dirty="0">
                <a:latin typeface="Times New Roman" panose="02020603050405020304" pitchFamily="18" charset="0"/>
                <a:ea typeface="微软雅黑" panose="020B0503020204020204" pitchFamily="34" charset="-122"/>
                <a:cs typeface="Times New Roman" panose="02020603050405020304" pitchFamily="18" charset="0"/>
              </a:rPr>
              <a:t>D</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a:t>
            </a:r>
            <a:r>
              <a:rPr lang="en-US" dirty="0">
                <a:latin typeface="Times New Roman" panose="02020603050405020304" pitchFamily="18" charset="0"/>
                <a:ea typeface="微软雅黑" panose="020B0503020204020204" pitchFamily="34" charset="-122"/>
                <a:cs typeface="Times New Roman" panose="02020603050405020304" pitchFamily="18" charset="0"/>
              </a:rPr>
              <a:t>E</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与</a:t>
            </a:r>
            <a:r>
              <a:rPr lang="en-US" dirty="0">
                <a:latin typeface="Times New Roman" panose="02020603050405020304" pitchFamily="18" charset="0"/>
                <a:ea typeface="微软雅黑" panose="020B0503020204020204" pitchFamily="34" charset="-122"/>
                <a:cs typeface="Times New Roman" panose="02020603050405020304" pitchFamily="18" charset="0"/>
              </a:rPr>
              <a:t>F</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均为窄依赖，可归入一个</a:t>
            </a:r>
            <a:r>
              <a:rPr lang="en-US" dirty="0">
                <a:latin typeface="Times New Roman" panose="02020603050405020304" pitchFamily="18" charset="0"/>
                <a:ea typeface="微软雅黑" panose="020B0503020204020204" pitchFamily="34" charset="-122"/>
                <a:cs typeface="Times New Roman" panose="02020603050405020304" pitchFamily="18" charset="0"/>
              </a:rPr>
              <a:t>Stage</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a:t>
            </a:r>
            <a:endParaRPr lang="en-US"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1541951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pPr/>
              <a:t>33</a:t>
            </a:fld>
            <a:endParaRPr lang="zh-CN" altLang="en-US" dirty="0"/>
          </a:p>
        </p:txBody>
      </p:sp>
      <p:pic>
        <p:nvPicPr>
          <p:cNvPr id="2" name="图片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7154" y="1038581"/>
            <a:ext cx="7698292" cy="4564659"/>
          </a:xfrm>
          <a:prstGeom prst="rect">
            <a:avLst/>
          </a:prstGeom>
          <a:solidFill>
            <a:schemeClr val="bg1"/>
          </a:solidFill>
        </p:spPr>
      </p:pic>
      <p:sp>
        <p:nvSpPr>
          <p:cNvPr id="8" name="TextBox 11"/>
          <p:cNvSpPr txBox="1">
            <a:spLocks noChangeArrowheads="1"/>
          </p:cNvSpPr>
          <p:nvPr/>
        </p:nvSpPr>
        <p:spPr bwMode="auto">
          <a:xfrm>
            <a:off x="3200400" y="219801"/>
            <a:ext cx="2971800" cy="584775"/>
          </a:xfrm>
          <a:prstGeom prst="rect">
            <a:avLst/>
          </a:prstGeom>
          <a:noFill/>
          <a:ln w="9525">
            <a:noFill/>
            <a:miter lim="800000"/>
          </a:ln>
        </p:spPr>
        <p:txBody>
          <a:bodyPr wrap="square">
            <a:spAutoFit/>
          </a:bodyPr>
          <a:lstStyle/>
          <a:p>
            <a:r>
              <a:rPr lang="en-US" altLang="zh-CN" sz="3200" b="1" dirty="0">
                <a:solidFill>
                  <a:srgbClr val="002060"/>
                </a:solidFill>
                <a:latin typeface="Calibri" panose="020F0502020204030204" pitchFamily="34" charset="0"/>
              </a:rPr>
              <a:t>Spark</a:t>
            </a:r>
            <a:r>
              <a:rPr lang="zh-CN" altLang="en-US" sz="3200" b="1" dirty="0">
                <a:solidFill>
                  <a:srgbClr val="002060"/>
                </a:solidFill>
                <a:latin typeface="Calibri" panose="020F0502020204030204" pitchFamily="34" charset="0"/>
              </a:rPr>
              <a:t>作业模型</a:t>
            </a:r>
            <a:endParaRPr lang="zh-CN" altLang="en-US" sz="3600" b="1" dirty="0">
              <a:solidFill>
                <a:srgbClr val="002060"/>
              </a:solidFill>
              <a:latin typeface="Calibri" panose="020F0502020204030204" pitchFamily="34" charset="0"/>
            </a:endParaRPr>
          </a:p>
        </p:txBody>
      </p:sp>
      <p:sp>
        <p:nvSpPr>
          <p:cNvPr id="3" name="矩形 2"/>
          <p:cNvSpPr/>
          <p:nvPr/>
        </p:nvSpPr>
        <p:spPr>
          <a:xfrm>
            <a:off x="228600" y="5713064"/>
            <a:ext cx="8610600" cy="646331"/>
          </a:xfrm>
          <a:prstGeom prst="rect">
            <a:avLst/>
          </a:prstGeom>
        </p:spPr>
        <p:txBody>
          <a:bodyPr wrap="square">
            <a:spAutoFit/>
          </a:bodyPr>
          <a:lstStyle/>
          <a:p>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划分结果为：</a:t>
            </a:r>
            <a:r>
              <a:rPr lang="en-US" dirty="0">
                <a:latin typeface="Times New Roman" panose="02020603050405020304" pitchFamily="18" charset="0"/>
                <a:ea typeface="微软雅黑" panose="020B0503020204020204" pitchFamily="34" charset="-122"/>
                <a:cs typeface="Times New Roman" panose="02020603050405020304" pitchFamily="18" charset="0"/>
              </a:rPr>
              <a:t>RDD A</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单独成为</a:t>
            </a:r>
            <a:r>
              <a:rPr lang="en-US" dirty="0">
                <a:latin typeface="Times New Roman" panose="02020603050405020304" pitchFamily="18" charset="0"/>
                <a:ea typeface="微软雅黑" panose="020B0503020204020204" pitchFamily="34" charset="-122"/>
                <a:cs typeface="Times New Roman" panose="02020603050405020304" pitchFamily="18" charset="0"/>
              </a:rPr>
              <a:t> Stage 1</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a:t>
            </a:r>
            <a:r>
              <a:rPr lang="en-US" dirty="0">
                <a:latin typeface="Times New Roman" panose="02020603050405020304" pitchFamily="18" charset="0"/>
                <a:ea typeface="微软雅黑" panose="020B0503020204020204" pitchFamily="34" charset="-122"/>
                <a:cs typeface="Times New Roman" panose="02020603050405020304" pitchFamily="18" charset="0"/>
              </a:rPr>
              <a:t>RDDs C</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a:t>
            </a:r>
            <a:r>
              <a:rPr lang="en-US" dirty="0">
                <a:latin typeface="Times New Roman" panose="02020603050405020304" pitchFamily="18" charset="0"/>
                <a:ea typeface="微软雅黑" panose="020B0503020204020204" pitchFamily="34" charset="-122"/>
                <a:cs typeface="Times New Roman" panose="02020603050405020304" pitchFamily="18" charset="0"/>
              </a:rPr>
              <a:t>D</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a:t>
            </a:r>
            <a:r>
              <a:rPr lang="en-US" dirty="0">
                <a:latin typeface="Times New Roman" panose="02020603050405020304" pitchFamily="18" charset="0"/>
                <a:ea typeface="微软雅黑" panose="020B0503020204020204" pitchFamily="34" charset="-122"/>
                <a:cs typeface="Times New Roman" panose="02020603050405020304" pitchFamily="18" charset="0"/>
              </a:rPr>
              <a:t>E</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a:t>
            </a:r>
            <a:r>
              <a:rPr lang="en-US" dirty="0">
                <a:latin typeface="Times New Roman" panose="02020603050405020304" pitchFamily="18" charset="0"/>
                <a:ea typeface="微软雅黑" panose="020B0503020204020204" pitchFamily="34" charset="-122"/>
                <a:cs typeface="Times New Roman" panose="02020603050405020304" pitchFamily="18" charset="0"/>
              </a:rPr>
              <a:t>F</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构成</a:t>
            </a:r>
            <a:r>
              <a:rPr lang="en-US" dirty="0">
                <a:latin typeface="Times New Roman" panose="02020603050405020304" pitchFamily="18" charset="0"/>
                <a:ea typeface="微软雅黑" panose="020B0503020204020204" pitchFamily="34" charset="-122"/>
                <a:cs typeface="Times New Roman" panose="02020603050405020304" pitchFamily="18" charset="0"/>
              </a:rPr>
              <a:t>Stage 2</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a:t>
            </a:r>
            <a:r>
              <a:rPr lang="en-US" dirty="0">
                <a:latin typeface="Times New Roman" panose="02020603050405020304" pitchFamily="18" charset="0"/>
                <a:ea typeface="微软雅黑" panose="020B0503020204020204" pitchFamily="34" charset="-122"/>
                <a:cs typeface="Times New Roman" panose="02020603050405020304" pitchFamily="18" charset="0"/>
              </a:rPr>
              <a:t>RDDs B</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a:t>
            </a:r>
            <a:r>
              <a:rPr lang="en-US" dirty="0">
                <a:latin typeface="Times New Roman" panose="02020603050405020304" pitchFamily="18" charset="0"/>
                <a:ea typeface="微软雅黑" panose="020B0503020204020204" pitchFamily="34" charset="-122"/>
                <a:cs typeface="Times New Roman" panose="02020603050405020304" pitchFamily="18" charset="0"/>
              </a:rPr>
              <a:t>G</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组成</a:t>
            </a:r>
            <a:r>
              <a:rPr lang="en-US" dirty="0">
                <a:latin typeface="Times New Roman" panose="02020603050405020304" pitchFamily="18" charset="0"/>
                <a:ea typeface="微软雅黑" panose="020B0503020204020204" pitchFamily="34" charset="-122"/>
                <a:cs typeface="Times New Roman" panose="02020603050405020304" pitchFamily="18" charset="0"/>
              </a:rPr>
              <a:t>Stage 3</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a:t>
            </a:r>
            <a:endParaRPr lang="en-US"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15139462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pPr/>
              <a:t>34</a:t>
            </a:fld>
            <a:endParaRPr lang="zh-CN" altLang="en-US" dirty="0"/>
          </a:p>
        </p:txBody>
      </p:sp>
      <p:sp>
        <p:nvSpPr>
          <p:cNvPr id="7" name="TextBox 12"/>
          <p:cNvSpPr txBox="1">
            <a:spLocks noChangeArrowheads="1"/>
          </p:cNvSpPr>
          <p:nvPr/>
        </p:nvSpPr>
        <p:spPr bwMode="auto">
          <a:xfrm>
            <a:off x="152400" y="1295400"/>
            <a:ext cx="8686800" cy="4862870"/>
          </a:xfrm>
          <a:prstGeom prst="rect">
            <a:avLst/>
          </a:prstGeom>
          <a:noFill/>
          <a:ln w="9525">
            <a:noFill/>
            <a:miter lim="800000"/>
          </a:ln>
        </p:spPr>
        <p:txBody>
          <a:bodyPr wrap="square">
            <a:spAutoFit/>
          </a:bodyPr>
          <a:lstStyle/>
          <a:p>
            <a:pPr>
              <a:spcBef>
                <a:spcPts val="1200"/>
              </a:spcBef>
            </a:pP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zh-CN" sz="2400" dirty="0">
                <a:latin typeface="Times New Roman" panose="02020603050405020304" pitchFamily="18" charset="0"/>
                <a:ea typeface="微软雅黑" panose="020B0503020204020204" pitchFamily="34" charset="-122"/>
                <a:cs typeface="Times New Roman" panose="02020603050405020304" pitchFamily="18" charset="0"/>
              </a:rPr>
              <a:t>整个调度架构分为</a:t>
            </a:r>
            <a:r>
              <a:rPr lang="zh-CN" altLang="zh-CN" sz="2400" b="1" dirty="0">
                <a:latin typeface="Times New Roman" panose="02020603050405020304" pitchFamily="18" charset="0"/>
                <a:ea typeface="微软雅黑" panose="020B0503020204020204" pitchFamily="34" charset="-122"/>
                <a:cs typeface="Times New Roman" panose="02020603050405020304" pitchFamily="18" charset="0"/>
              </a:rPr>
              <a:t>计算需求调度</a:t>
            </a:r>
            <a:r>
              <a:rPr lang="zh-CN" altLang="zh-CN" sz="24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Application/Job/Stage/ Task</a:t>
            </a:r>
            <a:r>
              <a:rPr lang="zh-CN" altLang="zh-CN" sz="2400" dirty="0">
                <a:latin typeface="Times New Roman" panose="02020603050405020304" pitchFamily="18" charset="0"/>
                <a:ea typeface="微软雅黑" panose="020B0503020204020204" pitchFamily="34" charset="-122"/>
                <a:cs typeface="Times New Roman" panose="02020603050405020304" pitchFamily="18" charset="0"/>
              </a:rPr>
              <a:t>）和</a:t>
            </a:r>
            <a:r>
              <a:rPr lang="zh-CN" altLang="zh-CN" sz="2400" b="1" dirty="0">
                <a:latin typeface="Times New Roman" panose="02020603050405020304" pitchFamily="18" charset="0"/>
                <a:ea typeface="微软雅黑" panose="020B0503020204020204" pitchFamily="34" charset="-122"/>
                <a:cs typeface="Times New Roman" panose="02020603050405020304" pitchFamily="18" charset="0"/>
              </a:rPr>
              <a:t>计算资源配置</a:t>
            </a:r>
            <a:r>
              <a:rPr lang="zh-CN" altLang="zh-CN" sz="24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Worker/Executor/</a:t>
            </a:r>
            <a:r>
              <a:rPr lang="en-US" altLang="zh-CN" sz="2400" dirty="0" err="1">
                <a:latin typeface="Times New Roman" panose="02020603050405020304" pitchFamily="18" charset="0"/>
                <a:ea typeface="微软雅黑" panose="020B0503020204020204" pitchFamily="34" charset="-122"/>
                <a:cs typeface="Times New Roman" panose="02020603050405020304" pitchFamily="18" charset="0"/>
              </a:rPr>
              <a:t>TaskThread</a:t>
            </a:r>
            <a:r>
              <a:rPr lang="zh-CN" altLang="zh-CN" sz="2400" dirty="0">
                <a:latin typeface="Times New Roman" panose="02020603050405020304" pitchFamily="18" charset="0"/>
                <a:ea typeface="微软雅黑" panose="020B0503020204020204" pitchFamily="34" charset="-122"/>
                <a:cs typeface="Times New Roman" panose="02020603050405020304" pitchFamily="18" charset="0"/>
              </a:rPr>
              <a:t>）两层</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400" dirty="0">
              <a:latin typeface="Times New Roman" panose="02020603050405020304" pitchFamily="18" charset="0"/>
              <a:ea typeface="微软雅黑" panose="020B0503020204020204" pitchFamily="34" charset="-122"/>
              <a:cs typeface="Times New Roman" panose="02020603050405020304" pitchFamily="18" charset="0"/>
            </a:endParaRPr>
          </a:p>
          <a:p>
            <a:pPr>
              <a:spcBef>
                <a:spcPts val="1200"/>
              </a:spcBef>
            </a:pP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zh-CN" sz="2400" dirty="0">
                <a:latin typeface="Times New Roman" panose="02020603050405020304" pitchFamily="18" charset="0"/>
                <a:ea typeface="微软雅黑" panose="020B0503020204020204" pitchFamily="34" charset="-122"/>
                <a:cs typeface="Times New Roman" panose="02020603050405020304" pitchFamily="18" charset="0"/>
              </a:rPr>
              <a:t>在</a:t>
            </a:r>
            <a:r>
              <a:rPr lang="zh-CN" altLang="zh-CN" sz="2400" u="sng" dirty="0">
                <a:latin typeface="Times New Roman" panose="02020603050405020304" pitchFamily="18" charset="0"/>
                <a:ea typeface="微软雅黑" panose="020B0503020204020204" pitchFamily="34" charset="-122"/>
                <a:cs typeface="Times New Roman" panose="02020603050405020304" pitchFamily="18" charset="0"/>
              </a:rPr>
              <a:t>需求调度层面</a:t>
            </a:r>
            <a:r>
              <a:rPr lang="zh-CN" altLang="zh-CN" sz="2400" dirty="0">
                <a:latin typeface="Times New Roman" panose="02020603050405020304" pitchFamily="18" charset="0"/>
                <a:ea typeface="微软雅黑" panose="020B0503020204020204" pitchFamily="34" charset="-122"/>
                <a:cs typeface="Times New Roman" panose="02020603050405020304" pitchFamily="18" charset="0"/>
              </a:rPr>
              <a:t>又分为</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400" dirty="0">
              <a:latin typeface="Times New Roman" panose="02020603050405020304" pitchFamily="18" charset="0"/>
              <a:ea typeface="微软雅黑" panose="020B0503020204020204" pitchFamily="34" charset="-122"/>
              <a:cs typeface="Times New Roman" panose="02020603050405020304" pitchFamily="18" charset="0"/>
            </a:endParaRPr>
          </a:p>
          <a:p>
            <a:pPr lvl="1">
              <a:spcBef>
                <a:spcPts val="1200"/>
              </a:spcBef>
              <a:buFont typeface="Wingdings" pitchFamily="2" charset="2"/>
              <a:buChar char="ü"/>
            </a:pP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  Job</a:t>
            </a:r>
            <a:r>
              <a:rPr lang="zh-CN" altLang="zh-CN" sz="2400" dirty="0">
                <a:latin typeface="Times New Roman" panose="02020603050405020304" pitchFamily="18" charset="0"/>
                <a:ea typeface="微软雅黑" panose="020B0503020204020204" pitchFamily="34" charset="-122"/>
                <a:cs typeface="Times New Roman" panose="02020603050405020304" pitchFamily="18" charset="0"/>
              </a:rPr>
              <a:t>调度（由</a:t>
            </a:r>
            <a:r>
              <a:rPr lang="en-US" altLang="zh-CN" sz="2400" dirty="0" err="1">
                <a:latin typeface="Times New Roman" panose="02020603050405020304" pitchFamily="18" charset="0"/>
                <a:ea typeface="微软雅黑" panose="020B0503020204020204" pitchFamily="34" charset="-122"/>
                <a:cs typeface="Times New Roman" panose="02020603050405020304" pitchFamily="18" charset="0"/>
              </a:rPr>
              <a:t>DAGScheduler</a:t>
            </a:r>
            <a:r>
              <a:rPr lang="zh-CN" altLang="zh-CN" sz="2400" dirty="0">
                <a:latin typeface="Times New Roman" panose="02020603050405020304" pitchFamily="18" charset="0"/>
                <a:ea typeface="微软雅黑" panose="020B0503020204020204" pitchFamily="34" charset="-122"/>
                <a:cs typeface="Times New Roman" panose="02020603050405020304" pitchFamily="18" charset="0"/>
              </a:rPr>
              <a:t>承担）</a:t>
            </a:r>
            <a:endParaRPr lang="en-US" altLang="zh-CN" sz="2400" dirty="0">
              <a:latin typeface="Times New Roman" panose="02020603050405020304" pitchFamily="18" charset="0"/>
              <a:ea typeface="微软雅黑" panose="020B0503020204020204" pitchFamily="34" charset="-122"/>
              <a:cs typeface="Times New Roman" panose="02020603050405020304" pitchFamily="18" charset="0"/>
            </a:endParaRPr>
          </a:p>
          <a:p>
            <a:pPr lvl="1">
              <a:spcBef>
                <a:spcPts val="1200"/>
              </a:spcBef>
              <a:buFont typeface="Wingdings" pitchFamily="2" charset="2"/>
              <a:buChar char="ü"/>
            </a:pP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  Task</a:t>
            </a:r>
            <a:r>
              <a:rPr lang="zh-CN" altLang="zh-CN" sz="2400" dirty="0">
                <a:latin typeface="Times New Roman" panose="02020603050405020304" pitchFamily="18" charset="0"/>
                <a:ea typeface="微软雅黑" panose="020B0503020204020204" pitchFamily="34" charset="-122"/>
                <a:cs typeface="Times New Roman" panose="02020603050405020304" pitchFamily="18" charset="0"/>
              </a:rPr>
              <a:t>调度（由</a:t>
            </a:r>
            <a:r>
              <a:rPr lang="en-US" altLang="zh-CN" sz="2400" dirty="0" err="1">
                <a:latin typeface="Times New Roman" panose="02020603050405020304" pitchFamily="18" charset="0"/>
                <a:ea typeface="微软雅黑" panose="020B0503020204020204" pitchFamily="34" charset="-122"/>
                <a:cs typeface="Times New Roman" panose="02020603050405020304" pitchFamily="18" charset="0"/>
              </a:rPr>
              <a:t>TaskScheduler</a:t>
            </a:r>
            <a:r>
              <a:rPr lang="zh-CN" altLang="zh-CN" sz="2400" dirty="0">
                <a:latin typeface="Times New Roman" panose="02020603050405020304" pitchFamily="18" charset="0"/>
                <a:ea typeface="微软雅黑" panose="020B0503020204020204" pitchFamily="34" charset="-122"/>
                <a:cs typeface="Times New Roman" panose="02020603050405020304" pitchFamily="18" charset="0"/>
              </a:rPr>
              <a:t>承担）</a:t>
            </a:r>
            <a:endParaRPr lang="en-US" altLang="zh-CN" sz="2400" dirty="0">
              <a:latin typeface="Times New Roman" panose="02020603050405020304" pitchFamily="18" charset="0"/>
              <a:ea typeface="微软雅黑" panose="020B0503020204020204" pitchFamily="34" charset="-122"/>
              <a:cs typeface="Times New Roman" panose="02020603050405020304" pitchFamily="18" charset="0"/>
            </a:endParaRPr>
          </a:p>
          <a:p>
            <a:pPr lvl="1">
              <a:spcBef>
                <a:spcPts val="1200"/>
              </a:spcBef>
            </a:pPr>
            <a:r>
              <a:rPr lang="zh-CN" altLang="zh-CN" sz="2400" dirty="0">
                <a:latin typeface="Times New Roman" panose="02020603050405020304" pitchFamily="18" charset="0"/>
                <a:ea typeface="微软雅黑" panose="020B0503020204020204" pitchFamily="34" charset="-122"/>
                <a:cs typeface="Times New Roman" panose="02020603050405020304" pitchFamily="18" charset="0"/>
              </a:rPr>
              <a:t>在</a:t>
            </a:r>
            <a:r>
              <a:rPr lang="zh-CN" altLang="zh-CN" sz="2400" u="sng" dirty="0">
                <a:latin typeface="Times New Roman" panose="02020603050405020304" pitchFamily="18" charset="0"/>
                <a:ea typeface="微软雅黑" panose="020B0503020204020204" pitchFamily="34" charset="-122"/>
                <a:cs typeface="Times New Roman" panose="02020603050405020304" pitchFamily="18" charset="0"/>
              </a:rPr>
              <a:t>资源配置层面</a:t>
            </a:r>
            <a:r>
              <a:rPr lang="zh-CN" altLang="zh-CN" sz="2400" dirty="0">
                <a:latin typeface="Times New Roman" panose="02020603050405020304" pitchFamily="18" charset="0"/>
                <a:ea typeface="微软雅黑" panose="020B0503020204020204" pitchFamily="34" charset="-122"/>
                <a:cs typeface="Times New Roman" panose="02020603050405020304" pitchFamily="18" charset="0"/>
              </a:rPr>
              <a:t>则需决定</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400" dirty="0">
              <a:latin typeface="Times New Roman" panose="02020603050405020304" pitchFamily="18" charset="0"/>
              <a:ea typeface="微软雅黑" panose="020B0503020204020204" pitchFamily="34" charset="-122"/>
              <a:cs typeface="Times New Roman" panose="02020603050405020304" pitchFamily="18" charset="0"/>
            </a:endParaRPr>
          </a:p>
          <a:p>
            <a:pPr lvl="1">
              <a:spcBef>
                <a:spcPts val="1200"/>
              </a:spcBef>
              <a:buFont typeface="Wingdings" pitchFamily="2" charset="2"/>
              <a:buChar char="ü"/>
            </a:pP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zh-CN" sz="2400" dirty="0">
                <a:latin typeface="Times New Roman" panose="02020603050405020304" pitchFamily="18" charset="0"/>
                <a:ea typeface="微软雅黑" panose="020B0503020204020204" pitchFamily="34" charset="-122"/>
                <a:cs typeface="Times New Roman" panose="02020603050405020304" pitchFamily="18" charset="0"/>
              </a:rPr>
              <a:t>每个</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Worker</a:t>
            </a:r>
            <a:r>
              <a:rPr lang="zh-CN" altLang="zh-CN" sz="2400" dirty="0">
                <a:latin typeface="Times New Roman" panose="02020603050405020304" pitchFamily="18" charset="0"/>
                <a:ea typeface="微软雅黑" panose="020B0503020204020204" pitchFamily="34" charset="-122"/>
                <a:cs typeface="Times New Roman" panose="02020603050405020304" pitchFamily="18" charset="0"/>
              </a:rPr>
              <a:t>上启动多少</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Executor</a:t>
            </a:r>
            <a:r>
              <a:rPr lang="zh-CN" altLang="zh-CN" sz="2400" dirty="0">
                <a:latin typeface="Times New Roman" panose="02020603050405020304" pitchFamily="18" charset="0"/>
                <a:ea typeface="微软雅黑" panose="020B0503020204020204" pitchFamily="34" charset="-122"/>
                <a:cs typeface="Times New Roman" panose="02020603050405020304" pitchFamily="18" charset="0"/>
              </a:rPr>
              <a:t>进程，分配多少资源</a:t>
            </a:r>
            <a:endParaRPr lang="en-US" altLang="zh-CN" sz="2400" dirty="0">
              <a:latin typeface="Times New Roman" panose="02020603050405020304" pitchFamily="18" charset="0"/>
              <a:ea typeface="微软雅黑" panose="020B0503020204020204" pitchFamily="34" charset="-122"/>
              <a:cs typeface="Times New Roman" panose="02020603050405020304" pitchFamily="18" charset="0"/>
            </a:endParaRPr>
          </a:p>
          <a:p>
            <a:pPr lvl="1">
              <a:spcBef>
                <a:spcPts val="1200"/>
              </a:spcBef>
              <a:buFont typeface="Wingdings" pitchFamily="2" charset="2"/>
              <a:buChar char="ü"/>
            </a:pP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zh-CN" sz="2400" dirty="0">
                <a:latin typeface="Times New Roman" panose="02020603050405020304" pitchFamily="18" charset="0"/>
                <a:ea typeface="微软雅黑" panose="020B0503020204020204" pitchFamily="34" charset="-122"/>
                <a:cs typeface="Times New Roman" panose="02020603050405020304" pitchFamily="18" charset="0"/>
              </a:rPr>
              <a:t>每个</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Executor</a:t>
            </a:r>
            <a:r>
              <a:rPr lang="zh-CN" altLang="zh-CN" sz="2400" dirty="0">
                <a:latin typeface="Times New Roman" panose="02020603050405020304" pitchFamily="18" charset="0"/>
                <a:ea typeface="微软雅黑" panose="020B0503020204020204" pitchFamily="34" charset="-122"/>
                <a:cs typeface="Times New Roman" panose="02020603050405020304" pitchFamily="18" charset="0"/>
              </a:rPr>
              <a:t>内运行多少个</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Task</a:t>
            </a:r>
            <a:r>
              <a:rPr lang="zh-CN" altLang="zh-CN" sz="2400" dirty="0">
                <a:latin typeface="Times New Roman" panose="02020603050405020304" pitchFamily="18" charset="0"/>
                <a:ea typeface="微软雅黑" panose="020B0503020204020204" pitchFamily="34" charset="-122"/>
                <a:cs typeface="Times New Roman" panose="02020603050405020304" pitchFamily="18" charset="0"/>
              </a:rPr>
              <a:t>线程等</a:t>
            </a:r>
            <a:endParaRPr lang="en-US" altLang="zh-CN" sz="2400" dirty="0">
              <a:latin typeface="Times New Roman" panose="02020603050405020304" pitchFamily="18" charset="0"/>
              <a:ea typeface="微软雅黑" panose="020B0503020204020204" pitchFamily="34" charset="-122"/>
              <a:cs typeface="Times New Roman" panose="02020603050405020304" pitchFamily="18" charset="0"/>
            </a:endParaRPr>
          </a:p>
          <a:p>
            <a:pPr marL="0" lvl="1" indent="536575">
              <a:spcBef>
                <a:spcPts val="1200"/>
              </a:spcBef>
            </a:pP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需求调度层与资源配置层之间是分离的，即下层的计算资源并不与上层的计算任务绑定。</a:t>
            </a:r>
            <a:endParaRPr lang="en-US" altLang="zh-CN" sz="24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8" name="TextBox 11"/>
          <p:cNvSpPr txBox="1">
            <a:spLocks noChangeArrowheads="1"/>
          </p:cNvSpPr>
          <p:nvPr/>
        </p:nvSpPr>
        <p:spPr bwMode="auto">
          <a:xfrm>
            <a:off x="3162300" y="248190"/>
            <a:ext cx="5562600" cy="584775"/>
          </a:xfrm>
          <a:prstGeom prst="rect">
            <a:avLst/>
          </a:prstGeom>
          <a:noFill/>
          <a:ln w="9525">
            <a:noFill/>
            <a:miter lim="800000"/>
          </a:ln>
        </p:spPr>
        <p:txBody>
          <a:bodyPr>
            <a:spAutoFit/>
          </a:bodyPr>
          <a:lstStyle/>
          <a:p>
            <a:r>
              <a:rPr lang="en-US" altLang="zh-CN" sz="3200" b="1" dirty="0">
                <a:solidFill>
                  <a:srgbClr val="002060"/>
                </a:solidFill>
                <a:latin typeface="Calibri" panose="020F0502020204030204" pitchFamily="34" charset="0"/>
              </a:rPr>
              <a:t>19.6.1 Spark</a:t>
            </a:r>
            <a:r>
              <a:rPr lang="zh-CN" altLang="en-US" sz="3200" b="1" dirty="0">
                <a:solidFill>
                  <a:srgbClr val="002060"/>
                </a:solidFill>
                <a:latin typeface="Calibri" panose="020F0502020204030204" pitchFamily="34" charset="0"/>
              </a:rPr>
              <a:t>双层多级调度模型</a:t>
            </a:r>
          </a:p>
        </p:txBody>
      </p:sp>
    </p:spTree>
    <p:extLst>
      <p:ext uri="{BB962C8B-B14F-4D97-AF65-F5344CB8AC3E}">
        <p14:creationId xmlns:p14="http://schemas.microsoft.com/office/powerpoint/2010/main" val="15419515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pPr/>
              <a:t>35</a:t>
            </a:fld>
            <a:endParaRPr lang="zh-CN" altLang="en-US" dirty="0"/>
          </a:p>
        </p:txBody>
      </p:sp>
      <p:sp>
        <p:nvSpPr>
          <p:cNvPr id="7" name="矩形 6"/>
          <p:cNvSpPr/>
          <p:nvPr/>
        </p:nvSpPr>
        <p:spPr>
          <a:xfrm>
            <a:off x="533400" y="1143000"/>
            <a:ext cx="7924800" cy="1708160"/>
          </a:xfrm>
          <a:prstGeom prst="rect">
            <a:avLst/>
          </a:prstGeom>
        </p:spPr>
        <p:txBody>
          <a:bodyPr wrap="square">
            <a:spAutoFit/>
          </a:bodyPr>
          <a:lstStyle/>
          <a:p>
            <a:r>
              <a:rPr lang="zh-CN" altLang="en-US" sz="2000" dirty="0"/>
              <a:t>下</a:t>
            </a:r>
            <a:r>
              <a:rPr lang="zh-CN" altLang="zh-CN" sz="2000" dirty="0"/>
              <a:t>图清楚地描绘了这种双层调度模型</a:t>
            </a:r>
            <a:r>
              <a:rPr lang="zh-CN" altLang="en-US" sz="2000" dirty="0"/>
              <a:t>：</a:t>
            </a:r>
            <a:endParaRPr lang="en-US" altLang="zh-CN" sz="2000" dirty="0"/>
          </a:p>
          <a:p>
            <a:pPr marL="0" lvl="1">
              <a:spcBef>
                <a:spcPts val="600"/>
              </a:spcBef>
              <a:buFont typeface="Wingdings" pitchFamily="2" charset="2"/>
              <a:buChar char="ü"/>
            </a:pPr>
            <a:r>
              <a:rPr lang="en-US" altLang="zh-CN" sz="2000" dirty="0"/>
              <a:t>  </a:t>
            </a:r>
            <a:r>
              <a:rPr lang="zh-CN" altLang="zh-CN" sz="2000" dirty="0"/>
              <a:t>上层包括</a:t>
            </a:r>
            <a:r>
              <a:rPr lang="en-US" altLang="zh-CN" sz="2000" dirty="0"/>
              <a:t>Job</a:t>
            </a:r>
            <a:r>
              <a:rPr lang="zh-CN" altLang="zh-CN" sz="2000" dirty="0"/>
              <a:t>，</a:t>
            </a:r>
            <a:r>
              <a:rPr lang="en-US" altLang="zh-CN" sz="2000" dirty="0"/>
              <a:t>Stage</a:t>
            </a:r>
            <a:r>
              <a:rPr lang="zh-CN" altLang="zh-CN" sz="2000" dirty="0"/>
              <a:t>，</a:t>
            </a:r>
            <a:r>
              <a:rPr lang="en-US" altLang="zh-CN" sz="2000" dirty="0"/>
              <a:t>Task</a:t>
            </a:r>
            <a:r>
              <a:rPr lang="zh-CN" altLang="zh-CN" sz="2000" dirty="0"/>
              <a:t>等计算项，由</a:t>
            </a:r>
            <a:r>
              <a:rPr lang="en-US" altLang="zh-CN" sz="2000" u="sng" dirty="0" err="1">
                <a:solidFill>
                  <a:srgbClr val="FF0000"/>
                </a:solidFill>
              </a:rPr>
              <a:t>DAGScheduler</a:t>
            </a:r>
            <a:r>
              <a:rPr lang="zh-CN" altLang="zh-CN" sz="2000" dirty="0"/>
              <a:t>完成划分调派</a:t>
            </a:r>
            <a:endParaRPr lang="en-US" altLang="zh-CN" sz="2000" dirty="0"/>
          </a:p>
          <a:p>
            <a:pPr marL="0" lvl="1">
              <a:buFont typeface="Wingdings" pitchFamily="2" charset="2"/>
              <a:buChar char="ü"/>
            </a:pPr>
            <a:r>
              <a:rPr lang="en-US" altLang="zh-CN" sz="2000" dirty="0"/>
              <a:t>  </a:t>
            </a:r>
            <a:r>
              <a:rPr lang="zh-CN" altLang="zh-CN" sz="2000" dirty="0"/>
              <a:t>下层包括</a:t>
            </a:r>
            <a:r>
              <a:rPr lang="en-US" altLang="zh-CN" sz="2000" dirty="0"/>
              <a:t>Worker</a:t>
            </a:r>
            <a:r>
              <a:rPr lang="zh-CN" altLang="zh-CN" sz="2000" dirty="0"/>
              <a:t>，</a:t>
            </a:r>
            <a:r>
              <a:rPr lang="en-US" altLang="zh-CN" sz="2000" dirty="0"/>
              <a:t>Executor</a:t>
            </a:r>
            <a:r>
              <a:rPr lang="zh-CN" altLang="zh-CN" sz="2000" dirty="0"/>
              <a:t>，</a:t>
            </a:r>
            <a:r>
              <a:rPr lang="en-US" altLang="zh-CN" sz="2000" dirty="0"/>
              <a:t>Thread</a:t>
            </a:r>
            <a:r>
              <a:rPr lang="zh-CN" altLang="zh-CN" sz="2000" dirty="0"/>
              <a:t>，由</a:t>
            </a:r>
            <a:r>
              <a:rPr lang="en-US" altLang="zh-CN" sz="2000" u="sng" dirty="0" err="1">
                <a:solidFill>
                  <a:srgbClr val="FF0000"/>
                </a:solidFill>
              </a:rPr>
              <a:t>SchedulerBackend</a:t>
            </a:r>
            <a:r>
              <a:rPr lang="zh-CN" altLang="zh-CN" sz="2000" dirty="0"/>
              <a:t>负责分派</a:t>
            </a:r>
            <a:endParaRPr lang="zh-CN" altLang="en-US" sz="2000" dirty="0"/>
          </a:p>
        </p:txBody>
      </p:sp>
      <p:pic>
        <p:nvPicPr>
          <p:cNvPr id="8" name="图片 7" descr="http://images2015.cnblogs.com/blog/1004194/201608/1004194-20160829182313371-1648664691.png"/>
          <p:cNvPicPr/>
          <p:nvPr/>
        </p:nvPicPr>
        <p:blipFill>
          <a:blip r:embed="rId4" r:link="rId5" cstate="print"/>
          <a:srcRect/>
          <a:stretch>
            <a:fillRect/>
          </a:stretch>
        </p:blipFill>
        <p:spPr>
          <a:xfrm>
            <a:off x="3048000" y="2590800"/>
            <a:ext cx="5835098" cy="4134678"/>
          </a:xfrm>
          <a:prstGeom prst="rect">
            <a:avLst/>
          </a:prstGeom>
          <a:noFill/>
          <a:ln w="9525">
            <a:noFill/>
            <a:miter lim="800000"/>
            <a:headEnd/>
            <a:tailEnd/>
          </a:ln>
        </p:spPr>
      </p:pic>
      <p:sp>
        <p:nvSpPr>
          <p:cNvPr id="9" name="矩形 8"/>
          <p:cNvSpPr/>
          <p:nvPr/>
        </p:nvSpPr>
        <p:spPr>
          <a:xfrm>
            <a:off x="533400" y="2819400"/>
            <a:ext cx="2438400" cy="3416320"/>
          </a:xfrm>
          <a:prstGeom prst="rect">
            <a:avLst/>
          </a:prstGeom>
        </p:spPr>
        <p:txBody>
          <a:bodyPr wrap="square">
            <a:spAutoFit/>
          </a:bodyPr>
          <a:lstStyle/>
          <a:p>
            <a:pPr>
              <a:buFont typeface="Wingdings" pitchFamily="2" charset="2"/>
              <a:buChar char="ü"/>
            </a:pPr>
            <a:r>
              <a:rPr lang="en-US" altLang="zh-CN" dirty="0"/>
              <a:t>  </a:t>
            </a:r>
            <a:r>
              <a:rPr lang="zh-CN" altLang="zh-CN" dirty="0"/>
              <a:t>上层计算任务的调度（即如何将具体的</a:t>
            </a:r>
            <a:r>
              <a:rPr lang="en-US" altLang="zh-CN" dirty="0"/>
              <a:t>RDD</a:t>
            </a:r>
            <a:r>
              <a:rPr lang="zh-CN" altLang="zh-CN" dirty="0"/>
              <a:t>分区映射到</a:t>
            </a:r>
            <a:r>
              <a:rPr lang="en-US" altLang="zh-CN" dirty="0"/>
              <a:t>Worker</a:t>
            </a:r>
            <a:r>
              <a:rPr lang="zh-CN" altLang="zh-CN" dirty="0"/>
              <a:t>上的</a:t>
            </a:r>
            <a:r>
              <a:rPr lang="en-US" altLang="zh-CN" dirty="0"/>
              <a:t>Task</a:t>
            </a:r>
            <a:r>
              <a:rPr lang="zh-CN" altLang="zh-CN" dirty="0"/>
              <a:t>线程，或者说如何将</a:t>
            </a:r>
            <a:r>
              <a:rPr lang="en-US" altLang="zh-CN" dirty="0"/>
              <a:t>Task</a:t>
            </a:r>
            <a:r>
              <a:rPr lang="zh-CN" altLang="zh-CN" dirty="0"/>
              <a:t>分发到集群的</a:t>
            </a:r>
            <a:r>
              <a:rPr lang="en-US" altLang="zh-CN" dirty="0"/>
              <a:t>Worker</a:t>
            </a:r>
            <a:r>
              <a:rPr lang="zh-CN" altLang="zh-CN" dirty="0"/>
              <a:t>节点上去执行）则是由</a:t>
            </a:r>
            <a:r>
              <a:rPr lang="en-US" altLang="zh-CN" u="sng" dirty="0" err="1">
                <a:solidFill>
                  <a:srgbClr val="FF0000"/>
                </a:solidFill>
              </a:rPr>
              <a:t>TaskSetManager</a:t>
            </a:r>
            <a:r>
              <a:rPr lang="zh-CN" altLang="zh-CN" dirty="0"/>
              <a:t>通过</a:t>
            </a:r>
            <a:r>
              <a:rPr lang="en-US" altLang="zh-CN" u="sng" dirty="0" err="1">
                <a:solidFill>
                  <a:srgbClr val="FF0000"/>
                </a:solidFill>
              </a:rPr>
              <a:t>TaskScheduler</a:t>
            </a:r>
            <a:r>
              <a:rPr lang="zh-CN" altLang="zh-CN" dirty="0"/>
              <a:t>与下层的计算资源管理器（</a:t>
            </a:r>
            <a:r>
              <a:rPr lang="en-US" altLang="zh-CN" dirty="0" err="1"/>
              <a:t>SchedulerBackend</a:t>
            </a:r>
            <a:r>
              <a:rPr lang="zh-CN" altLang="zh-CN" dirty="0"/>
              <a:t>）的协调来实现</a:t>
            </a:r>
            <a:endParaRPr lang="zh-CN" altLang="en-US" dirty="0"/>
          </a:p>
        </p:txBody>
      </p:sp>
      <p:sp>
        <p:nvSpPr>
          <p:cNvPr id="10" name="TextBox 11"/>
          <p:cNvSpPr txBox="1">
            <a:spLocks noChangeArrowheads="1"/>
          </p:cNvSpPr>
          <p:nvPr/>
        </p:nvSpPr>
        <p:spPr bwMode="auto">
          <a:xfrm>
            <a:off x="3162300" y="248190"/>
            <a:ext cx="5562600" cy="584775"/>
          </a:xfrm>
          <a:prstGeom prst="rect">
            <a:avLst/>
          </a:prstGeom>
          <a:noFill/>
          <a:ln w="9525">
            <a:noFill/>
            <a:miter lim="800000"/>
          </a:ln>
        </p:spPr>
        <p:txBody>
          <a:bodyPr>
            <a:spAutoFit/>
          </a:bodyPr>
          <a:lstStyle/>
          <a:p>
            <a:r>
              <a:rPr lang="en-US" altLang="zh-CN" sz="3200" b="1" dirty="0">
                <a:solidFill>
                  <a:srgbClr val="002060"/>
                </a:solidFill>
                <a:latin typeface="Calibri" panose="020F0502020204030204" pitchFamily="34" charset="0"/>
              </a:rPr>
              <a:t>Spark</a:t>
            </a:r>
            <a:r>
              <a:rPr lang="zh-CN" altLang="en-US" sz="3200" b="1" dirty="0">
                <a:solidFill>
                  <a:srgbClr val="002060"/>
                </a:solidFill>
                <a:latin typeface="Calibri" panose="020F0502020204030204" pitchFamily="34" charset="0"/>
              </a:rPr>
              <a:t>双层多级调度模型</a:t>
            </a:r>
          </a:p>
        </p:txBody>
      </p:sp>
      <p:cxnSp>
        <p:nvCxnSpPr>
          <p:cNvPr id="3" name="直接箭头连接符 2"/>
          <p:cNvCxnSpPr/>
          <p:nvPr/>
        </p:nvCxnSpPr>
        <p:spPr>
          <a:xfrm>
            <a:off x="6096000" y="1828800"/>
            <a:ext cx="0" cy="2133600"/>
          </a:xfrm>
          <a:prstGeom prst="straightConnector1">
            <a:avLst/>
          </a:prstGeom>
          <a:ln w="3175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a:off x="7620000" y="2438400"/>
            <a:ext cx="0" cy="2667000"/>
          </a:xfrm>
          <a:prstGeom prst="straightConnector1">
            <a:avLst/>
          </a:prstGeom>
          <a:ln w="3175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flipV="1">
            <a:off x="2133600" y="4876800"/>
            <a:ext cx="3962400" cy="457200"/>
          </a:xfrm>
          <a:prstGeom prst="straightConnector1">
            <a:avLst/>
          </a:prstGeom>
          <a:ln w="3175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flipV="1">
            <a:off x="2362200" y="4495800"/>
            <a:ext cx="3733800" cy="457200"/>
          </a:xfrm>
          <a:prstGeom prst="straightConnector1">
            <a:avLst/>
          </a:prstGeom>
          <a:ln w="3175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a:extLst>
              <a:ext uri="{FF2B5EF4-FFF2-40B4-BE49-F238E27FC236}">
                <a16:creationId xmlns:a16="http://schemas.microsoft.com/office/drawing/2014/main" id="{BAFF0CD4-5D31-4523-A2B6-2F2BA12123D6}"/>
              </a:ext>
            </a:extLst>
          </p:cNvPr>
          <p:cNvCxnSpPr>
            <a:cxnSpLocks/>
          </p:cNvCxnSpPr>
          <p:nvPr/>
        </p:nvCxnSpPr>
        <p:spPr>
          <a:xfrm flipV="1">
            <a:off x="2362200" y="5334000"/>
            <a:ext cx="3603349" cy="594360"/>
          </a:xfrm>
          <a:prstGeom prst="straightConnector1">
            <a:avLst/>
          </a:prstGeom>
          <a:ln w="31750">
            <a:solidFill>
              <a:srgbClr val="7030A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19515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pPr/>
              <a:t>36</a:t>
            </a:fld>
            <a:endParaRPr lang="zh-CN" altLang="en-US" dirty="0"/>
          </a:p>
        </p:txBody>
      </p:sp>
      <p:sp>
        <p:nvSpPr>
          <p:cNvPr id="7" name="TextBox 12"/>
          <p:cNvSpPr txBox="1">
            <a:spLocks noChangeArrowheads="1"/>
          </p:cNvSpPr>
          <p:nvPr/>
        </p:nvSpPr>
        <p:spPr bwMode="auto">
          <a:xfrm>
            <a:off x="228600" y="941971"/>
            <a:ext cx="8610600" cy="4862870"/>
          </a:xfrm>
          <a:prstGeom prst="rect">
            <a:avLst/>
          </a:prstGeom>
          <a:noFill/>
          <a:ln w="9525">
            <a:noFill/>
            <a:miter lim="800000"/>
          </a:ln>
        </p:spPr>
        <p:txBody>
          <a:bodyPr wrap="square">
            <a:spAutoFit/>
          </a:bodyPr>
          <a:lstStyle/>
          <a:p>
            <a:pPr indent="449263">
              <a:lnSpc>
                <a:spcPct val="150000"/>
              </a:lnSpc>
              <a:spcBef>
                <a:spcPts val="1200"/>
              </a:spcBef>
            </a:pP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基于上述调度模型，在计算任务层面</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Spark</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的调度分为</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4</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个级别：</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Application</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资源配置、</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Job</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调度、</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Stage</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调度、</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Task</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调度。</a:t>
            </a:r>
            <a:endParaRPr lang="en-US" altLang="zh-CN" sz="2000" dirty="0">
              <a:latin typeface="Times New Roman" panose="02020603050405020304" pitchFamily="18" charset="0"/>
              <a:ea typeface="微软雅黑" panose="020B0503020204020204" pitchFamily="34" charset="-122"/>
              <a:cs typeface="Times New Roman" panose="02020603050405020304" pitchFamily="18" charset="0"/>
            </a:endParaRPr>
          </a:p>
          <a:p>
            <a:pPr indent="449263">
              <a:lnSpc>
                <a:spcPct val="150000"/>
              </a:lnSpc>
              <a:spcBef>
                <a:spcPts val="1200"/>
              </a:spcBef>
            </a:pP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除</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Application</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外（其资源配置由</a:t>
            </a:r>
            <a:r>
              <a:rPr lang="en-US" altLang="zh-CN" sz="2000" dirty="0" err="1">
                <a:latin typeface="Times New Roman" panose="02020603050405020304" pitchFamily="18" charset="0"/>
                <a:ea typeface="微软雅黑" panose="020B0503020204020204" pitchFamily="34" charset="-122"/>
                <a:cs typeface="Times New Roman" panose="02020603050405020304" pitchFamily="18" charset="0"/>
              </a:rPr>
              <a:t>ResourceManager</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完成），</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Job/Stage/Task</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三个级别的调度主要由 </a:t>
            </a:r>
            <a:r>
              <a:rPr lang="en-US" altLang="zh-CN" sz="2000" dirty="0" err="1">
                <a:latin typeface="Times New Roman" panose="02020603050405020304" pitchFamily="18" charset="0"/>
                <a:ea typeface="微软雅黑" panose="020B0503020204020204" pitchFamily="34" charset="-122"/>
                <a:cs typeface="Times New Roman" panose="02020603050405020304" pitchFamily="18" charset="0"/>
              </a:rPr>
              <a:t>DAGScheduler</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dirty="0" err="1">
                <a:latin typeface="Times New Roman" panose="02020603050405020304" pitchFamily="18" charset="0"/>
                <a:ea typeface="微软雅黑" panose="020B0503020204020204" pitchFamily="34" charset="-122"/>
                <a:cs typeface="Times New Roman" panose="02020603050405020304" pitchFamily="18" charset="0"/>
              </a:rPr>
              <a:t>TaskSetManager</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dirty="0" err="1">
                <a:latin typeface="Times New Roman" panose="02020603050405020304" pitchFamily="18" charset="0"/>
                <a:ea typeface="微软雅黑" panose="020B0503020204020204" pitchFamily="34" charset="-122"/>
                <a:cs typeface="Times New Roman" panose="02020603050405020304" pitchFamily="18" charset="0"/>
              </a:rPr>
              <a:t>TaskScheduler</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三者来协同完成。</a:t>
            </a:r>
            <a:endParaRPr lang="en-US" altLang="zh-CN" sz="2000" dirty="0">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nSpc>
                <a:spcPct val="150000"/>
              </a:lnSpc>
              <a:spcBef>
                <a:spcPts val="1200"/>
              </a:spcBef>
              <a:buFont typeface="Arial" panose="020B0604020202020204" pitchFamily="34" charset="0"/>
              <a:buChar char="•"/>
            </a:pPr>
            <a:r>
              <a:rPr lang="en-US" altLang="zh-CN" sz="2000" dirty="0" err="1">
                <a:latin typeface="Times New Roman" panose="02020603050405020304" pitchFamily="18" charset="0"/>
                <a:ea typeface="微软雅黑" panose="020B0503020204020204" pitchFamily="34" charset="-122"/>
                <a:cs typeface="Times New Roman" panose="02020603050405020304" pitchFamily="18" charset="0"/>
              </a:rPr>
              <a:t>DAGScheduler</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负责构建具有依赖关系的</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DAG</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并划分</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Stage/</a:t>
            </a:r>
            <a:r>
              <a:rPr lang="en-US" altLang="zh-CN" sz="2000" dirty="0" err="1">
                <a:latin typeface="Times New Roman" panose="02020603050405020304" pitchFamily="18" charset="0"/>
                <a:ea typeface="微软雅黑" panose="020B0503020204020204" pitchFamily="34" charset="-122"/>
                <a:cs typeface="Times New Roman" panose="02020603050405020304" pitchFamily="18" charset="0"/>
              </a:rPr>
              <a:t>TaskSet</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000" dirty="0">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nSpc>
                <a:spcPct val="150000"/>
              </a:lnSpc>
              <a:spcBef>
                <a:spcPts val="1200"/>
              </a:spcBef>
              <a:buFont typeface="Arial" panose="020B0604020202020204" pitchFamily="34" charset="0"/>
              <a:buChar char="•"/>
            </a:pPr>
            <a:r>
              <a:rPr lang="en-US" altLang="zh-CN" sz="2000" dirty="0" err="1">
                <a:latin typeface="Times New Roman" panose="02020603050405020304" pitchFamily="18" charset="0"/>
                <a:ea typeface="微软雅黑" panose="020B0503020204020204" pitchFamily="34" charset="-122"/>
                <a:cs typeface="Times New Roman" panose="02020603050405020304" pitchFamily="18" charset="0"/>
              </a:rPr>
              <a:t>TaskSetManager</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负责在</a:t>
            </a:r>
            <a:r>
              <a:rPr lang="en-US" altLang="zh-CN" sz="2000" dirty="0" err="1">
                <a:latin typeface="Times New Roman" panose="02020603050405020304" pitchFamily="18" charset="0"/>
                <a:ea typeface="微软雅黑" panose="020B0503020204020204" pitchFamily="34" charset="-122"/>
                <a:cs typeface="Times New Roman" panose="02020603050405020304" pitchFamily="18" charset="0"/>
              </a:rPr>
              <a:t>TaskSet</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内部进行调度。</a:t>
            </a:r>
            <a:endParaRPr lang="en-US" altLang="zh-CN" sz="2000" dirty="0">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nSpc>
                <a:spcPct val="150000"/>
              </a:lnSpc>
              <a:spcBef>
                <a:spcPts val="1200"/>
              </a:spcBef>
              <a:buFont typeface="Arial" panose="020B0604020202020204" pitchFamily="34" charset="0"/>
              <a:buChar char="•"/>
            </a:pPr>
            <a:r>
              <a:rPr lang="en-US" altLang="zh-CN" sz="2000" dirty="0" err="1">
                <a:latin typeface="Times New Roman" panose="02020603050405020304" pitchFamily="18" charset="0"/>
                <a:ea typeface="微软雅黑" panose="020B0503020204020204" pitchFamily="34" charset="-122"/>
                <a:cs typeface="Times New Roman" panose="02020603050405020304" pitchFamily="18" charset="0"/>
              </a:rPr>
              <a:t>TaskScheduler</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负责将可用的计算资源提供给</a:t>
            </a:r>
            <a:r>
              <a:rPr lang="en-US" altLang="zh-CN" sz="2000" dirty="0" err="1">
                <a:latin typeface="Times New Roman" panose="02020603050405020304" pitchFamily="18" charset="0"/>
                <a:ea typeface="微软雅黑" panose="020B0503020204020204" pitchFamily="34" charset="-122"/>
                <a:cs typeface="Times New Roman" panose="02020603050405020304" pitchFamily="18" charset="0"/>
              </a:rPr>
              <a:t>TaskSetManager</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作为调度任务的依据，并最终将</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Task</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分发到集群节点上去执行。</a:t>
            </a:r>
            <a:endParaRPr lang="en-US" altLang="zh-CN" sz="20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9" name="TextBox 11"/>
          <p:cNvSpPr txBox="1">
            <a:spLocks noChangeArrowheads="1"/>
          </p:cNvSpPr>
          <p:nvPr/>
        </p:nvSpPr>
        <p:spPr bwMode="auto">
          <a:xfrm>
            <a:off x="3162300" y="248190"/>
            <a:ext cx="5562600" cy="584775"/>
          </a:xfrm>
          <a:prstGeom prst="rect">
            <a:avLst/>
          </a:prstGeom>
          <a:noFill/>
          <a:ln w="9525">
            <a:noFill/>
            <a:miter lim="800000"/>
          </a:ln>
        </p:spPr>
        <p:txBody>
          <a:bodyPr>
            <a:spAutoFit/>
          </a:bodyPr>
          <a:lstStyle/>
          <a:p>
            <a:r>
              <a:rPr lang="en-US" altLang="zh-CN" sz="3200" b="1" dirty="0">
                <a:solidFill>
                  <a:srgbClr val="002060"/>
                </a:solidFill>
                <a:latin typeface="Calibri" panose="020F0502020204030204" pitchFamily="34" charset="0"/>
              </a:rPr>
              <a:t>19.6.2 Job</a:t>
            </a:r>
            <a:r>
              <a:rPr lang="zh-CN" altLang="en-US" sz="3200" b="1" dirty="0">
                <a:solidFill>
                  <a:srgbClr val="002060"/>
                </a:solidFill>
                <a:latin typeface="Calibri" panose="020F0502020204030204" pitchFamily="34" charset="0"/>
              </a:rPr>
              <a:t>调度算法</a:t>
            </a:r>
          </a:p>
        </p:txBody>
      </p:sp>
    </p:spTree>
    <p:extLst>
      <p:ext uri="{BB962C8B-B14F-4D97-AF65-F5344CB8AC3E}">
        <p14:creationId xmlns:p14="http://schemas.microsoft.com/office/powerpoint/2010/main" val="15419515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pPr/>
              <a:t>37</a:t>
            </a:fld>
            <a:endParaRPr lang="zh-CN" altLang="en-US" dirty="0"/>
          </a:p>
        </p:txBody>
      </p:sp>
      <p:sp>
        <p:nvSpPr>
          <p:cNvPr id="7" name="TextBox 12"/>
          <p:cNvSpPr txBox="1">
            <a:spLocks noChangeArrowheads="1"/>
          </p:cNvSpPr>
          <p:nvPr/>
        </p:nvSpPr>
        <p:spPr bwMode="auto">
          <a:xfrm>
            <a:off x="228600" y="941971"/>
            <a:ext cx="8610600" cy="2400657"/>
          </a:xfrm>
          <a:prstGeom prst="rect">
            <a:avLst/>
          </a:prstGeom>
          <a:noFill/>
          <a:ln w="9525">
            <a:noFill/>
            <a:miter lim="800000"/>
          </a:ln>
        </p:spPr>
        <p:txBody>
          <a:bodyPr wrap="square">
            <a:spAutoFit/>
          </a:bodyPr>
          <a:lstStyle/>
          <a:p>
            <a:pPr>
              <a:lnSpc>
                <a:spcPct val="150000"/>
              </a:lnSpc>
              <a:spcBef>
                <a:spcPts val="1200"/>
              </a:spcBef>
            </a:pP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在</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Application</a:t>
            </a:r>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内部，</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RDD</a:t>
            </a:r>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处理流程构成一个</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DAG</a:t>
            </a:r>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，然后由</a:t>
            </a:r>
            <a:r>
              <a:rPr lang="en-US" altLang="zh-CN" sz="2000" dirty="0" err="1">
                <a:latin typeface="Times New Roman" panose="02020603050405020304" pitchFamily="18" charset="0"/>
                <a:ea typeface="微软雅黑" panose="020B0503020204020204" pitchFamily="34" charset="-122"/>
                <a:cs typeface="Times New Roman" panose="02020603050405020304" pitchFamily="18" charset="0"/>
              </a:rPr>
              <a:t>DAGScheduler</a:t>
            </a:r>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按照</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shuffle dependency</a:t>
            </a:r>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将</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DAG</a:t>
            </a:r>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划分成多个</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Stage</a:t>
            </a:r>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，每个</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Stage</a:t>
            </a:r>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包含的分区组成一个</a:t>
            </a:r>
            <a:r>
              <a:rPr lang="en-US" altLang="zh-CN" sz="2000" dirty="0" err="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TaskSet</a:t>
            </a:r>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dirty="0" err="1">
                <a:latin typeface="Times New Roman" panose="02020603050405020304" pitchFamily="18" charset="0"/>
                <a:ea typeface="微软雅黑" panose="020B0503020204020204" pitchFamily="34" charset="-122"/>
                <a:cs typeface="Times New Roman" panose="02020603050405020304" pitchFamily="18" charset="0"/>
              </a:rPr>
              <a:t>DAGScheduler</a:t>
            </a:r>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通过</a:t>
            </a:r>
            <a:r>
              <a:rPr lang="en-US" altLang="zh-CN" sz="2000" dirty="0" err="1">
                <a:latin typeface="Times New Roman" panose="02020603050405020304" pitchFamily="18" charset="0"/>
                <a:ea typeface="微软雅黑" panose="020B0503020204020204" pitchFamily="34" charset="-122"/>
                <a:cs typeface="Times New Roman" panose="02020603050405020304" pitchFamily="18" charset="0"/>
              </a:rPr>
              <a:t>TaskScheduler</a:t>
            </a:r>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接口提交</a:t>
            </a:r>
            <a:r>
              <a:rPr lang="en-US" altLang="zh-CN" sz="2000" dirty="0" err="1">
                <a:latin typeface="Times New Roman" panose="02020603050405020304" pitchFamily="18" charset="0"/>
                <a:ea typeface="微软雅黑" panose="020B0503020204020204" pitchFamily="34" charset="-122"/>
                <a:cs typeface="Times New Roman" panose="02020603050405020304" pitchFamily="18" charset="0"/>
              </a:rPr>
              <a:t>TaskSet</a:t>
            </a:r>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，这个</a:t>
            </a:r>
            <a:r>
              <a:rPr lang="en-US" altLang="zh-CN" sz="2000" dirty="0" err="1">
                <a:latin typeface="Times New Roman" panose="02020603050405020304" pitchFamily="18" charset="0"/>
                <a:ea typeface="微软雅黑" panose="020B0503020204020204" pitchFamily="34" charset="-122"/>
                <a:cs typeface="Times New Roman" panose="02020603050405020304" pitchFamily="18" charset="0"/>
              </a:rPr>
              <a:t>TaskSet</a:t>
            </a:r>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最终会触发</a:t>
            </a:r>
            <a:r>
              <a:rPr lang="en-US" altLang="zh-CN" sz="2000" dirty="0" err="1">
                <a:latin typeface="Times New Roman" panose="02020603050405020304" pitchFamily="18" charset="0"/>
                <a:ea typeface="微软雅黑" panose="020B0503020204020204" pitchFamily="34" charset="-122"/>
                <a:cs typeface="Times New Roman" panose="02020603050405020304" pitchFamily="18" charset="0"/>
              </a:rPr>
              <a:t>TaskScheduler</a:t>
            </a:r>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构建一个</a:t>
            </a:r>
            <a:r>
              <a:rPr lang="en-US" altLang="zh-CN" sz="2000" dirty="0" err="1">
                <a:latin typeface="Times New Roman" panose="02020603050405020304" pitchFamily="18" charset="0"/>
                <a:ea typeface="微软雅黑" panose="020B0503020204020204" pitchFamily="34" charset="-122"/>
                <a:cs typeface="Times New Roman" panose="02020603050405020304" pitchFamily="18" charset="0"/>
              </a:rPr>
              <a:t>TaskSetManager</a:t>
            </a:r>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的实例</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来管理这个</a:t>
            </a:r>
            <a:r>
              <a:rPr lang="en-US" altLang="zh-CN" sz="2000" dirty="0" err="1">
                <a:latin typeface="Times New Roman" panose="02020603050405020304" pitchFamily="18" charset="0"/>
                <a:ea typeface="微软雅黑" panose="020B0503020204020204" pitchFamily="34" charset="-122"/>
                <a:cs typeface="Times New Roman" panose="02020603050405020304" pitchFamily="18" charset="0"/>
              </a:rPr>
              <a:t>TaskSet</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的生命周期，对于</a:t>
            </a:r>
            <a:r>
              <a:rPr lang="en-US" altLang="zh-CN" sz="2000" dirty="0" err="1">
                <a:latin typeface="Times New Roman" panose="02020603050405020304" pitchFamily="18" charset="0"/>
                <a:ea typeface="微软雅黑" panose="020B0503020204020204" pitchFamily="34" charset="-122"/>
                <a:cs typeface="Times New Roman" panose="02020603050405020304" pitchFamily="18" charset="0"/>
              </a:rPr>
              <a:t>DAGScheduler</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来说提交</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Stage</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的工作到此就完成了。</a:t>
            </a:r>
            <a:endParaRPr lang="en-US" altLang="zh-CN" sz="2000" dirty="0">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8" name="图片 7"/>
          <p:cNvPicPr/>
          <p:nvPr/>
        </p:nvPicPr>
        <p:blipFill>
          <a:blip r:embed="rId4" cstate="print"/>
          <a:srcRect/>
          <a:stretch>
            <a:fillRect/>
          </a:stretch>
        </p:blipFill>
        <p:spPr>
          <a:xfrm>
            <a:off x="244110" y="3267901"/>
            <a:ext cx="8400039" cy="3522597"/>
          </a:xfrm>
          <a:prstGeom prst="rect">
            <a:avLst/>
          </a:prstGeom>
          <a:solidFill>
            <a:schemeClr val="bg1"/>
          </a:solidFill>
          <a:ln w="9525">
            <a:noFill/>
            <a:miter lim="800000"/>
            <a:headEnd/>
            <a:tailEnd/>
          </a:ln>
        </p:spPr>
      </p:pic>
      <p:sp>
        <p:nvSpPr>
          <p:cNvPr id="9" name="TextBox 11"/>
          <p:cNvSpPr txBox="1">
            <a:spLocks noChangeArrowheads="1"/>
          </p:cNvSpPr>
          <p:nvPr/>
        </p:nvSpPr>
        <p:spPr bwMode="auto">
          <a:xfrm>
            <a:off x="3162300" y="248190"/>
            <a:ext cx="5562600" cy="584775"/>
          </a:xfrm>
          <a:prstGeom prst="rect">
            <a:avLst/>
          </a:prstGeom>
          <a:noFill/>
          <a:ln w="9525">
            <a:noFill/>
            <a:miter lim="800000"/>
          </a:ln>
        </p:spPr>
        <p:txBody>
          <a:bodyPr>
            <a:spAutoFit/>
          </a:bodyPr>
          <a:lstStyle/>
          <a:p>
            <a:r>
              <a:rPr lang="en-US" altLang="zh-CN" sz="3200" b="1" dirty="0">
                <a:solidFill>
                  <a:srgbClr val="002060"/>
                </a:solidFill>
                <a:latin typeface="Calibri" panose="020F0502020204030204" pitchFamily="34" charset="0"/>
              </a:rPr>
              <a:t>19.6.2 Job</a:t>
            </a:r>
            <a:r>
              <a:rPr lang="zh-CN" altLang="en-US" sz="3200" b="1" dirty="0">
                <a:solidFill>
                  <a:srgbClr val="002060"/>
                </a:solidFill>
                <a:latin typeface="Calibri" panose="020F0502020204030204" pitchFamily="34" charset="0"/>
              </a:rPr>
              <a:t>调度算法</a:t>
            </a:r>
          </a:p>
        </p:txBody>
      </p:sp>
      <p:sp>
        <p:nvSpPr>
          <p:cNvPr id="2" name="圆角矩形 1"/>
          <p:cNvSpPr/>
          <p:nvPr/>
        </p:nvSpPr>
        <p:spPr>
          <a:xfrm>
            <a:off x="4362450" y="4591760"/>
            <a:ext cx="685800" cy="609600"/>
          </a:xfrm>
          <a:prstGeom prst="roundRect">
            <a:avLst/>
          </a:prstGeom>
          <a:solidFill>
            <a:schemeClr val="accent3">
              <a:lumMod val="40000"/>
              <a:lumOff val="60000"/>
              <a:alpha val="39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圆角矩形 9"/>
          <p:cNvSpPr/>
          <p:nvPr/>
        </p:nvSpPr>
        <p:spPr>
          <a:xfrm>
            <a:off x="1524000" y="4591760"/>
            <a:ext cx="685800" cy="609600"/>
          </a:xfrm>
          <a:prstGeom prst="roundRect">
            <a:avLst/>
          </a:prstGeom>
          <a:solidFill>
            <a:schemeClr val="accent3">
              <a:lumMod val="40000"/>
              <a:lumOff val="60000"/>
              <a:alpha val="39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圆角矩形 10"/>
          <p:cNvSpPr/>
          <p:nvPr/>
        </p:nvSpPr>
        <p:spPr>
          <a:xfrm>
            <a:off x="6549390" y="4583785"/>
            <a:ext cx="685800" cy="609600"/>
          </a:xfrm>
          <a:prstGeom prst="roundRect">
            <a:avLst/>
          </a:prstGeom>
          <a:solidFill>
            <a:schemeClr val="accent3">
              <a:lumMod val="40000"/>
              <a:lumOff val="60000"/>
              <a:alpha val="39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3710841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pPr/>
              <a:t>38</a:t>
            </a:fld>
            <a:endParaRPr lang="zh-CN" altLang="en-US" dirty="0"/>
          </a:p>
        </p:txBody>
      </p:sp>
      <p:sp>
        <p:nvSpPr>
          <p:cNvPr id="7" name="TextBox 12"/>
          <p:cNvSpPr txBox="1">
            <a:spLocks noChangeArrowheads="1"/>
          </p:cNvSpPr>
          <p:nvPr/>
        </p:nvSpPr>
        <p:spPr bwMode="auto">
          <a:xfrm>
            <a:off x="228600" y="941971"/>
            <a:ext cx="8610600" cy="2346091"/>
          </a:xfrm>
          <a:prstGeom prst="rect">
            <a:avLst/>
          </a:prstGeom>
          <a:noFill/>
          <a:ln w="9525">
            <a:noFill/>
            <a:miter lim="800000"/>
          </a:ln>
        </p:spPr>
        <p:txBody>
          <a:bodyPr wrap="square">
            <a:spAutoFit/>
          </a:bodyPr>
          <a:lstStyle/>
          <a:p>
            <a:pPr>
              <a:lnSpc>
                <a:spcPct val="150000"/>
              </a:lnSpc>
              <a:spcBef>
                <a:spcPts val="1200"/>
              </a:spcBef>
            </a:pP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在</a:t>
            </a:r>
            <a:r>
              <a:rPr lang="en-US" altLang="zh-CN" sz="2000" dirty="0" err="1">
                <a:latin typeface="Times New Roman" panose="02020603050405020304" pitchFamily="18" charset="0"/>
                <a:ea typeface="微软雅黑" panose="020B0503020204020204" pitchFamily="34" charset="-122"/>
                <a:cs typeface="Times New Roman" panose="02020603050405020304" pitchFamily="18" charset="0"/>
              </a:rPr>
              <a:t>TaskSet</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被提交后，由</a:t>
            </a:r>
            <a:r>
              <a:rPr lang="en-US" altLang="zh-CN" sz="2000" dirty="0" err="1">
                <a:latin typeface="Times New Roman" panose="02020603050405020304" pitchFamily="18" charset="0"/>
                <a:ea typeface="微软雅黑" panose="020B0503020204020204" pitchFamily="34" charset="-122"/>
                <a:cs typeface="Times New Roman" panose="02020603050405020304" pitchFamily="18" charset="0"/>
              </a:rPr>
              <a:t>TaskSetManager</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来负责任务集内部的任务调度，如根据</a:t>
            </a:r>
            <a:r>
              <a:rPr lang="en-US" altLang="zh-CN" sz="2000" dirty="0" err="1">
                <a:latin typeface="Times New Roman" panose="02020603050405020304" pitchFamily="18" charset="0"/>
                <a:ea typeface="微软雅黑" panose="020B0503020204020204" pitchFamily="34" charset="-122"/>
                <a:cs typeface="Times New Roman" panose="02020603050405020304" pitchFamily="18" charset="0"/>
              </a:rPr>
              <a:t>TaskScheduler</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所提供的单个</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Resource</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资源（</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host</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executor</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和</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locality</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的要求）返回一个合适的</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Task</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、更新任务运行状态、调用</a:t>
            </a:r>
            <a:r>
              <a:rPr lang="en-US" altLang="zh-CN" sz="2000" dirty="0" err="1">
                <a:latin typeface="Times New Roman" panose="02020603050405020304" pitchFamily="18" charset="0"/>
                <a:ea typeface="微软雅黑" panose="020B0503020204020204" pitchFamily="34" charset="-122"/>
                <a:cs typeface="Times New Roman" panose="02020603050405020304" pitchFamily="18" charset="0"/>
              </a:rPr>
              <a:t>DAGScheduler</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的函数接口将运行结果通知给它、当某个任务的运行时间超过一个特定比例值时重新调度该任务以避免整个</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Stage</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执行时间被拖延等。</a:t>
            </a:r>
            <a:endParaRPr lang="en-US" altLang="zh-CN" sz="2000" dirty="0">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8" name="图片 7"/>
          <p:cNvPicPr/>
          <p:nvPr/>
        </p:nvPicPr>
        <p:blipFill>
          <a:blip r:embed="rId4" cstate="print"/>
          <a:srcRect/>
          <a:stretch>
            <a:fillRect/>
          </a:stretch>
        </p:blipFill>
        <p:spPr>
          <a:xfrm>
            <a:off x="244110" y="3267901"/>
            <a:ext cx="8400039" cy="3522597"/>
          </a:xfrm>
          <a:prstGeom prst="rect">
            <a:avLst/>
          </a:prstGeom>
          <a:solidFill>
            <a:schemeClr val="bg1"/>
          </a:solidFill>
          <a:ln w="9525">
            <a:noFill/>
            <a:miter lim="800000"/>
            <a:headEnd/>
            <a:tailEnd/>
          </a:ln>
        </p:spPr>
      </p:pic>
      <p:sp>
        <p:nvSpPr>
          <p:cNvPr id="9" name="TextBox 11"/>
          <p:cNvSpPr txBox="1">
            <a:spLocks noChangeArrowheads="1"/>
          </p:cNvSpPr>
          <p:nvPr/>
        </p:nvSpPr>
        <p:spPr bwMode="auto">
          <a:xfrm>
            <a:off x="3162300" y="248190"/>
            <a:ext cx="5562600" cy="584775"/>
          </a:xfrm>
          <a:prstGeom prst="rect">
            <a:avLst/>
          </a:prstGeom>
          <a:noFill/>
          <a:ln w="9525">
            <a:noFill/>
            <a:miter lim="800000"/>
          </a:ln>
        </p:spPr>
        <p:txBody>
          <a:bodyPr>
            <a:spAutoFit/>
          </a:bodyPr>
          <a:lstStyle/>
          <a:p>
            <a:r>
              <a:rPr lang="en-US" altLang="zh-CN" sz="3200" b="1" dirty="0">
                <a:solidFill>
                  <a:srgbClr val="002060"/>
                </a:solidFill>
                <a:latin typeface="Calibri" panose="020F0502020204030204" pitchFamily="34" charset="0"/>
              </a:rPr>
              <a:t>19.6.2 Job</a:t>
            </a:r>
            <a:r>
              <a:rPr lang="zh-CN" altLang="en-US" sz="3200" b="1" dirty="0">
                <a:solidFill>
                  <a:srgbClr val="002060"/>
                </a:solidFill>
                <a:latin typeface="Calibri" panose="020F0502020204030204" pitchFamily="34" charset="0"/>
              </a:rPr>
              <a:t>调度算法</a:t>
            </a:r>
          </a:p>
        </p:txBody>
      </p:sp>
      <p:sp>
        <p:nvSpPr>
          <p:cNvPr id="2" name="圆角矩形 1"/>
          <p:cNvSpPr/>
          <p:nvPr/>
        </p:nvSpPr>
        <p:spPr>
          <a:xfrm>
            <a:off x="4362450" y="4591760"/>
            <a:ext cx="685800" cy="609600"/>
          </a:xfrm>
          <a:prstGeom prst="roundRect">
            <a:avLst/>
          </a:prstGeom>
          <a:solidFill>
            <a:schemeClr val="accent3">
              <a:lumMod val="40000"/>
              <a:lumOff val="60000"/>
              <a:alpha val="39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圆角矩形 9"/>
          <p:cNvSpPr/>
          <p:nvPr/>
        </p:nvSpPr>
        <p:spPr>
          <a:xfrm>
            <a:off x="1524000" y="4591760"/>
            <a:ext cx="685800" cy="609600"/>
          </a:xfrm>
          <a:prstGeom prst="roundRect">
            <a:avLst/>
          </a:prstGeom>
          <a:solidFill>
            <a:schemeClr val="accent3">
              <a:lumMod val="40000"/>
              <a:lumOff val="60000"/>
              <a:alpha val="39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圆角矩形 10"/>
          <p:cNvSpPr/>
          <p:nvPr/>
        </p:nvSpPr>
        <p:spPr>
          <a:xfrm>
            <a:off x="6549390" y="4583785"/>
            <a:ext cx="685800" cy="609600"/>
          </a:xfrm>
          <a:prstGeom prst="roundRect">
            <a:avLst/>
          </a:prstGeom>
          <a:solidFill>
            <a:schemeClr val="accent3">
              <a:lumMod val="40000"/>
              <a:lumOff val="60000"/>
              <a:alpha val="39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752343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pPr/>
              <a:t>39</a:t>
            </a:fld>
            <a:endParaRPr lang="zh-CN" altLang="en-US" dirty="0"/>
          </a:p>
        </p:txBody>
      </p:sp>
      <p:sp>
        <p:nvSpPr>
          <p:cNvPr id="7" name="TextBox 12"/>
          <p:cNvSpPr txBox="1">
            <a:spLocks noChangeArrowheads="1"/>
          </p:cNvSpPr>
          <p:nvPr/>
        </p:nvSpPr>
        <p:spPr bwMode="auto">
          <a:xfrm>
            <a:off x="228600" y="941971"/>
            <a:ext cx="8610600" cy="3323987"/>
          </a:xfrm>
          <a:prstGeom prst="rect">
            <a:avLst/>
          </a:prstGeom>
          <a:noFill/>
          <a:ln w="9525">
            <a:noFill/>
            <a:miter lim="800000"/>
          </a:ln>
        </p:spPr>
        <p:txBody>
          <a:bodyPr wrap="square">
            <a:spAutoFit/>
          </a:bodyPr>
          <a:lstStyle/>
          <a:p>
            <a:pPr>
              <a:lnSpc>
                <a:spcPct val="150000"/>
              </a:lnSpc>
              <a:spcBef>
                <a:spcPts val="1200"/>
              </a:spcBef>
            </a:pP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000" dirty="0" err="1">
                <a:latin typeface="Times New Roman" panose="02020603050405020304" pitchFamily="18" charset="0"/>
                <a:ea typeface="微软雅黑" panose="020B0503020204020204" pitchFamily="34" charset="-122"/>
                <a:cs typeface="Times New Roman" panose="02020603050405020304" pitchFamily="18" charset="0"/>
              </a:rPr>
              <a:t>TaskScheduler</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负责将集群资源提供给</a:t>
            </a:r>
            <a:r>
              <a:rPr lang="en-US" altLang="zh-CN" sz="2000" dirty="0" err="1">
                <a:latin typeface="Times New Roman" panose="02020603050405020304" pitchFamily="18" charset="0"/>
                <a:ea typeface="微软雅黑" panose="020B0503020204020204" pitchFamily="34" charset="-122"/>
                <a:cs typeface="Times New Roman" panose="02020603050405020304" pitchFamily="18" charset="0"/>
              </a:rPr>
              <a:t>TaskSetManager</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，供其作为分派任务到</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Executor</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节点上执行的依据。但是每个</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Job</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可能存在多个同时运行的任务集（没有依赖关系），每个任务集由一个对应的</a:t>
            </a:r>
            <a:r>
              <a:rPr lang="en-US" altLang="zh-CN" sz="2000" dirty="0" err="1">
                <a:latin typeface="Times New Roman" panose="02020603050405020304" pitchFamily="18" charset="0"/>
                <a:ea typeface="微软雅黑" panose="020B0503020204020204" pitchFamily="34" charset="-122"/>
                <a:cs typeface="Times New Roman" panose="02020603050405020304" pitchFamily="18" charset="0"/>
              </a:rPr>
              <a:t>TaskSetManager</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管理，如何决定这些任务集的执行次序，则需要一个</a:t>
            </a:r>
            <a:r>
              <a:rPr lang="zh-CN" altLang="en-US" sz="20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调度池对象</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POOL Object</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）来决定，</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Pool</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所管理的对象是下一级的</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Pool</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或者</a:t>
            </a:r>
            <a:r>
              <a:rPr lang="en-US" altLang="zh-CN" sz="2000" dirty="0" err="1">
                <a:latin typeface="Times New Roman" panose="02020603050405020304" pitchFamily="18" charset="0"/>
                <a:ea typeface="微软雅黑" panose="020B0503020204020204" pitchFamily="34" charset="-122"/>
                <a:cs typeface="Times New Roman" panose="02020603050405020304" pitchFamily="18" charset="0"/>
              </a:rPr>
              <a:t>TaskSetManager</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对象。</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Pool</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有两种调度策略可选择：</a:t>
            </a:r>
            <a:r>
              <a:rPr lang="en-US" altLang="zh-CN"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FIFO</a:t>
            </a:r>
            <a:r>
              <a:rPr lang="zh-CN" altLang="en-US"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和</a:t>
            </a:r>
            <a:r>
              <a:rPr lang="en-US" altLang="zh-CN"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Fair</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，使用哪种调度策略可由参数</a:t>
            </a:r>
            <a:r>
              <a:rPr lang="en-US" altLang="zh-CN" sz="2000" i="1" dirty="0" err="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spark.scheduler.mode</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来设置。</a:t>
            </a:r>
            <a:endParaRPr lang="en-US" altLang="zh-CN" sz="20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9" name="TextBox 11"/>
          <p:cNvSpPr txBox="1">
            <a:spLocks noChangeArrowheads="1"/>
          </p:cNvSpPr>
          <p:nvPr/>
        </p:nvSpPr>
        <p:spPr bwMode="auto">
          <a:xfrm>
            <a:off x="3162300" y="248190"/>
            <a:ext cx="5562600" cy="584775"/>
          </a:xfrm>
          <a:prstGeom prst="rect">
            <a:avLst/>
          </a:prstGeom>
          <a:noFill/>
          <a:ln w="9525">
            <a:noFill/>
            <a:miter lim="800000"/>
          </a:ln>
        </p:spPr>
        <p:txBody>
          <a:bodyPr>
            <a:spAutoFit/>
          </a:bodyPr>
          <a:lstStyle/>
          <a:p>
            <a:r>
              <a:rPr lang="en-US" altLang="zh-CN" sz="3200" b="1" dirty="0">
                <a:solidFill>
                  <a:srgbClr val="002060"/>
                </a:solidFill>
                <a:latin typeface="Calibri" panose="020F0502020204030204" pitchFamily="34" charset="0"/>
              </a:rPr>
              <a:t>19.6.2 Job</a:t>
            </a:r>
            <a:r>
              <a:rPr lang="zh-CN" altLang="en-US" sz="3200" b="1" dirty="0">
                <a:solidFill>
                  <a:srgbClr val="002060"/>
                </a:solidFill>
                <a:latin typeface="Calibri" panose="020F0502020204030204" pitchFamily="34" charset="0"/>
              </a:rPr>
              <a:t>调度算法</a:t>
            </a:r>
          </a:p>
        </p:txBody>
      </p:sp>
    </p:spTree>
    <p:extLst>
      <p:ext uri="{BB962C8B-B14F-4D97-AF65-F5344CB8AC3E}">
        <p14:creationId xmlns:p14="http://schemas.microsoft.com/office/powerpoint/2010/main" val="1712528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pPr/>
              <a:t>4</a:t>
            </a:fld>
            <a:endParaRPr lang="zh-CN" altLang="en-US" dirty="0"/>
          </a:p>
        </p:txBody>
      </p:sp>
      <p:sp>
        <p:nvSpPr>
          <p:cNvPr id="2055" name="TextBox 11"/>
          <p:cNvSpPr txBox="1">
            <a:spLocks noChangeArrowheads="1"/>
          </p:cNvSpPr>
          <p:nvPr/>
        </p:nvSpPr>
        <p:spPr bwMode="auto">
          <a:xfrm>
            <a:off x="3162300" y="248190"/>
            <a:ext cx="5562600" cy="584775"/>
          </a:xfrm>
          <a:prstGeom prst="rect">
            <a:avLst/>
          </a:prstGeom>
          <a:noFill/>
          <a:ln w="9525">
            <a:noFill/>
            <a:miter lim="800000"/>
          </a:ln>
        </p:spPr>
        <p:txBody>
          <a:bodyPr>
            <a:spAutoFit/>
          </a:bodyPr>
          <a:lstStyle/>
          <a:p>
            <a:r>
              <a:rPr lang="en-US" altLang="zh-CN" sz="3200" b="1" dirty="0">
                <a:solidFill>
                  <a:srgbClr val="002060"/>
                </a:solidFill>
                <a:latin typeface="Calibri" panose="020F0502020204030204" pitchFamily="34" charset="0"/>
              </a:rPr>
              <a:t>Spark</a:t>
            </a:r>
            <a:r>
              <a:rPr lang="zh-CN" altLang="en-US" sz="3200" b="1" dirty="0">
                <a:solidFill>
                  <a:srgbClr val="002060"/>
                </a:solidFill>
                <a:latin typeface="Calibri" panose="020F0502020204030204" pitchFamily="34" charset="0"/>
              </a:rPr>
              <a:t>内存计算</a:t>
            </a:r>
            <a:endParaRPr lang="zh-CN" altLang="en-US" sz="3600" b="1" dirty="0">
              <a:solidFill>
                <a:srgbClr val="002060"/>
              </a:solidFill>
              <a:latin typeface="Calibri" panose="020F0502020204030204" pitchFamily="34" charset="0"/>
            </a:endParaRPr>
          </a:p>
        </p:txBody>
      </p:sp>
      <p:sp>
        <p:nvSpPr>
          <p:cNvPr id="9" name="矩形 8"/>
          <p:cNvSpPr/>
          <p:nvPr/>
        </p:nvSpPr>
        <p:spPr>
          <a:xfrm>
            <a:off x="381000" y="1171712"/>
            <a:ext cx="5562600" cy="523220"/>
          </a:xfrm>
          <a:prstGeom prst="rect">
            <a:avLst/>
          </a:prstGeom>
        </p:spPr>
        <p:txBody>
          <a:bodyPr wrap="square">
            <a:spAutoFit/>
          </a:bodyPr>
          <a:lstStyle/>
          <a:p>
            <a:r>
              <a:rPr lang="en-US" sz="2800" b="1" dirty="0" err="1"/>
              <a:t>MapReduce</a:t>
            </a:r>
            <a:r>
              <a:rPr lang="en-US" sz="2800" b="1" dirty="0"/>
              <a:t> Computing </a:t>
            </a:r>
            <a:endParaRPr lang="en-US" sz="2800" dirty="0"/>
          </a:p>
        </p:txBody>
      </p:sp>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0" y="1937887"/>
            <a:ext cx="7590773" cy="4496844"/>
          </a:xfrm>
          <a:prstGeom prst="rect">
            <a:avLst/>
          </a:prstGeom>
        </p:spPr>
      </p:pic>
    </p:spTree>
    <p:extLst>
      <p:ext uri="{BB962C8B-B14F-4D97-AF65-F5344CB8AC3E}">
        <p14:creationId xmlns:p14="http://schemas.microsoft.com/office/powerpoint/2010/main" val="421688957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pPr/>
              <a:t>40</a:t>
            </a:fld>
            <a:endParaRPr lang="zh-CN" altLang="en-US" dirty="0"/>
          </a:p>
        </p:txBody>
      </p:sp>
      <p:sp>
        <p:nvSpPr>
          <p:cNvPr id="7" name="TextBox 12"/>
          <p:cNvSpPr txBox="1">
            <a:spLocks noChangeArrowheads="1"/>
          </p:cNvSpPr>
          <p:nvPr/>
        </p:nvSpPr>
        <p:spPr bwMode="auto">
          <a:xfrm>
            <a:off x="609600" y="1295400"/>
            <a:ext cx="8077200" cy="1846659"/>
          </a:xfrm>
          <a:prstGeom prst="rect">
            <a:avLst/>
          </a:prstGeom>
          <a:noFill/>
          <a:ln w="9525">
            <a:noFill/>
            <a:miter lim="800000"/>
          </a:ln>
        </p:spPr>
        <p:txBody>
          <a:bodyPr wrap="square">
            <a:spAutoFit/>
          </a:bodyPr>
          <a:lstStyle/>
          <a:p>
            <a:r>
              <a:rPr lang="zh-CN" altLang="en-US" sz="2400" b="1" dirty="0"/>
              <a:t>（</a:t>
            </a:r>
            <a:r>
              <a:rPr lang="en-US" altLang="zh-CN" sz="2400" b="1" dirty="0"/>
              <a:t>1</a:t>
            </a:r>
            <a:r>
              <a:rPr lang="zh-CN" altLang="en-US" sz="2400" b="1" dirty="0"/>
              <a:t>）</a:t>
            </a:r>
            <a:r>
              <a:rPr lang="en-US" altLang="zh-CN" sz="2400" b="1" dirty="0"/>
              <a:t>FIFO</a:t>
            </a:r>
            <a:r>
              <a:rPr lang="zh-CN" altLang="zh-CN" sz="2400" b="1" dirty="0"/>
              <a:t>调度</a:t>
            </a:r>
            <a:r>
              <a:rPr lang="zh-CN" altLang="en-US" sz="2400" b="1" dirty="0"/>
              <a:t>策略</a:t>
            </a:r>
            <a:endParaRPr lang="en-US" altLang="zh-CN" sz="2400" b="1" dirty="0"/>
          </a:p>
          <a:p>
            <a:pPr>
              <a:spcBef>
                <a:spcPts val="1200"/>
              </a:spcBef>
            </a:pPr>
            <a:r>
              <a:rPr lang="en-US" altLang="zh-CN" sz="2000" dirty="0"/>
              <a:t>     </a:t>
            </a:r>
            <a:r>
              <a:rPr lang="zh-CN" altLang="zh-CN" sz="2000" dirty="0"/>
              <a:t>先进先出</a:t>
            </a:r>
            <a:r>
              <a:rPr lang="en-US" altLang="zh-CN" sz="2000" dirty="0"/>
              <a:t>(First-In-First-Out)</a:t>
            </a:r>
            <a:r>
              <a:rPr lang="zh-CN" altLang="zh-CN" sz="2000" dirty="0"/>
              <a:t>策略，</a:t>
            </a:r>
            <a:r>
              <a:rPr lang="en-US" altLang="zh-CN" sz="2000" dirty="0"/>
              <a:t>Pool</a:t>
            </a:r>
            <a:r>
              <a:rPr lang="zh-CN" altLang="zh-CN" sz="2000" dirty="0"/>
              <a:t>直接管理</a:t>
            </a:r>
            <a:r>
              <a:rPr lang="en-US" altLang="zh-CN" sz="2000" dirty="0" err="1"/>
              <a:t>TaskSetManager</a:t>
            </a:r>
            <a:r>
              <a:rPr lang="zh-CN" altLang="zh-CN" sz="2000" dirty="0"/>
              <a:t>。每个</a:t>
            </a:r>
            <a:r>
              <a:rPr lang="en-US" altLang="zh-CN" sz="2000" dirty="0"/>
              <a:t>Job</a:t>
            </a:r>
            <a:r>
              <a:rPr lang="zh-CN" altLang="zh-CN" sz="2000" dirty="0"/>
              <a:t>都有</a:t>
            </a:r>
            <a:r>
              <a:rPr lang="en-US" altLang="zh-CN" sz="2000" dirty="0" err="1"/>
              <a:t>JobID</a:t>
            </a:r>
            <a:r>
              <a:rPr lang="zh-CN" altLang="zh-CN" sz="2000" dirty="0"/>
              <a:t>，每个</a:t>
            </a:r>
            <a:r>
              <a:rPr lang="en-US" altLang="zh-CN" sz="2000" dirty="0" err="1"/>
              <a:t>TaskSetManager</a:t>
            </a:r>
            <a:r>
              <a:rPr lang="zh-CN" altLang="zh-CN" sz="2000" dirty="0"/>
              <a:t>都带有了其对应的</a:t>
            </a:r>
            <a:r>
              <a:rPr lang="en-US" altLang="zh-CN" sz="2000" dirty="0"/>
              <a:t>Stage</a:t>
            </a:r>
            <a:r>
              <a:rPr lang="zh-CN" altLang="zh-CN" sz="2000" dirty="0"/>
              <a:t>的</a:t>
            </a:r>
            <a:r>
              <a:rPr lang="en-US" altLang="zh-CN" sz="2000" dirty="0" err="1"/>
              <a:t>StageID</a:t>
            </a:r>
            <a:r>
              <a:rPr lang="zh-CN" altLang="zh-CN" sz="2000" dirty="0"/>
              <a:t>，</a:t>
            </a:r>
            <a:r>
              <a:rPr lang="en-US" altLang="zh-CN" sz="2000" dirty="0"/>
              <a:t>Pool</a:t>
            </a:r>
            <a:r>
              <a:rPr lang="zh-CN" altLang="zh-CN" sz="2000" dirty="0"/>
              <a:t>最终根据</a:t>
            </a:r>
            <a:r>
              <a:rPr lang="en-US" altLang="zh-CN" sz="2000" dirty="0" err="1">
                <a:solidFill>
                  <a:srgbClr val="FF0000"/>
                </a:solidFill>
              </a:rPr>
              <a:t>JobID</a:t>
            </a:r>
            <a:r>
              <a:rPr lang="zh-CN" altLang="zh-CN" sz="2000" dirty="0">
                <a:solidFill>
                  <a:srgbClr val="FF0000"/>
                </a:solidFill>
              </a:rPr>
              <a:t>小优先、</a:t>
            </a:r>
            <a:r>
              <a:rPr lang="en-US" altLang="zh-CN" sz="2000" dirty="0" err="1">
                <a:solidFill>
                  <a:srgbClr val="FF0000"/>
                </a:solidFill>
              </a:rPr>
              <a:t>StageID</a:t>
            </a:r>
            <a:r>
              <a:rPr lang="zh-CN" altLang="zh-CN" sz="2000" dirty="0">
                <a:solidFill>
                  <a:srgbClr val="FF0000"/>
                </a:solidFill>
              </a:rPr>
              <a:t>大优先</a:t>
            </a:r>
            <a:r>
              <a:rPr lang="zh-CN" altLang="zh-CN" sz="2000" dirty="0"/>
              <a:t>的原则来调度</a:t>
            </a:r>
            <a:r>
              <a:rPr lang="en-US" altLang="zh-CN" sz="2000" dirty="0" err="1"/>
              <a:t>TaskSetManager</a:t>
            </a:r>
            <a:r>
              <a:rPr lang="zh-CN" altLang="zh-CN" sz="2000" dirty="0"/>
              <a:t>，如图所示。</a:t>
            </a:r>
            <a:endParaRPr lang="en-US" altLang="zh-CN" sz="2000" dirty="0"/>
          </a:p>
        </p:txBody>
      </p:sp>
      <p:pic>
        <p:nvPicPr>
          <p:cNvPr id="8" name="图片 7" descr="http://images.cnblogs.com/cnblogs_com/barrenlake/745774/o_FIFO.png"/>
          <p:cNvPicPr/>
          <p:nvPr/>
        </p:nvPicPr>
        <p:blipFill>
          <a:blip r:embed="rId4" r:link="rId5" cstate="print"/>
          <a:srcRect/>
          <a:stretch>
            <a:fillRect/>
          </a:stretch>
        </p:blipFill>
        <p:spPr>
          <a:xfrm>
            <a:off x="1219200" y="3276600"/>
            <a:ext cx="6705600" cy="3200400"/>
          </a:xfrm>
          <a:prstGeom prst="rect">
            <a:avLst/>
          </a:prstGeom>
          <a:noFill/>
          <a:ln w="9525">
            <a:noFill/>
            <a:miter lim="800000"/>
            <a:headEnd/>
            <a:tailEnd/>
          </a:ln>
        </p:spPr>
      </p:pic>
      <p:sp>
        <p:nvSpPr>
          <p:cNvPr id="9" name="TextBox 11"/>
          <p:cNvSpPr txBox="1">
            <a:spLocks noChangeArrowheads="1"/>
          </p:cNvSpPr>
          <p:nvPr/>
        </p:nvSpPr>
        <p:spPr bwMode="auto">
          <a:xfrm>
            <a:off x="3162300" y="248190"/>
            <a:ext cx="5562600" cy="584775"/>
          </a:xfrm>
          <a:prstGeom prst="rect">
            <a:avLst/>
          </a:prstGeom>
          <a:noFill/>
          <a:ln w="9525">
            <a:noFill/>
            <a:miter lim="800000"/>
          </a:ln>
        </p:spPr>
        <p:txBody>
          <a:bodyPr>
            <a:spAutoFit/>
          </a:bodyPr>
          <a:lstStyle/>
          <a:p>
            <a:r>
              <a:rPr lang="en-US" altLang="zh-CN" sz="3200" b="1" dirty="0">
                <a:solidFill>
                  <a:srgbClr val="002060"/>
                </a:solidFill>
                <a:latin typeface="Calibri" panose="020F0502020204030204" pitchFamily="34" charset="0"/>
              </a:rPr>
              <a:t>Job</a:t>
            </a:r>
            <a:r>
              <a:rPr lang="zh-CN" altLang="en-US" sz="3200" b="1" dirty="0">
                <a:solidFill>
                  <a:srgbClr val="002060"/>
                </a:solidFill>
                <a:latin typeface="Calibri" panose="020F0502020204030204" pitchFamily="34" charset="0"/>
              </a:rPr>
              <a:t>调度算法（续</a:t>
            </a:r>
            <a:r>
              <a:rPr lang="en-US" altLang="zh-CN" sz="3200" b="1" dirty="0">
                <a:solidFill>
                  <a:srgbClr val="002060"/>
                </a:solidFill>
                <a:latin typeface="Calibri" panose="020F0502020204030204" pitchFamily="34" charset="0"/>
              </a:rPr>
              <a:t>1</a:t>
            </a:r>
            <a:r>
              <a:rPr lang="zh-CN" altLang="en-US" sz="3200" b="1" dirty="0">
                <a:solidFill>
                  <a:srgbClr val="002060"/>
                </a:solidFill>
                <a:latin typeface="Calibri" panose="020F0502020204030204" pitchFamily="34" charset="0"/>
              </a:rPr>
              <a:t>）</a:t>
            </a:r>
          </a:p>
        </p:txBody>
      </p:sp>
    </p:spTree>
    <p:extLst>
      <p:ext uri="{BB962C8B-B14F-4D97-AF65-F5344CB8AC3E}">
        <p14:creationId xmlns:p14="http://schemas.microsoft.com/office/powerpoint/2010/main" val="15419515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pPr/>
              <a:t>41</a:t>
            </a:fld>
            <a:endParaRPr lang="zh-CN" altLang="en-US" dirty="0"/>
          </a:p>
        </p:txBody>
      </p:sp>
      <p:sp>
        <p:nvSpPr>
          <p:cNvPr id="7" name="TextBox 12"/>
          <p:cNvSpPr txBox="1">
            <a:spLocks noChangeArrowheads="1"/>
          </p:cNvSpPr>
          <p:nvPr/>
        </p:nvSpPr>
        <p:spPr bwMode="auto">
          <a:xfrm>
            <a:off x="609600" y="1295400"/>
            <a:ext cx="8077200" cy="1538883"/>
          </a:xfrm>
          <a:prstGeom prst="rect">
            <a:avLst/>
          </a:prstGeom>
          <a:noFill/>
          <a:ln w="9525">
            <a:noFill/>
            <a:miter lim="800000"/>
          </a:ln>
        </p:spPr>
        <p:txBody>
          <a:bodyPr wrap="square">
            <a:spAutoFit/>
          </a:bodyPr>
          <a:lstStyle/>
          <a:p>
            <a:r>
              <a:rPr lang="zh-CN" altLang="en-US" sz="2400" b="1" dirty="0"/>
              <a:t>（</a:t>
            </a:r>
            <a:r>
              <a:rPr lang="en-US" altLang="zh-CN" sz="2400" b="1" dirty="0"/>
              <a:t>2</a:t>
            </a:r>
            <a:r>
              <a:rPr lang="zh-CN" altLang="en-US" sz="2400" b="1" dirty="0"/>
              <a:t>）</a:t>
            </a:r>
            <a:r>
              <a:rPr lang="en-US" altLang="zh-CN" sz="2400" b="1" dirty="0"/>
              <a:t>Fair</a:t>
            </a:r>
            <a:r>
              <a:rPr lang="zh-CN" altLang="zh-CN" sz="2400" b="1" dirty="0"/>
              <a:t>调度</a:t>
            </a:r>
            <a:r>
              <a:rPr lang="zh-CN" altLang="en-US" sz="2400" b="1" dirty="0"/>
              <a:t>策略</a:t>
            </a:r>
            <a:endParaRPr lang="en-US" altLang="zh-CN" sz="2400" b="1" dirty="0"/>
          </a:p>
          <a:p>
            <a:pPr>
              <a:spcBef>
                <a:spcPts val="1200"/>
              </a:spcBef>
            </a:pPr>
            <a:r>
              <a:rPr lang="en-US" altLang="zh-CN" sz="2000" dirty="0"/>
              <a:t>     </a:t>
            </a:r>
            <a:r>
              <a:rPr lang="zh-CN" altLang="en-US" sz="2000" dirty="0"/>
              <a:t>公平调度</a:t>
            </a:r>
            <a:r>
              <a:rPr lang="zh-CN" altLang="zh-CN" sz="2000" dirty="0"/>
              <a:t>策略</a:t>
            </a:r>
            <a:r>
              <a:rPr lang="zh-CN" altLang="en-US" sz="2000" dirty="0"/>
              <a:t>。</a:t>
            </a:r>
            <a:r>
              <a:rPr lang="zh-CN" altLang="zh-CN" sz="2000" dirty="0"/>
              <a:t>目前采用的是两级结构，即</a:t>
            </a:r>
            <a:r>
              <a:rPr lang="en-US" altLang="zh-CN" sz="2000" dirty="0" err="1"/>
              <a:t>RootPool</a:t>
            </a:r>
            <a:r>
              <a:rPr lang="zh-CN" altLang="zh-CN" sz="2000" dirty="0"/>
              <a:t>管理一组子调度池（</a:t>
            </a:r>
            <a:r>
              <a:rPr lang="en-US" altLang="zh-CN" sz="2000" dirty="0"/>
              <a:t>Pool</a:t>
            </a:r>
            <a:r>
              <a:rPr lang="zh-CN" altLang="zh-CN" sz="2000" dirty="0"/>
              <a:t>），子调度池进一步管理属于该调度池的</a:t>
            </a:r>
            <a:r>
              <a:rPr lang="en-US" altLang="zh-CN" sz="2000" dirty="0" err="1"/>
              <a:t>TaskSetManager</a:t>
            </a:r>
            <a:r>
              <a:rPr lang="zh-CN" altLang="zh-CN" sz="2000" dirty="0"/>
              <a:t>。在</a:t>
            </a:r>
            <a:r>
              <a:rPr lang="en-US" altLang="zh-CN" sz="2000" dirty="0"/>
              <a:t>Pool</a:t>
            </a:r>
            <a:r>
              <a:rPr lang="zh-CN" altLang="zh-CN" sz="2000" dirty="0"/>
              <a:t>之间，</a:t>
            </a:r>
            <a:r>
              <a:rPr lang="en-US" altLang="zh-CN" sz="2000" dirty="0" err="1"/>
              <a:t>TaskScheduler</a:t>
            </a:r>
            <a:r>
              <a:rPr lang="zh-CN" altLang="zh-CN" sz="2000" dirty="0"/>
              <a:t>采用轮询（</a:t>
            </a:r>
            <a:r>
              <a:rPr lang="en-US" altLang="zh-CN" sz="2000" dirty="0"/>
              <a:t>Round Robin</a:t>
            </a:r>
            <a:r>
              <a:rPr lang="zh-CN" altLang="zh-CN" sz="2000" dirty="0"/>
              <a:t>）方式分配资源。</a:t>
            </a:r>
            <a:endParaRPr lang="en-US" altLang="zh-CN" sz="2000" dirty="0"/>
          </a:p>
        </p:txBody>
      </p:sp>
      <p:pic>
        <p:nvPicPr>
          <p:cNvPr id="8" name="图片 7" descr="图17-45  Fair调度策略（修改，中间Sort画成root Pool）"/>
          <p:cNvPicPr/>
          <p:nvPr/>
        </p:nvPicPr>
        <p:blipFill>
          <a:blip r:embed="rId4" cstate="print"/>
          <a:srcRect/>
          <a:stretch>
            <a:fillRect/>
          </a:stretch>
        </p:blipFill>
        <p:spPr>
          <a:xfrm>
            <a:off x="1295400" y="3200400"/>
            <a:ext cx="6629400" cy="3505200"/>
          </a:xfrm>
          <a:prstGeom prst="rect">
            <a:avLst/>
          </a:prstGeom>
          <a:noFill/>
          <a:ln w="9525">
            <a:noFill/>
            <a:miter lim="800000"/>
            <a:headEnd/>
            <a:tailEnd/>
          </a:ln>
        </p:spPr>
      </p:pic>
      <p:sp>
        <p:nvSpPr>
          <p:cNvPr id="9" name="TextBox 11"/>
          <p:cNvSpPr txBox="1">
            <a:spLocks noChangeArrowheads="1"/>
          </p:cNvSpPr>
          <p:nvPr/>
        </p:nvSpPr>
        <p:spPr bwMode="auto">
          <a:xfrm>
            <a:off x="3162300" y="248190"/>
            <a:ext cx="5562600" cy="584775"/>
          </a:xfrm>
          <a:prstGeom prst="rect">
            <a:avLst/>
          </a:prstGeom>
          <a:noFill/>
          <a:ln w="9525">
            <a:noFill/>
            <a:miter lim="800000"/>
          </a:ln>
        </p:spPr>
        <p:txBody>
          <a:bodyPr>
            <a:spAutoFit/>
          </a:bodyPr>
          <a:lstStyle/>
          <a:p>
            <a:r>
              <a:rPr lang="en-US" altLang="zh-CN" sz="3200" b="1" dirty="0">
                <a:solidFill>
                  <a:srgbClr val="002060"/>
                </a:solidFill>
                <a:latin typeface="Calibri" panose="020F0502020204030204" pitchFamily="34" charset="0"/>
              </a:rPr>
              <a:t>Job</a:t>
            </a:r>
            <a:r>
              <a:rPr lang="zh-CN" altLang="en-US" sz="3200" b="1" dirty="0">
                <a:solidFill>
                  <a:srgbClr val="002060"/>
                </a:solidFill>
                <a:latin typeface="Calibri" panose="020F0502020204030204" pitchFamily="34" charset="0"/>
              </a:rPr>
              <a:t>调度算法（续</a:t>
            </a:r>
            <a:r>
              <a:rPr lang="en-US" altLang="zh-CN" sz="3200" b="1" dirty="0">
                <a:solidFill>
                  <a:srgbClr val="002060"/>
                </a:solidFill>
                <a:latin typeface="Calibri" panose="020F0502020204030204" pitchFamily="34" charset="0"/>
              </a:rPr>
              <a:t>2</a:t>
            </a:r>
            <a:r>
              <a:rPr lang="zh-CN" altLang="en-US" sz="3200" b="1" dirty="0">
                <a:solidFill>
                  <a:srgbClr val="002060"/>
                </a:solidFill>
                <a:latin typeface="Calibri" panose="020F0502020204030204" pitchFamily="34" charset="0"/>
              </a:rPr>
              <a:t>）</a:t>
            </a:r>
          </a:p>
        </p:txBody>
      </p:sp>
      <p:sp>
        <p:nvSpPr>
          <p:cNvPr id="2" name="圆角矩形 1"/>
          <p:cNvSpPr/>
          <p:nvPr/>
        </p:nvSpPr>
        <p:spPr>
          <a:xfrm>
            <a:off x="5181600" y="4724400"/>
            <a:ext cx="1676400" cy="457200"/>
          </a:xfrm>
          <a:prstGeom prst="roundRect">
            <a:avLst/>
          </a:prstGeom>
          <a:solidFill>
            <a:srgbClr val="FF0000">
              <a:alpha val="22000"/>
            </a:srgbClr>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圆角矩形 9"/>
          <p:cNvSpPr/>
          <p:nvPr/>
        </p:nvSpPr>
        <p:spPr>
          <a:xfrm>
            <a:off x="1507670" y="4128692"/>
            <a:ext cx="5731329" cy="537366"/>
          </a:xfrm>
          <a:prstGeom prst="roundRect">
            <a:avLst/>
          </a:prstGeom>
          <a:solidFill>
            <a:srgbClr val="FF0000">
              <a:alpha val="22000"/>
            </a:srgbClr>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41951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pPr/>
              <a:t>5</a:t>
            </a:fld>
            <a:endParaRPr lang="zh-CN" altLang="en-US" dirty="0"/>
          </a:p>
        </p:txBody>
      </p:sp>
      <p:sp>
        <p:nvSpPr>
          <p:cNvPr id="2055" name="TextBox 11"/>
          <p:cNvSpPr txBox="1">
            <a:spLocks noChangeArrowheads="1"/>
          </p:cNvSpPr>
          <p:nvPr/>
        </p:nvSpPr>
        <p:spPr bwMode="auto">
          <a:xfrm>
            <a:off x="3162300" y="248190"/>
            <a:ext cx="5562600" cy="584775"/>
          </a:xfrm>
          <a:prstGeom prst="rect">
            <a:avLst/>
          </a:prstGeom>
          <a:noFill/>
          <a:ln w="9525">
            <a:noFill/>
            <a:miter lim="800000"/>
          </a:ln>
        </p:spPr>
        <p:txBody>
          <a:bodyPr>
            <a:spAutoFit/>
          </a:bodyPr>
          <a:lstStyle/>
          <a:p>
            <a:r>
              <a:rPr lang="en-US" altLang="zh-CN" sz="3200" b="1" dirty="0">
                <a:solidFill>
                  <a:srgbClr val="002060"/>
                </a:solidFill>
                <a:latin typeface="Calibri" panose="020F0502020204030204" pitchFamily="34" charset="0"/>
              </a:rPr>
              <a:t>Spark</a:t>
            </a:r>
            <a:r>
              <a:rPr lang="zh-CN" altLang="en-US" sz="3200" b="1" dirty="0">
                <a:solidFill>
                  <a:srgbClr val="002060"/>
                </a:solidFill>
                <a:latin typeface="Calibri" panose="020F0502020204030204" pitchFamily="34" charset="0"/>
              </a:rPr>
              <a:t>内存计算</a:t>
            </a:r>
            <a:endParaRPr lang="zh-CN" altLang="en-US" sz="3600" b="1" dirty="0">
              <a:solidFill>
                <a:srgbClr val="002060"/>
              </a:solidFill>
              <a:latin typeface="Calibri" panose="020F0502020204030204" pitchFamily="34" charset="0"/>
            </a:endParaRPr>
          </a:p>
        </p:txBody>
      </p:sp>
      <p:sp>
        <p:nvSpPr>
          <p:cNvPr id="9" name="矩形 8"/>
          <p:cNvSpPr/>
          <p:nvPr/>
        </p:nvSpPr>
        <p:spPr>
          <a:xfrm>
            <a:off x="381000" y="1171712"/>
            <a:ext cx="5562600" cy="523220"/>
          </a:xfrm>
          <a:prstGeom prst="rect">
            <a:avLst/>
          </a:prstGeom>
        </p:spPr>
        <p:txBody>
          <a:bodyPr wrap="square">
            <a:spAutoFit/>
          </a:bodyPr>
          <a:lstStyle/>
          <a:p>
            <a:r>
              <a:rPr lang="en-US" altLang="zh-CN" sz="2800" b="1" dirty="0"/>
              <a:t>Spark</a:t>
            </a:r>
            <a:r>
              <a:rPr lang="en-US" sz="2800" b="1" dirty="0"/>
              <a:t> Computing </a:t>
            </a:r>
            <a:endParaRPr lang="en-US" sz="2800" dirty="0"/>
          </a:p>
        </p:txBody>
      </p:sp>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0600" y="2096283"/>
            <a:ext cx="7213600" cy="4279900"/>
          </a:xfrm>
          <a:prstGeom prst="rect">
            <a:avLst/>
          </a:prstGeom>
        </p:spPr>
      </p:pic>
    </p:spTree>
    <p:extLst>
      <p:ext uri="{BB962C8B-B14F-4D97-AF65-F5344CB8AC3E}">
        <p14:creationId xmlns:p14="http://schemas.microsoft.com/office/powerpoint/2010/main" val="1099897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pPr/>
              <a:t>6</a:t>
            </a:fld>
            <a:endParaRPr lang="zh-CN" altLang="en-US" dirty="0"/>
          </a:p>
        </p:txBody>
      </p:sp>
      <p:sp>
        <p:nvSpPr>
          <p:cNvPr id="7" name="TextBox 12"/>
          <p:cNvSpPr txBox="1">
            <a:spLocks noChangeArrowheads="1"/>
          </p:cNvSpPr>
          <p:nvPr/>
        </p:nvSpPr>
        <p:spPr bwMode="auto">
          <a:xfrm>
            <a:off x="685800" y="1295400"/>
            <a:ext cx="8001000" cy="5324535"/>
          </a:xfrm>
          <a:prstGeom prst="rect">
            <a:avLst/>
          </a:prstGeom>
          <a:noFill/>
          <a:ln w="9525">
            <a:noFill/>
            <a:miter lim="800000"/>
          </a:ln>
        </p:spPr>
        <p:txBody>
          <a:bodyPr wrap="square">
            <a:spAutoFit/>
          </a:bodyPr>
          <a:lstStyle/>
          <a:p>
            <a:pPr>
              <a:spcBef>
                <a:spcPts val="1200"/>
              </a:spcBef>
              <a:buFont typeface="Wingdings" pitchFamily="2" charset="2"/>
              <a:buChar char="l"/>
            </a:pPr>
            <a:r>
              <a:rPr lang="en-US" altLang="zh-CN" sz="2000" dirty="0"/>
              <a:t>  Shark SQL</a:t>
            </a:r>
            <a:r>
              <a:rPr lang="zh-CN" altLang="en-US" sz="2000" dirty="0"/>
              <a:t>：</a:t>
            </a:r>
            <a:r>
              <a:rPr lang="en-US" altLang="zh-CN" sz="2000" dirty="0"/>
              <a:t>SQL</a:t>
            </a:r>
            <a:r>
              <a:rPr lang="zh-CN" altLang="en-US" sz="2000" dirty="0"/>
              <a:t>查询引擎。</a:t>
            </a:r>
            <a:r>
              <a:rPr lang="zh-CN" altLang="zh-CN" sz="2000" dirty="0"/>
              <a:t>通过</a:t>
            </a:r>
            <a:r>
              <a:rPr lang="en-US" altLang="zh-CN" sz="2000" dirty="0"/>
              <a:t>Hive</a:t>
            </a:r>
            <a:r>
              <a:rPr lang="zh-CN" altLang="zh-CN" sz="2000" dirty="0"/>
              <a:t>的</a:t>
            </a:r>
            <a:r>
              <a:rPr lang="en-US" altLang="zh-CN" sz="2000" dirty="0"/>
              <a:t>HQL</a:t>
            </a:r>
            <a:r>
              <a:rPr lang="zh-CN" altLang="zh-CN" sz="2000" dirty="0"/>
              <a:t>语句解析，把</a:t>
            </a:r>
            <a:r>
              <a:rPr lang="en-US" altLang="zh-CN" sz="2000" dirty="0"/>
              <a:t>HQL</a:t>
            </a:r>
            <a:r>
              <a:rPr lang="zh-CN" altLang="zh-CN" sz="2000" dirty="0"/>
              <a:t>翻译成</a:t>
            </a:r>
            <a:r>
              <a:rPr lang="en-US" altLang="zh-CN" sz="2000" dirty="0"/>
              <a:t>Spark</a:t>
            </a:r>
            <a:r>
              <a:rPr lang="zh-CN" altLang="zh-CN" sz="2000" dirty="0"/>
              <a:t>上的</a:t>
            </a:r>
            <a:r>
              <a:rPr lang="en-US" altLang="zh-CN" sz="2000" dirty="0"/>
              <a:t>RDD</a:t>
            </a:r>
            <a:r>
              <a:rPr lang="zh-CN" altLang="zh-CN" sz="2000" dirty="0"/>
              <a:t>操作</a:t>
            </a:r>
            <a:r>
              <a:rPr lang="zh-CN" altLang="en-US" sz="2000" dirty="0"/>
              <a:t>。</a:t>
            </a:r>
            <a:endParaRPr lang="en-US" altLang="zh-CN" sz="2000" dirty="0"/>
          </a:p>
          <a:p>
            <a:pPr>
              <a:spcBef>
                <a:spcPts val="1200"/>
              </a:spcBef>
              <a:buFont typeface="Wingdings" pitchFamily="2" charset="2"/>
              <a:buChar char="l"/>
            </a:pPr>
            <a:r>
              <a:rPr lang="en-US" altLang="zh-CN" sz="2000" dirty="0"/>
              <a:t>  </a:t>
            </a:r>
            <a:r>
              <a:rPr lang="en-US" altLang="zh-CN" sz="2000" dirty="0">
                <a:solidFill>
                  <a:srgbClr val="FF0000"/>
                </a:solidFill>
              </a:rPr>
              <a:t>Spark Core</a:t>
            </a:r>
            <a:r>
              <a:rPr lang="zh-CN" altLang="en-US" sz="2000" dirty="0">
                <a:solidFill>
                  <a:srgbClr val="FF0000"/>
                </a:solidFill>
              </a:rPr>
              <a:t>：内存计算模型</a:t>
            </a:r>
            <a:r>
              <a:rPr lang="zh-CN" altLang="en-US" sz="2000" dirty="0"/>
              <a:t>。</a:t>
            </a:r>
            <a:r>
              <a:rPr lang="zh-CN" altLang="zh-CN" sz="2000" dirty="0"/>
              <a:t>提供有向无环图（</a:t>
            </a:r>
            <a:r>
              <a:rPr lang="en-US" altLang="zh-CN" sz="2000" dirty="0"/>
              <a:t>DAG</a:t>
            </a:r>
            <a:r>
              <a:rPr lang="zh-CN" altLang="zh-CN" sz="2000" dirty="0"/>
              <a:t>）的分布式并行计算框架，支持内存多次迭代计算和数据共享，大大减少了迭代之间</a:t>
            </a:r>
            <a:r>
              <a:rPr lang="en-US" altLang="zh-CN" sz="2000" dirty="0"/>
              <a:t>I/O</a:t>
            </a:r>
            <a:r>
              <a:rPr lang="zh-CN" altLang="zh-CN" sz="2000" dirty="0"/>
              <a:t>的开销，对于需要进行多次迭代的数据计算性能有很大提升</a:t>
            </a:r>
            <a:endParaRPr lang="en-US" altLang="zh-CN" sz="2000" dirty="0"/>
          </a:p>
          <a:p>
            <a:pPr>
              <a:spcBef>
                <a:spcPts val="1200"/>
              </a:spcBef>
              <a:buFont typeface="Wingdings" pitchFamily="2" charset="2"/>
              <a:buChar char="l"/>
            </a:pPr>
            <a:r>
              <a:rPr lang="en-US" altLang="zh-CN" sz="2000" b="1" dirty="0">
                <a:latin typeface="Calibri" panose="020F0502020204030204" pitchFamily="34" charset="0"/>
              </a:rPr>
              <a:t>   </a:t>
            </a:r>
            <a:r>
              <a:rPr lang="en-US" altLang="zh-CN" sz="2000" dirty="0"/>
              <a:t>Spark Streaming</a:t>
            </a:r>
            <a:r>
              <a:rPr lang="zh-CN" altLang="en-US" sz="2000" dirty="0"/>
              <a:t>：支持流计算。</a:t>
            </a:r>
            <a:r>
              <a:rPr lang="zh-CN" altLang="zh-CN" sz="2000" dirty="0"/>
              <a:t>将流</a:t>
            </a:r>
            <a:r>
              <a:rPr lang="zh-CN" altLang="en-US" sz="2000" dirty="0"/>
              <a:t>数据</a:t>
            </a:r>
            <a:r>
              <a:rPr lang="zh-CN" altLang="zh-CN" sz="2000" dirty="0"/>
              <a:t>按照</a:t>
            </a:r>
            <a:r>
              <a:rPr lang="en-US" altLang="zh-CN" sz="2000" dirty="0"/>
              <a:t>batch size</a:t>
            </a:r>
            <a:r>
              <a:rPr lang="zh-CN" altLang="zh-CN" sz="2000" dirty="0"/>
              <a:t>（如</a:t>
            </a:r>
            <a:r>
              <a:rPr lang="en-US" altLang="zh-CN" sz="2000" dirty="0"/>
              <a:t>1</a:t>
            </a:r>
            <a:r>
              <a:rPr lang="zh-CN" altLang="zh-CN" sz="2000" dirty="0"/>
              <a:t>秒）分成一段一段的数据</a:t>
            </a:r>
            <a:r>
              <a:rPr lang="zh-CN" altLang="en-US" sz="2000" dirty="0"/>
              <a:t>段</a:t>
            </a:r>
            <a:r>
              <a:rPr lang="zh-CN" altLang="zh-CN" sz="2000" dirty="0"/>
              <a:t>（</a:t>
            </a:r>
            <a:r>
              <a:rPr lang="en-US" altLang="zh-CN" sz="2000" dirty="0" err="1"/>
              <a:t>Discretized</a:t>
            </a:r>
            <a:r>
              <a:rPr lang="en-US" altLang="zh-CN" sz="2000" dirty="0"/>
              <a:t> Stream</a:t>
            </a:r>
            <a:r>
              <a:rPr lang="zh-CN" altLang="zh-CN" sz="2000" dirty="0"/>
              <a:t>），每一段数据都转换成</a:t>
            </a:r>
            <a:r>
              <a:rPr lang="en-US" altLang="zh-CN" sz="2000" dirty="0"/>
              <a:t>Spark</a:t>
            </a:r>
            <a:r>
              <a:rPr lang="zh-CN" altLang="zh-CN" sz="2000" dirty="0"/>
              <a:t>的</a:t>
            </a:r>
            <a:r>
              <a:rPr lang="en-US" altLang="zh-CN" sz="2000" dirty="0"/>
              <a:t>RDD</a:t>
            </a:r>
            <a:r>
              <a:rPr lang="zh-CN" altLang="zh-CN" sz="2000" dirty="0"/>
              <a:t>，</a:t>
            </a:r>
            <a:r>
              <a:rPr lang="zh-CN" altLang="en-US" sz="2000" dirty="0"/>
              <a:t>对</a:t>
            </a:r>
            <a:r>
              <a:rPr lang="en-US" altLang="zh-CN" sz="2000" dirty="0"/>
              <a:t>RDD</a:t>
            </a:r>
            <a:r>
              <a:rPr lang="zh-CN" altLang="zh-CN" sz="2000" dirty="0"/>
              <a:t>经过操作变成中间结果保存在内存中，</a:t>
            </a:r>
            <a:r>
              <a:rPr lang="en-US" altLang="zh-CN" sz="2000" dirty="0"/>
              <a:t>Spark</a:t>
            </a:r>
            <a:r>
              <a:rPr lang="zh-CN" altLang="zh-CN" sz="2000" dirty="0"/>
              <a:t>流计算引擎</a:t>
            </a:r>
            <a:r>
              <a:rPr lang="zh-CN" altLang="en-US" sz="2000" dirty="0"/>
              <a:t>也可</a:t>
            </a:r>
            <a:r>
              <a:rPr lang="zh-CN" altLang="zh-CN" sz="2000" dirty="0"/>
              <a:t>根据需求</a:t>
            </a:r>
            <a:r>
              <a:rPr lang="zh-CN" altLang="en-US" sz="2000" dirty="0"/>
              <a:t>将</a:t>
            </a:r>
            <a:r>
              <a:rPr lang="zh-CN" altLang="zh-CN" sz="2000" dirty="0"/>
              <a:t>中间结果存储到外部设备</a:t>
            </a:r>
            <a:endParaRPr lang="en-US" altLang="zh-CN" sz="2000" dirty="0"/>
          </a:p>
          <a:p>
            <a:pPr>
              <a:spcBef>
                <a:spcPts val="1200"/>
              </a:spcBef>
              <a:buFont typeface="Wingdings" pitchFamily="2" charset="2"/>
              <a:buChar char="l"/>
            </a:pPr>
            <a:r>
              <a:rPr lang="en-US" altLang="zh-CN" sz="2000" dirty="0"/>
              <a:t>  </a:t>
            </a:r>
            <a:r>
              <a:rPr lang="en-US" altLang="zh-CN" sz="2000" dirty="0" err="1"/>
              <a:t>GraphX</a:t>
            </a:r>
            <a:r>
              <a:rPr lang="zh-CN" altLang="en-US" sz="2000" dirty="0"/>
              <a:t>：</a:t>
            </a:r>
            <a:r>
              <a:rPr lang="en-US" altLang="zh-CN" sz="2000" dirty="0"/>
              <a:t>Spark</a:t>
            </a:r>
            <a:r>
              <a:rPr lang="zh-CN" altLang="en-US" sz="2000" dirty="0"/>
              <a:t>的图并行计算框架。</a:t>
            </a:r>
            <a:endParaRPr lang="en-US" altLang="zh-CN" sz="2000" dirty="0"/>
          </a:p>
          <a:p>
            <a:pPr>
              <a:spcBef>
                <a:spcPts val="1200"/>
              </a:spcBef>
              <a:buFont typeface="Wingdings" pitchFamily="2" charset="2"/>
              <a:buChar char="l"/>
            </a:pPr>
            <a:r>
              <a:rPr lang="en-US" altLang="zh-CN" sz="2000" dirty="0"/>
              <a:t>  </a:t>
            </a:r>
            <a:r>
              <a:rPr lang="en-US" altLang="zh-CN" sz="2000" dirty="0" err="1"/>
              <a:t>MLBase</a:t>
            </a:r>
            <a:r>
              <a:rPr lang="zh-CN" altLang="en-US" sz="2000" dirty="0"/>
              <a:t>：</a:t>
            </a:r>
            <a:r>
              <a:rPr lang="zh-CN" altLang="zh-CN" sz="2000" dirty="0"/>
              <a:t>支持机器学习的组件</a:t>
            </a:r>
            <a:r>
              <a:rPr lang="zh-CN" altLang="en-US" sz="2000" dirty="0"/>
              <a:t>库。</a:t>
            </a:r>
            <a:endParaRPr lang="en-US" altLang="zh-CN" sz="2000" dirty="0"/>
          </a:p>
          <a:p>
            <a:pPr>
              <a:spcBef>
                <a:spcPts val="1200"/>
              </a:spcBef>
              <a:buFont typeface="Wingdings" pitchFamily="2" charset="2"/>
              <a:buChar char="l"/>
            </a:pPr>
            <a:r>
              <a:rPr lang="en-US" altLang="zh-CN" sz="2000" dirty="0"/>
              <a:t>  </a:t>
            </a:r>
            <a:r>
              <a:rPr lang="en-US" altLang="zh-CN" sz="2000" dirty="0" err="1"/>
              <a:t>SparkR</a:t>
            </a:r>
            <a:r>
              <a:rPr lang="zh-CN" altLang="en-US" sz="2000" dirty="0"/>
              <a:t>：一个</a:t>
            </a:r>
            <a:r>
              <a:rPr lang="en-US" altLang="zh-CN" sz="2000" dirty="0"/>
              <a:t>R</a:t>
            </a:r>
            <a:r>
              <a:rPr lang="zh-CN" altLang="en-US" sz="2000" dirty="0"/>
              <a:t>开发包，可以作为</a:t>
            </a:r>
            <a:r>
              <a:rPr lang="en-US" altLang="zh-CN" sz="2000" dirty="0"/>
              <a:t>Spark</a:t>
            </a:r>
            <a:r>
              <a:rPr lang="zh-CN" altLang="en-US" sz="2000" dirty="0"/>
              <a:t>的</a:t>
            </a:r>
            <a:r>
              <a:rPr lang="en-US" altLang="zh-CN" sz="2000" dirty="0"/>
              <a:t>job</a:t>
            </a:r>
            <a:r>
              <a:rPr lang="zh-CN" altLang="en-US" sz="2000" dirty="0"/>
              <a:t>运行在集群上。</a:t>
            </a:r>
            <a:endParaRPr lang="en-US" altLang="zh-CN" sz="2000" dirty="0"/>
          </a:p>
          <a:p>
            <a:pPr>
              <a:spcBef>
                <a:spcPts val="1200"/>
              </a:spcBef>
              <a:buFont typeface="Wingdings" pitchFamily="2" charset="2"/>
              <a:buChar char="l"/>
            </a:pPr>
            <a:r>
              <a:rPr lang="en-US" altLang="zh-CN" sz="2000" dirty="0"/>
              <a:t>  Tachyon</a:t>
            </a:r>
            <a:r>
              <a:rPr lang="zh-CN" altLang="en-US" sz="2000" dirty="0"/>
              <a:t>：一个高容错的分布式文件系统，允许文件以内存的速度在集群框架中进行可靠的共享。</a:t>
            </a:r>
          </a:p>
        </p:txBody>
      </p:sp>
      <p:sp>
        <p:nvSpPr>
          <p:cNvPr id="8" name="TextBox 11"/>
          <p:cNvSpPr txBox="1">
            <a:spLocks noChangeArrowheads="1"/>
          </p:cNvSpPr>
          <p:nvPr/>
        </p:nvSpPr>
        <p:spPr bwMode="auto">
          <a:xfrm>
            <a:off x="3162300" y="248190"/>
            <a:ext cx="5562600" cy="584775"/>
          </a:xfrm>
          <a:prstGeom prst="rect">
            <a:avLst/>
          </a:prstGeom>
          <a:noFill/>
          <a:ln w="9525">
            <a:noFill/>
            <a:miter lim="800000"/>
          </a:ln>
        </p:spPr>
        <p:txBody>
          <a:bodyPr>
            <a:spAutoFit/>
          </a:bodyPr>
          <a:lstStyle/>
          <a:p>
            <a:r>
              <a:rPr lang="en-US" altLang="zh-CN" sz="3200" b="1" dirty="0">
                <a:solidFill>
                  <a:srgbClr val="002060"/>
                </a:solidFill>
                <a:latin typeface="Calibri" panose="020F0502020204030204" pitchFamily="34" charset="0"/>
              </a:rPr>
              <a:t>Spark</a:t>
            </a:r>
            <a:r>
              <a:rPr lang="zh-CN" altLang="en-US" sz="3200" b="1" dirty="0">
                <a:solidFill>
                  <a:srgbClr val="002060"/>
                </a:solidFill>
                <a:latin typeface="Calibri" panose="020F0502020204030204" pitchFamily="34" charset="0"/>
              </a:rPr>
              <a:t>功能框架</a:t>
            </a:r>
            <a:endParaRPr lang="zh-CN" altLang="en-US" sz="3600" b="1" dirty="0">
              <a:solidFill>
                <a:srgbClr val="002060"/>
              </a:solidFill>
              <a:latin typeface="Calibri" panose="020F0502020204030204" pitchFamily="34" charset="0"/>
            </a:endParaRPr>
          </a:p>
        </p:txBody>
      </p:sp>
    </p:spTree>
    <p:extLst>
      <p:ext uri="{BB962C8B-B14F-4D97-AF65-F5344CB8AC3E}">
        <p14:creationId xmlns:p14="http://schemas.microsoft.com/office/powerpoint/2010/main" val="1541951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pPr/>
              <a:t>7</a:t>
            </a:fld>
            <a:endParaRPr lang="zh-CN" altLang="en-US" dirty="0"/>
          </a:p>
        </p:txBody>
      </p:sp>
      <p:sp>
        <p:nvSpPr>
          <p:cNvPr id="7" name="TextBox 12"/>
          <p:cNvSpPr txBox="1">
            <a:spLocks noChangeArrowheads="1"/>
          </p:cNvSpPr>
          <p:nvPr/>
        </p:nvSpPr>
        <p:spPr bwMode="auto">
          <a:xfrm>
            <a:off x="228600" y="1219200"/>
            <a:ext cx="8610600" cy="1477328"/>
          </a:xfrm>
          <a:prstGeom prst="rect">
            <a:avLst/>
          </a:prstGeom>
          <a:noFill/>
          <a:ln w="9525">
            <a:noFill/>
            <a:miter lim="800000"/>
          </a:ln>
        </p:spPr>
        <p:txBody>
          <a:bodyPr wrap="square">
            <a:spAutoFit/>
          </a:bodyPr>
          <a:lstStyle/>
          <a:p>
            <a:pPr>
              <a:lnSpc>
                <a:spcPct val="150000"/>
              </a:lnSpc>
            </a:pPr>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系统架构仍采用了</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Master/Slave</a:t>
            </a:r>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结构，即集群由一个主节点</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Master</a:t>
            </a:r>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和多个从节点</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Worker</a:t>
            </a:r>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组成，</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Master</a:t>
            </a:r>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作为整个集群的控制节点负责整个集群的运行管理，</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Worker</a:t>
            </a:r>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作为计算节点接受主节点命令并报告本节点状态</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7" name="TextBox 11"/>
          <p:cNvSpPr txBox="1">
            <a:spLocks noChangeArrowheads="1"/>
          </p:cNvSpPr>
          <p:nvPr/>
        </p:nvSpPr>
        <p:spPr bwMode="auto">
          <a:xfrm>
            <a:off x="3162300" y="248190"/>
            <a:ext cx="5562600" cy="584775"/>
          </a:xfrm>
          <a:prstGeom prst="rect">
            <a:avLst/>
          </a:prstGeom>
          <a:noFill/>
          <a:ln w="9525">
            <a:noFill/>
            <a:miter lim="800000"/>
          </a:ln>
        </p:spPr>
        <p:txBody>
          <a:bodyPr>
            <a:spAutoFit/>
          </a:bodyPr>
          <a:lstStyle/>
          <a:p>
            <a:r>
              <a:rPr lang="en-US" altLang="zh-CN" sz="3200" b="1" dirty="0">
                <a:solidFill>
                  <a:srgbClr val="002060"/>
                </a:solidFill>
                <a:latin typeface="Calibri" panose="020F0502020204030204" pitchFamily="34" charset="0"/>
              </a:rPr>
              <a:t>19.1 Spark</a:t>
            </a:r>
            <a:r>
              <a:rPr lang="zh-CN" altLang="en-US" sz="3200" b="1" dirty="0">
                <a:solidFill>
                  <a:srgbClr val="002060"/>
                </a:solidFill>
                <a:latin typeface="Calibri" panose="020F0502020204030204" pitchFamily="34" charset="0"/>
              </a:rPr>
              <a:t>计算架构</a:t>
            </a:r>
            <a:endParaRPr lang="zh-CN" altLang="en-US" sz="3600" b="1" dirty="0">
              <a:solidFill>
                <a:srgbClr val="002060"/>
              </a:solidFill>
              <a:latin typeface="Calibri" panose="020F0502020204030204" pitchFamily="34" charset="0"/>
            </a:endParaRPr>
          </a:p>
        </p:txBody>
      </p:sp>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793" y="3003415"/>
            <a:ext cx="3981561" cy="3262312"/>
          </a:xfrm>
          <a:prstGeom prst="rect">
            <a:avLst/>
          </a:prstGeom>
        </p:spPr>
      </p:pic>
      <p:pic>
        <p:nvPicPr>
          <p:cNvPr id="3" name="图片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81030" y="3023248"/>
            <a:ext cx="4893090" cy="2844152"/>
          </a:xfrm>
          <a:prstGeom prst="rect">
            <a:avLst/>
          </a:prstGeom>
        </p:spPr>
      </p:pic>
    </p:spTree>
    <p:extLst>
      <p:ext uri="{BB962C8B-B14F-4D97-AF65-F5344CB8AC3E}">
        <p14:creationId xmlns:p14="http://schemas.microsoft.com/office/powerpoint/2010/main" val="1541951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pPr/>
              <a:t>8</a:t>
            </a:fld>
            <a:endParaRPr lang="zh-CN" altLang="en-US" dirty="0"/>
          </a:p>
        </p:txBody>
      </p:sp>
      <p:sp>
        <p:nvSpPr>
          <p:cNvPr id="7" name="TextBox 12"/>
          <p:cNvSpPr txBox="1">
            <a:spLocks noChangeArrowheads="1"/>
          </p:cNvSpPr>
          <p:nvPr/>
        </p:nvSpPr>
        <p:spPr bwMode="auto">
          <a:xfrm>
            <a:off x="228600" y="1219200"/>
            <a:ext cx="8610600" cy="1477328"/>
          </a:xfrm>
          <a:prstGeom prst="rect">
            <a:avLst/>
          </a:prstGeom>
          <a:noFill/>
          <a:ln w="9525">
            <a:noFill/>
            <a:miter lim="800000"/>
          </a:ln>
        </p:spPr>
        <p:txBody>
          <a:bodyPr wrap="square">
            <a:spAutoFit/>
          </a:bodyPr>
          <a:lstStyle/>
          <a:p>
            <a:pPr>
              <a:lnSpc>
                <a:spcPct val="150000"/>
              </a:lnSpc>
            </a:pPr>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系统架构仍采用了</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Master/Slave</a:t>
            </a:r>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结构，即集群由一个主节点</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Master</a:t>
            </a:r>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和多个从节点</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Worker</a:t>
            </a:r>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组成，</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Master</a:t>
            </a:r>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作为整个集群的控制节点负责整个集群的运行管理，</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Worker</a:t>
            </a:r>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作为计算节点接受主节点命令并报告本节点状态</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7" name="TextBox 11"/>
          <p:cNvSpPr txBox="1">
            <a:spLocks noChangeArrowheads="1"/>
          </p:cNvSpPr>
          <p:nvPr/>
        </p:nvSpPr>
        <p:spPr bwMode="auto">
          <a:xfrm>
            <a:off x="3162300" y="248190"/>
            <a:ext cx="5562600" cy="584775"/>
          </a:xfrm>
          <a:prstGeom prst="rect">
            <a:avLst/>
          </a:prstGeom>
          <a:noFill/>
          <a:ln w="9525">
            <a:noFill/>
            <a:miter lim="800000"/>
          </a:ln>
        </p:spPr>
        <p:txBody>
          <a:bodyPr>
            <a:spAutoFit/>
          </a:bodyPr>
          <a:lstStyle/>
          <a:p>
            <a:r>
              <a:rPr lang="en-US" altLang="zh-CN" sz="3200" b="1" dirty="0">
                <a:solidFill>
                  <a:srgbClr val="002060"/>
                </a:solidFill>
                <a:latin typeface="Calibri" panose="020F0502020204030204" pitchFamily="34" charset="0"/>
              </a:rPr>
              <a:t>19.1 Spark</a:t>
            </a:r>
            <a:r>
              <a:rPr lang="zh-CN" altLang="en-US" sz="3200" b="1" dirty="0">
                <a:solidFill>
                  <a:srgbClr val="002060"/>
                </a:solidFill>
                <a:latin typeface="Calibri" panose="020F0502020204030204" pitchFamily="34" charset="0"/>
              </a:rPr>
              <a:t>计算架构</a:t>
            </a:r>
            <a:endParaRPr lang="zh-CN" altLang="en-US" sz="3600" b="1" dirty="0">
              <a:solidFill>
                <a:srgbClr val="002060"/>
              </a:solidFill>
              <a:latin typeface="Calibri" panose="020F0502020204030204" pitchFamily="34" charset="0"/>
            </a:endParaRPr>
          </a:p>
        </p:txBody>
      </p:sp>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81030" y="3023248"/>
            <a:ext cx="4893090" cy="2844152"/>
          </a:xfrm>
          <a:prstGeom prst="rect">
            <a:avLst/>
          </a:prstGeom>
        </p:spPr>
      </p:pic>
      <p:sp>
        <p:nvSpPr>
          <p:cNvPr id="10" name="文本框 9">
            <a:extLst>
              <a:ext uri="{FF2B5EF4-FFF2-40B4-BE49-F238E27FC236}">
                <a16:creationId xmlns:a16="http://schemas.microsoft.com/office/drawing/2014/main" id="{74AE11E8-8209-4C57-B566-6A6D6E750A98}"/>
              </a:ext>
            </a:extLst>
          </p:cNvPr>
          <p:cNvSpPr txBox="1"/>
          <p:nvPr/>
        </p:nvSpPr>
        <p:spPr>
          <a:xfrm>
            <a:off x="228600" y="2895600"/>
            <a:ext cx="3810000" cy="3367397"/>
          </a:xfrm>
          <a:prstGeom prst="rect">
            <a:avLst/>
          </a:prstGeom>
          <a:noFill/>
        </p:spPr>
        <p:txBody>
          <a:bodyPr wrap="square">
            <a:spAutoFit/>
          </a:bodyPr>
          <a:lstStyle/>
          <a:p>
            <a:pPr>
              <a:lnSpc>
                <a:spcPct val="150000"/>
              </a:lnSpc>
            </a:pPr>
            <a:r>
              <a:rPr lang="zh-CN" altLang="zh-CN" sz="1800" dirty="0">
                <a:effectLst/>
                <a:latin typeface="微软雅黑" panose="020B0503020204020204" pitchFamily="34" charset="-122"/>
                <a:ea typeface="微软雅黑" panose="020B0503020204020204" pitchFamily="34" charset="-122"/>
                <a:cs typeface="Times New Roman" panose="02020603050405020304" pitchFamily="18" charset="0"/>
              </a:rPr>
              <a:t>部署在这些集群服务器节点（硬件）之上的是</a:t>
            </a:r>
            <a:r>
              <a:rPr lang="en-US" altLang="zh-CN" sz="1800" dirty="0">
                <a:effectLst/>
                <a:latin typeface="微软雅黑" panose="020B0503020204020204" pitchFamily="34" charset="-122"/>
                <a:ea typeface="微软雅黑" panose="020B0503020204020204" pitchFamily="34" charset="-122"/>
              </a:rPr>
              <a:t>Spark</a:t>
            </a:r>
            <a:r>
              <a:rPr lang="zh-CN" altLang="zh-CN" sz="1800" dirty="0">
                <a:effectLst/>
                <a:latin typeface="微软雅黑" panose="020B0503020204020204" pitchFamily="34" charset="-122"/>
                <a:ea typeface="微软雅黑" panose="020B0503020204020204" pitchFamily="34" charset="-122"/>
                <a:cs typeface="Times New Roman" panose="02020603050405020304" pitchFamily="18" charset="0"/>
              </a:rPr>
              <a:t>分布式计算系统的各个功能组件</a:t>
            </a:r>
            <a:r>
              <a:rPr lang="en-US" altLang="zh-CN" sz="1800" dirty="0">
                <a:effectLst/>
                <a:latin typeface="微软雅黑" panose="020B0503020204020204" pitchFamily="34" charset="-122"/>
                <a:ea typeface="微软雅黑" panose="020B0503020204020204" pitchFamily="34" charset="-122"/>
              </a:rPr>
              <a:t> (</a:t>
            </a:r>
            <a:r>
              <a:rPr lang="zh-CN" altLang="zh-CN" sz="1800" dirty="0">
                <a:effectLst/>
                <a:latin typeface="微软雅黑" panose="020B0503020204020204" pitchFamily="34" charset="-122"/>
                <a:ea typeface="微软雅黑" panose="020B0503020204020204" pitchFamily="34" charset="-122"/>
                <a:cs typeface="Times New Roman" panose="02020603050405020304" pitchFamily="18" charset="0"/>
              </a:rPr>
              <a:t>软件），包括：</a:t>
            </a:r>
            <a:r>
              <a:rPr lang="en-US" altLang="zh-CN" sz="1800" b="1" dirty="0">
                <a:solidFill>
                  <a:srgbClr val="FF0000"/>
                </a:solidFill>
                <a:effectLst/>
                <a:latin typeface="微软雅黑" panose="020B0503020204020204" pitchFamily="34" charset="-122"/>
                <a:ea typeface="微软雅黑" panose="020B0503020204020204" pitchFamily="34" charset="-122"/>
              </a:rPr>
              <a:t>Client</a:t>
            </a:r>
            <a:r>
              <a:rPr lang="zh-CN" altLang="zh-CN" sz="1800" dirty="0">
                <a:effectLst/>
                <a:latin typeface="微软雅黑" panose="020B0503020204020204" pitchFamily="34" charset="-122"/>
                <a:ea typeface="微软雅黑" panose="020B0503020204020204" pitchFamily="34" charset="-122"/>
                <a:cs typeface="Times New Roman" panose="02020603050405020304" pitchFamily="18" charset="0"/>
              </a:rPr>
              <a:t>（客户端）、</a:t>
            </a:r>
            <a:r>
              <a:rPr lang="en-US" altLang="zh-CN" sz="1800" dirty="0">
                <a:solidFill>
                  <a:srgbClr val="FF0000"/>
                </a:solidFill>
                <a:effectLst/>
                <a:latin typeface="微软雅黑" panose="020B0503020204020204" pitchFamily="34" charset="-122"/>
                <a:ea typeface="微软雅黑" panose="020B0503020204020204" pitchFamily="34" charset="-122"/>
              </a:rPr>
              <a:t>Driver</a:t>
            </a:r>
            <a:r>
              <a:rPr lang="zh-CN" altLang="zh-CN" sz="1800" dirty="0">
                <a:effectLst/>
                <a:latin typeface="微软雅黑" panose="020B0503020204020204" pitchFamily="34" charset="-122"/>
                <a:ea typeface="微软雅黑" panose="020B0503020204020204" pitchFamily="34" charset="-122"/>
                <a:cs typeface="Times New Roman" panose="02020603050405020304" pitchFamily="18" charset="0"/>
              </a:rPr>
              <a:t>（应用主控程序）、</a:t>
            </a:r>
            <a:r>
              <a:rPr lang="en-US" altLang="zh-CN" sz="1800" dirty="0">
                <a:effectLst/>
                <a:latin typeface="微软雅黑" panose="020B0503020204020204" pitchFamily="34" charset="-122"/>
                <a:ea typeface="微软雅黑" panose="020B0503020204020204" pitchFamily="34" charset="-122"/>
              </a:rPr>
              <a:t>Mesos</a:t>
            </a:r>
            <a:r>
              <a:rPr lang="zh-CN" altLang="zh-CN" sz="1800" dirty="0">
                <a:effectLst/>
                <a:latin typeface="微软雅黑" panose="020B0503020204020204" pitchFamily="34" charset="-122"/>
                <a:ea typeface="微软雅黑" panose="020B0503020204020204" pitchFamily="34" charset="-122"/>
                <a:cs typeface="Times New Roman" panose="02020603050405020304" pitchFamily="18" charset="0"/>
              </a:rPr>
              <a:t>或</a:t>
            </a:r>
            <a:r>
              <a:rPr lang="en-US" altLang="zh-CN" sz="1800" dirty="0">
                <a:solidFill>
                  <a:srgbClr val="FF0000"/>
                </a:solidFill>
                <a:effectLst/>
                <a:latin typeface="微软雅黑" panose="020B0503020204020204" pitchFamily="34" charset="-122"/>
                <a:ea typeface="微软雅黑" panose="020B0503020204020204" pitchFamily="34" charset="-122"/>
              </a:rPr>
              <a:t>YARN</a:t>
            </a:r>
            <a:r>
              <a:rPr lang="zh-CN" altLang="zh-CN" sz="1800" dirty="0">
                <a:effectLst/>
                <a:latin typeface="微软雅黑" panose="020B0503020204020204" pitchFamily="34" charset="-122"/>
                <a:ea typeface="微软雅黑" panose="020B0503020204020204" pitchFamily="34" charset="-122"/>
                <a:cs typeface="Times New Roman" panose="02020603050405020304" pitchFamily="18" charset="0"/>
              </a:rPr>
              <a:t>（集群资源管理器）、</a:t>
            </a:r>
            <a:r>
              <a:rPr lang="en-US" altLang="zh-CN" sz="1800" dirty="0">
                <a:solidFill>
                  <a:srgbClr val="FF0000"/>
                </a:solidFill>
                <a:effectLst/>
                <a:latin typeface="微软雅黑" panose="020B0503020204020204" pitchFamily="34" charset="-122"/>
                <a:ea typeface="微软雅黑" panose="020B0503020204020204" pitchFamily="34" charset="-122"/>
              </a:rPr>
              <a:t>Executor</a:t>
            </a:r>
            <a:r>
              <a:rPr lang="zh-CN" altLang="zh-CN" sz="1800" dirty="0">
                <a:effectLst/>
                <a:latin typeface="微软雅黑" panose="020B0503020204020204" pitchFamily="34" charset="-122"/>
                <a:ea typeface="微软雅黑" panose="020B0503020204020204" pitchFamily="34" charset="-122"/>
                <a:cs typeface="Times New Roman" panose="02020603050405020304" pitchFamily="18" charset="0"/>
              </a:rPr>
              <a:t>（运行在</a:t>
            </a:r>
            <a:r>
              <a:rPr lang="en-US" altLang="zh-CN" sz="1800" dirty="0">
                <a:effectLst/>
                <a:latin typeface="微软雅黑" panose="020B0503020204020204" pitchFamily="34" charset="-122"/>
                <a:ea typeface="微软雅黑" panose="020B0503020204020204" pitchFamily="34" charset="-122"/>
              </a:rPr>
              <a:t>Worker</a:t>
            </a:r>
            <a:r>
              <a:rPr lang="zh-CN" altLang="zh-CN" sz="1800" dirty="0">
                <a:effectLst/>
                <a:latin typeface="微软雅黑" panose="020B0503020204020204" pitchFamily="34" charset="-122"/>
                <a:ea typeface="微软雅黑" panose="020B0503020204020204" pitchFamily="34" charset="-122"/>
                <a:cs typeface="Times New Roman" panose="02020603050405020304" pitchFamily="18" charset="0"/>
              </a:rPr>
              <a:t>上的执行程序）、</a:t>
            </a:r>
            <a:r>
              <a:rPr lang="en-US" altLang="zh-CN" sz="1800" dirty="0">
                <a:solidFill>
                  <a:srgbClr val="FF0000"/>
                </a:solidFill>
                <a:effectLst/>
                <a:latin typeface="微软雅黑" panose="020B0503020204020204" pitchFamily="34" charset="-122"/>
                <a:ea typeface="微软雅黑" panose="020B0503020204020204" pitchFamily="34" charset="-122"/>
              </a:rPr>
              <a:t>Task</a:t>
            </a:r>
            <a:r>
              <a:rPr lang="zh-CN" altLang="zh-CN" sz="1800" dirty="0">
                <a:effectLst/>
                <a:latin typeface="微软雅黑" panose="020B0503020204020204" pitchFamily="34" charset="-122"/>
                <a:ea typeface="微软雅黑" panose="020B0503020204020204" pitchFamily="34" charset="-122"/>
                <a:cs typeface="Times New Roman" panose="02020603050405020304" pitchFamily="18" charset="0"/>
              </a:rPr>
              <a:t>（并行处理线程）等</a:t>
            </a:r>
            <a:r>
              <a:rPr lang="zh-CN" altLang="en-US" sz="1800" dirty="0">
                <a:effectLst/>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1800" dirty="0">
              <a:effectLst/>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4870948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pPr/>
              <a:t>9</a:t>
            </a:fld>
            <a:endParaRPr lang="zh-CN" altLang="en-US" dirty="0"/>
          </a:p>
        </p:txBody>
      </p:sp>
      <p:sp>
        <p:nvSpPr>
          <p:cNvPr id="109569" name="Rectangle 1"/>
          <p:cNvSpPr>
            <a:spLocks noChangeArrowheads="1"/>
          </p:cNvSpPr>
          <p:nvPr/>
        </p:nvSpPr>
        <p:spPr bwMode="auto">
          <a:xfrm>
            <a:off x="228600" y="1416536"/>
            <a:ext cx="8610600" cy="470898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R="0" lvl="0" algn="l" defTabSz="914400" rtl="0" eaLnBrk="1" fontAlgn="base" latinLnBrk="0" hangingPunct="1">
              <a:lnSpc>
                <a:spcPct val="15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     </a:t>
            </a:r>
            <a:r>
              <a:rPr kumimoji="0" lang="zh-CN" sz="2000" b="0" i="0" u="none" strike="noStrike" cap="none" normalizeH="0" baseline="0" dirty="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系统软件（功能组件）到系统硬件（服务器）的部署关系如下：</a:t>
            </a:r>
            <a:endParaRPr lang="en-US" altLang="zh-CN" sz="2000" dirty="0">
              <a:latin typeface="Times New Roman" panose="02020603050405020304" pitchFamily="18" charset="0"/>
              <a:ea typeface="微软雅黑" panose="020B0503020204020204" pitchFamily="34" charset="-122"/>
              <a:cs typeface="Times New Roman" panose="02020603050405020304" pitchFamily="18" charset="0"/>
            </a:endParaRPr>
          </a:p>
          <a:p>
            <a:pPr marL="357188" marR="0" lvl="0" indent="-357188" algn="l" defTabSz="914400" rtl="0" eaLnBrk="1" fontAlgn="base" latinLnBrk="0" hangingPunct="1">
              <a:lnSpc>
                <a:spcPct val="150000"/>
              </a:lnSpc>
              <a:spcBef>
                <a:spcPts val="1200"/>
              </a:spcBef>
              <a:spcAft>
                <a:spcPct val="0"/>
              </a:spcAft>
              <a:buClrTx/>
              <a:buSzTx/>
              <a:buFont typeface="Wingdings" pitchFamily="2" charset="2"/>
              <a:buChar char="l"/>
              <a:tabLst/>
            </a:pPr>
            <a:r>
              <a:rPr kumimoji="0" lang="zh-CN" sz="2000" b="1" i="0" u="none" strike="noStrike" cap="none" normalizeH="0" baseline="0" dirty="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主节点（</a:t>
            </a:r>
            <a:r>
              <a:rPr kumimoji="0" lang="en-US" altLang="zh-CN" sz="2000" b="1" i="0" u="none" strike="noStrike" cap="none" normalizeH="0" baseline="0" dirty="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Master</a:t>
            </a:r>
            <a:r>
              <a:rPr kumimoji="0" lang="zh-CN" altLang="en-US" sz="2000" b="1" i="0" u="none" strike="noStrike" cap="none" normalizeH="0" baseline="0" dirty="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a:t>
            </a:r>
            <a:r>
              <a:rPr kumimoji="0" lang="zh-CN" altLang="en-US" sz="2000" b="0" i="0" u="none" strike="noStrike" cap="none" normalizeH="0" baseline="0" dirty="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：部署有</a:t>
            </a:r>
            <a:r>
              <a:rPr kumimoji="0" lang="en-US" altLang="zh-CN" sz="2000" b="0" i="0" u="none" strike="noStrike" cap="none" normalizeH="0" baseline="0" dirty="0" err="1">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ClusterManager</a:t>
            </a:r>
            <a:r>
              <a:rPr kumimoji="0" lang="zh-CN" altLang="en-US" sz="2000" b="0" i="0" u="none" strike="noStrike" cap="none" normalizeH="0" baseline="0" dirty="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a:t>
            </a:r>
            <a:r>
              <a:rPr kumimoji="0" lang="en-US" altLang="zh-CN" sz="2000" b="0" i="0" u="none" strike="noStrike" cap="none" normalizeH="0" baseline="0" dirty="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Standalone</a:t>
            </a:r>
            <a:r>
              <a:rPr kumimoji="0" lang="zh-CN" altLang="en-US" sz="2000" b="0" i="0" u="none" strike="noStrike" cap="none" normalizeH="0" baseline="0" dirty="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模式是</a:t>
            </a:r>
            <a:r>
              <a:rPr kumimoji="0" lang="en-US" altLang="zh-CN" sz="2000" b="0" i="0" u="none" strike="noStrike" cap="none" normalizeH="0" baseline="0" dirty="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Master</a:t>
            </a:r>
            <a:r>
              <a:rPr kumimoji="0" lang="zh-CN" altLang="en-US" sz="2000" b="0" i="0" u="none" strike="noStrike" cap="none" normalizeH="0" baseline="0" dirty="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程序，分布式模式是</a:t>
            </a:r>
            <a:r>
              <a:rPr kumimoji="0" lang="en-US" altLang="zh-CN" sz="2000" b="0" i="0" u="none" strike="noStrike" cap="none" normalizeH="0" baseline="0" dirty="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YARN </a:t>
            </a:r>
            <a:r>
              <a:rPr kumimoji="0" lang="zh-CN" altLang="en-US" sz="2000" b="0" i="0" u="none" strike="noStrike" cap="none" normalizeH="0" baseline="0" dirty="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的</a:t>
            </a:r>
            <a:r>
              <a:rPr kumimoji="0" lang="en-US" altLang="zh-CN" sz="2000" b="0" i="0" u="none" strike="noStrike" cap="none" normalizeH="0" baseline="0" dirty="0" err="1">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ResourceManager</a:t>
            </a:r>
            <a:r>
              <a:rPr kumimoji="0" lang="zh-CN" altLang="en-US" sz="2000" b="0" i="0" u="none" strike="noStrike" cap="none" normalizeH="0" baseline="0" dirty="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a:t>
            </a:r>
            <a:r>
              <a:rPr kumimoji="0" lang="en-US" altLang="zh-CN" sz="2000" b="0" i="0" u="none" strike="noStrike" cap="none" normalizeH="0" baseline="0" dirty="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000" dirty="0">
              <a:latin typeface="Times New Roman" panose="02020603050405020304" pitchFamily="18" charset="0"/>
              <a:ea typeface="微软雅黑" panose="020B0503020204020204" pitchFamily="34" charset="-122"/>
              <a:cs typeface="Times New Roman" panose="02020603050405020304" pitchFamily="18" charset="0"/>
            </a:endParaRPr>
          </a:p>
          <a:p>
            <a:pPr marL="357188" marR="0" lvl="0" indent="-357188" algn="l" defTabSz="914400" rtl="0" eaLnBrk="1" fontAlgn="base" latinLnBrk="0" hangingPunct="1">
              <a:lnSpc>
                <a:spcPct val="150000"/>
              </a:lnSpc>
              <a:spcBef>
                <a:spcPts val="600"/>
              </a:spcBef>
              <a:spcAft>
                <a:spcPct val="0"/>
              </a:spcAft>
              <a:buClrTx/>
              <a:buSzTx/>
              <a:buFont typeface="Wingdings" pitchFamily="2" charset="2"/>
              <a:buChar char="l"/>
              <a:tabLst/>
            </a:pPr>
            <a:r>
              <a:rPr kumimoji="0" lang="en-US" altLang="zh-CN" sz="2000" b="0" i="0" u="none" strike="noStrike" cap="none" normalizeH="0" dirty="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 </a:t>
            </a:r>
            <a:r>
              <a:rPr kumimoji="0" lang="zh-CN" altLang="en-US" sz="2000" b="1" i="0" u="none" strike="noStrike" cap="none" normalizeH="0" baseline="0" dirty="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工作节点（</a:t>
            </a:r>
            <a:r>
              <a:rPr kumimoji="0" lang="en-US" altLang="zh-CN" sz="2000" b="1" i="0" u="none" strike="noStrike" cap="none" normalizeH="0" baseline="0" dirty="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Worker</a:t>
            </a:r>
            <a:r>
              <a:rPr kumimoji="0" lang="zh-CN" altLang="en-US" sz="2000" b="1" i="0" u="none" strike="noStrike" cap="none" normalizeH="0" baseline="0" dirty="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a:t>
            </a:r>
            <a:r>
              <a:rPr kumimoji="0" lang="zh-CN" altLang="en-US" sz="2000" b="0" i="0" u="none" strike="noStrike" cap="none" normalizeH="0" baseline="0" dirty="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：部署有</a:t>
            </a:r>
            <a:r>
              <a:rPr kumimoji="0" lang="en-US" altLang="zh-CN" sz="2000" b="0" i="0" u="none" strike="noStrike" cap="none" normalizeH="0" baseline="0" dirty="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YARN</a:t>
            </a:r>
            <a:r>
              <a:rPr kumimoji="0" lang="zh-CN" altLang="en-US" sz="2000" b="0" i="0" u="none" strike="noStrike" cap="none" normalizeH="0" baseline="0" dirty="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的 </a:t>
            </a:r>
            <a:r>
              <a:rPr kumimoji="0" lang="en-US" altLang="zh-CN" sz="2000" b="0" i="0" u="none" strike="noStrike" cap="none" normalizeH="0" baseline="0" dirty="0" err="1">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NodeManager</a:t>
            </a:r>
            <a:r>
              <a:rPr kumimoji="0" lang="zh-CN" altLang="en-US" sz="2000" b="0" i="0" u="none" strike="noStrike" cap="none" normalizeH="0" baseline="0" dirty="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a:t>
            </a:r>
            <a:r>
              <a:rPr kumimoji="0" lang="en-US" altLang="zh-CN" sz="2000" b="0" i="0" u="none" strike="noStrike" cap="none" normalizeH="0" baseline="0" dirty="0" err="1">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ApplicationMaster</a:t>
            </a:r>
            <a:r>
              <a:rPr kumimoji="0" lang="zh-CN" altLang="en-US" sz="2000" b="0" i="0" u="none" strike="noStrike" cap="none" normalizeH="0" baseline="0" dirty="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a:t>
            </a:r>
            <a:r>
              <a:rPr kumimoji="0" lang="en-US" altLang="zh-CN" sz="2000" b="0" i="0" u="none" strike="noStrike" cap="none" normalizeH="0" baseline="0" dirty="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Executor</a:t>
            </a:r>
            <a:r>
              <a:rPr kumimoji="0" lang="zh-CN" altLang="en-US" sz="2000" b="0" i="0" u="none" strike="noStrike" cap="none" normalizeH="0" baseline="0" dirty="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，以及由</a:t>
            </a:r>
            <a:r>
              <a:rPr kumimoji="0" lang="en-US" altLang="zh-CN" sz="2000" b="0" i="0" u="none" strike="noStrike" cap="none" normalizeH="0" baseline="0" dirty="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Executor</a:t>
            </a:r>
            <a:r>
              <a:rPr kumimoji="0" lang="zh-CN" altLang="en-US" sz="2000" b="0" i="0" u="none" strike="noStrike" cap="none" normalizeH="0" baseline="0" dirty="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启动的</a:t>
            </a:r>
            <a:r>
              <a:rPr kumimoji="0" lang="en-US" altLang="zh-CN" sz="2000" b="0" i="0" u="none" strike="noStrike" cap="none" normalizeH="0" baseline="0" dirty="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Task</a:t>
            </a:r>
            <a:r>
              <a:rPr kumimoji="0" lang="zh-CN" altLang="en-US" sz="2000" b="0" i="0" u="none" strike="noStrike" cap="none" normalizeH="0" baseline="0" dirty="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线程；</a:t>
            </a:r>
            <a:endParaRPr kumimoji="0" lang="en-US" altLang="zh-CN" sz="2000" b="0" i="0" u="none" strike="noStrike" cap="none" normalizeH="0" baseline="0" dirty="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endParaRPr>
          </a:p>
          <a:p>
            <a:pPr marR="0" lvl="0" algn="l" defTabSz="914400" rtl="0" eaLnBrk="1" fontAlgn="base" latinLnBrk="0" hangingPunct="1">
              <a:lnSpc>
                <a:spcPct val="150000"/>
              </a:lnSpc>
              <a:spcBef>
                <a:spcPts val="600"/>
              </a:spcBef>
              <a:spcAft>
                <a:spcPct val="0"/>
              </a:spcAft>
              <a:buClrTx/>
              <a:buSzTx/>
              <a:buFont typeface="Wingdings" pitchFamily="2" charset="2"/>
              <a:buChar char="l"/>
              <a:tabLst/>
            </a:pP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  </a:t>
            </a:r>
            <a:r>
              <a:rPr kumimoji="0" lang="zh-CN" altLang="en-US" sz="2000" b="1" i="0" u="none" strike="noStrike" cap="none" normalizeH="0" baseline="0" dirty="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客户端节点（</a:t>
            </a:r>
            <a:r>
              <a:rPr kumimoji="0" lang="en-US" altLang="zh-CN" sz="2000" b="1" i="0" u="none" strike="noStrike" cap="none" normalizeH="0" baseline="0" dirty="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Client</a:t>
            </a:r>
            <a:r>
              <a:rPr kumimoji="0" lang="zh-CN" altLang="en-US" sz="2000" b="1" i="0" u="none" strike="noStrike" cap="none" normalizeH="0" baseline="0" dirty="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a:t>
            </a:r>
            <a:r>
              <a:rPr kumimoji="0" lang="zh-CN" altLang="en-US" sz="2000" b="0" i="0" u="none" strike="noStrike" cap="none" normalizeH="0" baseline="0" dirty="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：应用程序</a:t>
            </a:r>
            <a:r>
              <a:rPr kumimoji="0" lang="en-US" altLang="zh-CN" sz="2000" b="0" i="0" u="none" strike="noStrike" cap="none" normalizeH="0" baseline="0" dirty="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Application</a:t>
            </a:r>
            <a:r>
              <a:rPr kumimoji="0" lang="zh-CN" altLang="en-US" sz="2000" b="0" i="0" u="none" strike="noStrike" cap="none" normalizeH="0" baseline="0" dirty="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a:t>
            </a:r>
            <a:endParaRPr kumimoji="0" lang="en-US" altLang="zh-CN" sz="2000" b="0" i="0" u="none" strike="noStrike" cap="none" normalizeH="0" baseline="0" dirty="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endParaRPr>
          </a:p>
          <a:p>
            <a:pPr indent="263525">
              <a:lnSpc>
                <a:spcPct val="150000"/>
              </a:lnSpc>
              <a:spcBef>
                <a:spcPts val="600"/>
              </a:spcBef>
            </a:pPr>
            <a:endParaRPr lang="en-US" sz="2000" dirty="0">
              <a:latin typeface="Times New Roman" panose="02020603050405020304" pitchFamily="18" charset="0"/>
              <a:ea typeface="微软雅黑" panose="020B0503020204020204" pitchFamily="34" charset="-122"/>
              <a:cs typeface="Times New Roman" panose="02020603050405020304" pitchFamily="18" charset="0"/>
            </a:endParaRPr>
          </a:p>
          <a:p>
            <a:pPr indent="263525">
              <a:lnSpc>
                <a:spcPct val="150000"/>
              </a:lnSpc>
              <a:spcBef>
                <a:spcPts val="600"/>
              </a:spcBef>
            </a:pPr>
            <a:r>
              <a:rPr lang="en-US" sz="2000" dirty="0">
                <a:latin typeface="Times New Roman" panose="02020603050405020304" pitchFamily="18" charset="0"/>
                <a:ea typeface="微软雅黑" panose="020B0503020204020204" pitchFamily="34" charset="-122"/>
                <a:cs typeface="Times New Roman" panose="02020603050405020304" pitchFamily="18" charset="0"/>
              </a:rPr>
              <a:t>Spark</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应用主程序</a:t>
            </a:r>
            <a:r>
              <a:rPr lang="en-US" sz="2000" dirty="0">
                <a:latin typeface="Times New Roman" panose="02020603050405020304" pitchFamily="18" charset="0"/>
                <a:ea typeface="微软雅黑" panose="020B0503020204020204" pitchFamily="34" charset="-122"/>
                <a:cs typeface="Times New Roman" panose="02020603050405020304" pitchFamily="18" charset="0"/>
              </a:rPr>
              <a:t>Driver</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（包含</a:t>
            </a:r>
            <a:r>
              <a:rPr lang="en-US" sz="2000" dirty="0" err="1">
                <a:latin typeface="Times New Roman" panose="02020603050405020304" pitchFamily="18" charset="0"/>
                <a:ea typeface="微软雅黑" panose="020B0503020204020204" pitchFamily="34" charset="-122"/>
                <a:cs typeface="Times New Roman" panose="02020603050405020304" pitchFamily="18" charset="0"/>
              </a:rPr>
              <a:t>DAGScheduler</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a:t>
            </a:r>
            <a:r>
              <a:rPr lang="en-US" sz="2000" dirty="0" err="1">
                <a:latin typeface="Times New Roman" panose="02020603050405020304" pitchFamily="18" charset="0"/>
                <a:ea typeface="微软雅黑" panose="020B0503020204020204" pitchFamily="34" charset="-122"/>
                <a:cs typeface="Times New Roman" panose="02020603050405020304" pitchFamily="18" charset="0"/>
              </a:rPr>
              <a:t>TaskScheduler</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a:t>
            </a:r>
            <a:r>
              <a:rPr lang="en-US" sz="2000" dirty="0" err="1">
                <a:latin typeface="Times New Roman" panose="02020603050405020304" pitchFamily="18" charset="0"/>
                <a:ea typeface="微软雅黑" panose="020B0503020204020204" pitchFamily="34" charset="-122"/>
                <a:cs typeface="Times New Roman" panose="02020603050405020304" pitchFamily="18" charset="0"/>
              </a:rPr>
              <a:t>SparkEnv</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a:t>
            </a:r>
            <a:r>
              <a:rPr lang="en-US" sz="2000" dirty="0">
                <a:latin typeface="Times New Roman" panose="02020603050405020304" pitchFamily="18" charset="0"/>
                <a:ea typeface="微软雅黑" panose="020B0503020204020204" pitchFamily="34" charset="-122"/>
                <a:cs typeface="Times New Roman" panose="02020603050405020304" pitchFamily="18" charset="0"/>
              </a:rPr>
              <a:t>RDD DAG</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等）的部署方式比较灵活，与</a:t>
            </a:r>
            <a:r>
              <a:rPr lang="en-US" sz="2000" dirty="0">
                <a:latin typeface="Times New Roman" panose="02020603050405020304" pitchFamily="18" charset="0"/>
                <a:ea typeface="微软雅黑" panose="020B0503020204020204" pitchFamily="34" charset="-122"/>
                <a:cs typeface="Times New Roman" panose="02020603050405020304" pitchFamily="18" charset="0"/>
              </a:rPr>
              <a:t>Spark</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运行模式有关。</a:t>
            </a:r>
            <a:endParaRPr kumimoji="0" lang="en-US" altLang="zh-CN" sz="2000" b="0" i="0" u="none" strike="noStrike" cap="none" normalizeH="0" baseline="0" dirty="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 name="TextBox 11"/>
          <p:cNvSpPr txBox="1">
            <a:spLocks noChangeArrowheads="1"/>
          </p:cNvSpPr>
          <p:nvPr/>
        </p:nvSpPr>
        <p:spPr bwMode="auto">
          <a:xfrm>
            <a:off x="3162300" y="248190"/>
            <a:ext cx="5562600" cy="584775"/>
          </a:xfrm>
          <a:prstGeom prst="rect">
            <a:avLst/>
          </a:prstGeom>
          <a:noFill/>
          <a:ln w="9525">
            <a:noFill/>
            <a:miter lim="800000"/>
          </a:ln>
        </p:spPr>
        <p:txBody>
          <a:bodyPr>
            <a:spAutoFit/>
          </a:bodyPr>
          <a:lstStyle/>
          <a:p>
            <a:r>
              <a:rPr lang="en-US" altLang="zh-CN" sz="3200" b="1" dirty="0">
                <a:solidFill>
                  <a:srgbClr val="002060"/>
                </a:solidFill>
                <a:latin typeface="Calibri" panose="020F0502020204030204" pitchFamily="34" charset="0"/>
              </a:rPr>
              <a:t>Spark</a:t>
            </a:r>
            <a:r>
              <a:rPr lang="zh-CN" altLang="en-US" sz="3200" b="1" dirty="0">
                <a:solidFill>
                  <a:srgbClr val="002060"/>
                </a:solidFill>
                <a:latin typeface="Calibri" panose="020F0502020204030204" pitchFamily="34" charset="0"/>
              </a:rPr>
              <a:t>计算架构</a:t>
            </a:r>
            <a:endParaRPr lang="zh-CN" altLang="en-US" sz="3600" b="1" dirty="0">
              <a:solidFill>
                <a:srgbClr val="002060"/>
              </a:solidFill>
              <a:latin typeface="Calibri" panose="020F0502020204030204" pitchFamily="34" charset="0"/>
            </a:endParaRPr>
          </a:p>
        </p:txBody>
      </p:sp>
    </p:spTree>
    <p:extLst>
      <p:ext uri="{BB962C8B-B14F-4D97-AF65-F5344CB8AC3E}">
        <p14:creationId xmlns:p14="http://schemas.microsoft.com/office/powerpoint/2010/main" val="15419515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2719</TotalTime>
  <Words>4073</Words>
  <Application>Microsoft Office PowerPoint</Application>
  <PresentationFormat>全屏显示(4:3)</PresentationFormat>
  <Paragraphs>244</Paragraphs>
  <Slides>41</Slides>
  <Notes>41</Notes>
  <HiddenSlides>4</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41</vt:i4>
      </vt:variant>
    </vt:vector>
  </HeadingPairs>
  <TitlesOfParts>
    <vt:vector size="48" baseType="lpstr">
      <vt:lpstr>微软雅黑</vt:lpstr>
      <vt:lpstr>Arial</vt:lpstr>
      <vt:lpstr>Calibri</vt:lpstr>
      <vt:lpstr>Courier New</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Toshiba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abc</dc:creator>
  <cp:lastModifiedBy>Tom China</cp:lastModifiedBy>
  <cp:revision>298</cp:revision>
  <dcterms:created xsi:type="dcterms:W3CDTF">2010-07-16T22:48:00Z</dcterms:created>
  <dcterms:modified xsi:type="dcterms:W3CDTF">2023-11-21T08:22:34Z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2052-10.1.0.6660</vt:lpwstr>
  </property>
</Properties>
</file>