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73"/>
  </p:notesMasterIdLst>
  <p:sldIdLst>
    <p:sldId id="365" r:id="rId2"/>
    <p:sldId id="258" r:id="rId3"/>
    <p:sldId id="260" r:id="rId4"/>
    <p:sldId id="261" r:id="rId5"/>
    <p:sldId id="366" r:id="rId6"/>
    <p:sldId id="367" r:id="rId7"/>
    <p:sldId id="368"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69" r:id="rId40"/>
    <p:sldId id="370"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2880" userDrawn="1">
          <p15:clr>
            <a:srgbClr val="A4A3A4"/>
          </p15:clr>
        </p15:guide>
        <p15:guide id="3" pos="181"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8" autoAdjust="0"/>
    <p:restoredTop sz="94660"/>
  </p:normalViewPr>
  <p:slideViewPr>
    <p:cSldViewPr snapToGrid="0" showGuides="1">
      <p:cViewPr varScale="1">
        <p:scale>
          <a:sx n="64" d="100"/>
          <a:sy n="64" d="100"/>
        </p:scale>
        <p:origin x="60" y="904"/>
      </p:cViewPr>
      <p:guideLst>
        <p:guide orient="horz" pos="504"/>
        <p:guide pos="2880"/>
        <p:guide pos="181"/>
        <p:guide orient="horz" pos="867"/>
      </p:guideLst>
    </p:cSldViewPr>
  </p:slideViewPr>
  <p:notesTextViewPr>
    <p:cViewPr>
      <p:scale>
        <a:sx n="1" d="1"/>
        <a:sy n="1" d="1"/>
      </p:scale>
      <p:origin x="0" y="0"/>
    </p:cViewPr>
  </p:notesTextViewPr>
  <p:sorterViewPr>
    <p:cViewPr varScale="1">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58B0-A32B-40E1-9214-4FAA4A031E56}" type="datetimeFigureOut">
              <a:rPr lang="zh-CN" altLang="en-US" smtClean="0"/>
              <a:t>2023/11/26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A65BA-B9FA-4A5C-BA05-B674235F785D}" type="slidenum">
              <a:rPr lang="zh-CN" altLang="en-US" smtClean="0"/>
              <a:t>‹#›</a:t>
            </a:fld>
            <a:endParaRPr lang="zh-CN" altLang="en-US"/>
          </a:p>
        </p:txBody>
      </p:sp>
    </p:spTree>
    <p:extLst>
      <p:ext uri="{BB962C8B-B14F-4D97-AF65-F5344CB8AC3E}">
        <p14:creationId xmlns:p14="http://schemas.microsoft.com/office/powerpoint/2010/main" val="22233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本讲内容引自：刘鹏，《云计算》，第</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版，第</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章第</a:t>
            </a:r>
            <a:r>
              <a:rPr lang="en-US" altLang="zh-CN" sz="1800" dirty="0">
                <a:effectLst/>
                <a:latin typeface="Times New Roman" panose="02020603050405020304" pitchFamily="18" charset="0"/>
                <a:ea typeface="宋体" panose="02010600030101010101" pitchFamily="2" charset="-122"/>
              </a:rPr>
              <a:t>1-4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节</a:t>
            </a:r>
            <a:endParaRPr lang="zh-CN" altLang="en-US" dirty="0"/>
          </a:p>
        </p:txBody>
      </p:sp>
    </p:spTree>
    <p:extLst>
      <p:ext uri="{BB962C8B-B14F-4D97-AF65-F5344CB8AC3E}">
        <p14:creationId xmlns:p14="http://schemas.microsoft.com/office/powerpoint/2010/main" val="29927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4</a:t>
            </a:fld>
            <a:endParaRPr lang="zh-CN" altLang="en-US"/>
          </a:p>
        </p:txBody>
      </p:sp>
    </p:spTree>
    <p:extLst>
      <p:ext uri="{BB962C8B-B14F-4D97-AF65-F5344CB8AC3E}">
        <p14:creationId xmlns:p14="http://schemas.microsoft.com/office/powerpoint/2010/main" val="22684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5</a:t>
            </a:fld>
            <a:endParaRPr lang="zh-CN" altLang="en-US"/>
          </a:p>
        </p:txBody>
      </p:sp>
    </p:spTree>
    <p:extLst>
      <p:ext uri="{BB962C8B-B14F-4D97-AF65-F5344CB8AC3E}">
        <p14:creationId xmlns:p14="http://schemas.microsoft.com/office/powerpoint/2010/main" val="292777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6</a:t>
            </a:fld>
            <a:endParaRPr lang="zh-CN" altLang="en-US"/>
          </a:p>
        </p:txBody>
      </p:sp>
    </p:spTree>
    <p:extLst>
      <p:ext uri="{BB962C8B-B14F-4D97-AF65-F5344CB8AC3E}">
        <p14:creationId xmlns:p14="http://schemas.microsoft.com/office/powerpoint/2010/main" val="74861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7</a:t>
            </a:fld>
            <a:endParaRPr lang="zh-CN" altLang="en-US"/>
          </a:p>
        </p:txBody>
      </p:sp>
    </p:spTree>
    <p:extLst>
      <p:ext uri="{BB962C8B-B14F-4D97-AF65-F5344CB8AC3E}">
        <p14:creationId xmlns:p14="http://schemas.microsoft.com/office/powerpoint/2010/main" val="34803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83C43-8C5F-4713-A0C6-DC9C1BC344EE}" type="slidenum">
              <a:rPr lang="zh-CN" altLang="en-US" smtClean="0"/>
              <a:t>15</a:t>
            </a:fld>
            <a:endParaRPr lang="zh-CN" altLang="en-US"/>
          </a:p>
        </p:txBody>
      </p:sp>
    </p:spTree>
    <p:extLst>
      <p:ext uri="{BB962C8B-B14F-4D97-AF65-F5344CB8AC3E}">
        <p14:creationId xmlns:p14="http://schemas.microsoft.com/office/powerpoint/2010/main" val="243847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A65BA-B9FA-4A5C-BA05-B674235F785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81951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矩形 5"/>
          <p:cNvSpPr/>
          <p:nvPr userDrawn="1"/>
        </p:nvSpPr>
        <p:spPr>
          <a:xfrm>
            <a:off x="-10885" y="0"/>
            <a:ext cx="915488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srcRect l="21260" t="21585" r="16858" b="21466"/>
          <a:stretch/>
        </p:blipFill>
        <p:spPr>
          <a:xfrm>
            <a:off x="-25400" y="0"/>
            <a:ext cx="9182100" cy="6858000"/>
          </a:xfrm>
          <a:prstGeom prst="rect">
            <a:avLst/>
          </a:prstGeom>
        </p:spPr>
      </p:pic>
      <p:pic>
        <p:nvPicPr>
          <p:cNvPr id="4" name="图片 3"/>
          <p:cNvPicPr>
            <a:picLocks noChangeAspect="1"/>
          </p:cNvPicPr>
          <p:nvPr userDrawn="1"/>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4816"/>
          <a:stretch/>
        </p:blipFill>
        <p:spPr>
          <a:xfrm>
            <a:off x="-10885" y="0"/>
            <a:ext cx="2508139" cy="6858000"/>
          </a:xfrm>
          <a:prstGeom prst="rect">
            <a:avLst/>
          </a:prstGeom>
          <a:effectLst>
            <a:outerShdw blurRad="50800" dist="38100" algn="l" rotWithShape="0">
              <a:prstClr val="black">
                <a:alpha val="40000"/>
              </a:prstClr>
            </a:outerShdw>
          </a:effectLst>
        </p:spPr>
      </p:pic>
      <p:sp>
        <p:nvSpPr>
          <p:cNvPr id="5" name="文本框 4"/>
          <p:cNvSpPr txBox="1"/>
          <p:nvPr userDrawn="1"/>
        </p:nvSpPr>
        <p:spPr>
          <a:xfrm>
            <a:off x="1529677" y="1431190"/>
            <a:ext cx="1083951" cy="1754326"/>
          </a:xfrm>
          <a:prstGeom prst="rect">
            <a:avLst/>
          </a:prstGeom>
          <a:noFill/>
        </p:spPr>
        <p:txBody>
          <a:bodyPr wrap="none" rtlCol="0">
            <a:spAutoFit/>
          </a:bodyPr>
          <a:lstStyle/>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目</a:t>
            </a:r>
            <a:endPar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录</a:t>
            </a:r>
            <a:r>
              <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26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spTree>
    <p:extLst>
      <p:ext uri="{BB962C8B-B14F-4D97-AF65-F5344CB8AC3E}">
        <p14:creationId xmlns:p14="http://schemas.microsoft.com/office/powerpoint/2010/main" val="32644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userDrawn="1"/>
        </p:nvSpPr>
        <p:spPr>
          <a:xfrm>
            <a:off x="0" y="1"/>
            <a:ext cx="9156701" cy="6857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rotWithShape="1">
          <a:blip r:embed="rId2"/>
          <a:srcRect l="17757" t="21720" r="17935" b="22029"/>
          <a:stretch/>
        </p:blipFill>
        <p:spPr>
          <a:xfrm>
            <a:off x="-19050" y="-932"/>
            <a:ext cx="9194800" cy="6858932"/>
          </a:xfrm>
          <a:prstGeom prst="rect">
            <a:avLst/>
          </a:prstGeom>
        </p:spPr>
      </p:pic>
    </p:spTree>
    <p:extLst>
      <p:ext uri="{BB962C8B-B14F-4D97-AF65-F5344CB8AC3E}">
        <p14:creationId xmlns:p14="http://schemas.microsoft.com/office/powerpoint/2010/main" val="33144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rotWithShape="1">
          <a:blip r:embed="rId2"/>
          <a:srcRect l="18082" t="22171" r="17776" b="21733"/>
          <a:stretch/>
        </p:blipFill>
        <p:spPr>
          <a:xfrm>
            <a:off x="-25401" y="-1"/>
            <a:ext cx="9194801" cy="6858002"/>
          </a:xfrm>
          <a:prstGeom prst="rect">
            <a:avLst/>
          </a:prstGeom>
        </p:spPr>
      </p:pic>
    </p:spTree>
    <p:extLst>
      <p:ext uri="{BB962C8B-B14F-4D97-AF65-F5344CB8AC3E}">
        <p14:creationId xmlns:p14="http://schemas.microsoft.com/office/powerpoint/2010/main" val="30198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spTree>
    <p:extLst>
      <p:ext uri="{BB962C8B-B14F-4D97-AF65-F5344CB8AC3E}">
        <p14:creationId xmlns:p14="http://schemas.microsoft.com/office/powerpoint/2010/main" val="143750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7"/>
          <a:srcRect l="21260" t="21585" r="16858" b="21466"/>
          <a:stretch/>
        </p:blipFill>
        <p:spPr>
          <a:xfrm>
            <a:off x="-25400" y="0"/>
            <a:ext cx="9182100" cy="6858000"/>
          </a:xfrm>
          <a:prstGeom prst="rect">
            <a:avLst/>
          </a:prstGeom>
        </p:spPr>
      </p:pic>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27 Imagen"/>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28 Imagen"/>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userDrawn="1"/>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userDrawn="1"/>
        </p:nvSpPr>
        <p:spPr>
          <a:xfrm>
            <a:off x="4729199" y="6267161"/>
            <a:ext cx="373820" cy="276999"/>
          </a:xfrm>
          <a:prstGeom prst="rect">
            <a:avLst/>
          </a:prstGeom>
          <a:noFill/>
        </p:spPr>
        <p:txBody>
          <a:bodyPr wrap="none">
            <a:spAutoFit/>
          </a:bodyPr>
          <a:lstStyle/>
          <a:p>
            <a:pPr fontAlgn="auto">
              <a:spcBef>
                <a:spcPts val="0"/>
              </a:spcBef>
              <a:spcAft>
                <a:spcPts val="0"/>
              </a:spcAft>
              <a:defRPr/>
            </a:pPr>
            <a:r>
              <a:rPr lang="es-HN" sz="1200" b="1" dirty="0">
                <a:solidFill>
                  <a:schemeClr val="bg1">
                    <a:lumMod val="50000"/>
                  </a:schemeClr>
                </a:solidFill>
                <a:latin typeface="+mn-lt"/>
              </a:rPr>
              <a:t>71</a:t>
            </a:r>
            <a:endParaRPr lang="es-ES" sz="1200" b="1" dirty="0">
              <a:solidFill>
                <a:schemeClr val="bg1">
                  <a:lumMod val="50000"/>
                </a:schemeClr>
              </a:solidFill>
              <a:latin typeface="+mn-lt"/>
            </a:endParaRPr>
          </a:p>
        </p:txBody>
      </p:sp>
      <p:pic>
        <p:nvPicPr>
          <p:cNvPr id="14" name="Imagen 5" descr="C:\Users\Design\Documents\Edu\Product Launch\shadown.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7">
            <a:hlinkClick r:id="" action="ppaction://hlinkshowjump?jump=nextslide"/>
          </p:cNvPr>
          <p:cNvPicPr>
            <a:picLocks noChangeAspect="1" noChangeArrowheads="1"/>
          </p:cNvPicPr>
          <p:nvPr userDrawn="1"/>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userDrawn="1"/>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grpSp>
        <p:nvGrpSpPr>
          <p:cNvPr id="19" name="组合 18"/>
          <p:cNvGrpSpPr/>
          <p:nvPr userDrawn="1"/>
        </p:nvGrpSpPr>
        <p:grpSpPr>
          <a:xfrm>
            <a:off x="-1" y="-2439"/>
            <a:ext cx="9145786" cy="718410"/>
            <a:chOff x="-1" y="190175"/>
            <a:chExt cx="9145786" cy="525795"/>
          </a:xfrm>
        </p:grpSpPr>
        <p:sp>
          <p:nvSpPr>
            <p:cNvPr id="20" name="任意多边形 19"/>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任意多边形 20"/>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任意多边形 21"/>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324508550"/>
      </p:ext>
    </p:extLst>
  </p:cSld>
  <p:clrMap bg1="lt1" tx1="dk1" bg2="lt2" tx2="dk2" accent1="accent1" accent2="accent2" accent3="accent3" accent4="accent4" accent5="accent5" accent6="accent6" hlink="hlink" folHlink="folHlink"/>
  <p:sldLayoutIdLst>
    <p:sldLayoutId id="2147483698" r:id="rId1"/>
    <p:sldLayoutId id="2147483682" r:id="rId2"/>
    <p:sldLayoutId id="2147483684" r:id="rId3"/>
    <p:sldLayoutId id="2147483685" r:id="rId4"/>
    <p:sldLayoutId id="2147483714"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大数据计算技术 </a:t>
            </a:r>
            <a:endParaRPr kumimoji="0" lang="en-US" altLang="zh-CN" sz="2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Big Data Computing Technology</a:t>
            </a:r>
            <a:endParaRPr kumimoji="0" lang="zh-CN" altLang="en-US" sz="28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2056" name="TextBox 12"/>
          <p:cNvSpPr txBox="1">
            <a:spLocks noChangeArrowheads="1"/>
          </p:cNvSpPr>
          <p:nvPr/>
        </p:nvSpPr>
        <p:spPr bwMode="auto">
          <a:xfrm>
            <a:off x="197004" y="2893109"/>
            <a:ext cx="8489795" cy="769441"/>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Lecture 22   Google </a:t>
            </a:r>
            <a:r>
              <a:rPr kumimoji="0" lang="zh-CN" altLang="en-US"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云</a:t>
            </a:r>
            <a:r>
              <a:rPr kumimoji="0" lang="zh-CN" altLang="zh-CN"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计算平台</a:t>
            </a:r>
            <a:endParaRPr kumimoji="0" lang="zh-CN" altLang="en-US"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40194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8263"/>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p>
        </p:txBody>
      </p:sp>
      <p:sp>
        <p:nvSpPr>
          <p:cNvPr id="3" name="椭圆 2"/>
          <p:cNvSpPr/>
          <p:nvPr/>
        </p:nvSpPr>
        <p:spPr>
          <a:xfrm>
            <a:off x="293525" y="964569"/>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496513" y="1667825"/>
            <a:ext cx="1648208"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3</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265" y="2168749"/>
            <a:ext cx="2877711"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在用户态下实现</a:t>
            </a:r>
          </a:p>
        </p:txBody>
      </p:sp>
      <p:sp>
        <p:nvSpPr>
          <p:cNvPr id="11" name="矩形 10"/>
          <p:cNvSpPr/>
          <p:nvPr/>
        </p:nvSpPr>
        <p:spPr>
          <a:xfrm>
            <a:off x="2182551" y="2752623"/>
            <a:ext cx="6682844" cy="2585323"/>
          </a:xfrm>
          <a:prstGeom prst="rect">
            <a:avLst/>
          </a:prstGeom>
        </p:spPr>
        <p:txBody>
          <a:bodyPr wrap="square">
            <a:spAutoFit/>
          </a:bodyPr>
          <a:lstStyle/>
          <a:p>
            <a:pPr>
              <a:lnSpc>
                <a:spcPct val="150000"/>
              </a:lnSpc>
            </a:pPr>
            <a:r>
              <a:rPr lang="zh-CN" altLang="en-US" dirty="0">
                <a:solidFill>
                  <a:schemeClr val="tx1">
                    <a:lumMod val="75000"/>
                    <a:lumOff val="25000"/>
                  </a:schemeClr>
                </a:solidFill>
              </a:rPr>
              <a:t>利用</a:t>
            </a:r>
            <a:r>
              <a:rPr lang="en-US" altLang="zh-CN" dirty="0">
                <a:solidFill>
                  <a:schemeClr val="tx1">
                    <a:lumMod val="75000"/>
                    <a:lumOff val="25000"/>
                  </a:schemeClr>
                </a:solidFill>
              </a:rPr>
              <a:t>POSIX</a:t>
            </a:r>
            <a:r>
              <a:rPr lang="zh-CN" altLang="en-US" dirty="0">
                <a:solidFill>
                  <a:schemeClr val="tx1">
                    <a:lumMod val="75000"/>
                    <a:lumOff val="25000"/>
                  </a:schemeClr>
                </a:solidFill>
              </a:rPr>
              <a:t>编程接口存取数据降低了实现难度，提高通用性  </a:t>
            </a:r>
          </a:p>
          <a:p>
            <a:pPr>
              <a:lnSpc>
                <a:spcPct val="150000"/>
              </a:lnSpc>
            </a:pPr>
            <a:r>
              <a:rPr lang="en-US" altLang="zh-CN" dirty="0">
                <a:solidFill>
                  <a:schemeClr val="tx1">
                    <a:lumMod val="75000"/>
                    <a:lumOff val="25000"/>
                  </a:schemeClr>
                </a:solidFill>
              </a:rPr>
              <a:t>POSIX</a:t>
            </a:r>
            <a:r>
              <a:rPr lang="zh-CN" altLang="en-US" dirty="0">
                <a:solidFill>
                  <a:schemeClr val="tx1">
                    <a:lumMod val="75000"/>
                    <a:lumOff val="25000"/>
                  </a:schemeClr>
                </a:solidFill>
              </a:rPr>
              <a:t>接口提供功能更丰富 </a:t>
            </a:r>
          </a:p>
          <a:p>
            <a:pPr>
              <a:lnSpc>
                <a:spcPct val="150000"/>
              </a:lnSpc>
            </a:pPr>
            <a:r>
              <a:rPr lang="zh-CN" altLang="en-US" dirty="0">
                <a:solidFill>
                  <a:schemeClr val="tx1">
                    <a:lumMod val="75000"/>
                    <a:lumOff val="25000"/>
                  </a:schemeClr>
                </a:solidFill>
              </a:rPr>
              <a:t>用户态下有多种调试工具 </a:t>
            </a:r>
          </a:p>
          <a:p>
            <a:pPr>
              <a:lnSpc>
                <a:spcPct val="150000"/>
              </a:lnSpc>
            </a:pPr>
            <a:r>
              <a:rPr lang="en-US" altLang="zh-CN" dirty="0">
                <a:solidFill>
                  <a:schemeClr val="tx1">
                    <a:lumMod val="75000"/>
                    <a:lumOff val="25000"/>
                  </a:schemeClr>
                </a:solidFill>
              </a:rPr>
              <a:t>Master</a:t>
            </a:r>
            <a:r>
              <a:rPr lang="zh-CN" altLang="en-US" dirty="0">
                <a:solidFill>
                  <a:schemeClr val="tx1">
                    <a:lumMod val="75000"/>
                    <a:lumOff val="25000"/>
                  </a:schemeClr>
                </a:solidFill>
              </a:rPr>
              <a:t>和</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都以进程方式运行，单个进程不影响整个操作系统 </a:t>
            </a:r>
          </a:p>
          <a:p>
            <a:pPr>
              <a:lnSpc>
                <a:spcPct val="150000"/>
              </a:lnSpc>
            </a:pPr>
            <a:r>
              <a:rPr lang="en-US" altLang="zh-CN" dirty="0">
                <a:solidFill>
                  <a:schemeClr val="tx1">
                    <a:lumMod val="75000"/>
                    <a:lumOff val="25000"/>
                  </a:schemeClr>
                </a:solidFill>
              </a:rPr>
              <a:t>GFS</a:t>
            </a:r>
            <a:r>
              <a:rPr lang="zh-CN" altLang="en-US" dirty="0">
                <a:solidFill>
                  <a:schemeClr val="tx1">
                    <a:lumMod val="75000"/>
                    <a:lumOff val="25000"/>
                  </a:schemeClr>
                </a:solidFill>
              </a:rPr>
              <a:t>和操作系统运行在不同的空间，两者耦合性降低 </a:t>
            </a:r>
          </a:p>
        </p:txBody>
      </p:sp>
      <p:sp>
        <p:nvSpPr>
          <p:cNvPr id="12" name="椭圆 11"/>
          <p:cNvSpPr/>
          <p:nvPr/>
        </p:nvSpPr>
        <p:spPr>
          <a:xfrm>
            <a:off x="1997032" y="2907747"/>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791485"/>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1997032" y="4174571"/>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1997032" y="3370214"/>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1997032" y="5011727"/>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10</a:t>
            </a:fld>
            <a:endParaRPr lang="zh-CN" altLang="en-US" dirty="0"/>
          </a:p>
        </p:txBody>
      </p:sp>
      <p:sp>
        <p:nvSpPr>
          <p:cNvPr id="15" name="矩形 14"/>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286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6061146"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222.1 Google</a:t>
            </a:r>
            <a:r>
              <a:rPr lang="zh-CN" altLang="en-US" sz="3300" b="1" spc="225" dirty="0">
                <a:solidFill>
                  <a:srgbClr val="96C527"/>
                </a:solidFill>
                <a:latin typeface="微软雅黑" panose="020B0503020204020204" pitchFamily="34" charset="-122"/>
                <a:ea typeface="微软雅黑" panose="020B0503020204020204" pitchFamily="34" charset="-122"/>
              </a:rPr>
              <a:t>文件系统</a:t>
            </a:r>
            <a:r>
              <a:rPr lang="en-US" altLang="zh-CN" sz="3300" b="1" spc="225" dirty="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39058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spc="225" dirty="0">
                <a:solidFill>
                  <a:schemeClr val="bg1">
                    <a:lumMod val="65000"/>
                  </a:schemeClr>
                </a:solidFill>
                <a:latin typeface="+mn-ea"/>
              </a:rPr>
              <a:t>22.1.1  </a:t>
            </a:r>
            <a:r>
              <a:rPr lang="zh-CN" altLang="zh-CN" sz="2100" spc="225" dirty="0">
                <a:solidFill>
                  <a:schemeClr val="bg1">
                    <a:lumMod val="65000"/>
                  </a:schemeClr>
                </a:solidFill>
                <a:latin typeface="+mn-ea"/>
              </a:rPr>
              <a:t>系统架构</a:t>
            </a:r>
            <a:endParaRPr lang="zh-CN" altLang="en-US" sz="2100" spc="225" dirty="0">
              <a:solidFill>
                <a:schemeClr val="bg1">
                  <a:lumMod val="65000"/>
                </a:schemeClr>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kern="500" spc="225" dirty="0">
                <a:solidFill>
                  <a:schemeClr val="bg1"/>
                </a:solidFill>
                <a:latin typeface="+mn-ea"/>
              </a:rPr>
              <a:t>22.1.2  </a:t>
            </a:r>
            <a:r>
              <a:rPr lang="zh-CN" altLang="en-US" sz="2100" kern="500" spc="225" dirty="0">
                <a:solidFill>
                  <a:schemeClr val="bg1"/>
                </a:solidFill>
                <a:latin typeface="+mn-ea"/>
              </a:rPr>
              <a:t>容错机制</a:t>
            </a:r>
          </a:p>
        </p:txBody>
      </p:sp>
      <p:sp>
        <p:nvSpPr>
          <p:cNvPr id="8" name="矩形 7"/>
          <p:cNvSpPr/>
          <p:nvPr/>
        </p:nvSpPr>
        <p:spPr>
          <a:xfrm>
            <a:off x="2775325" y="4271008"/>
            <a:ext cx="3127779" cy="415498"/>
          </a:xfrm>
          <a:prstGeom prst="rect">
            <a:avLst/>
          </a:prstGeom>
        </p:spPr>
        <p:txBody>
          <a:bodyPr wrap="none">
            <a:spAutoFit/>
          </a:bodyPr>
          <a:lstStyle/>
          <a:p>
            <a:r>
              <a:rPr lang="en-US" altLang="zh-CN" sz="2100" spc="225" dirty="0">
                <a:solidFill>
                  <a:schemeClr val="bg1">
                    <a:lumMod val="65000"/>
                  </a:schemeClr>
                </a:solidFill>
                <a:latin typeface="+mn-ea"/>
              </a:rPr>
              <a:t>22.1.3  </a:t>
            </a:r>
            <a:r>
              <a:rPr lang="zh-CN" altLang="en-US" sz="2100" spc="225" dirty="0">
                <a:solidFill>
                  <a:schemeClr val="bg1">
                    <a:lumMod val="65000"/>
                  </a:schemeClr>
                </a:solidFill>
                <a:latin typeface="+mn-ea"/>
              </a:rPr>
              <a:t>系统管理技术</a:t>
            </a:r>
          </a:p>
        </p:txBody>
      </p:sp>
    </p:spTree>
    <p:extLst>
      <p:ext uri="{BB962C8B-B14F-4D97-AF65-F5344CB8AC3E}">
        <p14:creationId xmlns:p14="http://schemas.microsoft.com/office/powerpoint/2010/main" val="343687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8637"/>
            <a:ext cx="1882503" cy="461665"/>
          </a:xfrm>
          <a:prstGeom prst="rect">
            <a:avLst/>
          </a:prstGeom>
          <a:noFill/>
        </p:spPr>
        <p:txBody>
          <a:bodyPr wrap="none" rtlCol="0">
            <a:spAutoFit/>
          </a:bodyPr>
          <a:lstStyle/>
          <a:p>
            <a:r>
              <a:rPr lang="en-US" altLang="zh-CN" sz="2400" b="1" dirty="0">
                <a:solidFill>
                  <a:schemeClr val="accent6"/>
                </a:solidFill>
              </a:rPr>
              <a:t>Master</a:t>
            </a:r>
            <a:r>
              <a:rPr lang="zh-CN" altLang="en-US" sz="2400" b="1" dirty="0">
                <a:solidFill>
                  <a:schemeClr val="accent6"/>
                </a:solidFill>
              </a:rPr>
              <a:t>容错</a:t>
            </a:r>
          </a:p>
        </p:txBody>
      </p:sp>
      <p:sp>
        <p:nvSpPr>
          <p:cNvPr id="3" name="椭圆 2"/>
          <p:cNvSpPr/>
          <p:nvPr/>
        </p:nvSpPr>
        <p:spPr>
          <a:xfrm>
            <a:off x="293525" y="954943"/>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521495" y="4829789"/>
            <a:ext cx="8289471"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为了防止</a:t>
            </a:r>
            <a:r>
              <a:rPr lang="en-US" altLang="zh-CN" dirty="0">
                <a:solidFill>
                  <a:schemeClr val="tx1">
                    <a:lumMod val="75000"/>
                    <a:lumOff val="25000"/>
                  </a:schemeClr>
                </a:solidFill>
              </a:rPr>
              <a:t>Master</a:t>
            </a:r>
            <a:r>
              <a:rPr lang="zh-CN" altLang="en-US" dirty="0">
                <a:solidFill>
                  <a:schemeClr val="tx1">
                    <a:lumMod val="75000"/>
                    <a:lumOff val="25000"/>
                  </a:schemeClr>
                </a:solidFill>
              </a:rPr>
              <a:t>彻底死机的情况，</a:t>
            </a:r>
            <a:r>
              <a:rPr lang="en-US" altLang="zh-CN" dirty="0">
                <a:solidFill>
                  <a:schemeClr val="tx1">
                    <a:lumMod val="75000"/>
                    <a:lumOff val="25000"/>
                  </a:schemeClr>
                </a:solidFill>
              </a:rPr>
              <a:t>GFS</a:t>
            </a:r>
            <a:r>
              <a:rPr lang="zh-CN" altLang="en-US" dirty="0">
                <a:solidFill>
                  <a:schemeClr val="tx1">
                    <a:lumMod val="75000"/>
                    <a:lumOff val="25000"/>
                  </a:schemeClr>
                </a:solidFill>
              </a:rPr>
              <a:t>还提供了</a:t>
            </a:r>
            <a:r>
              <a:rPr lang="en-US" altLang="zh-CN" dirty="0">
                <a:solidFill>
                  <a:schemeClr val="tx1">
                    <a:lumMod val="75000"/>
                    <a:lumOff val="25000"/>
                  </a:schemeClr>
                </a:solidFill>
              </a:rPr>
              <a:t>Master</a:t>
            </a:r>
            <a:r>
              <a:rPr lang="zh-CN" altLang="en-US" dirty="0">
                <a:solidFill>
                  <a:schemeClr val="tx1">
                    <a:lumMod val="75000"/>
                    <a:lumOff val="25000"/>
                  </a:schemeClr>
                </a:solidFill>
              </a:rPr>
              <a:t>远程的实时备份</a:t>
            </a:r>
          </a:p>
        </p:txBody>
      </p:sp>
      <p:grpSp>
        <p:nvGrpSpPr>
          <p:cNvPr id="34" name="组合 33"/>
          <p:cNvGrpSpPr/>
          <p:nvPr/>
        </p:nvGrpSpPr>
        <p:grpSpPr>
          <a:xfrm>
            <a:off x="355133" y="2148832"/>
            <a:ext cx="8690895" cy="1551540"/>
            <a:chOff x="547972" y="1677710"/>
            <a:chExt cx="11587860" cy="2068720"/>
          </a:xfrm>
        </p:grpSpPr>
        <p:sp>
          <p:nvSpPr>
            <p:cNvPr id="16" name="任意多边形 15"/>
            <p:cNvSpPr/>
            <p:nvPr/>
          </p:nvSpPr>
          <p:spPr>
            <a:xfrm>
              <a:off x="9702800" y="1930400"/>
              <a:ext cx="355600" cy="762000"/>
            </a:xfrm>
            <a:custGeom>
              <a:avLst/>
              <a:gdLst>
                <a:gd name="connsiteX0" fmla="*/ 0 w 355600"/>
                <a:gd name="connsiteY0" fmla="*/ 0 h 762000"/>
                <a:gd name="connsiteX1" fmla="*/ 355600 w 355600"/>
                <a:gd name="connsiteY1" fmla="*/ 342900 h 762000"/>
                <a:gd name="connsiteX2" fmla="*/ 0 w 355600"/>
                <a:gd name="connsiteY2" fmla="*/ 762000 h 762000"/>
              </a:gdLst>
              <a:ahLst/>
              <a:cxnLst>
                <a:cxn ang="0">
                  <a:pos x="connsiteX0" y="connsiteY0"/>
                </a:cxn>
                <a:cxn ang="0">
                  <a:pos x="connsiteX1" y="connsiteY1"/>
                </a:cxn>
                <a:cxn ang="0">
                  <a:pos x="connsiteX2" y="connsiteY2"/>
                </a:cxn>
              </a:cxnLst>
              <a:rect l="l" t="t" r="r" b="b"/>
              <a:pathLst>
                <a:path w="355600" h="762000">
                  <a:moveTo>
                    <a:pt x="0" y="0"/>
                  </a:moveTo>
                  <a:cubicBezTo>
                    <a:pt x="177800" y="107950"/>
                    <a:pt x="355600" y="215900"/>
                    <a:pt x="355600" y="342900"/>
                  </a:cubicBezTo>
                  <a:cubicBezTo>
                    <a:pt x="355600" y="469900"/>
                    <a:pt x="177800" y="615950"/>
                    <a:pt x="0" y="762000"/>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圆角矩形 5"/>
            <p:cNvSpPr/>
            <p:nvPr/>
          </p:nvSpPr>
          <p:spPr>
            <a:xfrm>
              <a:off x="1487772" y="1677710"/>
              <a:ext cx="8240428" cy="54479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圆角矩形 17"/>
            <p:cNvSpPr/>
            <p:nvPr/>
          </p:nvSpPr>
          <p:spPr>
            <a:xfrm>
              <a:off x="1487772" y="2430107"/>
              <a:ext cx="8240428" cy="5447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圆角矩形 18"/>
            <p:cNvSpPr/>
            <p:nvPr/>
          </p:nvSpPr>
          <p:spPr>
            <a:xfrm>
              <a:off x="1487772" y="3182505"/>
              <a:ext cx="8240428" cy="5447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547972" y="1677710"/>
              <a:ext cx="2047636" cy="2047636"/>
            </a:xfrm>
            <a:prstGeom prst="ellipse">
              <a:avLst/>
            </a:prstGeom>
            <a:solidFill>
              <a:schemeClr val="tx1">
                <a:lumMod val="75000"/>
                <a:lumOff val="25000"/>
              </a:schemeClr>
            </a:solidFill>
            <a:ln w="762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Master</a:t>
              </a:r>
              <a:endParaRPr lang="zh-CN" altLang="en-US" sz="2000" dirty="0"/>
            </a:p>
          </p:txBody>
        </p:sp>
        <p:sp>
          <p:nvSpPr>
            <p:cNvPr id="9" name="矩形 8"/>
            <p:cNvSpPr/>
            <p:nvPr/>
          </p:nvSpPr>
          <p:spPr>
            <a:xfrm>
              <a:off x="2595608" y="1781827"/>
              <a:ext cx="7754892" cy="430887"/>
            </a:xfrm>
            <a:prstGeom prst="rect">
              <a:avLst/>
            </a:prstGeom>
          </p:spPr>
          <p:txBody>
            <a:bodyPr wrap="square">
              <a:spAutoFit/>
            </a:bodyPr>
            <a:lstStyle/>
            <a:p>
              <a:r>
                <a:rPr lang="zh-CN" altLang="en-US" sz="1500" dirty="0">
                  <a:solidFill>
                    <a:schemeClr val="bg1"/>
                  </a:solidFill>
                </a:rPr>
                <a:t>命名空间（</a:t>
              </a:r>
              <a:r>
                <a:rPr lang="en-US" altLang="zh-CN" sz="1500" dirty="0">
                  <a:solidFill>
                    <a:schemeClr val="bg1"/>
                  </a:solidFill>
                </a:rPr>
                <a:t>Name Space</a:t>
              </a:r>
              <a:r>
                <a:rPr lang="zh-CN" altLang="en-US" sz="1500" dirty="0">
                  <a:solidFill>
                    <a:schemeClr val="bg1"/>
                  </a:solidFill>
                </a:rPr>
                <a:t>），也就是整个文件系统的目录结构。</a:t>
              </a:r>
            </a:p>
          </p:txBody>
        </p:sp>
        <p:sp>
          <p:nvSpPr>
            <p:cNvPr id="10" name="矩形 9"/>
            <p:cNvSpPr/>
            <p:nvPr/>
          </p:nvSpPr>
          <p:spPr>
            <a:xfrm>
              <a:off x="2725265" y="2522729"/>
              <a:ext cx="3150221"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与文件名的映射表。</a:t>
              </a:r>
            </a:p>
          </p:txBody>
        </p:sp>
        <p:sp>
          <p:nvSpPr>
            <p:cNvPr id="15" name="矩形 14"/>
            <p:cNvSpPr/>
            <p:nvPr/>
          </p:nvSpPr>
          <p:spPr>
            <a:xfrm>
              <a:off x="2725265" y="3257765"/>
              <a:ext cx="6706556"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副本的位置信息，每一个</a:t>
              </a:r>
              <a:r>
                <a:rPr lang="en-US" altLang="zh-CN" sz="1500" dirty="0">
                  <a:solidFill>
                    <a:schemeClr val="bg1"/>
                  </a:solidFill>
                </a:rPr>
                <a:t>Chunk</a:t>
              </a:r>
              <a:r>
                <a:rPr lang="zh-CN" altLang="en-US" sz="1500" dirty="0">
                  <a:solidFill>
                    <a:schemeClr val="bg1"/>
                  </a:solidFill>
                </a:rPr>
                <a:t>默认有三个副本。</a:t>
              </a:r>
            </a:p>
          </p:txBody>
        </p:sp>
        <p:cxnSp>
          <p:nvCxnSpPr>
            <p:cNvPr id="26" name="直接连接符 25"/>
            <p:cNvCxnSpPr/>
            <p:nvPr/>
          </p:nvCxnSpPr>
          <p:spPr>
            <a:xfrm>
              <a:off x="9728200" y="3435350"/>
              <a:ext cx="304800" cy="0"/>
            </a:xfrm>
            <a:prstGeom prst="lin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10058400" y="2067837"/>
              <a:ext cx="707887" cy="400109"/>
            </a:xfrm>
            <a:prstGeom prst="rect">
              <a:avLst/>
            </a:prstGeom>
          </p:spPr>
          <p:txBody>
            <a:bodyPr wrap="none">
              <a:spAutoFit/>
            </a:bodyPr>
            <a:lstStyle/>
            <a:p>
              <a:r>
                <a:rPr lang="zh-CN" altLang="en-US" sz="1350" dirty="0"/>
                <a:t>日志</a:t>
              </a:r>
            </a:p>
          </p:txBody>
        </p:sp>
        <p:sp>
          <p:nvSpPr>
            <p:cNvPr id="28" name="矩形 27"/>
            <p:cNvSpPr/>
            <p:nvPr/>
          </p:nvSpPr>
          <p:spPr>
            <a:xfrm>
              <a:off x="10058400" y="3069322"/>
              <a:ext cx="2077432" cy="677108"/>
            </a:xfrm>
            <a:prstGeom prst="rect">
              <a:avLst/>
            </a:prstGeom>
          </p:spPr>
          <p:txBody>
            <a:bodyPr wrap="square">
              <a:spAutoFit/>
            </a:bodyPr>
            <a:lstStyle/>
            <a:p>
              <a:r>
                <a:rPr lang="zh-CN" altLang="en-US" sz="1350" dirty="0"/>
                <a:t>直接保存在各个</a:t>
              </a:r>
              <a:r>
                <a:rPr lang="en-US" altLang="zh-CN" sz="1350" dirty="0"/>
                <a:t>Chunk Server</a:t>
              </a:r>
              <a:r>
                <a:rPr lang="zh-CN" altLang="en-US" sz="1350" dirty="0"/>
                <a:t>上</a:t>
              </a:r>
            </a:p>
          </p:txBody>
        </p:sp>
      </p:grpSp>
      <p:sp>
        <p:nvSpPr>
          <p:cNvPr id="29" name="矩形 28"/>
          <p:cNvSpPr/>
          <p:nvPr/>
        </p:nvSpPr>
        <p:spPr>
          <a:xfrm>
            <a:off x="521495" y="4401329"/>
            <a:ext cx="8289471"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当</a:t>
            </a:r>
            <a:r>
              <a:rPr lang="en-US" altLang="zh-CN" dirty="0">
                <a:solidFill>
                  <a:schemeClr val="tx1">
                    <a:lumMod val="75000"/>
                    <a:lumOff val="25000"/>
                  </a:schemeClr>
                </a:solidFill>
              </a:rPr>
              <a:t>Master</a:t>
            </a:r>
            <a:r>
              <a:rPr lang="zh-CN" altLang="en-US" dirty="0">
                <a:solidFill>
                  <a:schemeClr val="tx1">
                    <a:lumMod val="75000"/>
                    <a:lumOff val="25000"/>
                  </a:schemeClr>
                </a:solidFill>
              </a:rPr>
              <a:t>发生故障时，在磁盘数据保存完好的情况下，可以迅速恢复以上元数据</a:t>
            </a:r>
          </a:p>
        </p:txBody>
      </p:sp>
      <p:sp>
        <p:nvSpPr>
          <p:cNvPr id="31" name="矩形 30"/>
          <p:cNvSpPr/>
          <p:nvPr/>
        </p:nvSpPr>
        <p:spPr>
          <a:xfrm>
            <a:off x="406117" y="4401329"/>
            <a:ext cx="93216" cy="34282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406117" y="4829789"/>
            <a:ext cx="93216" cy="34282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12</a:t>
            </a:fld>
            <a:endParaRPr lang="zh-CN" altLang="en-US" dirty="0"/>
          </a:p>
        </p:txBody>
      </p:sp>
      <p:sp>
        <p:nvSpPr>
          <p:cNvPr id="21" name="矩形 20"/>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429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0100"/>
            <a:ext cx="2869953" cy="461665"/>
          </a:xfrm>
          <a:prstGeom prst="rect">
            <a:avLst/>
          </a:prstGeom>
          <a:noFill/>
        </p:spPr>
        <p:txBody>
          <a:bodyPr wrap="none" rtlCol="0">
            <a:spAutoFit/>
          </a:bodyPr>
          <a:lstStyle/>
          <a:p>
            <a:r>
              <a:rPr lang="en-US" altLang="zh-CN" sz="2400" b="1" dirty="0">
                <a:solidFill>
                  <a:schemeClr val="accent6"/>
                </a:solidFill>
              </a:rPr>
              <a:t>Chunk Server</a:t>
            </a:r>
            <a:r>
              <a:rPr lang="zh-CN" altLang="en-US" sz="2400" b="1" dirty="0">
                <a:solidFill>
                  <a:schemeClr val="accent6"/>
                </a:solidFill>
              </a:rPr>
              <a:t>容错</a:t>
            </a: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p:cNvSpPr/>
          <p:nvPr/>
        </p:nvSpPr>
        <p:spPr>
          <a:xfrm>
            <a:off x="496957" y="1900956"/>
            <a:ext cx="7826756" cy="369332"/>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GFS</a:t>
            </a:r>
            <a:r>
              <a:rPr lang="zh-CN" altLang="en-US" dirty="0">
                <a:solidFill>
                  <a:schemeClr val="tx1">
                    <a:lumMod val="75000"/>
                    <a:lumOff val="25000"/>
                  </a:schemeClr>
                </a:solidFill>
              </a:rPr>
              <a:t>采用副本的方式实现</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的容错</a:t>
            </a:r>
          </a:p>
        </p:txBody>
      </p:sp>
      <p:sp>
        <p:nvSpPr>
          <p:cNvPr id="5" name="矩形 4"/>
          <p:cNvSpPr/>
          <p:nvPr/>
        </p:nvSpPr>
        <p:spPr>
          <a:xfrm>
            <a:off x="496957" y="2413151"/>
            <a:ext cx="7826756"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有多个存储副本（默认为三个）</a:t>
            </a:r>
          </a:p>
        </p:txBody>
      </p:sp>
      <p:sp>
        <p:nvSpPr>
          <p:cNvPr id="6" name="矩形 5"/>
          <p:cNvSpPr/>
          <p:nvPr/>
        </p:nvSpPr>
        <p:spPr>
          <a:xfrm>
            <a:off x="496957" y="2925346"/>
            <a:ext cx="7826756"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对于每一个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，必须将所有的副本全部写入成功，才视为成功写入</a:t>
            </a:r>
          </a:p>
        </p:txBody>
      </p:sp>
      <p:sp>
        <p:nvSpPr>
          <p:cNvPr id="7" name="矩形 6"/>
          <p:cNvSpPr/>
          <p:nvPr/>
        </p:nvSpPr>
        <p:spPr>
          <a:xfrm>
            <a:off x="496957" y="3437541"/>
            <a:ext cx="7826756" cy="646331"/>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相关的副本出现丢失或不可恢复等情况，</a:t>
            </a:r>
            <a:r>
              <a:rPr lang="en-US" altLang="zh-CN" dirty="0">
                <a:solidFill>
                  <a:schemeClr val="tx1">
                    <a:lumMod val="75000"/>
                    <a:lumOff val="25000"/>
                  </a:schemeClr>
                </a:solidFill>
              </a:rPr>
              <a:t>Master</a:t>
            </a:r>
            <a:r>
              <a:rPr lang="zh-CN" altLang="en-US" dirty="0">
                <a:solidFill>
                  <a:schemeClr val="tx1">
                    <a:lumMod val="75000"/>
                    <a:lumOff val="25000"/>
                  </a:schemeClr>
                </a:solidFill>
              </a:rPr>
              <a:t>自动将该副本复制到其他</a:t>
            </a:r>
            <a:r>
              <a:rPr lang="en-US" altLang="zh-CN" dirty="0">
                <a:solidFill>
                  <a:schemeClr val="tx1">
                    <a:lumMod val="75000"/>
                    <a:lumOff val="25000"/>
                  </a:schemeClr>
                </a:solidFill>
              </a:rPr>
              <a:t>Chunk Server</a:t>
            </a:r>
            <a:endParaRPr lang="zh-CN" altLang="en-US" dirty="0">
              <a:solidFill>
                <a:schemeClr val="tx1">
                  <a:lumMod val="75000"/>
                  <a:lumOff val="25000"/>
                </a:schemeClr>
              </a:solidFill>
            </a:endParaRPr>
          </a:p>
        </p:txBody>
      </p:sp>
      <p:sp>
        <p:nvSpPr>
          <p:cNvPr id="8" name="矩形 7"/>
          <p:cNvSpPr/>
          <p:nvPr/>
        </p:nvSpPr>
        <p:spPr>
          <a:xfrm>
            <a:off x="496957" y="4226736"/>
            <a:ext cx="7826756" cy="369332"/>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GFS</a:t>
            </a:r>
            <a:r>
              <a:rPr lang="zh-CN" altLang="en-US" dirty="0">
                <a:solidFill>
                  <a:schemeClr val="tx1">
                    <a:lumMod val="75000"/>
                    <a:lumOff val="25000"/>
                  </a:schemeClr>
                </a:solidFill>
              </a:rPr>
              <a:t>中的每一个文件被划分成多个</a:t>
            </a:r>
            <a:r>
              <a:rPr lang="en-US" altLang="zh-CN" dirty="0">
                <a:solidFill>
                  <a:schemeClr val="tx1">
                    <a:lumMod val="75000"/>
                    <a:lumOff val="25000"/>
                  </a:schemeClr>
                </a:solidFill>
              </a:rPr>
              <a:t>Chunk</a:t>
            </a:r>
            <a:r>
              <a:rPr lang="zh-CN" altLang="en-US" dirty="0">
                <a:solidFill>
                  <a:schemeClr val="tx1">
                    <a:lumMod val="75000"/>
                    <a:lumOff val="25000"/>
                  </a:schemeClr>
                </a:solidFill>
              </a:rPr>
              <a:t>，</a:t>
            </a:r>
            <a:r>
              <a:rPr lang="en-US" altLang="zh-CN" dirty="0">
                <a:solidFill>
                  <a:schemeClr val="tx1">
                    <a:lumMod val="75000"/>
                    <a:lumOff val="25000"/>
                  </a:schemeClr>
                </a:solidFill>
              </a:rPr>
              <a:t>Chunk</a:t>
            </a:r>
            <a:r>
              <a:rPr lang="zh-CN" altLang="en-US" dirty="0">
                <a:solidFill>
                  <a:schemeClr val="tx1">
                    <a:lumMod val="75000"/>
                    <a:lumOff val="25000"/>
                  </a:schemeClr>
                </a:solidFill>
              </a:rPr>
              <a:t>的默认大小是</a:t>
            </a:r>
            <a:r>
              <a:rPr lang="en-US" altLang="zh-CN" b="1" dirty="0">
                <a:solidFill>
                  <a:schemeClr val="tx1">
                    <a:lumMod val="75000"/>
                    <a:lumOff val="25000"/>
                  </a:schemeClr>
                </a:solidFill>
              </a:rPr>
              <a:t>64MB</a:t>
            </a:r>
            <a:endParaRPr lang="zh-CN" altLang="en-US" b="1" dirty="0">
              <a:solidFill>
                <a:schemeClr val="tx1">
                  <a:lumMod val="75000"/>
                  <a:lumOff val="25000"/>
                </a:schemeClr>
              </a:solidFill>
            </a:endParaRPr>
          </a:p>
        </p:txBody>
      </p:sp>
      <p:sp>
        <p:nvSpPr>
          <p:cNvPr id="9" name="矩形 8"/>
          <p:cNvSpPr/>
          <p:nvPr/>
        </p:nvSpPr>
        <p:spPr>
          <a:xfrm>
            <a:off x="496957" y="4738931"/>
            <a:ext cx="7826756" cy="646331"/>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以</a:t>
            </a:r>
            <a:r>
              <a:rPr lang="en-US" altLang="zh-CN" dirty="0">
                <a:solidFill>
                  <a:schemeClr val="tx1">
                    <a:lumMod val="75000"/>
                    <a:lumOff val="25000"/>
                  </a:schemeClr>
                </a:solidFill>
              </a:rPr>
              <a:t>Block</a:t>
            </a:r>
            <a:r>
              <a:rPr lang="zh-CN" altLang="en-US" dirty="0">
                <a:solidFill>
                  <a:schemeClr val="tx1">
                    <a:lumMod val="75000"/>
                    <a:lumOff val="25000"/>
                  </a:schemeClr>
                </a:solidFill>
              </a:rPr>
              <a:t>为单位进行划分，大小为</a:t>
            </a:r>
            <a:r>
              <a:rPr lang="en-US" altLang="zh-CN" dirty="0">
                <a:solidFill>
                  <a:schemeClr val="tx1">
                    <a:lumMod val="75000"/>
                    <a:lumOff val="25000"/>
                  </a:schemeClr>
                </a:solidFill>
              </a:rPr>
              <a:t>64KB</a:t>
            </a:r>
            <a:r>
              <a:rPr lang="zh-CN" altLang="en-US" dirty="0">
                <a:solidFill>
                  <a:schemeClr val="tx1">
                    <a:lumMod val="75000"/>
                    <a:lumOff val="25000"/>
                  </a:schemeClr>
                </a:solidFill>
              </a:rPr>
              <a:t>，每一个</a:t>
            </a:r>
            <a:r>
              <a:rPr lang="en-US" altLang="zh-CN" dirty="0">
                <a:solidFill>
                  <a:schemeClr val="tx1">
                    <a:lumMod val="75000"/>
                    <a:lumOff val="25000"/>
                  </a:schemeClr>
                </a:solidFill>
              </a:rPr>
              <a:t>Block</a:t>
            </a:r>
            <a:r>
              <a:rPr lang="zh-CN" altLang="en-US" dirty="0">
                <a:solidFill>
                  <a:schemeClr val="tx1">
                    <a:lumMod val="75000"/>
                    <a:lumOff val="25000"/>
                  </a:schemeClr>
                </a:solidFill>
              </a:rPr>
              <a:t>对应一个</a:t>
            </a:r>
            <a:r>
              <a:rPr lang="en-US" altLang="zh-CN" dirty="0">
                <a:solidFill>
                  <a:schemeClr val="tx1">
                    <a:lumMod val="75000"/>
                    <a:lumOff val="25000"/>
                  </a:schemeClr>
                </a:solidFill>
              </a:rPr>
              <a:t>32bit</a:t>
            </a:r>
            <a:r>
              <a:rPr lang="zh-CN" altLang="en-US" dirty="0">
                <a:solidFill>
                  <a:schemeClr val="tx1">
                    <a:lumMod val="75000"/>
                    <a:lumOff val="25000"/>
                  </a:schemeClr>
                </a:solidFill>
              </a:rPr>
              <a:t>的校验和</a:t>
            </a:r>
          </a:p>
        </p:txBody>
      </p:sp>
      <p:sp>
        <p:nvSpPr>
          <p:cNvPr id="10" name="矩形 9"/>
          <p:cNvSpPr/>
          <p:nvPr/>
        </p:nvSpPr>
        <p:spPr>
          <a:xfrm>
            <a:off x="399253" y="190095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399253" y="2413151"/>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399253" y="292534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399253" y="422673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399253" y="3437542"/>
            <a:ext cx="97704" cy="62324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399253" y="4738931"/>
            <a:ext cx="97704" cy="62324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13</a:t>
            </a:fld>
            <a:endParaRPr lang="zh-CN" altLang="en-US" dirty="0"/>
          </a:p>
        </p:txBody>
      </p:sp>
      <p:sp>
        <p:nvSpPr>
          <p:cNvPr id="17" name="矩形 16"/>
          <p:cNvSpPr/>
          <p:nvPr/>
        </p:nvSpPr>
        <p:spPr>
          <a:xfrm>
            <a:off x="199435" y="96020"/>
            <a:ext cx="438735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526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5771003"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22.1 Google</a:t>
            </a:r>
            <a:r>
              <a:rPr lang="zh-CN" altLang="en-US" sz="3300" b="1" spc="225" dirty="0">
                <a:solidFill>
                  <a:srgbClr val="96C527"/>
                </a:solidFill>
                <a:latin typeface="微软雅黑" panose="020B0503020204020204" pitchFamily="34" charset="-122"/>
                <a:ea typeface="微软雅黑" panose="020B0503020204020204" pitchFamily="34" charset="-122"/>
              </a:rPr>
              <a:t>文件系统</a:t>
            </a:r>
            <a:r>
              <a:rPr lang="en-US" altLang="zh-CN" sz="3300" b="1" spc="225" dirty="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438724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spc="225" dirty="0">
                <a:solidFill>
                  <a:schemeClr val="bg1">
                    <a:lumMod val="65000"/>
                  </a:schemeClr>
                </a:solidFill>
                <a:latin typeface="+mn-ea"/>
              </a:rPr>
              <a:t>22.1.1  </a:t>
            </a:r>
            <a:r>
              <a:rPr lang="zh-CN" altLang="zh-CN" sz="2100" spc="225" dirty="0">
                <a:solidFill>
                  <a:schemeClr val="bg1">
                    <a:lumMod val="65000"/>
                  </a:schemeClr>
                </a:solidFill>
                <a:latin typeface="+mn-ea"/>
              </a:rPr>
              <a:t>系统架构</a:t>
            </a:r>
            <a:endParaRPr lang="zh-CN" altLang="en-US" sz="2100" spc="225" dirty="0">
              <a:solidFill>
                <a:schemeClr val="bg1">
                  <a:lumMod val="65000"/>
                </a:schemeClr>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spc="225" dirty="0">
                <a:solidFill>
                  <a:schemeClr val="bg1">
                    <a:lumMod val="65000"/>
                  </a:schemeClr>
                </a:solidFill>
                <a:latin typeface="+mn-ea"/>
              </a:rPr>
              <a:t>22.1.2  </a:t>
            </a:r>
            <a:r>
              <a:rPr lang="zh-CN" altLang="en-US" sz="2100" spc="225" dirty="0">
                <a:solidFill>
                  <a:schemeClr val="bg1">
                    <a:lumMod val="65000"/>
                  </a:schemeClr>
                </a:solidFill>
                <a:latin typeface="+mn-ea"/>
              </a:rPr>
              <a:t>容错机制</a:t>
            </a:r>
          </a:p>
        </p:txBody>
      </p:sp>
      <p:sp>
        <p:nvSpPr>
          <p:cNvPr id="8" name="矩形 7"/>
          <p:cNvSpPr/>
          <p:nvPr/>
        </p:nvSpPr>
        <p:spPr>
          <a:xfrm>
            <a:off x="2775325" y="4271008"/>
            <a:ext cx="3127779" cy="415498"/>
          </a:xfrm>
          <a:prstGeom prst="rect">
            <a:avLst/>
          </a:prstGeom>
        </p:spPr>
        <p:txBody>
          <a:bodyPr wrap="none">
            <a:spAutoFit/>
          </a:bodyPr>
          <a:lstStyle/>
          <a:p>
            <a:r>
              <a:rPr lang="en-US" altLang="zh-CN" sz="2100" kern="500" spc="225" dirty="0">
                <a:solidFill>
                  <a:schemeClr val="bg1"/>
                </a:solidFill>
                <a:latin typeface="+mn-ea"/>
              </a:rPr>
              <a:t>22.1.3  </a:t>
            </a:r>
            <a:r>
              <a:rPr lang="zh-CN" altLang="en-US" sz="2100" kern="500" spc="225" dirty="0">
                <a:solidFill>
                  <a:schemeClr val="bg1"/>
                </a:solidFill>
                <a:latin typeface="+mn-ea"/>
              </a:rPr>
              <a:t>系统管理技术</a:t>
            </a:r>
          </a:p>
        </p:txBody>
      </p:sp>
    </p:spTree>
    <p:extLst>
      <p:ext uri="{BB962C8B-B14F-4D97-AF65-F5344CB8AC3E}">
        <p14:creationId xmlns:p14="http://schemas.microsoft.com/office/powerpoint/2010/main" val="296072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0100"/>
            <a:ext cx="2031325" cy="461665"/>
          </a:xfrm>
          <a:prstGeom prst="rect">
            <a:avLst/>
          </a:prstGeom>
          <a:noFill/>
        </p:spPr>
        <p:txBody>
          <a:bodyPr wrap="none" rtlCol="0">
            <a:spAutoFit/>
          </a:bodyPr>
          <a:lstStyle/>
          <a:p>
            <a:r>
              <a:rPr lang="zh-CN" altLang="en-US" sz="2400" b="1" dirty="0">
                <a:solidFill>
                  <a:schemeClr val="accent6"/>
                </a:solidFill>
              </a:rPr>
              <a:t>系统管理技术</a:t>
            </a: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任意多边形 68"/>
          <p:cNvSpPr/>
          <p:nvPr/>
        </p:nvSpPr>
        <p:spPr>
          <a:xfrm>
            <a:off x="2845596" y="2111945"/>
            <a:ext cx="1607344" cy="1472656"/>
          </a:xfrm>
          <a:custGeom>
            <a:avLst/>
            <a:gdLst>
              <a:gd name="connsiteX0" fmla="*/ 0 w 2143125"/>
              <a:gd name="connsiteY0" fmla="*/ 0 h 1963541"/>
              <a:gd name="connsiteX1" fmla="*/ 2143125 w 2143125"/>
              <a:gd name="connsiteY1" fmla="*/ 0 h 1963541"/>
              <a:gd name="connsiteX2" fmla="*/ 2143125 w 2143125"/>
              <a:gd name="connsiteY2" fmla="*/ 1963541 h 1963541"/>
              <a:gd name="connsiteX3" fmla="*/ 0 w 2143125"/>
              <a:gd name="connsiteY3" fmla="*/ 1963541 h 1963541"/>
              <a:gd name="connsiteX4" fmla="*/ 0 w 2143125"/>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25" h="1963541">
                <a:moveTo>
                  <a:pt x="0" y="0"/>
                </a:moveTo>
                <a:lnTo>
                  <a:pt x="2143125" y="0"/>
                </a:lnTo>
                <a:lnTo>
                  <a:pt x="2143125"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任意多边形 67"/>
          <p:cNvSpPr/>
          <p:nvPr/>
        </p:nvSpPr>
        <p:spPr>
          <a:xfrm>
            <a:off x="4661096" y="2111945"/>
            <a:ext cx="1582542" cy="1472656"/>
          </a:xfrm>
          <a:custGeom>
            <a:avLst/>
            <a:gdLst>
              <a:gd name="connsiteX0" fmla="*/ 0 w 2110056"/>
              <a:gd name="connsiteY0" fmla="*/ 0 h 1963541"/>
              <a:gd name="connsiteX1" fmla="*/ 2110056 w 2110056"/>
              <a:gd name="connsiteY1" fmla="*/ 0 h 1963541"/>
              <a:gd name="connsiteX2" fmla="*/ 2110056 w 2110056"/>
              <a:gd name="connsiteY2" fmla="*/ 1963541 h 1963541"/>
              <a:gd name="connsiteX3" fmla="*/ 0 w 2110056"/>
              <a:gd name="connsiteY3" fmla="*/ 1963541 h 1963541"/>
              <a:gd name="connsiteX4" fmla="*/ 0 w 2110056"/>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056" h="1963541">
                <a:moveTo>
                  <a:pt x="0" y="0"/>
                </a:moveTo>
                <a:lnTo>
                  <a:pt x="2110056" y="0"/>
                </a:lnTo>
                <a:lnTo>
                  <a:pt x="2110056"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66"/>
          <p:cNvSpPr/>
          <p:nvPr/>
        </p:nvSpPr>
        <p:spPr>
          <a:xfrm>
            <a:off x="2845596" y="3794076"/>
            <a:ext cx="1607344" cy="1472656"/>
          </a:xfrm>
          <a:custGeom>
            <a:avLst/>
            <a:gdLst>
              <a:gd name="connsiteX0" fmla="*/ 0 w 2143125"/>
              <a:gd name="connsiteY0" fmla="*/ 0 h 1963541"/>
              <a:gd name="connsiteX1" fmla="*/ 2143125 w 2143125"/>
              <a:gd name="connsiteY1" fmla="*/ 0 h 1963541"/>
              <a:gd name="connsiteX2" fmla="*/ 2143125 w 2143125"/>
              <a:gd name="connsiteY2" fmla="*/ 1963541 h 1963541"/>
              <a:gd name="connsiteX3" fmla="*/ 0 w 2143125"/>
              <a:gd name="connsiteY3" fmla="*/ 1963541 h 1963541"/>
              <a:gd name="connsiteX4" fmla="*/ 0 w 2143125"/>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25" h="1963541">
                <a:moveTo>
                  <a:pt x="0" y="0"/>
                </a:moveTo>
                <a:lnTo>
                  <a:pt x="2143125" y="0"/>
                </a:lnTo>
                <a:lnTo>
                  <a:pt x="2143125"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任意多边形 65"/>
          <p:cNvSpPr/>
          <p:nvPr/>
        </p:nvSpPr>
        <p:spPr>
          <a:xfrm>
            <a:off x="4661096" y="3794076"/>
            <a:ext cx="1582542" cy="1472656"/>
          </a:xfrm>
          <a:custGeom>
            <a:avLst/>
            <a:gdLst>
              <a:gd name="connsiteX0" fmla="*/ 0 w 2110056"/>
              <a:gd name="connsiteY0" fmla="*/ 0 h 1963541"/>
              <a:gd name="connsiteX1" fmla="*/ 2110056 w 2110056"/>
              <a:gd name="connsiteY1" fmla="*/ 0 h 1963541"/>
              <a:gd name="connsiteX2" fmla="*/ 2110056 w 2110056"/>
              <a:gd name="connsiteY2" fmla="*/ 1963541 h 1963541"/>
              <a:gd name="connsiteX3" fmla="*/ 0 w 2110056"/>
              <a:gd name="connsiteY3" fmla="*/ 1963541 h 1963541"/>
              <a:gd name="connsiteX4" fmla="*/ 0 w 2110056"/>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056" h="1963541">
                <a:moveTo>
                  <a:pt x="0" y="0"/>
                </a:moveTo>
                <a:lnTo>
                  <a:pt x="2110056" y="0"/>
                </a:lnTo>
                <a:lnTo>
                  <a:pt x="2110056"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任意多边形 63"/>
          <p:cNvSpPr/>
          <p:nvPr/>
        </p:nvSpPr>
        <p:spPr>
          <a:xfrm>
            <a:off x="498672" y="2111945"/>
            <a:ext cx="2346923" cy="1472656"/>
          </a:xfrm>
          <a:custGeom>
            <a:avLst/>
            <a:gdLst>
              <a:gd name="connsiteX0" fmla="*/ 0 w 3129230"/>
              <a:gd name="connsiteY0" fmla="*/ 0 h 1963541"/>
              <a:gd name="connsiteX1" fmla="*/ 3129230 w 3129230"/>
              <a:gd name="connsiteY1" fmla="*/ 0 h 1963541"/>
              <a:gd name="connsiteX2" fmla="*/ 3129230 w 3129230"/>
              <a:gd name="connsiteY2" fmla="*/ 1963541 h 1963541"/>
              <a:gd name="connsiteX3" fmla="*/ 0 w 3129230"/>
              <a:gd name="connsiteY3" fmla="*/ 1963541 h 1963541"/>
              <a:gd name="connsiteX4" fmla="*/ 0 w 3129230"/>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230" h="1963541">
                <a:moveTo>
                  <a:pt x="0" y="0"/>
                </a:moveTo>
                <a:lnTo>
                  <a:pt x="3129230" y="0"/>
                </a:lnTo>
                <a:lnTo>
                  <a:pt x="3129230"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任意多边形 62"/>
          <p:cNvSpPr/>
          <p:nvPr/>
        </p:nvSpPr>
        <p:spPr>
          <a:xfrm>
            <a:off x="6243639" y="2111945"/>
            <a:ext cx="2371724" cy="1472656"/>
          </a:xfrm>
          <a:custGeom>
            <a:avLst/>
            <a:gdLst>
              <a:gd name="connsiteX0" fmla="*/ 0 w 3162299"/>
              <a:gd name="connsiteY0" fmla="*/ 0 h 1963541"/>
              <a:gd name="connsiteX1" fmla="*/ 3162299 w 3162299"/>
              <a:gd name="connsiteY1" fmla="*/ 0 h 1963541"/>
              <a:gd name="connsiteX2" fmla="*/ 3162299 w 3162299"/>
              <a:gd name="connsiteY2" fmla="*/ 1963541 h 1963541"/>
              <a:gd name="connsiteX3" fmla="*/ 0 w 3162299"/>
              <a:gd name="connsiteY3" fmla="*/ 1963541 h 1963541"/>
              <a:gd name="connsiteX4" fmla="*/ 0 w 3162299"/>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1963541">
                <a:moveTo>
                  <a:pt x="0" y="0"/>
                </a:moveTo>
                <a:lnTo>
                  <a:pt x="3162299" y="0"/>
                </a:lnTo>
                <a:lnTo>
                  <a:pt x="3162299"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任意多边形 61"/>
          <p:cNvSpPr/>
          <p:nvPr/>
        </p:nvSpPr>
        <p:spPr>
          <a:xfrm>
            <a:off x="498672" y="3794076"/>
            <a:ext cx="2346923" cy="1472656"/>
          </a:xfrm>
          <a:custGeom>
            <a:avLst/>
            <a:gdLst>
              <a:gd name="connsiteX0" fmla="*/ 0 w 3129230"/>
              <a:gd name="connsiteY0" fmla="*/ 0 h 1963541"/>
              <a:gd name="connsiteX1" fmla="*/ 3129230 w 3129230"/>
              <a:gd name="connsiteY1" fmla="*/ 0 h 1963541"/>
              <a:gd name="connsiteX2" fmla="*/ 3129230 w 3129230"/>
              <a:gd name="connsiteY2" fmla="*/ 1963541 h 1963541"/>
              <a:gd name="connsiteX3" fmla="*/ 0 w 3129230"/>
              <a:gd name="connsiteY3" fmla="*/ 1963541 h 1963541"/>
              <a:gd name="connsiteX4" fmla="*/ 0 w 3129230"/>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230" h="1963541">
                <a:moveTo>
                  <a:pt x="0" y="0"/>
                </a:moveTo>
                <a:lnTo>
                  <a:pt x="3129230" y="0"/>
                </a:lnTo>
                <a:lnTo>
                  <a:pt x="3129230"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任意多边形 60"/>
          <p:cNvSpPr/>
          <p:nvPr/>
        </p:nvSpPr>
        <p:spPr>
          <a:xfrm>
            <a:off x="6243639" y="3794076"/>
            <a:ext cx="2371724" cy="1472656"/>
          </a:xfrm>
          <a:custGeom>
            <a:avLst/>
            <a:gdLst>
              <a:gd name="connsiteX0" fmla="*/ 0 w 3162299"/>
              <a:gd name="connsiteY0" fmla="*/ 0 h 1963541"/>
              <a:gd name="connsiteX1" fmla="*/ 3162299 w 3162299"/>
              <a:gd name="connsiteY1" fmla="*/ 0 h 1963541"/>
              <a:gd name="connsiteX2" fmla="*/ 3162299 w 3162299"/>
              <a:gd name="connsiteY2" fmla="*/ 1963541 h 1963541"/>
              <a:gd name="connsiteX3" fmla="*/ 0 w 3162299"/>
              <a:gd name="connsiteY3" fmla="*/ 1963541 h 1963541"/>
              <a:gd name="connsiteX4" fmla="*/ 0 w 3162299"/>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1963541">
                <a:moveTo>
                  <a:pt x="0" y="0"/>
                </a:moveTo>
                <a:lnTo>
                  <a:pt x="3162299" y="0"/>
                </a:lnTo>
                <a:lnTo>
                  <a:pt x="3162299"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3601641" y="2717081"/>
            <a:ext cx="1885950" cy="1885950"/>
          </a:xfrm>
          <a:prstGeom prst="ellipse">
            <a:avLst/>
          </a:prstGeom>
          <a:solidFill>
            <a:schemeClr val="accent6"/>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3818532" y="3239215"/>
            <a:ext cx="1415773" cy="830997"/>
          </a:xfrm>
          <a:prstGeom prst="rect">
            <a:avLst/>
          </a:prstGeom>
        </p:spPr>
        <p:txBody>
          <a:bodyPr wrap="none">
            <a:spAutoFit/>
          </a:bodyPr>
          <a:lstStyle/>
          <a:p>
            <a:pPr algn="ctr"/>
            <a:r>
              <a:rPr lang="zh-CN" altLang="en-US" sz="2400" b="1" dirty="0">
                <a:solidFill>
                  <a:schemeClr val="bg1"/>
                </a:solidFill>
              </a:rPr>
              <a:t>系统</a:t>
            </a:r>
            <a:endParaRPr lang="en-US" altLang="zh-CN" sz="2400" b="1" dirty="0">
              <a:solidFill>
                <a:schemeClr val="bg1"/>
              </a:solidFill>
            </a:endParaRPr>
          </a:p>
          <a:p>
            <a:pPr algn="ctr"/>
            <a:r>
              <a:rPr lang="zh-CN" altLang="en-US" sz="2400" b="1" dirty="0">
                <a:solidFill>
                  <a:schemeClr val="bg1"/>
                </a:solidFill>
              </a:rPr>
              <a:t>管理技术</a:t>
            </a:r>
          </a:p>
        </p:txBody>
      </p:sp>
      <p:sp>
        <p:nvSpPr>
          <p:cNvPr id="70" name="矩形 69"/>
          <p:cNvSpPr/>
          <p:nvPr/>
        </p:nvSpPr>
        <p:spPr>
          <a:xfrm>
            <a:off x="2980171" y="2338968"/>
            <a:ext cx="1120616" cy="923330"/>
          </a:xfrm>
          <a:prstGeom prst="rect">
            <a:avLst/>
          </a:prstGeom>
        </p:spPr>
        <p:txBody>
          <a:bodyPr wrap="square">
            <a:spAutoFit/>
          </a:bodyPr>
          <a:lstStyle/>
          <a:p>
            <a:r>
              <a:rPr lang="zh-CN" altLang="en-US" dirty="0">
                <a:solidFill>
                  <a:schemeClr val="bg1"/>
                </a:solidFill>
              </a:rPr>
              <a:t>大规模集群安装</a:t>
            </a:r>
            <a:endParaRPr lang="en-US" altLang="zh-CN" dirty="0">
              <a:solidFill>
                <a:schemeClr val="bg1"/>
              </a:solidFill>
            </a:endParaRPr>
          </a:p>
          <a:p>
            <a:r>
              <a:rPr lang="zh-CN" altLang="en-US" dirty="0">
                <a:solidFill>
                  <a:schemeClr val="bg1"/>
                </a:solidFill>
              </a:rPr>
              <a:t>技术</a:t>
            </a:r>
          </a:p>
        </p:txBody>
      </p:sp>
      <p:sp>
        <p:nvSpPr>
          <p:cNvPr id="71" name="矩形 70"/>
          <p:cNvSpPr/>
          <p:nvPr/>
        </p:nvSpPr>
        <p:spPr>
          <a:xfrm>
            <a:off x="4927284" y="2338969"/>
            <a:ext cx="1120616" cy="646331"/>
          </a:xfrm>
          <a:prstGeom prst="rect">
            <a:avLst/>
          </a:prstGeom>
        </p:spPr>
        <p:txBody>
          <a:bodyPr wrap="square">
            <a:spAutoFit/>
          </a:bodyPr>
          <a:lstStyle/>
          <a:p>
            <a:pPr algn="r"/>
            <a:r>
              <a:rPr lang="zh-CN" altLang="en-US" dirty="0">
                <a:solidFill>
                  <a:schemeClr val="bg1"/>
                </a:solidFill>
              </a:rPr>
              <a:t>故障检测技术 </a:t>
            </a:r>
          </a:p>
        </p:txBody>
      </p:sp>
      <p:sp>
        <p:nvSpPr>
          <p:cNvPr id="72" name="矩形 71"/>
          <p:cNvSpPr/>
          <p:nvPr/>
        </p:nvSpPr>
        <p:spPr>
          <a:xfrm>
            <a:off x="2980171" y="4152907"/>
            <a:ext cx="1120616" cy="923330"/>
          </a:xfrm>
          <a:prstGeom prst="rect">
            <a:avLst/>
          </a:prstGeom>
        </p:spPr>
        <p:txBody>
          <a:bodyPr wrap="square">
            <a:spAutoFit/>
          </a:bodyPr>
          <a:lstStyle/>
          <a:p>
            <a:r>
              <a:rPr lang="zh-CN" altLang="en-US" dirty="0">
                <a:solidFill>
                  <a:schemeClr val="bg1"/>
                </a:solidFill>
              </a:rPr>
              <a:t>节点</a:t>
            </a:r>
            <a:endParaRPr lang="en-US" altLang="zh-CN" dirty="0">
              <a:solidFill>
                <a:schemeClr val="bg1"/>
              </a:solidFill>
            </a:endParaRPr>
          </a:p>
          <a:p>
            <a:r>
              <a:rPr lang="zh-CN" altLang="en-US" dirty="0">
                <a:solidFill>
                  <a:schemeClr val="bg1"/>
                </a:solidFill>
              </a:rPr>
              <a:t>动态</a:t>
            </a:r>
            <a:endParaRPr lang="en-US" altLang="zh-CN" dirty="0">
              <a:solidFill>
                <a:schemeClr val="bg1"/>
              </a:solidFill>
            </a:endParaRPr>
          </a:p>
          <a:p>
            <a:r>
              <a:rPr lang="zh-CN" altLang="en-US" dirty="0">
                <a:solidFill>
                  <a:schemeClr val="bg1"/>
                </a:solidFill>
              </a:rPr>
              <a:t>加入技术 </a:t>
            </a:r>
          </a:p>
        </p:txBody>
      </p:sp>
      <p:sp>
        <p:nvSpPr>
          <p:cNvPr id="73" name="矩形 72"/>
          <p:cNvSpPr/>
          <p:nvPr/>
        </p:nvSpPr>
        <p:spPr>
          <a:xfrm>
            <a:off x="4927284" y="4667462"/>
            <a:ext cx="1120616" cy="369332"/>
          </a:xfrm>
          <a:prstGeom prst="rect">
            <a:avLst/>
          </a:prstGeom>
        </p:spPr>
        <p:txBody>
          <a:bodyPr wrap="square">
            <a:spAutoFit/>
          </a:bodyPr>
          <a:lstStyle/>
          <a:p>
            <a:r>
              <a:rPr lang="zh-CN" altLang="en-US" dirty="0">
                <a:solidFill>
                  <a:schemeClr val="bg1"/>
                </a:solidFill>
              </a:rPr>
              <a:t>节能技术 </a:t>
            </a:r>
          </a:p>
        </p:txBody>
      </p:sp>
      <p:sp>
        <p:nvSpPr>
          <p:cNvPr id="74" name="矩形 73"/>
          <p:cNvSpPr/>
          <p:nvPr/>
        </p:nvSpPr>
        <p:spPr>
          <a:xfrm>
            <a:off x="568542" y="2294274"/>
            <a:ext cx="2081315" cy="1131079"/>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集群中通常有非常多的节点，需要相应的技术支撑 </a:t>
            </a:r>
          </a:p>
        </p:txBody>
      </p:sp>
      <p:sp>
        <p:nvSpPr>
          <p:cNvPr id="75" name="矩形 74"/>
          <p:cNvSpPr/>
          <p:nvPr/>
        </p:nvSpPr>
        <p:spPr>
          <a:xfrm>
            <a:off x="6314088" y="2130357"/>
            <a:ext cx="2301275" cy="1477328"/>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构建在不可靠廉价计算机之上的文件系统，由于节点数目众多，故障发生十分频繁 </a:t>
            </a:r>
          </a:p>
        </p:txBody>
      </p:sp>
      <p:sp>
        <p:nvSpPr>
          <p:cNvPr id="76" name="矩形 75"/>
          <p:cNvSpPr/>
          <p:nvPr/>
        </p:nvSpPr>
        <p:spPr>
          <a:xfrm>
            <a:off x="580052" y="3864367"/>
            <a:ext cx="2209763" cy="1131079"/>
          </a:xfrm>
          <a:prstGeom prst="rect">
            <a:avLst/>
          </a:prstGeom>
        </p:spPr>
        <p:txBody>
          <a:bodyPr wrap="square">
            <a:spAutoFit/>
          </a:bodyPr>
          <a:lstStyle/>
          <a:p>
            <a:pPr>
              <a:lnSpc>
                <a:spcPct val="150000"/>
              </a:lnSpc>
            </a:pPr>
            <a:r>
              <a:rPr lang="zh-CN" altLang="en-US" sz="1500" dirty="0">
                <a:solidFill>
                  <a:schemeClr val="tx1">
                    <a:lumMod val="75000"/>
                    <a:lumOff val="25000"/>
                  </a:schemeClr>
                </a:solidFill>
              </a:rPr>
              <a:t>新的</a:t>
            </a:r>
            <a:r>
              <a:rPr lang="en-US" altLang="zh-CN" sz="1500" dirty="0">
                <a:solidFill>
                  <a:schemeClr val="tx1">
                    <a:lumMod val="75000"/>
                    <a:lumOff val="25000"/>
                  </a:schemeClr>
                </a:solidFill>
              </a:rPr>
              <a:t>Chunk Server</a:t>
            </a:r>
            <a:r>
              <a:rPr lang="zh-CN" altLang="en-US" sz="1500" dirty="0">
                <a:solidFill>
                  <a:schemeClr val="tx1">
                    <a:lumMod val="75000"/>
                    <a:lumOff val="25000"/>
                  </a:schemeClr>
                </a:solidFill>
              </a:rPr>
              <a:t>加入时 ，只需裸机加入，大大减少</a:t>
            </a: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维护工作量 </a:t>
            </a:r>
          </a:p>
        </p:txBody>
      </p:sp>
      <p:sp>
        <p:nvSpPr>
          <p:cNvPr id="77" name="矩形 76"/>
          <p:cNvSpPr/>
          <p:nvPr/>
        </p:nvSpPr>
        <p:spPr>
          <a:xfrm>
            <a:off x="6292393" y="3976405"/>
            <a:ext cx="2344664" cy="1131079"/>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Google</a:t>
            </a:r>
            <a:r>
              <a:rPr lang="zh-CN" altLang="en-US" sz="1500" dirty="0">
                <a:solidFill>
                  <a:schemeClr val="tx1">
                    <a:lumMod val="75000"/>
                    <a:lumOff val="25000"/>
                  </a:schemeClr>
                </a:solidFill>
              </a:rPr>
              <a:t>采用了多种机制降低服务器能耗，如采用蓄电池代替昂贵的</a:t>
            </a:r>
            <a:r>
              <a:rPr lang="en-US" altLang="zh-CN" sz="1500" dirty="0">
                <a:solidFill>
                  <a:schemeClr val="tx1">
                    <a:lumMod val="75000"/>
                    <a:lumOff val="25000"/>
                  </a:schemeClr>
                </a:solidFill>
              </a:rPr>
              <a:t>UPS</a:t>
            </a:r>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15</a:t>
            </a:fld>
            <a:endParaRPr lang="zh-CN" altLang="en-US" dirty="0"/>
          </a:p>
        </p:txBody>
      </p:sp>
      <p:sp>
        <p:nvSpPr>
          <p:cNvPr id="23" name="矩形 22"/>
          <p:cNvSpPr/>
          <p:nvPr/>
        </p:nvSpPr>
        <p:spPr>
          <a:xfrm>
            <a:off x="199435" y="96020"/>
            <a:ext cx="438735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225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951090" y="1498375"/>
            <a:ext cx="3835730"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22.1 Google</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文件系统</a:t>
            </a:r>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GFS</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875069" y="1970869"/>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2949618" y="1981649"/>
            <a:ext cx="4825232"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22.2 </a:t>
            </a:r>
            <a:r>
              <a:rPr lang="zh-CN" altLang="en-US" sz="2100" spc="225" dirty="0">
                <a:solidFill>
                  <a:schemeClr val="bg1"/>
                </a:solidFill>
                <a:latin typeface="微软雅黑" panose="020B0503020204020204" pitchFamily="34" charset="-122"/>
                <a:ea typeface="微软雅黑" panose="020B0503020204020204" pitchFamily="34" charset="-122"/>
              </a:rPr>
              <a:t>分布式数据处理</a:t>
            </a:r>
            <a:r>
              <a:rPr lang="en-US" altLang="zh-CN" sz="2100" spc="225" dirty="0">
                <a:solidFill>
                  <a:schemeClr val="bg1"/>
                </a:solidFill>
                <a:latin typeface="微软雅黑" panose="020B0503020204020204" pitchFamily="34" charset="-122"/>
                <a:ea typeface="微软雅黑" panose="020B0503020204020204" pitchFamily="34" charset="-122"/>
              </a:rPr>
              <a:t>MapReduce</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949618" y="2447253"/>
            <a:ext cx="3908442"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22.3 </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分布式锁服务</a:t>
            </a:r>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Chubby</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2949618" y="2912857"/>
            <a:ext cx="4921540"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22.4 </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分布式结构化数据表</a:t>
            </a:r>
            <a:r>
              <a:rPr lang="en-US" altLang="zh-CN" sz="2100" spc="225" dirty="0" err="1">
                <a:solidFill>
                  <a:schemeClr val="tx1">
                    <a:lumMod val="75000"/>
                    <a:lumOff val="25000"/>
                  </a:schemeClr>
                </a:solidFill>
                <a:latin typeface="微软雅黑" panose="020B0503020204020204" pitchFamily="34" charset="-122"/>
                <a:ea typeface="微软雅黑" panose="020B0503020204020204" pitchFamily="34" charset="-122"/>
              </a:rPr>
              <a:t>Bigtable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87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22.2 </a:t>
            </a:r>
            <a:r>
              <a:rPr lang="zh-CN" altLang="en-US" sz="3300" b="1" spc="225" dirty="0">
                <a:solidFill>
                  <a:srgbClr val="96C527"/>
                </a:solidFill>
                <a:latin typeface="微软雅黑" panose="020B0503020204020204" pitchFamily="34" charset="-122"/>
                <a:ea typeface="微软雅黑" panose="020B0503020204020204" pitchFamily="34" charset="-122"/>
              </a:rPr>
              <a:t>分布式数据处理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340603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kern="500" spc="225" dirty="0">
                <a:solidFill>
                  <a:schemeClr val="bg1"/>
                </a:solidFill>
                <a:latin typeface="+mn-ea"/>
              </a:rPr>
              <a:t>22.2.1  </a:t>
            </a:r>
            <a:r>
              <a:rPr lang="zh-CN" altLang="en-US" sz="2100" kern="500" spc="225" dirty="0">
                <a:solidFill>
                  <a:schemeClr val="bg1"/>
                </a:solidFill>
                <a:latin typeface="+mn-ea"/>
              </a:rPr>
              <a:t>产生背景</a:t>
            </a:r>
          </a:p>
        </p:txBody>
      </p:sp>
      <p:sp>
        <p:nvSpPr>
          <p:cNvPr id="7" name="矩形 6"/>
          <p:cNvSpPr/>
          <p:nvPr/>
        </p:nvSpPr>
        <p:spPr>
          <a:xfrm>
            <a:off x="2274583" y="3789652"/>
            <a:ext cx="2531462" cy="415498"/>
          </a:xfrm>
          <a:prstGeom prst="rect">
            <a:avLst/>
          </a:prstGeom>
        </p:spPr>
        <p:txBody>
          <a:bodyPr wrap="none">
            <a:spAutoFit/>
          </a:bodyPr>
          <a:lstStyle/>
          <a:p>
            <a:r>
              <a:rPr lang="en-US" altLang="zh-CN" sz="2100" spc="225" dirty="0">
                <a:solidFill>
                  <a:schemeClr val="bg1">
                    <a:lumMod val="65000"/>
                  </a:schemeClr>
                </a:solidFill>
                <a:latin typeface="+mn-ea"/>
              </a:rPr>
              <a:t>22.2.2  </a:t>
            </a:r>
            <a:r>
              <a:rPr lang="zh-CN" altLang="en-US" sz="2100" spc="225" dirty="0">
                <a:solidFill>
                  <a:schemeClr val="bg1">
                    <a:lumMod val="65000"/>
                  </a:schemeClr>
                </a:solidFill>
                <a:latin typeface="+mn-ea"/>
              </a:rPr>
              <a:t>编程模型</a:t>
            </a:r>
          </a:p>
        </p:txBody>
      </p:sp>
      <p:sp>
        <p:nvSpPr>
          <p:cNvPr id="8" name="矩形 7"/>
          <p:cNvSpPr/>
          <p:nvPr/>
        </p:nvSpPr>
        <p:spPr>
          <a:xfrm>
            <a:off x="2274583" y="4271008"/>
            <a:ext cx="2531462" cy="415498"/>
          </a:xfrm>
          <a:prstGeom prst="rect">
            <a:avLst/>
          </a:prstGeom>
        </p:spPr>
        <p:txBody>
          <a:bodyPr wrap="none">
            <a:spAutoFit/>
          </a:bodyPr>
          <a:lstStyle/>
          <a:p>
            <a:r>
              <a:rPr lang="en-US" altLang="zh-CN" sz="2100" spc="225" dirty="0">
                <a:solidFill>
                  <a:schemeClr val="bg1">
                    <a:lumMod val="65000"/>
                  </a:schemeClr>
                </a:solidFill>
                <a:latin typeface="+mn-ea"/>
              </a:rPr>
              <a:t>22.2.3  </a:t>
            </a:r>
            <a:r>
              <a:rPr lang="zh-CN" altLang="en-US" sz="2100" spc="225" dirty="0">
                <a:solidFill>
                  <a:schemeClr val="bg1">
                    <a:lumMod val="65000"/>
                  </a:schemeClr>
                </a:solidFill>
                <a:latin typeface="+mn-ea"/>
              </a:rPr>
              <a:t>实现机制</a:t>
            </a:r>
          </a:p>
        </p:txBody>
      </p:sp>
    </p:spTree>
    <p:extLst>
      <p:ext uri="{BB962C8B-B14F-4D97-AF65-F5344CB8AC3E}">
        <p14:creationId xmlns:p14="http://schemas.microsoft.com/office/powerpoint/2010/main" val="44613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420853" y="1563518"/>
            <a:ext cx="7033208" cy="507831"/>
          </a:xfrm>
          <a:prstGeom prst="rect">
            <a:avLst/>
          </a:prstGeom>
        </p:spPr>
        <p:txBody>
          <a:bodyPr wrap="square">
            <a:spAutoFit/>
          </a:bodyPr>
          <a:lstStyle/>
          <a:p>
            <a:pPr>
              <a:lnSpc>
                <a:spcPct val="150000"/>
              </a:lnSpc>
            </a:pPr>
            <a:r>
              <a:rPr lang="en-US" altLang="zh-CN" dirty="0" err="1"/>
              <a:t>MapReduce</a:t>
            </a:r>
            <a:r>
              <a:rPr lang="zh-CN" altLang="en-US" dirty="0"/>
              <a:t>这种</a:t>
            </a:r>
            <a:r>
              <a:rPr lang="zh-CN" altLang="en-US" b="1" dirty="0">
                <a:solidFill>
                  <a:schemeClr val="accent6"/>
                </a:solidFill>
              </a:rPr>
              <a:t>并行编程模式</a:t>
            </a:r>
            <a:r>
              <a:rPr lang="zh-CN" altLang="en-US" dirty="0"/>
              <a:t>思想最早是在</a:t>
            </a:r>
            <a:r>
              <a:rPr lang="en-US" altLang="zh-CN" b="1" dirty="0">
                <a:solidFill>
                  <a:schemeClr val="accent6"/>
                </a:solidFill>
              </a:rPr>
              <a:t>1995</a:t>
            </a:r>
            <a:r>
              <a:rPr lang="zh-CN" altLang="en-US" b="1" dirty="0">
                <a:solidFill>
                  <a:schemeClr val="accent6"/>
                </a:solidFill>
              </a:rPr>
              <a:t>年</a:t>
            </a:r>
            <a:r>
              <a:rPr lang="zh-CN" altLang="en-US" dirty="0"/>
              <a:t>提出的。</a:t>
            </a:r>
          </a:p>
        </p:txBody>
      </p:sp>
      <p:sp>
        <p:nvSpPr>
          <p:cNvPr id="4" name="矩形 3"/>
          <p:cNvSpPr/>
          <p:nvPr/>
        </p:nvSpPr>
        <p:spPr>
          <a:xfrm>
            <a:off x="420852" y="2265212"/>
            <a:ext cx="8010413" cy="923330"/>
          </a:xfrm>
          <a:prstGeom prst="rect">
            <a:avLst/>
          </a:prstGeom>
        </p:spPr>
        <p:txBody>
          <a:bodyPr wrap="square">
            <a:spAutoFit/>
          </a:bodyPr>
          <a:lstStyle/>
          <a:p>
            <a:pPr>
              <a:lnSpc>
                <a:spcPct val="150000"/>
              </a:lnSpc>
            </a:pPr>
            <a:r>
              <a:rPr lang="zh-CN" altLang="en-US" dirty="0"/>
              <a:t>与传统的分布式程序设计相比，</a:t>
            </a:r>
            <a:r>
              <a:rPr lang="en-US" altLang="zh-CN" dirty="0" err="1"/>
              <a:t>MapReduce</a:t>
            </a:r>
            <a:r>
              <a:rPr lang="zh-CN" altLang="en-US" dirty="0"/>
              <a:t>封装了</a:t>
            </a:r>
            <a:r>
              <a:rPr lang="zh-CN" altLang="en-US" b="1" dirty="0">
                <a:solidFill>
                  <a:schemeClr val="accent6"/>
                </a:solidFill>
              </a:rPr>
              <a:t>并行处理、容错处理、本地化计算、负载均衡</a:t>
            </a:r>
            <a:r>
              <a:rPr lang="zh-CN" altLang="en-US" dirty="0"/>
              <a:t>等细节，还提供了一个</a:t>
            </a:r>
            <a:r>
              <a:rPr lang="zh-CN" altLang="en-US" b="1" dirty="0">
                <a:solidFill>
                  <a:schemeClr val="accent6"/>
                </a:solidFill>
              </a:rPr>
              <a:t>简单而强大的接口</a:t>
            </a:r>
            <a:r>
              <a:rPr lang="zh-CN" altLang="en-US" dirty="0"/>
              <a:t>。</a:t>
            </a:r>
          </a:p>
        </p:txBody>
      </p:sp>
      <p:sp>
        <p:nvSpPr>
          <p:cNvPr id="5" name="矩形 4"/>
          <p:cNvSpPr/>
          <p:nvPr/>
        </p:nvSpPr>
        <p:spPr>
          <a:xfrm>
            <a:off x="420852" y="3313155"/>
            <a:ext cx="8010413" cy="923330"/>
          </a:xfrm>
          <a:prstGeom prst="rect">
            <a:avLst/>
          </a:prstGeom>
        </p:spPr>
        <p:txBody>
          <a:bodyPr wrap="square">
            <a:spAutoFit/>
          </a:bodyPr>
          <a:lstStyle/>
          <a:p>
            <a:pPr>
              <a:lnSpc>
                <a:spcPct val="150000"/>
              </a:lnSpc>
            </a:pPr>
            <a:r>
              <a:rPr lang="en-US" altLang="zh-CN" dirty="0" err="1"/>
              <a:t>MapReduce</a:t>
            </a:r>
            <a:r>
              <a:rPr lang="zh-CN" altLang="en-US" dirty="0"/>
              <a:t>把对数据集的大规模操作，</a:t>
            </a:r>
            <a:r>
              <a:rPr lang="zh-CN" altLang="en-US" b="1" dirty="0">
                <a:solidFill>
                  <a:schemeClr val="accent6"/>
                </a:solidFill>
              </a:rPr>
              <a:t>分发给一个主节点管理下的各分节点</a:t>
            </a:r>
            <a:r>
              <a:rPr lang="zh-CN" altLang="en-US" dirty="0"/>
              <a:t>共同完成，通过这种方式</a:t>
            </a:r>
            <a:r>
              <a:rPr lang="zh-CN" altLang="en-US" b="1" dirty="0">
                <a:solidFill>
                  <a:schemeClr val="accent6"/>
                </a:solidFill>
              </a:rPr>
              <a:t>实现任务的可靠执行与容错机制</a:t>
            </a:r>
            <a:r>
              <a:rPr lang="zh-CN" altLang="en-US" dirty="0"/>
              <a:t>。</a:t>
            </a:r>
          </a:p>
        </p:txBody>
      </p:sp>
      <p:sp>
        <p:nvSpPr>
          <p:cNvPr id="6" name="文本框 5"/>
          <p:cNvSpPr txBox="1"/>
          <p:nvPr/>
        </p:nvSpPr>
        <p:spPr>
          <a:xfrm>
            <a:off x="399253" y="800100"/>
            <a:ext cx="1415772" cy="461665"/>
          </a:xfrm>
          <a:prstGeom prst="rect">
            <a:avLst/>
          </a:prstGeom>
          <a:noFill/>
        </p:spPr>
        <p:txBody>
          <a:bodyPr wrap="none" rtlCol="0">
            <a:spAutoFit/>
          </a:bodyPr>
          <a:lstStyle/>
          <a:p>
            <a:r>
              <a:rPr lang="zh-CN" altLang="en-US" sz="2400" b="1" dirty="0">
                <a:solidFill>
                  <a:schemeClr val="accent6"/>
                </a:solidFill>
              </a:rPr>
              <a:t>产生背景</a:t>
            </a:r>
          </a:p>
        </p:txBody>
      </p:sp>
      <p:sp>
        <p:nvSpPr>
          <p:cNvPr id="7" name="椭圆 6"/>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灯片编号占位符 2"/>
          <p:cNvSpPr>
            <a:spLocks noGrp="1"/>
          </p:cNvSpPr>
          <p:nvPr>
            <p:ph type="sldNum" sz="quarter" idx="4"/>
          </p:nvPr>
        </p:nvSpPr>
        <p:spPr/>
        <p:txBody>
          <a:bodyPr/>
          <a:lstStyle/>
          <a:p>
            <a:fld id="{CF730C6D-5BB4-4F63-9D16-9EBF769D35DB}" type="slidenum">
              <a:rPr lang="zh-CN" altLang="en-US" smtClean="0"/>
              <a:pPr/>
              <a:t>18</a:t>
            </a:fld>
            <a:endParaRPr lang="zh-CN" altLang="en-US" dirty="0"/>
          </a:p>
        </p:txBody>
      </p:sp>
      <p:sp>
        <p:nvSpPr>
          <p:cNvPr id="8" name="矩形 7"/>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264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22.2 </a:t>
            </a:r>
            <a:r>
              <a:rPr lang="zh-CN" altLang="en-US" sz="3300" b="1" spc="225" dirty="0">
                <a:solidFill>
                  <a:srgbClr val="96C527"/>
                </a:solidFill>
                <a:latin typeface="微软雅黑" panose="020B0503020204020204" pitchFamily="34" charset="-122"/>
                <a:ea typeface="微软雅黑" panose="020B0503020204020204" pitchFamily="34" charset="-122"/>
              </a:rPr>
              <a:t>分布式数据处理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39058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spc="225" dirty="0">
                <a:solidFill>
                  <a:schemeClr val="bg1">
                    <a:lumMod val="65000"/>
                  </a:schemeClr>
                </a:solidFill>
                <a:latin typeface="+mn-ea"/>
              </a:rPr>
              <a:t>22.2.1  </a:t>
            </a:r>
            <a:r>
              <a:rPr lang="zh-CN" altLang="en-US" sz="2100" spc="225" dirty="0">
                <a:solidFill>
                  <a:schemeClr val="bg1">
                    <a:lumMod val="65000"/>
                  </a:schemeClr>
                </a:solidFill>
                <a:latin typeface="+mn-ea"/>
              </a:rPr>
              <a:t>产生背景</a:t>
            </a:r>
          </a:p>
        </p:txBody>
      </p:sp>
      <p:sp>
        <p:nvSpPr>
          <p:cNvPr id="7" name="矩形 6"/>
          <p:cNvSpPr/>
          <p:nvPr/>
        </p:nvSpPr>
        <p:spPr>
          <a:xfrm>
            <a:off x="2274583" y="3789652"/>
            <a:ext cx="2531462" cy="415498"/>
          </a:xfrm>
          <a:prstGeom prst="rect">
            <a:avLst/>
          </a:prstGeom>
        </p:spPr>
        <p:txBody>
          <a:bodyPr wrap="none">
            <a:spAutoFit/>
          </a:bodyPr>
          <a:lstStyle/>
          <a:p>
            <a:r>
              <a:rPr lang="en-US" altLang="zh-CN" sz="2100" kern="500" spc="225" dirty="0">
                <a:solidFill>
                  <a:schemeClr val="bg1"/>
                </a:solidFill>
                <a:latin typeface="+mn-ea"/>
              </a:rPr>
              <a:t>22.2.2  </a:t>
            </a:r>
            <a:r>
              <a:rPr lang="zh-CN" altLang="en-US" sz="2100" kern="500" spc="225" dirty="0">
                <a:solidFill>
                  <a:schemeClr val="bg1"/>
                </a:solidFill>
                <a:latin typeface="+mn-ea"/>
              </a:rPr>
              <a:t>编程模型</a:t>
            </a:r>
          </a:p>
        </p:txBody>
      </p:sp>
      <p:sp>
        <p:nvSpPr>
          <p:cNvPr id="8" name="矩形 7"/>
          <p:cNvSpPr/>
          <p:nvPr/>
        </p:nvSpPr>
        <p:spPr>
          <a:xfrm>
            <a:off x="2274583" y="4271008"/>
            <a:ext cx="2531462" cy="415498"/>
          </a:xfrm>
          <a:prstGeom prst="rect">
            <a:avLst/>
          </a:prstGeom>
        </p:spPr>
        <p:txBody>
          <a:bodyPr wrap="none">
            <a:spAutoFit/>
          </a:bodyPr>
          <a:lstStyle/>
          <a:p>
            <a:r>
              <a:rPr lang="en-US" altLang="zh-CN" sz="2100" spc="225" dirty="0">
                <a:solidFill>
                  <a:schemeClr val="bg1">
                    <a:lumMod val="65000"/>
                  </a:schemeClr>
                </a:solidFill>
                <a:latin typeface="+mn-ea"/>
              </a:rPr>
              <a:t>22.2.3  </a:t>
            </a:r>
            <a:r>
              <a:rPr lang="zh-CN" altLang="en-US" sz="2100" spc="225" dirty="0">
                <a:solidFill>
                  <a:schemeClr val="bg1">
                    <a:lumMod val="65000"/>
                  </a:schemeClr>
                </a:solidFill>
                <a:latin typeface="+mn-ea"/>
              </a:rPr>
              <a:t>实现机制</a:t>
            </a:r>
          </a:p>
        </p:txBody>
      </p:sp>
    </p:spTree>
    <p:extLst>
      <p:ext uri="{BB962C8B-B14F-4D97-AF65-F5344CB8AC3E}">
        <p14:creationId xmlns:p14="http://schemas.microsoft.com/office/powerpoint/2010/main" val="95365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圆角矩形 1"/>
          <p:cNvSpPr/>
          <p:nvPr/>
        </p:nvSpPr>
        <p:spPr>
          <a:xfrm>
            <a:off x="2875069" y="1514307"/>
            <a:ext cx="5693399" cy="394154"/>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951090" y="1498375"/>
            <a:ext cx="4023281" cy="415498"/>
          </a:xfrm>
          <a:prstGeom prst="rect">
            <a:avLst/>
          </a:prstGeom>
        </p:spPr>
        <p:txBody>
          <a:bodyPr wrap="none">
            <a:spAutoFit/>
          </a:bodyPr>
          <a:lstStyle/>
          <a:p>
            <a:r>
              <a:rPr lang="en-US" altLang="zh-CN" sz="2100" spc="225" dirty="0">
                <a:solidFill>
                  <a:schemeClr val="bg1"/>
                </a:solidFill>
                <a:latin typeface="微软雅黑" panose="020B0503020204020204" pitchFamily="34" charset="-122"/>
                <a:ea typeface="微软雅黑" panose="020B0503020204020204" pitchFamily="34" charset="-122"/>
              </a:rPr>
              <a:t>222.1 Google</a:t>
            </a:r>
            <a:r>
              <a:rPr lang="zh-CN" altLang="en-US" sz="2100" spc="225" dirty="0">
                <a:solidFill>
                  <a:schemeClr val="bg1"/>
                </a:solidFill>
                <a:latin typeface="微软雅黑" panose="020B0503020204020204" pitchFamily="34" charset="-122"/>
                <a:ea typeface="微软雅黑" panose="020B0503020204020204" pitchFamily="34" charset="-122"/>
              </a:rPr>
              <a:t>文件系统</a:t>
            </a:r>
            <a:r>
              <a:rPr lang="en-US" altLang="zh-CN" sz="2100" spc="225" dirty="0">
                <a:solidFill>
                  <a:schemeClr val="bg1"/>
                </a:solidFill>
                <a:latin typeface="微软雅黑" panose="020B0503020204020204" pitchFamily="34" charset="-122"/>
                <a:ea typeface="微软雅黑" panose="020B0503020204020204" pitchFamily="34" charset="-122"/>
              </a:rPr>
              <a:t>GFS</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2949618" y="1981649"/>
            <a:ext cx="5012783"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222.2 </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分布式数据处理</a:t>
            </a:r>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MapReduce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949618" y="2447253"/>
            <a:ext cx="4095993"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222.3 </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分布式锁服务</a:t>
            </a:r>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Chubby</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2949618" y="2912857"/>
            <a:ext cx="5109091" cy="415498"/>
          </a:xfrm>
          <a:prstGeom prst="rect">
            <a:avLst/>
          </a:prstGeom>
        </p:spPr>
        <p:txBody>
          <a:bodyPr wrap="none">
            <a:spAutoFit/>
          </a:bodyPr>
          <a:lstStyle/>
          <a:p>
            <a:r>
              <a:rPr lang="en-US" altLang="zh-CN" sz="2100" spc="225" dirty="0">
                <a:solidFill>
                  <a:schemeClr val="tx1">
                    <a:lumMod val="75000"/>
                    <a:lumOff val="25000"/>
                  </a:schemeClr>
                </a:solidFill>
                <a:latin typeface="微软雅黑" panose="020B0503020204020204" pitchFamily="34" charset="-122"/>
                <a:ea typeface="微软雅黑" panose="020B0503020204020204" pitchFamily="34" charset="-122"/>
              </a:rPr>
              <a:t>222.4 </a:t>
            </a:r>
            <a:r>
              <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rPr>
              <a:t>分布式结构化数据表</a:t>
            </a:r>
            <a:r>
              <a:rPr lang="en-US" altLang="zh-CN" sz="2100" spc="225" dirty="0" err="1">
                <a:solidFill>
                  <a:schemeClr val="tx1">
                    <a:lumMod val="75000"/>
                    <a:lumOff val="25000"/>
                  </a:schemeClr>
                </a:solidFill>
                <a:latin typeface="微软雅黑" panose="020B0503020204020204" pitchFamily="34" charset="-122"/>
                <a:ea typeface="微软雅黑" panose="020B0503020204020204" pitchFamily="34" charset="-122"/>
              </a:rPr>
              <a:t>Bigtable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390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99253" y="800891"/>
            <a:ext cx="1415772" cy="461665"/>
          </a:xfrm>
          <a:prstGeom prst="rect">
            <a:avLst/>
          </a:prstGeom>
          <a:noFill/>
        </p:spPr>
        <p:txBody>
          <a:bodyPr wrap="none" rtlCol="0">
            <a:spAutoFit/>
          </a:bodyPr>
          <a:lstStyle/>
          <a:p>
            <a:r>
              <a:rPr lang="zh-CN" altLang="en-US" sz="2400" b="1" dirty="0">
                <a:solidFill>
                  <a:schemeClr val="accent6"/>
                </a:solidFill>
              </a:rPr>
              <a:t>编程模型</a:t>
            </a:r>
          </a:p>
        </p:txBody>
      </p:sp>
      <p:sp>
        <p:nvSpPr>
          <p:cNvPr id="3" name="椭圆 2"/>
          <p:cNvSpPr/>
          <p:nvPr/>
        </p:nvSpPr>
        <p:spPr>
          <a:xfrm>
            <a:off x="293525" y="94719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420852" y="1782366"/>
            <a:ext cx="4466237" cy="3918531"/>
            <a:chOff x="2779451" y="944824"/>
            <a:chExt cx="6390811" cy="5607090"/>
          </a:xfrm>
        </p:grpSpPr>
        <p:sp>
          <p:nvSpPr>
            <p:cNvPr id="5" name="椭圆 4"/>
            <p:cNvSpPr/>
            <p:nvPr/>
          </p:nvSpPr>
          <p:spPr>
            <a:xfrm>
              <a:off x="2931887"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6" name="椭圆 5"/>
            <p:cNvSpPr/>
            <p:nvPr/>
          </p:nvSpPr>
          <p:spPr>
            <a:xfrm>
              <a:off x="5138058"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7" name="椭圆 6"/>
            <p:cNvSpPr/>
            <p:nvPr/>
          </p:nvSpPr>
          <p:spPr>
            <a:xfrm>
              <a:off x="7344229"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8" name="椭圆 7"/>
            <p:cNvSpPr/>
            <p:nvPr/>
          </p:nvSpPr>
          <p:spPr>
            <a:xfrm>
              <a:off x="3715657" y="3788230"/>
              <a:ext cx="1785258" cy="17852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Reduce</a:t>
              </a:r>
              <a:endParaRPr lang="zh-CN" altLang="en-US" sz="1400" dirty="0"/>
            </a:p>
          </p:txBody>
        </p:sp>
        <p:sp>
          <p:nvSpPr>
            <p:cNvPr id="9" name="椭圆 8"/>
            <p:cNvSpPr/>
            <p:nvPr/>
          </p:nvSpPr>
          <p:spPr>
            <a:xfrm>
              <a:off x="6059488" y="3788230"/>
              <a:ext cx="1785258" cy="17852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Reduce</a:t>
              </a:r>
              <a:endParaRPr lang="zh-CN" altLang="en-US" sz="1400" dirty="0"/>
            </a:p>
          </p:txBody>
        </p:sp>
        <p:cxnSp>
          <p:nvCxnSpPr>
            <p:cNvPr id="10" name="直接箭头连接符 9"/>
            <p:cNvCxnSpPr>
              <a:endCxn id="5" idx="0"/>
            </p:cNvCxnSpPr>
            <p:nvPr/>
          </p:nvCxnSpPr>
          <p:spPr>
            <a:xfrm>
              <a:off x="3541487"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776688"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953829"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952117" y="5384802"/>
              <a:ext cx="0" cy="63862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08286" y="5384802"/>
              <a:ext cx="0" cy="63862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8" idx="0"/>
            </p:cNvCxnSpPr>
            <p:nvPr/>
          </p:nvCxnSpPr>
          <p:spPr>
            <a:xfrm>
              <a:off x="3541487" y="2960915"/>
              <a:ext cx="1066799"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4"/>
              <a:endCxn id="9" idx="0"/>
            </p:cNvCxnSpPr>
            <p:nvPr/>
          </p:nvCxnSpPr>
          <p:spPr>
            <a:xfrm>
              <a:off x="3541487" y="2960915"/>
              <a:ext cx="3410630"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8" idx="0"/>
            </p:cNvCxnSpPr>
            <p:nvPr/>
          </p:nvCxnSpPr>
          <p:spPr>
            <a:xfrm flipH="1">
              <a:off x="4608286" y="2960915"/>
              <a:ext cx="1139372"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4"/>
              <a:endCxn id="9" idx="0"/>
            </p:cNvCxnSpPr>
            <p:nvPr/>
          </p:nvCxnSpPr>
          <p:spPr>
            <a:xfrm>
              <a:off x="5747658" y="2960915"/>
              <a:ext cx="1204459"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4"/>
              <a:endCxn id="8" idx="0"/>
            </p:cNvCxnSpPr>
            <p:nvPr/>
          </p:nvCxnSpPr>
          <p:spPr>
            <a:xfrm flipH="1">
              <a:off x="4608286" y="2960915"/>
              <a:ext cx="3345543"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4"/>
              <a:endCxn id="9" idx="0"/>
            </p:cNvCxnSpPr>
            <p:nvPr/>
          </p:nvCxnSpPr>
          <p:spPr>
            <a:xfrm flipH="1">
              <a:off x="6952117" y="2960915"/>
              <a:ext cx="1001712"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9451" y="944824"/>
              <a:ext cx="1876758"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sp>
          <p:nvSpPr>
            <p:cNvPr id="22" name="文本框 21"/>
            <p:cNvSpPr txBox="1"/>
            <p:nvPr/>
          </p:nvSpPr>
          <p:spPr>
            <a:xfrm>
              <a:off x="4927561" y="944824"/>
              <a:ext cx="1876758"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2</a:t>
              </a:r>
              <a:endParaRPr lang="zh-CN" altLang="en-US" dirty="0">
                <a:solidFill>
                  <a:schemeClr val="tx1">
                    <a:lumMod val="75000"/>
                    <a:lumOff val="25000"/>
                  </a:schemeClr>
                </a:solidFill>
              </a:endParaRPr>
            </a:p>
          </p:txBody>
        </p:sp>
        <p:sp>
          <p:nvSpPr>
            <p:cNvPr id="23" name="文本框 22"/>
            <p:cNvSpPr txBox="1"/>
            <p:nvPr/>
          </p:nvSpPr>
          <p:spPr>
            <a:xfrm>
              <a:off x="7162761" y="944824"/>
              <a:ext cx="2007501"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M</a:t>
              </a:r>
              <a:endParaRPr lang="zh-CN" altLang="en-US" dirty="0">
                <a:solidFill>
                  <a:schemeClr val="tx1">
                    <a:lumMod val="75000"/>
                    <a:lumOff val="25000"/>
                  </a:schemeClr>
                </a:solidFill>
              </a:endParaRPr>
            </a:p>
          </p:txBody>
        </p:sp>
        <p:sp>
          <p:nvSpPr>
            <p:cNvPr id="24" name="文本框 23"/>
            <p:cNvSpPr txBox="1"/>
            <p:nvPr/>
          </p:nvSpPr>
          <p:spPr>
            <a:xfrm>
              <a:off x="5546002" y="4294127"/>
              <a:ext cx="622068" cy="660604"/>
            </a:xfrm>
            <a:prstGeom prst="rect">
              <a:avLst/>
            </a:prstGeom>
            <a:noFill/>
          </p:spPr>
          <p:txBody>
            <a:bodyPr wrap="none" rtlCol="0">
              <a:spAutoFit/>
            </a:bodyPr>
            <a:lstStyle/>
            <a:p>
              <a:r>
                <a:rPr lang="en-US" altLang="zh-CN" sz="2400" dirty="0"/>
                <a:t>…</a:t>
              </a:r>
              <a:endParaRPr lang="zh-CN" altLang="en-US" sz="2400" dirty="0"/>
            </a:p>
          </p:txBody>
        </p:sp>
        <p:sp>
          <p:nvSpPr>
            <p:cNvPr id="25" name="文本框 24"/>
            <p:cNvSpPr txBox="1"/>
            <p:nvPr/>
          </p:nvSpPr>
          <p:spPr>
            <a:xfrm>
              <a:off x="4095965" y="6023431"/>
              <a:ext cx="1216154" cy="528483"/>
            </a:xfrm>
            <a:prstGeom prst="rect">
              <a:avLst/>
            </a:prstGeom>
            <a:noFill/>
          </p:spPr>
          <p:txBody>
            <a:bodyPr wrap="none" rtlCol="0">
              <a:spAutoFit/>
            </a:bodyPr>
            <a:lstStyle/>
            <a:p>
              <a:r>
                <a:rPr lang="zh-CN" altLang="en-US" dirty="0">
                  <a:solidFill>
                    <a:schemeClr val="tx1">
                      <a:lumMod val="75000"/>
                      <a:lumOff val="25000"/>
                    </a:schemeClr>
                  </a:solidFill>
                </a:rPr>
                <a:t>结果 </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sp>
          <p:nvSpPr>
            <p:cNvPr id="26" name="文本框 25"/>
            <p:cNvSpPr txBox="1"/>
            <p:nvPr/>
          </p:nvSpPr>
          <p:spPr>
            <a:xfrm>
              <a:off x="6428335" y="6023431"/>
              <a:ext cx="1239092" cy="528483"/>
            </a:xfrm>
            <a:prstGeom prst="rect">
              <a:avLst/>
            </a:prstGeom>
            <a:noFill/>
          </p:spPr>
          <p:txBody>
            <a:bodyPr wrap="none" rtlCol="0">
              <a:spAutoFit/>
            </a:bodyPr>
            <a:lstStyle/>
            <a:p>
              <a:r>
                <a:rPr lang="zh-CN" altLang="en-US" dirty="0">
                  <a:solidFill>
                    <a:schemeClr val="tx1">
                      <a:lumMod val="75000"/>
                      <a:lumOff val="25000"/>
                    </a:schemeClr>
                  </a:solidFill>
                </a:rPr>
                <a:t>结果 </a:t>
              </a:r>
              <a:r>
                <a:rPr lang="en-US" altLang="zh-CN" dirty="0">
                  <a:solidFill>
                    <a:schemeClr val="tx1">
                      <a:lumMod val="75000"/>
                      <a:lumOff val="25000"/>
                    </a:schemeClr>
                  </a:solidFill>
                </a:rPr>
                <a:t>R</a:t>
              </a:r>
              <a:endParaRPr lang="zh-CN" altLang="en-US" dirty="0">
                <a:solidFill>
                  <a:schemeClr val="tx1">
                    <a:lumMod val="75000"/>
                    <a:lumOff val="25000"/>
                  </a:schemeClr>
                </a:solidFill>
              </a:endParaRPr>
            </a:p>
          </p:txBody>
        </p:sp>
        <p:sp>
          <p:nvSpPr>
            <p:cNvPr id="27" name="文本框 26"/>
            <p:cNvSpPr txBox="1"/>
            <p:nvPr/>
          </p:nvSpPr>
          <p:spPr>
            <a:xfrm>
              <a:off x="6567754" y="2006730"/>
              <a:ext cx="622068" cy="660604"/>
            </a:xfrm>
            <a:prstGeom prst="rect">
              <a:avLst/>
            </a:prstGeom>
            <a:noFill/>
          </p:spPr>
          <p:txBody>
            <a:bodyPr wrap="none" rtlCol="0">
              <a:spAutoFit/>
            </a:bodyPr>
            <a:lstStyle/>
            <a:p>
              <a:r>
                <a:rPr lang="en-US" altLang="zh-CN" sz="2400" dirty="0"/>
                <a:t>…</a:t>
              </a:r>
              <a:endParaRPr lang="zh-CN" altLang="en-US" sz="2400" dirty="0"/>
            </a:p>
          </p:txBody>
        </p:sp>
      </p:grpSp>
      <p:sp>
        <p:nvSpPr>
          <p:cNvPr id="28" name="矩形 27"/>
          <p:cNvSpPr/>
          <p:nvPr/>
        </p:nvSpPr>
        <p:spPr>
          <a:xfrm>
            <a:off x="4833235" y="2105002"/>
            <a:ext cx="3966386" cy="1477328"/>
          </a:xfrm>
          <a:prstGeom prst="rect">
            <a:avLst/>
          </a:prstGeom>
        </p:spPr>
        <p:txBody>
          <a:bodyPr wrap="square">
            <a:spAutoFit/>
          </a:bodyPr>
          <a:lstStyle/>
          <a:p>
            <a:pPr>
              <a:lnSpc>
                <a:spcPct val="150000"/>
              </a:lnSpc>
            </a:pPr>
            <a:r>
              <a:rPr lang="en-US" altLang="zh-CN" sz="1500" b="1" dirty="0">
                <a:solidFill>
                  <a:schemeClr val="accent6"/>
                </a:solidFill>
              </a:rPr>
              <a:t>Map</a:t>
            </a:r>
            <a:r>
              <a:rPr lang="zh-CN" altLang="en-US" sz="1500" b="1" dirty="0">
                <a:solidFill>
                  <a:schemeClr val="accent6"/>
                </a:solidFill>
              </a:rPr>
              <a:t>函数</a:t>
            </a:r>
            <a:r>
              <a:rPr lang="en-US" altLang="zh-CN" sz="1500" b="1" dirty="0">
                <a:solidFill>
                  <a:schemeClr val="tx1">
                    <a:lumMod val="75000"/>
                    <a:lumOff val="25000"/>
                  </a:schemeClr>
                </a:solidFill>
              </a:rPr>
              <a:t>——</a:t>
            </a:r>
            <a:r>
              <a:rPr lang="zh-CN" altLang="en-US" sz="1500" dirty="0">
                <a:solidFill>
                  <a:schemeClr val="tx1">
                    <a:lumMod val="75000"/>
                    <a:lumOff val="25000"/>
                  </a:schemeClr>
                </a:solidFill>
              </a:rPr>
              <a:t>对一部分原始数据进行指定的操作。每个</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操作都针对不同的原始数据，因此</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与</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之间是互相独立的，这使得它们可以充分并行化。</a:t>
            </a:r>
          </a:p>
        </p:txBody>
      </p:sp>
      <p:sp>
        <p:nvSpPr>
          <p:cNvPr id="30" name="矩形 29"/>
          <p:cNvSpPr/>
          <p:nvPr/>
        </p:nvSpPr>
        <p:spPr>
          <a:xfrm>
            <a:off x="4403028" y="3769489"/>
            <a:ext cx="4310766" cy="1477328"/>
          </a:xfrm>
          <a:prstGeom prst="rect">
            <a:avLst/>
          </a:prstGeom>
        </p:spPr>
        <p:txBody>
          <a:bodyPr wrap="square">
            <a:spAutoFit/>
          </a:bodyPr>
          <a:lstStyle/>
          <a:p>
            <a:pPr>
              <a:lnSpc>
                <a:spcPct val="150000"/>
              </a:lnSpc>
            </a:pPr>
            <a:r>
              <a:rPr lang="en-US" altLang="zh-CN" sz="1500" b="1" dirty="0">
                <a:solidFill>
                  <a:schemeClr val="accent6"/>
                </a:solidFill>
                <a:latin typeface="微软雅黑" panose="020B0503020204020204" pitchFamily="34" charset="-122"/>
                <a:ea typeface="微软雅黑" panose="020B0503020204020204" pitchFamily="34" charset="-122"/>
              </a:rPr>
              <a:t>Reduce</a:t>
            </a:r>
            <a:r>
              <a:rPr lang="zh-CN" altLang="en-US" sz="1500" b="1" dirty="0">
                <a:solidFill>
                  <a:schemeClr val="accent6"/>
                </a:solidFill>
                <a:latin typeface="微软雅黑" panose="020B0503020204020204" pitchFamily="34" charset="-122"/>
                <a:ea typeface="微软雅黑" panose="020B0503020204020204" pitchFamily="34" charset="-122"/>
              </a:rPr>
              <a:t>操作</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对每个</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所产生的一部分中间结果进行合并操作，每个</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Reduce</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所处理的</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中间结果是互不交叉的，所有</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Reduce</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产生的最终结果经过简单连接就形成了完整的结果集</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灯片编号占位符 28"/>
          <p:cNvSpPr>
            <a:spLocks noGrp="1"/>
          </p:cNvSpPr>
          <p:nvPr>
            <p:ph type="sldNum" sz="quarter" idx="4"/>
          </p:nvPr>
        </p:nvSpPr>
        <p:spPr/>
        <p:txBody>
          <a:bodyPr/>
          <a:lstStyle/>
          <a:p>
            <a:fld id="{CF730C6D-5BB4-4F63-9D16-9EBF769D35DB}" type="slidenum">
              <a:rPr lang="zh-CN" altLang="en-US" smtClean="0"/>
              <a:pPr/>
              <a:t>20</a:t>
            </a:fld>
            <a:endParaRPr lang="zh-CN" altLang="en-US" dirty="0"/>
          </a:p>
        </p:txBody>
      </p:sp>
      <p:sp>
        <p:nvSpPr>
          <p:cNvPr id="31" name="矩形 30"/>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0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99253" y="800100"/>
            <a:ext cx="1415772" cy="461665"/>
          </a:xfrm>
          <a:prstGeom prst="rect">
            <a:avLst/>
          </a:prstGeom>
          <a:noFill/>
        </p:spPr>
        <p:txBody>
          <a:bodyPr wrap="none" rtlCol="0">
            <a:spAutoFit/>
          </a:bodyPr>
          <a:lstStyle/>
          <a:p>
            <a:r>
              <a:rPr lang="zh-CN" altLang="en-US" sz="2400" b="1" dirty="0">
                <a:solidFill>
                  <a:schemeClr val="accent6"/>
                </a:solidFill>
              </a:rPr>
              <a:t>编程模型</a:t>
            </a: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4"/>
          <p:cNvSpPr>
            <a:spLocks noChangeArrowheads="1"/>
          </p:cNvSpPr>
          <p:nvPr/>
        </p:nvSpPr>
        <p:spPr bwMode="auto">
          <a:xfrm>
            <a:off x="278606" y="1770826"/>
            <a:ext cx="8586788" cy="1061829"/>
          </a:xfrm>
          <a:prstGeom prst="rect">
            <a:avLst/>
          </a:prstGeom>
          <a:solidFill>
            <a:schemeClr val="bg1">
              <a:lumMod val="85000"/>
            </a:schemeClr>
          </a:solidFill>
          <a:ln>
            <a:noFill/>
          </a:ln>
          <a:effectLst/>
        </p:spPr>
        <p:txBody>
          <a:bodyPr wrap="square" anchor="ctr">
            <a:spAutoFit/>
          </a:bodyPr>
          <a:lstStyle>
            <a:lvl1pPr>
              <a:lnSpc>
                <a:spcPct val="90000"/>
              </a:lnSpc>
              <a:spcBef>
                <a:spcPct val="20000"/>
              </a:spcBef>
              <a:buFont typeface="Arial" panose="020B0604020202020204" pitchFamily="34" charset="0"/>
              <a:buChar char="•"/>
              <a:tabLst>
                <a:tab pos="2628900" algn="ctr"/>
                <a:tab pos="5292725" algn="r"/>
              </a:tabLst>
              <a:defRPr sz="2300">
                <a:solidFill>
                  <a:schemeClr val="bg1"/>
                </a:solidFill>
                <a:latin typeface="Arial" panose="020B0604020202020204" pitchFamily="34" charset="0"/>
              </a:defRPr>
            </a:lvl1pPr>
            <a:lvl2pPr marL="519113" indent="-2286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2pPr>
            <a:lvl3pPr marL="712788" indent="-192088">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3pPr>
            <a:lvl4pPr marL="954088" indent="-2413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4pPr>
            <a:lvl5pPr marL="1184275" indent="-2286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5pPr>
            <a:lvl6pPr marL="16414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6pPr>
            <a:lvl7pPr marL="20986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7pPr>
            <a:lvl8pPr marL="25558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8pPr>
            <a:lvl9pPr marL="30130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9pPr>
          </a:lstStyle>
          <a:p>
            <a:pPr fontAlgn="base">
              <a:lnSpc>
                <a:spcPct val="150000"/>
              </a:lnSpc>
              <a:spcBef>
                <a:spcPct val="0"/>
              </a:spcBef>
              <a:spcAft>
                <a:spcPct val="0"/>
              </a:spcAft>
              <a:buFontTx/>
              <a:buNone/>
            </a:pPr>
            <a:r>
              <a:rPr lang="en-GB" altLang="zh-CN" sz="2100" dirty="0">
                <a:solidFill>
                  <a:schemeClr val="tx1">
                    <a:lumMod val="75000"/>
                    <a:lumOff val="25000"/>
                  </a:schemeClr>
                </a:solidFill>
                <a:latin typeface="+mn-ea"/>
                <a:cs typeface="Arial" panose="020B0604020202020204" pitchFamily="34" charset="0"/>
              </a:rPr>
              <a:t>Map: (</a:t>
            </a:r>
            <a:r>
              <a:rPr lang="en-GB" altLang="zh-CN" sz="2100" dirty="0" err="1">
                <a:solidFill>
                  <a:schemeClr val="tx1">
                    <a:lumMod val="75000"/>
                    <a:lumOff val="25000"/>
                  </a:schemeClr>
                </a:solidFill>
                <a:latin typeface="+mn-ea"/>
                <a:cs typeface="Arial" panose="020B0604020202020204" pitchFamily="34" charset="0"/>
              </a:rPr>
              <a:t>in_key</a:t>
            </a:r>
            <a:r>
              <a:rPr lang="en-GB" altLang="zh-CN" sz="2100" dirty="0">
                <a:solidFill>
                  <a:schemeClr val="tx1">
                    <a:lumMod val="75000"/>
                    <a:lumOff val="25000"/>
                  </a:schemeClr>
                </a:solidFill>
                <a:latin typeface="+mn-ea"/>
                <a:cs typeface="Arial" panose="020B0604020202020204" pitchFamily="34" charset="0"/>
              </a:rPr>
              <a:t>, </a:t>
            </a:r>
            <a:r>
              <a:rPr lang="en-GB" altLang="zh-CN" sz="2100" dirty="0" err="1">
                <a:solidFill>
                  <a:schemeClr val="tx1">
                    <a:lumMod val="75000"/>
                    <a:lumOff val="25000"/>
                  </a:schemeClr>
                </a:solidFill>
                <a:latin typeface="+mn-ea"/>
                <a:cs typeface="Arial" panose="020B0604020202020204" pitchFamily="34" charset="0"/>
              </a:rPr>
              <a:t>in_value</a:t>
            </a:r>
            <a:r>
              <a:rPr lang="en-GB" altLang="zh-CN" sz="2100" dirty="0">
                <a:solidFill>
                  <a:schemeClr val="tx1">
                    <a:lumMod val="75000"/>
                    <a:lumOff val="25000"/>
                  </a:schemeClr>
                </a:solidFill>
                <a:latin typeface="+mn-ea"/>
                <a:cs typeface="Arial" panose="020B0604020202020204" pitchFamily="34" charset="0"/>
              </a:rPr>
              <a:t>) </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r>
              <a:rPr lang="en-GB" altLang="zh-CN" sz="2100" dirty="0">
                <a:solidFill>
                  <a:schemeClr val="tx1">
                    <a:lumMod val="75000"/>
                    <a:lumOff val="25000"/>
                  </a:schemeClr>
                </a:solidFill>
                <a:latin typeface="+mn-ea"/>
                <a:cs typeface="Arial" panose="020B0604020202020204" pitchFamily="34" charset="0"/>
              </a:rPr>
              <a:t> {(</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key</a:t>
            </a:r>
            <a:r>
              <a:rPr lang="en-GB" altLang="zh-CN" sz="2100" i="1" baseline="-25000" dirty="0" err="1">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value</a:t>
            </a:r>
            <a:r>
              <a:rPr lang="en-GB" altLang="zh-CN" sz="2100" baseline="-25000" dirty="0" err="1">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 </a:t>
            </a:r>
            <a:r>
              <a:rPr lang="en-GB" altLang="zh-CN" sz="2100" i="1" dirty="0">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 1…</a:t>
            </a:r>
            <a:r>
              <a:rPr lang="en-GB" altLang="zh-CN" sz="2100" i="1" dirty="0">
                <a:solidFill>
                  <a:schemeClr val="tx1">
                    <a:lumMod val="75000"/>
                    <a:lumOff val="25000"/>
                  </a:schemeClr>
                </a:solidFill>
                <a:latin typeface="+mn-ea"/>
                <a:cs typeface="Arial" panose="020B0604020202020204" pitchFamily="34" charset="0"/>
                <a:sym typeface="Wingdings" panose="05000000000000000000" pitchFamily="2" charset="2"/>
              </a:rPr>
              <a:t>k</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endParaRPr lang="en-US" altLang="zh-CN" sz="2100" dirty="0">
              <a:solidFill>
                <a:schemeClr val="tx1">
                  <a:lumMod val="75000"/>
                  <a:lumOff val="25000"/>
                </a:schemeClr>
              </a:solidFill>
              <a:latin typeface="+mn-ea"/>
              <a:cs typeface="Arial" panose="020B0604020202020204" pitchFamily="34" charset="0"/>
              <a:sym typeface="Wingdings" panose="05000000000000000000" pitchFamily="2" charset="2"/>
            </a:endParaRPr>
          </a:p>
          <a:p>
            <a:pPr fontAlgn="base">
              <a:lnSpc>
                <a:spcPct val="150000"/>
              </a:lnSpc>
              <a:spcBef>
                <a:spcPct val="0"/>
              </a:spcBef>
              <a:spcAft>
                <a:spcPct val="0"/>
              </a:spcAft>
              <a:buFontTx/>
              <a:buNone/>
            </a:pP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Reduce: (key, [value</a:t>
            </a:r>
            <a:r>
              <a:rPr lang="en-GB" altLang="zh-CN" sz="2100" baseline="-25000" dirty="0">
                <a:solidFill>
                  <a:schemeClr val="tx1">
                    <a:lumMod val="75000"/>
                    <a:lumOff val="25000"/>
                  </a:schemeClr>
                </a:solidFill>
                <a:latin typeface="+mn-ea"/>
                <a:cs typeface="Arial" panose="020B0604020202020204" pitchFamily="34" charset="0"/>
                <a:sym typeface="Wingdings" panose="05000000000000000000" pitchFamily="2" charset="2"/>
              </a:rPr>
              <a:t>1</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value</a:t>
            </a:r>
            <a:r>
              <a:rPr lang="en-GB" altLang="zh-CN" sz="2100" i="1" baseline="-25000" dirty="0" err="1">
                <a:solidFill>
                  <a:schemeClr val="tx1">
                    <a:lumMod val="75000"/>
                    <a:lumOff val="25000"/>
                  </a:schemeClr>
                </a:solidFill>
                <a:latin typeface="+mn-ea"/>
                <a:cs typeface="Arial" panose="020B0604020202020204" pitchFamily="34" charset="0"/>
                <a:sym typeface="Wingdings" panose="05000000000000000000" pitchFamily="2" charset="2"/>
              </a:rPr>
              <a:t>m</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a:t>
            </a:r>
            <a:r>
              <a:rPr lang="en-GB" altLang="zh-CN" sz="2100" dirty="0">
                <a:solidFill>
                  <a:schemeClr val="tx1">
                    <a:lumMod val="75000"/>
                    <a:lumOff val="25000"/>
                  </a:schemeClr>
                </a:solidFill>
                <a:latin typeface="+mn-ea"/>
                <a:cs typeface="Arial" panose="020B0604020202020204" pitchFamily="34" charset="0"/>
              </a:rPr>
              <a:t> (key, </a:t>
            </a:r>
            <a:r>
              <a:rPr lang="en-GB" altLang="zh-CN" sz="2100" dirty="0" err="1">
                <a:solidFill>
                  <a:schemeClr val="tx1">
                    <a:lumMod val="75000"/>
                    <a:lumOff val="25000"/>
                  </a:schemeClr>
                </a:solidFill>
                <a:latin typeface="+mn-ea"/>
                <a:cs typeface="Arial" panose="020B0604020202020204" pitchFamily="34" charset="0"/>
              </a:rPr>
              <a:t>final_value</a:t>
            </a:r>
            <a:r>
              <a:rPr lang="en-GB" altLang="zh-CN" sz="2100" dirty="0">
                <a:solidFill>
                  <a:schemeClr val="tx1">
                    <a:lumMod val="75000"/>
                    <a:lumOff val="25000"/>
                  </a:schemeClr>
                </a:solidFill>
                <a:latin typeface="+mn-ea"/>
                <a:cs typeface="Arial" panose="020B0604020202020204" pitchFamily="34" charset="0"/>
              </a:rPr>
              <a:t>) </a:t>
            </a:r>
          </a:p>
        </p:txBody>
      </p:sp>
      <p:sp>
        <p:nvSpPr>
          <p:cNvPr id="5" name="TextBox 54"/>
          <p:cNvSpPr txBox="1">
            <a:spLocks noChangeArrowheads="1"/>
          </p:cNvSpPr>
          <p:nvPr/>
        </p:nvSpPr>
        <p:spPr bwMode="auto">
          <a:xfrm>
            <a:off x="293525" y="3151909"/>
            <a:ext cx="3407618" cy="2077492"/>
          </a:xfrm>
          <a:prstGeom prst="rect">
            <a:avLst/>
          </a:prstGeom>
          <a:noFill/>
          <a:ln w="25400" algn="ctr">
            <a:solidFill>
              <a:srgbClr val="96C527"/>
            </a:solidFill>
            <a:miter lim="800000"/>
            <a:headEnd/>
            <a:tailEnd/>
          </a:ln>
        </p:spPr>
        <p:txBody>
          <a:bodyPr wrap="square">
            <a:spAutoFit/>
          </a:bodyP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输入参数</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in_key</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和</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in_value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，它指明了</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需要处理的原始数据 </a:t>
            </a:r>
          </a:p>
          <a:p>
            <a:pPr fontAlgn="base">
              <a:lnSpc>
                <a:spcPct val="100000"/>
              </a:lnSpc>
              <a:spcBef>
                <a:spcPct val="0"/>
              </a:spcBef>
              <a:spcAft>
                <a:spcPct val="0"/>
              </a:spcAft>
              <a:buFont typeface="Wingdings" panose="05000000000000000000" pitchFamily="2" charset="2"/>
              <a:buNone/>
            </a:pPr>
            <a:endParaRPr lang="zh-CN" altLang="en-US"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输出结果</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一组</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&lt;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key,value</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&gt;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对，这是经过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操作后所产生的中间结果</a:t>
            </a:r>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6" name="TextBox 54"/>
          <p:cNvSpPr txBox="1">
            <a:spLocks noChangeArrowheads="1"/>
          </p:cNvSpPr>
          <p:nvPr/>
        </p:nvSpPr>
        <p:spPr bwMode="auto">
          <a:xfrm>
            <a:off x="4038599" y="3151909"/>
            <a:ext cx="4826795" cy="2585323"/>
          </a:xfrm>
          <a:prstGeom prst="rect">
            <a:avLst/>
          </a:prstGeom>
          <a:noFill/>
          <a:ln w="25400" algn="ctr">
            <a:solidFill>
              <a:srgbClr val="96C527"/>
            </a:solidFill>
            <a:miter lim="800000"/>
            <a:headEnd/>
            <a:tailEnd/>
          </a:ln>
        </p:spPr>
        <p:txBody>
          <a:bodyPr wrap="square">
            <a:spAutoFit/>
          </a:bodyP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输入参数</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key,[value</a:t>
            </a:r>
            <a:r>
              <a:rPr lang="en-GB" altLang="zh-CN" sz="1800" baseline="-25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1</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value</a:t>
            </a:r>
            <a:r>
              <a:rPr lang="en-GB" altLang="zh-CN" sz="1800" i="1" baseline="-250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p>
          <a:p>
            <a:pPr fontAlgn="base">
              <a:lnSpc>
                <a:spcPct val="100000"/>
              </a:lnSpc>
              <a:spcBef>
                <a:spcPct val="0"/>
              </a:spcBef>
              <a:spcAft>
                <a:spcPct val="0"/>
              </a:spcAft>
              <a:buFont typeface="Wingdings" panose="05000000000000000000" pitchFamily="2" charset="2"/>
              <a:buNone/>
            </a:pPr>
            <a:endParaRPr lang="zh-CN" altLang="en-GB"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GB"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GB"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工作</a:t>
            </a:r>
            <a:r>
              <a:rPr lang="zh-CN" altLang="en-GB"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对这些对应相同</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的</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value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值进行归并处理</a:t>
            </a:r>
          </a:p>
          <a:p>
            <a:pPr fontAlgn="base">
              <a:lnSpc>
                <a:spcPct val="100000"/>
              </a:lnSpc>
              <a:spcBef>
                <a:spcPct val="0"/>
              </a:spcBef>
              <a:spcAft>
                <a:spcPct val="0"/>
              </a:spcAft>
              <a:buFont typeface="Wingdings" panose="05000000000000000000" pitchFamily="2" charset="2"/>
              <a:buNone/>
            </a:pPr>
            <a:endParaRPr lang="zh-CN" altLang="en-GB"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输出结果</a:t>
            </a:r>
            <a:r>
              <a:rPr lang="zh-CN" altLang="en-GB"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 </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final_value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），所有</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的结果并在一起就是最终结果 </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6"/>
          <p:cNvSpPr>
            <a:spLocks noGrp="1"/>
          </p:cNvSpPr>
          <p:nvPr>
            <p:ph type="sldNum" sz="quarter" idx="4"/>
          </p:nvPr>
        </p:nvSpPr>
        <p:spPr/>
        <p:txBody>
          <a:bodyPr/>
          <a:lstStyle/>
          <a:p>
            <a:fld id="{CF730C6D-5BB4-4F63-9D16-9EBF769D35DB}" type="slidenum">
              <a:rPr lang="zh-CN" altLang="en-US" smtClean="0"/>
              <a:pPr/>
              <a:t>21</a:t>
            </a:fld>
            <a:endParaRPr lang="zh-CN" altLang="en-US" dirty="0"/>
          </a:p>
        </p:txBody>
      </p:sp>
      <p:sp>
        <p:nvSpPr>
          <p:cNvPr id="8" name="矩形 7"/>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419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22.2 </a:t>
            </a:r>
            <a:r>
              <a:rPr lang="zh-CN" altLang="en-US" sz="3300" b="1" spc="225" dirty="0">
                <a:solidFill>
                  <a:srgbClr val="96C527"/>
                </a:solidFill>
                <a:latin typeface="微软雅黑" panose="020B0503020204020204" pitchFamily="34" charset="-122"/>
                <a:ea typeface="微软雅黑" panose="020B0503020204020204" pitchFamily="34" charset="-122"/>
              </a:rPr>
              <a:t>分布式数据处理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438724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spc="225" dirty="0">
                <a:solidFill>
                  <a:schemeClr val="bg1">
                    <a:lumMod val="65000"/>
                  </a:schemeClr>
                </a:solidFill>
                <a:latin typeface="+mn-ea"/>
              </a:rPr>
              <a:t>22.2.1  </a:t>
            </a:r>
            <a:r>
              <a:rPr lang="zh-CN" altLang="en-US" sz="2100" spc="225" dirty="0">
                <a:solidFill>
                  <a:schemeClr val="bg1">
                    <a:lumMod val="65000"/>
                  </a:schemeClr>
                </a:solidFill>
                <a:latin typeface="+mn-ea"/>
              </a:rPr>
              <a:t>产生背景</a:t>
            </a:r>
          </a:p>
        </p:txBody>
      </p:sp>
      <p:sp>
        <p:nvSpPr>
          <p:cNvPr id="7" name="矩形 6"/>
          <p:cNvSpPr/>
          <p:nvPr/>
        </p:nvSpPr>
        <p:spPr>
          <a:xfrm>
            <a:off x="2274583" y="3789652"/>
            <a:ext cx="2531462" cy="415498"/>
          </a:xfrm>
          <a:prstGeom prst="rect">
            <a:avLst/>
          </a:prstGeom>
        </p:spPr>
        <p:txBody>
          <a:bodyPr wrap="none">
            <a:spAutoFit/>
          </a:bodyPr>
          <a:lstStyle/>
          <a:p>
            <a:r>
              <a:rPr lang="en-US" altLang="zh-CN" sz="2100" spc="225" dirty="0">
                <a:solidFill>
                  <a:schemeClr val="bg1">
                    <a:lumMod val="65000"/>
                  </a:schemeClr>
                </a:solidFill>
                <a:latin typeface="+mn-ea"/>
              </a:rPr>
              <a:t>22.2.2  </a:t>
            </a:r>
            <a:r>
              <a:rPr lang="zh-CN" altLang="en-US" sz="2100" spc="225" dirty="0">
                <a:solidFill>
                  <a:schemeClr val="bg1">
                    <a:lumMod val="65000"/>
                  </a:schemeClr>
                </a:solidFill>
                <a:latin typeface="+mn-ea"/>
              </a:rPr>
              <a:t>编程模型</a:t>
            </a:r>
          </a:p>
        </p:txBody>
      </p:sp>
      <p:sp>
        <p:nvSpPr>
          <p:cNvPr id="8" name="矩形 7"/>
          <p:cNvSpPr/>
          <p:nvPr/>
        </p:nvSpPr>
        <p:spPr>
          <a:xfrm>
            <a:off x="2274583" y="4271008"/>
            <a:ext cx="2531462" cy="415498"/>
          </a:xfrm>
          <a:prstGeom prst="rect">
            <a:avLst/>
          </a:prstGeom>
        </p:spPr>
        <p:txBody>
          <a:bodyPr wrap="none">
            <a:spAutoFit/>
          </a:bodyPr>
          <a:lstStyle/>
          <a:p>
            <a:r>
              <a:rPr lang="en-US" altLang="zh-CN" sz="2100" kern="500" spc="225" dirty="0">
                <a:solidFill>
                  <a:schemeClr val="bg1"/>
                </a:solidFill>
                <a:latin typeface="+mn-ea"/>
              </a:rPr>
              <a:t>22.2.3  </a:t>
            </a:r>
            <a:r>
              <a:rPr lang="zh-CN" altLang="en-US" sz="2100" kern="500" spc="225" dirty="0">
                <a:solidFill>
                  <a:schemeClr val="bg1"/>
                </a:solidFill>
                <a:latin typeface="+mn-ea"/>
              </a:rPr>
              <a:t>实现机制</a:t>
            </a:r>
          </a:p>
        </p:txBody>
      </p:sp>
    </p:spTree>
    <p:extLst>
      <p:ext uri="{BB962C8B-B14F-4D97-AF65-F5344CB8AC3E}">
        <p14:creationId xmlns:p14="http://schemas.microsoft.com/office/powerpoint/2010/main" val="70309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854" y="1245688"/>
            <a:ext cx="6744062" cy="4310659"/>
          </a:xfrm>
          <a:prstGeom prst="rect">
            <a:avLst/>
          </a:prstGeom>
        </p:spPr>
      </p:pic>
      <p:sp>
        <p:nvSpPr>
          <p:cNvPr id="5" name="文本框 4"/>
          <p:cNvSpPr txBox="1"/>
          <p:nvPr/>
        </p:nvSpPr>
        <p:spPr>
          <a:xfrm>
            <a:off x="399253" y="751495"/>
            <a:ext cx="1415772" cy="461665"/>
          </a:xfrm>
          <a:prstGeom prst="rect">
            <a:avLst/>
          </a:prstGeom>
          <a:noFill/>
        </p:spPr>
        <p:txBody>
          <a:bodyPr wrap="none" rtlCol="0">
            <a:spAutoFit/>
          </a:bodyPr>
          <a:lstStyle/>
          <a:p>
            <a:r>
              <a:rPr lang="zh-CN" altLang="en-US" sz="2400" b="1" dirty="0">
                <a:solidFill>
                  <a:schemeClr val="accent6"/>
                </a:solidFill>
              </a:rPr>
              <a:t>实现机制</a:t>
            </a:r>
          </a:p>
        </p:txBody>
      </p:sp>
      <p:sp>
        <p:nvSpPr>
          <p:cNvPr id="6" name="椭圆 5"/>
          <p:cNvSpPr/>
          <p:nvPr/>
        </p:nvSpPr>
        <p:spPr>
          <a:xfrm>
            <a:off x="293525" y="89780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23</a:t>
            </a:fld>
            <a:endParaRPr lang="zh-CN" altLang="en-US" dirty="0"/>
          </a:p>
        </p:txBody>
      </p:sp>
      <p:sp>
        <p:nvSpPr>
          <p:cNvPr id="7" name="矩形 6"/>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5993508" y="5698125"/>
            <a:ext cx="2050561" cy="369332"/>
          </a:xfrm>
          <a:prstGeom prst="rect">
            <a:avLst/>
          </a:prstGeom>
        </p:spPr>
        <p:txBody>
          <a:bodyPr wrap="none">
            <a:spAutoFit/>
          </a:bodyPr>
          <a:lstStyle/>
          <a:p>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与讲义图</a:t>
            </a:r>
            <a:r>
              <a:rPr lang="en-US" kern="100" dirty="0">
                <a:solidFill>
                  <a:srgbClr val="FF0000"/>
                </a:solidFill>
                <a:latin typeface="Times New Roman" panose="02020603050405020304" pitchFamily="18" charset="0"/>
                <a:ea typeface="宋体" panose="02010600030101010101" pitchFamily="2" charset="-122"/>
              </a:rPr>
              <a:t>14-4 </a:t>
            </a:r>
            <a:r>
              <a:rPr lang="zh-CN" altLang="en-US" kern="100" dirty="0">
                <a:solidFill>
                  <a:srgbClr val="FF0000"/>
                </a:solidFill>
                <a:latin typeface="Times New Roman" panose="02020603050405020304" pitchFamily="18" charset="0"/>
                <a:ea typeface="宋体" panose="02010600030101010101" pitchFamily="2" charset="-122"/>
              </a:rPr>
              <a:t>类似</a:t>
            </a:r>
            <a:endParaRPr lang="en-US" dirty="0">
              <a:solidFill>
                <a:srgbClr val="FF0000"/>
              </a:solidFill>
            </a:endParaRPr>
          </a:p>
        </p:txBody>
      </p:sp>
    </p:spTree>
    <p:extLst>
      <p:ext uri="{BB962C8B-B14F-4D97-AF65-F5344CB8AC3E}">
        <p14:creationId xmlns:p14="http://schemas.microsoft.com/office/powerpoint/2010/main" val="103400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253" y="814255"/>
            <a:ext cx="1415772" cy="461665"/>
          </a:xfrm>
          <a:prstGeom prst="rect">
            <a:avLst/>
          </a:prstGeom>
          <a:noFill/>
        </p:spPr>
        <p:txBody>
          <a:bodyPr wrap="none" rtlCol="0">
            <a:spAutoFit/>
          </a:bodyPr>
          <a:lstStyle/>
          <a:p>
            <a:r>
              <a:rPr lang="zh-CN" altLang="en-US" sz="2400" b="1" dirty="0">
                <a:solidFill>
                  <a:schemeClr val="accent6"/>
                </a:solidFill>
              </a:rPr>
              <a:t>实现机制</a:t>
            </a:r>
          </a:p>
        </p:txBody>
      </p:sp>
      <p:sp>
        <p:nvSpPr>
          <p:cNvPr id="3" name="椭圆 2"/>
          <p:cNvSpPr/>
          <p:nvPr/>
        </p:nvSpPr>
        <p:spPr>
          <a:xfrm>
            <a:off x="293525" y="96056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572182" y="1782366"/>
            <a:ext cx="6139919"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函数首先把</a:t>
            </a:r>
            <a:r>
              <a:rPr lang="zh-CN" altLang="en-US" b="1" dirty="0">
                <a:solidFill>
                  <a:schemeClr val="accent6"/>
                </a:solidFill>
              </a:rPr>
              <a:t>输入文件分成</a:t>
            </a:r>
            <a:r>
              <a:rPr lang="en-US" altLang="zh-CN" b="1" dirty="0">
                <a:solidFill>
                  <a:schemeClr val="accent6"/>
                </a:solidFill>
              </a:rPr>
              <a:t>M</a:t>
            </a:r>
            <a:r>
              <a:rPr lang="zh-CN" altLang="en-US" b="1" dirty="0">
                <a:solidFill>
                  <a:schemeClr val="accent6"/>
                </a:solidFill>
              </a:rPr>
              <a:t>块</a:t>
            </a:r>
          </a:p>
        </p:txBody>
      </p:sp>
      <p:sp>
        <p:nvSpPr>
          <p:cNvPr id="8" name="矩形 7"/>
          <p:cNvSpPr/>
          <p:nvPr/>
        </p:nvSpPr>
        <p:spPr>
          <a:xfrm>
            <a:off x="572182" y="2225127"/>
            <a:ext cx="6187292"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）分派的执行程序中有一个</a:t>
            </a:r>
            <a:r>
              <a:rPr lang="zh-CN" altLang="en-US" b="1" dirty="0">
                <a:solidFill>
                  <a:schemeClr val="accent6"/>
                </a:solidFill>
              </a:rPr>
              <a:t>主控程序</a:t>
            </a:r>
            <a:r>
              <a:rPr lang="en-US" altLang="zh-CN" b="1" dirty="0">
                <a:solidFill>
                  <a:schemeClr val="accent6"/>
                </a:solidFill>
              </a:rPr>
              <a:t>Master</a:t>
            </a:r>
            <a:endParaRPr lang="zh-CN" altLang="en-US" b="1" dirty="0">
              <a:solidFill>
                <a:schemeClr val="accent6"/>
              </a:solidFill>
            </a:endParaRPr>
          </a:p>
        </p:txBody>
      </p:sp>
      <p:sp>
        <p:nvSpPr>
          <p:cNvPr id="9" name="矩形 8"/>
          <p:cNvSpPr/>
          <p:nvPr/>
        </p:nvSpPr>
        <p:spPr>
          <a:xfrm>
            <a:off x="572182" y="2667888"/>
            <a:ext cx="7537676"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3</a:t>
            </a:r>
            <a:r>
              <a:rPr lang="zh-CN" altLang="en-US" dirty="0">
                <a:solidFill>
                  <a:schemeClr val="tx1">
                    <a:lumMod val="75000"/>
                    <a:lumOff val="25000"/>
                  </a:schemeClr>
                </a:solidFill>
              </a:rPr>
              <a:t>）一个被分配了</a:t>
            </a:r>
            <a:r>
              <a:rPr lang="en-US" altLang="zh-CN" dirty="0">
                <a:solidFill>
                  <a:schemeClr val="tx1">
                    <a:lumMod val="75000"/>
                    <a:lumOff val="25000"/>
                  </a:schemeClr>
                </a:solidFill>
              </a:rPr>
              <a:t>Map</a:t>
            </a:r>
            <a:r>
              <a:rPr lang="zh-CN" altLang="en-US" dirty="0">
                <a:solidFill>
                  <a:schemeClr val="tx1">
                    <a:lumMod val="75000"/>
                    <a:lumOff val="25000"/>
                  </a:schemeClr>
                </a:solidFill>
              </a:rPr>
              <a:t>任务的</a:t>
            </a:r>
            <a:r>
              <a:rPr lang="en-US" altLang="zh-CN" dirty="0">
                <a:solidFill>
                  <a:schemeClr val="tx1">
                    <a:lumMod val="75000"/>
                    <a:lumOff val="25000"/>
                  </a:schemeClr>
                </a:solidFill>
              </a:rPr>
              <a:t>Worker</a:t>
            </a:r>
            <a:r>
              <a:rPr lang="zh-CN" altLang="en-US" dirty="0">
                <a:solidFill>
                  <a:schemeClr val="tx1">
                    <a:lumMod val="75000"/>
                    <a:lumOff val="25000"/>
                  </a:schemeClr>
                </a:solidFill>
              </a:rPr>
              <a:t>读取并处理相关的输入块</a:t>
            </a:r>
          </a:p>
        </p:txBody>
      </p:sp>
      <p:sp>
        <p:nvSpPr>
          <p:cNvPr id="10" name="矩形 9"/>
          <p:cNvSpPr/>
          <p:nvPr/>
        </p:nvSpPr>
        <p:spPr>
          <a:xfrm>
            <a:off x="572182" y="3110649"/>
            <a:ext cx="7771436"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4</a:t>
            </a:r>
            <a:r>
              <a:rPr lang="zh-CN" altLang="en-US" dirty="0">
                <a:solidFill>
                  <a:schemeClr val="tx1">
                    <a:lumMod val="75000"/>
                    <a:lumOff val="25000"/>
                  </a:schemeClr>
                </a:solidFill>
              </a:rPr>
              <a:t>）这些缓冲到内存的中间结果将被定时写到本地硬盘，这些</a:t>
            </a:r>
            <a:r>
              <a:rPr lang="zh-CN" altLang="en-US" b="1" dirty="0">
                <a:solidFill>
                  <a:schemeClr val="accent6"/>
                </a:solidFill>
              </a:rPr>
              <a:t>数据通过分区函数分成</a:t>
            </a:r>
            <a:r>
              <a:rPr lang="en-US" altLang="zh-CN" b="1" dirty="0">
                <a:solidFill>
                  <a:schemeClr val="accent6"/>
                </a:solidFill>
              </a:rPr>
              <a:t>R</a:t>
            </a:r>
            <a:r>
              <a:rPr lang="zh-CN" altLang="en-US" b="1" dirty="0">
                <a:solidFill>
                  <a:schemeClr val="accent6"/>
                </a:solidFill>
              </a:rPr>
              <a:t>个区</a:t>
            </a:r>
            <a:endParaRPr lang="zh-CN" altLang="en-US" dirty="0">
              <a:solidFill>
                <a:schemeClr val="tx1">
                  <a:lumMod val="75000"/>
                  <a:lumOff val="25000"/>
                </a:schemeClr>
              </a:solidFill>
            </a:endParaRPr>
          </a:p>
        </p:txBody>
      </p:sp>
      <p:sp>
        <p:nvSpPr>
          <p:cNvPr id="11" name="矩形 10"/>
          <p:cNvSpPr/>
          <p:nvPr/>
        </p:nvSpPr>
        <p:spPr>
          <a:xfrm>
            <a:off x="572182" y="3830410"/>
            <a:ext cx="7711934"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5</a:t>
            </a:r>
            <a:r>
              <a:rPr lang="zh-CN" altLang="en-US" dirty="0">
                <a:solidFill>
                  <a:schemeClr val="tx1">
                    <a:lumMod val="75000"/>
                    <a:lumOff val="25000"/>
                  </a:schemeClr>
                </a:solidFill>
              </a:rPr>
              <a:t>）当</a:t>
            </a:r>
            <a:r>
              <a:rPr lang="en-US" altLang="zh-CN" dirty="0">
                <a:solidFill>
                  <a:schemeClr val="tx1">
                    <a:lumMod val="75000"/>
                    <a:lumOff val="25000"/>
                  </a:schemeClr>
                </a:solidFill>
              </a:rPr>
              <a:t>Master</a:t>
            </a:r>
            <a:r>
              <a:rPr lang="zh-CN" altLang="en-US" dirty="0">
                <a:solidFill>
                  <a:schemeClr val="tx1">
                    <a:lumMod val="75000"/>
                    <a:lumOff val="25000"/>
                  </a:schemeClr>
                </a:solidFill>
              </a:rPr>
              <a:t>通知执行</a:t>
            </a:r>
            <a:r>
              <a:rPr lang="en-US" altLang="zh-CN" dirty="0">
                <a:solidFill>
                  <a:schemeClr val="tx1">
                    <a:lumMod val="75000"/>
                    <a:lumOff val="25000"/>
                  </a:schemeClr>
                </a:solidFill>
              </a:rPr>
              <a:t>Reduce</a:t>
            </a:r>
            <a:r>
              <a:rPr lang="zh-CN" altLang="en-US" dirty="0">
                <a:solidFill>
                  <a:schemeClr val="tx1">
                    <a:lumMod val="75000"/>
                    <a:lumOff val="25000"/>
                  </a:schemeClr>
                </a:solidFill>
              </a:rPr>
              <a:t>的</a:t>
            </a:r>
            <a:r>
              <a:rPr lang="en-US" altLang="zh-CN" dirty="0">
                <a:solidFill>
                  <a:schemeClr val="tx1">
                    <a:lumMod val="75000"/>
                    <a:lumOff val="25000"/>
                  </a:schemeClr>
                </a:solidFill>
              </a:rPr>
              <a:t>Worker</a:t>
            </a:r>
            <a:r>
              <a:rPr lang="zh-CN" altLang="en-US" dirty="0">
                <a:solidFill>
                  <a:schemeClr val="tx1">
                    <a:lumMod val="75000"/>
                    <a:lumOff val="25000"/>
                  </a:schemeClr>
                </a:solidFill>
              </a:rPr>
              <a:t>关于中间</a:t>
            </a:r>
            <a:r>
              <a:rPr lang="en-US" altLang="zh-CN" dirty="0">
                <a:solidFill>
                  <a:schemeClr val="tx1">
                    <a:lumMod val="75000"/>
                    <a:lumOff val="25000"/>
                  </a:schemeClr>
                </a:solidFill>
              </a:rPr>
              <a:t>&lt;</a:t>
            </a:r>
            <a:r>
              <a:rPr lang="en-US" altLang="zh-CN" dirty="0" err="1">
                <a:solidFill>
                  <a:schemeClr val="tx1">
                    <a:lumMod val="75000"/>
                    <a:lumOff val="25000"/>
                  </a:schemeClr>
                </a:solidFill>
              </a:rPr>
              <a:t>key,value</a:t>
            </a:r>
            <a:r>
              <a:rPr lang="en-US" altLang="zh-CN" dirty="0">
                <a:solidFill>
                  <a:schemeClr val="tx1">
                    <a:lumMod val="75000"/>
                    <a:lumOff val="25000"/>
                  </a:schemeClr>
                </a:solidFill>
              </a:rPr>
              <a:t>&gt;</a:t>
            </a:r>
            <a:r>
              <a:rPr lang="zh-CN" altLang="en-US" dirty="0">
                <a:solidFill>
                  <a:schemeClr val="tx1">
                    <a:lumMod val="75000"/>
                    <a:lumOff val="25000"/>
                  </a:schemeClr>
                </a:solidFill>
              </a:rPr>
              <a:t>对的位置时，它调用远程过程，从</a:t>
            </a:r>
            <a:r>
              <a:rPr lang="en-US" altLang="zh-CN" dirty="0">
                <a:solidFill>
                  <a:schemeClr val="tx1">
                    <a:lumMod val="75000"/>
                    <a:lumOff val="25000"/>
                  </a:schemeClr>
                </a:solidFill>
              </a:rPr>
              <a:t>Map Worker</a:t>
            </a:r>
            <a:r>
              <a:rPr lang="zh-CN" altLang="en-US" dirty="0">
                <a:solidFill>
                  <a:schemeClr val="tx1">
                    <a:lumMod val="75000"/>
                    <a:lumOff val="25000"/>
                  </a:schemeClr>
                </a:solidFill>
              </a:rPr>
              <a:t>的本地硬盘上读取缓冲的中间数据</a:t>
            </a:r>
          </a:p>
        </p:txBody>
      </p:sp>
      <p:sp>
        <p:nvSpPr>
          <p:cNvPr id="12" name="矩形 11"/>
          <p:cNvSpPr/>
          <p:nvPr/>
        </p:nvSpPr>
        <p:spPr>
          <a:xfrm>
            <a:off x="572182" y="4550170"/>
            <a:ext cx="7711934"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6</a:t>
            </a:r>
            <a:r>
              <a:rPr lang="zh-CN" altLang="en-US" dirty="0">
                <a:solidFill>
                  <a:schemeClr val="tx1">
                    <a:lumMod val="75000"/>
                    <a:lumOff val="25000"/>
                  </a:schemeClr>
                </a:solidFill>
              </a:rPr>
              <a:t>）</a:t>
            </a:r>
            <a:r>
              <a:rPr lang="en-US" altLang="zh-CN" dirty="0">
                <a:solidFill>
                  <a:schemeClr val="tx1">
                    <a:lumMod val="75000"/>
                    <a:lumOff val="25000"/>
                  </a:schemeClr>
                </a:solidFill>
              </a:rPr>
              <a:t>Reduce Worker</a:t>
            </a:r>
            <a:r>
              <a:rPr lang="zh-CN" altLang="en-US" dirty="0">
                <a:solidFill>
                  <a:schemeClr val="tx1">
                    <a:lumMod val="75000"/>
                    <a:lumOff val="25000"/>
                  </a:schemeClr>
                </a:solidFill>
              </a:rPr>
              <a:t>根据每一个唯一中间</a:t>
            </a:r>
            <a:r>
              <a:rPr lang="en-US" altLang="zh-CN" dirty="0">
                <a:solidFill>
                  <a:schemeClr val="tx1">
                    <a:lumMod val="75000"/>
                    <a:lumOff val="25000"/>
                  </a:schemeClr>
                </a:solidFill>
              </a:rPr>
              <a:t>key</a:t>
            </a:r>
            <a:r>
              <a:rPr lang="zh-CN" altLang="en-US" dirty="0">
                <a:solidFill>
                  <a:schemeClr val="tx1">
                    <a:lumMod val="75000"/>
                    <a:lumOff val="25000"/>
                  </a:schemeClr>
                </a:solidFill>
              </a:rPr>
              <a:t>来遍历所有的排序后的中间数据，并且把</a:t>
            </a:r>
            <a:r>
              <a:rPr lang="en-US" altLang="zh-CN" dirty="0">
                <a:solidFill>
                  <a:schemeClr val="tx1">
                    <a:lumMod val="75000"/>
                    <a:lumOff val="25000"/>
                  </a:schemeClr>
                </a:solidFill>
              </a:rPr>
              <a:t>key</a:t>
            </a:r>
            <a:r>
              <a:rPr lang="zh-CN" altLang="en-US" dirty="0">
                <a:solidFill>
                  <a:schemeClr val="tx1">
                    <a:lumMod val="75000"/>
                    <a:lumOff val="25000"/>
                  </a:schemeClr>
                </a:solidFill>
              </a:rPr>
              <a:t>和相关的中间结果值集合传递给用户定义的</a:t>
            </a:r>
            <a:r>
              <a:rPr lang="en-US" altLang="zh-CN" dirty="0">
                <a:solidFill>
                  <a:schemeClr val="tx1">
                    <a:lumMod val="75000"/>
                    <a:lumOff val="25000"/>
                  </a:schemeClr>
                </a:solidFill>
              </a:rPr>
              <a:t>Reduce</a:t>
            </a:r>
            <a:r>
              <a:rPr lang="zh-CN" altLang="en-US" dirty="0">
                <a:solidFill>
                  <a:schemeClr val="tx1">
                    <a:lumMod val="75000"/>
                    <a:lumOff val="25000"/>
                  </a:schemeClr>
                </a:solidFill>
              </a:rPr>
              <a:t>函数</a:t>
            </a:r>
          </a:p>
        </p:txBody>
      </p:sp>
      <p:sp>
        <p:nvSpPr>
          <p:cNvPr id="14" name="矩形 13"/>
          <p:cNvSpPr/>
          <p:nvPr/>
        </p:nvSpPr>
        <p:spPr>
          <a:xfrm>
            <a:off x="572181" y="5269930"/>
            <a:ext cx="8005762"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7</a:t>
            </a:r>
            <a:r>
              <a:rPr lang="zh-CN" altLang="en-US" dirty="0">
                <a:solidFill>
                  <a:schemeClr val="tx1">
                    <a:lumMod val="75000"/>
                    <a:lumOff val="25000"/>
                  </a:schemeClr>
                </a:solidFill>
              </a:rPr>
              <a:t>）当所有的</a:t>
            </a:r>
            <a:r>
              <a:rPr lang="en-US" altLang="zh-CN" dirty="0">
                <a:solidFill>
                  <a:schemeClr val="tx1">
                    <a:lumMod val="75000"/>
                    <a:lumOff val="25000"/>
                  </a:schemeClr>
                </a:solidFill>
              </a:rPr>
              <a:t>Map</a:t>
            </a:r>
            <a:r>
              <a:rPr lang="zh-CN" altLang="en-US" dirty="0">
                <a:solidFill>
                  <a:schemeClr val="tx1">
                    <a:lumMod val="75000"/>
                    <a:lumOff val="25000"/>
                  </a:schemeClr>
                </a:solidFill>
              </a:rPr>
              <a:t>任务和</a:t>
            </a:r>
            <a:r>
              <a:rPr lang="en-US" altLang="zh-CN" dirty="0">
                <a:solidFill>
                  <a:schemeClr val="tx1">
                    <a:lumMod val="75000"/>
                    <a:lumOff val="25000"/>
                  </a:schemeClr>
                </a:solidFill>
              </a:rPr>
              <a:t>Reduce</a:t>
            </a:r>
            <a:r>
              <a:rPr lang="zh-CN" altLang="en-US" dirty="0">
                <a:solidFill>
                  <a:schemeClr val="tx1">
                    <a:lumMod val="75000"/>
                    <a:lumOff val="25000"/>
                  </a:schemeClr>
                </a:solidFill>
              </a:rPr>
              <a:t>任务都完成的时候，</a:t>
            </a:r>
            <a:r>
              <a:rPr lang="en-US" altLang="zh-CN" dirty="0">
                <a:solidFill>
                  <a:schemeClr val="tx1">
                    <a:lumMod val="75000"/>
                    <a:lumOff val="25000"/>
                  </a:schemeClr>
                </a:solidFill>
              </a:rPr>
              <a:t>Master</a:t>
            </a:r>
            <a:r>
              <a:rPr lang="zh-CN" altLang="en-US" dirty="0">
                <a:solidFill>
                  <a:schemeClr val="tx1">
                    <a:lumMod val="75000"/>
                    <a:lumOff val="25000"/>
                  </a:schemeClr>
                </a:solidFill>
              </a:rPr>
              <a:t>激活用户程序</a:t>
            </a:r>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24</a:t>
            </a:fld>
            <a:endParaRPr lang="zh-CN" altLang="en-US" dirty="0"/>
          </a:p>
        </p:txBody>
      </p:sp>
      <p:sp>
        <p:nvSpPr>
          <p:cNvPr id="13" name="矩形 12"/>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97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253" y="812800"/>
            <a:ext cx="1415772" cy="461665"/>
          </a:xfrm>
          <a:prstGeom prst="rect">
            <a:avLst/>
          </a:prstGeom>
          <a:noFill/>
        </p:spPr>
        <p:txBody>
          <a:bodyPr wrap="none" rtlCol="0">
            <a:spAutoFit/>
          </a:bodyPr>
          <a:lstStyle/>
          <a:p>
            <a:r>
              <a:rPr lang="zh-CN" altLang="en-US" sz="2400" b="1" dirty="0">
                <a:solidFill>
                  <a:schemeClr val="accent6"/>
                </a:solidFill>
              </a:rPr>
              <a:t>容错机制</a:t>
            </a:r>
          </a:p>
        </p:txBody>
      </p:sp>
      <p:sp>
        <p:nvSpPr>
          <p:cNvPr id="3" name="椭圆 2"/>
          <p:cNvSpPr/>
          <p:nvPr/>
        </p:nvSpPr>
        <p:spPr>
          <a:xfrm>
            <a:off x="293525" y="9591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78606" y="1591866"/>
            <a:ext cx="8586788" cy="923330"/>
          </a:xfrm>
          <a:prstGeom prst="rect">
            <a:avLst/>
          </a:prstGeom>
          <a:solidFill>
            <a:schemeClr val="bg1">
              <a:lumMod val="85000"/>
            </a:schemeClr>
          </a:solidFill>
        </p:spPr>
        <p:txBody>
          <a:bodyPr wrap="square">
            <a:spAutoFit/>
          </a:bodyPr>
          <a:lstStyle/>
          <a:p>
            <a:pPr>
              <a:lnSpc>
                <a:spcPct val="150000"/>
              </a:lnSpc>
            </a:pPr>
            <a:r>
              <a:rPr lang="zh-CN" altLang="en-US" dirty="0">
                <a:solidFill>
                  <a:schemeClr val="tx1">
                    <a:lumMod val="75000"/>
                    <a:lumOff val="25000"/>
                  </a:schemeClr>
                </a:solidFill>
              </a:rPr>
              <a:t>由于</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在成百上千台机器上处理海量数据，所以容错机制是不可或缺的。</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总的来说，</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通过重新执行失效的地方来实现容错。</a:t>
            </a:r>
          </a:p>
        </p:txBody>
      </p:sp>
      <p:sp>
        <p:nvSpPr>
          <p:cNvPr id="6" name="矩形 5"/>
          <p:cNvSpPr/>
          <p:nvPr/>
        </p:nvSpPr>
        <p:spPr>
          <a:xfrm>
            <a:off x="278606" y="2707822"/>
            <a:ext cx="4119222"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702628" y="2707822"/>
            <a:ext cx="4162766"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1611288" y="2769214"/>
            <a:ext cx="1613903" cy="415498"/>
          </a:xfrm>
          <a:prstGeom prst="rect">
            <a:avLst/>
          </a:prstGeom>
        </p:spPr>
        <p:txBody>
          <a:bodyPr wrap="none">
            <a:spAutoFit/>
          </a:bodyPr>
          <a:lstStyle/>
          <a:p>
            <a:r>
              <a:rPr lang="en-US" altLang="zh-CN" sz="2100" dirty="0">
                <a:solidFill>
                  <a:schemeClr val="bg1"/>
                </a:solidFill>
              </a:rPr>
              <a:t>Master</a:t>
            </a:r>
            <a:r>
              <a:rPr lang="zh-CN" altLang="en-US" sz="2100" dirty="0">
                <a:solidFill>
                  <a:schemeClr val="bg1"/>
                </a:solidFill>
              </a:rPr>
              <a:t>失效</a:t>
            </a:r>
          </a:p>
        </p:txBody>
      </p:sp>
      <p:sp>
        <p:nvSpPr>
          <p:cNvPr id="9" name="矩形 8"/>
          <p:cNvSpPr/>
          <p:nvPr/>
        </p:nvSpPr>
        <p:spPr>
          <a:xfrm>
            <a:off x="6057081" y="2769214"/>
            <a:ext cx="1659493" cy="415498"/>
          </a:xfrm>
          <a:prstGeom prst="rect">
            <a:avLst/>
          </a:prstGeom>
        </p:spPr>
        <p:txBody>
          <a:bodyPr wrap="none">
            <a:spAutoFit/>
          </a:bodyPr>
          <a:lstStyle/>
          <a:p>
            <a:r>
              <a:rPr lang="en-US" altLang="zh-CN" sz="2100" dirty="0">
                <a:solidFill>
                  <a:schemeClr val="bg1"/>
                </a:solidFill>
              </a:rPr>
              <a:t>Worker</a:t>
            </a:r>
            <a:r>
              <a:rPr lang="zh-CN" altLang="en-US" sz="2100" dirty="0">
                <a:solidFill>
                  <a:schemeClr val="bg1"/>
                </a:solidFill>
              </a:rPr>
              <a:t>失效</a:t>
            </a:r>
          </a:p>
        </p:txBody>
      </p:sp>
      <p:sp>
        <p:nvSpPr>
          <p:cNvPr id="10" name="矩形 9"/>
          <p:cNvSpPr/>
          <p:nvPr/>
        </p:nvSpPr>
        <p:spPr>
          <a:xfrm>
            <a:off x="293525" y="3281240"/>
            <a:ext cx="4104304" cy="2169825"/>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会周期性地设置检查点（</a:t>
            </a:r>
            <a:r>
              <a:rPr lang="en-US" altLang="zh-CN" sz="1500" dirty="0">
                <a:solidFill>
                  <a:schemeClr val="tx1">
                    <a:lumMod val="75000"/>
                    <a:lumOff val="25000"/>
                  </a:schemeClr>
                </a:solidFill>
              </a:rPr>
              <a:t>checkpoint</a:t>
            </a:r>
            <a:r>
              <a:rPr lang="zh-CN" altLang="en-US" sz="1500" dirty="0">
                <a:solidFill>
                  <a:schemeClr val="tx1">
                    <a:lumMod val="75000"/>
                    <a:lumOff val="25000"/>
                  </a:schemeClr>
                </a:solidFill>
              </a:rPr>
              <a:t>），并导出</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的数据。一旦某个任务失效，系统就从最近的一个检查点恢复并重新执行。</a:t>
            </a:r>
            <a:endParaRPr lang="en-US" altLang="zh-CN" sz="1500" dirty="0">
              <a:solidFill>
                <a:schemeClr val="tx1">
                  <a:lumMod val="75000"/>
                  <a:lumOff val="25000"/>
                </a:schemeClr>
              </a:solidFill>
            </a:endParaRPr>
          </a:p>
          <a:p>
            <a:pPr>
              <a:lnSpc>
                <a:spcPct val="150000"/>
              </a:lnSpc>
            </a:pPr>
            <a:r>
              <a:rPr lang="zh-CN" altLang="en-US" sz="1500" dirty="0">
                <a:solidFill>
                  <a:schemeClr val="tx1">
                    <a:lumMod val="75000"/>
                    <a:lumOff val="25000"/>
                  </a:schemeClr>
                </a:solidFill>
              </a:rPr>
              <a:t>由于只有一个</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在运行，如果</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失效了，则只能终止整个</a:t>
            </a:r>
            <a:r>
              <a:rPr lang="en-US" altLang="zh-CN" sz="1500" dirty="0" err="1">
                <a:solidFill>
                  <a:schemeClr val="tx1">
                    <a:lumMod val="75000"/>
                    <a:lumOff val="25000"/>
                  </a:schemeClr>
                </a:solidFill>
              </a:rPr>
              <a:t>MapReduce</a:t>
            </a:r>
            <a:r>
              <a:rPr lang="zh-CN" altLang="en-US" sz="1500" dirty="0">
                <a:solidFill>
                  <a:schemeClr val="tx1">
                    <a:lumMod val="75000"/>
                    <a:lumOff val="25000"/>
                  </a:schemeClr>
                </a:solidFill>
              </a:rPr>
              <a:t>程序的运行并重新开始。</a:t>
            </a:r>
          </a:p>
        </p:txBody>
      </p:sp>
      <p:sp>
        <p:nvSpPr>
          <p:cNvPr id="11" name="矩形 10"/>
          <p:cNvSpPr/>
          <p:nvPr/>
        </p:nvSpPr>
        <p:spPr>
          <a:xfrm>
            <a:off x="4702629" y="3281240"/>
            <a:ext cx="4104304" cy="1823576"/>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a:t>
            </a:r>
            <a:r>
              <a:rPr lang="zh-CN" altLang="en-US" sz="1500" b="1" dirty="0">
                <a:solidFill>
                  <a:schemeClr val="accent6"/>
                </a:solidFill>
              </a:rPr>
              <a:t>周期性地给</a:t>
            </a:r>
            <a:r>
              <a:rPr lang="en-US" altLang="zh-CN" sz="1500" b="1" dirty="0">
                <a:solidFill>
                  <a:schemeClr val="accent6"/>
                </a:solidFill>
              </a:rPr>
              <a:t>Worker</a:t>
            </a:r>
            <a:r>
              <a:rPr lang="zh-CN" altLang="en-US" sz="1500" b="1" dirty="0">
                <a:solidFill>
                  <a:schemeClr val="accent6"/>
                </a:solidFill>
              </a:rPr>
              <a:t>发送</a:t>
            </a:r>
            <a:r>
              <a:rPr lang="en-US" altLang="zh-CN" sz="1500" b="1" dirty="0">
                <a:solidFill>
                  <a:schemeClr val="accent6"/>
                </a:solidFill>
              </a:rPr>
              <a:t>ping</a:t>
            </a:r>
            <a:r>
              <a:rPr lang="zh-CN" altLang="en-US" sz="1500" dirty="0">
                <a:solidFill>
                  <a:schemeClr val="tx1">
                    <a:lumMod val="75000"/>
                    <a:lumOff val="25000"/>
                  </a:schemeClr>
                </a:solidFill>
              </a:rPr>
              <a:t>命令，如果没有</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的应答，则</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认为</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失效，终止对这个</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的任务调度，把失效</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的任务调度到其他</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上重新执行。</a:t>
            </a:r>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25</a:t>
            </a:fld>
            <a:endParaRPr lang="zh-CN" altLang="en-US" dirty="0"/>
          </a:p>
        </p:txBody>
      </p:sp>
      <p:sp>
        <p:nvSpPr>
          <p:cNvPr id="12" name="矩形 11"/>
          <p:cNvSpPr/>
          <p:nvPr/>
        </p:nvSpPr>
        <p:spPr>
          <a:xfrm>
            <a:off x="176255" y="117574"/>
            <a:ext cx="5519075"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 </a:t>
            </a:r>
            <a:r>
              <a:rPr lang="zh-CN" altLang="en-US" sz="2400" b="1" spc="225" dirty="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906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9677" y="1431190"/>
            <a:ext cx="1083951"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目</a:t>
            </a:r>
            <a:endPar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录</a:t>
            </a:r>
            <a:r>
              <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endPar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2951090" y="1517970"/>
            <a:ext cx="383573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22.1 Google</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文件系统</a:t>
            </a: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3" name="矩形 62"/>
          <p:cNvSpPr/>
          <p:nvPr/>
        </p:nvSpPr>
        <p:spPr>
          <a:xfrm>
            <a:off x="2949618" y="1981649"/>
            <a:ext cx="482523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22.2 </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分布式数据处理</a:t>
            </a: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MapReduce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2875069" y="2436473"/>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矩形 35"/>
          <p:cNvSpPr/>
          <p:nvPr/>
        </p:nvSpPr>
        <p:spPr>
          <a:xfrm>
            <a:off x="2949618" y="2447253"/>
            <a:ext cx="39084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矩形 39"/>
          <p:cNvSpPr/>
          <p:nvPr/>
        </p:nvSpPr>
        <p:spPr>
          <a:xfrm>
            <a:off x="2949618" y="2912857"/>
            <a:ext cx="492154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22.4 </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100" b="0" i="0" u="none" strike="noStrike" kern="1200" cap="none" spc="225"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33165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3786" y="3475303"/>
            <a:ext cx="2315452"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文本框 9"/>
          <p:cNvSpPr txBox="1"/>
          <p:nvPr/>
        </p:nvSpPr>
        <p:spPr>
          <a:xfrm>
            <a:off x="399253" y="809135"/>
            <a:ext cx="260680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初步了解</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a:t>
            </a:r>
            <a:endPar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endParaRPr>
          </a:p>
        </p:txBody>
      </p:sp>
      <p:sp>
        <p:nvSpPr>
          <p:cNvPr id="11" name="椭圆 10"/>
          <p:cNvSpPr/>
          <p:nvPr/>
        </p:nvSpPr>
        <p:spPr>
          <a:xfrm>
            <a:off x="293525" y="95544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圆角矩形 11"/>
          <p:cNvSpPr/>
          <p:nvPr/>
        </p:nvSpPr>
        <p:spPr>
          <a:xfrm>
            <a:off x="553786" y="1633765"/>
            <a:ext cx="7954980" cy="708052"/>
          </a:xfrm>
          <a:prstGeom prst="roundRect">
            <a:avLst>
              <a:gd name="adj" fmla="val 6601"/>
            </a:avLst>
          </a:prstGeom>
          <a:solidFill>
            <a:schemeClr val="tx1">
              <a:lumMod val="75000"/>
              <a:lumOff val="25000"/>
            </a:schemeClr>
          </a:solidFill>
          <a:ln>
            <a:noFill/>
          </a:ln>
          <a:effectLst>
            <a:outerShdw blurRad="25400" dist="38100" dir="5400000" algn="t" rotWithShape="0">
              <a:prstClr val="black">
                <a:alpha val="22000"/>
              </a:prstClr>
            </a:outerShdw>
          </a:effectLst>
        </p:spPr>
        <p:txBody>
          <a:bodyPr wrap="square"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sz="135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endParaRPr>
          </a:p>
        </p:txBody>
      </p:sp>
      <p:sp>
        <p:nvSpPr>
          <p:cNvPr id="5" name="矩形 4"/>
          <p:cNvSpPr/>
          <p:nvPr/>
        </p:nvSpPr>
        <p:spPr>
          <a:xfrm>
            <a:off x="742950" y="1583526"/>
            <a:ext cx="7734300" cy="7848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500" b="0" i="0" u="none" strike="noStrike" kern="1200" cap="none" spc="225" normalizeH="0" baseline="0" noProof="0" dirty="0">
                <a:ln>
                  <a:noFill/>
                </a:ln>
                <a:solidFill>
                  <a:prstClr val="white"/>
                </a:solidFill>
                <a:effectLst/>
                <a:uLnTx/>
                <a:uFillTx/>
                <a:latin typeface="微软雅黑"/>
                <a:ea typeface="微软雅黑"/>
                <a:cs typeface="+mn-cs"/>
              </a:rPr>
              <a:t>Chubby</a:t>
            </a:r>
            <a:r>
              <a:rPr kumimoji="0" lang="zh-CN" altLang="en-US" sz="1500" b="0" i="0" u="none" strike="noStrike" kern="1200" cap="none" spc="225" normalizeH="0" baseline="0" noProof="0" dirty="0">
                <a:ln>
                  <a:noFill/>
                </a:ln>
                <a:solidFill>
                  <a:prstClr val="white"/>
                </a:solidFill>
                <a:effectLst/>
                <a:uLnTx/>
                <a:uFillTx/>
                <a:latin typeface="微软雅黑"/>
                <a:ea typeface="微软雅黑"/>
                <a:cs typeface="+mn-cs"/>
              </a:rPr>
              <a:t>是</a:t>
            </a:r>
            <a:r>
              <a:rPr kumimoji="0" lang="en-US" altLang="zh-CN" sz="1500" b="0" i="0" u="none" strike="noStrike" kern="1200" cap="none" spc="225" normalizeH="0" baseline="0" noProof="0" dirty="0">
                <a:ln>
                  <a:noFill/>
                </a:ln>
                <a:solidFill>
                  <a:prstClr val="white"/>
                </a:solidFill>
                <a:effectLst/>
                <a:uLnTx/>
                <a:uFillTx/>
                <a:latin typeface="微软雅黑"/>
                <a:ea typeface="微软雅黑"/>
                <a:cs typeface="+mn-cs"/>
              </a:rPr>
              <a:t>Google</a:t>
            </a:r>
            <a:r>
              <a:rPr kumimoji="0" lang="zh-CN" altLang="en-US" sz="1500" b="0" i="0" u="none" strike="noStrike" kern="1200" cap="none" spc="225" normalizeH="0" baseline="0" noProof="0" dirty="0">
                <a:ln>
                  <a:noFill/>
                </a:ln>
                <a:solidFill>
                  <a:prstClr val="white"/>
                </a:solidFill>
                <a:effectLst/>
                <a:uLnTx/>
                <a:uFillTx/>
                <a:latin typeface="微软雅黑"/>
                <a:ea typeface="微软雅黑"/>
                <a:cs typeface="+mn-cs"/>
              </a:rPr>
              <a:t>设计的提供粗粒度锁服务的一个文件系统，它基于松耦合分布式系统，解决了分布的一致性问题。</a:t>
            </a:r>
          </a:p>
        </p:txBody>
      </p:sp>
      <p:sp>
        <p:nvSpPr>
          <p:cNvPr id="8" name="矩形 7"/>
          <p:cNvSpPr/>
          <p:nvPr/>
        </p:nvSpPr>
        <p:spPr>
          <a:xfrm>
            <a:off x="618469" y="4149496"/>
            <a:ext cx="2168371"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通过使用</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a:t>
            </a:r>
            <a:r>
              <a:rPr kumimoji="0" lang="zh-CN" altLang="en-US" sz="1500" b="1" i="0" u="none" strike="noStrike" kern="1200" cap="none" spc="0" normalizeH="0" baseline="0" noProof="0" dirty="0">
                <a:ln>
                  <a:noFill/>
                </a:ln>
                <a:solidFill>
                  <a:srgbClr val="70AD47"/>
                </a:solidFill>
                <a:effectLst/>
                <a:uLnTx/>
                <a:uFillTx/>
                <a:latin typeface="微软雅黑"/>
                <a:ea typeface="微软雅黑"/>
                <a:cs typeface="+mn-cs"/>
              </a:rPr>
              <a:t>锁服务</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，用户可以确保数据操作过程中的一致性</a:t>
            </a:r>
          </a:p>
        </p:txBody>
      </p:sp>
      <p:sp>
        <p:nvSpPr>
          <p:cNvPr id="2" name="椭圆 1"/>
          <p:cNvSpPr/>
          <p:nvPr/>
        </p:nvSpPr>
        <p:spPr>
          <a:xfrm>
            <a:off x="1103932"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528" y="2917494"/>
            <a:ext cx="1115618" cy="1115616"/>
          </a:xfrm>
          <a:prstGeom prst="rect">
            <a:avLst/>
          </a:prstGeom>
        </p:spPr>
      </p:pic>
      <p:sp>
        <p:nvSpPr>
          <p:cNvPr id="13" name="椭圆 12"/>
          <p:cNvSpPr/>
          <p:nvPr/>
        </p:nvSpPr>
        <p:spPr>
          <a:xfrm>
            <a:off x="1183438"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矩形 15"/>
          <p:cNvSpPr/>
          <p:nvPr/>
        </p:nvSpPr>
        <p:spPr>
          <a:xfrm>
            <a:off x="3455176" y="3475303"/>
            <a:ext cx="2227673"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矩形 16"/>
          <p:cNvSpPr/>
          <p:nvPr/>
        </p:nvSpPr>
        <p:spPr>
          <a:xfrm>
            <a:off x="3562350" y="4149497"/>
            <a:ext cx="2120499"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作为一个稳定的</a:t>
            </a:r>
            <a:r>
              <a:rPr kumimoji="0" lang="zh-CN" altLang="en-US" sz="1500" b="1" i="0" u="none" strike="noStrike" kern="1200" cap="none" spc="0" normalizeH="0" baseline="0" noProof="0" dirty="0">
                <a:ln>
                  <a:noFill/>
                </a:ln>
                <a:solidFill>
                  <a:srgbClr val="70AD47"/>
                </a:solidFill>
                <a:effectLst/>
                <a:uLnTx/>
                <a:uFillTx/>
                <a:latin typeface="微软雅黑"/>
                <a:ea typeface="微软雅黑"/>
                <a:cs typeface="+mn-cs"/>
              </a:rPr>
              <a:t>存储系统</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存储包括元数据在内的小数据</a:t>
            </a:r>
          </a:p>
        </p:txBody>
      </p:sp>
      <p:sp>
        <p:nvSpPr>
          <p:cNvPr id="18" name="椭圆 17"/>
          <p:cNvSpPr/>
          <p:nvPr/>
        </p:nvSpPr>
        <p:spPr>
          <a:xfrm>
            <a:off x="3943607"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椭圆 19"/>
          <p:cNvSpPr/>
          <p:nvPr/>
        </p:nvSpPr>
        <p:spPr>
          <a:xfrm>
            <a:off x="4023113"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1" name="图片 20"/>
          <p:cNvPicPr>
            <a:picLocks noChangeAspect="1"/>
          </p:cNvPicPr>
          <p:nvPr/>
        </p:nvPicPr>
        <p:blipFill>
          <a:blip r:embed="rId3"/>
          <a:stretch>
            <a:fillRect/>
          </a:stretch>
        </p:blipFill>
        <p:spPr>
          <a:xfrm>
            <a:off x="4091898" y="2995201"/>
            <a:ext cx="960204" cy="960203"/>
          </a:xfrm>
          <a:prstGeom prst="rect">
            <a:avLst/>
          </a:prstGeom>
        </p:spPr>
      </p:pic>
      <p:sp>
        <p:nvSpPr>
          <p:cNvPr id="22" name="矩形 21"/>
          <p:cNvSpPr/>
          <p:nvPr/>
        </p:nvSpPr>
        <p:spPr>
          <a:xfrm>
            <a:off x="6238875" y="3475303"/>
            <a:ext cx="2269891"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矩形 22"/>
          <p:cNvSpPr/>
          <p:nvPr/>
        </p:nvSpPr>
        <p:spPr>
          <a:xfrm>
            <a:off x="6360490" y="4149496"/>
            <a:ext cx="2148276"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Google</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内部还使用</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进行</a:t>
            </a:r>
            <a:r>
              <a:rPr kumimoji="0" lang="zh-CN" altLang="en-US" sz="1500" b="1" i="0" u="none" strike="noStrike" kern="1200" cap="none" spc="0" normalizeH="0" baseline="0" noProof="0" dirty="0">
                <a:ln>
                  <a:noFill/>
                </a:ln>
                <a:solidFill>
                  <a:srgbClr val="70AD47"/>
                </a:solidFill>
                <a:effectLst/>
                <a:uLnTx/>
                <a:uFillTx/>
                <a:latin typeface="微软雅黑"/>
                <a:ea typeface="微软雅黑"/>
                <a:cs typeface="+mn-cs"/>
              </a:rPr>
              <a:t>名字服务</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Name Server</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24" name="椭圆 23"/>
          <p:cNvSpPr/>
          <p:nvPr/>
        </p:nvSpPr>
        <p:spPr>
          <a:xfrm>
            <a:off x="6748414"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椭圆 24"/>
          <p:cNvSpPr/>
          <p:nvPr/>
        </p:nvSpPr>
        <p:spPr>
          <a:xfrm>
            <a:off x="6827920"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7" name="Picture 54" descr="C:\Users\Administrator\Desktop\tu\3d_business_png\3d_business_png_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793" y="300472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7" name="矩形 6"/>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2885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2969782"/>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22.3.1  </a:t>
            </a: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Times New Roman" panose="02020603050405020304" pitchFamily="18" charset="0"/>
              </a:rPr>
              <a:t>Paxos</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Times New Roman" panose="02020603050405020304" pitchFamily="18" charset="0"/>
              </a:rPr>
              <a:t>算法</a:t>
            </a:r>
            <a:endParaRPr kumimoji="0" lang="zh-CN" altLang="en-US" sz="2100" b="0" i="0" u="none" strike="noStrike" kern="1200" cap="none" spc="225" normalizeH="0" baseline="0" noProof="0" dirty="0">
              <a:ln>
                <a:noFill/>
              </a:ln>
              <a:solidFill>
                <a:prstClr val="white"/>
              </a:solidFill>
              <a:effectLst/>
              <a:uLnTx/>
              <a:uFillTx/>
              <a:latin typeface="微软雅黑"/>
              <a:ea typeface="微软雅黑"/>
              <a:cs typeface="+mn-cs"/>
            </a:endParaRP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22.3.2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22.3.3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中的</a:t>
            </a: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Paxos</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22.3.4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425241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253" y="811034"/>
            <a:ext cx="16999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Paxos</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算法</a:t>
            </a:r>
          </a:p>
        </p:txBody>
      </p:sp>
      <p:sp>
        <p:nvSpPr>
          <p:cNvPr id="3" name="椭圆 2"/>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矩形 12"/>
          <p:cNvSpPr/>
          <p:nvPr/>
        </p:nvSpPr>
        <p:spPr>
          <a:xfrm>
            <a:off x="5019675" y="2029254"/>
            <a:ext cx="3209174" cy="43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3138181" y="2029254"/>
            <a:ext cx="1881494" cy="4329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proposers</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矩形 7"/>
          <p:cNvSpPr/>
          <p:nvPr/>
        </p:nvSpPr>
        <p:spPr>
          <a:xfrm>
            <a:off x="3138181" y="2563337"/>
            <a:ext cx="1881494" cy="4329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acceptors</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9" name="矩形 8"/>
          <p:cNvSpPr/>
          <p:nvPr/>
        </p:nvSpPr>
        <p:spPr>
          <a:xfrm>
            <a:off x="3138181" y="3096588"/>
            <a:ext cx="1881494" cy="4329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learners</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 name="矩形 9"/>
          <p:cNvSpPr/>
          <p:nvPr/>
        </p:nvSpPr>
        <p:spPr>
          <a:xfrm>
            <a:off x="6089057" y="2072606"/>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提出决议</a:t>
            </a:r>
          </a:p>
        </p:txBody>
      </p:sp>
      <p:sp>
        <p:nvSpPr>
          <p:cNvPr id="14" name="矩形 13"/>
          <p:cNvSpPr/>
          <p:nvPr/>
        </p:nvSpPr>
        <p:spPr>
          <a:xfrm>
            <a:off x="5019675" y="2563337"/>
            <a:ext cx="3209174" cy="43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p:cNvSpPr/>
          <p:nvPr/>
        </p:nvSpPr>
        <p:spPr>
          <a:xfrm>
            <a:off x="5019675" y="3096588"/>
            <a:ext cx="3209174" cy="432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p:cNvSpPr/>
          <p:nvPr/>
        </p:nvSpPr>
        <p:spPr>
          <a:xfrm>
            <a:off x="6089057" y="2578155"/>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批准决议</a:t>
            </a:r>
          </a:p>
        </p:txBody>
      </p:sp>
      <p:sp>
        <p:nvSpPr>
          <p:cNvPr id="12" name="矩形 11"/>
          <p:cNvSpPr/>
          <p:nvPr/>
        </p:nvSpPr>
        <p:spPr>
          <a:xfrm>
            <a:off x="5165728" y="3139940"/>
            <a:ext cx="295465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获取并使用已经通过的决议</a:t>
            </a:r>
          </a:p>
        </p:txBody>
      </p:sp>
      <p:sp>
        <p:nvSpPr>
          <p:cNvPr id="17" name="矩形 16"/>
          <p:cNvSpPr/>
          <p:nvPr/>
        </p:nvSpPr>
        <p:spPr>
          <a:xfrm>
            <a:off x="828675" y="1764167"/>
            <a:ext cx="7658100" cy="37338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任意多边形 19"/>
          <p:cNvSpPr/>
          <p:nvPr/>
        </p:nvSpPr>
        <p:spPr>
          <a:xfrm>
            <a:off x="1690007" y="2226716"/>
            <a:ext cx="1447800" cy="517990"/>
          </a:xfrm>
          <a:custGeom>
            <a:avLst/>
            <a:gdLst>
              <a:gd name="connsiteX0" fmla="*/ 0 w 1930400"/>
              <a:gd name="connsiteY0" fmla="*/ 886583 h 886583"/>
              <a:gd name="connsiteX1" fmla="*/ 1001486 w 1930400"/>
              <a:gd name="connsiteY1" fmla="*/ 117326 h 886583"/>
              <a:gd name="connsiteX2" fmla="*/ 1930400 w 1930400"/>
              <a:gd name="connsiteY2" fmla="*/ 15726 h 886583"/>
              <a:gd name="connsiteX0" fmla="*/ 0 w 1930400"/>
              <a:gd name="connsiteY0" fmla="*/ 877394 h 877394"/>
              <a:gd name="connsiteX1" fmla="*/ 951480 w 1930400"/>
              <a:gd name="connsiteY1" fmla="*/ 158143 h 877394"/>
              <a:gd name="connsiteX2" fmla="*/ 1930400 w 1930400"/>
              <a:gd name="connsiteY2" fmla="*/ 6537 h 877394"/>
              <a:gd name="connsiteX0" fmla="*/ 0 w 1930400"/>
              <a:gd name="connsiteY0" fmla="*/ 874626 h 874626"/>
              <a:gd name="connsiteX1" fmla="*/ 910998 w 1930400"/>
              <a:gd name="connsiteY1" fmla="*/ 200619 h 874626"/>
              <a:gd name="connsiteX2" fmla="*/ 1930400 w 1930400"/>
              <a:gd name="connsiteY2" fmla="*/ 3769 h 874626"/>
              <a:gd name="connsiteX0" fmla="*/ 0 w 1930400"/>
              <a:gd name="connsiteY0" fmla="*/ 870954 h 870954"/>
              <a:gd name="connsiteX1" fmla="*/ 910998 w 1930400"/>
              <a:gd name="connsiteY1" fmla="*/ 196947 h 870954"/>
              <a:gd name="connsiteX2" fmla="*/ 1930400 w 1930400"/>
              <a:gd name="connsiteY2" fmla="*/ 97 h 870954"/>
            </a:gdLst>
            <a:ahLst/>
            <a:cxnLst>
              <a:cxn ang="0">
                <a:pos x="connsiteX0" y="connsiteY0"/>
              </a:cxn>
              <a:cxn ang="0">
                <a:pos x="connsiteX1" y="connsiteY1"/>
              </a:cxn>
              <a:cxn ang="0">
                <a:pos x="connsiteX2" y="connsiteY2"/>
              </a:cxn>
            </a:cxnLst>
            <a:rect l="l" t="t" r="r" b="b"/>
            <a:pathLst>
              <a:path w="1930400" h="870954">
                <a:moveTo>
                  <a:pt x="0" y="870954"/>
                </a:moveTo>
                <a:cubicBezTo>
                  <a:pt x="339876" y="558897"/>
                  <a:pt x="589265" y="342090"/>
                  <a:pt x="910998" y="196947"/>
                </a:cubicBezTo>
                <a:cubicBezTo>
                  <a:pt x="1232731" y="51804"/>
                  <a:pt x="1529177" y="-2625"/>
                  <a:pt x="1930400" y="97"/>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任意多边形 20"/>
          <p:cNvSpPr/>
          <p:nvPr/>
        </p:nvSpPr>
        <p:spPr>
          <a:xfrm flipV="1">
            <a:off x="1690007" y="2782293"/>
            <a:ext cx="1447800" cy="517990"/>
          </a:xfrm>
          <a:custGeom>
            <a:avLst/>
            <a:gdLst>
              <a:gd name="connsiteX0" fmla="*/ 0 w 1930400"/>
              <a:gd name="connsiteY0" fmla="*/ 886583 h 886583"/>
              <a:gd name="connsiteX1" fmla="*/ 1001486 w 1930400"/>
              <a:gd name="connsiteY1" fmla="*/ 117326 h 886583"/>
              <a:gd name="connsiteX2" fmla="*/ 1930400 w 1930400"/>
              <a:gd name="connsiteY2" fmla="*/ 15726 h 886583"/>
              <a:gd name="connsiteX0" fmla="*/ 0 w 1930400"/>
              <a:gd name="connsiteY0" fmla="*/ 877394 h 877394"/>
              <a:gd name="connsiteX1" fmla="*/ 951480 w 1930400"/>
              <a:gd name="connsiteY1" fmla="*/ 158143 h 877394"/>
              <a:gd name="connsiteX2" fmla="*/ 1930400 w 1930400"/>
              <a:gd name="connsiteY2" fmla="*/ 6537 h 877394"/>
              <a:gd name="connsiteX0" fmla="*/ 0 w 1930400"/>
              <a:gd name="connsiteY0" fmla="*/ 874626 h 874626"/>
              <a:gd name="connsiteX1" fmla="*/ 910998 w 1930400"/>
              <a:gd name="connsiteY1" fmla="*/ 200619 h 874626"/>
              <a:gd name="connsiteX2" fmla="*/ 1930400 w 1930400"/>
              <a:gd name="connsiteY2" fmla="*/ 3769 h 874626"/>
              <a:gd name="connsiteX0" fmla="*/ 0 w 1930400"/>
              <a:gd name="connsiteY0" fmla="*/ 870954 h 870954"/>
              <a:gd name="connsiteX1" fmla="*/ 910998 w 1930400"/>
              <a:gd name="connsiteY1" fmla="*/ 196947 h 870954"/>
              <a:gd name="connsiteX2" fmla="*/ 1930400 w 1930400"/>
              <a:gd name="connsiteY2" fmla="*/ 97 h 870954"/>
            </a:gdLst>
            <a:ahLst/>
            <a:cxnLst>
              <a:cxn ang="0">
                <a:pos x="connsiteX0" y="connsiteY0"/>
              </a:cxn>
              <a:cxn ang="0">
                <a:pos x="connsiteX1" y="connsiteY1"/>
              </a:cxn>
              <a:cxn ang="0">
                <a:pos x="connsiteX2" y="connsiteY2"/>
              </a:cxn>
            </a:cxnLst>
            <a:rect l="l" t="t" r="r" b="b"/>
            <a:pathLst>
              <a:path w="1930400" h="870954">
                <a:moveTo>
                  <a:pt x="0" y="870954"/>
                </a:moveTo>
                <a:cubicBezTo>
                  <a:pt x="339876" y="558897"/>
                  <a:pt x="589265" y="342090"/>
                  <a:pt x="910998" y="196947"/>
                </a:cubicBezTo>
                <a:cubicBezTo>
                  <a:pt x="1232731" y="51804"/>
                  <a:pt x="1529177" y="-2625"/>
                  <a:pt x="1930400" y="97"/>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p:cNvCxnSpPr/>
          <p:nvPr/>
        </p:nvCxnSpPr>
        <p:spPr>
          <a:xfrm>
            <a:off x="1702025" y="2769054"/>
            <a:ext cx="1430730"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椭圆 18"/>
          <p:cNvSpPr/>
          <p:nvPr/>
        </p:nvSpPr>
        <p:spPr>
          <a:xfrm>
            <a:off x="1108237" y="2199343"/>
            <a:ext cx="1160942" cy="11609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三个节点</a:t>
            </a:r>
          </a:p>
        </p:txBody>
      </p:sp>
      <p:sp>
        <p:nvSpPr>
          <p:cNvPr id="32" name="矩形 31"/>
          <p:cNvSpPr/>
          <p:nvPr/>
        </p:nvSpPr>
        <p:spPr>
          <a:xfrm>
            <a:off x="3138182" y="3782517"/>
            <a:ext cx="5090667" cy="4329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决议只有在被</a:t>
            </a: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proposers</a:t>
            </a: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提出后才能批准</a:t>
            </a:r>
          </a:p>
        </p:txBody>
      </p:sp>
      <p:sp>
        <p:nvSpPr>
          <p:cNvPr id="33" name="矩形 32"/>
          <p:cNvSpPr/>
          <p:nvPr/>
        </p:nvSpPr>
        <p:spPr>
          <a:xfrm>
            <a:off x="3138182" y="4316600"/>
            <a:ext cx="5090667" cy="4329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每次只批准一个决议</a:t>
            </a:r>
          </a:p>
        </p:txBody>
      </p:sp>
      <p:sp>
        <p:nvSpPr>
          <p:cNvPr id="34" name="矩形 33"/>
          <p:cNvSpPr/>
          <p:nvPr/>
        </p:nvSpPr>
        <p:spPr>
          <a:xfrm>
            <a:off x="3138182" y="4849851"/>
            <a:ext cx="5090667" cy="4329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50" b="0" i="0" u="none" strike="noStrike" kern="1200" cap="none" spc="0" normalizeH="0" baseline="0" noProof="0" dirty="0">
                <a:ln>
                  <a:noFill/>
                </a:ln>
                <a:solidFill>
                  <a:prstClr val="white"/>
                </a:solidFill>
                <a:effectLst/>
                <a:uLnTx/>
                <a:uFillTx/>
                <a:latin typeface="微软雅黑"/>
                <a:ea typeface="微软雅黑"/>
                <a:cs typeface="+mn-cs"/>
              </a:rPr>
              <a:t>只有决议确定被批准后</a:t>
            </a:r>
            <a:r>
              <a:rPr kumimoji="0" lang="en-US" altLang="zh-CN" sz="1650" b="0" i="0" u="none" strike="noStrike" kern="1200" cap="none" spc="0" normalizeH="0" baseline="0" noProof="0" dirty="0">
                <a:ln>
                  <a:noFill/>
                </a:ln>
                <a:solidFill>
                  <a:prstClr val="white"/>
                </a:solidFill>
                <a:effectLst/>
                <a:uLnTx/>
                <a:uFillTx/>
                <a:latin typeface="微软雅黑"/>
                <a:ea typeface="微软雅黑"/>
                <a:cs typeface="+mn-cs"/>
              </a:rPr>
              <a:t>learners</a:t>
            </a:r>
            <a:r>
              <a:rPr kumimoji="0" lang="zh-CN" altLang="en-US" sz="1650" b="0" i="0" u="none" strike="noStrike" kern="1200" cap="none" spc="0" normalizeH="0" baseline="0" noProof="0" dirty="0">
                <a:ln>
                  <a:noFill/>
                </a:ln>
                <a:solidFill>
                  <a:prstClr val="white"/>
                </a:solidFill>
                <a:effectLst/>
                <a:uLnTx/>
                <a:uFillTx/>
                <a:latin typeface="微软雅黑"/>
                <a:ea typeface="微软雅黑"/>
                <a:cs typeface="+mn-cs"/>
              </a:rPr>
              <a:t>才能获取这个决议</a:t>
            </a:r>
          </a:p>
        </p:txBody>
      </p:sp>
      <p:sp>
        <p:nvSpPr>
          <p:cNvPr id="40" name="任意多边形 39"/>
          <p:cNvSpPr/>
          <p:nvPr/>
        </p:nvSpPr>
        <p:spPr>
          <a:xfrm>
            <a:off x="1690007" y="3979979"/>
            <a:ext cx="1447800" cy="517990"/>
          </a:xfrm>
          <a:custGeom>
            <a:avLst/>
            <a:gdLst>
              <a:gd name="connsiteX0" fmla="*/ 0 w 1930400"/>
              <a:gd name="connsiteY0" fmla="*/ 886583 h 886583"/>
              <a:gd name="connsiteX1" fmla="*/ 1001486 w 1930400"/>
              <a:gd name="connsiteY1" fmla="*/ 117326 h 886583"/>
              <a:gd name="connsiteX2" fmla="*/ 1930400 w 1930400"/>
              <a:gd name="connsiteY2" fmla="*/ 15726 h 886583"/>
              <a:gd name="connsiteX0" fmla="*/ 0 w 1930400"/>
              <a:gd name="connsiteY0" fmla="*/ 877394 h 877394"/>
              <a:gd name="connsiteX1" fmla="*/ 951480 w 1930400"/>
              <a:gd name="connsiteY1" fmla="*/ 158143 h 877394"/>
              <a:gd name="connsiteX2" fmla="*/ 1930400 w 1930400"/>
              <a:gd name="connsiteY2" fmla="*/ 6537 h 877394"/>
              <a:gd name="connsiteX0" fmla="*/ 0 w 1930400"/>
              <a:gd name="connsiteY0" fmla="*/ 874626 h 874626"/>
              <a:gd name="connsiteX1" fmla="*/ 910998 w 1930400"/>
              <a:gd name="connsiteY1" fmla="*/ 200619 h 874626"/>
              <a:gd name="connsiteX2" fmla="*/ 1930400 w 1930400"/>
              <a:gd name="connsiteY2" fmla="*/ 3769 h 874626"/>
              <a:gd name="connsiteX0" fmla="*/ 0 w 1930400"/>
              <a:gd name="connsiteY0" fmla="*/ 870954 h 870954"/>
              <a:gd name="connsiteX1" fmla="*/ 910998 w 1930400"/>
              <a:gd name="connsiteY1" fmla="*/ 196947 h 870954"/>
              <a:gd name="connsiteX2" fmla="*/ 1930400 w 1930400"/>
              <a:gd name="connsiteY2" fmla="*/ 97 h 870954"/>
            </a:gdLst>
            <a:ahLst/>
            <a:cxnLst>
              <a:cxn ang="0">
                <a:pos x="connsiteX0" y="connsiteY0"/>
              </a:cxn>
              <a:cxn ang="0">
                <a:pos x="connsiteX1" y="connsiteY1"/>
              </a:cxn>
              <a:cxn ang="0">
                <a:pos x="connsiteX2" y="connsiteY2"/>
              </a:cxn>
            </a:cxnLst>
            <a:rect l="l" t="t" r="r" b="b"/>
            <a:pathLst>
              <a:path w="1930400" h="870954">
                <a:moveTo>
                  <a:pt x="0" y="870954"/>
                </a:moveTo>
                <a:cubicBezTo>
                  <a:pt x="339876" y="558897"/>
                  <a:pt x="589265" y="342090"/>
                  <a:pt x="910998" y="196947"/>
                </a:cubicBezTo>
                <a:cubicBezTo>
                  <a:pt x="1232731" y="51804"/>
                  <a:pt x="1529177" y="-2625"/>
                  <a:pt x="1930400" y="97"/>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任意多边形 40"/>
          <p:cNvSpPr/>
          <p:nvPr/>
        </p:nvSpPr>
        <p:spPr>
          <a:xfrm flipV="1">
            <a:off x="1690007" y="4535556"/>
            <a:ext cx="1447800" cy="517990"/>
          </a:xfrm>
          <a:custGeom>
            <a:avLst/>
            <a:gdLst>
              <a:gd name="connsiteX0" fmla="*/ 0 w 1930400"/>
              <a:gd name="connsiteY0" fmla="*/ 886583 h 886583"/>
              <a:gd name="connsiteX1" fmla="*/ 1001486 w 1930400"/>
              <a:gd name="connsiteY1" fmla="*/ 117326 h 886583"/>
              <a:gd name="connsiteX2" fmla="*/ 1930400 w 1930400"/>
              <a:gd name="connsiteY2" fmla="*/ 15726 h 886583"/>
              <a:gd name="connsiteX0" fmla="*/ 0 w 1930400"/>
              <a:gd name="connsiteY0" fmla="*/ 877394 h 877394"/>
              <a:gd name="connsiteX1" fmla="*/ 951480 w 1930400"/>
              <a:gd name="connsiteY1" fmla="*/ 158143 h 877394"/>
              <a:gd name="connsiteX2" fmla="*/ 1930400 w 1930400"/>
              <a:gd name="connsiteY2" fmla="*/ 6537 h 877394"/>
              <a:gd name="connsiteX0" fmla="*/ 0 w 1930400"/>
              <a:gd name="connsiteY0" fmla="*/ 874626 h 874626"/>
              <a:gd name="connsiteX1" fmla="*/ 910998 w 1930400"/>
              <a:gd name="connsiteY1" fmla="*/ 200619 h 874626"/>
              <a:gd name="connsiteX2" fmla="*/ 1930400 w 1930400"/>
              <a:gd name="connsiteY2" fmla="*/ 3769 h 874626"/>
              <a:gd name="connsiteX0" fmla="*/ 0 w 1930400"/>
              <a:gd name="connsiteY0" fmla="*/ 870954 h 870954"/>
              <a:gd name="connsiteX1" fmla="*/ 910998 w 1930400"/>
              <a:gd name="connsiteY1" fmla="*/ 196947 h 870954"/>
              <a:gd name="connsiteX2" fmla="*/ 1930400 w 1930400"/>
              <a:gd name="connsiteY2" fmla="*/ 97 h 870954"/>
            </a:gdLst>
            <a:ahLst/>
            <a:cxnLst>
              <a:cxn ang="0">
                <a:pos x="connsiteX0" y="connsiteY0"/>
              </a:cxn>
              <a:cxn ang="0">
                <a:pos x="connsiteX1" y="connsiteY1"/>
              </a:cxn>
              <a:cxn ang="0">
                <a:pos x="connsiteX2" y="connsiteY2"/>
              </a:cxn>
            </a:cxnLst>
            <a:rect l="l" t="t" r="r" b="b"/>
            <a:pathLst>
              <a:path w="1930400" h="870954">
                <a:moveTo>
                  <a:pt x="0" y="870954"/>
                </a:moveTo>
                <a:cubicBezTo>
                  <a:pt x="339876" y="558897"/>
                  <a:pt x="589265" y="342090"/>
                  <a:pt x="910998" y="196947"/>
                </a:cubicBezTo>
                <a:cubicBezTo>
                  <a:pt x="1232731" y="51804"/>
                  <a:pt x="1529177" y="-2625"/>
                  <a:pt x="1930400" y="97"/>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42" name="直接连接符 41"/>
          <p:cNvCxnSpPr/>
          <p:nvPr/>
        </p:nvCxnSpPr>
        <p:spPr>
          <a:xfrm>
            <a:off x="1702025" y="4522317"/>
            <a:ext cx="1430730" cy="0"/>
          </a:xfrm>
          <a:prstGeom prst="lin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6" name="椭圆 25"/>
          <p:cNvSpPr/>
          <p:nvPr/>
        </p:nvSpPr>
        <p:spPr>
          <a:xfrm>
            <a:off x="1108237" y="3935943"/>
            <a:ext cx="1160942" cy="116094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三个条件</a:t>
            </a:r>
          </a:p>
        </p:txBody>
      </p:sp>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27" name="矩形 26"/>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359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6061146"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222.1 Google</a:t>
            </a:r>
            <a:r>
              <a:rPr lang="zh-CN" altLang="en-US" sz="3300" b="1" spc="225" dirty="0">
                <a:solidFill>
                  <a:srgbClr val="96C527"/>
                </a:solidFill>
                <a:latin typeface="微软雅黑" panose="020B0503020204020204" pitchFamily="34" charset="-122"/>
                <a:ea typeface="微软雅黑" panose="020B0503020204020204" pitchFamily="34" charset="-122"/>
              </a:rPr>
              <a:t>文件系统</a:t>
            </a:r>
            <a:r>
              <a:rPr lang="en-US" altLang="zh-CN" sz="3300" b="1" spc="225" dirty="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341422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kern="500" spc="225" dirty="0">
                <a:solidFill>
                  <a:schemeClr val="bg1"/>
                </a:solidFill>
                <a:latin typeface="+mn-ea"/>
              </a:rPr>
              <a:t>22.1.1  </a:t>
            </a:r>
            <a:r>
              <a:rPr lang="zh-CN" altLang="zh-CN" sz="2100" kern="500" spc="225" dirty="0">
                <a:solidFill>
                  <a:schemeClr val="bg1"/>
                </a:solidFill>
                <a:latin typeface="+mn-ea"/>
                <a:cs typeface="Times New Roman" panose="02020603050405020304" pitchFamily="18" charset="0"/>
              </a:rPr>
              <a:t>系统架构</a:t>
            </a:r>
            <a:endParaRPr lang="zh-CN" altLang="en-US" sz="2100" spc="225" dirty="0">
              <a:solidFill>
                <a:schemeClr val="bg1"/>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spc="225" dirty="0">
                <a:solidFill>
                  <a:schemeClr val="bg1">
                    <a:lumMod val="65000"/>
                  </a:schemeClr>
                </a:solidFill>
                <a:latin typeface="+mn-ea"/>
              </a:rPr>
              <a:t>22.1.2  </a:t>
            </a:r>
            <a:r>
              <a:rPr lang="zh-CN" altLang="en-US" sz="2100" spc="225" dirty="0">
                <a:solidFill>
                  <a:schemeClr val="bg1">
                    <a:lumMod val="65000"/>
                  </a:schemeClr>
                </a:solidFill>
                <a:latin typeface="+mn-ea"/>
              </a:rPr>
              <a:t>容错机制</a:t>
            </a:r>
          </a:p>
        </p:txBody>
      </p:sp>
      <p:sp>
        <p:nvSpPr>
          <p:cNvPr id="8" name="矩形 7"/>
          <p:cNvSpPr/>
          <p:nvPr/>
        </p:nvSpPr>
        <p:spPr>
          <a:xfrm>
            <a:off x="2775325" y="4271008"/>
            <a:ext cx="3127779" cy="415498"/>
          </a:xfrm>
          <a:prstGeom prst="rect">
            <a:avLst/>
          </a:prstGeom>
        </p:spPr>
        <p:txBody>
          <a:bodyPr wrap="none">
            <a:spAutoFit/>
          </a:bodyPr>
          <a:lstStyle/>
          <a:p>
            <a:r>
              <a:rPr lang="en-US" altLang="zh-CN" sz="2100" spc="225" dirty="0">
                <a:solidFill>
                  <a:schemeClr val="bg1">
                    <a:lumMod val="65000"/>
                  </a:schemeClr>
                </a:solidFill>
                <a:latin typeface="+mn-ea"/>
              </a:rPr>
              <a:t>22.1.3  </a:t>
            </a:r>
            <a:r>
              <a:rPr lang="zh-CN" altLang="en-US" sz="2100" spc="225" dirty="0">
                <a:solidFill>
                  <a:schemeClr val="bg1">
                    <a:lumMod val="65000"/>
                  </a:schemeClr>
                </a:solidFill>
                <a:latin typeface="+mn-ea"/>
              </a:rPr>
              <a:t>系统管理技术</a:t>
            </a:r>
          </a:p>
        </p:txBody>
      </p:sp>
    </p:spTree>
    <p:extLst>
      <p:ext uri="{BB962C8B-B14F-4D97-AF65-F5344CB8AC3E}">
        <p14:creationId xmlns:p14="http://schemas.microsoft.com/office/powerpoint/2010/main" val="159611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0851" y="2203008"/>
            <a:ext cx="8211521" cy="50783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p:cNvSpPr/>
          <p:nvPr/>
        </p:nvSpPr>
        <p:spPr>
          <a:xfrm>
            <a:off x="420851" y="1489196"/>
            <a:ext cx="8211521" cy="50783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文本框 1"/>
          <p:cNvSpPr txBox="1"/>
          <p:nvPr/>
        </p:nvSpPr>
        <p:spPr>
          <a:xfrm>
            <a:off x="399253" y="809625"/>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系统的约束条件</a:t>
            </a:r>
          </a:p>
        </p:txBody>
      </p:sp>
      <p:sp>
        <p:nvSpPr>
          <p:cNvPr id="3" name="椭圆 2"/>
          <p:cNvSpPr/>
          <p:nvPr/>
        </p:nvSpPr>
        <p:spPr>
          <a:xfrm>
            <a:off x="293525" y="95593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513553" y="1489196"/>
            <a:ext cx="5118389" cy="458908"/>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p1</a:t>
            </a: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：每个</a:t>
            </a: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acceptor</a:t>
            </a: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只接受它得到的第一个决议。</a:t>
            </a:r>
          </a:p>
        </p:txBody>
      </p:sp>
      <p:sp>
        <p:nvSpPr>
          <p:cNvPr id="6" name="矩形 5"/>
          <p:cNvSpPr/>
          <p:nvPr/>
        </p:nvSpPr>
        <p:spPr>
          <a:xfrm>
            <a:off x="513553" y="2166010"/>
            <a:ext cx="8233119" cy="45890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p2</a:t>
            </a: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：一旦某个决议得到通过，之后通过的决议必须和该决议保持一致。</a:t>
            </a:r>
          </a:p>
        </p:txBody>
      </p:sp>
      <p:sp>
        <p:nvSpPr>
          <p:cNvPr id="7" name="矩形 6"/>
          <p:cNvSpPr/>
          <p:nvPr/>
        </p:nvSpPr>
        <p:spPr>
          <a:xfrm>
            <a:off x="794656" y="2690215"/>
            <a:ext cx="8273144" cy="41819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p2a</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：一旦某个决议</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得到通过，之后任何</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再批准的决议必须是</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8" name="矩形 7"/>
          <p:cNvSpPr/>
          <p:nvPr/>
        </p:nvSpPr>
        <p:spPr>
          <a:xfrm>
            <a:off x="794657" y="3183959"/>
            <a:ext cx="8098972" cy="41819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p2b</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：一旦某个决议</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得到通过，之后任何</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proposer</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再提出的决议必须是</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9" name="矩形 8"/>
          <p:cNvSpPr/>
          <p:nvPr/>
        </p:nvSpPr>
        <p:spPr>
          <a:xfrm>
            <a:off x="794657" y="3677702"/>
            <a:ext cx="8098971"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p2c</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：如果一个编号为</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的提案具有值</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，那么存在一个“多数派”，要么它们中没有谁批准过编号小于</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的任何提案，要么它们进行的最近一次批准具有值</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v</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10" name="矩形 9"/>
          <p:cNvSpPr/>
          <p:nvPr/>
        </p:nvSpPr>
        <p:spPr>
          <a:xfrm>
            <a:off x="420851" y="4609036"/>
            <a:ext cx="8472777" cy="874407"/>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为了保证决议的唯一性，</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也要满足一个约束条件：当且仅当 </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没有收到编号大于</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的请求时，</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才批准编号为</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的提案。</a:t>
            </a:r>
          </a:p>
        </p:txBody>
      </p:sp>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13" name="矩形 12"/>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2739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文本框 3"/>
          <p:cNvSpPr txBox="1"/>
          <p:nvPr/>
        </p:nvSpPr>
        <p:spPr>
          <a:xfrm>
            <a:off x="399253" y="809625"/>
            <a:ext cx="32624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一个决议分为两个阶段</a:t>
            </a:r>
          </a:p>
        </p:txBody>
      </p:sp>
      <p:sp>
        <p:nvSpPr>
          <p:cNvPr id="5" name="椭圆 4"/>
          <p:cNvSpPr/>
          <p:nvPr/>
        </p:nvSpPr>
        <p:spPr>
          <a:xfrm>
            <a:off x="293525" y="95593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文本框 6"/>
          <p:cNvSpPr txBox="1"/>
          <p:nvPr/>
        </p:nvSpPr>
        <p:spPr>
          <a:xfrm>
            <a:off x="399253" y="298172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准备阶段</a:t>
            </a:r>
          </a:p>
        </p:txBody>
      </p:sp>
      <p:sp>
        <p:nvSpPr>
          <p:cNvPr id="8" name="椭圆 7"/>
          <p:cNvSpPr/>
          <p:nvPr/>
        </p:nvSpPr>
        <p:spPr>
          <a:xfrm>
            <a:off x="636876" y="2023784"/>
            <a:ext cx="940526" cy="9405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1</a:t>
            </a:r>
            <a:endParaRPr kumimoji="0" lang="zh-CN" altLang="en-US"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9" name="椭圆 8"/>
          <p:cNvSpPr/>
          <p:nvPr/>
        </p:nvSpPr>
        <p:spPr>
          <a:xfrm>
            <a:off x="636876" y="4101490"/>
            <a:ext cx="940526" cy="9405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2</a:t>
            </a:r>
            <a:endParaRPr kumimoji="0" lang="zh-CN" altLang="en-US"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10" name="文本框 9"/>
          <p:cNvSpPr txBox="1"/>
          <p:nvPr/>
        </p:nvSpPr>
        <p:spPr>
          <a:xfrm>
            <a:off x="399253" y="5042016"/>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批准阶段</a:t>
            </a:r>
          </a:p>
        </p:txBody>
      </p:sp>
      <p:sp>
        <p:nvSpPr>
          <p:cNvPr id="11" name="矩形 10"/>
          <p:cNvSpPr/>
          <p:nvPr/>
        </p:nvSpPr>
        <p:spPr>
          <a:xfrm>
            <a:off x="2084521" y="1622821"/>
            <a:ext cx="6497522" cy="369332"/>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proposers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选择一个提案并将它的编号设为</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12" name="矩形 11"/>
          <p:cNvSpPr/>
          <p:nvPr/>
        </p:nvSpPr>
        <p:spPr>
          <a:xfrm>
            <a:off x="2084521" y="2014115"/>
            <a:ext cx="6497522" cy="369332"/>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将它发送给</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中的一个“多数派”</a:t>
            </a:r>
          </a:p>
        </p:txBody>
      </p:sp>
      <p:sp>
        <p:nvSpPr>
          <p:cNvPr id="13" name="矩形 12"/>
          <p:cNvSpPr/>
          <p:nvPr/>
        </p:nvSpPr>
        <p:spPr>
          <a:xfrm>
            <a:off x="2084520" y="2405410"/>
            <a:ext cx="6497523" cy="1338828"/>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收到后，如果提案的编号大于它已经回复的所有消息，则</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将自己上次的批准回复给</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proposers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，并不再批准小于</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n</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的提案。</a:t>
            </a:r>
          </a:p>
        </p:txBody>
      </p:sp>
      <p:sp>
        <p:nvSpPr>
          <p:cNvPr id="14" name="矩形 13"/>
          <p:cNvSpPr/>
          <p:nvPr/>
        </p:nvSpPr>
        <p:spPr>
          <a:xfrm>
            <a:off x="2084519" y="3927693"/>
            <a:ext cx="6497524" cy="1754326"/>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当</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proposers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接收到</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 </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中的这个“多数派”的回复后，就向回复请求的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发送</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请求，在</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符合</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一方的约束条件下</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acceptors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收到</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accept</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请求后即批准这个请求。</a:t>
            </a:r>
          </a:p>
        </p:txBody>
      </p:sp>
      <p:sp>
        <p:nvSpPr>
          <p:cNvPr id="15" name="矩形 14"/>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4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3444635"/>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22.3.1  Paxos</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算法</a:t>
            </a: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22.3.2  Chubby</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22.3.3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中的</a:t>
            </a: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Paxos</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22.3.4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4237562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673954" y="2046980"/>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矩形 40"/>
          <p:cNvSpPr/>
          <p:nvPr/>
        </p:nvSpPr>
        <p:spPr>
          <a:xfrm>
            <a:off x="4673954" y="3142684"/>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2" name="矩形 41"/>
          <p:cNvSpPr/>
          <p:nvPr/>
        </p:nvSpPr>
        <p:spPr>
          <a:xfrm>
            <a:off x="4673954" y="4212333"/>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3" name="矩形 42"/>
          <p:cNvSpPr/>
          <p:nvPr/>
        </p:nvSpPr>
        <p:spPr>
          <a:xfrm>
            <a:off x="5758870" y="2046980"/>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4" name="矩形 43"/>
          <p:cNvSpPr/>
          <p:nvPr/>
        </p:nvSpPr>
        <p:spPr>
          <a:xfrm>
            <a:off x="5758870" y="3142683"/>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5" name="矩形 44"/>
          <p:cNvSpPr/>
          <p:nvPr/>
        </p:nvSpPr>
        <p:spPr>
          <a:xfrm>
            <a:off x="5758870" y="4211373"/>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7" name="椭圆 46"/>
          <p:cNvSpPr/>
          <p:nvPr/>
        </p:nvSpPr>
        <p:spPr>
          <a:xfrm>
            <a:off x="4848598" y="3309074"/>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5</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48" name="椭圆 47"/>
          <p:cNvSpPr/>
          <p:nvPr/>
        </p:nvSpPr>
        <p:spPr>
          <a:xfrm>
            <a:off x="4850198" y="2235362"/>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4</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49" name="椭圆 48"/>
          <p:cNvSpPr/>
          <p:nvPr/>
        </p:nvSpPr>
        <p:spPr>
          <a:xfrm>
            <a:off x="4850198" y="4377764"/>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6</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54" name="矩形 53"/>
          <p:cNvSpPr/>
          <p:nvPr/>
        </p:nvSpPr>
        <p:spPr>
          <a:xfrm>
            <a:off x="8651710" y="2046980"/>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5" name="矩形 54"/>
          <p:cNvSpPr/>
          <p:nvPr/>
        </p:nvSpPr>
        <p:spPr>
          <a:xfrm>
            <a:off x="8651710" y="3137127"/>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6" name="矩形 55"/>
          <p:cNvSpPr/>
          <p:nvPr/>
        </p:nvSpPr>
        <p:spPr>
          <a:xfrm>
            <a:off x="8651710" y="4195472"/>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矩形 1"/>
          <p:cNvSpPr/>
          <p:nvPr/>
        </p:nvSpPr>
        <p:spPr>
          <a:xfrm>
            <a:off x="459111" y="2046980"/>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矩形 31"/>
          <p:cNvSpPr/>
          <p:nvPr/>
        </p:nvSpPr>
        <p:spPr>
          <a:xfrm>
            <a:off x="459111" y="3142684"/>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矩形 35"/>
          <p:cNvSpPr/>
          <p:nvPr/>
        </p:nvSpPr>
        <p:spPr>
          <a:xfrm>
            <a:off x="459111" y="4212333"/>
            <a:ext cx="1003300"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矩形 36"/>
          <p:cNvSpPr/>
          <p:nvPr/>
        </p:nvSpPr>
        <p:spPr>
          <a:xfrm>
            <a:off x="1544027" y="2046980"/>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矩形 37"/>
          <p:cNvSpPr/>
          <p:nvPr/>
        </p:nvSpPr>
        <p:spPr>
          <a:xfrm>
            <a:off x="1544027" y="3142683"/>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9" name="矩形 38"/>
          <p:cNvSpPr/>
          <p:nvPr/>
        </p:nvSpPr>
        <p:spPr>
          <a:xfrm>
            <a:off x="1544027" y="4211373"/>
            <a:ext cx="2953683" cy="9835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5" name="文本框 4"/>
          <p:cNvSpPr txBox="1"/>
          <p:nvPr/>
        </p:nvSpPr>
        <p:spPr>
          <a:xfrm>
            <a:off x="399253" y="811034"/>
            <a:ext cx="50690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的设计目标主要有以下几点</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p:cNvSpPr/>
          <p:nvPr/>
        </p:nvSpPr>
        <p:spPr>
          <a:xfrm>
            <a:off x="1602954" y="2326284"/>
            <a:ext cx="283923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高可用性和高可靠性</a:t>
            </a:r>
          </a:p>
        </p:txBody>
      </p:sp>
      <p:sp>
        <p:nvSpPr>
          <p:cNvPr id="15" name="椭圆 14"/>
          <p:cNvSpPr/>
          <p:nvPr/>
        </p:nvSpPr>
        <p:spPr>
          <a:xfrm>
            <a:off x="633755" y="3309074"/>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2</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19" name="椭圆 18"/>
          <p:cNvSpPr/>
          <p:nvPr/>
        </p:nvSpPr>
        <p:spPr>
          <a:xfrm>
            <a:off x="635355" y="2235362"/>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1</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20" name="椭圆 19"/>
          <p:cNvSpPr/>
          <p:nvPr/>
        </p:nvSpPr>
        <p:spPr>
          <a:xfrm>
            <a:off x="635355" y="4377764"/>
            <a:ext cx="650812" cy="650812"/>
          </a:xfrm>
          <a:prstGeom prst="ellipse">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3</a:t>
            </a:r>
            <a:endParaRPr kumimoji="0" lang="zh-CN" altLang="en-US" sz="32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21" name="矩形 20"/>
          <p:cNvSpPr/>
          <p:nvPr/>
        </p:nvSpPr>
        <p:spPr>
          <a:xfrm>
            <a:off x="1602954" y="3452142"/>
            <a:ext cx="136447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高扩展性</a:t>
            </a:r>
          </a:p>
        </p:txBody>
      </p:sp>
      <p:sp>
        <p:nvSpPr>
          <p:cNvPr id="22" name="矩形 21"/>
          <p:cNvSpPr/>
          <p:nvPr/>
        </p:nvSpPr>
        <p:spPr>
          <a:xfrm>
            <a:off x="1630332" y="4193936"/>
            <a:ext cx="2119372" cy="101566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支持粗粒度的建议性锁服务</a:t>
            </a:r>
          </a:p>
        </p:txBody>
      </p:sp>
      <p:sp>
        <p:nvSpPr>
          <p:cNvPr id="23" name="矩形 22"/>
          <p:cNvSpPr/>
          <p:nvPr/>
        </p:nvSpPr>
        <p:spPr>
          <a:xfrm>
            <a:off x="5830907" y="2360713"/>
            <a:ext cx="283923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服务信息的直接存储</a:t>
            </a:r>
          </a:p>
        </p:txBody>
      </p:sp>
      <p:sp>
        <p:nvSpPr>
          <p:cNvPr id="24" name="矩形 23"/>
          <p:cNvSpPr/>
          <p:nvPr/>
        </p:nvSpPr>
        <p:spPr>
          <a:xfrm>
            <a:off x="5808135" y="4489643"/>
            <a:ext cx="195438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支持通报机制</a:t>
            </a:r>
          </a:p>
        </p:txBody>
      </p:sp>
      <p:sp>
        <p:nvSpPr>
          <p:cNvPr id="25" name="矩形 24"/>
          <p:cNvSpPr/>
          <p:nvPr/>
        </p:nvSpPr>
        <p:spPr>
          <a:xfrm>
            <a:off x="5845955" y="3434425"/>
            <a:ext cx="195438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支持缓存机制</a:t>
            </a:r>
          </a:p>
        </p:txBody>
      </p:sp>
      <p:sp>
        <p:nvSpPr>
          <p:cNvPr id="31" name="矩形 30"/>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429284" y="2046980"/>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2" name="矩形 51"/>
          <p:cNvSpPr/>
          <p:nvPr/>
        </p:nvSpPr>
        <p:spPr>
          <a:xfrm>
            <a:off x="4429284" y="3137127"/>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p:cNvSpPr/>
          <p:nvPr/>
        </p:nvSpPr>
        <p:spPr>
          <a:xfrm>
            <a:off x="4429284" y="4195472"/>
            <a:ext cx="68426" cy="10050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126587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0852" y="1532709"/>
            <a:ext cx="4723812" cy="4287548"/>
            <a:chOff x="1558834" y="426500"/>
            <a:chExt cx="5591477" cy="5075080"/>
          </a:xfrm>
        </p:grpSpPr>
        <p:sp>
          <p:nvSpPr>
            <p:cNvPr id="4" name="矩形 3"/>
            <p:cNvSpPr/>
            <p:nvPr/>
          </p:nvSpPr>
          <p:spPr>
            <a:xfrm>
              <a:off x="1558834" y="1776549"/>
              <a:ext cx="2394858" cy="801188"/>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1558834" y="3500846"/>
              <a:ext cx="2394858" cy="801188"/>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6" name="直接连接符 5"/>
            <p:cNvCxnSpPr/>
            <p:nvPr/>
          </p:nvCxnSpPr>
          <p:spPr>
            <a:xfrm>
              <a:off x="2882537" y="1776549"/>
              <a:ext cx="0" cy="8011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882537" y="3500846"/>
              <a:ext cx="0" cy="8011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66687" y="1853977"/>
              <a:ext cx="1169551" cy="6771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客户端</a:t>
              </a:r>
              <a:endParaRPr kumimoji="0" lang="en-US" altLang="zh-CN" sz="135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应用程序</a:t>
              </a:r>
            </a:p>
          </p:txBody>
        </p:sp>
        <p:sp>
          <p:nvSpPr>
            <p:cNvPr id="9" name="文本框 8"/>
            <p:cNvSpPr txBox="1"/>
            <p:nvPr/>
          </p:nvSpPr>
          <p:spPr>
            <a:xfrm>
              <a:off x="1666687" y="3578274"/>
              <a:ext cx="1169551" cy="6771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客户端</a:t>
              </a:r>
              <a:endParaRPr kumimoji="0" lang="en-US" altLang="zh-CN" sz="135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应用程序</a:t>
              </a:r>
            </a:p>
          </p:txBody>
        </p:sp>
        <p:sp>
          <p:nvSpPr>
            <p:cNvPr id="10" name="文本框 9"/>
            <p:cNvSpPr txBox="1"/>
            <p:nvPr/>
          </p:nvSpPr>
          <p:spPr>
            <a:xfrm>
              <a:off x="2845695" y="1853976"/>
              <a:ext cx="1038327" cy="60110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white"/>
                  </a:solidFill>
                  <a:effectLst/>
                  <a:uLnTx/>
                  <a:uFillTx/>
                  <a:latin typeface="微软雅黑"/>
                  <a:ea typeface="微软雅黑"/>
                  <a:cs typeface="+mn-cs"/>
                </a:rPr>
                <a:t>Chubby</a:t>
              </a: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程序</a:t>
              </a:r>
              <a:r>
                <a:rPr lang="zh-CN" altLang="en-US" sz="1350" dirty="0">
                  <a:solidFill>
                    <a:prstClr val="white"/>
                  </a:solidFill>
                  <a:latin typeface="微软雅黑"/>
                  <a:ea typeface="微软雅黑"/>
                </a:rPr>
                <a:t>库</a:t>
              </a:r>
              <a:endPar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 name="文本框 10"/>
            <p:cNvSpPr txBox="1"/>
            <p:nvPr/>
          </p:nvSpPr>
          <p:spPr>
            <a:xfrm>
              <a:off x="2845695" y="3578273"/>
              <a:ext cx="1038327" cy="60110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solidFill>
                    <a:prstClr val="white"/>
                  </a:solidFill>
                  <a:effectLst/>
                  <a:uLnTx/>
                  <a:uFillTx/>
                  <a:latin typeface="微软雅黑"/>
                  <a:ea typeface="微软雅黑"/>
                  <a:cs typeface="+mn-cs"/>
                </a:rPr>
                <a:t>Chubby</a:t>
              </a:r>
              <a:r>
                <a:rPr kumimoji="0" lang="zh-CN" altLang="en-US" sz="1350" b="0" i="0" u="none" strike="noStrike" kern="1200" cap="none" spc="0" normalizeH="0" baseline="0" noProof="0" dirty="0">
                  <a:ln>
                    <a:noFill/>
                  </a:ln>
                  <a:solidFill>
                    <a:prstClr val="white"/>
                  </a:solidFill>
                  <a:effectLst/>
                  <a:uLnTx/>
                  <a:uFillTx/>
                  <a:latin typeface="微软雅黑"/>
                  <a:ea typeface="微软雅黑"/>
                  <a:cs typeface="+mn-cs"/>
                </a:rPr>
                <a:t>程序库</a:t>
              </a:r>
            </a:p>
          </p:txBody>
        </p:sp>
        <p:sp>
          <p:nvSpPr>
            <p:cNvPr id="12" name="文本框 11"/>
            <p:cNvSpPr txBox="1"/>
            <p:nvPr/>
          </p:nvSpPr>
          <p:spPr>
            <a:xfrm>
              <a:off x="2133599" y="2584969"/>
              <a:ext cx="579645" cy="61555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3" name="直接箭头连接符 12"/>
            <p:cNvCxnSpPr>
              <a:stCxn id="4" idx="3"/>
            </p:cNvCxnSpPr>
            <p:nvPr/>
          </p:nvCxnSpPr>
          <p:spPr>
            <a:xfrm>
              <a:off x="3953692" y="2177143"/>
              <a:ext cx="1532708" cy="407827"/>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p:cNvCxnSpPr>
            <p:nvPr/>
          </p:nvCxnSpPr>
          <p:spPr>
            <a:xfrm flipV="1">
              <a:off x="3953692" y="3052888"/>
              <a:ext cx="1532708" cy="848552"/>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556069" y="1233488"/>
              <a:ext cx="1088571" cy="3770811"/>
            </a:xfrm>
            <a:prstGeom prst="rect">
              <a:avLst/>
            </a:prstGeom>
            <a:noFill/>
            <a:ln w="381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p:cNvSpPr txBox="1"/>
            <p:nvPr/>
          </p:nvSpPr>
          <p:spPr>
            <a:xfrm>
              <a:off x="3797685" y="2647691"/>
              <a:ext cx="178510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远程过程调用</a:t>
              </a:r>
            </a:p>
          </p:txBody>
        </p:sp>
        <p:sp>
          <p:nvSpPr>
            <p:cNvPr id="17" name="文本框 16"/>
            <p:cNvSpPr txBox="1"/>
            <p:nvPr/>
          </p:nvSpPr>
          <p:spPr>
            <a:xfrm>
              <a:off x="5181396" y="426500"/>
              <a:ext cx="1968915" cy="73866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单元的</a:t>
              </a:r>
              <a:endPar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五个服务器</a:t>
              </a:r>
            </a:p>
          </p:txBody>
        </p:sp>
        <p:sp>
          <p:nvSpPr>
            <p:cNvPr id="18" name="文本框 17"/>
            <p:cNvSpPr txBox="1"/>
            <p:nvPr/>
          </p:nvSpPr>
          <p:spPr>
            <a:xfrm>
              <a:off x="5486400" y="5070693"/>
              <a:ext cx="127214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主服务器</a:t>
              </a:r>
            </a:p>
          </p:txBody>
        </p:sp>
        <p:sp>
          <p:nvSpPr>
            <p:cNvPr id="19" name="椭圆 18"/>
            <p:cNvSpPr/>
            <p:nvPr/>
          </p:nvSpPr>
          <p:spPr>
            <a:xfrm>
              <a:off x="5823208" y="1434166"/>
              <a:ext cx="554292" cy="554292"/>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椭圆 19"/>
            <p:cNvSpPr/>
            <p:nvPr/>
          </p:nvSpPr>
          <p:spPr>
            <a:xfrm>
              <a:off x="5823208" y="2142885"/>
              <a:ext cx="554292" cy="554292"/>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椭圆 20"/>
            <p:cNvSpPr/>
            <p:nvPr/>
          </p:nvSpPr>
          <p:spPr>
            <a:xfrm>
              <a:off x="5823208" y="2851604"/>
              <a:ext cx="554292" cy="554292"/>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椭圆 21"/>
            <p:cNvSpPr/>
            <p:nvPr/>
          </p:nvSpPr>
          <p:spPr>
            <a:xfrm>
              <a:off x="5823208" y="3560323"/>
              <a:ext cx="554292" cy="554292"/>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椭圆 22"/>
            <p:cNvSpPr/>
            <p:nvPr/>
          </p:nvSpPr>
          <p:spPr>
            <a:xfrm>
              <a:off x="5823208" y="4269041"/>
              <a:ext cx="554292" cy="554292"/>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文本框 23"/>
            <p:cNvSpPr txBox="1"/>
            <p:nvPr/>
          </p:nvSpPr>
          <p:spPr>
            <a:xfrm>
              <a:off x="1897791" y="4474246"/>
              <a:ext cx="152862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客户端进程</a:t>
              </a:r>
            </a:p>
          </p:txBody>
        </p:sp>
      </p:grpSp>
      <p:sp>
        <p:nvSpPr>
          <p:cNvPr id="25" name="灯片编号占位符 2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26" name="文本框 25"/>
          <p:cNvSpPr txBox="1"/>
          <p:nvPr/>
        </p:nvSpPr>
        <p:spPr>
          <a:xfrm>
            <a:off x="399253" y="811034"/>
            <a:ext cx="291458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的基本架构</a:t>
            </a:r>
          </a:p>
        </p:txBody>
      </p:sp>
      <p:sp>
        <p:nvSpPr>
          <p:cNvPr id="27" name="椭圆 26"/>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0" name="矩形 29"/>
          <p:cNvSpPr/>
          <p:nvPr/>
        </p:nvSpPr>
        <p:spPr>
          <a:xfrm>
            <a:off x="5279429" y="1823518"/>
            <a:ext cx="3546614" cy="1569660"/>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在客户这一端每个客户应用程序都有一个</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程序库（</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 Library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），客户端的所有应用都是通过调用这个库中的相关函数来完成的。</a:t>
            </a:r>
          </a:p>
        </p:txBody>
      </p:sp>
      <p:sp>
        <p:nvSpPr>
          <p:cNvPr id="31" name="矩形 30"/>
          <p:cNvSpPr/>
          <p:nvPr/>
        </p:nvSpPr>
        <p:spPr>
          <a:xfrm>
            <a:off x="5279429" y="3903899"/>
            <a:ext cx="3546614" cy="1938992"/>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服务器一端称为</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单元，一般是由五个称为副本（</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Replica</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）的服务器组成的，这五个副本在配置上完全一致，并且在系统刚开始时处于对等地位。</a:t>
            </a:r>
          </a:p>
        </p:txBody>
      </p:sp>
      <p:sp>
        <p:nvSpPr>
          <p:cNvPr id="32" name="矩形 31"/>
          <p:cNvSpPr/>
          <p:nvPr/>
        </p:nvSpPr>
        <p:spPr>
          <a:xfrm>
            <a:off x="5279429" y="1430418"/>
            <a:ext cx="3546614" cy="393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客户端</a:t>
            </a:r>
          </a:p>
        </p:txBody>
      </p:sp>
      <p:sp>
        <p:nvSpPr>
          <p:cNvPr id="34" name="矩形 33"/>
          <p:cNvSpPr/>
          <p:nvPr/>
        </p:nvSpPr>
        <p:spPr>
          <a:xfrm>
            <a:off x="5279429" y="3510799"/>
            <a:ext cx="3546614" cy="393100"/>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服务器端</a:t>
            </a:r>
          </a:p>
        </p:txBody>
      </p:sp>
      <p:sp>
        <p:nvSpPr>
          <p:cNvPr id="33" name="矩形 32"/>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3236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3919488"/>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22.3.1  Paxos</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算法</a:t>
            </a: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22.3.2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22.3.3  Chubby</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中的</a:t>
            </a: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Paxos</a:t>
            </a:r>
            <a:endPar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22.3.4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10142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58330" y="2011809"/>
            <a:ext cx="8320722"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8330" y="4637908"/>
            <a:ext cx="8320722"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3935178" y="2011809"/>
            <a:ext cx="13919" cy="2626099"/>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418918" y="3324858"/>
            <a:ext cx="907433" cy="0"/>
          </a:xfrm>
          <a:prstGeom prst="line">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418918" y="4082027"/>
            <a:ext cx="907433" cy="0"/>
          </a:xfrm>
          <a:prstGeom prst="line">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463087" y="2223442"/>
            <a:ext cx="3741606" cy="2233493"/>
          </a:xfrm>
          <a:prstGeom prst="rect">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cxnSp>
        <p:nvCxnSpPr>
          <p:cNvPr id="13" name="直接连接符 12"/>
          <p:cNvCxnSpPr/>
          <p:nvPr/>
        </p:nvCxnSpPr>
        <p:spPr>
          <a:xfrm>
            <a:off x="4463087" y="2813723"/>
            <a:ext cx="374160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a:off x="4463087" y="3547584"/>
            <a:ext cx="3082785" cy="917328"/>
          </a:xfrm>
          <a:custGeom>
            <a:avLst/>
            <a:gdLst>
              <a:gd name="connsiteX0" fmla="*/ 0 w 2159726"/>
              <a:gd name="connsiteY0" fmla="*/ 0 h 1001486"/>
              <a:gd name="connsiteX1" fmla="*/ 2159726 w 2159726"/>
              <a:gd name="connsiteY1" fmla="*/ 0 h 1001486"/>
              <a:gd name="connsiteX2" fmla="*/ 2159726 w 2159726"/>
              <a:gd name="connsiteY2" fmla="*/ 1001486 h 1001486"/>
            </a:gdLst>
            <a:ahLst/>
            <a:cxnLst>
              <a:cxn ang="0">
                <a:pos x="connsiteX0" y="connsiteY0"/>
              </a:cxn>
              <a:cxn ang="0">
                <a:pos x="connsiteX1" y="connsiteY1"/>
              </a:cxn>
              <a:cxn ang="0">
                <a:pos x="connsiteX2" y="connsiteY2"/>
              </a:cxn>
            </a:cxnLst>
            <a:rect l="l" t="t" r="r" b="b"/>
            <a:pathLst>
              <a:path w="2159726" h="1001486">
                <a:moveTo>
                  <a:pt x="0" y="0"/>
                </a:moveTo>
                <a:lnTo>
                  <a:pt x="2159726" y="0"/>
                </a:lnTo>
                <a:lnTo>
                  <a:pt x="2159726" y="1001486"/>
                </a:ln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cxnSp>
        <p:nvCxnSpPr>
          <p:cNvPr id="15" name="直接连接符 14"/>
          <p:cNvCxnSpPr/>
          <p:nvPr/>
        </p:nvCxnSpPr>
        <p:spPr>
          <a:xfrm flipV="1">
            <a:off x="5654028" y="4464912"/>
            <a:ext cx="0" cy="625924"/>
          </a:xfrm>
          <a:prstGeom prst="line">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7518616" y="4464912"/>
            <a:ext cx="7621" cy="407047"/>
          </a:xfrm>
          <a:prstGeom prst="line">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49096" y="5188301"/>
            <a:ext cx="2384794" cy="347571"/>
          </a:xfrm>
          <a:prstGeom prst="rect">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8" name="流程图: 磁盘 17"/>
          <p:cNvSpPr/>
          <p:nvPr/>
        </p:nvSpPr>
        <p:spPr>
          <a:xfrm>
            <a:off x="6796445" y="4923613"/>
            <a:ext cx="1489759" cy="709854"/>
          </a:xfrm>
          <a:prstGeom prst="flowChartMagneticDisk">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文本框 18"/>
          <p:cNvSpPr txBox="1"/>
          <p:nvPr/>
        </p:nvSpPr>
        <p:spPr>
          <a:xfrm>
            <a:off x="420852" y="2074470"/>
            <a:ext cx="17266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副本网络</a:t>
            </a:r>
          </a:p>
        </p:txBody>
      </p:sp>
      <p:sp>
        <p:nvSpPr>
          <p:cNvPr id="20" name="文本框 19"/>
          <p:cNvSpPr txBox="1"/>
          <p:nvPr/>
        </p:nvSpPr>
        <p:spPr>
          <a:xfrm>
            <a:off x="420852" y="1673514"/>
            <a:ext cx="34203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Chubby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客户端网络</a:t>
            </a:r>
          </a:p>
        </p:txBody>
      </p:sp>
      <p:sp>
        <p:nvSpPr>
          <p:cNvPr id="21" name="文本框 20"/>
          <p:cNvSpPr txBox="1"/>
          <p:nvPr/>
        </p:nvSpPr>
        <p:spPr>
          <a:xfrm>
            <a:off x="5429534" y="1408427"/>
            <a:ext cx="1591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Chubby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协议</a:t>
            </a:r>
          </a:p>
        </p:txBody>
      </p:sp>
      <p:sp>
        <p:nvSpPr>
          <p:cNvPr id="22" name="文本框 21"/>
          <p:cNvSpPr txBox="1"/>
          <p:nvPr/>
        </p:nvSpPr>
        <p:spPr>
          <a:xfrm>
            <a:off x="502577" y="2904356"/>
            <a:ext cx="29319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快照互换</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Sanpshot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exchange</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23" name="文本框 22"/>
          <p:cNvSpPr txBox="1"/>
          <p:nvPr/>
        </p:nvSpPr>
        <p:spPr>
          <a:xfrm>
            <a:off x="1942660" y="3918367"/>
            <a:ext cx="14609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Paxos</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协议</a:t>
            </a:r>
          </a:p>
        </p:txBody>
      </p:sp>
      <p:sp>
        <p:nvSpPr>
          <p:cNvPr id="24" name="文本框 23"/>
          <p:cNvSpPr txBox="1"/>
          <p:nvPr/>
        </p:nvSpPr>
        <p:spPr>
          <a:xfrm>
            <a:off x="558332" y="4743957"/>
            <a:ext cx="22297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本地文件系统</a:t>
            </a:r>
          </a:p>
        </p:txBody>
      </p:sp>
      <p:sp>
        <p:nvSpPr>
          <p:cNvPr id="25" name="文本框 24"/>
          <p:cNvSpPr txBox="1"/>
          <p:nvPr/>
        </p:nvSpPr>
        <p:spPr>
          <a:xfrm>
            <a:off x="4847626" y="5192940"/>
            <a:ext cx="9259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日志</a:t>
            </a:r>
          </a:p>
        </p:txBody>
      </p:sp>
      <p:sp>
        <p:nvSpPr>
          <p:cNvPr id="26" name="文本框 25"/>
          <p:cNvSpPr txBox="1"/>
          <p:nvPr/>
        </p:nvSpPr>
        <p:spPr>
          <a:xfrm>
            <a:off x="5717574" y="4702811"/>
            <a:ext cx="10153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文件</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I/O</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7" name="文本框 26"/>
          <p:cNvSpPr txBox="1"/>
          <p:nvPr/>
        </p:nvSpPr>
        <p:spPr>
          <a:xfrm>
            <a:off x="7082686" y="5209728"/>
            <a:ext cx="9263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快照</a:t>
            </a:r>
          </a:p>
        </p:txBody>
      </p:sp>
      <p:sp>
        <p:nvSpPr>
          <p:cNvPr id="28" name="文本框 27"/>
          <p:cNvSpPr txBox="1"/>
          <p:nvPr/>
        </p:nvSpPr>
        <p:spPr>
          <a:xfrm>
            <a:off x="4500023" y="3713052"/>
            <a:ext cx="302621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容错的日志</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400" b="0" i="0" u="none" strike="noStrike" kern="1200" cap="none" spc="0" normalizeH="0" baseline="0" noProof="0" dirty="0">
                <a:ln>
                  <a:noFill/>
                </a:ln>
                <a:solidFill>
                  <a:prstClr val="black"/>
                </a:solidFill>
                <a:effectLst/>
                <a:uLnTx/>
                <a:uFillTx/>
                <a:latin typeface="微软雅黑"/>
                <a:ea typeface="微软雅黑"/>
                <a:cs typeface="+mn-cs"/>
              </a:rPr>
              <a:t>Fault-tolerant Log</a:t>
            </a: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29" name="文本框 28"/>
          <p:cNvSpPr txBox="1"/>
          <p:nvPr/>
        </p:nvSpPr>
        <p:spPr>
          <a:xfrm>
            <a:off x="4500023" y="2922365"/>
            <a:ext cx="302621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容错的数据库</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400" b="0" i="0" u="none" strike="noStrike" kern="1200" cap="none" spc="0" normalizeH="0" baseline="0" noProof="0" dirty="0">
                <a:ln>
                  <a:noFill/>
                </a:ln>
                <a:solidFill>
                  <a:prstClr val="black"/>
                </a:solidFill>
                <a:effectLst/>
                <a:uLnTx/>
                <a:uFillTx/>
                <a:latin typeface="微软雅黑"/>
                <a:ea typeface="微软雅黑"/>
                <a:cs typeface="+mn-cs"/>
              </a:rPr>
              <a:t>Fault-tolerant DB</a:t>
            </a: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30" name="文本框 29"/>
          <p:cNvSpPr txBox="1"/>
          <p:nvPr/>
        </p:nvSpPr>
        <p:spPr>
          <a:xfrm>
            <a:off x="4792045" y="2351072"/>
            <a:ext cx="302621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Chubby</a:t>
            </a:r>
            <a:endPar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31" name="直接连接符 30"/>
          <p:cNvCxnSpPr/>
          <p:nvPr/>
        </p:nvCxnSpPr>
        <p:spPr>
          <a:xfrm flipV="1">
            <a:off x="6213706" y="1761508"/>
            <a:ext cx="0" cy="461934"/>
          </a:xfrm>
          <a:prstGeom prst="line">
            <a:avLst/>
          </a:prstGeom>
          <a:ln w="1905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213706" y="1706776"/>
            <a:ext cx="982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RPC</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3" name="文本框 32"/>
          <p:cNvSpPr txBox="1"/>
          <p:nvPr/>
        </p:nvSpPr>
        <p:spPr>
          <a:xfrm>
            <a:off x="399253" y="811034"/>
            <a:ext cx="32223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单个</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副本结构</a:t>
            </a:r>
          </a:p>
        </p:txBody>
      </p:sp>
      <p:sp>
        <p:nvSpPr>
          <p:cNvPr id="34" name="椭圆 33"/>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5" name="文本框 34"/>
          <p:cNvSpPr txBox="1"/>
          <p:nvPr/>
        </p:nvSpPr>
        <p:spPr>
          <a:xfrm>
            <a:off x="3273806" y="2585438"/>
            <a:ext cx="7562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文件</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传输</a:t>
            </a:r>
          </a:p>
        </p:txBody>
      </p:sp>
      <p:sp>
        <p:nvSpPr>
          <p:cNvPr id="36" name="矩形 35"/>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263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4848" y="1432689"/>
            <a:ext cx="8209552" cy="4109166"/>
            <a:chOff x="-114300" y="1447800"/>
            <a:chExt cx="7124700" cy="3566160"/>
          </a:xfrm>
        </p:grpSpPr>
        <p:cxnSp>
          <p:nvCxnSpPr>
            <p:cNvPr id="4" name="直接连接符 3"/>
            <p:cNvCxnSpPr/>
            <p:nvPr/>
          </p:nvCxnSpPr>
          <p:spPr>
            <a:xfrm>
              <a:off x="-114300" y="3070860"/>
              <a:ext cx="343662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811588" y="3070860"/>
              <a:ext cx="136239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648008" y="3070860"/>
              <a:ext cx="136239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89508" y="2399884"/>
              <a:ext cx="0" cy="670976"/>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80560" y="3070860"/>
              <a:ext cx="0" cy="1043940"/>
            </a:xfrm>
            <a:prstGeom prst="line">
              <a:avLst/>
            </a:prstGeom>
            <a:ln w="1905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766060" y="3070860"/>
              <a:ext cx="0" cy="1043940"/>
            </a:xfrm>
            <a:prstGeom prst="line">
              <a:avLst/>
            </a:prstGeom>
            <a:ln w="1905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16980" y="3070860"/>
              <a:ext cx="0" cy="1043940"/>
            </a:xfrm>
            <a:prstGeom prst="line">
              <a:avLst/>
            </a:prstGeom>
            <a:ln w="1905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97096" y="4373880"/>
              <a:ext cx="1362392" cy="0"/>
            </a:xfrm>
            <a:prstGeom prst="line">
              <a:avLst/>
            </a:prstGeom>
            <a:ln w="19050">
              <a:solidFill>
                <a:schemeClr val="tx1">
                  <a:lumMod val="75000"/>
                  <a:lumOff val="2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21636" y="4373880"/>
              <a:ext cx="1362392" cy="0"/>
            </a:xfrm>
            <a:prstGeom prst="line">
              <a:avLst/>
            </a:prstGeom>
            <a:ln w="19050">
              <a:solidFill>
                <a:schemeClr val="tx1">
                  <a:lumMod val="75000"/>
                  <a:lumOff val="2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23748" y="3070860"/>
              <a:ext cx="678180" cy="321628"/>
            </a:xfrm>
            <a:prstGeom prst="rect">
              <a:avLst/>
            </a:prstGeom>
            <a:solidFill>
              <a:schemeClr val="accent6"/>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p:cNvSpPr/>
            <p:nvPr/>
          </p:nvSpPr>
          <p:spPr>
            <a:xfrm>
              <a:off x="2446020" y="2749234"/>
              <a:ext cx="678180" cy="321628"/>
            </a:xfrm>
            <a:prstGeom prst="rect">
              <a:avLst/>
            </a:prstGeom>
            <a:solidFill>
              <a:schemeClr val="accent6"/>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p:cNvSpPr/>
            <p:nvPr/>
          </p:nvSpPr>
          <p:spPr>
            <a:xfrm>
              <a:off x="4137826" y="2749234"/>
              <a:ext cx="678180" cy="321628"/>
            </a:xfrm>
            <a:prstGeom prst="rect">
              <a:avLst/>
            </a:prstGeom>
            <a:solidFill>
              <a:schemeClr val="accent6"/>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矩形 15"/>
            <p:cNvSpPr/>
            <p:nvPr/>
          </p:nvSpPr>
          <p:spPr>
            <a:xfrm>
              <a:off x="5974246" y="2749234"/>
              <a:ext cx="678180" cy="321628"/>
            </a:xfrm>
            <a:prstGeom prst="rect">
              <a:avLst/>
            </a:prstGeom>
            <a:solidFill>
              <a:schemeClr val="accent6"/>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7" name="直接连接符 16"/>
            <p:cNvCxnSpPr/>
            <p:nvPr/>
          </p:nvCxnSpPr>
          <p:spPr>
            <a:xfrm>
              <a:off x="3535680" y="1447800"/>
              <a:ext cx="0" cy="356616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08772" y="1447800"/>
              <a:ext cx="0" cy="356616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57527" y="1505667"/>
              <a:ext cx="677780"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副本</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0" name="文本框 19"/>
            <p:cNvSpPr txBox="1"/>
            <p:nvPr/>
          </p:nvSpPr>
          <p:spPr>
            <a:xfrm>
              <a:off x="4094735" y="1505667"/>
              <a:ext cx="677780"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副本</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1" name="文本框 20"/>
            <p:cNvSpPr txBox="1"/>
            <p:nvPr/>
          </p:nvSpPr>
          <p:spPr>
            <a:xfrm>
              <a:off x="5922844" y="1505667"/>
              <a:ext cx="677780"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副本</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2" name="文本框 21"/>
            <p:cNvSpPr txBox="1"/>
            <p:nvPr/>
          </p:nvSpPr>
          <p:spPr>
            <a:xfrm>
              <a:off x="1581759" y="1965100"/>
              <a:ext cx="36059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a:t>
              </a:r>
            </a:p>
          </p:txBody>
        </p:sp>
        <p:sp>
          <p:nvSpPr>
            <p:cNvPr id="23" name="文本框 22"/>
            <p:cNvSpPr txBox="1"/>
            <p:nvPr/>
          </p:nvSpPr>
          <p:spPr>
            <a:xfrm>
              <a:off x="4280011" y="4189215"/>
              <a:ext cx="36059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a:t>
              </a:r>
            </a:p>
          </p:txBody>
        </p:sp>
        <p:sp>
          <p:nvSpPr>
            <p:cNvPr id="24" name="文本框 23"/>
            <p:cNvSpPr txBox="1"/>
            <p:nvPr/>
          </p:nvSpPr>
          <p:spPr>
            <a:xfrm>
              <a:off x="6129235" y="4236720"/>
              <a:ext cx="36059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a:t>
              </a:r>
            </a:p>
          </p:txBody>
        </p:sp>
        <p:sp>
          <p:nvSpPr>
            <p:cNvPr id="25" name="文本框 24"/>
            <p:cNvSpPr txBox="1"/>
            <p:nvPr/>
          </p:nvSpPr>
          <p:spPr>
            <a:xfrm>
              <a:off x="2484432" y="2757630"/>
              <a:ext cx="56092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响应</a:t>
              </a:r>
            </a:p>
          </p:txBody>
        </p:sp>
        <p:sp>
          <p:nvSpPr>
            <p:cNvPr id="26" name="文本框 25"/>
            <p:cNvSpPr txBox="1"/>
            <p:nvPr/>
          </p:nvSpPr>
          <p:spPr>
            <a:xfrm>
              <a:off x="4196455" y="2755773"/>
              <a:ext cx="56092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响应</a:t>
              </a:r>
            </a:p>
          </p:txBody>
        </p:sp>
        <p:sp>
          <p:nvSpPr>
            <p:cNvPr id="27" name="文本框 26"/>
            <p:cNvSpPr txBox="1"/>
            <p:nvPr/>
          </p:nvSpPr>
          <p:spPr>
            <a:xfrm>
              <a:off x="6036518" y="2746993"/>
              <a:ext cx="56092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响应</a:t>
              </a:r>
            </a:p>
          </p:txBody>
        </p:sp>
        <p:sp>
          <p:nvSpPr>
            <p:cNvPr id="28" name="文本框 27"/>
            <p:cNvSpPr txBox="1"/>
            <p:nvPr/>
          </p:nvSpPr>
          <p:spPr>
            <a:xfrm>
              <a:off x="2564011" y="4189215"/>
              <a:ext cx="36059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a:t>
              </a:r>
            </a:p>
          </p:txBody>
        </p:sp>
        <p:sp>
          <p:nvSpPr>
            <p:cNvPr id="29" name="文本框 28"/>
            <p:cNvSpPr txBox="1"/>
            <p:nvPr/>
          </p:nvSpPr>
          <p:spPr>
            <a:xfrm>
              <a:off x="1479404" y="3056145"/>
              <a:ext cx="560922" cy="3205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提交</a:t>
              </a:r>
            </a:p>
          </p:txBody>
        </p:sp>
        <p:sp>
          <p:nvSpPr>
            <p:cNvPr id="30" name="文本框 29"/>
            <p:cNvSpPr txBox="1"/>
            <p:nvPr/>
          </p:nvSpPr>
          <p:spPr>
            <a:xfrm>
              <a:off x="-70477" y="2399884"/>
              <a:ext cx="961580" cy="56092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客户端</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应用程序</a:t>
              </a:r>
            </a:p>
          </p:txBody>
        </p:sp>
        <p:sp>
          <p:nvSpPr>
            <p:cNvPr id="31" name="文本框 30"/>
            <p:cNvSpPr txBox="1"/>
            <p:nvPr/>
          </p:nvSpPr>
          <p:spPr>
            <a:xfrm>
              <a:off x="566120" y="3136313"/>
              <a:ext cx="708108" cy="56092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Paxos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构架</a:t>
              </a:r>
            </a:p>
          </p:txBody>
        </p:sp>
        <p:sp>
          <p:nvSpPr>
            <p:cNvPr id="32" name="文本框 31"/>
            <p:cNvSpPr txBox="1"/>
            <p:nvPr/>
          </p:nvSpPr>
          <p:spPr>
            <a:xfrm>
              <a:off x="1384453" y="4415687"/>
              <a:ext cx="708108" cy="56092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Paxos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协议</a:t>
              </a:r>
            </a:p>
          </p:txBody>
        </p:sp>
        <p:sp>
          <p:nvSpPr>
            <p:cNvPr id="33" name="任意多边形 32"/>
            <p:cNvSpPr/>
            <p:nvPr/>
          </p:nvSpPr>
          <p:spPr>
            <a:xfrm>
              <a:off x="1771650" y="3400425"/>
              <a:ext cx="800100" cy="973455"/>
            </a:xfrm>
            <a:custGeom>
              <a:avLst/>
              <a:gdLst>
                <a:gd name="connsiteX0" fmla="*/ 0 w 800100"/>
                <a:gd name="connsiteY0" fmla="*/ 0 h 1000125"/>
                <a:gd name="connsiteX1" fmla="*/ 0 w 800100"/>
                <a:gd name="connsiteY1" fmla="*/ 1000125 h 1000125"/>
                <a:gd name="connsiteX2" fmla="*/ 800100 w 800100"/>
                <a:gd name="connsiteY2" fmla="*/ 1000125 h 1000125"/>
              </a:gdLst>
              <a:ahLst/>
              <a:cxnLst>
                <a:cxn ang="0">
                  <a:pos x="connsiteX0" y="connsiteY0"/>
                </a:cxn>
                <a:cxn ang="0">
                  <a:pos x="connsiteX1" y="connsiteY1"/>
                </a:cxn>
                <a:cxn ang="0">
                  <a:pos x="connsiteX2" y="connsiteY2"/>
                </a:cxn>
              </a:cxnLst>
              <a:rect l="l" t="t" r="r" b="b"/>
              <a:pathLst>
                <a:path w="800100" h="1000125">
                  <a:moveTo>
                    <a:pt x="0" y="0"/>
                  </a:moveTo>
                  <a:lnTo>
                    <a:pt x="0" y="1000125"/>
                  </a:lnTo>
                  <a:lnTo>
                    <a:pt x="800100" y="1000125"/>
                  </a:lnTo>
                </a:path>
              </a:pathLst>
            </a:cu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34" name="灯片编号占位符 3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6" name="文本框 35"/>
          <p:cNvSpPr txBox="1"/>
          <p:nvPr/>
        </p:nvSpPr>
        <p:spPr>
          <a:xfrm>
            <a:off x="399253" y="811034"/>
            <a:ext cx="225895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容错日志的</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API</a:t>
            </a:r>
            <a:endPar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endParaRPr>
          </a:p>
        </p:txBody>
      </p:sp>
      <p:sp>
        <p:nvSpPr>
          <p:cNvPr id="37" name="椭圆 36"/>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矩形 37"/>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4812939" y="2208043"/>
            <a:ext cx="3509426" cy="1330287"/>
          </a:xfrm>
          <a:prstGeom prst="round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2 </a:t>
            </a:r>
            <a:r>
              <a:rPr lang="zh-CN" altLang="en-US" dirty="0">
                <a:solidFill>
                  <a:srgbClr val="FF0000"/>
                </a:solidFill>
              </a:rPr>
              <a:t>协调者广播消息，其他副本反馈接受或拒绝</a:t>
            </a:r>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39" name="圆角矩形 38"/>
          <p:cNvSpPr/>
          <p:nvPr/>
        </p:nvSpPr>
        <p:spPr>
          <a:xfrm>
            <a:off x="2671493" y="1090411"/>
            <a:ext cx="1686409" cy="950540"/>
          </a:xfrm>
          <a:prstGeom prst="roundRect">
            <a:avLst/>
          </a:prstGeom>
          <a:solidFill>
            <a:schemeClr val="accent4">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1 </a:t>
            </a:r>
            <a:r>
              <a:rPr lang="zh-CN" altLang="en-US" dirty="0">
                <a:solidFill>
                  <a:srgbClr val="FF0000"/>
                </a:solidFill>
              </a:rPr>
              <a:t>选择协调者</a:t>
            </a:r>
            <a:endParaRPr lang="en-US" altLang="zh-CN" dirty="0">
              <a:solidFill>
                <a:srgbClr val="FF0000"/>
              </a:solidFill>
            </a:endParaRPr>
          </a:p>
          <a:p>
            <a:endParaRPr lang="en-US" dirty="0">
              <a:solidFill>
                <a:srgbClr val="FF0000"/>
              </a:solidFill>
            </a:endParaRPr>
          </a:p>
          <a:p>
            <a:endParaRPr lang="en-US" dirty="0">
              <a:solidFill>
                <a:srgbClr val="FF0000"/>
              </a:solidFill>
            </a:endParaRPr>
          </a:p>
        </p:txBody>
      </p:sp>
      <p:sp>
        <p:nvSpPr>
          <p:cNvPr id="40" name="圆角矩形 39"/>
          <p:cNvSpPr/>
          <p:nvPr/>
        </p:nvSpPr>
        <p:spPr>
          <a:xfrm>
            <a:off x="1698962" y="2845373"/>
            <a:ext cx="1529465" cy="950540"/>
          </a:xfrm>
          <a:prstGeom prst="roundRect">
            <a:avLst/>
          </a:prstGeom>
          <a:solidFill>
            <a:schemeClr val="accent2">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FF0000"/>
                </a:solidFill>
              </a:rPr>
              <a:t>3 </a:t>
            </a:r>
            <a:r>
              <a:rPr lang="zh-CN" altLang="en-US" dirty="0">
                <a:solidFill>
                  <a:srgbClr val="FF0000"/>
                </a:solidFill>
              </a:rPr>
              <a:t>提交</a:t>
            </a:r>
            <a:endParaRPr lang="en-US" altLang="zh-CN"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160549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4394341"/>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22.3.1  Paxos</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算法</a:t>
            </a: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22.3.2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22.3.3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中的</a:t>
            </a: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Paxos</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22.3.4  Chubby</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1259894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0124" y="1135715"/>
            <a:ext cx="8211521" cy="92333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656747" y="1113261"/>
            <a:ext cx="7877652" cy="923330"/>
          </a:xfrm>
          <a:prstGeom prst="rect">
            <a:avLst/>
          </a:prstGeom>
        </p:spPr>
        <p:txBody>
          <a:bodyPr wrap="square">
            <a:spAutoFit/>
          </a:bodyPr>
          <a:lstStyle/>
          <a:p>
            <a:pPr lvl="0">
              <a:lnSpc>
                <a:spcPct val="150000"/>
              </a:lnSpc>
              <a:defRPr/>
            </a:pPr>
            <a:r>
              <a:rPr lang="en-US" altLang="zh-CN" dirty="0">
                <a:solidFill>
                  <a:prstClr val="white"/>
                </a:solidFill>
              </a:rPr>
              <a:t>Chubby</a:t>
            </a:r>
            <a:r>
              <a:rPr lang="zh-CN" altLang="en-US" dirty="0">
                <a:solidFill>
                  <a:prstClr val="white"/>
                </a:solidFill>
              </a:rPr>
              <a:t>系统本质上就是一个分布式的、存储大量小文件的文件系统，它所有的操作都是在文件的基础上完成的。</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13" name="矩形 12"/>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430124" y="2568990"/>
            <a:ext cx="8211521" cy="900877"/>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p:cNvSpPr/>
          <p:nvPr/>
        </p:nvSpPr>
        <p:spPr>
          <a:xfrm>
            <a:off x="656747" y="2546537"/>
            <a:ext cx="7877652" cy="923330"/>
          </a:xfrm>
          <a:prstGeom prst="rect">
            <a:avLst/>
          </a:prstGeom>
        </p:spPr>
        <p:txBody>
          <a:bodyPr wrap="square">
            <a:spAutoFit/>
          </a:bodyPr>
          <a:lstStyle/>
          <a:p>
            <a:pPr lvl="0">
              <a:lnSpc>
                <a:spcPct val="150000"/>
              </a:lnSpc>
              <a:defRPr/>
            </a:pPr>
            <a:r>
              <a:rPr lang="zh-CN" altLang="en-US" dirty="0">
                <a:solidFill>
                  <a:prstClr val="white"/>
                </a:solidFill>
              </a:rPr>
              <a:t>在</a:t>
            </a:r>
            <a:r>
              <a:rPr lang="en-US" altLang="zh-CN" dirty="0">
                <a:solidFill>
                  <a:prstClr val="white"/>
                </a:solidFill>
              </a:rPr>
              <a:t>Chubby</a:t>
            </a:r>
            <a:r>
              <a:rPr lang="zh-CN" altLang="en-US" dirty="0">
                <a:solidFill>
                  <a:prstClr val="white"/>
                </a:solidFill>
              </a:rPr>
              <a:t>最常用的锁服务中，每一个文件就代表了一个锁，用户通过打开、关闭和读取文件，获取共享（</a:t>
            </a:r>
            <a:r>
              <a:rPr lang="en-US" altLang="zh-CN" dirty="0">
                <a:solidFill>
                  <a:prstClr val="white"/>
                </a:solidFill>
              </a:rPr>
              <a:t>Shared</a:t>
            </a:r>
            <a:r>
              <a:rPr lang="zh-CN" altLang="en-US" dirty="0">
                <a:solidFill>
                  <a:prstClr val="white"/>
                </a:solidFill>
              </a:rPr>
              <a:t>）锁或独占（</a:t>
            </a:r>
            <a:r>
              <a:rPr lang="en-US" altLang="zh-CN" dirty="0">
                <a:solidFill>
                  <a:prstClr val="white"/>
                </a:solidFill>
              </a:rPr>
              <a:t>Exclusive</a:t>
            </a:r>
            <a:r>
              <a:rPr lang="zh-CN" altLang="en-US" dirty="0">
                <a:solidFill>
                  <a:prstClr val="white"/>
                </a:solidFill>
              </a:rPr>
              <a:t>）锁。</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p:cNvSpPr/>
          <p:nvPr/>
        </p:nvSpPr>
        <p:spPr>
          <a:xfrm>
            <a:off x="430124" y="3989451"/>
            <a:ext cx="8211521" cy="131637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矩形 16"/>
          <p:cNvSpPr/>
          <p:nvPr/>
        </p:nvSpPr>
        <p:spPr>
          <a:xfrm>
            <a:off x="656747" y="3966998"/>
            <a:ext cx="7877652" cy="1338828"/>
          </a:xfrm>
          <a:prstGeom prst="rect">
            <a:avLst/>
          </a:prstGeom>
        </p:spPr>
        <p:txBody>
          <a:bodyPr wrap="square">
            <a:spAutoFit/>
          </a:bodyPr>
          <a:lstStyle/>
          <a:p>
            <a:pPr lvl="0">
              <a:lnSpc>
                <a:spcPct val="150000"/>
              </a:lnSpc>
              <a:defRPr/>
            </a:pPr>
            <a:r>
              <a:rPr lang="zh-CN" altLang="en-US" dirty="0">
                <a:solidFill>
                  <a:prstClr val="white"/>
                </a:solidFill>
              </a:rPr>
              <a:t>选举主服务器的过程中，符合条件的服务器都同时申请打开某个文件并请求锁住该文件。成功获得锁的服务器自动成为主服务器并将其地址写入这个文件夹，以便其他服务器和用户可以获知主服务器的地址信息。</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386760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Freeform 13"/>
            <p:cNvSpPr>
              <a:spLocks/>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4</a:t>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p>
        </p:txBody>
      </p:sp>
    </p:spTree>
    <p:extLst>
      <p:ext uri="{BB962C8B-B14F-4D97-AF65-F5344CB8AC3E}">
        <p14:creationId xmlns:p14="http://schemas.microsoft.com/office/powerpoint/2010/main" val="3918304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0124" y="1135714"/>
            <a:ext cx="8211521" cy="131637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656747" y="1113261"/>
            <a:ext cx="7877652" cy="1338828"/>
          </a:xfrm>
          <a:prstGeom prst="rect">
            <a:avLst/>
          </a:prstGeom>
        </p:spPr>
        <p:txBody>
          <a:bodyPr wrap="square">
            <a:spAutoFit/>
          </a:bodyPr>
          <a:lstStyle/>
          <a:p>
            <a:pPr lvl="0">
              <a:lnSpc>
                <a:spcPct val="150000"/>
              </a:lnSpc>
              <a:defRPr/>
            </a:pPr>
            <a:r>
              <a:rPr lang="en-US" altLang="zh-CN" dirty="0">
                <a:solidFill>
                  <a:prstClr val="white"/>
                </a:solidFill>
              </a:rPr>
              <a:t>Chubby</a:t>
            </a:r>
            <a:r>
              <a:rPr lang="zh-CN" altLang="en-US" dirty="0">
                <a:solidFill>
                  <a:prstClr val="white"/>
                </a:solidFill>
              </a:rPr>
              <a:t>的文件系统和</a:t>
            </a:r>
            <a:r>
              <a:rPr lang="en-US" altLang="zh-CN" dirty="0">
                <a:solidFill>
                  <a:prstClr val="white"/>
                </a:solidFill>
              </a:rPr>
              <a:t>UNIX</a:t>
            </a:r>
            <a:r>
              <a:rPr lang="zh-CN" altLang="en-US" dirty="0">
                <a:solidFill>
                  <a:prstClr val="white"/>
                </a:solidFill>
              </a:rPr>
              <a:t>类似。在具体实现时，文件系统由许多节点组成，分为永久型和临时型，每个节点就是一个文件或目录。节点中保存着包括</a:t>
            </a:r>
            <a:r>
              <a:rPr lang="en-US" altLang="zh-CN" dirty="0">
                <a:solidFill>
                  <a:prstClr val="white"/>
                </a:solidFill>
              </a:rPr>
              <a:t>ACL</a:t>
            </a:r>
            <a:r>
              <a:rPr lang="zh-CN" altLang="en-US" dirty="0">
                <a:solidFill>
                  <a:prstClr val="white"/>
                </a:solidFill>
              </a:rPr>
              <a:t>（</a:t>
            </a:r>
            <a:r>
              <a:rPr lang="en-US" altLang="zh-CN" dirty="0">
                <a:solidFill>
                  <a:prstClr val="white"/>
                </a:solidFill>
              </a:rPr>
              <a:t>Access Control List</a:t>
            </a:r>
            <a:r>
              <a:rPr lang="zh-CN" altLang="en-US" dirty="0">
                <a:solidFill>
                  <a:prstClr val="white"/>
                </a:solidFill>
              </a:rPr>
              <a:t>，访问控制列表）在内的多种系统元数据。</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13" name="矩形 12"/>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430124" y="2759105"/>
            <a:ext cx="8211521" cy="900877"/>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p:cNvSpPr/>
          <p:nvPr/>
        </p:nvSpPr>
        <p:spPr>
          <a:xfrm>
            <a:off x="656747" y="2736652"/>
            <a:ext cx="7877652" cy="874407"/>
          </a:xfrm>
          <a:prstGeom prst="rect">
            <a:avLst/>
          </a:prstGeom>
        </p:spPr>
        <p:txBody>
          <a:bodyPr wrap="square">
            <a:spAutoFit/>
          </a:bodyPr>
          <a:lstStyle/>
          <a:p>
            <a:pPr lvl="0">
              <a:lnSpc>
                <a:spcPct val="150000"/>
              </a:lnSpc>
              <a:defRPr/>
            </a:pPr>
            <a:r>
              <a:rPr lang="zh-CN" altLang="en-US" dirty="0">
                <a:solidFill>
                  <a:prstClr val="white"/>
                </a:solidFill>
              </a:rPr>
              <a:t>为了让用户能够及时了解元数据的变动，规定每个节点的元数据都应当包含四种单调递增的</a:t>
            </a:r>
            <a:r>
              <a:rPr lang="en-US" altLang="zh-CN" dirty="0">
                <a:solidFill>
                  <a:prstClr val="white"/>
                </a:solidFill>
              </a:rPr>
              <a:t>64</a:t>
            </a:r>
            <a:r>
              <a:rPr lang="zh-CN" altLang="en-US" dirty="0">
                <a:solidFill>
                  <a:prstClr val="white"/>
                </a:solidFill>
              </a:rPr>
              <a:t>位编号。</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2839733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文本框 3"/>
          <p:cNvSpPr txBox="1"/>
          <p:nvPr/>
        </p:nvSpPr>
        <p:spPr>
          <a:xfrm>
            <a:off x="399253" y="811034"/>
            <a:ext cx="302518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单调递增的</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64</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位编号</a:t>
            </a:r>
          </a:p>
        </p:txBody>
      </p:sp>
      <p:sp>
        <p:nvSpPr>
          <p:cNvPr id="5" name="椭圆 4"/>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420852" y="1625405"/>
            <a:ext cx="8265948" cy="76829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p:cNvSpPr/>
          <p:nvPr/>
        </p:nvSpPr>
        <p:spPr>
          <a:xfrm>
            <a:off x="420852" y="1507905"/>
            <a:ext cx="2988406" cy="10032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p:cNvSpPr/>
          <p:nvPr/>
        </p:nvSpPr>
        <p:spPr>
          <a:xfrm>
            <a:off x="1281090" y="1670205"/>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实例号</a:t>
            </a:r>
          </a:p>
        </p:txBody>
      </p:sp>
      <p:sp>
        <p:nvSpPr>
          <p:cNvPr id="11" name="矩形 10"/>
          <p:cNvSpPr/>
          <p:nvPr/>
        </p:nvSpPr>
        <p:spPr>
          <a:xfrm>
            <a:off x="641306" y="2087070"/>
            <a:ext cx="254108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300" normalizeH="0" baseline="0" noProof="0" dirty="0">
                <a:ln>
                  <a:noFill/>
                </a:ln>
                <a:solidFill>
                  <a:prstClr val="white"/>
                </a:solidFill>
                <a:effectLst/>
                <a:uLnTx/>
                <a:uFillTx/>
                <a:latin typeface="微软雅黑"/>
                <a:ea typeface="微软雅黑"/>
                <a:cs typeface="+mn-cs"/>
              </a:rPr>
              <a:t>Instance Number</a:t>
            </a:r>
            <a:endParaRPr kumimoji="0" lang="zh-CN" altLang="en-US" sz="1600" b="1" i="0" u="none" strike="noStrike" kern="1200" cap="none" spc="300" normalizeH="0" baseline="0" noProof="0" dirty="0">
              <a:ln>
                <a:noFill/>
              </a:ln>
              <a:solidFill>
                <a:prstClr val="white"/>
              </a:solidFill>
              <a:effectLst/>
              <a:uLnTx/>
              <a:uFillTx/>
              <a:latin typeface="微软雅黑"/>
              <a:ea typeface="微软雅黑"/>
              <a:cs typeface="+mn-cs"/>
            </a:endParaRPr>
          </a:p>
        </p:txBody>
      </p:sp>
      <p:sp>
        <p:nvSpPr>
          <p:cNvPr id="12" name="矩形 11"/>
          <p:cNvSpPr/>
          <p:nvPr/>
        </p:nvSpPr>
        <p:spPr>
          <a:xfrm>
            <a:off x="3629712" y="1824887"/>
            <a:ext cx="4801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新节点实例号必定大于旧节点的实例号。</a:t>
            </a:r>
          </a:p>
        </p:txBody>
      </p:sp>
      <p:sp>
        <p:nvSpPr>
          <p:cNvPr id="14" name="椭圆 13"/>
          <p:cNvSpPr/>
          <p:nvPr/>
        </p:nvSpPr>
        <p:spPr>
          <a:xfrm>
            <a:off x="917761" y="1690067"/>
            <a:ext cx="323850" cy="323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rPr>
              <a:t>1</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endParaRPr>
          </a:p>
        </p:txBody>
      </p:sp>
      <p:sp>
        <p:nvSpPr>
          <p:cNvPr id="16" name="矩形 15"/>
          <p:cNvSpPr/>
          <p:nvPr/>
        </p:nvSpPr>
        <p:spPr>
          <a:xfrm>
            <a:off x="420852" y="3815808"/>
            <a:ext cx="8265948" cy="76829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矩形 16"/>
          <p:cNvSpPr/>
          <p:nvPr/>
        </p:nvSpPr>
        <p:spPr>
          <a:xfrm>
            <a:off x="420852" y="3698308"/>
            <a:ext cx="2988406" cy="10032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8" name="矩形 17"/>
          <p:cNvSpPr/>
          <p:nvPr/>
        </p:nvSpPr>
        <p:spPr>
          <a:xfrm>
            <a:off x="1281090" y="3860608"/>
            <a:ext cx="136447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锁生成号</a:t>
            </a:r>
          </a:p>
        </p:txBody>
      </p:sp>
      <p:sp>
        <p:nvSpPr>
          <p:cNvPr id="19" name="矩形 18"/>
          <p:cNvSpPr/>
          <p:nvPr/>
        </p:nvSpPr>
        <p:spPr>
          <a:xfrm>
            <a:off x="564059" y="4277473"/>
            <a:ext cx="278313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a:ea typeface="微软雅黑"/>
                <a:cs typeface="+mn-cs"/>
              </a:rPr>
              <a:t>Lock Generation Number</a:t>
            </a:r>
            <a:endPar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19"/>
          <p:cNvSpPr/>
          <p:nvPr/>
        </p:nvSpPr>
        <p:spPr>
          <a:xfrm>
            <a:off x="3629712" y="4015290"/>
            <a:ext cx="326243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锁被用户持有时该号增加。</a:t>
            </a:r>
          </a:p>
        </p:txBody>
      </p:sp>
      <p:sp>
        <p:nvSpPr>
          <p:cNvPr id="22" name="矩形 21"/>
          <p:cNvSpPr/>
          <p:nvPr/>
        </p:nvSpPr>
        <p:spPr>
          <a:xfrm>
            <a:off x="420852" y="2730529"/>
            <a:ext cx="8265948" cy="76829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矩形 22"/>
          <p:cNvSpPr/>
          <p:nvPr/>
        </p:nvSpPr>
        <p:spPr>
          <a:xfrm>
            <a:off x="420852" y="2613029"/>
            <a:ext cx="2988406" cy="10032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矩形 23"/>
          <p:cNvSpPr/>
          <p:nvPr/>
        </p:nvSpPr>
        <p:spPr>
          <a:xfrm>
            <a:off x="1281090" y="2775329"/>
            <a:ext cx="16594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内容生成号</a:t>
            </a:r>
          </a:p>
        </p:txBody>
      </p:sp>
      <p:sp>
        <p:nvSpPr>
          <p:cNvPr id="25" name="矩形 24"/>
          <p:cNvSpPr/>
          <p:nvPr/>
        </p:nvSpPr>
        <p:spPr>
          <a:xfrm>
            <a:off x="357188" y="3192194"/>
            <a:ext cx="313650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a:ea typeface="微软雅黑"/>
                <a:cs typeface="+mn-cs"/>
              </a:rPr>
              <a:t>Content Generation Number</a:t>
            </a:r>
            <a:endPar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6" name="矩形 25"/>
          <p:cNvSpPr/>
          <p:nvPr/>
        </p:nvSpPr>
        <p:spPr>
          <a:xfrm>
            <a:off x="3629712" y="2930011"/>
            <a:ext cx="326243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文件内容修改时该号增加。</a:t>
            </a:r>
          </a:p>
        </p:txBody>
      </p:sp>
      <p:sp>
        <p:nvSpPr>
          <p:cNvPr id="27" name="椭圆 26"/>
          <p:cNvSpPr/>
          <p:nvPr/>
        </p:nvSpPr>
        <p:spPr>
          <a:xfrm>
            <a:off x="917761" y="2796699"/>
            <a:ext cx="323850" cy="323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rPr>
              <a:t>2</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endParaRPr>
          </a:p>
        </p:txBody>
      </p:sp>
      <p:sp>
        <p:nvSpPr>
          <p:cNvPr id="28" name="椭圆 27"/>
          <p:cNvSpPr/>
          <p:nvPr/>
        </p:nvSpPr>
        <p:spPr>
          <a:xfrm>
            <a:off x="917761" y="3894873"/>
            <a:ext cx="323850" cy="323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rPr>
              <a:t>3</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endParaRPr>
          </a:p>
        </p:txBody>
      </p:sp>
      <p:sp>
        <p:nvSpPr>
          <p:cNvPr id="30" name="矩形 29"/>
          <p:cNvSpPr/>
          <p:nvPr/>
        </p:nvSpPr>
        <p:spPr>
          <a:xfrm>
            <a:off x="420852" y="4931636"/>
            <a:ext cx="8265948" cy="76829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矩形 30"/>
          <p:cNvSpPr/>
          <p:nvPr/>
        </p:nvSpPr>
        <p:spPr>
          <a:xfrm>
            <a:off x="420852" y="4814136"/>
            <a:ext cx="2988406" cy="10032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矩形 31"/>
          <p:cNvSpPr/>
          <p:nvPr/>
        </p:nvSpPr>
        <p:spPr>
          <a:xfrm>
            <a:off x="1281090" y="4976436"/>
            <a:ext cx="168738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300" normalizeH="0" baseline="0" noProof="0" dirty="0">
                <a:ln>
                  <a:noFill/>
                </a:ln>
                <a:solidFill>
                  <a:prstClr val="white"/>
                </a:solidFill>
                <a:effectLst/>
                <a:uLnTx/>
                <a:uFillTx/>
                <a:latin typeface="微软雅黑"/>
                <a:ea typeface="微软雅黑"/>
                <a:cs typeface="+mn-cs"/>
              </a:rPr>
              <a:t>ACL</a:t>
            </a: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生成号</a:t>
            </a:r>
          </a:p>
        </p:txBody>
      </p:sp>
      <p:sp>
        <p:nvSpPr>
          <p:cNvPr id="33" name="矩形 32"/>
          <p:cNvSpPr/>
          <p:nvPr/>
        </p:nvSpPr>
        <p:spPr>
          <a:xfrm>
            <a:off x="564059" y="5393301"/>
            <a:ext cx="27092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a:ea typeface="微软雅黑"/>
                <a:cs typeface="+mn-cs"/>
              </a:rPr>
              <a:t>ACL Generation Number</a:t>
            </a:r>
            <a:endPar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4" name="矩形 33"/>
          <p:cNvSpPr/>
          <p:nvPr/>
        </p:nvSpPr>
        <p:spPr>
          <a:xfrm>
            <a:off x="3629712" y="5131118"/>
            <a:ext cx="32299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微软雅黑"/>
                <a:ea typeface="微软雅黑"/>
                <a:cs typeface="+mn-cs"/>
              </a:rPr>
              <a:t>ACL</a:t>
            </a: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名被覆写时该号增加。</a:t>
            </a:r>
          </a:p>
        </p:txBody>
      </p:sp>
      <p:sp>
        <p:nvSpPr>
          <p:cNvPr id="35" name="椭圆 34"/>
          <p:cNvSpPr/>
          <p:nvPr/>
        </p:nvSpPr>
        <p:spPr>
          <a:xfrm>
            <a:off x="917761" y="4997806"/>
            <a:ext cx="323850" cy="323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rPr>
              <a:t>4</a:t>
            </a:r>
            <a:endParaRPr kumimoji="0" lang="zh-CN" altLang="en-US" sz="1800" b="0" i="0" u="none" strike="noStrike" kern="1200" cap="none" spc="0" normalizeH="0" baseline="0" noProof="0" dirty="0">
              <a:ln>
                <a:noFill/>
              </a:ln>
              <a:solidFill>
                <a:prstClr val="black">
                  <a:lumMod val="85000"/>
                  <a:lumOff val="15000"/>
                </a:prstClr>
              </a:solidFill>
              <a:effectLst/>
              <a:uLnTx/>
              <a:uFillTx/>
              <a:latin typeface="Impact" panose="020B0806030902050204" pitchFamily="34" charset="0"/>
              <a:ea typeface="微软雅黑"/>
              <a:cs typeface="+mn-cs"/>
            </a:endParaRPr>
          </a:p>
        </p:txBody>
      </p:sp>
      <p:sp>
        <p:nvSpPr>
          <p:cNvPr id="36" name="矩形 35"/>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75599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78606" y="1211739"/>
          <a:ext cx="8586788" cy="4657833"/>
        </p:xfrm>
        <a:graphic>
          <a:graphicData uri="http://schemas.openxmlformats.org/drawingml/2006/table">
            <a:tbl>
              <a:tblPr firstRow="1" firstCol="1" bandRow="1">
                <a:tableStyleId>{93296810-A885-4BE3-A3E7-6D5BEEA58F35}</a:tableStyleId>
              </a:tblPr>
              <a:tblGrid>
                <a:gridCol w="2893977">
                  <a:extLst>
                    <a:ext uri="{9D8B030D-6E8A-4147-A177-3AD203B41FA5}">
                      <a16:colId xmlns:a16="http://schemas.microsoft.com/office/drawing/2014/main" val="20000"/>
                    </a:ext>
                  </a:extLst>
                </a:gridCol>
                <a:gridCol w="5692811">
                  <a:extLst>
                    <a:ext uri="{9D8B030D-6E8A-4147-A177-3AD203B41FA5}">
                      <a16:colId xmlns:a16="http://schemas.microsoft.com/office/drawing/2014/main" val="20001"/>
                    </a:ext>
                  </a:extLst>
                </a:gridCol>
              </a:tblGrid>
              <a:tr h="391781">
                <a:tc>
                  <a:txBody>
                    <a:bodyPr/>
                    <a:lstStyle/>
                    <a:p>
                      <a:pPr algn="l">
                        <a:lnSpc>
                          <a:spcPct val="150000"/>
                        </a:lnSpc>
                        <a:spcAft>
                          <a:spcPts val="150"/>
                        </a:spcAft>
                        <a:tabLst>
                          <a:tab pos="2628265" algn="ctr"/>
                          <a:tab pos="5292725" algn="r"/>
                        </a:tabLst>
                      </a:pPr>
                      <a:r>
                        <a:rPr lang="en-US" altLang="zh-CN" sz="1800" kern="100" dirty="0">
                          <a:effectLst/>
                        </a:rPr>
                        <a:t>      </a:t>
                      </a:r>
                      <a:r>
                        <a:rPr lang="zh-CN" sz="1800" kern="100" dirty="0">
                          <a:effectLst/>
                        </a:rPr>
                        <a:t>函 数 名 称</a:t>
                      </a:r>
                      <a:endParaRPr lang="zh-CN" sz="1800" b="1" kern="100" dirty="0">
                        <a:solidFill>
                          <a:srgbClr val="000000"/>
                        </a:solidFill>
                        <a:effectLst/>
                        <a:latin typeface="+mn-ea"/>
                        <a:ea typeface="+mn-ea"/>
                      </a:endParaRPr>
                    </a:p>
                  </a:txBody>
                  <a:tcPr marL="51435" marR="51435" marT="0" marB="0" anchor="ctr"/>
                </a:tc>
                <a:tc>
                  <a:txBody>
                    <a:bodyPr/>
                    <a:lstStyle/>
                    <a:p>
                      <a:pPr algn="l">
                        <a:lnSpc>
                          <a:spcPct val="150000"/>
                        </a:lnSpc>
                        <a:spcAft>
                          <a:spcPts val="150"/>
                        </a:spcAft>
                        <a:tabLst>
                          <a:tab pos="2628265" algn="ctr"/>
                          <a:tab pos="5292725" algn="r"/>
                        </a:tabLst>
                      </a:pPr>
                      <a:r>
                        <a:rPr lang="en-US" altLang="zh-CN" sz="1800" kern="100" dirty="0">
                          <a:effectLst/>
                        </a:rPr>
                        <a:t>            </a:t>
                      </a:r>
                      <a:r>
                        <a:rPr lang="zh-CN" sz="1800" kern="100" dirty="0">
                          <a:effectLst/>
                        </a:rPr>
                        <a:t>作</a:t>
                      </a:r>
                      <a:r>
                        <a:rPr lang="en-US" sz="1800" kern="100" dirty="0">
                          <a:effectLst/>
                        </a:rPr>
                        <a:t>    </a:t>
                      </a:r>
                      <a:r>
                        <a:rPr lang="zh-CN" sz="1800" kern="100" dirty="0">
                          <a:effectLst/>
                        </a:rPr>
                        <a:t>用</a:t>
                      </a:r>
                      <a:endParaRPr lang="zh-CN" sz="1800" b="1" kern="100" dirty="0">
                        <a:solidFill>
                          <a:srgbClr val="000000"/>
                        </a:solidFill>
                        <a:effectLst/>
                        <a:latin typeface="+mn-ea"/>
                        <a:ea typeface="+mn-ea"/>
                      </a:endParaRPr>
                    </a:p>
                  </a:txBody>
                  <a:tcPr marL="51435" marR="51435" marT="0" marB="0" anchor="ctr"/>
                </a:tc>
                <a:extLst>
                  <a:ext uri="{0D108BD9-81ED-4DB2-BD59-A6C34878D82A}">
                    <a16:rowId xmlns:a16="http://schemas.microsoft.com/office/drawing/2014/main" val="10000"/>
                  </a:ext>
                </a:extLst>
              </a:tr>
              <a:tr h="304718">
                <a:tc>
                  <a:txBody>
                    <a:bodyPr/>
                    <a:lstStyle/>
                    <a:p>
                      <a:pPr indent="426720" algn="l">
                        <a:lnSpc>
                          <a:spcPct val="150000"/>
                        </a:lnSpc>
                        <a:spcAft>
                          <a:spcPts val="150"/>
                        </a:spcAft>
                        <a:tabLst>
                          <a:tab pos="2628265" algn="ctr"/>
                          <a:tab pos="5292725" algn="r"/>
                        </a:tabLst>
                      </a:pPr>
                      <a:r>
                        <a:rPr lang="en-US" sz="1400" b="0" kern="100" dirty="0">
                          <a:effectLst/>
                        </a:rPr>
                        <a:t>Open()</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打开某个文件或者目录来创建句柄</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1"/>
                  </a:ext>
                </a:extLst>
              </a:tr>
              <a:tr h="304718">
                <a:tc>
                  <a:txBody>
                    <a:bodyPr/>
                    <a:lstStyle/>
                    <a:p>
                      <a:pPr indent="426720" algn="l">
                        <a:lnSpc>
                          <a:spcPct val="150000"/>
                        </a:lnSpc>
                        <a:spcAft>
                          <a:spcPts val="150"/>
                        </a:spcAft>
                        <a:tabLst>
                          <a:tab pos="2628265" algn="ctr"/>
                          <a:tab pos="5292725" algn="r"/>
                        </a:tabLst>
                      </a:pPr>
                      <a:r>
                        <a:rPr lang="en-US" sz="1400" b="0" kern="100" dirty="0">
                          <a:effectLst/>
                        </a:rPr>
                        <a:t>Close()</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关闭打开的句柄，后续的任何操作都将中止</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2"/>
                  </a:ext>
                </a:extLst>
              </a:tr>
              <a:tr h="304718">
                <a:tc>
                  <a:txBody>
                    <a:bodyPr/>
                    <a:lstStyle/>
                    <a:p>
                      <a:pPr indent="426720" algn="l">
                        <a:lnSpc>
                          <a:spcPct val="150000"/>
                        </a:lnSpc>
                        <a:spcAft>
                          <a:spcPts val="150"/>
                        </a:spcAft>
                        <a:tabLst>
                          <a:tab pos="2628265" algn="ctr"/>
                          <a:tab pos="5292725" algn="r"/>
                        </a:tabLst>
                      </a:pPr>
                      <a:r>
                        <a:rPr lang="en-US" sz="1400" b="0" kern="100" dirty="0">
                          <a:effectLst/>
                        </a:rPr>
                        <a:t>Poison()</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中止当前未完成及后续的操作，但不关闭句柄</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3"/>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GetContentsAndStat</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返回文件内容及元数据</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4"/>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GetStat</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只返回文件元数据</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5"/>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ReadDir</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返回子目录名称及其元数据</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6"/>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SetContents</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向文件中写入内容</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7"/>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SetACL</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设置</a:t>
                      </a:r>
                      <a:r>
                        <a:rPr lang="en-US" sz="1400" kern="100" dirty="0">
                          <a:solidFill>
                            <a:schemeClr val="tx1">
                              <a:lumMod val="75000"/>
                              <a:lumOff val="25000"/>
                            </a:schemeClr>
                          </a:solidFill>
                          <a:effectLst/>
                        </a:rPr>
                        <a:t>ACL</a:t>
                      </a:r>
                      <a:r>
                        <a:rPr lang="zh-CN" sz="1400" kern="100" dirty="0">
                          <a:solidFill>
                            <a:schemeClr val="tx1">
                              <a:lumMod val="75000"/>
                              <a:lumOff val="25000"/>
                            </a:schemeClr>
                          </a:solidFill>
                          <a:effectLst/>
                        </a:rPr>
                        <a:t>名称</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8"/>
                  </a:ext>
                </a:extLst>
              </a:tr>
              <a:tr h="304718">
                <a:tc>
                  <a:txBody>
                    <a:bodyPr/>
                    <a:lstStyle/>
                    <a:p>
                      <a:pPr indent="426720" algn="l">
                        <a:lnSpc>
                          <a:spcPct val="150000"/>
                        </a:lnSpc>
                        <a:spcAft>
                          <a:spcPts val="150"/>
                        </a:spcAft>
                        <a:tabLst>
                          <a:tab pos="2628265" algn="ctr"/>
                          <a:tab pos="5292725" algn="r"/>
                        </a:tabLst>
                      </a:pPr>
                      <a:r>
                        <a:rPr lang="en-US" sz="1400" b="0" kern="100" dirty="0">
                          <a:effectLst/>
                        </a:rPr>
                        <a:t>Delete()</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如果该节点没有子节点的话则执行删除操作</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09"/>
                  </a:ext>
                </a:extLst>
              </a:tr>
              <a:tr h="304718">
                <a:tc>
                  <a:txBody>
                    <a:bodyPr/>
                    <a:lstStyle/>
                    <a:p>
                      <a:pPr indent="426720" algn="l">
                        <a:lnSpc>
                          <a:spcPct val="150000"/>
                        </a:lnSpc>
                        <a:spcAft>
                          <a:spcPts val="150"/>
                        </a:spcAft>
                        <a:tabLst>
                          <a:tab pos="2628265" algn="ctr"/>
                          <a:tab pos="5292725" algn="r"/>
                        </a:tabLst>
                      </a:pPr>
                      <a:r>
                        <a:rPr lang="en-US" sz="1400" b="0" kern="100" dirty="0">
                          <a:effectLst/>
                        </a:rPr>
                        <a:t>Acquire()</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获取锁</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10"/>
                  </a:ext>
                </a:extLst>
              </a:tr>
              <a:tr h="304718">
                <a:tc>
                  <a:txBody>
                    <a:bodyPr/>
                    <a:lstStyle/>
                    <a:p>
                      <a:pPr indent="426720" algn="l">
                        <a:lnSpc>
                          <a:spcPct val="150000"/>
                        </a:lnSpc>
                        <a:spcAft>
                          <a:spcPts val="150"/>
                        </a:spcAft>
                        <a:tabLst>
                          <a:tab pos="2628265" algn="ctr"/>
                          <a:tab pos="5292725" algn="r"/>
                        </a:tabLst>
                      </a:pPr>
                      <a:r>
                        <a:rPr lang="en-US" sz="1400" b="0" kern="100" dirty="0">
                          <a:effectLst/>
                        </a:rPr>
                        <a:t>Release()</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释放锁</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11"/>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GetSequencer</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返回一个</a:t>
                      </a:r>
                      <a:r>
                        <a:rPr lang="en-US" sz="1400" kern="100" dirty="0">
                          <a:solidFill>
                            <a:schemeClr val="tx1">
                              <a:lumMod val="75000"/>
                              <a:lumOff val="25000"/>
                            </a:schemeClr>
                          </a:solidFill>
                          <a:effectLst/>
                        </a:rPr>
                        <a:t>sequencer</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12"/>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SetSequencer</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将</a:t>
                      </a:r>
                      <a:r>
                        <a:rPr lang="en-US" sz="1400" kern="100" dirty="0">
                          <a:solidFill>
                            <a:schemeClr val="tx1">
                              <a:lumMod val="75000"/>
                              <a:lumOff val="25000"/>
                            </a:schemeClr>
                          </a:solidFill>
                          <a:effectLst/>
                        </a:rPr>
                        <a:t>sequencer</a:t>
                      </a:r>
                      <a:r>
                        <a:rPr lang="zh-CN" sz="1400" kern="100" dirty="0">
                          <a:solidFill>
                            <a:schemeClr val="tx1">
                              <a:lumMod val="75000"/>
                              <a:lumOff val="25000"/>
                            </a:schemeClr>
                          </a:solidFill>
                          <a:effectLst/>
                        </a:rPr>
                        <a:t>和某个句柄进行关联</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13"/>
                  </a:ext>
                </a:extLst>
              </a:tr>
              <a:tr h="304718">
                <a:tc>
                  <a:txBody>
                    <a:bodyPr/>
                    <a:lstStyle/>
                    <a:p>
                      <a:pPr indent="426720" algn="l">
                        <a:lnSpc>
                          <a:spcPct val="150000"/>
                        </a:lnSpc>
                        <a:spcAft>
                          <a:spcPts val="150"/>
                        </a:spcAft>
                        <a:tabLst>
                          <a:tab pos="2628265" algn="ctr"/>
                          <a:tab pos="5292725" algn="r"/>
                        </a:tabLst>
                      </a:pPr>
                      <a:r>
                        <a:rPr lang="en-US" sz="1400" b="0" kern="100" dirty="0" err="1">
                          <a:effectLst/>
                        </a:rPr>
                        <a:t>CheckSequencer</a:t>
                      </a:r>
                      <a:r>
                        <a:rPr lang="en-US" sz="1400" b="0" kern="100" dirty="0">
                          <a:effectLst/>
                        </a:rPr>
                        <a:t>()</a:t>
                      </a:r>
                      <a:endParaRPr lang="zh-CN" sz="1400" b="0" kern="100" dirty="0">
                        <a:solidFill>
                          <a:srgbClr val="000000"/>
                        </a:solidFill>
                        <a:effectLst/>
                        <a:latin typeface="+mn-ea"/>
                        <a:ea typeface="+mn-ea"/>
                      </a:endParaRPr>
                    </a:p>
                  </a:txBody>
                  <a:tcPr marL="51435" marR="51435" marT="0" marB="0" anchor="ctr">
                    <a:solidFill>
                      <a:schemeClr val="tx1">
                        <a:lumMod val="75000"/>
                        <a:lumOff val="25000"/>
                      </a:schemeClr>
                    </a:solidFill>
                  </a:tcPr>
                </a:tc>
                <a:tc>
                  <a:txBody>
                    <a:bodyPr/>
                    <a:lstStyle/>
                    <a:p>
                      <a:pPr indent="793115" algn="l">
                        <a:lnSpc>
                          <a:spcPct val="150000"/>
                        </a:lnSpc>
                        <a:spcAft>
                          <a:spcPts val="150"/>
                        </a:spcAft>
                        <a:tabLst>
                          <a:tab pos="2628265" algn="ctr"/>
                          <a:tab pos="5292725" algn="r"/>
                        </a:tabLst>
                      </a:pPr>
                      <a:r>
                        <a:rPr lang="zh-CN" sz="1400" kern="100" dirty="0">
                          <a:solidFill>
                            <a:schemeClr val="tx1">
                              <a:lumMod val="75000"/>
                              <a:lumOff val="25000"/>
                            </a:schemeClr>
                          </a:solidFill>
                          <a:effectLst/>
                        </a:rPr>
                        <a:t>检查某个</a:t>
                      </a:r>
                      <a:r>
                        <a:rPr lang="en-US" sz="1400" kern="100" dirty="0">
                          <a:solidFill>
                            <a:schemeClr val="tx1">
                              <a:lumMod val="75000"/>
                              <a:lumOff val="25000"/>
                            </a:schemeClr>
                          </a:solidFill>
                          <a:effectLst/>
                        </a:rPr>
                        <a:t>sequencer</a:t>
                      </a:r>
                      <a:r>
                        <a:rPr lang="zh-CN" sz="1400" kern="100" dirty="0">
                          <a:solidFill>
                            <a:schemeClr val="tx1">
                              <a:lumMod val="75000"/>
                              <a:lumOff val="25000"/>
                            </a:schemeClr>
                          </a:solidFill>
                          <a:effectLst/>
                        </a:rPr>
                        <a:t>是否有效</a:t>
                      </a:r>
                      <a:endParaRPr lang="zh-CN" sz="1400" kern="100" dirty="0">
                        <a:solidFill>
                          <a:schemeClr val="tx1">
                            <a:lumMod val="75000"/>
                            <a:lumOff val="25000"/>
                          </a:schemeClr>
                        </a:solidFill>
                        <a:effectLst/>
                        <a:latin typeface="+mn-ea"/>
                        <a:ea typeface="+mn-ea"/>
                      </a:endParaRPr>
                    </a:p>
                  </a:txBody>
                  <a:tcPr marL="51435" marR="51435" marT="0" marB="0" anchor="ctr"/>
                </a:tc>
                <a:extLst>
                  <a:ext uri="{0D108BD9-81ED-4DB2-BD59-A6C34878D82A}">
                    <a16:rowId xmlns:a16="http://schemas.microsoft.com/office/drawing/2014/main" val="10014"/>
                  </a:ext>
                </a:extLst>
              </a:tr>
            </a:tbl>
          </a:graphicData>
        </a:graphic>
      </p:graphicFrame>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5" name="文本框 4"/>
          <p:cNvSpPr txBox="1"/>
          <p:nvPr/>
        </p:nvSpPr>
        <p:spPr>
          <a:xfrm>
            <a:off x="399253" y="811034"/>
            <a:ext cx="32624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常用的句柄函数及作用</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3318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48691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22.3.1  Paxos</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算法</a:t>
            </a: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22.3.2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22.3.3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中的</a:t>
            </a: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Paxos</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22.3.4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22.3.5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147938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34090" y="1495425"/>
            <a:ext cx="8361572" cy="4238626"/>
          </a:xfrm>
          <a:prstGeom prst="rect">
            <a:avLst/>
          </a:prstGeom>
        </p:spPr>
      </p:pic>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文本框 3"/>
          <p:cNvSpPr txBox="1"/>
          <p:nvPr/>
        </p:nvSpPr>
        <p:spPr>
          <a:xfrm>
            <a:off x="399253" y="811034"/>
            <a:ext cx="537679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客户端与服务器端的通信过程</a:t>
            </a:r>
          </a:p>
        </p:txBody>
      </p:sp>
      <p:sp>
        <p:nvSpPr>
          <p:cNvPr id="5" name="椭圆 4"/>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662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文本框 3"/>
          <p:cNvSpPr txBox="1"/>
          <p:nvPr/>
        </p:nvSpPr>
        <p:spPr>
          <a:xfrm>
            <a:off x="399253" y="811034"/>
            <a:ext cx="295465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可能出现的两种故障</a:t>
            </a:r>
          </a:p>
        </p:txBody>
      </p:sp>
      <p:sp>
        <p:nvSpPr>
          <p:cNvPr id="5" name="椭圆 4"/>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1108195" y="3827722"/>
            <a:ext cx="2975075" cy="113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2" name="Picture 4" descr="C:\Users\Administrator\Desktop\tu\Leopard_10_512\Leopard_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8924" y="2362927"/>
            <a:ext cx="12827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Administrator\Desktop\tu\Leopard_10_512\Leopard_0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4383" y="2382888"/>
            <a:ext cx="1282700" cy="12827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569370" y="4191913"/>
            <a:ext cx="2159566"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客户端租约过期</a:t>
            </a:r>
          </a:p>
        </p:txBody>
      </p:sp>
      <p:sp>
        <p:nvSpPr>
          <p:cNvPr id="14" name="矩形 13"/>
          <p:cNvSpPr/>
          <p:nvPr/>
        </p:nvSpPr>
        <p:spPr>
          <a:xfrm>
            <a:off x="5258682" y="3827722"/>
            <a:ext cx="2975075" cy="113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矩形 15"/>
          <p:cNvSpPr/>
          <p:nvPr/>
        </p:nvSpPr>
        <p:spPr>
          <a:xfrm>
            <a:off x="5895145" y="4191913"/>
            <a:ext cx="1877437"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主服务器出错</a:t>
            </a:r>
          </a:p>
        </p:txBody>
      </p:sp>
      <p:sp>
        <p:nvSpPr>
          <p:cNvPr id="17" name="椭圆 16"/>
          <p:cNvSpPr/>
          <p:nvPr/>
        </p:nvSpPr>
        <p:spPr>
          <a:xfrm>
            <a:off x="703033" y="3992100"/>
            <a:ext cx="810324" cy="810324"/>
          </a:xfrm>
          <a:prstGeom prst="ellipse">
            <a:avLst/>
          </a:prstGeom>
          <a:solidFill>
            <a:srgbClr val="70AD47"/>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1</a:t>
            </a:r>
            <a:endParaRPr kumimoji="0" lang="zh-CN" altLang="en-US" sz="32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18" name="椭圆 17"/>
          <p:cNvSpPr/>
          <p:nvPr/>
        </p:nvSpPr>
        <p:spPr>
          <a:xfrm>
            <a:off x="4853520" y="3992100"/>
            <a:ext cx="810324" cy="810324"/>
          </a:xfrm>
          <a:prstGeom prst="ellipse">
            <a:avLst/>
          </a:prstGeom>
          <a:solidFill>
            <a:srgbClr val="70AD47"/>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2</a:t>
            </a:r>
            <a:endParaRPr kumimoji="0" lang="zh-CN" altLang="en-US" sz="32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337437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022761"/>
            <a:ext cx="5884944"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22.3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Chubby</a:t>
            </a:r>
            <a:endPar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517518" y="5344047"/>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775325" y="2853541"/>
            <a:ext cx="281481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22.3.1  Paxos</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算法</a:t>
            </a:r>
          </a:p>
        </p:txBody>
      </p:sp>
      <p:sp>
        <p:nvSpPr>
          <p:cNvPr id="7" name="矩形 6"/>
          <p:cNvSpPr/>
          <p:nvPr/>
        </p:nvSpPr>
        <p:spPr>
          <a:xfrm>
            <a:off x="2775325" y="3328394"/>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22.3.2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系统设计</a:t>
            </a:r>
          </a:p>
        </p:txBody>
      </p:sp>
      <p:sp>
        <p:nvSpPr>
          <p:cNvPr id="8" name="矩形 7"/>
          <p:cNvSpPr/>
          <p:nvPr/>
        </p:nvSpPr>
        <p:spPr>
          <a:xfrm>
            <a:off x="2775325" y="3803247"/>
            <a:ext cx="398500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22.3.3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中的</a:t>
            </a: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Paxos</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endParaRPr>
          </a:p>
        </p:txBody>
      </p:sp>
      <p:sp>
        <p:nvSpPr>
          <p:cNvPr id="9" name="矩形 8"/>
          <p:cNvSpPr/>
          <p:nvPr/>
        </p:nvSpPr>
        <p:spPr>
          <a:xfrm>
            <a:off x="2775325" y="4278100"/>
            <a:ext cx="3701654"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22.3.4  Chubby</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文件系统</a:t>
            </a:r>
          </a:p>
        </p:txBody>
      </p:sp>
      <p:sp>
        <p:nvSpPr>
          <p:cNvPr id="10" name="矩形 9"/>
          <p:cNvSpPr/>
          <p:nvPr/>
        </p:nvSpPr>
        <p:spPr>
          <a:xfrm>
            <a:off x="2775325" y="4752952"/>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22.3.5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通信协议</a:t>
            </a:r>
          </a:p>
        </p:txBody>
      </p:sp>
      <p:sp>
        <p:nvSpPr>
          <p:cNvPr id="11" name="矩形 10"/>
          <p:cNvSpPr/>
          <p:nvPr/>
        </p:nvSpPr>
        <p:spPr>
          <a:xfrm>
            <a:off x="2775325" y="5227806"/>
            <a:ext cx="3127779"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22.3.6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正确性与性能</a:t>
            </a:r>
          </a:p>
        </p:txBody>
      </p:sp>
    </p:spTree>
    <p:extLst>
      <p:ext uri="{BB962C8B-B14F-4D97-AF65-F5344CB8AC3E}">
        <p14:creationId xmlns:p14="http://schemas.microsoft.com/office/powerpoint/2010/main" val="1945550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013527" y="1632772"/>
            <a:ext cx="1428206" cy="14282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矩形 18"/>
          <p:cNvSpPr/>
          <p:nvPr/>
        </p:nvSpPr>
        <p:spPr>
          <a:xfrm>
            <a:off x="529180" y="3559968"/>
            <a:ext cx="2396900" cy="2174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8" name="矩形 17"/>
          <p:cNvSpPr/>
          <p:nvPr/>
        </p:nvSpPr>
        <p:spPr>
          <a:xfrm>
            <a:off x="529180" y="3014983"/>
            <a:ext cx="2396900" cy="54498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 name="矩形 2"/>
          <p:cNvSpPr/>
          <p:nvPr/>
        </p:nvSpPr>
        <p:spPr>
          <a:xfrm>
            <a:off x="1192868" y="3110505"/>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一致性</a:t>
            </a:r>
          </a:p>
        </p:txBody>
      </p:sp>
      <p:sp>
        <p:nvSpPr>
          <p:cNvPr id="6" name="矩形 5"/>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399253" y="81103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正确性与性能</a:t>
            </a:r>
          </a:p>
        </p:txBody>
      </p:sp>
      <p:sp>
        <p:nvSpPr>
          <p:cNvPr id="8" name="椭圆 7"/>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0" name="Picture 9" descr="C:\Users\Administrator\Desktop\tu\3d-crystal-clear-icon\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582" y="1775777"/>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520470" y="3624344"/>
            <a:ext cx="2501404" cy="193899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每个</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单元是由五个副本组成的，这五个副本中需要选举产生一个主服务器，这种选举本质上就是一个一致性问题</a:t>
            </a:r>
          </a:p>
        </p:txBody>
      </p:sp>
      <p:sp>
        <p:nvSpPr>
          <p:cNvPr id="20" name="椭圆 19"/>
          <p:cNvSpPr/>
          <p:nvPr/>
        </p:nvSpPr>
        <p:spPr>
          <a:xfrm>
            <a:off x="934703" y="1553948"/>
            <a:ext cx="1585854" cy="1585854"/>
          </a:xfrm>
          <a:prstGeom prst="ellipse">
            <a:avLst/>
          </a:prstGeom>
          <a:no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椭圆 20"/>
          <p:cNvSpPr/>
          <p:nvPr/>
        </p:nvSpPr>
        <p:spPr>
          <a:xfrm>
            <a:off x="3857897" y="1632772"/>
            <a:ext cx="1428206" cy="14282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矩形 21"/>
          <p:cNvSpPr/>
          <p:nvPr/>
        </p:nvSpPr>
        <p:spPr>
          <a:xfrm>
            <a:off x="3373550" y="3559968"/>
            <a:ext cx="2396900" cy="2174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矩形 22"/>
          <p:cNvSpPr/>
          <p:nvPr/>
        </p:nvSpPr>
        <p:spPr>
          <a:xfrm>
            <a:off x="3373550" y="3014983"/>
            <a:ext cx="2396900" cy="54498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矩形 23"/>
          <p:cNvSpPr/>
          <p:nvPr/>
        </p:nvSpPr>
        <p:spPr>
          <a:xfrm>
            <a:off x="4037238" y="3110505"/>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安全性</a:t>
            </a:r>
          </a:p>
        </p:txBody>
      </p:sp>
      <p:sp>
        <p:nvSpPr>
          <p:cNvPr id="26" name="矩形 25"/>
          <p:cNvSpPr/>
          <p:nvPr/>
        </p:nvSpPr>
        <p:spPr>
          <a:xfrm>
            <a:off x="3364840" y="3624344"/>
            <a:ext cx="2405610" cy="156966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采用的是</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ACL</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形式的安全保障措施。只要不被覆写，子节点都是直接继承父节点的</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ACL</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名</a:t>
            </a:r>
          </a:p>
        </p:txBody>
      </p:sp>
      <p:sp>
        <p:nvSpPr>
          <p:cNvPr id="27" name="椭圆 26"/>
          <p:cNvSpPr/>
          <p:nvPr/>
        </p:nvSpPr>
        <p:spPr>
          <a:xfrm>
            <a:off x="3779073" y="1553948"/>
            <a:ext cx="1585854" cy="1585854"/>
          </a:xfrm>
          <a:prstGeom prst="ellipse">
            <a:avLst/>
          </a:prstGeom>
          <a:no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8" name="椭圆 27"/>
          <p:cNvSpPr/>
          <p:nvPr/>
        </p:nvSpPr>
        <p:spPr>
          <a:xfrm>
            <a:off x="6702267" y="1632772"/>
            <a:ext cx="1428206" cy="142820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9" name="矩形 28"/>
          <p:cNvSpPr/>
          <p:nvPr/>
        </p:nvSpPr>
        <p:spPr>
          <a:xfrm>
            <a:off x="6217920" y="3559968"/>
            <a:ext cx="2396900" cy="21740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0" name="矩形 29"/>
          <p:cNvSpPr/>
          <p:nvPr/>
        </p:nvSpPr>
        <p:spPr>
          <a:xfrm>
            <a:off x="6217920" y="3014983"/>
            <a:ext cx="2396900" cy="54498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矩形 30"/>
          <p:cNvSpPr/>
          <p:nvPr/>
        </p:nvSpPr>
        <p:spPr>
          <a:xfrm>
            <a:off x="6734132" y="3110505"/>
            <a:ext cx="136447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300" normalizeH="0" baseline="0" noProof="0" dirty="0">
                <a:ln>
                  <a:noFill/>
                </a:ln>
                <a:solidFill>
                  <a:prstClr val="white"/>
                </a:solidFill>
                <a:effectLst/>
                <a:uLnTx/>
                <a:uFillTx/>
                <a:latin typeface="微软雅黑"/>
                <a:ea typeface="微软雅黑"/>
                <a:cs typeface="+mn-cs"/>
              </a:rPr>
              <a:t>性能优化</a:t>
            </a:r>
          </a:p>
        </p:txBody>
      </p:sp>
      <p:sp>
        <p:nvSpPr>
          <p:cNvPr id="33" name="矩形 32"/>
          <p:cNvSpPr/>
          <p:nvPr/>
        </p:nvSpPr>
        <p:spPr>
          <a:xfrm>
            <a:off x="6209210" y="3624344"/>
            <a:ext cx="2501404" cy="193899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提高主服务器默认的租约期、使用协议转换服务将</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Chubby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协议转换成较简单的协议、客户端一致性缓存等</a:t>
            </a:r>
          </a:p>
        </p:txBody>
      </p:sp>
      <p:sp>
        <p:nvSpPr>
          <p:cNvPr id="34" name="椭圆 33"/>
          <p:cNvSpPr/>
          <p:nvPr/>
        </p:nvSpPr>
        <p:spPr>
          <a:xfrm>
            <a:off x="6623443" y="1553948"/>
            <a:ext cx="1585854" cy="1585854"/>
          </a:xfrm>
          <a:prstGeom prst="ellipse">
            <a:avLst/>
          </a:prstGeom>
          <a:no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1" name="Picture 18" descr="C:\Users\Administrator\Desktop\tu\3d-crystal-clear-icon\sec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238" y="1806168"/>
            <a:ext cx="1158424" cy="11584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Administrator\Desktop\tu\3d-crystal-clear-icon\ch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608" y="1806168"/>
            <a:ext cx="1100820" cy="110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00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duotone>
              <a:schemeClr val="accent6">
                <a:shade val="45000"/>
                <a:satMod val="135000"/>
              </a:schemeClr>
              <a:prstClr val="white"/>
            </a:duotone>
          </a:blip>
          <a:stretch>
            <a:fillRect/>
          </a:stretch>
        </p:blipFill>
        <p:spPr>
          <a:xfrm>
            <a:off x="692944" y="1514375"/>
            <a:ext cx="7758112" cy="2567747"/>
          </a:xfrm>
          <a:prstGeom prst="rect">
            <a:avLst/>
          </a:prstGeom>
        </p:spPr>
      </p:pic>
      <p:sp>
        <p:nvSpPr>
          <p:cNvPr id="4" name="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5" name="文本框 4"/>
          <p:cNvSpPr txBox="1"/>
          <p:nvPr/>
        </p:nvSpPr>
        <p:spPr>
          <a:xfrm>
            <a:off x="399253" y="811034"/>
            <a:ext cx="317413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 </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ACL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机制</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517871" y="4526014"/>
            <a:ext cx="8244177" cy="1200329"/>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用户</a:t>
            </a:r>
            <a:r>
              <a:rPr kumimoji="0" lang="en-US" altLang="zh-CN" sz="16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chinacloud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提出向文件</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中写入内容的请求。</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首先读取自身的写</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ACL</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名</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fun</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，接着在</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fun</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中查到了</a:t>
            </a:r>
            <a:r>
              <a:rPr kumimoji="0" lang="en-US" altLang="zh-CN" sz="16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chinacloud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这一行记录，于是返回信息允许</a:t>
            </a:r>
            <a:r>
              <a:rPr kumimoji="0" lang="en-US" altLang="zh-CN" sz="16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chinacloud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对文件进行写操作，此时</a:t>
            </a:r>
            <a:r>
              <a:rPr kumimoji="0" lang="en-US" altLang="zh-CN" sz="16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chinacloud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才被允许向</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CLOUD</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写入内容。其他的操作和写操作类似。</a:t>
            </a:r>
          </a:p>
        </p:txBody>
      </p:sp>
      <p:sp>
        <p:nvSpPr>
          <p:cNvPr id="9" name="矩形 8"/>
          <p:cNvSpPr/>
          <p:nvPr/>
        </p:nvSpPr>
        <p:spPr>
          <a:xfrm>
            <a:off x="390544" y="4526014"/>
            <a:ext cx="127327" cy="120032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2061761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9677" y="1431190"/>
            <a:ext cx="1083951"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目</a:t>
            </a:r>
            <a:endPar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录</a:t>
            </a:r>
            <a:r>
              <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endPar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2951090" y="1517970"/>
            <a:ext cx="383573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22.1 Google</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文件系统</a:t>
            </a: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3" name="矩形 62"/>
          <p:cNvSpPr/>
          <p:nvPr/>
        </p:nvSpPr>
        <p:spPr>
          <a:xfrm>
            <a:off x="2949618" y="1981649"/>
            <a:ext cx="482523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22.2 </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分布式数据处理</a:t>
            </a: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MapReduce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矩形 35"/>
          <p:cNvSpPr/>
          <p:nvPr/>
        </p:nvSpPr>
        <p:spPr>
          <a:xfrm>
            <a:off x="2949618" y="2447253"/>
            <a:ext cx="39084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22.3 </a:t>
            </a:r>
            <a:r>
              <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Chubby</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圆角矩形 38"/>
          <p:cNvSpPr/>
          <p:nvPr/>
        </p:nvSpPr>
        <p:spPr>
          <a:xfrm>
            <a:off x="2875069" y="2902076"/>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矩形 39"/>
          <p:cNvSpPr/>
          <p:nvPr/>
        </p:nvSpPr>
        <p:spPr>
          <a:xfrm>
            <a:off x="2949618" y="2912857"/>
            <a:ext cx="492154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100" b="0"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294967295"/>
          </p:nvPr>
        </p:nvSpPr>
        <p:spPr>
          <a:xfrm>
            <a:off x="0" y="6223000"/>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30933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Freeform 13"/>
            <p:cNvSpPr>
              <a:spLocks/>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5</a:t>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p>
        </p:txBody>
      </p:sp>
      <p:grpSp>
        <p:nvGrpSpPr>
          <p:cNvPr id="46" name="组合 45"/>
          <p:cNvGrpSpPr/>
          <p:nvPr/>
        </p:nvGrpSpPr>
        <p:grpSpPr>
          <a:xfrm>
            <a:off x="464389" y="4600222"/>
            <a:ext cx="8237374" cy="1425069"/>
            <a:chOff x="516102" y="1642294"/>
            <a:chExt cx="8237374" cy="1425069"/>
          </a:xfrm>
        </p:grpSpPr>
        <p:sp>
          <p:nvSpPr>
            <p:cNvPr id="47" name="圆角矩形 46"/>
            <p:cNvSpPr/>
            <p:nvPr/>
          </p:nvSpPr>
          <p:spPr>
            <a:xfrm>
              <a:off x="516102" y="1642294"/>
              <a:ext cx="8237374" cy="1425069"/>
            </a:xfrm>
            <a:prstGeom prst="roundRect">
              <a:avLst>
                <a:gd name="adj" fmla="val 9741"/>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965281" y="1690353"/>
              <a:ext cx="7531019" cy="1338828"/>
            </a:xfrm>
            <a:prstGeom prst="rect">
              <a:avLst/>
            </a:prstGeom>
          </p:spPr>
          <p:txBody>
            <a:bodyPr wrap="square">
              <a:spAutoFit/>
            </a:bodyPr>
            <a:lstStyle/>
            <a:p>
              <a:pPr>
                <a:lnSpc>
                  <a:spcPct val="150000"/>
                </a:lnSpc>
              </a:pPr>
              <a:r>
                <a:rPr lang="zh-CN" altLang="en-US" dirty="0">
                  <a:solidFill>
                    <a:schemeClr val="bg1"/>
                  </a:solidFill>
                </a:rPr>
                <a:t>客户端</a:t>
              </a:r>
              <a:r>
                <a:rPr lang="zh-CN" altLang="en-US" dirty="0">
                  <a:solidFill>
                    <a:srgbClr val="B3DC4C"/>
                  </a:solidFill>
                </a:rPr>
                <a:t>首先访问</a:t>
              </a:r>
              <a:r>
                <a:rPr lang="en-US" altLang="zh-CN" dirty="0">
                  <a:solidFill>
                    <a:srgbClr val="B3DC4C"/>
                  </a:solidFill>
                </a:rPr>
                <a:t>Master</a:t>
              </a:r>
              <a:r>
                <a:rPr lang="zh-CN" altLang="en-US" dirty="0">
                  <a:solidFill>
                    <a:srgbClr val="B3DC4C"/>
                  </a:solidFill>
                </a:rPr>
                <a:t>节点</a:t>
              </a:r>
              <a:r>
                <a:rPr lang="zh-CN" altLang="en-US" dirty="0">
                  <a:solidFill>
                    <a:schemeClr val="bg1"/>
                  </a:solidFill>
                </a:rPr>
                <a:t>，获取交互的</a:t>
              </a:r>
              <a:r>
                <a:rPr lang="en-US" altLang="zh-CN" dirty="0">
                  <a:solidFill>
                    <a:schemeClr val="bg1"/>
                  </a:solidFill>
                </a:rPr>
                <a:t>Chunk Server</a:t>
              </a:r>
              <a:r>
                <a:rPr lang="zh-CN" altLang="en-US" dirty="0">
                  <a:solidFill>
                    <a:schemeClr val="bg1"/>
                  </a:solidFill>
                </a:rPr>
                <a:t>信息，</a:t>
              </a:r>
              <a:r>
                <a:rPr lang="zh-CN" altLang="en-US" dirty="0">
                  <a:solidFill>
                    <a:srgbClr val="B3DC4C"/>
                  </a:solidFill>
                </a:rPr>
                <a:t>然后访问这些</a:t>
              </a:r>
              <a:r>
                <a:rPr lang="en-US" altLang="zh-CN" dirty="0">
                  <a:solidFill>
                    <a:srgbClr val="B3DC4C"/>
                  </a:solidFill>
                </a:rPr>
                <a:t>Chunk Server</a:t>
              </a:r>
              <a:r>
                <a:rPr lang="zh-CN" altLang="en-US" dirty="0">
                  <a:solidFill>
                    <a:schemeClr val="bg1"/>
                  </a:solidFill>
                </a:rPr>
                <a:t>，完成数据存取工作。这种设计方法实现了</a:t>
              </a:r>
              <a:r>
                <a:rPr lang="zh-CN" altLang="en-US" dirty="0">
                  <a:solidFill>
                    <a:srgbClr val="B3DC4C"/>
                  </a:solidFill>
                </a:rPr>
                <a:t>控制流和数据流的分离</a:t>
              </a:r>
              <a:r>
                <a:rPr lang="zh-CN" altLang="en-US" dirty="0">
                  <a:solidFill>
                    <a:schemeClr val="bg1"/>
                  </a:solidFill>
                </a:rPr>
                <a:t>。</a:t>
              </a:r>
            </a:p>
          </p:txBody>
        </p:sp>
        <p:sp>
          <p:nvSpPr>
            <p:cNvPr id="49" name="椭圆 48"/>
            <p:cNvSpPr/>
            <p:nvPr/>
          </p:nvSpPr>
          <p:spPr>
            <a:xfrm>
              <a:off x="708107" y="1895384"/>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366294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8" y="2969782"/>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22.4.1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22.4.2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22.4.3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22.4.4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性能优化</a:t>
            </a:r>
          </a:p>
        </p:txBody>
      </p:sp>
    </p:spTree>
    <p:extLst>
      <p:ext uri="{BB962C8B-B14F-4D97-AF65-F5344CB8AC3E}">
        <p14:creationId xmlns:p14="http://schemas.microsoft.com/office/powerpoint/2010/main" val="2578299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31037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的设计动机</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7" name="组合 6"/>
          <p:cNvGrpSpPr/>
          <p:nvPr/>
        </p:nvGrpSpPr>
        <p:grpSpPr>
          <a:xfrm>
            <a:off x="1222100" y="2078742"/>
            <a:ext cx="6699800" cy="3655308"/>
            <a:chOff x="2653517" y="2096597"/>
            <a:chExt cx="6175672" cy="3369352"/>
          </a:xfrm>
        </p:grpSpPr>
        <p:sp>
          <p:nvSpPr>
            <p:cNvPr id="8" name="任意多边形 7"/>
            <p:cNvSpPr/>
            <p:nvPr/>
          </p:nvSpPr>
          <p:spPr>
            <a:xfrm>
              <a:off x="4668013" y="3885397"/>
              <a:ext cx="570065" cy="1579250"/>
            </a:xfrm>
            <a:custGeom>
              <a:avLst/>
              <a:gdLst>
                <a:gd name="connsiteX0" fmla="*/ 511923 w 522514"/>
                <a:gd name="connsiteY0" fmla="*/ 0 h 1394549"/>
                <a:gd name="connsiteX1" fmla="*/ 522514 w 522514"/>
                <a:gd name="connsiteY1" fmla="*/ 74141 h 1394549"/>
                <a:gd name="connsiteX2" fmla="*/ 0 w 522514"/>
                <a:gd name="connsiteY2" fmla="*/ 1394549 h 1394549"/>
                <a:gd name="connsiteX3" fmla="*/ 0 w 522514"/>
                <a:gd name="connsiteY3" fmla="*/ 1278042 h 1394549"/>
                <a:gd name="connsiteX4" fmla="*/ 511923 w 522514"/>
                <a:gd name="connsiteY4" fmla="*/ 0 h 1394549"/>
                <a:gd name="connsiteX0" fmla="*/ 515098 w 525689"/>
                <a:gd name="connsiteY0" fmla="*/ 0 h 1394549"/>
                <a:gd name="connsiteX1" fmla="*/ 525689 w 525689"/>
                <a:gd name="connsiteY1" fmla="*/ 74141 h 1394549"/>
                <a:gd name="connsiteX2" fmla="*/ 3175 w 525689"/>
                <a:gd name="connsiteY2" fmla="*/ 1394549 h 1394549"/>
                <a:gd name="connsiteX3" fmla="*/ 0 w 525689"/>
                <a:gd name="connsiteY3" fmla="*/ 1252642 h 1394549"/>
                <a:gd name="connsiteX4" fmla="*/ 515098 w 525689"/>
                <a:gd name="connsiteY4" fmla="*/ 0 h 1394549"/>
                <a:gd name="connsiteX0" fmla="*/ 511923 w 525689"/>
                <a:gd name="connsiteY0" fmla="*/ 0 h 1407249"/>
                <a:gd name="connsiteX1" fmla="*/ 525689 w 525689"/>
                <a:gd name="connsiteY1" fmla="*/ 86841 h 1407249"/>
                <a:gd name="connsiteX2" fmla="*/ 3175 w 525689"/>
                <a:gd name="connsiteY2" fmla="*/ 1407249 h 1407249"/>
                <a:gd name="connsiteX3" fmla="*/ 0 w 525689"/>
                <a:gd name="connsiteY3" fmla="*/ 1265342 h 1407249"/>
                <a:gd name="connsiteX4" fmla="*/ 511923 w 525689"/>
                <a:gd name="connsiteY4" fmla="*/ 0 h 1407249"/>
                <a:gd name="connsiteX0" fmla="*/ 511923 w 525689"/>
                <a:gd name="connsiteY0" fmla="*/ 0 h 1419155"/>
                <a:gd name="connsiteX1" fmla="*/ 525689 w 525689"/>
                <a:gd name="connsiteY1" fmla="*/ 86841 h 1419155"/>
                <a:gd name="connsiteX2" fmla="*/ 794 w 525689"/>
                <a:gd name="connsiteY2" fmla="*/ 1419155 h 1419155"/>
                <a:gd name="connsiteX3" fmla="*/ 0 w 525689"/>
                <a:gd name="connsiteY3" fmla="*/ 1265342 h 1419155"/>
                <a:gd name="connsiteX4" fmla="*/ 511923 w 525689"/>
                <a:gd name="connsiteY4" fmla="*/ 0 h 1419155"/>
                <a:gd name="connsiteX0" fmla="*/ 514304 w 528070"/>
                <a:gd name="connsiteY0" fmla="*/ 0 h 1419155"/>
                <a:gd name="connsiteX1" fmla="*/ 528070 w 528070"/>
                <a:gd name="connsiteY1" fmla="*/ 86841 h 1419155"/>
                <a:gd name="connsiteX2" fmla="*/ 3175 w 528070"/>
                <a:gd name="connsiteY2" fmla="*/ 1419155 h 1419155"/>
                <a:gd name="connsiteX3" fmla="*/ 0 w 528070"/>
                <a:gd name="connsiteY3" fmla="*/ 1289155 h 1419155"/>
                <a:gd name="connsiteX4" fmla="*/ 514304 w 528070"/>
                <a:gd name="connsiteY4" fmla="*/ 0 h 1419155"/>
                <a:gd name="connsiteX0" fmla="*/ 514304 w 528070"/>
                <a:gd name="connsiteY0" fmla="*/ 0 h 1419155"/>
                <a:gd name="connsiteX1" fmla="*/ 528070 w 528070"/>
                <a:gd name="connsiteY1" fmla="*/ 86841 h 1419155"/>
                <a:gd name="connsiteX2" fmla="*/ 3175 w 528070"/>
                <a:gd name="connsiteY2" fmla="*/ 1419155 h 1419155"/>
                <a:gd name="connsiteX3" fmla="*/ 0 w 528070"/>
                <a:gd name="connsiteY3" fmla="*/ 1279630 h 1419155"/>
                <a:gd name="connsiteX4" fmla="*/ 514304 w 528070"/>
                <a:gd name="connsiteY4" fmla="*/ 0 h 1419155"/>
                <a:gd name="connsiteX0" fmla="*/ 514304 w 528070"/>
                <a:gd name="connsiteY0" fmla="*/ 0 h 1419155"/>
                <a:gd name="connsiteX1" fmla="*/ 528070 w 528070"/>
                <a:gd name="connsiteY1" fmla="*/ 86841 h 1419155"/>
                <a:gd name="connsiteX2" fmla="*/ 3175 w 528070"/>
                <a:gd name="connsiteY2" fmla="*/ 1419155 h 1419155"/>
                <a:gd name="connsiteX3" fmla="*/ 0 w 528070"/>
                <a:gd name="connsiteY3" fmla="*/ 1289155 h 1419155"/>
                <a:gd name="connsiteX4" fmla="*/ 514304 w 528070"/>
                <a:gd name="connsiteY4" fmla="*/ 0 h 1419155"/>
                <a:gd name="connsiteX0" fmla="*/ 514304 w 514304"/>
                <a:gd name="connsiteY0" fmla="*/ 0 h 1419155"/>
                <a:gd name="connsiteX1" fmla="*/ 505845 w 514304"/>
                <a:gd name="connsiteY1" fmla="*/ 96366 h 1419155"/>
                <a:gd name="connsiteX2" fmla="*/ 3175 w 514304"/>
                <a:gd name="connsiteY2" fmla="*/ 1419155 h 1419155"/>
                <a:gd name="connsiteX3" fmla="*/ 0 w 514304"/>
                <a:gd name="connsiteY3" fmla="*/ 1289155 h 1419155"/>
                <a:gd name="connsiteX4" fmla="*/ 514304 w 514304"/>
                <a:gd name="connsiteY4" fmla="*/ 0 h 1419155"/>
                <a:gd name="connsiteX0" fmla="*/ 511129 w 511129"/>
                <a:gd name="connsiteY0" fmla="*/ 0 h 1415980"/>
                <a:gd name="connsiteX1" fmla="*/ 505845 w 511129"/>
                <a:gd name="connsiteY1" fmla="*/ 93191 h 1415980"/>
                <a:gd name="connsiteX2" fmla="*/ 3175 w 511129"/>
                <a:gd name="connsiteY2" fmla="*/ 1415980 h 1415980"/>
                <a:gd name="connsiteX3" fmla="*/ 0 w 511129"/>
                <a:gd name="connsiteY3" fmla="*/ 1285980 h 1415980"/>
                <a:gd name="connsiteX4" fmla="*/ 511129 w 511129"/>
                <a:gd name="connsiteY4" fmla="*/ 0 h 1415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129" h="1415980">
                  <a:moveTo>
                    <a:pt x="511129" y="0"/>
                  </a:moveTo>
                  <a:lnTo>
                    <a:pt x="505845" y="93191"/>
                  </a:lnTo>
                  <a:lnTo>
                    <a:pt x="3175" y="1415980"/>
                  </a:lnTo>
                  <a:cubicBezTo>
                    <a:pt x="2117" y="1368678"/>
                    <a:pt x="1058" y="1333282"/>
                    <a:pt x="0" y="1285980"/>
                  </a:cubicBezTo>
                  <a:lnTo>
                    <a:pt x="511129" y="0"/>
                  </a:lnTo>
                  <a:close/>
                </a:path>
              </a:pathLst>
            </a:custGeom>
            <a:solidFill>
              <a:schemeClr val="tx1">
                <a:lumMod val="85000"/>
                <a:lumOff val="1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2654403" y="5319879"/>
              <a:ext cx="2013113" cy="146070"/>
            </a:xfrm>
            <a:custGeom>
              <a:avLst/>
              <a:gdLst>
                <a:gd name="connsiteX0" fmla="*/ 0 w 1804987"/>
                <a:gd name="connsiteY0" fmla="*/ 0 h 130969"/>
                <a:gd name="connsiteX1" fmla="*/ 0 w 1804987"/>
                <a:gd name="connsiteY1" fmla="*/ 130969 h 130969"/>
                <a:gd name="connsiteX2" fmla="*/ 1804987 w 1804987"/>
                <a:gd name="connsiteY2" fmla="*/ 130969 h 130969"/>
                <a:gd name="connsiteX3" fmla="*/ 1804987 w 1804987"/>
                <a:gd name="connsiteY3" fmla="*/ 2381 h 130969"/>
                <a:gd name="connsiteX4" fmla="*/ 0 w 1804987"/>
                <a:gd name="connsiteY4" fmla="*/ 0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87" h="130969">
                  <a:moveTo>
                    <a:pt x="0" y="0"/>
                  </a:moveTo>
                  <a:lnTo>
                    <a:pt x="0" y="130969"/>
                  </a:lnTo>
                  <a:lnTo>
                    <a:pt x="1804987" y="130969"/>
                  </a:lnTo>
                  <a:lnTo>
                    <a:pt x="1804987" y="2381"/>
                  </a:lnTo>
                  <a:lnTo>
                    <a:pt x="0" y="0"/>
                  </a:lnTo>
                  <a:close/>
                </a:path>
              </a:pathLst>
            </a:custGeom>
            <a:solidFill>
              <a:schemeClr val="tx1">
                <a:lumMod val="85000"/>
                <a:lumOff val="1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9"/>
            <p:cNvSpPr/>
            <p:nvPr/>
          </p:nvSpPr>
          <p:spPr>
            <a:xfrm>
              <a:off x="4813585" y="2096597"/>
              <a:ext cx="1689989" cy="3229478"/>
            </a:xfrm>
            <a:custGeom>
              <a:avLst/>
              <a:gdLst>
                <a:gd name="connsiteX0" fmla="*/ 831850 w 1517650"/>
                <a:gd name="connsiteY0" fmla="*/ 0 h 2895600"/>
                <a:gd name="connsiteX1" fmla="*/ 514350 w 1517650"/>
                <a:gd name="connsiteY1" fmla="*/ 609600 h 2895600"/>
                <a:gd name="connsiteX2" fmla="*/ 622300 w 1517650"/>
                <a:gd name="connsiteY2" fmla="*/ 609600 h 2895600"/>
                <a:gd name="connsiteX3" fmla="*/ 622300 w 1517650"/>
                <a:gd name="connsiteY3" fmla="*/ 1600200 h 2895600"/>
                <a:gd name="connsiteX4" fmla="*/ 0 w 1517650"/>
                <a:gd name="connsiteY4" fmla="*/ 2895600 h 2895600"/>
                <a:gd name="connsiteX5" fmla="*/ 1517650 w 1517650"/>
                <a:gd name="connsiteY5" fmla="*/ 2895600 h 2895600"/>
                <a:gd name="connsiteX6" fmla="*/ 1060450 w 1517650"/>
                <a:gd name="connsiteY6" fmla="*/ 1593850 h 2895600"/>
                <a:gd name="connsiteX7" fmla="*/ 1060450 w 1517650"/>
                <a:gd name="connsiteY7" fmla="*/ 609600 h 2895600"/>
                <a:gd name="connsiteX8" fmla="*/ 1162050 w 1517650"/>
                <a:gd name="connsiteY8" fmla="*/ 609600 h 2895600"/>
                <a:gd name="connsiteX9" fmla="*/ 831850 w 1517650"/>
                <a:gd name="connsiteY9" fmla="*/ 0 h 2895600"/>
                <a:gd name="connsiteX0" fmla="*/ 831850 w 1515269"/>
                <a:gd name="connsiteY0" fmla="*/ 0 h 2895600"/>
                <a:gd name="connsiteX1" fmla="*/ 514350 w 1515269"/>
                <a:gd name="connsiteY1" fmla="*/ 609600 h 2895600"/>
                <a:gd name="connsiteX2" fmla="*/ 622300 w 1515269"/>
                <a:gd name="connsiteY2" fmla="*/ 609600 h 2895600"/>
                <a:gd name="connsiteX3" fmla="*/ 622300 w 1515269"/>
                <a:gd name="connsiteY3" fmla="*/ 1600200 h 2895600"/>
                <a:gd name="connsiteX4" fmla="*/ 0 w 1515269"/>
                <a:gd name="connsiteY4" fmla="*/ 2895600 h 2895600"/>
                <a:gd name="connsiteX5" fmla="*/ 1515269 w 1515269"/>
                <a:gd name="connsiteY5" fmla="*/ 2893218 h 2895600"/>
                <a:gd name="connsiteX6" fmla="*/ 1060450 w 1515269"/>
                <a:gd name="connsiteY6" fmla="*/ 1593850 h 2895600"/>
                <a:gd name="connsiteX7" fmla="*/ 1060450 w 1515269"/>
                <a:gd name="connsiteY7" fmla="*/ 609600 h 2895600"/>
                <a:gd name="connsiteX8" fmla="*/ 1162050 w 1515269"/>
                <a:gd name="connsiteY8" fmla="*/ 609600 h 2895600"/>
                <a:gd name="connsiteX9" fmla="*/ 831850 w 1515269"/>
                <a:gd name="connsiteY9"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5269" h="2895600">
                  <a:moveTo>
                    <a:pt x="831850" y="0"/>
                  </a:moveTo>
                  <a:lnTo>
                    <a:pt x="514350" y="609600"/>
                  </a:lnTo>
                  <a:lnTo>
                    <a:pt x="622300" y="609600"/>
                  </a:lnTo>
                  <a:lnTo>
                    <a:pt x="622300" y="1600200"/>
                  </a:lnTo>
                  <a:lnTo>
                    <a:pt x="0" y="2895600"/>
                  </a:lnTo>
                  <a:lnTo>
                    <a:pt x="1515269" y="2893218"/>
                  </a:lnTo>
                  <a:lnTo>
                    <a:pt x="1060450" y="1593850"/>
                  </a:lnTo>
                  <a:lnTo>
                    <a:pt x="1060450" y="609600"/>
                  </a:lnTo>
                  <a:lnTo>
                    <a:pt x="1162050" y="609600"/>
                  </a:lnTo>
                  <a:lnTo>
                    <a:pt x="831850" y="0"/>
                  </a:lnTo>
                  <a:close/>
                </a:path>
              </a:pathLst>
            </a:custGeom>
            <a:solidFill>
              <a:srgbClr val="70AD47"/>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10"/>
            <p:cNvSpPr/>
            <p:nvPr/>
          </p:nvSpPr>
          <p:spPr>
            <a:xfrm>
              <a:off x="4813586" y="5325190"/>
              <a:ext cx="1689103" cy="140759"/>
            </a:xfrm>
            <a:custGeom>
              <a:avLst/>
              <a:gdLst>
                <a:gd name="connsiteX0" fmla="*/ 0 w 1514475"/>
                <a:gd name="connsiteY0" fmla="*/ 0 h 123825"/>
                <a:gd name="connsiteX1" fmla="*/ 0 w 1514475"/>
                <a:gd name="connsiteY1" fmla="*/ 123825 h 123825"/>
                <a:gd name="connsiteX2" fmla="*/ 1514475 w 1514475"/>
                <a:gd name="connsiteY2" fmla="*/ 123825 h 123825"/>
                <a:gd name="connsiteX3" fmla="*/ 1514475 w 1514475"/>
                <a:gd name="connsiteY3" fmla="*/ 0 h 123825"/>
                <a:gd name="connsiteX4" fmla="*/ 0 w 1514475"/>
                <a:gd name="connsiteY4" fmla="*/ 0 h 123825"/>
                <a:gd name="connsiteX0" fmla="*/ 4762 w 1514475"/>
                <a:gd name="connsiteY0" fmla="*/ 0 h 126207"/>
                <a:gd name="connsiteX1" fmla="*/ 0 w 1514475"/>
                <a:gd name="connsiteY1" fmla="*/ 126207 h 126207"/>
                <a:gd name="connsiteX2" fmla="*/ 1514475 w 1514475"/>
                <a:gd name="connsiteY2" fmla="*/ 126207 h 126207"/>
                <a:gd name="connsiteX3" fmla="*/ 1514475 w 1514475"/>
                <a:gd name="connsiteY3" fmla="*/ 2382 h 126207"/>
                <a:gd name="connsiteX4" fmla="*/ 4762 w 1514475"/>
                <a:gd name="connsiteY4" fmla="*/ 0 h 126207"/>
                <a:gd name="connsiteX0" fmla="*/ 4762 w 1514475"/>
                <a:gd name="connsiteY0" fmla="*/ 4761 h 130968"/>
                <a:gd name="connsiteX1" fmla="*/ 0 w 1514475"/>
                <a:gd name="connsiteY1" fmla="*/ 130968 h 130968"/>
                <a:gd name="connsiteX2" fmla="*/ 1514475 w 1514475"/>
                <a:gd name="connsiteY2" fmla="*/ 130968 h 130968"/>
                <a:gd name="connsiteX3" fmla="*/ 1512093 w 1514475"/>
                <a:gd name="connsiteY3" fmla="*/ 0 h 130968"/>
                <a:gd name="connsiteX4" fmla="*/ 4762 w 1514475"/>
                <a:gd name="connsiteY4" fmla="*/ 4761 h 130968"/>
                <a:gd name="connsiteX0" fmla="*/ 7143 w 1514475"/>
                <a:gd name="connsiteY0" fmla="*/ 0 h 133351"/>
                <a:gd name="connsiteX1" fmla="*/ 0 w 1514475"/>
                <a:gd name="connsiteY1" fmla="*/ 133351 h 133351"/>
                <a:gd name="connsiteX2" fmla="*/ 1514475 w 1514475"/>
                <a:gd name="connsiteY2" fmla="*/ 133351 h 133351"/>
                <a:gd name="connsiteX3" fmla="*/ 1512093 w 1514475"/>
                <a:gd name="connsiteY3" fmla="*/ 2383 h 133351"/>
                <a:gd name="connsiteX4" fmla="*/ 7143 w 1514475"/>
                <a:gd name="connsiteY4" fmla="*/ 0 h 133351"/>
                <a:gd name="connsiteX0" fmla="*/ 2381 w 1514475"/>
                <a:gd name="connsiteY0" fmla="*/ 4761 h 130968"/>
                <a:gd name="connsiteX1" fmla="*/ 0 w 1514475"/>
                <a:gd name="connsiteY1" fmla="*/ 130968 h 130968"/>
                <a:gd name="connsiteX2" fmla="*/ 1514475 w 1514475"/>
                <a:gd name="connsiteY2" fmla="*/ 130968 h 130968"/>
                <a:gd name="connsiteX3" fmla="*/ 1512093 w 1514475"/>
                <a:gd name="connsiteY3" fmla="*/ 0 h 130968"/>
                <a:gd name="connsiteX4" fmla="*/ 2381 w 1514475"/>
                <a:gd name="connsiteY4" fmla="*/ 4761 h 130968"/>
                <a:gd name="connsiteX0" fmla="*/ 2381 w 1514475"/>
                <a:gd name="connsiteY0" fmla="*/ 0 h 126207"/>
                <a:gd name="connsiteX1" fmla="*/ 0 w 1514475"/>
                <a:gd name="connsiteY1" fmla="*/ 126207 h 126207"/>
                <a:gd name="connsiteX2" fmla="*/ 1514475 w 1514475"/>
                <a:gd name="connsiteY2" fmla="*/ 126207 h 126207"/>
                <a:gd name="connsiteX3" fmla="*/ 1514474 w 1514475"/>
                <a:gd name="connsiteY3" fmla="*/ 2382 h 126207"/>
                <a:gd name="connsiteX4" fmla="*/ 2381 w 1514475"/>
                <a:gd name="connsiteY4" fmla="*/ 0 h 12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475" h="126207">
                  <a:moveTo>
                    <a:pt x="2381" y="0"/>
                  </a:moveTo>
                  <a:cubicBezTo>
                    <a:pt x="1587" y="42069"/>
                    <a:pt x="794" y="84138"/>
                    <a:pt x="0" y="126207"/>
                  </a:cubicBezTo>
                  <a:lnTo>
                    <a:pt x="1514475" y="126207"/>
                  </a:lnTo>
                  <a:cubicBezTo>
                    <a:pt x="1514475" y="84932"/>
                    <a:pt x="1514474" y="43657"/>
                    <a:pt x="1514474" y="2382"/>
                  </a:cubicBezTo>
                  <a:lnTo>
                    <a:pt x="2381" y="0"/>
                  </a:lnTo>
                  <a:close/>
                </a:path>
              </a:pathLst>
            </a:custGeom>
            <a:solidFill>
              <a:srgbClr val="4B732F"/>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11"/>
            <p:cNvSpPr/>
            <p:nvPr/>
          </p:nvSpPr>
          <p:spPr>
            <a:xfrm>
              <a:off x="6233568" y="3891931"/>
              <a:ext cx="584543" cy="1570476"/>
            </a:xfrm>
            <a:custGeom>
              <a:avLst/>
              <a:gdLst>
                <a:gd name="connsiteX0" fmla="*/ 0 w 520700"/>
                <a:gd name="connsiteY0" fmla="*/ 0 h 1390650"/>
                <a:gd name="connsiteX1" fmla="*/ 0 w 520700"/>
                <a:gd name="connsiteY1" fmla="*/ 101600 h 1390650"/>
                <a:gd name="connsiteX2" fmla="*/ 520700 w 520700"/>
                <a:gd name="connsiteY2" fmla="*/ 1390650 h 1390650"/>
                <a:gd name="connsiteX3" fmla="*/ 520700 w 520700"/>
                <a:gd name="connsiteY3" fmla="*/ 1282700 h 1390650"/>
                <a:gd name="connsiteX4" fmla="*/ 0 w 520700"/>
                <a:gd name="connsiteY4" fmla="*/ 0 h 1390650"/>
                <a:gd name="connsiteX0" fmla="*/ 0 w 520700"/>
                <a:gd name="connsiteY0" fmla="*/ 0 h 1390650"/>
                <a:gd name="connsiteX1" fmla="*/ 0 w 520700"/>
                <a:gd name="connsiteY1" fmla="*/ 101600 h 1390650"/>
                <a:gd name="connsiteX2" fmla="*/ 520700 w 520700"/>
                <a:gd name="connsiteY2" fmla="*/ 1390650 h 1390650"/>
                <a:gd name="connsiteX3" fmla="*/ 520700 w 520700"/>
                <a:gd name="connsiteY3" fmla="*/ 1254125 h 1390650"/>
                <a:gd name="connsiteX4" fmla="*/ 0 w 520700"/>
                <a:gd name="connsiteY4" fmla="*/ 0 h 1390650"/>
                <a:gd name="connsiteX0" fmla="*/ 9525 w 520700"/>
                <a:gd name="connsiteY0" fmla="*/ 0 h 1390650"/>
                <a:gd name="connsiteX1" fmla="*/ 0 w 520700"/>
                <a:gd name="connsiteY1" fmla="*/ 101600 h 1390650"/>
                <a:gd name="connsiteX2" fmla="*/ 520700 w 520700"/>
                <a:gd name="connsiteY2" fmla="*/ 1390650 h 1390650"/>
                <a:gd name="connsiteX3" fmla="*/ 520700 w 520700"/>
                <a:gd name="connsiteY3" fmla="*/ 1254125 h 1390650"/>
                <a:gd name="connsiteX4" fmla="*/ 9525 w 520700"/>
                <a:gd name="connsiteY4" fmla="*/ 0 h 1390650"/>
                <a:gd name="connsiteX0" fmla="*/ 0 w 511175"/>
                <a:gd name="connsiteY0" fmla="*/ 0 h 1390650"/>
                <a:gd name="connsiteX1" fmla="*/ 0 w 511175"/>
                <a:gd name="connsiteY1" fmla="*/ 101600 h 1390650"/>
                <a:gd name="connsiteX2" fmla="*/ 511175 w 511175"/>
                <a:gd name="connsiteY2" fmla="*/ 1390650 h 1390650"/>
                <a:gd name="connsiteX3" fmla="*/ 511175 w 511175"/>
                <a:gd name="connsiteY3" fmla="*/ 1254125 h 1390650"/>
                <a:gd name="connsiteX4" fmla="*/ 0 w 511175"/>
                <a:gd name="connsiteY4" fmla="*/ 0 h 1390650"/>
                <a:gd name="connsiteX0" fmla="*/ 0 w 520700"/>
                <a:gd name="connsiteY0" fmla="*/ 0 h 1390650"/>
                <a:gd name="connsiteX1" fmla="*/ 9525 w 520700"/>
                <a:gd name="connsiteY1" fmla="*/ 101600 h 1390650"/>
                <a:gd name="connsiteX2" fmla="*/ 520700 w 520700"/>
                <a:gd name="connsiteY2" fmla="*/ 1390650 h 1390650"/>
                <a:gd name="connsiteX3" fmla="*/ 520700 w 520700"/>
                <a:gd name="connsiteY3" fmla="*/ 1254125 h 1390650"/>
                <a:gd name="connsiteX4" fmla="*/ 0 w 520700"/>
                <a:gd name="connsiteY4" fmla="*/ 0 h 1390650"/>
                <a:gd name="connsiteX0" fmla="*/ 0 w 517525"/>
                <a:gd name="connsiteY0" fmla="*/ 0 h 1406525"/>
                <a:gd name="connsiteX1" fmla="*/ 6350 w 517525"/>
                <a:gd name="connsiteY1" fmla="*/ 117475 h 1406525"/>
                <a:gd name="connsiteX2" fmla="*/ 517525 w 517525"/>
                <a:gd name="connsiteY2" fmla="*/ 1406525 h 1406525"/>
                <a:gd name="connsiteX3" fmla="*/ 517525 w 517525"/>
                <a:gd name="connsiteY3" fmla="*/ 1270000 h 1406525"/>
                <a:gd name="connsiteX4" fmla="*/ 0 w 517525"/>
                <a:gd name="connsiteY4" fmla="*/ 0 h 1406525"/>
                <a:gd name="connsiteX0" fmla="*/ 0 w 517525"/>
                <a:gd name="connsiteY0" fmla="*/ 0 h 1406525"/>
                <a:gd name="connsiteX1" fmla="*/ 3175 w 517525"/>
                <a:gd name="connsiteY1" fmla="*/ 107950 h 1406525"/>
                <a:gd name="connsiteX2" fmla="*/ 517525 w 517525"/>
                <a:gd name="connsiteY2" fmla="*/ 1406525 h 1406525"/>
                <a:gd name="connsiteX3" fmla="*/ 517525 w 517525"/>
                <a:gd name="connsiteY3" fmla="*/ 1270000 h 1406525"/>
                <a:gd name="connsiteX4" fmla="*/ 0 w 517525"/>
                <a:gd name="connsiteY4" fmla="*/ 0 h 1406525"/>
                <a:gd name="connsiteX0" fmla="*/ 0 w 520700"/>
                <a:gd name="connsiteY0" fmla="*/ 0 h 1412875"/>
                <a:gd name="connsiteX1" fmla="*/ 3175 w 520700"/>
                <a:gd name="connsiteY1" fmla="*/ 107950 h 1412875"/>
                <a:gd name="connsiteX2" fmla="*/ 520700 w 520700"/>
                <a:gd name="connsiteY2" fmla="*/ 1412875 h 1412875"/>
                <a:gd name="connsiteX3" fmla="*/ 517525 w 520700"/>
                <a:gd name="connsiteY3" fmla="*/ 1270000 h 1412875"/>
                <a:gd name="connsiteX4" fmla="*/ 0 w 520700"/>
                <a:gd name="connsiteY4" fmla="*/ 0 h 1412875"/>
                <a:gd name="connsiteX0" fmla="*/ 0 w 524015"/>
                <a:gd name="connsiteY0" fmla="*/ 0 h 1412875"/>
                <a:gd name="connsiteX1" fmla="*/ 3175 w 524015"/>
                <a:gd name="connsiteY1" fmla="*/ 107950 h 1412875"/>
                <a:gd name="connsiteX2" fmla="*/ 520700 w 524015"/>
                <a:gd name="connsiteY2" fmla="*/ 1412875 h 1412875"/>
                <a:gd name="connsiteX3" fmla="*/ 523875 w 524015"/>
                <a:gd name="connsiteY3" fmla="*/ 1276350 h 1412875"/>
                <a:gd name="connsiteX4" fmla="*/ 0 w 524015"/>
                <a:gd name="connsiteY4" fmla="*/ 0 h 1412875"/>
                <a:gd name="connsiteX0" fmla="*/ 0 w 527844"/>
                <a:gd name="connsiteY0" fmla="*/ 0 h 1408113"/>
                <a:gd name="connsiteX1" fmla="*/ 3175 w 527844"/>
                <a:gd name="connsiteY1" fmla="*/ 107950 h 1408113"/>
                <a:gd name="connsiteX2" fmla="*/ 527844 w 527844"/>
                <a:gd name="connsiteY2" fmla="*/ 1408113 h 1408113"/>
                <a:gd name="connsiteX3" fmla="*/ 523875 w 527844"/>
                <a:gd name="connsiteY3" fmla="*/ 1276350 h 1408113"/>
                <a:gd name="connsiteX4" fmla="*/ 0 w 527844"/>
                <a:gd name="connsiteY4" fmla="*/ 0 h 1408113"/>
                <a:gd name="connsiteX0" fmla="*/ 0 w 527844"/>
                <a:gd name="connsiteY0" fmla="*/ 0 h 1408113"/>
                <a:gd name="connsiteX1" fmla="*/ 3175 w 527844"/>
                <a:gd name="connsiteY1" fmla="*/ 107950 h 1408113"/>
                <a:gd name="connsiteX2" fmla="*/ 527844 w 527844"/>
                <a:gd name="connsiteY2" fmla="*/ 1408113 h 1408113"/>
                <a:gd name="connsiteX3" fmla="*/ 523875 w 527844"/>
                <a:gd name="connsiteY3" fmla="*/ 1285875 h 1408113"/>
                <a:gd name="connsiteX4" fmla="*/ 0 w 527844"/>
                <a:gd name="connsiteY4" fmla="*/ 0 h 1408113"/>
                <a:gd name="connsiteX0" fmla="*/ 0 w 524110"/>
                <a:gd name="connsiteY0" fmla="*/ 0 h 1408113"/>
                <a:gd name="connsiteX1" fmla="*/ 3175 w 524110"/>
                <a:gd name="connsiteY1" fmla="*/ 107950 h 1408113"/>
                <a:gd name="connsiteX2" fmla="*/ 523081 w 524110"/>
                <a:gd name="connsiteY2" fmla="*/ 1408113 h 1408113"/>
                <a:gd name="connsiteX3" fmla="*/ 523875 w 524110"/>
                <a:gd name="connsiteY3" fmla="*/ 1285875 h 1408113"/>
                <a:gd name="connsiteX4" fmla="*/ 0 w 524110"/>
                <a:gd name="connsiteY4" fmla="*/ 0 h 1408113"/>
                <a:gd name="connsiteX0" fmla="*/ 0 w 524110"/>
                <a:gd name="connsiteY0" fmla="*/ 0 h 1408113"/>
                <a:gd name="connsiteX1" fmla="*/ 3175 w 524110"/>
                <a:gd name="connsiteY1" fmla="*/ 107950 h 1408113"/>
                <a:gd name="connsiteX2" fmla="*/ 523081 w 524110"/>
                <a:gd name="connsiteY2" fmla="*/ 1408113 h 1408113"/>
                <a:gd name="connsiteX3" fmla="*/ 523875 w 524110"/>
                <a:gd name="connsiteY3" fmla="*/ 1290638 h 1408113"/>
                <a:gd name="connsiteX4" fmla="*/ 0 w 524110"/>
                <a:gd name="connsiteY4" fmla="*/ 0 h 140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110" h="1408113">
                  <a:moveTo>
                    <a:pt x="0" y="0"/>
                  </a:moveTo>
                  <a:cubicBezTo>
                    <a:pt x="1058" y="35983"/>
                    <a:pt x="2117" y="71967"/>
                    <a:pt x="3175" y="107950"/>
                  </a:cubicBezTo>
                  <a:lnTo>
                    <a:pt x="523081" y="1408113"/>
                  </a:lnTo>
                  <a:cubicBezTo>
                    <a:pt x="522023" y="1360488"/>
                    <a:pt x="524933" y="1338263"/>
                    <a:pt x="523875" y="1290638"/>
                  </a:cubicBezTo>
                  <a:lnTo>
                    <a:pt x="0" y="0"/>
                  </a:lnTo>
                  <a:close/>
                </a:path>
              </a:pathLst>
            </a:custGeom>
            <a:solidFill>
              <a:schemeClr val="bg1">
                <a:lumMod val="5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12"/>
            <p:cNvSpPr/>
            <p:nvPr/>
          </p:nvSpPr>
          <p:spPr>
            <a:xfrm>
              <a:off x="6814305" y="5322534"/>
              <a:ext cx="2014884" cy="138103"/>
            </a:xfrm>
            <a:custGeom>
              <a:avLst/>
              <a:gdLst>
                <a:gd name="connsiteX0" fmla="*/ 0 w 1806575"/>
                <a:gd name="connsiteY0" fmla="*/ 0 h 123825"/>
                <a:gd name="connsiteX1" fmla="*/ 1806575 w 1806575"/>
                <a:gd name="connsiteY1" fmla="*/ 0 h 123825"/>
                <a:gd name="connsiteX2" fmla="*/ 1806575 w 1806575"/>
                <a:gd name="connsiteY2" fmla="*/ 123825 h 123825"/>
                <a:gd name="connsiteX3" fmla="*/ 3175 w 1806575"/>
                <a:gd name="connsiteY3" fmla="*/ 123825 h 123825"/>
                <a:gd name="connsiteX4" fmla="*/ 0 w 1806575"/>
                <a:gd name="connsiteY4" fmla="*/ 0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575" h="123825">
                  <a:moveTo>
                    <a:pt x="0" y="0"/>
                  </a:moveTo>
                  <a:lnTo>
                    <a:pt x="1806575" y="0"/>
                  </a:lnTo>
                  <a:lnTo>
                    <a:pt x="1806575" y="123825"/>
                  </a:lnTo>
                  <a:lnTo>
                    <a:pt x="3175" y="123825"/>
                  </a:lnTo>
                  <a:cubicBezTo>
                    <a:pt x="2117" y="82550"/>
                    <a:pt x="1058" y="41275"/>
                    <a:pt x="0" y="0"/>
                  </a:cubicBezTo>
                  <a:close/>
                </a:path>
              </a:pathLst>
            </a:custGeom>
            <a:solidFill>
              <a:schemeClr val="bg1">
                <a:lumMod val="5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13"/>
            <p:cNvSpPr/>
            <p:nvPr/>
          </p:nvSpPr>
          <p:spPr>
            <a:xfrm>
              <a:off x="6130874" y="3123514"/>
              <a:ext cx="2698315" cy="2202561"/>
            </a:xfrm>
            <a:custGeom>
              <a:avLst/>
              <a:gdLst>
                <a:gd name="connsiteX0" fmla="*/ 323850 w 2419350"/>
                <a:gd name="connsiteY0" fmla="*/ 0 h 1974850"/>
                <a:gd name="connsiteX1" fmla="*/ 0 w 2419350"/>
                <a:gd name="connsiteY1" fmla="*/ 254000 h 1974850"/>
                <a:gd name="connsiteX2" fmla="*/ 95250 w 2419350"/>
                <a:gd name="connsiteY2" fmla="*/ 254000 h 1974850"/>
                <a:gd name="connsiteX3" fmla="*/ 95250 w 2419350"/>
                <a:gd name="connsiteY3" fmla="*/ 698500 h 1974850"/>
                <a:gd name="connsiteX4" fmla="*/ 615950 w 2419350"/>
                <a:gd name="connsiteY4" fmla="*/ 1974850 h 1974850"/>
                <a:gd name="connsiteX5" fmla="*/ 2419350 w 2419350"/>
                <a:gd name="connsiteY5" fmla="*/ 1974850 h 1974850"/>
                <a:gd name="connsiteX6" fmla="*/ 533400 w 2419350"/>
                <a:gd name="connsiteY6" fmla="*/ 679450 h 1974850"/>
                <a:gd name="connsiteX7" fmla="*/ 533400 w 2419350"/>
                <a:gd name="connsiteY7" fmla="*/ 254000 h 1974850"/>
                <a:gd name="connsiteX8" fmla="*/ 641350 w 2419350"/>
                <a:gd name="connsiteY8" fmla="*/ 254000 h 1974850"/>
                <a:gd name="connsiteX9" fmla="*/ 323850 w 2419350"/>
                <a:gd name="connsiteY9" fmla="*/ 0 h 197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350" h="1974850">
                  <a:moveTo>
                    <a:pt x="323850" y="0"/>
                  </a:moveTo>
                  <a:lnTo>
                    <a:pt x="0" y="254000"/>
                  </a:lnTo>
                  <a:lnTo>
                    <a:pt x="95250" y="254000"/>
                  </a:lnTo>
                  <a:lnTo>
                    <a:pt x="95250" y="698500"/>
                  </a:lnTo>
                  <a:lnTo>
                    <a:pt x="615950" y="1974850"/>
                  </a:lnTo>
                  <a:lnTo>
                    <a:pt x="2419350" y="1974850"/>
                  </a:lnTo>
                  <a:lnTo>
                    <a:pt x="533400" y="679450"/>
                  </a:lnTo>
                  <a:lnTo>
                    <a:pt x="533400" y="254000"/>
                  </a:lnTo>
                  <a:lnTo>
                    <a:pt x="641350" y="254000"/>
                  </a:lnTo>
                  <a:lnTo>
                    <a:pt x="323850" y="0"/>
                  </a:lnTo>
                  <a:close/>
                </a:path>
              </a:pathLst>
            </a:custGeom>
            <a:solidFill>
              <a:schemeClr val="bg1">
                <a:lumMod val="7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14"/>
            <p:cNvSpPr/>
            <p:nvPr/>
          </p:nvSpPr>
          <p:spPr>
            <a:xfrm>
              <a:off x="2653517" y="2840227"/>
              <a:ext cx="2712480" cy="2478766"/>
            </a:xfrm>
            <a:custGeom>
              <a:avLst/>
              <a:gdLst>
                <a:gd name="connsiteX0" fmla="*/ 2114550 w 2432050"/>
                <a:gd name="connsiteY0" fmla="*/ 0 h 2222500"/>
                <a:gd name="connsiteX1" fmla="*/ 1778000 w 2432050"/>
                <a:gd name="connsiteY1" fmla="*/ 368300 h 2222500"/>
                <a:gd name="connsiteX2" fmla="*/ 1898650 w 2432050"/>
                <a:gd name="connsiteY2" fmla="*/ 368300 h 2222500"/>
                <a:gd name="connsiteX3" fmla="*/ 1898650 w 2432050"/>
                <a:gd name="connsiteY3" fmla="*/ 939800 h 2222500"/>
                <a:gd name="connsiteX4" fmla="*/ 0 w 2432050"/>
                <a:gd name="connsiteY4" fmla="*/ 2222500 h 2222500"/>
                <a:gd name="connsiteX5" fmla="*/ 1803400 w 2432050"/>
                <a:gd name="connsiteY5" fmla="*/ 2222500 h 2222500"/>
                <a:gd name="connsiteX6" fmla="*/ 2317750 w 2432050"/>
                <a:gd name="connsiteY6" fmla="*/ 946150 h 2222500"/>
                <a:gd name="connsiteX7" fmla="*/ 2317750 w 2432050"/>
                <a:gd name="connsiteY7" fmla="*/ 368300 h 2222500"/>
                <a:gd name="connsiteX8" fmla="*/ 2432050 w 2432050"/>
                <a:gd name="connsiteY8" fmla="*/ 368300 h 2222500"/>
                <a:gd name="connsiteX9" fmla="*/ 2114550 w 2432050"/>
                <a:gd name="connsiteY9"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2050" h="2222500">
                  <a:moveTo>
                    <a:pt x="2114550" y="0"/>
                  </a:moveTo>
                  <a:lnTo>
                    <a:pt x="1778000" y="368300"/>
                  </a:lnTo>
                  <a:lnTo>
                    <a:pt x="1898650" y="368300"/>
                  </a:lnTo>
                  <a:lnTo>
                    <a:pt x="1898650" y="939800"/>
                  </a:lnTo>
                  <a:lnTo>
                    <a:pt x="0" y="2222500"/>
                  </a:lnTo>
                  <a:lnTo>
                    <a:pt x="1803400" y="2222500"/>
                  </a:lnTo>
                  <a:lnTo>
                    <a:pt x="2317750" y="946150"/>
                  </a:lnTo>
                  <a:lnTo>
                    <a:pt x="2317750" y="368300"/>
                  </a:lnTo>
                  <a:lnTo>
                    <a:pt x="2432050" y="368300"/>
                  </a:lnTo>
                  <a:lnTo>
                    <a:pt x="2114550" y="0"/>
                  </a:lnTo>
                  <a:close/>
                </a:path>
              </a:pathLst>
            </a:custGeom>
            <a:solidFill>
              <a:schemeClr val="tx1">
                <a:lumMod val="75000"/>
                <a:lumOff val="2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文本框 15"/>
          <p:cNvSpPr txBox="1"/>
          <p:nvPr/>
        </p:nvSpPr>
        <p:spPr>
          <a:xfrm>
            <a:off x="3616292" y="3109572"/>
            <a:ext cx="3209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17" name="文本框 16"/>
          <p:cNvSpPr txBox="1"/>
          <p:nvPr/>
        </p:nvSpPr>
        <p:spPr>
          <a:xfrm>
            <a:off x="4419223" y="2623874"/>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18" name="文本框 17"/>
          <p:cNvSpPr txBox="1"/>
          <p:nvPr/>
        </p:nvSpPr>
        <p:spPr>
          <a:xfrm>
            <a:off x="5192636" y="3417038"/>
            <a:ext cx="37542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rPr>
              <a:t>3</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a:cs typeface="+mn-cs"/>
            </a:endParaRPr>
          </a:p>
        </p:txBody>
      </p:sp>
      <p:sp>
        <p:nvSpPr>
          <p:cNvPr id="19" name="矩形 18"/>
          <p:cNvSpPr/>
          <p:nvPr/>
        </p:nvSpPr>
        <p:spPr>
          <a:xfrm>
            <a:off x="1724066" y="4658015"/>
            <a:ext cx="1800493" cy="923330"/>
          </a:xfrm>
          <a:prstGeom prst="rect">
            <a:avLst/>
          </a:prstGeom>
        </p:spPr>
        <p:txBody>
          <a:bodyPr wrap="none">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需要存储</a:t>
            </a:r>
            <a:endPar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的数据种类繁多</a:t>
            </a:r>
          </a:p>
        </p:txBody>
      </p:sp>
      <p:sp>
        <p:nvSpPr>
          <p:cNvPr id="20" name="矩形 19"/>
          <p:cNvSpPr/>
          <p:nvPr/>
        </p:nvSpPr>
        <p:spPr>
          <a:xfrm>
            <a:off x="4008895" y="4701993"/>
            <a:ext cx="1107996" cy="923330"/>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海量的</a:t>
            </a:r>
            <a:endPar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服务请求</a:t>
            </a:r>
          </a:p>
        </p:txBody>
      </p:sp>
      <p:sp>
        <p:nvSpPr>
          <p:cNvPr id="21" name="矩形 20"/>
          <p:cNvSpPr/>
          <p:nvPr/>
        </p:nvSpPr>
        <p:spPr>
          <a:xfrm>
            <a:off x="5555879" y="4658015"/>
            <a:ext cx="1707519" cy="92333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商用数据库</a:t>
            </a:r>
            <a:endPar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  </a:t>
            </a:r>
            <a:r>
              <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无法满足需求</a:t>
            </a:r>
          </a:p>
        </p:txBody>
      </p:sp>
      <p:sp>
        <p:nvSpPr>
          <p:cNvPr id="22" name="矩形 21"/>
          <p:cNvSpPr/>
          <p:nvPr/>
        </p:nvSpPr>
        <p:spPr>
          <a:xfrm>
            <a:off x="504500" y="3195449"/>
            <a:ext cx="2746098" cy="830997"/>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包括</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URL</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、网页内容、用户的个性化设置在内的数据都是</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Google</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需要经常处理的</a:t>
            </a:r>
          </a:p>
        </p:txBody>
      </p:sp>
      <p:sp>
        <p:nvSpPr>
          <p:cNvPr id="23" name="矩形 22"/>
          <p:cNvSpPr/>
          <p:nvPr/>
        </p:nvSpPr>
        <p:spPr>
          <a:xfrm>
            <a:off x="1957655" y="1479944"/>
            <a:ext cx="5228689"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Google</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运行着目前世界上最繁忙的系统，它每时每刻处理的客户服务请求数量是普通的系统根本无法承受的</a:t>
            </a:r>
          </a:p>
        </p:txBody>
      </p:sp>
      <p:sp>
        <p:nvSpPr>
          <p:cNvPr id="24" name="矩形 23"/>
          <p:cNvSpPr/>
          <p:nvPr/>
        </p:nvSpPr>
        <p:spPr>
          <a:xfrm>
            <a:off x="5848288" y="2709462"/>
            <a:ext cx="2746098" cy="1323439"/>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一方面现有商用数据库的设计着眼点在于其通用性。</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另一方面对于底层系统的完全掌控会给后期的系统维护、升级带来极大的便利</a:t>
            </a:r>
          </a:p>
        </p:txBody>
      </p:sp>
    </p:spTree>
    <p:extLst>
      <p:ext uri="{BB962C8B-B14F-4D97-AF65-F5344CB8AC3E}">
        <p14:creationId xmlns:p14="http://schemas.microsoft.com/office/powerpoint/2010/main" val="2768112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0552" y="1552588"/>
            <a:ext cx="2396810" cy="89533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矩形 11"/>
          <p:cNvSpPr/>
          <p:nvPr/>
        </p:nvSpPr>
        <p:spPr>
          <a:xfrm>
            <a:off x="560552" y="2594672"/>
            <a:ext cx="2396810" cy="8953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矩形 12"/>
          <p:cNvSpPr/>
          <p:nvPr/>
        </p:nvSpPr>
        <p:spPr>
          <a:xfrm>
            <a:off x="560552" y="3628959"/>
            <a:ext cx="2396810" cy="8953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p:cNvSpPr/>
          <p:nvPr/>
        </p:nvSpPr>
        <p:spPr>
          <a:xfrm>
            <a:off x="560552" y="4663246"/>
            <a:ext cx="2396810" cy="895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402706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应达到的基本目标</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897183" y="1808391"/>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广泛的适用性</a:t>
            </a:r>
          </a:p>
        </p:txBody>
      </p:sp>
      <p:sp>
        <p:nvSpPr>
          <p:cNvPr id="8" name="矩形 7"/>
          <p:cNvSpPr/>
          <p:nvPr/>
        </p:nvSpPr>
        <p:spPr>
          <a:xfrm>
            <a:off x="768943" y="2837739"/>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很强的可扩展性</a:t>
            </a:r>
          </a:p>
        </p:txBody>
      </p:sp>
      <p:sp>
        <p:nvSpPr>
          <p:cNvPr id="9" name="矩形 8"/>
          <p:cNvSpPr/>
          <p:nvPr/>
        </p:nvSpPr>
        <p:spPr>
          <a:xfrm>
            <a:off x="1153663" y="3891961"/>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高可用性</a:t>
            </a:r>
          </a:p>
        </p:txBody>
      </p:sp>
      <p:sp>
        <p:nvSpPr>
          <p:cNvPr id="10" name="矩形 9"/>
          <p:cNvSpPr/>
          <p:nvPr/>
        </p:nvSpPr>
        <p:spPr>
          <a:xfrm>
            <a:off x="1281904" y="4926248"/>
            <a:ext cx="954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简单性</a:t>
            </a:r>
          </a:p>
        </p:txBody>
      </p:sp>
      <p:sp>
        <p:nvSpPr>
          <p:cNvPr id="15" name="矩形 14"/>
          <p:cNvSpPr/>
          <p:nvPr/>
        </p:nvSpPr>
        <p:spPr>
          <a:xfrm>
            <a:off x="3263900" y="1536641"/>
            <a:ext cx="5511800"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是为了满足一系列</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Google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产品而并非特定产品的存储要求。</a:t>
            </a:r>
          </a:p>
        </p:txBody>
      </p:sp>
      <p:sp>
        <p:nvSpPr>
          <p:cNvPr id="16" name="矩形 15"/>
          <p:cNvSpPr/>
          <p:nvPr/>
        </p:nvSpPr>
        <p:spPr>
          <a:xfrm>
            <a:off x="3263900" y="2778452"/>
            <a:ext cx="5710538" cy="5078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根据需要随时可以加入或撤销服务器</a:t>
            </a:r>
          </a:p>
        </p:txBody>
      </p:sp>
      <p:sp>
        <p:nvSpPr>
          <p:cNvPr id="17" name="矩形 16"/>
          <p:cNvSpPr/>
          <p:nvPr/>
        </p:nvSpPr>
        <p:spPr>
          <a:xfrm>
            <a:off x="3263900" y="3833553"/>
            <a:ext cx="5368296" cy="5078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确保几乎所有的情况下系统都可用</a:t>
            </a:r>
          </a:p>
        </p:txBody>
      </p:sp>
      <p:sp>
        <p:nvSpPr>
          <p:cNvPr id="18" name="矩形 17"/>
          <p:cNvSpPr/>
          <p:nvPr/>
        </p:nvSpPr>
        <p:spPr>
          <a:xfrm>
            <a:off x="3263900" y="4635244"/>
            <a:ext cx="5511800"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底层系统的简单性既可以减少系统出错的概率，也为上层应用的开发带来便利</a:t>
            </a:r>
          </a:p>
        </p:txBody>
      </p:sp>
    </p:spTree>
    <p:extLst>
      <p:ext uri="{BB962C8B-B14F-4D97-AF65-F5344CB8AC3E}">
        <p14:creationId xmlns:p14="http://schemas.microsoft.com/office/powerpoint/2010/main" val="4179862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8" y="344124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22.4.1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22.4.2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22.4.3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22.4.4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性能优化</a:t>
            </a:r>
          </a:p>
        </p:txBody>
      </p:sp>
    </p:spTree>
    <p:extLst>
      <p:ext uri="{BB962C8B-B14F-4D97-AF65-F5344CB8AC3E}">
        <p14:creationId xmlns:p14="http://schemas.microsoft.com/office/powerpoint/2010/main" val="2572713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pic>
        <p:nvPicPr>
          <p:cNvPr id="4" name="图片 3"/>
          <p:cNvPicPr>
            <a:picLocks noChangeAspect="1"/>
          </p:cNvPicPr>
          <p:nvPr/>
        </p:nvPicPr>
        <p:blipFill>
          <a:blip r:embed="rId2"/>
          <a:stretch>
            <a:fillRect/>
          </a:stretch>
        </p:blipFill>
        <p:spPr>
          <a:xfrm>
            <a:off x="201134" y="3395705"/>
            <a:ext cx="8437768" cy="2104924"/>
          </a:xfrm>
          <a:prstGeom prst="rect">
            <a:avLst/>
          </a:prstGeom>
        </p:spPr>
      </p:pic>
      <p:sp>
        <p:nvSpPr>
          <p:cNvPr id="5" name="文本框 4"/>
          <p:cNvSpPr txBox="1"/>
          <p:nvPr/>
        </p:nvSpPr>
        <p:spPr>
          <a:xfrm>
            <a:off x="399253" y="811034"/>
            <a:ext cx="362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数据的存储格式</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32218" y="1588509"/>
            <a:ext cx="8206684" cy="646331"/>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是一个分布式多维映射表，表中的数据通过一个行关键字（</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Row Key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）、一个列关键字（</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Column Key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）以及一个时间戳（</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Time Stamp</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）进行索引</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8" name="矩形 7"/>
          <p:cNvSpPr/>
          <p:nvPr/>
        </p:nvSpPr>
        <p:spPr>
          <a:xfrm>
            <a:off x="432218" y="2492107"/>
            <a:ext cx="8206684" cy="646331"/>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的存储逻辑可以表示为：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row:string</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 </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column:string</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 time:int64)→string</a:t>
            </a:r>
          </a:p>
        </p:txBody>
      </p:sp>
    </p:spTree>
    <p:extLst>
      <p:ext uri="{BB962C8B-B14F-4D97-AF65-F5344CB8AC3E}">
        <p14:creationId xmlns:p14="http://schemas.microsoft.com/office/powerpoint/2010/main" val="1641868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3021851" y="1118497"/>
            <a:ext cx="3022303" cy="4615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p:cNvGrpSpPr/>
          <p:nvPr/>
        </p:nvGrpSpPr>
        <p:grpSpPr>
          <a:xfrm>
            <a:off x="1149539" y="1310465"/>
            <a:ext cx="1105988" cy="1105988"/>
            <a:chOff x="1027613" y="1689463"/>
            <a:chExt cx="1105988" cy="1105988"/>
          </a:xfrm>
        </p:grpSpPr>
        <p:grpSp>
          <p:nvGrpSpPr>
            <p:cNvPr id="10" name="组合 9"/>
            <p:cNvGrpSpPr/>
            <p:nvPr/>
          </p:nvGrpSpPr>
          <p:grpSpPr>
            <a:xfrm>
              <a:off x="1027613" y="1689463"/>
              <a:ext cx="1105988" cy="1105988"/>
              <a:chOff x="1027613" y="1689463"/>
              <a:chExt cx="1105988" cy="1105988"/>
            </a:xfrm>
          </p:grpSpPr>
          <p:sp>
            <p:nvSpPr>
              <p:cNvPr id="5" name="椭圆 4"/>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9" name="文本框 8"/>
            <p:cNvSpPr txBox="1"/>
            <p:nvPr/>
          </p:nvSpPr>
          <p:spPr>
            <a:xfrm>
              <a:off x="1308737" y="1979427"/>
              <a:ext cx="54373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行</a:t>
              </a:r>
            </a:p>
          </p:txBody>
        </p:sp>
      </p:grpSp>
      <p:grpSp>
        <p:nvGrpSpPr>
          <p:cNvPr id="15" name="组合 14"/>
          <p:cNvGrpSpPr/>
          <p:nvPr/>
        </p:nvGrpSpPr>
        <p:grpSpPr>
          <a:xfrm>
            <a:off x="4024903" y="1310465"/>
            <a:ext cx="1105988" cy="1105988"/>
            <a:chOff x="1027613" y="1689463"/>
            <a:chExt cx="1105988" cy="1105988"/>
          </a:xfrm>
        </p:grpSpPr>
        <p:grpSp>
          <p:nvGrpSpPr>
            <p:cNvPr id="16" name="组合 15"/>
            <p:cNvGrpSpPr/>
            <p:nvPr/>
          </p:nvGrpSpPr>
          <p:grpSpPr>
            <a:xfrm>
              <a:off x="1027613" y="1689463"/>
              <a:ext cx="1105988" cy="1105988"/>
              <a:chOff x="1027613" y="1689463"/>
              <a:chExt cx="1105988" cy="1105988"/>
            </a:xfrm>
          </p:grpSpPr>
          <p:sp>
            <p:nvSpPr>
              <p:cNvPr id="18" name="椭圆 17"/>
              <p:cNvSpPr/>
              <p:nvPr/>
            </p:nvSpPr>
            <p:spPr>
              <a:xfrm>
                <a:off x="1027613" y="1689463"/>
                <a:ext cx="1105988" cy="110598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椭圆 18"/>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p:cNvSpPr txBox="1"/>
            <p:nvPr/>
          </p:nvSpPr>
          <p:spPr>
            <a:xfrm>
              <a:off x="1308737" y="1979427"/>
              <a:ext cx="54373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rPr>
                <a:t>列</a:t>
              </a:r>
            </a:p>
          </p:txBody>
        </p:sp>
      </p:grpSp>
      <p:grpSp>
        <p:nvGrpSpPr>
          <p:cNvPr id="20" name="组合 19"/>
          <p:cNvGrpSpPr/>
          <p:nvPr/>
        </p:nvGrpSpPr>
        <p:grpSpPr>
          <a:xfrm>
            <a:off x="6900268" y="1310465"/>
            <a:ext cx="1105988" cy="1105988"/>
            <a:chOff x="1027613" y="1689463"/>
            <a:chExt cx="1105988" cy="1105988"/>
          </a:xfrm>
        </p:grpSpPr>
        <p:grpSp>
          <p:nvGrpSpPr>
            <p:cNvPr id="21" name="组合 20"/>
            <p:cNvGrpSpPr/>
            <p:nvPr/>
          </p:nvGrpSpPr>
          <p:grpSpPr>
            <a:xfrm>
              <a:off x="1027613" y="1689463"/>
              <a:ext cx="1105988" cy="1105988"/>
              <a:chOff x="1027613" y="1689463"/>
              <a:chExt cx="1105988" cy="1105988"/>
            </a:xfrm>
          </p:grpSpPr>
          <p:sp>
            <p:nvSpPr>
              <p:cNvPr id="23" name="椭圆 22"/>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椭圆 23"/>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p:cNvSpPr txBox="1"/>
            <p:nvPr/>
          </p:nvSpPr>
          <p:spPr>
            <a:xfrm>
              <a:off x="1064077" y="2010204"/>
              <a:ext cx="1031052"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时间戳</a:t>
              </a:r>
            </a:p>
          </p:txBody>
        </p:sp>
      </p:grpSp>
      <p:sp>
        <p:nvSpPr>
          <p:cNvPr id="25" name="椭圆 24"/>
          <p:cNvSpPr/>
          <p:nvPr/>
        </p:nvSpPr>
        <p:spPr>
          <a:xfrm>
            <a:off x="212644" y="261140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矩形 25"/>
          <p:cNvSpPr/>
          <p:nvPr/>
        </p:nvSpPr>
        <p:spPr>
          <a:xfrm>
            <a:off x="343274" y="2454061"/>
            <a:ext cx="2679029" cy="10618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的行关键字可以是任意的字符串，但是大小不能够超过</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7" name="矩形 26"/>
          <p:cNvSpPr/>
          <p:nvPr/>
        </p:nvSpPr>
        <p:spPr>
          <a:xfrm>
            <a:off x="343274" y="3475492"/>
            <a:ext cx="2679029"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表中数据都是根据行关键字进行排序的，排序使用的是词典序</a:t>
            </a:r>
          </a:p>
        </p:txBody>
      </p:sp>
      <p:sp>
        <p:nvSpPr>
          <p:cNvPr id="28" name="矩形 27"/>
          <p:cNvSpPr/>
          <p:nvPr/>
        </p:nvSpPr>
        <p:spPr>
          <a:xfrm>
            <a:off x="343274" y="4208948"/>
            <a:ext cx="2679029"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同一地址域的网页会被存储在表中的连续位置</a:t>
            </a:r>
          </a:p>
        </p:txBody>
      </p:sp>
      <p:sp>
        <p:nvSpPr>
          <p:cNvPr id="29" name="矩形 28"/>
          <p:cNvSpPr/>
          <p:nvPr/>
        </p:nvSpPr>
        <p:spPr>
          <a:xfrm>
            <a:off x="343273" y="4919132"/>
            <a:ext cx="2597435"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倒排便于数据压缩，可以大幅提高压缩率</a:t>
            </a:r>
          </a:p>
        </p:txBody>
      </p:sp>
      <p:sp>
        <p:nvSpPr>
          <p:cNvPr id="30" name="椭圆 29"/>
          <p:cNvSpPr/>
          <p:nvPr/>
        </p:nvSpPr>
        <p:spPr>
          <a:xfrm>
            <a:off x="212644" y="360244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椭圆 30"/>
          <p:cNvSpPr/>
          <p:nvPr/>
        </p:nvSpPr>
        <p:spPr>
          <a:xfrm>
            <a:off x="212644" y="437273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椭圆 31"/>
          <p:cNvSpPr/>
          <p:nvPr/>
        </p:nvSpPr>
        <p:spPr>
          <a:xfrm>
            <a:off x="212644" y="5068760"/>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椭圆 32"/>
          <p:cNvSpPr/>
          <p:nvPr/>
        </p:nvSpPr>
        <p:spPr>
          <a:xfrm>
            <a:off x="3171228" y="261140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4" name="矩形 33"/>
          <p:cNvSpPr/>
          <p:nvPr/>
        </p:nvSpPr>
        <p:spPr>
          <a:xfrm>
            <a:off x="3301858" y="2454061"/>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将其组织成所谓的列族（</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Column Family</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35" name="矩形 34"/>
          <p:cNvSpPr/>
          <p:nvPr/>
        </p:nvSpPr>
        <p:spPr>
          <a:xfrm>
            <a:off x="3301858" y="3207767"/>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族名必须有意义，限定词则可以任意选定</a:t>
            </a:r>
          </a:p>
        </p:txBody>
      </p:sp>
      <p:sp>
        <p:nvSpPr>
          <p:cNvPr id="36" name="矩形 35"/>
          <p:cNvSpPr/>
          <p:nvPr/>
        </p:nvSpPr>
        <p:spPr>
          <a:xfrm>
            <a:off x="3301858" y="3941223"/>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组织的数据结构清晰明了，含义也很清楚</a:t>
            </a:r>
          </a:p>
        </p:txBody>
      </p:sp>
      <p:sp>
        <p:nvSpPr>
          <p:cNvPr id="37" name="矩形 36"/>
          <p:cNvSpPr/>
          <p:nvPr/>
        </p:nvSpPr>
        <p:spPr>
          <a:xfrm>
            <a:off x="3301857" y="4651407"/>
            <a:ext cx="2597435" cy="102374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族同时也是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中访问控制（</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Access Control</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）的基本单元</a:t>
            </a:r>
          </a:p>
        </p:txBody>
      </p:sp>
      <p:sp>
        <p:nvSpPr>
          <p:cNvPr id="38" name="椭圆 37"/>
          <p:cNvSpPr/>
          <p:nvPr/>
        </p:nvSpPr>
        <p:spPr>
          <a:xfrm>
            <a:off x="3171228" y="3334722"/>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9" name="椭圆 38"/>
          <p:cNvSpPr/>
          <p:nvPr/>
        </p:nvSpPr>
        <p:spPr>
          <a:xfrm>
            <a:off x="3171228" y="4105012"/>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椭圆 39"/>
          <p:cNvSpPr/>
          <p:nvPr/>
        </p:nvSpPr>
        <p:spPr>
          <a:xfrm>
            <a:off x="3171228" y="4801035"/>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椭圆 40"/>
          <p:cNvSpPr/>
          <p:nvPr/>
        </p:nvSpPr>
        <p:spPr>
          <a:xfrm>
            <a:off x="6129812" y="420544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2" name="矩形 41"/>
          <p:cNvSpPr/>
          <p:nvPr/>
        </p:nvSpPr>
        <p:spPr>
          <a:xfrm>
            <a:off x="6260442" y="4048101"/>
            <a:ext cx="2679029" cy="10618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中的时间戳是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位整型数，</a:t>
            </a: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具体的赋值方式可以用户自行定义</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43" name="矩形 42"/>
          <p:cNvSpPr/>
          <p:nvPr/>
        </p:nvSpPr>
        <p:spPr>
          <a:xfrm>
            <a:off x="6260442" y="2454833"/>
            <a:ext cx="2679029"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a:ea typeface="微软雅黑"/>
                <a:cs typeface="+mn-cs"/>
              </a:rPr>
              <a:t>Google</a:t>
            </a:r>
            <a:r>
              <a:rPr kumimoji="0" lang="zh-CN" altLang="en-US" sz="1400" b="0" i="0" u="none" strike="noStrike" kern="1200" cap="none" spc="0" normalizeH="0" baseline="0" noProof="0" dirty="0">
                <a:ln>
                  <a:noFill/>
                </a:ln>
                <a:solidFill>
                  <a:prstClr val="black"/>
                </a:solidFill>
                <a:effectLst/>
                <a:uLnTx/>
                <a:uFillTx/>
                <a:latin typeface="微软雅黑"/>
                <a:ea typeface="微软雅黑"/>
                <a:cs typeface="+mn-cs"/>
              </a:rPr>
              <a:t>的很多服务比如网页检索和用户的个性化设置等都需要保存不同时间的数据，这些不同的数据版本必须通过时间戳来区分。</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46" name="椭圆 45"/>
          <p:cNvSpPr/>
          <p:nvPr/>
        </p:nvSpPr>
        <p:spPr>
          <a:xfrm>
            <a:off x="6129812" y="2581788"/>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650819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3919488"/>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22.4.1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22.4.2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22.4.3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22.4.4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性能优化</a:t>
            </a:r>
          </a:p>
        </p:txBody>
      </p:sp>
    </p:spTree>
    <p:extLst>
      <p:ext uri="{BB962C8B-B14F-4D97-AF65-F5344CB8AC3E}">
        <p14:creationId xmlns:p14="http://schemas.microsoft.com/office/powerpoint/2010/main" val="3697916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graphicFrame>
        <p:nvGraphicFramePr>
          <p:cNvPr id="4" name="Object 2"/>
          <p:cNvGraphicFramePr>
            <a:graphicFrameLocks noChangeAspect="1"/>
          </p:cNvGraphicFramePr>
          <p:nvPr/>
        </p:nvGraphicFramePr>
        <p:xfrm>
          <a:off x="515983" y="1451727"/>
          <a:ext cx="7974874" cy="4126455"/>
        </p:xfrm>
        <a:graphic>
          <a:graphicData uri="http://schemas.openxmlformats.org/presentationml/2006/ole">
            <mc:AlternateContent xmlns:mc="http://schemas.openxmlformats.org/markup-compatibility/2006">
              <mc:Choice xmlns:v="urn:schemas-microsoft-com:vml" Requires="v">
                <p:oleObj spid="_x0000_s1047" name="Visio" r:id="rId3" imgW="11168319" imgH="5779184" progId="Visio.Drawing.11">
                  <p:embed/>
                </p:oleObj>
              </mc:Choice>
              <mc:Fallback>
                <p:oleObj name="Visio" r:id="rId3" imgW="11168319" imgH="5779184" progId="Visio.Drawing.11">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3" y="1451727"/>
                        <a:ext cx="7974874" cy="4126455"/>
                      </a:xfrm>
                      <a:prstGeom prst="rect">
                        <a:avLst/>
                      </a:prstGeom>
                      <a:noFill/>
                      <a:ln>
                        <a:noFill/>
                      </a:ln>
                    </p:spPr>
                  </p:pic>
                </p:oleObj>
              </mc:Fallback>
            </mc:AlternateContent>
          </a:graphicData>
        </a:graphic>
      </p:graphicFrame>
      <p:sp>
        <p:nvSpPr>
          <p:cNvPr id="5" name="文本框 4"/>
          <p:cNvSpPr txBox="1"/>
          <p:nvPr/>
        </p:nvSpPr>
        <p:spPr>
          <a:xfrm>
            <a:off x="399253" y="811034"/>
            <a:ext cx="27959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基本架构</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2939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17952" y="4338265"/>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矩形 18"/>
          <p:cNvSpPr/>
          <p:nvPr/>
        </p:nvSpPr>
        <p:spPr>
          <a:xfrm>
            <a:off x="2617952" y="3303977"/>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矩形 19"/>
          <p:cNvSpPr/>
          <p:nvPr/>
        </p:nvSpPr>
        <p:spPr>
          <a:xfrm>
            <a:off x="2617952" y="2261894"/>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47852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中 </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的主要作用</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570077" y="2261894"/>
            <a:ext cx="1963573" cy="89533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p:cNvSpPr/>
          <p:nvPr/>
        </p:nvSpPr>
        <p:spPr>
          <a:xfrm>
            <a:off x="570077" y="3303978"/>
            <a:ext cx="1963573" cy="8953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p:cNvSpPr/>
          <p:nvPr/>
        </p:nvSpPr>
        <p:spPr>
          <a:xfrm>
            <a:off x="570077" y="4338265"/>
            <a:ext cx="1963573" cy="8953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p:cNvSpPr/>
          <p:nvPr/>
        </p:nvSpPr>
        <p:spPr>
          <a:xfrm>
            <a:off x="1017101" y="2507557"/>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300" normalizeH="0" baseline="0" noProof="0" dirty="0">
                <a:ln>
                  <a:noFill/>
                </a:ln>
                <a:solidFill>
                  <a:prstClr val="white"/>
                </a:solidFill>
                <a:effectLst/>
                <a:uLnTx/>
                <a:uFillTx/>
                <a:latin typeface="微软雅黑"/>
                <a:ea typeface="微软雅黑"/>
                <a:cs typeface="+mn-cs"/>
              </a:rPr>
              <a:t>作用一</a:t>
            </a:r>
          </a:p>
        </p:txBody>
      </p:sp>
      <p:sp>
        <p:nvSpPr>
          <p:cNvPr id="13" name="矩形 12"/>
          <p:cNvSpPr/>
          <p:nvPr/>
        </p:nvSpPr>
        <p:spPr>
          <a:xfrm>
            <a:off x="2862008" y="2315748"/>
            <a:ext cx="5511800"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选取并保证同一时间内只有一个主服务器（</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Master Server</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a:t>
            </a:r>
          </a:p>
        </p:txBody>
      </p:sp>
      <p:sp>
        <p:nvSpPr>
          <p:cNvPr id="14" name="矩形 13"/>
          <p:cNvSpPr/>
          <p:nvPr/>
        </p:nvSpPr>
        <p:spPr>
          <a:xfrm>
            <a:off x="2862008" y="3490792"/>
            <a:ext cx="5710538" cy="45890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获取子表的位置信息。</a:t>
            </a:r>
          </a:p>
        </p:txBody>
      </p:sp>
      <p:sp>
        <p:nvSpPr>
          <p:cNvPr id="15" name="矩形 14"/>
          <p:cNvSpPr/>
          <p:nvPr/>
        </p:nvSpPr>
        <p:spPr>
          <a:xfrm>
            <a:off x="2862008" y="4545240"/>
            <a:ext cx="5368296" cy="45890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保存</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的模式信息及访问控制列表。</a:t>
            </a:r>
          </a:p>
        </p:txBody>
      </p:sp>
      <p:sp>
        <p:nvSpPr>
          <p:cNvPr id="16" name="矩形 15"/>
          <p:cNvSpPr/>
          <p:nvPr/>
        </p:nvSpPr>
        <p:spPr>
          <a:xfrm>
            <a:off x="1017101" y="3551591"/>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300" normalizeH="0" baseline="0" noProof="0" dirty="0">
                <a:ln>
                  <a:noFill/>
                </a:ln>
                <a:solidFill>
                  <a:prstClr val="white"/>
                </a:solidFill>
                <a:effectLst/>
                <a:uLnTx/>
                <a:uFillTx/>
                <a:latin typeface="微软雅黑"/>
                <a:ea typeface="微软雅黑"/>
                <a:cs typeface="+mn-cs"/>
              </a:rPr>
              <a:t>作用二</a:t>
            </a:r>
          </a:p>
        </p:txBody>
      </p:sp>
      <p:sp>
        <p:nvSpPr>
          <p:cNvPr id="17" name="矩形 16"/>
          <p:cNvSpPr/>
          <p:nvPr/>
        </p:nvSpPr>
        <p:spPr>
          <a:xfrm>
            <a:off x="1017101" y="4585878"/>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300" normalizeH="0" baseline="0" noProof="0" dirty="0">
                <a:ln>
                  <a:noFill/>
                </a:ln>
                <a:solidFill>
                  <a:prstClr val="white"/>
                </a:solidFill>
                <a:effectLst/>
                <a:uLnTx/>
                <a:uFillTx/>
                <a:latin typeface="微软雅黑"/>
                <a:ea typeface="微软雅黑"/>
                <a:cs typeface="+mn-cs"/>
              </a:rPr>
              <a:t>作用三</a:t>
            </a:r>
          </a:p>
        </p:txBody>
      </p:sp>
    </p:spTree>
    <p:extLst>
      <p:ext uri="{BB962C8B-B14F-4D97-AF65-F5344CB8AC3E}">
        <p14:creationId xmlns:p14="http://schemas.microsoft.com/office/powerpoint/2010/main" val="325698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4394341"/>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22.4.1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22.4.2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22.4.3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22.4.4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性能优化</a:t>
            </a:r>
          </a:p>
        </p:txBody>
      </p:sp>
    </p:spTree>
    <p:extLst>
      <p:ext uri="{BB962C8B-B14F-4D97-AF65-F5344CB8AC3E}">
        <p14:creationId xmlns:p14="http://schemas.microsoft.com/office/powerpoint/2010/main" val="131119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Freeform 13"/>
            <p:cNvSpPr>
              <a:spLocks/>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6</a:t>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p>
        </p:txBody>
      </p:sp>
      <p:grpSp>
        <p:nvGrpSpPr>
          <p:cNvPr id="46" name="组合 45"/>
          <p:cNvGrpSpPr/>
          <p:nvPr/>
        </p:nvGrpSpPr>
        <p:grpSpPr>
          <a:xfrm>
            <a:off x="577410" y="5030378"/>
            <a:ext cx="8237374" cy="954050"/>
            <a:chOff x="516102" y="3251472"/>
            <a:chExt cx="8237374" cy="954050"/>
          </a:xfrm>
        </p:grpSpPr>
        <p:sp>
          <p:nvSpPr>
            <p:cNvPr id="47" name="圆角矩形 46"/>
            <p:cNvSpPr/>
            <p:nvPr/>
          </p:nvSpPr>
          <p:spPr>
            <a:xfrm>
              <a:off x="516102" y="3251472"/>
              <a:ext cx="8237374" cy="929951"/>
            </a:xfrm>
            <a:prstGeom prst="roundRect">
              <a:avLst>
                <a:gd name="adj" fmla="val 18336"/>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965281" y="3282192"/>
              <a:ext cx="7531019" cy="923330"/>
            </a:xfrm>
            <a:prstGeom prst="rect">
              <a:avLst/>
            </a:prstGeom>
          </p:spPr>
          <p:txBody>
            <a:bodyPr wrap="square">
              <a:spAutoFit/>
            </a:bodyPr>
            <a:lstStyle/>
            <a:p>
              <a:pPr>
                <a:lnSpc>
                  <a:spcPct val="150000"/>
                </a:lnSpc>
              </a:pPr>
              <a:r>
                <a:rPr lang="en-US" altLang="zh-CN" dirty="0">
                  <a:solidFill>
                    <a:schemeClr val="bg1"/>
                  </a:solidFill>
                </a:rPr>
                <a:t>Client</a:t>
              </a:r>
              <a:r>
                <a:rPr lang="zh-CN" altLang="en-US" dirty="0">
                  <a:solidFill>
                    <a:schemeClr val="bg1"/>
                  </a:solidFill>
                </a:rPr>
                <a:t>与</a:t>
              </a:r>
              <a:r>
                <a:rPr lang="en-US" altLang="zh-CN" dirty="0">
                  <a:solidFill>
                    <a:schemeClr val="bg1"/>
                  </a:solidFill>
                </a:rPr>
                <a:t>Master</a:t>
              </a:r>
              <a:r>
                <a:rPr lang="zh-CN" altLang="en-US" dirty="0">
                  <a:solidFill>
                    <a:schemeClr val="bg1"/>
                  </a:solidFill>
                </a:rPr>
                <a:t>之间</a:t>
              </a:r>
              <a:r>
                <a:rPr lang="zh-CN" altLang="en-US" dirty="0">
                  <a:solidFill>
                    <a:srgbClr val="B3DC4C"/>
                  </a:solidFill>
                </a:rPr>
                <a:t>只有控制流，而无数据流</a:t>
              </a:r>
              <a:r>
                <a:rPr lang="zh-CN" altLang="en-US" dirty="0">
                  <a:solidFill>
                    <a:schemeClr val="bg1"/>
                  </a:solidFill>
                </a:rPr>
                <a:t>，极大地降低了</a:t>
              </a:r>
              <a:r>
                <a:rPr lang="en-US" altLang="zh-CN" dirty="0">
                  <a:solidFill>
                    <a:schemeClr val="bg1"/>
                  </a:solidFill>
                </a:rPr>
                <a:t>Master</a:t>
              </a:r>
              <a:r>
                <a:rPr lang="zh-CN" altLang="en-US" dirty="0">
                  <a:solidFill>
                    <a:schemeClr val="bg1"/>
                  </a:solidFill>
                </a:rPr>
                <a:t>的负载。</a:t>
              </a:r>
            </a:p>
          </p:txBody>
        </p:sp>
        <p:sp>
          <p:nvSpPr>
            <p:cNvPr id="49" name="椭圆 48"/>
            <p:cNvSpPr/>
            <p:nvPr/>
          </p:nvSpPr>
          <p:spPr>
            <a:xfrm>
              <a:off x="708107" y="3477762"/>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圆角矩形 5"/>
          <p:cNvSpPr/>
          <p:nvPr/>
        </p:nvSpPr>
        <p:spPr>
          <a:xfrm>
            <a:off x="1521485" y="2069009"/>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圆角矩形 49"/>
          <p:cNvSpPr/>
          <p:nvPr/>
        </p:nvSpPr>
        <p:spPr>
          <a:xfrm>
            <a:off x="1100434" y="4297288"/>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48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434420" y="1452484"/>
            <a:ext cx="4810702" cy="4281566"/>
            <a:chOff x="1287588" y="1415655"/>
            <a:chExt cx="4810702" cy="4281566"/>
          </a:xfrm>
        </p:grpSpPr>
        <p:sp>
          <p:nvSpPr>
            <p:cNvPr id="5" name="椭圆 4"/>
            <p:cNvSpPr/>
            <p:nvPr/>
          </p:nvSpPr>
          <p:spPr>
            <a:xfrm>
              <a:off x="2997835" y="2504232"/>
              <a:ext cx="1314994" cy="13149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6" name="椭圆 5"/>
            <p:cNvSpPr/>
            <p:nvPr/>
          </p:nvSpPr>
          <p:spPr>
            <a:xfrm>
              <a:off x="1287588" y="1415655"/>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椭圆 6"/>
            <p:cNvSpPr/>
            <p:nvPr/>
          </p:nvSpPr>
          <p:spPr>
            <a:xfrm>
              <a:off x="4708083" y="1415655"/>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椭圆 8"/>
            <p:cNvSpPr/>
            <p:nvPr/>
          </p:nvSpPr>
          <p:spPr>
            <a:xfrm>
              <a:off x="2997835" y="4382227"/>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1" name="直接箭头连接符 10"/>
            <p:cNvCxnSpPr/>
            <p:nvPr/>
          </p:nvCxnSpPr>
          <p:spPr>
            <a:xfrm flipH="1" flipV="1">
              <a:off x="2478485" y="2426552"/>
              <a:ext cx="595551" cy="411898"/>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238109" y="2426552"/>
              <a:ext cx="595551" cy="411898"/>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0"/>
            </p:cNvCxnSpPr>
            <p:nvPr/>
          </p:nvCxnSpPr>
          <p:spPr>
            <a:xfrm>
              <a:off x="3655332" y="3819226"/>
              <a:ext cx="0" cy="563001"/>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000568" y="2946285"/>
              <a:ext cx="135235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主服务器</a:t>
              </a:r>
            </a:p>
          </p:txBody>
        </p:sp>
        <p:sp>
          <p:nvSpPr>
            <p:cNvPr id="19" name="文本框 18"/>
            <p:cNvSpPr txBox="1"/>
            <p:nvPr/>
          </p:nvSpPr>
          <p:spPr>
            <a:xfrm>
              <a:off x="1406535" y="1748359"/>
              <a:ext cx="10576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新子表分配</a:t>
              </a:r>
            </a:p>
          </p:txBody>
        </p:sp>
        <p:sp>
          <p:nvSpPr>
            <p:cNvPr id="20" name="文本框 19"/>
            <p:cNvSpPr txBox="1"/>
            <p:nvPr/>
          </p:nvSpPr>
          <p:spPr>
            <a:xfrm>
              <a:off x="4632869" y="1771422"/>
              <a:ext cx="146542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子表服务器状态监控</a:t>
              </a:r>
            </a:p>
          </p:txBody>
        </p:sp>
        <p:sp>
          <p:nvSpPr>
            <p:cNvPr id="21" name="文本框 20"/>
            <p:cNvSpPr txBox="1"/>
            <p:nvPr/>
          </p:nvSpPr>
          <p:spPr>
            <a:xfrm>
              <a:off x="2990771" y="4578059"/>
              <a:ext cx="132205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子服务器之间的负载均衡</a:t>
              </a:r>
            </a:p>
          </p:txBody>
        </p:sp>
      </p:grpSp>
      <p:sp>
        <p:nvSpPr>
          <p:cNvPr id="10" name="矩形 9"/>
          <p:cNvSpPr/>
          <p:nvPr/>
        </p:nvSpPr>
        <p:spPr>
          <a:xfrm>
            <a:off x="4004433" y="3175656"/>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当一个新的子表产生时，主服务器通过一个加载命令将其分配给一个空间足够的子表服务器。</a:t>
            </a:r>
          </a:p>
        </p:txBody>
      </p:sp>
      <p:sp>
        <p:nvSpPr>
          <p:cNvPr id="12" name="矩形 11"/>
          <p:cNvSpPr/>
          <p:nvPr/>
        </p:nvSpPr>
        <p:spPr>
          <a:xfrm>
            <a:off x="4004433" y="3879957"/>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创建新表、表合并以及较大子表的分裂都会产生一个或多个新子表。</a:t>
            </a:r>
          </a:p>
        </p:txBody>
      </p:sp>
      <p:sp>
        <p:nvSpPr>
          <p:cNvPr id="14" name="矩形 13"/>
          <p:cNvSpPr/>
          <p:nvPr/>
        </p:nvSpPr>
        <p:spPr>
          <a:xfrm>
            <a:off x="4004433" y="4584258"/>
            <a:ext cx="4889576" cy="338554"/>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分割完成之后子服务器需要向主服务发出一个通知。</a:t>
            </a:r>
          </a:p>
        </p:txBody>
      </p:sp>
      <p:sp>
        <p:nvSpPr>
          <p:cNvPr id="16" name="矩形 15"/>
          <p:cNvSpPr/>
          <p:nvPr/>
        </p:nvSpPr>
        <p:spPr>
          <a:xfrm>
            <a:off x="4004433" y="5042338"/>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主服务器必须对子表服务器的状态进行监控，以便及时检测到服务器的加入或撤销</a:t>
            </a:r>
          </a:p>
        </p:txBody>
      </p:sp>
      <p:sp>
        <p:nvSpPr>
          <p:cNvPr id="17" name="矩形 16"/>
          <p:cNvSpPr/>
          <p:nvPr/>
        </p:nvSpPr>
        <p:spPr>
          <a:xfrm>
            <a:off x="3964338" y="3175656"/>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矩形 21"/>
          <p:cNvSpPr/>
          <p:nvPr/>
        </p:nvSpPr>
        <p:spPr>
          <a:xfrm>
            <a:off x="3964338" y="3880558"/>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矩形 22"/>
          <p:cNvSpPr/>
          <p:nvPr/>
        </p:nvSpPr>
        <p:spPr>
          <a:xfrm>
            <a:off x="3964338" y="5038178"/>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矩形 23"/>
          <p:cNvSpPr/>
          <p:nvPr/>
        </p:nvSpPr>
        <p:spPr>
          <a:xfrm>
            <a:off x="3964338" y="4580098"/>
            <a:ext cx="61874" cy="342714"/>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4118648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Straight Connector 101"/>
          <p:cNvCxnSpPr/>
          <p:nvPr/>
        </p:nvCxnSpPr>
        <p:spPr>
          <a:xfrm flipH="1">
            <a:off x="360853" y="3614412"/>
            <a:ext cx="2051126" cy="0"/>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Down Arrow Callout 133"/>
          <p:cNvSpPr/>
          <p:nvPr/>
        </p:nvSpPr>
        <p:spPr>
          <a:xfrm>
            <a:off x="323918" y="1447060"/>
            <a:ext cx="2124995" cy="2079605"/>
          </a:xfrm>
          <a:prstGeom prst="downArrowCallout">
            <a:avLst>
              <a:gd name="adj1" fmla="val 25776"/>
              <a:gd name="adj2" fmla="val 9254"/>
              <a:gd name="adj3" fmla="val 9254"/>
              <a:gd name="adj4" fmla="val 907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 name="Sev01"/>
          <p:cNvSpPr>
            <a:spLocks noChangeAspect="1"/>
          </p:cNvSpPr>
          <p:nvPr/>
        </p:nvSpPr>
        <p:spPr>
          <a:xfrm>
            <a:off x="1290124" y="3526664"/>
            <a:ext cx="192582" cy="192582"/>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a:cs typeface="+mn-cs"/>
            </a:endParaRPr>
          </a:p>
        </p:txBody>
      </p:sp>
      <p:cxnSp>
        <p:nvCxnSpPr>
          <p:cNvPr id="11" name="Straight Connector 141"/>
          <p:cNvCxnSpPr/>
          <p:nvPr/>
        </p:nvCxnSpPr>
        <p:spPr>
          <a:xfrm flipH="1">
            <a:off x="2483020" y="3614412"/>
            <a:ext cx="2051126" cy="0"/>
          </a:xfrm>
          <a:prstGeom prst="line">
            <a:avLst/>
          </a:prstGeom>
          <a:ln w="1905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Down Arrow Callout 144"/>
          <p:cNvSpPr/>
          <p:nvPr/>
        </p:nvSpPr>
        <p:spPr>
          <a:xfrm flipV="1">
            <a:off x="2446085" y="3725100"/>
            <a:ext cx="2124995" cy="2008949"/>
          </a:xfrm>
          <a:prstGeom prst="downArrowCallout">
            <a:avLst>
              <a:gd name="adj1" fmla="val 25776"/>
              <a:gd name="adj2" fmla="val 9254"/>
              <a:gd name="adj3" fmla="val 9254"/>
              <a:gd name="adj4" fmla="val 9074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Sev01"/>
          <p:cNvSpPr>
            <a:spLocks noChangeAspect="1"/>
          </p:cNvSpPr>
          <p:nvPr/>
        </p:nvSpPr>
        <p:spPr>
          <a:xfrm>
            <a:off x="3412291" y="3526664"/>
            <a:ext cx="192582" cy="192582"/>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a:cs typeface="+mn-cs"/>
            </a:endParaRPr>
          </a:p>
        </p:txBody>
      </p:sp>
      <p:cxnSp>
        <p:nvCxnSpPr>
          <p:cNvPr id="18" name="Straight Connector 149"/>
          <p:cNvCxnSpPr/>
          <p:nvPr/>
        </p:nvCxnSpPr>
        <p:spPr>
          <a:xfrm flipH="1">
            <a:off x="4608015" y="3614412"/>
            <a:ext cx="2051126" cy="0"/>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Down Arrow Callout 152"/>
          <p:cNvSpPr/>
          <p:nvPr/>
        </p:nvSpPr>
        <p:spPr>
          <a:xfrm>
            <a:off x="4571080" y="1447060"/>
            <a:ext cx="2124995" cy="2079605"/>
          </a:xfrm>
          <a:prstGeom prst="downArrowCallout">
            <a:avLst>
              <a:gd name="adj1" fmla="val 25776"/>
              <a:gd name="adj2" fmla="val 9254"/>
              <a:gd name="adj3" fmla="val 9254"/>
              <a:gd name="adj4" fmla="val 907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4" name="Sev01"/>
          <p:cNvSpPr>
            <a:spLocks noChangeAspect="1"/>
          </p:cNvSpPr>
          <p:nvPr/>
        </p:nvSpPr>
        <p:spPr>
          <a:xfrm>
            <a:off x="5537286" y="3526664"/>
            <a:ext cx="192582" cy="192582"/>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a:cs typeface="+mn-cs"/>
            </a:endParaRPr>
          </a:p>
        </p:txBody>
      </p:sp>
      <p:cxnSp>
        <p:nvCxnSpPr>
          <p:cNvPr id="30" name="Straight Connector 141"/>
          <p:cNvCxnSpPr/>
          <p:nvPr/>
        </p:nvCxnSpPr>
        <p:spPr>
          <a:xfrm flipH="1">
            <a:off x="6730182" y="3614412"/>
            <a:ext cx="2051126" cy="0"/>
          </a:xfrm>
          <a:prstGeom prst="line">
            <a:avLst/>
          </a:prstGeom>
          <a:ln w="1905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Down Arrow Callout 144"/>
          <p:cNvSpPr/>
          <p:nvPr/>
        </p:nvSpPr>
        <p:spPr>
          <a:xfrm flipV="1">
            <a:off x="6693247" y="3725100"/>
            <a:ext cx="2124995" cy="2008949"/>
          </a:xfrm>
          <a:prstGeom prst="downArrowCallout">
            <a:avLst>
              <a:gd name="adj1" fmla="val 25776"/>
              <a:gd name="adj2" fmla="val 9254"/>
              <a:gd name="adj3" fmla="val 9254"/>
              <a:gd name="adj4" fmla="val 9074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5" name="Sev01"/>
          <p:cNvSpPr>
            <a:spLocks noChangeAspect="1"/>
          </p:cNvSpPr>
          <p:nvPr/>
        </p:nvSpPr>
        <p:spPr>
          <a:xfrm>
            <a:off x="7659453" y="3526664"/>
            <a:ext cx="192582" cy="192582"/>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a:cs typeface="+mn-cs"/>
            </a:endParaRPr>
          </a:p>
        </p:txBody>
      </p:sp>
      <p:sp>
        <p:nvSpPr>
          <p:cNvPr id="42" name="矩形 41"/>
          <p:cNvSpPr/>
          <p:nvPr/>
        </p:nvSpPr>
        <p:spPr>
          <a:xfrm>
            <a:off x="463069" y="1598598"/>
            <a:ext cx="1833175"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从</a:t>
            </a:r>
            <a:r>
              <a:rPr kumimoji="0" lang="en-US" altLang="zh-CN" sz="1600" b="0" i="0" u="none" strike="noStrike" kern="1200" cap="none" spc="0" normalizeH="0" baseline="0" noProof="0" dirty="0">
                <a:ln>
                  <a:noFill/>
                </a:ln>
                <a:solidFill>
                  <a:prstClr val="white"/>
                </a:solidFill>
                <a:effectLst/>
                <a:uLnTx/>
                <a:uFillTx/>
                <a:latin typeface="微软雅黑"/>
                <a:ea typeface="微软雅黑"/>
                <a:cs typeface="+mn-cs"/>
              </a:rPr>
              <a:t>Chubby</a:t>
            </a: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中获取一个独占锁，确保同一时间只有一个主服务器</a:t>
            </a:r>
          </a:p>
        </p:txBody>
      </p:sp>
      <p:sp>
        <p:nvSpPr>
          <p:cNvPr id="44" name="文本框 43"/>
          <p:cNvSpPr txBox="1"/>
          <p:nvPr/>
        </p:nvSpPr>
        <p:spPr>
          <a:xfrm>
            <a:off x="399253" y="811034"/>
            <a:ext cx="47852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中 </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Chubby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的主要作用</a:t>
            </a:r>
          </a:p>
        </p:txBody>
      </p:sp>
      <p:sp>
        <p:nvSpPr>
          <p:cNvPr id="45" name="椭圆 44"/>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6" name="矩形 45"/>
          <p:cNvSpPr/>
          <p:nvPr/>
        </p:nvSpPr>
        <p:spPr>
          <a:xfrm>
            <a:off x="2595137" y="4081869"/>
            <a:ext cx="1833175" cy="12003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扫描服务器目录，发现目前活跃的子表服务器</a:t>
            </a:r>
          </a:p>
        </p:txBody>
      </p:sp>
      <p:sp>
        <p:nvSpPr>
          <p:cNvPr id="47" name="矩形 46"/>
          <p:cNvSpPr/>
          <p:nvPr/>
        </p:nvSpPr>
        <p:spPr>
          <a:xfrm>
            <a:off x="4744127" y="1596484"/>
            <a:ext cx="1833175"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与所有的活跃子表服务器取得联系以便了解所有子表的分配情况</a:t>
            </a:r>
          </a:p>
        </p:txBody>
      </p:sp>
      <p:sp>
        <p:nvSpPr>
          <p:cNvPr id="48" name="矩形 47"/>
          <p:cNvSpPr/>
          <p:nvPr/>
        </p:nvSpPr>
        <p:spPr>
          <a:xfrm>
            <a:off x="6839155" y="4078152"/>
            <a:ext cx="1838119"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通过扫描元数据表（</a:t>
            </a:r>
            <a:r>
              <a:rPr kumimoji="0" lang="en-US" altLang="zh-CN" sz="1600" b="0" i="0" u="none" strike="noStrike" kern="1200" cap="none" spc="0" normalizeH="0" baseline="0" noProof="0" dirty="0">
                <a:ln>
                  <a:noFill/>
                </a:ln>
                <a:solidFill>
                  <a:prstClr val="white"/>
                </a:solidFill>
                <a:effectLst/>
                <a:uLnTx/>
                <a:uFillTx/>
                <a:latin typeface="微软雅黑"/>
                <a:ea typeface="微软雅黑"/>
                <a:cs typeface="+mn-cs"/>
              </a:rPr>
              <a:t>Metadata Table</a:t>
            </a: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cs"/>
              </a:rPr>
              <a:t>），发现未分配的子表并将其分配到合适的子表服务器</a:t>
            </a:r>
          </a:p>
        </p:txBody>
      </p:sp>
      <p:sp>
        <p:nvSpPr>
          <p:cNvPr id="49" name="椭圆 48"/>
          <p:cNvSpPr/>
          <p:nvPr/>
        </p:nvSpPr>
        <p:spPr>
          <a:xfrm>
            <a:off x="917867" y="3889058"/>
            <a:ext cx="919029" cy="91902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矩形 37"/>
          <p:cNvSpPr/>
          <p:nvPr/>
        </p:nvSpPr>
        <p:spPr>
          <a:xfrm>
            <a:off x="917961" y="4139815"/>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rPr>
              <a:t> 1</a:t>
            </a: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 </a:t>
            </a:r>
          </a:p>
        </p:txBody>
      </p:sp>
      <p:sp>
        <p:nvSpPr>
          <p:cNvPr id="50" name="椭圆 49"/>
          <p:cNvSpPr/>
          <p:nvPr/>
        </p:nvSpPr>
        <p:spPr>
          <a:xfrm>
            <a:off x="5180997" y="3889058"/>
            <a:ext cx="919029" cy="91902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矩形 50"/>
          <p:cNvSpPr/>
          <p:nvPr/>
        </p:nvSpPr>
        <p:spPr>
          <a:xfrm>
            <a:off x="5181091" y="4139815"/>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rPr>
              <a:t> 3</a:t>
            </a: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 </a:t>
            </a:r>
          </a:p>
        </p:txBody>
      </p:sp>
      <p:sp>
        <p:nvSpPr>
          <p:cNvPr id="52" name="椭圆 51"/>
          <p:cNvSpPr/>
          <p:nvPr/>
        </p:nvSpPr>
        <p:spPr>
          <a:xfrm>
            <a:off x="3028607" y="2448016"/>
            <a:ext cx="919029" cy="9190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3" name="矩形 52"/>
          <p:cNvSpPr/>
          <p:nvPr/>
        </p:nvSpPr>
        <p:spPr>
          <a:xfrm>
            <a:off x="3028701" y="2698773"/>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rPr>
              <a:t> 2</a:t>
            </a: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 </a:t>
            </a:r>
          </a:p>
        </p:txBody>
      </p:sp>
      <p:sp>
        <p:nvSpPr>
          <p:cNvPr id="54" name="椭圆 53"/>
          <p:cNvSpPr/>
          <p:nvPr/>
        </p:nvSpPr>
        <p:spPr>
          <a:xfrm>
            <a:off x="7291737" y="2448016"/>
            <a:ext cx="919029" cy="9190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5" name="矩形 54"/>
          <p:cNvSpPr/>
          <p:nvPr/>
        </p:nvSpPr>
        <p:spPr>
          <a:xfrm>
            <a:off x="7291831" y="2698773"/>
            <a:ext cx="8579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a:ea typeface="微软雅黑"/>
                <a:cs typeface="+mn-cs"/>
              </a:rPr>
              <a:t> 4</a:t>
            </a:r>
            <a:endPar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627228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48691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22.4.1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22.4.2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22.4.3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22.4.4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22.4.5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22.4.6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性能优化</a:t>
            </a:r>
          </a:p>
        </p:txBody>
      </p:sp>
    </p:spTree>
    <p:extLst>
      <p:ext uri="{BB962C8B-B14F-4D97-AF65-F5344CB8AC3E}">
        <p14:creationId xmlns:p14="http://schemas.microsoft.com/office/powerpoint/2010/main" val="207790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grpSp>
        <p:nvGrpSpPr>
          <p:cNvPr id="14" name="组合 13"/>
          <p:cNvGrpSpPr/>
          <p:nvPr/>
        </p:nvGrpSpPr>
        <p:grpSpPr>
          <a:xfrm>
            <a:off x="1526007" y="2765002"/>
            <a:ext cx="6091985" cy="2721398"/>
            <a:chOff x="2109787" y="1781175"/>
            <a:chExt cx="5586413" cy="2495550"/>
          </a:xfrm>
        </p:grpSpPr>
        <p:sp>
          <p:nvSpPr>
            <p:cNvPr id="3" name="矩形 2"/>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32608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440253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p:cNvSpPr/>
            <p:nvPr/>
          </p:nvSpPr>
          <p:spPr>
            <a:xfrm>
              <a:off x="6128545" y="3648075"/>
              <a:ext cx="1302940" cy="43815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文本框 6"/>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8" name="文本框 7"/>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9" name="文本框 8"/>
            <p:cNvSpPr txBox="1"/>
            <p:nvPr/>
          </p:nvSpPr>
          <p:spPr>
            <a:xfrm>
              <a:off x="3841765" y="2734359"/>
              <a:ext cx="37221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10" name="文本框 9"/>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11" name="文本框 10"/>
            <p:cNvSpPr txBox="1"/>
            <p:nvPr/>
          </p:nvSpPr>
          <p:spPr>
            <a:xfrm>
              <a:off x="6456849" y="3682484"/>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索引</a:t>
              </a:r>
            </a:p>
          </p:txBody>
        </p:sp>
      </p:grpSp>
      <p:sp>
        <p:nvSpPr>
          <p:cNvPr id="12" name="文本框 11"/>
          <p:cNvSpPr txBox="1"/>
          <p:nvPr/>
        </p:nvSpPr>
        <p:spPr>
          <a:xfrm>
            <a:off x="399253" y="811034"/>
            <a:ext cx="361977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rgbClr val="70AD47"/>
                </a:solidFill>
                <a:effectLst/>
                <a:uLnTx/>
                <a:uFillTx/>
                <a:latin typeface="微软雅黑"/>
                <a:ea typeface="微软雅黑"/>
                <a:cs typeface="+mn-cs"/>
              </a:rPr>
              <a:t>SSTable</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格式的基本示意</a:t>
            </a:r>
          </a:p>
        </p:txBody>
      </p:sp>
      <p:sp>
        <p:nvSpPr>
          <p:cNvPr id="13" name="椭圆 12"/>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矩形 14"/>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420852" y="1419005"/>
            <a:ext cx="8087158"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是</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Google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为</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设计的内部数据存储格式。所有的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文件都存储在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GFS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上，用户可以通过键来查询相应的值。</a:t>
            </a:r>
          </a:p>
        </p:txBody>
      </p:sp>
    </p:spTree>
    <p:extLst>
      <p:ext uri="{BB962C8B-B14F-4D97-AF65-F5344CB8AC3E}">
        <p14:creationId xmlns:p14="http://schemas.microsoft.com/office/powerpoint/2010/main" val="3870844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 name="文本框 2"/>
          <p:cNvSpPr txBox="1"/>
          <p:nvPr/>
        </p:nvSpPr>
        <p:spPr>
          <a:xfrm>
            <a:off x="399253" y="81103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子表实际组成</a:t>
            </a:r>
          </a:p>
        </p:txBody>
      </p:sp>
      <p:sp>
        <p:nvSpPr>
          <p:cNvPr id="4" name="椭圆 3"/>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30" name="组合 29"/>
          <p:cNvGrpSpPr/>
          <p:nvPr/>
        </p:nvGrpSpPr>
        <p:grpSpPr>
          <a:xfrm>
            <a:off x="513651" y="3244537"/>
            <a:ext cx="7972424" cy="2489513"/>
            <a:chOff x="533401" y="2539687"/>
            <a:chExt cx="7972424" cy="2489513"/>
          </a:xfrm>
        </p:grpSpPr>
        <p:sp>
          <p:nvSpPr>
            <p:cNvPr id="5" name="矩形 4"/>
            <p:cNvSpPr/>
            <p:nvPr/>
          </p:nvSpPr>
          <p:spPr>
            <a:xfrm>
              <a:off x="533401" y="2539687"/>
              <a:ext cx="7972424" cy="2489513"/>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p:cNvSpPr/>
            <p:nvPr/>
          </p:nvSpPr>
          <p:spPr>
            <a:xfrm>
              <a:off x="695325" y="2707555"/>
              <a:ext cx="7581899" cy="504825"/>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文本框 6"/>
            <p:cNvSpPr txBox="1"/>
            <p:nvPr/>
          </p:nvSpPr>
          <p:spPr>
            <a:xfrm>
              <a:off x="4223186" y="2750715"/>
              <a:ext cx="697627" cy="400110"/>
            </a:xfrm>
            <a:prstGeom prst="rect">
              <a:avLst/>
            </a:prstGeom>
            <a:noFill/>
          </p:spPr>
          <p:txBody>
            <a:bodyPr wrap="none" rtlCol="0">
              <a:spAutoFit/>
            </a:bodyPr>
            <a:lstStyle>
              <a:defPPr>
                <a:defRPr lang="zh-CN"/>
              </a:defPPr>
              <a:lvl1pPr algn="ctr">
                <a:defRPr>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日志</a:t>
              </a:r>
            </a:p>
          </p:txBody>
        </p:sp>
        <p:grpSp>
          <p:nvGrpSpPr>
            <p:cNvPr id="9" name="组合 8"/>
            <p:cNvGrpSpPr/>
            <p:nvPr/>
          </p:nvGrpSpPr>
          <p:grpSpPr>
            <a:xfrm>
              <a:off x="695325" y="3360743"/>
              <a:ext cx="3402807" cy="1520094"/>
              <a:chOff x="2109787" y="1781175"/>
              <a:chExt cx="5586413" cy="2495550"/>
            </a:xfrm>
          </p:grpSpPr>
          <p:sp>
            <p:nvSpPr>
              <p:cNvPr id="10" name="矩形 9"/>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矩形 11"/>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矩形 12"/>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文本框 13"/>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15" name="文本框 14"/>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16" name="文本框 15"/>
              <p:cNvSpPr txBox="1"/>
              <p:nvPr/>
            </p:nvSpPr>
            <p:spPr>
              <a:xfrm>
                <a:off x="3841764" y="2734359"/>
                <a:ext cx="417113" cy="6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17" name="文本框 16"/>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18" name="文本框 17"/>
              <p:cNvSpPr txBox="1"/>
              <p:nvPr/>
            </p:nvSpPr>
            <p:spPr>
              <a:xfrm>
                <a:off x="6456849" y="3435562"/>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索引</a:t>
                </a:r>
              </a:p>
            </p:txBody>
          </p:sp>
        </p:grpSp>
        <p:grpSp>
          <p:nvGrpSpPr>
            <p:cNvPr id="19" name="组合 18"/>
            <p:cNvGrpSpPr/>
            <p:nvPr/>
          </p:nvGrpSpPr>
          <p:grpSpPr>
            <a:xfrm>
              <a:off x="4874417" y="3360743"/>
              <a:ext cx="3402807" cy="1520094"/>
              <a:chOff x="2109787" y="1781175"/>
              <a:chExt cx="5586413" cy="2495550"/>
            </a:xfrm>
          </p:grpSpPr>
          <p:sp>
            <p:nvSpPr>
              <p:cNvPr id="20" name="矩形 19"/>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矩形 20"/>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矩形 21"/>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3" name="矩形 22"/>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文本框 23"/>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25" name="文本框 24"/>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64KB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块</a:t>
                </a:r>
              </a:p>
            </p:txBody>
          </p:sp>
          <p:sp>
            <p:nvSpPr>
              <p:cNvPr id="26" name="文本框 25"/>
              <p:cNvSpPr txBox="1"/>
              <p:nvPr/>
            </p:nvSpPr>
            <p:spPr>
              <a:xfrm>
                <a:off x="3841765" y="2734359"/>
                <a:ext cx="296056" cy="6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7" name="文本框 26"/>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8" name="文本框 27"/>
              <p:cNvSpPr txBox="1"/>
              <p:nvPr/>
            </p:nvSpPr>
            <p:spPr>
              <a:xfrm>
                <a:off x="6456849" y="3435562"/>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索引</a:t>
                </a:r>
              </a:p>
            </p:txBody>
          </p:sp>
        </p:grpSp>
        <p:sp>
          <p:nvSpPr>
            <p:cNvPr id="29" name="文本框 28"/>
            <p:cNvSpPr txBox="1"/>
            <p:nvPr/>
          </p:nvSpPr>
          <p:spPr>
            <a:xfrm>
              <a:off x="4392576" y="3899805"/>
              <a:ext cx="25407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sp>
        <p:nvSpPr>
          <p:cNvPr id="31" name="矩形 30"/>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391046" y="1475171"/>
            <a:ext cx="31030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不同子表的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可以共享</a:t>
            </a:r>
          </a:p>
        </p:txBody>
      </p:sp>
      <p:sp>
        <p:nvSpPr>
          <p:cNvPr id="33" name="矩形 32"/>
          <p:cNvSpPr/>
          <p:nvPr/>
        </p:nvSpPr>
        <p:spPr>
          <a:xfrm>
            <a:off x="391046" y="1875240"/>
            <a:ext cx="41088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每个子表服务器上仅保存一个日志文件</a:t>
            </a:r>
          </a:p>
        </p:txBody>
      </p:sp>
      <p:sp>
        <p:nvSpPr>
          <p:cNvPr id="34" name="矩形 33"/>
          <p:cNvSpPr/>
          <p:nvPr/>
        </p:nvSpPr>
        <p:spPr>
          <a:xfrm>
            <a:off x="391046" y="2275309"/>
            <a:ext cx="528002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规定将日志的内容按照键值进行排序</a:t>
            </a:r>
          </a:p>
        </p:txBody>
      </p:sp>
      <p:sp>
        <p:nvSpPr>
          <p:cNvPr id="35" name="矩形 34"/>
          <p:cNvSpPr/>
          <p:nvPr/>
        </p:nvSpPr>
        <p:spPr>
          <a:xfrm>
            <a:off x="383224" y="2675379"/>
            <a:ext cx="872314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每个子表服务器上保存的子表数量可以从几十到上千不等，通常情况下是</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100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个左右</a:t>
            </a:r>
          </a:p>
        </p:txBody>
      </p:sp>
    </p:spTree>
    <p:extLst>
      <p:ext uri="{BB962C8B-B14F-4D97-AF65-F5344CB8AC3E}">
        <p14:creationId xmlns:p14="http://schemas.microsoft.com/office/powerpoint/2010/main" val="2761733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 name="Rectangle 65"/>
          <p:cNvSpPr>
            <a:spLocks noChangeArrowheads="1"/>
          </p:cNvSpPr>
          <p:nvPr/>
        </p:nvSpPr>
        <p:spPr bwMode="auto">
          <a:xfrm>
            <a:off x="417845" y="3458599"/>
            <a:ext cx="1605898" cy="3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Chubby</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文件</a:t>
            </a:r>
            <a:endParaRPr kumimoji="0" lang="zh-CN" altLang="en-US" sz="4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4" name="Rectangle 64"/>
          <p:cNvSpPr>
            <a:spLocks noChangeArrowheads="1"/>
          </p:cNvSpPr>
          <p:nvPr/>
        </p:nvSpPr>
        <p:spPr bwMode="auto">
          <a:xfrm>
            <a:off x="2343615" y="2747280"/>
            <a:ext cx="1761208" cy="74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根子表</a:t>
            </a:r>
            <a:endParaRPr kumimoji="0" lang="zh-CN" altLang="zh-CN" sz="16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（元数据表中第一条记录）</a:t>
            </a:r>
            <a:endParaRPr kumimoji="0" lang="zh-CN" altLang="zh-CN" sz="54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5" name="Rectangle 63"/>
          <p:cNvSpPr>
            <a:spLocks noChangeArrowheads="1"/>
          </p:cNvSpPr>
          <p:nvPr/>
        </p:nvSpPr>
        <p:spPr bwMode="auto">
          <a:xfrm>
            <a:off x="2983966" y="386703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6" name="Rectangle 62"/>
          <p:cNvSpPr>
            <a:spLocks noChangeArrowheads="1"/>
          </p:cNvSpPr>
          <p:nvPr/>
        </p:nvSpPr>
        <p:spPr bwMode="auto">
          <a:xfrm>
            <a:off x="5243626" y="3049099"/>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7" name="Rectangle 61"/>
          <p:cNvSpPr>
            <a:spLocks noChangeArrowheads="1"/>
          </p:cNvSpPr>
          <p:nvPr/>
        </p:nvSpPr>
        <p:spPr bwMode="auto">
          <a:xfrm>
            <a:off x="5243626" y="359969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8" name="Rectangle 60"/>
          <p:cNvSpPr>
            <a:spLocks noChangeArrowheads="1"/>
          </p:cNvSpPr>
          <p:nvPr/>
        </p:nvSpPr>
        <p:spPr bwMode="auto">
          <a:xfrm>
            <a:off x="5243626" y="4719974"/>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9" name="Rectangle 59"/>
          <p:cNvSpPr>
            <a:spLocks noChangeArrowheads="1"/>
          </p:cNvSpPr>
          <p:nvPr/>
        </p:nvSpPr>
        <p:spPr bwMode="auto">
          <a:xfrm>
            <a:off x="7630590" y="2189792"/>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10" name="Rectangle 58"/>
          <p:cNvSpPr>
            <a:spLocks noChangeArrowheads="1"/>
          </p:cNvSpPr>
          <p:nvPr/>
        </p:nvSpPr>
        <p:spPr bwMode="auto">
          <a:xfrm>
            <a:off x="7630590" y="2619446"/>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endParaRPr>
          </a:p>
        </p:txBody>
      </p:sp>
      <p:sp>
        <p:nvSpPr>
          <p:cNvPr id="16" name="Rectangle 66"/>
          <p:cNvSpPr>
            <a:spLocks noChangeArrowheads="1"/>
          </p:cNvSpPr>
          <p:nvPr/>
        </p:nvSpPr>
        <p:spPr bwMode="auto">
          <a:xfrm>
            <a:off x="7407806" y="1737860"/>
            <a:ext cx="913411" cy="24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用户表</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4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17" name="Rectangle 52"/>
          <p:cNvSpPr>
            <a:spLocks noChangeArrowheads="1"/>
          </p:cNvSpPr>
          <p:nvPr/>
        </p:nvSpPr>
        <p:spPr bwMode="auto">
          <a:xfrm>
            <a:off x="7385527" y="3844753"/>
            <a:ext cx="922959" cy="28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用户表</a:t>
            </a:r>
            <a:r>
              <a:rPr kumimoji="0" lang="en-US" altLang="zh-CN" sz="1600" b="0" i="1"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endParaRPr kumimoji="0" lang="en-US" altLang="zh-CN" sz="4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18" name="Rectangle 51"/>
          <p:cNvSpPr>
            <a:spLocks noChangeArrowheads="1"/>
          </p:cNvSpPr>
          <p:nvPr/>
        </p:nvSpPr>
        <p:spPr bwMode="auto">
          <a:xfrm>
            <a:off x="4535939" y="2481003"/>
            <a:ext cx="1568597" cy="22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其他元数据子表</a:t>
            </a:r>
            <a:endParaRPr kumimoji="0" lang="zh-CN" altLang="zh-CN" sz="48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19" name="AutoShape 50"/>
          <p:cNvSpPr>
            <a:spLocks noChangeArrowheads="1"/>
          </p:cNvSpPr>
          <p:nvPr/>
        </p:nvSpPr>
        <p:spPr bwMode="auto">
          <a:xfrm>
            <a:off x="466514" y="3822476"/>
            <a:ext cx="1508561" cy="273705"/>
          </a:xfrm>
          <a:prstGeom prst="roundRect">
            <a:avLst>
              <a:gd name="adj" fmla="val 50000"/>
            </a:avLst>
          </a:prstGeom>
          <a:solidFill>
            <a:schemeClr val="bg1">
              <a:lumMod val="85000"/>
            </a:schemeClr>
          </a:solidFill>
          <a:ln w="63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0" name="Rectangle 49"/>
          <p:cNvSpPr>
            <a:spLocks noChangeArrowheads="1"/>
          </p:cNvSpPr>
          <p:nvPr/>
        </p:nvSpPr>
        <p:spPr bwMode="auto">
          <a:xfrm>
            <a:off x="2296520" y="3679257"/>
            <a:ext cx="1794997" cy="553776"/>
          </a:xfrm>
          <a:prstGeom prst="rect">
            <a:avLst/>
          </a:prstGeom>
          <a:solidFill>
            <a:srgbClr val="70AD47"/>
          </a:solidFill>
          <a:ln w="6350">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1" name="Line 48"/>
          <p:cNvSpPr>
            <a:spLocks noChangeShapeType="1"/>
          </p:cNvSpPr>
          <p:nvPr/>
        </p:nvSpPr>
        <p:spPr bwMode="auto">
          <a:xfrm>
            <a:off x="2296520" y="377791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Line 47"/>
          <p:cNvSpPr>
            <a:spLocks noChangeShapeType="1"/>
          </p:cNvSpPr>
          <p:nvPr/>
        </p:nvSpPr>
        <p:spPr bwMode="auto">
          <a:xfrm>
            <a:off x="2296520" y="388294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Line 46"/>
          <p:cNvSpPr>
            <a:spLocks noChangeShapeType="1"/>
          </p:cNvSpPr>
          <p:nvPr/>
        </p:nvSpPr>
        <p:spPr bwMode="auto">
          <a:xfrm>
            <a:off x="2296520" y="415028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4" name="Rectangle 45"/>
          <p:cNvSpPr>
            <a:spLocks noChangeArrowheads="1"/>
          </p:cNvSpPr>
          <p:nvPr/>
        </p:nvSpPr>
        <p:spPr bwMode="auto">
          <a:xfrm>
            <a:off x="4432057" y="2861325"/>
            <a:ext cx="1794997" cy="2211919"/>
          </a:xfrm>
          <a:prstGeom prst="rect">
            <a:avLst/>
          </a:prstGeom>
          <a:solidFill>
            <a:schemeClr val="bg1">
              <a:lumMod val="8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5" name="Line 44"/>
          <p:cNvSpPr>
            <a:spLocks noChangeShapeType="1"/>
          </p:cNvSpPr>
          <p:nvPr/>
        </p:nvSpPr>
        <p:spPr bwMode="auto">
          <a:xfrm>
            <a:off x="4432057" y="2959985"/>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Line 43"/>
          <p:cNvSpPr>
            <a:spLocks noChangeShapeType="1"/>
          </p:cNvSpPr>
          <p:nvPr/>
        </p:nvSpPr>
        <p:spPr bwMode="auto">
          <a:xfrm>
            <a:off x="4432057" y="306501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Line 42"/>
          <p:cNvSpPr>
            <a:spLocks noChangeShapeType="1"/>
          </p:cNvSpPr>
          <p:nvPr/>
        </p:nvSpPr>
        <p:spPr bwMode="auto">
          <a:xfrm>
            <a:off x="4432057" y="333235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grpSp>
        <p:nvGrpSpPr>
          <p:cNvPr id="28" name="Group 35"/>
          <p:cNvGrpSpPr>
            <a:grpSpLocks/>
          </p:cNvGrpSpPr>
          <p:nvPr/>
        </p:nvGrpSpPr>
        <p:grpSpPr bwMode="auto">
          <a:xfrm>
            <a:off x="4444787" y="3488300"/>
            <a:ext cx="1753624" cy="1486284"/>
            <a:chOff x="10015" y="9900"/>
            <a:chExt cx="1421" cy="1167"/>
          </a:xfrm>
        </p:grpSpPr>
        <p:sp>
          <p:nvSpPr>
            <p:cNvPr id="29" name="Line 41"/>
            <p:cNvSpPr>
              <a:spLocks noChangeShapeType="1"/>
            </p:cNvSpPr>
            <p:nvPr/>
          </p:nvSpPr>
          <p:spPr bwMode="auto">
            <a:xfrm>
              <a:off x="10015" y="990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0" name="Line 40"/>
            <p:cNvSpPr>
              <a:spLocks noChangeShapeType="1"/>
            </p:cNvSpPr>
            <p:nvPr/>
          </p:nvSpPr>
          <p:spPr bwMode="auto">
            <a:xfrm>
              <a:off x="10015" y="9983"/>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1" name="Line 39"/>
            <p:cNvSpPr>
              <a:spLocks noChangeShapeType="1"/>
            </p:cNvSpPr>
            <p:nvPr/>
          </p:nvSpPr>
          <p:spPr bwMode="auto">
            <a:xfrm>
              <a:off x="10015" y="10204"/>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2" name="Line 38"/>
            <p:cNvSpPr>
              <a:spLocks noChangeShapeType="1"/>
            </p:cNvSpPr>
            <p:nvPr/>
          </p:nvSpPr>
          <p:spPr bwMode="auto">
            <a:xfrm>
              <a:off x="10015" y="1077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Line 37"/>
            <p:cNvSpPr>
              <a:spLocks noChangeShapeType="1"/>
            </p:cNvSpPr>
            <p:nvPr/>
          </p:nvSpPr>
          <p:spPr bwMode="auto">
            <a:xfrm>
              <a:off x="10015" y="10862"/>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4" name="Line 36"/>
            <p:cNvSpPr>
              <a:spLocks noChangeShapeType="1"/>
            </p:cNvSpPr>
            <p:nvPr/>
          </p:nvSpPr>
          <p:spPr bwMode="auto">
            <a:xfrm>
              <a:off x="10015" y="11067"/>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grpSp>
      <p:sp>
        <p:nvSpPr>
          <p:cNvPr id="35" name="Line 34"/>
          <p:cNvSpPr>
            <a:spLocks noChangeShapeType="1"/>
          </p:cNvSpPr>
          <p:nvPr/>
        </p:nvSpPr>
        <p:spPr bwMode="auto">
          <a:xfrm>
            <a:off x="4432057" y="3415101"/>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6" name="Line 33"/>
          <p:cNvSpPr>
            <a:spLocks noChangeShapeType="1"/>
          </p:cNvSpPr>
          <p:nvPr/>
        </p:nvSpPr>
        <p:spPr bwMode="auto">
          <a:xfrm>
            <a:off x="4432057" y="3956146"/>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7" name="Line 32"/>
          <p:cNvSpPr>
            <a:spLocks noChangeShapeType="1"/>
          </p:cNvSpPr>
          <p:nvPr/>
        </p:nvSpPr>
        <p:spPr bwMode="auto">
          <a:xfrm>
            <a:off x="4432057" y="4516287"/>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5" name="Rectangle 24"/>
          <p:cNvSpPr>
            <a:spLocks noChangeArrowheads="1"/>
          </p:cNvSpPr>
          <p:nvPr/>
        </p:nvSpPr>
        <p:spPr bwMode="auto">
          <a:xfrm>
            <a:off x="6806290" y="4185295"/>
            <a:ext cx="1794997" cy="1492647"/>
          </a:xfrm>
          <a:prstGeom prst="rect">
            <a:avLst/>
          </a:prstGeom>
          <a:solidFill>
            <a:srgbClr val="70AD47"/>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6" name="Rectangle 23"/>
          <p:cNvSpPr>
            <a:spLocks noChangeArrowheads="1"/>
          </p:cNvSpPr>
          <p:nvPr/>
        </p:nvSpPr>
        <p:spPr bwMode="auto">
          <a:xfrm>
            <a:off x="6815839" y="2091132"/>
            <a:ext cx="1794997" cy="1438544"/>
          </a:xfrm>
          <a:prstGeom prst="rect">
            <a:avLst/>
          </a:prstGeom>
          <a:solidFill>
            <a:srgbClr val="70AD47"/>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8" name="Line 21"/>
          <p:cNvSpPr>
            <a:spLocks noChangeShapeType="1"/>
          </p:cNvSpPr>
          <p:nvPr/>
        </p:nvSpPr>
        <p:spPr bwMode="auto">
          <a:xfrm>
            <a:off x="6822205" y="2161149"/>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9" name="Line 20"/>
          <p:cNvSpPr>
            <a:spLocks noChangeShapeType="1"/>
          </p:cNvSpPr>
          <p:nvPr/>
        </p:nvSpPr>
        <p:spPr bwMode="auto">
          <a:xfrm>
            <a:off x="6822205" y="2243897"/>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0" name="Line 19"/>
          <p:cNvSpPr>
            <a:spLocks noChangeShapeType="1"/>
          </p:cNvSpPr>
          <p:nvPr/>
        </p:nvSpPr>
        <p:spPr bwMode="auto">
          <a:xfrm>
            <a:off x="6822205" y="2409393"/>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1" name="Line 18"/>
          <p:cNvSpPr>
            <a:spLocks noChangeShapeType="1"/>
          </p:cNvSpPr>
          <p:nvPr/>
        </p:nvSpPr>
        <p:spPr bwMode="auto">
          <a:xfrm>
            <a:off x="6822205" y="2508054"/>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2" name="Line 17"/>
          <p:cNvSpPr>
            <a:spLocks noChangeShapeType="1"/>
          </p:cNvSpPr>
          <p:nvPr/>
        </p:nvSpPr>
        <p:spPr bwMode="auto">
          <a:xfrm>
            <a:off x="6822205" y="2625812"/>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3" name="Line 16"/>
          <p:cNvSpPr>
            <a:spLocks noChangeShapeType="1"/>
          </p:cNvSpPr>
          <p:nvPr/>
        </p:nvSpPr>
        <p:spPr bwMode="auto">
          <a:xfrm>
            <a:off x="6822205" y="2889968"/>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4" name="Line 15"/>
          <p:cNvSpPr>
            <a:spLocks noChangeShapeType="1"/>
          </p:cNvSpPr>
          <p:nvPr/>
        </p:nvSpPr>
        <p:spPr bwMode="auto">
          <a:xfrm>
            <a:off x="6825386" y="2979081"/>
            <a:ext cx="177908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5" name="Line 14"/>
          <p:cNvSpPr>
            <a:spLocks noChangeShapeType="1"/>
          </p:cNvSpPr>
          <p:nvPr/>
        </p:nvSpPr>
        <p:spPr bwMode="auto">
          <a:xfrm>
            <a:off x="1975075" y="3959328"/>
            <a:ext cx="318262" cy="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6" name="Line 13"/>
          <p:cNvSpPr>
            <a:spLocks noChangeShapeType="1"/>
          </p:cNvSpPr>
          <p:nvPr/>
        </p:nvSpPr>
        <p:spPr bwMode="auto">
          <a:xfrm flipV="1">
            <a:off x="4113795" y="3131847"/>
            <a:ext cx="327811" cy="78928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7" name="Line 12"/>
          <p:cNvSpPr>
            <a:spLocks noChangeShapeType="1"/>
          </p:cNvSpPr>
          <p:nvPr/>
        </p:nvSpPr>
        <p:spPr bwMode="auto">
          <a:xfrm flipV="1">
            <a:off x="4113795" y="3698353"/>
            <a:ext cx="327811" cy="22278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8" name="Line 11"/>
          <p:cNvSpPr>
            <a:spLocks noChangeShapeType="1"/>
          </p:cNvSpPr>
          <p:nvPr/>
        </p:nvSpPr>
        <p:spPr bwMode="auto">
          <a:xfrm>
            <a:off x="4113795" y="3921136"/>
            <a:ext cx="321446" cy="86567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59" name="Line 10"/>
          <p:cNvSpPr>
            <a:spLocks noChangeShapeType="1"/>
          </p:cNvSpPr>
          <p:nvPr/>
        </p:nvSpPr>
        <p:spPr bwMode="auto">
          <a:xfrm flipV="1">
            <a:off x="6230237" y="2288454"/>
            <a:ext cx="579237" cy="8115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60" name="Line 9"/>
          <p:cNvSpPr>
            <a:spLocks noChangeShapeType="1"/>
          </p:cNvSpPr>
          <p:nvPr/>
        </p:nvSpPr>
        <p:spPr bwMode="auto">
          <a:xfrm flipV="1">
            <a:off x="6233419" y="2718106"/>
            <a:ext cx="569690" cy="39146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61" name="Line 8"/>
          <p:cNvSpPr>
            <a:spLocks noChangeShapeType="1"/>
          </p:cNvSpPr>
          <p:nvPr/>
        </p:nvSpPr>
        <p:spPr bwMode="auto">
          <a:xfrm>
            <a:off x="6236603" y="3666527"/>
            <a:ext cx="579237" cy="80520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62" name="Line 7"/>
          <p:cNvSpPr>
            <a:spLocks noChangeShapeType="1"/>
          </p:cNvSpPr>
          <p:nvPr/>
        </p:nvSpPr>
        <p:spPr bwMode="auto">
          <a:xfrm>
            <a:off x="6227054" y="3663345"/>
            <a:ext cx="582420" cy="136216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63" name="Rectangle 6"/>
          <p:cNvSpPr>
            <a:spLocks noChangeArrowheads="1"/>
          </p:cNvSpPr>
          <p:nvPr/>
        </p:nvSpPr>
        <p:spPr bwMode="auto">
          <a:xfrm>
            <a:off x="7691059" y="3045917"/>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64" name="Rectangle 5"/>
          <p:cNvSpPr>
            <a:spLocks noChangeArrowheads="1"/>
          </p:cNvSpPr>
          <p:nvPr/>
        </p:nvSpPr>
        <p:spPr bwMode="auto">
          <a:xfrm>
            <a:off x="7691059" y="317003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65" name="Rectangle 4"/>
          <p:cNvSpPr>
            <a:spLocks noChangeArrowheads="1"/>
          </p:cNvSpPr>
          <p:nvPr/>
        </p:nvSpPr>
        <p:spPr bwMode="auto">
          <a:xfrm>
            <a:off x="7691059" y="3300527"/>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66" name="Rectangle 3"/>
          <p:cNvSpPr>
            <a:spLocks noChangeArrowheads="1"/>
          </p:cNvSpPr>
          <p:nvPr/>
        </p:nvSpPr>
        <p:spPr bwMode="auto">
          <a:xfrm>
            <a:off x="5316825" y="402934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67" name="Rectangle 2"/>
          <p:cNvSpPr>
            <a:spLocks noChangeArrowheads="1"/>
          </p:cNvSpPr>
          <p:nvPr/>
        </p:nvSpPr>
        <p:spPr bwMode="auto">
          <a:xfrm>
            <a:off x="5316825" y="415346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68" name="Rectangle 1"/>
          <p:cNvSpPr>
            <a:spLocks noChangeArrowheads="1"/>
          </p:cNvSpPr>
          <p:nvPr/>
        </p:nvSpPr>
        <p:spPr bwMode="auto">
          <a:xfrm>
            <a:off x="5316825" y="428395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a:ln>
                <a:noFill/>
              </a:ln>
              <a:solidFill>
                <a:prstClr val="black"/>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6000" b="0" i="0" u="none" strike="noStrike" kern="1200" cap="none" spc="0" normalizeH="0" baseline="0" noProof="0">
              <a:ln>
                <a:noFill/>
              </a:ln>
              <a:solidFill>
                <a:prstClr val="black"/>
              </a:solidFill>
              <a:effectLst/>
              <a:uLnTx/>
              <a:uFillTx/>
              <a:latin typeface="Arial" panose="020B0604020202020204" pitchFamily="34" charset="0"/>
              <a:ea typeface="微软雅黑"/>
              <a:cs typeface="+mn-cs"/>
            </a:endParaRPr>
          </a:p>
        </p:txBody>
      </p:sp>
      <p:sp>
        <p:nvSpPr>
          <p:cNvPr id="72" name="文本框 71"/>
          <p:cNvSpPr txBox="1"/>
          <p:nvPr/>
        </p:nvSpPr>
        <p:spPr>
          <a:xfrm>
            <a:off x="399253" y="81103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子表地址组成</a:t>
            </a:r>
          </a:p>
        </p:txBody>
      </p:sp>
      <p:sp>
        <p:nvSpPr>
          <p:cNvPr id="73" name="椭圆 72"/>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4" name="矩形 7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9" name="矩形 68"/>
          <p:cNvSpPr/>
          <p:nvPr/>
        </p:nvSpPr>
        <p:spPr>
          <a:xfrm>
            <a:off x="399253" y="1305715"/>
            <a:ext cx="656352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系统的内部采用的是一种类似</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树的三层查询体系</a:t>
            </a:r>
          </a:p>
        </p:txBody>
      </p:sp>
      <p:sp>
        <p:nvSpPr>
          <p:cNvPr id="11" name="Rectangle 57"/>
          <p:cNvSpPr>
            <a:spLocks noChangeArrowheads="1"/>
          </p:cNvSpPr>
          <p:nvPr/>
        </p:nvSpPr>
        <p:spPr bwMode="auto">
          <a:xfrm>
            <a:off x="7630590" y="5378775"/>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2" name="Rectangle 56"/>
          <p:cNvSpPr>
            <a:spLocks noChangeArrowheads="1"/>
          </p:cNvSpPr>
          <p:nvPr/>
        </p:nvSpPr>
        <p:spPr bwMode="auto">
          <a:xfrm>
            <a:off x="7630590" y="4385799"/>
            <a:ext cx="299166" cy="337358"/>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3" name="Rectangle 55"/>
          <p:cNvSpPr>
            <a:spLocks noChangeArrowheads="1"/>
          </p:cNvSpPr>
          <p:nvPr/>
        </p:nvSpPr>
        <p:spPr bwMode="auto">
          <a:xfrm>
            <a:off x="7691059" y="482818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4" name="Rectangle 54"/>
          <p:cNvSpPr>
            <a:spLocks noChangeArrowheads="1"/>
          </p:cNvSpPr>
          <p:nvPr/>
        </p:nvSpPr>
        <p:spPr bwMode="auto">
          <a:xfrm>
            <a:off x="7691059" y="4952305"/>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5" name="Rectangle 53"/>
          <p:cNvSpPr>
            <a:spLocks noChangeArrowheads="1"/>
          </p:cNvSpPr>
          <p:nvPr/>
        </p:nvSpPr>
        <p:spPr bwMode="auto">
          <a:xfrm>
            <a:off x="7691059" y="508279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38" name="Line 31"/>
          <p:cNvSpPr>
            <a:spLocks noChangeShapeType="1"/>
          </p:cNvSpPr>
          <p:nvPr/>
        </p:nvSpPr>
        <p:spPr bwMode="auto">
          <a:xfrm>
            <a:off x="6819021" y="426485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9" name="Line 30"/>
          <p:cNvSpPr>
            <a:spLocks noChangeShapeType="1"/>
          </p:cNvSpPr>
          <p:nvPr/>
        </p:nvSpPr>
        <p:spPr bwMode="auto">
          <a:xfrm>
            <a:off x="6819021" y="4392164"/>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0" name="Line 29"/>
          <p:cNvSpPr>
            <a:spLocks noChangeShapeType="1"/>
          </p:cNvSpPr>
          <p:nvPr/>
        </p:nvSpPr>
        <p:spPr bwMode="auto">
          <a:xfrm>
            <a:off x="6819021" y="5359680"/>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Line 28"/>
          <p:cNvSpPr>
            <a:spLocks noChangeShapeType="1"/>
          </p:cNvSpPr>
          <p:nvPr/>
        </p:nvSpPr>
        <p:spPr bwMode="auto">
          <a:xfrm>
            <a:off x="6819021" y="5432881"/>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2" name="Line 27"/>
          <p:cNvSpPr>
            <a:spLocks noChangeShapeType="1"/>
          </p:cNvSpPr>
          <p:nvPr/>
        </p:nvSpPr>
        <p:spPr bwMode="auto">
          <a:xfrm>
            <a:off x="6819021" y="561428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3" name="Line 26"/>
          <p:cNvSpPr>
            <a:spLocks noChangeShapeType="1"/>
          </p:cNvSpPr>
          <p:nvPr/>
        </p:nvSpPr>
        <p:spPr bwMode="auto">
          <a:xfrm>
            <a:off x="6812656" y="4748617"/>
            <a:ext cx="1782267"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Line 25"/>
          <p:cNvSpPr>
            <a:spLocks noChangeShapeType="1"/>
          </p:cNvSpPr>
          <p:nvPr/>
        </p:nvSpPr>
        <p:spPr bwMode="auto">
          <a:xfrm>
            <a:off x="6819021" y="4653138"/>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Line 22"/>
          <p:cNvSpPr>
            <a:spLocks noChangeShapeType="1"/>
          </p:cNvSpPr>
          <p:nvPr/>
        </p:nvSpPr>
        <p:spPr bwMode="auto">
          <a:xfrm>
            <a:off x="6809474" y="5292846"/>
            <a:ext cx="1779083"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6000" b="0" i="0" u="none" strike="noStrike" kern="1200" cap="none" spc="0" normalizeH="0" baseline="0" noProof="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012112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3" name="文本框 2"/>
          <p:cNvSpPr txBox="1"/>
          <p:nvPr/>
        </p:nvSpPr>
        <p:spPr>
          <a:xfrm>
            <a:off x="399253" y="811034"/>
            <a:ext cx="44807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Bigtable </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数据存储及读</a:t>
            </a:r>
            <a:r>
              <a:rPr kumimoji="0" lang="en-US" altLang="zh-CN" sz="2400" b="1" i="0" u="none" strike="noStrike" kern="1200" cap="none" spc="0" normalizeH="0" baseline="0" noProof="0" dirty="0">
                <a:ln>
                  <a:noFill/>
                </a:ln>
                <a:solidFill>
                  <a:srgbClr val="70AD47"/>
                </a:solidFill>
                <a:effectLst/>
                <a:uLnTx/>
                <a:uFillTx/>
                <a:latin typeface="微软雅黑"/>
                <a:ea typeface="微软雅黑"/>
                <a:cs typeface="+mn-cs"/>
              </a:rPr>
              <a:t>/</a:t>
            </a: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写操作</a:t>
            </a:r>
          </a:p>
        </p:txBody>
      </p:sp>
      <p:sp>
        <p:nvSpPr>
          <p:cNvPr id="4" name="椭圆 3"/>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b="4013"/>
          <a:stretch>
            <a:fillRect/>
          </a:stretch>
        </p:blipFill>
        <p:spPr bwMode="auto">
          <a:xfrm>
            <a:off x="3295283" y="1604338"/>
            <a:ext cx="5505450" cy="403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399253" y="1530238"/>
            <a:ext cx="3598698" cy="175432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较新的数据存储在内存中一个称为内存表（</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Memtable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）的有序缓冲里，较早的数据则以</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格式保存在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GFS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a:t>
            </a:r>
          </a:p>
        </p:txBody>
      </p:sp>
      <p:sp>
        <p:nvSpPr>
          <p:cNvPr id="8" name="矩形 7"/>
          <p:cNvSpPr/>
          <p:nvPr/>
        </p:nvSpPr>
        <p:spPr>
          <a:xfrm>
            <a:off x="484491" y="3416862"/>
            <a:ext cx="2954655" cy="458908"/>
          </a:xfrm>
          <a:prstGeom prst="rect">
            <a:avLst/>
          </a:prstGeom>
          <a:solidFill>
            <a:srgbClr val="70AD47"/>
          </a:solidFill>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rPr>
              <a:t>读和写操作有很大的差异性</a:t>
            </a:r>
          </a:p>
        </p:txBody>
      </p:sp>
    </p:spTree>
    <p:extLst>
      <p:ext uri="{BB962C8B-B14F-4D97-AF65-F5344CB8AC3E}">
        <p14:creationId xmlns:p14="http://schemas.microsoft.com/office/powerpoint/2010/main" val="1964853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65" name="文本框 64"/>
          <p:cNvSpPr txBox="1"/>
          <p:nvPr/>
        </p:nvSpPr>
        <p:spPr>
          <a:xfrm>
            <a:off x="399253" y="811034"/>
            <a:ext cx="357020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三种形式压缩之间的关系</a:t>
            </a:r>
          </a:p>
        </p:txBody>
      </p:sp>
      <p:sp>
        <p:nvSpPr>
          <p:cNvPr id="66" name="椭圆 6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7" name="矩形 5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Rectangle 58"/>
          <p:cNvSpPr>
            <a:spLocks noChangeArrowheads="1"/>
          </p:cNvSpPr>
          <p:nvPr/>
        </p:nvSpPr>
        <p:spPr bwMode="auto">
          <a:xfrm>
            <a:off x="2478660" y="2023452"/>
            <a:ext cx="1134809" cy="427496"/>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 name="Rectangle 57"/>
          <p:cNvSpPr>
            <a:spLocks noChangeArrowheads="1"/>
          </p:cNvSpPr>
          <p:nvPr/>
        </p:nvSpPr>
        <p:spPr bwMode="auto">
          <a:xfrm>
            <a:off x="2455342" y="2101179"/>
            <a:ext cx="1169787" cy="41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mn-cs"/>
            </a:endParaRPr>
          </a:p>
        </p:txBody>
      </p:sp>
      <p:sp>
        <p:nvSpPr>
          <p:cNvPr id="5" name="Rectangle 56"/>
          <p:cNvSpPr>
            <a:spLocks noChangeArrowheads="1"/>
          </p:cNvSpPr>
          <p:nvPr/>
        </p:nvSpPr>
        <p:spPr bwMode="auto">
          <a:xfrm>
            <a:off x="4662779" y="3041671"/>
            <a:ext cx="998788" cy="746176"/>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6" name="Rectangle 55"/>
          <p:cNvSpPr>
            <a:spLocks noChangeArrowheads="1"/>
          </p:cNvSpPr>
          <p:nvPr/>
        </p:nvSpPr>
        <p:spPr bwMode="auto">
          <a:xfrm>
            <a:off x="4709415" y="3267078"/>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7" name="Rectangle 54"/>
          <p:cNvSpPr>
            <a:spLocks noChangeArrowheads="1"/>
          </p:cNvSpPr>
          <p:nvPr/>
        </p:nvSpPr>
        <p:spPr bwMode="auto">
          <a:xfrm>
            <a:off x="547155" y="2023452"/>
            <a:ext cx="1080400" cy="427496"/>
          </a:xfrm>
          <a:prstGeom prst="rect">
            <a:avLst/>
          </a:prstGeom>
          <a:solidFill>
            <a:srgbClr val="70AD47"/>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Rectangle 53"/>
          <p:cNvSpPr>
            <a:spLocks noChangeArrowheads="1"/>
          </p:cNvSpPr>
          <p:nvPr/>
        </p:nvSpPr>
        <p:spPr bwMode="auto">
          <a:xfrm>
            <a:off x="527722" y="2081748"/>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mn-cs"/>
            </a:endParaRPr>
          </a:p>
        </p:txBody>
      </p:sp>
      <p:sp>
        <p:nvSpPr>
          <p:cNvPr id="9" name="Rectangle 52"/>
          <p:cNvSpPr>
            <a:spLocks noChangeArrowheads="1"/>
          </p:cNvSpPr>
          <p:nvPr/>
        </p:nvSpPr>
        <p:spPr bwMode="auto">
          <a:xfrm>
            <a:off x="2478660" y="3212669"/>
            <a:ext cx="1134809" cy="427496"/>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10" name="Rectangle 51"/>
          <p:cNvSpPr>
            <a:spLocks noChangeArrowheads="1"/>
          </p:cNvSpPr>
          <p:nvPr/>
        </p:nvSpPr>
        <p:spPr bwMode="auto">
          <a:xfrm>
            <a:off x="2455342" y="3282623"/>
            <a:ext cx="1169787" cy="41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1" name="Rectangle 50"/>
          <p:cNvSpPr>
            <a:spLocks noChangeArrowheads="1"/>
          </p:cNvSpPr>
          <p:nvPr/>
        </p:nvSpPr>
        <p:spPr bwMode="auto">
          <a:xfrm>
            <a:off x="547155" y="3212669"/>
            <a:ext cx="1080400" cy="427496"/>
          </a:xfrm>
          <a:prstGeom prst="rect">
            <a:avLst/>
          </a:prstGeom>
          <a:solidFill>
            <a:srgbClr val="70AD47"/>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Rectangle 49"/>
          <p:cNvSpPr>
            <a:spLocks noChangeArrowheads="1"/>
          </p:cNvSpPr>
          <p:nvPr/>
        </p:nvSpPr>
        <p:spPr bwMode="auto">
          <a:xfrm>
            <a:off x="523837" y="3302038"/>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mn-cs"/>
            </a:endParaRPr>
          </a:p>
        </p:txBody>
      </p:sp>
      <p:sp>
        <p:nvSpPr>
          <p:cNvPr id="13" name="Rectangle 48"/>
          <p:cNvSpPr>
            <a:spLocks noChangeArrowheads="1"/>
          </p:cNvSpPr>
          <p:nvPr/>
        </p:nvSpPr>
        <p:spPr bwMode="auto">
          <a:xfrm>
            <a:off x="2478660" y="4207570"/>
            <a:ext cx="1134809" cy="419724"/>
          </a:xfrm>
          <a:prstGeom prst="rect">
            <a:avLst/>
          </a:prstGeom>
          <a:solidFill>
            <a:srgbClr val="70AD47"/>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Rectangle 47"/>
          <p:cNvSpPr>
            <a:spLocks noChangeArrowheads="1"/>
          </p:cNvSpPr>
          <p:nvPr/>
        </p:nvSpPr>
        <p:spPr bwMode="auto">
          <a:xfrm>
            <a:off x="2505866" y="4246433"/>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15" name="Line 46"/>
          <p:cNvSpPr>
            <a:spLocks noChangeShapeType="1"/>
          </p:cNvSpPr>
          <p:nvPr/>
        </p:nvSpPr>
        <p:spPr bwMode="auto">
          <a:xfrm>
            <a:off x="1627555" y="2241086"/>
            <a:ext cx="858878" cy="3888"/>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16" name="Line 45"/>
          <p:cNvSpPr>
            <a:spLocks noChangeShapeType="1"/>
          </p:cNvSpPr>
          <p:nvPr/>
        </p:nvSpPr>
        <p:spPr bwMode="auto">
          <a:xfrm>
            <a:off x="1627555" y="3422531"/>
            <a:ext cx="858878" cy="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17" name="Rectangle 44"/>
          <p:cNvSpPr>
            <a:spLocks noChangeArrowheads="1"/>
          </p:cNvSpPr>
          <p:nvPr/>
        </p:nvSpPr>
        <p:spPr bwMode="auto">
          <a:xfrm>
            <a:off x="1577031" y="1883544"/>
            <a:ext cx="886084" cy="44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次压缩</a:t>
            </a:r>
            <a:endParaRPr kumimoji="0" lang="zh-CN" altLang="zh-CN" sz="54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18" name="Rectangle 43"/>
          <p:cNvSpPr>
            <a:spLocks noChangeArrowheads="1"/>
          </p:cNvSpPr>
          <p:nvPr/>
        </p:nvSpPr>
        <p:spPr bwMode="auto">
          <a:xfrm>
            <a:off x="1608122" y="3061104"/>
            <a:ext cx="851108" cy="28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次压缩</a:t>
            </a:r>
            <a:endParaRPr kumimoji="0" lang="zh-CN" altLang="zh-CN" sz="5400" b="0" i="0" u="none" strike="noStrike" kern="1200" cap="none" spc="0" normalizeH="0" baseline="0" noProof="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27" name="Freeform 34"/>
          <p:cNvSpPr>
            <a:spLocks/>
          </p:cNvSpPr>
          <p:nvPr/>
        </p:nvSpPr>
        <p:spPr bwMode="auto">
          <a:xfrm>
            <a:off x="4620030" y="3399213"/>
            <a:ext cx="38863" cy="38863"/>
          </a:xfrm>
          <a:custGeom>
            <a:avLst/>
            <a:gdLst>
              <a:gd name="T0" fmla="*/ 0 w 26"/>
              <a:gd name="T1" fmla="*/ 0 h 26"/>
              <a:gd name="T2" fmla="*/ 0 w 26"/>
              <a:gd name="T3" fmla="*/ 26 h 26"/>
              <a:gd name="T4" fmla="*/ 26 w 26"/>
              <a:gd name="T5" fmla="*/ 10 h 26"/>
              <a:gd name="T6" fmla="*/ 0 w 26"/>
              <a:gd name="T7" fmla="*/ 0 h 26"/>
            </a:gdLst>
            <a:ahLst/>
            <a:cxnLst>
              <a:cxn ang="0">
                <a:pos x="T0" y="T1"/>
              </a:cxn>
              <a:cxn ang="0">
                <a:pos x="T2" y="T3"/>
              </a:cxn>
              <a:cxn ang="0">
                <a:pos x="T4" y="T5"/>
              </a:cxn>
              <a:cxn ang="0">
                <a:pos x="T6" y="T7"/>
              </a:cxn>
            </a:cxnLst>
            <a:rect l="0" t="0" r="r" b="b"/>
            <a:pathLst>
              <a:path w="26" h="26">
                <a:moveTo>
                  <a:pt x="0" y="0"/>
                </a:moveTo>
                <a:lnTo>
                  <a:pt x="0" y="26"/>
                </a:lnTo>
                <a:lnTo>
                  <a:pt x="26" y="10"/>
                </a:lnTo>
                <a:lnTo>
                  <a:pt x="0" y="0"/>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28" name="Freeform 33"/>
          <p:cNvSpPr>
            <a:spLocks/>
          </p:cNvSpPr>
          <p:nvPr/>
        </p:nvSpPr>
        <p:spPr bwMode="auto">
          <a:xfrm>
            <a:off x="4620030" y="3399213"/>
            <a:ext cx="38863" cy="38863"/>
          </a:xfrm>
          <a:custGeom>
            <a:avLst/>
            <a:gdLst>
              <a:gd name="T0" fmla="*/ 0 w 26"/>
              <a:gd name="T1" fmla="*/ 0 h 26"/>
              <a:gd name="T2" fmla="*/ 0 w 26"/>
              <a:gd name="T3" fmla="*/ 26 h 26"/>
              <a:gd name="T4" fmla="*/ 26 w 26"/>
              <a:gd name="T5" fmla="*/ 10 h 26"/>
              <a:gd name="T6" fmla="*/ 0 w 26"/>
              <a:gd name="T7" fmla="*/ 0 h 26"/>
            </a:gdLst>
            <a:ahLst/>
            <a:cxnLst>
              <a:cxn ang="0">
                <a:pos x="T0" y="T1"/>
              </a:cxn>
              <a:cxn ang="0">
                <a:pos x="T2" y="T3"/>
              </a:cxn>
              <a:cxn ang="0">
                <a:pos x="T4" y="T5"/>
              </a:cxn>
              <a:cxn ang="0">
                <a:pos x="T6" y="T7"/>
              </a:cxn>
            </a:cxnLst>
            <a:rect l="0" t="0" r="r" b="b"/>
            <a:pathLst>
              <a:path w="26" h="26">
                <a:moveTo>
                  <a:pt x="0" y="0"/>
                </a:moveTo>
                <a:lnTo>
                  <a:pt x="0" y="26"/>
                </a:lnTo>
                <a:lnTo>
                  <a:pt x="26" y="10"/>
                </a:lnTo>
                <a:lnTo>
                  <a:pt x="0" y="0"/>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29" name="Line 32"/>
          <p:cNvSpPr>
            <a:spLocks noChangeShapeType="1"/>
          </p:cNvSpPr>
          <p:nvPr/>
        </p:nvSpPr>
        <p:spPr bwMode="auto">
          <a:xfrm flipV="1">
            <a:off x="3613469" y="3414759"/>
            <a:ext cx="1006561" cy="777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0" name="Freeform 31"/>
          <p:cNvSpPr>
            <a:spLocks/>
          </p:cNvSpPr>
          <p:nvPr/>
        </p:nvSpPr>
        <p:spPr bwMode="auto">
          <a:xfrm>
            <a:off x="4620030" y="3414759"/>
            <a:ext cx="38863" cy="50524"/>
          </a:xfrm>
          <a:custGeom>
            <a:avLst/>
            <a:gdLst>
              <a:gd name="T0" fmla="*/ 0 w 26"/>
              <a:gd name="T1" fmla="*/ 11 h 32"/>
              <a:gd name="T2" fmla="*/ 15 w 26"/>
              <a:gd name="T3" fmla="*/ 32 h 32"/>
              <a:gd name="T4" fmla="*/ 26 w 26"/>
              <a:gd name="T5" fmla="*/ 0 h 32"/>
              <a:gd name="T6" fmla="*/ 0 w 26"/>
              <a:gd name="T7" fmla="*/ 11 h 32"/>
            </a:gdLst>
            <a:ahLst/>
            <a:cxnLst>
              <a:cxn ang="0">
                <a:pos x="T0" y="T1"/>
              </a:cxn>
              <a:cxn ang="0">
                <a:pos x="T2" y="T3"/>
              </a:cxn>
              <a:cxn ang="0">
                <a:pos x="T4" y="T5"/>
              </a:cxn>
              <a:cxn ang="0">
                <a:pos x="T6" y="T7"/>
              </a:cxn>
            </a:cxnLst>
            <a:rect l="0" t="0" r="r" b="b"/>
            <a:pathLst>
              <a:path w="26" h="32">
                <a:moveTo>
                  <a:pt x="0" y="11"/>
                </a:moveTo>
                <a:lnTo>
                  <a:pt x="15" y="32"/>
                </a:lnTo>
                <a:lnTo>
                  <a:pt x="26" y="0"/>
                </a:lnTo>
                <a:lnTo>
                  <a:pt x="0" y="11"/>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1" name="Freeform 30"/>
          <p:cNvSpPr>
            <a:spLocks/>
          </p:cNvSpPr>
          <p:nvPr/>
        </p:nvSpPr>
        <p:spPr bwMode="auto">
          <a:xfrm>
            <a:off x="4620030" y="3414759"/>
            <a:ext cx="38863" cy="50524"/>
          </a:xfrm>
          <a:custGeom>
            <a:avLst/>
            <a:gdLst>
              <a:gd name="T0" fmla="*/ 0 w 26"/>
              <a:gd name="T1" fmla="*/ 11 h 32"/>
              <a:gd name="T2" fmla="*/ 15 w 26"/>
              <a:gd name="T3" fmla="*/ 32 h 32"/>
              <a:gd name="T4" fmla="*/ 26 w 26"/>
              <a:gd name="T5" fmla="*/ 0 h 32"/>
              <a:gd name="T6" fmla="*/ 0 w 26"/>
              <a:gd name="T7" fmla="*/ 11 h 32"/>
            </a:gdLst>
            <a:ahLst/>
            <a:cxnLst>
              <a:cxn ang="0">
                <a:pos x="T0" y="T1"/>
              </a:cxn>
              <a:cxn ang="0">
                <a:pos x="T2" y="T3"/>
              </a:cxn>
              <a:cxn ang="0">
                <a:pos x="T4" y="T5"/>
              </a:cxn>
              <a:cxn ang="0">
                <a:pos x="T6" y="T7"/>
              </a:cxn>
            </a:cxnLst>
            <a:rect l="0" t="0" r="r" b="b"/>
            <a:pathLst>
              <a:path w="26" h="32">
                <a:moveTo>
                  <a:pt x="0" y="11"/>
                </a:moveTo>
                <a:lnTo>
                  <a:pt x="15" y="32"/>
                </a:lnTo>
                <a:lnTo>
                  <a:pt x="26" y="0"/>
                </a:lnTo>
                <a:lnTo>
                  <a:pt x="0" y="11"/>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2" name="Line 29"/>
          <p:cNvSpPr>
            <a:spLocks noChangeShapeType="1"/>
          </p:cNvSpPr>
          <p:nvPr/>
        </p:nvSpPr>
        <p:spPr bwMode="auto">
          <a:xfrm flipV="1">
            <a:off x="3613469" y="3445849"/>
            <a:ext cx="1022106" cy="9715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3" name="Freeform 28"/>
          <p:cNvSpPr>
            <a:spLocks/>
          </p:cNvSpPr>
          <p:nvPr/>
        </p:nvSpPr>
        <p:spPr bwMode="auto">
          <a:xfrm>
            <a:off x="4620030" y="3364237"/>
            <a:ext cx="38863" cy="46636"/>
          </a:xfrm>
          <a:custGeom>
            <a:avLst/>
            <a:gdLst>
              <a:gd name="T0" fmla="*/ 21 w 26"/>
              <a:gd name="T1" fmla="*/ 0 h 31"/>
              <a:gd name="T2" fmla="*/ 0 w 26"/>
              <a:gd name="T3" fmla="*/ 21 h 31"/>
              <a:gd name="T4" fmla="*/ 26 w 26"/>
              <a:gd name="T5" fmla="*/ 31 h 31"/>
              <a:gd name="T6" fmla="*/ 21 w 26"/>
              <a:gd name="T7" fmla="*/ 0 h 31"/>
            </a:gdLst>
            <a:ahLst/>
            <a:cxnLst>
              <a:cxn ang="0">
                <a:pos x="T0" y="T1"/>
              </a:cxn>
              <a:cxn ang="0">
                <a:pos x="T2" y="T3"/>
              </a:cxn>
              <a:cxn ang="0">
                <a:pos x="T4" y="T5"/>
              </a:cxn>
              <a:cxn ang="0">
                <a:pos x="T6" y="T7"/>
              </a:cxn>
            </a:cxnLst>
            <a:rect l="0" t="0" r="r" b="b"/>
            <a:pathLst>
              <a:path w="26" h="31">
                <a:moveTo>
                  <a:pt x="21" y="0"/>
                </a:moveTo>
                <a:lnTo>
                  <a:pt x="0" y="21"/>
                </a:lnTo>
                <a:lnTo>
                  <a:pt x="26" y="31"/>
                </a:lnTo>
                <a:lnTo>
                  <a:pt x="21" y="0"/>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4" name="Freeform 27"/>
          <p:cNvSpPr>
            <a:spLocks/>
          </p:cNvSpPr>
          <p:nvPr/>
        </p:nvSpPr>
        <p:spPr bwMode="auto">
          <a:xfrm>
            <a:off x="4620030" y="3364237"/>
            <a:ext cx="38863" cy="46636"/>
          </a:xfrm>
          <a:custGeom>
            <a:avLst/>
            <a:gdLst>
              <a:gd name="T0" fmla="*/ 21 w 26"/>
              <a:gd name="T1" fmla="*/ 0 h 31"/>
              <a:gd name="T2" fmla="*/ 0 w 26"/>
              <a:gd name="T3" fmla="*/ 21 h 31"/>
              <a:gd name="T4" fmla="*/ 26 w 26"/>
              <a:gd name="T5" fmla="*/ 31 h 31"/>
              <a:gd name="T6" fmla="*/ 21 w 26"/>
              <a:gd name="T7" fmla="*/ 0 h 31"/>
            </a:gdLst>
            <a:ahLst/>
            <a:cxnLst>
              <a:cxn ang="0">
                <a:pos x="T0" y="T1"/>
              </a:cxn>
              <a:cxn ang="0">
                <a:pos x="T2" y="T3"/>
              </a:cxn>
              <a:cxn ang="0">
                <a:pos x="T4" y="T5"/>
              </a:cxn>
              <a:cxn ang="0">
                <a:pos x="T6" y="T7"/>
              </a:cxn>
            </a:cxnLst>
            <a:rect l="0" t="0" r="r" b="b"/>
            <a:pathLst>
              <a:path w="26" h="31">
                <a:moveTo>
                  <a:pt x="21" y="0"/>
                </a:moveTo>
                <a:lnTo>
                  <a:pt x="0" y="21"/>
                </a:lnTo>
                <a:lnTo>
                  <a:pt x="26" y="31"/>
                </a:lnTo>
                <a:lnTo>
                  <a:pt x="21" y="0"/>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5" name="Line 26"/>
          <p:cNvSpPr>
            <a:spLocks noChangeShapeType="1"/>
          </p:cNvSpPr>
          <p:nvPr/>
        </p:nvSpPr>
        <p:spPr bwMode="auto">
          <a:xfrm>
            <a:off x="3613469" y="2241086"/>
            <a:ext cx="1022106" cy="114258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6" name="Rectangle 25"/>
          <p:cNvSpPr>
            <a:spLocks noChangeArrowheads="1"/>
          </p:cNvSpPr>
          <p:nvPr/>
        </p:nvSpPr>
        <p:spPr bwMode="auto">
          <a:xfrm>
            <a:off x="4662779" y="1941840"/>
            <a:ext cx="998788" cy="734515"/>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7" name="Rectangle 24"/>
          <p:cNvSpPr>
            <a:spLocks noChangeArrowheads="1"/>
          </p:cNvSpPr>
          <p:nvPr/>
        </p:nvSpPr>
        <p:spPr bwMode="auto">
          <a:xfrm>
            <a:off x="4709415" y="2171133"/>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38" name="Rectangle 23"/>
          <p:cNvSpPr>
            <a:spLocks noChangeArrowheads="1"/>
          </p:cNvSpPr>
          <p:nvPr/>
        </p:nvSpPr>
        <p:spPr bwMode="auto">
          <a:xfrm>
            <a:off x="4678324" y="4561227"/>
            <a:ext cx="991016" cy="742288"/>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39" name="Rectangle 22"/>
          <p:cNvSpPr>
            <a:spLocks noChangeArrowheads="1"/>
          </p:cNvSpPr>
          <p:nvPr/>
        </p:nvSpPr>
        <p:spPr bwMode="auto">
          <a:xfrm>
            <a:off x="4728847" y="4790520"/>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a:ln>
                <a:noFill/>
              </a:ln>
              <a:solidFill>
                <a:prstClr val="white"/>
              </a:solidFill>
              <a:effectLst/>
              <a:uLnTx/>
              <a:uFillTx/>
              <a:latin typeface="Arial" panose="020B0604020202020204" pitchFamily="34" charset="0"/>
              <a:ea typeface="微软雅黑"/>
              <a:cs typeface="+mn-cs"/>
            </a:endParaRPr>
          </a:p>
        </p:txBody>
      </p:sp>
      <p:sp>
        <p:nvSpPr>
          <p:cNvPr id="40" name="Rectangle 21"/>
          <p:cNvSpPr>
            <a:spLocks noChangeArrowheads="1"/>
          </p:cNvSpPr>
          <p:nvPr/>
        </p:nvSpPr>
        <p:spPr bwMode="auto">
          <a:xfrm>
            <a:off x="3543515" y="5144690"/>
            <a:ext cx="1134809" cy="43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合并压缩</a:t>
            </a:r>
            <a:endParaRPr kumimoji="0" lang="zh-CN" altLang="zh-CN" sz="54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41" name="Rectangle 20"/>
          <p:cNvSpPr>
            <a:spLocks noChangeArrowheads="1"/>
          </p:cNvSpPr>
          <p:nvPr/>
        </p:nvSpPr>
        <p:spPr bwMode="auto">
          <a:xfrm>
            <a:off x="6835239" y="2792946"/>
            <a:ext cx="1546760" cy="1243626"/>
          </a:xfrm>
          <a:prstGeom prst="rect">
            <a:avLst/>
          </a:prstGeom>
          <a:solidFill>
            <a:schemeClr val="tx1">
              <a:lumMod val="75000"/>
              <a:lumOff val="25000"/>
            </a:schemeClr>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2" name="Rectangle 19"/>
          <p:cNvSpPr>
            <a:spLocks noChangeArrowheads="1"/>
          </p:cNvSpPr>
          <p:nvPr/>
        </p:nvSpPr>
        <p:spPr bwMode="auto">
          <a:xfrm>
            <a:off x="6944056" y="3228215"/>
            <a:ext cx="1410737" cy="31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66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mn-cs"/>
            </a:endParaRPr>
          </a:p>
        </p:txBody>
      </p:sp>
      <p:sp>
        <p:nvSpPr>
          <p:cNvPr id="43" name="Freeform 18"/>
          <p:cNvSpPr>
            <a:spLocks/>
          </p:cNvSpPr>
          <p:nvPr/>
        </p:nvSpPr>
        <p:spPr bwMode="auto">
          <a:xfrm>
            <a:off x="6784716" y="3391441"/>
            <a:ext cx="46636" cy="38863"/>
          </a:xfrm>
          <a:custGeom>
            <a:avLst/>
            <a:gdLst>
              <a:gd name="T0" fmla="*/ 0 w 31"/>
              <a:gd name="T1" fmla="*/ 0 h 26"/>
              <a:gd name="T2" fmla="*/ 0 w 31"/>
              <a:gd name="T3" fmla="*/ 26 h 26"/>
              <a:gd name="T4" fmla="*/ 31 w 31"/>
              <a:gd name="T5" fmla="*/ 15 h 26"/>
              <a:gd name="T6" fmla="*/ 0 w 31"/>
              <a:gd name="T7" fmla="*/ 0 h 26"/>
            </a:gdLst>
            <a:ahLst/>
            <a:cxnLst>
              <a:cxn ang="0">
                <a:pos x="T0" y="T1"/>
              </a:cxn>
              <a:cxn ang="0">
                <a:pos x="T2" y="T3"/>
              </a:cxn>
              <a:cxn ang="0">
                <a:pos x="T4" y="T5"/>
              </a:cxn>
              <a:cxn ang="0">
                <a:pos x="T6" y="T7"/>
              </a:cxn>
            </a:cxnLst>
            <a:rect l="0" t="0" r="r" b="b"/>
            <a:pathLst>
              <a:path w="31" h="26">
                <a:moveTo>
                  <a:pt x="0" y="0"/>
                </a:moveTo>
                <a:lnTo>
                  <a:pt x="0" y="26"/>
                </a:lnTo>
                <a:lnTo>
                  <a:pt x="31" y="15"/>
                </a:lnTo>
                <a:lnTo>
                  <a:pt x="0" y="0"/>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4" name="Freeform 17"/>
          <p:cNvSpPr>
            <a:spLocks/>
          </p:cNvSpPr>
          <p:nvPr/>
        </p:nvSpPr>
        <p:spPr bwMode="auto">
          <a:xfrm>
            <a:off x="6784716" y="3391441"/>
            <a:ext cx="46636" cy="38863"/>
          </a:xfrm>
          <a:custGeom>
            <a:avLst/>
            <a:gdLst>
              <a:gd name="T0" fmla="*/ 0 w 31"/>
              <a:gd name="T1" fmla="*/ 0 h 26"/>
              <a:gd name="T2" fmla="*/ 0 w 31"/>
              <a:gd name="T3" fmla="*/ 26 h 26"/>
              <a:gd name="T4" fmla="*/ 31 w 31"/>
              <a:gd name="T5" fmla="*/ 15 h 26"/>
              <a:gd name="T6" fmla="*/ 0 w 31"/>
              <a:gd name="T7" fmla="*/ 0 h 26"/>
            </a:gdLst>
            <a:ahLst/>
            <a:cxnLst>
              <a:cxn ang="0">
                <a:pos x="T0" y="T1"/>
              </a:cxn>
              <a:cxn ang="0">
                <a:pos x="T2" y="T3"/>
              </a:cxn>
              <a:cxn ang="0">
                <a:pos x="T4" y="T5"/>
              </a:cxn>
              <a:cxn ang="0">
                <a:pos x="T6" y="T7"/>
              </a:cxn>
            </a:cxnLst>
            <a:rect l="0" t="0" r="r" b="b"/>
            <a:pathLst>
              <a:path w="31" h="26">
                <a:moveTo>
                  <a:pt x="0" y="0"/>
                </a:moveTo>
                <a:lnTo>
                  <a:pt x="0" y="26"/>
                </a:lnTo>
                <a:lnTo>
                  <a:pt x="31" y="15"/>
                </a:lnTo>
                <a:lnTo>
                  <a:pt x="0" y="0"/>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5" name="Line 16"/>
          <p:cNvSpPr>
            <a:spLocks noChangeShapeType="1"/>
          </p:cNvSpPr>
          <p:nvPr/>
        </p:nvSpPr>
        <p:spPr bwMode="auto">
          <a:xfrm>
            <a:off x="5657679" y="3414759"/>
            <a:ext cx="112703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6" name="Freeform 15"/>
          <p:cNvSpPr>
            <a:spLocks/>
          </p:cNvSpPr>
          <p:nvPr/>
        </p:nvSpPr>
        <p:spPr bwMode="auto">
          <a:xfrm>
            <a:off x="6784716" y="3364237"/>
            <a:ext cx="46636" cy="46636"/>
          </a:xfrm>
          <a:custGeom>
            <a:avLst/>
            <a:gdLst>
              <a:gd name="T0" fmla="*/ 21 w 31"/>
              <a:gd name="T1" fmla="*/ 0 h 31"/>
              <a:gd name="T2" fmla="*/ 0 w 31"/>
              <a:gd name="T3" fmla="*/ 21 h 31"/>
              <a:gd name="T4" fmla="*/ 31 w 31"/>
              <a:gd name="T5" fmla="*/ 31 h 31"/>
              <a:gd name="T6" fmla="*/ 21 w 31"/>
              <a:gd name="T7" fmla="*/ 0 h 31"/>
            </a:gdLst>
            <a:ahLst/>
            <a:cxnLst>
              <a:cxn ang="0">
                <a:pos x="T0" y="T1"/>
              </a:cxn>
              <a:cxn ang="0">
                <a:pos x="T2" y="T3"/>
              </a:cxn>
              <a:cxn ang="0">
                <a:pos x="T4" y="T5"/>
              </a:cxn>
              <a:cxn ang="0">
                <a:pos x="T6" y="T7"/>
              </a:cxn>
            </a:cxnLst>
            <a:rect l="0" t="0" r="r" b="b"/>
            <a:pathLst>
              <a:path w="31" h="31">
                <a:moveTo>
                  <a:pt x="21" y="0"/>
                </a:moveTo>
                <a:lnTo>
                  <a:pt x="0" y="21"/>
                </a:lnTo>
                <a:lnTo>
                  <a:pt x="31" y="31"/>
                </a:lnTo>
                <a:lnTo>
                  <a:pt x="21" y="0"/>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7" name="Freeform 14"/>
          <p:cNvSpPr>
            <a:spLocks/>
          </p:cNvSpPr>
          <p:nvPr/>
        </p:nvSpPr>
        <p:spPr bwMode="auto">
          <a:xfrm>
            <a:off x="6784716" y="3364237"/>
            <a:ext cx="46636" cy="46636"/>
          </a:xfrm>
          <a:custGeom>
            <a:avLst/>
            <a:gdLst>
              <a:gd name="T0" fmla="*/ 21 w 31"/>
              <a:gd name="T1" fmla="*/ 0 h 31"/>
              <a:gd name="T2" fmla="*/ 0 w 31"/>
              <a:gd name="T3" fmla="*/ 21 h 31"/>
              <a:gd name="T4" fmla="*/ 31 w 31"/>
              <a:gd name="T5" fmla="*/ 31 h 31"/>
              <a:gd name="T6" fmla="*/ 21 w 31"/>
              <a:gd name="T7" fmla="*/ 0 h 31"/>
            </a:gdLst>
            <a:ahLst/>
            <a:cxnLst>
              <a:cxn ang="0">
                <a:pos x="T0" y="T1"/>
              </a:cxn>
              <a:cxn ang="0">
                <a:pos x="T2" y="T3"/>
              </a:cxn>
              <a:cxn ang="0">
                <a:pos x="T4" y="T5"/>
              </a:cxn>
              <a:cxn ang="0">
                <a:pos x="T6" y="T7"/>
              </a:cxn>
            </a:cxnLst>
            <a:rect l="0" t="0" r="r" b="b"/>
            <a:pathLst>
              <a:path w="31" h="31">
                <a:moveTo>
                  <a:pt x="21" y="0"/>
                </a:moveTo>
                <a:lnTo>
                  <a:pt x="0" y="21"/>
                </a:lnTo>
                <a:lnTo>
                  <a:pt x="31" y="31"/>
                </a:lnTo>
                <a:lnTo>
                  <a:pt x="21" y="0"/>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8" name="Line 13"/>
          <p:cNvSpPr>
            <a:spLocks noChangeShapeType="1"/>
          </p:cNvSpPr>
          <p:nvPr/>
        </p:nvSpPr>
        <p:spPr bwMode="auto">
          <a:xfrm>
            <a:off x="5700430" y="2283837"/>
            <a:ext cx="1103718" cy="109983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49" name="Freeform 12"/>
          <p:cNvSpPr>
            <a:spLocks/>
          </p:cNvSpPr>
          <p:nvPr/>
        </p:nvSpPr>
        <p:spPr bwMode="auto">
          <a:xfrm>
            <a:off x="6784716" y="3414759"/>
            <a:ext cx="46636" cy="38863"/>
          </a:xfrm>
          <a:custGeom>
            <a:avLst/>
            <a:gdLst>
              <a:gd name="T0" fmla="*/ 0 w 31"/>
              <a:gd name="T1" fmla="*/ 11 h 26"/>
              <a:gd name="T2" fmla="*/ 26 w 31"/>
              <a:gd name="T3" fmla="*/ 26 h 26"/>
              <a:gd name="T4" fmla="*/ 31 w 31"/>
              <a:gd name="T5" fmla="*/ 0 h 26"/>
              <a:gd name="T6" fmla="*/ 0 w 31"/>
              <a:gd name="T7" fmla="*/ 11 h 26"/>
            </a:gdLst>
            <a:ahLst/>
            <a:cxnLst>
              <a:cxn ang="0">
                <a:pos x="T0" y="T1"/>
              </a:cxn>
              <a:cxn ang="0">
                <a:pos x="T2" y="T3"/>
              </a:cxn>
              <a:cxn ang="0">
                <a:pos x="T4" y="T5"/>
              </a:cxn>
              <a:cxn ang="0">
                <a:pos x="T6" y="T7"/>
              </a:cxn>
            </a:cxnLst>
            <a:rect l="0" t="0" r="r" b="b"/>
            <a:pathLst>
              <a:path w="31" h="26">
                <a:moveTo>
                  <a:pt x="0" y="11"/>
                </a:moveTo>
                <a:lnTo>
                  <a:pt x="26" y="26"/>
                </a:lnTo>
                <a:lnTo>
                  <a:pt x="31" y="0"/>
                </a:lnTo>
                <a:lnTo>
                  <a:pt x="0" y="11"/>
                </a:lnTo>
                <a:close/>
              </a:path>
            </a:pathLst>
          </a:custGeom>
          <a:solidFill>
            <a:srgbClr val="1A1A1A"/>
          </a:solidFill>
          <a:ln>
            <a:noFill/>
          </a:ln>
          <a:extLst>
            <a:ext uri="{91240B29-F687-4F45-9708-019B960494DF}">
              <a14:hiddenLine xmlns:a14="http://schemas.microsoft.com/office/drawing/2010/main" w="6350">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0" name="Freeform 11"/>
          <p:cNvSpPr>
            <a:spLocks/>
          </p:cNvSpPr>
          <p:nvPr/>
        </p:nvSpPr>
        <p:spPr bwMode="auto">
          <a:xfrm>
            <a:off x="6784716" y="3414759"/>
            <a:ext cx="46636" cy="38863"/>
          </a:xfrm>
          <a:custGeom>
            <a:avLst/>
            <a:gdLst>
              <a:gd name="T0" fmla="*/ 0 w 31"/>
              <a:gd name="T1" fmla="*/ 11 h 26"/>
              <a:gd name="T2" fmla="*/ 26 w 31"/>
              <a:gd name="T3" fmla="*/ 26 h 26"/>
              <a:gd name="T4" fmla="*/ 31 w 31"/>
              <a:gd name="T5" fmla="*/ 0 h 26"/>
              <a:gd name="T6" fmla="*/ 0 w 31"/>
              <a:gd name="T7" fmla="*/ 11 h 26"/>
            </a:gdLst>
            <a:ahLst/>
            <a:cxnLst>
              <a:cxn ang="0">
                <a:pos x="T0" y="T1"/>
              </a:cxn>
              <a:cxn ang="0">
                <a:pos x="T2" y="T3"/>
              </a:cxn>
              <a:cxn ang="0">
                <a:pos x="T4" y="T5"/>
              </a:cxn>
              <a:cxn ang="0">
                <a:pos x="T6" y="T7"/>
              </a:cxn>
            </a:cxnLst>
            <a:rect l="0" t="0" r="r" b="b"/>
            <a:pathLst>
              <a:path w="31" h="26">
                <a:moveTo>
                  <a:pt x="0" y="11"/>
                </a:moveTo>
                <a:lnTo>
                  <a:pt x="26" y="26"/>
                </a:lnTo>
                <a:lnTo>
                  <a:pt x="31" y="0"/>
                </a:lnTo>
                <a:lnTo>
                  <a:pt x="0" y="11"/>
                </a:lnTo>
                <a:close/>
              </a:path>
            </a:pathLst>
          </a:custGeom>
          <a:noFill/>
          <a:ln w="6350">
            <a:solidFill>
              <a:srgbClr val="1A1A1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1" name="Line 10"/>
          <p:cNvSpPr>
            <a:spLocks noChangeShapeType="1"/>
          </p:cNvSpPr>
          <p:nvPr/>
        </p:nvSpPr>
        <p:spPr bwMode="auto">
          <a:xfrm flipV="1">
            <a:off x="5665452" y="3445849"/>
            <a:ext cx="1138696" cy="148846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2" name="Rectangle 9"/>
          <p:cNvSpPr>
            <a:spLocks noChangeArrowheads="1"/>
          </p:cNvSpPr>
          <p:nvPr/>
        </p:nvSpPr>
        <p:spPr bwMode="auto">
          <a:xfrm>
            <a:off x="5836451" y="5133031"/>
            <a:ext cx="886084" cy="45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主压缩</a:t>
            </a:r>
            <a:endParaRPr kumimoji="0" lang="zh-CN" altLang="zh-CN" sz="54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微软雅黑"/>
              <a:cs typeface="+mn-cs"/>
            </a:endParaRPr>
          </a:p>
        </p:txBody>
      </p:sp>
      <p:sp>
        <p:nvSpPr>
          <p:cNvPr id="53" name="Line 8"/>
          <p:cNvSpPr>
            <a:spLocks noChangeShapeType="1"/>
          </p:cNvSpPr>
          <p:nvPr/>
        </p:nvSpPr>
        <p:spPr bwMode="auto">
          <a:xfrm flipV="1">
            <a:off x="6252289" y="4436865"/>
            <a:ext cx="0" cy="66067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4" name="Line 7"/>
          <p:cNvSpPr>
            <a:spLocks noChangeShapeType="1"/>
          </p:cNvSpPr>
          <p:nvPr/>
        </p:nvSpPr>
        <p:spPr bwMode="auto">
          <a:xfrm flipV="1">
            <a:off x="4126465" y="4432977"/>
            <a:ext cx="0" cy="61015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5" name="Oval 6"/>
          <p:cNvSpPr>
            <a:spLocks noChangeArrowheads="1"/>
          </p:cNvSpPr>
          <p:nvPr/>
        </p:nvSpPr>
        <p:spPr bwMode="auto">
          <a:xfrm>
            <a:off x="5797587" y="2101179"/>
            <a:ext cx="889971" cy="2320141"/>
          </a:xfrm>
          <a:prstGeom prst="ellipse">
            <a:avLst/>
          </a:prstGeom>
          <a:noFill/>
          <a:ln w="63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56" name="Oval 5"/>
          <p:cNvSpPr>
            <a:spLocks noChangeArrowheads="1"/>
          </p:cNvSpPr>
          <p:nvPr/>
        </p:nvSpPr>
        <p:spPr bwMode="auto">
          <a:xfrm>
            <a:off x="3683423" y="2101179"/>
            <a:ext cx="889971" cy="2320141"/>
          </a:xfrm>
          <a:prstGeom prst="ellipse">
            <a:avLst/>
          </a:prstGeom>
          <a:noFill/>
          <a:ln w="63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a:ea typeface="微软雅黑"/>
              <a:cs typeface="+mn-cs"/>
            </a:endParaRPr>
          </a:p>
        </p:txBody>
      </p:sp>
      <p:sp>
        <p:nvSpPr>
          <p:cNvPr id="19" name="文本框 18"/>
          <p:cNvSpPr txBox="1"/>
          <p:nvPr/>
        </p:nvSpPr>
        <p:spPr>
          <a:xfrm>
            <a:off x="957831" y="2583083"/>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8" name="文本框 57"/>
          <p:cNvSpPr txBox="1"/>
          <p:nvPr/>
        </p:nvSpPr>
        <p:spPr>
          <a:xfrm>
            <a:off x="2927936" y="2583083"/>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9" name="文本框 58"/>
          <p:cNvSpPr txBox="1"/>
          <p:nvPr/>
        </p:nvSpPr>
        <p:spPr>
          <a:xfrm>
            <a:off x="5033360" y="3934159"/>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669429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5344047"/>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22.4.1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设计动机与目标</a:t>
            </a: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22.4.2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数据模型</a:t>
            </a: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22.4.3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系统架构</a:t>
            </a: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22.4.4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主服务器</a:t>
            </a: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22.4.5  </a:t>
            </a:r>
            <a:r>
              <a:rPr kumimoji="0" lang="zh-CN" altLang="en-US" sz="2100" b="0" i="0" u="none" strike="noStrike" kern="1200" cap="none" spc="225" normalizeH="0" baseline="0" noProof="0" dirty="0">
                <a:ln>
                  <a:noFill/>
                </a:ln>
                <a:solidFill>
                  <a:prstClr val="white">
                    <a:lumMod val="65000"/>
                  </a:prstClr>
                </a:solidFill>
                <a:effectLst/>
                <a:uLnTx/>
                <a:uFillTx/>
                <a:latin typeface="微软雅黑"/>
                <a:ea typeface="微软雅黑"/>
                <a:cs typeface="+mn-cs"/>
              </a:rPr>
              <a:t>子表服务器</a:t>
            </a: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00" b="0" i="0" u="none" strike="noStrike" kern="500" cap="none" spc="225" normalizeH="0" baseline="0" noProof="0" dirty="0">
                <a:ln>
                  <a:noFill/>
                </a:ln>
                <a:solidFill>
                  <a:prstClr val="white"/>
                </a:solidFill>
                <a:effectLst/>
                <a:uLnTx/>
                <a:uFillTx/>
                <a:latin typeface="微软雅黑"/>
                <a:ea typeface="微软雅黑"/>
                <a:cs typeface="+mn-cs"/>
              </a:rPr>
              <a:t>22.4.6  </a:t>
            </a:r>
            <a:r>
              <a:rPr kumimoji="0" lang="zh-CN" altLang="en-US" sz="2100" b="0" i="0" u="none" strike="noStrike" kern="500" cap="none" spc="225" normalizeH="0" baseline="0" noProof="0" dirty="0">
                <a:ln>
                  <a:noFill/>
                </a:ln>
                <a:solidFill>
                  <a:prstClr val="white"/>
                </a:solidFill>
                <a:effectLst/>
                <a:uLnTx/>
                <a:uFillTx/>
                <a:latin typeface="微软雅黑"/>
                <a:ea typeface="微软雅黑"/>
                <a:cs typeface="+mn-cs"/>
              </a:rPr>
              <a:t>性能优化</a:t>
            </a:r>
          </a:p>
        </p:txBody>
      </p:sp>
    </p:spTree>
    <p:extLst>
      <p:ext uri="{BB962C8B-B14F-4D97-AF65-F5344CB8AC3E}">
        <p14:creationId xmlns:p14="http://schemas.microsoft.com/office/powerpoint/2010/main" val="3549860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253" y="2140430"/>
            <a:ext cx="5265340" cy="371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99253" y="811034"/>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局部性群组</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399253" y="1175349"/>
            <a:ext cx="8320087"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允许用户将原本并不存储在一起的数据以列族为单位，根据需要组织在一个单独的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中，以构成一个局部性群组。</a:t>
            </a:r>
          </a:p>
        </p:txBody>
      </p:sp>
      <p:sp>
        <p:nvSpPr>
          <p:cNvPr id="8" name="矩形 7"/>
          <p:cNvSpPr/>
          <p:nvPr/>
        </p:nvSpPr>
        <p:spPr>
          <a:xfrm>
            <a:off x="5930963" y="2683383"/>
            <a:ext cx="2762250" cy="874407"/>
          </a:xfrm>
          <a:prstGeom prst="rect">
            <a:avLst/>
          </a:prstGeom>
          <a:solidFill>
            <a:schemeClr val="bg1">
              <a:lumMod val="85000"/>
            </a:schemeClr>
          </a:solidFill>
          <a:ln>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用户可以只看自己感兴趣的内容。</a:t>
            </a:r>
          </a:p>
        </p:txBody>
      </p:sp>
      <p:sp>
        <p:nvSpPr>
          <p:cNvPr id="9" name="矩形 8"/>
          <p:cNvSpPr/>
          <p:nvPr/>
        </p:nvSpPr>
        <p:spPr>
          <a:xfrm>
            <a:off x="5930963" y="3680940"/>
            <a:ext cx="2762250" cy="1338828"/>
          </a:xfrm>
          <a:prstGeom prst="rect">
            <a:avLst/>
          </a:prstGeom>
          <a:solidFill>
            <a:schemeClr val="bg1">
              <a:lumMod val="85000"/>
            </a:schemeClr>
          </a:solidFill>
          <a:ln>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对于一些较小的且会被经常读取的局部性群组，明显地改善读取效率。</a:t>
            </a:r>
          </a:p>
        </p:txBody>
      </p:sp>
      <p:sp>
        <p:nvSpPr>
          <p:cNvPr id="10" name="矩形 9"/>
          <p:cNvSpPr/>
          <p:nvPr/>
        </p:nvSpPr>
        <p:spPr>
          <a:xfrm>
            <a:off x="5817324" y="2683383"/>
            <a:ext cx="113639" cy="87440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p:cNvSpPr/>
          <p:nvPr/>
        </p:nvSpPr>
        <p:spPr>
          <a:xfrm>
            <a:off x="5817324" y="3680940"/>
            <a:ext cx="113639" cy="133882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325899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Freeform 13"/>
            <p:cNvSpPr>
              <a:spLocks/>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pPr/>
              <a:t>7</a:t>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p>
        </p:txBody>
      </p:sp>
      <p:sp>
        <p:nvSpPr>
          <p:cNvPr id="6" name="圆角矩形 5"/>
          <p:cNvSpPr/>
          <p:nvPr/>
        </p:nvSpPr>
        <p:spPr>
          <a:xfrm>
            <a:off x="1521485" y="2069009"/>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圆角矩形 49"/>
          <p:cNvSpPr/>
          <p:nvPr/>
        </p:nvSpPr>
        <p:spPr>
          <a:xfrm>
            <a:off x="1100434" y="4297288"/>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组合 50"/>
          <p:cNvGrpSpPr/>
          <p:nvPr/>
        </p:nvGrpSpPr>
        <p:grpSpPr>
          <a:xfrm>
            <a:off x="531798" y="5331658"/>
            <a:ext cx="8237374" cy="1460351"/>
            <a:chOff x="516102" y="4453485"/>
            <a:chExt cx="8237374" cy="1460351"/>
          </a:xfrm>
        </p:grpSpPr>
        <p:sp>
          <p:nvSpPr>
            <p:cNvPr id="52" name="圆角矩形 51"/>
            <p:cNvSpPr/>
            <p:nvPr/>
          </p:nvSpPr>
          <p:spPr>
            <a:xfrm>
              <a:off x="516102" y="4453485"/>
              <a:ext cx="8237374" cy="1460351"/>
            </a:xfrm>
            <a:prstGeom prst="roundRect">
              <a:avLst>
                <a:gd name="adj" fmla="val 7834"/>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矩形 52"/>
            <p:cNvSpPr/>
            <p:nvPr/>
          </p:nvSpPr>
          <p:spPr>
            <a:xfrm>
              <a:off x="965282" y="4517076"/>
              <a:ext cx="7357894" cy="1338828"/>
            </a:xfrm>
            <a:prstGeom prst="rect">
              <a:avLst/>
            </a:prstGeom>
          </p:spPr>
          <p:txBody>
            <a:bodyPr wrap="square">
              <a:spAutoFit/>
            </a:bodyPr>
            <a:lstStyle/>
            <a:p>
              <a:pPr>
                <a:lnSpc>
                  <a:spcPct val="150000"/>
                </a:lnSpc>
              </a:pPr>
              <a:r>
                <a:rPr lang="en-US" altLang="zh-CN" dirty="0">
                  <a:solidFill>
                    <a:schemeClr val="bg1"/>
                  </a:solidFill>
                </a:rPr>
                <a:t>Client</a:t>
              </a:r>
              <a:r>
                <a:rPr lang="zh-CN" altLang="en-US" dirty="0">
                  <a:solidFill>
                    <a:schemeClr val="bg1"/>
                  </a:solidFill>
                </a:rPr>
                <a:t>与</a:t>
              </a:r>
              <a:r>
                <a:rPr lang="en-US" altLang="zh-CN" dirty="0">
                  <a:solidFill>
                    <a:schemeClr val="bg1"/>
                  </a:solidFill>
                </a:rPr>
                <a:t>Chunk Server</a:t>
              </a:r>
              <a:r>
                <a:rPr lang="zh-CN" altLang="en-US" dirty="0">
                  <a:solidFill>
                    <a:schemeClr val="bg1"/>
                  </a:solidFill>
                </a:rPr>
                <a:t>之间直接传输数据流，同时由于文件被分成多个</a:t>
              </a:r>
              <a:r>
                <a:rPr lang="en-US" altLang="zh-CN" dirty="0">
                  <a:solidFill>
                    <a:schemeClr val="bg1"/>
                  </a:solidFill>
                </a:rPr>
                <a:t>Chunk</a:t>
              </a:r>
              <a:r>
                <a:rPr lang="zh-CN" altLang="en-US" dirty="0">
                  <a:solidFill>
                    <a:schemeClr val="bg1"/>
                  </a:solidFill>
                </a:rPr>
                <a:t>进行分布式存储，</a:t>
              </a:r>
              <a:r>
                <a:rPr lang="en-US" altLang="zh-CN" dirty="0">
                  <a:solidFill>
                    <a:schemeClr val="bg1"/>
                  </a:solidFill>
                </a:rPr>
                <a:t>Client</a:t>
              </a:r>
              <a:r>
                <a:rPr lang="zh-CN" altLang="en-US" dirty="0">
                  <a:solidFill>
                    <a:schemeClr val="bg1"/>
                  </a:solidFill>
                </a:rPr>
                <a:t>可以同时访问多个</a:t>
              </a:r>
              <a:r>
                <a:rPr lang="en-US" altLang="zh-CN" dirty="0">
                  <a:solidFill>
                    <a:schemeClr val="bg1"/>
                  </a:solidFill>
                </a:rPr>
                <a:t>Chunk Server</a:t>
              </a:r>
              <a:r>
                <a:rPr lang="zh-CN" altLang="en-US" dirty="0">
                  <a:solidFill>
                    <a:schemeClr val="bg1"/>
                  </a:solidFill>
                </a:rPr>
                <a:t>，从而使得</a:t>
              </a:r>
              <a:r>
                <a:rPr lang="zh-CN" altLang="en-US" dirty="0">
                  <a:solidFill>
                    <a:srgbClr val="B3DC4C"/>
                  </a:solidFill>
                </a:rPr>
                <a:t>整个系统的</a:t>
              </a:r>
              <a:r>
                <a:rPr lang="en-US" altLang="zh-CN" dirty="0">
                  <a:solidFill>
                    <a:srgbClr val="B3DC4C"/>
                  </a:solidFill>
                </a:rPr>
                <a:t>I/O</a:t>
              </a:r>
              <a:r>
                <a:rPr lang="zh-CN" altLang="en-US" dirty="0">
                  <a:solidFill>
                    <a:srgbClr val="B3DC4C"/>
                  </a:solidFill>
                </a:rPr>
                <a:t>高度并行，系统整体性能得到提高</a:t>
              </a:r>
              <a:r>
                <a:rPr lang="zh-CN" altLang="en-US" dirty="0">
                  <a:solidFill>
                    <a:schemeClr val="bg1"/>
                  </a:solidFill>
                </a:rPr>
                <a:t>。 </a:t>
              </a:r>
            </a:p>
          </p:txBody>
        </p:sp>
        <p:sp>
          <p:nvSpPr>
            <p:cNvPr id="54" name="椭圆 53"/>
            <p:cNvSpPr/>
            <p:nvPr/>
          </p:nvSpPr>
          <p:spPr>
            <a:xfrm>
              <a:off x="708107" y="4679149"/>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41246262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压缩</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椭圆 7"/>
          <p:cNvSpPr/>
          <p:nvPr/>
        </p:nvSpPr>
        <p:spPr>
          <a:xfrm>
            <a:off x="559315" y="3008764"/>
            <a:ext cx="940526" cy="9405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1</a:t>
            </a:r>
            <a:endParaRPr kumimoji="0" lang="zh-CN" altLang="en-US"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9" name="椭圆 8"/>
          <p:cNvSpPr/>
          <p:nvPr/>
        </p:nvSpPr>
        <p:spPr>
          <a:xfrm>
            <a:off x="559315" y="4531047"/>
            <a:ext cx="940526" cy="9405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rPr>
              <a:t>2</a:t>
            </a:r>
            <a:endParaRPr kumimoji="0" lang="zh-CN" altLang="en-US" sz="40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mn-cs"/>
            </a:endParaRPr>
          </a:p>
        </p:txBody>
      </p:sp>
      <p:sp>
        <p:nvSpPr>
          <p:cNvPr id="13" name="矩形 12"/>
          <p:cNvSpPr/>
          <p:nvPr/>
        </p:nvSpPr>
        <p:spPr>
          <a:xfrm>
            <a:off x="1690280" y="3041824"/>
            <a:ext cx="6831619" cy="923330"/>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利用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Bentley &amp; McIlroy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方式（</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BMDiff</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）在大的扫描窗口将常见的长串进行压缩</a:t>
            </a:r>
          </a:p>
        </p:txBody>
      </p:sp>
      <p:sp>
        <p:nvSpPr>
          <p:cNvPr id="14" name="矩形 13"/>
          <p:cNvSpPr/>
          <p:nvPr/>
        </p:nvSpPr>
        <p:spPr>
          <a:xfrm>
            <a:off x="1690279" y="4564107"/>
            <a:ext cx="6831620" cy="923330"/>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采取</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Zippy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技术进行快速压缩，它在一个</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16KB</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大小的扫描窗口内寻找重复数据，这个过程非常快</a:t>
            </a:r>
          </a:p>
        </p:txBody>
      </p:sp>
      <p:sp>
        <p:nvSpPr>
          <p:cNvPr id="15" name="矩形 14"/>
          <p:cNvSpPr/>
          <p:nvPr/>
        </p:nvSpPr>
        <p:spPr>
          <a:xfrm>
            <a:off x="399252" y="1240485"/>
            <a:ext cx="8401848" cy="133882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压缩可以有效地节省空间，</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中的压缩被应用于很多场合。首先压缩可以被用在构成局部性群组的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中，可以选择是否对个人的局部性群组的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进行压缩。</a:t>
            </a:r>
          </a:p>
        </p:txBody>
      </p:sp>
    </p:spTree>
    <p:extLst>
      <p:ext uri="{BB962C8B-B14F-4D97-AF65-F5344CB8AC3E}">
        <p14:creationId xmlns:p14="http://schemas.microsoft.com/office/powerpoint/2010/main" val="4043001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1" i="0" u="none" strike="noStrike" kern="1200" cap="none" spc="0" normalizeH="0" baseline="0" noProof="0" dirty="0">
              <a:ln>
                <a:noFill/>
              </a:ln>
              <a:solidFill>
                <a:prstClr val="black">
                  <a:tint val="75000"/>
                </a:prstClr>
              </a:solidFill>
              <a:effectLst/>
              <a:uLnTx/>
              <a:uFillTx/>
              <a:latin typeface="微软雅黑"/>
              <a:ea typeface="微软雅黑"/>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AD47"/>
                </a:solidFill>
                <a:effectLst/>
                <a:uLnTx/>
                <a:uFillTx/>
                <a:latin typeface="微软雅黑"/>
                <a:ea typeface="微软雅黑"/>
                <a:cs typeface="+mn-cs"/>
              </a:rPr>
              <a:t>布隆过滤器</a:t>
            </a: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矩形 6"/>
          <p:cNvSpPr/>
          <p:nvPr/>
        </p:nvSpPr>
        <p:spPr>
          <a:xfrm>
            <a:off x="438544" y="1374538"/>
            <a:ext cx="8419706" cy="133882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a:ea typeface="微软雅黑"/>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向用户提供了一种称为</a:t>
            </a:r>
            <a:r>
              <a:rPr kumimoji="0" lang="zh-CN" altLang="en-US" sz="1800" b="1" i="0" u="none" strike="noStrike" kern="1200" cap="none" spc="0" normalizeH="0" baseline="0" noProof="0" dirty="0">
                <a:ln>
                  <a:noFill/>
                </a:ln>
                <a:solidFill>
                  <a:srgbClr val="70AD47"/>
                </a:solidFill>
                <a:effectLst/>
                <a:uLnTx/>
                <a:uFillTx/>
                <a:latin typeface="微软雅黑"/>
                <a:ea typeface="微软雅黑"/>
                <a:cs typeface="+mn-cs"/>
              </a:rPr>
              <a:t>布隆过滤器</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的数学工具。布隆过滤器是巴顿</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布隆在</a:t>
            </a:r>
            <a:r>
              <a:rPr kumimoji="0" lang="en-US" altLang="zh-CN" sz="1800" b="1" i="0" u="none" strike="noStrike" kern="1200" cap="none" spc="0" normalizeH="0" baseline="0" noProof="0" dirty="0">
                <a:ln>
                  <a:noFill/>
                </a:ln>
                <a:solidFill>
                  <a:srgbClr val="70AD47"/>
                </a:solidFill>
                <a:effectLst/>
                <a:uLnTx/>
                <a:uFillTx/>
                <a:latin typeface="微软雅黑"/>
                <a:ea typeface="微软雅黑"/>
                <a:cs typeface="+mn-cs"/>
              </a:rPr>
              <a:t>1970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年提出的，实际上它是一个很长的</a:t>
            </a:r>
            <a:r>
              <a:rPr kumimoji="0" lang="zh-CN" altLang="en-US" sz="1800" b="1" i="0" u="none" strike="noStrike" kern="1200" cap="none" spc="0" normalizeH="0" baseline="0" noProof="0" dirty="0">
                <a:ln>
                  <a:noFill/>
                </a:ln>
                <a:solidFill>
                  <a:srgbClr val="70AD47"/>
                </a:solidFill>
                <a:effectLst/>
                <a:uLnTx/>
                <a:uFillTx/>
                <a:latin typeface="微软雅黑"/>
                <a:ea typeface="微软雅黑"/>
                <a:cs typeface="+mn-cs"/>
              </a:rPr>
              <a:t>二进制向量</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和一系列</a:t>
            </a:r>
            <a:r>
              <a:rPr kumimoji="0" lang="zh-CN" altLang="en-US" sz="1800" b="1" i="0" u="none" strike="noStrike" kern="1200" cap="none" spc="0" normalizeH="0" baseline="0" noProof="0" dirty="0">
                <a:ln>
                  <a:noFill/>
                </a:ln>
                <a:solidFill>
                  <a:srgbClr val="70AD47"/>
                </a:solidFill>
                <a:effectLst/>
                <a:uLnTx/>
                <a:uFillTx/>
                <a:latin typeface="微软雅黑"/>
                <a:ea typeface="微软雅黑"/>
                <a:cs typeface="+mn-cs"/>
              </a:rPr>
              <a:t>随机映射函数</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，在读操作中确定子表的位置时非常有用。</a:t>
            </a:r>
          </a:p>
        </p:txBody>
      </p:sp>
      <p:sp>
        <p:nvSpPr>
          <p:cNvPr id="8" name="矩形 7"/>
          <p:cNvSpPr/>
          <p:nvPr/>
        </p:nvSpPr>
        <p:spPr>
          <a:xfrm>
            <a:off x="523875" y="3484630"/>
            <a:ext cx="3933825" cy="676721"/>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p:cNvSpPr/>
          <p:nvPr/>
        </p:nvSpPr>
        <p:spPr>
          <a:xfrm>
            <a:off x="4686497" y="3484630"/>
            <a:ext cx="3933825" cy="6767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p:cNvSpPr/>
          <p:nvPr/>
        </p:nvSpPr>
        <p:spPr>
          <a:xfrm>
            <a:off x="709120" y="4366631"/>
            <a:ext cx="31854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布隆过滤器的速度快，省空间</a:t>
            </a:r>
          </a:p>
        </p:txBody>
      </p:sp>
      <p:sp>
        <p:nvSpPr>
          <p:cNvPr id="11" name="矩形 10"/>
          <p:cNvSpPr/>
          <p:nvPr/>
        </p:nvSpPr>
        <p:spPr>
          <a:xfrm>
            <a:off x="709120" y="4860493"/>
            <a:ext cx="412190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不会将一个存在的子表判定为不存在</a:t>
            </a:r>
          </a:p>
        </p:txBody>
      </p:sp>
      <p:sp>
        <p:nvSpPr>
          <p:cNvPr id="12" name="矩形 11"/>
          <p:cNvSpPr/>
          <p:nvPr/>
        </p:nvSpPr>
        <p:spPr>
          <a:xfrm>
            <a:off x="4871742" y="4274298"/>
            <a:ext cx="3748580"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在某些情况下它会将不存在的子表判断为存在</a:t>
            </a:r>
          </a:p>
        </p:txBody>
      </p:sp>
      <p:sp>
        <p:nvSpPr>
          <p:cNvPr id="13" name="文本框 12"/>
          <p:cNvSpPr txBox="1"/>
          <p:nvPr/>
        </p:nvSpPr>
        <p:spPr>
          <a:xfrm>
            <a:off x="4876327" y="3592157"/>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缺点</a:t>
            </a:r>
          </a:p>
        </p:txBody>
      </p:sp>
      <p:sp>
        <p:nvSpPr>
          <p:cNvPr id="14" name="文本框 13"/>
          <p:cNvSpPr txBox="1"/>
          <p:nvPr/>
        </p:nvSpPr>
        <p:spPr>
          <a:xfrm>
            <a:off x="637702" y="3592157"/>
            <a:ext cx="8002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优点</a:t>
            </a:r>
          </a:p>
        </p:txBody>
      </p:sp>
      <p:sp>
        <p:nvSpPr>
          <p:cNvPr id="17" name="椭圆 16"/>
          <p:cNvSpPr/>
          <p:nvPr/>
        </p:nvSpPr>
        <p:spPr>
          <a:xfrm>
            <a:off x="523875" y="4458674"/>
            <a:ext cx="185245" cy="185245"/>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8" name="椭圆 17"/>
          <p:cNvSpPr/>
          <p:nvPr/>
        </p:nvSpPr>
        <p:spPr>
          <a:xfrm>
            <a:off x="523875" y="4940915"/>
            <a:ext cx="185245" cy="185245"/>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椭圆 18"/>
          <p:cNvSpPr/>
          <p:nvPr/>
        </p:nvSpPr>
        <p:spPr>
          <a:xfrm>
            <a:off x="4686497" y="4454978"/>
            <a:ext cx="185245" cy="1852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146179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8340"/>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p>
        </p:txBody>
      </p:sp>
      <p:sp>
        <p:nvSpPr>
          <p:cNvPr id="3" name="椭圆 2"/>
          <p:cNvSpPr/>
          <p:nvPr/>
        </p:nvSpPr>
        <p:spPr>
          <a:xfrm>
            <a:off x="293525" y="96464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751080" y="1628368"/>
            <a:ext cx="1236236"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1</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264" y="2224564"/>
            <a:ext cx="3647152"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采用中心服务器模式</a:t>
            </a:r>
          </a:p>
        </p:txBody>
      </p:sp>
      <p:sp>
        <p:nvSpPr>
          <p:cNvPr id="11" name="矩形 10"/>
          <p:cNvSpPr/>
          <p:nvPr/>
        </p:nvSpPr>
        <p:spPr>
          <a:xfrm>
            <a:off x="2182550" y="3201815"/>
            <a:ext cx="6961449"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可以方便地增加</a:t>
            </a:r>
            <a:r>
              <a:rPr lang="en-US" altLang="zh-CN" dirty="0">
                <a:solidFill>
                  <a:schemeClr val="tx1">
                    <a:lumMod val="75000"/>
                    <a:lumOff val="25000"/>
                  </a:schemeClr>
                </a:solidFill>
              </a:rPr>
              <a:t>Chunk Server</a:t>
            </a:r>
          </a:p>
          <a:p>
            <a:pPr>
              <a:lnSpc>
                <a:spcPct val="150000"/>
              </a:lnSpc>
            </a:pPr>
            <a:r>
              <a:rPr lang="en-US" altLang="zh-CN" dirty="0">
                <a:solidFill>
                  <a:schemeClr val="tx1">
                    <a:lumMod val="75000"/>
                    <a:lumOff val="25000"/>
                  </a:schemeClr>
                </a:solidFill>
              </a:rPr>
              <a:t>Master</a:t>
            </a:r>
            <a:r>
              <a:rPr lang="zh-CN" altLang="en-US" dirty="0">
                <a:solidFill>
                  <a:schemeClr val="tx1">
                    <a:lumMod val="75000"/>
                    <a:lumOff val="25000"/>
                  </a:schemeClr>
                </a:solidFill>
              </a:rPr>
              <a:t>掌握系统内所有</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的情况，方便进行负载均衡</a:t>
            </a:r>
          </a:p>
          <a:p>
            <a:pPr>
              <a:lnSpc>
                <a:spcPct val="150000"/>
              </a:lnSpc>
            </a:pPr>
            <a:r>
              <a:rPr lang="zh-CN" altLang="en-US" dirty="0">
                <a:solidFill>
                  <a:schemeClr val="tx1">
                    <a:lumMod val="75000"/>
                    <a:lumOff val="25000"/>
                  </a:schemeClr>
                </a:solidFill>
              </a:rPr>
              <a:t>不存在元数据的一致性问题</a:t>
            </a:r>
          </a:p>
        </p:txBody>
      </p:sp>
      <p:sp>
        <p:nvSpPr>
          <p:cNvPr id="12" name="椭圆 11"/>
          <p:cNvSpPr/>
          <p:nvPr/>
        </p:nvSpPr>
        <p:spPr>
          <a:xfrm>
            <a:off x="1997032" y="3390653"/>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795269"/>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1997032" y="4199886"/>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8</a:t>
            </a:fld>
            <a:endParaRPr lang="zh-CN" altLang="en-US" dirty="0"/>
          </a:p>
        </p:txBody>
      </p:sp>
      <p:sp>
        <p:nvSpPr>
          <p:cNvPr id="13" name="矩形 12"/>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53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2419"/>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p>
        </p:txBody>
      </p:sp>
      <p:sp>
        <p:nvSpPr>
          <p:cNvPr id="3" name="椭圆 2"/>
          <p:cNvSpPr/>
          <p:nvPr/>
        </p:nvSpPr>
        <p:spPr>
          <a:xfrm>
            <a:off x="293525" y="95872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496513" y="1704568"/>
            <a:ext cx="1569660"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2</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465" y="2300764"/>
            <a:ext cx="2222083"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不缓存数据 </a:t>
            </a:r>
          </a:p>
        </p:txBody>
      </p:sp>
      <p:sp>
        <p:nvSpPr>
          <p:cNvPr id="11" name="矩形 10"/>
          <p:cNvSpPr/>
          <p:nvPr/>
        </p:nvSpPr>
        <p:spPr>
          <a:xfrm>
            <a:off x="2182551" y="2884637"/>
            <a:ext cx="6682843" cy="1754326"/>
          </a:xfrm>
          <a:prstGeom prst="rect">
            <a:avLst/>
          </a:prstGeom>
        </p:spPr>
        <p:txBody>
          <a:bodyPr wrap="square">
            <a:spAutoFit/>
          </a:bodyPr>
          <a:lstStyle/>
          <a:p>
            <a:pPr>
              <a:lnSpc>
                <a:spcPct val="150000"/>
              </a:lnSpc>
            </a:pPr>
            <a:r>
              <a:rPr lang="zh-CN" altLang="en-US" dirty="0">
                <a:solidFill>
                  <a:schemeClr val="tx1">
                    <a:lumMod val="75000"/>
                    <a:lumOff val="25000"/>
                  </a:schemeClr>
                </a:solidFill>
              </a:rPr>
              <a:t>文件操作大部分是流式读写，不存在大量重复读写，使用</a:t>
            </a:r>
            <a:r>
              <a:rPr lang="en-US" altLang="zh-CN" dirty="0">
                <a:solidFill>
                  <a:schemeClr val="tx1">
                    <a:lumMod val="75000"/>
                    <a:lumOff val="25000"/>
                  </a:schemeClr>
                </a:solidFill>
              </a:rPr>
              <a:t>Cache</a:t>
            </a:r>
            <a:r>
              <a:rPr lang="zh-CN" altLang="en-US" dirty="0">
                <a:solidFill>
                  <a:schemeClr val="tx1">
                    <a:lumMod val="75000"/>
                    <a:lumOff val="25000"/>
                  </a:schemeClr>
                </a:solidFill>
              </a:rPr>
              <a:t>对性能提高不大</a:t>
            </a:r>
          </a:p>
          <a:p>
            <a:pPr>
              <a:lnSpc>
                <a:spcPct val="150000"/>
              </a:lnSpc>
            </a:pPr>
            <a:r>
              <a:rPr lang="en-US" altLang="zh-CN" dirty="0">
                <a:solidFill>
                  <a:schemeClr val="tx1">
                    <a:lumMod val="75000"/>
                    <a:lumOff val="25000"/>
                  </a:schemeClr>
                </a:solidFill>
              </a:rPr>
              <a:t>Chunk Server</a:t>
            </a:r>
            <a:r>
              <a:rPr lang="zh-CN" altLang="en-US" dirty="0">
                <a:solidFill>
                  <a:schemeClr val="tx1">
                    <a:lumMod val="75000"/>
                    <a:lumOff val="25000"/>
                  </a:schemeClr>
                </a:solidFill>
              </a:rPr>
              <a:t>上数据存取使用本地文件系统从可行性看，</a:t>
            </a:r>
            <a:r>
              <a:rPr lang="en-US" altLang="zh-CN" dirty="0">
                <a:solidFill>
                  <a:schemeClr val="tx1">
                    <a:lumMod val="75000"/>
                    <a:lumOff val="25000"/>
                  </a:schemeClr>
                </a:solidFill>
              </a:rPr>
              <a:t>Cache</a:t>
            </a:r>
            <a:r>
              <a:rPr lang="zh-CN" altLang="en-US" dirty="0">
                <a:solidFill>
                  <a:schemeClr val="tx1">
                    <a:lumMod val="75000"/>
                    <a:lumOff val="25000"/>
                  </a:schemeClr>
                </a:solidFill>
              </a:rPr>
              <a:t>与实际数据的一致性维护也极其复杂</a:t>
            </a:r>
          </a:p>
        </p:txBody>
      </p:sp>
      <p:sp>
        <p:nvSpPr>
          <p:cNvPr id="12" name="椭圆 11"/>
          <p:cNvSpPr/>
          <p:nvPr/>
        </p:nvSpPr>
        <p:spPr>
          <a:xfrm>
            <a:off x="1997032" y="3039762"/>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923500"/>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9</a:t>
            </a:fld>
            <a:endParaRPr lang="zh-CN" altLang="en-US" dirty="0"/>
          </a:p>
        </p:txBody>
      </p:sp>
      <p:sp>
        <p:nvSpPr>
          <p:cNvPr id="13" name="矩形 12"/>
          <p:cNvSpPr/>
          <p:nvPr/>
        </p:nvSpPr>
        <p:spPr>
          <a:xfrm>
            <a:off x="199435" y="96020"/>
            <a:ext cx="4605363"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222.1 Google</a:t>
            </a:r>
            <a:r>
              <a:rPr lang="zh-CN" altLang="en-US" sz="2400" b="1" spc="225" dirty="0">
                <a:solidFill>
                  <a:schemeClr val="bg1"/>
                </a:solidFill>
                <a:latin typeface="微软雅黑" panose="020B0503020204020204" pitchFamily="34" charset="-122"/>
                <a:ea typeface="微软雅黑" panose="020B0503020204020204" pitchFamily="34" charset="-122"/>
              </a:rPr>
              <a:t>文件系统</a:t>
            </a:r>
            <a:r>
              <a:rPr lang="en-US" altLang="zh-CN" sz="2400" b="1" spc="225" dirty="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649457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TotalTime>
  <Words>4708</Words>
  <Application>Microsoft Office PowerPoint</Application>
  <PresentationFormat>全屏显示(4:3)</PresentationFormat>
  <Paragraphs>769</Paragraphs>
  <Slides>71</Slides>
  <Notes>7</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0" baseType="lpstr">
      <vt:lpstr>FontAwesome</vt:lpstr>
      <vt:lpstr>微软雅黑</vt:lpstr>
      <vt:lpstr>Arial</vt:lpstr>
      <vt:lpstr>Calibri</vt:lpstr>
      <vt:lpstr>Impact</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Tom China</cp:lastModifiedBy>
  <cp:revision>35</cp:revision>
  <dcterms:created xsi:type="dcterms:W3CDTF">2015-10-22T05:46:43Z</dcterms:created>
  <dcterms:modified xsi:type="dcterms:W3CDTF">2023-11-26T16:19:58Z</dcterms:modified>
</cp:coreProperties>
</file>