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 id="2147483686" r:id="rId2"/>
    <p:sldMasterId id="2147483738" r:id="rId3"/>
  </p:sldMasterIdLst>
  <p:notesMasterIdLst>
    <p:notesMasterId r:id="rId32"/>
  </p:notesMasterIdLst>
  <p:sldIdLst>
    <p:sldId id="1049" r:id="rId4"/>
    <p:sldId id="990" r:id="rId5"/>
    <p:sldId id="1033" r:id="rId6"/>
    <p:sldId id="1048" r:id="rId7"/>
    <p:sldId id="991" r:id="rId8"/>
    <p:sldId id="1035" r:id="rId9"/>
    <p:sldId id="1028" r:id="rId10"/>
    <p:sldId id="993" r:id="rId11"/>
    <p:sldId id="1034" r:id="rId12"/>
    <p:sldId id="994" r:id="rId13"/>
    <p:sldId id="1036" r:id="rId14"/>
    <p:sldId id="995" r:id="rId15"/>
    <p:sldId id="1037" r:id="rId16"/>
    <p:sldId id="992" r:id="rId17"/>
    <p:sldId id="1038" r:id="rId18"/>
    <p:sldId id="996" r:id="rId19"/>
    <p:sldId id="1029" r:id="rId20"/>
    <p:sldId id="997" r:id="rId21"/>
    <p:sldId id="1041" r:id="rId22"/>
    <p:sldId id="998" r:id="rId23"/>
    <p:sldId id="1042" r:id="rId24"/>
    <p:sldId id="1043" r:id="rId25"/>
    <p:sldId id="1030" r:id="rId26"/>
    <p:sldId id="1031" r:id="rId27"/>
    <p:sldId id="1044" r:id="rId28"/>
    <p:sldId id="1045" r:id="rId29"/>
    <p:sldId id="1046" r:id="rId30"/>
    <p:sldId id="1050"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2" userDrawn="1">
          <p15:clr>
            <a:srgbClr val="A4A3A4"/>
          </p15:clr>
        </p15:guide>
        <p15:guide id="2" pos="2880" userDrawn="1">
          <p15:clr>
            <a:srgbClr val="A4A3A4"/>
          </p15:clr>
        </p15:guide>
        <p15:guide id="3" pos="249" userDrawn="1">
          <p15:clr>
            <a:srgbClr val="A4A3A4"/>
          </p15:clr>
        </p15:guide>
        <p15:guide id="4" orient="horz" pos="211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46A8D9"/>
    <a:srgbClr val="4945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5" autoAdjust="0"/>
    <p:restoredTop sz="96283" autoAdjust="0"/>
  </p:normalViewPr>
  <p:slideViewPr>
    <p:cSldViewPr snapToGrid="0" showGuides="1">
      <p:cViewPr varScale="1">
        <p:scale>
          <a:sx n="75" d="100"/>
          <a:sy n="75" d="100"/>
        </p:scale>
        <p:origin x="72" y="786"/>
      </p:cViewPr>
      <p:guideLst>
        <p:guide orient="horz" pos="482"/>
        <p:guide pos="2880"/>
        <p:guide pos="249"/>
        <p:guide orient="horz" pos="2115"/>
      </p:guideLst>
    </p:cSldViewPr>
  </p:slideViewPr>
  <p:notesTextViewPr>
    <p:cViewPr>
      <p:scale>
        <a:sx n="66" d="100"/>
        <a:sy n="66"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3758B0-A32B-40E1-9214-4FAA4A031E56}" type="datetimeFigureOut">
              <a:rPr lang="zh-CN" altLang="en-US" smtClean="0"/>
              <a:t>2022/11/28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1A65BA-B9FA-4A5C-BA05-B674235F785D}" type="slidenum">
              <a:rPr lang="zh-CN" altLang="en-US" smtClean="0"/>
              <a:t>‹#›</a:t>
            </a:fld>
            <a:endParaRPr lang="zh-CN" altLang="en-US"/>
          </a:p>
        </p:txBody>
      </p:sp>
    </p:spTree>
    <p:extLst>
      <p:ext uri="{BB962C8B-B14F-4D97-AF65-F5344CB8AC3E}">
        <p14:creationId xmlns:p14="http://schemas.microsoft.com/office/powerpoint/2010/main" val="222330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2535742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1A65BA-B9FA-4A5C-BA05-B674235F785D}" type="slidenum">
              <a:rPr lang="zh-CN" altLang="en-US" smtClean="0"/>
              <a:t>9</a:t>
            </a:fld>
            <a:endParaRPr lang="zh-CN" altLang="en-US"/>
          </a:p>
        </p:txBody>
      </p:sp>
    </p:spTree>
    <p:extLst>
      <p:ext uri="{BB962C8B-B14F-4D97-AF65-F5344CB8AC3E}">
        <p14:creationId xmlns:p14="http://schemas.microsoft.com/office/powerpoint/2010/main" val="23063450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6" name="矩形 5"/>
          <p:cNvSpPr/>
          <p:nvPr userDrawn="1"/>
        </p:nvSpPr>
        <p:spPr>
          <a:xfrm>
            <a:off x="-10885" y="0"/>
            <a:ext cx="9154885"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srcRect l="21260" t="21585" r="16858" b="21466"/>
          <a:stretch/>
        </p:blipFill>
        <p:spPr>
          <a:xfrm>
            <a:off x="-25400" y="0"/>
            <a:ext cx="9182100" cy="6858000"/>
          </a:xfrm>
          <a:prstGeom prst="rect">
            <a:avLst/>
          </a:prstGeom>
        </p:spPr>
      </p:pic>
      <p:pic>
        <p:nvPicPr>
          <p:cNvPr id="4" name="图片 3"/>
          <p:cNvPicPr>
            <a:picLocks noChangeAspect="1"/>
          </p:cNvPicPr>
          <p:nvPr userDrawn="1"/>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34816"/>
          <a:stretch/>
        </p:blipFill>
        <p:spPr>
          <a:xfrm>
            <a:off x="-10885" y="0"/>
            <a:ext cx="2508139" cy="6858000"/>
          </a:xfrm>
          <a:prstGeom prst="rect">
            <a:avLst/>
          </a:prstGeom>
          <a:effectLst>
            <a:outerShdw blurRad="50800" dist="38100" algn="l" rotWithShape="0">
              <a:prstClr val="black">
                <a:alpha val="40000"/>
              </a:prstClr>
            </a:outerShdw>
          </a:effectLst>
        </p:spPr>
      </p:pic>
      <p:sp>
        <p:nvSpPr>
          <p:cNvPr id="5" name="文本框 4"/>
          <p:cNvSpPr txBox="1"/>
          <p:nvPr userDrawn="1"/>
        </p:nvSpPr>
        <p:spPr>
          <a:xfrm>
            <a:off x="1529677" y="1431190"/>
            <a:ext cx="1083951" cy="1754326"/>
          </a:xfrm>
          <a:prstGeom prst="rect">
            <a:avLst/>
          </a:prstGeom>
          <a:noFill/>
        </p:spPr>
        <p:txBody>
          <a:bodyPr wrap="none" rtlCol="0">
            <a:spAutoFit/>
          </a:bodyPr>
          <a:lstStyle/>
          <a:p>
            <a:r>
              <a:rPr lang="zh-CN" altLang="en-US" sz="5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目</a:t>
            </a:r>
            <a:endParaRPr lang="en-US" altLang="zh-CN" sz="5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a:p>
            <a:r>
              <a:rPr lang="zh-CN" altLang="en-US" sz="5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录</a:t>
            </a:r>
            <a:r>
              <a:rPr lang="en-US" altLang="zh-CN" sz="5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 </a:t>
            </a:r>
            <a:endParaRPr lang="zh-CN" altLang="en-US" sz="5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02628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灯片编号占位符 5"/>
          <p:cNvSpPr>
            <a:spLocks noGrp="1"/>
          </p:cNvSpPr>
          <p:nvPr>
            <p:ph type="sldNum" sz="quarter" idx="4"/>
          </p:nvPr>
        </p:nvSpPr>
        <p:spPr>
          <a:xfrm>
            <a:off x="2402285" y="6222797"/>
            <a:ext cx="21336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CF730C6D-5BB4-4F63-9D16-9EBF769D35DB}" type="slidenum">
              <a:rPr lang="zh-CN" altLang="en-US" smtClean="0"/>
              <a:pPr/>
              <a:t>‹#›</a:t>
            </a:fld>
            <a:endParaRPr lang="zh-CN" altLang="en-US" dirty="0"/>
          </a:p>
        </p:txBody>
      </p:sp>
    </p:spTree>
    <p:extLst>
      <p:ext uri="{BB962C8B-B14F-4D97-AF65-F5344CB8AC3E}">
        <p14:creationId xmlns:p14="http://schemas.microsoft.com/office/powerpoint/2010/main" val="3264451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4" name="矩形 3"/>
          <p:cNvSpPr/>
          <p:nvPr userDrawn="1"/>
        </p:nvSpPr>
        <p:spPr>
          <a:xfrm>
            <a:off x="0" y="1"/>
            <a:ext cx="9156701" cy="6857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5" name="图片 4"/>
          <p:cNvPicPr>
            <a:picLocks noChangeAspect="1"/>
          </p:cNvPicPr>
          <p:nvPr userDrawn="1"/>
        </p:nvPicPr>
        <p:blipFill rotWithShape="1">
          <a:blip r:embed="rId2"/>
          <a:srcRect l="17757" t="21720" r="17935" b="22029"/>
          <a:stretch/>
        </p:blipFill>
        <p:spPr>
          <a:xfrm>
            <a:off x="-19050" y="-932"/>
            <a:ext cx="9194800" cy="6858932"/>
          </a:xfrm>
          <a:prstGeom prst="rect">
            <a:avLst/>
          </a:prstGeom>
        </p:spPr>
      </p:pic>
    </p:spTree>
    <p:extLst>
      <p:ext uri="{BB962C8B-B14F-4D97-AF65-F5344CB8AC3E}">
        <p14:creationId xmlns:p14="http://schemas.microsoft.com/office/powerpoint/2010/main" val="3314490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4" name="矩形 3"/>
          <p:cNvSpPr/>
          <p:nvPr userDrawn="1"/>
        </p:nvSpPr>
        <p:spPr>
          <a:xfrm>
            <a:off x="0" y="0"/>
            <a:ext cx="9144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rotWithShape="1">
          <a:blip r:embed="rId2"/>
          <a:srcRect l="18082" t="22171" r="17776" b="21733"/>
          <a:stretch/>
        </p:blipFill>
        <p:spPr>
          <a:xfrm>
            <a:off x="-25401" y="-1"/>
            <a:ext cx="9194801" cy="6858002"/>
          </a:xfrm>
          <a:prstGeom prst="rect">
            <a:avLst/>
          </a:prstGeom>
        </p:spPr>
      </p:pic>
    </p:spTree>
    <p:extLst>
      <p:ext uri="{BB962C8B-B14F-4D97-AF65-F5344CB8AC3E}">
        <p14:creationId xmlns:p14="http://schemas.microsoft.com/office/powerpoint/2010/main" val="3019858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zh-CN" altLang="en-US">
              <a:solidFill>
                <a:prstClr val="black">
                  <a:tint val="75000"/>
                </a:prstClr>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44E241F-D2F4-4B3A-952F-D6E7DF06C30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3009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8" name="矩形 7"/>
          <p:cNvSpPr/>
          <p:nvPr userDrawn="1"/>
        </p:nvSpPr>
        <p:spPr>
          <a:xfrm>
            <a:off x="0" y="6669360"/>
            <a:ext cx="9144000" cy="1886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12" name="Imagen 5" descr="C:\Users\Design\Documents\Edu\Product Launch\shadow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54388" y="6045791"/>
            <a:ext cx="7620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27 Imagen"/>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28 Imagen"/>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41863"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30 CuadroTexto"/>
          <p:cNvSpPr txBox="1"/>
          <p:nvPr userDrawn="1"/>
        </p:nvSpPr>
        <p:spPr>
          <a:xfrm>
            <a:off x="4467225" y="6261691"/>
            <a:ext cx="315913" cy="277813"/>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16" name="31 CuadroTexto"/>
          <p:cNvSpPr txBox="1"/>
          <p:nvPr userDrawn="1"/>
        </p:nvSpPr>
        <p:spPr>
          <a:xfrm>
            <a:off x="4729199" y="6267161"/>
            <a:ext cx="373820" cy="276999"/>
          </a:xfrm>
          <a:prstGeom prst="rect">
            <a:avLst/>
          </a:prstGeom>
          <a:noFill/>
        </p:spPr>
        <p:txBody>
          <a:bodyPr wrap="none">
            <a:spAutoFit/>
          </a:bodyPr>
          <a:lstStyle/>
          <a:p>
            <a:pPr>
              <a:defRPr/>
            </a:pPr>
            <a:r>
              <a:rPr lang="es-HN" sz="1200" b="1">
                <a:solidFill>
                  <a:prstClr val="white">
                    <a:lumMod val="50000"/>
                  </a:prstClr>
                </a:solidFill>
              </a:rPr>
              <a:t>43</a:t>
            </a:r>
            <a:endParaRPr lang="es-ES" sz="1200" b="1" dirty="0">
              <a:solidFill>
                <a:prstClr val="white">
                  <a:lumMod val="50000"/>
                </a:prstClr>
              </a:solidFill>
            </a:endParaRPr>
          </a:p>
        </p:txBody>
      </p:sp>
      <p:pic>
        <p:nvPicPr>
          <p:cNvPr id="17" name="Imagen 5" descr="C:\Users\Design\Documents\Edu\Product Launch\shadown.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127625" y="6063254"/>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Imagen 27">
            <a:hlinkClick r:id="" action="ppaction://hlinkshowjump?jump=nextslide"/>
          </p:cNvPr>
          <p:cNvPicPr>
            <a:picLocks noChangeAspect="1" noChangeArrowheads="1"/>
          </p:cNvPicPr>
          <p:nvPr userDrawn="1"/>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Imagen 28">
            <a:hlinkClick r:id="" action="ppaction://hlinkshowjump?jump=previousslide"/>
          </p:cNvPr>
          <p:cNvPicPr>
            <a:picLocks noChangeAspect="1" noChangeArrowheads="1"/>
          </p:cNvPicPr>
          <p:nvPr userDrawn="1"/>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灯片编号占位符 5"/>
          <p:cNvSpPr>
            <a:spLocks noGrp="1"/>
          </p:cNvSpPr>
          <p:nvPr>
            <p:ph type="sldNum" sz="quarter" idx="4"/>
          </p:nvPr>
        </p:nvSpPr>
        <p:spPr>
          <a:xfrm>
            <a:off x="2402285" y="6222797"/>
            <a:ext cx="21336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CF730C6D-5BB4-4F63-9D16-9EBF769D35DB}" type="slidenum">
              <a:rPr lang="zh-CN" altLang="en-US" smtClean="0">
                <a:solidFill>
                  <a:prstClr val="black">
                    <a:tint val="75000"/>
                  </a:prstClr>
                </a:solidFill>
              </a: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2731728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165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b="1">
                <a:solidFill>
                  <a:srgbClr val="0046D2"/>
                </a:solidFill>
              </a:defRPr>
            </a:lvl1pPr>
          </a:lstStyle>
          <a:p>
            <a:pPr>
              <a:defRPr/>
            </a:pPr>
            <a:r>
              <a:rPr lang="en-US" altLang="zh-CN"/>
              <a:t>Big Data Computing Technology, 2017 Fall</a:t>
            </a:r>
            <a:endParaRPr lang="zh-CN" altLang="en-US" dirty="0"/>
          </a:p>
        </p:txBody>
      </p:sp>
      <p:sp>
        <p:nvSpPr>
          <p:cNvPr id="6" name="灯片编号占位符 5"/>
          <p:cNvSpPr>
            <a:spLocks noGrp="1"/>
          </p:cNvSpPr>
          <p:nvPr>
            <p:ph type="sldNum" sz="quarter" idx="12"/>
          </p:nvPr>
        </p:nvSpPr>
        <p:spPr/>
        <p:txBody>
          <a:bodyPr/>
          <a:lstStyle>
            <a:lvl1pPr>
              <a:defRPr sz="1600" b="1">
                <a:solidFill>
                  <a:srgbClr val="0046D2"/>
                </a:solidFill>
              </a:defRPr>
            </a:lvl1pPr>
          </a:lstStyle>
          <a:p>
            <a:pPr>
              <a:defRPr/>
            </a:pPr>
            <a:fld id="{88020851-DCD7-4232-B0C3-461CB7087348}" type="slidenum">
              <a:rPr lang="zh-CN" altLang="en-US" smtClean="0"/>
              <a:pPr>
                <a:defRPr/>
              </a:pPr>
              <a:t>‹#›</a:t>
            </a:fld>
            <a:endParaRPr lang="zh-CN" altLang="en-US"/>
          </a:p>
        </p:txBody>
      </p:sp>
      <p:sp>
        <p:nvSpPr>
          <p:cNvPr id="4" name="日期占位符 3"/>
          <p:cNvSpPr>
            <a:spLocks noGrp="1"/>
          </p:cNvSpPr>
          <p:nvPr>
            <p:ph type="dt" sz="half" idx="10"/>
          </p:nvPr>
        </p:nvSpPr>
        <p:spPr/>
        <p:txBody>
          <a:bodyPr/>
          <a:lstStyle>
            <a:lvl1pPr>
              <a:defRPr b="1">
                <a:solidFill>
                  <a:srgbClr val="0046D2"/>
                </a:solidFill>
              </a:defRPr>
            </a:lvl1pPr>
          </a:lstStyle>
          <a:p>
            <a:pPr>
              <a:defRPr/>
            </a:pPr>
            <a:fld id="{48AE39C6-15C2-4807-8E1B-3C327B9D5887}" type="datetime4">
              <a:rPr lang="en-US" altLang="zh-CN" smtClean="0"/>
              <a:pPr>
                <a:defRPr/>
              </a:pPr>
              <a:t>November 28, 2022</a:t>
            </a:fld>
            <a:endParaRPr lang="zh-CN" altLang="en-US"/>
          </a:p>
        </p:txBody>
      </p:sp>
    </p:spTree>
    <p:extLst>
      <p:ext uri="{BB962C8B-B14F-4D97-AF65-F5344CB8AC3E}">
        <p14:creationId xmlns:p14="http://schemas.microsoft.com/office/powerpoint/2010/main" val="255684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theme" Target="../theme/theme3.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8" name="图片 17"/>
          <p:cNvPicPr>
            <a:picLocks noChangeAspect="1"/>
          </p:cNvPicPr>
          <p:nvPr userDrawn="1"/>
        </p:nvPicPr>
        <p:blipFill rotWithShape="1">
          <a:blip r:embed="rId7"/>
          <a:srcRect l="21260" t="21585" r="16858" b="21466"/>
          <a:stretch/>
        </p:blipFill>
        <p:spPr>
          <a:xfrm>
            <a:off x="-25400" y="0"/>
            <a:ext cx="9182100" cy="6858000"/>
          </a:xfrm>
          <a:prstGeom prst="rect">
            <a:avLst/>
          </a:prstGeom>
        </p:spPr>
      </p:pic>
      <p:sp>
        <p:nvSpPr>
          <p:cNvPr id="7" name="矩形 6"/>
          <p:cNvSpPr/>
          <p:nvPr userDrawn="1"/>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userDrawn="1"/>
        </p:nvSpPr>
        <p:spPr>
          <a:xfrm>
            <a:off x="0" y="6669360"/>
            <a:ext cx="9144000" cy="1886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Imagen 5" descr="C:\Users\Design\Documents\Edu\Product Launch\shadown.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3354388" y="6045791"/>
            <a:ext cx="7620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27 Imagen"/>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28 Imagen"/>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741863"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30 CuadroTexto"/>
          <p:cNvSpPr txBox="1"/>
          <p:nvPr userDrawn="1"/>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13" name="31 CuadroTexto"/>
          <p:cNvSpPr txBox="1"/>
          <p:nvPr userDrawn="1"/>
        </p:nvSpPr>
        <p:spPr>
          <a:xfrm>
            <a:off x="4729199" y="6267161"/>
            <a:ext cx="373820" cy="276999"/>
          </a:xfrm>
          <a:prstGeom prst="rect">
            <a:avLst/>
          </a:prstGeom>
          <a:noFill/>
        </p:spPr>
        <p:txBody>
          <a:bodyPr wrap="none">
            <a:spAutoFit/>
          </a:bodyPr>
          <a:lstStyle/>
          <a:p>
            <a:pPr fontAlgn="auto">
              <a:spcBef>
                <a:spcPts val="0"/>
              </a:spcBef>
              <a:spcAft>
                <a:spcPts val="0"/>
              </a:spcAft>
              <a:defRPr/>
            </a:pPr>
            <a:r>
              <a:rPr lang="es-HN" sz="1200" b="1" dirty="0">
                <a:solidFill>
                  <a:schemeClr val="bg1">
                    <a:lumMod val="50000"/>
                  </a:schemeClr>
                </a:solidFill>
                <a:latin typeface="+mn-lt"/>
              </a:rPr>
              <a:t>27</a:t>
            </a:r>
            <a:endParaRPr lang="es-ES" sz="1200" b="1" dirty="0">
              <a:solidFill>
                <a:schemeClr val="bg1">
                  <a:lumMod val="50000"/>
                </a:schemeClr>
              </a:solidFill>
              <a:latin typeface="+mn-lt"/>
            </a:endParaRPr>
          </a:p>
        </p:txBody>
      </p:sp>
      <p:pic>
        <p:nvPicPr>
          <p:cNvPr id="14" name="Imagen 5" descr="C:\Users\Design\Documents\Edu\Product Launch\shadown.png"/>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5127625" y="6063254"/>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Imagen 27">
            <a:hlinkClick r:id="" action="ppaction://hlinkshowjump?jump=nextslide"/>
          </p:cNvPr>
          <p:cNvPicPr>
            <a:picLocks noChangeAspect="1" noChangeArrowheads="1"/>
          </p:cNvPicPr>
          <p:nvPr userDrawn="1"/>
        </p:nvPicPr>
        <p:blipFill>
          <a:blip r:embed="rId11"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Imagen 28">
            <a:hlinkClick r:id="" action="ppaction://hlinkshowjump?jump=previousslide"/>
          </p:cNvPr>
          <p:cNvPicPr>
            <a:picLocks noChangeAspect="1" noChangeArrowheads="1"/>
          </p:cNvPicPr>
          <p:nvPr userDrawn="1"/>
        </p:nvPicPr>
        <p:blipFill>
          <a:blip r:embed="rId11"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灯片编号占位符 5"/>
          <p:cNvSpPr>
            <a:spLocks noGrp="1"/>
          </p:cNvSpPr>
          <p:nvPr>
            <p:ph type="sldNum" sz="quarter" idx="4"/>
          </p:nvPr>
        </p:nvSpPr>
        <p:spPr>
          <a:xfrm>
            <a:off x="2402285" y="6222797"/>
            <a:ext cx="21336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CF730C6D-5BB4-4F63-9D16-9EBF769D35DB}" type="slidenum">
              <a:rPr lang="zh-CN" altLang="en-US" smtClean="0"/>
              <a:pPr/>
              <a:t>‹#›</a:t>
            </a:fld>
            <a:endParaRPr lang="zh-CN" altLang="en-US" dirty="0"/>
          </a:p>
        </p:txBody>
      </p:sp>
      <p:grpSp>
        <p:nvGrpSpPr>
          <p:cNvPr id="19" name="组合 18"/>
          <p:cNvGrpSpPr/>
          <p:nvPr userDrawn="1"/>
        </p:nvGrpSpPr>
        <p:grpSpPr>
          <a:xfrm>
            <a:off x="-1" y="-2439"/>
            <a:ext cx="9145786" cy="718410"/>
            <a:chOff x="-1" y="190175"/>
            <a:chExt cx="9145786" cy="525795"/>
          </a:xfrm>
        </p:grpSpPr>
        <p:sp>
          <p:nvSpPr>
            <p:cNvPr id="20" name="任意多边形 19"/>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7A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任意多边形 20"/>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任意多边形 21"/>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7A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extLst>
      <p:ext uri="{BB962C8B-B14F-4D97-AF65-F5344CB8AC3E}">
        <p14:creationId xmlns:p14="http://schemas.microsoft.com/office/powerpoint/2010/main" val="1324508550"/>
      </p:ext>
    </p:extLst>
  </p:cSld>
  <p:clrMap bg1="lt1" tx1="dk1" bg2="lt2" tx2="dk2" accent1="accent1" accent2="accent2" accent3="accent3" accent4="accent4" accent5="accent5" accent6="accent6" hlink="hlink" folHlink="folHlink"/>
  <p:sldLayoutIdLst>
    <p:sldLayoutId id="2147483698" r:id="rId1"/>
    <p:sldLayoutId id="2147483682" r:id="rId2"/>
    <p:sldLayoutId id="2147483684" r:id="rId3"/>
    <p:sldLayoutId id="2147483685" r:id="rId4"/>
    <p:sldLayoutId id="2147483736"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113565"/>
      </p:ext>
    </p:extLst>
  </p:cSld>
  <p:clrMap bg1="lt1" tx1="dk1" bg2="lt2" tx2="dk2" accent1="accent1" accent2="accent2" accent3="accent3" accent4="accent4" accent5="accent5" accent6="accent6" hlink="hlink" folHlink="folHlink"/>
  <p:sldLayoutIdLst>
    <p:sldLayoutId id="2147483687" r:id="rId1"/>
    <p:sldLayoutId id="2147483688"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3" cstate="print"/>
          <a:srcRect/>
          <a:tile tx="0" ty="0" sx="100000" sy="100000" flip="none" algn="tl"/>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400" b="1">
                <a:solidFill>
                  <a:srgbClr val="3F21F1"/>
                </a:solidFill>
                <a:latin typeface="+mn-lt"/>
                <a:ea typeface="+mn-ea"/>
              </a:defRPr>
            </a:lvl1pPr>
          </a:lstStyle>
          <a:p>
            <a:pPr>
              <a:defRPr/>
            </a:pPr>
            <a:fld id="{3E0D7108-400D-483F-B44C-D44F85D334A8}" type="datetime4">
              <a:rPr lang="en-US" altLang="zh-CN" smtClean="0"/>
              <a:pPr>
                <a:defRPr/>
              </a:pPr>
              <a:t>November 28, 2022</a:t>
            </a:fld>
            <a:endParaRPr lang="zh-CN" altLang="en-US" dirty="0"/>
          </a:p>
        </p:txBody>
      </p:sp>
      <p:sp>
        <p:nvSpPr>
          <p:cNvPr id="5" name="页脚占位符 4"/>
          <p:cNvSpPr>
            <a:spLocks noGrp="1"/>
          </p:cNvSpPr>
          <p:nvPr>
            <p:ph type="ftr" sz="quarter" idx="3"/>
          </p:nvPr>
        </p:nvSpPr>
        <p:spPr>
          <a:xfrm>
            <a:off x="2895600" y="6356350"/>
            <a:ext cx="3429000" cy="365125"/>
          </a:xfrm>
          <a:prstGeom prst="rect">
            <a:avLst/>
          </a:prstGeom>
        </p:spPr>
        <p:txBody>
          <a:bodyPr vert="horz" lIns="91440" tIns="45720" rIns="91440" bIns="45720" rtlCol="0" anchor="ctr"/>
          <a:lstStyle>
            <a:lvl1pPr algn="ctr" fontAlgn="auto">
              <a:spcBef>
                <a:spcPts val="0"/>
              </a:spcBef>
              <a:spcAft>
                <a:spcPts val="0"/>
              </a:spcAft>
              <a:defRPr sz="1400" b="1">
                <a:solidFill>
                  <a:srgbClr val="3F21F1"/>
                </a:solidFill>
                <a:latin typeface="+mn-lt"/>
                <a:ea typeface="+mn-ea"/>
              </a:defRPr>
            </a:lvl1pPr>
          </a:lstStyle>
          <a:p>
            <a:pPr>
              <a:defRPr/>
            </a:pPr>
            <a:r>
              <a:rPr lang="en-US" altLang="zh-CN" dirty="0"/>
              <a:t>Big Data Computing Technology, 2017 Fall</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40B1466-B9A4-434F-A814-9913A65E28AC}" type="slidenum">
              <a:rPr lang="zh-CN" altLang="en-US"/>
              <a:pPr>
                <a:defRPr/>
              </a:pPr>
              <a:t>‹#›</a:t>
            </a:fld>
            <a:endParaRPr lang="zh-CN" altLang="en-US"/>
          </a:p>
        </p:txBody>
      </p:sp>
    </p:spTree>
    <p:extLst>
      <p:ext uri="{BB962C8B-B14F-4D97-AF65-F5344CB8AC3E}">
        <p14:creationId xmlns:p14="http://schemas.microsoft.com/office/powerpoint/2010/main" val="3030037894"/>
      </p:ext>
    </p:extLst>
  </p:cSld>
  <p:clrMap bg1="lt1" tx1="dk1" bg2="lt2" tx2="dk2" accent1="accent1" accent2="accent2" accent3="accent3" accent4="accent4" accent5="accent5" accent6="accent6" hlink="hlink" folHlink="folHlink"/>
  <p:sldLayoutIdLst>
    <p:sldLayoutId id="2147483739" r:id="rId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0.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alphaModFix amt="78000"/>
          </a:blip>
          <a:srcRect/>
          <a:tile tx="0" ty="0" sx="100000" sy="100000" flip="none" algn="tl"/>
        </a:blipFill>
        <a:effectLst/>
      </p:bgPr>
    </p:bg>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4"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DE585B-7DBF-4E9A-8DFC-40CAE5833393}" type="slidenum">
              <a:rPr kumimoji="0" lang="zh-CN" altLang="en-US" sz="1600" b="1" i="0" u="none" strike="noStrike" kern="1200" cap="none" spc="0" normalizeH="0" baseline="0" noProof="0" smtClean="0">
                <a:ln>
                  <a:noFill/>
                </a:ln>
                <a:solidFill>
                  <a:srgbClr val="0046D2"/>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600" b="1" i="0" u="none" strike="noStrike" kern="1200" cap="none" spc="0" normalizeH="0" baseline="0" noProof="0">
              <a:ln>
                <a:noFill/>
              </a:ln>
              <a:solidFill>
                <a:srgbClr val="0046D2"/>
              </a:solidFill>
              <a:effectLst/>
              <a:uLnTx/>
              <a:uFillTx/>
              <a:latin typeface="Calibri"/>
              <a:ea typeface="宋体" panose="02010600030101010101" pitchFamily="2" charset="-122"/>
              <a:cs typeface="+mn-cs"/>
            </a:endParaRPr>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2060"/>
                </a:solidFill>
                <a:effectLst/>
                <a:uLnTx/>
                <a:uFillTx/>
                <a:latin typeface="Calibri" panose="020F0502020204030204" pitchFamily="34" charset="0"/>
                <a:ea typeface="宋体" panose="02010600030101010101" pitchFamily="2" charset="-122"/>
                <a:cs typeface="+mn-cs"/>
              </a:rPr>
              <a:t>大数据计算技术 </a:t>
            </a:r>
            <a:endParaRPr kumimoji="0" lang="en-US" altLang="zh-CN" sz="2400" b="1" i="0" u="none" strike="noStrike" kern="1200" cap="none" spc="0" normalizeH="0" baseline="0" noProof="0" dirty="0">
              <a:ln>
                <a:noFill/>
              </a:ln>
              <a:solidFill>
                <a:srgbClr val="002060"/>
              </a:solidFill>
              <a:effectLst/>
              <a:uLnTx/>
              <a:uFillTx/>
              <a:latin typeface="Calibri" panose="020F050202020403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002060"/>
                </a:solidFill>
                <a:effectLst/>
                <a:uLnTx/>
                <a:uFillTx/>
                <a:latin typeface="Calibri" panose="020F0502020204030204" pitchFamily="34" charset="0"/>
                <a:ea typeface="宋体" panose="02010600030101010101" pitchFamily="2" charset="-122"/>
                <a:cs typeface="+mn-cs"/>
              </a:rPr>
              <a:t>Big Data Computing Technology</a:t>
            </a:r>
            <a:endParaRPr kumimoji="0" lang="zh-CN" altLang="en-US" sz="2800" b="1" i="0" u="none" strike="noStrike" kern="1200" cap="none" spc="0" normalizeH="0" baseline="0" noProof="0" dirty="0">
              <a:ln>
                <a:noFill/>
              </a:ln>
              <a:solidFill>
                <a:srgbClr val="002060"/>
              </a:solidFill>
              <a:effectLst/>
              <a:uLnTx/>
              <a:uFillTx/>
              <a:latin typeface="Calibri" panose="020F0502020204030204" pitchFamily="34" charset="0"/>
              <a:ea typeface="宋体" panose="02010600030101010101" pitchFamily="2" charset="-122"/>
              <a:cs typeface="+mn-cs"/>
            </a:endParaRPr>
          </a:p>
        </p:txBody>
      </p:sp>
      <p:sp>
        <p:nvSpPr>
          <p:cNvPr id="7" name="TextBox 12"/>
          <p:cNvSpPr txBox="1">
            <a:spLocks noChangeArrowheads="1"/>
          </p:cNvSpPr>
          <p:nvPr/>
        </p:nvSpPr>
        <p:spPr bwMode="auto">
          <a:xfrm>
            <a:off x="261582" y="1218249"/>
            <a:ext cx="8425218" cy="5139869"/>
          </a:xfrm>
          <a:prstGeom prst="rect">
            <a:avLst/>
          </a:prstGeom>
          <a:noFill/>
          <a:ln w="9525">
            <a:noFill/>
            <a:miter lim="800000"/>
          </a:ln>
        </p:spPr>
        <p:txBody>
          <a:bodyPr wrap="square">
            <a:spAutoFit/>
          </a:bodyPr>
          <a:lstStyle/>
          <a:p>
            <a:pPr algn="ctr"/>
            <a:endParaRPr lang="en-US" altLang="zh-CN" sz="4000" b="1" dirty="0">
              <a:solidFill>
                <a:srgbClr val="002060"/>
              </a:solidFill>
              <a:latin typeface="Calibri" panose="020F0502020204030204" pitchFamily="34" charset="0"/>
            </a:endParaRPr>
          </a:p>
          <a:p>
            <a:pPr algn="ctr"/>
            <a:r>
              <a:rPr lang="en-US" altLang="zh-CN" sz="4000" b="1">
                <a:solidFill>
                  <a:srgbClr val="002060"/>
                </a:solidFill>
                <a:latin typeface="Calibri" panose="020F0502020204030204" pitchFamily="34" charset="0"/>
              </a:rPr>
              <a:t>Lecture 24 </a:t>
            </a:r>
            <a:r>
              <a:rPr lang="zh-CN" altLang="en-US" sz="4000" b="1" dirty="0">
                <a:solidFill>
                  <a:srgbClr val="002060"/>
                </a:solidFill>
                <a:latin typeface="Calibri" panose="020F0502020204030204" pitchFamily="34" charset="0"/>
              </a:rPr>
              <a:t>阿里云</a:t>
            </a:r>
            <a:endParaRPr lang="en-US" altLang="zh-CN" sz="4000" b="1" dirty="0">
              <a:solidFill>
                <a:srgbClr val="002060"/>
              </a:solidFill>
              <a:latin typeface="Calibri" panose="020F0502020204030204" pitchFamily="34" charset="0"/>
            </a:endParaRPr>
          </a:p>
          <a:p>
            <a:pPr algn="ctr"/>
            <a:endParaRPr lang="en-US" altLang="zh-CN" sz="3200" b="1" dirty="0">
              <a:solidFill>
                <a:srgbClr val="002060"/>
              </a:solidFill>
              <a:latin typeface="Calibri" panose="020F0502020204030204" pitchFamily="34" charset="0"/>
            </a:endParaRPr>
          </a:p>
          <a:p>
            <a:pPr lvl="5">
              <a:lnSpc>
                <a:spcPct val="150000"/>
              </a:lnSpc>
              <a:buFont typeface="Wingdings" pitchFamily="2" charset="2"/>
              <a:buChar char="n"/>
            </a:pPr>
            <a:r>
              <a:rPr lang="en-US" altLang="zh-CN" sz="2400" b="1" dirty="0">
                <a:solidFill>
                  <a:srgbClr val="002060"/>
                </a:solidFill>
                <a:latin typeface="Calibri" panose="020F0502020204030204" pitchFamily="34" charset="0"/>
              </a:rPr>
              <a:t>  </a:t>
            </a:r>
            <a:r>
              <a:rPr lang="zh-CN" altLang="en-US" sz="2400" b="1" dirty="0">
                <a:solidFill>
                  <a:srgbClr val="002060"/>
                </a:solidFill>
                <a:latin typeface="Calibri" panose="020F0502020204030204" pitchFamily="34" charset="0"/>
              </a:rPr>
              <a:t>计算体系架构</a:t>
            </a:r>
            <a:endParaRPr lang="en-US" altLang="zh-CN" sz="2400" b="1" dirty="0">
              <a:solidFill>
                <a:srgbClr val="002060"/>
              </a:solidFill>
              <a:latin typeface="Calibri" panose="020F0502020204030204" pitchFamily="34" charset="0"/>
            </a:endParaRPr>
          </a:p>
          <a:p>
            <a:pPr lvl="5">
              <a:lnSpc>
                <a:spcPct val="150000"/>
              </a:lnSpc>
              <a:buFont typeface="Wingdings" pitchFamily="2" charset="2"/>
              <a:buChar char="n"/>
            </a:pPr>
            <a:r>
              <a:rPr lang="en-US" altLang="zh-CN" sz="2400" b="1" dirty="0">
                <a:solidFill>
                  <a:srgbClr val="002060"/>
                </a:solidFill>
                <a:latin typeface="Calibri" panose="020F0502020204030204" pitchFamily="34" charset="0"/>
              </a:rPr>
              <a:t>  </a:t>
            </a:r>
            <a:r>
              <a:rPr lang="zh-CN" altLang="en-US" sz="2400" b="1" dirty="0">
                <a:solidFill>
                  <a:srgbClr val="002060"/>
                </a:solidFill>
                <a:latin typeface="Calibri" panose="020F0502020204030204" pitchFamily="34" charset="0"/>
              </a:rPr>
              <a:t>弹性计算服务</a:t>
            </a:r>
            <a:endParaRPr lang="en-US" altLang="zh-CN" sz="2400" b="1" dirty="0">
              <a:solidFill>
                <a:srgbClr val="002060"/>
              </a:solidFill>
              <a:latin typeface="Calibri" panose="020F0502020204030204" pitchFamily="34" charset="0"/>
            </a:endParaRPr>
          </a:p>
          <a:p>
            <a:pPr lvl="5">
              <a:lnSpc>
                <a:spcPct val="150000"/>
              </a:lnSpc>
              <a:buFont typeface="Wingdings" pitchFamily="2" charset="2"/>
              <a:buChar char="n"/>
            </a:pPr>
            <a:r>
              <a:rPr lang="en-US" altLang="zh-CN" sz="2400" b="1" dirty="0">
                <a:solidFill>
                  <a:srgbClr val="002060"/>
                </a:solidFill>
                <a:latin typeface="Calibri" panose="020F0502020204030204" pitchFamily="34" charset="0"/>
              </a:rPr>
              <a:t>  </a:t>
            </a:r>
            <a:r>
              <a:rPr lang="zh-CN" altLang="en-US" sz="2400" b="1" dirty="0">
                <a:solidFill>
                  <a:srgbClr val="002060"/>
                </a:solidFill>
                <a:latin typeface="Calibri" panose="020F0502020204030204" pitchFamily="34" charset="0"/>
              </a:rPr>
              <a:t>开放存储服务</a:t>
            </a:r>
            <a:endParaRPr lang="en-US" altLang="zh-CN" sz="2400" b="1" dirty="0">
              <a:solidFill>
                <a:srgbClr val="002060"/>
              </a:solidFill>
              <a:latin typeface="Calibri" panose="020F0502020204030204" pitchFamily="34" charset="0"/>
            </a:endParaRPr>
          </a:p>
          <a:p>
            <a:pPr lvl="5">
              <a:lnSpc>
                <a:spcPct val="150000"/>
              </a:lnSpc>
              <a:buFont typeface="Wingdings" pitchFamily="2" charset="2"/>
              <a:buChar char="n"/>
            </a:pPr>
            <a:r>
              <a:rPr lang="en-US" altLang="zh-CN" sz="2400" b="1" dirty="0">
                <a:solidFill>
                  <a:srgbClr val="002060"/>
                </a:solidFill>
                <a:latin typeface="Calibri" panose="020F0502020204030204" pitchFamily="34" charset="0"/>
              </a:rPr>
              <a:t>  </a:t>
            </a:r>
            <a:r>
              <a:rPr lang="zh-CN" altLang="en-US" sz="2400" b="1" dirty="0">
                <a:solidFill>
                  <a:srgbClr val="002060"/>
                </a:solidFill>
                <a:latin typeface="Calibri" panose="020F0502020204030204" pitchFamily="34" charset="0"/>
              </a:rPr>
              <a:t>开放结构化数据服务</a:t>
            </a:r>
            <a:endParaRPr lang="en-US" altLang="zh-CN" sz="2400" b="1" dirty="0">
              <a:solidFill>
                <a:srgbClr val="002060"/>
              </a:solidFill>
              <a:latin typeface="Calibri" panose="020F0502020204030204" pitchFamily="34" charset="0"/>
            </a:endParaRPr>
          </a:p>
          <a:p>
            <a:pPr lvl="5">
              <a:lnSpc>
                <a:spcPct val="150000"/>
              </a:lnSpc>
              <a:buFont typeface="Wingdings" pitchFamily="2" charset="2"/>
              <a:buChar char="n"/>
            </a:pPr>
            <a:r>
              <a:rPr lang="en-US" altLang="zh-CN" sz="2400" b="1" dirty="0">
                <a:solidFill>
                  <a:srgbClr val="002060"/>
                </a:solidFill>
                <a:latin typeface="Calibri" panose="020F0502020204030204" pitchFamily="34" charset="0"/>
              </a:rPr>
              <a:t>  </a:t>
            </a:r>
            <a:r>
              <a:rPr lang="zh-CN" altLang="en-US" sz="2400" b="1" dirty="0">
                <a:solidFill>
                  <a:srgbClr val="002060"/>
                </a:solidFill>
                <a:latin typeface="Calibri" panose="020F0502020204030204" pitchFamily="34" charset="0"/>
              </a:rPr>
              <a:t>开放数据处理服务</a:t>
            </a:r>
            <a:endParaRPr lang="en-US" altLang="zh-CN" sz="2400" b="1" dirty="0">
              <a:solidFill>
                <a:srgbClr val="002060"/>
              </a:solidFill>
              <a:latin typeface="Calibri" panose="020F0502020204030204" pitchFamily="34" charset="0"/>
            </a:endParaRPr>
          </a:p>
          <a:p>
            <a:pPr lvl="5">
              <a:lnSpc>
                <a:spcPct val="150000"/>
              </a:lnSpc>
              <a:buFont typeface="Wingdings" pitchFamily="2" charset="2"/>
              <a:buChar char="n"/>
            </a:pPr>
            <a:r>
              <a:rPr lang="zh-CN" altLang="en-US" sz="2400" b="1" dirty="0">
                <a:solidFill>
                  <a:srgbClr val="002060"/>
                </a:solidFill>
                <a:latin typeface="Calibri" panose="020F0502020204030204" pitchFamily="34" charset="0"/>
              </a:rPr>
              <a:t>  关系型数据库</a:t>
            </a:r>
            <a:endParaRPr lang="zh-CN" altLang="en-US" sz="32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750955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286091" y="1890335"/>
            <a:ext cx="6048451" cy="600164"/>
          </a:xfrm>
          <a:prstGeom prst="rect">
            <a:avLst/>
          </a:prstGeom>
        </p:spPr>
        <p:txBody>
          <a:bodyPr wrap="none">
            <a:spAutoFit/>
          </a:bodyPr>
          <a:lstStyle/>
          <a:p>
            <a:r>
              <a:rPr lang="zh-CN" altLang="en-US" sz="3300" b="1" spc="225" dirty="0">
                <a:solidFill>
                  <a:srgbClr val="96C527"/>
                </a:solidFill>
                <a:latin typeface="微软雅黑" panose="020B0503020204020204" pitchFamily="34" charset="-122"/>
                <a:ea typeface="微软雅黑" panose="020B0503020204020204" pitchFamily="34" charset="-122"/>
              </a:rPr>
              <a:t>第</a:t>
            </a:r>
            <a:r>
              <a:rPr lang="en-US" altLang="zh-CN" sz="3300" b="1" spc="225" dirty="0">
                <a:solidFill>
                  <a:srgbClr val="96C527"/>
                </a:solidFill>
                <a:latin typeface="微软雅黑" panose="020B0503020204020204" pitchFamily="34" charset="-122"/>
                <a:ea typeface="微软雅黑" panose="020B0503020204020204" pitchFamily="34" charset="-122"/>
              </a:rPr>
              <a:t>24</a:t>
            </a:r>
            <a:r>
              <a:rPr lang="zh-CN" altLang="en-US" sz="3300" b="1" spc="225" dirty="0">
                <a:solidFill>
                  <a:srgbClr val="96C527"/>
                </a:solidFill>
                <a:latin typeface="微软雅黑" panose="020B0503020204020204" pitchFamily="34" charset="-122"/>
                <a:ea typeface="微软雅黑" panose="020B0503020204020204" pitchFamily="34" charset="-122"/>
              </a:rPr>
              <a:t>讲  阿里巴巴阿里云服务</a:t>
            </a:r>
          </a:p>
        </p:txBody>
      </p:sp>
      <p:sp>
        <p:nvSpPr>
          <p:cNvPr id="4" name="矩形 3"/>
          <p:cNvSpPr/>
          <p:nvPr/>
        </p:nvSpPr>
        <p:spPr>
          <a:xfrm>
            <a:off x="2331076" y="2709414"/>
            <a:ext cx="3741730" cy="415498"/>
          </a:xfrm>
          <a:prstGeom prst="rect">
            <a:avLst/>
          </a:prstGeom>
        </p:spPr>
        <p:txBody>
          <a:bodyPr wrap="none">
            <a:spAutoFit/>
          </a:bodyPr>
          <a:lstStyle/>
          <a:p>
            <a:r>
              <a:rPr lang="en-US" altLang="zh-CN" sz="2100" kern="500" spc="225" dirty="0">
                <a:solidFill>
                  <a:schemeClr val="bg1">
                    <a:lumMod val="50000"/>
                  </a:schemeClr>
                </a:solidFill>
                <a:latin typeface="+mn-ea"/>
              </a:rPr>
              <a:t>24.1  </a:t>
            </a:r>
            <a:r>
              <a:rPr lang="zh-CN" altLang="en-US" sz="2100" kern="500" spc="225" dirty="0">
                <a:solidFill>
                  <a:schemeClr val="bg1">
                    <a:lumMod val="50000"/>
                  </a:schemeClr>
                </a:solidFill>
                <a:latin typeface="+mn-ea"/>
              </a:rPr>
              <a:t>阿里云计算体系架构</a:t>
            </a:r>
          </a:p>
        </p:txBody>
      </p:sp>
      <p:sp>
        <p:nvSpPr>
          <p:cNvPr id="7" name="矩形 6"/>
          <p:cNvSpPr/>
          <p:nvPr/>
        </p:nvSpPr>
        <p:spPr>
          <a:xfrm>
            <a:off x="2331076" y="3201081"/>
            <a:ext cx="4012637" cy="415498"/>
          </a:xfrm>
          <a:prstGeom prst="rect">
            <a:avLst/>
          </a:prstGeom>
        </p:spPr>
        <p:txBody>
          <a:bodyPr wrap="none">
            <a:spAutoFit/>
          </a:bodyPr>
          <a:lstStyle/>
          <a:p>
            <a:r>
              <a:rPr lang="en-US" altLang="zh-CN" sz="2100" kern="500" spc="225" dirty="0">
                <a:solidFill>
                  <a:schemeClr val="bg1">
                    <a:lumMod val="50000"/>
                  </a:schemeClr>
                </a:solidFill>
                <a:latin typeface="+mn-ea"/>
              </a:rPr>
              <a:t>24.2  </a:t>
            </a:r>
            <a:r>
              <a:rPr lang="zh-CN" altLang="en-US" sz="2100" kern="500" spc="225" dirty="0">
                <a:solidFill>
                  <a:schemeClr val="bg1">
                    <a:lumMod val="50000"/>
                  </a:schemeClr>
                </a:solidFill>
                <a:latin typeface="+mn-ea"/>
              </a:rPr>
              <a:t>弹性计算服务（</a:t>
            </a:r>
            <a:r>
              <a:rPr lang="en-US" altLang="zh-CN" sz="2100" kern="500" spc="225" dirty="0">
                <a:solidFill>
                  <a:schemeClr val="bg1">
                    <a:lumMod val="50000"/>
                  </a:schemeClr>
                </a:solidFill>
                <a:latin typeface="+mn-ea"/>
              </a:rPr>
              <a:t>ECS</a:t>
            </a:r>
            <a:r>
              <a:rPr lang="zh-CN" altLang="en-US" sz="2100" kern="500" spc="225" dirty="0">
                <a:solidFill>
                  <a:schemeClr val="bg1">
                    <a:lumMod val="50000"/>
                  </a:schemeClr>
                </a:solidFill>
                <a:latin typeface="+mn-ea"/>
              </a:rPr>
              <a:t>）</a:t>
            </a:r>
          </a:p>
        </p:txBody>
      </p:sp>
      <p:sp>
        <p:nvSpPr>
          <p:cNvPr id="12" name="等腰三角形 11"/>
          <p:cNvSpPr/>
          <p:nvPr/>
        </p:nvSpPr>
        <p:spPr>
          <a:xfrm rot="5400000">
            <a:off x="2073269" y="4295659"/>
            <a:ext cx="155187" cy="159935"/>
          </a:xfrm>
          <a:prstGeom prst="triangl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2331076" y="3692748"/>
            <a:ext cx="3464410" cy="415498"/>
          </a:xfrm>
          <a:prstGeom prst="rect">
            <a:avLst/>
          </a:prstGeom>
        </p:spPr>
        <p:txBody>
          <a:bodyPr wrap="none">
            <a:spAutoFit/>
          </a:bodyPr>
          <a:lstStyle/>
          <a:p>
            <a:r>
              <a:rPr lang="en-US" altLang="zh-CN" sz="2100" kern="500" spc="225" dirty="0">
                <a:solidFill>
                  <a:schemeClr val="bg1">
                    <a:lumMod val="50000"/>
                  </a:schemeClr>
                </a:solidFill>
                <a:latin typeface="+mn-ea"/>
              </a:rPr>
              <a:t>24.3  </a:t>
            </a:r>
            <a:r>
              <a:rPr lang="zh-CN" altLang="en-US" sz="2100" kern="500" spc="225" dirty="0">
                <a:solidFill>
                  <a:schemeClr val="bg1">
                    <a:lumMod val="50000"/>
                  </a:schemeClr>
                </a:solidFill>
                <a:latin typeface="+mn-ea"/>
              </a:rPr>
              <a:t>开放存储服务</a:t>
            </a:r>
            <a:r>
              <a:rPr lang="en-US" altLang="zh-CN" sz="2100" kern="500" spc="225" dirty="0">
                <a:solidFill>
                  <a:schemeClr val="bg1">
                    <a:lumMod val="50000"/>
                  </a:schemeClr>
                </a:solidFill>
                <a:latin typeface="+mn-ea"/>
              </a:rPr>
              <a:t>OSS</a:t>
            </a:r>
            <a:endParaRPr lang="zh-CN" altLang="en-US" sz="2100" kern="500" spc="225" dirty="0">
              <a:solidFill>
                <a:schemeClr val="bg1">
                  <a:lumMod val="50000"/>
                </a:schemeClr>
              </a:solidFill>
              <a:latin typeface="+mn-ea"/>
            </a:endParaRPr>
          </a:p>
        </p:txBody>
      </p:sp>
      <p:sp>
        <p:nvSpPr>
          <p:cNvPr id="9" name="矩形 8"/>
          <p:cNvSpPr/>
          <p:nvPr/>
        </p:nvSpPr>
        <p:spPr>
          <a:xfrm>
            <a:off x="2331076" y="4184415"/>
            <a:ext cx="4344266" cy="415498"/>
          </a:xfrm>
          <a:prstGeom prst="rect">
            <a:avLst/>
          </a:prstGeom>
        </p:spPr>
        <p:txBody>
          <a:bodyPr wrap="none">
            <a:spAutoFit/>
          </a:bodyPr>
          <a:lstStyle/>
          <a:p>
            <a:r>
              <a:rPr lang="en-US" altLang="zh-CN" sz="2100" kern="500" spc="225" dirty="0">
                <a:solidFill>
                  <a:schemeClr val="bg1">
                    <a:lumMod val="95000"/>
                  </a:schemeClr>
                </a:solidFill>
                <a:latin typeface="+mn-ea"/>
              </a:rPr>
              <a:t>24.4  </a:t>
            </a:r>
            <a:r>
              <a:rPr lang="zh-CN" altLang="en-US" sz="2100" kern="500" spc="225" dirty="0">
                <a:solidFill>
                  <a:schemeClr val="bg1">
                    <a:lumMod val="95000"/>
                  </a:schemeClr>
                </a:solidFill>
                <a:latin typeface="+mn-ea"/>
              </a:rPr>
              <a:t>开放结构化数据服务</a:t>
            </a:r>
            <a:r>
              <a:rPr lang="en-US" altLang="zh-CN" sz="2100" kern="500" spc="225" dirty="0">
                <a:solidFill>
                  <a:schemeClr val="bg1">
                    <a:lumMod val="95000"/>
                  </a:schemeClr>
                </a:solidFill>
                <a:latin typeface="+mn-ea"/>
              </a:rPr>
              <a:t>OTS</a:t>
            </a:r>
            <a:endParaRPr lang="zh-CN" altLang="en-US" sz="2100" kern="500" spc="225" dirty="0">
              <a:solidFill>
                <a:schemeClr val="bg1">
                  <a:lumMod val="95000"/>
                </a:schemeClr>
              </a:solidFill>
              <a:latin typeface="+mn-ea"/>
            </a:endParaRPr>
          </a:p>
        </p:txBody>
      </p:sp>
      <p:sp>
        <p:nvSpPr>
          <p:cNvPr id="10" name="矩形 9"/>
          <p:cNvSpPr/>
          <p:nvPr/>
        </p:nvSpPr>
        <p:spPr>
          <a:xfrm>
            <a:off x="2331076" y="4676082"/>
            <a:ext cx="4304383" cy="415498"/>
          </a:xfrm>
          <a:prstGeom prst="rect">
            <a:avLst/>
          </a:prstGeom>
        </p:spPr>
        <p:txBody>
          <a:bodyPr wrap="none">
            <a:spAutoFit/>
          </a:bodyPr>
          <a:lstStyle/>
          <a:p>
            <a:r>
              <a:rPr lang="en-US" altLang="zh-CN" sz="2100" kern="500" spc="225" dirty="0">
                <a:solidFill>
                  <a:schemeClr val="bg1">
                    <a:lumMod val="50000"/>
                  </a:schemeClr>
                </a:solidFill>
                <a:latin typeface="+mn-ea"/>
              </a:rPr>
              <a:t>24.5  </a:t>
            </a:r>
            <a:r>
              <a:rPr lang="zh-CN" altLang="en-US" sz="2100" kern="500" spc="225" dirty="0">
                <a:solidFill>
                  <a:schemeClr val="bg1">
                    <a:lumMod val="50000"/>
                  </a:schemeClr>
                </a:solidFill>
                <a:latin typeface="+mn-ea"/>
              </a:rPr>
              <a:t>开放数据处理服务</a:t>
            </a:r>
            <a:r>
              <a:rPr lang="en-US" altLang="zh-CN" sz="2100" kern="500" spc="225" dirty="0">
                <a:solidFill>
                  <a:schemeClr val="bg1">
                    <a:lumMod val="50000"/>
                  </a:schemeClr>
                </a:solidFill>
                <a:latin typeface="+mn-ea"/>
              </a:rPr>
              <a:t>ODPS</a:t>
            </a:r>
            <a:endParaRPr lang="zh-CN" altLang="en-US" sz="2100" kern="500" spc="225" dirty="0">
              <a:solidFill>
                <a:schemeClr val="bg1">
                  <a:lumMod val="50000"/>
                </a:schemeClr>
              </a:solidFill>
              <a:latin typeface="+mn-ea"/>
            </a:endParaRPr>
          </a:p>
        </p:txBody>
      </p:sp>
      <p:sp>
        <p:nvSpPr>
          <p:cNvPr id="11" name="矩形 10"/>
          <p:cNvSpPr/>
          <p:nvPr/>
        </p:nvSpPr>
        <p:spPr>
          <a:xfrm>
            <a:off x="2331076" y="5167749"/>
            <a:ext cx="3470822" cy="415498"/>
          </a:xfrm>
          <a:prstGeom prst="rect">
            <a:avLst/>
          </a:prstGeom>
        </p:spPr>
        <p:txBody>
          <a:bodyPr wrap="none">
            <a:spAutoFit/>
          </a:bodyPr>
          <a:lstStyle/>
          <a:p>
            <a:r>
              <a:rPr lang="en-US" altLang="zh-CN" sz="2100" kern="500" spc="225" dirty="0">
                <a:solidFill>
                  <a:schemeClr val="bg1">
                    <a:lumMod val="50000"/>
                  </a:schemeClr>
                </a:solidFill>
                <a:latin typeface="+mn-ea"/>
              </a:rPr>
              <a:t>24.6  </a:t>
            </a:r>
            <a:r>
              <a:rPr lang="zh-CN" altLang="en-US" sz="2100" kern="500" spc="225" dirty="0">
                <a:solidFill>
                  <a:schemeClr val="bg1">
                    <a:lumMod val="50000"/>
                  </a:schemeClr>
                </a:solidFill>
                <a:latin typeface="+mn-ea"/>
              </a:rPr>
              <a:t>关系型数据库</a:t>
            </a:r>
            <a:r>
              <a:rPr lang="en-US" altLang="zh-CN" sz="2100" kern="500" spc="225" dirty="0">
                <a:solidFill>
                  <a:schemeClr val="bg1">
                    <a:lumMod val="50000"/>
                  </a:schemeClr>
                </a:solidFill>
                <a:latin typeface="+mn-ea"/>
              </a:rPr>
              <a:t>RDS</a:t>
            </a:r>
            <a:endParaRPr lang="zh-CN" altLang="en-US" sz="2100" kern="500" spc="225" dirty="0">
              <a:solidFill>
                <a:schemeClr val="bg1">
                  <a:lumMod val="50000"/>
                </a:schemeClr>
              </a:solidFill>
              <a:latin typeface="+mn-ea"/>
            </a:endParaRPr>
          </a:p>
        </p:txBody>
      </p:sp>
    </p:spTree>
    <p:extLst>
      <p:ext uri="{BB962C8B-B14F-4D97-AF65-F5344CB8AC3E}">
        <p14:creationId xmlns:p14="http://schemas.microsoft.com/office/powerpoint/2010/main" val="2532729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_1"/>
          <p:cNvSpPr/>
          <p:nvPr/>
        </p:nvSpPr>
        <p:spPr>
          <a:xfrm>
            <a:off x="199435" y="96020"/>
            <a:ext cx="4564070" cy="461665"/>
          </a:xfrm>
          <a:prstGeom prst="rect">
            <a:avLst/>
          </a:prstGeom>
        </p:spPr>
        <p:txBody>
          <a:bodyPr wrap="none">
            <a:spAutoFit/>
          </a:bodyPr>
          <a:lstStyle/>
          <a:p>
            <a:r>
              <a:rPr lang="zh-CN" altLang="en-US" sz="2400" b="1" spc="225" dirty="0">
                <a:solidFill>
                  <a:schemeClr val="bg1"/>
                </a:solidFill>
                <a:latin typeface="微软雅黑" panose="020B0503020204020204" pitchFamily="34" charset="-122"/>
                <a:ea typeface="微软雅黑" panose="020B0503020204020204" pitchFamily="34" charset="-122"/>
              </a:rPr>
              <a:t>第</a:t>
            </a:r>
            <a:r>
              <a:rPr lang="en-US" altLang="zh-CN" sz="2400" b="1" spc="225" dirty="0">
                <a:solidFill>
                  <a:schemeClr val="bg1"/>
                </a:solidFill>
                <a:latin typeface="微软雅黑" panose="020B0503020204020204" pitchFamily="34" charset="-122"/>
                <a:ea typeface="微软雅黑" panose="020B0503020204020204" pitchFamily="34" charset="-122"/>
              </a:rPr>
              <a:t>24</a:t>
            </a:r>
            <a:r>
              <a:rPr lang="zh-CN" altLang="en-US" sz="2400" b="1" spc="225" dirty="0">
                <a:solidFill>
                  <a:schemeClr val="bg1"/>
                </a:solidFill>
                <a:latin typeface="微软雅黑" panose="020B0503020204020204" pitchFamily="34" charset="-122"/>
                <a:ea typeface="微软雅黑" panose="020B0503020204020204" pitchFamily="34" charset="-122"/>
              </a:rPr>
              <a:t>讲  阿里巴巴阿里云服务</a:t>
            </a:r>
          </a:p>
        </p:txBody>
      </p:sp>
      <p:sp>
        <p:nvSpPr>
          <p:cNvPr id="4" name="TextBox 3_1"/>
          <p:cNvSpPr txBox="1"/>
          <p:nvPr/>
        </p:nvSpPr>
        <p:spPr>
          <a:xfrm>
            <a:off x="404049" y="808059"/>
            <a:ext cx="3571234" cy="461665"/>
          </a:xfrm>
          <a:prstGeom prst="rect">
            <a:avLst/>
          </a:prstGeom>
          <a:noFill/>
        </p:spPr>
        <p:txBody>
          <a:bodyPr wrap="none" rtlCol="0">
            <a:spAutoFit/>
          </a:bodyPr>
          <a:lstStyle/>
          <a:p>
            <a:r>
              <a:rPr lang="zh-CN" altLang="en-US" sz="2400" b="1">
                <a:solidFill>
                  <a:schemeClr val="accent6"/>
                </a:solidFill>
              </a:rPr>
              <a:t>开放结构化数据服务</a:t>
            </a:r>
            <a:r>
              <a:rPr lang="en-US" altLang="zh-CN" sz="2400" b="1">
                <a:solidFill>
                  <a:schemeClr val="accent6"/>
                </a:solidFill>
              </a:rPr>
              <a:t>OTS</a:t>
            </a:r>
          </a:p>
        </p:txBody>
      </p:sp>
      <p:sp>
        <p:nvSpPr>
          <p:cNvPr id="5" name="Oval 4_1"/>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p:cNvSpPr/>
          <p:nvPr/>
        </p:nvSpPr>
        <p:spPr>
          <a:xfrm>
            <a:off x="381000" y="1386115"/>
            <a:ext cx="8384549" cy="787523"/>
          </a:xfrm>
          <a:prstGeom prst="rect">
            <a:avLst/>
          </a:prstGeom>
          <a:solidFill>
            <a:schemeClr val="bg2"/>
          </a:solidFill>
          <a:ln>
            <a:solidFill>
              <a:schemeClr val="bg1">
                <a:lumMod val="75000"/>
              </a:schemeClr>
            </a:solidFill>
          </a:ln>
        </p:spPr>
        <p:txBody>
          <a:bodyPr wrap="square">
            <a:spAutoFit/>
          </a:bodyPr>
          <a:lstStyle/>
          <a:p>
            <a:pPr>
              <a:lnSpc>
                <a:spcPct val="150000"/>
              </a:lnSpc>
            </a:pPr>
            <a:r>
              <a:rPr lang="zh-CN" altLang="en-US" sz="1600" b="1">
                <a:solidFill>
                  <a:schemeClr val="tx1">
                    <a:lumMod val="75000"/>
                    <a:lumOff val="25000"/>
                  </a:schemeClr>
                </a:solidFill>
              </a:rPr>
              <a:t>开放结构化数据服务</a:t>
            </a:r>
            <a:r>
              <a:rPr lang="zh-CN" altLang="en-US" sz="1600">
                <a:solidFill>
                  <a:schemeClr val="tx1">
                    <a:lumMod val="75000"/>
                    <a:lumOff val="25000"/>
                  </a:schemeClr>
                </a:solidFill>
              </a:rPr>
              <a:t>（</a:t>
            </a:r>
            <a:r>
              <a:rPr lang="en-US" altLang="zh-CN" sz="1600">
                <a:solidFill>
                  <a:schemeClr val="tx1">
                    <a:lumMod val="75000"/>
                    <a:lumOff val="25000"/>
                  </a:schemeClr>
                </a:solidFill>
              </a:rPr>
              <a:t>Open Table Service</a:t>
            </a:r>
            <a:r>
              <a:rPr lang="zh-CN" altLang="en-US" sz="1600">
                <a:solidFill>
                  <a:schemeClr val="tx1">
                    <a:lumMod val="75000"/>
                    <a:lumOff val="25000"/>
                  </a:schemeClr>
                </a:solidFill>
              </a:rPr>
              <a:t>，</a:t>
            </a:r>
            <a:r>
              <a:rPr lang="en-US" altLang="zh-CN" sz="1600">
                <a:solidFill>
                  <a:schemeClr val="tx1">
                    <a:lumMod val="75000"/>
                    <a:lumOff val="25000"/>
                  </a:schemeClr>
                </a:solidFill>
              </a:rPr>
              <a:t>OTS</a:t>
            </a:r>
            <a:r>
              <a:rPr lang="zh-CN" altLang="en-US" sz="1600">
                <a:solidFill>
                  <a:schemeClr val="tx1">
                    <a:lumMod val="75000"/>
                    <a:lumOff val="25000"/>
                  </a:schemeClr>
                </a:solidFill>
              </a:rPr>
              <a:t>）是构建在阿里云飞天分布式系统之上的</a:t>
            </a:r>
            <a:r>
              <a:rPr lang="en-US" altLang="zh-CN" sz="1600">
                <a:solidFill>
                  <a:schemeClr val="tx1">
                    <a:lumMod val="75000"/>
                    <a:lumOff val="25000"/>
                  </a:schemeClr>
                </a:solidFill>
              </a:rPr>
              <a:t>NoSQL</a:t>
            </a:r>
            <a:r>
              <a:rPr lang="zh-CN" altLang="en-US" sz="1600">
                <a:solidFill>
                  <a:schemeClr val="tx1">
                    <a:lumMod val="75000"/>
                    <a:lumOff val="25000"/>
                  </a:schemeClr>
                </a:solidFill>
              </a:rPr>
              <a:t>数据库服务，提供海量结构化数据的存储和实时访问。</a:t>
            </a:r>
          </a:p>
        </p:txBody>
      </p:sp>
      <p:graphicFrame>
        <p:nvGraphicFramePr>
          <p:cNvPr id="7" name="表格 6"/>
          <p:cNvGraphicFramePr>
            <a:graphicFrameLocks noGrp="1"/>
          </p:cNvGraphicFramePr>
          <p:nvPr>
            <p:extLst>
              <p:ext uri="{D42A27DB-BD31-4B8C-83A1-F6EECF244321}">
                <p14:modId xmlns:p14="http://schemas.microsoft.com/office/powerpoint/2010/main" val="557360836"/>
              </p:ext>
            </p:extLst>
          </p:nvPr>
        </p:nvGraphicFramePr>
        <p:xfrm>
          <a:off x="404049" y="2389922"/>
          <a:ext cx="8361500" cy="3353655"/>
        </p:xfrm>
        <a:graphic>
          <a:graphicData uri="http://schemas.openxmlformats.org/drawingml/2006/table">
            <a:tbl>
              <a:tblPr bandRow="1">
                <a:tableStyleId>{93296810-A885-4BE3-A3E7-6D5BEEA58F35}</a:tableStyleId>
              </a:tblPr>
              <a:tblGrid>
                <a:gridCol w="8361500">
                  <a:extLst>
                    <a:ext uri="{9D8B030D-6E8A-4147-A177-3AD203B41FA5}">
                      <a16:colId xmlns:a16="http://schemas.microsoft.com/office/drawing/2014/main" val="20000"/>
                    </a:ext>
                  </a:extLst>
                </a:gridCol>
              </a:tblGrid>
              <a:tr h="448590">
                <a:tc>
                  <a:txBody>
                    <a:bodyPr/>
                    <a:lstStyle/>
                    <a:p>
                      <a:r>
                        <a:rPr lang="zh-CN" altLang="en-US" b="1">
                          <a:solidFill>
                            <a:schemeClr val="bg1"/>
                          </a:solidFill>
                        </a:rPr>
                        <a:t>数据的海量存储</a:t>
                      </a:r>
                    </a:p>
                  </a:txBody>
                  <a:tcPr anchor="ctr">
                    <a:solidFill>
                      <a:schemeClr val="tx1">
                        <a:lumMod val="75000"/>
                        <a:lumOff val="25000"/>
                      </a:schemeClr>
                    </a:solidFill>
                  </a:tcPr>
                </a:tc>
                <a:extLst>
                  <a:ext uri="{0D108BD9-81ED-4DB2-BD59-A6C34878D82A}">
                    <a16:rowId xmlns:a16="http://schemas.microsoft.com/office/drawing/2014/main" val="10000"/>
                  </a:ext>
                </a:extLst>
              </a:tr>
              <a:tr h="669295">
                <a:tc>
                  <a:txBody>
                    <a:bodyPr/>
                    <a:lstStyle/>
                    <a:p>
                      <a:pPr>
                        <a:lnSpc>
                          <a:spcPct val="150000"/>
                        </a:lnSpc>
                      </a:pPr>
                      <a:r>
                        <a:rPr lang="zh-CN" altLang="en-US" sz="1400" dirty="0">
                          <a:solidFill>
                            <a:schemeClr val="tx1">
                              <a:lumMod val="75000"/>
                              <a:lumOff val="25000"/>
                            </a:schemeClr>
                          </a:solidFill>
                        </a:rPr>
                        <a:t>支持互联网应用，用于服务海量的终端用户，也可用于大规模对象数据的存储</a:t>
                      </a:r>
                    </a:p>
                  </a:txBody>
                  <a:tcPr/>
                </a:tc>
                <a:extLst>
                  <a:ext uri="{0D108BD9-81ED-4DB2-BD59-A6C34878D82A}">
                    <a16:rowId xmlns:a16="http://schemas.microsoft.com/office/drawing/2014/main" val="10001"/>
                  </a:ext>
                </a:extLst>
              </a:tr>
              <a:tr h="448590">
                <a:tc>
                  <a:txBody>
                    <a:bodyPr/>
                    <a:lstStyle/>
                    <a:p>
                      <a:r>
                        <a:rPr lang="zh-CN" altLang="en-US" b="1">
                          <a:solidFill>
                            <a:schemeClr val="bg1"/>
                          </a:solidFill>
                        </a:rPr>
                        <a:t>简单易用的表管理</a:t>
                      </a:r>
                    </a:p>
                  </a:txBody>
                  <a:tcPr anchor="ctr">
                    <a:solidFill>
                      <a:schemeClr val="tx1">
                        <a:lumMod val="75000"/>
                        <a:lumOff val="25000"/>
                      </a:schemeClr>
                    </a:solidFill>
                  </a:tcPr>
                </a:tc>
                <a:extLst>
                  <a:ext uri="{0D108BD9-81ED-4DB2-BD59-A6C34878D82A}">
                    <a16:rowId xmlns:a16="http://schemas.microsoft.com/office/drawing/2014/main" val="10002"/>
                  </a:ext>
                </a:extLst>
              </a:tr>
              <a:tr h="6692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a:solidFill>
                            <a:schemeClr val="tx1">
                              <a:lumMod val="75000"/>
                              <a:lumOff val="25000"/>
                            </a:schemeClr>
                          </a:solidFill>
                        </a:rPr>
                        <a:t>用户根据业务需求创建多个实例进行管理</a:t>
                      </a:r>
                    </a:p>
                  </a:txBody>
                  <a:tcPr/>
                </a:tc>
                <a:extLst>
                  <a:ext uri="{0D108BD9-81ED-4DB2-BD59-A6C34878D82A}">
                    <a16:rowId xmlns:a16="http://schemas.microsoft.com/office/drawing/2014/main" val="10003"/>
                  </a:ext>
                </a:extLst>
              </a:tr>
              <a:tr h="448590">
                <a:tc>
                  <a:txBody>
                    <a:bodyPr/>
                    <a:lstStyle/>
                    <a:p>
                      <a:r>
                        <a:rPr lang="zh-CN" altLang="en-US" b="1">
                          <a:solidFill>
                            <a:schemeClr val="bg1"/>
                          </a:solidFill>
                        </a:rPr>
                        <a:t>数据的管理</a:t>
                      </a:r>
                    </a:p>
                  </a:txBody>
                  <a:tcPr anchor="ctr">
                    <a:solidFill>
                      <a:schemeClr val="tx1">
                        <a:lumMod val="75000"/>
                        <a:lumOff val="25000"/>
                      </a:schemeClr>
                    </a:solidFill>
                  </a:tcPr>
                </a:tc>
                <a:extLst>
                  <a:ext uri="{0D108BD9-81ED-4DB2-BD59-A6C34878D82A}">
                    <a16:rowId xmlns:a16="http://schemas.microsoft.com/office/drawing/2014/main" val="10004"/>
                  </a:ext>
                </a:extLst>
              </a:tr>
              <a:tr h="669295">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600" dirty="0">
                          <a:solidFill>
                            <a:schemeClr val="tx1">
                              <a:lumMod val="75000"/>
                              <a:lumOff val="25000"/>
                            </a:schemeClr>
                          </a:solidFill>
                        </a:rPr>
                        <a:t>数据的单行读写、多行读写以及范围读取</a:t>
                      </a:r>
                    </a:p>
                  </a:txBody>
                  <a:tcPr/>
                </a:tc>
                <a:extLst>
                  <a:ext uri="{0D108BD9-81ED-4DB2-BD59-A6C34878D82A}">
                    <a16:rowId xmlns:a16="http://schemas.microsoft.com/office/drawing/2014/main" val="10005"/>
                  </a:ext>
                </a:extLst>
              </a:tr>
            </a:tbl>
          </a:graphicData>
        </a:graphic>
      </p:graphicFrame>
      <p:sp>
        <p:nvSpPr>
          <p:cNvPr id="2" name="灯片编号占位符 1"/>
          <p:cNvSpPr>
            <a:spLocks noGrp="1"/>
          </p:cNvSpPr>
          <p:nvPr>
            <p:ph type="sldNum" sz="quarter" idx="4"/>
          </p:nvPr>
        </p:nvSpPr>
        <p:spPr/>
        <p:txBody>
          <a:bodyPr/>
          <a:lstStyle/>
          <a:p>
            <a:fld id="{CF730C6D-5BB4-4F63-9D16-9EBF769D35DB}" type="slidenum">
              <a:rPr lang="zh-CN" altLang="en-US" smtClean="0"/>
              <a:pPr/>
              <a:t>11</a:t>
            </a:fld>
            <a:endParaRPr lang="zh-CN" altLang="en-US" dirty="0"/>
          </a:p>
        </p:txBody>
      </p:sp>
    </p:spTree>
    <p:extLst>
      <p:ext uri="{BB962C8B-B14F-4D97-AF65-F5344CB8AC3E}">
        <p14:creationId xmlns:p14="http://schemas.microsoft.com/office/powerpoint/2010/main" val="2427561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286091" y="1890335"/>
            <a:ext cx="6048451" cy="600164"/>
          </a:xfrm>
          <a:prstGeom prst="rect">
            <a:avLst/>
          </a:prstGeom>
        </p:spPr>
        <p:txBody>
          <a:bodyPr wrap="none">
            <a:spAutoFit/>
          </a:bodyPr>
          <a:lstStyle/>
          <a:p>
            <a:r>
              <a:rPr lang="zh-CN" altLang="en-US" sz="3300" b="1" spc="225" dirty="0">
                <a:solidFill>
                  <a:srgbClr val="96C527"/>
                </a:solidFill>
                <a:latin typeface="微软雅黑" panose="020B0503020204020204" pitchFamily="34" charset="-122"/>
                <a:ea typeface="微软雅黑" panose="020B0503020204020204" pitchFamily="34" charset="-122"/>
              </a:rPr>
              <a:t>第</a:t>
            </a:r>
            <a:r>
              <a:rPr lang="en-US" altLang="zh-CN" sz="3300" b="1" spc="225" dirty="0">
                <a:solidFill>
                  <a:srgbClr val="96C527"/>
                </a:solidFill>
                <a:latin typeface="微软雅黑" panose="020B0503020204020204" pitchFamily="34" charset="-122"/>
                <a:ea typeface="微软雅黑" panose="020B0503020204020204" pitchFamily="34" charset="-122"/>
              </a:rPr>
              <a:t>24</a:t>
            </a:r>
            <a:r>
              <a:rPr lang="zh-CN" altLang="en-US" sz="3300" b="1" spc="225" dirty="0">
                <a:solidFill>
                  <a:srgbClr val="96C527"/>
                </a:solidFill>
                <a:latin typeface="微软雅黑" panose="020B0503020204020204" pitchFamily="34" charset="-122"/>
                <a:ea typeface="微软雅黑" panose="020B0503020204020204" pitchFamily="34" charset="-122"/>
              </a:rPr>
              <a:t>讲  阿里巴巴阿里云服务</a:t>
            </a:r>
          </a:p>
        </p:txBody>
      </p:sp>
      <p:sp>
        <p:nvSpPr>
          <p:cNvPr id="4" name="矩形 3"/>
          <p:cNvSpPr/>
          <p:nvPr/>
        </p:nvSpPr>
        <p:spPr>
          <a:xfrm>
            <a:off x="2331076" y="2709414"/>
            <a:ext cx="3741730" cy="415498"/>
          </a:xfrm>
          <a:prstGeom prst="rect">
            <a:avLst/>
          </a:prstGeom>
        </p:spPr>
        <p:txBody>
          <a:bodyPr wrap="none">
            <a:spAutoFit/>
          </a:bodyPr>
          <a:lstStyle/>
          <a:p>
            <a:r>
              <a:rPr lang="en-US" altLang="zh-CN" sz="2100" kern="500" spc="225" dirty="0">
                <a:solidFill>
                  <a:schemeClr val="bg1">
                    <a:lumMod val="50000"/>
                  </a:schemeClr>
                </a:solidFill>
                <a:latin typeface="+mn-ea"/>
              </a:rPr>
              <a:t>24.1  </a:t>
            </a:r>
            <a:r>
              <a:rPr lang="zh-CN" altLang="en-US" sz="2100" kern="500" spc="225" dirty="0">
                <a:solidFill>
                  <a:schemeClr val="bg1">
                    <a:lumMod val="50000"/>
                  </a:schemeClr>
                </a:solidFill>
                <a:latin typeface="+mn-ea"/>
              </a:rPr>
              <a:t>阿里云计算体系架构</a:t>
            </a:r>
          </a:p>
        </p:txBody>
      </p:sp>
      <p:sp>
        <p:nvSpPr>
          <p:cNvPr id="7" name="矩形 6"/>
          <p:cNvSpPr/>
          <p:nvPr/>
        </p:nvSpPr>
        <p:spPr>
          <a:xfrm>
            <a:off x="2331076" y="3201081"/>
            <a:ext cx="4012637" cy="415498"/>
          </a:xfrm>
          <a:prstGeom prst="rect">
            <a:avLst/>
          </a:prstGeom>
        </p:spPr>
        <p:txBody>
          <a:bodyPr wrap="none">
            <a:spAutoFit/>
          </a:bodyPr>
          <a:lstStyle/>
          <a:p>
            <a:r>
              <a:rPr lang="en-US" altLang="zh-CN" sz="2100" kern="500" spc="225" dirty="0">
                <a:solidFill>
                  <a:schemeClr val="bg1">
                    <a:lumMod val="50000"/>
                  </a:schemeClr>
                </a:solidFill>
                <a:latin typeface="+mn-ea"/>
              </a:rPr>
              <a:t>24.2  </a:t>
            </a:r>
            <a:r>
              <a:rPr lang="zh-CN" altLang="en-US" sz="2100" kern="500" spc="225" dirty="0">
                <a:solidFill>
                  <a:schemeClr val="bg1">
                    <a:lumMod val="50000"/>
                  </a:schemeClr>
                </a:solidFill>
                <a:latin typeface="+mn-ea"/>
              </a:rPr>
              <a:t>弹性计算服务（</a:t>
            </a:r>
            <a:r>
              <a:rPr lang="en-US" altLang="zh-CN" sz="2100" kern="500" spc="225" dirty="0">
                <a:solidFill>
                  <a:schemeClr val="bg1">
                    <a:lumMod val="50000"/>
                  </a:schemeClr>
                </a:solidFill>
                <a:latin typeface="+mn-ea"/>
              </a:rPr>
              <a:t>ECS</a:t>
            </a:r>
            <a:r>
              <a:rPr lang="zh-CN" altLang="en-US" sz="2100" kern="500" spc="225" dirty="0">
                <a:solidFill>
                  <a:schemeClr val="bg1">
                    <a:lumMod val="50000"/>
                  </a:schemeClr>
                </a:solidFill>
                <a:latin typeface="+mn-ea"/>
              </a:rPr>
              <a:t>）</a:t>
            </a:r>
          </a:p>
        </p:txBody>
      </p:sp>
      <p:sp>
        <p:nvSpPr>
          <p:cNvPr id="12" name="等腰三角形 11"/>
          <p:cNvSpPr/>
          <p:nvPr/>
        </p:nvSpPr>
        <p:spPr>
          <a:xfrm rot="5400000">
            <a:off x="2073269" y="4803863"/>
            <a:ext cx="155187" cy="159935"/>
          </a:xfrm>
          <a:prstGeom prst="triangl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2331076" y="3692748"/>
            <a:ext cx="3464410" cy="415498"/>
          </a:xfrm>
          <a:prstGeom prst="rect">
            <a:avLst/>
          </a:prstGeom>
        </p:spPr>
        <p:txBody>
          <a:bodyPr wrap="none">
            <a:spAutoFit/>
          </a:bodyPr>
          <a:lstStyle/>
          <a:p>
            <a:r>
              <a:rPr lang="en-US" altLang="zh-CN" sz="2100" kern="500" spc="225" dirty="0">
                <a:solidFill>
                  <a:schemeClr val="bg1">
                    <a:lumMod val="50000"/>
                  </a:schemeClr>
                </a:solidFill>
                <a:latin typeface="+mn-ea"/>
              </a:rPr>
              <a:t>24.3  </a:t>
            </a:r>
            <a:r>
              <a:rPr lang="zh-CN" altLang="en-US" sz="2100" kern="500" spc="225" dirty="0">
                <a:solidFill>
                  <a:schemeClr val="bg1">
                    <a:lumMod val="50000"/>
                  </a:schemeClr>
                </a:solidFill>
                <a:latin typeface="+mn-ea"/>
              </a:rPr>
              <a:t>开放存储服务</a:t>
            </a:r>
            <a:r>
              <a:rPr lang="en-US" altLang="zh-CN" sz="2100" kern="500" spc="225" dirty="0">
                <a:solidFill>
                  <a:schemeClr val="bg1">
                    <a:lumMod val="50000"/>
                  </a:schemeClr>
                </a:solidFill>
                <a:latin typeface="+mn-ea"/>
              </a:rPr>
              <a:t>OSS</a:t>
            </a:r>
            <a:endParaRPr lang="zh-CN" altLang="en-US" sz="2100" kern="500" spc="225" dirty="0">
              <a:solidFill>
                <a:schemeClr val="bg1">
                  <a:lumMod val="50000"/>
                </a:schemeClr>
              </a:solidFill>
              <a:latin typeface="+mn-ea"/>
            </a:endParaRPr>
          </a:p>
        </p:txBody>
      </p:sp>
      <p:sp>
        <p:nvSpPr>
          <p:cNvPr id="9" name="矩形 8"/>
          <p:cNvSpPr/>
          <p:nvPr/>
        </p:nvSpPr>
        <p:spPr>
          <a:xfrm>
            <a:off x="2331076" y="4184415"/>
            <a:ext cx="4344266" cy="415498"/>
          </a:xfrm>
          <a:prstGeom prst="rect">
            <a:avLst/>
          </a:prstGeom>
        </p:spPr>
        <p:txBody>
          <a:bodyPr wrap="none">
            <a:spAutoFit/>
          </a:bodyPr>
          <a:lstStyle/>
          <a:p>
            <a:r>
              <a:rPr lang="en-US" altLang="zh-CN" sz="2100" kern="500" spc="225" dirty="0">
                <a:solidFill>
                  <a:schemeClr val="bg1">
                    <a:lumMod val="50000"/>
                  </a:schemeClr>
                </a:solidFill>
                <a:latin typeface="+mn-ea"/>
              </a:rPr>
              <a:t>24.4  </a:t>
            </a:r>
            <a:r>
              <a:rPr lang="zh-CN" altLang="en-US" sz="2100" kern="500" spc="225" dirty="0">
                <a:solidFill>
                  <a:schemeClr val="bg1">
                    <a:lumMod val="50000"/>
                  </a:schemeClr>
                </a:solidFill>
                <a:latin typeface="+mn-ea"/>
              </a:rPr>
              <a:t>开放结构化数据服务</a:t>
            </a:r>
            <a:r>
              <a:rPr lang="en-US" altLang="zh-CN" sz="2100" kern="500" spc="225" dirty="0">
                <a:solidFill>
                  <a:schemeClr val="bg1">
                    <a:lumMod val="50000"/>
                  </a:schemeClr>
                </a:solidFill>
                <a:latin typeface="+mn-ea"/>
              </a:rPr>
              <a:t>OTS</a:t>
            </a:r>
            <a:endParaRPr lang="zh-CN" altLang="en-US" sz="2100" kern="500" spc="225" dirty="0">
              <a:solidFill>
                <a:schemeClr val="bg1">
                  <a:lumMod val="50000"/>
                </a:schemeClr>
              </a:solidFill>
              <a:latin typeface="+mn-ea"/>
            </a:endParaRPr>
          </a:p>
        </p:txBody>
      </p:sp>
      <p:sp>
        <p:nvSpPr>
          <p:cNvPr id="10" name="矩形 9"/>
          <p:cNvSpPr/>
          <p:nvPr/>
        </p:nvSpPr>
        <p:spPr>
          <a:xfrm>
            <a:off x="2331076" y="4676082"/>
            <a:ext cx="4304383" cy="415498"/>
          </a:xfrm>
          <a:prstGeom prst="rect">
            <a:avLst/>
          </a:prstGeom>
        </p:spPr>
        <p:txBody>
          <a:bodyPr wrap="none">
            <a:spAutoFit/>
          </a:bodyPr>
          <a:lstStyle/>
          <a:p>
            <a:r>
              <a:rPr lang="en-US" altLang="zh-CN" sz="2100" kern="500" spc="225" dirty="0">
                <a:solidFill>
                  <a:schemeClr val="bg1">
                    <a:lumMod val="95000"/>
                  </a:schemeClr>
                </a:solidFill>
                <a:latin typeface="+mn-ea"/>
              </a:rPr>
              <a:t>24.5  </a:t>
            </a:r>
            <a:r>
              <a:rPr lang="zh-CN" altLang="en-US" sz="2100" kern="500" spc="225" dirty="0">
                <a:solidFill>
                  <a:schemeClr val="bg1">
                    <a:lumMod val="95000"/>
                  </a:schemeClr>
                </a:solidFill>
                <a:latin typeface="+mn-ea"/>
              </a:rPr>
              <a:t>开放数据处理服务</a:t>
            </a:r>
            <a:r>
              <a:rPr lang="en-US" altLang="zh-CN" sz="2100" kern="500" spc="225" dirty="0">
                <a:solidFill>
                  <a:schemeClr val="bg1">
                    <a:lumMod val="95000"/>
                  </a:schemeClr>
                </a:solidFill>
                <a:latin typeface="+mn-ea"/>
              </a:rPr>
              <a:t>ODPS</a:t>
            </a:r>
            <a:endParaRPr lang="zh-CN" altLang="en-US" sz="2100" kern="500" spc="225" dirty="0">
              <a:solidFill>
                <a:schemeClr val="bg1">
                  <a:lumMod val="95000"/>
                </a:schemeClr>
              </a:solidFill>
              <a:latin typeface="+mn-ea"/>
            </a:endParaRPr>
          </a:p>
        </p:txBody>
      </p:sp>
      <p:sp>
        <p:nvSpPr>
          <p:cNvPr id="11" name="矩形 10"/>
          <p:cNvSpPr/>
          <p:nvPr/>
        </p:nvSpPr>
        <p:spPr>
          <a:xfrm>
            <a:off x="2331076" y="5167749"/>
            <a:ext cx="3470822" cy="415498"/>
          </a:xfrm>
          <a:prstGeom prst="rect">
            <a:avLst/>
          </a:prstGeom>
        </p:spPr>
        <p:txBody>
          <a:bodyPr wrap="none">
            <a:spAutoFit/>
          </a:bodyPr>
          <a:lstStyle/>
          <a:p>
            <a:r>
              <a:rPr lang="en-US" altLang="zh-CN" sz="2100" kern="500" spc="225" dirty="0">
                <a:solidFill>
                  <a:schemeClr val="bg1">
                    <a:lumMod val="50000"/>
                  </a:schemeClr>
                </a:solidFill>
                <a:latin typeface="+mn-ea"/>
              </a:rPr>
              <a:t>24.6  </a:t>
            </a:r>
            <a:r>
              <a:rPr lang="zh-CN" altLang="en-US" sz="2100" kern="500" spc="225" dirty="0">
                <a:solidFill>
                  <a:schemeClr val="bg1">
                    <a:lumMod val="50000"/>
                  </a:schemeClr>
                </a:solidFill>
                <a:latin typeface="+mn-ea"/>
              </a:rPr>
              <a:t>关系型数据库</a:t>
            </a:r>
            <a:r>
              <a:rPr lang="en-US" altLang="zh-CN" sz="2100" kern="500" spc="225" dirty="0">
                <a:solidFill>
                  <a:schemeClr val="bg1">
                    <a:lumMod val="50000"/>
                  </a:schemeClr>
                </a:solidFill>
                <a:latin typeface="+mn-ea"/>
              </a:rPr>
              <a:t>RDS</a:t>
            </a:r>
            <a:endParaRPr lang="zh-CN" altLang="en-US" sz="2100" kern="500" spc="225" dirty="0">
              <a:solidFill>
                <a:schemeClr val="bg1">
                  <a:lumMod val="50000"/>
                </a:schemeClr>
              </a:solidFill>
              <a:latin typeface="+mn-ea"/>
            </a:endParaRPr>
          </a:p>
        </p:txBody>
      </p:sp>
    </p:spTree>
    <p:extLst>
      <p:ext uri="{BB962C8B-B14F-4D97-AF65-F5344CB8AC3E}">
        <p14:creationId xmlns:p14="http://schemas.microsoft.com/office/powerpoint/2010/main" val="2381886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_1"/>
          <p:cNvSpPr/>
          <p:nvPr/>
        </p:nvSpPr>
        <p:spPr>
          <a:xfrm>
            <a:off x="199435" y="96020"/>
            <a:ext cx="4564070" cy="461665"/>
          </a:xfrm>
          <a:prstGeom prst="rect">
            <a:avLst/>
          </a:prstGeom>
        </p:spPr>
        <p:txBody>
          <a:bodyPr wrap="none">
            <a:spAutoFit/>
          </a:bodyPr>
          <a:lstStyle/>
          <a:p>
            <a:r>
              <a:rPr lang="zh-CN" altLang="en-US" sz="2400" b="1" spc="225" dirty="0">
                <a:solidFill>
                  <a:schemeClr val="bg1"/>
                </a:solidFill>
                <a:latin typeface="微软雅黑" panose="020B0503020204020204" pitchFamily="34" charset="-122"/>
                <a:ea typeface="微软雅黑" panose="020B0503020204020204" pitchFamily="34" charset="-122"/>
              </a:rPr>
              <a:t>第</a:t>
            </a:r>
            <a:r>
              <a:rPr lang="en-US" altLang="zh-CN" sz="2400" b="1" spc="225" dirty="0">
                <a:solidFill>
                  <a:schemeClr val="bg1"/>
                </a:solidFill>
                <a:latin typeface="微软雅黑" panose="020B0503020204020204" pitchFamily="34" charset="-122"/>
                <a:ea typeface="微软雅黑" panose="020B0503020204020204" pitchFamily="34" charset="-122"/>
              </a:rPr>
              <a:t>24</a:t>
            </a:r>
            <a:r>
              <a:rPr lang="zh-CN" altLang="en-US" sz="2400" b="1" spc="225" dirty="0">
                <a:solidFill>
                  <a:schemeClr val="bg1"/>
                </a:solidFill>
                <a:latin typeface="微软雅黑" panose="020B0503020204020204" pitchFamily="34" charset="-122"/>
                <a:ea typeface="微软雅黑" panose="020B0503020204020204" pitchFamily="34" charset="-122"/>
              </a:rPr>
              <a:t>讲  阿里巴巴阿里云服务</a:t>
            </a:r>
          </a:p>
        </p:txBody>
      </p:sp>
      <p:sp>
        <p:nvSpPr>
          <p:cNvPr id="4" name="TextBox 3_1"/>
          <p:cNvSpPr txBox="1"/>
          <p:nvPr/>
        </p:nvSpPr>
        <p:spPr>
          <a:xfrm>
            <a:off x="404049" y="808059"/>
            <a:ext cx="3571234" cy="461665"/>
          </a:xfrm>
          <a:prstGeom prst="rect">
            <a:avLst/>
          </a:prstGeom>
          <a:noFill/>
        </p:spPr>
        <p:txBody>
          <a:bodyPr wrap="none" rtlCol="0">
            <a:spAutoFit/>
          </a:bodyPr>
          <a:lstStyle/>
          <a:p>
            <a:r>
              <a:rPr lang="zh-CN" altLang="en-US" sz="2400" b="1">
                <a:solidFill>
                  <a:schemeClr val="accent6"/>
                </a:solidFill>
              </a:rPr>
              <a:t>开放数据处理服务</a:t>
            </a:r>
            <a:r>
              <a:rPr lang="en-US" altLang="zh-CN" sz="2400" b="1">
                <a:solidFill>
                  <a:schemeClr val="accent6"/>
                </a:solidFill>
              </a:rPr>
              <a:t>ODPS</a:t>
            </a:r>
          </a:p>
        </p:txBody>
      </p:sp>
      <p:sp>
        <p:nvSpPr>
          <p:cNvPr id="5" name="Oval 4_1"/>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p:cNvSpPr/>
          <p:nvPr/>
        </p:nvSpPr>
        <p:spPr>
          <a:xfrm>
            <a:off x="381000" y="1386115"/>
            <a:ext cx="8384549" cy="1156855"/>
          </a:xfrm>
          <a:prstGeom prst="rect">
            <a:avLst/>
          </a:prstGeom>
          <a:solidFill>
            <a:schemeClr val="bg2"/>
          </a:solidFill>
          <a:ln>
            <a:solidFill>
              <a:schemeClr val="bg1">
                <a:lumMod val="75000"/>
              </a:schemeClr>
            </a:solidFill>
          </a:ln>
        </p:spPr>
        <p:txBody>
          <a:bodyPr wrap="square">
            <a:spAutoFit/>
          </a:bodyPr>
          <a:lstStyle/>
          <a:p>
            <a:pPr>
              <a:lnSpc>
                <a:spcPct val="150000"/>
              </a:lnSpc>
            </a:pPr>
            <a:r>
              <a:rPr lang="zh-CN" altLang="en-US" sz="1600" b="1" dirty="0">
                <a:solidFill>
                  <a:schemeClr val="tx1">
                    <a:lumMod val="75000"/>
                    <a:lumOff val="25000"/>
                  </a:schemeClr>
                </a:solidFill>
              </a:rPr>
              <a:t>开放数据处理服务</a:t>
            </a:r>
            <a:r>
              <a:rPr lang="zh-CN" altLang="en-US" sz="1600" dirty="0">
                <a:solidFill>
                  <a:schemeClr val="tx1">
                    <a:lumMod val="75000"/>
                    <a:lumOff val="25000"/>
                  </a:schemeClr>
                </a:solidFill>
              </a:rPr>
              <a:t>（</a:t>
            </a:r>
            <a:r>
              <a:rPr lang="en-US" altLang="zh-CN" sz="1600" dirty="0">
                <a:solidFill>
                  <a:schemeClr val="tx1">
                    <a:lumMod val="75000"/>
                    <a:lumOff val="25000"/>
                  </a:schemeClr>
                </a:solidFill>
              </a:rPr>
              <a:t>Open Data Processing Service</a:t>
            </a:r>
            <a:r>
              <a:rPr lang="zh-CN" altLang="en-US" sz="1600" dirty="0">
                <a:solidFill>
                  <a:schemeClr val="tx1">
                    <a:lumMod val="75000"/>
                    <a:lumOff val="25000"/>
                  </a:schemeClr>
                </a:solidFill>
              </a:rPr>
              <a:t>，</a:t>
            </a:r>
            <a:r>
              <a:rPr lang="en-US" altLang="zh-CN" sz="1600" dirty="0">
                <a:solidFill>
                  <a:schemeClr val="tx1">
                    <a:lumMod val="75000"/>
                    <a:lumOff val="25000"/>
                  </a:schemeClr>
                </a:solidFill>
              </a:rPr>
              <a:t>ODPS</a:t>
            </a:r>
            <a:r>
              <a:rPr lang="zh-CN" altLang="en-US" sz="1600" dirty="0">
                <a:solidFill>
                  <a:schemeClr val="tx1">
                    <a:lumMod val="75000"/>
                    <a:lumOff val="25000"/>
                  </a:schemeClr>
                </a:solidFill>
              </a:rPr>
              <a:t>）由阿里云自主研发，提供针对</a:t>
            </a:r>
            <a:r>
              <a:rPr lang="en-US" altLang="zh-CN" sz="1600" dirty="0">
                <a:solidFill>
                  <a:schemeClr val="tx1">
                    <a:lumMod val="75000"/>
                    <a:lumOff val="25000"/>
                  </a:schemeClr>
                </a:solidFill>
              </a:rPr>
              <a:t>TB/PB</a:t>
            </a:r>
            <a:r>
              <a:rPr lang="zh-CN" altLang="en-US" sz="1600" dirty="0">
                <a:solidFill>
                  <a:schemeClr val="tx1">
                    <a:lumMod val="75000"/>
                    <a:lumOff val="25000"/>
                  </a:schemeClr>
                </a:solidFill>
              </a:rPr>
              <a:t>级数据、实时性要求不高的分布式处理能力，应用于数据分析、挖掘、商业智能等领域。</a:t>
            </a:r>
          </a:p>
        </p:txBody>
      </p:sp>
      <p:graphicFrame>
        <p:nvGraphicFramePr>
          <p:cNvPr id="7" name="表格 6"/>
          <p:cNvGraphicFramePr>
            <a:graphicFrameLocks noGrp="1"/>
          </p:cNvGraphicFramePr>
          <p:nvPr>
            <p:extLst>
              <p:ext uri="{D42A27DB-BD31-4B8C-83A1-F6EECF244321}">
                <p14:modId xmlns:p14="http://schemas.microsoft.com/office/powerpoint/2010/main" val="1277227081"/>
              </p:ext>
            </p:extLst>
          </p:nvPr>
        </p:nvGraphicFramePr>
        <p:xfrm>
          <a:off x="404049" y="2821611"/>
          <a:ext cx="8361500" cy="3084216"/>
        </p:xfrm>
        <a:graphic>
          <a:graphicData uri="http://schemas.openxmlformats.org/drawingml/2006/table">
            <a:tbl>
              <a:tblPr bandRow="1">
                <a:tableStyleId>{93296810-A885-4BE3-A3E7-6D5BEEA58F35}</a:tableStyleId>
              </a:tblPr>
              <a:tblGrid>
                <a:gridCol w="8361500">
                  <a:extLst>
                    <a:ext uri="{9D8B030D-6E8A-4147-A177-3AD203B41FA5}">
                      <a16:colId xmlns:a16="http://schemas.microsoft.com/office/drawing/2014/main" val="20000"/>
                    </a:ext>
                  </a:extLst>
                </a:gridCol>
              </a:tblGrid>
              <a:tr h="412549">
                <a:tc>
                  <a:txBody>
                    <a:bodyPr/>
                    <a:lstStyle/>
                    <a:p>
                      <a:r>
                        <a:rPr lang="zh-CN" altLang="en-US" b="1">
                          <a:solidFill>
                            <a:schemeClr val="bg1"/>
                          </a:solidFill>
                        </a:rPr>
                        <a:t>海量运算</a:t>
                      </a:r>
                    </a:p>
                  </a:txBody>
                  <a:tcPr anchor="ctr">
                    <a:solidFill>
                      <a:schemeClr val="accent6"/>
                    </a:solidFill>
                  </a:tcPr>
                </a:tc>
                <a:extLst>
                  <a:ext uri="{0D108BD9-81ED-4DB2-BD59-A6C34878D82A}">
                    <a16:rowId xmlns:a16="http://schemas.microsoft.com/office/drawing/2014/main" val="10000"/>
                  </a:ext>
                </a:extLst>
              </a:tr>
              <a:tr h="615523">
                <a:tc>
                  <a:txBody>
                    <a:bodyPr/>
                    <a:lstStyle/>
                    <a:p>
                      <a:pPr>
                        <a:lnSpc>
                          <a:spcPct val="150000"/>
                        </a:lnSpc>
                      </a:pPr>
                      <a:r>
                        <a:rPr lang="zh-CN" altLang="en-US" sz="1400">
                          <a:solidFill>
                            <a:schemeClr val="tx1">
                              <a:lumMod val="75000"/>
                              <a:lumOff val="25000"/>
                            </a:schemeClr>
                          </a:solidFill>
                        </a:rPr>
                        <a:t>彻底无极限解决大数据存储与运算瓶颈，可以专心于数据分析和挖掘，最大化发挥数据价值。</a:t>
                      </a:r>
                    </a:p>
                  </a:txBody>
                  <a:tcPr/>
                </a:tc>
                <a:extLst>
                  <a:ext uri="{0D108BD9-81ED-4DB2-BD59-A6C34878D82A}">
                    <a16:rowId xmlns:a16="http://schemas.microsoft.com/office/drawing/2014/main" val="10001"/>
                  </a:ext>
                </a:extLst>
              </a:tr>
              <a:tr h="412549">
                <a:tc>
                  <a:txBody>
                    <a:bodyPr/>
                    <a:lstStyle/>
                    <a:p>
                      <a:r>
                        <a:rPr lang="zh-CN" altLang="en-US" b="1">
                          <a:solidFill>
                            <a:schemeClr val="bg1"/>
                          </a:solidFill>
                        </a:rPr>
                        <a:t>数据安全</a:t>
                      </a:r>
                    </a:p>
                  </a:txBody>
                  <a:tcPr anchor="ctr">
                    <a:solidFill>
                      <a:schemeClr val="accent6"/>
                    </a:solidFill>
                  </a:tcPr>
                </a:tc>
                <a:extLst>
                  <a:ext uri="{0D108BD9-81ED-4DB2-BD59-A6C34878D82A}">
                    <a16:rowId xmlns:a16="http://schemas.microsoft.com/office/drawing/2014/main" val="10002"/>
                  </a:ext>
                </a:extLst>
              </a:tr>
              <a:tr h="6155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a:solidFill>
                            <a:schemeClr val="tx1">
                              <a:lumMod val="75000"/>
                              <a:lumOff val="25000"/>
                            </a:schemeClr>
                          </a:solidFill>
                        </a:rPr>
                        <a:t>多层次数据存储和访问安全机制，保护数据不丢失、不泄露、不被窃取。</a:t>
                      </a:r>
                    </a:p>
                  </a:txBody>
                  <a:tcPr/>
                </a:tc>
                <a:extLst>
                  <a:ext uri="{0D108BD9-81ED-4DB2-BD59-A6C34878D82A}">
                    <a16:rowId xmlns:a16="http://schemas.microsoft.com/office/drawing/2014/main" val="10003"/>
                  </a:ext>
                </a:extLst>
              </a:tr>
              <a:tr h="412549">
                <a:tc>
                  <a:txBody>
                    <a:bodyPr/>
                    <a:lstStyle/>
                    <a:p>
                      <a:r>
                        <a:rPr lang="zh-CN" altLang="en-US" b="1">
                          <a:solidFill>
                            <a:schemeClr val="bg1"/>
                          </a:solidFill>
                        </a:rPr>
                        <a:t>开箱即用</a:t>
                      </a:r>
                    </a:p>
                  </a:txBody>
                  <a:tcPr anchor="ctr">
                    <a:solidFill>
                      <a:schemeClr val="accent6"/>
                    </a:solidFill>
                  </a:tcPr>
                </a:tc>
                <a:extLst>
                  <a:ext uri="{0D108BD9-81ED-4DB2-BD59-A6C34878D82A}">
                    <a16:rowId xmlns:a16="http://schemas.microsoft.com/office/drawing/2014/main" val="10004"/>
                  </a:ext>
                </a:extLst>
              </a:tr>
              <a:tr h="615523">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600">
                          <a:solidFill>
                            <a:schemeClr val="tx1">
                              <a:lumMod val="75000"/>
                              <a:lumOff val="25000"/>
                            </a:schemeClr>
                          </a:solidFill>
                        </a:rPr>
                        <a:t>无需关心集群的搭建和运维，仅需简单的几步操作，即可开始数据的分析和挖掘任务。</a:t>
                      </a:r>
                    </a:p>
                  </a:txBody>
                  <a:tcPr/>
                </a:tc>
                <a:extLst>
                  <a:ext uri="{0D108BD9-81ED-4DB2-BD59-A6C34878D82A}">
                    <a16:rowId xmlns:a16="http://schemas.microsoft.com/office/drawing/2014/main" val="10005"/>
                  </a:ext>
                </a:extLst>
              </a:tr>
            </a:tbl>
          </a:graphicData>
        </a:graphic>
      </p:graphicFrame>
      <p:sp>
        <p:nvSpPr>
          <p:cNvPr id="2" name="灯片编号占位符 1"/>
          <p:cNvSpPr>
            <a:spLocks noGrp="1"/>
          </p:cNvSpPr>
          <p:nvPr>
            <p:ph type="sldNum" sz="quarter" idx="4"/>
          </p:nvPr>
        </p:nvSpPr>
        <p:spPr/>
        <p:txBody>
          <a:bodyPr/>
          <a:lstStyle/>
          <a:p>
            <a:fld id="{CF730C6D-5BB4-4F63-9D16-9EBF769D35DB}" type="slidenum">
              <a:rPr lang="zh-CN" altLang="en-US" smtClean="0"/>
              <a:pPr/>
              <a:t>13</a:t>
            </a:fld>
            <a:endParaRPr lang="zh-CN" altLang="en-US" dirty="0"/>
          </a:p>
        </p:txBody>
      </p:sp>
    </p:spTree>
    <p:extLst>
      <p:ext uri="{BB962C8B-B14F-4D97-AF65-F5344CB8AC3E}">
        <p14:creationId xmlns:p14="http://schemas.microsoft.com/office/powerpoint/2010/main" val="742425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286091" y="1890335"/>
            <a:ext cx="6048451" cy="600164"/>
          </a:xfrm>
          <a:prstGeom prst="rect">
            <a:avLst/>
          </a:prstGeom>
        </p:spPr>
        <p:txBody>
          <a:bodyPr wrap="none">
            <a:spAutoFit/>
          </a:bodyPr>
          <a:lstStyle/>
          <a:p>
            <a:r>
              <a:rPr lang="zh-CN" altLang="en-US" sz="3300" b="1" spc="225" dirty="0">
                <a:solidFill>
                  <a:srgbClr val="96C527"/>
                </a:solidFill>
                <a:latin typeface="微软雅黑" panose="020B0503020204020204" pitchFamily="34" charset="-122"/>
                <a:ea typeface="微软雅黑" panose="020B0503020204020204" pitchFamily="34" charset="-122"/>
              </a:rPr>
              <a:t>第</a:t>
            </a:r>
            <a:r>
              <a:rPr lang="en-US" altLang="zh-CN" sz="3300" b="1" spc="225" dirty="0">
                <a:solidFill>
                  <a:srgbClr val="96C527"/>
                </a:solidFill>
                <a:latin typeface="微软雅黑" panose="020B0503020204020204" pitchFamily="34" charset="-122"/>
                <a:ea typeface="微软雅黑" panose="020B0503020204020204" pitchFamily="34" charset="-122"/>
              </a:rPr>
              <a:t>24</a:t>
            </a:r>
            <a:r>
              <a:rPr lang="zh-CN" altLang="en-US" sz="3300" b="1" spc="225" dirty="0">
                <a:solidFill>
                  <a:srgbClr val="96C527"/>
                </a:solidFill>
                <a:latin typeface="微软雅黑" panose="020B0503020204020204" pitchFamily="34" charset="-122"/>
                <a:ea typeface="微软雅黑" panose="020B0503020204020204" pitchFamily="34" charset="-122"/>
              </a:rPr>
              <a:t>讲  阿里巴巴阿里云服务</a:t>
            </a:r>
          </a:p>
        </p:txBody>
      </p:sp>
      <p:sp>
        <p:nvSpPr>
          <p:cNvPr id="4" name="矩形 3"/>
          <p:cNvSpPr/>
          <p:nvPr/>
        </p:nvSpPr>
        <p:spPr>
          <a:xfrm>
            <a:off x="2331076" y="2709414"/>
            <a:ext cx="3741730" cy="415498"/>
          </a:xfrm>
          <a:prstGeom prst="rect">
            <a:avLst/>
          </a:prstGeom>
        </p:spPr>
        <p:txBody>
          <a:bodyPr wrap="none">
            <a:spAutoFit/>
          </a:bodyPr>
          <a:lstStyle/>
          <a:p>
            <a:r>
              <a:rPr lang="en-US" altLang="zh-CN" sz="2100" kern="500" spc="225" dirty="0">
                <a:solidFill>
                  <a:schemeClr val="bg1">
                    <a:lumMod val="50000"/>
                  </a:schemeClr>
                </a:solidFill>
                <a:latin typeface="+mn-ea"/>
              </a:rPr>
              <a:t>24.1  </a:t>
            </a:r>
            <a:r>
              <a:rPr lang="zh-CN" altLang="en-US" sz="2100" kern="500" spc="225" dirty="0">
                <a:solidFill>
                  <a:schemeClr val="bg1">
                    <a:lumMod val="50000"/>
                  </a:schemeClr>
                </a:solidFill>
                <a:latin typeface="+mn-ea"/>
              </a:rPr>
              <a:t>阿里云计算体系架构</a:t>
            </a:r>
          </a:p>
        </p:txBody>
      </p:sp>
      <p:sp>
        <p:nvSpPr>
          <p:cNvPr id="7" name="矩形 6"/>
          <p:cNvSpPr/>
          <p:nvPr/>
        </p:nvSpPr>
        <p:spPr>
          <a:xfrm>
            <a:off x="2331076" y="3201081"/>
            <a:ext cx="4012637" cy="415498"/>
          </a:xfrm>
          <a:prstGeom prst="rect">
            <a:avLst/>
          </a:prstGeom>
        </p:spPr>
        <p:txBody>
          <a:bodyPr wrap="none">
            <a:spAutoFit/>
          </a:bodyPr>
          <a:lstStyle/>
          <a:p>
            <a:r>
              <a:rPr lang="en-US" altLang="zh-CN" sz="2100" kern="500" spc="225" dirty="0">
                <a:solidFill>
                  <a:schemeClr val="bg1">
                    <a:lumMod val="50000"/>
                  </a:schemeClr>
                </a:solidFill>
                <a:latin typeface="+mn-ea"/>
              </a:rPr>
              <a:t>24.2  </a:t>
            </a:r>
            <a:r>
              <a:rPr lang="zh-CN" altLang="en-US" sz="2100" kern="500" spc="225" dirty="0">
                <a:solidFill>
                  <a:schemeClr val="bg1">
                    <a:lumMod val="50000"/>
                  </a:schemeClr>
                </a:solidFill>
                <a:latin typeface="+mn-ea"/>
              </a:rPr>
              <a:t>弹性计算服务（</a:t>
            </a:r>
            <a:r>
              <a:rPr lang="en-US" altLang="zh-CN" sz="2100" kern="500" spc="225" dirty="0">
                <a:solidFill>
                  <a:schemeClr val="bg1">
                    <a:lumMod val="50000"/>
                  </a:schemeClr>
                </a:solidFill>
                <a:latin typeface="+mn-ea"/>
              </a:rPr>
              <a:t>ECS</a:t>
            </a:r>
            <a:r>
              <a:rPr lang="zh-CN" altLang="en-US" sz="2100" kern="500" spc="225" dirty="0">
                <a:solidFill>
                  <a:schemeClr val="bg1">
                    <a:lumMod val="50000"/>
                  </a:schemeClr>
                </a:solidFill>
                <a:latin typeface="+mn-ea"/>
              </a:rPr>
              <a:t>）</a:t>
            </a:r>
          </a:p>
        </p:txBody>
      </p:sp>
      <p:sp>
        <p:nvSpPr>
          <p:cNvPr id="12" name="等腰三角形 11"/>
          <p:cNvSpPr/>
          <p:nvPr/>
        </p:nvSpPr>
        <p:spPr>
          <a:xfrm rot="5400000">
            <a:off x="2073269" y="5295530"/>
            <a:ext cx="155187" cy="159935"/>
          </a:xfrm>
          <a:prstGeom prst="triangl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2331076" y="3692748"/>
            <a:ext cx="3464410" cy="415498"/>
          </a:xfrm>
          <a:prstGeom prst="rect">
            <a:avLst/>
          </a:prstGeom>
        </p:spPr>
        <p:txBody>
          <a:bodyPr wrap="none">
            <a:spAutoFit/>
          </a:bodyPr>
          <a:lstStyle/>
          <a:p>
            <a:r>
              <a:rPr lang="en-US" altLang="zh-CN" sz="2100" kern="500" spc="225" dirty="0">
                <a:solidFill>
                  <a:schemeClr val="bg1">
                    <a:lumMod val="50000"/>
                  </a:schemeClr>
                </a:solidFill>
                <a:latin typeface="+mn-ea"/>
              </a:rPr>
              <a:t>24.3  </a:t>
            </a:r>
            <a:r>
              <a:rPr lang="zh-CN" altLang="en-US" sz="2100" kern="500" spc="225" dirty="0">
                <a:solidFill>
                  <a:schemeClr val="bg1">
                    <a:lumMod val="50000"/>
                  </a:schemeClr>
                </a:solidFill>
                <a:latin typeface="+mn-ea"/>
              </a:rPr>
              <a:t>开放存储服务</a:t>
            </a:r>
            <a:r>
              <a:rPr lang="en-US" altLang="zh-CN" sz="2100" kern="500" spc="225" dirty="0">
                <a:solidFill>
                  <a:schemeClr val="bg1">
                    <a:lumMod val="50000"/>
                  </a:schemeClr>
                </a:solidFill>
                <a:latin typeface="+mn-ea"/>
              </a:rPr>
              <a:t>OSS</a:t>
            </a:r>
            <a:endParaRPr lang="zh-CN" altLang="en-US" sz="2100" kern="500" spc="225" dirty="0">
              <a:solidFill>
                <a:schemeClr val="bg1">
                  <a:lumMod val="50000"/>
                </a:schemeClr>
              </a:solidFill>
              <a:latin typeface="+mn-ea"/>
            </a:endParaRPr>
          </a:p>
        </p:txBody>
      </p:sp>
      <p:sp>
        <p:nvSpPr>
          <p:cNvPr id="9" name="矩形 8"/>
          <p:cNvSpPr/>
          <p:nvPr/>
        </p:nvSpPr>
        <p:spPr>
          <a:xfrm>
            <a:off x="2331076" y="4184415"/>
            <a:ext cx="4344266" cy="415498"/>
          </a:xfrm>
          <a:prstGeom prst="rect">
            <a:avLst/>
          </a:prstGeom>
        </p:spPr>
        <p:txBody>
          <a:bodyPr wrap="none">
            <a:spAutoFit/>
          </a:bodyPr>
          <a:lstStyle/>
          <a:p>
            <a:r>
              <a:rPr lang="en-US" altLang="zh-CN" sz="2100" kern="500" spc="225" dirty="0">
                <a:solidFill>
                  <a:schemeClr val="bg1">
                    <a:lumMod val="50000"/>
                  </a:schemeClr>
                </a:solidFill>
                <a:latin typeface="+mn-ea"/>
              </a:rPr>
              <a:t>24.4  </a:t>
            </a:r>
            <a:r>
              <a:rPr lang="zh-CN" altLang="en-US" sz="2100" kern="500" spc="225" dirty="0">
                <a:solidFill>
                  <a:schemeClr val="bg1">
                    <a:lumMod val="50000"/>
                  </a:schemeClr>
                </a:solidFill>
                <a:latin typeface="+mn-ea"/>
              </a:rPr>
              <a:t>开放结构化数据服务</a:t>
            </a:r>
            <a:r>
              <a:rPr lang="en-US" altLang="zh-CN" sz="2100" kern="500" spc="225" dirty="0">
                <a:solidFill>
                  <a:schemeClr val="bg1">
                    <a:lumMod val="50000"/>
                  </a:schemeClr>
                </a:solidFill>
                <a:latin typeface="+mn-ea"/>
              </a:rPr>
              <a:t>OTS</a:t>
            </a:r>
            <a:endParaRPr lang="zh-CN" altLang="en-US" sz="2100" kern="500" spc="225" dirty="0">
              <a:solidFill>
                <a:schemeClr val="bg1">
                  <a:lumMod val="50000"/>
                </a:schemeClr>
              </a:solidFill>
              <a:latin typeface="+mn-ea"/>
            </a:endParaRPr>
          </a:p>
        </p:txBody>
      </p:sp>
      <p:sp>
        <p:nvSpPr>
          <p:cNvPr id="10" name="矩形 9"/>
          <p:cNvSpPr/>
          <p:nvPr/>
        </p:nvSpPr>
        <p:spPr>
          <a:xfrm>
            <a:off x="2331076" y="4676082"/>
            <a:ext cx="4304383" cy="415498"/>
          </a:xfrm>
          <a:prstGeom prst="rect">
            <a:avLst/>
          </a:prstGeom>
        </p:spPr>
        <p:txBody>
          <a:bodyPr wrap="none">
            <a:spAutoFit/>
          </a:bodyPr>
          <a:lstStyle/>
          <a:p>
            <a:r>
              <a:rPr lang="en-US" altLang="zh-CN" sz="2100" kern="500" spc="225" dirty="0">
                <a:solidFill>
                  <a:schemeClr val="bg1">
                    <a:lumMod val="50000"/>
                  </a:schemeClr>
                </a:solidFill>
                <a:latin typeface="+mn-ea"/>
              </a:rPr>
              <a:t>24.5  </a:t>
            </a:r>
            <a:r>
              <a:rPr lang="zh-CN" altLang="en-US" sz="2100" kern="500" spc="225" dirty="0">
                <a:solidFill>
                  <a:schemeClr val="bg1">
                    <a:lumMod val="50000"/>
                  </a:schemeClr>
                </a:solidFill>
                <a:latin typeface="+mn-ea"/>
              </a:rPr>
              <a:t>开放数据处理服务</a:t>
            </a:r>
            <a:r>
              <a:rPr lang="en-US" altLang="zh-CN" sz="2100" kern="500" spc="225" dirty="0">
                <a:solidFill>
                  <a:schemeClr val="bg1">
                    <a:lumMod val="50000"/>
                  </a:schemeClr>
                </a:solidFill>
                <a:latin typeface="+mn-ea"/>
              </a:rPr>
              <a:t>ODPS</a:t>
            </a:r>
            <a:endParaRPr lang="zh-CN" altLang="en-US" sz="2100" kern="500" spc="225" dirty="0">
              <a:solidFill>
                <a:schemeClr val="bg1">
                  <a:lumMod val="50000"/>
                </a:schemeClr>
              </a:solidFill>
              <a:latin typeface="+mn-ea"/>
            </a:endParaRPr>
          </a:p>
        </p:txBody>
      </p:sp>
      <p:sp>
        <p:nvSpPr>
          <p:cNvPr id="11" name="矩形 10"/>
          <p:cNvSpPr/>
          <p:nvPr/>
        </p:nvSpPr>
        <p:spPr>
          <a:xfrm>
            <a:off x="2331076" y="5167749"/>
            <a:ext cx="3470822" cy="415498"/>
          </a:xfrm>
          <a:prstGeom prst="rect">
            <a:avLst/>
          </a:prstGeom>
        </p:spPr>
        <p:txBody>
          <a:bodyPr wrap="none">
            <a:spAutoFit/>
          </a:bodyPr>
          <a:lstStyle/>
          <a:p>
            <a:r>
              <a:rPr lang="en-US" altLang="zh-CN" sz="2100" kern="500" spc="225" dirty="0">
                <a:solidFill>
                  <a:schemeClr val="bg1">
                    <a:lumMod val="95000"/>
                  </a:schemeClr>
                </a:solidFill>
                <a:latin typeface="+mn-ea"/>
              </a:rPr>
              <a:t>24.6  </a:t>
            </a:r>
            <a:r>
              <a:rPr lang="zh-CN" altLang="en-US" sz="2100" kern="500" spc="225" dirty="0">
                <a:solidFill>
                  <a:schemeClr val="bg1">
                    <a:lumMod val="95000"/>
                  </a:schemeClr>
                </a:solidFill>
                <a:latin typeface="+mn-ea"/>
              </a:rPr>
              <a:t>关系型数据库</a:t>
            </a:r>
            <a:r>
              <a:rPr lang="en-US" altLang="zh-CN" sz="2100" kern="500" spc="225" dirty="0">
                <a:solidFill>
                  <a:schemeClr val="bg1">
                    <a:lumMod val="95000"/>
                  </a:schemeClr>
                </a:solidFill>
                <a:latin typeface="+mn-ea"/>
              </a:rPr>
              <a:t>RDS</a:t>
            </a:r>
            <a:endParaRPr lang="zh-CN" altLang="en-US" sz="2100" kern="500" spc="225" dirty="0">
              <a:solidFill>
                <a:schemeClr val="bg1">
                  <a:lumMod val="95000"/>
                </a:schemeClr>
              </a:solidFill>
              <a:latin typeface="+mn-ea"/>
            </a:endParaRPr>
          </a:p>
        </p:txBody>
      </p:sp>
    </p:spTree>
    <p:extLst>
      <p:ext uri="{BB962C8B-B14F-4D97-AF65-F5344CB8AC3E}">
        <p14:creationId xmlns:p14="http://schemas.microsoft.com/office/powerpoint/2010/main" val="1466626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_1"/>
          <p:cNvSpPr/>
          <p:nvPr/>
        </p:nvSpPr>
        <p:spPr>
          <a:xfrm>
            <a:off x="199435" y="96020"/>
            <a:ext cx="4564070" cy="461665"/>
          </a:xfrm>
          <a:prstGeom prst="rect">
            <a:avLst/>
          </a:prstGeom>
        </p:spPr>
        <p:txBody>
          <a:bodyPr wrap="none">
            <a:spAutoFit/>
          </a:bodyPr>
          <a:lstStyle/>
          <a:p>
            <a:r>
              <a:rPr lang="zh-CN" altLang="en-US" sz="2400" b="1" spc="225" dirty="0">
                <a:solidFill>
                  <a:schemeClr val="bg1"/>
                </a:solidFill>
                <a:latin typeface="微软雅黑" panose="020B0503020204020204" pitchFamily="34" charset="-122"/>
                <a:ea typeface="微软雅黑" panose="020B0503020204020204" pitchFamily="34" charset="-122"/>
              </a:rPr>
              <a:t>第</a:t>
            </a:r>
            <a:r>
              <a:rPr lang="en-US" altLang="zh-CN" sz="2400" b="1" spc="225" dirty="0">
                <a:solidFill>
                  <a:schemeClr val="bg1"/>
                </a:solidFill>
                <a:latin typeface="微软雅黑" panose="020B0503020204020204" pitchFamily="34" charset="-122"/>
                <a:ea typeface="微软雅黑" panose="020B0503020204020204" pitchFamily="34" charset="-122"/>
              </a:rPr>
              <a:t>24</a:t>
            </a:r>
            <a:r>
              <a:rPr lang="zh-CN" altLang="en-US" sz="2400" b="1" spc="225" dirty="0">
                <a:solidFill>
                  <a:schemeClr val="bg1"/>
                </a:solidFill>
                <a:latin typeface="微软雅黑" panose="020B0503020204020204" pitchFamily="34" charset="-122"/>
                <a:ea typeface="微软雅黑" panose="020B0503020204020204" pitchFamily="34" charset="-122"/>
              </a:rPr>
              <a:t>讲  阿里巴巴阿里云服务</a:t>
            </a:r>
          </a:p>
        </p:txBody>
      </p:sp>
      <p:sp>
        <p:nvSpPr>
          <p:cNvPr id="4" name="TextBox 3_1"/>
          <p:cNvSpPr txBox="1"/>
          <p:nvPr/>
        </p:nvSpPr>
        <p:spPr>
          <a:xfrm>
            <a:off x="404049" y="808059"/>
            <a:ext cx="2675732" cy="461665"/>
          </a:xfrm>
          <a:prstGeom prst="rect">
            <a:avLst/>
          </a:prstGeom>
          <a:noFill/>
        </p:spPr>
        <p:txBody>
          <a:bodyPr wrap="none" rtlCol="0">
            <a:spAutoFit/>
          </a:bodyPr>
          <a:lstStyle/>
          <a:p>
            <a:r>
              <a:rPr lang="zh-CN" altLang="en-US" sz="2400" b="1">
                <a:solidFill>
                  <a:schemeClr val="accent6"/>
                </a:solidFill>
              </a:rPr>
              <a:t>关系型数据库</a:t>
            </a:r>
            <a:r>
              <a:rPr lang="en-US" altLang="zh-CN" sz="2400" b="1">
                <a:solidFill>
                  <a:schemeClr val="accent6"/>
                </a:solidFill>
              </a:rPr>
              <a:t>RDS</a:t>
            </a:r>
          </a:p>
        </p:txBody>
      </p:sp>
      <p:sp>
        <p:nvSpPr>
          <p:cNvPr id="5" name="Oval 4_1"/>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p:cNvSpPr/>
          <p:nvPr/>
        </p:nvSpPr>
        <p:spPr>
          <a:xfrm>
            <a:off x="381000" y="1386115"/>
            <a:ext cx="8384549" cy="830997"/>
          </a:xfrm>
          <a:prstGeom prst="rect">
            <a:avLst/>
          </a:prstGeom>
          <a:solidFill>
            <a:schemeClr val="bg2"/>
          </a:solidFill>
          <a:ln>
            <a:solidFill>
              <a:schemeClr val="bg1">
                <a:lumMod val="75000"/>
              </a:schemeClr>
            </a:solidFill>
          </a:ln>
        </p:spPr>
        <p:txBody>
          <a:bodyPr wrap="square">
            <a:spAutoFit/>
          </a:bodyPr>
          <a:lstStyle/>
          <a:p>
            <a:pPr>
              <a:lnSpc>
                <a:spcPct val="150000"/>
              </a:lnSpc>
            </a:pPr>
            <a:r>
              <a:rPr lang="zh-CN" altLang="en-US" sz="1600" b="1" dirty="0">
                <a:solidFill>
                  <a:schemeClr val="tx1">
                    <a:lumMod val="75000"/>
                    <a:lumOff val="25000"/>
                  </a:schemeClr>
                </a:solidFill>
              </a:rPr>
              <a:t>关系型数据库云服务</a:t>
            </a:r>
            <a:r>
              <a:rPr lang="zh-CN" altLang="en-US" sz="1600" dirty="0">
                <a:solidFill>
                  <a:schemeClr val="tx1">
                    <a:lumMod val="75000"/>
                    <a:lumOff val="25000"/>
                  </a:schemeClr>
                </a:solidFill>
              </a:rPr>
              <a:t>（</a:t>
            </a:r>
            <a:r>
              <a:rPr lang="en-US" altLang="zh-CN" sz="1600" dirty="0">
                <a:solidFill>
                  <a:schemeClr val="tx1">
                    <a:lumMod val="75000"/>
                    <a:lumOff val="25000"/>
                  </a:schemeClr>
                </a:solidFill>
              </a:rPr>
              <a:t>Relational Database Service</a:t>
            </a:r>
            <a:r>
              <a:rPr lang="zh-CN" altLang="en-US" sz="1600" dirty="0">
                <a:solidFill>
                  <a:schemeClr val="tx1">
                    <a:lumMod val="75000"/>
                    <a:lumOff val="25000"/>
                  </a:schemeClr>
                </a:solidFill>
              </a:rPr>
              <a:t>，</a:t>
            </a:r>
            <a:r>
              <a:rPr lang="en-US" altLang="zh-CN" sz="1600" dirty="0">
                <a:solidFill>
                  <a:schemeClr val="tx1">
                    <a:lumMod val="75000"/>
                    <a:lumOff val="25000"/>
                  </a:schemeClr>
                </a:solidFill>
              </a:rPr>
              <a:t>RDS</a:t>
            </a:r>
            <a:r>
              <a:rPr lang="zh-CN" altLang="en-US" sz="1600" dirty="0">
                <a:solidFill>
                  <a:schemeClr val="tx1">
                    <a:lumMod val="75000"/>
                    <a:lumOff val="25000"/>
                  </a:schemeClr>
                </a:solidFill>
              </a:rPr>
              <a:t>），通过云服务的方式让关系型数据库设置、操作和扩展变得更加简单。</a:t>
            </a:r>
          </a:p>
        </p:txBody>
      </p:sp>
      <p:graphicFrame>
        <p:nvGraphicFramePr>
          <p:cNvPr id="7" name="表格 6"/>
          <p:cNvGraphicFramePr>
            <a:graphicFrameLocks noGrp="1"/>
          </p:cNvGraphicFramePr>
          <p:nvPr>
            <p:extLst>
              <p:ext uri="{D42A27DB-BD31-4B8C-83A1-F6EECF244321}">
                <p14:modId xmlns:p14="http://schemas.microsoft.com/office/powerpoint/2010/main" val="605686136"/>
              </p:ext>
            </p:extLst>
          </p:nvPr>
        </p:nvGraphicFramePr>
        <p:xfrm>
          <a:off x="404049" y="2389922"/>
          <a:ext cx="8361500" cy="3353655"/>
        </p:xfrm>
        <a:graphic>
          <a:graphicData uri="http://schemas.openxmlformats.org/drawingml/2006/table">
            <a:tbl>
              <a:tblPr bandRow="1">
                <a:tableStyleId>{93296810-A885-4BE3-A3E7-6D5BEEA58F35}</a:tableStyleId>
              </a:tblPr>
              <a:tblGrid>
                <a:gridCol w="8361500">
                  <a:extLst>
                    <a:ext uri="{9D8B030D-6E8A-4147-A177-3AD203B41FA5}">
                      <a16:colId xmlns:a16="http://schemas.microsoft.com/office/drawing/2014/main" val="20000"/>
                    </a:ext>
                  </a:extLst>
                </a:gridCol>
              </a:tblGrid>
              <a:tr h="448590">
                <a:tc>
                  <a:txBody>
                    <a:bodyPr/>
                    <a:lstStyle/>
                    <a:p>
                      <a:r>
                        <a:rPr lang="zh-CN" altLang="en-US" b="1">
                          <a:solidFill>
                            <a:schemeClr val="bg1"/>
                          </a:solidFill>
                        </a:rPr>
                        <a:t>安全稳定，数据可靠</a:t>
                      </a:r>
                    </a:p>
                  </a:txBody>
                  <a:tcPr anchor="ctr">
                    <a:solidFill>
                      <a:schemeClr val="tx1">
                        <a:lumMod val="75000"/>
                        <a:lumOff val="25000"/>
                      </a:schemeClr>
                    </a:solidFill>
                  </a:tcPr>
                </a:tc>
                <a:extLst>
                  <a:ext uri="{0D108BD9-81ED-4DB2-BD59-A6C34878D82A}">
                    <a16:rowId xmlns:a16="http://schemas.microsoft.com/office/drawing/2014/main" val="10000"/>
                  </a:ext>
                </a:extLst>
              </a:tr>
              <a:tr h="669295">
                <a:tc>
                  <a:txBody>
                    <a:bodyPr/>
                    <a:lstStyle/>
                    <a:p>
                      <a:pPr>
                        <a:lnSpc>
                          <a:spcPct val="150000"/>
                        </a:lnSpc>
                      </a:pPr>
                      <a:r>
                        <a:rPr lang="en-US" altLang="zh-CN" sz="1400">
                          <a:solidFill>
                            <a:schemeClr val="tx1">
                              <a:lumMod val="75000"/>
                              <a:lumOff val="25000"/>
                            </a:schemeClr>
                          </a:solidFill>
                        </a:rPr>
                        <a:t>RDS</a:t>
                      </a:r>
                      <a:r>
                        <a:rPr lang="zh-CN" altLang="en-US" sz="1400">
                          <a:solidFill>
                            <a:schemeClr val="tx1">
                              <a:lumMod val="75000"/>
                              <a:lumOff val="25000"/>
                            </a:schemeClr>
                          </a:solidFill>
                        </a:rPr>
                        <a:t>集群处于多层防火墙的保护之下，可以有力地抗击各种恶意攻击，保证数据的安全</a:t>
                      </a:r>
                    </a:p>
                  </a:txBody>
                  <a:tcPr/>
                </a:tc>
                <a:extLst>
                  <a:ext uri="{0D108BD9-81ED-4DB2-BD59-A6C34878D82A}">
                    <a16:rowId xmlns:a16="http://schemas.microsoft.com/office/drawing/2014/main" val="10001"/>
                  </a:ext>
                </a:extLst>
              </a:tr>
              <a:tr h="448590">
                <a:tc>
                  <a:txBody>
                    <a:bodyPr/>
                    <a:lstStyle/>
                    <a:p>
                      <a:r>
                        <a:rPr lang="zh-CN" altLang="en-US" b="1">
                          <a:solidFill>
                            <a:schemeClr val="bg1"/>
                          </a:solidFill>
                        </a:rPr>
                        <a:t>自动备份，管理透明</a:t>
                      </a:r>
                    </a:p>
                  </a:txBody>
                  <a:tcPr anchor="ctr">
                    <a:solidFill>
                      <a:schemeClr val="tx1">
                        <a:lumMod val="75000"/>
                        <a:lumOff val="25000"/>
                      </a:schemeClr>
                    </a:solidFill>
                  </a:tcPr>
                </a:tc>
                <a:extLst>
                  <a:ext uri="{0D108BD9-81ED-4DB2-BD59-A6C34878D82A}">
                    <a16:rowId xmlns:a16="http://schemas.microsoft.com/office/drawing/2014/main" val="10002"/>
                  </a:ext>
                </a:extLst>
              </a:tr>
              <a:tr h="6692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a:solidFill>
                            <a:schemeClr val="tx1">
                              <a:lumMod val="75000"/>
                              <a:lumOff val="25000"/>
                            </a:schemeClr>
                          </a:solidFill>
                        </a:rPr>
                        <a:t>RDS</a:t>
                      </a:r>
                      <a:r>
                        <a:rPr lang="zh-CN" altLang="en-US" sz="1600">
                          <a:solidFill>
                            <a:schemeClr val="tx1">
                              <a:lumMod val="75000"/>
                              <a:lumOff val="25000"/>
                            </a:schemeClr>
                          </a:solidFill>
                        </a:rPr>
                        <a:t>根据自定义的备份策略自动备份数据库，防止数据丢失和误删除，保证数据安全可靠</a:t>
                      </a:r>
                    </a:p>
                  </a:txBody>
                  <a:tcPr/>
                </a:tc>
                <a:extLst>
                  <a:ext uri="{0D108BD9-81ED-4DB2-BD59-A6C34878D82A}">
                    <a16:rowId xmlns:a16="http://schemas.microsoft.com/office/drawing/2014/main" val="10003"/>
                  </a:ext>
                </a:extLst>
              </a:tr>
              <a:tr h="448590">
                <a:tc>
                  <a:txBody>
                    <a:bodyPr/>
                    <a:lstStyle/>
                    <a:p>
                      <a:r>
                        <a:rPr lang="zh-CN" altLang="en-US" b="1">
                          <a:solidFill>
                            <a:schemeClr val="bg1"/>
                          </a:solidFill>
                        </a:rPr>
                        <a:t>性能卓越，灵活扩容</a:t>
                      </a:r>
                    </a:p>
                  </a:txBody>
                  <a:tcPr anchor="ctr">
                    <a:solidFill>
                      <a:schemeClr val="tx1">
                        <a:lumMod val="75000"/>
                        <a:lumOff val="25000"/>
                      </a:schemeClr>
                    </a:solidFill>
                  </a:tcPr>
                </a:tc>
                <a:extLst>
                  <a:ext uri="{0D108BD9-81ED-4DB2-BD59-A6C34878D82A}">
                    <a16:rowId xmlns:a16="http://schemas.microsoft.com/office/drawing/2014/main" val="10004"/>
                  </a:ext>
                </a:extLst>
              </a:tr>
              <a:tr h="669295">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600">
                          <a:solidFill>
                            <a:schemeClr val="tx1">
                              <a:lumMod val="75000"/>
                              <a:lumOff val="25000"/>
                            </a:schemeClr>
                          </a:solidFill>
                        </a:rPr>
                        <a:t>采用高端高性能服务器配置，为高性能提供了有效的硬件平台。</a:t>
                      </a:r>
                    </a:p>
                  </a:txBody>
                  <a:tcPr/>
                </a:tc>
                <a:extLst>
                  <a:ext uri="{0D108BD9-81ED-4DB2-BD59-A6C34878D82A}">
                    <a16:rowId xmlns:a16="http://schemas.microsoft.com/office/drawing/2014/main" val="10005"/>
                  </a:ext>
                </a:extLst>
              </a:tr>
            </a:tbl>
          </a:graphicData>
        </a:graphic>
      </p:graphicFrame>
      <p:sp>
        <p:nvSpPr>
          <p:cNvPr id="2" name="灯片编号占位符 1"/>
          <p:cNvSpPr>
            <a:spLocks noGrp="1"/>
          </p:cNvSpPr>
          <p:nvPr>
            <p:ph type="sldNum" sz="quarter" idx="4"/>
          </p:nvPr>
        </p:nvSpPr>
        <p:spPr/>
        <p:txBody>
          <a:bodyPr/>
          <a:lstStyle/>
          <a:p>
            <a:fld id="{CF730C6D-5BB4-4F63-9D16-9EBF769D35DB}" type="slidenum">
              <a:rPr lang="zh-CN" altLang="en-US" smtClean="0"/>
              <a:pPr/>
              <a:t>15</a:t>
            </a:fld>
            <a:endParaRPr lang="zh-CN" altLang="en-US" dirty="0"/>
          </a:p>
        </p:txBody>
      </p:sp>
    </p:spTree>
    <p:extLst>
      <p:ext uri="{BB962C8B-B14F-4D97-AF65-F5344CB8AC3E}">
        <p14:creationId xmlns:p14="http://schemas.microsoft.com/office/powerpoint/2010/main" val="3870023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349591" y="2563435"/>
            <a:ext cx="5583580" cy="600164"/>
          </a:xfrm>
          <a:prstGeom prst="rect">
            <a:avLst/>
          </a:prstGeom>
        </p:spPr>
        <p:txBody>
          <a:bodyPr wrap="none">
            <a:spAutoFit/>
          </a:bodyPr>
          <a:lstStyle/>
          <a:p>
            <a:r>
              <a:rPr lang="en-US" altLang="zh-CN" sz="3300" b="1" spc="225" dirty="0">
                <a:solidFill>
                  <a:srgbClr val="96C527"/>
                </a:solidFill>
                <a:latin typeface="微软雅黑" panose="020B0503020204020204" pitchFamily="34" charset="-122"/>
                <a:ea typeface="微软雅黑" panose="020B0503020204020204" pitchFamily="34" charset="-122"/>
              </a:rPr>
              <a:t>24.7  </a:t>
            </a:r>
            <a:r>
              <a:rPr lang="zh-CN" altLang="en-US" sz="3300" b="1" spc="225" dirty="0">
                <a:solidFill>
                  <a:srgbClr val="96C527"/>
                </a:solidFill>
                <a:latin typeface="微软雅黑" panose="020B0503020204020204" pitchFamily="34" charset="-122"/>
                <a:ea typeface="微软雅黑" panose="020B0503020204020204" pitchFamily="34" charset="-122"/>
              </a:rPr>
              <a:t>云创存储万物云服务</a:t>
            </a:r>
          </a:p>
        </p:txBody>
      </p:sp>
      <p:sp>
        <p:nvSpPr>
          <p:cNvPr id="4" name="矩形 3"/>
          <p:cNvSpPr/>
          <p:nvPr/>
        </p:nvSpPr>
        <p:spPr>
          <a:xfrm>
            <a:off x="2394576" y="3382514"/>
            <a:ext cx="2531462" cy="415498"/>
          </a:xfrm>
          <a:prstGeom prst="rect">
            <a:avLst/>
          </a:prstGeom>
        </p:spPr>
        <p:txBody>
          <a:bodyPr wrap="none">
            <a:spAutoFit/>
          </a:bodyPr>
          <a:lstStyle/>
          <a:p>
            <a:r>
              <a:rPr lang="en-US" altLang="zh-CN" sz="2100" kern="500" spc="225" dirty="0">
                <a:solidFill>
                  <a:schemeClr val="bg1">
                    <a:lumMod val="95000"/>
                  </a:schemeClr>
                </a:solidFill>
                <a:latin typeface="+mn-ea"/>
              </a:rPr>
              <a:t>24.7.1  </a:t>
            </a:r>
            <a:r>
              <a:rPr lang="zh-CN" altLang="en-US" sz="2100" kern="500" spc="225" dirty="0">
                <a:solidFill>
                  <a:schemeClr val="bg1">
                    <a:lumMod val="95000"/>
                  </a:schemeClr>
                </a:solidFill>
                <a:latin typeface="+mn-ea"/>
              </a:rPr>
              <a:t>平台简介</a:t>
            </a:r>
          </a:p>
        </p:txBody>
      </p:sp>
      <p:sp>
        <p:nvSpPr>
          <p:cNvPr id="7" name="矩形 6"/>
          <p:cNvSpPr/>
          <p:nvPr/>
        </p:nvSpPr>
        <p:spPr>
          <a:xfrm>
            <a:off x="2394576" y="3874181"/>
            <a:ext cx="2531462" cy="415498"/>
          </a:xfrm>
          <a:prstGeom prst="rect">
            <a:avLst/>
          </a:prstGeom>
        </p:spPr>
        <p:txBody>
          <a:bodyPr wrap="none">
            <a:spAutoFit/>
          </a:bodyPr>
          <a:lstStyle/>
          <a:p>
            <a:r>
              <a:rPr lang="en-US" altLang="zh-CN" sz="2100" kern="500" spc="225" dirty="0">
                <a:solidFill>
                  <a:schemeClr val="bg1">
                    <a:lumMod val="50000"/>
                  </a:schemeClr>
                </a:solidFill>
                <a:latin typeface="+mn-ea"/>
              </a:rPr>
              <a:t>24.7.2  </a:t>
            </a:r>
            <a:r>
              <a:rPr lang="zh-CN" altLang="en-US" sz="2100" kern="500" spc="225" dirty="0">
                <a:solidFill>
                  <a:schemeClr val="bg1">
                    <a:lumMod val="50000"/>
                  </a:schemeClr>
                </a:solidFill>
                <a:latin typeface="+mn-ea"/>
              </a:rPr>
              <a:t>系统架构</a:t>
            </a:r>
          </a:p>
        </p:txBody>
      </p:sp>
      <p:sp>
        <p:nvSpPr>
          <p:cNvPr id="12" name="等腰三角形 11"/>
          <p:cNvSpPr/>
          <p:nvPr/>
        </p:nvSpPr>
        <p:spPr>
          <a:xfrm rot="5400000">
            <a:off x="2136769" y="3510295"/>
            <a:ext cx="155187" cy="159935"/>
          </a:xfrm>
          <a:prstGeom prst="triangl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2394576" y="4365848"/>
            <a:ext cx="2531462" cy="415498"/>
          </a:xfrm>
          <a:prstGeom prst="rect">
            <a:avLst/>
          </a:prstGeom>
        </p:spPr>
        <p:txBody>
          <a:bodyPr wrap="none">
            <a:spAutoFit/>
          </a:bodyPr>
          <a:lstStyle/>
          <a:p>
            <a:r>
              <a:rPr lang="en-US" altLang="zh-CN" sz="2100" kern="500" spc="225" dirty="0">
                <a:solidFill>
                  <a:schemeClr val="bg1">
                    <a:lumMod val="50000"/>
                  </a:schemeClr>
                </a:solidFill>
                <a:latin typeface="+mn-ea"/>
              </a:rPr>
              <a:t>24.7.3  </a:t>
            </a:r>
            <a:r>
              <a:rPr lang="zh-CN" altLang="en-US" sz="2100" kern="500" spc="225" dirty="0">
                <a:solidFill>
                  <a:schemeClr val="bg1">
                    <a:lumMod val="50000"/>
                  </a:schemeClr>
                </a:solidFill>
                <a:latin typeface="+mn-ea"/>
              </a:rPr>
              <a:t>功能服务</a:t>
            </a:r>
          </a:p>
        </p:txBody>
      </p:sp>
    </p:spTree>
    <p:extLst>
      <p:ext uri="{BB962C8B-B14F-4D97-AF65-F5344CB8AC3E}">
        <p14:creationId xmlns:p14="http://schemas.microsoft.com/office/powerpoint/2010/main" val="16240279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CF730C6D-5BB4-4F63-9D16-9EBF769D35DB}" type="slidenum">
              <a:rPr lang="zh-CN" altLang="en-US" smtClean="0"/>
              <a:pPr/>
              <a:t>17</a:t>
            </a:fld>
            <a:endParaRPr lang="zh-CN" altLang="en-US" dirty="0"/>
          </a:p>
        </p:txBody>
      </p:sp>
      <p:sp>
        <p:nvSpPr>
          <p:cNvPr id="6" name="Rectangle 2_1"/>
          <p:cNvSpPr/>
          <p:nvPr/>
        </p:nvSpPr>
        <p:spPr>
          <a:xfrm>
            <a:off x="199435" y="96020"/>
            <a:ext cx="4225837" cy="461665"/>
          </a:xfrm>
          <a:prstGeom prst="rect">
            <a:avLst/>
          </a:prstGeom>
        </p:spPr>
        <p:txBody>
          <a:bodyPr wrap="none">
            <a:spAutoFit/>
          </a:bodyPr>
          <a:lstStyle/>
          <a:p>
            <a:r>
              <a:rPr lang="en-US" altLang="zh-CN" sz="2400" b="1" spc="225" dirty="0">
                <a:solidFill>
                  <a:schemeClr val="bg1"/>
                </a:solidFill>
                <a:latin typeface="微软雅黑" panose="020B0503020204020204" pitchFamily="34" charset="-122"/>
                <a:ea typeface="微软雅黑" panose="020B0503020204020204" pitchFamily="34" charset="-122"/>
              </a:rPr>
              <a:t>24.7  </a:t>
            </a:r>
            <a:r>
              <a:rPr lang="zh-CN" altLang="en-US" sz="2400" b="1" spc="225" dirty="0">
                <a:solidFill>
                  <a:schemeClr val="bg1"/>
                </a:solidFill>
                <a:latin typeface="微软雅黑" panose="020B0503020204020204" pitchFamily="34" charset="-122"/>
                <a:ea typeface="微软雅黑" panose="020B0503020204020204" pitchFamily="34" charset="-122"/>
              </a:rPr>
              <a:t>云创存储万物云服务</a:t>
            </a:r>
          </a:p>
        </p:txBody>
      </p:sp>
      <p:sp>
        <p:nvSpPr>
          <p:cNvPr id="7" name="TextBox 3_1"/>
          <p:cNvSpPr txBox="1"/>
          <p:nvPr/>
        </p:nvSpPr>
        <p:spPr>
          <a:xfrm>
            <a:off x="404049" y="808059"/>
            <a:ext cx="1415772" cy="461665"/>
          </a:xfrm>
          <a:prstGeom prst="rect">
            <a:avLst/>
          </a:prstGeom>
          <a:noFill/>
        </p:spPr>
        <p:txBody>
          <a:bodyPr wrap="none" rtlCol="0">
            <a:spAutoFit/>
          </a:bodyPr>
          <a:lstStyle/>
          <a:p>
            <a:r>
              <a:rPr lang="zh-CN" altLang="en-US" sz="2400" b="1">
                <a:solidFill>
                  <a:schemeClr val="accent6"/>
                </a:solidFill>
              </a:rPr>
              <a:t>平台简介</a:t>
            </a:r>
          </a:p>
        </p:txBody>
      </p:sp>
      <p:sp>
        <p:nvSpPr>
          <p:cNvPr id="8" name="Oval 4_1"/>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矩形 3"/>
          <p:cNvSpPr/>
          <p:nvPr/>
        </p:nvSpPr>
        <p:spPr>
          <a:xfrm>
            <a:off x="5891528" y="1838379"/>
            <a:ext cx="3038288" cy="3416320"/>
          </a:xfrm>
          <a:prstGeom prst="rect">
            <a:avLst/>
          </a:prstGeom>
          <a:solidFill>
            <a:schemeClr val="bg2"/>
          </a:solidFill>
          <a:ln>
            <a:solidFill>
              <a:schemeClr val="bg1">
                <a:lumMod val="75000"/>
              </a:schemeClr>
            </a:solidFill>
          </a:ln>
        </p:spPr>
        <p:txBody>
          <a:bodyPr wrap="square">
            <a:spAutoFit/>
          </a:bodyPr>
          <a:lstStyle/>
          <a:p>
            <a:pPr>
              <a:lnSpc>
                <a:spcPct val="150000"/>
              </a:lnSpc>
            </a:pPr>
            <a:r>
              <a:rPr lang="zh-CN" altLang="en-US"/>
              <a:t>一个数据服务逻辑层和一套面向应用的编程接口，满足物联网应用各个层次的数据存储、查询、处理需求，保障用户数据安全和服务稳定，并提供一系列协助用户开发调试、监控性能和优化性能的工具。</a:t>
            </a:r>
          </a:p>
        </p:txBody>
      </p:sp>
      <p:pic>
        <p:nvPicPr>
          <p:cNvPr id="5" name="图片 4">
            <a:extLst>
              <a:ext uri="{FF2B5EF4-FFF2-40B4-BE49-F238E27FC236}">
                <a16:creationId xmlns:a16="http://schemas.microsoft.com/office/drawing/2014/main" id="{392AC18A-AB81-4AF1-B573-99FDA1ECBAD3}"/>
              </a:ext>
            </a:extLst>
          </p:cNvPr>
          <p:cNvPicPr>
            <a:picLocks noChangeAspect="1"/>
          </p:cNvPicPr>
          <p:nvPr/>
        </p:nvPicPr>
        <p:blipFill>
          <a:blip r:embed="rId2"/>
          <a:stretch>
            <a:fillRect/>
          </a:stretch>
        </p:blipFill>
        <p:spPr>
          <a:xfrm>
            <a:off x="38100" y="1838379"/>
            <a:ext cx="5768540" cy="3416320"/>
          </a:xfrm>
          <a:prstGeom prst="rect">
            <a:avLst/>
          </a:prstGeom>
        </p:spPr>
      </p:pic>
    </p:spTree>
    <p:extLst>
      <p:ext uri="{BB962C8B-B14F-4D97-AF65-F5344CB8AC3E}">
        <p14:creationId xmlns:p14="http://schemas.microsoft.com/office/powerpoint/2010/main" val="39755408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349591" y="2563435"/>
            <a:ext cx="5583580" cy="600164"/>
          </a:xfrm>
          <a:prstGeom prst="rect">
            <a:avLst/>
          </a:prstGeom>
        </p:spPr>
        <p:txBody>
          <a:bodyPr wrap="none">
            <a:spAutoFit/>
          </a:bodyPr>
          <a:lstStyle/>
          <a:p>
            <a:r>
              <a:rPr lang="en-US" altLang="zh-CN" sz="3300" b="1" spc="225" dirty="0">
                <a:solidFill>
                  <a:srgbClr val="96C527"/>
                </a:solidFill>
                <a:latin typeface="微软雅黑" panose="020B0503020204020204" pitchFamily="34" charset="-122"/>
                <a:ea typeface="微软雅黑" panose="020B0503020204020204" pitchFamily="34" charset="-122"/>
              </a:rPr>
              <a:t>24.7  </a:t>
            </a:r>
            <a:r>
              <a:rPr lang="zh-CN" altLang="en-US" sz="3300" b="1" spc="225" dirty="0">
                <a:solidFill>
                  <a:srgbClr val="96C527"/>
                </a:solidFill>
                <a:latin typeface="微软雅黑" panose="020B0503020204020204" pitchFamily="34" charset="-122"/>
                <a:ea typeface="微软雅黑" panose="020B0503020204020204" pitchFamily="34" charset="-122"/>
              </a:rPr>
              <a:t>云创存储万物云服务</a:t>
            </a:r>
          </a:p>
        </p:txBody>
      </p:sp>
      <p:sp>
        <p:nvSpPr>
          <p:cNvPr id="4" name="矩形 3"/>
          <p:cNvSpPr/>
          <p:nvPr/>
        </p:nvSpPr>
        <p:spPr>
          <a:xfrm>
            <a:off x="2394576" y="3382514"/>
            <a:ext cx="2531462" cy="415498"/>
          </a:xfrm>
          <a:prstGeom prst="rect">
            <a:avLst/>
          </a:prstGeom>
        </p:spPr>
        <p:txBody>
          <a:bodyPr wrap="none">
            <a:spAutoFit/>
          </a:bodyPr>
          <a:lstStyle/>
          <a:p>
            <a:r>
              <a:rPr lang="en-US" altLang="zh-CN" sz="2100" kern="500" spc="225" dirty="0">
                <a:solidFill>
                  <a:schemeClr val="bg1">
                    <a:lumMod val="50000"/>
                  </a:schemeClr>
                </a:solidFill>
                <a:latin typeface="+mn-ea"/>
              </a:rPr>
              <a:t>24.7.1  </a:t>
            </a:r>
            <a:r>
              <a:rPr lang="zh-CN" altLang="en-US" sz="2100" kern="500" spc="225" dirty="0">
                <a:solidFill>
                  <a:schemeClr val="bg1">
                    <a:lumMod val="50000"/>
                  </a:schemeClr>
                </a:solidFill>
                <a:latin typeface="+mn-ea"/>
              </a:rPr>
              <a:t>平台简介</a:t>
            </a:r>
          </a:p>
        </p:txBody>
      </p:sp>
      <p:sp>
        <p:nvSpPr>
          <p:cNvPr id="7" name="矩形 6"/>
          <p:cNvSpPr/>
          <p:nvPr/>
        </p:nvSpPr>
        <p:spPr>
          <a:xfrm>
            <a:off x="2394576" y="3874181"/>
            <a:ext cx="2531462" cy="415498"/>
          </a:xfrm>
          <a:prstGeom prst="rect">
            <a:avLst/>
          </a:prstGeom>
        </p:spPr>
        <p:txBody>
          <a:bodyPr wrap="none">
            <a:spAutoFit/>
          </a:bodyPr>
          <a:lstStyle/>
          <a:p>
            <a:r>
              <a:rPr lang="en-US" altLang="zh-CN" sz="2100" kern="500" spc="225" dirty="0">
                <a:solidFill>
                  <a:schemeClr val="bg1">
                    <a:lumMod val="95000"/>
                  </a:schemeClr>
                </a:solidFill>
                <a:latin typeface="+mn-ea"/>
              </a:rPr>
              <a:t>24.7.2  </a:t>
            </a:r>
            <a:r>
              <a:rPr lang="zh-CN" altLang="en-US" sz="2100" kern="500" spc="225" dirty="0">
                <a:solidFill>
                  <a:schemeClr val="bg1">
                    <a:lumMod val="95000"/>
                  </a:schemeClr>
                </a:solidFill>
                <a:latin typeface="+mn-ea"/>
              </a:rPr>
              <a:t>系统架构</a:t>
            </a:r>
          </a:p>
        </p:txBody>
      </p:sp>
      <p:sp>
        <p:nvSpPr>
          <p:cNvPr id="12" name="等腰三角形 11"/>
          <p:cNvSpPr/>
          <p:nvPr/>
        </p:nvSpPr>
        <p:spPr>
          <a:xfrm rot="5400000">
            <a:off x="2136769" y="4001962"/>
            <a:ext cx="155187" cy="159935"/>
          </a:xfrm>
          <a:prstGeom prst="triangl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2394576" y="4365848"/>
            <a:ext cx="2531462" cy="415498"/>
          </a:xfrm>
          <a:prstGeom prst="rect">
            <a:avLst/>
          </a:prstGeom>
        </p:spPr>
        <p:txBody>
          <a:bodyPr wrap="none">
            <a:spAutoFit/>
          </a:bodyPr>
          <a:lstStyle/>
          <a:p>
            <a:r>
              <a:rPr lang="en-US" altLang="zh-CN" sz="2100" kern="500" spc="225" dirty="0">
                <a:solidFill>
                  <a:schemeClr val="bg1">
                    <a:lumMod val="50000"/>
                  </a:schemeClr>
                </a:solidFill>
                <a:latin typeface="+mn-ea"/>
              </a:rPr>
              <a:t>24.7.3  </a:t>
            </a:r>
            <a:r>
              <a:rPr lang="zh-CN" altLang="en-US" sz="2100" kern="500" spc="225" dirty="0">
                <a:solidFill>
                  <a:schemeClr val="bg1">
                    <a:lumMod val="50000"/>
                  </a:schemeClr>
                </a:solidFill>
                <a:latin typeface="+mn-ea"/>
              </a:rPr>
              <a:t>功能服务</a:t>
            </a:r>
          </a:p>
        </p:txBody>
      </p:sp>
    </p:spTree>
    <p:extLst>
      <p:ext uri="{BB962C8B-B14F-4D97-AF65-F5344CB8AC3E}">
        <p14:creationId xmlns:p14="http://schemas.microsoft.com/office/powerpoint/2010/main" val="22245557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CF730C6D-5BB4-4F63-9D16-9EBF769D35DB}" type="slidenum">
              <a:rPr lang="zh-CN" altLang="en-US" smtClean="0"/>
              <a:pPr/>
              <a:t>19</a:t>
            </a:fld>
            <a:endParaRPr lang="zh-CN" altLang="en-US" dirty="0"/>
          </a:p>
        </p:txBody>
      </p:sp>
      <p:sp>
        <p:nvSpPr>
          <p:cNvPr id="5" name="Rectangle 2_1"/>
          <p:cNvSpPr/>
          <p:nvPr/>
        </p:nvSpPr>
        <p:spPr>
          <a:xfrm>
            <a:off x="199435" y="96020"/>
            <a:ext cx="4225837" cy="461665"/>
          </a:xfrm>
          <a:prstGeom prst="rect">
            <a:avLst/>
          </a:prstGeom>
        </p:spPr>
        <p:txBody>
          <a:bodyPr wrap="none">
            <a:spAutoFit/>
          </a:bodyPr>
          <a:lstStyle/>
          <a:p>
            <a:r>
              <a:rPr lang="en-US" altLang="zh-CN" sz="2400" b="1" spc="225" dirty="0">
                <a:solidFill>
                  <a:schemeClr val="bg1"/>
                </a:solidFill>
                <a:latin typeface="微软雅黑" panose="020B0503020204020204" pitchFamily="34" charset="-122"/>
                <a:ea typeface="微软雅黑" panose="020B0503020204020204" pitchFamily="34" charset="-122"/>
              </a:rPr>
              <a:t>24.7  </a:t>
            </a:r>
            <a:r>
              <a:rPr lang="zh-CN" altLang="en-US" sz="2400" b="1" spc="225" dirty="0">
                <a:solidFill>
                  <a:schemeClr val="bg1"/>
                </a:solidFill>
                <a:latin typeface="微软雅黑" panose="020B0503020204020204" pitchFamily="34" charset="-122"/>
                <a:ea typeface="微软雅黑" panose="020B0503020204020204" pitchFamily="34" charset="-122"/>
              </a:rPr>
              <a:t>云创存储万物云服务</a:t>
            </a:r>
          </a:p>
        </p:txBody>
      </p:sp>
      <p:sp>
        <p:nvSpPr>
          <p:cNvPr id="6" name="TextBox 3_1"/>
          <p:cNvSpPr txBox="1"/>
          <p:nvPr/>
        </p:nvSpPr>
        <p:spPr>
          <a:xfrm>
            <a:off x="404049" y="808059"/>
            <a:ext cx="1415772" cy="461665"/>
          </a:xfrm>
          <a:prstGeom prst="rect">
            <a:avLst/>
          </a:prstGeom>
          <a:noFill/>
        </p:spPr>
        <p:txBody>
          <a:bodyPr wrap="none" rtlCol="0">
            <a:spAutoFit/>
          </a:bodyPr>
          <a:lstStyle/>
          <a:p>
            <a:r>
              <a:rPr lang="zh-CN" altLang="en-US" sz="2400" b="1">
                <a:solidFill>
                  <a:schemeClr val="accent6"/>
                </a:solidFill>
              </a:rPr>
              <a:t>系统架构</a:t>
            </a:r>
          </a:p>
        </p:txBody>
      </p:sp>
      <p:sp>
        <p:nvSpPr>
          <p:cNvPr id="7" name="Oval 4_1"/>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31" name="组合 30"/>
          <p:cNvGrpSpPr/>
          <p:nvPr/>
        </p:nvGrpSpPr>
        <p:grpSpPr>
          <a:xfrm>
            <a:off x="576649" y="1351525"/>
            <a:ext cx="7990702" cy="4622563"/>
            <a:chOff x="576649" y="1351525"/>
            <a:chExt cx="7990702" cy="4622563"/>
          </a:xfrm>
        </p:grpSpPr>
        <p:sp>
          <p:nvSpPr>
            <p:cNvPr id="19" name="圆角矩形 18"/>
            <p:cNvSpPr/>
            <p:nvPr/>
          </p:nvSpPr>
          <p:spPr>
            <a:xfrm>
              <a:off x="577462" y="2875958"/>
              <a:ext cx="7989075" cy="3098130"/>
            </a:xfrm>
            <a:prstGeom prst="roundRect">
              <a:avLst>
                <a:gd name="adj" fmla="val 2269"/>
              </a:avLst>
            </a:prstGeom>
            <a:solidFill>
              <a:schemeClr val="bg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576649" y="1351525"/>
              <a:ext cx="2868895" cy="390525"/>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智能硬件</a:t>
              </a:r>
            </a:p>
          </p:txBody>
        </p:sp>
        <p:sp>
          <p:nvSpPr>
            <p:cNvPr id="9" name="圆角矩形 8"/>
            <p:cNvSpPr/>
            <p:nvPr/>
          </p:nvSpPr>
          <p:spPr>
            <a:xfrm>
              <a:off x="3479927" y="1351525"/>
              <a:ext cx="2868895" cy="390525"/>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物联网应用</a:t>
              </a:r>
            </a:p>
          </p:txBody>
        </p:sp>
        <p:sp>
          <p:nvSpPr>
            <p:cNvPr id="10" name="圆角矩形 9"/>
            <p:cNvSpPr/>
            <p:nvPr/>
          </p:nvSpPr>
          <p:spPr>
            <a:xfrm>
              <a:off x="576649" y="1802785"/>
              <a:ext cx="1303985" cy="576983"/>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HTTP</a:t>
              </a:r>
              <a:r>
                <a:rPr lang="zh-CN" altLang="en-US" sz="1400"/>
                <a:t>协议</a:t>
              </a:r>
            </a:p>
          </p:txBody>
        </p:sp>
        <p:sp>
          <p:nvSpPr>
            <p:cNvPr id="11" name="圆角矩形 10"/>
            <p:cNvSpPr/>
            <p:nvPr/>
          </p:nvSpPr>
          <p:spPr>
            <a:xfrm>
              <a:off x="1915017" y="1802785"/>
              <a:ext cx="1303985" cy="576983"/>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Java API</a:t>
              </a:r>
              <a:endParaRPr lang="zh-CN" altLang="en-US" sz="1400"/>
            </a:p>
          </p:txBody>
        </p:sp>
        <p:sp>
          <p:nvSpPr>
            <p:cNvPr id="12" name="圆角矩形 11"/>
            <p:cNvSpPr/>
            <p:nvPr/>
          </p:nvSpPr>
          <p:spPr>
            <a:xfrm>
              <a:off x="3253385" y="1802785"/>
              <a:ext cx="1303985" cy="576983"/>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NET API</a:t>
              </a:r>
              <a:endParaRPr lang="zh-CN" altLang="en-US" sz="1400"/>
            </a:p>
          </p:txBody>
        </p:sp>
        <p:sp>
          <p:nvSpPr>
            <p:cNvPr id="13" name="圆角矩形 12"/>
            <p:cNvSpPr/>
            <p:nvPr/>
          </p:nvSpPr>
          <p:spPr>
            <a:xfrm>
              <a:off x="4939984" y="1802785"/>
              <a:ext cx="1408837" cy="576983"/>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Python API</a:t>
              </a:r>
              <a:endParaRPr lang="zh-CN" altLang="en-US" sz="1400"/>
            </a:p>
          </p:txBody>
        </p:sp>
        <p:sp>
          <p:nvSpPr>
            <p:cNvPr id="14" name="圆角矩形 13"/>
            <p:cNvSpPr/>
            <p:nvPr/>
          </p:nvSpPr>
          <p:spPr>
            <a:xfrm>
              <a:off x="576649" y="2427586"/>
              <a:ext cx="2608687" cy="390525"/>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数据存储服务</a:t>
              </a:r>
            </a:p>
          </p:txBody>
        </p:sp>
        <p:sp>
          <p:nvSpPr>
            <p:cNvPr id="15" name="圆角矩形 14"/>
            <p:cNvSpPr/>
            <p:nvPr/>
          </p:nvSpPr>
          <p:spPr>
            <a:xfrm>
              <a:off x="3267657" y="2427586"/>
              <a:ext cx="2608687" cy="390525"/>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数据处理服务</a:t>
              </a:r>
            </a:p>
          </p:txBody>
        </p:sp>
        <p:sp>
          <p:nvSpPr>
            <p:cNvPr id="16" name="圆角矩形 15"/>
            <p:cNvSpPr/>
            <p:nvPr/>
          </p:nvSpPr>
          <p:spPr>
            <a:xfrm>
              <a:off x="5958664" y="2427586"/>
              <a:ext cx="2608687" cy="390525"/>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数据业务逻辑</a:t>
              </a:r>
            </a:p>
          </p:txBody>
        </p:sp>
        <p:sp>
          <p:nvSpPr>
            <p:cNvPr id="18" name="圆角矩形 17"/>
            <p:cNvSpPr/>
            <p:nvPr/>
          </p:nvSpPr>
          <p:spPr>
            <a:xfrm>
              <a:off x="6383205" y="1351525"/>
              <a:ext cx="2182519" cy="1028243"/>
            </a:xfrm>
            <a:prstGeom prst="roundRect">
              <a:avLst>
                <a:gd name="adj" fmla="val 874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OSS/BSS</a:t>
              </a:r>
              <a:endParaRPr lang="zh-CN" altLang="en-US" sz="1400"/>
            </a:p>
          </p:txBody>
        </p:sp>
        <p:grpSp>
          <p:nvGrpSpPr>
            <p:cNvPr id="29" name="组合 28"/>
            <p:cNvGrpSpPr/>
            <p:nvPr/>
          </p:nvGrpSpPr>
          <p:grpSpPr>
            <a:xfrm>
              <a:off x="1379597" y="2990664"/>
              <a:ext cx="6995693" cy="2074900"/>
              <a:chOff x="2035353" y="2990664"/>
              <a:chExt cx="6339937" cy="2074900"/>
            </a:xfrm>
          </p:grpSpPr>
          <p:sp>
            <p:nvSpPr>
              <p:cNvPr id="20" name="圆角矩形 19"/>
              <p:cNvSpPr/>
              <p:nvPr/>
            </p:nvSpPr>
            <p:spPr>
              <a:xfrm>
                <a:off x="2035353" y="2990664"/>
                <a:ext cx="2046056" cy="449437"/>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SHELL</a:t>
                </a:r>
                <a:endParaRPr lang="zh-CN" altLang="en-US" sz="1400"/>
              </a:p>
            </p:txBody>
          </p:sp>
          <p:sp>
            <p:nvSpPr>
              <p:cNvPr id="21" name="圆角矩形 20"/>
              <p:cNvSpPr/>
              <p:nvPr/>
            </p:nvSpPr>
            <p:spPr>
              <a:xfrm>
                <a:off x="4190101" y="2990664"/>
                <a:ext cx="2046056" cy="449437"/>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JDBC</a:t>
                </a:r>
                <a:endParaRPr lang="zh-CN" altLang="en-US" sz="1400"/>
              </a:p>
            </p:txBody>
          </p:sp>
          <p:sp>
            <p:nvSpPr>
              <p:cNvPr id="22" name="圆角矩形 21"/>
              <p:cNvSpPr/>
              <p:nvPr/>
            </p:nvSpPr>
            <p:spPr>
              <a:xfrm>
                <a:off x="6329234" y="2990664"/>
                <a:ext cx="2046056" cy="449437"/>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ODBC</a:t>
                </a:r>
                <a:endParaRPr lang="zh-CN" altLang="en-US" sz="1400"/>
              </a:p>
            </p:txBody>
          </p:sp>
          <p:sp>
            <p:nvSpPr>
              <p:cNvPr id="23" name="圆角矩形 22"/>
              <p:cNvSpPr/>
              <p:nvPr/>
            </p:nvSpPr>
            <p:spPr>
              <a:xfrm>
                <a:off x="2035353" y="3528972"/>
                <a:ext cx="6339936" cy="449437"/>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SQL</a:t>
                </a:r>
                <a:r>
                  <a:rPr lang="zh-CN" altLang="en-US" sz="1400"/>
                  <a:t>解析器</a:t>
                </a:r>
              </a:p>
            </p:txBody>
          </p:sp>
          <p:sp>
            <p:nvSpPr>
              <p:cNvPr id="24" name="圆角矩形 23"/>
              <p:cNvSpPr/>
              <p:nvPr/>
            </p:nvSpPr>
            <p:spPr>
              <a:xfrm>
                <a:off x="2035353" y="4072549"/>
                <a:ext cx="3061432" cy="449437"/>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作业生成器</a:t>
                </a:r>
              </a:p>
            </p:txBody>
          </p:sp>
          <p:sp>
            <p:nvSpPr>
              <p:cNvPr id="25" name="圆角矩形 24"/>
              <p:cNvSpPr/>
              <p:nvPr/>
            </p:nvSpPr>
            <p:spPr>
              <a:xfrm>
                <a:off x="5233591" y="4072549"/>
                <a:ext cx="3141698" cy="449437"/>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无数据管理</a:t>
                </a:r>
              </a:p>
            </p:txBody>
          </p:sp>
          <p:sp>
            <p:nvSpPr>
              <p:cNvPr id="26" name="圆角矩形 25"/>
              <p:cNvSpPr/>
              <p:nvPr/>
            </p:nvSpPr>
            <p:spPr>
              <a:xfrm>
                <a:off x="2035353" y="4616127"/>
                <a:ext cx="6339936" cy="449437"/>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并行计算框架</a:t>
                </a:r>
              </a:p>
            </p:txBody>
          </p:sp>
        </p:grpSp>
        <p:sp>
          <p:nvSpPr>
            <p:cNvPr id="27" name="圆角矩形 26"/>
            <p:cNvSpPr/>
            <p:nvPr/>
          </p:nvSpPr>
          <p:spPr>
            <a:xfrm>
              <a:off x="728418" y="5159704"/>
              <a:ext cx="7646871" cy="449437"/>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分布式文件系统</a:t>
              </a:r>
            </a:p>
          </p:txBody>
        </p:sp>
        <p:sp>
          <p:nvSpPr>
            <p:cNvPr id="28" name="圆角矩形 27"/>
            <p:cNvSpPr/>
            <p:nvPr/>
          </p:nvSpPr>
          <p:spPr>
            <a:xfrm>
              <a:off x="728418" y="2981713"/>
              <a:ext cx="500223" cy="2083851"/>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索引</a:t>
              </a:r>
            </a:p>
          </p:txBody>
        </p:sp>
        <p:sp>
          <p:nvSpPr>
            <p:cNvPr id="17" name="文本框 16"/>
            <p:cNvSpPr txBox="1"/>
            <p:nvPr/>
          </p:nvSpPr>
          <p:spPr>
            <a:xfrm>
              <a:off x="3566070" y="5666310"/>
              <a:ext cx="2008763" cy="307777"/>
            </a:xfrm>
            <a:prstGeom prst="rect">
              <a:avLst/>
            </a:prstGeom>
            <a:noFill/>
          </p:spPr>
          <p:txBody>
            <a:bodyPr wrap="none" rtlCol="0">
              <a:spAutoFit/>
            </a:bodyPr>
            <a:lstStyle/>
            <a:p>
              <a:r>
                <a:rPr lang="zh-CN" altLang="en-US" sz="1400" b="1">
                  <a:solidFill>
                    <a:schemeClr val="tx1">
                      <a:lumMod val="75000"/>
                      <a:lumOff val="25000"/>
                    </a:schemeClr>
                  </a:solidFill>
                </a:rPr>
                <a:t>云创数据立方</a:t>
              </a:r>
            </a:p>
          </p:txBody>
        </p:sp>
        <p:sp>
          <p:nvSpPr>
            <p:cNvPr id="30" name="文本框 29"/>
            <p:cNvSpPr txBox="1"/>
            <p:nvPr/>
          </p:nvSpPr>
          <p:spPr>
            <a:xfrm>
              <a:off x="4452415" y="1799896"/>
              <a:ext cx="592525" cy="369332"/>
            </a:xfrm>
            <a:prstGeom prst="rect">
              <a:avLst/>
            </a:prstGeom>
            <a:noFill/>
          </p:spPr>
          <p:txBody>
            <a:bodyPr wrap="none" rtlCol="0">
              <a:spAutoFit/>
            </a:bodyPr>
            <a:lstStyle/>
            <a:p>
              <a:r>
                <a:rPr lang="en-US" altLang="zh-CN">
                  <a:solidFill>
                    <a:schemeClr val="tx1">
                      <a:lumMod val="75000"/>
                      <a:lumOff val="25000"/>
                    </a:schemeClr>
                  </a:solidFill>
                </a:rPr>
                <a:t>…</a:t>
              </a:r>
              <a:endParaRPr lang="zh-CN" altLang="en-US">
                <a:solidFill>
                  <a:schemeClr val="tx1">
                    <a:lumMod val="75000"/>
                    <a:lumOff val="25000"/>
                  </a:schemeClr>
                </a:solidFill>
              </a:endParaRPr>
            </a:p>
          </p:txBody>
        </p:sp>
      </p:grpSp>
    </p:spTree>
    <p:extLst>
      <p:ext uri="{BB962C8B-B14F-4D97-AF65-F5344CB8AC3E}">
        <p14:creationId xmlns:p14="http://schemas.microsoft.com/office/powerpoint/2010/main" val="14902986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286091" y="1890335"/>
            <a:ext cx="6048451" cy="600164"/>
          </a:xfrm>
          <a:prstGeom prst="rect">
            <a:avLst/>
          </a:prstGeom>
        </p:spPr>
        <p:txBody>
          <a:bodyPr wrap="none">
            <a:spAutoFit/>
          </a:bodyPr>
          <a:lstStyle/>
          <a:p>
            <a:r>
              <a:rPr lang="zh-CN" altLang="en-US" sz="3300" b="1" spc="225" dirty="0">
                <a:solidFill>
                  <a:srgbClr val="96C527"/>
                </a:solidFill>
                <a:latin typeface="微软雅黑" panose="020B0503020204020204" pitchFamily="34" charset="-122"/>
                <a:ea typeface="微软雅黑" panose="020B0503020204020204" pitchFamily="34" charset="-122"/>
              </a:rPr>
              <a:t>第</a:t>
            </a:r>
            <a:r>
              <a:rPr lang="en-US" altLang="zh-CN" sz="3300" b="1" spc="225" dirty="0">
                <a:solidFill>
                  <a:srgbClr val="96C527"/>
                </a:solidFill>
                <a:latin typeface="微软雅黑" panose="020B0503020204020204" pitchFamily="34" charset="-122"/>
                <a:ea typeface="微软雅黑" panose="020B0503020204020204" pitchFamily="34" charset="-122"/>
              </a:rPr>
              <a:t>24</a:t>
            </a:r>
            <a:r>
              <a:rPr lang="zh-CN" altLang="en-US" sz="3300" b="1" spc="225" dirty="0">
                <a:solidFill>
                  <a:srgbClr val="96C527"/>
                </a:solidFill>
                <a:latin typeface="微软雅黑" panose="020B0503020204020204" pitchFamily="34" charset="-122"/>
                <a:ea typeface="微软雅黑" panose="020B0503020204020204" pitchFamily="34" charset="-122"/>
              </a:rPr>
              <a:t>讲  阿里巴巴阿里云服务</a:t>
            </a:r>
          </a:p>
        </p:txBody>
      </p:sp>
      <p:sp>
        <p:nvSpPr>
          <p:cNvPr id="4" name="矩形 3"/>
          <p:cNvSpPr/>
          <p:nvPr/>
        </p:nvSpPr>
        <p:spPr>
          <a:xfrm>
            <a:off x="2331076" y="2709414"/>
            <a:ext cx="3741730" cy="415498"/>
          </a:xfrm>
          <a:prstGeom prst="rect">
            <a:avLst/>
          </a:prstGeom>
        </p:spPr>
        <p:txBody>
          <a:bodyPr wrap="none">
            <a:spAutoFit/>
          </a:bodyPr>
          <a:lstStyle/>
          <a:p>
            <a:r>
              <a:rPr lang="en-US" altLang="zh-CN" sz="2100" kern="500" spc="225" dirty="0">
                <a:solidFill>
                  <a:schemeClr val="bg1">
                    <a:lumMod val="95000"/>
                  </a:schemeClr>
                </a:solidFill>
                <a:latin typeface="+mn-ea"/>
              </a:rPr>
              <a:t>24.1  </a:t>
            </a:r>
            <a:r>
              <a:rPr lang="zh-CN" altLang="en-US" sz="2100" kern="500" spc="225" dirty="0">
                <a:solidFill>
                  <a:schemeClr val="bg1">
                    <a:lumMod val="95000"/>
                  </a:schemeClr>
                </a:solidFill>
                <a:latin typeface="+mn-ea"/>
              </a:rPr>
              <a:t>阿里云计算体系架构</a:t>
            </a:r>
          </a:p>
        </p:txBody>
      </p:sp>
      <p:sp>
        <p:nvSpPr>
          <p:cNvPr id="7" name="矩形 6"/>
          <p:cNvSpPr/>
          <p:nvPr/>
        </p:nvSpPr>
        <p:spPr>
          <a:xfrm>
            <a:off x="2331076" y="3201081"/>
            <a:ext cx="4012637" cy="415498"/>
          </a:xfrm>
          <a:prstGeom prst="rect">
            <a:avLst/>
          </a:prstGeom>
        </p:spPr>
        <p:txBody>
          <a:bodyPr wrap="none">
            <a:spAutoFit/>
          </a:bodyPr>
          <a:lstStyle/>
          <a:p>
            <a:r>
              <a:rPr lang="en-US" altLang="zh-CN" sz="2100" kern="500" spc="225" dirty="0">
                <a:solidFill>
                  <a:schemeClr val="bg1">
                    <a:lumMod val="50000"/>
                  </a:schemeClr>
                </a:solidFill>
                <a:latin typeface="+mn-ea"/>
              </a:rPr>
              <a:t>24.2  </a:t>
            </a:r>
            <a:r>
              <a:rPr lang="zh-CN" altLang="en-US" sz="2100" kern="500" spc="225" dirty="0">
                <a:solidFill>
                  <a:schemeClr val="bg1">
                    <a:lumMod val="50000"/>
                  </a:schemeClr>
                </a:solidFill>
                <a:latin typeface="+mn-ea"/>
              </a:rPr>
              <a:t>弹性计算服务（</a:t>
            </a:r>
            <a:r>
              <a:rPr lang="en-US" altLang="zh-CN" sz="2100" kern="500" spc="225" dirty="0">
                <a:solidFill>
                  <a:schemeClr val="bg1">
                    <a:lumMod val="50000"/>
                  </a:schemeClr>
                </a:solidFill>
                <a:latin typeface="+mn-ea"/>
              </a:rPr>
              <a:t>ECS</a:t>
            </a:r>
            <a:r>
              <a:rPr lang="zh-CN" altLang="en-US" sz="2100" kern="500" spc="225" dirty="0">
                <a:solidFill>
                  <a:schemeClr val="bg1">
                    <a:lumMod val="50000"/>
                  </a:schemeClr>
                </a:solidFill>
                <a:latin typeface="+mn-ea"/>
              </a:rPr>
              <a:t>）</a:t>
            </a:r>
          </a:p>
        </p:txBody>
      </p:sp>
      <p:sp>
        <p:nvSpPr>
          <p:cNvPr id="12" name="等腰三角形 11"/>
          <p:cNvSpPr/>
          <p:nvPr/>
        </p:nvSpPr>
        <p:spPr>
          <a:xfrm rot="5400000">
            <a:off x="2073269" y="2837195"/>
            <a:ext cx="155187" cy="159935"/>
          </a:xfrm>
          <a:prstGeom prst="triangl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2331076" y="3692748"/>
            <a:ext cx="3464410" cy="415498"/>
          </a:xfrm>
          <a:prstGeom prst="rect">
            <a:avLst/>
          </a:prstGeom>
        </p:spPr>
        <p:txBody>
          <a:bodyPr wrap="none">
            <a:spAutoFit/>
          </a:bodyPr>
          <a:lstStyle/>
          <a:p>
            <a:r>
              <a:rPr lang="en-US" altLang="zh-CN" sz="2100" kern="500" spc="225" dirty="0">
                <a:solidFill>
                  <a:schemeClr val="bg1">
                    <a:lumMod val="50000"/>
                  </a:schemeClr>
                </a:solidFill>
                <a:latin typeface="+mn-ea"/>
              </a:rPr>
              <a:t>24.3  </a:t>
            </a:r>
            <a:r>
              <a:rPr lang="zh-CN" altLang="en-US" sz="2100" kern="500" spc="225" dirty="0">
                <a:solidFill>
                  <a:schemeClr val="bg1">
                    <a:lumMod val="50000"/>
                  </a:schemeClr>
                </a:solidFill>
                <a:latin typeface="+mn-ea"/>
              </a:rPr>
              <a:t>开放存储服务</a:t>
            </a:r>
            <a:r>
              <a:rPr lang="en-US" altLang="zh-CN" sz="2100" kern="500" spc="225" dirty="0">
                <a:solidFill>
                  <a:schemeClr val="bg1">
                    <a:lumMod val="50000"/>
                  </a:schemeClr>
                </a:solidFill>
                <a:latin typeface="+mn-ea"/>
              </a:rPr>
              <a:t>OSS</a:t>
            </a:r>
            <a:endParaRPr lang="zh-CN" altLang="en-US" sz="2100" kern="500" spc="225" dirty="0">
              <a:solidFill>
                <a:schemeClr val="bg1">
                  <a:lumMod val="50000"/>
                </a:schemeClr>
              </a:solidFill>
              <a:latin typeface="+mn-ea"/>
            </a:endParaRPr>
          </a:p>
        </p:txBody>
      </p:sp>
      <p:sp>
        <p:nvSpPr>
          <p:cNvPr id="9" name="矩形 8"/>
          <p:cNvSpPr/>
          <p:nvPr/>
        </p:nvSpPr>
        <p:spPr>
          <a:xfrm>
            <a:off x="2331076" y="4184415"/>
            <a:ext cx="4344266" cy="415498"/>
          </a:xfrm>
          <a:prstGeom prst="rect">
            <a:avLst/>
          </a:prstGeom>
        </p:spPr>
        <p:txBody>
          <a:bodyPr wrap="none">
            <a:spAutoFit/>
          </a:bodyPr>
          <a:lstStyle/>
          <a:p>
            <a:r>
              <a:rPr lang="en-US" altLang="zh-CN" sz="2100" kern="500" spc="225" dirty="0">
                <a:solidFill>
                  <a:schemeClr val="bg1">
                    <a:lumMod val="50000"/>
                  </a:schemeClr>
                </a:solidFill>
                <a:latin typeface="+mn-ea"/>
              </a:rPr>
              <a:t>24.4  </a:t>
            </a:r>
            <a:r>
              <a:rPr lang="zh-CN" altLang="en-US" sz="2100" kern="500" spc="225" dirty="0">
                <a:solidFill>
                  <a:schemeClr val="bg1">
                    <a:lumMod val="50000"/>
                  </a:schemeClr>
                </a:solidFill>
                <a:latin typeface="+mn-ea"/>
              </a:rPr>
              <a:t>开放结构化数据服务</a:t>
            </a:r>
            <a:r>
              <a:rPr lang="en-US" altLang="zh-CN" sz="2100" kern="500" spc="225" dirty="0">
                <a:solidFill>
                  <a:schemeClr val="bg1">
                    <a:lumMod val="50000"/>
                  </a:schemeClr>
                </a:solidFill>
                <a:latin typeface="+mn-ea"/>
              </a:rPr>
              <a:t>OTS</a:t>
            </a:r>
            <a:endParaRPr lang="zh-CN" altLang="en-US" sz="2100" kern="500" spc="225" dirty="0">
              <a:solidFill>
                <a:schemeClr val="bg1">
                  <a:lumMod val="50000"/>
                </a:schemeClr>
              </a:solidFill>
              <a:latin typeface="+mn-ea"/>
            </a:endParaRPr>
          </a:p>
        </p:txBody>
      </p:sp>
      <p:sp>
        <p:nvSpPr>
          <p:cNvPr id="10" name="矩形 9"/>
          <p:cNvSpPr/>
          <p:nvPr/>
        </p:nvSpPr>
        <p:spPr>
          <a:xfrm>
            <a:off x="2331076" y="4676082"/>
            <a:ext cx="4304383" cy="415498"/>
          </a:xfrm>
          <a:prstGeom prst="rect">
            <a:avLst/>
          </a:prstGeom>
        </p:spPr>
        <p:txBody>
          <a:bodyPr wrap="none">
            <a:spAutoFit/>
          </a:bodyPr>
          <a:lstStyle/>
          <a:p>
            <a:r>
              <a:rPr lang="en-US" altLang="zh-CN" sz="2100" kern="500" spc="225" dirty="0">
                <a:solidFill>
                  <a:schemeClr val="bg1">
                    <a:lumMod val="50000"/>
                  </a:schemeClr>
                </a:solidFill>
                <a:latin typeface="+mn-ea"/>
              </a:rPr>
              <a:t>24.5  </a:t>
            </a:r>
            <a:r>
              <a:rPr lang="zh-CN" altLang="en-US" sz="2100" kern="500" spc="225" dirty="0">
                <a:solidFill>
                  <a:schemeClr val="bg1">
                    <a:lumMod val="50000"/>
                  </a:schemeClr>
                </a:solidFill>
                <a:latin typeface="+mn-ea"/>
              </a:rPr>
              <a:t>开放数据处理服务</a:t>
            </a:r>
            <a:r>
              <a:rPr lang="en-US" altLang="zh-CN" sz="2100" kern="500" spc="225" dirty="0">
                <a:solidFill>
                  <a:schemeClr val="bg1">
                    <a:lumMod val="50000"/>
                  </a:schemeClr>
                </a:solidFill>
                <a:latin typeface="+mn-ea"/>
              </a:rPr>
              <a:t>ODPS</a:t>
            </a:r>
            <a:endParaRPr lang="zh-CN" altLang="en-US" sz="2100" kern="500" spc="225" dirty="0">
              <a:solidFill>
                <a:schemeClr val="bg1">
                  <a:lumMod val="50000"/>
                </a:schemeClr>
              </a:solidFill>
              <a:latin typeface="+mn-ea"/>
            </a:endParaRPr>
          </a:p>
        </p:txBody>
      </p:sp>
      <p:sp>
        <p:nvSpPr>
          <p:cNvPr id="11" name="矩形 10"/>
          <p:cNvSpPr/>
          <p:nvPr/>
        </p:nvSpPr>
        <p:spPr>
          <a:xfrm>
            <a:off x="2331076" y="5167749"/>
            <a:ext cx="3470822" cy="415498"/>
          </a:xfrm>
          <a:prstGeom prst="rect">
            <a:avLst/>
          </a:prstGeom>
        </p:spPr>
        <p:txBody>
          <a:bodyPr wrap="none">
            <a:spAutoFit/>
          </a:bodyPr>
          <a:lstStyle/>
          <a:p>
            <a:r>
              <a:rPr lang="en-US" altLang="zh-CN" sz="2100" kern="500" spc="225" dirty="0">
                <a:solidFill>
                  <a:schemeClr val="bg1">
                    <a:lumMod val="50000"/>
                  </a:schemeClr>
                </a:solidFill>
                <a:latin typeface="+mn-ea"/>
              </a:rPr>
              <a:t>24.6  </a:t>
            </a:r>
            <a:r>
              <a:rPr lang="zh-CN" altLang="en-US" sz="2100" kern="500" spc="225" dirty="0">
                <a:solidFill>
                  <a:schemeClr val="bg1">
                    <a:lumMod val="50000"/>
                  </a:schemeClr>
                </a:solidFill>
                <a:latin typeface="+mn-ea"/>
              </a:rPr>
              <a:t>关系型数据库</a:t>
            </a:r>
            <a:r>
              <a:rPr lang="en-US" altLang="zh-CN" sz="2100" kern="500" spc="225" dirty="0">
                <a:solidFill>
                  <a:schemeClr val="bg1">
                    <a:lumMod val="50000"/>
                  </a:schemeClr>
                </a:solidFill>
                <a:latin typeface="+mn-ea"/>
              </a:rPr>
              <a:t>RDS</a:t>
            </a:r>
            <a:endParaRPr lang="zh-CN" altLang="en-US" sz="2100" kern="500" spc="225" dirty="0">
              <a:solidFill>
                <a:schemeClr val="bg1">
                  <a:lumMod val="50000"/>
                </a:schemeClr>
              </a:solidFill>
              <a:latin typeface="+mn-ea"/>
            </a:endParaRPr>
          </a:p>
        </p:txBody>
      </p:sp>
    </p:spTree>
    <p:extLst>
      <p:ext uri="{BB962C8B-B14F-4D97-AF65-F5344CB8AC3E}">
        <p14:creationId xmlns:p14="http://schemas.microsoft.com/office/powerpoint/2010/main" val="3529309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349591" y="2563435"/>
            <a:ext cx="5583580" cy="600164"/>
          </a:xfrm>
          <a:prstGeom prst="rect">
            <a:avLst/>
          </a:prstGeom>
        </p:spPr>
        <p:txBody>
          <a:bodyPr wrap="none">
            <a:spAutoFit/>
          </a:bodyPr>
          <a:lstStyle/>
          <a:p>
            <a:r>
              <a:rPr lang="en-US" altLang="zh-CN" sz="3300" b="1" spc="225" dirty="0">
                <a:solidFill>
                  <a:srgbClr val="96C527"/>
                </a:solidFill>
                <a:latin typeface="微软雅黑" panose="020B0503020204020204" pitchFamily="34" charset="-122"/>
                <a:ea typeface="微软雅黑" panose="020B0503020204020204" pitchFamily="34" charset="-122"/>
              </a:rPr>
              <a:t>24.7  </a:t>
            </a:r>
            <a:r>
              <a:rPr lang="zh-CN" altLang="en-US" sz="3300" b="1" spc="225" dirty="0">
                <a:solidFill>
                  <a:srgbClr val="96C527"/>
                </a:solidFill>
                <a:latin typeface="微软雅黑" panose="020B0503020204020204" pitchFamily="34" charset="-122"/>
                <a:ea typeface="微软雅黑" panose="020B0503020204020204" pitchFamily="34" charset="-122"/>
              </a:rPr>
              <a:t>云创存储万物云服务</a:t>
            </a:r>
          </a:p>
        </p:txBody>
      </p:sp>
      <p:sp>
        <p:nvSpPr>
          <p:cNvPr id="4" name="矩形 3"/>
          <p:cNvSpPr/>
          <p:nvPr/>
        </p:nvSpPr>
        <p:spPr>
          <a:xfrm>
            <a:off x="2394576" y="3382514"/>
            <a:ext cx="2531462" cy="415498"/>
          </a:xfrm>
          <a:prstGeom prst="rect">
            <a:avLst/>
          </a:prstGeom>
        </p:spPr>
        <p:txBody>
          <a:bodyPr wrap="none">
            <a:spAutoFit/>
          </a:bodyPr>
          <a:lstStyle/>
          <a:p>
            <a:r>
              <a:rPr lang="en-US" altLang="zh-CN" sz="2100" kern="500" spc="225" dirty="0">
                <a:solidFill>
                  <a:schemeClr val="bg1">
                    <a:lumMod val="50000"/>
                  </a:schemeClr>
                </a:solidFill>
                <a:latin typeface="+mn-ea"/>
              </a:rPr>
              <a:t>24.7.1  </a:t>
            </a:r>
            <a:r>
              <a:rPr lang="zh-CN" altLang="en-US" sz="2100" kern="500" spc="225" dirty="0">
                <a:solidFill>
                  <a:schemeClr val="bg1">
                    <a:lumMod val="50000"/>
                  </a:schemeClr>
                </a:solidFill>
                <a:latin typeface="+mn-ea"/>
              </a:rPr>
              <a:t>平台简介</a:t>
            </a:r>
          </a:p>
        </p:txBody>
      </p:sp>
      <p:sp>
        <p:nvSpPr>
          <p:cNvPr id="7" name="矩形 6"/>
          <p:cNvSpPr/>
          <p:nvPr/>
        </p:nvSpPr>
        <p:spPr>
          <a:xfrm>
            <a:off x="2394576" y="3874181"/>
            <a:ext cx="2531462" cy="415498"/>
          </a:xfrm>
          <a:prstGeom prst="rect">
            <a:avLst/>
          </a:prstGeom>
        </p:spPr>
        <p:txBody>
          <a:bodyPr wrap="none">
            <a:spAutoFit/>
          </a:bodyPr>
          <a:lstStyle/>
          <a:p>
            <a:r>
              <a:rPr lang="en-US" altLang="zh-CN" sz="2100" kern="500" spc="225" dirty="0">
                <a:solidFill>
                  <a:schemeClr val="bg1">
                    <a:lumMod val="50000"/>
                  </a:schemeClr>
                </a:solidFill>
                <a:latin typeface="+mn-ea"/>
              </a:rPr>
              <a:t>24.7.2  </a:t>
            </a:r>
            <a:r>
              <a:rPr lang="zh-CN" altLang="en-US" sz="2100" kern="500" spc="225" dirty="0">
                <a:solidFill>
                  <a:schemeClr val="bg1">
                    <a:lumMod val="50000"/>
                  </a:schemeClr>
                </a:solidFill>
                <a:latin typeface="+mn-ea"/>
              </a:rPr>
              <a:t>系统架构</a:t>
            </a:r>
          </a:p>
        </p:txBody>
      </p:sp>
      <p:sp>
        <p:nvSpPr>
          <p:cNvPr id="12" name="等腰三角形 11"/>
          <p:cNvSpPr/>
          <p:nvPr/>
        </p:nvSpPr>
        <p:spPr>
          <a:xfrm rot="5400000">
            <a:off x="2136769" y="4493629"/>
            <a:ext cx="155187" cy="159935"/>
          </a:xfrm>
          <a:prstGeom prst="triangl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2394576" y="4365848"/>
            <a:ext cx="2531462" cy="415498"/>
          </a:xfrm>
          <a:prstGeom prst="rect">
            <a:avLst/>
          </a:prstGeom>
        </p:spPr>
        <p:txBody>
          <a:bodyPr wrap="none">
            <a:spAutoFit/>
          </a:bodyPr>
          <a:lstStyle/>
          <a:p>
            <a:r>
              <a:rPr lang="en-US" altLang="zh-CN" sz="2100" kern="500" spc="225" dirty="0">
                <a:solidFill>
                  <a:schemeClr val="bg1">
                    <a:lumMod val="95000"/>
                  </a:schemeClr>
                </a:solidFill>
                <a:latin typeface="+mn-ea"/>
              </a:rPr>
              <a:t>24.7.3  </a:t>
            </a:r>
            <a:r>
              <a:rPr lang="zh-CN" altLang="en-US" sz="2100" kern="500" spc="225" dirty="0">
                <a:solidFill>
                  <a:schemeClr val="bg1">
                    <a:lumMod val="95000"/>
                  </a:schemeClr>
                </a:solidFill>
                <a:latin typeface="+mn-ea"/>
              </a:rPr>
              <a:t>功能服务</a:t>
            </a:r>
          </a:p>
        </p:txBody>
      </p:sp>
    </p:spTree>
    <p:extLst>
      <p:ext uri="{BB962C8B-B14F-4D97-AF65-F5344CB8AC3E}">
        <p14:creationId xmlns:p14="http://schemas.microsoft.com/office/powerpoint/2010/main" val="40930545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4704736" y="3848100"/>
            <a:ext cx="3920447" cy="1695450"/>
          </a:xfrm>
          <a:prstGeom prst="rect">
            <a:avLst/>
          </a:prstGeom>
          <a:solidFill>
            <a:schemeClr val="bg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04825" y="3848100"/>
            <a:ext cx="3920447" cy="1695450"/>
          </a:xfrm>
          <a:prstGeom prst="rect">
            <a:avLst/>
          </a:prstGeom>
          <a:solidFill>
            <a:schemeClr val="bg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04825" y="2886075"/>
            <a:ext cx="3920447" cy="7905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704737" y="2886075"/>
            <a:ext cx="3920447" cy="7905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4"/>
          </p:nvPr>
        </p:nvSpPr>
        <p:spPr/>
        <p:txBody>
          <a:bodyPr/>
          <a:lstStyle/>
          <a:p>
            <a:fld id="{CF730C6D-5BB4-4F63-9D16-9EBF769D35DB}" type="slidenum">
              <a:rPr lang="zh-CN" altLang="en-US" smtClean="0"/>
              <a:pPr/>
              <a:t>21</a:t>
            </a:fld>
            <a:endParaRPr lang="zh-CN" altLang="en-US" dirty="0"/>
          </a:p>
        </p:txBody>
      </p:sp>
      <p:sp>
        <p:nvSpPr>
          <p:cNvPr id="4" name="Rectangle 2_1"/>
          <p:cNvSpPr/>
          <p:nvPr/>
        </p:nvSpPr>
        <p:spPr>
          <a:xfrm>
            <a:off x="199435" y="96020"/>
            <a:ext cx="4225837" cy="461665"/>
          </a:xfrm>
          <a:prstGeom prst="rect">
            <a:avLst/>
          </a:prstGeom>
        </p:spPr>
        <p:txBody>
          <a:bodyPr wrap="none">
            <a:spAutoFit/>
          </a:bodyPr>
          <a:lstStyle/>
          <a:p>
            <a:r>
              <a:rPr lang="en-US" altLang="zh-CN" sz="2400" b="1" spc="225" dirty="0">
                <a:solidFill>
                  <a:schemeClr val="bg1"/>
                </a:solidFill>
                <a:latin typeface="微软雅黑" panose="020B0503020204020204" pitchFamily="34" charset="-122"/>
                <a:ea typeface="微软雅黑" panose="020B0503020204020204" pitchFamily="34" charset="-122"/>
              </a:rPr>
              <a:t>24.7  </a:t>
            </a:r>
            <a:r>
              <a:rPr lang="zh-CN" altLang="en-US" sz="2400" b="1" spc="225" dirty="0">
                <a:solidFill>
                  <a:schemeClr val="bg1"/>
                </a:solidFill>
                <a:latin typeface="微软雅黑" panose="020B0503020204020204" pitchFamily="34" charset="-122"/>
                <a:ea typeface="微软雅黑" panose="020B0503020204020204" pitchFamily="34" charset="-122"/>
              </a:rPr>
              <a:t>云创存储万物云服务</a:t>
            </a:r>
          </a:p>
        </p:txBody>
      </p:sp>
      <p:sp>
        <p:nvSpPr>
          <p:cNvPr id="5" name="TextBox 3_1"/>
          <p:cNvSpPr txBox="1"/>
          <p:nvPr/>
        </p:nvSpPr>
        <p:spPr>
          <a:xfrm>
            <a:off x="404049" y="808059"/>
            <a:ext cx="1415772" cy="461665"/>
          </a:xfrm>
          <a:prstGeom prst="rect">
            <a:avLst/>
          </a:prstGeom>
          <a:noFill/>
        </p:spPr>
        <p:txBody>
          <a:bodyPr wrap="none" rtlCol="0">
            <a:spAutoFit/>
          </a:bodyPr>
          <a:lstStyle/>
          <a:p>
            <a:r>
              <a:rPr lang="zh-CN" altLang="en-US" sz="2400" b="1">
                <a:solidFill>
                  <a:schemeClr val="accent6"/>
                </a:solidFill>
              </a:rPr>
              <a:t>功能服务</a:t>
            </a:r>
          </a:p>
        </p:txBody>
      </p:sp>
      <p:sp>
        <p:nvSpPr>
          <p:cNvPr id="6" name="Oval 4_1"/>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1617455" y="3097828"/>
            <a:ext cx="1569660" cy="369332"/>
          </a:xfrm>
          <a:prstGeom prst="rect">
            <a:avLst/>
          </a:prstGeom>
        </p:spPr>
        <p:txBody>
          <a:bodyPr wrap="none">
            <a:spAutoFit/>
          </a:bodyPr>
          <a:lstStyle/>
          <a:p>
            <a:r>
              <a:rPr lang="zh-CN" altLang="en-US" b="1">
                <a:solidFill>
                  <a:schemeClr val="bg1"/>
                </a:solidFill>
              </a:rPr>
              <a:t>数据存储服务</a:t>
            </a:r>
          </a:p>
        </p:txBody>
      </p:sp>
      <p:sp>
        <p:nvSpPr>
          <p:cNvPr id="9" name="矩形 8"/>
          <p:cNvSpPr/>
          <p:nvPr/>
        </p:nvSpPr>
        <p:spPr>
          <a:xfrm>
            <a:off x="5537280" y="3097828"/>
            <a:ext cx="2031325" cy="369332"/>
          </a:xfrm>
          <a:prstGeom prst="rect">
            <a:avLst/>
          </a:prstGeom>
        </p:spPr>
        <p:txBody>
          <a:bodyPr wrap="none">
            <a:spAutoFit/>
          </a:bodyPr>
          <a:lstStyle/>
          <a:p>
            <a:r>
              <a:rPr lang="zh-CN" altLang="en-US" b="1">
                <a:solidFill>
                  <a:schemeClr val="bg1"/>
                </a:solidFill>
              </a:rPr>
              <a:t>数据处理应用服务</a:t>
            </a:r>
          </a:p>
        </p:txBody>
      </p:sp>
      <p:sp>
        <p:nvSpPr>
          <p:cNvPr id="10" name="矩形 9"/>
          <p:cNvSpPr/>
          <p:nvPr/>
        </p:nvSpPr>
        <p:spPr>
          <a:xfrm>
            <a:off x="671213" y="3993049"/>
            <a:ext cx="3587670" cy="923330"/>
          </a:xfrm>
          <a:prstGeom prst="rect">
            <a:avLst/>
          </a:prstGeom>
        </p:spPr>
        <p:txBody>
          <a:bodyPr wrap="square">
            <a:spAutoFit/>
          </a:bodyPr>
          <a:lstStyle/>
          <a:p>
            <a:pPr>
              <a:lnSpc>
                <a:spcPct val="150000"/>
              </a:lnSpc>
            </a:pPr>
            <a:r>
              <a:rPr lang="zh-CN" altLang="en-US">
                <a:solidFill>
                  <a:schemeClr val="tx1">
                    <a:lumMod val="75000"/>
                    <a:lumOff val="25000"/>
                  </a:schemeClr>
                </a:solidFill>
              </a:rPr>
              <a:t>提供海量、弹性、安全、高可用和高可靠的云存储</a:t>
            </a:r>
          </a:p>
        </p:txBody>
      </p:sp>
      <p:sp>
        <p:nvSpPr>
          <p:cNvPr id="11" name="矩形 10"/>
          <p:cNvSpPr/>
          <p:nvPr/>
        </p:nvSpPr>
        <p:spPr>
          <a:xfrm>
            <a:off x="4838700" y="3993049"/>
            <a:ext cx="3786484" cy="1338828"/>
          </a:xfrm>
          <a:prstGeom prst="rect">
            <a:avLst/>
          </a:prstGeom>
        </p:spPr>
        <p:txBody>
          <a:bodyPr wrap="square">
            <a:spAutoFit/>
          </a:bodyPr>
          <a:lstStyle/>
          <a:p>
            <a:pPr>
              <a:lnSpc>
                <a:spcPct val="150000"/>
              </a:lnSpc>
            </a:pPr>
            <a:r>
              <a:rPr lang="zh-CN" altLang="en-US">
                <a:solidFill>
                  <a:schemeClr val="tx1">
                    <a:lumMod val="75000"/>
                    <a:lumOff val="25000"/>
                  </a:schemeClr>
                </a:solidFill>
              </a:rPr>
              <a:t>提供针对</a:t>
            </a:r>
            <a:r>
              <a:rPr lang="en-US" altLang="zh-CN">
                <a:solidFill>
                  <a:schemeClr val="tx1">
                    <a:lumMod val="75000"/>
                    <a:lumOff val="25000"/>
                  </a:schemeClr>
                </a:solidFill>
              </a:rPr>
              <a:t>TB/PB</a:t>
            </a:r>
            <a:r>
              <a:rPr lang="zh-CN" altLang="en-US">
                <a:solidFill>
                  <a:schemeClr val="tx1">
                    <a:lumMod val="75000"/>
                    <a:lumOff val="25000"/>
                  </a:schemeClr>
                </a:solidFill>
              </a:rPr>
              <a:t>级数据、实时性要求不高的处理服务，主要应用于数据挖掘和数据智能分析等领域</a:t>
            </a: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50813" y="1457631"/>
            <a:ext cx="3042374" cy="1229000"/>
          </a:xfrm>
          <a:prstGeom prst="rect">
            <a:avLst/>
          </a:prstGeom>
        </p:spPr>
      </p:pic>
    </p:spTree>
    <p:extLst>
      <p:ext uri="{BB962C8B-B14F-4D97-AF65-F5344CB8AC3E}">
        <p14:creationId xmlns:p14="http://schemas.microsoft.com/office/powerpoint/2010/main" val="30474612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CF730C6D-5BB4-4F63-9D16-9EBF769D35DB}" type="slidenum">
              <a:rPr lang="zh-CN" altLang="en-US" smtClean="0"/>
              <a:pPr/>
              <a:t>22</a:t>
            </a:fld>
            <a:endParaRPr lang="zh-CN" altLang="en-US" dirty="0"/>
          </a:p>
        </p:txBody>
      </p:sp>
      <p:sp>
        <p:nvSpPr>
          <p:cNvPr id="4" name="Rectangle 2_1"/>
          <p:cNvSpPr/>
          <p:nvPr/>
        </p:nvSpPr>
        <p:spPr>
          <a:xfrm>
            <a:off x="199435" y="96020"/>
            <a:ext cx="4225837" cy="461665"/>
          </a:xfrm>
          <a:prstGeom prst="rect">
            <a:avLst/>
          </a:prstGeom>
        </p:spPr>
        <p:txBody>
          <a:bodyPr wrap="none">
            <a:spAutoFit/>
          </a:bodyPr>
          <a:lstStyle/>
          <a:p>
            <a:r>
              <a:rPr lang="en-US" altLang="zh-CN" sz="2400" b="1" spc="225" dirty="0">
                <a:solidFill>
                  <a:schemeClr val="bg1"/>
                </a:solidFill>
                <a:latin typeface="微软雅黑" panose="020B0503020204020204" pitchFamily="34" charset="-122"/>
                <a:ea typeface="微软雅黑" panose="020B0503020204020204" pitchFamily="34" charset="-122"/>
              </a:rPr>
              <a:t>24.7  </a:t>
            </a:r>
            <a:r>
              <a:rPr lang="zh-CN" altLang="en-US" sz="2400" b="1" spc="225" dirty="0">
                <a:solidFill>
                  <a:schemeClr val="bg1"/>
                </a:solidFill>
                <a:latin typeface="微软雅黑" panose="020B0503020204020204" pitchFamily="34" charset="-122"/>
                <a:ea typeface="微软雅黑" panose="020B0503020204020204" pitchFamily="34" charset="-122"/>
              </a:rPr>
              <a:t>云创存储万物云服务</a:t>
            </a:r>
          </a:p>
        </p:txBody>
      </p:sp>
      <p:sp>
        <p:nvSpPr>
          <p:cNvPr id="5" name="TextBox 3_1"/>
          <p:cNvSpPr txBox="1"/>
          <p:nvPr/>
        </p:nvSpPr>
        <p:spPr>
          <a:xfrm>
            <a:off x="404049" y="808059"/>
            <a:ext cx="1415772" cy="461665"/>
          </a:xfrm>
          <a:prstGeom prst="rect">
            <a:avLst/>
          </a:prstGeom>
          <a:noFill/>
        </p:spPr>
        <p:txBody>
          <a:bodyPr wrap="none" rtlCol="0">
            <a:spAutoFit/>
          </a:bodyPr>
          <a:lstStyle/>
          <a:p>
            <a:r>
              <a:rPr lang="zh-CN" altLang="en-US" sz="2400" b="1">
                <a:solidFill>
                  <a:schemeClr val="accent6"/>
                </a:solidFill>
              </a:rPr>
              <a:t>功能服务</a:t>
            </a:r>
          </a:p>
        </p:txBody>
      </p:sp>
      <p:sp>
        <p:nvSpPr>
          <p:cNvPr id="6" name="Oval 4_1"/>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425648" y="1293706"/>
            <a:ext cx="1107996" cy="369332"/>
          </a:xfrm>
          <a:prstGeom prst="rect">
            <a:avLst/>
          </a:prstGeom>
          <a:solidFill>
            <a:schemeClr val="accent6"/>
          </a:solidFill>
        </p:spPr>
        <p:txBody>
          <a:bodyPr wrap="none">
            <a:spAutoFit/>
          </a:bodyPr>
          <a:lstStyle/>
          <a:p>
            <a:r>
              <a:rPr lang="zh-CN" altLang="en-US">
                <a:solidFill>
                  <a:schemeClr val="bg1"/>
                </a:solidFill>
              </a:rPr>
              <a:t>编程接口</a:t>
            </a:r>
          </a:p>
        </p:txBody>
      </p:sp>
      <p:sp>
        <p:nvSpPr>
          <p:cNvPr id="8" name="矩形 7"/>
          <p:cNvSpPr/>
          <p:nvPr/>
        </p:nvSpPr>
        <p:spPr>
          <a:xfrm>
            <a:off x="395288" y="1727956"/>
            <a:ext cx="8462962" cy="369332"/>
          </a:xfrm>
          <a:prstGeom prst="rect">
            <a:avLst/>
          </a:prstGeom>
        </p:spPr>
        <p:txBody>
          <a:bodyPr wrap="square">
            <a:spAutoFit/>
          </a:bodyPr>
          <a:lstStyle/>
          <a:p>
            <a:r>
              <a:rPr lang="zh-CN" altLang="en-US">
                <a:solidFill>
                  <a:schemeClr val="tx1">
                    <a:lumMod val="75000"/>
                    <a:lumOff val="25000"/>
                  </a:schemeClr>
                </a:solidFill>
              </a:rPr>
              <a:t>平台提供丰富的编程接口，实现了大数据平台所遵循的设计理念。</a:t>
            </a:r>
          </a:p>
        </p:txBody>
      </p:sp>
      <p:sp>
        <p:nvSpPr>
          <p:cNvPr id="9" name="矩形 8"/>
          <p:cNvSpPr/>
          <p:nvPr/>
        </p:nvSpPr>
        <p:spPr>
          <a:xfrm>
            <a:off x="425648" y="2411420"/>
            <a:ext cx="3999624" cy="49011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基于</a:t>
            </a:r>
            <a:r>
              <a:rPr lang="en-US" altLang="zh-CN"/>
              <a:t>HTTP</a:t>
            </a:r>
            <a:r>
              <a:rPr lang="zh-CN" altLang="en-US"/>
              <a:t>协议的数据服务调用接口</a:t>
            </a:r>
          </a:p>
        </p:txBody>
      </p:sp>
      <p:sp>
        <p:nvSpPr>
          <p:cNvPr id="10" name="矩形 9"/>
          <p:cNvSpPr/>
          <p:nvPr/>
        </p:nvSpPr>
        <p:spPr>
          <a:xfrm>
            <a:off x="425648" y="4130111"/>
            <a:ext cx="3999624" cy="49011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应用程序编程接口（</a:t>
            </a:r>
            <a:r>
              <a:rPr lang="en-US" altLang="zh-CN"/>
              <a:t>JavaAPI</a:t>
            </a:r>
            <a:r>
              <a:rPr lang="zh-CN" altLang="en-US"/>
              <a:t>等）</a:t>
            </a:r>
          </a:p>
        </p:txBody>
      </p:sp>
      <p:sp>
        <p:nvSpPr>
          <p:cNvPr id="11" name="矩形 10"/>
          <p:cNvSpPr/>
          <p:nvPr/>
        </p:nvSpPr>
        <p:spPr>
          <a:xfrm>
            <a:off x="425648" y="2932568"/>
            <a:ext cx="8334341" cy="874407"/>
          </a:xfrm>
          <a:prstGeom prst="rect">
            <a:avLst/>
          </a:prstGeom>
          <a:solidFill>
            <a:schemeClr val="bg2"/>
          </a:solidFill>
          <a:ln>
            <a:solidFill>
              <a:schemeClr val="bg1">
                <a:lumMod val="75000"/>
              </a:schemeClr>
            </a:solidFill>
          </a:ln>
        </p:spPr>
        <p:txBody>
          <a:bodyPr wrap="square">
            <a:spAutoFit/>
          </a:bodyPr>
          <a:lstStyle/>
          <a:p>
            <a:pPr>
              <a:lnSpc>
                <a:spcPct val="150000"/>
              </a:lnSpc>
            </a:pPr>
            <a:r>
              <a:rPr lang="zh-CN" altLang="en-US">
                <a:solidFill>
                  <a:schemeClr val="tx1">
                    <a:lumMod val="75000"/>
                    <a:lumOff val="25000"/>
                  </a:schemeClr>
                </a:solidFill>
              </a:rPr>
              <a:t>构建基于</a:t>
            </a:r>
            <a:r>
              <a:rPr lang="en-US" altLang="zh-CN">
                <a:solidFill>
                  <a:schemeClr val="tx1">
                    <a:lumMod val="75000"/>
                    <a:lumOff val="25000"/>
                  </a:schemeClr>
                </a:solidFill>
              </a:rPr>
              <a:t>HTTP</a:t>
            </a:r>
            <a:r>
              <a:rPr lang="zh-CN" altLang="en-US">
                <a:solidFill>
                  <a:schemeClr val="tx1">
                    <a:lumMod val="75000"/>
                    <a:lumOff val="25000"/>
                  </a:schemeClr>
                </a:solidFill>
              </a:rPr>
              <a:t>的 </a:t>
            </a:r>
            <a:r>
              <a:rPr lang="en-US" altLang="zh-CN">
                <a:solidFill>
                  <a:schemeClr val="tx1">
                    <a:lumMod val="75000"/>
                    <a:lumOff val="25000"/>
                  </a:schemeClr>
                </a:solidFill>
              </a:rPr>
              <a:t>RESTful</a:t>
            </a:r>
            <a:r>
              <a:rPr lang="zh-CN" altLang="en-US">
                <a:solidFill>
                  <a:schemeClr val="tx1">
                    <a:lumMod val="75000"/>
                    <a:lumOff val="25000"/>
                  </a:schemeClr>
                </a:solidFill>
              </a:rPr>
              <a:t>协议接口的目的主要是使智能硬件便捷地通过发送</a:t>
            </a:r>
            <a:r>
              <a:rPr lang="en-US" altLang="zh-CN">
                <a:solidFill>
                  <a:schemeClr val="tx1">
                    <a:lumMod val="75000"/>
                    <a:lumOff val="25000"/>
                  </a:schemeClr>
                </a:solidFill>
              </a:rPr>
              <a:t>HTTP POST</a:t>
            </a:r>
            <a:r>
              <a:rPr lang="zh-CN" altLang="en-US">
                <a:solidFill>
                  <a:schemeClr val="tx1">
                    <a:lumMod val="75000"/>
                    <a:lumOff val="25000"/>
                  </a:schemeClr>
                </a:solidFill>
              </a:rPr>
              <a:t>请求直接访问平台大数据服务。</a:t>
            </a:r>
          </a:p>
        </p:txBody>
      </p:sp>
      <p:sp>
        <p:nvSpPr>
          <p:cNvPr id="12" name="矩形 11"/>
          <p:cNvSpPr/>
          <p:nvPr/>
        </p:nvSpPr>
        <p:spPr>
          <a:xfrm>
            <a:off x="425648" y="4651215"/>
            <a:ext cx="8334341" cy="874407"/>
          </a:xfrm>
          <a:prstGeom prst="rect">
            <a:avLst/>
          </a:prstGeom>
          <a:solidFill>
            <a:schemeClr val="bg2"/>
          </a:solidFill>
          <a:ln>
            <a:solidFill>
              <a:schemeClr val="bg1">
                <a:lumMod val="75000"/>
              </a:schemeClr>
            </a:solidFill>
          </a:ln>
        </p:spPr>
        <p:txBody>
          <a:bodyPr wrap="square">
            <a:spAutoFit/>
          </a:bodyPr>
          <a:lstStyle/>
          <a:p>
            <a:pPr>
              <a:lnSpc>
                <a:spcPct val="150000"/>
              </a:lnSpc>
            </a:pPr>
            <a:r>
              <a:rPr lang="zh-CN" altLang="en-US">
                <a:solidFill>
                  <a:schemeClr val="tx1">
                    <a:lumMod val="75000"/>
                    <a:lumOff val="25000"/>
                  </a:schemeClr>
                </a:solidFill>
              </a:rPr>
              <a:t>大数据平台通过提供软件应用开发包的形式为物联网应用提供具有针对性的数据应用服务，目的在于减少物联网应用端的开发量。</a:t>
            </a:r>
          </a:p>
        </p:txBody>
      </p:sp>
    </p:spTree>
    <p:extLst>
      <p:ext uri="{BB962C8B-B14F-4D97-AF65-F5344CB8AC3E}">
        <p14:creationId xmlns:p14="http://schemas.microsoft.com/office/powerpoint/2010/main" val="32046255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CF730C6D-5BB4-4F63-9D16-9EBF769D35DB}" type="slidenum">
              <a:rPr lang="zh-CN" altLang="en-US" smtClean="0"/>
              <a:pPr/>
              <a:t>23</a:t>
            </a:fld>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293568852"/>
              </p:ext>
            </p:extLst>
          </p:nvPr>
        </p:nvGraphicFramePr>
        <p:xfrm>
          <a:off x="460491" y="1385842"/>
          <a:ext cx="8204538" cy="4492440"/>
        </p:xfrm>
        <a:graphic>
          <a:graphicData uri="http://schemas.openxmlformats.org/drawingml/2006/table">
            <a:tbl>
              <a:tblPr firstRow="1" firstCol="1" bandRow="1">
                <a:tableStyleId>{93296810-A885-4BE3-A3E7-6D5BEEA58F35}</a:tableStyleId>
              </a:tblPr>
              <a:tblGrid>
                <a:gridCol w="2969965">
                  <a:extLst>
                    <a:ext uri="{9D8B030D-6E8A-4147-A177-3AD203B41FA5}">
                      <a16:colId xmlns:a16="http://schemas.microsoft.com/office/drawing/2014/main" val="20000"/>
                    </a:ext>
                  </a:extLst>
                </a:gridCol>
                <a:gridCol w="5234573">
                  <a:extLst>
                    <a:ext uri="{9D8B030D-6E8A-4147-A177-3AD203B41FA5}">
                      <a16:colId xmlns:a16="http://schemas.microsoft.com/office/drawing/2014/main" val="20001"/>
                    </a:ext>
                  </a:extLst>
                </a:gridCol>
              </a:tblGrid>
              <a:tr h="374370">
                <a:tc>
                  <a:txBody>
                    <a:bodyPr/>
                    <a:lstStyle/>
                    <a:p>
                      <a:pPr indent="266700" algn="ctr">
                        <a:lnSpc>
                          <a:spcPts val="1400"/>
                        </a:lnSpc>
                        <a:spcAft>
                          <a:spcPts val="0"/>
                        </a:spcAft>
                        <a:tabLst>
                          <a:tab pos="2628265" algn="ctr"/>
                          <a:tab pos="5292725" algn="r"/>
                        </a:tabLst>
                      </a:pPr>
                      <a:r>
                        <a:rPr lang="zh-CN" sz="1400" kern="500">
                          <a:effectLst/>
                        </a:rPr>
                        <a:t>操作名称</a:t>
                      </a:r>
                      <a:endParaRPr lang="zh-CN" sz="1400" kern="500">
                        <a:solidFill>
                          <a:srgbClr val="000000"/>
                        </a:solidFill>
                        <a:effectLst/>
                        <a:latin typeface="Times New Roman" panose="02020603050405020304" pitchFamily="18" charset="0"/>
                        <a:ea typeface="宋体" panose="02010600030101010101" pitchFamily="2" charset="-122"/>
                      </a:endParaRPr>
                    </a:p>
                  </a:txBody>
                  <a:tcPr marL="127933" marR="127933" marT="0" marB="0" anchor="ctr"/>
                </a:tc>
                <a:tc>
                  <a:txBody>
                    <a:bodyPr/>
                    <a:lstStyle/>
                    <a:p>
                      <a:pPr indent="266700" algn="ctr">
                        <a:lnSpc>
                          <a:spcPts val="1400"/>
                        </a:lnSpc>
                        <a:spcAft>
                          <a:spcPts val="0"/>
                        </a:spcAft>
                        <a:tabLst>
                          <a:tab pos="2628265" algn="ctr"/>
                          <a:tab pos="5292725" algn="r"/>
                        </a:tabLst>
                      </a:pPr>
                      <a:r>
                        <a:rPr lang="zh-CN" sz="1400" kern="500">
                          <a:effectLst/>
                        </a:rPr>
                        <a:t>操作目标</a:t>
                      </a:r>
                      <a:endParaRPr lang="zh-CN" sz="1400" kern="500">
                        <a:solidFill>
                          <a:srgbClr val="000000"/>
                        </a:solidFill>
                        <a:effectLst/>
                        <a:latin typeface="Times New Roman" panose="02020603050405020304" pitchFamily="18" charset="0"/>
                        <a:ea typeface="宋体" panose="02010600030101010101" pitchFamily="2" charset="-122"/>
                      </a:endParaRPr>
                    </a:p>
                  </a:txBody>
                  <a:tcPr marL="127933" marR="127933" marT="0" marB="0" anchor="ctr"/>
                </a:tc>
                <a:extLst>
                  <a:ext uri="{0D108BD9-81ED-4DB2-BD59-A6C34878D82A}">
                    <a16:rowId xmlns:a16="http://schemas.microsoft.com/office/drawing/2014/main" val="10000"/>
                  </a:ext>
                </a:extLst>
              </a:tr>
              <a:tr h="374370">
                <a:tc>
                  <a:txBody>
                    <a:bodyPr/>
                    <a:lstStyle/>
                    <a:p>
                      <a:pPr indent="266700" algn="ctr">
                        <a:lnSpc>
                          <a:spcPts val="1400"/>
                        </a:lnSpc>
                        <a:spcAft>
                          <a:spcPts val="0"/>
                        </a:spcAft>
                        <a:tabLst>
                          <a:tab pos="2628265" algn="ctr"/>
                          <a:tab pos="5292725" algn="r"/>
                        </a:tabLst>
                      </a:pPr>
                      <a:r>
                        <a:rPr lang="en-US" sz="1400" kern="500">
                          <a:effectLst/>
                        </a:rPr>
                        <a:t>AddTableRow</a:t>
                      </a:r>
                      <a:endParaRPr lang="zh-CN" sz="1400" kern="500">
                        <a:solidFill>
                          <a:srgbClr val="000000"/>
                        </a:solidFill>
                        <a:effectLst/>
                        <a:latin typeface="Times New Roman" panose="02020603050405020304" pitchFamily="18" charset="0"/>
                        <a:ea typeface="宋体" panose="02010600030101010101" pitchFamily="2" charset="-122"/>
                      </a:endParaRPr>
                    </a:p>
                  </a:txBody>
                  <a:tcPr marL="127933" marR="127933" marT="0" marB="0" anchor="ctr">
                    <a:solidFill>
                      <a:schemeClr val="tx1">
                        <a:lumMod val="75000"/>
                        <a:lumOff val="25000"/>
                      </a:schemeClr>
                    </a:solidFill>
                  </a:tcPr>
                </a:tc>
                <a:tc>
                  <a:txBody>
                    <a:bodyPr/>
                    <a:lstStyle/>
                    <a:p>
                      <a:pPr indent="266700" algn="just">
                        <a:lnSpc>
                          <a:spcPts val="1400"/>
                        </a:lnSpc>
                        <a:spcAft>
                          <a:spcPts val="0"/>
                        </a:spcAft>
                        <a:tabLst>
                          <a:tab pos="2628265" algn="ctr"/>
                          <a:tab pos="5292725" algn="r"/>
                        </a:tabLst>
                      </a:pPr>
                      <a:r>
                        <a:rPr lang="zh-CN" sz="1400" kern="0">
                          <a:effectLst/>
                        </a:rPr>
                        <a:t>插入一行数据</a:t>
                      </a:r>
                      <a:endParaRPr lang="zh-CN" sz="1400" kern="50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127933" marR="127933" marT="0" marB="0" anchor="ctr"/>
                </a:tc>
                <a:extLst>
                  <a:ext uri="{0D108BD9-81ED-4DB2-BD59-A6C34878D82A}">
                    <a16:rowId xmlns:a16="http://schemas.microsoft.com/office/drawing/2014/main" val="10001"/>
                  </a:ext>
                </a:extLst>
              </a:tr>
              <a:tr h="374370">
                <a:tc>
                  <a:txBody>
                    <a:bodyPr/>
                    <a:lstStyle/>
                    <a:p>
                      <a:pPr indent="266700" algn="ctr">
                        <a:lnSpc>
                          <a:spcPts val="1400"/>
                        </a:lnSpc>
                        <a:spcAft>
                          <a:spcPts val="0"/>
                        </a:spcAft>
                        <a:tabLst>
                          <a:tab pos="2628265" algn="ctr"/>
                          <a:tab pos="5292725" algn="r"/>
                        </a:tabLst>
                      </a:pPr>
                      <a:r>
                        <a:rPr lang="en-US" sz="1400" kern="500">
                          <a:effectLst/>
                        </a:rPr>
                        <a:t>AddTableRows</a:t>
                      </a:r>
                      <a:endParaRPr lang="zh-CN" sz="1400" kern="500">
                        <a:solidFill>
                          <a:srgbClr val="000000"/>
                        </a:solidFill>
                        <a:effectLst/>
                        <a:latin typeface="Times New Roman" panose="02020603050405020304" pitchFamily="18" charset="0"/>
                        <a:ea typeface="宋体" panose="02010600030101010101" pitchFamily="2" charset="-122"/>
                      </a:endParaRPr>
                    </a:p>
                  </a:txBody>
                  <a:tcPr marL="127933" marR="127933" marT="0" marB="0" anchor="ctr">
                    <a:solidFill>
                      <a:schemeClr val="tx1">
                        <a:lumMod val="75000"/>
                        <a:lumOff val="25000"/>
                      </a:schemeClr>
                    </a:solidFill>
                  </a:tcPr>
                </a:tc>
                <a:tc>
                  <a:txBody>
                    <a:bodyPr/>
                    <a:lstStyle/>
                    <a:p>
                      <a:pPr indent="266700" algn="just">
                        <a:lnSpc>
                          <a:spcPts val="1400"/>
                        </a:lnSpc>
                        <a:spcAft>
                          <a:spcPts val="0"/>
                        </a:spcAft>
                        <a:tabLst>
                          <a:tab pos="2628265" algn="ctr"/>
                          <a:tab pos="5292725" algn="r"/>
                        </a:tabLst>
                      </a:pPr>
                      <a:r>
                        <a:rPr lang="zh-CN" sz="1400" kern="0">
                          <a:effectLst/>
                        </a:rPr>
                        <a:t>插入多行数据</a:t>
                      </a:r>
                      <a:endParaRPr lang="zh-CN" sz="1400" kern="50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127933" marR="127933" marT="0" marB="0" anchor="ctr"/>
                </a:tc>
                <a:extLst>
                  <a:ext uri="{0D108BD9-81ED-4DB2-BD59-A6C34878D82A}">
                    <a16:rowId xmlns:a16="http://schemas.microsoft.com/office/drawing/2014/main" val="10002"/>
                  </a:ext>
                </a:extLst>
              </a:tr>
              <a:tr h="374370">
                <a:tc>
                  <a:txBody>
                    <a:bodyPr/>
                    <a:lstStyle/>
                    <a:p>
                      <a:pPr indent="266700" algn="ctr">
                        <a:lnSpc>
                          <a:spcPts val="1400"/>
                        </a:lnSpc>
                        <a:spcAft>
                          <a:spcPts val="0"/>
                        </a:spcAft>
                        <a:tabLst>
                          <a:tab pos="2628265" algn="ctr"/>
                          <a:tab pos="5292725" algn="r"/>
                        </a:tabLst>
                      </a:pPr>
                      <a:r>
                        <a:rPr lang="en-US" sz="1400" kern="500">
                          <a:effectLst/>
                        </a:rPr>
                        <a:t>GetTableRow</a:t>
                      </a:r>
                      <a:endParaRPr lang="zh-CN" sz="1400" kern="500">
                        <a:solidFill>
                          <a:srgbClr val="000000"/>
                        </a:solidFill>
                        <a:effectLst/>
                        <a:latin typeface="Times New Roman" panose="02020603050405020304" pitchFamily="18" charset="0"/>
                        <a:ea typeface="宋体" panose="02010600030101010101" pitchFamily="2" charset="-122"/>
                      </a:endParaRPr>
                    </a:p>
                  </a:txBody>
                  <a:tcPr marL="127933" marR="127933" marT="0" marB="0" anchor="ctr">
                    <a:solidFill>
                      <a:schemeClr val="tx1">
                        <a:lumMod val="75000"/>
                        <a:lumOff val="25000"/>
                      </a:schemeClr>
                    </a:solidFill>
                  </a:tcPr>
                </a:tc>
                <a:tc>
                  <a:txBody>
                    <a:bodyPr/>
                    <a:lstStyle/>
                    <a:p>
                      <a:pPr indent="266700" algn="just">
                        <a:lnSpc>
                          <a:spcPts val="1400"/>
                        </a:lnSpc>
                        <a:spcAft>
                          <a:spcPts val="0"/>
                        </a:spcAft>
                        <a:tabLst>
                          <a:tab pos="2628265" algn="ctr"/>
                          <a:tab pos="5292725" algn="r"/>
                        </a:tabLst>
                      </a:pPr>
                      <a:r>
                        <a:rPr lang="zh-CN" sz="1400" kern="0">
                          <a:effectLst/>
                        </a:rPr>
                        <a:t>读取一个表中单行数据</a:t>
                      </a:r>
                      <a:endParaRPr lang="zh-CN" sz="1400" kern="50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127933" marR="127933" marT="0" marB="0" anchor="ctr"/>
                </a:tc>
                <a:extLst>
                  <a:ext uri="{0D108BD9-81ED-4DB2-BD59-A6C34878D82A}">
                    <a16:rowId xmlns:a16="http://schemas.microsoft.com/office/drawing/2014/main" val="10003"/>
                  </a:ext>
                </a:extLst>
              </a:tr>
              <a:tr h="374370">
                <a:tc>
                  <a:txBody>
                    <a:bodyPr/>
                    <a:lstStyle/>
                    <a:p>
                      <a:pPr indent="266700" algn="ctr">
                        <a:lnSpc>
                          <a:spcPts val="1400"/>
                        </a:lnSpc>
                        <a:spcAft>
                          <a:spcPts val="0"/>
                        </a:spcAft>
                        <a:tabLst>
                          <a:tab pos="2628265" algn="ctr"/>
                          <a:tab pos="5292725" algn="r"/>
                        </a:tabLst>
                      </a:pPr>
                      <a:r>
                        <a:rPr lang="en-US" sz="1400" kern="500">
                          <a:effectLst/>
                        </a:rPr>
                        <a:t>GetTableRows</a:t>
                      </a:r>
                      <a:endParaRPr lang="zh-CN" sz="1400" kern="500">
                        <a:solidFill>
                          <a:srgbClr val="000000"/>
                        </a:solidFill>
                        <a:effectLst/>
                        <a:latin typeface="Times New Roman" panose="02020603050405020304" pitchFamily="18" charset="0"/>
                        <a:ea typeface="宋体" panose="02010600030101010101" pitchFamily="2" charset="-122"/>
                      </a:endParaRPr>
                    </a:p>
                  </a:txBody>
                  <a:tcPr marL="127933" marR="127933" marT="0" marB="0" anchor="ctr">
                    <a:solidFill>
                      <a:schemeClr val="tx1">
                        <a:lumMod val="75000"/>
                        <a:lumOff val="25000"/>
                      </a:schemeClr>
                    </a:solidFill>
                  </a:tcPr>
                </a:tc>
                <a:tc>
                  <a:txBody>
                    <a:bodyPr/>
                    <a:lstStyle/>
                    <a:p>
                      <a:pPr indent="266700" algn="just">
                        <a:lnSpc>
                          <a:spcPts val="1400"/>
                        </a:lnSpc>
                        <a:spcAft>
                          <a:spcPts val="0"/>
                        </a:spcAft>
                        <a:tabLst>
                          <a:tab pos="2628265" algn="ctr"/>
                          <a:tab pos="5292725" algn="r"/>
                        </a:tabLst>
                      </a:pPr>
                      <a:r>
                        <a:rPr lang="zh-CN" sz="1400" kern="0">
                          <a:effectLst/>
                        </a:rPr>
                        <a:t>批量读取一个表中若干行数据</a:t>
                      </a:r>
                      <a:endParaRPr lang="zh-CN" sz="1400" kern="50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127933" marR="127933" marT="0" marB="0" anchor="ctr"/>
                </a:tc>
                <a:extLst>
                  <a:ext uri="{0D108BD9-81ED-4DB2-BD59-A6C34878D82A}">
                    <a16:rowId xmlns:a16="http://schemas.microsoft.com/office/drawing/2014/main" val="10004"/>
                  </a:ext>
                </a:extLst>
              </a:tr>
              <a:tr h="374370">
                <a:tc>
                  <a:txBody>
                    <a:bodyPr/>
                    <a:lstStyle/>
                    <a:p>
                      <a:pPr indent="266700" algn="ctr">
                        <a:lnSpc>
                          <a:spcPts val="1400"/>
                        </a:lnSpc>
                        <a:spcAft>
                          <a:spcPts val="0"/>
                        </a:spcAft>
                        <a:tabLst>
                          <a:tab pos="2628265" algn="ctr"/>
                          <a:tab pos="5292725" algn="r"/>
                        </a:tabLst>
                      </a:pPr>
                      <a:r>
                        <a:rPr lang="en-US" sz="1400" kern="500">
                          <a:effectLst/>
                        </a:rPr>
                        <a:t>GetTableRowsByRange</a:t>
                      </a:r>
                      <a:endParaRPr lang="zh-CN" sz="1400" kern="500">
                        <a:solidFill>
                          <a:srgbClr val="000000"/>
                        </a:solidFill>
                        <a:effectLst/>
                        <a:latin typeface="Times New Roman" panose="02020603050405020304" pitchFamily="18" charset="0"/>
                        <a:ea typeface="宋体" panose="02010600030101010101" pitchFamily="2" charset="-122"/>
                      </a:endParaRPr>
                    </a:p>
                  </a:txBody>
                  <a:tcPr marL="127933" marR="127933" marT="0" marB="0" anchor="ctr">
                    <a:solidFill>
                      <a:schemeClr val="tx1">
                        <a:lumMod val="75000"/>
                        <a:lumOff val="25000"/>
                      </a:schemeClr>
                    </a:solidFill>
                  </a:tcPr>
                </a:tc>
                <a:tc>
                  <a:txBody>
                    <a:bodyPr/>
                    <a:lstStyle/>
                    <a:p>
                      <a:pPr indent="266700" algn="just">
                        <a:lnSpc>
                          <a:spcPts val="1400"/>
                        </a:lnSpc>
                        <a:spcAft>
                          <a:spcPts val="0"/>
                        </a:spcAft>
                        <a:tabLst>
                          <a:tab pos="2628265" algn="ctr"/>
                          <a:tab pos="5292725" algn="r"/>
                        </a:tabLst>
                      </a:pPr>
                      <a:r>
                        <a:rPr lang="zh-CN" sz="1400" kern="0">
                          <a:effectLst/>
                        </a:rPr>
                        <a:t>读取指定主键范围内的数据</a:t>
                      </a:r>
                      <a:endParaRPr lang="zh-CN" sz="1400" kern="50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127933" marR="127933" marT="0" marB="0" anchor="ctr"/>
                </a:tc>
                <a:extLst>
                  <a:ext uri="{0D108BD9-81ED-4DB2-BD59-A6C34878D82A}">
                    <a16:rowId xmlns:a16="http://schemas.microsoft.com/office/drawing/2014/main" val="10005"/>
                  </a:ext>
                </a:extLst>
              </a:tr>
              <a:tr h="374370">
                <a:tc>
                  <a:txBody>
                    <a:bodyPr/>
                    <a:lstStyle/>
                    <a:p>
                      <a:pPr indent="266700" algn="ctr">
                        <a:lnSpc>
                          <a:spcPts val="1400"/>
                        </a:lnSpc>
                        <a:spcAft>
                          <a:spcPts val="0"/>
                        </a:spcAft>
                        <a:tabLst>
                          <a:tab pos="2628265" algn="ctr"/>
                          <a:tab pos="5292725" algn="r"/>
                        </a:tabLst>
                      </a:pPr>
                      <a:r>
                        <a:rPr lang="en-US" sz="1400" kern="500">
                          <a:effectLst/>
                        </a:rPr>
                        <a:t>DeleteTableRow</a:t>
                      </a:r>
                      <a:endParaRPr lang="zh-CN" sz="1400" kern="500">
                        <a:solidFill>
                          <a:srgbClr val="000000"/>
                        </a:solidFill>
                        <a:effectLst/>
                        <a:latin typeface="Times New Roman" panose="02020603050405020304" pitchFamily="18" charset="0"/>
                        <a:ea typeface="宋体" panose="02010600030101010101" pitchFamily="2" charset="-122"/>
                      </a:endParaRPr>
                    </a:p>
                  </a:txBody>
                  <a:tcPr marL="127933" marR="127933" marT="0" marB="0" anchor="ctr">
                    <a:solidFill>
                      <a:schemeClr val="tx1">
                        <a:lumMod val="75000"/>
                        <a:lumOff val="25000"/>
                      </a:schemeClr>
                    </a:solidFill>
                  </a:tcPr>
                </a:tc>
                <a:tc>
                  <a:txBody>
                    <a:bodyPr/>
                    <a:lstStyle/>
                    <a:p>
                      <a:pPr indent="266700" algn="just">
                        <a:lnSpc>
                          <a:spcPts val="1400"/>
                        </a:lnSpc>
                        <a:spcAft>
                          <a:spcPts val="0"/>
                        </a:spcAft>
                        <a:tabLst>
                          <a:tab pos="2628265" algn="ctr"/>
                          <a:tab pos="5292725" algn="r"/>
                        </a:tabLst>
                      </a:pPr>
                      <a:r>
                        <a:rPr lang="zh-CN" sz="1400" kern="0">
                          <a:effectLst/>
                        </a:rPr>
                        <a:t>删除一个表中一行数据</a:t>
                      </a:r>
                      <a:endParaRPr lang="zh-CN" sz="1400" kern="50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127933" marR="127933" marT="0" marB="0" anchor="ctr"/>
                </a:tc>
                <a:extLst>
                  <a:ext uri="{0D108BD9-81ED-4DB2-BD59-A6C34878D82A}">
                    <a16:rowId xmlns:a16="http://schemas.microsoft.com/office/drawing/2014/main" val="10006"/>
                  </a:ext>
                </a:extLst>
              </a:tr>
              <a:tr h="374370">
                <a:tc>
                  <a:txBody>
                    <a:bodyPr/>
                    <a:lstStyle/>
                    <a:p>
                      <a:pPr indent="266700" algn="ctr">
                        <a:lnSpc>
                          <a:spcPts val="1400"/>
                        </a:lnSpc>
                        <a:spcAft>
                          <a:spcPts val="0"/>
                        </a:spcAft>
                        <a:tabLst>
                          <a:tab pos="2628265" algn="ctr"/>
                          <a:tab pos="5292725" algn="r"/>
                        </a:tabLst>
                      </a:pPr>
                      <a:r>
                        <a:rPr lang="en-US" sz="1400" kern="500">
                          <a:effectLst/>
                        </a:rPr>
                        <a:t>DeleteTableRows</a:t>
                      </a:r>
                      <a:endParaRPr lang="zh-CN" sz="1400" kern="500">
                        <a:solidFill>
                          <a:srgbClr val="000000"/>
                        </a:solidFill>
                        <a:effectLst/>
                        <a:latin typeface="Times New Roman" panose="02020603050405020304" pitchFamily="18" charset="0"/>
                        <a:ea typeface="宋体" panose="02010600030101010101" pitchFamily="2" charset="-122"/>
                      </a:endParaRPr>
                    </a:p>
                  </a:txBody>
                  <a:tcPr marL="127933" marR="127933" marT="0" marB="0" anchor="ctr">
                    <a:solidFill>
                      <a:schemeClr val="tx1">
                        <a:lumMod val="75000"/>
                        <a:lumOff val="25000"/>
                      </a:schemeClr>
                    </a:solidFill>
                  </a:tcPr>
                </a:tc>
                <a:tc>
                  <a:txBody>
                    <a:bodyPr/>
                    <a:lstStyle/>
                    <a:p>
                      <a:pPr indent="266700" algn="just">
                        <a:lnSpc>
                          <a:spcPts val="1400"/>
                        </a:lnSpc>
                        <a:spcAft>
                          <a:spcPts val="0"/>
                        </a:spcAft>
                        <a:tabLst>
                          <a:tab pos="2628265" algn="ctr"/>
                          <a:tab pos="5292725" algn="r"/>
                        </a:tabLst>
                      </a:pPr>
                      <a:r>
                        <a:rPr lang="zh-CN" sz="1400" kern="0">
                          <a:effectLst/>
                        </a:rPr>
                        <a:t>删除一个表中若干行数据</a:t>
                      </a:r>
                      <a:endParaRPr lang="zh-CN" sz="1400" kern="50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127933" marR="127933" marT="0" marB="0" anchor="ctr"/>
                </a:tc>
                <a:extLst>
                  <a:ext uri="{0D108BD9-81ED-4DB2-BD59-A6C34878D82A}">
                    <a16:rowId xmlns:a16="http://schemas.microsoft.com/office/drawing/2014/main" val="10007"/>
                  </a:ext>
                </a:extLst>
              </a:tr>
              <a:tr h="374370">
                <a:tc>
                  <a:txBody>
                    <a:bodyPr/>
                    <a:lstStyle/>
                    <a:p>
                      <a:pPr indent="266700" algn="ctr">
                        <a:lnSpc>
                          <a:spcPts val="1400"/>
                        </a:lnSpc>
                        <a:spcAft>
                          <a:spcPts val="0"/>
                        </a:spcAft>
                        <a:tabLst>
                          <a:tab pos="2628265" algn="ctr"/>
                          <a:tab pos="5292725" algn="r"/>
                        </a:tabLst>
                      </a:pPr>
                      <a:r>
                        <a:rPr lang="en-US" sz="1400" kern="500">
                          <a:effectLst/>
                        </a:rPr>
                        <a:t>CreateTable</a:t>
                      </a:r>
                      <a:endParaRPr lang="zh-CN" sz="1400" kern="500">
                        <a:solidFill>
                          <a:srgbClr val="000000"/>
                        </a:solidFill>
                        <a:effectLst/>
                        <a:latin typeface="Times New Roman" panose="02020603050405020304" pitchFamily="18" charset="0"/>
                        <a:ea typeface="宋体" panose="02010600030101010101" pitchFamily="2" charset="-122"/>
                      </a:endParaRPr>
                    </a:p>
                  </a:txBody>
                  <a:tcPr marL="127933" marR="127933" marT="0" marB="0" anchor="ctr">
                    <a:solidFill>
                      <a:schemeClr val="tx1">
                        <a:lumMod val="75000"/>
                        <a:lumOff val="25000"/>
                      </a:schemeClr>
                    </a:solidFill>
                  </a:tcPr>
                </a:tc>
                <a:tc>
                  <a:txBody>
                    <a:bodyPr/>
                    <a:lstStyle/>
                    <a:p>
                      <a:pPr indent="266700" algn="just">
                        <a:lnSpc>
                          <a:spcPts val="1400"/>
                        </a:lnSpc>
                        <a:spcAft>
                          <a:spcPts val="0"/>
                        </a:spcAft>
                        <a:tabLst>
                          <a:tab pos="2628265" algn="ctr"/>
                          <a:tab pos="5292725" algn="r"/>
                        </a:tabLst>
                      </a:pPr>
                      <a:r>
                        <a:rPr lang="zh-CN" sz="1400" kern="0">
                          <a:effectLst/>
                        </a:rPr>
                        <a:t>根据给定的表结构信息创建相应的表</a:t>
                      </a:r>
                      <a:endParaRPr lang="zh-CN" sz="1400" kern="50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127933" marR="127933" marT="0" marB="0" anchor="ctr"/>
                </a:tc>
                <a:extLst>
                  <a:ext uri="{0D108BD9-81ED-4DB2-BD59-A6C34878D82A}">
                    <a16:rowId xmlns:a16="http://schemas.microsoft.com/office/drawing/2014/main" val="10008"/>
                  </a:ext>
                </a:extLst>
              </a:tr>
              <a:tr h="374370">
                <a:tc>
                  <a:txBody>
                    <a:bodyPr/>
                    <a:lstStyle/>
                    <a:p>
                      <a:pPr indent="266700" algn="ctr">
                        <a:lnSpc>
                          <a:spcPts val="1400"/>
                        </a:lnSpc>
                        <a:spcAft>
                          <a:spcPts val="0"/>
                        </a:spcAft>
                        <a:tabLst>
                          <a:tab pos="2628265" algn="ctr"/>
                          <a:tab pos="5292725" algn="r"/>
                        </a:tabLst>
                      </a:pPr>
                      <a:r>
                        <a:rPr lang="en-US" sz="1400" kern="500">
                          <a:effectLst/>
                        </a:rPr>
                        <a:t>DeleteTable</a:t>
                      </a:r>
                      <a:endParaRPr lang="zh-CN" sz="1400" kern="500">
                        <a:solidFill>
                          <a:srgbClr val="000000"/>
                        </a:solidFill>
                        <a:effectLst/>
                        <a:latin typeface="Times New Roman" panose="02020603050405020304" pitchFamily="18" charset="0"/>
                        <a:ea typeface="宋体" panose="02010600030101010101" pitchFamily="2" charset="-122"/>
                      </a:endParaRPr>
                    </a:p>
                  </a:txBody>
                  <a:tcPr marL="127933" marR="127933" marT="0" marB="0" anchor="ctr">
                    <a:solidFill>
                      <a:schemeClr val="tx1">
                        <a:lumMod val="75000"/>
                        <a:lumOff val="25000"/>
                      </a:schemeClr>
                    </a:solidFill>
                  </a:tcPr>
                </a:tc>
                <a:tc>
                  <a:txBody>
                    <a:bodyPr/>
                    <a:lstStyle/>
                    <a:p>
                      <a:pPr indent="266700" algn="just">
                        <a:lnSpc>
                          <a:spcPts val="1400"/>
                        </a:lnSpc>
                        <a:spcAft>
                          <a:spcPts val="0"/>
                        </a:spcAft>
                        <a:tabLst>
                          <a:tab pos="2628265" algn="ctr"/>
                          <a:tab pos="5292725" algn="r"/>
                        </a:tabLst>
                      </a:pPr>
                      <a:r>
                        <a:rPr lang="zh-CN" sz="1400" kern="0">
                          <a:effectLst/>
                        </a:rPr>
                        <a:t>删除指定的表</a:t>
                      </a:r>
                      <a:endParaRPr lang="zh-CN" sz="1400" kern="50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127933" marR="127933" marT="0" marB="0" anchor="ctr"/>
                </a:tc>
                <a:extLst>
                  <a:ext uri="{0D108BD9-81ED-4DB2-BD59-A6C34878D82A}">
                    <a16:rowId xmlns:a16="http://schemas.microsoft.com/office/drawing/2014/main" val="10009"/>
                  </a:ext>
                </a:extLst>
              </a:tr>
              <a:tr h="374370">
                <a:tc>
                  <a:txBody>
                    <a:bodyPr/>
                    <a:lstStyle/>
                    <a:p>
                      <a:pPr indent="266700" algn="ctr">
                        <a:lnSpc>
                          <a:spcPts val="1400"/>
                        </a:lnSpc>
                        <a:spcAft>
                          <a:spcPts val="0"/>
                        </a:spcAft>
                        <a:tabLst>
                          <a:tab pos="2628265" algn="ctr"/>
                          <a:tab pos="5292725" algn="r"/>
                        </a:tabLst>
                      </a:pPr>
                      <a:r>
                        <a:rPr lang="en-US" sz="1400" kern="500">
                          <a:effectLst/>
                        </a:rPr>
                        <a:t>GetAllTableInfo</a:t>
                      </a:r>
                      <a:endParaRPr lang="zh-CN" sz="1400" kern="500">
                        <a:solidFill>
                          <a:srgbClr val="000000"/>
                        </a:solidFill>
                        <a:effectLst/>
                        <a:latin typeface="Times New Roman" panose="02020603050405020304" pitchFamily="18" charset="0"/>
                        <a:ea typeface="宋体" panose="02010600030101010101" pitchFamily="2" charset="-122"/>
                      </a:endParaRPr>
                    </a:p>
                  </a:txBody>
                  <a:tcPr marL="127933" marR="127933" marT="0" marB="0" anchor="ctr">
                    <a:solidFill>
                      <a:schemeClr val="tx1">
                        <a:lumMod val="75000"/>
                        <a:lumOff val="25000"/>
                      </a:schemeClr>
                    </a:solidFill>
                  </a:tcPr>
                </a:tc>
                <a:tc>
                  <a:txBody>
                    <a:bodyPr/>
                    <a:lstStyle/>
                    <a:p>
                      <a:pPr indent="266700" algn="just">
                        <a:lnSpc>
                          <a:spcPts val="1400"/>
                        </a:lnSpc>
                        <a:spcAft>
                          <a:spcPts val="0"/>
                        </a:spcAft>
                        <a:tabLst>
                          <a:tab pos="2628265" algn="ctr"/>
                          <a:tab pos="5292725" algn="r"/>
                        </a:tabLst>
                      </a:pPr>
                      <a:r>
                        <a:rPr lang="zh-CN" sz="1400" kern="0">
                          <a:effectLst/>
                        </a:rPr>
                        <a:t>获取当前用户所有表的结构信息</a:t>
                      </a:r>
                      <a:endParaRPr lang="zh-CN" sz="1400" kern="50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127933" marR="127933" marT="0" marB="0" anchor="ctr"/>
                </a:tc>
                <a:extLst>
                  <a:ext uri="{0D108BD9-81ED-4DB2-BD59-A6C34878D82A}">
                    <a16:rowId xmlns:a16="http://schemas.microsoft.com/office/drawing/2014/main" val="10010"/>
                  </a:ext>
                </a:extLst>
              </a:tr>
              <a:tr h="374370">
                <a:tc>
                  <a:txBody>
                    <a:bodyPr/>
                    <a:lstStyle/>
                    <a:p>
                      <a:pPr indent="266700" algn="ctr">
                        <a:lnSpc>
                          <a:spcPts val="1400"/>
                        </a:lnSpc>
                        <a:spcAft>
                          <a:spcPts val="0"/>
                        </a:spcAft>
                        <a:tabLst>
                          <a:tab pos="2628265" algn="ctr"/>
                          <a:tab pos="5292725" algn="r"/>
                        </a:tabLst>
                      </a:pPr>
                      <a:r>
                        <a:rPr lang="en-US" sz="1400" kern="500">
                          <a:effectLst/>
                        </a:rPr>
                        <a:t>GetTableInfo</a:t>
                      </a:r>
                      <a:endParaRPr lang="zh-CN" sz="1400" kern="500">
                        <a:solidFill>
                          <a:srgbClr val="000000"/>
                        </a:solidFill>
                        <a:effectLst/>
                        <a:latin typeface="Times New Roman" panose="02020603050405020304" pitchFamily="18" charset="0"/>
                        <a:ea typeface="宋体" panose="02010600030101010101" pitchFamily="2" charset="-122"/>
                      </a:endParaRPr>
                    </a:p>
                  </a:txBody>
                  <a:tcPr marL="127933" marR="127933" marT="0" marB="0" anchor="ctr">
                    <a:solidFill>
                      <a:schemeClr val="tx1">
                        <a:lumMod val="75000"/>
                        <a:lumOff val="25000"/>
                      </a:schemeClr>
                    </a:solidFill>
                  </a:tcPr>
                </a:tc>
                <a:tc>
                  <a:txBody>
                    <a:bodyPr/>
                    <a:lstStyle/>
                    <a:p>
                      <a:pPr indent="266700" algn="just">
                        <a:lnSpc>
                          <a:spcPts val="1400"/>
                        </a:lnSpc>
                        <a:spcAft>
                          <a:spcPts val="0"/>
                        </a:spcAft>
                        <a:tabLst>
                          <a:tab pos="2628265" algn="ctr"/>
                          <a:tab pos="5292725" algn="r"/>
                        </a:tabLst>
                      </a:pPr>
                      <a:r>
                        <a:rPr lang="zh-CN" sz="1400" kern="0">
                          <a:effectLst/>
                        </a:rPr>
                        <a:t>获取指定表的结构信息</a:t>
                      </a:r>
                      <a:endParaRPr lang="zh-CN" sz="1400" kern="50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127933" marR="127933" marT="0" marB="0" anchor="ctr"/>
                </a:tc>
                <a:extLst>
                  <a:ext uri="{0D108BD9-81ED-4DB2-BD59-A6C34878D82A}">
                    <a16:rowId xmlns:a16="http://schemas.microsoft.com/office/drawing/2014/main" val="10011"/>
                  </a:ext>
                </a:extLst>
              </a:tr>
            </a:tbl>
          </a:graphicData>
        </a:graphic>
      </p:graphicFrame>
      <p:sp>
        <p:nvSpPr>
          <p:cNvPr id="4" name="Rectangle 2_1"/>
          <p:cNvSpPr/>
          <p:nvPr/>
        </p:nvSpPr>
        <p:spPr>
          <a:xfrm>
            <a:off x="199435" y="96020"/>
            <a:ext cx="4225837" cy="461665"/>
          </a:xfrm>
          <a:prstGeom prst="rect">
            <a:avLst/>
          </a:prstGeom>
        </p:spPr>
        <p:txBody>
          <a:bodyPr wrap="none">
            <a:spAutoFit/>
          </a:bodyPr>
          <a:lstStyle/>
          <a:p>
            <a:r>
              <a:rPr lang="en-US" altLang="zh-CN" sz="2400" b="1" spc="225" dirty="0">
                <a:solidFill>
                  <a:schemeClr val="bg1"/>
                </a:solidFill>
                <a:latin typeface="微软雅黑" panose="020B0503020204020204" pitchFamily="34" charset="-122"/>
                <a:ea typeface="微软雅黑" panose="020B0503020204020204" pitchFamily="34" charset="-122"/>
              </a:rPr>
              <a:t>24.7  </a:t>
            </a:r>
            <a:r>
              <a:rPr lang="zh-CN" altLang="en-US" sz="2400" b="1" spc="225" dirty="0">
                <a:solidFill>
                  <a:schemeClr val="bg1"/>
                </a:solidFill>
                <a:latin typeface="微软雅黑" panose="020B0503020204020204" pitchFamily="34" charset="-122"/>
                <a:ea typeface="微软雅黑" panose="020B0503020204020204" pitchFamily="34" charset="-122"/>
              </a:rPr>
              <a:t>云创存储万物云服务</a:t>
            </a:r>
          </a:p>
        </p:txBody>
      </p:sp>
      <p:sp>
        <p:nvSpPr>
          <p:cNvPr id="5" name="TextBox 3_1"/>
          <p:cNvSpPr txBox="1"/>
          <p:nvPr/>
        </p:nvSpPr>
        <p:spPr>
          <a:xfrm>
            <a:off x="404049" y="808059"/>
            <a:ext cx="1415772" cy="461665"/>
          </a:xfrm>
          <a:prstGeom prst="rect">
            <a:avLst/>
          </a:prstGeom>
          <a:noFill/>
        </p:spPr>
        <p:txBody>
          <a:bodyPr wrap="none" rtlCol="0">
            <a:spAutoFit/>
          </a:bodyPr>
          <a:lstStyle/>
          <a:p>
            <a:r>
              <a:rPr lang="zh-CN" altLang="en-US" sz="2400" b="1">
                <a:solidFill>
                  <a:schemeClr val="accent6"/>
                </a:solidFill>
              </a:rPr>
              <a:t>功能服务</a:t>
            </a:r>
          </a:p>
        </p:txBody>
      </p:sp>
      <p:sp>
        <p:nvSpPr>
          <p:cNvPr id="6" name="Oval 4_1"/>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12976498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CF730C6D-5BB4-4F63-9D16-9EBF769D35DB}" type="slidenum">
              <a:rPr lang="zh-CN" altLang="en-US" smtClean="0"/>
              <a:pPr/>
              <a:t>24</a:t>
            </a:fld>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937827890"/>
              </p:ext>
            </p:extLst>
          </p:nvPr>
        </p:nvGraphicFramePr>
        <p:xfrm>
          <a:off x="425648" y="2123342"/>
          <a:ext cx="8335902" cy="1826537"/>
        </p:xfrm>
        <a:graphic>
          <a:graphicData uri="http://schemas.openxmlformats.org/drawingml/2006/table">
            <a:tbl>
              <a:tblPr firstCol="1" bandRow="1">
                <a:tableStyleId>{8EC20E35-A176-4012-BC5E-935CFFF8708E}</a:tableStyleId>
              </a:tblPr>
              <a:tblGrid>
                <a:gridCol w="1359913">
                  <a:extLst>
                    <a:ext uri="{9D8B030D-6E8A-4147-A177-3AD203B41FA5}">
                      <a16:colId xmlns:a16="http://schemas.microsoft.com/office/drawing/2014/main" val="20000"/>
                    </a:ext>
                  </a:extLst>
                </a:gridCol>
                <a:gridCol w="6975989">
                  <a:extLst>
                    <a:ext uri="{9D8B030D-6E8A-4147-A177-3AD203B41FA5}">
                      <a16:colId xmlns:a16="http://schemas.microsoft.com/office/drawing/2014/main" val="20001"/>
                    </a:ext>
                  </a:extLst>
                </a:gridCol>
              </a:tblGrid>
              <a:tr h="301421">
                <a:tc>
                  <a:txBody>
                    <a:bodyPr/>
                    <a:lstStyle/>
                    <a:p>
                      <a:pPr indent="266700" algn="just">
                        <a:lnSpc>
                          <a:spcPts val="1400"/>
                        </a:lnSpc>
                        <a:spcAft>
                          <a:spcPts val="0"/>
                        </a:spcAft>
                        <a:tabLst>
                          <a:tab pos="2628265" algn="ctr"/>
                          <a:tab pos="5292725" algn="r"/>
                        </a:tabLst>
                      </a:pPr>
                      <a:r>
                        <a:rPr lang="zh-CN" sz="1400" kern="500">
                          <a:effectLst/>
                        </a:rPr>
                        <a:t>调用地址</a:t>
                      </a:r>
                      <a:endParaRPr lang="zh-CN" sz="1400" kern="50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68580" marR="68580" marT="0" marB="0" anchor="ctr">
                    <a:lnL>
                      <a:noFill/>
                    </a:lnL>
                    <a:lnR>
                      <a:noFill/>
                    </a:lnR>
                    <a:lnT w="254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indent="266700" algn="just">
                        <a:lnSpc>
                          <a:spcPts val="1400"/>
                        </a:lnSpc>
                        <a:spcAft>
                          <a:spcPts val="0"/>
                        </a:spcAft>
                        <a:tabLst>
                          <a:tab pos="2628265" algn="ctr"/>
                          <a:tab pos="5292725" algn="r"/>
                        </a:tabLst>
                      </a:pPr>
                      <a:r>
                        <a:rPr lang="en-US" sz="1400" kern="500">
                          <a:solidFill>
                            <a:schemeClr val="tx1">
                              <a:lumMod val="75000"/>
                              <a:lumOff val="25000"/>
                            </a:schemeClr>
                          </a:solidFill>
                          <a:effectLst/>
                        </a:rPr>
                        <a:t>http://cdsserver</a:t>
                      </a:r>
                      <a:r>
                        <a:rPr lang="zh-CN" sz="1400" kern="500">
                          <a:solidFill>
                            <a:schemeClr val="tx1">
                              <a:lumMod val="75000"/>
                              <a:lumOff val="25000"/>
                            </a:schemeClr>
                          </a:solidFill>
                          <a:effectLst/>
                        </a:rPr>
                        <a:t>：</a:t>
                      </a:r>
                      <a:r>
                        <a:rPr lang="en-US" sz="1400" kern="500">
                          <a:solidFill>
                            <a:schemeClr val="tx1">
                              <a:lumMod val="75000"/>
                              <a:lumOff val="25000"/>
                            </a:schemeClr>
                          </a:solidFill>
                          <a:effectLst/>
                        </a:rPr>
                        <a:t>8080/api/addTableRow</a:t>
                      </a:r>
                      <a:endParaRPr lang="zh-CN" sz="1400" kern="50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68580" marR="68580" marT="0" marB="0" anchor="ctr">
                    <a:lnL>
                      <a:noFill/>
                    </a:lnL>
                  </a:tcPr>
                </a:tc>
                <a:extLst>
                  <a:ext uri="{0D108BD9-81ED-4DB2-BD59-A6C34878D82A}">
                    <a16:rowId xmlns:a16="http://schemas.microsoft.com/office/drawing/2014/main" val="10000"/>
                  </a:ext>
                </a:extLst>
              </a:tr>
              <a:tr h="301421">
                <a:tc>
                  <a:txBody>
                    <a:bodyPr/>
                    <a:lstStyle/>
                    <a:p>
                      <a:pPr indent="266700" algn="just">
                        <a:lnSpc>
                          <a:spcPts val="1400"/>
                        </a:lnSpc>
                        <a:spcAft>
                          <a:spcPts val="0"/>
                        </a:spcAft>
                        <a:tabLst>
                          <a:tab pos="2628265" algn="ctr"/>
                          <a:tab pos="5292725" algn="r"/>
                        </a:tabLst>
                      </a:pPr>
                      <a:r>
                        <a:rPr lang="zh-CN" sz="1400" kern="500">
                          <a:effectLst/>
                        </a:rPr>
                        <a:t>方法</a:t>
                      </a:r>
                      <a:endParaRPr lang="zh-CN" sz="1400" kern="50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indent="266700" algn="just">
                        <a:lnSpc>
                          <a:spcPts val="1400"/>
                        </a:lnSpc>
                        <a:spcAft>
                          <a:spcPts val="0"/>
                        </a:spcAft>
                        <a:tabLst>
                          <a:tab pos="2628265" algn="ctr"/>
                          <a:tab pos="5292725" algn="r"/>
                        </a:tabLst>
                      </a:pPr>
                      <a:r>
                        <a:rPr lang="en-US" sz="1400" kern="500">
                          <a:solidFill>
                            <a:schemeClr val="tx1">
                              <a:lumMod val="75000"/>
                              <a:lumOff val="25000"/>
                            </a:schemeClr>
                          </a:solidFill>
                          <a:effectLst/>
                        </a:rPr>
                        <a:t>POST</a:t>
                      </a:r>
                      <a:endParaRPr lang="zh-CN" sz="1400" kern="50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68580" marR="68580" marT="0" marB="0" anchor="ctr">
                    <a:lnL>
                      <a:noFill/>
                    </a:lnL>
                  </a:tcPr>
                </a:tc>
                <a:extLst>
                  <a:ext uri="{0D108BD9-81ED-4DB2-BD59-A6C34878D82A}">
                    <a16:rowId xmlns:a16="http://schemas.microsoft.com/office/drawing/2014/main" val="10001"/>
                  </a:ext>
                </a:extLst>
              </a:tr>
              <a:tr h="904263">
                <a:tc>
                  <a:txBody>
                    <a:bodyPr/>
                    <a:lstStyle/>
                    <a:p>
                      <a:pPr indent="266700" algn="just">
                        <a:lnSpc>
                          <a:spcPts val="1400"/>
                        </a:lnSpc>
                        <a:spcAft>
                          <a:spcPts val="0"/>
                        </a:spcAft>
                        <a:tabLst>
                          <a:tab pos="2628265" algn="ctr"/>
                          <a:tab pos="5292725" algn="r"/>
                        </a:tabLst>
                      </a:pPr>
                      <a:r>
                        <a:rPr lang="zh-CN" sz="1400" kern="500">
                          <a:effectLst/>
                        </a:rPr>
                        <a:t>参数示例</a:t>
                      </a:r>
                      <a:endParaRPr lang="zh-CN" sz="1400" kern="50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indent="266700" algn="just">
                        <a:lnSpc>
                          <a:spcPct val="150000"/>
                        </a:lnSpc>
                        <a:spcAft>
                          <a:spcPts val="0"/>
                        </a:spcAft>
                        <a:tabLst>
                          <a:tab pos="2628265" algn="ctr"/>
                          <a:tab pos="5292725" algn="r"/>
                        </a:tabLst>
                      </a:pPr>
                      <a:r>
                        <a:rPr lang="en-US" sz="1400" kern="500">
                          <a:solidFill>
                            <a:schemeClr val="tx1">
                              <a:lumMod val="75000"/>
                              <a:lumOff val="25000"/>
                            </a:schemeClr>
                          </a:solidFill>
                          <a:effectLst/>
                        </a:rPr>
                        <a:t>user={"AccessID":"user"</a:t>
                      </a:r>
                      <a:r>
                        <a:rPr lang="zh-CN" sz="1400" kern="500">
                          <a:solidFill>
                            <a:schemeClr val="tx1">
                              <a:lumMod val="75000"/>
                              <a:lumOff val="25000"/>
                            </a:schemeClr>
                          </a:solidFill>
                          <a:effectLst/>
                        </a:rPr>
                        <a:t>，</a:t>
                      </a:r>
                      <a:r>
                        <a:rPr lang="en-US" sz="1400" kern="500">
                          <a:solidFill>
                            <a:schemeClr val="tx1">
                              <a:lumMod val="75000"/>
                              <a:lumOff val="25000"/>
                            </a:schemeClr>
                          </a:solidFill>
                          <a:effectLst/>
                        </a:rPr>
                        <a:t>"AccessKey"</a:t>
                      </a:r>
                      <a:r>
                        <a:rPr lang="zh-CN" sz="1400" kern="500">
                          <a:solidFill>
                            <a:schemeClr val="tx1">
                              <a:lumMod val="75000"/>
                              <a:lumOff val="25000"/>
                            </a:schemeClr>
                          </a:solidFill>
                          <a:effectLst/>
                        </a:rPr>
                        <a:t>：</a:t>
                      </a:r>
                      <a:r>
                        <a:rPr lang="en-US" sz="1400" kern="500">
                          <a:solidFill>
                            <a:schemeClr val="tx1">
                              <a:lumMod val="75000"/>
                              <a:lumOff val="25000"/>
                            </a:schemeClr>
                          </a:solidFill>
                          <a:effectLst/>
                        </a:rPr>
                        <a:t>"xxxxxxxxx"}</a:t>
                      </a:r>
                      <a:endParaRPr lang="zh-CN" sz="1400" kern="500">
                        <a:solidFill>
                          <a:schemeClr val="tx1">
                            <a:lumMod val="75000"/>
                            <a:lumOff val="25000"/>
                          </a:schemeClr>
                        </a:solidFill>
                        <a:effectLst/>
                      </a:endParaRPr>
                    </a:p>
                    <a:p>
                      <a:pPr indent="266700" algn="just">
                        <a:lnSpc>
                          <a:spcPct val="150000"/>
                        </a:lnSpc>
                        <a:spcAft>
                          <a:spcPts val="0"/>
                        </a:spcAft>
                        <a:tabLst>
                          <a:tab pos="2628265" algn="ctr"/>
                          <a:tab pos="5292725" algn="r"/>
                        </a:tabLst>
                      </a:pPr>
                      <a:r>
                        <a:rPr lang="en-US" sz="1400" kern="500">
                          <a:solidFill>
                            <a:schemeClr val="tx1">
                              <a:lumMod val="75000"/>
                              <a:lumOff val="25000"/>
                            </a:schemeClr>
                          </a:solidFill>
                          <a:effectLst/>
                        </a:rPr>
                        <a:t>row={"values"</a:t>
                      </a:r>
                      <a:r>
                        <a:rPr lang="zh-CN" sz="1400" kern="500">
                          <a:solidFill>
                            <a:schemeClr val="tx1">
                              <a:lumMod val="75000"/>
                              <a:lumOff val="25000"/>
                            </a:schemeClr>
                          </a:solidFill>
                          <a:effectLst/>
                        </a:rPr>
                        <a:t>：</a:t>
                      </a:r>
                      <a:r>
                        <a:rPr lang="en-US" sz="1400" kern="500">
                          <a:solidFill>
                            <a:schemeClr val="tx1">
                              <a:lumMod val="75000"/>
                              <a:lumOff val="25000"/>
                            </a:schemeClr>
                          </a:solidFill>
                          <a:effectLst/>
                        </a:rPr>
                        <a:t>{"location"</a:t>
                      </a:r>
                      <a:r>
                        <a:rPr lang="zh-CN" sz="1400" kern="500">
                          <a:solidFill>
                            <a:schemeClr val="tx1">
                              <a:lumMod val="75000"/>
                              <a:lumOff val="25000"/>
                            </a:schemeClr>
                          </a:solidFill>
                          <a:effectLst/>
                        </a:rPr>
                        <a:t>：</a:t>
                      </a:r>
                      <a:r>
                        <a:rPr lang="en-US" sz="1400" kern="500">
                          <a:solidFill>
                            <a:schemeClr val="tx1">
                              <a:lumMod val="75000"/>
                              <a:lumOff val="25000"/>
                            </a:schemeClr>
                          </a:solidFill>
                          <a:effectLst/>
                        </a:rPr>
                        <a:t>"12345"</a:t>
                      </a:r>
                      <a:r>
                        <a:rPr lang="zh-CN" sz="1400" kern="500">
                          <a:solidFill>
                            <a:schemeClr val="tx1">
                              <a:lumMod val="75000"/>
                              <a:lumOff val="25000"/>
                            </a:schemeClr>
                          </a:solidFill>
                          <a:effectLst/>
                        </a:rPr>
                        <a:t>，</a:t>
                      </a:r>
                      <a:r>
                        <a:rPr lang="en-US" sz="1400" kern="500">
                          <a:solidFill>
                            <a:schemeClr val="tx1">
                              <a:lumMod val="75000"/>
                              <a:lumOff val="25000"/>
                            </a:schemeClr>
                          </a:solidFill>
                          <a:effectLst/>
                        </a:rPr>
                        <a:t>"temp"</a:t>
                      </a:r>
                      <a:r>
                        <a:rPr lang="zh-CN" sz="1400" kern="500">
                          <a:solidFill>
                            <a:schemeClr val="tx1">
                              <a:lumMod val="75000"/>
                              <a:lumOff val="25000"/>
                            </a:schemeClr>
                          </a:solidFill>
                          <a:effectLst/>
                        </a:rPr>
                        <a:t>：</a:t>
                      </a:r>
                      <a:r>
                        <a:rPr lang="en-US" sz="1400" kern="500">
                          <a:solidFill>
                            <a:schemeClr val="tx1">
                              <a:lumMod val="75000"/>
                              <a:lumOff val="25000"/>
                            </a:schemeClr>
                          </a:solidFill>
                          <a:effectLst/>
                        </a:rPr>
                        <a:t>"21"}}</a:t>
                      </a:r>
                      <a:endParaRPr lang="zh-CN" sz="1400" kern="500">
                        <a:solidFill>
                          <a:schemeClr val="tx1">
                            <a:lumMod val="75000"/>
                            <a:lumOff val="25000"/>
                          </a:schemeClr>
                        </a:solidFill>
                        <a:effectLst/>
                      </a:endParaRPr>
                    </a:p>
                    <a:p>
                      <a:pPr indent="266700" algn="just">
                        <a:lnSpc>
                          <a:spcPct val="150000"/>
                        </a:lnSpc>
                        <a:spcAft>
                          <a:spcPts val="0"/>
                        </a:spcAft>
                        <a:tabLst>
                          <a:tab pos="2628265" algn="ctr"/>
                          <a:tab pos="5292725" algn="r"/>
                        </a:tabLst>
                      </a:pPr>
                      <a:r>
                        <a:rPr lang="en-US" sz="1400" kern="500">
                          <a:solidFill>
                            <a:schemeClr val="tx1">
                              <a:lumMod val="75000"/>
                              <a:lumOff val="25000"/>
                            </a:schemeClr>
                          </a:solidFill>
                          <a:effectLst/>
                        </a:rPr>
                        <a:t>tableName={"tableName"}</a:t>
                      </a:r>
                      <a:endParaRPr lang="zh-CN" sz="1400" kern="50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68580" marR="68580" marT="0" marB="0" anchor="ctr">
                    <a:lnL>
                      <a:noFill/>
                    </a:lnL>
                  </a:tcPr>
                </a:tc>
                <a:extLst>
                  <a:ext uri="{0D108BD9-81ED-4DB2-BD59-A6C34878D82A}">
                    <a16:rowId xmlns:a16="http://schemas.microsoft.com/office/drawing/2014/main" val="10002"/>
                  </a:ext>
                </a:extLst>
              </a:tr>
              <a:tr h="301421">
                <a:tc>
                  <a:txBody>
                    <a:bodyPr/>
                    <a:lstStyle/>
                    <a:p>
                      <a:pPr indent="266700" algn="just">
                        <a:lnSpc>
                          <a:spcPts val="1400"/>
                        </a:lnSpc>
                        <a:spcAft>
                          <a:spcPts val="0"/>
                        </a:spcAft>
                        <a:tabLst>
                          <a:tab pos="2628265" algn="ctr"/>
                          <a:tab pos="5292725" algn="r"/>
                        </a:tabLst>
                      </a:pPr>
                      <a:r>
                        <a:rPr lang="zh-CN" sz="1400" kern="500">
                          <a:effectLst/>
                        </a:rPr>
                        <a:t>返回</a:t>
                      </a:r>
                      <a:endParaRPr lang="zh-CN" sz="1400" kern="50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chemeClr val="bg1"/>
                      </a:solidFill>
                      <a:prstDash val="solid"/>
                      <a:round/>
                      <a:headEnd type="none" w="med" len="med"/>
                      <a:tailEnd type="none" w="med" len="med"/>
                    </a:lnT>
                    <a:lnB w="25400" cmpd="sng">
                      <a:noFill/>
                    </a:lnB>
                    <a:lnTlToBr w="12700" cmpd="sng">
                      <a:noFill/>
                      <a:prstDash val="solid"/>
                    </a:lnTlToBr>
                    <a:lnBlToTr w="12700" cmpd="sng">
                      <a:noFill/>
                      <a:prstDash val="solid"/>
                    </a:lnBlToTr>
                    <a:solidFill>
                      <a:schemeClr val="tx1">
                        <a:lumMod val="75000"/>
                        <a:lumOff val="25000"/>
                      </a:schemeClr>
                    </a:solidFill>
                  </a:tcPr>
                </a:tc>
                <a:tc>
                  <a:txBody>
                    <a:bodyPr/>
                    <a:lstStyle/>
                    <a:p>
                      <a:pPr indent="266700" algn="just">
                        <a:lnSpc>
                          <a:spcPts val="1400"/>
                        </a:lnSpc>
                        <a:spcAft>
                          <a:spcPts val="0"/>
                        </a:spcAft>
                        <a:tabLst>
                          <a:tab pos="2628265" algn="ctr"/>
                          <a:tab pos="5292725" algn="r"/>
                        </a:tabLst>
                      </a:pPr>
                      <a:r>
                        <a:rPr lang="en-US" sz="1400" kern="500">
                          <a:solidFill>
                            <a:schemeClr val="tx1">
                              <a:lumMod val="75000"/>
                              <a:lumOff val="25000"/>
                            </a:schemeClr>
                          </a:solidFill>
                          <a:effectLst/>
                        </a:rPr>
                        <a:t>1</a:t>
                      </a:r>
                      <a:endParaRPr lang="zh-CN" sz="1400" kern="50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68580" marR="68580" marT="0" marB="0" anchor="ctr">
                    <a:lnL>
                      <a:noFill/>
                    </a:lnL>
                  </a:tcPr>
                </a:tc>
                <a:extLst>
                  <a:ext uri="{0D108BD9-81ED-4DB2-BD59-A6C34878D82A}">
                    <a16:rowId xmlns:a16="http://schemas.microsoft.com/office/drawing/2014/main" val="10003"/>
                  </a:ext>
                </a:extLst>
              </a:tr>
            </a:tbl>
          </a:graphicData>
        </a:graphic>
      </p:graphicFrame>
      <p:sp>
        <p:nvSpPr>
          <p:cNvPr id="4" name="矩形 3"/>
          <p:cNvSpPr/>
          <p:nvPr/>
        </p:nvSpPr>
        <p:spPr>
          <a:xfrm>
            <a:off x="361984" y="1708524"/>
            <a:ext cx="7524750" cy="369332"/>
          </a:xfrm>
          <a:prstGeom prst="rect">
            <a:avLst/>
          </a:prstGeom>
        </p:spPr>
        <p:txBody>
          <a:bodyPr wrap="square">
            <a:spAutoFit/>
          </a:bodyPr>
          <a:lstStyle/>
          <a:p>
            <a:r>
              <a:rPr lang="en-US" altLang="zh-CN">
                <a:solidFill>
                  <a:schemeClr val="tx1">
                    <a:lumMod val="75000"/>
                    <a:lumOff val="25000"/>
                  </a:schemeClr>
                </a:solidFill>
              </a:rPr>
              <a:t>1.</a:t>
            </a:r>
            <a:r>
              <a:rPr lang="zh-CN" altLang="en-US">
                <a:solidFill>
                  <a:schemeClr val="tx1">
                    <a:lumMod val="75000"/>
                    <a:lumOff val="25000"/>
                  </a:schemeClr>
                </a:solidFill>
              </a:rPr>
              <a:t>智能硬件数据提交示例</a:t>
            </a:r>
          </a:p>
        </p:txBody>
      </p:sp>
      <p:sp>
        <p:nvSpPr>
          <p:cNvPr id="5" name="矩形 4"/>
          <p:cNvSpPr/>
          <p:nvPr/>
        </p:nvSpPr>
        <p:spPr>
          <a:xfrm>
            <a:off x="361984" y="4444704"/>
            <a:ext cx="8715341" cy="1338828"/>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a:solidFill>
                  <a:schemeClr val="tx1">
                    <a:lumMod val="75000"/>
                    <a:lumOff val="25000"/>
                  </a:schemeClr>
                </a:solidFill>
              </a:rPr>
              <a:t>创建</a:t>
            </a:r>
            <a:r>
              <a:rPr lang="en-US" altLang="zh-CN">
                <a:solidFill>
                  <a:schemeClr val="tx1">
                    <a:lumMod val="75000"/>
                    <a:lumOff val="25000"/>
                  </a:schemeClr>
                </a:solidFill>
              </a:rPr>
              <a:t>CDS</a:t>
            </a:r>
            <a:r>
              <a:rPr lang="zh-CN" altLang="en-US">
                <a:solidFill>
                  <a:schemeClr val="tx1">
                    <a:lumMod val="75000"/>
                    <a:lumOff val="25000"/>
                  </a:schemeClr>
                </a:solidFill>
              </a:rPr>
              <a:t>对象，在构造函数中指定供服务安全认证所需的</a:t>
            </a:r>
            <a:r>
              <a:rPr lang="en-US" altLang="zh-CN">
                <a:solidFill>
                  <a:schemeClr val="tx1">
                    <a:lumMod val="75000"/>
                    <a:lumOff val="25000"/>
                  </a:schemeClr>
                </a:solidFill>
              </a:rPr>
              <a:t>AccessID</a:t>
            </a:r>
            <a:r>
              <a:rPr lang="zh-CN" altLang="en-US">
                <a:solidFill>
                  <a:schemeClr val="tx1">
                    <a:lumMod val="75000"/>
                    <a:lumOff val="25000"/>
                  </a:schemeClr>
                </a:solidFill>
              </a:rPr>
              <a:t>和</a:t>
            </a:r>
            <a:r>
              <a:rPr lang="en-US" altLang="zh-CN">
                <a:solidFill>
                  <a:schemeClr val="tx1">
                    <a:lumMod val="75000"/>
                    <a:lumOff val="25000"/>
                  </a:schemeClr>
                </a:solidFill>
              </a:rPr>
              <a:t>AccessKey</a:t>
            </a:r>
            <a:r>
              <a:rPr lang="zh-CN" altLang="en-US">
                <a:solidFill>
                  <a:schemeClr val="tx1">
                    <a:lumMod val="75000"/>
                    <a:lumOff val="25000"/>
                  </a:schemeClr>
                </a:solidFill>
              </a:rPr>
              <a:t>； </a:t>
            </a:r>
          </a:p>
          <a:p>
            <a:pPr marL="285750" indent="-285750">
              <a:lnSpc>
                <a:spcPct val="150000"/>
              </a:lnSpc>
              <a:buFont typeface="Wingdings" panose="05000000000000000000" pitchFamily="2" charset="2"/>
              <a:buChar char="l"/>
            </a:pPr>
            <a:r>
              <a:rPr lang="zh-CN" altLang="en-US">
                <a:solidFill>
                  <a:schemeClr val="tx1">
                    <a:lumMod val="75000"/>
                    <a:lumOff val="25000"/>
                  </a:schemeClr>
                </a:solidFill>
              </a:rPr>
              <a:t>构造请求对象；</a:t>
            </a:r>
          </a:p>
          <a:p>
            <a:pPr marL="285750" indent="-285750">
              <a:lnSpc>
                <a:spcPct val="150000"/>
              </a:lnSpc>
              <a:buFont typeface="Wingdings" panose="05000000000000000000" pitchFamily="2" charset="2"/>
              <a:buChar char="l"/>
            </a:pPr>
            <a:r>
              <a:rPr lang="zh-CN" altLang="en-US">
                <a:solidFill>
                  <a:schemeClr val="tx1">
                    <a:lumMod val="75000"/>
                    <a:lumOff val="25000"/>
                  </a:schemeClr>
                </a:solidFill>
              </a:rPr>
              <a:t>调用</a:t>
            </a:r>
            <a:r>
              <a:rPr lang="en-US" altLang="zh-CN">
                <a:solidFill>
                  <a:schemeClr val="tx1">
                    <a:lumMod val="75000"/>
                    <a:lumOff val="25000"/>
                  </a:schemeClr>
                </a:solidFill>
              </a:rPr>
              <a:t>CDSClient</a:t>
            </a:r>
            <a:r>
              <a:rPr lang="zh-CN" altLang="en-US">
                <a:solidFill>
                  <a:schemeClr val="tx1">
                    <a:lumMod val="75000"/>
                    <a:lumOff val="25000"/>
                  </a:schemeClr>
                </a:solidFill>
              </a:rPr>
              <a:t>对象相关接口发送请求。</a:t>
            </a:r>
          </a:p>
        </p:txBody>
      </p:sp>
      <p:sp>
        <p:nvSpPr>
          <p:cNvPr id="6" name="Rectangle 2_1"/>
          <p:cNvSpPr/>
          <p:nvPr/>
        </p:nvSpPr>
        <p:spPr>
          <a:xfrm>
            <a:off x="199435" y="96020"/>
            <a:ext cx="4225837" cy="461665"/>
          </a:xfrm>
          <a:prstGeom prst="rect">
            <a:avLst/>
          </a:prstGeom>
        </p:spPr>
        <p:txBody>
          <a:bodyPr wrap="none">
            <a:spAutoFit/>
          </a:bodyPr>
          <a:lstStyle/>
          <a:p>
            <a:r>
              <a:rPr lang="en-US" altLang="zh-CN" sz="2400" b="1" spc="225" dirty="0">
                <a:solidFill>
                  <a:schemeClr val="bg1"/>
                </a:solidFill>
                <a:latin typeface="微软雅黑" panose="020B0503020204020204" pitchFamily="34" charset="-122"/>
                <a:ea typeface="微软雅黑" panose="020B0503020204020204" pitchFamily="34" charset="-122"/>
              </a:rPr>
              <a:t>24.7  </a:t>
            </a:r>
            <a:r>
              <a:rPr lang="zh-CN" altLang="en-US" sz="2400" b="1" spc="225" dirty="0">
                <a:solidFill>
                  <a:schemeClr val="bg1"/>
                </a:solidFill>
                <a:latin typeface="微软雅黑" panose="020B0503020204020204" pitchFamily="34" charset="-122"/>
                <a:ea typeface="微软雅黑" panose="020B0503020204020204" pitchFamily="34" charset="-122"/>
              </a:rPr>
              <a:t>云创存储万物云服务</a:t>
            </a:r>
          </a:p>
        </p:txBody>
      </p:sp>
      <p:sp>
        <p:nvSpPr>
          <p:cNvPr id="7" name="TextBox 3_1"/>
          <p:cNvSpPr txBox="1"/>
          <p:nvPr/>
        </p:nvSpPr>
        <p:spPr>
          <a:xfrm>
            <a:off x="404049" y="808059"/>
            <a:ext cx="1415772" cy="461665"/>
          </a:xfrm>
          <a:prstGeom prst="rect">
            <a:avLst/>
          </a:prstGeom>
          <a:noFill/>
        </p:spPr>
        <p:txBody>
          <a:bodyPr wrap="none" rtlCol="0">
            <a:spAutoFit/>
          </a:bodyPr>
          <a:lstStyle/>
          <a:p>
            <a:r>
              <a:rPr lang="zh-CN" altLang="en-US" sz="2400" b="1">
                <a:solidFill>
                  <a:schemeClr val="accent6"/>
                </a:solidFill>
              </a:rPr>
              <a:t>功能服务</a:t>
            </a:r>
          </a:p>
        </p:txBody>
      </p:sp>
      <p:sp>
        <p:nvSpPr>
          <p:cNvPr id="8" name="Oval 4_1"/>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矩形 8"/>
          <p:cNvSpPr/>
          <p:nvPr/>
        </p:nvSpPr>
        <p:spPr>
          <a:xfrm>
            <a:off x="425648" y="1293706"/>
            <a:ext cx="2492990" cy="369332"/>
          </a:xfrm>
          <a:prstGeom prst="rect">
            <a:avLst/>
          </a:prstGeom>
          <a:solidFill>
            <a:schemeClr val="accent6"/>
          </a:solidFill>
        </p:spPr>
        <p:txBody>
          <a:bodyPr wrap="none">
            <a:spAutoFit/>
          </a:bodyPr>
          <a:lstStyle/>
          <a:p>
            <a:r>
              <a:rPr lang="zh-CN" altLang="en-US">
                <a:solidFill>
                  <a:schemeClr val="bg1"/>
                </a:solidFill>
              </a:rPr>
              <a:t>编程接口方法调用示例</a:t>
            </a:r>
          </a:p>
        </p:txBody>
      </p:sp>
      <p:sp>
        <p:nvSpPr>
          <p:cNvPr id="10" name="矩形 9"/>
          <p:cNvSpPr/>
          <p:nvPr/>
        </p:nvSpPr>
        <p:spPr>
          <a:xfrm>
            <a:off x="361984" y="4069623"/>
            <a:ext cx="7524750" cy="369332"/>
          </a:xfrm>
          <a:prstGeom prst="rect">
            <a:avLst/>
          </a:prstGeom>
        </p:spPr>
        <p:txBody>
          <a:bodyPr wrap="square">
            <a:spAutoFit/>
          </a:bodyPr>
          <a:lstStyle/>
          <a:p>
            <a:r>
              <a:rPr lang="en-US" altLang="zh-CN">
                <a:solidFill>
                  <a:schemeClr val="tx1">
                    <a:lumMod val="75000"/>
                    <a:lumOff val="25000"/>
                  </a:schemeClr>
                </a:solidFill>
              </a:rPr>
              <a:t>2.</a:t>
            </a:r>
            <a:r>
              <a:rPr lang="zh-CN" altLang="en-US">
                <a:solidFill>
                  <a:schemeClr val="tx1">
                    <a:lumMod val="75000"/>
                    <a:lumOff val="25000"/>
                  </a:schemeClr>
                </a:solidFill>
              </a:rPr>
              <a:t>物联网应用数据读取示例</a:t>
            </a:r>
          </a:p>
        </p:txBody>
      </p:sp>
    </p:spTree>
    <p:extLst>
      <p:ext uri="{BB962C8B-B14F-4D97-AF65-F5344CB8AC3E}">
        <p14:creationId xmlns:p14="http://schemas.microsoft.com/office/powerpoint/2010/main" val="26031208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CF730C6D-5BB4-4F63-9D16-9EBF769D35DB}" type="slidenum">
              <a:rPr lang="zh-CN" altLang="en-US" smtClean="0"/>
              <a:pPr/>
              <a:t>25</a:t>
            </a:fld>
            <a:endParaRPr lang="zh-CN" altLang="en-US" dirty="0"/>
          </a:p>
        </p:txBody>
      </p:sp>
      <p:sp>
        <p:nvSpPr>
          <p:cNvPr id="4" name="Rectangle 2_1"/>
          <p:cNvSpPr/>
          <p:nvPr/>
        </p:nvSpPr>
        <p:spPr>
          <a:xfrm>
            <a:off x="199435" y="96020"/>
            <a:ext cx="4225837" cy="461665"/>
          </a:xfrm>
          <a:prstGeom prst="rect">
            <a:avLst/>
          </a:prstGeom>
        </p:spPr>
        <p:txBody>
          <a:bodyPr wrap="none">
            <a:spAutoFit/>
          </a:bodyPr>
          <a:lstStyle/>
          <a:p>
            <a:r>
              <a:rPr lang="en-US" altLang="zh-CN" sz="2400" b="1" spc="225" dirty="0">
                <a:solidFill>
                  <a:schemeClr val="bg1"/>
                </a:solidFill>
                <a:latin typeface="微软雅黑" panose="020B0503020204020204" pitchFamily="34" charset="-122"/>
                <a:ea typeface="微软雅黑" panose="020B0503020204020204" pitchFamily="34" charset="-122"/>
              </a:rPr>
              <a:t>24.7  </a:t>
            </a:r>
            <a:r>
              <a:rPr lang="zh-CN" altLang="en-US" sz="2400" b="1" spc="225" dirty="0">
                <a:solidFill>
                  <a:schemeClr val="bg1"/>
                </a:solidFill>
                <a:latin typeface="微软雅黑" panose="020B0503020204020204" pitchFamily="34" charset="-122"/>
                <a:ea typeface="微软雅黑" panose="020B0503020204020204" pitchFamily="34" charset="-122"/>
              </a:rPr>
              <a:t>云创存储万物云服务</a:t>
            </a:r>
          </a:p>
        </p:txBody>
      </p:sp>
      <p:sp>
        <p:nvSpPr>
          <p:cNvPr id="5" name="TextBox 3_1"/>
          <p:cNvSpPr txBox="1"/>
          <p:nvPr/>
        </p:nvSpPr>
        <p:spPr>
          <a:xfrm>
            <a:off x="404049" y="808059"/>
            <a:ext cx="1415772" cy="461665"/>
          </a:xfrm>
          <a:prstGeom prst="rect">
            <a:avLst/>
          </a:prstGeom>
          <a:noFill/>
        </p:spPr>
        <p:txBody>
          <a:bodyPr wrap="none" rtlCol="0">
            <a:spAutoFit/>
          </a:bodyPr>
          <a:lstStyle/>
          <a:p>
            <a:r>
              <a:rPr lang="zh-CN" altLang="en-US" sz="2400" b="1">
                <a:solidFill>
                  <a:schemeClr val="accent6"/>
                </a:solidFill>
              </a:rPr>
              <a:t>功能服务</a:t>
            </a:r>
          </a:p>
        </p:txBody>
      </p:sp>
      <p:sp>
        <p:nvSpPr>
          <p:cNvPr id="6" name="Oval 4_1"/>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425648" y="1293706"/>
            <a:ext cx="1569660" cy="369332"/>
          </a:xfrm>
          <a:prstGeom prst="rect">
            <a:avLst/>
          </a:prstGeom>
          <a:solidFill>
            <a:schemeClr val="accent6"/>
          </a:solidFill>
        </p:spPr>
        <p:txBody>
          <a:bodyPr wrap="none">
            <a:spAutoFit/>
          </a:bodyPr>
          <a:lstStyle/>
          <a:p>
            <a:r>
              <a:rPr lang="zh-CN" altLang="en-US">
                <a:solidFill>
                  <a:schemeClr val="bg1"/>
                </a:solidFill>
              </a:rPr>
              <a:t>数据安全机制</a:t>
            </a:r>
          </a:p>
        </p:txBody>
      </p:sp>
      <p:sp>
        <p:nvSpPr>
          <p:cNvPr id="8" name="矩形 7"/>
          <p:cNvSpPr/>
          <p:nvPr/>
        </p:nvSpPr>
        <p:spPr>
          <a:xfrm>
            <a:off x="425648" y="1908945"/>
            <a:ext cx="2956181" cy="49011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访问许可验证</a:t>
            </a:r>
          </a:p>
        </p:txBody>
      </p:sp>
      <p:sp>
        <p:nvSpPr>
          <p:cNvPr id="9" name="矩形 8"/>
          <p:cNvSpPr/>
          <p:nvPr/>
        </p:nvSpPr>
        <p:spPr>
          <a:xfrm>
            <a:off x="425648" y="3627636"/>
            <a:ext cx="2956181" cy="49011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用户数据分离</a:t>
            </a:r>
          </a:p>
        </p:txBody>
      </p:sp>
      <p:sp>
        <p:nvSpPr>
          <p:cNvPr id="10" name="矩形 9"/>
          <p:cNvSpPr/>
          <p:nvPr/>
        </p:nvSpPr>
        <p:spPr>
          <a:xfrm>
            <a:off x="425648" y="2430093"/>
            <a:ext cx="8334341" cy="923330"/>
          </a:xfrm>
          <a:prstGeom prst="rect">
            <a:avLst/>
          </a:prstGeom>
          <a:solidFill>
            <a:schemeClr val="bg2"/>
          </a:solidFill>
          <a:ln>
            <a:solidFill>
              <a:schemeClr val="bg1">
                <a:lumMod val="75000"/>
              </a:schemeClr>
            </a:solidFill>
          </a:ln>
        </p:spPr>
        <p:txBody>
          <a:bodyPr wrap="square">
            <a:spAutoFit/>
          </a:bodyPr>
          <a:lstStyle/>
          <a:p>
            <a:pPr>
              <a:lnSpc>
                <a:spcPct val="150000"/>
              </a:lnSpc>
            </a:pPr>
            <a:r>
              <a:rPr lang="zh-CN" altLang="en-US">
                <a:solidFill>
                  <a:schemeClr val="tx1">
                    <a:lumMod val="75000"/>
                    <a:lumOff val="25000"/>
                  </a:schemeClr>
                </a:solidFill>
              </a:rPr>
              <a:t>面对数据处理服务的请求，物联网大数据平台通过使用</a:t>
            </a:r>
            <a:r>
              <a:rPr lang="en-US" altLang="zh-CN">
                <a:solidFill>
                  <a:schemeClr val="tx1">
                    <a:lumMod val="75000"/>
                    <a:lumOff val="25000"/>
                  </a:schemeClr>
                </a:solidFill>
              </a:rPr>
              <a:t>AccessID/AccessKey</a:t>
            </a:r>
            <a:r>
              <a:rPr lang="zh-CN" altLang="en-US">
                <a:solidFill>
                  <a:schemeClr val="tx1">
                    <a:lumMod val="75000"/>
                    <a:lumOff val="25000"/>
                  </a:schemeClr>
                </a:solidFill>
              </a:rPr>
              <a:t>对称加密的方法来验证发送请求的用户身份</a:t>
            </a:r>
          </a:p>
        </p:txBody>
      </p:sp>
      <p:sp>
        <p:nvSpPr>
          <p:cNvPr id="11" name="矩形 10"/>
          <p:cNvSpPr/>
          <p:nvPr/>
        </p:nvSpPr>
        <p:spPr>
          <a:xfrm>
            <a:off x="425648" y="4148740"/>
            <a:ext cx="8334341" cy="458908"/>
          </a:xfrm>
          <a:prstGeom prst="rect">
            <a:avLst/>
          </a:prstGeom>
          <a:solidFill>
            <a:schemeClr val="bg2"/>
          </a:solidFill>
          <a:ln>
            <a:solidFill>
              <a:schemeClr val="bg1">
                <a:lumMod val="75000"/>
              </a:schemeClr>
            </a:solidFill>
          </a:ln>
        </p:spPr>
        <p:txBody>
          <a:bodyPr wrap="square">
            <a:spAutoFit/>
          </a:bodyPr>
          <a:lstStyle/>
          <a:p>
            <a:pPr>
              <a:lnSpc>
                <a:spcPct val="150000"/>
              </a:lnSpc>
            </a:pPr>
            <a:r>
              <a:rPr lang="zh-CN" altLang="en-US">
                <a:solidFill>
                  <a:schemeClr val="tx1">
                    <a:lumMod val="75000"/>
                    <a:lumOff val="25000"/>
                  </a:schemeClr>
                </a:solidFill>
              </a:rPr>
              <a:t>大数据平台对用户数据的建表操作采用用户名</a:t>
            </a:r>
            <a:r>
              <a:rPr lang="en-US" altLang="zh-CN">
                <a:solidFill>
                  <a:schemeClr val="tx1">
                    <a:lumMod val="75000"/>
                    <a:lumOff val="25000"/>
                  </a:schemeClr>
                </a:solidFill>
              </a:rPr>
              <a:t>+</a:t>
            </a:r>
            <a:r>
              <a:rPr lang="zh-CN" altLang="en-US">
                <a:solidFill>
                  <a:schemeClr val="tx1">
                    <a:lumMod val="75000"/>
                    <a:lumOff val="25000"/>
                  </a:schemeClr>
                </a:solidFill>
              </a:rPr>
              <a:t>实例名</a:t>
            </a:r>
            <a:r>
              <a:rPr lang="en-US" altLang="zh-CN">
                <a:solidFill>
                  <a:schemeClr val="tx1">
                    <a:lumMod val="75000"/>
                    <a:lumOff val="25000"/>
                  </a:schemeClr>
                </a:solidFill>
              </a:rPr>
              <a:t>+</a:t>
            </a:r>
            <a:r>
              <a:rPr lang="zh-CN" altLang="en-US">
                <a:solidFill>
                  <a:schemeClr val="tx1">
                    <a:lumMod val="75000"/>
                    <a:lumOff val="25000"/>
                  </a:schemeClr>
                </a:solidFill>
              </a:rPr>
              <a:t>表名的方式</a:t>
            </a:r>
          </a:p>
        </p:txBody>
      </p:sp>
      <p:sp>
        <p:nvSpPr>
          <p:cNvPr id="12" name="矩形 11"/>
          <p:cNvSpPr/>
          <p:nvPr/>
        </p:nvSpPr>
        <p:spPr>
          <a:xfrm>
            <a:off x="425648" y="4899955"/>
            <a:ext cx="2956181" cy="49011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攻击防范机制</a:t>
            </a:r>
          </a:p>
        </p:txBody>
      </p:sp>
      <p:sp>
        <p:nvSpPr>
          <p:cNvPr id="13" name="矩形 12"/>
          <p:cNvSpPr/>
          <p:nvPr/>
        </p:nvSpPr>
        <p:spPr>
          <a:xfrm>
            <a:off x="425648" y="5421059"/>
            <a:ext cx="8334341" cy="458908"/>
          </a:xfrm>
          <a:prstGeom prst="rect">
            <a:avLst/>
          </a:prstGeom>
          <a:solidFill>
            <a:schemeClr val="bg2"/>
          </a:solidFill>
          <a:ln>
            <a:solidFill>
              <a:schemeClr val="bg1">
                <a:lumMod val="75000"/>
              </a:schemeClr>
            </a:solidFill>
          </a:ln>
        </p:spPr>
        <p:txBody>
          <a:bodyPr wrap="square">
            <a:spAutoFit/>
          </a:bodyPr>
          <a:lstStyle/>
          <a:p>
            <a:pPr>
              <a:lnSpc>
                <a:spcPct val="150000"/>
              </a:lnSpc>
            </a:pPr>
            <a:r>
              <a:rPr lang="zh-CN" altLang="en-US">
                <a:solidFill>
                  <a:schemeClr val="tx1">
                    <a:lumMod val="75000"/>
                    <a:lumOff val="25000"/>
                  </a:schemeClr>
                </a:solidFill>
              </a:rPr>
              <a:t>大数据平台内建了基本的攻击监测及防范措施</a:t>
            </a:r>
          </a:p>
        </p:txBody>
      </p:sp>
    </p:spTree>
    <p:extLst>
      <p:ext uri="{BB962C8B-B14F-4D97-AF65-F5344CB8AC3E}">
        <p14:creationId xmlns:p14="http://schemas.microsoft.com/office/powerpoint/2010/main" val="15574041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CF730C6D-5BB4-4F63-9D16-9EBF769D35DB}" type="slidenum">
              <a:rPr lang="zh-CN" altLang="en-US" smtClean="0"/>
              <a:pPr/>
              <a:t>26</a:t>
            </a:fld>
            <a:endParaRPr lang="zh-CN" altLang="en-US" dirty="0"/>
          </a:p>
        </p:txBody>
      </p:sp>
      <p:sp>
        <p:nvSpPr>
          <p:cNvPr id="3" name="矩形 2"/>
          <p:cNvSpPr/>
          <p:nvPr/>
        </p:nvSpPr>
        <p:spPr>
          <a:xfrm>
            <a:off x="425647" y="1819398"/>
            <a:ext cx="8387049" cy="4108817"/>
          </a:xfrm>
          <a:prstGeom prst="rect">
            <a:avLst/>
          </a:prstGeom>
        </p:spPr>
        <p:txBody>
          <a:bodyPr wrap="square">
            <a:spAutoFit/>
          </a:bodyPr>
          <a:lstStyle/>
          <a:p>
            <a:pPr marL="285750" indent="-285750">
              <a:lnSpc>
                <a:spcPct val="150000"/>
              </a:lnSpc>
              <a:spcBef>
                <a:spcPts val="1800"/>
              </a:spcBef>
              <a:buFont typeface="Wingdings" panose="05000000000000000000" pitchFamily="2" charset="2"/>
              <a:buChar char="l"/>
            </a:pPr>
            <a:r>
              <a:rPr lang="zh-CN" altLang="en-US" dirty="0">
                <a:solidFill>
                  <a:schemeClr val="tx1">
                    <a:lumMod val="75000"/>
                    <a:lumOff val="25000"/>
                  </a:schemeClr>
                </a:solidFill>
              </a:rPr>
              <a:t>用户可以使用</a:t>
            </a:r>
            <a:r>
              <a:rPr lang="en-US" altLang="zh-CN" b="1" dirty="0">
                <a:solidFill>
                  <a:schemeClr val="accent6"/>
                </a:solidFill>
              </a:rPr>
              <a:t>HTTP</a:t>
            </a:r>
            <a:r>
              <a:rPr lang="zh-CN" altLang="en-US" b="1" dirty="0">
                <a:solidFill>
                  <a:schemeClr val="accent6"/>
                </a:solidFill>
              </a:rPr>
              <a:t>、</a:t>
            </a:r>
            <a:r>
              <a:rPr lang="en-US" altLang="zh-CN" b="1" dirty="0">
                <a:solidFill>
                  <a:schemeClr val="accent6"/>
                </a:solidFill>
              </a:rPr>
              <a:t>TCP</a:t>
            </a:r>
            <a:r>
              <a:rPr lang="zh-CN" altLang="en-US" b="1" dirty="0">
                <a:solidFill>
                  <a:schemeClr val="accent6"/>
                </a:solidFill>
              </a:rPr>
              <a:t>或</a:t>
            </a:r>
            <a:r>
              <a:rPr lang="en-US" altLang="zh-CN" b="1" dirty="0">
                <a:solidFill>
                  <a:schemeClr val="accent6"/>
                </a:solidFill>
              </a:rPr>
              <a:t>MQTT</a:t>
            </a:r>
            <a:r>
              <a:rPr lang="zh-CN" altLang="en-US" b="1" dirty="0">
                <a:solidFill>
                  <a:schemeClr val="accent6"/>
                </a:solidFill>
              </a:rPr>
              <a:t>等协议</a:t>
            </a:r>
            <a:r>
              <a:rPr lang="zh-CN" altLang="en-US" dirty="0">
                <a:solidFill>
                  <a:schemeClr val="tx1">
                    <a:lumMod val="75000"/>
                    <a:lumOff val="25000"/>
                  </a:schemeClr>
                </a:solidFill>
              </a:rPr>
              <a:t>接入智能硬件。</a:t>
            </a:r>
            <a:endParaRPr lang="en-US" altLang="zh-CN" dirty="0">
              <a:solidFill>
                <a:schemeClr val="tx1">
                  <a:lumMod val="75000"/>
                  <a:lumOff val="25000"/>
                </a:schemeClr>
              </a:solidFill>
            </a:endParaRPr>
          </a:p>
          <a:p>
            <a:pPr marL="285750" indent="-285750">
              <a:lnSpc>
                <a:spcPct val="150000"/>
              </a:lnSpc>
              <a:spcBef>
                <a:spcPts val="1800"/>
              </a:spcBef>
              <a:buFont typeface="Wingdings" panose="05000000000000000000" pitchFamily="2" charset="2"/>
              <a:buChar char="l"/>
            </a:pPr>
            <a:r>
              <a:rPr lang="zh-CN" altLang="en-US" dirty="0">
                <a:solidFill>
                  <a:schemeClr val="tx1">
                    <a:lumMod val="75000"/>
                    <a:lumOff val="25000"/>
                  </a:schemeClr>
                </a:solidFill>
              </a:rPr>
              <a:t>物联网智能设备基于常用</a:t>
            </a:r>
            <a:r>
              <a:rPr lang="zh-CN" altLang="en-US" b="1" dirty="0">
                <a:solidFill>
                  <a:schemeClr val="accent6"/>
                </a:solidFill>
              </a:rPr>
              <a:t>嵌入式</a:t>
            </a:r>
            <a:r>
              <a:rPr lang="en-US" altLang="zh-CN" b="1" dirty="0">
                <a:solidFill>
                  <a:schemeClr val="accent6"/>
                </a:solidFill>
              </a:rPr>
              <a:t>MCU</a:t>
            </a:r>
            <a:r>
              <a:rPr lang="zh-CN" altLang="en-US" b="1" dirty="0">
                <a:solidFill>
                  <a:schemeClr val="accent6"/>
                </a:solidFill>
              </a:rPr>
              <a:t>（</a:t>
            </a:r>
            <a:r>
              <a:rPr lang="en-US" altLang="zh-CN" b="1" dirty="0">
                <a:solidFill>
                  <a:schemeClr val="accent6"/>
                </a:solidFill>
              </a:rPr>
              <a:t>Microcontroller Unit</a:t>
            </a:r>
            <a:r>
              <a:rPr lang="zh-CN" altLang="en-US" b="1" dirty="0">
                <a:solidFill>
                  <a:schemeClr val="accent6"/>
                </a:solidFill>
              </a:rPr>
              <a:t>，微控制单元）</a:t>
            </a:r>
            <a:r>
              <a:rPr lang="zh-CN" altLang="en-US" dirty="0">
                <a:solidFill>
                  <a:schemeClr val="tx1">
                    <a:lumMod val="75000"/>
                    <a:lumOff val="25000"/>
                  </a:schemeClr>
                </a:solidFill>
              </a:rPr>
              <a:t>，如</a:t>
            </a:r>
            <a:r>
              <a:rPr lang="en-US" altLang="zh-CN" dirty="0">
                <a:solidFill>
                  <a:schemeClr val="tx1">
                    <a:lumMod val="75000"/>
                    <a:lumOff val="25000"/>
                  </a:schemeClr>
                </a:solidFill>
              </a:rPr>
              <a:t>ARM</a:t>
            </a:r>
            <a:r>
              <a:rPr lang="zh-CN" altLang="en-US" dirty="0">
                <a:solidFill>
                  <a:schemeClr val="tx1">
                    <a:lumMod val="75000"/>
                    <a:lumOff val="25000"/>
                  </a:schemeClr>
                </a:solidFill>
              </a:rPr>
              <a:t>、</a:t>
            </a:r>
            <a:r>
              <a:rPr lang="en-US" altLang="zh-CN" dirty="0">
                <a:solidFill>
                  <a:schemeClr val="tx1">
                    <a:lumMod val="75000"/>
                    <a:lumOff val="25000"/>
                  </a:schemeClr>
                </a:solidFill>
              </a:rPr>
              <a:t>Intel</a:t>
            </a:r>
            <a:r>
              <a:rPr lang="zh-CN" altLang="en-US" dirty="0">
                <a:solidFill>
                  <a:schemeClr val="tx1">
                    <a:lumMod val="75000"/>
                    <a:lumOff val="25000"/>
                  </a:schemeClr>
                </a:solidFill>
              </a:rPr>
              <a:t>等，可通过</a:t>
            </a:r>
            <a:r>
              <a:rPr lang="en-US" altLang="zh-CN" sz="1600" b="1" dirty="0">
                <a:solidFill>
                  <a:schemeClr val="accent6"/>
                </a:solidFill>
              </a:rPr>
              <a:t>SPI/RS485/RS232/I2C</a:t>
            </a:r>
            <a:r>
              <a:rPr lang="zh-CN" altLang="en-US" b="1" dirty="0">
                <a:solidFill>
                  <a:schemeClr val="accent6"/>
                </a:solidFill>
              </a:rPr>
              <a:t>等接口</a:t>
            </a:r>
            <a:r>
              <a:rPr lang="zh-CN" altLang="en-US" dirty="0">
                <a:solidFill>
                  <a:schemeClr val="tx1">
                    <a:lumMod val="75000"/>
                    <a:lumOff val="25000"/>
                  </a:schemeClr>
                </a:solidFill>
              </a:rPr>
              <a:t>外接各种传感器。</a:t>
            </a:r>
            <a:endParaRPr lang="en-US" altLang="zh-CN" dirty="0">
              <a:solidFill>
                <a:schemeClr val="tx1">
                  <a:lumMod val="75000"/>
                  <a:lumOff val="25000"/>
                </a:schemeClr>
              </a:solidFill>
            </a:endParaRPr>
          </a:p>
          <a:p>
            <a:pPr marL="285750" indent="-285750">
              <a:lnSpc>
                <a:spcPct val="150000"/>
              </a:lnSpc>
              <a:spcBef>
                <a:spcPts val="1800"/>
              </a:spcBef>
              <a:buFont typeface="Wingdings" panose="05000000000000000000" pitchFamily="2" charset="2"/>
              <a:buChar char="l"/>
            </a:pPr>
            <a:r>
              <a:rPr lang="zh-CN" altLang="en-US" dirty="0">
                <a:solidFill>
                  <a:schemeClr val="tx1">
                    <a:lumMod val="75000"/>
                    <a:lumOff val="25000"/>
                  </a:schemeClr>
                </a:solidFill>
              </a:rPr>
              <a:t>物联网智能设备搭载的</a:t>
            </a:r>
            <a:r>
              <a:rPr lang="zh-CN" altLang="en-US" b="1" dirty="0">
                <a:solidFill>
                  <a:schemeClr val="accent6"/>
                </a:solidFill>
              </a:rPr>
              <a:t>标准</a:t>
            </a:r>
            <a:r>
              <a:rPr lang="en-US" altLang="zh-CN" b="1" dirty="0">
                <a:solidFill>
                  <a:schemeClr val="accent6"/>
                </a:solidFill>
              </a:rPr>
              <a:t>Linux</a:t>
            </a:r>
            <a:r>
              <a:rPr lang="zh-CN" altLang="en-US" b="1" dirty="0">
                <a:solidFill>
                  <a:schemeClr val="accent6"/>
                </a:solidFill>
              </a:rPr>
              <a:t>、</a:t>
            </a:r>
            <a:r>
              <a:rPr lang="en-US" altLang="zh-CN" b="1" dirty="0" err="1">
                <a:solidFill>
                  <a:schemeClr val="accent6"/>
                </a:solidFill>
              </a:rPr>
              <a:t>mbed</a:t>
            </a:r>
            <a:r>
              <a:rPr lang="en-US" altLang="zh-CN" b="1" dirty="0">
                <a:solidFill>
                  <a:schemeClr val="accent6"/>
                </a:solidFill>
              </a:rPr>
              <a:t> OS</a:t>
            </a:r>
            <a:r>
              <a:rPr lang="zh-CN" altLang="en-US" b="1" dirty="0">
                <a:solidFill>
                  <a:schemeClr val="accent6"/>
                </a:solidFill>
              </a:rPr>
              <a:t>等操作系统</a:t>
            </a:r>
            <a:r>
              <a:rPr lang="zh-CN" altLang="en-US" dirty="0">
                <a:solidFill>
                  <a:schemeClr val="tx1">
                    <a:lumMod val="75000"/>
                    <a:lumOff val="25000"/>
                  </a:schemeClr>
                </a:solidFill>
              </a:rPr>
              <a:t>均支持</a:t>
            </a:r>
            <a:r>
              <a:rPr lang="en-US" altLang="zh-CN" dirty="0" err="1">
                <a:solidFill>
                  <a:schemeClr val="tx1">
                    <a:lumMod val="75000"/>
                    <a:lumOff val="25000"/>
                  </a:schemeClr>
                </a:solidFill>
              </a:rPr>
              <a:t>CoAP</a:t>
            </a:r>
            <a:r>
              <a:rPr lang="zh-CN" altLang="en-US" dirty="0">
                <a:solidFill>
                  <a:schemeClr val="tx1">
                    <a:lumMod val="75000"/>
                    <a:lumOff val="25000"/>
                  </a:schemeClr>
                </a:solidFill>
              </a:rPr>
              <a:t>、</a:t>
            </a:r>
            <a:r>
              <a:rPr lang="en-US" altLang="zh-CN" dirty="0">
                <a:solidFill>
                  <a:schemeClr val="tx1">
                    <a:lumMod val="75000"/>
                    <a:lumOff val="25000"/>
                  </a:schemeClr>
                </a:solidFill>
              </a:rPr>
              <a:t>HTTP</a:t>
            </a:r>
            <a:r>
              <a:rPr lang="zh-CN" altLang="en-US" dirty="0">
                <a:solidFill>
                  <a:schemeClr val="tx1">
                    <a:lumMod val="75000"/>
                    <a:lumOff val="25000"/>
                  </a:schemeClr>
                </a:solidFill>
              </a:rPr>
              <a:t>、</a:t>
            </a:r>
            <a:r>
              <a:rPr lang="en-US" altLang="zh-CN" dirty="0">
                <a:solidFill>
                  <a:schemeClr val="tx1">
                    <a:lumMod val="75000"/>
                    <a:lumOff val="25000"/>
                  </a:schemeClr>
                </a:solidFill>
              </a:rPr>
              <a:t>MQTT</a:t>
            </a:r>
            <a:r>
              <a:rPr lang="zh-CN" altLang="en-US" dirty="0">
                <a:solidFill>
                  <a:schemeClr val="tx1">
                    <a:lumMod val="75000"/>
                    <a:lumOff val="25000"/>
                  </a:schemeClr>
                </a:solidFill>
              </a:rPr>
              <a:t>、</a:t>
            </a:r>
            <a:r>
              <a:rPr lang="en-US" altLang="zh-CN" dirty="0">
                <a:solidFill>
                  <a:schemeClr val="tx1">
                    <a:lumMod val="75000"/>
                    <a:lumOff val="25000"/>
                  </a:schemeClr>
                </a:solidFill>
              </a:rPr>
              <a:t>LWM2M</a:t>
            </a:r>
            <a:r>
              <a:rPr lang="zh-CN" altLang="en-US" dirty="0">
                <a:solidFill>
                  <a:schemeClr val="tx1">
                    <a:lumMod val="75000"/>
                    <a:lumOff val="25000"/>
                  </a:schemeClr>
                </a:solidFill>
              </a:rPr>
              <a:t>等协议，支持多种通信手段，包括</a:t>
            </a:r>
            <a:r>
              <a:rPr lang="en-US" altLang="zh-CN" dirty="0">
                <a:solidFill>
                  <a:schemeClr val="tx1">
                    <a:lumMod val="75000"/>
                    <a:lumOff val="25000"/>
                  </a:schemeClr>
                </a:solidFill>
              </a:rPr>
              <a:t>3G/LTE/Bluetooth Smart/Wi-Fi</a:t>
            </a:r>
            <a:r>
              <a:rPr lang="zh-CN" altLang="en-US" dirty="0">
                <a:solidFill>
                  <a:schemeClr val="tx1">
                    <a:lumMod val="75000"/>
                    <a:lumOff val="25000"/>
                  </a:schemeClr>
                </a:solidFill>
              </a:rPr>
              <a:t>及</a:t>
            </a:r>
            <a:r>
              <a:rPr lang="en-US" altLang="zh-CN" dirty="0">
                <a:solidFill>
                  <a:schemeClr val="tx1">
                    <a:lumMod val="75000"/>
                    <a:lumOff val="25000"/>
                  </a:schemeClr>
                </a:solidFill>
              </a:rPr>
              <a:t>6toWPAN</a:t>
            </a:r>
            <a:r>
              <a:rPr lang="zh-CN" altLang="en-US" dirty="0">
                <a:solidFill>
                  <a:schemeClr val="tx1">
                    <a:lumMod val="75000"/>
                    <a:lumOff val="25000"/>
                  </a:schemeClr>
                </a:solidFill>
              </a:rPr>
              <a:t>。</a:t>
            </a:r>
            <a:endParaRPr lang="en-US" altLang="zh-CN" dirty="0">
              <a:solidFill>
                <a:schemeClr val="tx1">
                  <a:lumMod val="75000"/>
                  <a:lumOff val="25000"/>
                </a:schemeClr>
              </a:solidFill>
            </a:endParaRPr>
          </a:p>
          <a:p>
            <a:pPr marL="285750" indent="-285750">
              <a:lnSpc>
                <a:spcPct val="150000"/>
              </a:lnSpc>
              <a:spcBef>
                <a:spcPts val="1800"/>
              </a:spcBef>
              <a:buFont typeface="Wingdings" panose="05000000000000000000" pitchFamily="2" charset="2"/>
              <a:buChar char="l"/>
            </a:pPr>
            <a:r>
              <a:rPr lang="zh-CN" altLang="en-US" dirty="0">
                <a:solidFill>
                  <a:schemeClr val="tx1">
                    <a:lumMod val="75000"/>
                    <a:lumOff val="25000"/>
                  </a:schemeClr>
                </a:solidFill>
              </a:rPr>
              <a:t>智能设备通过</a:t>
            </a:r>
            <a:r>
              <a:rPr lang="zh-CN" altLang="en-US" b="1" dirty="0">
                <a:solidFill>
                  <a:schemeClr val="accent6"/>
                </a:solidFill>
              </a:rPr>
              <a:t>无线网络</a:t>
            </a:r>
            <a:r>
              <a:rPr lang="zh-CN" altLang="en-US" dirty="0">
                <a:solidFill>
                  <a:schemeClr val="tx1">
                    <a:lumMod val="75000"/>
                    <a:lumOff val="25000"/>
                  </a:schemeClr>
                </a:solidFill>
              </a:rPr>
              <a:t>将数据可靠传输到平台服务器，为用户提供一个涵盖</a:t>
            </a:r>
            <a:r>
              <a:rPr lang="zh-CN" altLang="en-US" b="1" dirty="0">
                <a:solidFill>
                  <a:schemeClr val="accent6"/>
                </a:solidFill>
              </a:rPr>
              <a:t>数据采集、可靠传输、大数据存储和处理</a:t>
            </a:r>
            <a:r>
              <a:rPr lang="zh-CN" altLang="en-US" dirty="0">
                <a:solidFill>
                  <a:schemeClr val="tx1">
                    <a:lumMod val="75000"/>
                    <a:lumOff val="25000"/>
                  </a:schemeClr>
                </a:solidFill>
              </a:rPr>
              <a:t>的完整解决方案。</a:t>
            </a:r>
          </a:p>
        </p:txBody>
      </p:sp>
      <p:sp>
        <p:nvSpPr>
          <p:cNvPr id="4" name="Rectangle 2_1"/>
          <p:cNvSpPr/>
          <p:nvPr/>
        </p:nvSpPr>
        <p:spPr>
          <a:xfrm>
            <a:off x="199435" y="96020"/>
            <a:ext cx="4225837" cy="461665"/>
          </a:xfrm>
          <a:prstGeom prst="rect">
            <a:avLst/>
          </a:prstGeom>
        </p:spPr>
        <p:txBody>
          <a:bodyPr wrap="none">
            <a:spAutoFit/>
          </a:bodyPr>
          <a:lstStyle/>
          <a:p>
            <a:r>
              <a:rPr lang="en-US" altLang="zh-CN" sz="2400" b="1" spc="225" dirty="0">
                <a:solidFill>
                  <a:schemeClr val="bg1"/>
                </a:solidFill>
                <a:latin typeface="微软雅黑" panose="020B0503020204020204" pitchFamily="34" charset="-122"/>
                <a:ea typeface="微软雅黑" panose="020B0503020204020204" pitchFamily="34" charset="-122"/>
              </a:rPr>
              <a:t>24.7  </a:t>
            </a:r>
            <a:r>
              <a:rPr lang="zh-CN" altLang="en-US" sz="2400" b="1" spc="225" dirty="0">
                <a:solidFill>
                  <a:schemeClr val="bg1"/>
                </a:solidFill>
                <a:latin typeface="微软雅黑" panose="020B0503020204020204" pitchFamily="34" charset="-122"/>
                <a:ea typeface="微软雅黑" panose="020B0503020204020204" pitchFamily="34" charset="-122"/>
              </a:rPr>
              <a:t>云创存储万物云服务</a:t>
            </a:r>
          </a:p>
        </p:txBody>
      </p:sp>
      <p:sp>
        <p:nvSpPr>
          <p:cNvPr id="5" name="TextBox 3_1"/>
          <p:cNvSpPr txBox="1"/>
          <p:nvPr/>
        </p:nvSpPr>
        <p:spPr>
          <a:xfrm>
            <a:off x="404049" y="808059"/>
            <a:ext cx="1415772" cy="461665"/>
          </a:xfrm>
          <a:prstGeom prst="rect">
            <a:avLst/>
          </a:prstGeom>
          <a:noFill/>
        </p:spPr>
        <p:txBody>
          <a:bodyPr wrap="none" rtlCol="0">
            <a:spAutoFit/>
          </a:bodyPr>
          <a:lstStyle/>
          <a:p>
            <a:r>
              <a:rPr lang="zh-CN" altLang="en-US" sz="2400" b="1">
                <a:solidFill>
                  <a:schemeClr val="accent6"/>
                </a:solidFill>
              </a:rPr>
              <a:t>功能服务</a:t>
            </a:r>
          </a:p>
        </p:txBody>
      </p:sp>
      <p:sp>
        <p:nvSpPr>
          <p:cNvPr id="6" name="Oval 4_1"/>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425648" y="1293706"/>
            <a:ext cx="2492990" cy="369332"/>
          </a:xfrm>
          <a:prstGeom prst="rect">
            <a:avLst/>
          </a:prstGeom>
          <a:solidFill>
            <a:schemeClr val="accent6"/>
          </a:solidFill>
        </p:spPr>
        <p:txBody>
          <a:bodyPr wrap="none">
            <a:spAutoFit/>
          </a:bodyPr>
          <a:lstStyle/>
          <a:p>
            <a:r>
              <a:rPr lang="zh-CN" altLang="en-US">
                <a:solidFill>
                  <a:schemeClr val="bg1"/>
                </a:solidFill>
              </a:rPr>
              <a:t>智能硬件直通接入方案</a:t>
            </a:r>
          </a:p>
        </p:txBody>
      </p:sp>
    </p:spTree>
    <p:extLst>
      <p:ext uri="{BB962C8B-B14F-4D97-AF65-F5344CB8AC3E}">
        <p14:creationId xmlns:p14="http://schemas.microsoft.com/office/powerpoint/2010/main" val="25332387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CF730C6D-5BB4-4F63-9D16-9EBF769D35DB}" type="slidenum">
              <a:rPr lang="zh-CN" altLang="en-US" smtClean="0"/>
              <a:pPr/>
              <a:t>27</a:t>
            </a:fld>
            <a:endParaRPr lang="zh-CN" altLang="en-US" dirty="0"/>
          </a:p>
        </p:txBody>
      </p:sp>
      <p:sp>
        <p:nvSpPr>
          <p:cNvPr id="3" name="矩形 2"/>
          <p:cNvSpPr/>
          <p:nvPr/>
        </p:nvSpPr>
        <p:spPr>
          <a:xfrm>
            <a:off x="425648" y="1973526"/>
            <a:ext cx="8375452" cy="3462486"/>
          </a:xfrm>
          <a:prstGeom prst="rect">
            <a:avLst/>
          </a:prstGeom>
        </p:spPr>
        <p:txBody>
          <a:bodyPr wrap="square">
            <a:spAutoFit/>
          </a:bodyPr>
          <a:lstStyle/>
          <a:p>
            <a:pPr marL="285750" indent="-285750">
              <a:lnSpc>
                <a:spcPct val="150000"/>
              </a:lnSpc>
              <a:spcBef>
                <a:spcPts val="1200"/>
              </a:spcBef>
              <a:buFont typeface="Wingdings" panose="05000000000000000000" pitchFamily="2" charset="2"/>
              <a:buChar char="l"/>
            </a:pPr>
            <a:r>
              <a:rPr lang="zh-CN" altLang="en-US">
                <a:solidFill>
                  <a:schemeClr val="tx1">
                    <a:lumMod val="75000"/>
                    <a:lumOff val="25000"/>
                  </a:schemeClr>
                </a:solidFill>
              </a:rPr>
              <a:t>数据立方存储系统支持</a:t>
            </a:r>
            <a:r>
              <a:rPr lang="zh-CN" altLang="en-US" b="1">
                <a:solidFill>
                  <a:schemeClr val="accent6"/>
                </a:solidFill>
              </a:rPr>
              <a:t>弹性扩展</a:t>
            </a:r>
            <a:r>
              <a:rPr lang="zh-CN" altLang="en-US">
                <a:solidFill>
                  <a:schemeClr val="tx1">
                    <a:lumMod val="75000"/>
                    <a:lumOff val="25000"/>
                  </a:schemeClr>
                </a:solidFill>
              </a:rPr>
              <a:t>，用户无需担心存储空间不足。</a:t>
            </a:r>
            <a:endParaRPr lang="en-US" altLang="zh-CN">
              <a:solidFill>
                <a:schemeClr val="tx1">
                  <a:lumMod val="75000"/>
                  <a:lumOff val="25000"/>
                </a:schemeClr>
              </a:solidFill>
            </a:endParaRPr>
          </a:p>
          <a:p>
            <a:pPr marL="285750" indent="-285750">
              <a:lnSpc>
                <a:spcPct val="150000"/>
              </a:lnSpc>
              <a:spcBef>
                <a:spcPts val="1200"/>
              </a:spcBef>
              <a:buFont typeface="Wingdings" panose="05000000000000000000" pitchFamily="2" charset="2"/>
              <a:buChar char="l"/>
            </a:pPr>
            <a:r>
              <a:rPr lang="zh-CN" altLang="en-US">
                <a:solidFill>
                  <a:schemeClr val="tx1">
                    <a:lumMod val="75000"/>
                    <a:lumOff val="25000"/>
                  </a:schemeClr>
                </a:solidFill>
              </a:rPr>
              <a:t>分布式存储系统中</a:t>
            </a:r>
            <a:r>
              <a:rPr lang="zh-CN" altLang="en-US" b="1">
                <a:solidFill>
                  <a:schemeClr val="accent6"/>
                </a:solidFill>
              </a:rPr>
              <a:t>各存储节点副本数据实时同步</a:t>
            </a:r>
            <a:r>
              <a:rPr lang="zh-CN" altLang="en-US">
                <a:solidFill>
                  <a:schemeClr val="tx1">
                    <a:lumMod val="75000"/>
                    <a:lumOff val="25000"/>
                  </a:schemeClr>
                </a:solidFill>
              </a:rPr>
              <a:t>，读写性能不会因数据量增加而受影响。</a:t>
            </a:r>
            <a:endParaRPr lang="en-US" altLang="zh-CN">
              <a:solidFill>
                <a:schemeClr val="tx1">
                  <a:lumMod val="75000"/>
                  <a:lumOff val="25000"/>
                </a:schemeClr>
              </a:solidFill>
            </a:endParaRPr>
          </a:p>
          <a:p>
            <a:pPr marL="285750" indent="-285750">
              <a:lnSpc>
                <a:spcPct val="150000"/>
              </a:lnSpc>
              <a:spcBef>
                <a:spcPts val="1200"/>
              </a:spcBef>
              <a:buFont typeface="Wingdings" panose="05000000000000000000" pitchFamily="2" charset="2"/>
              <a:buChar char="l"/>
            </a:pPr>
            <a:r>
              <a:rPr lang="zh-CN" altLang="en-US">
                <a:solidFill>
                  <a:schemeClr val="tx1">
                    <a:lumMod val="75000"/>
                    <a:lumOff val="25000"/>
                  </a:schemeClr>
                </a:solidFill>
              </a:rPr>
              <a:t>现有平台提供</a:t>
            </a:r>
            <a:r>
              <a:rPr lang="zh-CN" altLang="en-US" b="1">
                <a:solidFill>
                  <a:schemeClr val="accent6"/>
                </a:solidFill>
              </a:rPr>
              <a:t>毫秒级单行数据读</a:t>
            </a:r>
            <a:r>
              <a:rPr lang="en-US" altLang="zh-CN" b="1">
                <a:solidFill>
                  <a:schemeClr val="accent6"/>
                </a:solidFill>
              </a:rPr>
              <a:t>/</a:t>
            </a:r>
            <a:r>
              <a:rPr lang="zh-CN" altLang="en-US" b="1">
                <a:solidFill>
                  <a:schemeClr val="accent6"/>
                </a:solidFill>
              </a:rPr>
              <a:t>写延迟</a:t>
            </a:r>
            <a:r>
              <a:rPr lang="zh-CN" altLang="en-US">
                <a:solidFill>
                  <a:schemeClr val="tx1">
                    <a:lumMod val="75000"/>
                    <a:lumOff val="25000"/>
                  </a:schemeClr>
                </a:solidFill>
              </a:rPr>
              <a:t>，数据入库可在</a:t>
            </a:r>
            <a:r>
              <a:rPr lang="zh-CN" altLang="en-US" b="1">
                <a:solidFill>
                  <a:schemeClr val="accent6"/>
                </a:solidFill>
              </a:rPr>
              <a:t>每秒十万条以上量级</a:t>
            </a:r>
            <a:r>
              <a:rPr lang="zh-CN" altLang="en-US">
                <a:solidFill>
                  <a:schemeClr val="tx1">
                    <a:lumMod val="75000"/>
                    <a:lumOff val="25000"/>
                  </a:schemeClr>
                </a:solidFill>
              </a:rPr>
              <a:t>，查询在</a:t>
            </a:r>
            <a:r>
              <a:rPr lang="zh-CN" altLang="en-US" b="1">
                <a:solidFill>
                  <a:schemeClr val="accent6"/>
                </a:solidFill>
              </a:rPr>
              <a:t>百万</a:t>
            </a:r>
            <a:r>
              <a:rPr lang="en-US" altLang="zh-CN" b="1">
                <a:solidFill>
                  <a:schemeClr val="accent6"/>
                </a:solidFill>
              </a:rPr>
              <a:t>QPS</a:t>
            </a:r>
            <a:r>
              <a:rPr lang="zh-CN" altLang="en-US" b="1">
                <a:solidFill>
                  <a:schemeClr val="accent6"/>
                </a:solidFill>
              </a:rPr>
              <a:t>级别</a:t>
            </a:r>
            <a:r>
              <a:rPr lang="zh-CN" altLang="en-US">
                <a:solidFill>
                  <a:schemeClr val="tx1">
                    <a:lumMod val="75000"/>
                    <a:lumOff val="25000"/>
                  </a:schemeClr>
                </a:solidFill>
              </a:rPr>
              <a:t>。</a:t>
            </a:r>
          </a:p>
          <a:p>
            <a:pPr marL="285750" indent="-285750">
              <a:lnSpc>
                <a:spcPct val="150000"/>
              </a:lnSpc>
              <a:spcBef>
                <a:spcPts val="1200"/>
              </a:spcBef>
              <a:buFont typeface="Wingdings" panose="05000000000000000000" pitchFamily="2" charset="2"/>
              <a:buChar char="l"/>
            </a:pPr>
            <a:r>
              <a:rPr lang="zh-CN" altLang="en-US">
                <a:solidFill>
                  <a:schemeClr val="tx1">
                    <a:lumMod val="75000"/>
                    <a:lumOff val="25000"/>
                  </a:schemeClr>
                </a:solidFill>
              </a:rPr>
              <a:t>根据物联网应用的特点，物联网大数据平台还提供一系列有针对性的工具，如</a:t>
            </a:r>
            <a:r>
              <a:rPr lang="zh-CN" altLang="en-US" b="1">
                <a:solidFill>
                  <a:schemeClr val="accent6"/>
                </a:solidFill>
              </a:rPr>
              <a:t>数据迁移同步、性能监控、辅助调试工具</a:t>
            </a:r>
            <a:r>
              <a:rPr lang="zh-CN" altLang="en-US">
                <a:solidFill>
                  <a:schemeClr val="tx1">
                    <a:lumMod val="75000"/>
                    <a:lumOff val="25000"/>
                  </a:schemeClr>
                </a:solidFill>
              </a:rPr>
              <a:t>等。</a:t>
            </a:r>
          </a:p>
        </p:txBody>
      </p:sp>
      <p:sp>
        <p:nvSpPr>
          <p:cNvPr id="4" name="Rectangle 2_1"/>
          <p:cNvSpPr/>
          <p:nvPr/>
        </p:nvSpPr>
        <p:spPr>
          <a:xfrm>
            <a:off x="199435" y="96020"/>
            <a:ext cx="4225837" cy="461665"/>
          </a:xfrm>
          <a:prstGeom prst="rect">
            <a:avLst/>
          </a:prstGeom>
        </p:spPr>
        <p:txBody>
          <a:bodyPr wrap="none">
            <a:spAutoFit/>
          </a:bodyPr>
          <a:lstStyle/>
          <a:p>
            <a:r>
              <a:rPr lang="en-US" altLang="zh-CN" sz="2400" b="1" spc="225" dirty="0">
                <a:solidFill>
                  <a:schemeClr val="bg1"/>
                </a:solidFill>
                <a:latin typeface="微软雅黑" panose="020B0503020204020204" pitchFamily="34" charset="-122"/>
                <a:ea typeface="微软雅黑" panose="020B0503020204020204" pitchFamily="34" charset="-122"/>
              </a:rPr>
              <a:t>24.7  </a:t>
            </a:r>
            <a:r>
              <a:rPr lang="zh-CN" altLang="en-US" sz="2400" b="1" spc="225" dirty="0">
                <a:solidFill>
                  <a:schemeClr val="bg1"/>
                </a:solidFill>
                <a:latin typeface="微软雅黑" panose="020B0503020204020204" pitchFamily="34" charset="-122"/>
                <a:ea typeface="微软雅黑" panose="020B0503020204020204" pitchFamily="34" charset="-122"/>
              </a:rPr>
              <a:t>云创存储万物云服务</a:t>
            </a:r>
          </a:p>
        </p:txBody>
      </p:sp>
      <p:sp>
        <p:nvSpPr>
          <p:cNvPr id="5" name="TextBox 3_1"/>
          <p:cNvSpPr txBox="1"/>
          <p:nvPr/>
        </p:nvSpPr>
        <p:spPr>
          <a:xfrm>
            <a:off x="404049" y="808059"/>
            <a:ext cx="1415772" cy="461665"/>
          </a:xfrm>
          <a:prstGeom prst="rect">
            <a:avLst/>
          </a:prstGeom>
          <a:noFill/>
        </p:spPr>
        <p:txBody>
          <a:bodyPr wrap="none" rtlCol="0">
            <a:spAutoFit/>
          </a:bodyPr>
          <a:lstStyle/>
          <a:p>
            <a:r>
              <a:rPr lang="zh-CN" altLang="en-US" sz="2400" b="1">
                <a:solidFill>
                  <a:schemeClr val="accent6"/>
                </a:solidFill>
              </a:rPr>
              <a:t>功能服务</a:t>
            </a:r>
          </a:p>
        </p:txBody>
      </p:sp>
      <p:sp>
        <p:nvSpPr>
          <p:cNvPr id="6" name="Oval 4_1"/>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425648" y="1293706"/>
            <a:ext cx="1338828" cy="369332"/>
          </a:xfrm>
          <a:prstGeom prst="rect">
            <a:avLst/>
          </a:prstGeom>
          <a:solidFill>
            <a:schemeClr val="accent6"/>
          </a:solidFill>
        </p:spPr>
        <p:txBody>
          <a:bodyPr wrap="none">
            <a:spAutoFit/>
          </a:bodyPr>
          <a:lstStyle/>
          <a:p>
            <a:r>
              <a:rPr lang="zh-CN" altLang="en-US">
                <a:solidFill>
                  <a:schemeClr val="bg1"/>
                </a:solidFill>
              </a:rPr>
              <a:t>规模和性能</a:t>
            </a:r>
          </a:p>
        </p:txBody>
      </p:sp>
    </p:spTree>
    <p:extLst>
      <p:ext uri="{BB962C8B-B14F-4D97-AF65-F5344CB8AC3E}">
        <p14:creationId xmlns:p14="http://schemas.microsoft.com/office/powerpoint/2010/main" val="18522940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CF730C6D-5BB4-4F63-9D16-9EBF769D35DB}" type="slidenum">
              <a:rPr lang="zh-CN" altLang="en-US" smtClean="0"/>
              <a:pPr/>
              <a:t>28</a:t>
            </a:fld>
            <a:endParaRPr lang="zh-CN" altLang="en-US" dirty="0"/>
          </a:p>
        </p:txBody>
      </p:sp>
      <p:sp>
        <p:nvSpPr>
          <p:cNvPr id="4" name="Rectangle 2_1"/>
          <p:cNvSpPr/>
          <p:nvPr/>
        </p:nvSpPr>
        <p:spPr>
          <a:xfrm>
            <a:off x="199435" y="96020"/>
            <a:ext cx="4225837" cy="461665"/>
          </a:xfrm>
          <a:prstGeom prst="rect">
            <a:avLst/>
          </a:prstGeom>
        </p:spPr>
        <p:txBody>
          <a:bodyPr wrap="none">
            <a:spAutoFit/>
          </a:bodyPr>
          <a:lstStyle/>
          <a:p>
            <a:r>
              <a:rPr lang="en-US" altLang="zh-CN" sz="2400" b="1" spc="225" dirty="0">
                <a:solidFill>
                  <a:schemeClr val="bg1"/>
                </a:solidFill>
                <a:latin typeface="微软雅黑" panose="020B0503020204020204" pitchFamily="34" charset="-122"/>
                <a:ea typeface="微软雅黑" panose="020B0503020204020204" pitchFamily="34" charset="-122"/>
              </a:rPr>
              <a:t>24.7  </a:t>
            </a:r>
            <a:r>
              <a:rPr lang="zh-CN" altLang="en-US" sz="2400" b="1" spc="225" dirty="0">
                <a:solidFill>
                  <a:schemeClr val="bg1"/>
                </a:solidFill>
                <a:latin typeface="微软雅黑" panose="020B0503020204020204" pitchFamily="34" charset="-122"/>
                <a:ea typeface="微软雅黑" panose="020B0503020204020204" pitchFamily="34" charset="-122"/>
              </a:rPr>
              <a:t>云创存储万物云服务</a:t>
            </a:r>
          </a:p>
        </p:txBody>
      </p:sp>
      <p:sp>
        <p:nvSpPr>
          <p:cNvPr id="5" name="TextBox 3_1"/>
          <p:cNvSpPr txBox="1"/>
          <p:nvPr/>
        </p:nvSpPr>
        <p:spPr>
          <a:xfrm>
            <a:off x="404049" y="808059"/>
            <a:ext cx="1415772" cy="461665"/>
          </a:xfrm>
          <a:prstGeom prst="rect">
            <a:avLst/>
          </a:prstGeom>
          <a:noFill/>
        </p:spPr>
        <p:txBody>
          <a:bodyPr wrap="none" rtlCol="0">
            <a:spAutoFit/>
          </a:bodyPr>
          <a:lstStyle/>
          <a:p>
            <a:r>
              <a:rPr lang="zh-CN" altLang="en-US" sz="2400" b="1" dirty="0">
                <a:solidFill>
                  <a:schemeClr val="accent6"/>
                </a:solidFill>
              </a:rPr>
              <a:t>应用举例</a:t>
            </a:r>
          </a:p>
        </p:txBody>
      </p:sp>
      <p:sp>
        <p:nvSpPr>
          <p:cNvPr id="6" name="Oval 4_1"/>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425648" y="1293706"/>
            <a:ext cx="4227889" cy="369332"/>
          </a:xfrm>
          <a:prstGeom prst="rect">
            <a:avLst/>
          </a:prstGeom>
          <a:solidFill>
            <a:schemeClr val="accent6"/>
          </a:solidFill>
        </p:spPr>
        <p:txBody>
          <a:bodyPr wrap="none">
            <a:spAutoFit/>
          </a:bodyPr>
          <a:lstStyle/>
          <a:p>
            <a:r>
              <a:rPr lang="zh-CN" altLang="en-US" dirty="0">
                <a:solidFill>
                  <a:schemeClr val="bg1"/>
                </a:solidFill>
              </a:rPr>
              <a:t>我的 </a:t>
            </a:r>
            <a:r>
              <a:rPr lang="en-US" altLang="zh-CN" dirty="0">
                <a:solidFill>
                  <a:schemeClr val="bg1"/>
                </a:solidFill>
              </a:rPr>
              <a:t>PM2.5, http://www.mypm25.cn/</a:t>
            </a:r>
            <a:endParaRPr lang="zh-CN" altLang="en-US" dirty="0">
              <a:solidFill>
                <a:schemeClr val="bg1"/>
              </a:solidFill>
            </a:endParaRPr>
          </a:p>
        </p:txBody>
      </p:sp>
      <p:pic>
        <p:nvPicPr>
          <p:cNvPr id="9" name="图片 8">
            <a:extLst>
              <a:ext uri="{FF2B5EF4-FFF2-40B4-BE49-F238E27FC236}">
                <a16:creationId xmlns:a16="http://schemas.microsoft.com/office/drawing/2014/main" id="{54D9BC58-F7A0-4E70-9E15-519C0C131728}"/>
              </a:ext>
            </a:extLst>
          </p:cNvPr>
          <p:cNvPicPr>
            <a:picLocks noChangeAspect="1"/>
          </p:cNvPicPr>
          <p:nvPr/>
        </p:nvPicPr>
        <p:blipFill>
          <a:blip r:embed="rId2"/>
          <a:stretch>
            <a:fillRect/>
          </a:stretch>
        </p:blipFill>
        <p:spPr>
          <a:xfrm>
            <a:off x="0" y="1730736"/>
            <a:ext cx="9144000" cy="4424363"/>
          </a:xfrm>
          <a:prstGeom prst="rect">
            <a:avLst/>
          </a:prstGeom>
        </p:spPr>
      </p:pic>
    </p:spTree>
    <p:extLst>
      <p:ext uri="{BB962C8B-B14F-4D97-AF65-F5344CB8AC3E}">
        <p14:creationId xmlns:p14="http://schemas.microsoft.com/office/powerpoint/2010/main" val="5913516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_1"/>
          <p:cNvSpPr txBox="1"/>
          <p:nvPr/>
        </p:nvSpPr>
        <p:spPr>
          <a:xfrm>
            <a:off x="501016" y="4429045"/>
            <a:ext cx="2954655" cy="461665"/>
          </a:xfrm>
          <a:prstGeom prst="rect">
            <a:avLst/>
          </a:prstGeom>
          <a:noFill/>
        </p:spPr>
        <p:txBody>
          <a:bodyPr wrap="none" rtlCol="0">
            <a:spAutoFit/>
          </a:bodyPr>
          <a:lstStyle/>
          <a:p>
            <a:r>
              <a:rPr lang="zh-CN" altLang="en-US" sz="2400" b="1">
                <a:solidFill>
                  <a:schemeClr val="accent6"/>
                </a:solidFill>
              </a:rPr>
              <a:t>阿里云计算体系架构</a:t>
            </a:r>
          </a:p>
        </p:txBody>
      </p:sp>
      <p:sp>
        <p:nvSpPr>
          <p:cNvPr id="6" name="Oval 4_1"/>
          <p:cNvSpPr/>
          <p:nvPr/>
        </p:nvSpPr>
        <p:spPr>
          <a:xfrm>
            <a:off x="395288" y="4575351"/>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9" name="图片 8"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4262616"/>
          </a:xfrm>
          <a:prstGeom prst="rect">
            <a:avLst/>
          </a:prstGeom>
        </p:spPr>
      </p:pic>
      <p:sp>
        <p:nvSpPr>
          <p:cNvPr id="7" name="矩形 6"/>
          <p:cNvSpPr/>
          <p:nvPr/>
        </p:nvSpPr>
        <p:spPr>
          <a:xfrm>
            <a:off x="362857" y="4890710"/>
            <a:ext cx="8418286" cy="1338828"/>
          </a:xfrm>
          <a:prstGeom prst="rect">
            <a:avLst/>
          </a:prstGeom>
        </p:spPr>
        <p:txBody>
          <a:bodyPr wrap="square">
            <a:spAutoFit/>
          </a:bodyPr>
          <a:lstStyle/>
          <a:p>
            <a:pPr>
              <a:lnSpc>
                <a:spcPct val="150000"/>
              </a:lnSpc>
            </a:pPr>
            <a:r>
              <a:rPr lang="zh-CN" altLang="en-US">
                <a:solidFill>
                  <a:schemeClr val="tx1">
                    <a:lumMod val="75000"/>
                    <a:lumOff val="25000"/>
                  </a:schemeClr>
                </a:solidFill>
              </a:rPr>
              <a:t>阿里云专注于云计算领域的研究，依托云计算的架构做一个可扩展、高可靠、低成本的基础设施服务，支撑包括电子商务在内的互联网应用的发展，从而降低进入电子商务生态圈的门槛、成本，并提高效率。</a:t>
            </a:r>
          </a:p>
        </p:txBody>
      </p:sp>
    </p:spTree>
    <p:extLst>
      <p:ext uri="{BB962C8B-B14F-4D97-AF65-F5344CB8AC3E}">
        <p14:creationId xmlns:p14="http://schemas.microsoft.com/office/powerpoint/2010/main" val="3255505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476249" y="311327"/>
            <a:ext cx="3416320" cy="523220"/>
          </a:xfrm>
          <a:prstGeom prst="rect">
            <a:avLst/>
          </a:prstGeom>
          <a:noFill/>
        </p:spPr>
        <p:txBody>
          <a:bodyPr wrap="none" rtlCol="0">
            <a:spAutoFit/>
          </a:bodyPr>
          <a:lstStyle/>
          <a:p>
            <a:r>
              <a:rPr lang="zh-CN" altLang="en-US" sz="2800">
                <a:solidFill>
                  <a:schemeClr val="tx1">
                    <a:lumMod val="75000"/>
                    <a:lumOff val="25000"/>
                  </a:schemeClr>
                </a:solidFill>
              </a:rPr>
              <a:t>阿里云计算体系架构</a:t>
            </a:r>
          </a:p>
        </p:txBody>
      </p:sp>
      <p:grpSp>
        <p:nvGrpSpPr>
          <p:cNvPr id="35" name="组合 34"/>
          <p:cNvGrpSpPr/>
          <p:nvPr/>
        </p:nvGrpSpPr>
        <p:grpSpPr>
          <a:xfrm>
            <a:off x="476249" y="1072206"/>
            <a:ext cx="8191500" cy="5328457"/>
            <a:chOff x="476249" y="1266825"/>
            <a:chExt cx="8191500" cy="5328457"/>
          </a:xfrm>
        </p:grpSpPr>
        <p:sp>
          <p:nvSpPr>
            <p:cNvPr id="33" name="任意多边形 32"/>
            <p:cNvSpPr/>
            <p:nvPr/>
          </p:nvSpPr>
          <p:spPr>
            <a:xfrm>
              <a:off x="476249" y="1887680"/>
              <a:ext cx="8191500" cy="3739750"/>
            </a:xfrm>
            <a:custGeom>
              <a:avLst/>
              <a:gdLst>
                <a:gd name="connsiteX0" fmla="*/ 0 w 8191500"/>
                <a:gd name="connsiteY0" fmla="*/ 0 h 3739750"/>
                <a:gd name="connsiteX1" fmla="*/ 942975 w 8191500"/>
                <a:gd name="connsiteY1" fmla="*/ 0 h 3739750"/>
                <a:gd name="connsiteX2" fmla="*/ 942975 w 8191500"/>
                <a:gd name="connsiteY2" fmla="*/ 1544376 h 3739750"/>
                <a:gd name="connsiteX3" fmla="*/ 7343776 w 8191500"/>
                <a:gd name="connsiteY3" fmla="*/ 1544376 h 3739750"/>
                <a:gd name="connsiteX4" fmla="*/ 7343776 w 8191500"/>
                <a:gd name="connsiteY4" fmla="*/ 0 h 3739750"/>
                <a:gd name="connsiteX5" fmla="*/ 8191500 w 8191500"/>
                <a:gd name="connsiteY5" fmla="*/ 0 h 3739750"/>
                <a:gd name="connsiteX6" fmla="*/ 8191500 w 8191500"/>
                <a:gd name="connsiteY6" fmla="*/ 3739750 h 3739750"/>
                <a:gd name="connsiteX7" fmla="*/ 0 w 8191500"/>
                <a:gd name="connsiteY7" fmla="*/ 3739750 h 373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3739750">
                  <a:moveTo>
                    <a:pt x="0" y="0"/>
                  </a:moveTo>
                  <a:lnTo>
                    <a:pt x="942975" y="0"/>
                  </a:lnTo>
                  <a:lnTo>
                    <a:pt x="942975" y="1544376"/>
                  </a:lnTo>
                  <a:lnTo>
                    <a:pt x="7343776" y="1544376"/>
                  </a:lnTo>
                  <a:lnTo>
                    <a:pt x="7343776" y="0"/>
                  </a:lnTo>
                  <a:lnTo>
                    <a:pt x="8191500" y="0"/>
                  </a:lnTo>
                  <a:lnTo>
                    <a:pt x="8191500" y="3739750"/>
                  </a:lnTo>
                  <a:lnTo>
                    <a:pt x="0" y="3739750"/>
                  </a:lnTo>
                  <a:close/>
                </a:path>
              </a:pathLst>
            </a:custGeom>
            <a:solidFill>
              <a:schemeClr val="bg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76250" y="1266825"/>
              <a:ext cx="4838700" cy="51737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地图、电邮、搜索、安全、渲染、</a:t>
              </a:r>
              <a:r>
                <a:rPr lang="en-US" altLang="zh-CN"/>
                <a:t>PW</a:t>
              </a:r>
              <a:r>
                <a:rPr lang="zh-CN" altLang="en-US"/>
                <a:t>社区</a:t>
              </a:r>
            </a:p>
          </p:txBody>
        </p:sp>
        <p:sp>
          <p:nvSpPr>
            <p:cNvPr id="5" name="矩形 4"/>
            <p:cNvSpPr/>
            <p:nvPr/>
          </p:nvSpPr>
          <p:spPr>
            <a:xfrm>
              <a:off x="5381624" y="1266825"/>
              <a:ext cx="3286125" cy="51737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云市场及第三方服务</a:t>
              </a:r>
            </a:p>
          </p:txBody>
        </p:sp>
        <p:grpSp>
          <p:nvGrpSpPr>
            <p:cNvPr id="24" name="组合 23"/>
            <p:cNvGrpSpPr/>
            <p:nvPr/>
          </p:nvGrpSpPr>
          <p:grpSpPr>
            <a:xfrm>
              <a:off x="1504950" y="1887680"/>
              <a:ext cx="6229350" cy="1448661"/>
              <a:chOff x="1419225" y="1838325"/>
              <a:chExt cx="6400800" cy="1409700"/>
            </a:xfrm>
          </p:grpSpPr>
          <p:sp>
            <p:nvSpPr>
              <p:cNvPr id="6" name="矩形 5"/>
              <p:cNvSpPr/>
              <p:nvPr/>
            </p:nvSpPr>
            <p:spPr>
              <a:xfrm>
                <a:off x="1419225" y="1838325"/>
                <a:ext cx="6400800" cy="409575"/>
              </a:xfrm>
              <a:prstGeom prst="rect">
                <a:avLst/>
              </a:prstGeom>
              <a:solidFill>
                <a:schemeClr val="bg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lumMod val="75000"/>
                        <a:lumOff val="25000"/>
                      </a:schemeClr>
                    </a:solidFill>
                  </a:rPr>
                  <a:t>云引擎（</a:t>
                </a:r>
                <a:r>
                  <a:rPr lang="en-US" altLang="zh-CN">
                    <a:solidFill>
                      <a:schemeClr val="tx1">
                        <a:lumMod val="75000"/>
                        <a:lumOff val="25000"/>
                      </a:schemeClr>
                    </a:solidFill>
                  </a:rPr>
                  <a:t>ACE</a:t>
                </a:r>
                <a:r>
                  <a:rPr lang="zh-CN" altLang="en-US">
                    <a:solidFill>
                      <a:schemeClr val="tx1">
                        <a:lumMod val="75000"/>
                        <a:lumOff val="25000"/>
                      </a:schemeClr>
                    </a:solidFill>
                  </a:rPr>
                  <a:t>）</a:t>
                </a:r>
              </a:p>
            </p:txBody>
          </p:sp>
          <p:sp>
            <p:nvSpPr>
              <p:cNvPr id="7" name="矩形 6"/>
              <p:cNvSpPr/>
              <p:nvPr/>
            </p:nvSpPr>
            <p:spPr>
              <a:xfrm>
                <a:off x="1419225" y="2343150"/>
                <a:ext cx="1219200" cy="904875"/>
              </a:xfrm>
              <a:prstGeom prst="rect">
                <a:avLst/>
              </a:prstGeom>
              <a:solidFill>
                <a:schemeClr val="tx1">
                  <a:lumMod val="75000"/>
                  <a:lumOff val="2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400">
                    <a:solidFill>
                      <a:schemeClr val="bg1"/>
                    </a:solidFill>
                  </a:rPr>
                  <a:t>弹性计算服务</a:t>
                </a:r>
                <a:br>
                  <a:rPr lang="en-US" altLang="zh-CN" sz="1400">
                    <a:solidFill>
                      <a:schemeClr val="bg1"/>
                    </a:solidFill>
                  </a:rPr>
                </a:br>
                <a:r>
                  <a:rPr lang="zh-CN" altLang="en-US" sz="1400">
                    <a:solidFill>
                      <a:schemeClr val="bg1"/>
                    </a:solidFill>
                  </a:rPr>
                  <a:t>（</a:t>
                </a:r>
                <a:r>
                  <a:rPr lang="en-US" altLang="zh-CN" sz="1400">
                    <a:solidFill>
                      <a:schemeClr val="bg1"/>
                    </a:solidFill>
                  </a:rPr>
                  <a:t>ECS</a:t>
                </a:r>
                <a:r>
                  <a:rPr lang="zh-CN" altLang="en-US" sz="1400">
                    <a:solidFill>
                      <a:schemeClr val="bg1"/>
                    </a:solidFill>
                  </a:rPr>
                  <a:t>）</a:t>
                </a:r>
              </a:p>
            </p:txBody>
          </p:sp>
          <p:sp>
            <p:nvSpPr>
              <p:cNvPr id="8" name="矩形 7"/>
              <p:cNvSpPr/>
              <p:nvPr/>
            </p:nvSpPr>
            <p:spPr>
              <a:xfrm>
                <a:off x="2714625" y="2343150"/>
                <a:ext cx="1219200" cy="904875"/>
              </a:xfrm>
              <a:prstGeom prst="rect">
                <a:avLst/>
              </a:prstGeom>
              <a:solidFill>
                <a:schemeClr val="tx1">
                  <a:lumMod val="75000"/>
                  <a:lumOff val="2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400">
                    <a:solidFill>
                      <a:schemeClr val="bg1"/>
                    </a:solidFill>
                  </a:rPr>
                  <a:t>开放存储服务（</a:t>
                </a:r>
                <a:r>
                  <a:rPr lang="en-US" altLang="zh-CN" sz="1400">
                    <a:solidFill>
                      <a:schemeClr val="bg1"/>
                    </a:solidFill>
                  </a:rPr>
                  <a:t>OSS</a:t>
                </a:r>
                <a:r>
                  <a:rPr lang="zh-CN" altLang="en-US" sz="1400">
                    <a:solidFill>
                      <a:schemeClr val="bg1"/>
                    </a:solidFill>
                  </a:rPr>
                  <a:t>）</a:t>
                </a:r>
              </a:p>
            </p:txBody>
          </p:sp>
          <p:sp>
            <p:nvSpPr>
              <p:cNvPr id="9" name="矩形 8"/>
              <p:cNvSpPr/>
              <p:nvPr/>
            </p:nvSpPr>
            <p:spPr>
              <a:xfrm>
                <a:off x="4010025" y="2343150"/>
                <a:ext cx="1219200" cy="904875"/>
              </a:xfrm>
              <a:prstGeom prst="rect">
                <a:avLst/>
              </a:prstGeom>
              <a:solidFill>
                <a:schemeClr val="tx1">
                  <a:lumMod val="75000"/>
                  <a:lumOff val="2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400">
                    <a:solidFill>
                      <a:schemeClr val="bg1"/>
                    </a:solidFill>
                  </a:rPr>
                  <a:t>开放结构化</a:t>
                </a:r>
                <a:endParaRPr lang="en-US" altLang="zh-CN" sz="1400">
                  <a:solidFill>
                    <a:schemeClr val="bg1"/>
                  </a:solidFill>
                </a:endParaRPr>
              </a:p>
              <a:p>
                <a:pPr algn="ctr"/>
                <a:r>
                  <a:rPr lang="zh-CN" altLang="en-US" sz="1400">
                    <a:solidFill>
                      <a:schemeClr val="bg1"/>
                    </a:solidFill>
                  </a:rPr>
                  <a:t>数据服务（</a:t>
                </a:r>
                <a:r>
                  <a:rPr lang="en-US" altLang="zh-CN" sz="1400">
                    <a:solidFill>
                      <a:schemeClr val="bg1"/>
                    </a:solidFill>
                  </a:rPr>
                  <a:t>OTS</a:t>
                </a:r>
                <a:r>
                  <a:rPr lang="zh-CN" altLang="en-US" sz="1400">
                    <a:solidFill>
                      <a:schemeClr val="bg1"/>
                    </a:solidFill>
                  </a:rPr>
                  <a:t>）</a:t>
                </a:r>
              </a:p>
            </p:txBody>
          </p:sp>
          <p:sp>
            <p:nvSpPr>
              <p:cNvPr id="10" name="矩形 9"/>
              <p:cNvSpPr/>
              <p:nvPr/>
            </p:nvSpPr>
            <p:spPr>
              <a:xfrm>
                <a:off x="5305425" y="2343150"/>
                <a:ext cx="1219200" cy="904875"/>
              </a:xfrm>
              <a:prstGeom prst="rect">
                <a:avLst/>
              </a:prstGeom>
              <a:solidFill>
                <a:schemeClr val="tx1">
                  <a:lumMod val="75000"/>
                  <a:lumOff val="2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400" dirty="0">
                    <a:solidFill>
                      <a:schemeClr val="bg1"/>
                    </a:solidFill>
                  </a:rPr>
                  <a:t>开放数据处理服务</a:t>
                </a:r>
                <a:endParaRPr lang="en-US" altLang="zh-CN" sz="1400" dirty="0">
                  <a:solidFill>
                    <a:schemeClr val="bg1"/>
                  </a:solidFill>
                </a:endParaRPr>
              </a:p>
              <a:p>
                <a:pPr algn="ctr"/>
                <a:r>
                  <a:rPr lang="zh-CN" altLang="en-US" sz="1400" dirty="0">
                    <a:solidFill>
                      <a:schemeClr val="bg1"/>
                    </a:solidFill>
                  </a:rPr>
                  <a:t>（</a:t>
                </a:r>
                <a:r>
                  <a:rPr lang="en-US" altLang="zh-CN" sz="1400" dirty="0">
                    <a:solidFill>
                      <a:schemeClr val="bg1"/>
                    </a:solidFill>
                  </a:rPr>
                  <a:t>ODPS</a:t>
                </a:r>
                <a:r>
                  <a:rPr lang="zh-CN" altLang="en-US" sz="1400" dirty="0">
                    <a:solidFill>
                      <a:schemeClr val="bg1"/>
                    </a:solidFill>
                  </a:rPr>
                  <a:t>）</a:t>
                </a:r>
              </a:p>
            </p:txBody>
          </p:sp>
          <p:sp>
            <p:nvSpPr>
              <p:cNvPr id="11" name="矩形 10"/>
              <p:cNvSpPr/>
              <p:nvPr/>
            </p:nvSpPr>
            <p:spPr>
              <a:xfrm>
                <a:off x="6600825" y="2343150"/>
                <a:ext cx="1219200" cy="904875"/>
              </a:xfrm>
              <a:prstGeom prst="rect">
                <a:avLst/>
              </a:prstGeom>
              <a:solidFill>
                <a:schemeClr val="tx1">
                  <a:lumMod val="75000"/>
                  <a:lumOff val="2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400" dirty="0">
                    <a:solidFill>
                      <a:schemeClr val="bg1"/>
                    </a:solidFill>
                  </a:rPr>
                  <a:t>关系型数据</a:t>
                </a:r>
                <a:endParaRPr lang="en-US" altLang="zh-CN" sz="1400" dirty="0">
                  <a:solidFill>
                    <a:schemeClr val="bg1"/>
                  </a:solidFill>
                </a:endParaRPr>
              </a:p>
              <a:p>
                <a:pPr algn="ctr"/>
                <a:r>
                  <a:rPr lang="zh-CN" altLang="en-US" sz="1400" dirty="0">
                    <a:solidFill>
                      <a:schemeClr val="bg1"/>
                    </a:solidFill>
                  </a:rPr>
                  <a:t>服务</a:t>
                </a:r>
                <a:endParaRPr lang="en-US" altLang="zh-CN" sz="1400" dirty="0">
                  <a:solidFill>
                    <a:schemeClr val="bg1"/>
                  </a:solidFill>
                </a:endParaRPr>
              </a:p>
              <a:p>
                <a:pPr algn="ctr"/>
                <a:r>
                  <a:rPr lang="zh-CN" altLang="en-US" sz="1400" dirty="0">
                    <a:solidFill>
                      <a:schemeClr val="bg1"/>
                    </a:solidFill>
                  </a:rPr>
                  <a:t>（</a:t>
                </a:r>
                <a:r>
                  <a:rPr lang="en-US" altLang="zh-CN" sz="1400" dirty="0">
                    <a:solidFill>
                      <a:schemeClr val="bg1"/>
                    </a:solidFill>
                  </a:rPr>
                  <a:t>RDS</a:t>
                </a:r>
                <a:r>
                  <a:rPr lang="zh-CN" altLang="en-US" sz="1400" dirty="0">
                    <a:solidFill>
                      <a:schemeClr val="bg1"/>
                    </a:solidFill>
                  </a:rPr>
                  <a:t>）</a:t>
                </a:r>
              </a:p>
            </p:txBody>
          </p:sp>
        </p:grpSp>
        <p:sp>
          <p:nvSpPr>
            <p:cNvPr id="12" name="矩形 11"/>
            <p:cNvSpPr/>
            <p:nvPr/>
          </p:nvSpPr>
          <p:spPr>
            <a:xfrm>
              <a:off x="1419224" y="3567957"/>
              <a:ext cx="3152775" cy="641551"/>
            </a:xfrm>
            <a:prstGeom prst="rect">
              <a:avLst/>
            </a:prstGeom>
            <a:solidFill>
              <a:schemeClr val="accent6"/>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400">
                  <a:solidFill>
                    <a:schemeClr val="bg1"/>
                  </a:solidFill>
                </a:rPr>
                <a:t>分布式文件系统</a:t>
              </a:r>
              <a:endParaRPr lang="en-US" altLang="zh-CN" sz="1400">
                <a:solidFill>
                  <a:schemeClr val="bg1"/>
                </a:solidFill>
              </a:endParaRPr>
            </a:p>
            <a:p>
              <a:pPr algn="ctr"/>
              <a:r>
                <a:rPr lang="en-US" altLang="zh-CN" sz="1400">
                  <a:solidFill>
                    <a:schemeClr val="bg1"/>
                  </a:solidFill>
                </a:rPr>
                <a:t>Distributed File System</a:t>
              </a:r>
              <a:endParaRPr lang="zh-CN" altLang="en-US" sz="1400">
                <a:solidFill>
                  <a:schemeClr val="bg1"/>
                </a:solidFill>
              </a:endParaRPr>
            </a:p>
          </p:txBody>
        </p:sp>
        <p:sp>
          <p:nvSpPr>
            <p:cNvPr id="13" name="矩形 12"/>
            <p:cNvSpPr/>
            <p:nvPr/>
          </p:nvSpPr>
          <p:spPr>
            <a:xfrm>
              <a:off x="4667250" y="3567957"/>
              <a:ext cx="3152775" cy="641551"/>
            </a:xfrm>
            <a:prstGeom prst="rect">
              <a:avLst/>
            </a:prstGeom>
            <a:solidFill>
              <a:schemeClr val="accent6"/>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400" dirty="0">
                  <a:solidFill>
                    <a:schemeClr val="bg1"/>
                  </a:solidFill>
                </a:rPr>
                <a:t>任务调度</a:t>
              </a:r>
              <a:endParaRPr lang="en-US" altLang="zh-CN" sz="1400" dirty="0">
                <a:solidFill>
                  <a:schemeClr val="bg1"/>
                </a:solidFill>
              </a:endParaRPr>
            </a:p>
            <a:p>
              <a:pPr algn="ctr"/>
              <a:r>
                <a:rPr lang="en-US" altLang="zh-CN" sz="1400" dirty="0">
                  <a:solidFill>
                    <a:schemeClr val="bg1"/>
                  </a:solidFill>
                </a:rPr>
                <a:t>Job Scheduling</a:t>
              </a:r>
              <a:endParaRPr lang="zh-CN" altLang="en-US" sz="1400" dirty="0">
                <a:solidFill>
                  <a:schemeClr val="bg1"/>
                </a:solidFill>
              </a:endParaRPr>
            </a:p>
          </p:txBody>
        </p:sp>
        <p:sp>
          <p:nvSpPr>
            <p:cNvPr id="14" name="矩形 13"/>
            <p:cNvSpPr/>
            <p:nvPr/>
          </p:nvSpPr>
          <p:spPr>
            <a:xfrm>
              <a:off x="1419225" y="4264433"/>
              <a:ext cx="1552576" cy="866009"/>
            </a:xfrm>
            <a:prstGeom prst="rect">
              <a:avLst/>
            </a:prstGeom>
            <a:solidFill>
              <a:schemeClr val="tx1">
                <a:lumMod val="75000"/>
                <a:lumOff val="2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400">
                  <a:solidFill>
                    <a:schemeClr val="bg1"/>
                  </a:solidFill>
                </a:rPr>
                <a:t>资源管理</a:t>
              </a:r>
              <a:endParaRPr lang="en-US" altLang="zh-CN" sz="1400">
                <a:solidFill>
                  <a:schemeClr val="bg1"/>
                </a:solidFill>
              </a:endParaRPr>
            </a:p>
            <a:p>
              <a:pPr algn="ctr"/>
              <a:r>
                <a:rPr lang="en-US" altLang="zh-CN" sz="1400">
                  <a:solidFill>
                    <a:schemeClr val="bg1"/>
                  </a:solidFill>
                </a:rPr>
                <a:t>Resource Management</a:t>
              </a:r>
            </a:p>
          </p:txBody>
        </p:sp>
        <p:sp>
          <p:nvSpPr>
            <p:cNvPr id="16" name="矩形 15"/>
            <p:cNvSpPr/>
            <p:nvPr/>
          </p:nvSpPr>
          <p:spPr>
            <a:xfrm>
              <a:off x="3019424" y="4264433"/>
              <a:ext cx="1552576" cy="866009"/>
            </a:xfrm>
            <a:prstGeom prst="rect">
              <a:avLst/>
            </a:prstGeom>
            <a:solidFill>
              <a:schemeClr val="tx1">
                <a:lumMod val="75000"/>
                <a:lumOff val="2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400">
                  <a:solidFill>
                    <a:schemeClr val="bg1"/>
                  </a:solidFill>
                </a:rPr>
                <a:t>安全管理</a:t>
              </a:r>
              <a:endParaRPr lang="en-US" altLang="zh-CN" sz="1400">
                <a:solidFill>
                  <a:schemeClr val="bg1"/>
                </a:solidFill>
              </a:endParaRPr>
            </a:p>
            <a:p>
              <a:pPr algn="ctr"/>
              <a:r>
                <a:rPr lang="en-US" altLang="zh-CN" sz="1400">
                  <a:solidFill>
                    <a:schemeClr val="bg1"/>
                  </a:solidFill>
                </a:rPr>
                <a:t>Security Management</a:t>
              </a:r>
              <a:endParaRPr lang="zh-CN" altLang="en-US" sz="1400">
                <a:solidFill>
                  <a:schemeClr val="bg1"/>
                </a:solidFill>
              </a:endParaRPr>
            </a:p>
          </p:txBody>
        </p:sp>
        <p:sp>
          <p:nvSpPr>
            <p:cNvPr id="18" name="矩形 17"/>
            <p:cNvSpPr/>
            <p:nvPr/>
          </p:nvSpPr>
          <p:spPr>
            <a:xfrm>
              <a:off x="4667250" y="4264433"/>
              <a:ext cx="1552576" cy="866009"/>
            </a:xfrm>
            <a:prstGeom prst="rect">
              <a:avLst/>
            </a:prstGeom>
            <a:solidFill>
              <a:schemeClr val="tx1">
                <a:lumMod val="75000"/>
                <a:lumOff val="2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400">
                  <a:solidFill>
                    <a:schemeClr val="bg1"/>
                  </a:solidFill>
                </a:rPr>
                <a:t>远程过程调用</a:t>
              </a:r>
              <a:endParaRPr lang="en-US" altLang="zh-CN" sz="1400">
                <a:solidFill>
                  <a:schemeClr val="bg1"/>
                </a:solidFill>
              </a:endParaRPr>
            </a:p>
            <a:p>
              <a:pPr algn="ctr"/>
              <a:r>
                <a:rPr lang="en-US" altLang="zh-CN" sz="1400">
                  <a:solidFill>
                    <a:schemeClr val="bg1"/>
                  </a:solidFill>
                </a:rPr>
                <a:t>Remote ProcedureCall</a:t>
              </a:r>
              <a:endParaRPr lang="zh-CN" altLang="en-US" sz="1400">
                <a:solidFill>
                  <a:schemeClr val="bg1"/>
                </a:solidFill>
              </a:endParaRPr>
            </a:p>
          </p:txBody>
        </p:sp>
        <p:sp>
          <p:nvSpPr>
            <p:cNvPr id="19" name="矩形 18"/>
            <p:cNvSpPr/>
            <p:nvPr/>
          </p:nvSpPr>
          <p:spPr>
            <a:xfrm>
              <a:off x="6267449" y="4264433"/>
              <a:ext cx="1552576" cy="866009"/>
            </a:xfrm>
            <a:prstGeom prst="rect">
              <a:avLst/>
            </a:prstGeom>
            <a:solidFill>
              <a:schemeClr val="tx1">
                <a:lumMod val="75000"/>
                <a:lumOff val="2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400">
                  <a:solidFill>
                    <a:schemeClr val="bg1"/>
                  </a:solidFill>
                </a:rPr>
                <a:t>分布协同服务</a:t>
              </a:r>
              <a:r>
                <a:rPr lang="en-US" altLang="zh-CN" sz="1100">
                  <a:solidFill>
                    <a:schemeClr val="bg1"/>
                  </a:solidFill>
                </a:rPr>
                <a:t>Distributed Coordination Service</a:t>
              </a:r>
              <a:endParaRPr lang="zh-CN" altLang="en-US" sz="1400">
                <a:solidFill>
                  <a:schemeClr val="bg1"/>
                </a:solidFill>
              </a:endParaRPr>
            </a:p>
          </p:txBody>
        </p:sp>
        <p:sp>
          <p:nvSpPr>
            <p:cNvPr id="20" name="矩形 19"/>
            <p:cNvSpPr/>
            <p:nvPr/>
          </p:nvSpPr>
          <p:spPr>
            <a:xfrm>
              <a:off x="476250" y="5722118"/>
              <a:ext cx="8191499" cy="389238"/>
            </a:xfrm>
            <a:prstGeom prst="rect">
              <a:avLst/>
            </a:prstGeom>
            <a:solidFill>
              <a:schemeClr val="accent6"/>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sz="1400">
                  <a:solidFill>
                    <a:schemeClr val="bg1"/>
                  </a:solidFill>
                </a:rPr>
                <a:t>Linux</a:t>
              </a:r>
            </a:p>
          </p:txBody>
        </p:sp>
        <p:sp>
          <p:nvSpPr>
            <p:cNvPr id="21" name="矩形 20"/>
            <p:cNvSpPr/>
            <p:nvPr/>
          </p:nvSpPr>
          <p:spPr>
            <a:xfrm>
              <a:off x="476250" y="6206044"/>
              <a:ext cx="8191499" cy="389238"/>
            </a:xfrm>
            <a:prstGeom prst="rect">
              <a:avLst/>
            </a:prstGeom>
            <a:solidFill>
              <a:schemeClr val="tx1">
                <a:lumMod val="75000"/>
                <a:lumOff val="2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400">
                  <a:solidFill>
                    <a:schemeClr val="bg1"/>
                  </a:solidFill>
                </a:rPr>
                <a:t>数据中心 （</a:t>
              </a:r>
              <a:r>
                <a:rPr lang="en-US" altLang="zh-CN" sz="1400">
                  <a:solidFill>
                    <a:schemeClr val="bg1"/>
                  </a:solidFill>
                </a:rPr>
                <a:t>Data Center</a:t>
              </a:r>
              <a:r>
                <a:rPr lang="zh-CN" altLang="en-US" sz="1400">
                  <a:solidFill>
                    <a:schemeClr val="bg1"/>
                  </a:solidFill>
                </a:rPr>
                <a:t>）</a:t>
              </a:r>
              <a:endParaRPr lang="en-US" altLang="zh-CN" sz="1400">
                <a:solidFill>
                  <a:schemeClr val="bg1"/>
                </a:solidFill>
              </a:endParaRPr>
            </a:p>
          </p:txBody>
        </p:sp>
        <p:sp>
          <p:nvSpPr>
            <p:cNvPr id="22" name="矩形 21"/>
            <p:cNvSpPr/>
            <p:nvPr/>
          </p:nvSpPr>
          <p:spPr>
            <a:xfrm>
              <a:off x="602595" y="1980807"/>
              <a:ext cx="628650" cy="3149635"/>
            </a:xfrm>
            <a:prstGeom prst="rect">
              <a:avLst/>
            </a:prstGeom>
            <a:solidFill>
              <a:schemeClr val="tx1">
                <a:lumMod val="75000"/>
                <a:lumOff val="2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集群部署</a:t>
              </a:r>
            </a:p>
          </p:txBody>
        </p:sp>
        <p:sp>
          <p:nvSpPr>
            <p:cNvPr id="23" name="矩形 22"/>
            <p:cNvSpPr/>
            <p:nvPr/>
          </p:nvSpPr>
          <p:spPr>
            <a:xfrm>
              <a:off x="7943850" y="1980807"/>
              <a:ext cx="628650" cy="3149635"/>
            </a:xfrm>
            <a:prstGeom prst="rect">
              <a:avLst/>
            </a:prstGeom>
            <a:solidFill>
              <a:schemeClr val="tx1">
                <a:lumMod val="75000"/>
                <a:lumOff val="2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集群监控</a:t>
              </a:r>
            </a:p>
          </p:txBody>
        </p:sp>
        <p:sp>
          <p:nvSpPr>
            <p:cNvPr id="34" name="矩形 33"/>
            <p:cNvSpPr/>
            <p:nvPr/>
          </p:nvSpPr>
          <p:spPr>
            <a:xfrm>
              <a:off x="2895600" y="5229057"/>
              <a:ext cx="3416321" cy="369332"/>
            </a:xfrm>
            <a:prstGeom prst="rect">
              <a:avLst/>
            </a:prstGeom>
          </p:spPr>
          <p:txBody>
            <a:bodyPr wrap="none">
              <a:spAutoFit/>
            </a:bodyPr>
            <a:lstStyle/>
            <a:p>
              <a:pPr algn="ctr"/>
              <a:r>
                <a:rPr lang="zh-CN" altLang="en-US">
                  <a:solidFill>
                    <a:schemeClr val="tx1">
                      <a:lumMod val="75000"/>
                      <a:lumOff val="25000"/>
                    </a:schemeClr>
                  </a:solidFill>
                </a:rPr>
                <a:t>大规模分布式计算系统（飞天）</a:t>
              </a:r>
            </a:p>
          </p:txBody>
        </p:sp>
      </p:grpSp>
    </p:spTree>
    <p:extLst>
      <p:ext uri="{BB962C8B-B14F-4D97-AF65-F5344CB8AC3E}">
        <p14:creationId xmlns:p14="http://schemas.microsoft.com/office/powerpoint/2010/main" val="1391857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286091" y="1890335"/>
            <a:ext cx="6048451" cy="600164"/>
          </a:xfrm>
          <a:prstGeom prst="rect">
            <a:avLst/>
          </a:prstGeom>
        </p:spPr>
        <p:txBody>
          <a:bodyPr wrap="none">
            <a:spAutoFit/>
          </a:bodyPr>
          <a:lstStyle/>
          <a:p>
            <a:r>
              <a:rPr lang="zh-CN" altLang="en-US" sz="3300" b="1" spc="225" dirty="0">
                <a:solidFill>
                  <a:srgbClr val="96C527"/>
                </a:solidFill>
                <a:latin typeface="微软雅黑" panose="020B0503020204020204" pitchFamily="34" charset="-122"/>
                <a:ea typeface="微软雅黑" panose="020B0503020204020204" pitchFamily="34" charset="-122"/>
              </a:rPr>
              <a:t>第</a:t>
            </a:r>
            <a:r>
              <a:rPr lang="en-US" altLang="zh-CN" sz="3300" b="1" spc="225" dirty="0">
                <a:solidFill>
                  <a:srgbClr val="96C527"/>
                </a:solidFill>
                <a:latin typeface="微软雅黑" panose="020B0503020204020204" pitchFamily="34" charset="-122"/>
                <a:ea typeface="微软雅黑" panose="020B0503020204020204" pitchFamily="34" charset="-122"/>
              </a:rPr>
              <a:t>24</a:t>
            </a:r>
            <a:r>
              <a:rPr lang="zh-CN" altLang="en-US" sz="3300" b="1" spc="225" dirty="0">
                <a:solidFill>
                  <a:srgbClr val="96C527"/>
                </a:solidFill>
                <a:latin typeface="微软雅黑" panose="020B0503020204020204" pitchFamily="34" charset="-122"/>
                <a:ea typeface="微软雅黑" panose="020B0503020204020204" pitchFamily="34" charset="-122"/>
              </a:rPr>
              <a:t>讲  阿里巴巴阿里云服务</a:t>
            </a:r>
          </a:p>
        </p:txBody>
      </p:sp>
      <p:sp>
        <p:nvSpPr>
          <p:cNvPr id="4" name="矩形 3"/>
          <p:cNvSpPr/>
          <p:nvPr/>
        </p:nvSpPr>
        <p:spPr>
          <a:xfrm>
            <a:off x="2331076" y="2709414"/>
            <a:ext cx="3741730" cy="415498"/>
          </a:xfrm>
          <a:prstGeom prst="rect">
            <a:avLst/>
          </a:prstGeom>
        </p:spPr>
        <p:txBody>
          <a:bodyPr wrap="none">
            <a:spAutoFit/>
          </a:bodyPr>
          <a:lstStyle/>
          <a:p>
            <a:r>
              <a:rPr lang="en-US" altLang="zh-CN" sz="2100" kern="500" spc="225" dirty="0">
                <a:solidFill>
                  <a:schemeClr val="bg1">
                    <a:lumMod val="50000"/>
                  </a:schemeClr>
                </a:solidFill>
                <a:latin typeface="+mn-ea"/>
              </a:rPr>
              <a:t>24.1  </a:t>
            </a:r>
            <a:r>
              <a:rPr lang="zh-CN" altLang="en-US" sz="2100" kern="500" spc="225" dirty="0">
                <a:solidFill>
                  <a:schemeClr val="bg1">
                    <a:lumMod val="50000"/>
                  </a:schemeClr>
                </a:solidFill>
                <a:latin typeface="+mn-ea"/>
              </a:rPr>
              <a:t>阿里云计算体系架构</a:t>
            </a:r>
          </a:p>
        </p:txBody>
      </p:sp>
      <p:sp>
        <p:nvSpPr>
          <p:cNvPr id="7" name="矩形 6"/>
          <p:cNvSpPr/>
          <p:nvPr/>
        </p:nvSpPr>
        <p:spPr>
          <a:xfrm>
            <a:off x="2331076" y="3201081"/>
            <a:ext cx="4012637" cy="415498"/>
          </a:xfrm>
          <a:prstGeom prst="rect">
            <a:avLst/>
          </a:prstGeom>
        </p:spPr>
        <p:txBody>
          <a:bodyPr wrap="none">
            <a:spAutoFit/>
          </a:bodyPr>
          <a:lstStyle/>
          <a:p>
            <a:r>
              <a:rPr lang="en-US" altLang="zh-CN" sz="2100" kern="500" spc="225" dirty="0">
                <a:solidFill>
                  <a:schemeClr val="bg1">
                    <a:lumMod val="95000"/>
                  </a:schemeClr>
                </a:solidFill>
                <a:latin typeface="+mn-ea"/>
              </a:rPr>
              <a:t>24.2  </a:t>
            </a:r>
            <a:r>
              <a:rPr lang="zh-CN" altLang="en-US" sz="2100" kern="500" spc="225" dirty="0">
                <a:solidFill>
                  <a:schemeClr val="bg1">
                    <a:lumMod val="95000"/>
                  </a:schemeClr>
                </a:solidFill>
                <a:latin typeface="+mn-ea"/>
              </a:rPr>
              <a:t>弹性计算服务（</a:t>
            </a:r>
            <a:r>
              <a:rPr lang="en-US" altLang="zh-CN" sz="2100" kern="500" spc="225" dirty="0">
                <a:solidFill>
                  <a:schemeClr val="bg1">
                    <a:lumMod val="95000"/>
                  </a:schemeClr>
                </a:solidFill>
                <a:latin typeface="+mn-ea"/>
              </a:rPr>
              <a:t>ECS</a:t>
            </a:r>
            <a:r>
              <a:rPr lang="zh-CN" altLang="en-US" sz="2100" kern="500" spc="225" dirty="0">
                <a:solidFill>
                  <a:schemeClr val="bg1">
                    <a:lumMod val="95000"/>
                  </a:schemeClr>
                </a:solidFill>
                <a:latin typeface="+mn-ea"/>
              </a:rPr>
              <a:t>）</a:t>
            </a:r>
          </a:p>
        </p:txBody>
      </p:sp>
      <p:sp>
        <p:nvSpPr>
          <p:cNvPr id="12" name="等腰三角形 11"/>
          <p:cNvSpPr/>
          <p:nvPr/>
        </p:nvSpPr>
        <p:spPr>
          <a:xfrm rot="5400000">
            <a:off x="2073269" y="3328862"/>
            <a:ext cx="155187" cy="159935"/>
          </a:xfrm>
          <a:prstGeom prst="triangl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2331076" y="3692748"/>
            <a:ext cx="3464410" cy="415498"/>
          </a:xfrm>
          <a:prstGeom prst="rect">
            <a:avLst/>
          </a:prstGeom>
        </p:spPr>
        <p:txBody>
          <a:bodyPr wrap="none">
            <a:spAutoFit/>
          </a:bodyPr>
          <a:lstStyle/>
          <a:p>
            <a:r>
              <a:rPr lang="en-US" altLang="zh-CN" sz="2100" kern="500" spc="225" dirty="0">
                <a:solidFill>
                  <a:schemeClr val="bg1">
                    <a:lumMod val="50000"/>
                  </a:schemeClr>
                </a:solidFill>
                <a:latin typeface="+mn-ea"/>
              </a:rPr>
              <a:t>24.3  </a:t>
            </a:r>
            <a:r>
              <a:rPr lang="zh-CN" altLang="en-US" sz="2100" kern="500" spc="225" dirty="0">
                <a:solidFill>
                  <a:schemeClr val="bg1">
                    <a:lumMod val="50000"/>
                  </a:schemeClr>
                </a:solidFill>
                <a:latin typeface="+mn-ea"/>
              </a:rPr>
              <a:t>开放存储服务</a:t>
            </a:r>
            <a:r>
              <a:rPr lang="en-US" altLang="zh-CN" sz="2100" kern="500" spc="225" dirty="0">
                <a:solidFill>
                  <a:schemeClr val="bg1">
                    <a:lumMod val="50000"/>
                  </a:schemeClr>
                </a:solidFill>
                <a:latin typeface="+mn-ea"/>
              </a:rPr>
              <a:t>OSS</a:t>
            </a:r>
            <a:endParaRPr lang="zh-CN" altLang="en-US" sz="2100" kern="500" spc="225" dirty="0">
              <a:solidFill>
                <a:schemeClr val="bg1">
                  <a:lumMod val="50000"/>
                </a:schemeClr>
              </a:solidFill>
              <a:latin typeface="+mn-ea"/>
            </a:endParaRPr>
          </a:p>
        </p:txBody>
      </p:sp>
      <p:sp>
        <p:nvSpPr>
          <p:cNvPr id="9" name="矩形 8"/>
          <p:cNvSpPr/>
          <p:nvPr/>
        </p:nvSpPr>
        <p:spPr>
          <a:xfrm>
            <a:off x="2331076" y="4184415"/>
            <a:ext cx="4344266" cy="415498"/>
          </a:xfrm>
          <a:prstGeom prst="rect">
            <a:avLst/>
          </a:prstGeom>
        </p:spPr>
        <p:txBody>
          <a:bodyPr wrap="none">
            <a:spAutoFit/>
          </a:bodyPr>
          <a:lstStyle/>
          <a:p>
            <a:r>
              <a:rPr lang="en-US" altLang="zh-CN" sz="2100" kern="500" spc="225" dirty="0">
                <a:solidFill>
                  <a:schemeClr val="bg1">
                    <a:lumMod val="50000"/>
                  </a:schemeClr>
                </a:solidFill>
                <a:latin typeface="+mn-ea"/>
              </a:rPr>
              <a:t>24.4  </a:t>
            </a:r>
            <a:r>
              <a:rPr lang="zh-CN" altLang="en-US" sz="2100" kern="500" spc="225" dirty="0">
                <a:solidFill>
                  <a:schemeClr val="bg1">
                    <a:lumMod val="50000"/>
                  </a:schemeClr>
                </a:solidFill>
                <a:latin typeface="+mn-ea"/>
              </a:rPr>
              <a:t>开放结构化数据服务</a:t>
            </a:r>
            <a:r>
              <a:rPr lang="en-US" altLang="zh-CN" sz="2100" kern="500" spc="225" dirty="0">
                <a:solidFill>
                  <a:schemeClr val="bg1">
                    <a:lumMod val="50000"/>
                  </a:schemeClr>
                </a:solidFill>
                <a:latin typeface="+mn-ea"/>
              </a:rPr>
              <a:t>OTS</a:t>
            </a:r>
            <a:endParaRPr lang="zh-CN" altLang="en-US" sz="2100" kern="500" spc="225" dirty="0">
              <a:solidFill>
                <a:schemeClr val="bg1">
                  <a:lumMod val="50000"/>
                </a:schemeClr>
              </a:solidFill>
              <a:latin typeface="+mn-ea"/>
            </a:endParaRPr>
          </a:p>
        </p:txBody>
      </p:sp>
      <p:sp>
        <p:nvSpPr>
          <p:cNvPr id="10" name="矩形 9"/>
          <p:cNvSpPr/>
          <p:nvPr/>
        </p:nvSpPr>
        <p:spPr>
          <a:xfrm>
            <a:off x="2331076" y="4676082"/>
            <a:ext cx="4304383" cy="415498"/>
          </a:xfrm>
          <a:prstGeom prst="rect">
            <a:avLst/>
          </a:prstGeom>
        </p:spPr>
        <p:txBody>
          <a:bodyPr wrap="none">
            <a:spAutoFit/>
          </a:bodyPr>
          <a:lstStyle/>
          <a:p>
            <a:r>
              <a:rPr lang="en-US" altLang="zh-CN" sz="2100" kern="500" spc="225" dirty="0">
                <a:solidFill>
                  <a:schemeClr val="bg1">
                    <a:lumMod val="50000"/>
                  </a:schemeClr>
                </a:solidFill>
                <a:latin typeface="+mn-ea"/>
              </a:rPr>
              <a:t>24.5  </a:t>
            </a:r>
            <a:r>
              <a:rPr lang="zh-CN" altLang="en-US" sz="2100" kern="500" spc="225" dirty="0">
                <a:solidFill>
                  <a:schemeClr val="bg1">
                    <a:lumMod val="50000"/>
                  </a:schemeClr>
                </a:solidFill>
                <a:latin typeface="+mn-ea"/>
              </a:rPr>
              <a:t>开放数据处理服务</a:t>
            </a:r>
            <a:r>
              <a:rPr lang="en-US" altLang="zh-CN" sz="2100" kern="500" spc="225" dirty="0">
                <a:solidFill>
                  <a:schemeClr val="bg1">
                    <a:lumMod val="50000"/>
                  </a:schemeClr>
                </a:solidFill>
                <a:latin typeface="+mn-ea"/>
              </a:rPr>
              <a:t>ODPS</a:t>
            </a:r>
            <a:endParaRPr lang="zh-CN" altLang="en-US" sz="2100" kern="500" spc="225" dirty="0">
              <a:solidFill>
                <a:schemeClr val="bg1">
                  <a:lumMod val="50000"/>
                </a:schemeClr>
              </a:solidFill>
              <a:latin typeface="+mn-ea"/>
            </a:endParaRPr>
          </a:p>
        </p:txBody>
      </p:sp>
      <p:sp>
        <p:nvSpPr>
          <p:cNvPr id="11" name="矩形 10"/>
          <p:cNvSpPr/>
          <p:nvPr/>
        </p:nvSpPr>
        <p:spPr>
          <a:xfrm>
            <a:off x="2331076" y="5167749"/>
            <a:ext cx="3470822" cy="415498"/>
          </a:xfrm>
          <a:prstGeom prst="rect">
            <a:avLst/>
          </a:prstGeom>
        </p:spPr>
        <p:txBody>
          <a:bodyPr wrap="none">
            <a:spAutoFit/>
          </a:bodyPr>
          <a:lstStyle/>
          <a:p>
            <a:r>
              <a:rPr lang="en-US" altLang="zh-CN" sz="2100" kern="500" spc="225" dirty="0">
                <a:solidFill>
                  <a:schemeClr val="bg1">
                    <a:lumMod val="50000"/>
                  </a:schemeClr>
                </a:solidFill>
                <a:latin typeface="+mn-ea"/>
              </a:rPr>
              <a:t>24.6  </a:t>
            </a:r>
            <a:r>
              <a:rPr lang="zh-CN" altLang="en-US" sz="2100" kern="500" spc="225" dirty="0">
                <a:solidFill>
                  <a:schemeClr val="bg1">
                    <a:lumMod val="50000"/>
                  </a:schemeClr>
                </a:solidFill>
                <a:latin typeface="+mn-ea"/>
              </a:rPr>
              <a:t>关系型数据库</a:t>
            </a:r>
            <a:r>
              <a:rPr lang="en-US" altLang="zh-CN" sz="2100" kern="500" spc="225" dirty="0">
                <a:solidFill>
                  <a:schemeClr val="bg1">
                    <a:lumMod val="50000"/>
                  </a:schemeClr>
                </a:solidFill>
                <a:latin typeface="+mn-ea"/>
              </a:rPr>
              <a:t>RDS</a:t>
            </a:r>
            <a:endParaRPr lang="zh-CN" altLang="en-US" sz="2100" kern="500" spc="225" dirty="0">
              <a:solidFill>
                <a:schemeClr val="bg1">
                  <a:lumMod val="50000"/>
                </a:schemeClr>
              </a:solidFill>
              <a:latin typeface="+mn-ea"/>
            </a:endParaRPr>
          </a:p>
        </p:txBody>
      </p:sp>
    </p:spTree>
    <p:extLst>
      <p:ext uri="{BB962C8B-B14F-4D97-AF65-F5344CB8AC3E}">
        <p14:creationId xmlns:p14="http://schemas.microsoft.com/office/powerpoint/2010/main" val="3629871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CF730C6D-5BB4-4F63-9D16-9EBF769D35DB}" type="slidenum">
              <a:rPr lang="zh-CN" altLang="en-US" smtClean="0"/>
              <a:pPr/>
              <a:t>6</a:t>
            </a:fld>
            <a:endParaRPr lang="zh-CN" altLang="en-US" dirty="0"/>
          </a:p>
        </p:txBody>
      </p:sp>
      <p:sp>
        <p:nvSpPr>
          <p:cNvPr id="4" name="Rectangle 2_1"/>
          <p:cNvSpPr/>
          <p:nvPr/>
        </p:nvSpPr>
        <p:spPr>
          <a:xfrm>
            <a:off x="199435" y="96020"/>
            <a:ext cx="4564070" cy="461665"/>
          </a:xfrm>
          <a:prstGeom prst="rect">
            <a:avLst/>
          </a:prstGeom>
        </p:spPr>
        <p:txBody>
          <a:bodyPr wrap="none">
            <a:spAutoFit/>
          </a:bodyPr>
          <a:lstStyle/>
          <a:p>
            <a:r>
              <a:rPr lang="zh-CN" altLang="en-US" sz="2400" b="1" spc="225" dirty="0">
                <a:solidFill>
                  <a:schemeClr val="bg1"/>
                </a:solidFill>
                <a:latin typeface="微软雅黑" panose="020B0503020204020204" pitchFamily="34" charset="-122"/>
                <a:ea typeface="微软雅黑" panose="020B0503020204020204" pitchFamily="34" charset="-122"/>
              </a:rPr>
              <a:t>第</a:t>
            </a:r>
            <a:r>
              <a:rPr lang="en-US" altLang="zh-CN" sz="2400" b="1" spc="225" dirty="0">
                <a:solidFill>
                  <a:schemeClr val="bg1"/>
                </a:solidFill>
                <a:latin typeface="微软雅黑" panose="020B0503020204020204" pitchFamily="34" charset="-122"/>
                <a:ea typeface="微软雅黑" panose="020B0503020204020204" pitchFamily="34" charset="-122"/>
              </a:rPr>
              <a:t>24</a:t>
            </a:r>
            <a:r>
              <a:rPr lang="zh-CN" altLang="en-US" sz="2400" b="1" spc="225" dirty="0">
                <a:solidFill>
                  <a:schemeClr val="bg1"/>
                </a:solidFill>
                <a:latin typeface="微软雅黑" panose="020B0503020204020204" pitchFamily="34" charset="-122"/>
                <a:ea typeface="微软雅黑" panose="020B0503020204020204" pitchFamily="34" charset="-122"/>
              </a:rPr>
              <a:t>讲  阿里巴巴阿里云服务</a:t>
            </a:r>
          </a:p>
        </p:txBody>
      </p:sp>
      <p:sp>
        <p:nvSpPr>
          <p:cNvPr id="5" name="TextBox 3_1"/>
          <p:cNvSpPr txBox="1"/>
          <p:nvPr/>
        </p:nvSpPr>
        <p:spPr>
          <a:xfrm>
            <a:off x="404049" y="808059"/>
            <a:ext cx="3215945" cy="461665"/>
          </a:xfrm>
          <a:prstGeom prst="rect">
            <a:avLst/>
          </a:prstGeom>
          <a:noFill/>
        </p:spPr>
        <p:txBody>
          <a:bodyPr wrap="none" rtlCol="0">
            <a:spAutoFit/>
          </a:bodyPr>
          <a:lstStyle/>
          <a:p>
            <a:r>
              <a:rPr lang="zh-CN" altLang="en-US" sz="2400" b="1">
                <a:solidFill>
                  <a:schemeClr val="accent6"/>
                </a:solidFill>
              </a:rPr>
              <a:t>弹性计算服务（</a:t>
            </a:r>
            <a:r>
              <a:rPr lang="en-US" altLang="zh-CN" sz="2400" b="1">
                <a:solidFill>
                  <a:schemeClr val="accent6"/>
                </a:solidFill>
              </a:rPr>
              <a:t>ECS</a:t>
            </a:r>
            <a:r>
              <a:rPr lang="zh-CN" altLang="en-US" sz="2400" b="1">
                <a:solidFill>
                  <a:schemeClr val="accent6"/>
                </a:solidFill>
              </a:rPr>
              <a:t>）</a:t>
            </a:r>
          </a:p>
        </p:txBody>
      </p:sp>
      <p:sp>
        <p:nvSpPr>
          <p:cNvPr id="6" name="Oval 4_1"/>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6" name="组合 25"/>
          <p:cNvGrpSpPr/>
          <p:nvPr/>
        </p:nvGrpSpPr>
        <p:grpSpPr>
          <a:xfrm>
            <a:off x="4434740" y="1520098"/>
            <a:ext cx="4249130" cy="4281770"/>
            <a:chOff x="2402285" y="1520098"/>
            <a:chExt cx="4249130" cy="4281770"/>
          </a:xfrm>
        </p:grpSpPr>
        <p:sp>
          <p:nvSpPr>
            <p:cNvPr id="10" name="六边形 9"/>
            <p:cNvSpPr/>
            <p:nvPr/>
          </p:nvSpPr>
          <p:spPr>
            <a:xfrm>
              <a:off x="3731944" y="2979590"/>
              <a:ext cx="1589811" cy="1370526"/>
            </a:xfrm>
            <a:prstGeom prst="hexagon">
              <a:avLst/>
            </a:prstGeom>
            <a:solidFill>
              <a:schemeClr val="bg2"/>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a:off x="2402285" y="2250116"/>
              <a:ext cx="1589811" cy="1370526"/>
            </a:xfrm>
            <a:prstGeom prst="hex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六边形 11"/>
            <p:cNvSpPr/>
            <p:nvPr/>
          </p:nvSpPr>
          <p:spPr>
            <a:xfrm>
              <a:off x="2402285" y="3701868"/>
              <a:ext cx="1589811" cy="1370526"/>
            </a:xfrm>
            <a:prstGeom prst="hexag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六边形 12"/>
            <p:cNvSpPr/>
            <p:nvPr/>
          </p:nvSpPr>
          <p:spPr>
            <a:xfrm>
              <a:off x="3731944" y="4431342"/>
              <a:ext cx="1589811" cy="1370526"/>
            </a:xfrm>
            <a:prstGeom prst="hex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六边形 13"/>
            <p:cNvSpPr/>
            <p:nvPr/>
          </p:nvSpPr>
          <p:spPr>
            <a:xfrm>
              <a:off x="5061604" y="3709064"/>
              <a:ext cx="1589811" cy="1370526"/>
            </a:xfrm>
            <a:prstGeom prst="hexag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六边形 14"/>
            <p:cNvSpPr/>
            <p:nvPr/>
          </p:nvSpPr>
          <p:spPr>
            <a:xfrm>
              <a:off x="5061604" y="2249753"/>
              <a:ext cx="1589811" cy="1370526"/>
            </a:xfrm>
            <a:prstGeom prst="hex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六边形 15"/>
            <p:cNvSpPr/>
            <p:nvPr/>
          </p:nvSpPr>
          <p:spPr>
            <a:xfrm>
              <a:off x="3731944" y="1520098"/>
              <a:ext cx="1589811" cy="1370526"/>
            </a:xfrm>
            <a:prstGeom prst="hexag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981887" y="1788088"/>
              <a:ext cx="1107996" cy="923330"/>
            </a:xfrm>
            <a:prstGeom prst="rect">
              <a:avLst/>
            </a:prstGeom>
          </p:spPr>
          <p:txBody>
            <a:bodyPr wrap="none">
              <a:spAutoFit/>
            </a:bodyPr>
            <a:lstStyle/>
            <a:p>
              <a:pPr algn="ctr">
                <a:lnSpc>
                  <a:spcPct val="150000"/>
                </a:lnSpc>
              </a:pPr>
              <a:r>
                <a:rPr lang="zh-CN" altLang="en-US" b="1">
                  <a:solidFill>
                    <a:schemeClr val="bg1"/>
                  </a:solidFill>
                </a:rPr>
                <a:t>快照备份</a:t>
              </a:r>
              <a:endParaRPr lang="en-US" altLang="zh-CN" b="1">
                <a:solidFill>
                  <a:schemeClr val="bg1"/>
                </a:solidFill>
              </a:endParaRPr>
            </a:p>
            <a:p>
              <a:pPr algn="ctr">
                <a:lnSpc>
                  <a:spcPct val="150000"/>
                </a:lnSpc>
              </a:pPr>
              <a:r>
                <a:rPr lang="zh-CN" altLang="en-US" b="1">
                  <a:solidFill>
                    <a:schemeClr val="bg1"/>
                  </a:solidFill>
                </a:rPr>
                <a:t>与恢复</a:t>
              </a:r>
            </a:p>
          </p:txBody>
        </p:sp>
        <p:sp>
          <p:nvSpPr>
            <p:cNvPr id="20" name="矩形 19"/>
            <p:cNvSpPr/>
            <p:nvPr/>
          </p:nvSpPr>
          <p:spPr>
            <a:xfrm>
              <a:off x="4135775" y="3321050"/>
              <a:ext cx="800219" cy="646331"/>
            </a:xfrm>
            <a:prstGeom prst="rect">
              <a:avLst/>
            </a:prstGeom>
          </p:spPr>
          <p:txBody>
            <a:bodyPr wrap="none">
              <a:spAutoFit/>
            </a:bodyPr>
            <a:lstStyle/>
            <a:p>
              <a:pPr algn="ctr">
                <a:lnSpc>
                  <a:spcPct val="150000"/>
                </a:lnSpc>
              </a:pPr>
              <a:r>
                <a:rPr lang="zh-CN" altLang="en-US" sz="2400" b="1">
                  <a:solidFill>
                    <a:schemeClr val="tx1">
                      <a:lumMod val="75000"/>
                      <a:lumOff val="25000"/>
                    </a:schemeClr>
                  </a:solidFill>
                </a:rPr>
                <a:t>特点</a:t>
              </a:r>
            </a:p>
          </p:txBody>
        </p:sp>
        <p:sp>
          <p:nvSpPr>
            <p:cNvPr id="21" name="矩形 20"/>
            <p:cNvSpPr/>
            <p:nvPr/>
          </p:nvSpPr>
          <p:spPr>
            <a:xfrm>
              <a:off x="2643192" y="2469572"/>
              <a:ext cx="1107996" cy="874407"/>
            </a:xfrm>
            <a:prstGeom prst="rect">
              <a:avLst/>
            </a:prstGeom>
          </p:spPr>
          <p:txBody>
            <a:bodyPr wrap="none">
              <a:spAutoFit/>
            </a:bodyPr>
            <a:lstStyle/>
            <a:p>
              <a:pPr algn="ctr">
                <a:lnSpc>
                  <a:spcPct val="150000"/>
                </a:lnSpc>
              </a:pPr>
              <a:r>
                <a:rPr lang="zh-CN" altLang="en-US" b="1">
                  <a:solidFill>
                    <a:schemeClr val="bg1"/>
                  </a:solidFill>
                </a:rPr>
                <a:t>完全管理</a:t>
              </a:r>
              <a:endParaRPr lang="en-US" altLang="zh-CN" b="1">
                <a:solidFill>
                  <a:schemeClr val="bg1"/>
                </a:solidFill>
              </a:endParaRPr>
            </a:p>
            <a:p>
              <a:pPr algn="ctr">
                <a:lnSpc>
                  <a:spcPct val="150000"/>
                </a:lnSpc>
              </a:pPr>
              <a:r>
                <a:rPr lang="zh-CN" altLang="en-US" b="1">
                  <a:solidFill>
                    <a:schemeClr val="bg1"/>
                  </a:solidFill>
                </a:rPr>
                <a:t>权限</a:t>
              </a:r>
            </a:p>
          </p:txBody>
        </p:sp>
        <p:sp>
          <p:nvSpPr>
            <p:cNvPr id="22" name="矩形 21"/>
            <p:cNvSpPr/>
            <p:nvPr/>
          </p:nvSpPr>
          <p:spPr>
            <a:xfrm>
              <a:off x="5412261" y="2469572"/>
              <a:ext cx="877163" cy="874407"/>
            </a:xfrm>
            <a:prstGeom prst="rect">
              <a:avLst/>
            </a:prstGeom>
          </p:spPr>
          <p:txBody>
            <a:bodyPr wrap="none">
              <a:spAutoFit/>
            </a:bodyPr>
            <a:lstStyle/>
            <a:p>
              <a:pPr algn="ctr">
                <a:lnSpc>
                  <a:spcPct val="150000"/>
                </a:lnSpc>
              </a:pPr>
              <a:r>
                <a:rPr lang="zh-CN" altLang="en-US" b="1">
                  <a:solidFill>
                    <a:schemeClr val="bg1"/>
                  </a:solidFill>
                </a:rPr>
                <a:t>自定义</a:t>
              </a:r>
              <a:endParaRPr lang="en-US" altLang="zh-CN" b="1">
                <a:solidFill>
                  <a:schemeClr val="bg1"/>
                </a:solidFill>
              </a:endParaRPr>
            </a:p>
            <a:p>
              <a:pPr algn="ctr">
                <a:lnSpc>
                  <a:spcPct val="150000"/>
                </a:lnSpc>
              </a:pPr>
              <a:r>
                <a:rPr lang="zh-CN" altLang="en-US" b="1">
                  <a:solidFill>
                    <a:schemeClr val="bg1"/>
                  </a:solidFill>
                </a:rPr>
                <a:t>镜像</a:t>
              </a:r>
            </a:p>
          </p:txBody>
        </p:sp>
        <p:sp>
          <p:nvSpPr>
            <p:cNvPr id="23" name="矩形 22"/>
            <p:cNvSpPr/>
            <p:nvPr/>
          </p:nvSpPr>
          <p:spPr>
            <a:xfrm>
              <a:off x="2672848" y="4082670"/>
              <a:ext cx="1048684" cy="458908"/>
            </a:xfrm>
            <a:prstGeom prst="rect">
              <a:avLst/>
            </a:prstGeom>
          </p:spPr>
          <p:txBody>
            <a:bodyPr wrap="none">
              <a:spAutoFit/>
            </a:bodyPr>
            <a:lstStyle/>
            <a:p>
              <a:pPr algn="ctr">
                <a:lnSpc>
                  <a:spcPct val="150000"/>
                </a:lnSpc>
              </a:pPr>
              <a:r>
                <a:rPr lang="en-US" altLang="zh-CN" b="1">
                  <a:solidFill>
                    <a:schemeClr val="bg1"/>
                  </a:solidFill>
                </a:rPr>
                <a:t>API</a:t>
              </a:r>
              <a:r>
                <a:rPr lang="zh-CN" altLang="en-US" b="1">
                  <a:solidFill>
                    <a:schemeClr val="bg1"/>
                  </a:solidFill>
                </a:rPr>
                <a:t>接口</a:t>
              </a:r>
            </a:p>
          </p:txBody>
        </p:sp>
        <p:sp>
          <p:nvSpPr>
            <p:cNvPr id="24" name="矩形 23"/>
            <p:cNvSpPr/>
            <p:nvPr/>
          </p:nvSpPr>
          <p:spPr>
            <a:xfrm>
              <a:off x="4026228" y="4887151"/>
              <a:ext cx="1107997" cy="458908"/>
            </a:xfrm>
            <a:prstGeom prst="rect">
              <a:avLst/>
            </a:prstGeom>
          </p:spPr>
          <p:txBody>
            <a:bodyPr wrap="none">
              <a:spAutoFit/>
            </a:bodyPr>
            <a:lstStyle/>
            <a:p>
              <a:pPr algn="ctr">
                <a:lnSpc>
                  <a:spcPct val="150000"/>
                </a:lnSpc>
              </a:pPr>
              <a:r>
                <a:rPr lang="zh-CN" altLang="en-US" b="1">
                  <a:solidFill>
                    <a:schemeClr val="bg1"/>
                  </a:solidFill>
                </a:rPr>
                <a:t>弹性内存</a:t>
              </a:r>
            </a:p>
          </p:txBody>
        </p:sp>
        <p:sp>
          <p:nvSpPr>
            <p:cNvPr id="25" name="矩形 24"/>
            <p:cNvSpPr/>
            <p:nvPr/>
          </p:nvSpPr>
          <p:spPr>
            <a:xfrm>
              <a:off x="5341544" y="4120480"/>
              <a:ext cx="1107997" cy="458908"/>
            </a:xfrm>
            <a:prstGeom prst="rect">
              <a:avLst/>
            </a:prstGeom>
          </p:spPr>
          <p:txBody>
            <a:bodyPr wrap="none">
              <a:spAutoFit/>
            </a:bodyPr>
            <a:lstStyle/>
            <a:p>
              <a:pPr algn="ctr">
                <a:lnSpc>
                  <a:spcPct val="150000"/>
                </a:lnSpc>
              </a:pPr>
              <a:r>
                <a:rPr lang="zh-CN" altLang="en-US" b="1">
                  <a:solidFill>
                    <a:schemeClr val="bg1"/>
                  </a:solidFill>
                </a:rPr>
                <a:t>在线迁移</a:t>
              </a:r>
            </a:p>
          </p:txBody>
        </p:sp>
      </p:grpSp>
      <p:sp>
        <p:nvSpPr>
          <p:cNvPr id="27" name="矩形 26"/>
          <p:cNvSpPr/>
          <p:nvPr/>
        </p:nvSpPr>
        <p:spPr>
          <a:xfrm>
            <a:off x="544770" y="2711418"/>
            <a:ext cx="3920408" cy="2723823"/>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600">
                <a:solidFill>
                  <a:schemeClr val="tx1">
                    <a:lumMod val="75000"/>
                    <a:lumOff val="25000"/>
                  </a:schemeClr>
                </a:solidFill>
              </a:rPr>
              <a:t>负责管理实际的硬件资源</a:t>
            </a:r>
            <a:endParaRPr lang="en-US" altLang="zh-CN" sz="1600">
              <a:solidFill>
                <a:schemeClr val="tx1">
                  <a:lumMod val="75000"/>
                  <a:lumOff val="25000"/>
                </a:schemeClr>
              </a:solidFill>
            </a:endParaRPr>
          </a:p>
          <a:p>
            <a:pPr marL="285750" indent="-285750">
              <a:lnSpc>
                <a:spcPct val="150000"/>
              </a:lnSpc>
              <a:buFont typeface="Wingdings" panose="05000000000000000000" pitchFamily="2" charset="2"/>
              <a:buChar char="l"/>
            </a:pPr>
            <a:r>
              <a:rPr lang="zh-CN" altLang="en-US" sz="1600">
                <a:solidFill>
                  <a:schemeClr val="tx1">
                    <a:lumMod val="75000"/>
                    <a:lumOff val="25000"/>
                  </a:schemeClr>
                </a:solidFill>
              </a:rPr>
              <a:t>向用户提供安全可靠的云服务器</a:t>
            </a:r>
            <a:endParaRPr lang="en-US" altLang="zh-CN" sz="1600">
              <a:solidFill>
                <a:schemeClr val="tx1">
                  <a:lumMod val="75000"/>
                  <a:lumOff val="25000"/>
                </a:schemeClr>
              </a:solidFill>
            </a:endParaRPr>
          </a:p>
          <a:p>
            <a:pPr marL="285750" indent="-285750">
              <a:lnSpc>
                <a:spcPct val="150000"/>
              </a:lnSpc>
              <a:buFont typeface="Wingdings" panose="05000000000000000000" pitchFamily="2" charset="2"/>
              <a:buChar char="l"/>
            </a:pPr>
            <a:r>
              <a:rPr lang="zh-CN" altLang="en-US" sz="1600">
                <a:solidFill>
                  <a:schemeClr val="tx1">
                    <a:lumMod val="75000"/>
                    <a:lumOff val="25000"/>
                  </a:schemeClr>
                </a:solidFill>
              </a:rPr>
              <a:t>任何硬件的故障都可以自动恢复</a:t>
            </a:r>
            <a:endParaRPr lang="en-US" altLang="zh-CN" sz="1600">
              <a:solidFill>
                <a:schemeClr val="tx1">
                  <a:lumMod val="75000"/>
                  <a:lumOff val="25000"/>
                </a:schemeClr>
              </a:solidFill>
            </a:endParaRPr>
          </a:p>
          <a:p>
            <a:pPr marL="285750" indent="-285750">
              <a:lnSpc>
                <a:spcPct val="150000"/>
              </a:lnSpc>
              <a:buFont typeface="Wingdings" panose="05000000000000000000" pitchFamily="2" charset="2"/>
              <a:buChar char="l"/>
            </a:pPr>
            <a:r>
              <a:rPr lang="zh-CN" altLang="en-US" sz="1600">
                <a:solidFill>
                  <a:schemeClr val="tx1">
                    <a:lumMod val="75000"/>
                    <a:lumOff val="25000"/>
                  </a:schemeClr>
                </a:solidFill>
              </a:rPr>
              <a:t>同时提供防网络攻击等高级功能</a:t>
            </a:r>
            <a:endParaRPr lang="en-US" altLang="zh-CN" sz="1600">
              <a:solidFill>
                <a:schemeClr val="tx1">
                  <a:lumMod val="75000"/>
                  <a:lumOff val="25000"/>
                </a:schemeClr>
              </a:solidFill>
            </a:endParaRPr>
          </a:p>
          <a:p>
            <a:pPr marL="285750" indent="-285750">
              <a:lnSpc>
                <a:spcPct val="150000"/>
              </a:lnSpc>
              <a:buFont typeface="Wingdings" panose="05000000000000000000" pitchFamily="2" charset="2"/>
              <a:buChar char="l"/>
            </a:pPr>
            <a:r>
              <a:rPr lang="zh-CN" altLang="en-US" sz="1600">
                <a:solidFill>
                  <a:schemeClr val="tx1">
                    <a:lumMod val="75000"/>
                    <a:lumOff val="25000"/>
                  </a:schemeClr>
                </a:solidFill>
              </a:rPr>
              <a:t>能够简化开发部署过程</a:t>
            </a:r>
            <a:endParaRPr lang="en-US" altLang="zh-CN" sz="1600">
              <a:solidFill>
                <a:schemeClr val="tx1">
                  <a:lumMod val="75000"/>
                  <a:lumOff val="25000"/>
                </a:schemeClr>
              </a:solidFill>
            </a:endParaRPr>
          </a:p>
          <a:p>
            <a:pPr marL="285750" indent="-285750">
              <a:lnSpc>
                <a:spcPct val="150000"/>
              </a:lnSpc>
              <a:buFont typeface="Wingdings" panose="05000000000000000000" pitchFamily="2" charset="2"/>
              <a:buChar char="l"/>
            </a:pPr>
            <a:r>
              <a:rPr lang="zh-CN" altLang="en-US" sz="1600">
                <a:solidFill>
                  <a:schemeClr val="tx1">
                    <a:lumMod val="75000"/>
                    <a:lumOff val="25000"/>
                  </a:schemeClr>
                </a:solidFill>
              </a:rPr>
              <a:t>降低运维成本</a:t>
            </a:r>
            <a:endParaRPr lang="en-US" altLang="zh-CN" sz="1600">
              <a:solidFill>
                <a:schemeClr val="tx1">
                  <a:lumMod val="75000"/>
                  <a:lumOff val="25000"/>
                </a:schemeClr>
              </a:solidFill>
            </a:endParaRPr>
          </a:p>
          <a:p>
            <a:pPr marL="285750" indent="-285750">
              <a:lnSpc>
                <a:spcPct val="150000"/>
              </a:lnSpc>
              <a:buFont typeface="Wingdings" panose="05000000000000000000" pitchFamily="2" charset="2"/>
              <a:buChar char="l"/>
            </a:pPr>
            <a:r>
              <a:rPr lang="zh-CN" altLang="en-US" sz="1600">
                <a:solidFill>
                  <a:schemeClr val="tx1">
                    <a:lumMod val="75000"/>
                    <a:lumOff val="25000"/>
                  </a:schemeClr>
                </a:solidFill>
              </a:rPr>
              <a:t>构建按需扩展的网络架构</a:t>
            </a:r>
          </a:p>
        </p:txBody>
      </p:sp>
      <p:sp>
        <p:nvSpPr>
          <p:cNvPr id="28" name="矩形 27"/>
          <p:cNvSpPr/>
          <p:nvPr/>
        </p:nvSpPr>
        <p:spPr>
          <a:xfrm>
            <a:off x="544770" y="1467755"/>
            <a:ext cx="3920408" cy="923330"/>
          </a:xfrm>
          <a:prstGeom prst="rect">
            <a:avLst/>
          </a:prstGeom>
        </p:spPr>
        <p:txBody>
          <a:bodyPr wrap="square">
            <a:spAutoFit/>
          </a:bodyPr>
          <a:lstStyle/>
          <a:p>
            <a:pPr>
              <a:lnSpc>
                <a:spcPct val="150000"/>
              </a:lnSpc>
            </a:pPr>
            <a:r>
              <a:rPr lang="en-US" altLang="zh-CN">
                <a:solidFill>
                  <a:schemeClr val="tx1">
                    <a:lumMod val="75000"/>
                    <a:lumOff val="25000"/>
                  </a:schemeClr>
                </a:solidFill>
              </a:rPr>
              <a:t>ECS</a:t>
            </a:r>
            <a:r>
              <a:rPr lang="zh-CN" altLang="en-US">
                <a:solidFill>
                  <a:schemeClr val="tx1">
                    <a:lumMod val="75000"/>
                    <a:lumOff val="25000"/>
                  </a:schemeClr>
                </a:solidFill>
              </a:rPr>
              <a:t>底层基于分布式计算平台飞天，飞天平台</a:t>
            </a:r>
            <a:endParaRPr lang="en-US" altLang="zh-CN">
              <a:solidFill>
                <a:schemeClr val="tx1">
                  <a:lumMod val="75000"/>
                  <a:lumOff val="25000"/>
                </a:schemeClr>
              </a:solidFill>
            </a:endParaRPr>
          </a:p>
        </p:txBody>
      </p:sp>
    </p:spTree>
    <p:extLst>
      <p:ext uri="{BB962C8B-B14F-4D97-AF65-F5344CB8AC3E}">
        <p14:creationId xmlns:p14="http://schemas.microsoft.com/office/powerpoint/2010/main" val="1632992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CF730C6D-5BB4-4F63-9D16-9EBF769D35DB}" type="slidenum">
              <a:rPr lang="zh-CN" altLang="en-US" smtClean="0"/>
              <a:pPr/>
              <a:t>7</a:t>
            </a:fld>
            <a:endParaRPr lang="zh-CN" altLang="en-US" dirty="0"/>
          </a:p>
        </p:txBody>
      </p:sp>
      <p:sp>
        <p:nvSpPr>
          <p:cNvPr id="5" name="Rectangle 2_1"/>
          <p:cNvSpPr/>
          <p:nvPr/>
        </p:nvSpPr>
        <p:spPr>
          <a:xfrm>
            <a:off x="199435" y="96020"/>
            <a:ext cx="4564070" cy="461665"/>
          </a:xfrm>
          <a:prstGeom prst="rect">
            <a:avLst/>
          </a:prstGeom>
        </p:spPr>
        <p:txBody>
          <a:bodyPr wrap="none">
            <a:spAutoFit/>
          </a:bodyPr>
          <a:lstStyle/>
          <a:p>
            <a:r>
              <a:rPr lang="zh-CN" altLang="en-US" sz="2400" b="1" spc="225" dirty="0">
                <a:solidFill>
                  <a:schemeClr val="bg1"/>
                </a:solidFill>
                <a:latin typeface="微软雅黑" panose="020B0503020204020204" pitchFamily="34" charset="-122"/>
                <a:ea typeface="微软雅黑" panose="020B0503020204020204" pitchFamily="34" charset="-122"/>
              </a:rPr>
              <a:t>第</a:t>
            </a:r>
            <a:r>
              <a:rPr lang="en-US" altLang="zh-CN" sz="2400" b="1" spc="225" dirty="0">
                <a:solidFill>
                  <a:schemeClr val="bg1"/>
                </a:solidFill>
                <a:latin typeface="微软雅黑" panose="020B0503020204020204" pitchFamily="34" charset="-122"/>
                <a:ea typeface="微软雅黑" panose="020B0503020204020204" pitchFamily="34" charset="-122"/>
              </a:rPr>
              <a:t>24</a:t>
            </a:r>
            <a:r>
              <a:rPr lang="zh-CN" altLang="en-US" sz="2400" b="1" spc="225" dirty="0">
                <a:solidFill>
                  <a:schemeClr val="bg1"/>
                </a:solidFill>
                <a:latin typeface="微软雅黑" panose="020B0503020204020204" pitchFamily="34" charset="-122"/>
                <a:ea typeface="微软雅黑" panose="020B0503020204020204" pitchFamily="34" charset="-122"/>
              </a:rPr>
              <a:t>讲  阿里巴巴阿里云服务</a:t>
            </a:r>
          </a:p>
        </p:txBody>
      </p:sp>
      <p:sp>
        <p:nvSpPr>
          <p:cNvPr id="6" name="TextBox 3_1"/>
          <p:cNvSpPr txBox="1"/>
          <p:nvPr/>
        </p:nvSpPr>
        <p:spPr>
          <a:xfrm>
            <a:off x="404049" y="808059"/>
            <a:ext cx="3215945" cy="461665"/>
          </a:xfrm>
          <a:prstGeom prst="rect">
            <a:avLst/>
          </a:prstGeom>
          <a:noFill/>
        </p:spPr>
        <p:txBody>
          <a:bodyPr wrap="none" rtlCol="0">
            <a:spAutoFit/>
          </a:bodyPr>
          <a:lstStyle/>
          <a:p>
            <a:r>
              <a:rPr lang="zh-CN" altLang="en-US" sz="2400" b="1">
                <a:solidFill>
                  <a:schemeClr val="accent6"/>
                </a:solidFill>
              </a:rPr>
              <a:t>弹性计算服务（</a:t>
            </a:r>
            <a:r>
              <a:rPr lang="en-US" altLang="zh-CN" sz="2400" b="1">
                <a:solidFill>
                  <a:schemeClr val="accent6"/>
                </a:solidFill>
              </a:rPr>
              <a:t>ECS</a:t>
            </a:r>
            <a:r>
              <a:rPr lang="zh-CN" altLang="en-US" sz="2400" b="1">
                <a:solidFill>
                  <a:schemeClr val="accent6"/>
                </a:solidFill>
              </a:rPr>
              <a:t>）</a:t>
            </a:r>
          </a:p>
        </p:txBody>
      </p:sp>
      <p:sp>
        <p:nvSpPr>
          <p:cNvPr id="7" name="Oval 4_1"/>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8680" name="组合 28679"/>
          <p:cNvGrpSpPr/>
          <p:nvPr/>
        </p:nvGrpSpPr>
        <p:grpSpPr>
          <a:xfrm>
            <a:off x="1366911" y="1698917"/>
            <a:ext cx="6410178" cy="4008968"/>
            <a:chOff x="4646752" y="1904999"/>
            <a:chExt cx="5115092" cy="3199012"/>
          </a:xfrm>
        </p:grpSpPr>
        <p:grpSp>
          <p:nvGrpSpPr>
            <p:cNvPr id="28678" name="组合 28677"/>
            <p:cNvGrpSpPr/>
            <p:nvPr/>
          </p:nvGrpSpPr>
          <p:grpSpPr>
            <a:xfrm>
              <a:off x="6231611" y="4088108"/>
              <a:ext cx="1966585" cy="760639"/>
              <a:chOff x="6298286" y="3926183"/>
              <a:chExt cx="1966585" cy="760639"/>
            </a:xfrm>
          </p:grpSpPr>
          <p:sp>
            <p:nvSpPr>
              <p:cNvPr id="126" name="圆角矩形 125"/>
              <p:cNvSpPr/>
              <p:nvPr/>
            </p:nvSpPr>
            <p:spPr>
              <a:xfrm>
                <a:off x="6946432" y="3926183"/>
                <a:ext cx="620535" cy="760639"/>
              </a:xfrm>
              <a:prstGeom prst="roundRect">
                <a:avLst>
                  <a:gd name="adj" fmla="val 10304"/>
                </a:avLst>
              </a:prstGeom>
              <a:solidFill>
                <a:schemeClr val="tx1">
                  <a:lumMod val="75000"/>
                  <a:lumOff val="2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98286" y="4030503"/>
                <a:ext cx="476370" cy="552001"/>
              </a:xfrm>
              <a:prstGeom prst="rect">
                <a:avLst/>
              </a:prstGeom>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8515" y="4030503"/>
                <a:ext cx="476370" cy="552001"/>
              </a:xfrm>
              <a:prstGeom prst="rect">
                <a:avLst/>
              </a:prstGeom>
            </p:spPr>
          </p:pic>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88501" y="4030503"/>
                <a:ext cx="476370" cy="552001"/>
              </a:xfrm>
              <a:prstGeom prst="rect">
                <a:avLst/>
              </a:prstGeom>
            </p:spPr>
          </p:pic>
        </p:grpSp>
        <p:grpSp>
          <p:nvGrpSpPr>
            <p:cNvPr id="28677" name="组合 28676"/>
            <p:cNvGrpSpPr/>
            <p:nvPr/>
          </p:nvGrpSpPr>
          <p:grpSpPr>
            <a:xfrm>
              <a:off x="4646752" y="1904999"/>
              <a:ext cx="1496973" cy="1838325"/>
              <a:chOff x="4646752" y="2400299"/>
              <a:chExt cx="1496973" cy="1838325"/>
            </a:xfrm>
          </p:grpSpPr>
          <p:sp>
            <p:nvSpPr>
              <p:cNvPr id="28676" name="圆角矩形 28675"/>
              <p:cNvSpPr/>
              <p:nvPr/>
            </p:nvSpPr>
            <p:spPr>
              <a:xfrm>
                <a:off x="4646752" y="2400299"/>
                <a:ext cx="1496973" cy="1838325"/>
              </a:xfrm>
              <a:prstGeom prst="roundRect">
                <a:avLst>
                  <a:gd name="adj" fmla="val 10304"/>
                </a:avLst>
              </a:prstGeom>
              <a:solidFill>
                <a:schemeClr val="bg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rotWithShape="1">
              <a:blip r:embed="rId3" cstate="print">
                <a:extLst>
                  <a:ext uri="{28A0092B-C50C-407E-A947-70E740481C1C}">
                    <a14:useLocalDpi xmlns:a14="http://schemas.microsoft.com/office/drawing/2010/main" val="0"/>
                  </a:ext>
                </a:extLst>
              </a:blip>
              <a:srcRect l="27488" t="15223" r="30218" b="12260"/>
              <a:stretch/>
            </p:blipFill>
            <p:spPr>
              <a:xfrm>
                <a:off x="5309895" y="2489760"/>
                <a:ext cx="563321" cy="831290"/>
              </a:xfrm>
              <a:custGeom>
                <a:avLst/>
                <a:gdLst>
                  <a:gd name="connsiteX0" fmla="*/ 1095375 w 2743200"/>
                  <a:gd name="connsiteY0" fmla="*/ 0 h 4048125"/>
                  <a:gd name="connsiteX1" fmla="*/ 1152525 w 2743200"/>
                  <a:gd name="connsiteY1" fmla="*/ 0 h 4048125"/>
                  <a:gd name="connsiteX2" fmla="*/ 2667000 w 2743200"/>
                  <a:gd name="connsiteY2" fmla="*/ 133350 h 4048125"/>
                  <a:gd name="connsiteX3" fmla="*/ 2743200 w 2743200"/>
                  <a:gd name="connsiteY3" fmla="*/ 161925 h 4048125"/>
                  <a:gd name="connsiteX4" fmla="*/ 2743200 w 2743200"/>
                  <a:gd name="connsiteY4" fmla="*/ 3857625 h 4048125"/>
                  <a:gd name="connsiteX5" fmla="*/ 1114425 w 2743200"/>
                  <a:gd name="connsiteY5" fmla="*/ 4048125 h 4048125"/>
                  <a:gd name="connsiteX6" fmla="*/ 38100 w 2743200"/>
                  <a:gd name="connsiteY6" fmla="*/ 3200400 h 4048125"/>
                  <a:gd name="connsiteX7" fmla="*/ 0 w 2743200"/>
                  <a:gd name="connsiteY7" fmla="*/ 409575 h 4048125"/>
                  <a:gd name="connsiteX8" fmla="*/ 1009650 w 2743200"/>
                  <a:gd name="connsiteY8" fmla="*/ 19050 h 404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4048125">
                    <a:moveTo>
                      <a:pt x="1095375" y="0"/>
                    </a:moveTo>
                    <a:lnTo>
                      <a:pt x="1152525" y="0"/>
                    </a:lnTo>
                    <a:lnTo>
                      <a:pt x="2667000" y="133350"/>
                    </a:lnTo>
                    <a:lnTo>
                      <a:pt x="2743200" y="161925"/>
                    </a:lnTo>
                    <a:lnTo>
                      <a:pt x="2743200" y="3857625"/>
                    </a:lnTo>
                    <a:lnTo>
                      <a:pt x="1114425" y="4048125"/>
                    </a:lnTo>
                    <a:lnTo>
                      <a:pt x="38100" y="3200400"/>
                    </a:lnTo>
                    <a:lnTo>
                      <a:pt x="0" y="409575"/>
                    </a:lnTo>
                    <a:lnTo>
                      <a:pt x="1009650" y="19050"/>
                    </a:lnTo>
                    <a:close/>
                  </a:path>
                </a:pathLst>
              </a:custGeom>
            </p:spPr>
          </p:pic>
          <p:grpSp>
            <p:nvGrpSpPr>
              <p:cNvPr id="28672" name="组合 28671"/>
              <p:cNvGrpSpPr/>
              <p:nvPr/>
            </p:nvGrpSpPr>
            <p:grpSpPr>
              <a:xfrm>
                <a:off x="5395238" y="3537584"/>
                <a:ext cx="396262" cy="628124"/>
                <a:chOff x="5331916" y="4213859"/>
                <a:chExt cx="396262" cy="628124"/>
              </a:xfrm>
            </p:grpSpPr>
            <p:grpSp>
              <p:nvGrpSpPr>
                <p:cNvPr id="62" name="组合 61"/>
                <p:cNvGrpSpPr/>
                <p:nvPr/>
              </p:nvGrpSpPr>
              <p:grpSpPr>
                <a:xfrm>
                  <a:off x="5364375" y="4213859"/>
                  <a:ext cx="343005" cy="597377"/>
                  <a:chOff x="5364375" y="4129247"/>
                  <a:chExt cx="343005" cy="681990"/>
                </a:xfrm>
              </p:grpSpPr>
              <p:sp>
                <p:nvSpPr>
                  <p:cNvPr id="15" name="矩形 14"/>
                  <p:cNvSpPr/>
                  <p:nvPr/>
                </p:nvSpPr>
                <p:spPr>
                  <a:xfrm>
                    <a:off x="5364375" y="4129247"/>
                    <a:ext cx="343005" cy="68199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5403293" y="4173538"/>
                    <a:ext cx="264021" cy="17577"/>
                    <a:chOff x="5113579" y="4262438"/>
                    <a:chExt cx="469043" cy="45719"/>
                  </a:xfrm>
                </p:grpSpPr>
                <p:sp>
                  <p:nvSpPr>
                    <p:cNvPr id="12" name="矩形 11"/>
                    <p:cNvSpPr/>
                    <p:nvPr/>
                  </p:nvSpPr>
                  <p:spPr>
                    <a:xfrm>
                      <a:off x="5113579" y="4262438"/>
                      <a:ext cx="22518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357438" y="4262438"/>
                      <a:ext cx="22518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5403293" y="4208388"/>
                    <a:ext cx="264021" cy="17577"/>
                    <a:chOff x="5113579" y="4262438"/>
                    <a:chExt cx="469043" cy="45719"/>
                  </a:xfrm>
                </p:grpSpPr>
                <p:sp>
                  <p:nvSpPr>
                    <p:cNvPr id="21" name="矩形 20"/>
                    <p:cNvSpPr/>
                    <p:nvPr/>
                  </p:nvSpPr>
                  <p:spPr>
                    <a:xfrm>
                      <a:off x="5113579" y="4262438"/>
                      <a:ext cx="22518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5357438" y="4262438"/>
                      <a:ext cx="22518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5403293" y="4243238"/>
                    <a:ext cx="264021" cy="17577"/>
                    <a:chOff x="5113579" y="4262438"/>
                    <a:chExt cx="469043" cy="45719"/>
                  </a:xfrm>
                </p:grpSpPr>
                <p:sp>
                  <p:nvSpPr>
                    <p:cNvPr id="24" name="矩形 23"/>
                    <p:cNvSpPr/>
                    <p:nvPr/>
                  </p:nvSpPr>
                  <p:spPr>
                    <a:xfrm>
                      <a:off x="5113579" y="4262438"/>
                      <a:ext cx="22518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5357438" y="4262438"/>
                      <a:ext cx="22518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5403293" y="4278087"/>
                    <a:ext cx="264021" cy="17577"/>
                    <a:chOff x="5113579" y="4262438"/>
                    <a:chExt cx="469043" cy="45719"/>
                  </a:xfrm>
                </p:grpSpPr>
                <p:sp>
                  <p:nvSpPr>
                    <p:cNvPr id="27" name="矩形 26"/>
                    <p:cNvSpPr/>
                    <p:nvPr/>
                  </p:nvSpPr>
                  <p:spPr>
                    <a:xfrm>
                      <a:off x="5113579" y="4262438"/>
                      <a:ext cx="22518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357438" y="4262438"/>
                      <a:ext cx="22518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5403293" y="4312937"/>
                    <a:ext cx="264021" cy="17577"/>
                    <a:chOff x="5113579" y="4262438"/>
                    <a:chExt cx="469043" cy="45719"/>
                  </a:xfrm>
                </p:grpSpPr>
                <p:sp>
                  <p:nvSpPr>
                    <p:cNvPr id="30" name="矩形 29"/>
                    <p:cNvSpPr/>
                    <p:nvPr/>
                  </p:nvSpPr>
                  <p:spPr>
                    <a:xfrm>
                      <a:off x="5113579" y="4262438"/>
                      <a:ext cx="22518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357438" y="4262438"/>
                      <a:ext cx="22518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5403293" y="4347787"/>
                    <a:ext cx="264021" cy="17577"/>
                    <a:chOff x="5113579" y="4262438"/>
                    <a:chExt cx="469043" cy="45719"/>
                  </a:xfrm>
                </p:grpSpPr>
                <p:sp>
                  <p:nvSpPr>
                    <p:cNvPr id="33" name="矩形 32"/>
                    <p:cNvSpPr/>
                    <p:nvPr/>
                  </p:nvSpPr>
                  <p:spPr>
                    <a:xfrm>
                      <a:off x="5113579" y="4262438"/>
                      <a:ext cx="22518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5357438" y="4262438"/>
                      <a:ext cx="22518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5403293" y="4382637"/>
                    <a:ext cx="264021" cy="17577"/>
                    <a:chOff x="5113579" y="4262438"/>
                    <a:chExt cx="469043" cy="45719"/>
                  </a:xfrm>
                </p:grpSpPr>
                <p:sp>
                  <p:nvSpPr>
                    <p:cNvPr id="36" name="矩形 35"/>
                    <p:cNvSpPr/>
                    <p:nvPr/>
                  </p:nvSpPr>
                  <p:spPr>
                    <a:xfrm>
                      <a:off x="5113579" y="4262438"/>
                      <a:ext cx="22518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5357438" y="4262438"/>
                      <a:ext cx="22518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5403293" y="4417487"/>
                    <a:ext cx="264021" cy="17577"/>
                    <a:chOff x="5113579" y="4262438"/>
                    <a:chExt cx="469043" cy="45719"/>
                  </a:xfrm>
                </p:grpSpPr>
                <p:sp>
                  <p:nvSpPr>
                    <p:cNvPr id="39" name="矩形 38"/>
                    <p:cNvSpPr/>
                    <p:nvPr/>
                  </p:nvSpPr>
                  <p:spPr>
                    <a:xfrm>
                      <a:off x="5113579" y="4262438"/>
                      <a:ext cx="22518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357438" y="4262438"/>
                      <a:ext cx="22518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5403293" y="4452337"/>
                    <a:ext cx="264021" cy="17577"/>
                    <a:chOff x="5113579" y="4262438"/>
                    <a:chExt cx="469043" cy="45719"/>
                  </a:xfrm>
                </p:grpSpPr>
                <p:sp>
                  <p:nvSpPr>
                    <p:cNvPr id="42" name="矩形 41"/>
                    <p:cNvSpPr/>
                    <p:nvPr/>
                  </p:nvSpPr>
                  <p:spPr>
                    <a:xfrm>
                      <a:off x="5113579" y="4262438"/>
                      <a:ext cx="22518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357438" y="4262438"/>
                      <a:ext cx="22518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5403293" y="4487186"/>
                    <a:ext cx="264021" cy="17577"/>
                    <a:chOff x="5113579" y="4262438"/>
                    <a:chExt cx="469043" cy="45719"/>
                  </a:xfrm>
                </p:grpSpPr>
                <p:sp>
                  <p:nvSpPr>
                    <p:cNvPr id="45" name="矩形 44"/>
                    <p:cNvSpPr/>
                    <p:nvPr/>
                  </p:nvSpPr>
                  <p:spPr>
                    <a:xfrm>
                      <a:off x="5113579" y="4262438"/>
                      <a:ext cx="22518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5357438" y="4262438"/>
                      <a:ext cx="22518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5403293" y="4522036"/>
                    <a:ext cx="264021" cy="17577"/>
                    <a:chOff x="5113579" y="4262438"/>
                    <a:chExt cx="469043" cy="45719"/>
                  </a:xfrm>
                </p:grpSpPr>
                <p:sp>
                  <p:nvSpPr>
                    <p:cNvPr id="48" name="矩形 47"/>
                    <p:cNvSpPr/>
                    <p:nvPr/>
                  </p:nvSpPr>
                  <p:spPr>
                    <a:xfrm>
                      <a:off x="5113579" y="4262438"/>
                      <a:ext cx="22518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5357438" y="4262438"/>
                      <a:ext cx="22518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5403293" y="4556886"/>
                    <a:ext cx="264021" cy="17577"/>
                    <a:chOff x="5113579" y="4262438"/>
                    <a:chExt cx="469043" cy="45719"/>
                  </a:xfrm>
                </p:grpSpPr>
                <p:sp>
                  <p:nvSpPr>
                    <p:cNvPr id="51" name="矩形 50"/>
                    <p:cNvSpPr/>
                    <p:nvPr/>
                  </p:nvSpPr>
                  <p:spPr>
                    <a:xfrm>
                      <a:off x="5113579" y="4262438"/>
                      <a:ext cx="22518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5357438" y="4262438"/>
                      <a:ext cx="22518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52"/>
                  <p:cNvGrpSpPr/>
                  <p:nvPr/>
                </p:nvGrpSpPr>
                <p:grpSpPr>
                  <a:xfrm>
                    <a:off x="5403293" y="4591736"/>
                    <a:ext cx="264021" cy="17577"/>
                    <a:chOff x="5113579" y="4262438"/>
                    <a:chExt cx="469043" cy="45719"/>
                  </a:xfrm>
                  <a:solidFill>
                    <a:schemeClr val="bg1">
                      <a:lumMod val="95000"/>
                    </a:schemeClr>
                  </a:solidFill>
                </p:grpSpPr>
                <p:sp>
                  <p:nvSpPr>
                    <p:cNvPr id="54" name="矩形 53"/>
                    <p:cNvSpPr/>
                    <p:nvPr/>
                  </p:nvSpPr>
                  <p:spPr>
                    <a:xfrm>
                      <a:off x="5113579" y="4262438"/>
                      <a:ext cx="225184"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5357438" y="4262438"/>
                      <a:ext cx="225184"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 name="组合 55"/>
                  <p:cNvGrpSpPr/>
                  <p:nvPr/>
                </p:nvGrpSpPr>
                <p:grpSpPr>
                  <a:xfrm>
                    <a:off x="5403293" y="4626586"/>
                    <a:ext cx="264021" cy="17577"/>
                    <a:chOff x="5113579" y="4262438"/>
                    <a:chExt cx="469043" cy="45719"/>
                  </a:xfrm>
                  <a:solidFill>
                    <a:schemeClr val="bg1">
                      <a:lumMod val="95000"/>
                    </a:schemeClr>
                  </a:solidFill>
                </p:grpSpPr>
                <p:sp>
                  <p:nvSpPr>
                    <p:cNvPr id="57" name="矩形 56"/>
                    <p:cNvSpPr/>
                    <p:nvPr/>
                  </p:nvSpPr>
                  <p:spPr>
                    <a:xfrm>
                      <a:off x="5113579" y="4262438"/>
                      <a:ext cx="225184"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5357438" y="4262438"/>
                      <a:ext cx="225184"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58"/>
                  <p:cNvGrpSpPr/>
                  <p:nvPr/>
                </p:nvGrpSpPr>
                <p:grpSpPr>
                  <a:xfrm>
                    <a:off x="5403293" y="4661436"/>
                    <a:ext cx="264021" cy="17577"/>
                    <a:chOff x="5113579" y="4262438"/>
                    <a:chExt cx="469043" cy="45719"/>
                  </a:xfrm>
                  <a:solidFill>
                    <a:schemeClr val="bg1">
                      <a:lumMod val="95000"/>
                    </a:schemeClr>
                  </a:solidFill>
                </p:grpSpPr>
                <p:sp>
                  <p:nvSpPr>
                    <p:cNvPr id="60" name="矩形 59"/>
                    <p:cNvSpPr/>
                    <p:nvPr/>
                  </p:nvSpPr>
                  <p:spPr>
                    <a:xfrm>
                      <a:off x="5113579" y="4262438"/>
                      <a:ext cx="225184"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5357438" y="4262438"/>
                      <a:ext cx="225184"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3" name="文本框 62"/>
                <p:cNvSpPr txBox="1"/>
                <p:nvPr/>
              </p:nvSpPr>
              <p:spPr>
                <a:xfrm>
                  <a:off x="5331916" y="4657317"/>
                  <a:ext cx="396262" cy="184666"/>
                </a:xfrm>
                <a:prstGeom prst="rect">
                  <a:avLst/>
                </a:prstGeom>
                <a:noFill/>
              </p:spPr>
              <p:txBody>
                <a:bodyPr wrap="none" rtlCol="0">
                  <a:spAutoFit/>
                </a:bodyPr>
                <a:lstStyle/>
                <a:p>
                  <a:r>
                    <a:rPr lang="en-US" altLang="zh-CN" sz="600">
                      <a:solidFill>
                        <a:schemeClr val="bg1"/>
                      </a:solidFill>
                    </a:rPr>
                    <a:t>13.2G</a:t>
                  </a:r>
                  <a:endParaRPr lang="zh-CN" altLang="en-US" sz="600">
                    <a:solidFill>
                      <a:schemeClr val="bg1"/>
                    </a:solidFill>
                  </a:endParaRPr>
                </a:p>
              </p:txBody>
            </p:sp>
          </p:grpSp>
          <p:sp>
            <p:nvSpPr>
              <p:cNvPr id="28673" name="文本框 28672"/>
              <p:cNvSpPr txBox="1"/>
              <p:nvPr/>
            </p:nvSpPr>
            <p:spPr>
              <a:xfrm>
                <a:off x="4714860" y="2613017"/>
                <a:ext cx="595035" cy="584775"/>
              </a:xfrm>
              <a:prstGeom prst="rect">
                <a:avLst/>
              </a:prstGeom>
              <a:noFill/>
            </p:spPr>
            <p:txBody>
              <a:bodyPr wrap="none" rtlCol="0">
                <a:spAutoFit/>
              </a:bodyPr>
              <a:lstStyle/>
              <a:p>
                <a:r>
                  <a:rPr lang="zh-CN" altLang="en-US" sz="1600">
                    <a:solidFill>
                      <a:schemeClr val="tx1">
                        <a:lumMod val="75000"/>
                        <a:lumOff val="25000"/>
                      </a:schemeClr>
                    </a:solidFill>
                  </a:rPr>
                  <a:t>宿主</a:t>
                </a:r>
                <a:endParaRPr lang="en-US" altLang="zh-CN" sz="1600">
                  <a:solidFill>
                    <a:schemeClr val="tx1">
                      <a:lumMod val="75000"/>
                      <a:lumOff val="25000"/>
                    </a:schemeClr>
                  </a:solidFill>
                </a:endParaRPr>
              </a:p>
              <a:p>
                <a:r>
                  <a:rPr lang="zh-CN" altLang="en-US" sz="1600">
                    <a:solidFill>
                      <a:schemeClr val="tx1">
                        <a:lumMod val="75000"/>
                        <a:lumOff val="25000"/>
                      </a:schemeClr>
                    </a:solidFill>
                  </a:rPr>
                  <a:t>机</a:t>
                </a:r>
                <a:r>
                  <a:rPr lang="en-US" altLang="zh-CN" sz="1600">
                    <a:solidFill>
                      <a:schemeClr val="tx1">
                        <a:lumMod val="75000"/>
                        <a:lumOff val="25000"/>
                      </a:schemeClr>
                    </a:solidFill>
                  </a:rPr>
                  <a:t>A</a:t>
                </a:r>
                <a:endParaRPr lang="zh-CN" altLang="en-US" sz="1600">
                  <a:solidFill>
                    <a:schemeClr val="tx1">
                      <a:lumMod val="75000"/>
                      <a:lumOff val="25000"/>
                    </a:schemeClr>
                  </a:solidFill>
                </a:endParaRPr>
              </a:p>
            </p:txBody>
          </p:sp>
          <p:sp>
            <p:nvSpPr>
              <p:cNvPr id="68" name="文本框 67"/>
              <p:cNvSpPr txBox="1"/>
              <p:nvPr/>
            </p:nvSpPr>
            <p:spPr>
              <a:xfrm>
                <a:off x="4723478" y="3641121"/>
                <a:ext cx="595035" cy="338554"/>
              </a:xfrm>
              <a:prstGeom prst="rect">
                <a:avLst/>
              </a:prstGeom>
              <a:noFill/>
            </p:spPr>
            <p:txBody>
              <a:bodyPr wrap="none" rtlCol="0">
                <a:spAutoFit/>
              </a:bodyPr>
              <a:lstStyle/>
              <a:p>
                <a:r>
                  <a:rPr lang="zh-CN" altLang="en-US" sz="1600">
                    <a:solidFill>
                      <a:schemeClr val="tx1">
                        <a:lumMod val="75000"/>
                        <a:lumOff val="25000"/>
                      </a:schemeClr>
                    </a:solidFill>
                  </a:rPr>
                  <a:t>内存</a:t>
                </a:r>
              </a:p>
            </p:txBody>
          </p:sp>
        </p:grpSp>
        <p:grpSp>
          <p:nvGrpSpPr>
            <p:cNvPr id="71" name="组合 70"/>
            <p:cNvGrpSpPr/>
            <p:nvPr/>
          </p:nvGrpSpPr>
          <p:grpSpPr>
            <a:xfrm>
              <a:off x="8264871" y="1904999"/>
              <a:ext cx="1496973" cy="1838325"/>
              <a:chOff x="4646752" y="2400299"/>
              <a:chExt cx="1496973" cy="1838325"/>
            </a:xfrm>
          </p:grpSpPr>
          <p:sp>
            <p:nvSpPr>
              <p:cNvPr id="72" name="圆角矩形 71"/>
              <p:cNvSpPr/>
              <p:nvPr/>
            </p:nvSpPr>
            <p:spPr>
              <a:xfrm>
                <a:off x="4646752" y="2400299"/>
                <a:ext cx="1496973" cy="1838325"/>
              </a:xfrm>
              <a:prstGeom prst="roundRect">
                <a:avLst>
                  <a:gd name="adj" fmla="val 10304"/>
                </a:avLst>
              </a:prstGeom>
              <a:solidFill>
                <a:schemeClr val="bg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3" name="图片 72"/>
              <p:cNvPicPr>
                <a:picLocks noChangeAspect="1"/>
              </p:cNvPicPr>
              <p:nvPr/>
            </p:nvPicPr>
            <p:blipFill rotWithShape="1">
              <a:blip r:embed="rId3" cstate="print">
                <a:extLst>
                  <a:ext uri="{28A0092B-C50C-407E-A947-70E740481C1C}">
                    <a14:useLocalDpi xmlns:a14="http://schemas.microsoft.com/office/drawing/2010/main" val="0"/>
                  </a:ext>
                </a:extLst>
              </a:blip>
              <a:srcRect l="27488" t="15223" r="30218" b="12260"/>
              <a:stretch/>
            </p:blipFill>
            <p:spPr>
              <a:xfrm>
                <a:off x="5309895" y="2489760"/>
                <a:ext cx="563321" cy="831290"/>
              </a:xfrm>
              <a:custGeom>
                <a:avLst/>
                <a:gdLst>
                  <a:gd name="connsiteX0" fmla="*/ 1095375 w 2743200"/>
                  <a:gd name="connsiteY0" fmla="*/ 0 h 4048125"/>
                  <a:gd name="connsiteX1" fmla="*/ 1152525 w 2743200"/>
                  <a:gd name="connsiteY1" fmla="*/ 0 h 4048125"/>
                  <a:gd name="connsiteX2" fmla="*/ 2667000 w 2743200"/>
                  <a:gd name="connsiteY2" fmla="*/ 133350 h 4048125"/>
                  <a:gd name="connsiteX3" fmla="*/ 2743200 w 2743200"/>
                  <a:gd name="connsiteY3" fmla="*/ 161925 h 4048125"/>
                  <a:gd name="connsiteX4" fmla="*/ 2743200 w 2743200"/>
                  <a:gd name="connsiteY4" fmla="*/ 3857625 h 4048125"/>
                  <a:gd name="connsiteX5" fmla="*/ 1114425 w 2743200"/>
                  <a:gd name="connsiteY5" fmla="*/ 4048125 h 4048125"/>
                  <a:gd name="connsiteX6" fmla="*/ 38100 w 2743200"/>
                  <a:gd name="connsiteY6" fmla="*/ 3200400 h 4048125"/>
                  <a:gd name="connsiteX7" fmla="*/ 0 w 2743200"/>
                  <a:gd name="connsiteY7" fmla="*/ 409575 h 4048125"/>
                  <a:gd name="connsiteX8" fmla="*/ 1009650 w 2743200"/>
                  <a:gd name="connsiteY8" fmla="*/ 19050 h 404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4048125">
                    <a:moveTo>
                      <a:pt x="1095375" y="0"/>
                    </a:moveTo>
                    <a:lnTo>
                      <a:pt x="1152525" y="0"/>
                    </a:lnTo>
                    <a:lnTo>
                      <a:pt x="2667000" y="133350"/>
                    </a:lnTo>
                    <a:lnTo>
                      <a:pt x="2743200" y="161925"/>
                    </a:lnTo>
                    <a:lnTo>
                      <a:pt x="2743200" y="3857625"/>
                    </a:lnTo>
                    <a:lnTo>
                      <a:pt x="1114425" y="4048125"/>
                    </a:lnTo>
                    <a:lnTo>
                      <a:pt x="38100" y="3200400"/>
                    </a:lnTo>
                    <a:lnTo>
                      <a:pt x="0" y="409575"/>
                    </a:lnTo>
                    <a:lnTo>
                      <a:pt x="1009650" y="19050"/>
                    </a:lnTo>
                    <a:close/>
                  </a:path>
                </a:pathLst>
              </a:custGeom>
            </p:spPr>
          </p:pic>
          <p:grpSp>
            <p:nvGrpSpPr>
              <p:cNvPr id="74" name="组合 73"/>
              <p:cNvGrpSpPr/>
              <p:nvPr/>
            </p:nvGrpSpPr>
            <p:grpSpPr>
              <a:xfrm>
                <a:off x="5395238" y="3537584"/>
                <a:ext cx="396262" cy="628124"/>
                <a:chOff x="5331916" y="4213859"/>
                <a:chExt cx="396262" cy="628124"/>
              </a:xfrm>
            </p:grpSpPr>
            <p:grpSp>
              <p:nvGrpSpPr>
                <p:cNvPr id="77" name="组合 76"/>
                <p:cNvGrpSpPr/>
                <p:nvPr/>
              </p:nvGrpSpPr>
              <p:grpSpPr>
                <a:xfrm>
                  <a:off x="5364375" y="4213859"/>
                  <a:ext cx="343005" cy="597377"/>
                  <a:chOff x="5364375" y="4129247"/>
                  <a:chExt cx="343005" cy="681990"/>
                </a:xfrm>
              </p:grpSpPr>
              <p:sp>
                <p:nvSpPr>
                  <p:cNvPr id="79" name="矩形 78"/>
                  <p:cNvSpPr/>
                  <p:nvPr/>
                </p:nvSpPr>
                <p:spPr>
                  <a:xfrm>
                    <a:off x="5364375" y="4129247"/>
                    <a:ext cx="343005" cy="68199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0" name="组合 79"/>
                  <p:cNvGrpSpPr/>
                  <p:nvPr/>
                </p:nvGrpSpPr>
                <p:grpSpPr>
                  <a:xfrm>
                    <a:off x="5403293" y="4173538"/>
                    <a:ext cx="264021" cy="17577"/>
                    <a:chOff x="5113579" y="4262438"/>
                    <a:chExt cx="469043" cy="45719"/>
                  </a:xfrm>
                </p:grpSpPr>
                <p:sp>
                  <p:nvSpPr>
                    <p:cNvPr id="123" name="矩形 122"/>
                    <p:cNvSpPr/>
                    <p:nvPr/>
                  </p:nvSpPr>
                  <p:spPr>
                    <a:xfrm>
                      <a:off x="5113579" y="4262438"/>
                      <a:ext cx="22518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p:cNvSpPr/>
                    <p:nvPr/>
                  </p:nvSpPr>
                  <p:spPr>
                    <a:xfrm>
                      <a:off x="5357438" y="4262438"/>
                      <a:ext cx="22518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1" name="组合 80"/>
                  <p:cNvGrpSpPr/>
                  <p:nvPr/>
                </p:nvGrpSpPr>
                <p:grpSpPr>
                  <a:xfrm>
                    <a:off x="5403293" y="4208388"/>
                    <a:ext cx="264021" cy="17577"/>
                    <a:chOff x="5113579" y="4262438"/>
                    <a:chExt cx="469043" cy="45719"/>
                  </a:xfrm>
                </p:grpSpPr>
                <p:sp>
                  <p:nvSpPr>
                    <p:cNvPr id="121" name="矩形 120"/>
                    <p:cNvSpPr/>
                    <p:nvPr/>
                  </p:nvSpPr>
                  <p:spPr>
                    <a:xfrm>
                      <a:off x="5113579" y="4262438"/>
                      <a:ext cx="22518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5357438" y="4262438"/>
                      <a:ext cx="22518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2" name="组合 81"/>
                  <p:cNvGrpSpPr/>
                  <p:nvPr/>
                </p:nvGrpSpPr>
                <p:grpSpPr>
                  <a:xfrm>
                    <a:off x="5403293" y="4243238"/>
                    <a:ext cx="264021" cy="17577"/>
                    <a:chOff x="5113579" y="4262438"/>
                    <a:chExt cx="469043" cy="45719"/>
                  </a:xfrm>
                </p:grpSpPr>
                <p:sp>
                  <p:nvSpPr>
                    <p:cNvPr id="119" name="矩形 118"/>
                    <p:cNvSpPr/>
                    <p:nvPr/>
                  </p:nvSpPr>
                  <p:spPr>
                    <a:xfrm>
                      <a:off x="5113579" y="4262438"/>
                      <a:ext cx="22518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矩形 119"/>
                    <p:cNvSpPr/>
                    <p:nvPr/>
                  </p:nvSpPr>
                  <p:spPr>
                    <a:xfrm>
                      <a:off x="5357438" y="4262438"/>
                      <a:ext cx="22518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82"/>
                  <p:cNvGrpSpPr/>
                  <p:nvPr/>
                </p:nvGrpSpPr>
                <p:grpSpPr>
                  <a:xfrm>
                    <a:off x="5403293" y="4278087"/>
                    <a:ext cx="264021" cy="17577"/>
                    <a:chOff x="5113579" y="4262438"/>
                    <a:chExt cx="469043" cy="45719"/>
                  </a:xfrm>
                </p:grpSpPr>
                <p:sp>
                  <p:nvSpPr>
                    <p:cNvPr id="117" name="矩形 116"/>
                    <p:cNvSpPr/>
                    <p:nvPr/>
                  </p:nvSpPr>
                  <p:spPr>
                    <a:xfrm>
                      <a:off x="5113579" y="4262438"/>
                      <a:ext cx="22518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p:cNvSpPr/>
                    <p:nvPr/>
                  </p:nvSpPr>
                  <p:spPr>
                    <a:xfrm>
                      <a:off x="5357438" y="4262438"/>
                      <a:ext cx="22518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4" name="组合 83"/>
                  <p:cNvGrpSpPr/>
                  <p:nvPr/>
                </p:nvGrpSpPr>
                <p:grpSpPr>
                  <a:xfrm>
                    <a:off x="5403293" y="4312937"/>
                    <a:ext cx="264021" cy="17577"/>
                    <a:chOff x="5113579" y="4262438"/>
                    <a:chExt cx="469043" cy="45719"/>
                  </a:xfrm>
                </p:grpSpPr>
                <p:sp>
                  <p:nvSpPr>
                    <p:cNvPr id="115" name="矩形 114"/>
                    <p:cNvSpPr/>
                    <p:nvPr/>
                  </p:nvSpPr>
                  <p:spPr>
                    <a:xfrm>
                      <a:off x="5113579" y="4262438"/>
                      <a:ext cx="22518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115"/>
                    <p:cNvSpPr/>
                    <p:nvPr/>
                  </p:nvSpPr>
                  <p:spPr>
                    <a:xfrm>
                      <a:off x="5357438" y="4262438"/>
                      <a:ext cx="22518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p:cNvGrpSpPr/>
                  <p:nvPr/>
                </p:nvGrpSpPr>
                <p:grpSpPr>
                  <a:xfrm>
                    <a:off x="5403293" y="4347787"/>
                    <a:ext cx="264021" cy="17577"/>
                    <a:chOff x="5113579" y="4262438"/>
                    <a:chExt cx="469043" cy="45719"/>
                  </a:xfrm>
                </p:grpSpPr>
                <p:sp>
                  <p:nvSpPr>
                    <p:cNvPr id="113" name="矩形 112"/>
                    <p:cNvSpPr/>
                    <p:nvPr/>
                  </p:nvSpPr>
                  <p:spPr>
                    <a:xfrm>
                      <a:off x="5113579" y="4262438"/>
                      <a:ext cx="22518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13"/>
                    <p:cNvSpPr/>
                    <p:nvPr/>
                  </p:nvSpPr>
                  <p:spPr>
                    <a:xfrm>
                      <a:off x="5357438" y="4262438"/>
                      <a:ext cx="22518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6" name="组合 85"/>
                  <p:cNvGrpSpPr/>
                  <p:nvPr/>
                </p:nvGrpSpPr>
                <p:grpSpPr>
                  <a:xfrm>
                    <a:off x="5403293" y="4382637"/>
                    <a:ext cx="264021" cy="17577"/>
                    <a:chOff x="5113579" y="4262438"/>
                    <a:chExt cx="469043" cy="45719"/>
                  </a:xfrm>
                </p:grpSpPr>
                <p:sp>
                  <p:nvSpPr>
                    <p:cNvPr id="111" name="矩形 110"/>
                    <p:cNvSpPr/>
                    <p:nvPr/>
                  </p:nvSpPr>
                  <p:spPr>
                    <a:xfrm>
                      <a:off x="5113579" y="4262438"/>
                      <a:ext cx="22518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p:cNvSpPr/>
                    <p:nvPr/>
                  </p:nvSpPr>
                  <p:spPr>
                    <a:xfrm>
                      <a:off x="5357438" y="4262438"/>
                      <a:ext cx="22518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a:off x="5403293" y="4417487"/>
                    <a:ext cx="264021" cy="17577"/>
                    <a:chOff x="5113579" y="4262438"/>
                    <a:chExt cx="469043" cy="45719"/>
                  </a:xfrm>
                </p:grpSpPr>
                <p:sp>
                  <p:nvSpPr>
                    <p:cNvPr id="109" name="矩形 108"/>
                    <p:cNvSpPr/>
                    <p:nvPr/>
                  </p:nvSpPr>
                  <p:spPr>
                    <a:xfrm>
                      <a:off x="5113579" y="4262438"/>
                      <a:ext cx="22518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p:cNvSpPr/>
                    <p:nvPr/>
                  </p:nvSpPr>
                  <p:spPr>
                    <a:xfrm>
                      <a:off x="5357438" y="4262438"/>
                      <a:ext cx="22518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8" name="组合 87"/>
                  <p:cNvGrpSpPr/>
                  <p:nvPr/>
                </p:nvGrpSpPr>
                <p:grpSpPr>
                  <a:xfrm>
                    <a:off x="5403293" y="4452337"/>
                    <a:ext cx="264021" cy="17577"/>
                    <a:chOff x="5113579" y="4262438"/>
                    <a:chExt cx="469043" cy="45719"/>
                  </a:xfrm>
                </p:grpSpPr>
                <p:sp>
                  <p:nvSpPr>
                    <p:cNvPr id="107" name="矩形 106"/>
                    <p:cNvSpPr/>
                    <p:nvPr/>
                  </p:nvSpPr>
                  <p:spPr>
                    <a:xfrm>
                      <a:off x="5113579" y="4262438"/>
                      <a:ext cx="22518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p:cNvSpPr/>
                    <p:nvPr/>
                  </p:nvSpPr>
                  <p:spPr>
                    <a:xfrm>
                      <a:off x="5357438" y="4262438"/>
                      <a:ext cx="22518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9" name="组合 88"/>
                  <p:cNvGrpSpPr/>
                  <p:nvPr/>
                </p:nvGrpSpPr>
                <p:grpSpPr>
                  <a:xfrm>
                    <a:off x="5403293" y="4487186"/>
                    <a:ext cx="264021" cy="17577"/>
                    <a:chOff x="5113579" y="4262438"/>
                    <a:chExt cx="469043" cy="45719"/>
                  </a:xfrm>
                </p:grpSpPr>
                <p:sp>
                  <p:nvSpPr>
                    <p:cNvPr id="105" name="矩形 104"/>
                    <p:cNvSpPr/>
                    <p:nvPr/>
                  </p:nvSpPr>
                  <p:spPr>
                    <a:xfrm>
                      <a:off x="5113579" y="4262438"/>
                      <a:ext cx="22518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a:off x="5357438" y="4262438"/>
                      <a:ext cx="22518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0" name="组合 89"/>
                  <p:cNvGrpSpPr/>
                  <p:nvPr/>
                </p:nvGrpSpPr>
                <p:grpSpPr>
                  <a:xfrm>
                    <a:off x="5403293" y="4522036"/>
                    <a:ext cx="264021" cy="17577"/>
                    <a:chOff x="5113579" y="4262438"/>
                    <a:chExt cx="469043" cy="45719"/>
                  </a:xfrm>
                </p:grpSpPr>
                <p:sp>
                  <p:nvSpPr>
                    <p:cNvPr id="103" name="矩形 102"/>
                    <p:cNvSpPr/>
                    <p:nvPr/>
                  </p:nvSpPr>
                  <p:spPr>
                    <a:xfrm>
                      <a:off x="5113579" y="4262438"/>
                      <a:ext cx="22518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a:off x="5357438" y="4262438"/>
                      <a:ext cx="22518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1" name="组合 90"/>
                  <p:cNvGrpSpPr/>
                  <p:nvPr/>
                </p:nvGrpSpPr>
                <p:grpSpPr>
                  <a:xfrm>
                    <a:off x="5403293" y="4556886"/>
                    <a:ext cx="264021" cy="17577"/>
                    <a:chOff x="5113579" y="4262438"/>
                    <a:chExt cx="469043" cy="45719"/>
                  </a:xfrm>
                </p:grpSpPr>
                <p:sp>
                  <p:nvSpPr>
                    <p:cNvPr id="101" name="矩形 100"/>
                    <p:cNvSpPr/>
                    <p:nvPr/>
                  </p:nvSpPr>
                  <p:spPr>
                    <a:xfrm>
                      <a:off x="5113579" y="4262438"/>
                      <a:ext cx="22518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5357438" y="4262438"/>
                      <a:ext cx="225184"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2" name="组合 91"/>
                  <p:cNvGrpSpPr/>
                  <p:nvPr/>
                </p:nvGrpSpPr>
                <p:grpSpPr>
                  <a:xfrm>
                    <a:off x="5403293" y="4591736"/>
                    <a:ext cx="264021" cy="17577"/>
                    <a:chOff x="5113579" y="4262438"/>
                    <a:chExt cx="469043" cy="45719"/>
                  </a:xfrm>
                  <a:solidFill>
                    <a:schemeClr val="bg1">
                      <a:lumMod val="95000"/>
                    </a:schemeClr>
                  </a:solidFill>
                </p:grpSpPr>
                <p:sp>
                  <p:nvSpPr>
                    <p:cNvPr id="99" name="矩形 98"/>
                    <p:cNvSpPr/>
                    <p:nvPr/>
                  </p:nvSpPr>
                  <p:spPr>
                    <a:xfrm>
                      <a:off x="5113579" y="4262438"/>
                      <a:ext cx="225184"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a:off x="5357438" y="4262438"/>
                      <a:ext cx="225184"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3" name="组合 92"/>
                  <p:cNvGrpSpPr/>
                  <p:nvPr/>
                </p:nvGrpSpPr>
                <p:grpSpPr>
                  <a:xfrm>
                    <a:off x="5403293" y="4626586"/>
                    <a:ext cx="264021" cy="17577"/>
                    <a:chOff x="5113579" y="4262438"/>
                    <a:chExt cx="469043" cy="45719"/>
                  </a:xfrm>
                  <a:solidFill>
                    <a:schemeClr val="bg1">
                      <a:lumMod val="95000"/>
                    </a:schemeClr>
                  </a:solidFill>
                </p:grpSpPr>
                <p:sp>
                  <p:nvSpPr>
                    <p:cNvPr id="97" name="矩形 96"/>
                    <p:cNvSpPr/>
                    <p:nvPr/>
                  </p:nvSpPr>
                  <p:spPr>
                    <a:xfrm>
                      <a:off x="5113579" y="4262438"/>
                      <a:ext cx="225184"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p:cNvSpPr/>
                    <p:nvPr/>
                  </p:nvSpPr>
                  <p:spPr>
                    <a:xfrm>
                      <a:off x="5357438" y="4262438"/>
                      <a:ext cx="225184"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4" name="组合 93"/>
                  <p:cNvGrpSpPr/>
                  <p:nvPr/>
                </p:nvGrpSpPr>
                <p:grpSpPr>
                  <a:xfrm>
                    <a:off x="5403293" y="4661436"/>
                    <a:ext cx="264021" cy="17577"/>
                    <a:chOff x="5113579" y="4262438"/>
                    <a:chExt cx="469043" cy="45719"/>
                  </a:xfrm>
                  <a:solidFill>
                    <a:schemeClr val="bg1">
                      <a:lumMod val="95000"/>
                    </a:schemeClr>
                  </a:solidFill>
                </p:grpSpPr>
                <p:sp>
                  <p:nvSpPr>
                    <p:cNvPr id="95" name="矩形 94"/>
                    <p:cNvSpPr/>
                    <p:nvPr/>
                  </p:nvSpPr>
                  <p:spPr>
                    <a:xfrm>
                      <a:off x="5113579" y="4262438"/>
                      <a:ext cx="225184"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5357438" y="4262438"/>
                      <a:ext cx="225184"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8" name="文本框 77"/>
                <p:cNvSpPr txBox="1"/>
                <p:nvPr/>
              </p:nvSpPr>
              <p:spPr>
                <a:xfrm>
                  <a:off x="5331916" y="4657317"/>
                  <a:ext cx="396262" cy="184666"/>
                </a:xfrm>
                <a:prstGeom prst="rect">
                  <a:avLst/>
                </a:prstGeom>
                <a:noFill/>
              </p:spPr>
              <p:txBody>
                <a:bodyPr wrap="none" rtlCol="0">
                  <a:spAutoFit/>
                </a:bodyPr>
                <a:lstStyle/>
                <a:p>
                  <a:r>
                    <a:rPr lang="en-US" altLang="zh-CN" sz="600">
                      <a:solidFill>
                        <a:schemeClr val="bg1"/>
                      </a:solidFill>
                    </a:rPr>
                    <a:t>13.2G</a:t>
                  </a:r>
                  <a:endParaRPr lang="zh-CN" altLang="en-US" sz="600">
                    <a:solidFill>
                      <a:schemeClr val="bg1"/>
                    </a:solidFill>
                  </a:endParaRPr>
                </a:p>
              </p:txBody>
            </p:sp>
          </p:grpSp>
          <p:sp>
            <p:nvSpPr>
              <p:cNvPr id="75" name="文本框 74"/>
              <p:cNvSpPr txBox="1"/>
              <p:nvPr/>
            </p:nvSpPr>
            <p:spPr>
              <a:xfrm>
                <a:off x="4714860" y="2613017"/>
                <a:ext cx="595035" cy="584775"/>
              </a:xfrm>
              <a:prstGeom prst="rect">
                <a:avLst/>
              </a:prstGeom>
              <a:noFill/>
            </p:spPr>
            <p:txBody>
              <a:bodyPr wrap="none" rtlCol="0">
                <a:spAutoFit/>
              </a:bodyPr>
              <a:lstStyle/>
              <a:p>
                <a:r>
                  <a:rPr lang="zh-CN" altLang="en-US" sz="1600">
                    <a:solidFill>
                      <a:schemeClr val="tx1">
                        <a:lumMod val="75000"/>
                        <a:lumOff val="25000"/>
                      </a:schemeClr>
                    </a:solidFill>
                  </a:rPr>
                  <a:t>宿主</a:t>
                </a:r>
                <a:endParaRPr lang="en-US" altLang="zh-CN" sz="1600">
                  <a:solidFill>
                    <a:schemeClr val="tx1">
                      <a:lumMod val="75000"/>
                      <a:lumOff val="25000"/>
                    </a:schemeClr>
                  </a:solidFill>
                </a:endParaRPr>
              </a:p>
              <a:p>
                <a:r>
                  <a:rPr lang="zh-CN" altLang="en-US" sz="1600">
                    <a:solidFill>
                      <a:schemeClr val="tx1">
                        <a:lumMod val="75000"/>
                        <a:lumOff val="25000"/>
                      </a:schemeClr>
                    </a:solidFill>
                  </a:rPr>
                  <a:t>机</a:t>
                </a:r>
                <a:r>
                  <a:rPr lang="en-US" altLang="zh-CN" sz="1600">
                    <a:solidFill>
                      <a:schemeClr val="tx1">
                        <a:lumMod val="75000"/>
                        <a:lumOff val="25000"/>
                      </a:schemeClr>
                    </a:solidFill>
                  </a:rPr>
                  <a:t>B</a:t>
                </a:r>
                <a:endParaRPr lang="zh-CN" altLang="en-US" sz="1600">
                  <a:solidFill>
                    <a:schemeClr val="tx1">
                      <a:lumMod val="75000"/>
                      <a:lumOff val="25000"/>
                    </a:schemeClr>
                  </a:solidFill>
                </a:endParaRPr>
              </a:p>
            </p:txBody>
          </p:sp>
          <p:sp>
            <p:nvSpPr>
              <p:cNvPr id="76" name="文本框 75"/>
              <p:cNvSpPr txBox="1"/>
              <p:nvPr/>
            </p:nvSpPr>
            <p:spPr>
              <a:xfrm>
                <a:off x="4723478" y="3641121"/>
                <a:ext cx="595035" cy="338554"/>
              </a:xfrm>
              <a:prstGeom prst="rect">
                <a:avLst/>
              </a:prstGeom>
              <a:noFill/>
            </p:spPr>
            <p:txBody>
              <a:bodyPr wrap="none" rtlCol="0">
                <a:spAutoFit/>
              </a:bodyPr>
              <a:lstStyle/>
              <a:p>
                <a:r>
                  <a:rPr lang="zh-CN" altLang="en-US" sz="1600">
                    <a:solidFill>
                      <a:schemeClr val="tx1">
                        <a:lumMod val="75000"/>
                        <a:lumOff val="25000"/>
                      </a:schemeClr>
                    </a:solidFill>
                  </a:rPr>
                  <a:t>内存</a:t>
                </a:r>
              </a:p>
            </p:txBody>
          </p:sp>
        </p:grpSp>
        <p:sp>
          <p:nvSpPr>
            <p:cNvPr id="28679" name="右箭头 28678"/>
            <p:cNvSpPr/>
            <p:nvPr/>
          </p:nvSpPr>
          <p:spPr>
            <a:xfrm>
              <a:off x="6300553" y="2266950"/>
              <a:ext cx="1807489" cy="435542"/>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文本框 128"/>
            <p:cNvSpPr txBox="1"/>
            <p:nvPr/>
          </p:nvSpPr>
          <p:spPr>
            <a:xfrm>
              <a:off x="6449917" y="2033449"/>
              <a:ext cx="1453720" cy="338554"/>
            </a:xfrm>
            <a:prstGeom prst="rect">
              <a:avLst/>
            </a:prstGeom>
            <a:noFill/>
          </p:spPr>
          <p:txBody>
            <a:bodyPr wrap="square" rtlCol="0">
              <a:spAutoFit/>
            </a:bodyPr>
            <a:lstStyle/>
            <a:p>
              <a:r>
                <a:rPr lang="en-US" altLang="zh-CN" sz="1600">
                  <a:solidFill>
                    <a:schemeClr val="tx1">
                      <a:lumMod val="75000"/>
                      <a:lumOff val="25000"/>
                    </a:schemeClr>
                  </a:solidFill>
                </a:rPr>
                <a:t>CPU</a:t>
              </a:r>
              <a:r>
                <a:rPr lang="zh-CN" altLang="en-US" sz="1600">
                  <a:solidFill>
                    <a:schemeClr val="tx1">
                      <a:lumMod val="75000"/>
                      <a:lumOff val="25000"/>
                    </a:schemeClr>
                  </a:solidFill>
                </a:rPr>
                <a:t>内在状态</a:t>
              </a:r>
            </a:p>
          </p:txBody>
        </p:sp>
        <p:sp>
          <p:nvSpPr>
            <p:cNvPr id="130" name="文本框 129"/>
            <p:cNvSpPr txBox="1"/>
            <p:nvPr/>
          </p:nvSpPr>
          <p:spPr>
            <a:xfrm>
              <a:off x="6651175" y="2585374"/>
              <a:ext cx="1050375" cy="338554"/>
            </a:xfrm>
            <a:prstGeom prst="rect">
              <a:avLst/>
            </a:prstGeom>
            <a:noFill/>
          </p:spPr>
          <p:txBody>
            <a:bodyPr wrap="square" rtlCol="0">
              <a:spAutoFit/>
            </a:bodyPr>
            <a:lstStyle/>
            <a:p>
              <a:r>
                <a:rPr lang="zh-CN" altLang="en-US" sz="1600">
                  <a:solidFill>
                    <a:schemeClr val="tx1">
                      <a:lumMod val="75000"/>
                      <a:lumOff val="25000"/>
                    </a:schemeClr>
                  </a:solidFill>
                </a:rPr>
                <a:t>迭代同步</a:t>
              </a:r>
            </a:p>
          </p:txBody>
        </p:sp>
        <p:sp>
          <p:nvSpPr>
            <p:cNvPr id="131" name="右箭头 130"/>
            <p:cNvSpPr/>
            <p:nvPr/>
          </p:nvSpPr>
          <p:spPr>
            <a:xfrm rot="2016710">
              <a:off x="5893511" y="3401786"/>
              <a:ext cx="1262428" cy="435542"/>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右箭头 131"/>
            <p:cNvSpPr/>
            <p:nvPr/>
          </p:nvSpPr>
          <p:spPr>
            <a:xfrm rot="19583290" flipH="1">
              <a:off x="7183211" y="3401786"/>
              <a:ext cx="1262428" cy="435542"/>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文本框 132"/>
            <p:cNvSpPr txBox="1"/>
            <p:nvPr/>
          </p:nvSpPr>
          <p:spPr>
            <a:xfrm>
              <a:off x="6359086" y="4833857"/>
              <a:ext cx="1690422" cy="270154"/>
            </a:xfrm>
            <a:prstGeom prst="rect">
              <a:avLst/>
            </a:prstGeom>
            <a:noFill/>
          </p:spPr>
          <p:txBody>
            <a:bodyPr wrap="square" rtlCol="0">
              <a:spAutoFit/>
            </a:bodyPr>
            <a:lstStyle/>
            <a:p>
              <a:pPr algn="ctr"/>
              <a:r>
                <a:rPr lang="en-US" altLang="zh-CN" sz="1600">
                  <a:solidFill>
                    <a:schemeClr val="tx1">
                      <a:lumMod val="75000"/>
                      <a:lumOff val="25000"/>
                    </a:schemeClr>
                  </a:solidFill>
                </a:rPr>
                <a:t>Storage Cluster</a:t>
              </a:r>
              <a:endParaRPr lang="zh-CN" altLang="en-US" sz="1600">
                <a:solidFill>
                  <a:schemeClr val="tx1">
                    <a:lumMod val="75000"/>
                    <a:lumOff val="25000"/>
                  </a:schemeClr>
                </a:solidFill>
              </a:endParaRPr>
            </a:p>
          </p:txBody>
        </p:sp>
      </p:grpSp>
    </p:spTree>
    <p:extLst>
      <p:ext uri="{BB962C8B-B14F-4D97-AF65-F5344CB8AC3E}">
        <p14:creationId xmlns:p14="http://schemas.microsoft.com/office/powerpoint/2010/main" val="3571135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286091" y="1890335"/>
            <a:ext cx="6048451" cy="600164"/>
          </a:xfrm>
          <a:prstGeom prst="rect">
            <a:avLst/>
          </a:prstGeom>
        </p:spPr>
        <p:txBody>
          <a:bodyPr wrap="none">
            <a:spAutoFit/>
          </a:bodyPr>
          <a:lstStyle/>
          <a:p>
            <a:r>
              <a:rPr lang="zh-CN" altLang="en-US" sz="3300" b="1" spc="225" dirty="0">
                <a:solidFill>
                  <a:srgbClr val="96C527"/>
                </a:solidFill>
                <a:latin typeface="微软雅黑" panose="020B0503020204020204" pitchFamily="34" charset="-122"/>
                <a:ea typeface="微软雅黑" panose="020B0503020204020204" pitchFamily="34" charset="-122"/>
              </a:rPr>
              <a:t>第</a:t>
            </a:r>
            <a:r>
              <a:rPr lang="en-US" altLang="zh-CN" sz="3300" b="1" spc="225" dirty="0">
                <a:solidFill>
                  <a:srgbClr val="96C527"/>
                </a:solidFill>
                <a:latin typeface="微软雅黑" panose="020B0503020204020204" pitchFamily="34" charset="-122"/>
                <a:ea typeface="微软雅黑" panose="020B0503020204020204" pitchFamily="34" charset="-122"/>
              </a:rPr>
              <a:t>24</a:t>
            </a:r>
            <a:r>
              <a:rPr lang="zh-CN" altLang="en-US" sz="3300" b="1" spc="225" dirty="0">
                <a:solidFill>
                  <a:srgbClr val="96C527"/>
                </a:solidFill>
                <a:latin typeface="微软雅黑" panose="020B0503020204020204" pitchFamily="34" charset="-122"/>
                <a:ea typeface="微软雅黑" panose="020B0503020204020204" pitchFamily="34" charset="-122"/>
              </a:rPr>
              <a:t>讲  阿里巴巴阿里云服务</a:t>
            </a:r>
          </a:p>
        </p:txBody>
      </p:sp>
      <p:sp>
        <p:nvSpPr>
          <p:cNvPr id="4" name="矩形 3"/>
          <p:cNvSpPr/>
          <p:nvPr/>
        </p:nvSpPr>
        <p:spPr>
          <a:xfrm>
            <a:off x="2331076" y="2709414"/>
            <a:ext cx="3741730" cy="415498"/>
          </a:xfrm>
          <a:prstGeom prst="rect">
            <a:avLst/>
          </a:prstGeom>
        </p:spPr>
        <p:txBody>
          <a:bodyPr wrap="none">
            <a:spAutoFit/>
          </a:bodyPr>
          <a:lstStyle/>
          <a:p>
            <a:r>
              <a:rPr lang="en-US" altLang="zh-CN" sz="2100" kern="500" spc="225" dirty="0">
                <a:solidFill>
                  <a:schemeClr val="bg1">
                    <a:lumMod val="50000"/>
                  </a:schemeClr>
                </a:solidFill>
                <a:latin typeface="+mn-ea"/>
              </a:rPr>
              <a:t>24.1  </a:t>
            </a:r>
            <a:r>
              <a:rPr lang="zh-CN" altLang="en-US" sz="2100" kern="500" spc="225" dirty="0">
                <a:solidFill>
                  <a:schemeClr val="bg1">
                    <a:lumMod val="50000"/>
                  </a:schemeClr>
                </a:solidFill>
                <a:latin typeface="+mn-ea"/>
              </a:rPr>
              <a:t>阿里云计算体系架构</a:t>
            </a:r>
          </a:p>
        </p:txBody>
      </p:sp>
      <p:sp>
        <p:nvSpPr>
          <p:cNvPr id="7" name="矩形 6"/>
          <p:cNvSpPr/>
          <p:nvPr/>
        </p:nvSpPr>
        <p:spPr>
          <a:xfrm>
            <a:off x="2331076" y="3201081"/>
            <a:ext cx="4012637" cy="415498"/>
          </a:xfrm>
          <a:prstGeom prst="rect">
            <a:avLst/>
          </a:prstGeom>
        </p:spPr>
        <p:txBody>
          <a:bodyPr wrap="none">
            <a:spAutoFit/>
          </a:bodyPr>
          <a:lstStyle/>
          <a:p>
            <a:r>
              <a:rPr lang="en-US" altLang="zh-CN" sz="2100" kern="500" spc="225" dirty="0">
                <a:solidFill>
                  <a:schemeClr val="bg1">
                    <a:lumMod val="50000"/>
                  </a:schemeClr>
                </a:solidFill>
                <a:latin typeface="+mn-ea"/>
              </a:rPr>
              <a:t>24.2  </a:t>
            </a:r>
            <a:r>
              <a:rPr lang="zh-CN" altLang="en-US" sz="2100" kern="500" spc="225" dirty="0">
                <a:solidFill>
                  <a:schemeClr val="bg1">
                    <a:lumMod val="50000"/>
                  </a:schemeClr>
                </a:solidFill>
                <a:latin typeface="+mn-ea"/>
              </a:rPr>
              <a:t>弹性计算服务（</a:t>
            </a:r>
            <a:r>
              <a:rPr lang="en-US" altLang="zh-CN" sz="2100" kern="500" spc="225" dirty="0">
                <a:solidFill>
                  <a:schemeClr val="bg1">
                    <a:lumMod val="50000"/>
                  </a:schemeClr>
                </a:solidFill>
                <a:latin typeface="+mn-ea"/>
              </a:rPr>
              <a:t>ECS</a:t>
            </a:r>
            <a:r>
              <a:rPr lang="zh-CN" altLang="en-US" sz="2100" kern="500" spc="225" dirty="0">
                <a:solidFill>
                  <a:schemeClr val="bg1">
                    <a:lumMod val="50000"/>
                  </a:schemeClr>
                </a:solidFill>
                <a:latin typeface="+mn-ea"/>
              </a:rPr>
              <a:t>）</a:t>
            </a:r>
          </a:p>
        </p:txBody>
      </p:sp>
      <p:sp>
        <p:nvSpPr>
          <p:cNvPr id="12" name="等腰三角形 11"/>
          <p:cNvSpPr/>
          <p:nvPr/>
        </p:nvSpPr>
        <p:spPr>
          <a:xfrm rot="5400000">
            <a:off x="2073269" y="3820529"/>
            <a:ext cx="155187" cy="159935"/>
          </a:xfrm>
          <a:prstGeom prst="triangl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2331076" y="3692748"/>
            <a:ext cx="3464410" cy="415498"/>
          </a:xfrm>
          <a:prstGeom prst="rect">
            <a:avLst/>
          </a:prstGeom>
        </p:spPr>
        <p:txBody>
          <a:bodyPr wrap="none">
            <a:spAutoFit/>
          </a:bodyPr>
          <a:lstStyle/>
          <a:p>
            <a:r>
              <a:rPr lang="en-US" altLang="zh-CN" sz="2100" kern="500" spc="225" dirty="0">
                <a:solidFill>
                  <a:schemeClr val="bg1">
                    <a:lumMod val="95000"/>
                  </a:schemeClr>
                </a:solidFill>
                <a:latin typeface="+mn-ea"/>
              </a:rPr>
              <a:t>24.3  </a:t>
            </a:r>
            <a:r>
              <a:rPr lang="zh-CN" altLang="en-US" sz="2100" kern="500" spc="225" dirty="0">
                <a:solidFill>
                  <a:schemeClr val="bg1">
                    <a:lumMod val="95000"/>
                  </a:schemeClr>
                </a:solidFill>
                <a:latin typeface="+mn-ea"/>
              </a:rPr>
              <a:t>开放存储服务</a:t>
            </a:r>
            <a:r>
              <a:rPr lang="en-US" altLang="zh-CN" sz="2100" kern="500" spc="225" dirty="0">
                <a:solidFill>
                  <a:schemeClr val="bg1">
                    <a:lumMod val="95000"/>
                  </a:schemeClr>
                </a:solidFill>
                <a:latin typeface="+mn-ea"/>
              </a:rPr>
              <a:t>OSS</a:t>
            </a:r>
            <a:endParaRPr lang="zh-CN" altLang="en-US" sz="2100" kern="500" spc="225" dirty="0">
              <a:solidFill>
                <a:schemeClr val="bg1">
                  <a:lumMod val="95000"/>
                </a:schemeClr>
              </a:solidFill>
              <a:latin typeface="+mn-ea"/>
            </a:endParaRPr>
          </a:p>
        </p:txBody>
      </p:sp>
      <p:sp>
        <p:nvSpPr>
          <p:cNvPr id="9" name="矩形 8"/>
          <p:cNvSpPr/>
          <p:nvPr/>
        </p:nvSpPr>
        <p:spPr>
          <a:xfrm>
            <a:off x="2331076" y="4184415"/>
            <a:ext cx="4344266" cy="415498"/>
          </a:xfrm>
          <a:prstGeom prst="rect">
            <a:avLst/>
          </a:prstGeom>
        </p:spPr>
        <p:txBody>
          <a:bodyPr wrap="none">
            <a:spAutoFit/>
          </a:bodyPr>
          <a:lstStyle/>
          <a:p>
            <a:r>
              <a:rPr lang="en-US" altLang="zh-CN" sz="2100" kern="500" spc="225" dirty="0">
                <a:solidFill>
                  <a:schemeClr val="bg1">
                    <a:lumMod val="50000"/>
                  </a:schemeClr>
                </a:solidFill>
                <a:latin typeface="+mn-ea"/>
              </a:rPr>
              <a:t>24.4  </a:t>
            </a:r>
            <a:r>
              <a:rPr lang="zh-CN" altLang="en-US" sz="2100" kern="500" spc="225" dirty="0">
                <a:solidFill>
                  <a:schemeClr val="bg1">
                    <a:lumMod val="50000"/>
                  </a:schemeClr>
                </a:solidFill>
                <a:latin typeface="+mn-ea"/>
              </a:rPr>
              <a:t>开放结构化数据服务</a:t>
            </a:r>
            <a:r>
              <a:rPr lang="en-US" altLang="zh-CN" sz="2100" kern="500" spc="225" dirty="0">
                <a:solidFill>
                  <a:schemeClr val="bg1">
                    <a:lumMod val="50000"/>
                  </a:schemeClr>
                </a:solidFill>
                <a:latin typeface="+mn-ea"/>
              </a:rPr>
              <a:t>OTS</a:t>
            </a:r>
            <a:endParaRPr lang="zh-CN" altLang="en-US" sz="2100" kern="500" spc="225" dirty="0">
              <a:solidFill>
                <a:schemeClr val="bg1">
                  <a:lumMod val="50000"/>
                </a:schemeClr>
              </a:solidFill>
              <a:latin typeface="+mn-ea"/>
            </a:endParaRPr>
          </a:p>
        </p:txBody>
      </p:sp>
      <p:sp>
        <p:nvSpPr>
          <p:cNvPr id="10" name="矩形 9"/>
          <p:cNvSpPr/>
          <p:nvPr/>
        </p:nvSpPr>
        <p:spPr>
          <a:xfrm>
            <a:off x="2331076" y="4676082"/>
            <a:ext cx="4304383" cy="415498"/>
          </a:xfrm>
          <a:prstGeom prst="rect">
            <a:avLst/>
          </a:prstGeom>
        </p:spPr>
        <p:txBody>
          <a:bodyPr wrap="none">
            <a:spAutoFit/>
          </a:bodyPr>
          <a:lstStyle/>
          <a:p>
            <a:r>
              <a:rPr lang="en-US" altLang="zh-CN" sz="2100" kern="500" spc="225" dirty="0">
                <a:solidFill>
                  <a:schemeClr val="bg1">
                    <a:lumMod val="50000"/>
                  </a:schemeClr>
                </a:solidFill>
                <a:latin typeface="+mn-ea"/>
              </a:rPr>
              <a:t>24.5  </a:t>
            </a:r>
            <a:r>
              <a:rPr lang="zh-CN" altLang="en-US" sz="2100" kern="500" spc="225" dirty="0">
                <a:solidFill>
                  <a:schemeClr val="bg1">
                    <a:lumMod val="50000"/>
                  </a:schemeClr>
                </a:solidFill>
                <a:latin typeface="+mn-ea"/>
              </a:rPr>
              <a:t>开放数据处理服务</a:t>
            </a:r>
            <a:r>
              <a:rPr lang="en-US" altLang="zh-CN" sz="2100" kern="500" spc="225" dirty="0">
                <a:solidFill>
                  <a:schemeClr val="bg1">
                    <a:lumMod val="50000"/>
                  </a:schemeClr>
                </a:solidFill>
                <a:latin typeface="+mn-ea"/>
              </a:rPr>
              <a:t>ODPS</a:t>
            </a:r>
            <a:endParaRPr lang="zh-CN" altLang="en-US" sz="2100" kern="500" spc="225" dirty="0">
              <a:solidFill>
                <a:schemeClr val="bg1">
                  <a:lumMod val="50000"/>
                </a:schemeClr>
              </a:solidFill>
              <a:latin typeface="+mn-ea"/>
            </a:endParaRPr>
          </a:p>
        </p:txBody>
      </p:sp>
      <p:sp>
        <p:nvSpPr>
          <p:cNvPr id="11" name="矩形 10"/>
          <p:cNvSpPr/>
          <p:nvPr/>
        </p:nvSpPr>
        <p:spPr>
          <a:xfrm>
            <a:off x="2331076" y="5167749"/>
            <a:ext cx="3470822" cy="415498"/>
          </a:xfrm>
          <a:prstGeom prst="rect">
            <a:avLst/>
          </a:prstGeom>
        </p:spPr>
        <p:txBody>
          <a:bodyPr wrap="none">
            <a:spAutoFit/>
          </a:bodyPr>
          <a:lstStyle/>
          <a:p>
            <a:r>
              <a:rPr lang="en-US" altLang="zh-CN" sz="2100" kern="500" spc="225" dirty="0">
                <a:solidFill>
                  <a:schemeClr val="bg1">
                    <a:lumMod val="50000"/>
                  </a:schemeClr>
                </a:solidFill>
                <a:latin typeface="+mn-ea"/>
              </a:rPr>
              <a:t>24.6  </a:t>
            </a:r>
            <a:r>
              <a:rPr lang="zh-CN" altLang="en-US" sz="2100" kern="500" spc="225" dirty="0">
                <a:solidFill>
                  <a:schemeClr val="bg1">
                    <a:lumMod val="50000"/>
                  </a:schemeClr>
                </a:solidFill>
                <a:latin typeface="+mn-ea"/>
              </a:rPr>
              <a:t>关系型数据库</a:t>
            </a:r>
            <a:r>
              <a:rPr lang="en-US" altLang="zh-CN" sz="2100" kern="500" spc="225" dirty="0">
                <a:solidFill>
                  <a:schemeClr val="bg1">
                    <a:lumMod val="50000"/>
                  </a:schemeClr>
                </a:solidFill>
                <a:latin typeface="+mn-ea"/>
              </a:rPr>
              <a:t>RDS</a:t>
            </a:r>
            <a:endParaRPr lang="zh-CN" altLang="en-US" sz="2100" kern="500" spc="225" dirty="0">
              <a:solidFill>
                <a:schemeClr val="bg1">
                  <a:lumMod val="50000"/>
                </a:schemeClr>
              </a:solidFill>
              <a:latin typeface="+mn-ea"/>
            </a:endParaRPr>
          </a:p>
        </p:txBody>
      </p:sp>
    </p:spTree>
    <p:extLst>
      <p:ext uri="{BB962C8B-B14F-4D97-AF65-F5344CB8AC3E}">
        <p14:creationId xmlns:p14="http://schemas.microsoft.com/office/powerpoint/2010/main" val="43286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_1"/>
          <p:cNvSpPr/>
          <p:nvPr/>
        </p:nvSpPr>
        <p:spPr>
          <a:xfrm>
            <a:off x="199435" y="96020"/>
            <a:ext cx="4564070" cy="461665"/>
          </a:xfrm>
          <a:prstGeom prst="rect">
            <a:avLst/>
          </a:prstGeom>
        </p:spPr>
        <p:txBody>
          <a:bodyPr wrap="none">
            <a:spAutoFit/>
          </a:bodyPr>
          <a:lstStyle/>
          <a:p>
            <a:r>
              <a:rPr lang="zh-CN" altLang="en-US" sz="2400" b="1" spc="225" dirty="0">
                <a:solidFill>
                  <a:schemeClr val="bg1"/>
                </a:solidFill>
                <a:latin typeface="微软雅黑" panose="020B0503020204020204" pitchFamily="34" charset="-122"/>
                <a:ea typeface="微软雅黑" panose="020B0503020204020204" pitchFamily="34" charset="-122"/>
              </a:rPr>
              <a:t>第</a:t>
            </a:r>
            <a:r>
              <a:rPr lang="en-US" altLang="zh-CN" sz="2400" b="1" spc="225" dirty="0">
                <a:solidFill>
                  <a:schemeClr val="bg1"/>
                </a:solidFill>
                <a:latin typeface="微软雅黑" panose="020B0503020204020204" pitchFamily="34" charset="-122"/>
                <a:ea typeface="微软雅黑" panose="020B0503020204020204" pitchFamily="34" charset="-122"/>
              </a:rPr>
              <a:t>24</a:t>
            </a:r>
            <a:r>
              <a:rPr lang="zh-CN" altLang="en-US" sz="2400" b="1" spc="225" dirty="0">
                <a:solidFill>
                  <a:schemeClr val="bg1"/>
                </a:solidFill>
                <a:latin typeface="微软雅黑" panose="020B0503020204020204" pitchFamily="34" charset="-122"/>
                <a:ea typeface="微软雅黑" panose="020B0503020204020204" pitchFamily="34" charset="-122"/>
              </a:rPr>
              <a:t>讲  阿里巴巴阿里云服务</a:t>
            </a:r>
          </a:p>
        </p:txBody>
      </p:sp>
      <p:sp>
        <p:nvSpPr>
          <p:cNvPr id="4" name="TextBox 3_1"/>
          <p:cNvSpPr txBox="1"/>
          <p:nvPr/>
        </p:nvSpPr>
        <p:spPr>
          <a:xfrm>
            <a:off x="404049" y="808059"/>
            <a:ext cx="2654894" cy="461665"/>
          </a:xfrm>
          <a:prstGeom prst="rect">
            <a:avLst/>
          </a:prstGeom>
          <a:noFill/>
        </p:spPr>
        <p:txBody>
          <a:bodyPr wrap="none" rtlCol="0">
            <a:spAutoFit/>
          </a:bodyPr>
          <a:lstStyle/>
          <a:p>
            <a:r>
              <a:rPr lang="zh-CN" altLang="en-US" sz="2400" b="1">
                <a:solidFill>
                  <a:schemeClr val="accent6"/>
                </a:solidFill>
              </a:rPr>
              <a:t>开放存储服务</a:t>
            </a:r>
            <a:r>
              <a:rPr lang="en-US" altLang="zh-CN" sz="2400" b="1">
                <a:solidFill>
                  <a:schemeClr val="accent6"/>
                </a:solidFill>
              </a:rPr>
              <a:t>OSS</a:t>
            </a:r>
          </a:p>
        </p:txBody>
      </p:sp>
      <p:sp>
        <p:nvSpPr>
          <p:cNvPr id="5" name="Oval 4_1"/>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p:cNvSpPr/>
          <p:nvPr/>
        </p:nvSpPr>
        <p:spPr>
          <a:xfrm>
            <a:off x="381000" y="1386115"/>
            <a:ext cx="8384549" cy="830997"/>
          </a:xfrm>
          <a:prstGeom prst="rect">
            <a:avLst/>
          </a:prstGeom>
          <a:solidFill>
            <a:schemeClr val="bg2"/>
          </a:solidFill>
          <a:ln>
            <a:solidFill>
              <a:schemeClr val="bg1">
                <a:lumMod val="75000"/>
              </a:schemeClr>
            </a:solidFill>
          </a:ln>
        </p:spPr>
        <p:txBody>
          <a:bodyPr wrap="square">
            <a:spAutoFit/>
          </a:bodyPr>
          <a:lstStyle/>
          <a:p>
            <a:pPr>
              <a:lnSpc>
                <a:spcPct val="150000"/>
              </a:lnSpc>
            </a:pPr>
            <a:r>
              <a:rPr lang="zh-CN" altLang="en-US" sz="1600" b="1">
                <a:solidFill>
                  <a:schemeClr val="tx1">
                    <a:lumMod val="75000"/>
                    <a:lumOff val="25000"/>
                  </a:schemeClr>
                </a:solidFill>
              </a:rPr>
              <a:t>开放存储服务</a:t>
            </a:r>
            <a:r>
              <a:rPr lang="zh-CN" altLang="en-US" sz="1600">
                <a:solidFill>
                  <a:schemeClr val="tx1">
                    <a:lumMod val="75000"/>
                    <a:lumOff val="25000"/>
                  </a:schemeClr>
                </a:solidFill>
              </a:rPr>
              <a:t>（</a:t>
            </a:r>
            <a:r>
              <a:rPr lang="en-US" altLang="zh-CN" sz="1600">
                <a:solidFill>
                  <a:schemeClr val="tx1">
                    <a:lumMod val="75000"/>
                    <a:lumOff val="25000"/>
                  </a:schemeClr>
                </a:solidFill>
              </a:rPr>
              <a:t>Open Storage Service</a:t>
            </a:r>
            <a:r>
              <a:rPr lang="zh-CN" altLang="en-US" sz="1600">
                <a:solidFill>
                  <a:schemeClr val="tx1">
                    <a:lumMod val="75000"/>
                    <a:lumOff val="25000"/>
                  </a:schemeClr>
                </a:solidFill>
              </a:rPr>
              <a:t>，</a:t>
            </a:r>
            <a:r>
              <a:rPr lang="en-US" altLang="zh-CN" sz="1600">
                <a:solidFill>
                  <a:schemeClr val="tx1">
                    <a:lumMod val="75000"/>
                    <a:lumOff val="25000"/>
                  </a:schemeClr>
                </a:solidFill>
              </a:rPr>
              <a:t>OSS</a:t>
            </a:r>
            <a:r>
              <a:rPr lang="zh-CN" altLang="en-US" sz="1600">
                <a:solidFill>
                  <a:schemeClr val="tx1">
                    <a:lumMod val="75000"/>
                    <a:lumOff val="25000"/>
                  </a:schemeClr>
                </a:solidFill>
              </a:rPr>
              <a:t>），是阿里云对外提供的</a:t>
            </a:r>
            <a:r>
              <a:rPr lang="zh-CN" altLang="en-US" sz="1600" b="1">
                <a:solidFill>
                  <a:schemeClr val="tx1">
                    <a:lumMod val="75000"/>
                    <a:lumOff val="25000"/>
                  </a:schemeClr>
                </a:solidFill>
              </a:rPr>
              <a:t>海量</a:t>
            </a:r>
            <a:r>
              <a:rPr lang="zh-CN" altLang="en-US" sz="1600">
                <a:solidFill>
                  <a:schemeClr val="tx1">
                    <a:lumMod val="75000"/>
                    <a:lumOff val="25000"/>
                  </a:schemeClr>
                </a:solidFill>
              </a:rPr>
              <a:t>、</a:t>
            </a:r>
            <a:r>
              <a:rPr lang="zh-CN" altLang="en-US" sz="1600" b="1">
                <a:solidFill>
                  <a:schemeClr val="tx1">
                    <a:lumMod val="75000"/>
                    <a:lumOff val="25000"/>
                  </a:schemeClr>
                </a:solidFill>
              </a:rPr>
              <a:t>安全</a:t>
            </a:r>
            <a:r>
              <a:rPr lang="zh-CN" altLang="en-US" sz="1600">
                <a:solidFill>
                  <a:schemeClr val="tx1">
                    <a:lumMod val="75000"/>
                    <a:lumOff val="25000"/>
                  </a:schemeClr>
                </a:solidFill>
              </a:rPr>
              <a:t>和</a:t>
            </a:r>
            <a:r>
              <a:rPr lang="zh-CN" altLang="en-US" sz="1600" b="1">
                <a:solidFill>
                  <a:schemeClr val="tx1">
                    <a:lumMod val="75000"/>
                    <a:lumOff val="25000"/>
                  </a:schemeClr>
                </a:solidFill>
              </a:rPr>
              <a:t>高可靠</a:t>
            </a:r>
            <a:r>
              <a:rPr lang="zh-CN" altLang="en-US" sz="1600">
                <a:solidFill>
                  <a:schemeClr val="tx1">
                    <a:lumMod val="75000"/>
                    <a:lumOff val="25000"/>
                  </a:schemeClr>
                </a:solidFill>
              </a:rPr>
              <a:t>的云存储服务。它的主要特点如下。</a:t>
            </a:r>
          </a:p>
        </p:txBody>
      </p:sp>
      <p:graphicFrame>
        <p:nvGraphicFramePr>
          <p:cNvPr id="8" name="表格 7"/>
          <p:cNvGraphicFramePr>
            <a:graphicFrameLocks noGrp="1"/>
          </p:cNvGraphicFramePr>
          <p:nvPr>
            <p:extLst>
              <p:ext uri="{D42A27DB-BD31-4B8C-83A1-F6EECF244321}">
                <p14:modId xmlns:p14="http://schemas.microsoft.com/office/powerpoint/2010/main" val="449080657"/>
              </p:ext>
            </p:extLst>
          </p:nvPr>
        </p:nvGraphicFramePr>
        <p:xfrm>
          <a:off x="404049" y="2389922"/>
          <a:ext cx="8361500" cy="3353655"/>
        </p:xfrm>
        <a:graphic>
          <a:graphicData uri="http://schemas.openxmlformats.org/drawingml/2006/table">
            <a:tbl>
              <a:tblPr bandRow="1">
                <a:tableStyleId>{93296810-A885-4BE3-A3E7-6D5BEEA58F35}</a:tableStyleId>
              </a:tblPr>
              <a:tblGrid>
                <a:gridCol w="8361500">
                  <a:extLst>
                    <a:ext uri="{9D8B030D-6E8A-4147-A177-3AD203B41FA5}">
                      <a16:colId xmlns:a16="http://schemas.microsoft.com/office/drawing/2014/main" val="20000"/>
                    </a:ext>
                  </a:extLst>
                </a:gridCol>
              </a:tblGrid>
              <a:tr h="448590">
                <a:tc>
                  <a:txBody>
                    <a:bodyPr/>
                    <a:lstStyle/>
                    <a:p>
                      <a:r>
                        <a:rPr lang="zh-CN" altLang="en-US" b="1">
                          <a:solidFill>
                            <a:schemeClr val="bg1"/>
                          </a:solidFill>
                        </a:rPr>
                        <a:t>弹性扩展</a:t>
                      </a:r>
                    </a:p>
                  </a:txBody>
                  <a:tcPr anchor="ctr">
                    <a:solidFill>
                      <a:schemeClr val="accent6"/>
                    </a:solidFill>
                  </a:tcPr>
                </a:tc>
                <a:extLst>
                  <a:ext uri="{0D108BD9-81ED-4DB2-BD59-A6C34878D82A}">
                    <a16:rowId xmlns:a16="http://schemas.microsoft.com/office/drawing/2014/main" val="10000"/>
                  </a:ext>
                </a:extLst>
              </a:tr>
              <a:tr h="669295">
                <a:tc>
                  <a:txBody>
                    <a:bodyPr/>
                    <a:lstStyle/>
                    <a:p>
                      <a:pPr>
                        <a:lnSpc>
                          <a:spcPct val="150000"/>
                        </a:lnSpc>
                      </a:pPr>
                      <a:r>
                        <a:rPr lang="zh-CN" altLang="en-US" sz="1400">
                          <a:solidFill>
                            <a:schemeClr val="tx1">
                              <a:lumMod val="75000"/>
                              <a:lumOff val="25000"/>
                            </a:schemeClr>
                          </a:solidFill>
                        </a:rPr>
                        <a:t>海量的存储空间，随着用户使用的增加，存储空间弹性增长，无需担心存储容量的限制。</a:t>
                      </a:r>
                    </a:p>
                  </a:txBody>
                  <a:tcPr/>
                </a:tc>
                <a:extLst>
                  <a:ext uri="{0D108BD9-81ED-4DB2-BD59-A6C34878D82A}">
                    <a16:rowId xmlns:a16="http://schemas.microsoft.com/office/drawing/2014/main" val="10001"/>
                  </a:ext>
                </a:extLst>
              </a:tr>
              <a:tr h="448590">
                <a:tc>
                  <a:txBody>
                    <a:bodyPr/>
                    <a:lstStyle/>
                    <a:p>
                      <a:r>
                        <a:rPr lang="zh-CN" altLang="en-US" b="1">
                          <a:solidFill>
                            <a:schemeClr val="bg1"/>
                          </a:solidFill>
                        </a:rPr>
                        <a:t>大规模并发读写</a:t>
                      </a:r>
                    </a:p>
                  </a:txBody>
                  <a:tcPr anchor="ctr">
                    <a:solidFill>
                      <a:schemeClr val="accent6"/>
                    </a:solidFill>
                  </a:tcPr>
                </a:tc>
                <a:extLst>
                  <a:ext uri="{0D108BD9-81ED-4DB2-BD59-A6C34878D82A}">
                    <a16:rowId xmlns:a16="http://schemas.microsoft.com/office/drawing/2014/main" val="10002"/>
                  </a:ext>
                </a:extLst>
              </a:tr>
              <a:tr h="6692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a:solidFill>
                            <a:schemeClr val="tx1">
                              <a:lumMod val="75000"/>
                              <a:lumOff val="25000"/>
                            </a:schemeClr>
                          </a:solidFill>
                        </a:rPr>
                        <a:t>数据并发读写，在短时间内可以进行大量数据的读</a:t>
                      </a:r>
                      <a:r>
                        <a:rPr lang="en-US" altLang="zh-CN" sz="1600">
                          <a:solidFill>
                            <a:schemeClr val="tx1">
                              <a:lumMod val="75000"/>
                              <a:lumOff val="25000"/>
                            </a:schemeClr>
                          </a:solidFill>
                        </a:rPr>
                        <a:t>/</a:t>
                      </a:r>
                      <a:r>
                        <a:rPr lang="zh-CN" altLang="en-US" sz="1600">
                          <a:solidFill>
                            <a:schemeClr val="tx1">
                              <a:lumMod val="75000"/>
                              <a:lumOff val="25000"/>
                            </a:schemeClr>
                          </a:solidFill>
                        </a:rPr>
                        <a:t>写操作。</a:t>
                      </a:r>
                    </a:p>
                  </a:txBody>
                  <a:tcPr/>
                </a:tc>
                <a:extLst>
                  <a:ext uri="{0D108BD9-81ED-4DB2-BD59-A6C34878D82A}">
                    <a16:rowId xmlns:a16="http://schemas.microsoft.com/office/drawing/2014/main" val="10003"/>
                  </a:ext>
                </a:extLst>
              </a:tr>
              <a:tr h="448590">
                <a:tc>
                  <a:txBody>
                    <a:bodyPr/>
                    <a:lstStyle/>
                    <a:p>
                      <a:r>
                        <a:rPr lang="zh-CN" altLang="en-US" b="1">
                          <a:solidFill>
                            <a:schemeClr val="bg1"/>
                          </a:solidFill>
                        </a:rPr>
                        <a:t>图片处理优化</a:t>
                      </a:r>
                    </a:p>
                  </a:txBody>
                  <a:tcPr anchor="ctr">
                    <a:solidFill>
                      <a:schemeClr val="accent6"/>
                    </a:solidFill>
                  </a:tcPr>
                </a:tc>
                <a:extLst>
                  <a:ext uri="{0D108BD9-81ED-4DB2-BD59-A6C34878D82A}">
                    <a16:rowId xmlns:a16="http://schemas.microsoft.com/office/drawing/2014/main" val="10004"/>
                  </a:ext>
                </a:extLst>
              </a:tr>
              <a:tr h="669295">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600">
                          <a:solidFill>
                            <a:schemeClr val="tx1">
                              <a:lumMod val="75000"/>
                              <a:lumOff val="25000"/>
                            </a:schemeClr>
                          </a:solidFill>
                        </a:rPr>
                        <a:t>对存储在</a:t>
                      </a:r>
                      <a:r>
                        <a:rPr lang="en-US" altLang="zh-CN" sz="1600">
                          <a:solidFill>
                            <a:schemeClr val="tx1">
                              <a:lumMod val="75000"/>
                              <a:lumOff val="25000"/>
                            </a:schemeClr>
                          </a:solidFill>
                        </a:rPr>
                        <a:t>OSS</a:t>
                      </a:r>
                      <a:r>
                        <a:rPr lang="zh-CN" altLang="en-US" sz="1600">
                          <a:solidFill>
                            <a:schemeClr val="tx1">
                              <a:lumMod val="75000"/>
                              <a:lumOff val="25000"/>
                            </a:schemeClr>
                          </a:solidFill>
                        </a:rPr>
                        <a:t>上的图片，支持缩略、裁剪、水印、压缩和格式转换等图片处理功能。</a:t>
                      </a:r>
                    </a:p>
                  </a:txBody>
                  <a:tcPr/>
                </a:tc>
                <a:extLst>
                  <a:ext uri="{0D108BD9-81ED-4DB2-BD59-A6C34878D82A}">
                    <a16:rowId xmlns:a16="http://schemas.microsoft.com/office/drawing/2014/main" val="10005"/>
                  </a:ext>
                </a:extLst>
              </a:tr>
            </a:tbl>
          </a:graphicData>
        </a:graphic>
      </p:graphicFrame>
      <p:sp>
        <p:nvSpPr>
          <p:cNvPr id="2" name="灯片编号占位符 1"/>
          <p:cNvSpPr>
            <a:spLocks noGrp="1"/>
          </p:cNvSpPr>
          <p:nvPr>
            <p:ph type="sldNum" sz="quarter" idx="4"/>
          </p:nvPr>
        </p:nvSpPr>
        <p:spPr/>
        <p:txBody>
          <a:bodyPr/>
          <a:lstStyle/>
          <a:p>
            <a:fld id="{CF730C6D-5BB4-4F63-9D16-9EBF769D35DB}" type="slidenum">
              <a:rPr lang="zh-CN" altLang="en-US" smtClean="0"/>
              <a:pPr/>
              <a:t>9</a:t>
            </a:fld>
            <a:endParaRPr lang="zh-CN" altLang="en-US" dirty="0"/>
          </a:p>
        </p:txBody>
      </p:sp>
    </p:spTree>
    <p:extLst>
      <p:ext uri="{BB962C8B-B14F-4D97-AF65-F5344CB8AC3E}">
        <p14:creationId xmlns:p14="http://schemas.microsoft.com/office/powerpoint/2010/main" val="1957881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7331</TotalTime>
  <Words>1901</Words>
  <Application>Microsoft Office PowerPoint</Application>
  <PresentationFormat>全屏显示(4:3)</PresentationFormat>
  <Paragraphs>293</Paragraphs>
  <Slides>28</Slides>
  <Notes>2</Notes>
  <HiddenSlides>1</HiddenSlides>
  <MMClips>0</MMClips>
  <ScaleCrop>false</ScaleCrop>
  <HeadingPairs>
    <vt:vector size="6" baseType="variant">
      <vt:variant>
        <vt:lpstr>已用的字体</vt:lpstr>
      </vt:variant>
      <vt:variant>
        <vt:i4>5</vt:i4>
      </vt:variant>
      <vt:variant>
        <vt:lpstr>主题</vt:lpstr>
      </vt:variant>
      <vt:variant>
        <vt:i4>3</vt:i4>
      </vt:variant>
      <vt:variant>
        <vt:lpstr>幻灯片标题</vt:lpstr>
      </vt:variant>
      <vt:variant>
        <vt:i4>28</vt:i4>
      </vt:variant>
    </vt:vector>
  </HeadingPairs>
  <TitlesOfParts>
    <vt:vector size="36" baseType="lpstr">
      <vt:lpstr>微软雅黑</vt:lpstr>
      <vt:lpstr>Arial</vt:lpstr>
      <vt:lpstr>Calibri</vt:lpstr>
      <vt:lpstr>Times New Roman</vt:lpstr>
      <vt:lpstr>Wingdings</vt:lpstr>
      <vt:lpstr>Office 主题</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Tom</cp:lastModifiedBy>
  <cp:revision>500</cp:revision>
  <dcterms:created xsi:type="dcterms:W3CDTF">2015-10-22T05:46:43Z</dcterms:created>
  <dcterms:modified xsi:type="dcterms:W3CDTF">2022-11-28T19:25:03Z</dcterms:modified>
</cp:coreProperties>
</file>