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314" r:id="rId2"/>
    <p:sldId id="257" r:id="rId3"/>
    <p:sldId id="259" r:id="rId4"/>
    <p:sldId id="383" r:id="rId5"/>
    <p:sldId id="375" r:id="rId6"/>
    <p:sldId id="376" r:id="rId7"/>
    <p:sldId id="260" r:id="rId8"/>
    <p:sldId id="261" r:id="rId9"/>
    <p:sldId id="262" r:id="rId10"/>
    <p:sldId id="263" r:id="rId11"/>
    <p:sldId id="315" r:id="rId12"/>
    <p:sldId id="390" r:id="rId13"/>
    <p:sldId id="391" r:id="rId14"/>
    <p:sldId id="318" r:id="rId15"/>
    <p:sldId id="319" r:id="rId16"/>
    <p:sldId id="377" r:id="rId17"/>
    <p:sldId id="320" r:id="rId18"/>
    <p:sldId id="321" r:id="rId19"/>
    <p:sldId id="322" r:id="rId20"/>
    <p:sldId id="323" r:id="rId21"/>
    <p:sldId id="324" r:id="rId22"/>
    <p:sldId id="325" r:id="rId23"/>
    <p:sldId id="326" r:id="rId24"/>
    <p:sldId id="392" r:id="rId25"/>
    <p:sldId id="328" r:id="rId26"/>
    <p:sldId id="329" r:id="rId27"/>
    <p:sldId id="330" r:id="rId28"/>
    <p:sldId id="393" r:id="rId29"/>
    <p:sldId id="378"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79" r:id="rId48"/>
    <p:sldId id="354" r:id="rId49"/>
    <p:sldId id="355" r:id="rId50"/>
    <p:sldId id="356" r:id="rId51"/>
    <p:sldId id="357" r:id="rId52"/>
    <p:sldId id="358" r:id="rId53"/>
    <p:sldId id="359" r:id="rId54"/>
    <p:sldId id="384" r:id="rId55"/>
    <p:sldId id="385" r:id="rId56"/>
    <p:sldId id="386" r:id="rId57"/>
    <p:sldId id="387" r:id="rId58"/>
    <p:sldId id="388" r:id="rId59"/>
    <p:sldId id="389"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 initials="D"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07F3"/>
    <a:srgbClr val="FF158A"/>
    <a:srgbClr val="1406CA"/>
    <a:srgbClr val="D60093"/>
    <a:srgbClr val="A50021"/>
    <a:srgbClr val="FFFFFF"/>
    <a:srgbClr val="CC33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0" autoAdjust="0"/>
    <p:restoredTop sz="94084" autoAdjust="0"/>
  </p:normalViewPr>
  <p:slideViewPr>
    <p:cSldViewPr snapToGrid="0">
      <p:cViewPr varScale="1">
        <p:scale>
          <a:sx n="65" d="100"/>
          <a:sy n="65" d="100"/>
        </p:scale>
        <p:origin x="1044" y="66"/>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32.xml"/><Relationship Id="rId1" Type="http://schemas.openxmlformats.org/officeDocument/2006/relationships/slide" Target="slides/slide17.xml"/><Relationship Id="rId6" Type="http://schemas.openxmlformats.org/officeDocument/2006/relationships/slide" Target="slides/slide41.xml"/><Relationship Id="rId5" Type="http://schemas.openxmlformats.org/officeDocument/2006/relationships/slide" Target="slides/slide39.xml"/><Relationship Id="rId4"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1E4B8-3456-4758-AE08-11F83F2A4ADA}" type="datetimeFigureOut">
              <a:rPr lang="zh-CN" altLang="en-US" smtClean="0"/>
              <a:t>2022/9/7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ED4EB-F402-4FAB-B94D-FE7E03FD3753}" type="slidenum">
              <a:rPr lang="zh-CN" altLang="en-US" smtClean="0"/>
              <a:t>‹#›</a:t>
            </a:fld>
            <a:endParaRPr lang="zh-CN" altLang="en-US"/>
          </a:p>
        </p:txBody>
      </p:sp>
    </p:spTree>
    <p:extLst>
      <p:ext uri="{BB962C8B-B14F-4D97-AF65-F5344CB8AC3E}">
        <p14:creationId xmlns:p14="http://schemas.microsoft.com/office/powerpoint/2010/main" val="11765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095D029-C5DD-4DEE-A36E-00951A7FB354}" type="slidenum">
              <a:rPr lang="zh-CN" altLang="en-US"/>
              <a:pPr/>
              <a:t>11</a:t>
            </a:fld>
            <a:endParaRPr lang="en-US" altLang="zh-CN"/>
          </a:p>
        </p:txBody>
      </p:sp>
      <p:sp>
        <p:nvSpPr>
          <p:cNvPr id="325634" name="Slide Image Placeholder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325635" name="Notes Placeholder 2"/>
          <p:cNvSpPr>
            <a:spLocks noGrp="1"/>
          </p:cNvSpPr>
          <p:nvPr>
            <p:ph type="body" idx="1"/>
          </p:nvPr>
        </p:nvSpPr>
        <p:spPr>
          <a:xfrm>
            <a:off x="685800" y="4343400"/>
            <a:ext cx="5486400" cy="4114800"/>
          </a:xfrm>
        </p:spPr>
        <p:txBody>
          <a:bodyPr/>
          <a:lstStyle/>
          <a:p>
            <a:endParaRPr lang="zh-CN"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a:fld id="{1BDAD488-AC86-48CF-B1A8-49B5D5355EF2}" type="slidenum">
              <a:rPr kumimoji="0" lang="zh-CN" altLang="en-US" sz="1200">
                <a:latin typeface="Calibri" panose="020F0502020204030204" pitchFamily="34" charset="0"/>
                <a:cs typeface="Arial" panose="020B0604020202020204" pitchFamily="34" charset="0"/>
              </a:rPr>
              <a:pPr algn="r"/>
              <a:t>11</a:t>
            </a:fld>
            <a:endParaRPr kumimoji="0" lang="en-US" altLang="zh-CN" sz="120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849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9929695-DD77-409E-8007-480B5ABE39C2}" type="slidenum">
              <a:rPr lang="zh-CN" altLang="en-US"/>
              <a:pPr/>
              <a:t>14</a:t>
            </a:fld>
            <a:endParaRPr lang="en-US" altLang="zh-CN"/>
          </a:p>
        </p:txBody>
      </p:sp>
      <p:sp>
        <p:nvSpPr>
          <p:cNvPr id="329730" name="Slide Image Placeholder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329731" name="Notes Placeholder 2"/>
          <p:cNvSpPr>
            <a:spLocks noGrp="1"/>
          </p:cNvSpPr>
          <p:nvPr>
            <p:ph type="body" idx="1"/>
          </p:nvPr>
        </p:nvSpPr>
        <p:spPr>
          <a:xfrm>
            <a:off x="685800" y="4343400"/>
            <a:ext cx="5486400" cy="4114800"/>
          </a:xfrm>
        </p:spPr>
        <p:txBody>
          <a:bodyPr/>
          <a:lstStyle/>
          <a:p>
            <a:endParaRPr lang="zh-CN"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a:fld id="{04B77074-F0B5-4D82-9DA0-4F7EFE5F11A0}" type="slidenum">
              <a:rPr kumimoji="0" lang="zh-CN" altLang="en-US" sz="1200">
                <a:latin typeface="Calibri" panose="020F0502020204030204" pitchFamily="34" charset="0"/>
                <a:cs typeface="Arial" panose="020B0604020202020204" pitchFamily="34" charset="0"/>
              </a:rPr>
              <a:pPr algn="r"/>
              <a:t>14</a:t>
            </a:fld>
            <a:endParaRPr kumimoji="0" lang="en-US" altLang="zh-CN" sz="120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32376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68072AA-0265-4263-B61B-0BA1CAA4BFF8}" type="slidenum">
              <a:rPr lang="zh-CN" altLang="en-US"/>
              <a:pPr/>
              <a:t>15</a:t>
            </a:fld>
            <a:endParaRPr lang="en-US" altLang="zh-CN"/>
          </a:p>
        </p:txBody>
      </p:sp>
      <p:sp>
        <p:nvSpPr>
          <p:cNvPr id="331778" name="Slide Image Placeholder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331779" name="Notes Placeholder 2"/>
          <p:cNvSpPr>
            <a:spLocks noGrp="1"/>
          </p:cNvSpPr>
          <p:nvPr>
            <p:ph type="body" idx="1"/>
          </p:nvPr>
        </p:nvSpPr>
        <p:spPr>
          <a:xfrm>
            <a:off x="685800" y="4343400"/>
            <a:ext cx="5486400" cy="4114800"/>
          </a:xfrm>
        </p:spPr>
        <p:txBody>
          <a:bodyPr/>
          <a:lstStyle/>
          <a:p>
            <a:endParaRPr lang="zh-CN"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a:fld id="{A1534EBC-6AF2-45DF-B389-CCC2498B6868}" type="slidenum">
              <a:rPr kumimoji="0" lang="zh-CN" altLang="en-US" sz="1200">
                <a:latin typeface="Calibri" panose="020F0502020204030204" pitchFamily="34" charset="0"/>
                <a:cs typeface="Arial" panose="020B0604020202020204" pitchFamily="34" charset="0"/>
              </a:rPr>
              <a:pPr algn="r"/>
              <a:t>15</a:t>
            </a:fld>
            <a:endParaRPr kumimoji="0" lang="en-US" altLang="zh-CN" sz="120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978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375FB2C-3BEC-4698-B9E6-7640C72C89AB}" type="slidenum">
              <a:rPr lang="zh-CN" altLang="en-US"/>
              <a:pPr/>
              <a:t>48</a:t>
            </a:fld>
            <a:endParaRPr lang="en-US" altLang="zh-CN"/>
          </a:p>
        </p:txBody>
      </p:sp>
      <p:sp>
        <p:nvSpPr>
          <p:cNvPr id="336898" name="Slide Image Placeholder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336899" name="Notes Placeholder 2"/>
          <p:cNvSpPr>
            <a:spLocks noGrp="1"/>
          </p:cNvSpPr>
          <p:nvPr>
            <p:ph type="body" idx="1"/>
          </p:nvPr>
        </p:nvSpPr>
        <p:spPr>
          <a:xfrm>
            <a:off x="685800" y="4343400"/>
            <a:ext cx="5486400" cy="4114800"/>
          </a:xfrm>
        </p:spPr>
        <p:txBody>
          <a:bodyPr/>
          <a:lstStyle/>
          <a:p>
            <a:endParaRPr lang="zh-CN"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a:fld id="{77D2099F-292D-446A-84AD-36413654F82E}" type="slidenum">
              <a:rPr kumimoji="0" lang="zh-CN" altLang="en-US" sz="1200">
                <a:latin typeface="Calibri" panose="020F0502020204030204" pitchFamily="34" charset="0"/>
                <a:cs typeface="Arial" panose="020B0604020202020204" pitchFamily="34" charset="0"/>
              </a:rPr>
              <a:pPr algn="r"/>
              <a:t>48</a:t>
            </a:fld>
            <a:endParaRPr kumimoji="0" lang="en-US" altLang="zh-CN" sz="120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816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7B797-E45C-40F3-B643-A76BC0D4C121}" type="slidenum">
              <a:rPr lang="zh-CN" altLang="en-US"/>
              <a:pPr/>
              <a:t>54</a:t>
            </a:fld>
            <a:endParaRPr lang="en-US" altLang="zh-CN"/>
          </a:p>
        </p:txBody>
      </p:sp>
      <p:sp>
        <p:nvSpPr>
          <p:cNvPr id="207874" name="Rectangle 2"/>
          <p:cNvSpPr>
            <a:spLocks noGrp="1" noRot="1" noChangeAspect="1" noChangeArrowheads="1" noTextEdit="1"/>
          </p:cNvSpPr>
          <p:nvPr>
            <p:ph type="sldImg"/>
          </p:nvPr>
        </p:nvSpPr>
        <p:spPr>
          <a:xfrm>
            <a:off x="384175" y="687388"/>
            <a:ext cx="6089650" cy="3425825"/>
          </a:xfrm>
          <a:ln/>
        </p:spPr>
      </p:sp>
      <p:sp>
        <p:nvSpPr>
          <p:cNvPr id="2078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1732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D9514D-EFDE-4C40-860E-C4E8F71E3FB2}" type="slidenum">
              <a:rPr lang="zh-CN" altLang="en-US"/>
              <a:pPr/>
              <a:t>55</a:t>
            </a:fld>
            <a:endParaRPr lang="en-US" altLang="zh-CN"/>
          </a:p>
        </p:txBody>
      </p:sp>
      <p:sp>
        <p:nvSpPr>
          <p:cNvPr id="211970" name="Rectangle 2"/>
          <p:cNvSpPr>
            <a:spLocks noGrp="1" noRot="1" noChangeAspect="1" noChangeArrowheads="1" noTextEdit="1"/>
          </p:cNvSpPr>
          <p:nvPr>
            <p:ph type="sldImg"/>
          </p:nvPr>
        </p:nvSpPr>
        <p:spPr>
          <a:xfrm>
            <a:off x="384175" y="687388"/>
            <a:ext cx="6089650" cy="3425825"/>
          </a:xfrm>
          <a:ln/>
        </p:spPr>
      </p:sp>
      <p:sp>
        <p:nvSpPr>
          <p:cNvPr id="2119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22131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F5D241-5953-4C5A-9EF8-0D9F8F29795C}" type="slidenum">
              <a:rPr lang="zh-CN" altLang="en-US"/>
              <a:pPr/>
              <a:t>56</a:t>
            </a:fld>
            <a:endParaRPr lang="en-US" altLang="zh-CN"/>
          </a:p>
        </p:txBody>
      </p:sp>
      <p:sp>
        <p:nvSpPr>
          <p:cNvPr id="218114" name="Rectangle 2"/>
          <p:cNvSpPr>
            <a:spLocks noGrp="1" noRot="1" noChangeAspect="1" noChangeArrowheads="1" noTextEdit="1"/>
          </p:cNvSpPr>
          <p:nvPr>
            <p:ph type="sldImg"/>
          </p:nvPr>
        </p:nvSpPr>
        <p:spPr>
          <a:xfrm>
            <a:off x="384175" y="687388"/>
            <a:ext cx="6089650" cy="3425825"/>
          </a:xfrm>
          <a:ln/>
        </p:spPr>
      </p:sp>
      <p:sp>
        <p:nvSpPr>
          <p:cNvPr id="2181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971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0ED4EB-F402-4FAB-B94D-FE7E03FD3753}" type="slidenum">
              <a:rPr lang="zh-CN" altLang="en-US" smtClean="0"/>
              <a:t>58</a:t>
            </a:fld>
            <a:endParaRPr lang="zh-CN" altLang="en-US"/>
          </a:p>
        </p:txBody>
      </p:sp>
    </p:spTree>
    <p:extLst>
      <p:ext uri="{BB962C8B-B14F-4D97-AF65-F5344CB8AC3E}">
        <p14:creationId xmlns:p14="http://schemas.microsoft.com/office/powerpoint/2010/main" val="65839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0ED4EB-F402-4FAB-B94D-FE7E03FD3753}" type="slidenum">
              <a:rPr lang="zh-CN" altLang="en-US" smtClean="0"/>
              <a:t>59</a:t>
            </a:fld>
            <a:endParaRPr lang="zh-CN" altLang="en-US"/>
          </a:p>
        </p:txBody>
      </p:sp>
    </p:spTree>
    <p:extLst>
      <p:ext uri="{BB962C8B-B14F-4D97-AF65-F5344CB8AC3E}">
        <p14:creationId xmlns:p14="http://schemas.microsoft.com/office/powerpoint/2010/main" val="2113989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6243" name="Rectangle 163"/>
          <p:cNvSpPr>
            <a:spLocks noChangeArrowheads="1"/>
          </p:cNvSpPr>
          <p:nvPr/>
        </p:nvSpPr>
        <p:spPr bwMode="hidden">
          <a:xfrm>
            <a:off x="2336800" y="1600200"/>
            <a:ext cx="9855200" cy="5257800"/>
          </a:xfrm>
          <a:prstGeom prst="rect">
            <a:avLst/>
          </a:prstGeom>
          <a:gradFill rotWithShape="0">
            <a:gsLst>
              <a:gs pos="0">
                <a:schemeClr val="bg2"/>
              </a:gs>
              <a:gs pos="5000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46246" name="Group 166"/>
          <p:cNvGrpSpPr>
            <a:grpSpLocks/>
          </p:cNvGrpSpPr>
          <p:nvPr/>
        </p:nvGrpSpPr>
        <p:grpSpPr bwMode="auto">
          <a:xfrm>
            <a:off x="0" y="-19050"/>
            <a:ext cx="12192000" cy="1658938"/>
            <a:chOff x="0" y="-9"/>
            <a:chExt cx="5760" cy="1045"/>
          </a:xfrm>
        </p:grpSpPr>
        <p:sp>
          <p:nvSpPr>
            <p:cNvPr id="46087" name="Freeform 7"/>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46245" name="Group 165"/>
            <p:cNvGrpSpPr>
              <a:grpSpLocks/>
            </p:cNvGrpSpPr>
            <p:nvPr userDrawn="1"/>
          </p:nvGrpSpPr>
          <p:grpSpPr bwMode="auto">
            <a:xfrm>
              <a:off x="333" y="-9"/>
              <a:ext cx="5176" cy="1044"/>
              <a:chOff x="333" y="-9"/>
              <a:chExt cx="5176" cy="1044"/>
            </a:xfrm>
          </p:grpSpPr>
          <p:sp>
            <p:nvSpPr>
              <p:cNvPr id="46090" name="Freeform 10"/>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1" name="Freeform 11"/>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2" name="Freeform 12"/>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3" name="Freeform 13"/>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4" name="Freeform 14"/>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5" name="Freeform 15"/>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6" name="Freeform 16"/>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7" name="Freeform 17"/>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8" name="Freeform 18"/>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9" name="Freeform 19"/>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0" name="Freeform 20"/>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1" name="Freeform 21"/>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2" name="Freeform 22"/>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3" name="Freeform 23"/>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4" name="Freeform 24"/>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5" name="Freeform 25"/>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6" name="Freeform 26"/>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7" name="Freeform 27"/>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8" name="Freeform 28"/>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9" name="Freeform 29"/>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0" name="Freeform 30"/>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1" name="Freeform 31"/>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2" name="Freeform 32"/>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3" name="Freeform 33"/>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4" name="Freeform 34"/>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5" name="Freeform 35"/>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6" name="Freeform 36"/>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7" name="Freeform 37"/>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8" name="Freeform 38"/>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9" name="Freeform 39"/>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0" name="Freeform 40"/>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1" name="Freeform 41"/>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2" name="Freeform 42"/>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3" name="Freeform 43"/>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4" name="Freeform 44"/>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5" name="Freeform 45"/>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6" name="Freeform 46"/>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7" name="Freeform 47"/>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8" name="Freeform 48"/>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9" name="Freeform 49"/>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0" name="Freeform 50"/>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1" name="Freeform 51"/>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2" name="Freeform 52"/>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3" name="Freeform 53"/>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4" name="Freeform 54"/>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5" name="Freeform 55"/>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6" name="Freeform 56"/>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7" name="Freeform 57"/>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8" name="Freeform 58"/>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9" name="Freeform 59"/>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0" name="Freeform 60"/>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1" name="Freeform 61"/>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2" name="Freeform 62"/>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3" name="Freeform 63"/>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4" name="Freeform 64"/>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5" name="Freeform 65"/>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46239" name="Group 159"/>
            <p:cNvGrpSpPr>
              <a:grpSpLocks/>
            </p:cNvGrpSpPr>
            <p:nvPr userDrawn="1"/>
          </p:nvGrpSpPr>
          <p:grpSpPr bwMode="auto">
            <a:xfrm>
              <a:off x="7" y="6"/>
              <a:ext cx="5739" cy="1022"/>
              <a:chOff x="1056" y="111"/>
              <a:chExt cx="2448" cy="418"/>
            </a:xfrm>
          </p:grpSpPr>
          <p:sp>
            <p:nvSpPr>
              <p:cNvPr id="46190" name="Line 110"/>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2" name="Line 112"/>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3" name="Line 113"/>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4" name="Line 114"/>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5" name="Line 115"/>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6" name="Line 116"/>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7" name="Line 117"/>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8" name="Line 118"/>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9" name="Line 119"/>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00" name="Line 120"/>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01" name="Line 121"/>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46240" name="Group 160"/>
            <p:cNvGrpSpPr>
              <a:grpSpLocks/>
            </p:cNvGrpSpPr>
            <p:nvPr userDrawn="1"/>
          </p:nvGrpSpPr>
          <p:grpSpPr bwMode="auto">
            <a:xfrm>
              <a:off x="363" y="1"/>
              <a:ext cx="4919" cy="1034"/>
              <a:chOff x="1208" y="109"/>
              <a:chExt cx="2098" cy="423"/>
            </a:xfrm>
          </p:grpSpPr>
          <p:sp>
            <p:nvSpPr>
              <p:cNvPr id="46212" name="Line 132"/>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3" name="Line 133"/>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4" name="Line 134"/>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5" name="Line 135"/>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5" name="Line 145"/>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6" name="Line 146"/>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7" name="Line 147"/>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8" name="Line 148"/>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9" name="Line 149"/>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0" name="Line 150"/>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1" name="Line 151"/>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2" name="Line 152"/>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3" name="Line 153"/>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4" name="Line 154"/>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5" name="Line 155"/>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46082" name="Rectangle 2"/>
          <p:cNvSpPr>
            <a:spLocks noGrp="1" noChangeArrowheads="1"/>
          </p:cNvSpPr>
          <p:nvPr>
            <p:ph type="ctrTitle"/>
          </p:nvPr>
        </p:nvSpPr>
        <p:spPr>
          <a:xfrm>
            <a:off x="2438400" y="1828800"/>
            <a:ext cx="9245600" cy="2362200"/>
          </a:xfrm>
        </p:spPr>
        <p:txBody>
          <a:bodyPr/>
          <a:lstStyle>
            <a:lvl1pPr>
              <a:defRPr>
                <a:ea typeface="黑体" panose="02010609060101010101" pitchFamily="49" charset="-122"/>
              </a:defRPr>
            </a:lvl1pPr>
          </a:lstStyle>
          <a:p>
            <a:pPr lvl="0"/>
            <a:r>
              <a:rPr lang="zh-CN" altLang="en-US" noProof="0" smtClean="0"/>
              <a:t>单击此处编辑母版标题样式</a:t>
            </a:r>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lvl1pPr>
          </a:lstStyle>
          <a:p>
            <a:pPr lvl="0"/>
            <a:r>
              <a:rPr lang="zh-CN" altLang="en-US" noProof="0" smtClean="0"/>
              <a:t>单击此处编辑母版副标题样式</a:t>
            </a:r>
          </a:p>
        </p:txBody>
      </p:sp>
      <p:sp>
        <p:nvSpPr>
          <p:cNvPr id="46084" name="Rectangle 4"/>
          <p:cNvSpPr>
            <a:spLocks noGrp="1" noChangeArrowheads="1"/>
          </p:cNvSpPr>
          <p:nvPr>
            <p:ph type="dt" sz="half" idx="2"/>
          </p:nvPr>
        </p:nvSpPr>
        <p:spPr>
          <a:xfrm>
            <a:off x="7112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6085" name="Rectangle 5"/>
          <p:cNvSpPr>
            <a:spLocks noGrp="1" noChangeArrowheads="1"/>
          </p:cNvSpPr>
          <p:nvPr>
            <p:ph type="ftr" sz="quarter" idx="3"/>
          </p:nvPr>
        </p:nvSpPr>
        <p:spPr>
          <a:xfrm>
            <a:off x="42672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pic>
        <p:nvPicPr>
          <p:cNvPr id="46249" name="Picture 169" descr="镂空"/>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34013" cy="126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120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3985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40752" y="476250"/>
            <a:ext cx="2736849" cy="5786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476250"/>
            <a:ext cx="8009467" cy="57864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73380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8084" y="476250"/>
            <a:ext cx="10363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28775"/>
            <a:ext cx="10363200" cy="4633913"/>
          </a:xfrm>
        </p:spPr>
        <p:txBody>
          <a:bodyPr/>
          <a:lstStyle/>
          <a:p>
            <a:endParaRPr lang="zh-CN" altLang="en-US"/>
          </a:p>
        </p:txBody>
      </p:sp>
      <p:sp>
        <p:nvSpPr>
          <p:cNvPr id="4" name="日期占位符 3"/>
          <p:cNvSpPr>
            <a:spLocks noGrp="1"/>
          </p:cNvSpPr>
          <p:nvPr>
            <p:ph type="dt" sz="half" idx="10"/>
          </p:nvPr>
        </p:nvSpPr>
        <p:spPr>
          <a:xfrm>
            <a:off x="9144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a:xfrm>
            <a:off x="41656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5559111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930275"/>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2147888"/>
            <a:ext cx="508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2147888"/>
            <a:ext cx="508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324600"/>
            <a:ext cx="3860800" cy="457200"/>
          </a:xfrm>
        </p:spPr>
        <p:txBody>
          <a:bodyPr/>
          <a:lstStyle>
            <a:lvl1pPr>
              <a:defRPr/>
            </a:lvl1pPr>
          </a:lstStyle>
          <a:p>
            <a:endParaRPr lang="en-US" altLang="zh-CN"/>
          </a:p>
        </p:txBody>
      </p:sp>
    </p:spTree>
    <p:extLst>
      <p:ext uri="{BB962C8B-B14F-4D97-AF65-F5344CB8AC3E}">
        <p14:creationId xmlns:p14="http://schemas.microsoft.com/office/powerpoint/2010/main" val="294213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6664297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4739573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93083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657233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9452721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430986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61646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7974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22701" name="Group 173"/>
          <p:cNvGrpSpPr>
            <a:grpSpLocks/>
          </p:cNvGrpSpPr>
          <p:nvPr userDrawn="1"/>
        </p:nvGrpSpPr>
        <p:grpSpPr bwMode="auto">
          <a:xfrm>
            <a:off x="2850776" y="-12700"/>
            <a:ext cx="9341225" cy="522288"/>
            <a:chOff x="0" y="-9"/>
            <a:chExt cx="5760" cy="1045"/>
          </a:xfrm>
        </p:grpSpPr>
        <p:sp>
          <p:nvSpPr>
            <p:cNvPr id="22702" name="Freeform 174"/>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22703" name="Group 175"/>
            <p:cNvGrpSpPr>
              <a:grpSpLocks/>
            </p:cNvGrpSpPr>
            <p:nvPr userDrawn="1"/>
          </p:nvGrpSpPr>
          <p:grpSpPr bwMode="auto">
            <a:xfrm>
              <a:off x="333" y="-9"/>
              <a:ext cx="5176" cy="1044"/>
              <a:chOff x="333" y="-9"/>
              <a:chExt cx="5176" cy="1044"/>
            </a:xfrm>
          </p:grpSpPr>
          <p:sp>
            <p:nvSpPr>
              <p:cNvPr id="22704" name="Freeform 176"/>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5" name="Freeform 177"/>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6" name="Freeform 178"/>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7" name="Freeform 179"/>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8" name="Freeform 180"/>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9" name="Freeform 181"/>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0" name="Freeform 182"/>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1" name="Freeform 183"/>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2" name="Freeform 184"/>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3" name="Freeform 185"/>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4" name="Freeform 186"/>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5" name="Freeform 187"/>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6" name="Freeform 188"/>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7" name="Freeform 189"/>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8" name="Freeform 190"/>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9" name="Freeform 191"/>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0" name="Freeform 192"/>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1" name="Freeform 193"/>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2" name="Freeform 194"/>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3" name="Freeform 195"/>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4" name="Freeform 196"/>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5" name="Freeform 197"/>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6" name="Freeform 198"/>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7" name="Freeform 199"/>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8" name="Freeform 200"/>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9" name="Freeform 201"/>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0" name="Freeform 202"/>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1" name="Freeform 203"/>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2" name="Freeform 204"/>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3" name="Freeform 205"/>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4" name="Freeform 206"/>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5" name="Freeform 207"/>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6" name="Freeform 208"/>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7" name="Freeform 209"/>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8" name="Freeform 210"/>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9" name="Freeform 211"/>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0" name="Freeform 212"/>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1" name="Freeform 213"/>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2" name="Freeform 214"/>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3" name="Freeform 215"/>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4" name="Freeform 216"/>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5" name="Freeform 217"/>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6" name="Freeform 218"/>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7" name="Freeform 219"/>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8" name="Freeform 220"/>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9" name="Freeform 221"/>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0" name="Freeform 222"/>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1" name="Freeform 223"/>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2" name="Freeform 224"/>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3" name="Freeform 225"/>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4" name="Freeform 226"/>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5" name="Freeform 227"/>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6" name="Freeform 228"/>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7" name="Freeform 229"/>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8" name="Freeform 230"/>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9" name="Freeform 231"/>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22760" name="Group 232"/>
            <p:cNvGrpSpPr>
              <a:grpSpLocks/>
            </p:cNvGrpSpPr>
            <p:nvPr userDrawn="1"/>
          </p:nvGrpSpPr>
          <p:grpSpPr bwMode="auto">
            <a:xfrm>
              <a:off x="7" y="6"/>
              <a:ext cx="5739" cy="1022"/>
              <a:chOff x="1056" y="111"/>
              <a:chExt cx="2448" cy="418"/>
            </a:xfrm>
          </p:grpSpPr>
          <p:sp>
            <p:nvSpPr>
              <p:cNvPr id="22761" name="Line 233"/>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2" name="Line 234"/>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3" name="Line 235"/>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4" name="Line 236"/>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5" name="Line 237"/>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6" name="Line 238"/>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7" name="Line 239"/>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8" name="Line 240"/>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9" name="Line 241"/>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0" name="Line 242"/>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1" name="Line 243"/>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22772" name="Group 244"/>
            <p:cNvGrpSpPr>
              <a:grpSpLocks/>
            </p:cNvGrpSpPr>
            <p:nvPr userDrawn="1"/>
          </p:nvGrpSpPr>
          <p:grpSpPr bwMode="auto">
            <a:xfrm>
              <a:off x="363" y="1"/>
              <a:ext cx="4919" cy="1034"/>
              <a:chOff x="1208" y="109"/>
              <a:chExt cx="2098" cy="423"/>
            </a:xfrm>
          </p:grpSpPr>
          <p:sp>
            <p:nvSpPr>
              <p:cNvPr id="22773" name="Line 245"/>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4" name="Line 246"/>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5" name="Line 247"/>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6" name="Line 248"/>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7" name="Line 249"/>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8" name="Line 250"/>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9" name="Line 251"/>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0" name="Line 252"/>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1" name="Line 253"/>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2" name="Line 254"/>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3" name="Line 255"/>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4" name="Line 256"/>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5" name="Line 257"/>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6" name="Line 258"/>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7" name="Line 259"/>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22530" name="Rectangle 2"/>
          <p:cNvSpPr>
            <a:spLocks noGrp="1" noChangeArrowheads="1"/>
          </p:cNvSpPr>
          <p:nvPr>
            <p:ph type="title"/>
          </p:nvPr>
        </p:nvSpPr>
        <p:spPr bwMode="auto">
          <a:xfrm>
            <a:off x="328084" y="4762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1" name="Rectangle 3"/>
          <p:cNvSpPr>
            <a:spLocks noGrp="1" noChangeArrowheads="1"/>
          </p:cNvSpPr>
          <p:nvPr>
            <p:ph type="body" idx="1"/>
          </p:nvPr>
        </p:nvSpPr>
        <p:spPr bwMode="auto">
          <a:xfrm>
            <a:off x="914400" y="1628775"/>
            <a:ext cx="10363200"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en-US" smtClean="0"/>
          </a:p>
          <a:p>
            <a:pPr lvl="1"/>
            <a:endParaRPr lang="zh-CN" altLang="en-US" smtClean="0"/>
          </a:p>
          <a:p>
            <a:pPr lvl="2"/>
            <a:endParaRPr lang="zh-CN" altLang="en-US" smtClean="0"/>
          </a:p>
        </p:txBody>
      </p:sp>
      <p:sp>
        <p:nvSpPr>
          <p:cNvPr id="22532" name="Rectangle 4"/>
          <p:cNvSpPr>
            <a:spLocks noGrp="1" noChangeArrowheads="1"/>
          </p:cNvSpPr>
          <p:nvPr>
            <p:ph type="dt" sz="half" idx="2"/>
          </p:nvPr>
        </p:nvSpPr>
        <p:spPr bwMode="auto">
          <a:xfrm>
            <a:off x="914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atin typeface="+mn-lt"/>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22533" name="Rectangle 5"/>
          <p:cNvSpPr>
            <a:spLocks noGrp="1" noChangeArrowheads="1"/>
          </p:cNvSpPr>
          <p:nvPr>
            <p:ph type="ftr" sz="quarter" idx="3"/>
          </p:nvPr>
        </p:nvSpPr>
        <p:spPr bwMode="auto">
          <a:xfrm>
            <a:off x="41656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mn-lt"/>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
        <p:nvSpPr>
          <p:cNvPr id="22694" name="Text Box 166"/>
          <p:cNvSpPr txBox="1">
            <a:spLocks noChangeArrowheads="1"/>
          </p:cNvSpPr>
          <p:nvPr userDrawn="1"/>
        </p:nvSpPr>
        <p:spPr bwMode="auto">
          <a:xfrm>
            <a:off x="8940800" y="6477000"/>
            <a:ext cx="233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355C7129-B4EC-4EA9-8B48-267C6F2E6B80}" type="slidenum">
              <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pic>
        <p:nvPicPr>
          <p:cNvPr id="22699" name="Picture 171" descr="pic_index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 y="1"/>
            <a:ext cx="2956890" cy="506413"/>
          </a:xfrm>
          <a:prstGeom prst="rect">
            <a:avLst/>
          </a:prstGeom>
          <a:noFill/>
          <a:extLst>
            <a:ext uri="{909E8E84-426E-40DD-AFC4-6F175D3DCCD1}">
              <a14:hiddenFill xmlns:a14="http://schemas.microsoft.com/office/drawing/2010/main">
                <a:solidFill>
                  <a:srgbClr val="FFFFFF"/>
                </a:solidFill>
              </a14:hiddenFill>
            </a:ext>
          </a:extLst>
        </p:spPr>
      </p:pic>
      <p:sp>
        <p:nvSpPr>
          <p:cNvPr id="22700" name="Text Box 172"/>
          <p:cNvSpPr txBox="1">
            <a:spLocks noChangeArrowheads="1"/>
          </p:cNvSpPr>
          <p:nvPr userDrawn="1"/>
        </p:nvSpPr>
        <p:spPr bwMode="auto">
          <a:xfrm>
            <a:off x="4562775" y="-5599"/>
            <a:ext cx="7629225" cy="504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7200" bIns="97200" anchor="b">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邓光军                                                     </a:t>
            </a:r>
            <a:r>
              <a:rPr kumimoji="0" lang="zh-CN" altLang="en-US"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Derivatives</a:t>
            </a:r>
          </a:p>
        </p:txBody>
      </p:sp>
    </p:spTree>
    <p:extLst>
      <p:ext uri="{BB962C8B-B14F-4D97-AF65-F5344CB8AC3E}">
        <p14:creationId xmlns:p14="http://schemas.microsoft.com/office/powerpoint/2010/main" val="3222906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fontAlgn="base">
        <a:spcBef>
          <a:spcPct val="0"/>
        </a:spcBef>
        <a:spcAft>
          <a:spcPct val="0"/>
        </a:spcAft>
        <a:defRPr kumimoji="1" sz="4400" b="1" kern="12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6"/>
        </a:buBlip>
        <a:defRPr kumimoji="1" sz="2800" b="1" kern="1200">
          <a:solidFill>
            <a:schemeClr val="tx2"/>
          </a:solidFill>
          <a:latin typeface="+mn-lt"/>
          <a:ea typeface="+mn-ea"/>
          <a:cs typeface="+mn-cs"/>
        </a:defRPr>
      </a:lvl1pPr>
      <a:lvl2pPr marL="742950" indent="-285750" algn="l" rtl="0" fontAlgn="base">
        <a:spcBef>
          <a:spcPct val="20000"/>
        </a:spcBef>
        <a:spcAft>
          <a:spcPct val="0"/>
        </a:spcAft>
        <a:buClr>
          <a:srgbClr val="CC9900"/>
        </a:buClr>
        <a:buSzPct val="75000"/>
        <a:buFont typeface="Wingdings" panose="05000000000000000000" pitchFamily="2" charset="2"/>
        <a:buChar char="Ø"/>
        <a:defRPr kumimoji="1" sz="24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rgbClr val="FF0066"/>
        </a:buClr>
        <a:buFont typeface="Times New Roman" panose="02020603050405020304" pitchFamily="18" charset="0"/>
        <a:buChar char="—"/>
        <a:defRPr kumimoji="1" sz="2000" b="1" kern="1200">
          <a:solidFill>
            <a:schemeClr val="hlink"/>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har char="–"/>
        <a:defRPr kumimoji="1" sz="2000" b="1" kern="1200">
          <a:solidFill>
            <a:srgbClr val="0000FF"/>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tx2"/>
        </a:buClr>
        <a:buChar char="–"/>
        <a:defRPr kumimoji="1" sz="2000" b="1" kern="1200">
          <a:solidFill>
            <a:srgbClr val="0000FF"/>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me.com/" TargetMode="External"/><Relationship Id="rId7" Type="http://schemas.openxmlformats.org/officeDocument/2006/relationships/hyperlink" Target="http://www.simex.com.sg/" TargetMode="External"/><Relationship Id="rId2" Type="http://schemas.openxmlformats.org/officeDocument/2006/relationships/hyperlink" Target="http://www.cbot.com/" TargetMode="External"/><Relationship Id="rId1" Type="http://schemas.openxmlformats.org/officeDocument/2006/relationships/slideLayout" Target="../slideLayouts/slideLayout2.xml"/><Relationship Id="rId6" Type="http://schemas.openxmlformats.org/officeDocument/2006/relationships/hyperlink" Target="http://www.tiffe.or.jp/" TargetMode="External"/><Relationship Id="rId5" Type="http://schemas.openxmlformats.org/officeDocument/2006/relationships/hyperlink" Target="http://www.bmf.com.br/" TargetMode="External"/><Relationship Id="rId4" Type="http://schemas.openxmlformats.org/officeDocument/2006/relationships/hyperlink" Target="http://www.liff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1" y="1709739"/>
            <a:ext cx="10515600" cy="847481"/>
          </a:xfrm>
        </p:spPr>
        <p:txBody>
          <a:bodyPr/>
          <a:lstStyle/>
          <a:p>
            <a:r>
              <a:rPr lang="zh-CN" altLang="en-US" dirty="0"/>
              <a:t>版权声明</a:t>
            </a:r>
          </a:p>
        </p:txBody>
      </p:sp>
      <p:sp>
        <p:nvSpPr>
          <p:cNvPr id="5" name="文本占位符 4"/>
          <p:cNvSpPr>
            <a:spLocks noGrp="1"/>
          </p:cNvSpPr>
          <p:nvPr>
            <p:ph type="body" idx="1"/>
          </p:nvPr>
        </p:nvSpPr>
        <p:spPr>
          <a:xfrm>
            <a:off x="1686949" y="3179118"/>
            <a:ext cx="9660502" cy="2307282"/>
          </a:xfrm>
        </p:spPr>
        <p:txBody>
          <a:bodyPr/>
          <a:lstStyle/>
          <a:p>
            <a:pPr algn="ctr"/>
            <a:r>
              <a:rPr lang="zh-CN" altLang="en-US" sz="4000" dirty="0" smtClean="0">
                <a:solidFill>
                  <a:srgbClr val="1406CA"/>
                </a:solidFill>
                <a:latin typeface="楷体" panose="02010609060101010101" pitchFamily="49" charset="-122"/>
                <a:ea typeface="楷体" panose="02010609060101010101" pitchFamily="49" charset="-122"/>
              </a:rPr>
              <a:t>本授课内容仅用于电子科技大学教学使用，不得复制和传播</a:t>
            </a:r>
            <a:endParaRPr lang="en-US" altLang="zh-CN" sz="4000" dirty="0" smtClean="0">
              <a:solidFill>
                <a:srgbClr val="1406CA"/>
              </a:solidFill>
              <a:latin typeface="楷体" panose="02010609060101010101" pitchFamily="49" charset="-122"/>
              <a:ea typeface="楷体" panose="02010609060101010101" pitchFamily="49" charset="-122"/>
            </a:endParaRPr>
          </a:p>
          <a:p>
            <a:pPr algn="ctr"/>
            <a:r>
              <a:rPr lang="zh-CN" altLang="en-US" sz="4000" dirty="0" smtClean="0">
                <a:solidFill>
                  <a:srgbClr val="1406CA"/>
                </a:solidFill>
                <a:latin typeface="楷体" panose="02010609060101010101" pitchFamily="49" charset="-122"/>
                <a:ea typeface="楷体" panose="02010609060101010101" pitchFamily="49" charset="-122"/>
              </a:rPr>
              <a:t>特此声明！</a:t>
            </a:r>
            <a:endParaRPr lang="zh-CN" altLang="en-US" sz="4000" dirty="0">
              <a:solidFill>
                <a:srgbClr val="1406CA"/>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08417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t>Derivatives</a:t>
            </a:r>
          </a:p>
        </p:txBody>
      </p:sp>
      <p:sp>
        <p:nvSpPr>
          <p:cNvPr id="477187" name="Rectangle 3"/>
          <p:cNvSpPr>
            <a:spLocks noGrp="1" noChangeArrowheads="1"/>
          </p:cNvSpPr>
          <p:nvPr>
            <p:ph type="body" idx="1"/>
          </p:nvPr>
        </p:nvSpPr>
        <p:spPr>
          <a:xfrm>
            <a:off x="586854" y="1643063"/>
            <a:ext cx="10904561" cy="4621212"/>
          </a:xfrm>
        </p:spPr>
        <p:txBody>
          <a:bodyPr/>
          <a:lstStyle/>
          <a:p>
            <a:r>
              <a:rPr lang="en-US" altLang="zh-CN" dirty="0">
                <a:solidFill>
                  <a:srgbClr val="1807F3"/>
                </a:solidFill>
                <a:ea typeface="PMingLiU" panose="02020500000000000000" pitchFamily="18" charset="-120"/>
              </a:rPr>
              <a:t>The characters of derivatives</a:t>
            </a:r>
          </a:p>
          <a:p>
            <a:pPr lvl="1"/>
            <a:r>
              <a:rPr lang="en-US" altLang="zh-CN" b="0" dirty="0">
                <a:solidFill>
                  <a:srgbClr val="FF158A"/>
                </a:solidFill>
                <a:ea typeface="PMingLiU" panose="02020500000000000000" pitchFamily="18" charset="-120"/>
              </a:rPr>
              <a:t>Zero-sum</a:t>
            </a:r>
          </a:p>
          <a:p>
            <a:pPr lvl="1"/>
            <a:r>
              <a:rPr lang="en-US" altLang="zh-CN" b="0" dirty="0">
                <a:solidFill>
                  <a:srgbClr val="FF158A"/>
                </a:solidFill>
                <a:ea typeface="PMingLiU" panose="02020500000000000000" pitchFamily="18" charset="-120"/>
              </a:rPr>
              <a:t>High leverage</a:t>
            </a:r>
          </a:p>
        </p:txBody>
      </p:sp>
    </p:spTree>
    <p:extLst>
      <p:ext uri="{BB962C8B-B14F-4D97-AF65-F5344CB8AC3E}">
        <p14:creationId xmlns:p14="http://schemas.microsoft.com/office/powerpoint/2010/main" val="2549606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itle 1"/>
          <p:cNvSpPr>
            <a:spLocks noGrp="1"/>
          </p:cNvSpPr>
          <p:nvPr>
            <p:ph type="title" idx="4294967295"/>
          </p:nvPr>
        </p:nvSpPr>
        <p:spPr/>
        <p:txBody>
          <a:bodyPr/>
          <a:lstStyle/>
          <a:p>
            <a:r>
              <a:rPr lang="en-CA" altLang="zh-CN"/>
              <a:t>How Derivatives Are Traded</a:t>
            </a:r>
            <a:endParaRPr lang="en-US" altLang="zh-CN">
              <a:ea typeface="宋体" panose="02010600030101010101" pitchFamily="2" charset="-122"/>
            </a:endParaRPr>
          </a:p>
        </p:txBody>
      </p:sp>
      <p:sp>
        <p:nvSpPr>
          <p:cNvPr id="324611" name="Content Placeholder 2"/>
          <p:cNvSpPr>
            <a:spLocks noGrp="1"/>
          </p:cNvSpPr>
          <p:nvPr>
            <p:ph idx="4294967295"/>
          </p:nvPr>
        </p:nvSpPr>
        <p:spPr>
          <a:xfrm>
            <a:off x="914400" y="1628775"/>
            <a:ext cx="10604090" cy="4633913"/>
          </a:xfrm>
        </p:spPr>
        <p:txBody>
          <a:bodyPr/>
          <a:lstStyle/>
          <a:p>
            <a:r>
              <a:rPr lang="en-CA" altLang="zh-CN" dirty="0">
                <a:solidFill>
                  <a:srgbClr val="1807F3"/>
                </a:solidFill>
                <a:ea typeface="PMingLiU" pitchFamily="18" charset="-120"/>
                <a:cs typeface="Arial" panose="020B0604020202020204" pitchFamily="34" charset="0"/>
              </a:rPr>
              <a:t>On exchanges such as the Chicago Board Options Exchange</a:t>
            </a:r>
          </a:p>
          <a:p>
            <a:r>
              <a:rPr lang="en-CA" altLang="zh-CN" dirty="0">
                <a:solidFill>
                  <a:srgbClr val="1807F3"/>
                </a:solidFill>
                <a:ea typeface="PMingLiU" pitchFamily="18" charset="-120"/>
                <a:cs typeface="Arial" panose="020B0604020202020204" pitchFamily="34" charset="0"/>
              </a:rPr>
              <a:t>In the over-the-counter (OTC) market where traders working for banks, fund managers and corporate treasurers contact each other directly</a:t>
            </a:r>
            <a:endParaRPr lang="en-US" altLang="zh-CN" dirty="0">
              <a:solidFill>
                <a:srgbClr val="1807F3"/>
              </a:solidFill>
              <a:ea typeface="PMingLiU" pitchFamily="18" charset="-120"/>
              <a:cs typeface="Arial" panose="020B0604020202020204" pitchFamily="34" charset="0"/>
            </a:endParaRPr>
          </a:p>
        </p:txBody>
      </p:sp>
    </p:spTree>
    <p:extLst>
      <p:ext uri="{BB962C8B-B14F-4D97-AF65-F5344CB8AC3E}">
        <p14:creationId xmlns:p14="http://schemas.microsoft.com/office/powerpoint/2010/main" val="1731875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OTC Market Prior to 2008</a:t>
            </a:r>
            <a:endParaRPr lang="zh-CN" altLang="en-US" dirty="0"/>
          </a:p>
        </p:txBody>
      </p:sp>
      <p:sp>
        <p:nvSpPr>
          <p:cNvPr id="3" name="内容占位符 2"/>
          <p:cNvSpPr>
            <a:spLocks noGrp="1"/>
          </p:cNvSpPr>
          <p:nvPr>
            <p:ph idx="1"/>
          </p:nvPr>
        </p:nvSpPr>
        <p:spPr/>
        <p:txBody>
          <a:bodyPr/>
          <a:lstStyle/>
          <a:p>
            <a:r>
              <a:rPr lang="en-US" altLang="zh-CN" dirty="0">
                <a:solidFill>
                  <a:srgbClr val="1406CA"/>
                </a:solidFill>
                <a:ea typeface="PMingLiU" pitchFamily="18" charset="-120"/>
                <a:cs typeface="Arial" panose="020B0604020202020204" pitchFamily="34" charset="0"/>
              </a:rPr>
              <a:t>Largely unregulated</a:t>
            </a:r>
          </a:p>
          <a:p>
            <a:r>
              <a:rPr lang="en-US" altLang="zh-CN" dirty="0">
                <a:solidFill>
                  <a:srgbClr val="1406CA"/>
                </a:solidFill>
                <a:ea typeface="PMingLiU" pitchFamily="18" charset="-120"/>
                <a:cs typeface="Arial" panose="020B0604020202020204" pitchFamily="34" charset="0"/>
              </a:rPr>
              <a:t>Banks acted as market makers quoting bids and offers</a:t>
            </a:r>
          </a:p>
          <a:p>
            <a:r>
              <a:rPr lang="en-US" altLang="zh-CN" dirty="0">
                <a:solidFill>
                  <a:srgbClr val="1406CA"/>
                </a:solidFill>
                <a:ea typeface="PMingLiU" pitchFamily="18" charset="-120"/>
                <a:cs typeface="Arial" panose="020B0604020202020204" pitchFamily="34" charset="0"/>
              </a:rPr>
              <a:t>Master agreements usually defined how transactions between two parties would be handled</a:t>
            </a:r>
          </a:p>
          <a:p>
            <a:r>
              <a:rPr lang="en-US" altLang="zh-CN" dirty="0">
                <a:solidFill>
                  <a:srgbClr val="1406CA"/>
                </a:solidFill>
                <a:ea typeface="PMingLiU" pitchFamily="18" charset="-120"/>
                <a:cs typeface="Arial" panose="020B0604020202020204" pitchFamily="34" charset="0"/>
              </a:rPr>
              <a:t>But some transactions were handled by </a:t>
            </a:r>
            <a:r>
              <a:rPr lang="en-US" altLang="zh-CN" dirty="0">
                <a:solidFill>
                  <a:srgbClr val="FF158A"/>
                </a:solidFill>
                <a:ea typeface="PMingLiU" pitchFamily="18" charset="-120"/>
                <a:cs typeface="Arial" panose="020B0604020202020204" pitchFamily="34" charset="0"/>
              </a:rPr>
              <a:t>central counterpartie</a:t>
            </a:r>
            <a:r>
              <a:rPr lang="en-US" altLang="zh-CN" dirty="0">
                <a:solidFill>
                  <a:srgbClr val="1406CA"/>
                </a:solidFill>
                <a:ea typeface="PMingLiU" pitchFamily="18" charset="-120"/>
                <a:cs typeface="Arial" panose="020B0604020202020204" pitchFamily="34" charset="0"/>
              </a:rPr>
              <a:t>s(CCPs). A CCP stands between the two sides to a transaction in the same way that an exchange does</a:t>
            </a:r>
            <a:endParaRPr lang="zh-CN" altLang="en-US" dirty="0">
              <a:solidFill>
                <a:srgbClr val="1406CA"/>
              </a:solidFill>
              <a:ea typeface="PMingLiU" pitchFamily="18" charset="-120"/>
              <a:cs typeface="Arial" panose="020B0604020202020204" pitchFamily="34" charset="0"/>
            </a:endParaRPr>
          </a:p>
        </p:txBody>
      </p:sp>
    </p:spTree>
    <p:extLst>
      <p:ext uri="{BB962C8B-B14F-4D97-AF65-F5344CB8AC3E}">
        <p14:creationId xmlns:p14="http://schemas.microsoft.com/office/powerpoint/2010/main" val="3663785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Since 2008…</a:t>
            </a:r>
            <a:endParaRPr lang="zh-CN" altLang="en-US" dirty="0"/>
          </a:p>
        </p:txBody>
      </p:sp>
      <p:sp>
        <p:nvSpPr>
          <p:cNvPr id="3" name="内容占位符 2"/>
          <p:cNvSpPr>
            <a:spLocks noGrp="1"/>
          </p:cNvSpPr>
          <p:nvPr>
            <p:ph idx="1"/>
          </p:nvPr>
        </p:nvSpPr>
        <p:spPr/>
        <p:txBody>
          <a:bodyPr/>
          <a:lstStyle/>
          <a:p>
            <a:r>
              <a:rPr lang="en-US" altLang="zh-CN" dirty="0">
                <a:solidFill>
                  <a:srgbClr val="1406CA"/>
                </a:solidFill>
                <a:ea typeface="PMingLiU" pitchFamily="18" charset="-120"/>
                <a:cs typeface="Arial" panose="020B0604020202020204" pitchFamily="34" charset="0"/>
              </a:rPr>
              <a:t>OTC market has become regulated. Objectives:</a:t>
            </a:r>
          </a:p>
          <a:p>
            <a:pPr lvl="1"/>
            <a:r>
              <a:rPr lang="en-US" altLang="zh-CN" b="0" dirty="0" smtClean="0">
                <a:solidFill>
                  <a:srgbClr val="FF158A"/>
                </a:solidFill>
              </a:rPr>
              <a:t>Reduce systemic risk</a:t>
            </a:r>
          </a:p>
          <a:p>
            <a:pPr lvl="1"/>
            <a:r>
              <a:rPr lang="en-US" altLang="zh-CN" b="0" dirty="0" smtClean="0">
                <a:solidFill>
                  <a:srgbClr val="FF158A"/>
                </a:solidFill>
              </a:rPr>
              <a:t>Increase transparency</a:t>
            </a:r>
          </a:p>
          <a:p>
            <a:r>
              <a:rPr lang="en-US" altLang="zh-CN" dirty="0">
                <a:solidFill>
                  <a:srgbClr val="1406CA"/>
                </a:solidFill>
                <a:ea typeface="PMingLiU" pitchFamily="18" charset="-120"/>
                <a:cs typeface="Arial" panose="020B0604020202020204" pitchFamily="34" charset="0"/>
              </a:rPr>
              <a:t>In the U.S and some other countries, standardized OTC products must be braded on </a:t>
            </a:r>
            <a:r>
              <a:rPr lang="en-US" altLang="zh-CN" dirty="0">
                <a:solidFill>
                  <a:srgbClr val="FF158A"/>
                </a:solidFill>
                <a:ea typeface="PMingLiU" pitchFamily="18" charset="-120"/>
                <a:cs typeface="Arial" panose="020B0604020202020204" pitchFamily="34" charset="0"/>
              </a:rPr>
              <a:t>swap execution facilities(SEFs) </a:t>
            </a:r>
            <a:r>
              <a:rPr lang="en-US" altLang="zh-CN" dirty="0">
                <a:solidFill>
                  <a:srgbClr val="1406CA"/>
                </a:solidFill>
                <a:ea typeface="PMingLiU" pitchFamily="18" charset="-120"/>
                <a:cs typeface="Arial" panose="020B0604020202020204" pitchFamily="34" charset="0"/>
              </a:rPr>
              <a:t>which are similar to exchanges</a:t>
            </a:r>
          </a:p>
          <a:p>
            <a:r>
              <a:rPr lang="en-US" altLang="zh-CN" dirty="0">
                <a:solidFill>
                  <a:srgbClr val="1406CA"/>
                </a:solidFill>
                <a:ea typeface="PMingLiU" pitchFamily="18" charset="-120"/>
                <a:cs typeface="Arial" panose="020B0604020202020204" pitchFamily="34" charset="0"/>
              </a:rPr>
              <a:t>CCPs must be used for standardized transactions between dealers in most countries</a:t>
            </a:r>
          </a:p>
          <a:p>
            <a:r>
              <a:rPr lang="en-US" altLang="zh-CN" dirty="0">
                <a:solidFill>
                  <a:srgbClr val="1406CA"/>
                </a:solidFill>
                <a:ea typeface="PMingLiU" pitchFamily="18" charset="-120"/>
                <a:cs typeface="Arial" panose="020B0604020202020204" pitchFamily="34" charset="0"/>
              </a:rPr>
              <a:t>All trades must be reported to a central registry</a:t>
            </a:r>
            <a:endParaRPr lang="zh-CN" altLang="en-US" dirty="0">
              <a:solidFill>
                <a:srgbClr val="1406CA"/>
              </a:solidFill>
              <a:ea typeface="PMingLiU" pitchFamily="18" charset="-120"/>
              <a:cs typeface="Arial" panose="020B0604020202020204" pitchFamily="34" charset="0"/>
            </a:endParaRPr>
          </a:p>
        </p:txBody>
      </p:sp>
    </p:spTree>
    <p:extLst>
      <p:ext uri="{BB962C8B-B14F-4D97-AF65-F5344CB8AC3E}">
        <p14:creationId xmlns:p14="http://schemas.microsoft.com/office/powerpoint/2010/main" val="848618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6695" y="471966"/>
            <a:ext cx="7772400" cy="1143000"/>
          </a:xfrm>
        </p:spPr>
        <p:txBody>
          <a:bodyPr>
            <a:normAutofit/>
          </a:bodyPr>
          <a:lstStyle/>
          <a:p>
            <a:r>
              <a:rPr lang="en-US" altLang="zh-CN" sz="2400" dirty="0">
                <a:solidFill>
                  <a:srgbClr val="40330F"/>
                </a:solidFill>
                <a:ea typeface="宋体" panose="02010600030101010101" pitchFamily="2" charset="-122"/>
              </a:rPr>
              <a:t>Size of OTC and Exchange-Traded Markets</a:t>
            </a:r>
            <a:br>
              <a:rPr lang="en-US" altLang="zh-CN" sz="2400" dirty="0">
                <a:solidFill>
                  <a:srgbClr val="40330F"/>
                </a:solidFill>
                <a:ea typeface="宋体" panose="02010600030101010101" pitchFamily="2" charset="-122"/>
              </a:rPr>
            </a:br>
            <a:endParaRPr lang="en-US" altLang="zh-CN" sz="1800" dirty="0">
              <a:solidFill>
                <a:srgbClr val="40330F"/>
              </a:solidFill>
              <a:ea typeface="宋体" panose="02010600030101010101" pitchFamily="2" charset="-122"/>
            </a:endParaRPr>
          </a:p>
        </p:txBody>
      </p:sp>
      <p:sp>
        <p:nvSpPr>
          <p:cNvPr id="328708" name="Text Box 6"/>
          <p:cNvSpPr txBox="1">
            <a:spLocks noChangeArrowheads="1"/>
          </p:cNvSpPr>
          <p:nvPr/>
        </p:nvSpPr>
        <p:spPr bwMode="auto">
          <a:xfrm>
            <a:off x="2492734" y="5642979"/>
            <a:ext cx="90172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kumimoji="0" lang="en-US" altLang="zh-CN" sz="2000" dirty="0">
                <a:latin typeface="Times New Roman" panose="02020603050405020304" pitchFamily="18" charset="0"/>
                <a:cs typeface="Arial" panose="020B0604020202020204" pitchFamily="34" charset="0"/>
              </a:rPr>
              <a:t>Source: Bank for International Settlements. Chart shows total principal amounts for OTC market and value of underlying assets for exchange market</a:t>
            </a:r>
          </a:p>
        </p:txBody>
      </p:sp>
      <p:pic>
        <p:nvPicPr>
          <p:cNvPr id="32870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988" y="1268361"/>
            <a:ext cx="9684773" cy="428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1159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itle 1"/>
          <p:cNvSpPr>
            <a:spLocks noGrp="1"/>
          </p:cNvSpPr>
          <p:nvPr>
            <p:ph type="title" idx="4294967295"/>
          </p:nvPr>
        </p:nvSpPr>
        <p:spPr/>
        <p:txBody>
          <a:bodyPr/>
          <a:lstStyle/>
          <a:p>
            <a:r>
              <a:rPr lang="en-CA" altLang="zh-CN" sz="4000"/>
              <a:t>The Lehman Bankruptcy</a:t>
            </a:r>
            <a:endParaRPr lang="en-US" altLang="zh-CN" sz="1800">
              <a:ea typeface="宋体" panose="02010600030101010101" pitchFamily="2" charset="-122"/>
            </a:endParaRPr>
          </a:p>
        </p:txBody>
      </p:sp>
      <p:sp>
        <p:nvSpPr>
          <p:cNvPr id="330755" name="Content Placeholder 4"/>
          <p:cNvSpPr>
            <a:spLocks noGrp="1"/>
          </p:cNvSpPr>
          <p:nvPr>
            <p:ph idx="4294967295"/>
          </p:nvPr>
        </p:nvSpPr>
        <p:spPr>
          <a:xfrm>
            <a:off x="825910" y="1619250"/>
            <a:ext cx="10368116" cy="4319588"/>
          </a:xfrm>
        </p:spPr>
        <p:txBody>
          <a:bodyPr/>
          <a:lstStyle/>
          <a:p>
            <a:r>
              <a:rPr lang="en-CA" altLang="zh-CN" dirty="0">
                <a:solidFill>
                  <a:srgbClr val="1406CA"/>
                </a:solidFill>
                <a:ea typeface="PMingLiU" pitchFamily="18" charset="-120"/>
                <a:cs typeface="Arial" panose="020B0604020202020204" pitchFamily="34" charset="0"/>
              </a:rPr>
              <a:t>Lehman’s filed for bankruptcy on September 15, 2008. This was the biggest bankruptcy in US history</a:t>
            </a:r>
          </a:p>
          <a:p>
            <a:r>
              <a:rPr lang="en-CA" altLang="zh-CN" dirty="0">
                <a:solidFill>
                  <a:srgbClr val="1406CA"/>
                </a:solidFill>
                <a:ea typeface="PMingLiU" pitchFamily="18" charset="-120"/>
                <a:cs typeface="Arial" panose="020B0604020202020204" pitchFamily="34" charset="0"/>
              </a:rPr>
              <a:t>Lehman was an active participant in the OTC derivatives markets and got into financial difficulties because it took high risks and found it was unable to roll over its short term funding</a:t>
            </a:r>
          </a:p>
          <a:p>
            <a:r>
              <a:rPr lang="en-CA" altLang="zh-CN" dirty="0">
                <a:solidFill>
                  <a:srgbClr val="1406CA"/>
                </a:solidFill>
                <a:ea typeface="PMingLiU" pitchFamily="18" charset="-120"/>
                <a:cs typeface="Arial" panose="020B0604020202020204" pitchFamily="34" charset="0"/>
              </a:rPr>
              <a:t>It had hundreds of thousands of transactions outstanding with about 8,000 counterparties</a:t>
            </a:r>
          </a:p>
          <a:p>
            <a:r>
              <a:rPr lang="en-CA" altLang="zh-CN" dirty="0">
                <a:solidFill>
                  <a:srgbClr val="1406CA"/>
                </a:solidFill>
                <a:ea typeface="PMingLiU" pitchFamily="18" charset="-120"/>
                <a:cs typeface="Arial" panose="020B0604020202020204" pitchFamily="34" charset="0"/>
              </a:rPr>
              <a:t>Unwinding these transactions has been challenging for both the Lehman liquidators and their counterparties </a:t>
            </a:r>
          </a:p>
        </p:txBody>
      </p:sp>
    </p:spTree>
    <p:extLst>
      <p:ext uri="{BB962C8B-B14F-4D97-AF65-F5344CB8AC3E}">
        <p14:creationId xmlns:p14="http://schemas.microsoft.com/office/powerpoint/2010/main" val="465108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102" y="2639961"/>
            <a:ext cx="10515600" cy="1126102"/>
          </a:xfrm>
        </p:spPr>
        <p:txBody>
          <a:bodyPr/>
          <a:lstStyle/>
          <a:p>
            <a:pPr algn="ctr"/>
            <a:r>
              <a:rPr lang="en-US" altLang="zh-CN" dirty="0">
                <a:solidFill>
                  <a:srgbClr val="FF158A"/>
                </a:solidFill>
              </a:rPr>
              <a:t>History of Futures Markets</a:t>
            </a:r>
            <a:endParaRPr lang="zh-CN" altLang="en-US" dirty="0">
              <a:solidFill>
                <a:srgbClr val="FF158A"/>
              </a:solidFill>
            </a:endParaRPr>
          </a:p>
        </p:txBody>
      </p:sp>
    </p:spTree>
    <p:extLst>
      <p:ext uri="{BB962C8B-B14F-4D97-AF65-F5344CB8AC3E}">
        <p14:creationId xmlns:p14="http://schemas.microsoft.com/office/powerpoint/2010/main" val="1501751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zh-CN" dirty="0"/>
              <a:t>History of Futures Markets</a:t>
            </a:r>
            <a:endParaRPr lang="zh-CN" altLang="en-US" dirty="0"/>
          </a:p>
        </p:txBody>
      </p:sp>
      <p:sp>
        <p:nvSpPr>
          <p:cNvPr id="286723" name="Rectangle 3"/>
          <p:cNvSpPr>
            <a:spLocks noGrp="1" noChangeArrowheads="1"/>
          </p:cNvSpPr>
          <p:nvPr>
            <p:ph type="body" idx="1"/>
          </p:nvPr>
        </p:nvSpPr>
        <p:spPr>
          <a:xfrm>
            <a:off x="1905000" y="2662238"/>
            <a:ext cx="3962400" cy="4075112"/>
          </a:xfrm>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a:buClr>
                <a:srgbClr val="FF9900"/>
              </a:buClr>
              <a:buFontTx/>
              <a:buChar char="—"/>
            </a:pPr>
            <a:r>
              <a:rPr lang="en-US" altLang="zh-CN" sz="2000" dirty="0">
                <a:solidFill>
                  <a:srgbClr val="FF158A"/>
                </a:solidFill>
                <a:ea typeface="宋体" panose="02010600030101010101" pitchFamily="2" charset="-122"/>
              </a:rPr>
              <a:t>A farmer has planted her fields with wheat, and the size of her crop is reasonably certain</a:t>
            </a:r>
          </a:p>
          <a:p>
            <a:pPr>
              <a:buClr>
                <a:srgbClr val="FF9900"/>
              </a:buClr>
              <a:buFontTx/>
              <a:buChar char="—"/>
            </a:pPr>
            <a:r>
              <a:rPr lang="en-US" altLang="zh-CN" sz="2000" dirty="0">
                <a:solidFill>
                  <a:srgbClr val="FF158A"/>
                </a:solidFill>
                <a:ea typeface="宋体" panose="02010600030101010101" pitchFamily="2" charset="-122"/>
              </a:rPr>
              <a:t>It is</a:t>
            </a:r>
            <a:r>
              <a:rPr lang="en-US" altLang="zh-CN" sz="2000" dirty="0">
                <a:ea typeface="宋体" panose="02010600030101010101" pitchFamily="2" charset="-122"/>
              </a:rPr>
              <a:t> </a:t>
            </a:r>
            <a:r>
              <a:rPr lang="en-US" altLang="zh-CN" sz="2000" dirty="0">
                <a:solidFill>
                  <a:srgbClr val="FF0066"/>
                </a:solidFill>
                <a:ea typeface="宋体" panose="02010600030101010101" pitchFamily="2" charset="-122"/>
              </a:rPr>
              <a:t>now a </a:t>
            </a:r>
            <a:r>
              <a:rPr lang="en-US" altLang="zh-CN" sz="2000" dirty="0">
                <a:solidFill>
                  <a:srgbClr val="1807F3"/>
                </a:solidFill>
                <a:ea typeface="宋体" panose="02010600030101010101" pitchFamily="2" charset="-122"/>
              </a:rPr>
              <a:t>month before harvest</a:t>
            </a:r>
          </a:p>
          <a:p>
            <a:pPr>
              <a:buClr>
                <a:srgbClr val="FF9900"/>
              </a:buClr>
              <a:buFontTx/>
              <a:buChar char="—"/>
            </a:pPr>
            <a:r>
              <a:rPr lang="en-US" altLang="zh-CN" sz="2000" dirty="0">
                <a:solidFill>
                  <a:srgbClr val="FF158A"/>
                </a:solidFill>
                <a:ea typeface="宋体" panose="02010600030101010101" pitchFamily="2" charset="-122"/>
              </a:rPr>
              <a:t>A large fraction of her wealth is tied up in her wheat crop </a:t>
            </a:r>
          </a:p>
          <a:p>
            <a:pPr>
              <a:buClr>
                <a:srgbClr val="FF9900"/>
              </a:buClr>
              <a:buFontTx/>
              <a:buChar char="—"/>
            </a:pPr>
            <a:r>
              <a:rPr lang="en-US" altLang="zh-CN" sz="2000" dirty="0">
                <a:solidFill>
                  <a:srgbClr val="FF158A"/>
                </a:solidFill>
                <a:ea typeface="宋体" panose="02010600030101010101" pitchFamily="2" charset="-122"/>
              </a:rPr>
              <a:t>She want to eliminate the risk associated with uncertainty about its future price by selling it now at </a:t>
            </a:r>
            <a:r>
              <a:rPr lang="en-US" altLang="zh-CN" sz="2000" dirty="0">
                <a:solidFill>
                  <a:srgbClr val="1807F3"/>
                </a:solidFill>
                <a:ea typeface="宋体" panose="02010600030101010101" pitchFamily="2" charset="-122"/>
              </a:rPr>
              <a:t>a fixed price for future delivery</a:t>
            </a:r>
          </a:p>
        </p:txBody>
      </p:sp>
      <p:sp>
        <p:nvSpPr>
          <p:cNvPr id="286724" name="Rectangle 4"/>
          <p:cNvSpPr>
            <a:spLocks noChangeArrowheads="1"/>
          </p:cNvSpPr>
          <p:nvPr/>
        </p:nvSpPr>
        <p:spPr bwMode="auto">
          <a:xfrm>
            <a:off x="6233652" y="2632537"/>
            <a:ext cx="3962400" cy="40751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hangingPunct="0">
              <a:spcBef>
                <a:spcPct val="20000"/>
              </a:spcBef>
              <a:buClr>
                <a:srgbClr val="FF9900"/>
              </a:buClr>
              <a:buSzPct val="75000"/>
              <a:buFontTx/>
              <a:buChar char="—"/>
            </a:pPr>
            <a:r>
              <a:rPr kumimoji="0" lang="en-US" altLang="zh-CN" sz="2000" b="1" dirty="0">
                <a:solidFill>
                  <a:srgbClr val="FF158A"/>
                </a:solidFill>
                <a:effectLst>
                  <a:outerShdw blurRad="38100" dist="38100" dir="2700000" algn="tl">
                    <a:srgbClr val="C0C0C0"/>
                  </a:outerShdw>
                </a:effectLst>
                <a:latin typeface="Times New Roman" panose="02020603050405020304" pitchFamily="18" charset="0"/>
              </a:rPr>
              <a:t>A baker will need wheat</a:t>
            </a:r>
            <a:r>
              <a:rPr kumimoji="0" lang="en-US" altLang="zh-CN" sz="2000" b="1" dirty="0">
                <a:solidFill>
                  <a:srgbClr val="FF158A"/>
                </a:solidFill>
                <a:latin typeface="Times" panose="02020603050405020304" pitchFamily="18" charset="0"/>
              </a:rPr>
              <a:t> </a:t>
            </a:r>
            <a:r>
              <a:rPr kumimoji="0" lang="en-US" altLang="zh-CN" sz="2000" b="1" dirty="0">
                <a:solidFill>
                  <a:srgbClr val="1807F3"/>
                </a:solidFill>
                <a:latin typeface="Times" panose="02020603050405020304" pitchFamily="18" charset="0"/>
              </a:rPr>
              <a:t>a month </a:t>
            </a:r>
            <a:r>
              <a:rPr kumimoji="0" lang="en-US" altLang="zh-CN" sz="2000" b="1" dirty="0">
                <a:solidFill>
                  <a:srgbClr val="FF158A"/>
                </a:solidFill>
                <a:latin typeface="Times" panose="02020603050405020304" pitchFamily="18" charset="0"/>
              </a:rPr>
              <a:t>from now </a:t>
            </a:r>
            <a:r>
              <a:rPr kumimoji="0" lang="en-US" altLang="zh-CN" sz="2000" b="1" dirty="0">
                <a:solidFill>
                  <a:srgbClr val="FF158A"/>
                </a:solidFill>
                <a:effectLst>
                  <a:outerShdw blurRad="38100" dist="38100" dir="2700000" algn="tl">
                    <a:srgbClr val="C0C0C0"/>
                  </a:outerShdw>
                </a:effectLst>
                <a:latin typeface="Times New Roman" panose="02020603050405020304" pitchFamily="18" charset="0"/>
              </a:rPr>
              <a:t>to produce bread</a:t>
            </a:r>
          </a:p>
          <a:p>
            <a:pPr eaLnBrk="0" hangingPunct="0">
              <a:spcBef>
                <a:spcPct val="20000"/>
              </a:spcBef>
              <a:buClr>
                <a:srgbClr val="FF9900"/>
              </a:buClr>
              <a:buSzPct val="75000"/>
              <a:buFontTx/>
              <a:buChar char="—"/>
            </a:pPr>
            <a:r>
              <a:rPr kumimoji="0" lang="en-US" altLang="zh-CN" sz="2000" b="1" dirty="0">
                <a:solidFill>
                  <a:srgbClr val="FF158A"/>
                </a:solidFill>
                <a:effectLst>
                  <a:outerShdw blurRad="38100" dist="38100" dir="2700000" algn="tl">
                    <a:srgbClr val="C0C0C0"/>
                  </a:outerShdw>
                </a:effectLst>
                <a:latin typeface="Times New Roman" panose="02020603050405020304" pitchFamily="18" charset="0"/>
              </a:rPr>
              <a:t>A large fraction of his wealth is tied up in his bakery business </a:t>
            </a:r>
          </a:p>
          <a:p>
            <a:pPr eaLnBrk="0" hangingPunct="0">
              <a:spcBef>
                <a:spcPct val="20000"/>
              </a:spcBef>
              <a:buClr>
                <a:srgbClr val="FF9900"/>
              </a:buClr>
              <a:buSzPct val="75000"/>
              <a:buFontTx/>
              <a:buChar char="—"/>
            </a:pPr>
            <a:r>
              <a:rPr kumimoji="0" lang="en-US" altLang="zh-CN" sz="2000" b="1" dirty="0">
                <a:solidFill>
                  <a:srgbClr val="FF158A"/>
                </a:solidFill>
                <a:effectLst>
                  <a:outerShdw blurRad="38100" dist="38100" dir="2700000" algn="tl">
                    <a:srgbClr val="C0C0C0"/>
                  </a:outerShdw>
                </a:effectLst>
                <a:latin typeface="Times New Roman" panose="02020603050405020304" pitchFamily="18" charset="0"/>
              </a:rPr>
              <a:t>The way for him to </a:t>
            </a:r>
            <a:r>
              <a:rPr kumimoji="0" lang="en-US" altLang="zh-CN" sz="2000" b="1" dirty="0">
                <a:solidFill>
                  <a:srgbClr val="1807F3"/>
                </a:solidFill>
                <a:effectLst>
                  <a:outerShdw blurRad="38100" dist="38100" dir="2700000" algn="tl">
                    <a:srgbClr val="C0C0C0"/>
                  </a:outerShdw>
                </a:effectLst>
                <a:latin typeface="Times New Roman" panose="02020603050405020304" pitchFamily="18" charset="0"/>
              </a:rPr>
              <a:t>reduce the price risk </a:t>
            </a:r>
            <a:r>
              <a:rPr kumimoji="0" lang="en-US" altLang="zh-CN" sz="2000" b="1" dirty="0">
                <a:solidFill>
                  <a:srgbClr val="FF158A"/>
                </a:solidFill>
                <a:effectLst>
                  <a:outerShdw blurRad="38100" dist="38100" dir="2700000" algn="tl">
                    <a:srgbClr val="C0C0C0"/>
                  </a:outerShdw>
                </a:effectLst>
                <a:latin typeface="Times New Roman" panose="02020603050405020304" pitchFamily="18" charset="0"/>
              </a:rPr>
              <a:t>is to buy wheat now for future delivery</a:t>
            </a:r>
          </a:p>
          <a:p>
            <a:pPr eaLnBrk="0" hangingPunct="0">
              <a:spcBef>
                <a:spcPct val="20000"/>
              </a:spcBef>
              <a:buClr>
                <a:srgbClr val="FF9900"/>
              </a:buClr>
              <a:buSzPct val="75000"/>
              <a:buFontTx/>
              <a:buChar char="—"/>
            </a:pPr>
            <a:r>
              <a:rPr kumimoji="0" lang="en-US" altLang="zh-CN" sz="2000" b="1" dirty="0">
                <a:solidFill>
                  <a:srgbClr val="FF158A"/>
                </a:solidFill>
                <a:latin typeface="Times" panose="02020603050405020304" pitchFamily="18" charset="0"/>
              </a:rPr>
              <a:t>The baker is a </a:t>
            </a:r>
            <a:r>
              <a:rPr kumimoji="0" lang="en-US" altLang="zh-CN" sz="2000" b="1" dirty="0">
                <a:solidFill>
                  <a:srgbClr val="1807F3"/>
                </a:solidFill>
                <a:latin typeface="Times" panose="02020603050405020304" pitchFamily="18" charset="0"/>
              </a:rPr>
              <a:t>natural match </a:t>
            </a:r>
            <a:r>
              <a:rPr kumimoji="0" lang="en-US" altLang="zh-CN" sz="2000" b="1" dirty="0">
                <a:solidFill>
                  <a:srgbClr val="FF158A"/>
                </a:solidFill>
                <a:latin typeface="Times" panose="02020603050405020304" pitchFamily="18" charset="0"/>
              </a:rPr>
              <a:t>for the farmer to enter into a </a:t>
            </a:r>
            <a:r>
              <a:rPr kumimoji="0" lang="en-US" altLang="zh-CN" sz="2000" b="1" dirty="0">
                <a:solidFill>
                  <a:srgbClr val="1807F3"/>
                </a:solidFill>
                <a:latin typeface="Times" panose="02020603050405020304" pitchFamily="18" charset="0"/>
              </a:rPr>
              <a:t>future contract</a:t>
            </a:r>
          </a:p>
        </p:txBody>
      </p:sp>
      <p:sp>
        <p:nvSpPr>
          <p:cNvPr id="286726" name="Rectangle 6"/>
          <p:cNvSpPr>
            <a:spLocks noChangeArrowheads="1"/>
          </p:cNvSpPr>
          <p:nvPr/>
        </p:nvSpPr>
        <p:spPr bwMode="auto">
          <a:xfrm>
            <a:off x="727689" y="1489537"/>
            <a:ext cx="10658066"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Blip>
                <a:blip r:embed="rId2"/>
              </a:buBlip>
              <a:defRPr kumimoji="1" sz="2800" b="1">
                <a:solidFill>
                  <a:srgbClr val="0000CC"/>
                </a:solidFill>
                <a:effectLst>
                  <a:outerShdw blurRad="38100" dist="38100" dir="2700000" algn="tl">
                    <a:srgbClr val="C0C0C0"/>
                  </a:outerShdw>
                </a:effectLst>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400" b="1">
                <a:solidFill>
                  <a:srgbClr val="0000CC"/>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3000" indent="-228600" algn="l">
              <a:spcBef>
                <a:spcPct val="20000"/>
              </a:spcBef>
              <a:buClr>
                <a:srgbClr val="FF0066"/>
              </a:buClr>
              <a:buFont typeface="Times New Roman" panose="02020603050405020304" pitchFamily="18" charset="0"/>
              <a:buChar char="—"/>
              <a:defRPr kumimoji="1" sz="2000" b="1">
                <a:solidFill>
                  <a:srgbClr val="0000CC"/>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r>
              <a:rPr lang="en-US" altLang="zh-CN" dirty="0">
                <a:solidFill>
                  <a:srgbClr val="1406CA"/>
                </a:solidFill>
              </a:rPr>
              <a:t>Futures contract provides a way for each side to eliminate the risk it faces because of the uncertainty future price of goods</a:t>
            </a:r>
            <a:r>
              <a:rPr kumimoji="0" lang="en-US" altLang="zh-CN" dirty="0">
                <a:solidFill>
                  <a:srgbClr val="1406CA"/>
                </a:solidFill>
              </a:rPr>
              <a:t>.</a:t>
            </a:r>
            <a:endParaRPr lang="en-US" altLang="zh-CN" dirty="0">
              <a:solidFill>
                <a:srgbClr val="1406CA"/>
              </a:solidFill>
              <a:ea typeface="PMingLiU" pitchFamily="18" charset="-120"/>
            </a:endParaRPr>
          </a:p>
        </p:txBody>
      </p:sp>
    </p:spTree>
    <p:extLst>
      <p:ext uri="{BB962C8B-B14F-4D97-AF65-F5344CB8AC3E}">
        <p14:creationId xmlns:p14="http://schemas.microsoft.com/office/powerpoint/2010/main" val="1144046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3"/>
                                        </p:tgtEl>
                                        <p:attrNameLst>
                                          <p:attrName>style.visibility</p:attrName>
                                        </p:attrNameLst>
                                      </p:cBhvr>
                                      <p:to>
                                        <p:strVal val="visible"/>
                                      </p:to>
                                    </p:set>
                                    <p:anim calcmode="lin" valueType="num">
                                      <p:cBhvr additive="base">
                                        <p:cTn id="7" dur="500" fill="hold"/>
                                        <p:tgtEl>
                                          <p:spTgt spid="286723"/>
                                        </p:tgtEl>
                                        <p:attrNameLst>
                                          <p:attrName>ppt_x</p:attrName>
                                        </p:attrNameLst>
                                      </p:cBhvr>
                                      <p:tavLst>
                                        <p:tav tm="0">
                                          <p:val>
                                            <p:strVal val="0-#ppt_w/2"/>
                                          </p:val>
                                        </p:tav>
                                        <p:tav tm="100000">
                                          <p:val>
                                            <p:strVal val="#ppt_x"/>
                                          </p:val>
                                        </p:tav>
                                      </p:tavLst>
                                    </p:anim>
                                    <p:anim calcmode="lin" valueType="num">
                                      <p:cBhvr additive="base">
                                        <p:cTn id="8" dur="500" fill="hold"/>
                                        <p:tgtEl>
                                          <p:spTgt spid="286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6724"/>
                                        </p:tgtEl>
                                        <p:attrNameLst>
                                          <p:attrName>style.visibility</p:attrName>
                                        </p:attrNameLst>
                                      </p:cBhvr>
                                      <p:to>
                                        <p:strVal val="visible"/>
                                      </p:to>
                                    </p:set>
                                    <p:anim calcmode="lin" valueType="num">
                                      <p:cBhvr additive="base">
                                        <p:cTn id="13" dur="500" fill="hold"/>
                                        <p:tgtEl>
                                          <p:spTgt spid="286724"/>
                                        </p:tgtEl>
                                        <p:attrNameLst>
                                          <p:attrName>ppt_x</p:attrName>
                                        </p:attrNameLst>
                                      </p:cBhvr>
                                      <p:tavLst>
                                        <p:tav tm="0">
                                          <p:val>
                                            <p:strVal val="1+#ppt_w/2"/>
                                          </p:val>
                                        </p:tav>
                                        <p:tav tm="100000">
                                          <p:val>
                                            <p:strVal val="#ppt_x"/>
                                          </p:val>
                                        </p:tav>
                                      </p:tavLst>
                                    </p:anim>
                                    <p:anim calcmode="lin" valueType="num">
                                      <p:cBhvr additive="base">
                                        <p:cTn id="14" dur="500" fill="hold"/>
                                        <p:tgtEl>
                                          <p:spTgt spid="2867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utoUpdateAnimBg="0"/>
      <p:bldP spid="28672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585787" y="568327"/>
            <a:ext cx="7350125" cy="1143000"/>
          </a:xfrm>
        </p:spPr>
        <p:txBody>
          <a:bodyPr/>
          <a:lstStyle/>
          <a:p>
            <a:r>
              <a:rPr lang="en-US" altLang="zh-CN" dirty="0"/>
              <a:t>Futures Exchange</a:t>
            </a:r>
            <a:endParaRPr lang="zh-CN" altLang="en-US" dirty="0">
              <a:ea typeface="宋体" panose="02010600030101010101" pitchFamily="2" charset="-122"/>
            </a:endParaRPr>
          </a:p>
        </p:txBody>
      </p:sp>
      <p:grpSp>
        <p:nvGrpSpPr>
          <p:cNvPr id="333827" name="Group 3"/>
          <p:cNvGrpSpPr>
            <a:grpSpLocks/>
          </p:cNvGrpSpPr>
          <p:nvPr/>
        </p:nvGrpSpPr>
        <p:grpSpPr bwMode="auto">
          <a:xfrm>
            <a:off x="2309146" y="1790701"/>
            <a:ext cx="3048000" cy="762000"/>
            <a:chOff x="188" y="1058"/>
            <a:chExt cx="1920" cy="480"/>
          </a:xfrm>
        </p:grpSpPr>
        <p:sp>
          <p:nvSpPr>
            <p:cNvPr id="333828" name="Rectangle 4"/>
            <p:cNvSpPr>
              <a:spLocks noChangeArrowheads="1"/>
            </p:cNvSpPr>
            <p:nvPr/>
          </p:nvSpPr>
          <p:spPr bwMode="auto">
            <a:xfrm>
              <a:off x="188" y="1058"/>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29" name="Text Box 5"/>
            <p:cNvSpPr txBox="1">
              <a:spLocks noChangeArrowheads="1"/>
            </p:cNvSpPr>
            <p:nvPr/>
          </p:nvSpPr>
          <p:spPr bwMode="auto">
            <a:xfrm>
              <a:off x="332" y="1152"/>
              <a:ext cx="17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chemeClr val="tx2"/>
                  </a:solidFill>
                  <a:effectLst>
                    <a:outerShdw blurRad="38100" dist="38100" dir="2700000" algn="tl">
                      <a:srgbClr val="C0C0C0"/>
                    </a:outerShdw>
                  </a:effectLst>
                  <a:ea typeface="隶书" panose="02010509060101010101" pitchFamily="49" charset="-122"/>
                </a:rPr>
                <a:t>Baker in New York</a:t>
              </a:r>
            </a:p>
          </p:txBody>
        </p:sp>
      </p:grpSp>
      <p:grpSp>
        <p:nvGrpSpPr>
          <p:cNvPr id="333830" name="Group 6"/>
          <p:cNvGrpSpPr>
            <a:grpSpLocks/>
          </p:cNvGrpSpPr>
          <p:nvPr/>
        </p:nvGrpSpPr>
        <p:grpSpPr bwMode="auto">
          <a:xfrm>
            <a:off x="7222459" y="5597526"/>
            <a:ext cx="3048000" cy="762000"/>
            <a:chOff x="3283" y="3456"/>
            <a:chExt cx="1920" cy="480"/>
          </a:xfrm>
        </p:grpSpPr>
        <p:sp>
          <p:nvSpPr>
            <p:cNvPr id="333831" name="Rectangle 7"/>
            <p:cNvSpPr>
              <a:spLocks noChangeArrowheads="1"/>
            </p:cNvSpPr>
            <p:nvPr/>
          </p:nvSpPr>
          <p:spPr bwMode="auto">
            <a:xfrm>
              <a:off x="3283" y="3456"/>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32" name="Text Box 8"/>
            <p:cNvSpPr txBox="1">
              <a:spLocks noChangeArrowheads="1"/>
            </p:cNvSpPr>
            <p:nvPr/>
          </p:nvSpPr>
          <p:spPr bwMode="auto">
            <a:xfrm>
              <a:off x="3485" y="3550"/>
              <a:ext cx="1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chemeClr val="tx2"/>
                  </a:solidFill>
                  <a:effectLst>
                    <a:outerShdw blurRad="38100" dist="38100" dir="2700000" algn="tl">
                      <a:srgbClr val="C0C0C0"/>
                    </a:outerShdw>
                  </a:effectLst>
                  <a:ea typeface="隶书" panose="02010509060101010101" pitchFamily="49" charset="-122"/>
                </a:rPr>
                <a:t>Farmer in Kansas</a:t>
              </a:r>
            </a:p>
          </p:txBody>
        </p:sp>
      </p:grpSp>
      <p:grpSp>
        <p:nvGrpSpPr>
          <p:cNvPr id="333833" name="Group 9"/>
          <p:cNvGrpSpPr>
            <a:grpSpLocks/>
          </p:cNvGrpSpPr>
          <p:nvPr/>
        </p:nvGrpSpPr>
        <p:grpSpPr bwMode="auto">
          <a:xfrm>
            <a:off x="8606759" y="3771901"/>
            <a:ext cx="1600200" cy="762000"/>
            <a:chOff x="4155" y="2306"/>
            <a:chExt cx="1008" cy="480"/>
          </a:xfrm>
        </p:grpSpPr>
        <p:sp>
          <p:nvSpPr>
            <p:cNvPr id="333834" name="Rectangle 10"/>
            <p:cNvSpPr>
              <a:spLocks noChangeArrowheads="1"/>
            </p:cNvSpPr>
            <p:nvPr/>
          </p:nvSpPr>
          <p:spPr bwMode="auto">
            <a:xfrm>
              <a:off x="4155" y="2306"/>
              <a:ext cx="1008"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35" name="Text Box 11"/>
            <p:cNvSpPr txBox="1">
              <a:spLocks noChangeArrowheads="1"/>
            </p:cNvSpPr>
            <p:nvPr/>
          </p:nvSpPr>
          <p:spPr bwMode="auto">
            <a:xfrm>
              <a:off x="4320" y="2400"/>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chemeClr val="tx2"/>
                  </a:solidFill>
                  <a:effectLst>
                    <a:outerShdw blurRad="38100" dist="38100" dir="2700000" algn="tl">
                      <a:srgbClr val="C0C0C0"/>
                    </a:outerShdw>
                  </a:effectLst>
                  <a:ea typeface="隶书" panose="02010509060101010101" pitchFamily="49" charset="-122"/>
                </a:rPr>
                <a:t>Broker</a:t>
              </a:r>
            </a:p>
          </p:txBody>
        </p:sp>
      </p:grpSp>
      <p:grpSp>
        <p:nvGrpSpPr>
          <p:cNvPr id="333836" name="Group 12"/>
          <p:cNvGrpSpPr>
            <a:grpSpLocks/>
          </p:cNvGrpSpPr>
          <p:nvPr/>
        </p:nvGrpSpPr>
        <p:grpSpPr bwMode="auto">
          <a:xfrm>
            <a:off x="2510759" y="3695701"/>
            <a:ext cx="1600200" cy="762000"/>
            <a:chOff x="315" y="2258"/>
            <a:chExt cx="1008" cy="480"/>
          </a:xfrm>
        </p:grpSpPr>
        <p:sp>
          <p:nvSpPr>
            <p:cNvPr id="333837" name="Rectangle 13"/>
            <p:cNvSpPr>
              <a:spLocks noChangeArrowheads="1"/>
            </p:cNvSpPr>
            <p:nvPr/>
          </p:nvSpPr>
          <p:spPr bwMode="auto">
            <a:xfrm>
              <a:off x="315" y="2258"/>
              <a:ext cx="1008"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38" name="Text Box 14"/>
            <p:cNvSpPr txBox="1">
              <a:spLocks noChangeArrowheads="1"/>
            </p:cNvSpPr>
            <p:nvPr/>
          </p:nvSpPr>
          <p:spPr bwMode="auto">
            <a:xfrm>
              <a:off x="480" y="2352"/>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chemeClr val="tx2"/>
                  </a:solidFill>
                  <a:effectLst>
                    <a:outerShdw blurRad="38100" dist="38100" dir="2700000" algn="tl">
                      <a:srgbClr val="C0C0C0"/>
                    </a:outerShdw>
                  </a:effectLst>
                  <a:ea typeface="隶书" panose="02010509060101010101" pitchFamily="49" charset="-122"/>
                </a:rPr>
                <a:t>Broker</a:t>
              </a:r>
            </a:p>
          </p:txBody>
        </p:sp>
      </p:grpSp>
      <p:grpSp>
        <p:nvGrpSpPr>
          <p:cNvPr id="333839" name="Group 15"/>
          <p:cNvGrpSpPr>
            <a:grpSpLocks/>
          </p:cNvGrpSpPr>
          <p:nvPr/>
        </p:nvGrpSpPr>
        <p:grpSpPr bwMode="auto">
          <a:xfrm>
            <a:off x="4747546" y="3695701"/>
            <a:ext cx="3048000" cy="762000"/>
            <a:chOff x="1724" y="2258"/>
            <a:chExt cx="1920" cy="480"/>
          </a:xfrm>
        </p:grpSpPr>
        <p:sp>
          <p:nvSpPr>
            <p:cNvPr id="333840" name="Rectangle 16"/>
            <p:cNvSpPr>
              <a:spLocks noChangeArrowheads="1"/>
            </p:cNvSpPr>
            <p:nvPr/>
          </p:nvSpPr>
          <p:spPr bwMode="auto">
            <a:xfrm>
              <a:off x="1724" y="2258"/>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41" name="Text Box 17"/>
            <p:cNvSpPr txBox="1">
              <a:spLocks noChangeArrowheads="1"/>
            </p:cNvSpPr>
            <p:nvPr/>
          </p:nvSpPr>
          <p:spPr bwMode="auto">
            <a:xfrm>
              <a:off x="1949" y="2352"/>
              <a:ext cx="1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chemeClr val="tx2"/>
                  </a:solidFill>
                  <a:effectLst>
                    <a:outerShdw blurRad="38100" dist="38100" dir="2700000" algn="tl">
                      <a:srgbClr val="C0C0C0"/>
                    </a:outerShdw>
                  </a:effectLst>
                  <a:ea typeface="隶书" panose="02010509060101010101" pitchFamily="49" charset="-122"/>
                </a:rPr>
                <a:t>Trader  in CBOT</a:t>
              </a:r>
            </a:p>
          </p:txBody>
        </p:sp>
      </p:grpSp>
      <p:grpSp>
        <p:nvGrpSpPr>
          <p:cNvPr id="333842" name="Group 18"/>
          <p:cNvGrpSpPr>
            <a:grpSpLocks/>
          </p:cNvGrpSpPr>
          <p:nvPr/>
        </p:nvGrpSpPr>
        <p:grpSpPr bwMode="auto">
          <a:xfrm>
            <a:off x="3382297" y="2549526"/>
            <a:ext cx="2873375" cy="1143000"/>
            <a:chOff x="864" y="1536"/>
            <a:chExt cx="1810" cy="720"/>
          </a:xfrm>
        </p:grpSpPr>
        <p:sp>
          <p:nvSpPr>
            <p:cNvPr id="333843" name="Line 19"/>
            <p:cNvSpPr>
              <a:spLocks noChangeShapeType="1"/>
            </p:cNvSpPr>
            <p:nvPr/>
          </p:nvSpPr>
          <p:spPr bwMode="auto">
            <a:xfrm>
              <a:off x="864" y="1536"/>
              <a:ext cx="0" cy="72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3844" name="Text Box 20"/>
            <p:cNvSpPr txBox="1">
              <a:spLocks noChangeArrowheads="1"/>
            </p:cNvSpPr>
            <p:nvPr/>
          </p:nvSpPr>
          <p:spPr bwMode="auto">
            <a:xfrm>
              <a:off x="968" y="1536"/>
              <a:ext cx="170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dirty="0">
                  <a:solidFill>
                    <a:srgbClr val="FF0000"/>
                  </a:solidFill>
                  <a:effectLst>
                    <a:outerShdw blurRad="38100" dist="38100" dir="2700000" algn="tl">
                      <a:srgbClr val="C0C0C0"/>
                    </a:outerShdw>
                  </a:effectLst>
                  <a:ea typeface="隶书" panose="02010509060101010101" pitchFamily="49" charset="-122"/>
                </a:rPr>
                <a:t>Instruction to buy</a:t>
              </a:r>
            </a:p>
            <a:p>
              <a:pPr eaLnBrk="0" hangingPunct="0"/>
              <a:r>
                <a:rPr lang="en-US" altLang="zh-CN" sz="2000" b="1" dirty="0">
                  <a:solidFill>
                    <a:srgbClr val="FF0000"/>
                  </a:solidFill>
                  <a:effectLst>
                    <a:outerShdw blurRad="38100" dist="38100" dir="2700000" algn="tl">
                      <a:srgbClr val="C0C0C0"/>
                    </a:outerShdw>
                  </a:effectLst>
                  <a:ea typeface="隶书" panose="02010509060101010101" pitchFamily="49" charset="-122"/>
                </a:rPr>
                <a:t> 10,000 bushels of corn </a:t>
              </a:r>
            </a:p>
            <a:p>
              <a:pPr eaLnBrk="0" hangingPunct="0"/>
              <a:r>
                <a:rPr lang="en-US" altLang="zh-CN" sz="2000" b="1" dirty="0">
                  <a:solidFill>
                    <a:srgbClr val="FF0000"/>
                  </a:solidFill>
                  <a:effectLst>
                    <a:outerShdw blurRad="38100" dist="38100" dir="2700000" algn="tl">
                      <a:srgbClr val="C0C0C0"/>
                    </a:outerShdw>
                  </a:effectLst>
                  <a:ea typeface="隶书" panose="02010509060101010101" pitchFamily="49" charset="-122"/>
                </a:rPr>
                <a:t> for July delivery</a:t>
              </a:r>
            </a:p>
          </p:txBody>
        </p:sp>
      </p:grpSp>
      <p:sp>
        <p:nvSpPr>
          <p:cNvPr id="333845" name="Line 21"/>
          <p:cNvSpPr>
            <a:spLocks noChangeShapeType="1"/>
          </p:cNvSpPr>
          <p:nvPr/>
        </p:nvSpPr>
        <p:spPr bwMode="auto">
          <a:xfrm>
            <a:off x="4144296" y="3997326"/>
            <a:ext cx="6096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333846" name="Group 22"/>
          <p:cNvGrpSpPr>
            <a:grpSpLocks/>
          </p:cNvGrpSpPr>
          <p:nvPr/>
        </p:nvGrpSpPr>
        <p:grpSpPr bwMode="auto">
          <a:xfrm>
            <a:off x="6366796" y="4530726"/>
            <a:ext cx="3111500" cy="1066800"/>
            <a:chOff x="2744" y="2784"/>
            <a:chExt cx="1960" cy="672"/>
          </a:xfrm>
        </p:grpSpPr>
        <p:sp>
          <p:nvSpPr>
            <p:cNvPr id="333847" name="Text Box 23"/>
            <p:cNvSpPr txBox="1">
              <a:spLocks noChangeArrowheads="1"/>
            </p:cNvSpPr>
            <p:nvPr/>
          </p:nvSpPr>
          <p:spPr bwMode="auto">
            <a:xfrm>
              <a:off x="2744" y="2784"/>
              <a:ext cx="170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dirty="0">
                  <a:solidFill>
                    <a:srgbClr val="FF0000"/>
                  </a:solidFill>
                  <a:effectLst>
                    <a:outerShdw blurRad="38100" dist="38100" dir="2700000" algn="tl">
                      <a:srgbClr val="C0C0C0"/>
                    </a:outerShdw>
                  </a:effectLst>
                  <a:ea typeface="隶书" panose="02010509060101010101" pitchFamily="49" charset="-122"/>
                </a:rPr>
                <a:t>Instruction to sell</a:t>
              </a:r>
            </a:p>
            <a:p>
              <a:pPr eaLnBrk="0" hangingPunct="0"/>
              <a:r>
                <a:rPr lang="en-US" altLang="zh-CN" sz="2000" b="1" dirty="0">
                  <a:solidFill>
                    <a:srgbClr val="FF0000"/>
                  </a:solidFill>
                  <a:effectLst>
                    <a:outerShdw blurRad="38100" dist="38100" dir="2700000" algn="tl">
                      <a:srgbClr val="C0C0C0"/>
                    </a:outerShdw>
                  </a:effectLst>
                  <a:ea typeface="隶书" panose="02010509060101010101" pitchFamily="49" charset="-122"/>
                </a:rPr>
                <a:t> 10,000 bushels of corn </a:t>
              </a:r>
            </a:p>
            <a:p>
              <a:pPr eaLnBrk="0" hangingPunct="0"/>
              <a:r>
                <a:rPr lang="en-US" altLang="zh-CN" sz="2000" b="1" dirty="0">
                  <a:solidFill>
                    <a:srgbClr val="FF0000"/>
                  </a:solidFill>
                  <a:effectLst>
                    <a:outerShdw blurRad="38100" dist="38100" dir="2700000" algn="tl">
                      <a:srgbClr val="C0C0C0"/>
                    </a:outerShdw>
                  </a:effectLst>
                  <a:ea typeface="隶书" panose="02010509060101010101" pitchFamily="49" charset="-122"/>
                </a:rPr>
                <a:t> for July delivery</a:t>
              </a:r>
            </a:p>
          </p:txBody>
        </p:sp>
        <p:sp>
          <p:nvSpPr>
            <p:cNvPr id="333848" name="Line 24"/>
            <p:cNvSpPr>
              <a:spLocks noChangeShapeType="1"/>
            </p:cNvSpPr>
            <p:nvPr/>
          </p:nvSpPr>
          <p:spPr bwMode="auto">
            <a:xfrm flipV="1">
              <a:off x="4704" y="2784"/>
              <a:ext cx="0" cy="672"/>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333849" name="Line 25"/>
          <p:cNvSpPr>
            <a:spLocks noChangeShapeType="1"/>
          </p:cNvSpPr>
          <p:nvPr/>
        </p:nvSpPr>
        <p:spPr bwMode="auto">
          <a:xfrm flipH="1">
            <a:off x="7801896" y="4073526"/>
            <a:ext cx="7620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3850" name="Rectangle 26"/>
          <p:cNvSpPr>
            <a:spLocks noChangeArrowheads="1"/>
          </p:cNvSpPr>
          <p:nvPr/>
        </p:nvSpPr>
        <p:spPr bwMode="auto">
          <a:xfrm>
            <a:off x="2467896" y="5140327"/>
            <a:ext cx="32766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80000"/>
              </a:lnSpc>
              <a:spcBef>
                <a:spcPct val="50000"/>
              </a:spcBef>
              <a:buClr>
                <a:schemeClr val="accent2"/>
              </a:buClr>
              <a:buFont typeface="Wingdings" panose="05000000000000000000" pitchFamily="2" charset="2"/>
              <a:buNone/>
            </a:pPr>
            <a:r>
              <a:rPr lang="en-US" altLang="zh-CN" sz="2400" b="1" dirty="0">
                <a:solidFill>
                  <a:srgbClr val="1406CA"/>
                </a:solidFill>
                <a:effectLst>
                  <a:outerShdw blurRad="38100" dist="38100" dir="2700000" algn="tl">
                    <a:srgbClr val="C0C0C0"/>
                  </a:outerShdw>
                </a:effectLst>
                <a:ea typeface="黑体" panose="02010609060101010101" pitchFamily="49" charset="-122"/>
              </a:rPr>
              <a:t>Long futures position</a:t>
            </a:r>
          </a:p>
          <a:p>
            <a:pPr algn="l" eaLnBrk="0" hangingPunct="0">
              <a:lnSpc>
                <a:spcPct val="80000"/>
              </a:lnSpc>
              <a:spcBef>
                <a:spcPct val="50000"/>
              </a:spcBef>
              <a:buClr>
                <a:schemeClr val="accent2"/>
              </a:buClr>
              <a:buFont typeface="Wingdings" panose="05000000000000000000" pitchFamily="2" charset="2"/>
              <a:buNone/>
            </a:pPr>
            <a:r>
              <a:rPr lang="en-US" altLang="zh-CN" sz="2400" b="1" dirty="0">
                <a:solidFill>
                  <a:srgbClr val="1406CA"/>
                </a:solidFill>
                <a:effectLst>
                  <a:outerShdw blurRad="38100" dist="38100" dir="2700000" algn="tl">
                    <a:srgbClr val="C0C0C0"/>
                  </a:outerShdw>
                </a:effectLst>
                <a:ea typeface="黑体" panose="02010609060101010101" pitchFamily="49" charset="-122"/>
              </a:rPr>
              <a:t>Short futures position</a:t>
            </a:r>
          </a:p>
          <a:p>
            <a:pPr algn="l" eaLnBrk="0" hangingPunct="0">
              <a:lnSpc>
                <a:spcPct val="80000"/>
              </a:lnSpc>
              <a:spcBef>
                <a:spcPct val="50000"/>
              </a:spcBef>
              <a:buClr>
                <a:schemeClr val="accent2"/>
              </a:buClr>
              <a:buFont typeface="Wingdings" panose="05000000000000000000" pitchFamily="2" charset="2"/>
              <a:buNone/>
            </a:pPr>
            <a:r>
              <a:rPr lang="en-US" altLang="zh-CN" sz="2400" b="1" dirty="0">
                <a:solidFill>
                  <a:srgbClr val="1406CA"/>
                </a:solidFill>
                <a:effectLst>
                  <a:outerShdw blurRad="38100" dist="38100" dir="2700000" algn="tl">
                    <a:srgbClr val="C0C0C0"/>
                  </a:outerShdw>
                </a:effectLst>
                <a:ea typeface="黑体" panose="02010609060101010101" pitchFamily="49" charset="-122"/>
              </a:rPr>
              <a:t>Futures price</a:t>
            </a:r>
            <a:endParaRPr lang="zh-CN" altLang="en-US" sz="2400" b="1" dirty="0">
              <a:solidFill>
                <a:srgbClr val="1406CA"/>
              </a:solidFill>
              <a:effectLst>
                <a:outerShdw blurRad="38100" dist="38100" dir="2700000" algn="tl">
                  <a:srgbClr val="C0C0C0"/>
                </a:outerShdw>
              </a:effectLst>
              <a:ea typeface="黑体" panose="02010609060101010101" pitchFamily="49" charset="-122"/>
            </a:endParaRPr>
          </a:p>
        </p:txBody>
      </p:sp>
      <p:sp>
        <p:nvSpPr>
          <p:cNvPr id="333851" name="Rectangle 27"/>
          <p:cNvSpPr>
            <a:spLocks noChangeArrowheads="1"/>
          </p:cNvSpPr>
          <p:nvPr/>
        </p:nvSpPr>
        <p:spPr bwMode="auto">
          <a:xfrm>
            <a:off x="7116096" y="1711327"/>
            <a:ext cx="32766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80000"/>
              </a:lnSpc>
              <a:buClr>
                <a:schemeClr val="accent2"/>
              </a:buClr>
              <a:buFont typeface="Wingdings" panose="05000000000000000000" pitchFamily="2" charset="2"/>
              <a:buNone/>
            </a:pPr>
            <a:r>
              <a:rPr lang="en-US" altLang="zh-CN" sz="2400" b="1" dirty="0">
                <a:solidFill>
                  <a:srgbClr val="1406CA"/>
                </a:solidFill>
                <a:effectLst>
                  <a:outerShdw blurRad="38100" dist="38100" dir="2700000" algn="tl">
                    <a:srgbClr val="C0C0C0"/>
                  </a:outerShdw>
                </a:effectLst>
                <a:ea typeface="黑体" panose="02010609060101010101" pitchFamily="49" charset="-122"/>
              </a:rPr>
              <a:t>Trader:</a:t>
            </a:r>
          </a:p>
          <a:p>
            <a:pPr algn="l" eaLnBrk="0" hangingPunct="0">
              <a:lnSpc>
                <a:spcPct val="80000"/>
              </a:lnSpc>
              <a:buClr>
                <a:schemeClr val="accent2"/>
              </a:buClr>
              <a:buFont typeface="Wingdings" panose="05000000000000000000" pitchFamily="2" charset="2"/>
              <a:buNone/>
            </a:pPr>
            <a:r>
              <a:rPr lang="en-US" altLang="zh-CN" sz="2400" b="1" dirty="0">
                <a:solidFill>
                  <a:srgbClr val="1406CA"/>
                </a:solidFill>
                <a:effectLst>
                  <a:outerShdw blurRad="38100" dist="38100" dir="2700000" algn="tl">
                    <a:srgbClr val="C0C0C0"/>
                  </a:outerShdw>
                </a:effectLst>
                <a:ea typeface="黑体" panose="02010609060101010101" pitchFamily="49" charset="-122"/>
              </a:rPr>
              <a:t>     Commission broker.</a:t>
            </a:r>
          </a:p>
          <a:p>
            <a:pPr algn="l" eaLnBrk="0" hangingPunct="0">
              <a:lnSpc>
                <a:spcPct val="80000"/>
              </a:lnSpc>
              <a:buClr>
                <a:schemeClr val="accent2"/>
              </a:buClr>
              <a:buFont typeface="Wingdings" panose="05000000000000000000" pitchFamily="2" charset="2"/>
              <a:buNone/>
            </a:pPr>
            <a:r>
              <a:rPr lang="en-US" altLang="zh-CN" sz="2000" b="1" dirty="0">
                <a:solidFill>
                  <a:srgbClr val="1406CA"/>
                </a:solidFill>
                <a:effectLst>
                  <a:outerShdw blurRad="38100" dist="38100" dir="2700000" algn="tl">
                    <a:srgbClr val="C0C0C0"/>
                  </a:outerShdw>
                </a:effectLst>
                <a:ea typeface="华文宋体" panose="02010600040101010101" pitchFamily="2" charset="-122"/>
              </a:rPr>
              <a:t>（</a:t>
            </a:r>
            <a:r>
              <a:rPr lang="zh-CN" altLang="en-US" sz="2000" b="1" dirty="0">
                <a:solidFill>
                  <a:srgbClr val="1406CA"/>
                </a:solidFill>
                <a:effectLst>
                  <a:outerShdw blurRad="38100" dist="38100" dir="2700000" algn="tl">
                    <a:srgbClr val="C0C0C0"/>
                  </a:outerShdw>
                </a:effectLst>
                <a:ea typeface="华文宋体" panose="02010600040101010101" pitchFamily="2" charset="-122"/>
              </a:rPr>
              <a:t>佣金经纪人）</a:t>
            </a:r>
          </a:p>
          <a:p>
            <a:pPr algn="l" eaLnBrk="0" hangingPunct="0">
              <a:lnSpc>
                <a:spcPct val="80000"/>
              </a:lnSpc>
              <a:buClr>
                <a:schemeClr val="accent2"/>
              </a:buClr>
              <a:buFont typeface="Wingdings" panose="05000000000000000000" pitchFamily="2" charset="2"/>
              <a:buNone/>
            </a:pPr>
            <a:r>
              <a:rPr lang="en-US" altLang="zh-CN" sz="2400" b="1" dirty="0">
                <a:solidFill>
                  <a:srgbClr val="1406CA"/>
                </a:solidFill>
                <a:effectLst>
                  <a:outerShdw blurRad="38100" dist="38100" dir="2700000" algn="tl">
                    <a:srgbClr val="C0C0C0"/>
                  </a:outerShdw>
                </a:effectLst>
                <a:ea typeface="黑体" panose="02010609060101010101" pitchFamily="49" charset="-122"/>
              </a:rPr>
              <a:t>     Locals</a:t>
            </a:r>
          </a:p>
          <a:p>
            <a:pPr algn="l" eaLnBrk="0" hangingPunct="0">
              <a:lnSpc>
                <a:spcPct val="80000"/>
              </a:lnSpc>
              <a:buClr>
                <a:schemeClr val="accent2"/>
              </a:buClr>
              <a:buFont typeface="Wingdings" panose="05000000000000000000" pitchFamily="2" charset="2"/>
              <a:buNone/>
            </a:pPr>
            <a:r>
              <a:rPr lang="en-US" altLang="zh-CN" sz="2000" b="1" dirty="0">
                <a:solidFill>
                  <a:srgbClr val="1406CA"/>
                </a:solidFill>
                <a:effectLst>
                  <a:outerShdw blurRad="38100" dist="38100" dir="2700000" algn="tl">
                    <a:srgbClr val="C0C0C0"/>
                  </a:outerShdw>
                </a:effectLst>
                <a:ea typeface="华文宋体" panose="02010600040101010101" pitchFamily="2" charset="-122"/>
              </a:rPr>
              <a:t>（</a:t>
            </a:r>
            <a:r>
              <a:rPr lang="zh-CN" altLang="en-US" sz="2000" b="1" dirty="0">
                <a:solidFill>
                  <a:srgbClr val="1406CA"/>
                </a:solidFill>
                <a:effectLst>
                  <a:outerShdw blurRad="38100" dist="38100" dir="2700000" algn="tl">
                    <a:srgbClr val="C0C0C0"/>
                  </a:outerShdw>
                </a:effectLst>
                <a:ea typeface="华文宋体" panose="02010600040101010101" pitchFamily="2" charset="-122"/>
              </a:rPr>
              <a:t>自营经纪人）</a:t>
            </a:r>
          </a:p>
        </p:txBody>
      </p:sp>
    </p:spTree>
    <p:extLst>
      <p:ext uri="{BB962C8B-B14F-4D97-AF65-F5344CB8AC3E}">
        <p14:creationId xmlns:p14="http://schemas.microsoft.com/office/powerpoint/2010/main" val="1342766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33827"/>
                                        </p:tgtEl>
                                        <p:attrNameLst>
                                          <p:attrName>style.visibility</p:attrName>
                                        </p:attrNameLst>
                                      </p:cBhvr>
                                      <p:to>
                                        <p:strVal val="visible"/>
                                      </p:to>
                                    </p:set>
                                    <p:anim calcmode="lin" valueType="num">
                                      <p:cBhvr additive="base">
                                        <p:cTn id="7" dur="500" fill="hold"/>
                                        <p:tgtEl>
                                          <p:spTgt spid="333827"/>
                                        </p:tgtEl>
                                        <p:attrNameLst>
                                          <p:attrName>ppt_x</p:attrName>
                                        </p:attrNameLst>
                                      </p:cBhvr>
                                      <p:tavLst>
                                        <p:tav tm="0">
                                          <p:val>
                                            <p:strVal val="0-#ppt_w/2"/>
                                          </p:val>
                                        </p:tav>
                                        <p:tav tm="100000">
                                          <p:val>
                                            <p:strVal val="#ppt_x"/>
                                          </p:val>
                                        </p:tav>
                                      </p:tavLst>
                                    </p:anim>
                                    <p:anim calcmode="lin" valueType="num">
                                      <p:cBhvr additive="base">
                                        <p:cTn id="8" dur="500" fill="hold"/>
                                        <p:tgtEl>
                                          <p:spTgt spid="3338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333842"/>
                                        </p:tgtEl>
                                        <p:attrNameLst>
                                          <p:attrName>style.visibility</p:attrName>
                                        </p:attrNameLst>
                                      </p:cBhvr>
                                      <p:to>
                                        <p:strVal val="visible"/>
                                      </p:to>
                                    </p:set>
                                    <p:anim calcmode="lin" valueType="num">
                                      <p:cBhvr additive="base">
                                        <p:cTn id="13" dur="500" fill="hold"/>
                                        <p:tgtEl>
                                          <p:spTgt spid="333842"/>
                                        </p:tgtEl>
                                        <p:attrNameLst>
                                          <p:attrName>ppt_x</p:attrName>
                                        </p:attrNameLst>
                                      </p:cBhvr>
                                      <p:tavLst>
                                        <p:tav tm="0">
                                          <p:val>
                                            <p:strVal val="#ppt_x"/>
                                          </p:val>
                                        </p:tav>
                                        <p:tav tm="100000">
                                          <p:val>
                                            <p:strVal val="#ppt_x"/>
                                          </p:val>
                                        </p:tav>
                                      </p:tavLst>
                                    </p:anim>
                                    <p:anim calcmode="lin" valueType="num">
                                      <p:cBhvr additive="base">
                                        <p:cTn id="14" dur="500" fill="hold"/>
                                        <p:tgtEl>
                                          <p:spTgt spid="33384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33836"/>
                                        </p:tgtEl>
                                        <p:attrNameLst>
                                          <p:attrName>style.visibility</p:attrName>
                                        </p:attrNameLst>
                                      </p:cBhvr>
                                      <p:to>
                                        <p:strVal val="visible"/>
                                      </p:to>
                                    </p:set>
                                    <p:anim calcmode="lin" valueType="num">
                                      <p:cBhvr additive="base">
                                        <p:cTn id="19" dur="500" fill="hold"/>
                                        <p:tgtEl>
                                          <p:spTgt spid="333836"/>
                                        </p:tgtEl>
                                        <p:attrNameLst>
                                          <p:attrName>ppt_x</p:attrName>
                                        </p:attrNameLst>
                                      </p:cBhvr>
                                      <p:tavLst>
                                        <p:tav tm="0">
                                          <p:val>
                                            <p:strVal val="0-#ppt_w/2"/>
                                          </p:val>
                                        </p:tav>
                                        <p:tav tm="100000">
                                          <p:val>
                                            <p:strVal val="#ppt_x"/>
                                          </p:val>
                                        </p:tav>
                                      </p:tavLst>
                                    </p:anim>
                                    <p:anim calcmode="lin" valueType="num">
                                      <p:cBhvr additive="base">
                                        <p:cTn id="20" dur="500" fill="hold"/>
                                        <p:tgtEl>
                                          <p:spTgt spid="3338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33845"/>
                                        </p:tgtEl>
                                        <p:attrNameLst>
                                          <p:attrName>style.visibility</p:attrName>
                                        </p:attrNameLst>
                                      </p:cBhvr>
                                      <p:to>
                                        <p:strVal val="visible"/>
                                      </p:to>
                                    </p:set>
                                    <p:anim calcmode="lin" valueType="num">
                                      <p:cBhvr additive="base">
                                        <p:cTn id="25" dur="500" fill="hold"/>
                                        <p:tgtEl>
                                          <p:spTgt spid="333845"/>
                                        </p:tgtEl>
                                        <p:attrNameLst>
                                          <p:attrName>ppt_x</p:attrName>
                                        </p:attrNameLst>
                                      </p:cBhvr>
                                      <p:tavLst>
                                        <p:tav tm="0">
                                          <p:val>
                                            <p:strVal val="0-#ppt_w/2"/>
                                          </p:val>
                                        </p:tav>
                                        <p:tav tm="100000">
                                          <p:val>
                                            <p:strVal val="#ppt_x"/>
                                          </p:val>
                                        </p:tav>
                                      </p:tavLst>
                                    </p:anim>
                                    <p:anim calcmode="lin" valueType="num">
                                      <p:cBhvr additive="base">
                                        <p:cTn id="26" dur="500" fill="hold"/>
                                        <p:tgtEl>
                                          <p:spTgt spid="3338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33839"/>
                                        </p:tgtEl>
                                        <p:attrNameLst>
                                          <p:attrName>style.visibility</p:attrName>
                                        </p:attrNameLst>
                                      </p:cBhvr>
                                      <p:to>
                                        <p:strVal val="visible"/>
                                      </p:to>
                                    </p:set>
                                    <p:anim calcmode="lin" valueType="num">
                                      <p:cBhvr additive="base">
                                        <p:cTn id="31" dur="500" fill="hold"/>
                                        <p:tgtEl>
                                          <p:spTgt spid="333839"/>
                                        </p:tgtEl>
                                        <p:attrNameLst>
                                          <p:attrName>ppt_x</p:attrName>
                                        </p:attrNameLst>
                                      </p:cBhvr>
                                      <p:tavLst>
                                        <p:tav tm="0">
                                          <p:val>
                                            <p:strVal val="#ppt_x"/>
                                          </p:val>
                                        </p:tav>
                                        <p:tav tm="100000">
                                          <p:val>
                                            <p:strVal val="#ppt_x"/>
                                          </p:val>
                                        </p:tav>
                                      </p:tavLst>
                                    </p:anim>
                                    <p:anim calcmode="lin" valueType="num">
                                      <p:cBhvr additive="base">
                                        <p:cTn id="32" dur="500" fill="hold"/>
                                        <p:tgtEl>
                                          <p:spTgt spid="33383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3830"/>
                                        </p:tgtEl>
                                        <p:attrNameLst>
                                          <p:attrName>style.visibility</p:attrName>
                                        </p:attrNameLst>
                                      </p:cBhvr>
                                      <p:to>
                                        <p:strVal val="visible"/>
                                      </p:to>
                                    </p:set>
                                    <p:anim calcmode="lin" valueType="num">
                                      <p:cBhvr additive="base">
                                        <p:cTn id="37" dur="500" fill="hold"/>
                                        <p:tgtEl>
                                          <p:spTgt spid="333830"/>
                                        </p:tgtEl>
                                        <p:attrNameLst>
                                          <p:attrName>ppt_x</p:attrName>
                                        </p:attrNameLst>
                                      </p:cBhvr>
                                      <p:tavLst>
                                        <p:tav tm="0">
                                          <p:val>
                                            <p:strVal val="#ppt_x"/>
                                          </p:val>
                                        </p:tav>
                                        <p:tav tm="100000">
                                          <p:val>
                                            <p:strVal val="#ppt_x"/>
                                          </p:val>
                                        </p:tav>
                                      </p:tavLst>
                                    </p:anim>
                                    <p:anim calcmode="lin" valueType="num">
                                      <p:cBhvr additive="base">
                                        <p:cTn id="38" dur="500" fill="hold"/>
                                        <p:tgtEl>
                                          <p:spTgt spid="33383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33846"/>
                                        </p:tgtEl>
                                        <p:attrNameLst>
                                          <p:attrName>style.visibility</p:attrName>
                                        </p:attrNameLst>
                                      </p:cBhvr>
                                      <p:to>
                                        <p:strVal val="visible"/>
                                      </p:to>
                                    </p:set>
                                    <p:anim calcmode="lin" valueType="num">
                                      <p:cBhvr additive="base">
                                        <p:cTn id="43" dur="500" fill="hold"/>
                                        <p:tgtEl>
                                          <p:spTgt spid="333846"/>
                                        </p:tgtEl>
                                        <p:attrNameLst>
                                          <p:attrName>ppt_x</p:attrName>
                                        </p:attrNameLst>
                                      </p:cBhvr>
                                      <p:tavLst>
                                        <p:tav tm="0">
                                          <p:val>
                                            <p:strVal val="#ppt_x"/>
                                          </p:val>
                                        </p:tav>
                                        <p:tav tm="100000">
                                          <p:val>
                                            <p:strVal val="#ppt_x"/>
                                          </p:val>
                                        </p:tav>
                                      </p:tavLst>
                                    </p:anim>
                                    <p:anim calcmode="lin" valueType="num">
                                      <p:cBhvr additive="base">
                                        <p:cTn id="44" dur="500" fill="hold"/>
                                        <p:tgtEl>
                                          <p:spTgt spid="33384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33833"/>
                                        </p:tgtEl>
                                        <p:attrNameLst>
                                          <p:attrName>style.visibility</p:attrName>
                                        </p:attrNameLst>
                                      </p:cBhvr>
                                      <p:to>
                                        <p:strVal val="visible"/>
                                      </p:to>
                                    </p:set>
                                    <p:anim calcmode="lin" valueType="num">
                                      <p:cBhvr additive="base">
                                        <p:cTn id="49" dur="500" fill="hold"/>
                                        <p:tgtEl>
                                          <p:spTgt spid="333833"/>
                                        </p:tgtEl>
                                        <p:attrNameLst>
                                          <p:attrName>ppt_x</p:attrName>
                                        </p:attrNameLst>
                                      </p:cBhvr>
                                      <p:tavLst>
                                        <p:tav tm="0">
                                          <p:val>
                                            <p:strVal val="1+#ppt_w/2"/>
                                          </p:val>
                                        </p:tav>
                                        <p:tav tm="100000">
                                          <p:val>
                                            <p:strVal val="#ppt_x"/>
                                          </p:val>
                                        </p:tav>
                                      </p:tavLst>
                                    </p:anim>
                                    <p:anim calcmode="lin" valueType="num">
                                      <p:cBhvr additive="base">
                                        <p:cTn id="50" dur="500" fill="hold"/>
                                        <p:tgtEl>
                                          <p:spTgt spid="33383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333849"/>
                                        </p:tgtEl>
                                        <p:attrNameLst>
                                          <p:attrName>style.visibility</p:attrName>
                                        </p:attrNameLst>
                                      </p:cBhvr>
                                      <p:to>
                                        <p:strVal val="visible"/>
                                      </p:to>
                                    </p:set>
                                    <p:anim calcmode="lin" valueType="num">
                                      <p:cBhvr additive="base">
                                        <p:cTn id="55" dur="500" fill="hold"/>
                                        <p:tgtEl>
                                          <p:spTgt spid="333849"/>
                                        </p:tgtEl>
                                        <p:attrNameLst>
                                          <p:attrName>ppt_x</p:attrName>
                                        </p:attrNameLst>
                                      </p:cBhvr>
                                      <p:tavLst>
                                        <p:tav tm="0">
                                          <p:val>
                                            <p:strVal val="1+#ppt_w/2"/>
                                          </p:val>
                                        </p:tav>
                                        <p:tav tm="100000">
                                          <p:val>
                                            <p:strVal val="#ppt_x"/>
                                          </p:val>
                                        </p:tav>
                                      </p:tavLst>
                                    </p:anim>
                                    <p:anim calcmode="lin" valueType="num">
                                      <p:cBhvr additive="base">
                                        <p:cTn id="56" dur="500" fill="hold"/>
                                        <p:tgtEl>
                                          <p:spTgt spid="33384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33850"/>
                                        </p:tgtEl>
                                        <p:attrNameLst>
                                          <p:attrName>style.visibility</p:attrName>
                                        </p:attrNameLst>
                                      </p:cBhvr>
                                      <p:to>
                                        <p:strVal val="visible"/>
                                      </p:to>
                                    </p:set>
                                    <p:anim calcmode="lin" valueType="num">
                                      <p:cBhvr additive="base">
                                        <p:cTn id="61" dur="500" fill="hold"/>
                                        <p:tgtEl>
                                          <p:spTgt spid="333850"/>
                                        </p:tgtEl>
                                        <p:attrNameLst>
                                          <p:attrName>ppt_x</p:attrName>
                                        </p:attrNameLst>
                                      </p:cBhvr>
                                      <p:tavLst>
                                        <p:tav tm="0">
                                          <p:val>
                                            <p:strVal val="0-#ppt_w/2"/>
                                          </p:val>
                                        </p:tav>
                                        <p:tav tm="100000">
                                          <p:val>
                                            <p:strVal val="#ppt_x"/>
                                          </p:val>
                                        </p:tav>
                                      </p:tavLst>
                                    </p:anim>
                                    <p:anim calcmode="lin" valueType="num">
                                      <p:cBhvr additive="base">
                                        <p:cTn id="62" dur="500" fill="hold"/>
                                        <p:tgtEl>
                                          <p:spTgt spid="33385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33851"/>
                                        </p:tgtEl>
                                        <p:attrNameLst>
                                          <p:attrName>style.visibility</p:attrName>
                                        </p:attrNameLst>
                                      </p:cBhvr>
                                      <p:to>
                                        <p:strVal val="visible"/>
                                      </p:to>
                                    </p:set>
                                    <p:anim calcmode="lin" valueType="num">
                                      <p:cBhvr additive="base">
                                        <p:cTn id="67" dur="500" fill="hold"/>
                                        <p:tgtEl>
                                          <p:spTgt spid="333851"/>
                                        </p:tgtEl>
                                        <p:attrNameLst>
                                          <p:attrName>ppt_x</p:attrName>
                                        </p:attrNameLst>
                                      </p:cBhvr>
                                      <p:tavLst>
                                        <p:tav tm="0">
                                          <p:val>
                                            <p:strVal val="0-#ppt_w/2"/>
                                          </p:val>
                                        </p:tav>
                                        <p:tav tm="100000">
                                          <p:val>
                                            <p:strVal val="#ppt_x"/>
                                          </p:val>
                                        </p:tav>
                                      </p:tavLst>
                                    </p:anim>
                                    <p:anim calcmode="lin" valueType="num">
                                      <p:cBhvr additive="base">
                                        <p:cTn id="68" dur="500" fill="hold"/>
                                        <p:tgtEl>
                                          <p:spTgt spid="333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50" grpId="0" autoUpdateAnimBg="0"/>
      <p:bldP spid="33385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1731964" y="552450"/>
            <a:ext cx="8574087" cy="1143000"/>
          </a:xfrm>
        </p:spPr>
        <p:txBody>
          <a:bodyPr/>
          <a:lstStyle/>
          <a:p>
            <a:r>
              <a:rPr lang="en-US" altLang="zh-CN" dirty="0">
                <a:ea typeface="宋体" panose="02010600030101010101" pitchFamily="2" charset="-122"/>
              </a:rPr>
              <a:t>Illustration: a Farmer &amp; a Baker</a:t>
            </a:r>
            <a:endParaRPr lang="zh-CN" altLang="en-US" dirty="0">
              <a:ea typeface="宋体" panose="02010600030101010101" pitchFamily="2" charset="-122"/>
            </a:endParaRPr>
          </a:p>
        </p:txBody>
      </p:sp>
      <p:graphicFrame>
        <p:nvGraphicFramePr>
          <p:cNvPr id="332803" name="Object 3"/>
          <p:cNvGraphicFramePr>
            <a:graphicFrameLocks noGrp="1" noChangeAspect="1"/>
          </p:cNvGraphicFramePr>
          <p:nvPr>
            <p:ph idx="1"/>
            <p:extLst>
              <p:ext uri="{D42A27DB-BD31-4B8C-83A1-F6EECF244321}">
                <p14:modId xmlns:p14="http://schemas.microsoft.com/office/powerpoint/2010/main" val="2256858830"/>
              </p:ext>
            </p:extLst>
          </p:nvPr>
        </p:nvGraphicFramePr>
        <p:xfrm>
          <a:off x="1803400" y="1803400"/>
          <a:ext cx="8496300" cy="1790700"/>
        </p:xfrm>
        <a:graphic>
          <a:graphicData uri="http://schemas.openxmlformats.org/presentationml/2006/ole">
            <mc:AlternateContent xmlns:mc="http://schemas.openxmlformats.org/markup-compatibility/2006">
              <mc:Choice xmlns:v="urn:schemas-microsoft-com:vml" Requires="v">
                <p:oleObj spid="_x0000_s3332" name="工作表" r:id="rId3" imgW="5695992" imgH="1199974" progId="Excel.Sheet.8">
                  <p:embed/>
                </p:oleObj>
              </mc:Choice>
              <mc:Fallback>
                <p:oleObj name="工作表" r:id="rId3" imgW="5695992" imgH="1199974" progId="Excel.Sheet.8">
                  <p:embed/>
                  <p:pic>
                    <p:nvPicPr>
                      <p:cNvPr id="332803" name="Object 3"/>
                      <p:cNvPicPr>
                        <a:picLocks noChangeAspect="1" noChangeArrowheads="1"/>
                      </p:cNvPicPr>
                      <p:nvPr/>
                    </p:nvPicPr>
                    <p:blipFill>
                      <a:blip r:embed="rId4"/>
                      <a:srcRect/>
                      <a:stretch>
                        <a:fillRect/>
                      </a:stretch>
                    </p:blipFill>
                    <p:spPr bwMode="auto">
                      <a:xfrm>
                        <a:off x="1803400" y="1803400"/>
                        <a:ext cx="8496300" cy="17907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2804" name="Object 4"/>
          <p:cNvGraphicFramePr>
            <a:graphicFrameLocks noChangeAspect="1"/>
          </p:cNvGraphicFramePr>
          <p:nvPr>
            <p:extLst>
              <p:ext uri="{D42A27DB-BD31-4B8C-83A1-F6EECF244321}">
                <p14:modId xmlns:p14="http://schemas.microsoft.com/office/powerpoint/2010/main" val="4169947304"/>
              </p:ext>
            </p:extLst>
          </p:nvPr>
        </p:nvGraphicFramePr>
        <p:xfrm>
          <a:off x="1803400" y="3986213"/>
          <a:ext cx="8559800" cy="1968500"/>
        </p:xfrm>
        <a:graphic>
          <a:graphicData uri="http://schemas.openxmlformats.org/presentationml/2006/ole">
            <mc:AlternateContent xmlns:mc="http://schemas.openxmlformats.org/markup-compatibility/2006">
              <mc:Choice xmlns:v="urn:schemas-microsoft-com:vml" Requires="v">
                <p:oleObj spid="_x0000_s3333" name="工作表" r:id="rId5" imgW="5619681" imgH="1295634" progId="Excel.Sheet.8">
                  <p:embed/>
                </p:oleObj>
              </mc:Choice>
              <mc:Fallback>
                <p:oleObj name="工作表" r:id="rId5" imgW="5619681" imgH="1295634" progId="Excel.Sheet.8">
                  <p:embed/>
                  <p:pic>
                    <p:nvPicPr>
                      <p:cNvPr id="332804" name="Object 4"/>
                      <p:cNvPicPr>
                        <a:picLocks noChangeAspect="1" noChangeArrowheads="1"/>
                      </p:cNvPicPr>
                      <p:nvPr/>
                    </p:nvPicPr>
                    <p:blipFill>
                      <a:blip r:embed="rId6"/>
                      <a:srcRect/>
                      <a:stretch>
                        <a:fillRect/>
                      </a:stretch>
                    </p:blipFill>
                    <p:spPr bwMode="auto">
                      <a:xfrm>
                        <a:off x="1803400" y="3986213"/>
                        <a:ext cx="8559800" cy="19685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7186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wipe(left)">
                                      <p:cBhvr>
                                        <p:cTn id="7"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ctrTitle"/>
          </p:nvPr>
        </p:nvSpPr>
        <p:spPr>
          <a:xfrm>
            <a:off x="1524000" y="1828800"/>
            <a:ext cx="9144000" cy="2362200"/>
          </a:xfrm>
        </p:spPr>
        <p:txBody>
          <a:bodyPr/>
          <a:lstStyle/>
          <a:p>
            <a:pPr algn="ctr">
              <a:lnSpc>
                <a:spcPct val="120000"/>
              </a:lnSpc>
            </a:pPr>
            <a:r>
              <a:rPr lang="en-US" altLang="zh-CN" sz="6000" dirty="0" smtClean="0"/>
              <a:t>Derivatives</a:t>
            </a:r>
            <a:endParaRPr lang="en-US" altLang="zh-CN" sz="6000" dirty="0"/>
          </a:p>
        </p:txBody>
      </p:sp>
      <p:sp>
        <p:nvSpPr>
          <p:cNvPr id="199685" name="Rectangle 5"/>
          <p:cNvSpPr>
            <a:spLocks noGrp="1" noChangeArrowheads="1"/>
          </p:cNvSpPr>
          <p:nvPr>
            <p:ph type="subTitle" idx="1"/>
          </p:nvPr>
        </p:nvSpPr>
        <p:spPr>
          <a:xfrm>
            <a:off x="1524000" y="4292600"/>
            <a:ext cx="9144000" cy="1944688"/>
          </a:xfrm>
        </p:spPr>
        <p:txBody>
          <a:bodyPr/>
          <a:lstStyle/>
          <a:p>
            <a:pPr algn="ctr">
              <a:lnSpc>
                <a:spcPct val="90000"/>
              </a:lnSpc>
            </a:pPr>
            <a:r>
              <a:rPr lang="zh-CN" altLang="en-US">
                <a:solidFill>
                  <a:srgbClr val="FF0066"/>
                </a:solidFill>
                <a:effectLst>
                  <a:outerShdw blurRad="38100" dist="38100" dir="2700000" algn="tl">
                    <a:srgbClr val="C0C0C0"/>
                  </a:outerShdw>
                </a:effectLst>
                <a:ea typeface="楷体" panose="02010609060101010101" pitchFamily="49" charset="-122"/>
              </a:rPr>
              <a:t>邓光军</a:t>
            </a:r>
          </a:p>
          <a:p>
            <a:pPr algn="ctr">
              <a:lnSpc>
                <a:spcPct val="90000"/>
              </a:lnSpc>
            </a:pPr>
            <a:endParaRPr lang="en-US" altLang="zh-CN" sz="2000">
              <a:effectLst>
                <a:outerShdw blurRad="38100" dist="38100" dir="2700000" algn="tl">
                  <a:srgbClr val="C0C0C0"/>
                </a:outerShdw>
              </a:effectLst>
              <a:ea typeface="楷体" panose="02010609060101010101" pitchFamily="49" charset="-122"/>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r>
              <a:rPr lang="en-US" altLang="zh-CN" sz="2000">
                <a:effectLst>
                  <a:outerShdw blurRad="38100" dist="38100" dir="2700000" algn="tl">
                    <a:srgbClr val="C0C0C0"/>
                  </a:outerShdw>
                </a:effectLst>
              </a:rPr>
              <a:t>denggj@uestc.edu.cn</a:t>
            </a:r>
          </a:p>
        </p:txBody>
      </p:sp>
      <p:sp>
        <p:nvSpPr>
          <p:cNvPr id="199686" name="Rectangle 6"/>
          <p:cNvSpPr>
            <a:spLocks noChangeArrowheads="1"/>
          </p:cNvSpPr>
          <p:nvPr/>
        </p:nvSpPr>
        <p:spPr bwMode="auto">
          <a:xfrm>
            <a:off x="1524000" y="6157914"/>
            <a:ext cx="91440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defRPr kumimoji="1" sz="2800" b="1">
                <a:solidFill>
                  <a:schemeClr val="tx2"/>
                </a:solidFill>
                <a:latin typeface="Times New Roman" panose="02020603050405020304" pitchFamily="18" charset="0"/>
                <a:ea typeface="楷体_GB2312" pitchFamily="49" charset="-122"/>
              </a:defRPr>
            </a:lvl1pPr>
            <a:lvl2pPr>
              <a:spcBef>
                <a:spcPct val="20000"/>
              </a:spcBef>
              <a:buClr>
                <a:srgbClr val="CC9900"/>
              </a:buClr>
              <a:buSzPct val="75000"/>
              <a:buFont typeface="Wingdings" panose="05000000000000000000" pitchFamily="2" charset="2"/>
              <a:defRPr kumimoji="1" sz="24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spcBef>
                <a:spcPct val="20000"/>
              </a:spcBef>
              <a:buClr>
                <a:srgbClr val="FF0066"/>
              </a:buClr>
              <a:buFont typeface="Times New Roman" panose="02020603050405020304" pitchFamily="18" charset="0"/>
              <a:defRPr kumimoji="1" sz="20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spcBef>
                <a:spcPct val="20000"/>
              </a:spcBef>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spcBef>
                <a:spcPct val="20000"/>
              </a:spcBef>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algn="ctr" fontAlgn="base">
              <a:spcAft>
                <a:spcPct val="0"/>
              </a:spcAft>
            </a:pPr>
            <a:r>
              <a:rPr lang="en-US" altLang="zh-CN" sz="1800">
                <a:solidFill>
                  <a:srgbClr val="CC6600"/>
                </a:solidFill>
                <a:effectLst>
                  <a:outerShdw blurRad="38100" dist="38100" dir="2700000" algn="tl">
                    <a:srgbClr val="C0C0C0"/>
                  </a:outerShdw>
                </a:effectLst>
                <a:ea typeface="黑体" panose="02010609060101010101" pitchFamily="49" charset="-122"/>
              </a:rPr>
              <a:t>School of Management and Economics</a:t>
            </a:r>
          </a:p>
        </p:txBody>
      </p:sp>
    </p:spTree>
    <p:extLst>
      <p:ext uri="{BB962C8B-B14F-4D97-AF65-F5344CB8AC3E}">
        <p14:creationId xmlns:p14="http://schemas.microsoft.com/office/powerpoint/2010/main" val="1819072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ltLang="zh-CN"/>
              <a:t>History of Futures Markets</a:t>
            </a:r>
            <a:endParaRPr lang="zh-CN" altLang="en-US"/>
          </a:p>
        </p:txBody>
      </p:sp>
      <p:sp>
        <p:nvSpPr>
          <p:cNvPr id="316419" name="Rectangle 3"/>
          <p:cNvSpPr>
            <a:spLocks noGrp="1" noChangeArrowheads="1"/>
          </p:cNvSpPr>
          <p:nvPr>
            <p:ph type="body" idx="1"/>
          </p:nvPr>
        </p:nvSpPr>
        <p:spPr>
          <a:xfrm>
            <a:off x="811161" y="1732013"/>
            <a:ext cx="10559845" cy="3975613"/>
          </a:xfrm>
        </p:spPr>
        <p:txBody>
          <a:bodyPr/>
          <a:lstStyle/>
          <a:p>
            <a:pPr>
              <a:lnSpc>
                <a:spcPct val="90000"/>
              </a:lnSpc>
            </a:pPr>
            <a:r>
              <a:rPr lang="en-US" altLang="zh-CN" dirty="0">
                <a:solidFill>
                  <a:srgbClr val="1406CA"/>
                </a:solidFill>
                <a:ea typeface="楷体" panose="02010609060101010101" pitchFamily="49" charset="-122"/>
              </a:rPr>
              <a:t>1571</a:t>
            </a:r>
            <a:r>
              <a:rPr lang="zh-CN" altLang="en-US" dirty="0">
                <a:solidFill>
                  <a:srgbClr val="1406CA"/>
                </a:solidFill>
                <a:ea typeface="楷体" panose="02010609060101010101" pitchFamily="49" charset="-122"/>
              </a:rPr>
              <a:t>年伦敦开设的世界第一家商品远期合同交易所</a:t>
            </a:r>
            <a:r>
              <a:rPr lang="en-US" altLang="zh-CN" dirty="0">
                <a:solidFill>
                  <a:srgbClr val="1406CA"/>
                </a:solidFill>
                <a:ea typeface="楷体" panose="02010609060101010101" pitchFamily="49" charset="-122"/>
              </a:rPr>
              <a:t>—</a:t>
            </a:r>
            <a:r>
              <a:rPr lang="zh-CN" altLang="en-US" dirty="0">
                <a:solidFill>
                  <a:srgbClr val="1406CA"/>
                </a:solidFill>
                <a:ea typeface="楷体" panose="02010609060101010101" pitchFamily="49" charset="-122"/>
              </a:rPr>
              <a:t>皇家交易所 </a:t>
            </a:r>
          </a:p>
          <a:p>
            <a:pPr>
              <a:lnSpc>
                <a:spcPct val="90000"/>
              </a:lnSpc>
            </a:pPr>
            <a:r>
              <a:rPr lang="en-US" altLang="zh-CN" dirty="0">
                <a:solidFill>
                  <a:srgbClr val="1406CA"/>
                </a:solidFill>
                <a:ea typeface="楷体" panose="02010609060101010101" pitchFamily="49" charset="-122"/>
              </a:rPr>
              <a:t>1848</a:t>
            </a:r>
            <a:r>
              <a:rPr lang="zh-CN" altLang="en-US" dirty="0">
                <a:solidFill>
                  <a:srgbClr val="1406CA"/>
                </a:solidFill>
                <a:ea typeface="楷体" panose="02010609060101010101" pitchFamily="49" charset="-122"/>
              </a:rPr>
              <a:t>年，</a:t>
            </a:r>
            <a:r>
              <a:rPr lang="en-US" altLang="zh-CN" dirty="0">
                <a:solidFill>
                  <a:srgbClr val="1406CA"/>
                </a:solidFill>
                <a:ea typeface="楷体" panose="02010609060101010101" pitchFamily="49" charset="-122"/>
              </a:rPr>
              <a:t>82</a:t>
            </a:r>
            <a:r>
              <a:rPr lang="zh-CN" altLang="en-US" dirty="0">
                <a:solidFill>
                  <a:srgbClr val="1406CA"/>
                </a:solidFill>
                <a:ea typeface="楷体" panose="02010609060101010101" pitchFamily="49" charset="-122"/>
              </a:rPr>
              <a:t>位商人发起组织了芝加哥期货交易所（</a:t>
            </a:r>
            <a:r>
              <a:rPr lang="en-US" altLang="zh-CN" dirty="0">
                <a:solidFill>
                  <a:srgbClr val="1406CA"/>
                </a:solidFill>
                <a:ea typeface="楷体" panose="02010609060101010101" pitchFamily="49" charset="-122"/>
              </a:rPr>
              <a:t>CBOT</a:t>
            </a:r>
            <a:r>
              <a:rPr lang="zh-CN" altLang="en-US" dirty="0">
                <a:solidFill>
                  <a:srgbClr val="1406CA"/>
                </a:solidFill>
                <a:ea typeface="楷体" panose="02010609060101010101" pitchFamily="49" charset="-122"/>
              </a:rPr>
              <a:t>），目的是改进运输与储存条件，为会员提供信息</a:t>
            </a:r>
            <a:endParaRPr lang="zh-CN" altLang="zh-CN" dirty="0">
              <a:solidFill>
                <a:srgbClr val="1406CA"/>
              </a:solidFill>
              <a:ea typeface="楷体" panose="02010609060101010101" pitchFamily="49" charset="-122"/>
            </a:endParaRPr>
          </a:p>
          <a:p>
            <a:pPr>
              <a:lnSpc>
                <a:spcPct val="90000"/>
              </a:lnSpc>
            </a:pPr>
            <a:r>
              <a:rPr lang="en-US" altLang="zh-CN" dirty="0">
                <a:solidFill>
                  <a:srgbClr val="1406CA"/>
                </a:solidFill>
                <a:ea typeface="楷体" panose="02010609060101010101" pitchFamily="49" charset="-122"/>
              </a:rPr>
              <a:t>1851</a:t>
            </a:r>
            <a:r>
              <a:rPr lang="zh-CN" altLang="en-US" dirty="0">
                <a:solidFill>
                  <a:srgbClr val="1406CA"/>
                </a:solidFill>
                <a:ea typeface="楷体" panose="02010609060101010101" pitchFamily="49" charset="-122"/>
              </a:rPr>
              <a:t>年芝加哥期货交易所引进远期合同</a:t>
            </a:r>
            <a:endParaRPr lang="zh-CN" altLang="zh-CN" dirty="0">
              <a:solidFill>
                <a:srgbClr val="1406CA"/>
              </a:solidFill>
              <a:ea typeface="楷体" panose="02010609060101010101" pitchFamily="49" charset="-122"/>
            </a:endParaRPr>
          </a:p>
          <a:p>
            <a:pPr>
              <a:lnSpc>
                <a:spcPct val="90000"/>
              </a:lnSpc>
            </a:pPr>
            <a:r>
              <a:rPr lang="en-US" altLang="zh-CN" dirty="0">
                <a:solidFill>
                  <a:srgbClr val="1406CA"/>
                </a:solidFill>
                <a:ea typeface="楷体" panose="02010609060101010101" pitchFamily="49" charset="-122"/>
              </a:rPr>
              <a:t>1865</a:t>
            </a:r>
            <a:r>
              <a:rPr lang="zh-CN" altLang="en-US" dirty="0">
                <a:solidFill>
                  <a:srgbClr val="1406CA"/>
                </a:solidFill>
                <a:ea typeface="楷体" panose="02010609060101010101" pitchFamily="49" charset="-122"/>
              </a:rPr>
              <a:t>年芝加哥谷物交易所推出了一种被称为“期货合约”的标准化协议，取代原先沿用的远期合同</a:t>
            </a:r>
            <a:endParaRPr lang="zh-CN" altLang="zh-CN" dirty="0">
              <a:solidFill>
                <a:srgbClr val="1406CA"/>
              </a:solidFill>
              <a:ea typeface="楷体" panose="02010609060101010101" pitchFamily="49" charset="-122"/>
            </a:endParaRPr>
          </a:p>
          <a:p>
            <a:pPr lvl="1">
              <a:lnSpc>
                <a:spcPct val="90000"/>
              </a:lnSpc>
            </a:pPr>
            <a:r>
              <a:rPr lang="zh-CN" altLang="en-US" b="0" dirty="0">
                <a:solidFill>
                  <a:srgbClr val="FF158A"/>
                </a:solidFill>
                <a:latin typeface="楷体" panose="02010609060101010101" pitchFamily="49" charset="-122"/>
                <a:ea typeface="楷体" panose="02010609060101010101" pitchFamily="49" charset="-122"/>
              </a:rPr>
              <a:t>使用这种标准化合约，允许合约转手买卖，并逐步完善了保证金制度，于是一种专门买卖标准化合约的期货市场形成了，期货成为投资者的一种投资理财</a:t>
            </a:r>
            <a:r>
              <a:rPr lang="zh-CN" altLang="en-US" b="0" dirty="0" smtClean="0">
                <a:solidFill>
                  <a:srgbClr val="FF158A"/>
                </a:solidFill>
                <a:latin typeface="楷体" panose="02010609060101010101" pitchFamily="49" charset="-122"/>
                <a:ea typeface="楷体" panose="02010609060101010101" pitchFamily="49" charset="-122"/>
              </a:rPr>
              <a:t>工具</a:t>
            </a:r>
            <a:endParaRPr lang="zh-CN" altLang="zh-CN" b="0" dirty="0">
              <a:solidFill>
                <a:srgbClr val="FF158A"/>
              </a:solidFill>
              <a:latin typeface="楷体" panose="02010609060101010101" pitchFamily="49" charset="-122"/>
              <a:ea typeface="楷体" panose="02010609060101010101" pitchFamily="49" charset="-122"/>
            </a:endParaRPr>
          </a:p>
          <a:p>
            <a:pPr>
              <a:lnSpc>
                <a:spcPct val="90000"/>
              </a:lnSpc>
            </a:pPr>
            <a:r>
              <a:rPr lang="en-US" altLang="zh-CN" dirty="0">
                <a:solidFill>
                  <a:srgbClr val="1406CA"/>
                </a:solidFill>
                <a:ea typeface="楷体" panose="02010609060101010101" pitchFamily="49" charset="-122"/>
              </a:rPr>
              <a:t>1882</a:t>
            </a:r>
            <a:r>
              <a:rPr lang="zh-CN" altLang="en-US" dirty="0">
                <a:solidFill>
                  <a:srgbClr val="1406CA"/>
                </a:solidFill>
                <a:ea typeface="楷体" panose="02010609060101010101" pitchFamily="49" charset="-122"/>
              </a:rPr>
              <a:t>年交易所允许以对冲方式免除履约责任，增加了期货交易的流动性 </a:t>
            </a:r>
          </a:p>
        </p:txBody>
      </p:sp>
    </p:spTree>
    <p:extLst>
      <p:ext uri="{BB962C8B-B14F-4D97-AF65-F5344CB8AC3E}">
        <p14:creationId xmlns:p14="http://schemas.microsoft.com/office/powerpoint/2010/main" val="964453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wipe(left)">
                                      <p:cBhvr>
                                        <p:cTn id="7" dur="500"/>
                                        <p:tgtEl>
                                          <p:spTgt spid="316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6419">
                                            <p:txEl>
                                              <p:pRg st="1" end="1"/>
                                            </p:txEl>
                                          </p:spTgt>
                                        </p:tgtEl>
                                        <p:attrNameLst>
                                          <p:attrName>style.visibility</p:attrName>
                                        </p:attrNameLst>
                                      </p:cBhvr>
                                      <p:to>
                                        <p:strVal val="visible"/>
                                      </p:to>
                                    </p:set>
                                    <p:animEffect transition="in" filter="wipe(left)">
                                      <p:cBhvr>
                                        <p:cTn id="12" dur="500"/>
                                        <p:tgtEl>
                                          <p:spTgt spid="316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6419">
                                            <p:txEl>
                                              <p:pRg st="2" end="2"/>
                                            </p:txEl>
                                          </p:spTgt>
                                        </p:tgtEl>
                                        <p:attrNameLst>
                                          <p:attrName>style.visibility</p:attrName>
                                        </p:attrNameLst>
                                      </p:cBhvr>
                                      <p:to>
                                        <p:strVal val="visible"/>
                                      </p:to>
                                    </p:set>
                                    <p:animEffect transition="in" filter="wipe(left)">
                                      <p:cBhvr>
                                        <p:cTn id="17" dur="500"/>
                                        <p:tgtEl>
                                          <p:spTgt spid="316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6419">
                                            <p:txEl>
                                              <p:pRg st="3" end="3"/>
                                            </p:txEl>
                                          </p:spTgt>
                                        </p:tgtEl>
                                        <p:attrNameLst>
                                          <p:attrName>style.visibility</p:attrName>
                                        </p:attrNameLst>
                                      </p:cBhvr>
                                      <p:to>
                                        <p:strVal val="visible"/>
                                      </p:to>
                                    </p:set>
                                    <p:animEffect transition="in" filter="wipe(left)">
                                      <p:cBhvr>
                                        <p:cTn id="22" dur="500"/>
                                        <p:tgtEl>
                                          <p:spTgt spid="316419">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16419">
                                            <p:txEl>
                                              <p:pRg st="4" end="4"/>
                                            </p:txEl>
                                          </p:spTgt>
                                        </p:tgtEl>
                                        <p:attrNameLst>
                                          <p:attrName>style.visibility</p:attrName>
                                        </p:attrNameLst>
                                      </p:cBhvr>
                                      <p:to>
                                        <p:strVal val="visible"/>
                                      </p:to>
                                    </p:set>
                                    <p:animEffect transition="in" filter="wipe(left)">
                                      <p:cBhvr>
                                        <p:cTn id="25" dur="500"/>
                                        <p:tgtEl>
                                          <p:spTgt spid="31641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16419">
                                            <p:txEl>
                                              <p:pRg st="5" end="5"/>
                                            </p:txEl>
                                          </p:spTgt>
                                        </p:tgtEl>
                                        <p:attrNameLst>
                                          <p:attrName>style.visibility</p:attrName>
                                        </p:attrNameLst>
                                      </p:cBhvr>
                                      <p:to>
                                        <p:strVal val="visible"/>
                                      </p:to>
                                    </p:set>
                                    <p:animEffect transition="in" filter="wipe(left)">
                                      <p:cBhvr>
                                        <p:cTn id="30" dur="500"/>
                                        <p:tgtEl>
                                          <p:spTgt spid="316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body" idx="1"/>
          </p:nvPr>
        </p:nvSpPr>
        <p:spPr>
          <a:xfrm>
            <a:off x="914399" y="1889125"/>
            <a:ext cx="10618840" cy="4419600"/>
          </a:xfrm>
        </p:spPr>
        <p:txBody>
          <a:bodyPr/>
          <a:lstStyle/>
          <a:p>
            <a:pPr marL="457200" indent="-457200">
              <a:lnSpc>
                <a:spcPct val="110000"/>
              </a:lnSpc>
            </a:pPr>
            <a:r>
              <a:rPr lang="en-US" altLang="zh-CN" dirty="0">
                <a:solidFill>
                  <a:srgbClr val="1807F3"/>
                </a:solidFill>
                <a:ea typeface="楷体" panose="02010609060101010101" pitchFamily="49" charset="-122"/>
              </a:rPr>
              <a:t>The Chicago Board of Trade(CBOT)</a:t>
            </a:r>
          </a:p>
          <a:p>
            <a:pPr lvl="2">
              <a:buClr>
                <a:srgbClr val="FF9900"/>
              </a:buClr>
            </a:pPr>
            <a:r>
              <a:rPr lang="en-US" altLang="zh-CN" b="0" dirty="0">
                <a:solidFill>
                  <a:srgbClr val="FF158A"/>
                </a:solidFill>
                <a:effectLst/>
              </a:rPr>
              <a:t>Established in 1848</a:t>
            </a:r>
          </a:p>
          <a:p>
            <a:pPr lvl="2">
              <a:buClr>
                <a:srgbClr val="FF9900"/>
              </a:buClr>
            </a:pPr>
            <a:r>
              <a:rPr lang="en-US" altLang="zh-CN" b="0" dirty="0">
                <a:solidFill>
                  <a:srgbClr val="FF158A"/>
                </a:solidFill>
                <a:effectLst/>
              </a:rPr>
              <a:t>To-arrive</a:t>
            </a:r>
            <a:r>
              <a:rPr lang="en-US" altLang="zh-CN" b="0" dirty="0">
                <a:solidFill>
                  <a:srgbClr val="FF158A"/>
                </a:solidFill>
                <a:effectLst/>
              </a:rPr>
              <a:t> contract</a:t>
            </a:r>
          </a:p>
          <a:p>
            <a:pPr lvl="2">
              <a:buClr>
                <a:srgbClr val="FF9900"/>
              </a:buClr>
            </a:pPr>
            <a:r>
              <a:rPr lang="en-US" altLang="zh-CN" b="0" dirty="0">
                <a:solidFill>
                  <a:srgbClr val="FF158A"/>
                </a:solidFill>
                <a:effectLst/>
              </a:rPr>
              <a:t>Offers futures contract: corn, oats, soybeans, soybean meal, soybean oil, wheat, Treasury bonds, and Treasury </a:t>
            </a:r>
            <a:r>
              <a:rPr lang="en-US" altLang="zh-CN" b="0" dirty="0" smtClean="0">
                <a:solidFill>
                  <a:srgbClr val="FF158A"/>
                </a:solidFill>
                <a:effectLst/>
              </a:rPr>
              <a:t>notes</a:t>
            </a:r>
            <a:endParaRPr lang="en-US" altLang="zh-CN" b="0" dirty="0">
              <a:solidFill>
                <a:srgbClr val="FF158A"/>
              </a:solidFill>
              <a:effectLst/>
            </a:endParaRPr>
          </a:p>
          <a:p>
            <a:pPr marL="457200" indent="-457200">
              <a:lnSpc>
                <a:spcPct val="110000"/>
              </a:lnSpc>
            </a:pPr>
            <a:r>
              <a:rPr lang="en-US" altLang="zh-CN" dirty="0">
                <a:solidFill>
                  <a:srgbClr val="1807F3"/>
                </a:solidFill>
                <a:ea typeface="楷体" panose="02010609060101010101" pitchFamily="49" charset="-122"/>
              </a:rPr>
              <a:t>The Chicago Mercantile Exchange(CME)</a:t>
            </a:r>
          </a:p>
          <a:p>
            <a:pPr lvl="2">
              <a:buClr>
                <a:srgbClr val="FF9900"/>
              </a:buClr>
            </a:pPr>
            <a:r>
              <a:rPr lang="en-US" altLang="zh-CN" b="0" dirty="0">
                <a:solidFill>
                  <a:srgbClr val="FF158A"/>
                </a:solidFill>
                <a:effectLst/>
              </a:rPr>
              <a:t>Established in 1919</a:t>
            </a:r>
          </a:p>
          <a:p>
            <a:pPr lvl="2">
              <a:buClr>
                <a:srgbClr val="FF9900"/>
              </a:buClr>
            </a:pPr>
            <a:r>
              <a:rPr lang="en-US" altLang="zh-CN" b="0" dirty="0">
                <a:solidFill>
                  <a:srgbClr val="FF158A"/>
                </a:solidFill>
                <a:effectLst/>
              </a:rPr>
              <a:t>A futures market for </a:t>
            </a:r>
            <a:r>
              <a:rPr lang="en-US" altLang="zh-CN" b="0" dirty="0" err="1">
                <a:solidFill>
                  <a:srgbClr val="FF158A"/>
                </a:solidFill>
                <a:effectLst/>
              </a:rPr>
              <a:t>pok</a:t>
            </a:r>
            <a:r>
              <a:rPr lang="en-US" altLang="zh-CN" b="0" dirty="0">
                <a:solidFill>
                  <a:srgbClr val="FF158A"/>
                </a:solidFill>
                <a:effectLst/>
              </a:rPr>
              <a:t> </a:t>
            </a:r>
            <a:r>
              <a:rPr lang="en-US" altLang="zh-CN" b="0" dirty="0" err="1">
                <a:solidFill>
                  <a:srgbClr val="FF158A"/>
                </a:solidFill>
                <a:effectLst/>
              </a:rPr>
              <a:t>bllies</a:t>
            </a:r>
            <a:r>
              <a:rPr lang="en-US" altLang="zh-CN" b="0" dirty="0">
                <a:solidFill>
                  <a:srgbClr val="FF158A"/>
                </a:solidFill>
                <a:effectLst/>
              </a:rPr>
              <a:t>, live cattle, live hogs, and feeder cattle.</a:t>
            </a:r>
          </a:p>
          <a:p>
            <a:pPr lvl="2">
              <a:buClr>
                <a:srgbClr val="FF9900"/>
              </a:buClr>
            </a:pPr>
            <a:r>
              <a:rPr lang="en-US" altLang="zh-CN" b="0" dirty="0">
                <a:solidFill>
                  <a:srgbClr val="FF158A"/>
                </a:solidFill>
                <a:effectLst/>
              </a:rPr>
              <a:t>The Standard &amp; Poor’s 500 Stock index.</a:t>
            </a:r>
          </a:p>
          <a:p>
            <a:pPr marL="457200" indent="-457200">
              <a:lnSpc>
                <a:spcPct val="110000"/>
              </a:lnSpc>
            </a:pPr>
            <a:r>
              <a:rPr lang="en-US" altLang="zh-CN" dirty="0">
                <a:solidFill>
                  <a:srgbClr val="1807F3"/>
                </a:solidFill>
                <a:ea typeface="楷体" panose="02010609060101010101" pitchFamily="49" charset="-122"/>
              </a:rPr>
              <a:t>Electronic Trading</a:t>
            </a:r>
          </a:p>
        </p:txBody>
      </p:sp>
      <p:sp>
        <p:nvSpPr>
          <p:cNvPr id="287747" name="Rectangle 3"/>
          <p:cNvSpPr>
            <a:spLocks noGrp="1" noChangeArrowheads="1"/>
          </p:cNvSpPr>
          <p:nvPr>
            <p:ph type="title"/>
          </p:nvPr>
        </p:nvSpPr>
        <p:spPr/>
        <p:txBody>
          <a:bodyPr/>
          <a:lstStyle/>
          <a:p>
            <a:r>
              <a:rPr lang="en-US" altLang="zh-CN" dirty="0"/>
              <a:t>History of Futures Markets</a:t>
            </a:r>
            <a:endParaRPr lang="zh-CN" altLang="en-US" dirty="0"/>
          </a:p>
        </p:txBody>
      </p:sp>
    </p:spTree>
    <p:extLst>
      <p:ext uri="{BB962C8B-B14F-4D97-AF65-F5344CB8AC3E}">
        <p14:creationId xmlns:p14="http://schemas.microsoft.com/office/powerpoint/2010/main" val="277027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383458" y="480346"/>
            <a:ext cx="8913044" cy="1143000"/>
          </a:xfrm>
        </p:spPr>
        <p:txBody>
          <a:bodyPr/>
          <a:lstStyle/>
          <a:p>
            <a:r>
              <a:rPr lang="en-US" altLang="zh-CN" dirty="0"/>
              <a:t>History of Futures Markets</a:t>
            </a:r>
          </a:p>
        </p:txBody>
      </p:sp>
      <p:sp>
        <p:nvSpPr>
          <p:cNvPr id="288771" name="Rectangle 3"/>
          <p:cNvSpPr>
            <a:spLocks noGrp="1" noChangeArrowheads="1"/>
          </p:cNvSpPr>
          <p:nvPr>
            <p:ph type="body" idx="1"/>
          </p:nvPr>
        </p:nvSpPr>
        <p:spPr>
          <a:xfrm>
            <a:off x="825909" y="1740310"/>
            <a:ext cx="10574593" cy="4784315"/>
          </a:xfrm>
        </p:spPr>
        <p:txBody>
          <a:bodyPr/>
          <a:lstStyle/>
          <a:p>
            <a:pPr marL="457200" indent="-457200">
              <a:lnSpc>
                <a:spcPct val="110000"/>
              </a:lnSpc>
            </a:pPr>
            <a:r>
              <a:rPr lang="en-US" altLang="zh-CN" dirty="0">
                <a:solidFill>
                  <a:srgbClr val="1807F3"/>
                </a:solidFill>
                <a:ea typeface="楷体" panose="02010609060101010101" pitchFamily="49" charset="-122"/>
              </a:rPr>
              <a:t>Futures Markets in oversea</a:t>
            </a:r>
          </a:p>
          <a:p>
            <a:pPr lvl="1">
              <a:lnSpc>
                <a:spcPct val="110000"/>
              </a:lnSpc>
            </a:pPr>
            <a:r>
              <a:rPr lang="en-US" altLang="zh-CN" b="0" dirty="0" smtClean="0">
                <a:solidFill>
                  <a:srgbClr val="FF158A"/>
                </a:solidFill>
                <a:effectLst/>
              </a:rPr>
              <a:t>Chicago </a:t>
            </a:r>
            <a:r>
              <a:rPr lang="en-US" altLang="zh-CN" b="0" dirty="0">
                <a:solidFill>
                  <a:srgbClr val="FF158A"/>
                </a:solidFill>
                <a:effectLst/>
              </a:rPr>
              <a:t>Board of Trade(</a:t>
            </a:r>
            <a:r>
              <a:rPr lang="en-US" altLang="zh-CN" b="0" dirty="0">
                <a:solidFill>
                  <a:srgbClr val="FF158A"/>
                </a:solidFill>
                <a:effectLst/>
                <a:hlinkClick r:id="rId2"/>
              </a:rPr>
              <a:t>www.cbot.com</a:t>
            </a:r>
            <a:r>
              <a:rPr lang="en-US" altLang="zh-CN" b="0" dirty="0">
                <a:solidFill>
                  <a:srgbClr val="FF158A"/>
                </a:solidFill>
                <a:effectLst/>
              </a:rPr>
              <a:t>) and the Chicago Mercantile Exchange(</a:t>
            </a:r>
            <a:r>
              <a:rPr lang="en-US" altLang="zh-CN" b="0" dirty="0">
                <a:solidFill>
                  <a:srgbClr val="FF158A"/>
                </a:solidFill>
                <a:effectLst/>
                <a:hlinkClick r:id="rId3"/>
              </a:rPr>
              <a:t>www.cme.com</a:t>
            </a:r>
            <a:r>
              <a:rPr lang="en-US" altLang="zh-CN" b="0" dirty="0">
                <a:solidFill>
                  <a:srgbClr val="FF158A"/>
                </a:solidFill>
                <a:effectLst/>
              </a:rPr>
              <a:t>) in the United States</a:t>
            </a:r>
          </a:p>
          <a:p>
            <a:pPr lvl="1">
              <a:lnSpc>
                <a:spcPct val="90000"/>
              </a:lnSpc>
            </a:pPr>
            <a:r>
              <a:rPr lang="en-US" altLang="zh-CN" b="0" dirty="0">
                <a:solidFill>
                  <a:srgbClr val="FF158A"/>
                </a:solidFill>
                <a:effectLst/>
              </a:rPr>
              <a:t>London International Financial Futures and Options Exchange(</a:t>
            </a:r>
            <a:r>
              <a:rPr lang="en-US" altLang="zh-CN" b="0" dirty="0">
                <a:solidFill>
                  <a:srgbClr val="FF158A"/>
                </a:solidFill>
                <a:effectLst/>
                <a:hlinkClick r:id="rId4"/>
              </a:rPr>
              <a:t>www.liffe.com</a:t>
            </a:r>
            <a:r>
              <a:rPr lang="en-US" altLang="zh-CN" b="0" dirty="0">
                <a:solidFill>
                  <a:srgbClr val="FF158A"/>
                </a:solidFill>
                <a:effectLst/>
              </a:rPr>
              <a:t>).</a:t>
            </a:r>
          </a:p>
          <a:p>
            <a:pPr lvl="1">
              <a:lnSpc>
                <a:spcPct val="120000"/>
              </a:lnSpc>
            </a:pPr>
            <a:r>
              <a:rPr lang="en-US" altLang="zh-CN" b="0" dirty="0" err="1">
                <a:solidFill>
                  <a:srgbClr val="FF158A"/>
                </a:solidFill>
                <a:effectLst/>
              </a:rPr>
              <a:t>Bolsa</a:t>
            </a:r>
            <a:r>
              <a:rPr lang="en-US" altLang="zh-CN" b="0" dirty="0">
                <a:solidFill>
                  <a:srgbClr val="FF158A"/>
                </a:solidFill>
                <a:effectLst/>
              </a:rPr>
              <a:t> de </a:t>
            </a:r>
            <a:r>
              <a:rPr lang="en-US" altLang="zh-CN" b="0" dirty="0" err="1">
                <a:solidFill>
                  <a:srgbClr val="FF158A"/>
                </a:solidFill>
                <a:effectLst/>
              </a:rPr>
              <a:t>Mercadoriasy</a:t>
            </a:r>
            <a:r>
              <a:rPr lang="en-US" altLang="zh-CN" b="0" dirty="0">
                <a:solidFill>
                  <a:srgbClr val="FF158A"/>
                </a:solidFill>
                <a:effectLst/>
              </a:rPr>
              <a:t> </a:t>
            </a:r>
            <a:r>
              <a:rPr lang="en-US" altLang="zh-CN" b="0" dirty="0" err="1">
                <a:solidFill>
                  <a:srgbClr val="FF158A"/>
                </a:solidFill>
                <a:effectLst/>
              </a:rPr>
              <a:t>Futuros</a:t>
            </a:r>
            <a:r>
              <a:rPr lang="en-US" altLang="zh-CN" b="0" dirty="0">
                <a:solidFill>
                  <a:srgbClr val="FF158A"/>
                </a:solidFill>
                <a:effectLst/>
              </a:rPr>
              <a:t>(</a:t>
            </a:r>
            <a:r>
              <a:rPr lang="en-US" altLang="zh-CN" b="0" dirty="0">
                <a:solidFill>
                  <a:srgbClr val="FF158A"/>
                </a:solidFill>
                <a:effectLst/>
                <a:hlinkClick r:id="rId5"/>
              </a:rPr>
              <a:t>www.bmf.com.br</a:t>
            </a:r>
            <a:r>
              <a:rPr lang="en-US" altLang="zh-CN" b="0" dirty="0">
                <a:solidFill>
                  <a:srgbClr val="FF158A"/>
                </a:solidFill>
                <a:effectLst/>
              </a:rPr>
              <a:t>), the Tokyo International Financial Futures Exchange(</a:t>
            </a:r>
            <a:r>
              <a:rPr lang="en-US" altLang="zh-CN" b="0" dirty="0">
                <a:solidFill>
                  <a:srgbClr val="FF158A"/>
                </a:solidFill>
                <a:effectLst/>
                <a:hlinkClick r:id="rId6"/>
              </a:rPr>
              <a:t>www.tiffe.or.jp</a:t>
            </a:r>
            <a:r>
              <a:rPr lang="en-US" altLang="zh-CN" b="0" dirty="0">
                <a:solidFill>
                  <a:srgbClr val="FF158A"/>
                </a:solidFill>
                <a:effectLst/>
              </a:rPr>
              <a:t>), the Singapore international Monetary Exchange(</a:t>
            </a:r>
            <a:r>
              <a:rPr lang="en-US" altLang="zh-CN" b="0" dirty="0">
                <a:solidFill>
                  <a:srgbClr val="FF158A"/>
                </a:solidFill>
                <a:effectLst/>
                <a:hlinkClick r:id="rId7"/>
              </a:rPr>
              <a:t>www.simex.com.sg</a:t>
            </a:r>
            <a:r>
              <a:rPr lang="en-US" altLang="zh-CN" b="0" dirty="0">
                <a:solidFill>
                  <a:srgbClr val="FF158A"/>
                </a:solidFill>
                <a:effectLst/>
              </a:rPr>
              <a:t>), and the Sydney Futures Exchange(www.sfe.com.au</a:t>
            </a:r>
            <a:r>
              <a:rPr lang="en-US" altLang="zh-CN" b="0" dirty="0" smtClean="0">
                <a:solidFill>
                  <a:srgbClr val="FF158A"/>
                </a:solidFill>
                <a:effectLst/>
              </a:rPr>
              <a:t>)</a:t>
            </a:r>
            <a:endParaRPr lang="en-US" altLang="zh-CN" b="0" dirty="0">
              <a:solidFill>
                <a:srgbClr val="FF158A"/>
              </a:solidFill>
              <a:effectLst/>
            </a:endParaRPr>
          </a:p>
          <a:p>
            <a:pPr>
              <a:lnSpc>
                <a:spcPct val="90000"/>
              </a:lnSpc>
            </a:pPr>
            <a:endParaRPr lang="en-US" altLang="zh-CN" sz="2100" dirty="0">
              <a:solidFill>
                <a:srgbClr val="D60093"/>
              </a:solidFill>
            </a:endParaRPr>
          </a:p>
        </p:txBody>
      </p:sp>
    </p:spTree>
    <p:extLst>
      <p:ext uri="{BB962C8B-B14F-4D97-AF65-F5344CB8AC3E}">
        <p14:creationId xmlns:p14="http://schemas.microsoft.com/office/powerpoint/2010/main" val="2236907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zh-CN" sz="4000" dirty="0"/>
              <a:t>History of Futures Markets in China</a:t>
            </a:r>
            <a:endParaRPr lang="zh-CN" altLang="en-US" sz="4000" dirty="0"/>
          </a:p>
        </p:txBody>
      </p:sp>
      <p:sp>
        <p:nvSpPr>
          <p:cNvPr id="334851" name="Rectangle 3"/>
          <p:cNvSpPr>
            <a:spLocks noGrp="1" noChangeArrowheads="1"/>
          </p:cNvSpPr>
          <p:nvPr>
            <p:ph type="body" idx="1"/>
          </p:nvPr>
        </p:nvSpPr>
        <p:spPr>
          <a:xfrm>
            <a:off x="884903" y="1619249"/>
            <a:ext cx="10589342" cy="4825795"/>
          </a:xfrm>
        </p:spPr>
        <p:txBody>
          <a:bodyPr/>
          <a:lstStyle/>
          <a:p>
            <a:pPr marL="457200" indent="-457200"/>
            <a:r>
              <a:rPr lang="en-US" altLang="zh-CN" sz="2400" dirty="0">
                <a:solidFill>
                  <a:srgbClr val="1807F3"/>
                </a:solidFill>
                <a:ea typeface="楷体" panose="02010609060101010101" pitchFamily="49" charset="-122"/>
              </a:rPr>
              <a:t>1920</a:t>
            </a:r>
            <a:r>
              <a:rPr lang="zh-CN" altLang="en-US" sz="2400" dirty="0">
                <a:solidFill>
                  <a:srgbClr val="1807F3"/>
                </a:solidFill>
                <a:ea typeface="楷体" panose="02010609060101010101" pitchFamily="49" charset="-122"/>
              </a:rPr>
              <a:t>年</a:t>
            </a:r>
            <a:r>
              <a:rPr lang="en-US" altLang="zh-CN" sz="2400" dirty="0">
                <a:solidFill>
                  <a:srgbClr val="1807F3"/>
                </a:solidFill>
                <a:ea typeface="楷体" panose="02010609060101010101" pitchFamily="49" charset="-122"/>
              </a:rPr>
              <a:t>7</a:t>
            </a:r>
            <a:r>
              <a:rPr lang="zh-CN" altLang="en-US" sz="2400" dirty="0">
                <a:solidFill>
                  <a:srgbClr val="1807F3"/>
                </a:solidFill>
                <a:ea typeface="楷体" panose="02010609060101010101" pitchFamily="49" charset="-122"/>
              </a:rPr>
              <a:t>月</a:t>
            </a:r>
            <a:r>
              <a:rPr lang="en-US" altLang="zh-CN" sz="2400" dirty="0">
                <a:solidFill>
                  <a:srgbClr val="1807F3"/>
                </a:solidFill>
                <a:ea typeface="楷体" panose="02010609060101010101" pitchFamily="49" charset="-122"/>
              </a:rPr>
              <a:t>1</a:t>
            </a:r>
            <a:r>
              <a:rPr lang="zh-CN" altLang="en-US" sz="2400" dirty="0">
                <a:solidFill>
                  <a:srgbClr val="1807F3"/>
                </a:solidFill>
                <a:ea typeface="楷体" panose="02010609060101010101" pitchFamily="49" charset="-122"/>
              </a:rPr>
              <a:t>日，上海证券物品交易所开业</a:t>
            </a:r>
          </a:p>
          <a:p>
            <a:pPr marL="457200" indent="-457200"/>
            <a:r>
              <a:rPr lang="en-US" altLang="zh-CN" sz="2400" dirty="0" smtClean="0">
                <a:solidFill>
                  <a:srgbClr val="1807F3"/>
                </a:solidFill>
                <a:ea typeface="楷体" panose="02010609060101010101" pitchFamily="49" charset="-122"/>
              </a:rPr>
              <a:t>1990</a:t>
            </a:r>
            <a:r>
              <a:rPr lang="zh-CN" altLang="en-US" sz="2400" dirty="0" smtClean="0">
                <a:solidFill>
                  <a:srgbClr val="1807F3"/>
                </a:solidFill>
                <a:ea typeface="楷体" panose="02010609060101010101" pitchFamily="49" charset="-122"/>
              </a:rPr>
              <a:t>年</a:t>
            </a:r>
            <a:r>
              <a:rPr lang="zh-CN" altLang="en-US" sz="2400" dirty="0">
                <a:solidFill>
                  <a:srgbClr val="1807F3"/>
                </a:solidFill>
                <a:ea typeface="楷体" panose="02010609060101010101" pitchFamily="49" charset="-122"/>
              </a:rPr>
              <a:t>郑州设立期货交易所 </a:t>
            </a:r>
          </a:p>
          <a:p>
            <a:pPr marL="457200" indent="-457200"/>
            <a:r>
              <a:rPr lang="zh-CN" altLang="en-US" sz="2400" dirty="0">
                <a:solidFill>
                  <a:srgbClr val="1807F3"/>
                </a:solidFill>
                <a:ea typeface="楷体" panose="02010609060101010101" pitchFamily="49" charset="-122"/>
              </a:rPr>
              <a:t>自</a:t>
            </a:r>
            <a:r>
              <a:rPr lang="en-US" altLang="zh-CN" sz="2400" dirty="0">
                <a:solidFill>
                  <a:srgbClr val="1807F3"/>
                </a:solidFill>
                <a:ea typeface="楷体" panose="02010609060101010101" pitchFamily="49" charset="-122"/>
              </a:rPr>
              <a:t>1998</a:t>
            </a:r>
            <a:r>
              <a:rPr lang="zh-CN" altLang="en-US" sz="2400" dirty="0">
                <a:solidFill>
                  <a:srgbClr val="1807F3"/>
                </a:solidFill>
                <a:ea typeface="楷体" panose="02010609060101010101" pitchFamily="49" charset="-122"/>
              </a:rPr>
              <a:t>年后，中国大陆合法的商品期货交易所只剩下</a:t>
            </a:r>
            <a:r>
              <a:rPr lang="zh-CN" altLang="en-US" sz="2400" dirty="0" smtClean="0">
                <a:solidFill>
                  <a:srgbClr val="FF158A"/>
                </a:solidFill>
                <a:ea typeface="楷体" panose="02010609060101010101" pitchFamily="49" charset="-122"/>
              </a:rPr>
              <a:t>上海期货交易所（上海金属商品交易所）、</a:t>
            </a:r>
            <a:r>
              <a:rPr lang="zh-CN" altLang="en-US" sz="2400" dirty="0">
                <a:solidFill>
                  <a:srgbClr val="FF158A"/>
                </a:solidFill>
                <a:ea typeface="楷体" panose="02010609060101010101" pitchFamily="49" charset="-122"/>
              </a:rPr>
              <a:t>大连商品交易所</a:t>
            </a:r>
            <a:r>
              <a:rPr lang="zh-CN" altLang="en-US" sz="2400" dirty="0">
                <a:solidFill>
                  <a:srgbClr val="FF158A"/>
                </a:solidFill>
                <a:ea typeface="楷体" panose="02010609060101010101" pitchFamily="49" charset="-122"/>
              </a:rPr>
              <a:t>、</a:t>
            </a:r>
            <a:r>
              <a:rPr lang="zh-CN" altLang="en-US" sz="2400" dirty="0" smtClean="0">
                <a:solidFill>
                  <a:srgbClr val="FF158A"/>
                </a:solidFill>
                <a:ea typeface="楷体" panose="02010609060101010101" pitchFamily="49" charset="-122"/>
              </a:rPr>
              <a:t>郑州商品交易所</a:t>
            </a:r>
            <a:r>
              <a:rPr lang="zh-CN" altLang="en-US" sz="2400" dirty="0">
                <a:solidFill>
                  <a:srgbClr val="1807F3"/>
                </a:solidFill>
                <a:ea typeface="楷体" panose="02010609060101010101" pitchFamily="49" charset="-122"/>
              </a:rPr>
              <a:t>三所</a:t>
            </a:r>
          </a:p>
          <a:p>
            <a:pPr marL="838200" lvl="1" indent="-381000"/>
            <a:r>
              <a:rPr lang="en-US" altLang="zh-CN" b="0" dirty="0">
                <a:solidFill>
                  <a:srgbClr val="C00000"/>
                </a:solidFill>
                <a:effectLst/>
                <a:ea typeface="楷体" panose="02010609060101010101" pitchFamily="49" charset="-122"/>
              </a:rPr>
              <a:t>2008</a:t>
            </a:r>
            <a:r>
              <a:rPr lang="zh-CN" altLang="en-US" b="0" dirty="0">
                <a:solidFill>
                  <a:srgbClr val="C00000"/>
                </a:solidFill>
                <a:effectLst/>
                <a:ea typeface="楷体" panose="02010609060101010101" pitchFamily="49" charset="-122"/>
              </a:rPr>
              <a:t>年</a:t>
            </a:r>
            <a:r>
              <a:rPr lang="en-US" altLang="zh-CN" b="0" dirty="0">
                <a:solidFill>
                  <a:srgbClr val="C00000"/>
                </a:solidFill>
                <a:effectLst/>
                <a:ea typeface="楷体" panose="02010609060101010101" pitchFamily="49" charset="-122"/>
              </a:rPr>
              <a:t>1</a:t>
            </a:r>
            <a:r>
              <a:rPr lang="zh-CN" altLang="en-US" b="0" dirty="0">
                <a:solidFill>
                  <a:srgbClr val="C00000"/>
                </a:solidFill>
                <a:effectLst/>
                <a:ea typeface="楷体" panose="02010609060101010101" pitchFamily="49" charset="-122"/>
              </a:rPr>
              <a:t>月</a:t>
            </a:r>
            <a:r>
              <a:rPr lang="en-US" altLang="zh-CN" b="0" dirty="0">
                <a:solidFill>
                  <a:srgbClr val="C00000"/>
                </a:solidFill>
                <a:effectLst/>
                <a:ea typeface="楷体" panose="02010609060101010101" pitchFamily="49" charset="-122"/>
              </a:rPr>
              <a:t>9</a:t>
            </a:r>
            <a:r>
              <a:rPr lang="zh-CN" altLang="en-US" b="0" dirty="0">
                <a:solidFill>
                  <a:srgbClr val="C00000"/>
                </a:solidFill>
                <a:effectLst/>
                <a:ea typeface="楷体" panose="02010609060101010101" pitchFamily="49" charset="-122"/>
              </a:rPr>
              <a:t>日，黄金期货在上海期货交易所鸣锣</a:t>
            </a:r>
            <a:r>
              <a:rPr lang="zh-CN" altLang="en-US" b="0" dirty="0" smtClean="0">
                <a:solidFill>
                  <a:srgbClr val="C00000"/>
                </a:solidFill>
                <a:effectLst/>
                <a:ea typeface="楷体" panose="02010609060101010101" pitchFamily="49" charset="-122"/>
              </a:rPr>
              <a:t>上市</a:t>
            </a:r>
            <a:endParaRPr lang="zh-CN" altLang="en-US" b="0" dirty="0">
              <a:solidFill>
                <a:srgbClr val="C00000"/>
              </a:solidFill>
              <a:effectLst/>
              <a:ea typeface="楷体" panose="02010609060101010101" pitchFamily="49" charset="-122"/>
            </a:endParaRPr>
          </a:p>
          <a:p>
            <a:pPr marL="457200" indent="-457200"/>
            <a:r>
              <a:rPr lang="zh-CN" altLang="en-US" sz="2400" dirty="0">
                <a:solidFill>
                  <a:srgbClr val="1807F3"/>
                </a:solidFill>
                <a:ea typeface="楷体" panose="02010609060101010101" pitchFamily="49" charset="-122"/>
              </a:rPr>
              <a:t>到</a:t>
            </a:r>
            <a:r>
              <a:rPr lang="en-US" altLang="zh-CN" sz="2400" dirty="0">
                <a:solidFill>
                  <a:srgbClr val="1807F3"/>
                </a:solidFill>
                <a:ea typeface="楷体" panose="02010609060101010101" pitchFamily="49" charset="-122"/>
              </a:rPr>
              <a:t>2006</a:t>
            </a:r>
            <a:r>
              <a:rPr lang="zh-CN" altLang="en-US" sz="2400" dirty="0">
                <a:solidFill>
                  <a:srgbClr val="1807F3"/>
                </a:solidFill>
                <a:ea typeface="楷体" panose="02010609060101010101" pitchFamily="49" charset="-122"/>
              </a:rPr>
              <a:t>年</a:t>
            </a:r>
            <a:r>
              <a:rPr lang="en-US" altLang="zh-CN" sz="2400" dirty="0">
                <a:solidFill>
                  <a:srgbClr val="1807F3"/>
                </a:solidFill>
                <a:ea typeface="楷体" panose="02010609060101010101" pitchFamily="49" charset="-122"/>
              </a:rPr>
              <a:t>9</a:t>
            </a:r>
            <a:r>
              <a:rPr lang="zh-CN" altLang="en-US" sz="2400" dirty="0">
                <a:solidFill>
                  <a:srgbClr val="1807F3"/>
                </a:solidFill>
                <a:ea typeface="楷体" panose="02010609060101010101" pitchFamily="49" charset="-122"/>
              </a:rPr>
              <a:t>月</a:t>
            </a:r>
            <a:r>
              <a:rPr lang="en-US" altLang="zh-CN" sz="2400" dirty="0">
                <a:solidFill>
                  <a:srgbClr val="1807F3"/>
                </a:solidFill>
                <a:ea typeface="楷体" panose="02010609060101010101" pitchFamily="49" charset="-122"/>
              </a:rPr>
              <a:t>8</a:t>
            </a:r>
            <a:r>
              <a:rPr lang="zh-CN" altLang="en-US" sz="2400" dirty="0">
                <a:solidFill>
                  <a:srgbClr val="1807F3"/>
                </a:solidFill>
                <a:ea typeface="楷体" panose="02010609060101010101" pitchFamily="49" charset="-122"/>
              </a:rPr>
              <a:t>日，</a:t>
            </a:r>
            <a:r>
              <a:rPr lang="zh-CN" altLang="en-US" sz="2400" dirty="0">
                <a:solidFill>
                  <a:srgbClr val="FF158A"/>
                </a:solidFill>
                <a:ea typeface="楷体" panose="02010609060101010101" pitchFamily="49" charset="-122"/>
              </a:rPr>
              <a:t>中国金融期货交易所</a:t>
            </a:r>
            <a:r>
              <a:rPr lang="zh-CN" altLang="en-US" sz="2400" dirty="0">
                <a:solidFill>
                  <a:srgbClr val="1807F3"/>
                </a:solidFill>
                <a:ea typeface="楷体" panose="02010609060101010101" pitchFamily="49" charset="-122"/>
              </a:rPr>
              <a:t>在上海挂牌成立，首项推出的产品为</a:t>
            </a:r>
            <a:r>
              <a:rPr lang="zh-CN" altLang="en-US" sz="2400" dirty="0">
                <a:solidFill>
                  <a:srgbClr val="FF158A"/>
                </a:solidFill>
                <a:ea typeface="楷体" panose="02010609060101010101" pitchFamily="49" charset="-122"/>
              </a:rPr>
              <a:t>沪深</a:t>
            </a:r>
            <a:r>
              <a:rPr lang="en-US" altLang="zh-CN" sz="2400" dirty="0">
                <a:solidFill>
                  <a:srgbClr val="FF158A"/>
                </a:solidFill>
                <a:ea typeface="楷体" panose="02010609060101010101" pitchFamily="49" charset="-122"/>
              </a:rPr>
              <a:t>300</a:t>
            </a:r>
            <a:r>
              <a:rPr lang="zh-CN" altLang="en-US" sz="2400" dirty="0">
                <a:solidFill>
                  <a:srgbClr val="FF158A"/>
                </a:solidFill>
                <a:ea typeface="楷体" panose="02010609060101010101" pitchFamily="49" charset="-122"/>
              </a:rPr>
              <a:t>股指</a:t>
            </a:r>
            <a:r>
              <a:rPr lang="zh-CN" altLang="en-US" sz="2400" dirty="0" smtClean="0">
                <a:solidFill>
                  <a:srgbClr val="FF158A"/>
                </a:solidFill>
                <a:ea typeface="楷体" panose="02010609060101010101" pitchFamily="49" charset="-122"/>
              </a:rPr>
              <a:t>期货</a:t>
            </a:r>
            <a:endParaRPr lang="zh-CN" altLang="en-US" sz="2400" dirty="0">
              <a:solidFill>
                <a:srgbClr val="FF158A"/>
              </a:solidFill>
              <a:ea typeface="楷体" panose="02010609060101010101" pitchFamily="49" charset="-122"/>
            </a:endParaRPr>
          </a:p>
          <a:p>
            <a:pPr marL="838200" lvl="1" indent="-381000"/>
            <a:r>
              <a:rPr lang="zh-CN" altLang="en-US" b="0" dirty="0">
                <a:solidFill>
                  <a:srgbClr val="FF158A"/>
                </a:solidFill>
                <a:effectLst/>
                <a:ea typeface="楷体" panose="02010609060101010101" pitchFamily="49" charset="-122"/>
              </a:rPr>
              <a:t>中国股指期货于</a:t>
            </a:r>
            <a:r>
              <a:rPr lang="en-US" altLang="zh-CN" b="0" dirty="0">
                <a:solidFill>
                  <a:srgbClr val="FF158A"/>
                </a:solidFill>
                <a:effectLst/>
                <a:ea typeface="楷体" panose="02010609060101010101" pitchFamily="49" charset="-122"/>
              </a:rPr>
              <a:t>2010</a:t>
            </a:r>
            <a:r>
              <a:rPr lang="zh-CN" altLang="en-US" b="0" dirty="0">
                <a:solidFill>
                  <a:srgbClr val="FF158A"/>
                </a:solidFill>
                <a:effectLst/>
                <a:ea typeface="楷体" panose="02010609060101010101" pitchFamily="49" charset="-122"/>
              </a:rPr>
              <a:t>年</a:t>
            </a:r>
            <a:r>
              <a:rPr lang="en-US" altLang="zh-CN" b="0" dirty="0">
                <a:solidFill>
                  <a:srgbClr val="FF158A"/>
                </a:solidFill>
                <a:effectLst/>
                <a:ea typeface="楷体" panose="02010609060101010101" pitchFamily="49" charset="-122"/>
              </a:rPr>
              <a:t>4</a:t>
            </a:r>
            <a:r>
              <a:rPr lang="zh-CN" altLang="en-US" b="0" dirty="0">
                <a:solidFill>
                  <a:srgbClr val="FF158A"/>
                </a:solidFill>
                <a:effectLst/>
                <a:ea typeface="楷体" panose="02010609060101010101" pitchFamily="49" charset="-122"/>
              </a:rPr>
              <a:t>月</a:t>
            </a:r>
            <a:r>
              <a:rPr lang="en-US" altLang="zh-CN" b="0" dirty="0">
                <a:solidFill>
                  <a:srgbClr val="FF158A"/>
                </a:solidFill>
                <a:effectLst/>
                <a:ea typeface="楷体" panose="02010609060101010101" pitchFamily="49" charset="-122"/>
              </a:rPr>
              <a:t>16</a:t>
            </a:r>
            <a:r>
              <a:rPr lang="zh-CN" altLang="en-US" b="0" dirty="0">
                <a:solidFill>
                  <a:srgbClr val="FF158A"/>
                </a:solidFill>
                <a:effectLst/>
                <a:ea typeface="楷体" panose="02010609060101010101" pitchFamily="49" charset="-122"/>
              </a:rPr>
              <a:t>日正式</a:t>
            </a:r>
            <a:r>
              <a:rPr lang="zh-CN" altLang="en-US" b="0" dirty="0" smtClean="0">
                <a:solidFill>
                  <a:srgbClr val="FF158A"/>
                </a:solidFill>
                <a:effectLst/>
                <a:ea typeface="楷体" panose="02010609060101010101" pitchFamily="49" charset="-122"/>
              </a:rPr>
              <a:t>上市</a:t>
            </a:r>
            <a:endParaRPr lang="en-US" altLang="zh-CN" b="0" dirty="0" smtClean="0">
              <a:solidFill>
                <a:srgbClr val="FF158A"/>
              </a:solidFill>
              <a:effectLst/>
              <a:ea typeface="楷体" panose="02010609060101010101" pitchFamily="49" charset="-122"/>
            </a:endParaRPr>
          </a:p>
          <a:p>
            <a:pPr marL="438150" indent="-381000"/>
            <a:r>
              <a:rPr lang="zh-CN" altLang="en-US" sz="2400" dirty="0">
                <a:solidFill>
                  <a:srgbClr val="1807F3"/>
                </a:solidFill>
                <a:ea typeface="楷体" panose="02010609060101010101" pitchFamily="49" charset="-122"/>
              </a:rPr>
              <a:t>上海国际能源交易</a:t>
            </a:r>
            <a:r>
              <a:rPr lang="zh-CN" altLang="en-US" sz="2400" dirty="0" smtClean="0">
                <a:solidFill>
                  <a:srgbClr val="1807F3"/>
                </a:solidFill>
                <a:ea typeface="楷体" panose="02010609060101010101" pitchFamily="49" charset="-122"/>
              </a:rPr>
              <a:t>中心，</a:t>
            </a:r>
            <a:r>
              <a:rPr lang="en-US" altLang="zh-CN" sz="2400" dirty="0" smtClean="0">
                <a:solidFill>
                  <a:srgbClr val="1807F3"/>
                </a:solidFill>
                <a:ea typeface="楷体" panose="02010609060101010101" pitchFamily="49" charset="-122"/>
              </a:rPr>
              <a:t>2013</a:t>
            </a:r>
            <a:r>
              <a:rPr lang="zh-CN" altLang="en-US" sz="2400" dirty="0" smtClean="0">
                <a:solidFill>
                  <a:srgbClr val="1807F3"/>
                </a:solidFill>
                <a:ea typeface="楷体" panose="02010609060101010101" pitchFamily="49" charset="-122"/>
              </a:rPr>
              <a:t>年成立</a:t>
            </a:r>
            <a:endParaRPr lang="zh-CN" altLang="zh-CN" sz="2400" b="0" dirty="0">
              <a:solidFill>
                <a:srgbClr val="FF158A"/>
              </a:solidFill>
              <a:effectLst/>
              <a:ea typeface="楷体" panose="02010609060101010101" pitchFamily="49" charset="-122"/>
            </a:endParaRPr>
          </a:p>
          <a:p>
            <a:pPr marL="457200" indent="-457200"/>
            <a:r>
              <a:rPr lang="en-US" altLang="zh-CN" sz="2400" dirty="0">
                <a:solidFill>
                  <a:srgbClr val="1807F3"/>
                </a:solidFill>
                <a:ea typeface="楷体" panose="02010609060101010101" pitchFamily="49" charset="-122"/>
              </a:rPr>
              <a:t>2015</a:t>
            </a:r>
            <a:r>
              <a:rPr lang="zh-CN" altLang="en-US" sz="2400" dirty="0">
                <a:solidFill>
                  <a:srgbClr val="1807F3"/>
                </a:solidFill>
                <a:ea typeface="楷体" panose="02010609060101010101" pitchFamily="49" charset="-122"/>
              </a:rPr>
              <a:t>年</a:t>
            </a:r>
            <a:r>
              <a:rPr lang="en-US" altLang="zh-CN" sz="2400" dirty="0">
                <a:solidFill>
                  <a:srgbClr val="1807F3"/>
                </a:solidFill>
                <a:ea typeface="楷体" panose="02010609060101010101" pitchFamily="49" charset="-122"/>
              </a:rPr>
              <a:t>2</a:t>
            </a:r>
            <a:r>
              <a:rPr lang="zh-CN" altLang="en-US" sz="2400" dirty="0">
                <a:solidFill>
                  <a:srgbClr val="1807F3"/>
                </a:solidFill>
                <a:ea typeface="楷体" panose="02010609060101010101" pitchFamily="49" charset="-122"/>
              </a:rPr>
              <a:t>月</a:t>
            </a:r>
            <a:r>
              <a:rPr lang="en-US" altLang="zh-CN" sz="2400" dirty="0">
                <a:solidFill>
                  <a:srgbClr val="1807F3"/>
                </a:solidFill>
                <a:ea typeface="楷体" panose="02010609060101010101" pitchFamily="49" charset="-122"/>
              </a:rPr>
              <a:t>9</a:t>
            </a:r>
            <a:r>
              <a:rPr lang="zh-CN" altLang="en-US" sz="2400" dirty="0">
                <a:solidFill>
                  <a:srgbClr val="1807F3"/>
                </a:solidFill>
                <a:ea typeface="楷体" panose="02010609060101010101" pitchFamily="49" charset="-122"/>
              </a:rPr>
              <a:t>日，股指期权上市 </a:t>
            </a:r>
          </a:p>
          <a:p>
            <a:pPr marL="838200" lvl="1" indent="-381000"/>
            <a:r>
              <a:rPr lang="en-US" altLang="zh-CN" b="0" dirty="0">
                <a:solidFill>
                  <a:srgbClr val="C00000"/>
                </a:solidFill>
                <a:effectLst/>
                <a:ea typeface="楷体" panose="02010609060101010101" pitchFamily="49" charset="-122"/>
              </a:rPr>
              <a:t>EFT50</a:t>
            </a:r>
            <a:r>
              <a:rPr lang="zh-CN" altLang="en-US" b="0" dirty="0">
                <a:solidFill>
                  <a:srgbClr val="C00000"/>
                </a:solidFill>
                <a:effectLst/>
                <a:ea typeface="楷体" panose="02010609060101010101" pitchFamily="49" charset="-122"/>
              </a:rPr>
              <a:t>：</a:t>
            </a:r>
            <a:r>
              <a:rPr lang="en-US" altLang="zh-CN" b="0" dirty="0">
                <a:solidFill>
                  <a:srgbClr val="C00000"/>
                </a:solidFill>
                <a:effectLst/>
                <a:ea typeface="楷体" panose="02010609060101010101" pitchFamily="49" charset="-122"/>
              </a:rPr>
              <a:t>Exchange traded funds, </a:t>
            </a:r>
            <a:r>
              <a:rPr lang="zh-CN" altLang="en-US" b="0" dirty="0">
                <a:solidFill>
                  <a:srgbClr val="C00000"/>
                </a:solidFill>
                <a:effectLst/>
                <a:ea typeface="楷体" panose="02010609060101010101" pitchFamily="49" charset="-122"/>
              </a:rPr>
              <a:t>交易所交易基金</a:t>
            </a:r>
          </a:p>
        </p:txBody>
      </p:sp>
    </p:spTree>
    <p:extLst>
      <p:ext uri="{BB962C8B-B14F-4D97-AF65-F5344CB8AC3E}">
        <p14:creationId xmlns:p14="http://schemas.microsoft.com/office/powerpoint/2010/main" val="301458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C6600"/>
                </a:solidFill>
              </a:rPr>
              <a:t>History of Futures Markets in China</a:t>
            </a:r>
            <a:endParaRPr lang="zh-CN" altLang="en-US" dirty="0"/>
          </a:p>
        </p:txBody>
      </p:sp>
      <p:sp>
        <p:nvSpPr>
          <p:cNvPr id="3" name="内容占位符 2"/>
          <p:cNvSpPr>
            <a:spLocks noGrp="1"/>
          </p:cNvSpPr>
          <p:nvPr>
            <p:ph idx="1"/>
          </p:nvPr>
        </p:nvSpPr>
        <p:spPr/>
        <p:txBody>
          <a:bodyPr/>
          <a:lstStyle/>
          <a:p>
            <a:pPr lvl="0"/>
            <a:r>
              <a:rPr lang="zh-CN" altLang="en-US" dirty="0" smtClean="0">
                <a:solidFill>
                  <a:srgbClr val="1807F3"/>
                </a:solidFill>
                <a:ea typeface="楷体" panose="02010609060101010101" pitchFamily="49" charset="-122"/>
              </a:rPr>
              <a:t>上海期货交易所（上海金属商品交易所）</a:t>
            </a:r>
            <a:endParaRPr lang="en-US" altLang="zh-CN" dirty="0">
              <a:solidFill>
                <a:srgbClr val="1807F3"/>
              </a:solidFill>
              <a:ea typeface="楷体" panose="02010609060101010101" pitchFamily="49" charset="-122"/>
            </a:endParaRPr>
          </a:p>
          <a:p>
            <a:pPr lvl="1"/>
            <a:r>
              <a:rPr lang="zh-CN" altLang="en-US" b="0" dirty="0">
                <a:solidFill>
                  <a:srgbClr val="D60093"/>
                </a:solidFill>
                <a:effectLst/>
                <a:ea typeface="楷体" panose="02010609060101010101" pitchFamily="49" charset="-122"/>
              </a:rPr>
              <a:t>成立于</a:t>
            </a:r>
            <a:r>
              <a:rPr lang="en-US" altLang="zh-CN" b="0" dirty="0" smtClean="0">
                <a:solidFill>
                  <a:srgbClr val="D60093"/>
                </a:solidFill>
                <a:effectLst/>
                <a:ea typeface="楷体" panose="02010609060101010101" pitchFamily="49" charset="-122"/>
              </a:rPr>
              <a:t>1991</a:t>
            </a:r>
            <a:r>
              <a:rPr lang="zh-CN" altLang="en-US" b="0" dirty="0" smtClean="0">
                <a:solidFill>
                  <a:srgbClr val="D60093"/>
                </a:solidFill>
                <a:effectLst/>
                <a:ea typeface="楷体" panose="02010609060101010101" pitchFamily="49" charset="-122"/>
              </a:rPr>
              <a:t>年</a:t>
            </a:r>
            <a:endParaRPr lang="en-US" altLang="zh-CN" b="0" dirty="0">
              <a:solidFill>
                <a:srgbClr val="D60093"/>
              </a:solidFill>
              <a:effectLst/>
              <a:ea typeface="楷体" panose="02010609060101010101" pitchFamily="49" charset="-122"/>
            </a:endParaRPr>
          </a:p>
          <a:p>
            <a:pPr lvl="1"/>
            <a:r>
              <a:rPr lang="zh-CN" altLang="en-US" b="0" dirty="0">
                <a:solidFill>
                  <a:srgbClr val="D60093"/>
                </a:solidFill>
                <a:effectLst/>
                <a:ea typeface="楷体" panose="02010609060101010101" pitchFamily="49" charset="-122"/>
              </a:rPr>
              <a:t>期货</a:t>
            </a:r>
            <a:endParaRPr lang="en-US" altLang="zh-CN" b="0" dirty="0">
              <a:solidFill>
                <a:srgbClr val="D60093"/>
              </a:solidFill>
              <a:effectLst/>
              <a:ea typeface="楷体" panose="02010609060101010101" pitchFamily="49" charset="-122"/>
            </a:endParaRPr>
          </a:p>
          <a:p>
            <a:pPr lvl="2"/>
            <a:r>
              <a:rPr lang="zh-CN" altLang="en-US" b="0" dirty="0">
                <a:solidFill>
                  <a:srgbClr val="1406CA"/>
                </a:solidFill>
                <a:effectLst/>
                <a:ea typeface="楷体" panose="02010609060101010101" pitchFamily="49" charset="-122"/>
              </a:rPr>
              <a:t>铜、铝、锌、铅、镍、锡、黄金、白银、螺纹钢、线材、热轧卷板、原油、燃料油、石油沥青、天然橡胶 、纸浆、</a:t>
            </a:r>
            <a:r>
              <a:rPr lang="en-US" altLang="zh-CN" b="0" dirty="0">
                <a:solidFill>
                  <a:srgbClr val="1406CA"/>
                </a:solidFill>
                <a:effectLst/>
                <a:ea typeface="楷体" panose="02010609060101010101" pitchFamily="49" charset="-122"/>
              </a:rPr>
              <a:t>20</a:t>
            </a:r>
            <a:r>
              <a:rPr lang="zh-CN" altLang="en-US" b="0" dirty="0">
                <a:solidFill>
                  <a:srgbClr val="1406CA"/>
                </a:solidFill>
                <a:effectLst/>
                <a:ea typeface="楷体" panose="02010609060101010101" pitchFamily="49" charset="-122"/>
              </a:rPr>
              <a:t>号胶、不锈钢、低硫燃料油、国际</a:t>
            </a:r>
            <a:r>
              <a:rPr lang="zh-CN" altLang="en-US" b="0" dirty="0" smtClean="0">
                <a:solidFill>
                  <a:srgbClr val="1406CA"/>
                </a:solidFill>
                <a:effectLst/>
                <a:ea typeface="楷体" panose="02010609060101010101" pitchFamily="49" charset="-122"/>
              </a:rPr>
              <a:t>铜</a:t>
            </a:r>
            <a:endParaRPr lang="en-US" altLang="zh-CN" b="0" dirty="0" smtClean="0">
              <a:solidFill>
                <a:srgbClr val="1406CA"/>
              </a:solidFill>
              <a:effectLst/>
              <a:ea typeface="楷体" panose="02010609060101010101" pitchFamily="49" charset="-122"/>
            </a:endParaRPr>
          </a:p>
          <a:p>
            <a:pPr lvl="1"/>
            <a:r>
              <a:rPr lang="zh-CN" altLang="en-US" b="0" dirty="0" smtClean="0">
                <a:solidFill>
                  <a:srgbClr val="D60093"/>
                </a:solidFill>
                <a:effectLst/>
                <a:ea typeface="楷体" panose="02010609060101010101" pitchFamily="49" charset="-122"/>
              </a:rPr>
              <a:t>期权</a:t>
            </a:r>
            <a:endParaRPr lang="en-US" altLang="zh-CN" b="0" dirty="0">
              <a:solidFill>
                <a:srgbClr val="D60093"/>
              </a:solidFill>
              <a:effectLst/>
              <a:ea typeface="楷体" panose="02010609060101010101" pitchFamily="49" charset="-122"/>
            </a:endParaRPr>
          </a:p>
          <a:p>
            <a:pPr lvl="2"/>
            <a:r>
              <a:rPr lang="zh-CN" altLang="en-US" b="0" dirty="0">
                <a:solidFill>
                  <a:srgbClr val="1406CA"/>
                </a:solidFill>
                <a:effectLst/>
                <a:ea typeface="楷体" panose="02010609060101010101" pitchFamily="49" charset="-122"/>
              </a:rPr>
              <a:t>铜、天然橡胶、黄金、铝、锌、原油</a:t>
            </a:r>
            <a:endParaRPr lang="zh-CN" altLang="en-US" dirty="0"/>
          </a:p>
        </p:txBody>
      </p:sp>
    </p:spTree>
    <p:extLst>
      <p:ext uri="{BB962C8B-B14F-4D97-AF65-F5344CB8AC3E}">
        <p14:creationId xmlns:p14="http://schemas.microsoft.com/office/powerpoint/2010/main" val="2781382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a:t>History of Futures Markets in China</a:t>
            </a:r>
            <a:endParaRPr lang="zh-CN" altLang="en-US"/>
          </a:p>
        </p:txBody>
      </p:sp>
      <p:sp>
        <p:nvSpPr>
          <p:cNvPr id="320515" name="Rectangle 3"/>
          <p:cNvSpPr>
            <a:spLocks noGrp="1" noChangeArrowheads="1"/>
          </p:cNvSpPr>
          <p:nvPr>
            <p:ph type="body" idx="1"/>
          </p:nvPr>
        </p:nvSpPr>
        <p:spPr>
          <a:xfrm>
            <a:off x="722671" y="1823424"/>
            <a:ext cx="10441857" cy="4415144"/>
          </a:xfrm>
        </p:spPr>
        <p:txBody>
          <a:bodyPr/>
          <a:lstStyle/>
          <a:p>
            <a:r>
              <a:rPr lang="zh-CN" altLang="en-US" dirty="0">
                <a:solidFill>
                  <a:srgbClr val="1807F3"/>
                </a:solidFill>
                <a:ea typeface="楷体" panose="02010609060101010101" pitchFamily="49" charset="-122"/>
              </a:rPr>
              <a:t>大连商品交易所</a:t>
            </a:r>
            <a:endParaRPr lang="en-US" altLang="zh-CN" dirty="0">
              <a:solidFill>
                <a:srgbClr val="1807F3"/>
              </a:solidFill>
              <a:ea typeface="楷体" panose="02010609060101010101" pitchFamily="49" charset="-122"/>
            </a:endParaRPr>
          </a:p>
          <a:p>
            <a:pPr lvl="1"/>
            <a:r>
              <a:rPr lang="zh-CN" altLang="en-US" b="0" dirty="0">
                <a:solidFill>
                  <a:srgbClr val="D60093"/>
                </a:solidFill>
                <a:effectLst/>
                <a:ea typeface="楷体" panose="02010609060101010101" pitchFamily="49" charset="-122"/>
              </a:rPr>
              <a:t>成立</a:t>
            </a:r>
            <a:r>
              <a:rPr lang="zh-CN" altLang="en-US" b="0" dirty="0">
                <a:solidFill>
                  <a:srgbClr val="D60093"/>
                </a:solidFill>
                <a:effectLst/>
                <a:ea typeface="楷体" panose="02010609060101010101" pitchFamily="49" charset="-122"/>
              </a:rPr>
              <a:t>于</a:t>
            </a:r>
            <a:r>
              <a:rPr lang="en-US" altLang="zh-CN" b="0" dirty="0">
                <a:solidFill>
                  <a:srgbClr val="D60093"/>
                </a:solidFill>
                <a:effectLst/>
                <a:ea typeface="楷体" panose="02010609060101010101" pitchFamily="49" charset="-122"/>
              </a:rPr>
              <a:t>1993</a:t>
            </a:r>
            <a:r>
              <a:rPr lang="zh-CN" altLang="en-US" b="0" dirty="0" smtClean="0">
                <a:solidFill>
                  <a:srgbClr val="D60093"/>
                </a:solidFill>
                <a:effectLst/>
                <a:ea typeface="楷体" panose="02010609060101010101" pitchFamily="49" charset="-122"/>
              </a:rPr>
              <a:t>年</a:t>
            </a:r>
            <a:endParaRPr lang="en-US" altLang="zh-CN" b="0" dirty="0" smtClean="0">
              <a:solidFill>
                <a:srgbClr val="D60093"/>
              </a:solidFill>
              <a:effectLst/>
              <a:ea typeface="楷体" panose="02010609060101010101" pitchFamily="49" charset="-122"/>
            </a:endParaRPr>
          </a:p>
          <a:p>
            <a:pPr lvl="1"/>
            <a:r>
              <a:rPr lang="zh-CN" altLang="en-US" b="0" dirty="0" smtClean="0">
                <a:solidFill>
                  <a:srgbClr val="D60093"/>
                </a:solidFill>
                <a:effectLst/>
                <a:ea typeface="楷体" panose="02010609060101010101" pitchFamily="49" charset="-122"/>
              </a:rPr>
              <a:t>期货</a:t>
            </a:r>
            <a:endParaRPr lang="en-US" altLang="zh-CN" b="0" dirty="0" smtClean="0">
              <a:solidFill>
                <a:srgbClr val="D60093"/>
              </a:solidFill>
              <a:effectLst/>
              <a:ea typeface="楷体" panose="02010609060101010101" pitchFamily="49" charset="-122"/>
            </a:endParaRPr>
          </a:p>
          <a:p>
            <a:pPr lvl="2"/>
            <a:r>
              <a:rPr lang="zh-CN" altLang="en-US" b="0" dirty="0">
                <a:solidFill>
                  <a:srgbClr val="1406CA"/>
                </a:solidFill>
                <a:effectLst/>
                <a:ea typeface="楷体" panose="02010609060101010101" pitchFamily="49" charset="-122"/>
              </a:rPr>
              <a:t>玉米、玉米淀粉、黄大豆</a:t>
            </a:r>
            <a:r>
              <a:rPr lang="en-US" altLang="zh-CN" b="0" dirty="0">
                <a:solidFill>
                  <a:srgbClr val="1406CA"/>
                </a:solidFill>
                <a:effectLst/>
                <a:ea typeface="楷体" panose="02010609060101010101" pitchFamily="49" charset="-122"/>
              </a:rPr>
              <a:t>1</a:t>
            </a:r>
            <a:r>
              <a:rPr lang="zh-CN" altLang="en-US" b="0" dirty="0">
                <a:solidFill>
                  <a:srgbClr val="1406CA"/>
                </a:solidFill>
                <a:effectLst/>
                <a:ea typeface="楷体" panose="02010609060101010101" pitchFamily="49" charset="-122"/>
              </a:rPr>
              <a:t>号、黄大豆</a:t>
            </a:r>
            <a:r>
              <a:rPr lang="en-US" altLang="zh-CN" b="0" dirty="0">
                <a:solidFill>
                  <a:srgbClr val="1406CA"/>
                </a:solidFill>
                <a:effectLst/>
                <a:ea typeface="楷体" panose="02010609060101010101" pitchFamily="49" charset="-122"/>
              </a:rPr>
              <a:t>2</a:t>
            </a:r>
            <a:r>
              <a:rPr lang="zh-CN" altLang="en-US" b="0" dirty="0">
                <a:solidFill>
                  <a:srgbClr val="1406CA"/>
                </a:solidFill>
                <a:effectLst/>
                <a:ea typeface="楷体" panose="02010609060101010101" pitchFamily="49" charset="-122"/>
              </a:rPr>
              <a:t>号、豆粕、豆油、棕榈油、纤维板、胶合板、鸡蛋、粳米、生猪、聚乙烯、聚氯乙烯、聚丙烯、焦炭、焦煤、铁矿石、乙二醇、苯乙烯、液化石油气</a:t>
            </a:r>
            <a:endParaRPr lang="en-US" altLang="zh-CN" b="0" dirty="0">
              <a:solidFill>
                <a:srgbClr val="1406CA"/>
              </a:solidFill>
              <a:effectLst/>
              <a:ea typeface="楷体" panose="02010609060101010101" pitchFamily="49" charset="-122"/>
            </a:endParaRPr>
          </a:p>
          <a:p>
            <a:pPr lvl="1"/>
            <a:r>
              <a:rPr lang="zh-CN" altLang="en-US" b="0" dirty="0" smtClean="0">
                <a:solidFill>
                  <a:srgbClr val="D60093"/>
                </a:solidFill>
                <a:effectLst/>
                <a:ea typeface="楷体" panose="02010609060101010101" pitchFamily="49" charset="-122"/>
              </a:rPr>
              <a:t>期权</a:t>
            </a:r>
            <a:endParaRPr lang="en-US" altLang="zh-CN" b="0" dirty="0" smtClean="0">
              <a:solidFill>
                <a:srgbClr val="D60093"/>
              </a:solidFill>
              <a:effectLst/>
              <a:ea typeface="楷体" panose="02010609060101010101" pitchFamily="49" charset="-122"/>
            </a:endParaRPr>
          </a:p>
          <a:p>
            <a:pPr lvl="2"/>
            <a:r>
              <a:rPr lang="zh-CN" altLang="en-US" b="0" dirty="0">
                <a:solidFill>
                  <a:srgbClr val="1406CA"/>
                </a:solidFill>
                <a:effectLst/>
                <a:ea typeface="楷体" panose="02010609060101010101" pitchFamily="49" charset="-122"/>
              </a:rPr>
              <a:t>豆</a:t>
            </a:r>
            <a:r>
              <a:rPr lang="zh-CN" altLang="en-US" b="0" dirty="0">
                <a:solidFill>
                  <a:srgbClr val="1406CA"/>
                </a:solidFill>
                <a:effectLst/>
                <a:ea typeface="楷体" panose="02010609060101010101" pitchFamily="49" charset="-122"/>
              </a:rPr>
              <a:t>粕、玉米、铁矿石、液化石油气、聚乙烯、聚氯乙烯、聚丙烯、棕榈油、</a:t>
            </a:r>
            <a:r>
              <a:rPr lang="zh-CN" altLang="en-US" b="0" dirty="0">
                <a:solidFill>
                  <a:srgbClr val="1406CA"/>
                </a:solidFill>
                <a:effectLst/>
                <a:ea typeface="楷体" panose="02010609060101010101" pitchFamily="49" charset="-122"/>
              </a:rPr>
              <a:t>黄大豆</a:t>
            </a:r>
            <a:r>
              <a:rPr lang="en-US" altLang="zh-CN" b="0" dirty="0">
                <a:solidFill>
                  <a:srgbClr val="1406CA"/>
                </a:solidFill>
                <a:effectLst/>
                <a:ea typeface="楷体" panose="02010609060101010101" pitchFamily="49" charset="-122"/>
              </a:rPr>
              <a:t>1</a:t>
            </a:r>
            <a:r>
              <a:rPr lang="zh-CN" altLang="en-US" b="0" dirty="0">
                <a:solidFill>
                  <a:srgbClr val="1406CA"/>
                </a:solidFill>
                <a:effectLst/>
                <a:ea typeface="楷体" panose="02010609060101010101" pitchFamily="49" charset="-122"/>
              </a:rPr>
              <a:t>号、</a:t>
            </a:r>
            <a:r>
              <a:rPr lang="zh-CN" altLang="en-US" b="0" dirty="0">
                <a:solidFill>
                  <a:srgbClr val="1406CA"/>
                </a:solidFill>
                <a:effectLst/>
                <a:ea typeface="楷体" panose="02010609060101010101" pitchFamily="49" charset="-122"/>
              </a:rPr>
              <a:t>黄大豆</a:t>
            </a:r>
            <a:r>
              <a:rPr lang="en-US" altLang="zh-CN" b="0" dirty="0">
                <a:solidFill>
                  <a:srgbClr val="1406CA"/>
                </a:solidFill>
                <a:effectLst/>
                <a:ea typeface="楷体" panose="02010609060101010101" pitchFamily="49" charset="-122"/>
              </a:rPr>
              <a:t>2</a:t>
            </a:r>
            <a:r>
              <a:rPr lang="zh-CN" altLang="en-US" b="0" dirty="0">
                <a:solidFill>
                  <a:srgbClr val="1406CA"/>
                </a:solidFill>
                <a:effectLst/>
                <a:ea typeface="楷体" panose="02010609060101010101" pitchFamily="49" charset="-122"/>
              </a:rPr>
              <a:t>号、豆油</a:t>
            </a:r>
            <a:endParaRPr lang="zh-CN" altLang="en-US" b="0" dirty="0">
              <a:solidFill>
                <a:srgbClr val="1406CA"/>
              </a:solidFill>
              <a:effectLst/>
              <a:ea typeface="楷体" panose="02010609060101010101" pitchFamily="49" charset="-122"/>
            </a:endParaRPr>
          </a:p>
          <a:p>
            <a:pPr lvl="1">
              <a:lnSpc>
                <a:spcPct val="80000"/>
              </a:lnSpc>
            </a:pPr>
            <a:endParaRPr lang="zh-CN" altLang="en-US" sz="1800" dirty="0">
              <a:solidFill>
                <a:srgbClr val="D60093"/>
              </a:solidFill>
            </a:endParaRPr>
          </a:p>
          <a:p>
            <a:pPr lvl="1">
              <a:lnSpc>
                <a:spcPct val="80000"/>
              </a:lnSpc>
            </a:pPr>
            <a:endParaRPr lang="zh-CN" altLang="en-US" sz="1800" dirty="0">
              <a:solidFill>
                <a:srgbClr val="D60093"/>
              </a:solidFill>
            </a:endParaRPr>
          </a:p>
          <a:p>
            <a:pPr lvl="1">
              <a:lnSpc>
                <a:spcPct val="80000"/>
              </a:lnSpc>
            </a:pPr>
            <a:endParaRPr lang="zh-CN" altLang="en-US" sz="1800" dirty="0">
              <a:solidFill>
                <a:srgbClr val="D60093"/>
              </a:solidFill>
            </a:endParaRPr>
          </a:p>
          <a:p>
            <a:pPr lvl="1">
              <a:lnSpc>
                <a:spcPct val="80000"/>
              </a:lnSpc>
            </a:pPr>
            <a:endParaRPr lang="zh-CN" altLang="en-US" sz="1800" dirty="0">
              <a:solidFill>
                <a:srgbClr val="D60093"/>
              </a:solidFill>
            </a:endParaRPr>
          </a:p>
          <a:p>
            <a:pPr>
              <a:lnSpc>
                <a:spcPct val="80000"/>
              </a:lnSpc>
              <a:buFontTx/>
              <a:buNone/>
            </a:pPr>
            <a:endParaRPr lang="zh-CN" altLang="en-US" sz="2000" dirty="0"/>
          </a:p>
        </p:txBody>
      </p:sp>
    </p:spTree>
    <p:extLst>
      <p:ext uri="{BB962C8B-B14F-4D97-AF65-F5344CB8AC3E}">
        <p14:creationId xmlns:p14="http://schemas.microsoft.com/office/powerpoint/2010/main" val="837201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dirty="0"/>
              <a:t>History of Futures Markets in China</a:t>
            </a:r>
            <a:endParaRPr lang="zh-CN" altLang="en-US" dirty="0"/>
          </a:p>
        </p:txBody>
      </p:sp>
      <p:sp>
        <p:nvSpPr>
          <p:cNvPr id="321539" name="Rectangle 3"/>
          <p:cNvSpPr>
            <a:spLocks noGrp="1" noChangeArrowheads="1"/>
          </p:cNvSpPr>
          <p:nvPr>
            <p:ph type="body" idx="1"/>
          </p:nvPr>
        </p:nvSpPr>
        <p:spPr/>
        <p:txBody>
          <a:bodyPr/>
          <a:lstStyle/>
          <a:p>
            <a:r>
              <a:rPr lang="zh-CN" altLang="en-US" dirty="0" smtClean="0">
                <a:solidFill>
                  <a:srgbClr val="1807F3"/>
                </a:solidFill>
                <a:ea typeface="楷体" panose="02010609060101010101" pitchFamily="49" charset="-122"/>
              </a:rPr>
              <a:t>郑州商品交易所</a:t>
            </a:r>
            <a:endParaRPr lang="en-US" altLang="zh-CN" dirty="0" smtClean="0">
              <a:solidFill>
                <a:srgbClr val="1807F3"/>
              </a:solidFill>
              <a:ea typeface="楷体" panose="02010609060101010101" pitchFamily="49" charset="-122"/>
            </a:endParaRPr>
          </a:p>
          <a:p>
            <a:pPr lvl="1"/>
            <a:r>
              <a:rPr lang="zh-CN" altLang="en-US" b="0" dirty="0" smtClean="0">
                <a:solidFill>
                  <a:srgbClr val="D60093"/>
                </a:solidFill>
                <a:effectLst/>
                <a:ea typeface="楷体" panose="02010609060101010101" pitchFamily="49" charset="-122"/>
              </a:rPr>
              <a:t>成立</a:t>
            </a:r>
            <a:r>
              <a:rPr lang="zh-CN" altLang="en-US" b="0" dirty="0">
                <a:solidFill>
                  <a:srgbClr val="D60093"/>
                </a:solidFill>
                <a:effectLst/>
                <a:ea typeface="楷体" panose="02010609060101010101" pitchFamily="49" charset="-122"/>
              </a:rPr>
              <a:t>于</a:t>
            </a:r>
            <a:r>
              <a:rPr lang="en-US" altLang="zh-CN" b="0" dirty="0">
                <a:solidFill>
                  <a:srgbClr val="D60093"/>
                </a:solidFill>
                <a:effectLst/>
                <a:ea typeface="楷体" panose="02010609060101010101" pitchFamily="49" charset="-122"/>
              </a:rPr>
              <a:t>1990</a:t>
            </a:r>
            <a:r>
              <a:rPr lang="zh-CN" altLang="en-US" b="0" dirty="0">
                <a:solidFill>
                  <a:srgbClr val="D60093"/>
                </a:solidFill>
                <a:effectLst/>
                <a:ea typeface="楷体" panose="02010609060101010101" pitchFamily="49" charset="-122"/>
              </a:rPr>
              <a:t>年</a:t>
            </a:r>
            <a:r>
              <a:rPr lang="en-US" altLang="zh-CN" b="0" dirty="0">
                <a:solidFill>
                  <a:srgbClr val="D60093"/>
                </a:solidFill>
                <a:effectLst/>
                <a:ea typeface="楷体" panose="02010609060101010101" pitchFamily="49" charset="-122"/>
              </a:rPr>
              <a:t>10</a:t>
            </a:r>
            <a:r>
              <a:rPr lang="zh-CN" altLang="en-US" b="0" dirty="0" smtClean="0">
                <a:solidFill>
                  <a:srgbClr val="D60093"/>
                </a:solidFill>
                <a:effectLst/>
                <a:ea typeface="楷体" panose="02010609060101010101" pitchFamily="49" charset="-122"/>
              </a:rPr>
              <a:t>月</a:t>
            </a:r>
            <a:endParaRPr lang="en-US" altLang="zh-CN" b="0" dirty="0" smtClean="0">
              <a:solidFill>
                <a:srgbClr val="D60093"/>
              </a:solidFill>
              <a:effectLst/>
              <a:ea typeface="楷体" panose="02010609060101010101" pitchFamily="49" charset="-122"/>
            </a:endParaRPr>
          </a:p>
          <a:p>
            <a:pPr lvl="1"/>
            <a:r>
              <a:rPr lang="zh-CN" altLang="en-US" b="0" dirty="0" smtClean="0">
                <a:solidFill>
                  <a:srgbClr val="D60093"/>
                </a:solidFill>
                <a:effectLst/>
                <a:ea typeface="楷体" panose="02010609060101010101" pitchFamily="49" charset="-122"/>
              </a:rPr>
              <a:t>期货</a:t>
            </a:r>
            <a:endParaRPr lang="en-US" altLang="zh-CN" b="0" dirty="0" smtClean="0">
              <a:solidFill>
                <a:srgbClr val="D60093"/>
              </a:solidFill>
              <a:effectLst/>
              <a:ea typeface="楷体" panose="02010609060101010101" pitchFamily="49" charset="-122"/>
            </a:endParaRPr>
          </a:p>
          <a:p>
            <a:pPr lvl="2"/>
            <a:r>
              <a:rPr lang="zh-CN" altLang="en-US" b="0" dirty="0" smtClean="0">
                <a:solidFill>
                  <a:srgbClr val="1406CA"/>
                </a:solidFill>
                <a:effectLst/>
                <a:ea typeface="楷体" panose="02010609060101010101" pitchFamily="49" charset="-122"/>
              </a:rPr>
              <a:t>普通</a:t>
            </a:r>
            <a:r>
              <a:rPr lang="zh-CN" altLang="en-US" b="0" dirty="0">
                <a:solidFill>
                  <a:srgbClr val="1406CA"/>
                </a:solidFill>
                <a:effectLst/>
                <a:ea typeface="楷体" panose="02010609060101010101" pitchFamily="49" charset="-122"/>
              </a:rPr>
              <a:t>小麦、优质强筋小麦、早籼稻、晚籼稻、粳稻、棉花、棉纱、油菜籽、菜籽油、菜籽粕、白糖、苹果、红枣、动力煤、甲醇、精对苯二甲酸（</a:t>
            </a:r>
            <a:r>
              <a:rPr lang="en-US" altLang="zh-CN" b="0" dirty="0">
                <a:solidFill>
                  <a:srgbClr val="1406CA"/>
                </a:solidFill>
                <a:effectLst/>
                <a:ea typeface="楷体" panose="02010609060101010101" pitchFamily="49" charset="-122"/>
              </a:rPr>
              <a:t>PTA</a:t>
            </a:r>
            <a:r>
              <a:rPr lang="zh-CN" altLang="en-US" b="0" dirty="0">
                <a:solidFill>
                  <a:srgbClr val="1406CA"/>
                </a:solidFill>
                <a:effectLst/>
                <a:ea typeface="楷体" panose="02010609060101010101" pitchFamily="49" charset="-122"/>
              </a:rPr>
              <a:t>）、玻璃、硅铁、锰硅、尿素、纯碱、短纤、</a:t>
            </a:r>
            <a:r>
              <a:rPr lang="zh-CN" altLang="en-US" b="0" dirty="0" smtClean="0">
                <a:solidFill>
                  <a:srgbClr val="1406CA"/>
                </a:solidFill>
                <a:effectLst/>
                <a:ea typeface="楷体" panose="02010609060101010101" pitchFamily="49" charset="-122"/>
              </a:rPr>
              <a:t>花生</a:t>
            </a:r>
            <a:endParaRPr lang="en-US" altLang="zh-CN" b="0" dirty="0" smtClean="0">
              <a:solidFill>
                <a:srgbClr val="1406CA"/>
              </a:solidFill>
              <a:effectLst/>
              <a:ea typeface="楷体" panose="02010609060101010101" pitchFamily="49" charset="-122"/>
            </a:endParaRPr>
          </a:p>
          <a:p>
            <a:pPr lvl="1"/>
            <a:r>
              <a:rPr lang="zh-CN" altLang="en-US" b="0" dirty="0" smtClean="0">
                <a:solidFill>
                  <a:srgbClr val="D60093"/>
                </a:solidFill>
                <a:effectLst/>
                <a:ea typeface="楷体" panose="02010609060101010101" pitchFamily="49" charset="-122"/>
              </a:rPr>
              <a:t>期权</a:t>
            </a:r>
            <a:endParaRPr lang="en-US" altLang="zh-CN" b="0" dirty="0" smtClean="0">
              <a:solidFill>
                <a:srgbClr val="D60093"/>
              </a:solidFill>
              <a:effectLst/>
              <a:ea typeface="楷体" panose="02010609060101010101" pitchFamily="49" charset="-122"/>
            </a:endParaRPr>
          </a:p>
          <a:p>
            <a:pPr lvl="2"/>
            <a:r>
              <a:rPr lang="zh-CN" altLang="en-US" b="0" dirty="0">
                <a:solidFill>
                  <a:srgbClr val="1406CA"/>
                </a:solidFill>
                <a:effectLst/>
                <a:ea typeface="楷体" panose="02010609060101010101" pitchFamily="49" charset="-122"/>
              </a:rPr>
              <a:t>白糖</a:t>
            </a:r>
            <a:r>
              <a:rPr lang="zh-CN" altLang="en-US" b="0" dirty="0">
                <a:solidFill>
                  <a:srgbClr val="1406CA"/>
                </a:solidFill>
                <a:effectLst/>
                <a:ea typeface="楷体" panose="02010609060101010101" pitchFamily="49" charset="-122"/>
              </a:rPr>
              <a:t>、棉花、</a:t>
            </a:r>
            <a:r>
              <a:rPr lang="en-US" altLang="zh-CN" b="0" dirty="0">
                <a:solidFill>
                  <a:srgbClr val="1406CA"/>
                </a:solidFill>
                <a:effectLst/>
                <a:ea typeface="楷体" panose="02010609060101010101" pitchFamily="49" charset="-122"/>
              </a:rPr>
              <a:t>PTA</a:t>
            </a:r>
            <a:r>
              <a:rPr lang="zh-CN" altLang="en-US" b="0" dirty="0">
                <a:solidFill>
                  <a:srgbClr val="1406CA"/>
                </a:solidFill>
                <a:effectLst/>
                <a:ea typeface="楷体" panose="02010609060101010101" pitchFamily="49" charset="-122"/>
              </a:rPr>
              <a:t>、甲醇、菜粕、</a:t>
            </a:r>
            <a:r>
              <a:rPr lang="zh-CN" altLang="en-US" b="0" dirty="0">
                <a:solidFill>
                  <a:srgbClr val="1406CA"/>
                </a:solidFill>
                <a:effectLst/>
                <a:ea typeface="楷体" panose="02010609060101010101" pitchFamily="49" charset="-122"/>
              </a:rPr>
              <a:t>动力煤</a:t>
            </a:r>
            <a:endParaRPr lang="zh-CN" altLang="en-US" b="0" dirty="0">
              <a:solidFill>
                <a:srgbClr val="1406CA"/>
              </a:solidFill>
              <a:effectLst/>
              <a:ea typeface="楷体" panose="02010609060101010101" pitchFamily="49" charset="-122"/>
            </a:endParaRPr>
          </a:p>
        </p:txBody>
      </p:sp>
    </p:spTree>
    <p:extLst>
      <p:ext uri="{BB962C8B-B14F-4D97-AF65-F5344CB8AC3E}">
        <p14:creationId xmlns:p14="http://schemas.microsoft.com/office/powerpoint/2010/main" val="1420104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zh-CN"/>
              <a:t>History of Futures Markets in China</a:t>
            </a:r>
            <a:endParaRPr lang="zh-CN" altLang="en-US"/>
          </a:p>
        </p:txBody>
      </p:sp>
      <p:sp>
        <p:nvSpPr>
          <p:cNvPr id="322563" name="Rectangle 3"/>
          <p:cNvSpPr>
            <a:spLocks noGrp="1" noChangeArrowheads="1"/>
          </p:cNvSpPr>
          <p:nvPr>
            <p:ph type="body" idx="1"/>
          </p:nvPr>
        </p:nvSpPr>
        <p:spPr>
          <a:xfrm>
            <a:off x="914400" y="1628775"/>
            <a:ext cx="10574594" cy="4633913"/>
          </a:xfrm>
        </p:spPr>
        <p:txBody>
          <a:bodyPr/>
          <a:lstStyle/>
          <a:p>
            <a:r>
              <a:rPr lang="zh-CN" altLang="en-US" dirty="0">
                <a:solidFill>
                  <a:srgbClr val="1807F3"/>
                </a:solidFill>
                <a:ea typeface="楷体" panose="02010609060101010101" pitchFamily="49" charset="-122"/>
              </a:rPr>
              <a:t>中国金融期货</a:t>
            </a:r>
            <a:r>
              <a:rPr lang="zh-CN" altLang="en-US" dirty="0" smtClean="0">
                <a:solidFill>
                  <a:srgbClr val="1807F3"/>
                </a:solidFill>
                <a:ea typeface="楷体" panose="02010609060101010101" pitchFamily="49" charset="-122"/>
              </a:rPr>
              <a:t>交易所</a:t>
            </a:r>
            <a:endParaRPr lang="en-US" altLang="zh-CN" dirty="0" smtClean="0">
              <a:solidFill>
                <a:srgbClr val="1807F3"/>
              </a:solidFill>
              <a:ea typeface="楷体" panose="02010609060101010101" pitchFamily="49" charset="-122"/>
            </a:endParaRPr>
          </a:p>
          <a:p>
            <a:pPr lvl="1"/>
            <a:r>
              <a:rPr lang="zh-CN" altLang="en-US" b="0" dirty="0">
                <a:solidFill>
                  <a:srgbClr val="FF158A"/>
                </a:solidFill>
                <a:effectLst/>
                <a:ea typeface="楷体" panose="02010609060101010101" pitchFamily="49" charset="-122"/>
              </a:rPr>
              <a:t>成立于</a:t>
            </a:r>
            <a:r>
              <a:rPr lang="en-US" altLang="zh-CN" b="0" dirty="0">
                <a:solidFill>
                  <a:srgbClr val="FF158A"/>
                </a:solidFill>
                <a:effectLst/>
                <a:ea typeface="楷体" panose="02010609060101010101" pitchFamily="49" charset="-122"/>
              </a:rPr>
              <a:t>2006</a:t>
            </a:r>
            <a:r>
              <a:rPr lang="zh-CN" altLang="en-US" b="0" dirty="0">
                <a:solidFill>
                  <a:srgbClr val="FF158A"/>
                </a:solidFill>
                <a:effectLst/>
                <a:ea typeface="楷体" panose="02010609060101010101" pitchFamily="49" charset="-122"/>
              </a:rPr>
              <a:t>年</a:t>
            </a:r>
            <a:r>
              <a:rPr lang="en-US" altLang="zh-CN" b="0" dirty="0">
                <a:solidFill>
                  <a:srgbClr val="FF158A"/>
                </a:solidFill>
                <a:effectLst/>
                <a:ea typeface="楷体" panose="02010609060101010101" pitchFamily="49" charset="-122"/>
              </a:rPr>
              <a:t>9</a:t>
            </a:r>
            <a:r>
              <a:rPr lang="zh-CN" altLang="en-US" b="0" dirty="0">
                <a:solidFill>
                  <a:srgbClr val="FF158A"/>
                </a:solidFill>
                <a:effectLst/>
                <a:ea typeface="楷体" panose="02010609060101010101" pitchFamily="49" charset="-122"/>
              </a:rPr>
              <a:t>月</a:t>
            </a:r>
            <a:endParaRPr lang="zh-CN" altLang="en-US" b="0" dirty="0">
              <a:solidFill>
                <a:srgbClr val="FF158A"/>
              </a:solidFill>
              <a:effectLst/>
              <a:ea typeface="楷体" panose="02010609060101010101" pitchFamily="49" charset="-122"/>
            </a:endParaRPr>
          </a:p>
          <a:p>
            <a:pPr lvl="1"/>
            <a:r>
              <a:rPr lang="zh-CN" altLang="en-US" b="0" dirty="0" smtClean="0">
                <a:solidFill>
                  <a:srgbClr val="FF158A"/>
                </a:solidFill>
                <a:effectLst/>
                <a:latin typeface="楷体" panose="02010609060101010101" pitchFamily="49" charset="-122"/>
                <a:ea typeface="楷体" panose="02010609060101010101" pitchFamily="49" charset="-122"/>
              </a:rPr>
              <a:t>期货</a:t>
            </a:r>
            <a:endParaRPr lang="en-US" altLang="zh-CN" b="0" dirty="0" smtClean="0">
              <a:solidFill>
                <a:srgbClr val="FF158A"/>
              </a:solidFill>
              <a:effectLst/>
              <a:latin typeface="楷体" panose="02010609060101010101" pitchFamily="49" charset="-122"/>
              <a:ea typeface="楷体" panose="02010609060101010101" pitchFamily="49" charset="-122"/>
            </a:endParaRPr>
          </a:p>
          <a:p>
            <a:pPr lvl="2"/>
            <a:r>
              <a:rPr lang="zh-CN" altLang="en-US" b="0" dirty="0">
                <a:solidFill>
                  <a:srgbClr val="1406CA"/>
                </a:solidFill>
                <a:effectLst/>
                <a:latin typeface="楷体" panose="02010609060101010101" pitchFamily="49" charset="-122"/>
                <a:ea typeface="楷体" panose="02010609060101010101" pitchFamily="49" charset="-122"/>
              </a:rPr>
              <a:t>沪深</a:t>
            </a:r>
            <a:r>
              <a:rPr lang="en-US" altLang="zh-CN" b="0" dirty="0">
                <a:solidFill>
                  <a:srgbClr val="1406CA"/>
                </a:solidFill>
                <a:effectLst/>
                <a:latin typeface="楷体" panose="02010609060101010101" pitchFamily="49" charset="-122"/>
                <a:ea typeface="楷体" panose="02010609060101010101" pitchFamily="49" charset="-122"/>
              </a:rPr>
              <a:t>300</a:t>
            </a:r>
            <a:r>
              <a:rPr lang="zh-CN" altLang="en-US" b="0" dirty="0">
                <a:solidFill>
                  <a:srgbClr val="1406CA"/>
                </a:solidFill>
                <a:effectLst/>
                <a:latin typeface="楷体" panose="02010609060101010101" pitchFamily="49" charset="-122"/>
                <a:ea typeface="楷体" panose="02010609060101010101" pitchFamily="49" charset="-122"/>
              </a:rPr>
              <a:t>股指期货、中证</a:t>
            </a:r>
            <a:r>
              <a:rPr lang="en-US" altLang="zh-CN" b="0" dirty="0">
                <a:solidFill>
                  <a:srgbClr val="1406CA"/>
                </a:solidFill>
                <a:effectLst/>
                <a:latin typeface="楷体" panose="02010609060101010101" pitchFamily="49" charset="-122"/>
                <a:ea typeface="楷体" panose="02010609060101010101" pitchFamily="49" charset="-122"/>
              </a:rPr>
              <a:t>500</a:t>
            </a:r>
            <a:r>
              <a:rPr lang="zh-CN" altLang="en-US" b="0" dirty="0">
                <a:solidFill>
                  <a:srgbClr val="1406CA"/>
                </a:solidFill>
                <a:effectLst/>
                <a:latin typeface="楷体" panose="02010609060101010101" pitchFamily="49" charset="-122"/>
                <a:ea typeface="楷体" panose="02010609060101010101" pitchFamily="49" charset="-122"/>
              </a:rPr>
              <a:t>股指期货、中证</a:t>
            </a:r>
            <a:r>
              <a:rPr lang="en-US" altLang="zh-CN" b="0" dirty="0">
                <a:solidFill>
                  <a:srgbClr val="1406CA"/>
                </a:solidFill>
                <a:effectLst/>
                <a:latin typeface="楷体" panose="02010609060101010101" pitchFamily="49" charset="-122"/>
                <a:ea typeface="楷体" panose="02010609060101010101" pitchFamily="49" charset="-122"/>
              </a:rPr>
              <a:t>1000</a:t>
            </a:r>
            <a:r>
              <a:rPr lang="zh-CN" altLang="en-US" b="0" dirty="0">
                <a:solidFill>
                  <a:srgbClr val="1406CA"/>
                </a:solidFill>
                <a:effectLst/>
                <a:latin typeface="楷体" panose="02010609060101010101" pitchFamily="49" charset="-122"/>
                <a:ea typeface="楷体" panose="02010609060101010101" pitchFamily="49" charset="-122"/>
              </a:rPr>
              <a:t>股指期货、上证</a:t>
            </a:r>
            <a:r>
              <a:rPr lang="en-US" altLang="zh-CN" b="0" dirty="0">
                <a:solidFill>
                  <a:srgbClr val="1406CA"/>
                </a:solidFill>
                <a:effectLst/>
                <a:latin typeface="楷体" panose="02010609060101010101" pitchFamily="49" charset="-122"/>
                <a:ea typeface="楷体" panose="02010609060101010101" pitchFamily="49" charset="-122"/>
              </a:rPr>
              <a:t>50</a:t>
            </a:r>
            <a:r>
              <a:rPr lang="zh-CN" altLang="en-US" b="0" dirty="0">
                <a:solidFill>
                  <a:srgbClr val="1406CA"/>
                </a:solidFill>
                <a:effectLst/>
                <a:latin typeface="楷体" panose="02010609060101010101" pitchFamily="49" charset="-122"/>
                <a:ea typeface="楷体" panose="02010609060101010101" pitchFamily="49" charset="-122"/>
              </a:rPr>
              <a:t>股指期货、</a:t>
            </a:r>
            <a:r>
              <a:rPr lang="en-US" altLang="zh-CN" b="0" dirty="0">
                <a:solidFill>
                  <a:srgbClr val="1406CA"/>
                </a:solidFill>
                <a:effectLst/>
                <a:latin typeface="楷体" panose="02010609060101010101" pitchFamily="49" charset="-122"/>
                <a:ea typeface="楷体" panose="02010609060101010101" pitchFamily="49" charset="-122"/>
              </a:rPr>
              <a:t>2</a:t>
            </a:r>
            <a:r>
              <a:rPr lang="zh-CN" altLang="en-US" b="0" dirty="0">
                <a:solidFill>
                  <a:srgbClr val="1406CA"/>
                </a:solidFill>
                <a:effectLst/>
                <a:latin typeface="楷体" panose="02010609060101010101" pitchFamily="49" charset="-122"/>
                <a:ea typeface="楷体" panose="02010609060101010101" pitchFamily="49" charset="-122"/>
              </a:rPr>
              <a:t>年期国债期货、</a:t>
            </a:r>
            <a:r>
              <a:rPr lang="en-US" altLang="zh-CN" b="0" dirty="0">
                <a:solidFill>
                  <a:srgbClr val="1406CA"/>
                </a:solidFill>
                <a:effectLst/>
                <a:latin typeface="楷体" panose="02010609060101010101" pitchFamily="49" charset="-122"/>
                <a:ea typeface="楷体" panose="02010609060101010101" pitchFamily="49" charset="-122"/>
              </a:rPr>
              <a:t>5</a:t>
            </a:r>
            <a:r>
              <a:rPr lang="zh-CN" altLang="en-US" b="0" dirty="0">
                <a:solidFill>
                  <a:srgbClr val="1406CA"/>
                </a:solidFill>
                <a:effectLst/>
                <a:latin typeface="楷体" panose="02010609060101010101" pitchFamily="49" charset="-122"/>
                <a:ea typeface="楷体" panose="02010609060101010101" pitchFamily="49" charset="-122"/>
              </a:rPr>
              <a:t>年期国债期货、</a:t>
            </a:r>
            <a:r>
              <a:rPr lang="en-US" altLang="zh-CN" b="0" dirty="0">
                <a:solidFill>
                  <a:srgbClr val="1406CA"/>
                </a:solidFill>
                <a:effectLst/>
                <a:latin typeface="楷体" panose="02010609060101010101" pitchFamily="49" charset="-122"/>
                <a:ea typeface="楷体" panose="02010609060101010101" pitchFamily="49" charset="-122"/>
              </a:rPr>
              <a:t>10</a:t>
            </a:r>
            <a:r>
              <a:rPr lang="zh-CN" altLang="en-US" b="0" dirty="0">
                <a:solidFill>
                  <a:srgbClr val="1406CA"/>
                </a:solidFill>
                <a:effectLst/>
                <a:latin typeface="楷体" panose="02010609060101010101" pitchFamily="49" charset="-122"/>
                <a:ea typeface="楷体" panose="02010609060101010101" pitchFamily="49" charset="-122"/>
              </a:rPr>
              <a:t>年期国债期货</a:t>
            </a:r>
            <a:endParaRPr lang="en-US" altLang="zh-CN" b="0" dirty="0">
              <a:solidFill>
                <a:srgbClr val="1406CA"/>
              </a:solidFill>
              <a:effectLst/>
              <a:latin typeface="楷体" panose="02010609060101010101" pitchFamily="49" charset="-122"/>
              <a:ea typeface="楷体" panose="02010609060101010101" pitchFamily="49" charset="-122"/>
            </a:endParaRPr>
          </a:p>
          <a:p>
            <a:pPr lvl="1"/>
            <a:r>
              <a:rPr lang="zh-CN" altLang="en-US" b="0" dirty="0" smtClean="0">
                <a:solidFill>
                  <a:srgbClr val="FF158A"/>
                </a:solidFill>
                <a:effectLst/>
                <a:latin typeface="楷体" panose="02010609060101010101" pitchFamily="49" charset="-122"/>
                <a:ea typeface="楷体" panose="02010609060101010101" pitchFamily="49" charset="-122"/>
              </a:rPr>
              <a:t>期权</a:t>
            </a:r>
            <a:endParaRPr lang="en-US" altLang="zh-CN" b="0" dirty="0" smtClean="0">
              <a:solidFill>
                <a:srgbClr val="FF158A"/>
              </a:solidFill>
              <a:effectLst/>
              <a:latin typeface="楷体" panose="02010609060101010101" pitchFamily="49" charset="-122"/>
              <a:ea typeface="楷体" panose="02010609060101010101" pitchFamily="49" charset="-122"/>
            </a:endParaRPr>
          </a:p>
          <a:p>
            <a:pPr lvl="2"/>
            <a:r>
              <a:rPr lang="zh-CN" altLang="en-US" b="0" dirty="0">
                <a:solidFill>
                  <a:srgbClr val="1406CA"/>
                </a:solidFill>
                <a:effectLst/>
                <a:latin typeface="楷体" panose="02010609060101010101" pitchFamily="49" charset="-122"/>
                <a:ea typeface="楷体" panose="02010609060101010101" pitchFamily="49" charset="-122"/>
              </a:rPr>
              <a:t>沪深</a:t>
            </a:r>
            <a:r>
              <a:rPr lang="en-US" altLang="zh-CN" b="0" dirty="0">
                <a:solidFill>
                  <a:srgbClr val="1406CA"/>
                </a:solidFill>
                <a:effectLst/>
                <a:latin typeface="楷体" panose="02010609060101010101" pitchFamily="49" charset="-122"/>
                <a:ea typeface="楷体" panose="02010609060101010101" pitchFamily="49" charset="-122"/>
              </a:rPr>
              <a:t>300</a:t>
            </a:r>
            <a:r>
              <a:rPr lang="zh-CN" altLang="en-US" b="0" dirty="0">
                <a:solidFill>
                  <a:srgbClr val="1406CA"/>
                </a:solidFill>
                <a:effectLst/>
                <a:latin typeface="楷体" panose="02010609060101010101" pitchFamily="49" charset="-122"/>
                <a:ea typeface="楷体" panose="02010609060101010101" pitchFamily="49" charset="-122"/>
              </a:rPr>
              <a:t>股指</a:t>
            </a:r>
            <a:r>
              <a:rPr lang="zh-CN" altLang="en-US" b="0" dirty="0">
                <a:solidFill>
                  <a:srgbClr val="1406CA"/>
                </a:solidFill>
                <a:effectLst/>
                <a:latin typeface="楷体" panose="02010609060101010101" pitchFamily="49" charset="-122"/>
                <a:ea typeface="楷体" panose="02010609060101010101" pitchFamily="49" charset="-122"/>
              </a:rPr>
              <a:t>期权、中</a:t>
            </a:r>
            <a:r>
              <a:rPr lang="zh-CN" altLang="en-US" b="0" dirty="0">
                <a:solidFill>
                  <a:srgbClr val="1406CA"/>
                </a:solidFill>
                <a:effectLst/>
                <a:latin typeface="楷体" panose="02010609060101010101" pitchFamily="49" charset="-122"/>
                <a:ea typeface="楷体" panose="02010609060101010101" pitchFamily="49" charset="-122"/>
              </a:rPr>
              <a:t>证</a:t>
            </a:r>
            <a:r>
              <a:rPr lang="en-US" altLang="zh-CN" b="0" dirty="0">
                <a:solidFill>
                  <a:srgbClr val="1406CA"/>
                </a:solidFill>
                <a:effectLst/>
                <a:latin typeface="楷体" panose="02010609060101010101" pitchFamily="49" charset="-122"/>
                <a:ea typeface="楷体" panose="02010609060101010101" pitchFamily="49" charset="-122"/>
              </a:rPr>
              <a:t>1000</a:t>
            </a:r>
            <a:r>
              <a:rPr lang="zh-CN" altLang="en-US" b="0" dirty="0">
                <a:solidFill>
                  <a:srgbClr val="1406CA"/>
                </a:solidFill>
                <a:effectLst/>
                <a:latin typeface="楷体" panose="02010609060101010101" pitchFamily="49" charset="-122"/>
                <a:ea typeface="楷体" panose="02010609060101010101" pitchFamily="49" charset="-122"/>
              </a:rPr>
              <a:t>股指期权</a:t>
            </a:r>
          </a:p>
        </p:txBody>
      </p:sp>
    </p:spTree>
    <p:extLst>
      <p:ext uri="{BB962C8B-B14F-4D97-AF65-F5344CB8AC3E}">
        <p14:creationId xmlns:p14="http://schemas.microsoft.com/office/powerpoint/2010/main" val="2242445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zh-CN"/>
              <a:t>History of Futures Markets in China</a:t>
            </a:r>
            <a:endParaRPr lang="zh-CN" altLang="en-US"/>
          </a:p>
        </p:txBody>
      </p:sp>
      <p:sp>
        <p:nvSpPr>
          <p:cNvPr id="322563" name="Rectangle 3"/>
          <p:cNvSpPr>
            <a:spLocks noGrp="1" noChangeArrowheads="1"/>
          </p:cNvSpPr>
          <p:nvPr>
            <p:ph type="body" idx="1"/>
          </p:nvPr>
        </p:nvSpPr>
        <p:spPr>
          <a:xfrm>
            <a:off x="914400" y="1628775"/>
            <a:ext cx="10574594" cy="4633913"/>
          </a:xfrm>
        </p:spPr>
        <p:txBody>
          <a:bodyPr/>
          <a:lstStyle/>
          <a:p>
            <a:r>
              <a:rPr lang="zh-CN" altLang="en-US" dirty="0" smtClean="0">
                <a:solidFill>
                  <a:srgbClr val="1807F3"/>
                </a:solidFill>
                <a:ea typeface="楷体" panose="02010609060101010101" pitchFamily="49" charset="-122"/>
              </a:rPr>
              <a:t>上海国际能源交易中心</a:t>
            </a:r>
            <a:endParaRPr lang="en-US" altLang="zh-CN" dirty="0" smtClean="0">
              <a:solidFill>
                <a:srgbClr val="1807F3"/>
              </a:solidFill>
              <a:ea typeface="楷体" panose="02010609060101010101" pitchFamily="49" charset="-122"/>
            </a:endParaRPr>
          </a:p>
          <a:p>
            <a:pPr lvl="1"/>
            <a:r>
              <a:rPr lang="zh-CN" altLang="en-US" b="0" dirty="0">
                <a:solidFill>
                  <a:srgbClr val="FF158A"/>
                </a:solidFill>
                <a:effectLst/>
                <a:ea typeface="楷体" panose="02010609060101010101" pitchFamily="49" charset="-122"/>
              </a:rPr>
              <a:t>成立于</a:t>
            </a:r>
            <a:r>
              <a:rPr lang="en-US" altLang="zh-CN" b="0" dirty="0" smtClean="0">
                <a:solidFill>
                  <a:srgbClr val="FF158A"/>
                </a:solidFill>
                <a:effectLst/>
                <a:ea typeface="楷体" panose="02010609060101010101" pitchFamily="49" charset="-122"/>
              </a:rPr>
              <a:t>2013</a:t>
            </a:r>
            <a:r>
              <a:rPr lang="zh-CN" altLang="en-US" b="0" dirty="0" smtClean="0">
                <a:solidFill>
                  <a:srgbClr val="FF158A"/>
                </a:solidFill>
                <a:effectLst/>
                <a:ea typeface="楷体" panose="02010609060101010101" pitchFamily="49" charset="-122"/>
              </a:rPr>
              <a:t>年</a:t>
            </a:r>
            <a:r>
              <a:rPr lang="en-US" altLang="zh-CN" b="0" dirty="0" smtClean="0">
                <a:solidFill>
                  <a:srgbClr val="FF158A"/>
                </a:solidFill>
                <a:effectLst/>
                <a:ea typeface="楷体" panose="02010609060101010101" pitchFamily="49" charset="-122"/>
              </a:rPr>
              <a:t>11</a:t>
            </a:r>
            <a:r>
              <a:rPr lang="zh-CN" altLang="en-US" b="0" dirty="0" smtClean="0">
                <a:solidFill>
                  <a:srgbClr val="FF158A"/>
                </a:solidFill>
                <a:effectLst/>
                <a:ea typeface="楷体" panose="02010609060101010101" pitchFamily="49" charset="-122"/>
              </a:rPr>
              <a:t>月</a:t>
            </a:r>
            <a:endParaRPr lang="zh-CN" altLang="en-US" b="0" dirty="0">
              <a:solidFill>
                <a:srgbClr val="FF158A"/>
              </a:solidFill>
              <a:effectLst/>
              <a:ea typeface="楷体" panose="02010609060101010101" pitchFamily="49" charset="-122"/>
            </a:endParaRPr>
          </a:p>
          <a:p>
            <a:pPr lvl="1"/>
            <a:r>
              <a:rPr lang="zh-CN" altLang="en-US" b="0" dirty="0" smtClean="0">
                <a:solidFill>
                  <a:srgbClr val="FF158A"/>
                </a:solidFill>
                <a:effectLst/>
                <a:latin typeface="楷体" panose="02010609060101010101" pitchFamily="49" charset="-122"/>
                <a:ea typeface="楷体" panose="02010609060101010101" pitchFamily="49" charset="-122"/>
              </a:rPr>
              <a:t>期货</a:t>
            </a:r>
            <a:endParaRPr lang="zh-CN" altLang="en-US" dirty="0"/>
          </a:p>
          <a:p>
            <a:pPr lvl="2"/>
            <a:r>
              <a:rPr lang="zh-CN" altLang="en-US" b="0" dirty="0">
                <a:solidFill>
                  <a:srgbClr val="1807F3"/>
                </a:solidFill>
                <a:effectLst/>
                <a:latin typeface="楷体" panose="02010609060101010101" pitchFamily="49" charset="-122"/>
                <a:ea typeface="楷体" panose="02010609060101010101" pitchFamily="49" charset="-122"/>
              </a:rPr>
              <a:t>原油、低</a:t>
            </a:r>
            <a:r>
              <a:rPr lang="zh-CN" altLang="en-US" b="0" dirty="0">
                <a:solidFill>
                  <a:srgbClr val="1807F3"/>
                </a:solidFill>
                <a:effectLst/>
                <a:latin typeface="楷体" panose="02010609060101010101" pitchFamily="49" charset="-122"/>
                <a:ea typeface="楷体" panose="02010609060101010101" pitchFamily="49" charset="-122"/>
              </a:rPr>
              <a:t>硫</a:t>
            </a:r>
            <a:r>
              <a:rPr lang="zh-CN" altLang="en-US" b="0" dirty="0">
                <a:solidFill>
                  <a:srgbClr val="1807F3"/>
                </a:solidFill>
                <a:effectLst/>
                <a:latin typeface="楷体" panose="02010609060101010101" pitchFamily="49" charset="-122"/>
                <a:ea typeface="楷体" panose="02010609060101010101" pitchFamily="49" charset="-122"/>
              </a:rPr>
              <a:t>燃料油、</a:t>
            </a:r>
            <a:r>
              <a:rPr lang="en-US" altLang="zh-CN" b="0" dirty="0">
                <a:solidFill>
                  <a:srgbClr val="1807F3"/>
                </a:solidFill>
                <a:effectLst/>
                <a:latin typeface="楷体" panose="02010609060101010101" pitchFamily="49" charset="-122"/>
                <a:ea typeface="楷体" panose="02010609060101010101" pitchFamily="49" charset="-122"/>
              </a:rPr>
              <a:t>20</a:t>
            </a:r>
            <a:r>
              <a:rPr lang="zh-CN" altLang="en-US" b="0" dirty="0">
                <a:solidFill>
                  <a:srgbClr val="1807F3"/>
                </a:solidFill>
                <a:effectLst/>
                <a:latin typeface="楷体" panose="02010609060101010101" pitchFamily="49" charset="-122"/>
                <a:ea typeface="楷体" panose="02010609060101010101" pitchFamily="49" charset="-122"/>
              </a:rPr>
              <a:t>号</a:t>
            </a:r>
            <a:r>
              <a:rPr lang="zh-CN" altLang="en-US" b="0" dirty="0" smtClean="0">
                <a:solidFill>
                  <a:srgbClr val="1807F3"/>
                </a:solidFill>
                <a:effectLst/>
                <a:latin typeface="楷体" panose="02010609060101010101" pitchFamily="49" charset="-122"/>
                <a:ea typeface="楷体" panose="02010609060101010101" pitchFamily="49" charset="-122"/>
              </a:rPr>
              <a:t>胶、铜</a:t>
            </a:r>
            <a:endParaRPr lang="zh-CN" altLang="en-US" b="0" dirty="0">
              <a:solidFill>
                <a:srgbClr val="1807F3"/>
              </a:solidFill>
              <a:effectLst/>
              <a:latin typeface="楷体" panose="02010609060101010101" pitchFamily="49" charset="-122"/>
              <a:ea typeface="楷体" panose="02010609060101010101" pitchFamily="49" charset="-122"/>
            </a:endParaRPr>
          </a:p>
          <a:p>
            <a:pPr lvl="1"/>
            <a:r>
              <a:rPr lang="zh-CN" altLang="en-US" b="0" dirty="0" smtClean="0">
                <a:solidFill>
                  <a:srgbClr val="FF158A"/>
                </a:solidFill>
                <a:effectLst/>
                <a:latin typeface="楷体" panose="02010609060101010101" pitchFamily="49" charset="-122"/>
                <a:ea typeface="楷体" panose="02010609060101010101" pitchFamily="49" charset="-122"/>
              </a:rPr>
              <a:t>期权</a:t>
            </a:r>
            <a:endParaRPr lang="en-US" altLang="zh-CN" b="0" dirty="0" smtClean="0">
              <a:solidFill>
                <a:srgbClr val="FF158A"/>
              </a:solidFill>
              <a:effectLst/>
              <a:latin typeface="楷体" panose="02010609060101010101" pitchFamily="49" charset="-122"/>
              <a:ea typeface="楷体" panose="02010609060101010101" pitchFamily="49" charset="-122"/>
            </a:endParaRPr>
          </a:p>
          <a:p>
            <a:pPr lvl="2"/>
            <a:r>
              <a:rPr lang="zh-CN" altLang="en-US" b="0" dirty="0" smtClean="0">
                <a:solidFill>
                  <a:srgbClr val="1406CA"/>
                </a:solidFill>
                <a:effectLst/>
                <a:latin typeface="楷体" panose="02010609060101010101" pitchFamily="49" charset="-122"/>
                <a:ea typeface="楷体" panose="02010609060101010101" pitchFamily="49" charset="-122"/>
              </a:rPr>
              <a:t>原油</a:t>
            </a:r>
            <a:endParaRPr lang="zh-CN" altLang="en-US" b="0" dirty="0">
              <a:solidFill>
                <a:srgbClr val="1406CA"/>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1149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1348" y="2403986"/>
            <a:ext cx="10515600" cy="2173237"/>
          </a:xfrm>
        </p:spPr>
        <p:txBody>
          <a:bodyPr/>
          <a:lstStyle/>
          <a:p>
            <a:pPr lvl="3" algn="ctr"/>
            <a:r>
              <a:rPr lang="en-US" altLang="zh-CN" dirty="0">
                <a:solidFill>
                  <a:srgbClr val="FF0066"/>
                </a:solidFill>
                <a:effectLst/>
                <a:ea typeface="黑体" panose="02010609060101010101" pitchFamily="49" charset="-122"/>
              </a:rPr>
              <a:t>Types of Traders in Financial </a:t>
            </a:r>
            <a:r>
              <a:rPr lang="en-US" altLang="zh-CN" dirty="0" smtClean="0">
                <a:solidFill>
                  <a:srgbClr val="FF0066"/>
                </a:solidFill>
                <a:effectLst/>
                <a:ea typeface="黑体" panose="02010609060101010101" pitchFamily="49" charset="-122"/>
              </a:rPr>
              <a:t>Market</a:t>
            </a:r>
            <a:br>
              <a:rPr lang="en-US" altLang="zh-CN" dirty="0" smtClean="0">
                <a:solidFill>
                  <a:srgbClr val="FF0066"/>
                </a:solidFill>
                <a:effectLst/>
                <a:ea typeface="黑体" panose="02010609060101010101" pitchFamily="49" charset="-122"/>
              </a:rPr>
            </a:br>
            <a:r>
              <a:rPr lang="en-US" altLang="zh-CN" dirty="0" smtClean="0">
                <a:solidFill>
                  <a:srgbClr val="FF0066"/>
                </a:solidFill>
                <a:effectLst/>
                <a:ea typeface="黑体" panose="02010609060101010101" pitchFamily="49" charset="-122"/>
              </a:rPr>
              <a:t> and</a:t>
            </a:r>
            <a:br>
              <a:rPr lang="en-US" altLang="zh-CN" dirty="0" smtClean="0">
                <a:solidFill>
                  <a:srgbClr val="FF0066"/>
                </a:solidFill>
                <a:effectLst/>
                <a:ea typeface="黑体" panose="02010609060101010101" pitchFamily="49" charset="-122"/>
              </a:rPr>
            </a:br>
            <a:r>
              <a:rPr lang="en-US" altLang="zh-CN" dirty="0" smtClean="0">
                <a:solidFill>
                  <a:srgbClr val="FF0066"/>
                </a:solidFill>
                <a:effectLst/>
                <a:ea typeface="黑体" panose="02010609060101010101" pitchFamily="49" charset="-122"/>
              </a:rPr>
              <a:t> their functions</a:t>
            </a:r>
            <a:endParaRPr lang="en-US" altLang="zh-CN" dirty="0">
              <a:solidFill>
                <a:srgbClr val="FF0066"/>
              </a:solidFill>
              <a:effectLst/>
              <a:ea typeface="黑体" panose="02010609060101010101" pitchFamily="49" charset="-122"/>
            </a:endParaRPr>
          </a:p>
        </p:txBody>
      </p:sp>
    </p:spTree>
    <p:extLst>
      <p:ext uri="{BB962C8B-B14F-4D97-AF65-F5344CB8AC3E}">
        <p14:creationId xmlns:p14="http://schemas.microsoft.com/office/powerpoint/2010/main" val="2416789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zh-CN">
                <a:solidFill>
                  <a:srgbClr val="CC0000"/>
                </a:solidFill>
              </a:rPr>
              <a:t>Textbook and References</a:t>
            </a:r>
          </a:p>
        </p:txBody>
      </p:sp>
      <p:sp>
        <p:nvSpPr>
          <p:cNvPr id="318467" name="Rectangle 3"/>
          <p:cNvSpPr>
            <a:spLocks noGrp="1" noChangeArrowheads="1"/>
          </p:cNvSpPr>
          <p:nvPr>
            <p:ph type="body" idx="1"/>
          </p:nvPr>
        </p:nvSpPr>
        <p:spPr/>
        <p:txBody>
          <a:bodyPr/>
          <a:lstStyle/>
          <a:p>
            <a:r>
              <a:rPr lang="en-US" altLang="zh-CN" sz="2000" dirty="0">
                <a:solidFill>
                  <a:srgbClr val="CC0066"/>
                </a:solidFill>
              </a:rPr>
              <a:t>Textbook</a:t>
            </a:r>
          </a:p>
          <a:p>
            <a:pPr lvl="1" algn="just"/>
            <a:r>
              <a:rPr lang="en-US" altLang="zh-CN" sz="2000" dirty="0">
                <a:solidFill>
                  <a:srgbClr val="CC0099"/>
                </a:solidFill>
              </a:rPr>
              <a:t>Hull J C. Options, Futures and Other Derivatives. </a:t>
            </a:r>
            <a:r>
              <a:rPr lang="en-US" altLang="zh-CN" sz="2000" dirty="0" smtClean="0">
                <a:solidFill>
                  <a:srgbClr val="CC0099"/>
                </a:solidFill>
              </a:rPr>
              <a:t>10th </a:t>
            </a:r>
            <a:r>
              <a:rPr lang="en-US" altLang="zh-CN" sz="2000" dirty="0" err="1">
                <a:solidFill>
                  <a:srgbClr val="CC0099"/>
                </a:solidFill>
              </a:rPr>
              <a:t>ed</a:t>
            </a:r>
            <a:r>
              <a:rPr lang="en-US" altLang="zh-CN" sz="2000" dirty="0">
                <a:solidFill>
                  <a:srgbClr val="CC0099"/>
                </a:solidFill>
              </a:rPr>
              <a:t>, </a:t>
            </a:r>
            <a:r>
              <a:rPr lang="en-US" altLang="zh-CN" sz="2000" dirty="0" smtClean="0">
                <a:solidFill>
                  <a:srgbClr val="CC0099"/>
                </a:solidFill>
              </a:rPr>
              <a:t>Pearson, 2015, </a:t>
            </a:r>
            <a:r>
              <a:rPr lang="zh-CN" altLang="en-US" sz="2000" dirty="0" smtClean="0">
                <a:solidFill>
                  <a:srgbClr val="CC0099"/>
                </a:solidFill>
              </a:rPr>
              <a:t>机械工业出版社，影印</a:t>
            </a:r>
            <a:r>
              <a:rPr lang="zh-CN" altLang="en-US" sz="2000" dirty="0">
                <a:solidFill>
                  <a:srgbClr val="CC0099"/>
                </a:solidFill>
              </a:rPr>
              <a:t>版</a:t>
            </a:r>
            <a:r>
              <a:rPr lang="en-US" altLang="zh-CN" sz="2000" dirty="0">
                <a:solidFill>
                  <a:srgbClr val="CC0099"/>
                </a:solidFill>
              </a:rPr>
              <a:t>, </a:t>
            </a:r>
            <a:r>
              <a:rPr lang="en-US" altLang="zh-CN" sz="2000" dirty="0" smtClean="0">
                <a:solidFill>
                  <a:srgbClr val="CC0099"/>
                </a:solidFill>
              </a:rPr>
              <a:t>2016. </a:t>
            </a:r>
            <a:endParaRPr lang="en-US" altLang="zh-CN" sz="2000" dirty="0">
              <a:solidFill>
                <a:srgbClr val="CC0099"/>
              </a:solidFill>
            </a:endParaRPr>
          </a:p>
          <a:p>
            <a:r>
              <a:rPr lang="en-US" altLang="zh-CN" sz="2000" dirty="0"/>
              <a:t>Reference</a:t>
            </a:r>
          </a:p>
          <a:p>
            <a:pPr lvl="1" algn="just"/>
            <a:r>
              <a:rPr lang="en-US" altLang="zh-CN" sz="2000" dirty="0">
                <a:solidFill>
                  <a:srgbClr val="CC0099"/>
                </a:solidFill>
              </a:rPr>
              <a:t>Baz J, Chacko G. Financial Derivatives: Pricing, Applications, and Mathematics. Cambridge University Press, 2004.</a:t>
            </a:r>
          </a:p>
          <a:p>
            <a:pPr lvl="1" algn="just"/>
            <a:r>
              <a:rPr lang="zh-CN" altLang="en-US" sz="2000" dirty="0">
                <a:solidFill>
                  <a:schemeClr val="tx2"/>
                </a:solidFill>
              </a:rPr>
              <a:t>宋逢明.  金融工程原理—无套利均衡分析.  清华大学出版社, 1999</a:t>
            </a:r>
            <a:r>
              <a:rPr lang="en-US" altLang="zh-CN" sz="2000" dirty="0">
                <a:solidFill>
                  <a:schemeClr val="tx2"/>
                </a:solidFill>
              </a:rPr>
              <a:t>. </a:t>
            </a:r>
          </a:p>
          <a:p>
            <a:pPr lvl="1" algn="just"/>
            <a:r>
              <a:rPr lang="en-US" altLang="zh-CN" sz="2000" dirty="0">
                <a:solidFill>
                  <a:schemeClr val="tx2"/>
                </a:solidFill>
              </a:rPr>
              <a:t>Marshall J F, Bansal V K. Financial Engineering. </a:t>
            </a:r>
            <a:r>
              <a:rPr lang="zh-CN" altLang="en-US" sz="2000" dirty="0">
                <a:solidFill>
                  <a:schemeClr val="tx2"/>
                </a:solidFill>
              </a:rPr>
              <a:t>中译本</a:t>
            </a:r>
            <a:r>
              <a:rPr lang="en-US" altLang="zh-CN" sz="2000" dirty="0">
                <a:solidFill>
                  <a:schemeClr val="tx2"/>
                </a:solidFill>
              </a:rPr>
              <a:t>: </a:t>
            </a:r>
            <a:r>
              <a:rPr lang="zh-CN" altLang="en-US" sz="2000" dirty="0">
                <a:solidFill>
                  <a:schemeClr val="tx2"/>
                </a:solidFill>
              </a:rPr>
              <a:t>宋逢明译. 金融工程. 清华大学出版社, 1998</a:t>
            </a:r>
            <a:r>
              <a:rPr lang="en-US" altLang="zh-CN" sz="2000" dirty="0">
                <a:solidFill>
                  <a:schemeClr val="tx2"/>
                </a:solidFill>
              </a:rPr>
              <a:t>. </a:t>
            </a:r>
          </a:p>
          <a:p>
            <a:pPr lvl="1" algn="just"/>
            <a:r>
              <a:rPr lang="en-US" altLang="zh-CN" sz="2000" dirty="0">
                <a:solidFill>
                  <a:schemeClr val="tx2"/>
                </a:solidFill>
              </a:rPr>
              <a:t>Scott Mason, Robert Merton, André </a:t>
            </a:r>
            <a:r>
              <a:rPr lang="en-US" altLang="zh-CN" sz="2000" dirty="0" err="1">
                <a:solidFill>
                  <a:schemeClr val="tx2"/>
                </a:solidFill>
              </a:rPr>
              <a:t>Perold</a:t>
            </a:r>
            <a:r>
              <a:rPr lang="en-US" altLang="zh-CN" sz="2000" dirty="0">
                <a:solidFill>
                  <a:schemeClr val="tx2"/>
                </a:solidFill>
              </a:rPr>
              <a:t>, Peter </a:t>
            </a:r>
            <a:r>
              <a:rPr lang="en-US" altLang="zh-CN" sz="2000" dirty="0" err="1">
                <a:solidFill>
                  <a:schemeClr val="tx2"/>
                </a:solidFill>
              </a:rPr>
              <a:t>Tufano</a:t>
            </a:r>
            <a:r>
              <a:rPr lang="en-US" altLang="zh-CN" sz="2000" dirty="0">
                <a:solidFill>
                  <a:schemeClr val="tx2"/>
                </a:solidFill>
              </a:rPr>
              <a:t>. Cases in Financial Engineering: Applied Studies of Financial Innovation. New Jersey: Prentice Hall, 1995.</a:t>
            </a:r>
            <a:endParaRPr lang="zh-CN" altLang="en-US" sz="2000" dirty="0">
              <a:solidFill>
                <a:schemeClr val="tx2"/>
              </a:solidFill>
            </a:endParaRPr>
          </a:p>
        </p:txBody>
      </p:sp>
    </p:spTree>
    <p:extLst>
      <p:ext uri="{BB962C8B-B14F-4D97-AF65-F5344CB8AC3E}">
        <p14:creationId xmlns:p14="http://schemas.microsoft.com/office/powerpoint/2010/main" val="933521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ltLang="zh-CN"/>
              <a:t>Types of traders</a:t>
            </a:r>
          </a:p>
        </p:txBody>
      </p:sp>
      <p:sp>
        <p:nvSpPr>
          <p:cNvPr id="289795" name="Rectangle 3"/>
          <p:cNvSpPr>
            <a:spLocks noGrp="1" noChangeArrowheads="1"/>
          </p:cNvSpPr>
          <p:nvPr>
            <p:ph type="body" idx="1"/>
          </p:nvPr>
        </p:nvSpPr>
        <p:spPr/>
        <p:txBody>
          <a:bodyPr/>
          <a:lstStyle/>
          <a:p>
            <a:r>
              <a:rPr lang="en-US" altLang="zh-CN" dirty="0" smtClean="0">
                <a:solidFill>
                  <a:srgbClr val="1807F3"/>
                </a:solidFill>
              </a:rPr>
              <a:t>Hedgers</a:t>
            </a:r>
            <a:r>
              <a:rPr lang="en-US" altLang="zh-CN" dirty="0">
                <a:solidFill>
                  <a:srgbClr val="1807F3"/>
                </a:solidFill>
              </a:rPr>
              <a:t>（</a:t>
            </a:r>
            <a:r>
              <a:rPr lang="zh-CN" altLang="en-US" dirty="0">
                <a:solidFill>
                  <a:srgbClr val="1807F3"/>
                </a:solidFill>
              </a:rPr>
              <a:t>保值者） </a:t>
            </a:r>
            <a:endParaRPr lang="en-US" altLang="zh-CN" dirty="0">
              <a:solidFill>
                <a:srgbClr val="1807F3"/>
              </a:solidFill>
            </a:endParaRPr>
          </a:p>
          <a:p>
            <a:pPr lvl="1"/>
            <a:r>
              <a:rPr lang="en-US" altLang="zh-CN" b="0" dirty="0" smtClean="0">
                <a:solidFill>
                  <a:srgbClr val="FF158A"/>
                </a:solidFill>
                <a:effectLst/>
              </a:rPr>
              <a:t>want </a:t>
            </a:r>
            <a:r>
              <a:rPr lang="en-US" altLang="zh-CN" b="0" dirty="0">
                <a:solidFill>
                  <a:srgbClr val="FF158A"/>
                </a:solidFill>
                <a:effectLst/>
              </a:rPr>
              <a:t>to avoid an exposure to adverse movement of the price of </a:t>
            </a:r>
            <a:r>
              <a:rPr lang="en-US" altLang="zh-CN" b="0" dirty="0" smtClean="0">
                <a:solidFill>
                  <a:srgbClr val="FF158A"/>
                </a:solidFill>
                <a:effectLst/>
              </a:rPr>
              <a:t>asset</a:t>
            </a:r>
            <a:endParaRPr lang="en-US" altLang="zh-CN" b="0" dirty="0">
              <a:solidFill>
                <a:srgbClr val="FF158A"/>
              </a:solidFill>
              <a:effectLst/>
            </a:endParaRPr>
          </a:p>
          <a:p>
            <a:r>
              <a:rPr lang="en-US" altLang="zh-CN" dirty="0" smtClean="0">
                <a:solidFill>
                  <a:srgbClr val="1807F3"/>
                </a:solidFill>
              </a:rPr>
              <a:t>Speculators</a:t>
            </a:r>
            <a:r>
              <a:rPr lang="en-US" altLang="zh-CN" dirty="0">
                <a:solidFill>
                  <a:srgbClr val="1807F3"/>
                </a:solidFill>
              </a:rPr>
              <a:t>（</a:t>
            </a:r>
            <a:r>
              <a:rPr lang="zh-CN" altLang="en-US" dirty="0">
                <a:solidFill>
                  <a:srgbClr val="1807F3"/>
                </a:solidFill>
              </a:rPr>
              <a:t>投机者） </a:t>
            </a:r>
            <a:endParaRPr lang="en-US" altLang="zh-CN" dirty="0">
              <a:solidFill>
                <a:srgbClr val="1807F3"/>
              </a:solidFill>
            </a:endParaRPr>
          </a:p>
          <a:p>
            <a:pPr lvl="1"/>
            <a:r>
              <a:rPr lang="en-US" altLang="zh-CN" b="0" dirty="0" smtClean="0">
                <a:solidFill>
                  <a:srgbClr val="FF158A"/>
                </a:solidFill>
                <a:effectLst/>
              </a:rPr>
              <a:t>wish </a:t>
            </a:r>
            <a:r>
              <a:rPr lang="en-US" altLang="zh-CN" b="0" dirty="0">
                <a:solidFill>
                  <a:srgbClr val="FF158A"/>
                </a:solidFill>
                <a:effectLst/>
              </a:rPr>
              <a:t>to take a position in the market and bet that the price will go up or will go </a:t>
            </a:r>
            <a:r>
              <a:rPr lang="en-US" altLang="zh-CN" b="0" dirty="0">
                <a:solidFill>
                  <a:srgbClr val="FF158A"/>
                </a:solidFill>
                <a:effectLst/>
              </a:rPr>
              <a:t>down</a:t>
            </a:r>
            <a:endParaRPr lang="en-US" altLang="zh-CN" b="0" dirty="0">
              <a:solidFill>
                <a:srgbClr val="FF158A"/>
              </a:solidFill>
              <a:effectLst/>
            </a:endParaRPr>
          </a:p>
          <a:p>
            <a:r>
              <a:rPr lang="en-US" altLang="zh-CN" dirty="0" smtClean="0">
                <a:solidFill>
                  <a:srgbClr val="1807F3"/>
                </a:solidFill>
              </a:rPr>
              <a:t>Arbitrageurs</a:t>
            </a:r>
            <a:r>
              <a:rPr lang="zh-CN" altLang="en-US" dirty="0">
                <a:solidFill>
                  <a:srgbClr val="1807F3"/>
                </a:solidFill>
              </a:rPr>
              <a:t>（套利者）</a:t>
            </a:r>
            <a:endParaRPr lang="en-US" altLang="zh-CN" dirty="0">
              <a:solidFill>
                <a:srgbClr val="1807F3"/>
              </a:solidFill>
            </a:endParaRPr>
          </a:p>
          <a:p>
            <a:pPr lvl="1"/>
            <a:r>
              <a:rPr lang="en-US" altLang="zh-CN" b="0" dirty="0" smtClean="0">
                <a:solidFill>
                  <a:srgbClr val="FF158A"/>
                </a:solidFill>
                <a:effectLst/>
              </a:rPr>
              <a:t>Arbitrage </a:t>
            </a:r>
            <a:r>
              <a:rPr lang="en-US" altLang="zh-CN" b="0" dirty="0">
                <a:solidFill>
                  <a:srgbClr val="FF158A"/>
                </a:solidFill>
                <a:effectLst/>
              </a:rPr>
              <a:t>involves locking in a riskless profit by simultaneously entering into transactions in two or more markets.</a:t>
            </a:r>
          </a:p>
          <a:p>
            <a:pPr lvl="1"/>
            <a:r>
              <a:rPr lang="en-US" altLang="zh-CN" b="0" dirty="0">
                <a:solidFill>
                  <a:srgbClr val="FF158A"/>
                </a:solidFill>
                <a:effectLst/>
              </a:rPr>
              <a:t>Arbitrage opportunities cannot last for long </a:t>
            </a:r>
          </a:p>
          <a:p>
            <a:pPr lvl="1"/>
            <a:endParaRPr lang="en-US" altLang="zh-CN" dirty="0"/>
          </a:p>
        </p:txBody>
      </p:sp>
    </p:spTree>
    <p:extLst>
      <p:ext uri="{BB962C8B-B14F-4D97-AF65-F5344CB8AC3E}">
        <p14:creationId xmlns:p14="http://schemas.microsoft.com/office/powerpoint/2010/main" val="1011581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516450" y="462118"/>
            <a:ext cx="7772400" cy="1143000"/>
          </a:xfrm>
        </p:spPr>
        <p:txBody>
          <a:bodyPr/>
          <a:lstStyle/>
          <a:p>
            <a:r>
              <a:rPr lang="en-US" altLang="zh-CN" dirty="0"/>
              <a:t>Hedgers</a:t>
            </a:r>
          </a:p>
        </p:txBody>
      </p:sp>
      <p:sp>
        <p:nvSpPr>
          <p:cNvPr id="290819" name="Rectangle 3"/>
          <p:cNvSpPr>
            <a:spLocks noGrp="1" noChangeArrowheads="1"/>
          </p:cNvSpPr>
          <p:nvPr>
            <p:ph type="body" idx="1"/>
          </p:nvPr>
        </p:nvSpPr>
        <p:spPr>
          <a:xfrm>
            <a:off x="796414" y="1752601"/>
            <a:ext cx="10382864" cy="4343400"/>
          </a:xfrm>
        </p:spPr>
        <p:txBody>
          <a:bodyPr/>
          <a:lstStyle/>
          <a:p>
            <a:r>
              <a:rPr lang="en-US" altLang="zh-CN" dirty="0">
                <a:solidFill>
                  <a:srgbClr val="1807F3"/>
                </a:solidFill>
              </a:rPr>
              <a:t>Use of forward contracts for hedging</a:t>
            </a:r>
          </a:p>
          <a:p>
            <a:pPr marL="533400" lvl="1" indent="19050">
              <a:buNone/>
            </a:pPr>
            <a:r>
              <a:rPr lang="en-US" altLang="zh-CN" sz="2000" dirty="0">
                <a:solidFill>
                  <a:srgbClr val="D60093"/>
                </a:solidFill>
              </a:rPr>
              <a:t>From the </a:t>
            </a:r>
            <a:r>
              <a:rPr lang="en-US" altLang="zh-CN" sz="2000" dirty="0" err="1">
                <a:solidFill>
                  <a:srgbClr val="D60093"/>
                </a:solidFill>
              </a:rPr>
              <a:t>Tader’s</a:t>
            </a:r>
            <a:r>
              <a:rPr lang="en-US" altLang="zh-CN" sz="2000" dirty="0">
                <a:solidFill>
                  <a:srgbClr val="D60093"/>
                </a:solidFill>
              </a:rPr>
              <a:t> Desk-June 19, 2000</a:t>
            </a:r>
          </a:p>
          <a:p>
            <a:pPr marL="533400" lvl="1" indent="19050">
              <a:buNone/>
            </a:pPr>
            <a:r>
              <a:rPr lang="en-US" altLang="zh-CN" sz="2000" dirty="0"/>
              <a:t>    </a:t>
            </a:r>
            <a:r>
              <a:rPr lang="en-US" altLang="zh-CN" dirty="0" err="1"/>
              <a:t>ImportCo</a:t>
            </a:r>
            <a:r>
              <a:rPr lang="en-US" altLang="zh-CN" dirty="0"/>
              <a:t> must pay </a:t>
            </a:r>
            <a:r>
              <a:rPr lang="en-US" altLang="zh-CN" dirty="0">
                <a:sym typeface="cajcd fnta1" pitchFamily="18" charset="2"/>
              </a:rPr>
              <a:t> 10 million on September 19, 2000, for goods </a:t>
            </a:r>
            <a:r>
              <a:rPr lang="en-US" altLang="zh-CN" dirty="0" err="1">
                <a:sym typeface="cajcd fnta1" pitchFamily="18" charset="2"/>
              </a:rPr>
              <a:t>puchased</a:t>
            </a:r>
            <a:r>
              <a:rPr lang="en-US" altLang="zh-CN" dirty="0">
                <a:sym typeface="cajcd fnta1" pitchFamily="18" charset="2"/>
              </a:rPr>
              <a:t> from Britain. </a:t>
            </a:r>
            <a:r>
              <a:rPr lang="en-US" altLang="zh-CN" dirty="0" err="1">
                <a:sym typeface="cajcd fnta1" pitchFamily="18" charset="2"/>
              </a:rPr>
              <a:t>ExportCo</a:t>
            </a:r>
            <a:r>
              <a:rPr lang="en-US" altLang="zh-CN" dirty="0">
                <a:sym typeface="cajcd fnta1" pitchFamily="18" charset="2"/>
              </a:rPr>
              <a:t> will receive  30 million on September 19, 2000, from a customer in Britain. The quotes </a:t>
            </a:r>
            <a:r>
              <a:rPr lang="en-US" altLang="zh-CN" dirty="0" err="1">
                <a:sym typeface="cajcd fnta1" pitchFamily="18" charset="2"/>
              </a:rPr>
              <a:t>indcate</a:t>
            </a:r>
            <a:r>
              <a:rPr lang="en-US" altLang="zh-CN" dirty="0">
                <a:sym typeface="cajcd fnta1" pitchFamily="18" charset="2"/>
              </a:rPr>
              <a:t> that three-month sterling can be sold at </a:t>
            </a:r>
            <a:r>
              <a:rPr lang="en-US" altLang="zh-CN" dirty="0">
                <a:cs typeface="Times New Roman" panose="02020603050405020304" pitchFamily="18" charset="0"/>
                <a:sym typeface="cajcd fnta1" pitchFamily="18" charset="2"/>
              </a:rPr>
              <a:t>$1.5144 per GBP and purchased at $1.5149 per GBP.</a:t>
            </a:r>
            <a:r>
              <a:rPr lang="en-US" altLang="zh-CN" dirty="0">
                <a:sym typeface="cajcd fnta1" pitchFamily="18" charset="2"/>
              </a:rPr>
              <a:t> </a:t>
            </a:r>
          </a:p>
          <a:p>
            <a:pPr marL="533400" lvl="1" indent="19050">
              <a:buNone/>
            </a:pPr>
            <a:r>
              <a:rPr lang="en-US" altLang="zh-CN" sz="2000" dirty="0" err="1">
                <a:solidFill>
                  <a:srgbClr val="D60093"/>
                </a:solidFill>
                <a:sym typeface="cajcd fnta1" pitchFamily="18" charset="2"/>
              </a:rPr>
              <a:t>ImportCo’s</a:t>
            </a:r>
            <a:r>
              <a:rPr lang="en-US" altLang="zh-CN" sz="2000" dirty="0">
                <a:solidFill>
                  <a:srgbClr val="D60093"/>
                </a:solidFill>
                <a:sym typeface="cajcd fnta1" pitchFamily="18" charset="2"/>
              </a:rPr>
              <a:t> Hedging Strategy</a:t>
            </a:r>
          </a:p>
          <a:p>
            <a:pPr marL="533400" lvl="1" indent="19050">
              <a:buNone/>
            </a:pPr>
            <a:r>
              <a:rPr lang="en-US" altLang="zh-CN" dirty="0">
                <a:sym typeface="cajcd fnta1" pitchFamily="18" charset="2"/>
              </a:rPr>
              <a:t>  Buys  10 million in the three-month forward market to lock in an exchange rate of 1.5149 for the sterling it will pay.</a:t>
            </a:r>
          </a:p>
          <a:p>
            <a:pPr marL="533400" lvl="1" indent="19050">
              <a:buNone/>
            </a:pPr>
            <a:r>
              <a:rPr lang="en-US" altLang="zh-CN" sz="2000" dirty="0" err="1">
                <a:solidFill>
                  <a:srgbClr val="D60093"/>
                </a:solidFill>
                <a:sym typeface="cajcd fnta1" pitchFamily="18" charset="2"/>
              </a:rPr>
              <a:t>ExportCo’s</a:t>
            </a:r>
            <a:r>
              <a:rPr lang="en-US" altLang="zh-CN" sz="2000" dirty="0">
                <a:solidFill>
                  <a:srgbClr val="D60093"/>
                </a:solidFill>
                <a:sym typeface="cajcd fnta1" pitchFamily="18" charset="2"/>
              </a:rPr>
              <a:t> Hedging Strategy</a:t>
            </a:r>
          </a:p>
          <a:p>
            <a:pPr marL="533400" lvl="1" indent="19050">
              <a:buNone/>
            </a:pPr>
            <a:r>
              <a:rPr lang="en-US" altLang="zh-CN" sz="2000" dirty="0">
                <a:sym typeface="cajcd fnta1" pitchFamily="18" charset="2"/>
              </a:rPr>
              <a:t> </a:t>
            </a:r>
            <a:r>
              <a:rPr lang="en-US" altLang="zh-CN" dirty="0">
                <a:sym typeface="cajcd fnta1" pitchFamily="18" charset="2"/>
              </a:rPr>
              <a:t>Sells  30 million in the three-month forward market to lock in an exchange rate of 1.5144 for the sterling it will receive.</a:t>
            </a:r>
          </a:p>
        </p:txBody>
      </p:sp>
    </p:spTree>
    <p:extLst>
      <p:ext uri="{BB962C8B-B14F-4D97-AF65-F5344CB8AC3E}">
        <p14:creationId xmlns:p14="http://schemas.microsoft.com/office/powerpoint/2010/main" val="1009635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762000" y="559832"/>
            <a:ext cx="7772400" cy="1143000"/>
          </a:xfrm>
        </p:spPr>
        <p:txBody>
          <a:bodyPr/>
          <a:lstStyle/>
          <a:p>
            <a:r>
              <a:rPr lang="en-US" altLang="zh-CN" dirty="0"/>
              <a:t>Hedgers</a:t>
            </a:r>
            <a:endParaRPr lang="zh-CN" altLang="en-US" dirty="0"/>
          </a:p>
        </p:txBody>
      </p:sp>
      <p:sp>
        <p:nvSpPr>
          <p:cNvPr id="291843" name="Line 3"/>
          <p:cNvSpPr>
            <a:spLocks noChangeShapeType="1"/>
          </p:cNvSpPr>
          <p:nvPr/>
        </p:nvSpPr>
        <p:spPr bwMode="auto">
          <a:xfrm>
            <a:off x="2362200" y="4343400"/>
            <a:ext cx="70104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1844" name="Line 4"/>
          <p:cNvSpPr>
            <a:spLocks noChangeShapeType="1"/>
          </p:cNvSpPr>
          <p:nvPr/>
        </p:nvSpPr>
        <p:spPr bwMode="auto">
          <a:xfrm flipV="1">
            <a:off x="2743200" y="1524000"/>
            <a:ext cx="0" cy="419100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1845" name="Line 5"/>
          <p:cNvSpPr>
            <a:spLocks noChangeShapeType="1"/>
          </p:cNvSpPr>
          <p:nvPr/>
        </p:nvSpPr>
        <p:spPr bwMode="auto">
          <a:xfrm flipH="1">
            <a:off x="3733800" y="2133600"/>
            <a:ext cx="4267200" cy="35814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1846" name="Text Box 6"/>
          <p:cNvSpPr txBox="1">
            <a:spLocks noChangeArrowheads="1"/>
          </p:cNvSpPr>
          <p:nvPr/>
        </p:nvSpPr>
        <p:spPr bwMode="auto">
          <a:xfrm>
            <a:off x="1524000" y="16764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b="1">
                <a:solidFill>
                  <a:schemeClr val="tx2"/>
                </a:solidFill>
                <a:effectLst>
                  <a:outerShdw blurRad="38100" dist="38100" dir="2700000" algn="tl">
                    <a:srgbClr val="C0C0C0"/>
                  </a:outerShdw>
                </a:effectLst>
              </a:rPr>
              <a:t>profit</a:t>
            </a:r>
          </a:p>
        </p:txBody>
      </p:sp>
      <p:sp>
        <p:nvSpPr>
          <p:cNvPr id="291847" name="Text Box 7"/>
          <p:cNvSpPr txBox="1">
            <a:spLocks noChangeArrowheads="1"/>
          </p:cNvSpPr>
          <p:nvPr/>
        </p:nvSpPr>
        <p:spPr bwMode="auto">
          <a:xfrm>
            <a:off x="5029200" y="44958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b="1">
                <a:solidFill>
                  <a:schemeClr val="tx2"/>
                </a:solidFill>
                <a:effectLst>
                  <a:outerShdw blurRad="38100" dist="38100" dir="2700000" algn="tl">
                    <a:srgbClr val="C0C0C0"/>
                  </a:outerShdw>
                </a:effectLst>
              </a:rPr>
              <a:t>K</a:t>
            </a:r>
          </a:p>
        </p:txBody>
      </p:sp>
      <p:sp>
        <p:nvSpPr>
          <p:cNvPr id="291848" name="Text Box 8"/>
          <p:cNvSpPr txBox="1">
            <a:spLocks noChangeArrowheads="1"/>
          </p:cNvSpPr>
          <p:nvPr/>
        </p:nvSpPr>
        <p:spPr bwMode="auto">
          <a:xfrm>
            <a:off x="8305800" y="44958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b="1">
                <a:solidFill>
                  <a:schemeClr val="tx2"/>
                </a:solidFill>
                <a:effectLst>
                  <a:outerShdw blurRad="38100" dist="38100" dir="2700000" algn="tl">
                    <a:srgbClr val="C0C0C0"/>
                  </a:outerShdw>
                </a:effectLst>
              </a:rPr>
              <a:t>S</a:t>
            </a:r>
            <a:r>
              <a:rPr lang="en-US" altLang="zh-CN" sz="2400" b="1" baseline="-25000">
                <a:solidFill>
                  <a:schemeClr val="tx2"/>
                </a:solidFill>
                <a:effectLst>
                  <a:outerShdw blurRad="38100" dist="38100" dir="2700000" algn="tl">
                    <a:srgbClr val="C0C0C0"/>
                  </a:outerShdw>
                </a:effectLst>
              </a:rPr>
              <a:t>T</a:t>
            </a:r>
          </a:p>
        </p:txBody>
      </p:sp>
      <p:sp>
        <p:nvSpPr>
          <p:cNvPr id="291849" name="Text Box 9"/>
          <p:cNvSpPr txBox="1">
            <a:spLocks noChangeArrowheads="1"/>
          </p:cNvSpPr>
          <p:nvPr/>
        </p:nvSpPr>
        <p:spPr bwMode="auto">
          <a:xfrm>
            <a:off x="2209800" y="4359275"/>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b="1">
                <a:solidFill>
                  <a:schemeClr val="tx2"/>
                </a:solidFill>
                <a:effectLst>
                  <a:outerShdw blurRad="38100" dist="38100" dir="2700000" algn="tl">
                    <a:srgbClr val="C0C0C0"/>
                  </a:outerShdw>
                </a:effectLst>
              </a:rPr>
              <a:t>0</a:t>
            </a:r>
          </a:p>
        </p:txBody>
      </p:sp>
      <p:sp>
        <p:nvSpPr>
          <p:cNvPr id="291850" name="Line 10"/>
          <p:cNvSpPr>
            <a:spLocks noChangeShapeType="1"/>
          </p:cNvSpPr>
          <p:nvPr/>
        </p:nvSpPr>
        <p:spPr bwMode="auto">
          <a:xfrm rot="16280481" flipH="1">
            <a:off x="3017838" y="2622550"/>
            <a:ext cx="3581400" cy="304800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1851" name="Text Box 11"/>
          <p:cNvSpPr txBox="1">
            <a:spLocks noChangeArrowheads="1"/>
          </p:cNvSpPr>
          <p:nvPr/>
        </p:nvSpPr>
        <p:spPr bwMode="auto">
          <a:xfrm>
            <a:off x="4191000" y="43434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b="1">
                <a:solidFill>
                  <a:schemeClr val="tx2"/>
                </a:solidFill>
                <a:effectLst>
                  <a:outerShdw blurRad="38100" dist="38100" dir="2700000" algn="tl">
                    <a:srgbClr val="C0C0C0"/>
                  </a:outerShdw>
                </a:effectLst>
              </a:rPr>
              <a:t>K</a:t>
            </a:r>
            <a:r>
              <a:rPr lang="en-US" altLang="zh-CN" sz="2400" b="1" baseline="30000">
                <a:solidFill>
                  <a:schemeClr val="tx2"/>
                </a:solidFill>
                <a:effectLst>
                  <a:outerShdw blurRad="38100" dist="38100" dir="2700000" algn="tl">
                    <a:srgbClr val="C0C0C0"/>
                  </a:outerShdw>
                </a:effectLst>
              </a:rPr>
              <a:t>’</a:t>
            </a:r>
          </a:p>
        </p:txBody>
      </p:sp>
      <p:sp>
        <p:nvSpPr>
          <p:cNvPr id="291852" name="Text Box 12"/>
          <p:cNvSpPr txBox="1">
            <a:spLocks noChangeArrowheads="1"/>
          </p:cNvSpPr>
          <p:nvPr/>
        </p:nvSpPr>
        <p:spPr bwMode="auto">
          <a:xfrm>
            <a:off x="7391400" y="2743200"/>
            <a:ext cx="1143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b="1">
                <a:solidFill>
                  <a:schemeClr val="tx2"/>
                </a:solidFill>
                <a:effectLst>
                  <a:outerShdw blurRad="38100" dist="38100" dir="2700000" algn="tl">
                    <a:srgbClr val="C0C0C0"/>
                  </a:outerShdw>
                </a:effectLst>
              </a:rPr>
              <a:t>Long position</a:t>
            </a:r>
          </a:p>
        </p:txBody>
      </p:sp>
      <p:sp>
        <p:nvSpPr>
          <p:cNvPr id="291853" name="Text Box 13"/>
          <p:cNvSpPr txBox="1">
            <a:spLocks noChangeArrowheads="1"/>
          </p:cNvSpPr>
          <p:nvPr/>
        </p:nvSpPr>
        <p:spPr bwMode="auto">
          <a:xfrm>
            <a:off x="4191000" y="2590800"/>
            <a:ext cx="1143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n-US" altLang="zh-CN" sz="2400" b="1">
                <a:solidFill>
                  <a:schemeClr val="tx2"/>
                </a:solidFill>
                <a:effectLst>
                  <a:outerShdw blurRad="38100" dist="38100" dir="2700000" algn="tl">
                    <a:srgbClr val="C0C0C0"/>
                  </a:outerShdw>
                </a:effectLst>
              </a:rPr>
              <a:t>Short position</a:t>
            </a:r>
          </a:p>
        </p:txBody>
      </p:sp>
    </p:spTree>
    <p:extLst>
      <p:ext uri="{BB962C8B-B14F-4D97-AF65-F5344CB8AC3E}">
        <p14:creationId xmlns:p14="http://schemas.microsoft.com/office/powerpoint/2010/main" val="3475172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91852"/>
                                        </p:tgtEl>
                                        <p:attrNameLst>
                                          <p:attrName>style.visibility</p:attrName>
                                        </p:attrNameLst>
                                      </p:cBhvr>
                                      <p:to>
                                        <p:strVal val="visible"/>
                                      </p:to>
                                    </p:set>
                                    <p:anim calcmode="lin" valueType="num">
                                      <p:cBhvr>
                                        <p:cTn id="7" dur="500" fill="hold"/>
                                        <p:tgtEl>
                                          <p:spTgt spid="291852"/>
                                        </p:tgtEl>
                                        <p:attrNameLst>
                                          <p:attrName>ppt_w</p:attrName>
                                        </p:attrNameLst>
                                      </p:cBhvr>
                                      <p:tavLst>
                                        <p:tav tm="0">
                                          <p:val>
                                            <p:fltVal val="0"/>
                                          </p:val>
                                        </p:tav>
                                        <p:tav tm="100000">
                                          <p:val>
                                            <p:strVal val="#ppt_w"/>
                                          </p:val>
                                        </p:tav>
                                      </p:tavLst>
                                    </p:anim>
                                    <p:anim calcmode="lin" valueType="num">
                                      <p:cBhvr>
                                        <p:cTn id="8" dur="500" fill="hold"/>
                                        <p:tgtEl>
                                          <p:spTgt spid="291852"/>
                                        </p:tgtEl>
                                        <p:attrNameLst>
                                          <p:attrName>ppt_h</p:attrName>
                                        </p:attrNameLst>
                                      </p:cBhvr>
                                      <p:tavLst>
                                        <p:tav tm="0">
                                          <p:val>
                                            <p:fltVal val="0"/>
                                          </p:val>
                                        </p:tav>
                                        <p:tav tm="100000">
                                          <p:val>
                                            <p:strVal val="#ppt_h"/>
                                          </p:val>
                                        </p:tav>
                                      </p:tavLst>
                                    </p:anim>
                                    <p:animEffect transition="in" filter="fade">
                                      <p:cBhvr>
                                        <p:cTn id="9" dur="500"/>
                                        <p:tgtEl>
                                          <p:spTgt spid="291852"/>
                                        </p:tgtEl>
                                      </p:cBhvr>
                                    </p:animEffect>
                                  </p:childTnLst>
                                </p:cTn>
                              </p:par>
                              <p:par>
                                <p:cTn id="10" presetID="22" presetClass="entr" presetSubtype="4" fill="hold" nodeType="withEffect">
                                  <p:stCondLst>
                                    <p:cond delay="0"/>
                                  </p:stCondLst>
                                  <p:childTnLst>
                                    <p:set>
                                      <p:cBhvr>
                                        <p:cTn id="11" dur="1" fill="hold">
                                          <p:stCondLst>
                                            <p:cond delay="0"/>
                                          </p:stCondLst>
                                        </p:cTn>
                                        <p:tgtEl>
                                          <p:spTgt spid="291845"/>
                                        </p:tgtEl>
                                        <p:attrNameLst>
                                          <p:attrName>style.visibility</p:attrName>
                                        </p:attrNameLst>
                                      </p:cBhvr>
                                      <p:to>
                                        <p:strVal val="visible"/>
                                      </p:to>
                                    </p:set>
                                    <p:animEffect transition="in" filter="wipe(down)">
                                      <p:cBhvr>
                                        <p:cTn id="12" dur="500"/>
                                        <p:tgtEl>
                                          <p:spTgt spid="291845"/>
                                        </p:tgtEl>
                                      </p:cBhvr>
                                    </p:animEffect>
                                  </p:childTnLst>
                                </p:cTn>
                              </p:par>
                              <p:par>
                                <p:cTn id="13" presetID="53" presetClass="entr" presetSubtype="0" fill="hold" grpId="0" nodeType="withEffect">
                                  <p:stCondLst>
                                    <p:cond delay="0"/>
                                  </p:stCondLst>
                                  <p:childTnLst>
                                    <p:set>
                                      <p:cBhvr>
                                        <p:cTn id="14" dur="1" fill="hold">
                                          <p:stCondLst>
                                            <p:cond delay="0"/>
                                          </p:stCondLst>
                                        </p:cTn>
                                        <p:tgtEl>
                                          <p:spTgt spid="291847"/>
                                        </p:tgtEl>
                                        <p:attrNameLst>
                                          <p:attrName>style.visibility</p:attrName>
                                        </p:attrNameLst>
                                      </p:cBhvr>
                                      <p:to>
                                        <p:strVal val="visible"/>
                                      </p:to>
                                    </p:set>
                                    <p:anim calcmode="lin" valueType="num">
                                      <p:cBhvr>
                                        <p:cTn id="15" dur="500" fill="hold"/>
                                        <p:tgtEl>
                                          <p:spTgt spid="291847"/>
                                        </p:tgtEl>
                                        <p:attrNameLst>
                                          <p:attrName>ppt_w</p:attrName>
                                        </p:attrNameLst>
                                      </p:cBhvr>
                                      <p:tavLst>
                                        <p:tav tm="0">
                                          <p:val>
                                            <p:fltVal val="0"/>
                                          </p:val>
                                        </p:tav>
                                        <p:tav tm="100000">
                                          <p:val>
                                            <p:strVal val="#ppt_w"/>
                                          </p:val>
                                        </p:tav>
                                      </p:tavLst>
                                    </p:anim>
                                    <p:anim calcmode="lin" valueType="num">
                                      <p:cBhvr>
                                        <p:cTn id="16" dur="500" fill="hold"/>
                                        <p:tgtEl>
                                          <p:spTgt spid="291847"/>
                                        </p:tgtEl>
                                        <p:attrNameLst>
                                          <p:attrName>ppt_h</p:attrName>
                                        </p:attrNameLst>
                                      </p:cBhvr>
                                      <p:tavLst>
                                        <p:tav tm="0">
                                          <p:val>
                                            <p:fltVal val="0"/>
                                          </p:val>
                                        </p:tav>
                                        <p:tav tm="100000">
                                          <p:val>
                                            <p:strVal val="#ppt_h"/>
                                          </p:val>
                                        </p:tav>
                                      </p:tavLst>
                                    </p:anim>
                                    <p:animEffect transition="in" filter="fade">
                                      <p:cBhvr>
                                        <p:cTn id="17" dur="500"/>
                                        <p:tgtEl>
                                          <p:spTgt spid="291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291853"/>
                                        </p:tgtEl>
                                        <p:attrNameLst>
                                          <p:attrName>style.visibility</p:attrName>
                                        </p:attrNameLst>
                                      </p:cBhvr>
                                      <p:to>
                                        <p:strVal val="visible"/>
                                      </p:to>
                                    </p:set>
                                    <p:anim calcmode="lin" valueType="num">
                                      <p:cBhvr>
                                        <p:cTn id="22" dur="500" fill="hold"/>
                                        <p:tgtEl>
                                          <p:spTgt spid="291853"/>
                                        </p:tgtEl>
                                        <p:attrNameLst>
                                          <p:attrName>ppt_w</p:attrName>
                                        </p:attrNameLst>
                                      </p:cBhvr>
                                      <p:tavLst>
                                        <p:tav tm="0">
                                          <p:val>
                                            <p:fltVal val="0"/>
                                          </p:val>
                                        </p:tav>
                                        <p:tav tm="100000">
                                          <p:val>
                                            <p:strVal val="#ppt_w"/>
                                          </p:val>
                                        </p:tav>
                                      </p:tavLst>
                                    </p:anim>
                                    <p:anim calcmode="lin" valueType="num">
                                      <p:cBhvr>
                                        <p:cTn id="23" dur="500" fill="hold"/>
                                        <p:tgtEl>
                                          <p:spTgt spid="291853"/>
                                        </p:tgtEl>
                                        <p:attrNameLst>
                                          <p:attrName>ppt_h</p:attrName>
                                        </p:attrNameLst>
                                      </p:cBhvr>
                                      <p:tavLst>
                                        <p:tav tm="0">
                                          <p:val>
                                            <p:fltVal val="0"/>
                                          </p:val>
                                        </p:tav>
                                        <p:tav tm="100000">
                                          <p:val>
                                            <p:strVal val="#ppt_h"/>
                                          </p:val>
                                        </p:tav>
                                      </p:tavLst>
                                    </p:anim>
                                    <p:animEffect transition="in" filter="fade">
                                      <p:cBhvr>
                                        <p:cTn id="24" dur="500"/>
                                        <p:tgtEl>
                                          <p:spTgt spid="291853"/>
                                        </p:tgtEl>
                                      </p:cBhvr>
                                    </p:animEffect>
                                  </p:childTnLst>
                                </p:cTn>
                              </p:par>
                              <p:par>
                                <p:cTn id="25" presetID="22" presetClass="entr" presetSubtype="1" fill="hold" nodeType="withEffect">
                                  <p:stCondLst>
                                    <p:cond delay="0"/>
                                  </p:stCondLst>
                                  <p:childTnLst>
                                    <p:set>
                                      <p:cBhvr>
                                        <p:cTn id="26" dur="1" fill="hold">
                                          <p:stCondLst>
                                            <p:cond delay="0"/>
                                          </p:stCondLst>
                                        </p:cTn>
                                        <p:tgtEl>
                                          <p:spTgt spid="291850"/>
                                        </p:tgtEl>
                                        <p:attrNameLst>
                                          <p:attrName>style.visibility</p:attrName>
                                        </p:attrNameLst>
                                      </p:cBhvr>
                                      <p:to>
                                        <p:strVal val="visible"/>
                                      </p:to>
                                    </p:set>
                                    <p:animEffect transition="in" filter="wipe(up)">
                                      <p:cBhvr>
                                        <p:cTn id="27" dur="500"/>
                                        <p:tgtEl>
                                          <p:spTgt spid="291850"/>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291851"/>
                                        </p:tgtEl>
                                        <p:attrNameLst>
                                          <p:attrName>style.visibility</p:attrName>
                                        </p:attrNameLst>
                                      </p:cBhvr>
                                      <p:to>
                                        <p:strVal val="visible"/>
                                      </p:to>
                                    </p:set>
                                    <p:anim calcmode="lin" valueType="num">
                                      <p:cBhvr>
                                        <p:cTn id="30" dur="500" fill="hold"/>
                                        <p:tgtEl>
                                          <p:spTgt spid="291851"/>
                                        </p:tgtEl>
                                        <p:attrNameLst>
                                          <p:attrName>ppt_w</p:attrName>
                                        </p:attrNameLst>
                                      </p:cBhvr>
                                      <p:tavLst>
                                        <p:tav tm="0">
                                          <p:val>
                                            <p:fltVal val="0"/>
                                          </p:val>
                                        </p:tav>
                                        <p:tav tm="100000">
                                          <p:val>
                                            <p:strVal val="#ppt_w"/>
                                          </p:val>
                                        </p:tav>
                                      </p:tavLst>
                                    </p:anim>
                                    <p:anim calcmode="lin" valueType="num">
                                      <p:cBhvr>
                                        <p:cTn id="31" dur="500" fill="hold"/>
                                        <p:tgtEl>
                                          <p:spTgt spid="291851"/>
                                        </p:tgtEl>
                                        <p:attrNameLst>
                                          <p:attrName>ppt_h</p:attrName>
                                        </p:attrNameLst>
                                      </p:cBhvr>
                                      <p:tavLst>
                                        <p:tav tm="0">
                                          <p:val>
                                            <p:fltVal val="0"/>
                                          </p:val>
                                        </p:tav>
                                        <p:tav tm="100000">
                                          <p:val>
                                            <p:strVal val="#ppt_h"/>
                                          </p:val>
                                        </p:tav>
                                      </p:tavLst>
                                    </p:anim>
                                    <p:animEffect transition="in" filter="fade">
                                      <p:cBhvr>
                                        <p:cTn id="32" dur="500"/>
                                        <p:tgtEl>
                                          <p:spTgt spid="29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p:bldP spid="291851" grpId="0"/>
      <p:bldP spid="291852" grpId="0"/>
      <p:bldP spid="2918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398463" y="533400"/>
            <a:ext cx="7772400" cy="1143000"/>
          </a:xfrm>
        </p:spPr>
        <p:txBody>
          <a:bodyPr/>
          <a:lstStyle/>
          <a:p>
            <a:r>
              <a:rPr lang="en-US" altLang="zh-CN" dirty="0"/>
              <a:t>Hedgers</a:t>
            </a:r>
            <a:endParaRPr lang="zh-CN" altLang="en-US" dirty="0"/>
          </a:p>
        </p:txBody>
      </p:sp>
      <p:sp>
        <p:nvSpPr>
          <p:cNvPr id="292867" name="Rectangle 3"/>
          <p:cNvSpPr>
            <a:spLocks noGrp="1" noChangeArrowheads="1"/>
          </p:cNvSpPr>
          <p:nvPr>
            <p:ph type="body" idx="1"/>
          </p:nvPr>
        </p:nvSpPr>
        <p:spPr>
          <a:xfrm>
            <a:off x="796412" y="1568245"/>
            <a:ext cx="10781071" cy="4876800"/>
          </a:xfrm>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Lst>
        </p:spPr>
        <p:txBody>
          <a:bodyPr vert="horz" wrap="square" lIns="90487" tIns="44450" rIns="90487" bIns="44450" numCol="1" anchor="t" anchorCtr="0" compatLnSpc="1">
            <a:prstTxWarp prst="textNoShape">
              <a:avLst/>
            </a:prstTxWarp>
          </a:bodyPr>
          <a:lstStyle/>
          <a:p>
            <a:r>
              <a:rPr lang="en-US" altLang="zh-CN" dirty="0">
                <a:solidFill>
                  <a:srgbClr val="1807F3"/>
                </a:solidFill>
              </a:rPr>
              <a:t>Hedging Strategy using options</a:t>
            </a:r>
          </a:p>
          <a:p>
            <a:pPr marL="533400" lvl="1" indent="19050">
              <a:buNone/>
            </a:pPr>
            <a:r>
              <a:rPr lang="en-US" altLang="zh-CN" sz="2000" dirty="0">
                <a:solidFill>
                  <a:srgbClr val="D60093"/>
                </a:solidFill>
              </a:rPr>
              <a:t>From the </a:t>
            </a:r>
            <a:r>
              <a:rPr lang="en-US" altLang="zh-CN" sz="2000" dirty="0" err="1">
                <a:solidFill>
                  <a:srgbClr val="D60093"/>
                </a:solidFill>
              </a:rPr>
              <a:t>Tader’s</a:t>
            </a:r>
            <a:r>
              <a:rPr lang="en-US" altLang="zh-CN" sz="2000" dirty="0">
                <a:solidFill>
                  <a:srgbClr val="D60093"/>
                </a:solidFill>
              </a:rPr>
              <a:t> Desk-May 19, 2000</a:t>
            </a:r>
          </a:p>
          <a:p>
            <a:pPr marL="533400" lvl="1" indent="19050">
              <a:buNone/>
            </a:pPr>
            <a:r>
              <a:rPr lang="en-US" altLang="zh-CN" sz="2000" dirty="0"/>
              <a:t>  </a:t>
            </a:r>
            <a:r>
              <a:rPr lang="en-US" altLang="zh-CN" dirty="0"/>
              <a:t>An investor owns 1,000 Microsoft shares and wants protection against a possible decline in the share price over the next two months. The following quotes have been obtained:</a:t>
            </a:r>
          </a:p>
          <a:p>
            <a:pPr marL="533400" lvl="1" indent="19050">
              <a:buNone/>
            </a:pPr>
            <a:r>
              <a:rPr lang="en-US" altLang="zh-CN" dirty="0"/>
              <a:t>  Current Microsoft share: </a:t>
            </a:r>
            <a:r>
              <a:rPr lang="en-US" altLang="zh-CN" dirty="0">
                <a:cs typeface="Times New Roman" panose="02020603050405020304" pitchFamily="18" charset="0"/>
                <a:sym typeface="cajcd fnta1" pitchFamily="18" charset="2"/>
              </a:rPr>
              <a:t>$73</a:t>
            </a:r>
          </a:p>
          <a:p>
            <a:pPr marL="533400" lvl="1" indent="19050">
              <a:buNone/>
            </a:pPr>
            <a:r>
              <a:rPr lang="en-US" altLang="zh-CN" dirty="0">
                <a:cs typeface="Times New Roman" panose="02020603050405020304" pitchFamily="18" charset="0"/>
                <a:sym typeface="cajcd fnta1" pitchFamily="18" charset="2"/>
              </a:rPr>
              <a:t>  Microsoft July 65 put: $2.50</a:t>
            </a:r>
            <a:endParaRPr lang="en-US" altLang="zh-CN" dirty="0"/>
          </a:p>
          <a:p>
            <a:pPr marL="533400" lvl="1" indent="19050">
              <a:buNone/>
            </a:pPr>
            <a:r>
              <a:rPr lang="en-US" altLang="zh-CN" sz="2000" dirty="0">
                <a:solidFill>
                  <a:srgbClr val="D60093"/>
                </a:solidFill>
                <a:sym typeface="cajcd fnta1" pitchFamily="18" charset="2"/>
              </a:rPr>
              <a:t>The investor’s Strategy</a:t>
            </a:r>
          </a:p>
          <a:p>
            <a:pPr marL="533400" lvl="1" indent="19050">
              <a:buNone/>
            </a:pPr>
            <a:r>
              <a:rPr lang="en-US" altLang="zh-CN" dirty="0">
                <a:sym typeface="cajcd fnta1" pitchFamily="18" charset="2"/>
              </a:rPr>
              <a:t>  Buys 10 put option contracts for a total cost of </a:t>
            </a:r>
            <a:r>
              <a:rPr lang="en-US" altLang="zh-CN" dirty="0">
                <a:solidFill>
                  <a:srgbClr val="1406CA"/>
                </a:solidFill>
                <a:sym typeface="cajcd fnta1" pitchFamily="18" charset="2"/>
              </a:rPr>
              <a:t>10*100*2.5= </a:t>
            </a:r>
            <a:r>
              <a:rPr lang="en-US" altLang="zh-CN" dirty="0">
                <a:solidFill>
                  <a:srgbClr val="1406CA"/>
                </a:solidFill>
                <a:cs typeface="Times New Roman" panose="02020603050405020304" pitchFamily="18" charset="0"/>
                <a:sym typeface="cajcd fnta1" pitchFamily="18" charset="2"/>
              </a:rPr>
              <a:t>$</a:t>
            </a:r>
            <a:r>
              <a:rPr lang="en-US" altLang="zh-CN" dirty="0">
                <a:solidFill>
                  <a:srgbClr val="1406CA"/>
                </a:solidFill>
                <a:sym typeface="cajcd fnta1" pitchFamily="18" charset="2"/>
              </a:rPr>
              <a:t> 2500</a:t>
            </a:r>
          </a:p>
          <a:p>
            <a:pPr marL="533400" lvl="1" indent="19050">
              <a:buNone/>
            </a:pPr>
            <a:r>
              <a:rPr lang="en-US" altLang="zh-CN" sz="2000" dirty="0">
                <a:solidFill>
                  <a:srgbClr val="D60093"/>
                </a:solidFill>
                <a:sym typeface="cajcd fnta1" pitchFamily="18" charset="2"/>
              </a:rPr>
              <a:t>The </a:t>
            </a:r>
            <a:r>
              <a:rPr lang="en-US" altLang="zh-CN" sz="2000" dirty="0">
                <a:solidFill>
                  <a:srgbClr val="D60093"/>
                </a:solidFill>
                <a:sym typeface="cajcd fnta1" pitchFamily="18" charset="2"/>
              </a:rPr>
              <a:t>Outcome</a:t>
            </a:r>
          </a:p>
          <a:p>
            <a:pPr marL="533400" lvl="1" indent="19050">
              <a:buNone/>
            </a:pPr>
            <a:r>
              <a:rPr lang="en-US" altLang="zh-CN" dirty="0">
                <a:sym typeface="cajcd fnta1" pitchFamily="18" charset="2"/>
              </a:rPr>
              <a:t>The investor has the right to sell 1,000 shares for  at least </a:t>
            </a:r>
            <a:r>
              <a:rPr lang="en-US" altLang="zh-CN" dirty="0">
                <a:solidFill>
                  <a:srgbClr val="1406CA"/>
                </a:solidFill>
                <a:sym typeface="cajcd fnta1" pitchFamily="18" charset="2"/>
              </a:rPr>
              <a:t>1,000*65= </a:t>
            </a:r>
            <a:r>
              <a:rPr lang="en-US" altLang="zh-CN" dirty="0">
                <a:solidFill>
                  <a:srgbClr val="1406CA"/>
                </a:solidFill>
                <a:cs typeface="Times New Roman" panose="02020603050405020304" pitchFamily="18" charset="0"/>
                <a:sym typeface="cajcd fnta1" pitchFamily="18" charset="2"/>
              </a:rPr>
              <a:t>$</a:t>
            </a:r>
            <a:r>
              <a:rPr lang="en-US" altLang="zh-CN" dirty="0">
                <a:solidFill>
                  <a:srgbClr val="1406CA"/>
                </a:solidFill>
                <a:sym typeface="cajcd fnta1" pitchFamily="18" charset="2"/>
              </a:rPr>
              <a:t> 65,000</a:t>
            </a:r>
          </a:p>
        </p:txBody>
      </p:sp>
    </p:spTree>
    <p:extLst>
      <p:ext uri="{BB962C8B-B14F-4D97-AF65-F5344CB8AC3E}">
        <p14:creationId xmlns:p14="http://schemas.microsoft.com/office/powerpoint/2010/main" val="974249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324996" y="651032"/>
            <a:ext cx="7772400" cy="1143000"/>
          </a:xfrm>
        </p:spPr>
        <p:txBody>
          <a:bodyPr/>
          <a:lstStyle/>
          <a:p>
            <a:r>
              <a:rPr lang="en-US" altLang="zh-CN" dirty="0"/>
              <a:t>Hedgers</a:t>
            </a:r>
            <a:endParaRPr lang="zh-CN" altLang="en-US" dirty="0"/>
          </a:p>
        </p:txBody>
      </p:sp>
      <p:sp>
        <p:nvSpPr>
          <p:cNvPr id="293891" name="Line 3"/>
          <p:cNvSpPr>
            <a:spLocks noChangeShapeType="1"/>
          </p:cNvSpPr>
          <p:nvPr/>
        </p:nvSpPr>
        <p:spPr bwMode="auto">
          <a:xfrm>
            <a:off x="3081338" y="1884363"/>
            <a:ext cx="0" cy="310991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2" name="Line 4"/>
          <p:cNvSpPr>
            <a:spLocks noChangeShapeType="1"/>
          </p:cNvSpPr>
          <p:nvPr/>
        </p:nvSpPr>
        <p:spPr bwMode="auto">
          <a:xfrm>
            <a:off x="3529013" y="4241800"/>
            <a:ext cx="538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3" name="Line 5"/>
          <p:cNvSpPr>
            <a:spLocks noChangeShapeType="1"/>
          </p:cNvSpPr>
          <p:nvPr/>
        </p:nvSpPr>
        <p:spPr bwMode="auto">
          <a:xfrm flipV="1">
            <a:off x="3398838" y="4089401"/>
            <a:ext cx="57150" cy="282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4" name="Line 6"/>
          <p:cNvSpPr>
            <a:spLocks noChangeShapeType="1"/>
          </p:cNvSpPr>
          <p:nvPr/>
        </p:nvSpPr>
        <p:spPr bwMode="auto">
          <a:xfrm flipH="1" flipV="1">
            <a:off x="3457576" y="4094163"/>
            <a:ext cx="66675" cy="150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5" name="Line 7"/>
          <p:cNvSpPr>
            <a:spLocks noChangeShapeType="1"/>
          </p:cNvSpPr>
          <p:nvPr/>
        </p:nvSpPr>
        <p:spPr bwMode="auto">
          <a:xfrm flipH="1" flipV="1">
            <a:off x="3309938" y="4089401"/>
            <a:ext cx="80962" cy="282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6" name="Line 8"/>
          <p:cNvSpPr>
            <a:spLocks noChangeShapeType="1"/>
          </p:cNvSpPr>
          <p:nvPr/>
        </p:nvSpPr>
        <p:spPr bwMode="auto">
          <a:xfrm flipH="1">
            <a:off x="3257550" y="4106863"/>
            <a:ext cx="63500" cy="125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7" name="Line 9"/>
          <p:cNvSpPr>
            <a:spLocks noChangeShapeType="1"/>
          </p:cNvSpPr>
          <p:nvPr/>
        </p:nvSpPr>
        <p:spPr bwMode="auto">
          <a:xfrm flipH="1">
            <a:off x="3076576" y="4241800"/>
            <a:ext cx="1825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8" name="Line 10"/>
          <p:cNvSpPr>
            <a:spLocks noChangeShapeType="1"/>
          </p:cNvSpPr>
          <p:nvPr/>
        </p:nvSpPr>
        <p:spPr bwMode="auto">
          <a:xfrm>
            <a:off x="3089276" y="3552825"/>
            <a:ext cx="61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9" name="Line 11"/>
          <p:cNvSpPr>
            <a:spLocks noChangeShapeType="1"/>
          </p:cNvSpPr>
          <p:nvPr/>
        </p:nvSpPr>
        <p:spPr bwMode="auto">
          <a:xfrm>
            <a:off x="3094038" y="2862263"/>
            <a:ext cx="61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0" name="Line 12"/>
          <p:cNvSpPr>
            <a:spLocks noChangeShapeType="1"/>
          </p:cNvSpPr>
          <p:nvPr/>
        </p:nvSpPr>
        <p:spPr bwMode="auto">
          <a:xfrm>
            <a:off x="3087688" y="2185988"/>
            <a:ext cx="61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1" name="Line 13"/>
          <p:cNvSpPr>
            <a:spLocks noChangeShapeType="1"/>
          </p:cNvSpPr>
          <p:nvPr/>
        </p:nvSpPr>
        <p:spPr bwMode="auto">
          <a:xfrm>
            <a:off x="3633788" y="4165601"/>
            <a:ext cx="0" cy="61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2" name="Line 14"/>
          <p:cNvSpPr>
            <a:spLocks noChangeShapeType="1"/>
          </p:cNvSpPr>
          <p:nvPr/>
        </p:nvSpPr>
        <p:spPr bwMode="auto">
          <a:xfrm>
            <a:off x="4319588" y="4165601"/>
            <a:ext cx="0" cy="61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3" name="Line 15"/>
          <p:cNvSpPr>
            <a:spLocks noChangeShapeType="1"/>
          </p:cNvSpPr>
          <p:nvPr/>
        </p:nvSpPr>
        <p:spPr bwMode="auto">
          <a:xfrm>
            <a:off x="5000625" y="4165601"/>
            <a:ext cx="0" cy="61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4" name="Line 16"/>
          <p:cNvSpPr>
            <a:spLocks noChangeShapeType="1"/>
          </p:cNvSpPr>
          <p:nvPr/>
        </p:nvSpPr>
        <p:spPr bwMode="auto">
          <a:xfrm>
            <a:off x="5691188" y="4165601"/>
            <a:ext cx="0" cy="61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5" name="Line 17"/>
          <p:cNvSpPr>
            <a:spLocks noChangeShapeType="1"/>
          </p:cNvSpPr>
          <p:nvPr/>
        </p:nvSpPr>
        <p:spPr bwMode="auto">
          <a:xfrm>
            <a:off x="6376988" y="4165601"/>
            <a:ext cx="0" cy="61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6" name="Line 18"/>
          <p:cNvSpPr>
            <a:spLocks noChangeShapeType="1"/>
          </p:cNvSpPr>
          <p:nvPr/>
        </p:nvSpPr>
        <p:spPr bwMode="auto">
          <a:xfrm>
            <a:off x="7058025" y="4168776"/>
            <a:ext cx="0" cy="61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7" name="Line 19"/>
          <p:cNvSpPr>
            <a:spLocks noChangeShapeType="1"/>
          </p:cNvSpPr>
          <p:nvPr/>
        </p:nvSpPr>
        <p:spPr bwMode="auto">
          <a:xfrm>
            <a:off x="7743825" y="4165601"/>
            <a:ext cx="0" cy="61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8" name="Line 20"/>
          <p:cNvSpPr>
            <a:spLocks noChangeShapeType="1"/>
          </p:cNvSpPr>
          <p:nvPr/>
        </p:nvSpPr>
        <p:spPr bwMode="auto">
          <a:xfrm>
            <a:off x="3089276" y="4919663"/>
            <a:ext cx="61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9" name="Line 21"/>
          <p:cNvSpPr>
            <a:spLocks noChangeShapeType="1"/>
          </p:cNvSpPr>
          <p:nvPr/>
        </p:nvSpPr>
        <p:spPr bwMode="auto">
          <a:xfrm flipH="1">
            <a:off x="3076575" y="4581525"/>
            <a:ext cx="58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0" name="Rectangle 22"/>
          <p:cNvSpPr>
            <a:spLocks noChangeArrowheads="1"/>
          </p:cNvSpPr>
          <p:nvPr/>
        </p:nvSpPr>
        <p:spPr bwMode="auto">
          <a:xfrm>
            <a:off x="2590800" y="1954213"/>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400">
                <a:solidFill>
                  <a:srgbClr val="FF0066"/>
                </a:solidFill>
                <a:latin typeface="Arial" panose="020B0604020202020204" pitchFamily="34" charset="0"/>
              </a:rPr>
              <a:t>30</a:t>
            </a:r>
          </a:p>
        </p:txBody>
      </p:sp>
      <p:sp>
        <p:nvSpPr>
          <p:cNvPr id="293911" name="Rectangle 23"/>
          <p:cNvSpPr>
            <a:spLocks noChangeArrowheads="1"/>
          </p:cNvSpPr>
          <p:nvPr/>
        </p:nvSpPr>
        <p:spPr bwMode="auto">
          <a:xfrm>
            <a:off x="2590800" y="2678113"/>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400">
                <a:solidFill>
                  <a:srgbClr val="FF0066"/>
                </a:solidFill>
                <a:latin typeface="Arial" panose="020B0604020202020204" pitchFamily="34" charset="0"/>
              </a:rPr>
              <a:t>20</a:t>
            </a:r>
          </a:p>
        </p:txBody>
      </p:sp>
      <p:sp>
        <p:nvSpPr>
          <p:cNvPr id="293912" name="Rectangle 24"/>
          <p:cNvSpPr>
            <a:spLocks noChangeArrowheads="1"/>
          </p:cNvSpPr>
          <p:nvPr/>
        </p:nvSpPr>
        <p:spPr bwMode="auto">
          <a:xfrm>
            <a:off x="2590800" y="3367088"/>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400">
                <a:solidFill>
                  <a:srgbClr val="FF0066"/>
                </a:solidFill>
                <a:latin typeface="Arial" panose="020B0604020202020204" pitchFamily="34" charset="0"/>
              </a:rPr>
              <a:t>10</a:t>
            </a:r>
          </a:p>
        </p:txBody>
      </p:sp>
      <p:sp>
        <p:nvSpPr>
          <p:cNvPr id="293913" name="Rectangle 25"/>
          <p:cNvSpPr>
            <a:spLocks noChangeArrowheads="1"/>
          </p:cNvSpPr>
          <p:nvPr/>
        </p:nvSpPr>
        <p:spPr bwMode="auto">
          <a:xfrm>
            <a:off x="2781301" y="4014788"/>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400">
                <a:solidFill>
                  <a:srgbClr val="FF0066"/>
                </a:solidFill>
                <a:latin typeface="Arial" panose="020B0604020202020204" pitchFamily="34" charset="0"/>
              </a:rPr>
              <a:t>0</a:t>
            </a:r>
          </a:p>
        </p:txBody>
      </p:sp>
      <p:sp>
        <p:nvSpPr>
          <p:cNvPr id="293914" name="Rectangle 26"/>
          <p:cNvSpPr>
            <a:spLocks noChangeArrowheads="1"/>
          </p:cNvSpPr>
          <p:nvPr/>
        </p:nvSpPr>
        <p:spPr bwMode="auto">
          <a:xfrm>
            <a:off x="2438400" y="4300538"/>
            <a:ext cx="71333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400">
                <a:solidFill>
                  <a:srgbClr val="FF0066"/>
                </a:solidFill>
                <a:latin typeface="Arial" panose="020B0604020202020204" pitchFamily="34" charset="0"/>
              </a:rPr>
              <a:t>-2.5</a:t>
            </a:r>
          </a:p>
        </p:txBody>
      </p:sp>
      <p:sp>
        <p:nvSpPr>
          <p:cNvPr id="293915" name="Rectangle 27"/>
          <p:cNvSpPr>
            <a:spLocks noChangeArrowheads="1"/>
          </p:cNvSpPr>
          <p:nvPr/>
        </p:nvSpPr>
        <p:spPr bwMode="auto">
          <a:xfrm>
            <a:off x="5521325" y="426243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000">
                <a:solidFill>
                  <a:srgbClr val="FF0066"/>
                </a:solidFill>
                <a:latin typeface="Arial" panose="020B0604020202020204" pitchFamily="34" charset="0"/>
              </a:rPr>
              <a:t>70</a:t>
            </a:r>
          </a:p>
        </p:txBody>
      </p:sp>
      <p:sp>
        <p:nvSpPr>
          <p:cNvPr id="293916" name="Rectangle 28"/>
          <p:cNvSpPr>
            <a:spLocks noChangeArrowheads="1"/>
          </p:cNvSpPr>
          <p:nvPr/>
        </p:nvSpPr>
        <p:spPr bwMode="auto">
          <a:xfrm>
            <a:off x="4819650" y="426243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000">
                <a:solidFill>
                  <a:srgbClr val="FF0066"/>
                </a:solidFill>
                <a:latin typeface="Arial" panose="020B0604020202020204" pitchFamily="34" charset="0"/>
              </a:rPr>
              <a:t>60</a:t>
            </a:r>
          </a:p>
        </p:txBody>
      </p:sp>
      <p:sp>
        <p:nvSpPr>
          <p:cNvPr id="293917" name="Rectangle 29"/>
          <p:cNvSpPr>
            <a:spLocks noChangeArrowheads="1"/>
          </p:cNvSpPr>
          <p:nvPr/>
        </p:nvSpPr>
        <p:spPr bwMode="auto">
          <a:xfrm>
            <a:off x="4143375" y="426243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000">
                <a:solidFill>
                  <a:srgbClr val="FF0066"/>
                </a:solidFill>
                <a:latin typeface="Arial" panose="020B0604020202020204" pitchFamily="34" charset="0"/>
              </a:rPr>
              <a:t>50</a:t>
            </a:r>
          </a:p>
        </p:txBody>
      </p:sp>
      <p:sp>
        <p:nvSpPr>
          <p:cNvPr id="293918" name="Rectangle 30"/>
          <p:cNvSpPr>
            <a:spLocks noChangeArrowheads="1"/>
          </p:cNvSpPr>
          <p:nvPr/>
        </p:nvSpPr>
        <p:spPr bwMode="auto">
          <a:xfrm>
            <a:off x="3463925" y="426243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000">
                <a:solidFill>
                  <a:srgbClr val="FF0066"/>
                </a:solidFill>
                <a:latin typeface="Arial" panose="020B0604020202020204" pitchFamily="34" charset="0"/>
              </a:rPr>
              <a:t>40</a:t>
            </a:r>
          </a:p>
        </p:txBody>
      </p:sp>
      <p:sp>
        <p:nvSpPr>
          <p:cNvPr id="293919" name="Rectangle 31"/>
          <p:cNvSpPr>
            <a:spLocks noChangeArrowheads="1"/>
          </p:cNvSpPr>
          <p:nvPr/>
        </p:nvSpPr>
        <p:spPr bwMode="auto">
          <a:xfrm>
            <a:off x="6200775" y="426243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000">
                <a:solidFill>
                  <a:srgbClr val="FF0066"/>
                </a:solidFill>
                <a:latin typeface="Arial" panose="020B0604020202020204" pitchFamily="34" charset="0"/>
              </a:rPr>
              <a:t>80</a:t>
            </a:r>
          </a:p>
        </p:txBody>
      </p:sp>
      <p:sp>
        <p:nvSpPr>
          <p:cNvPr id="293920" name="Rectangle 32"/>
          <p:cNvSpPr>
            <a:spLocks noChangeArrowheads="1"/>
          </p:cNvSpPr>
          <p:nvPr/>
        </p:nvSpPr>
        <p:spPr bwMode="auto">
          <a:xfrm>
            <a:off x="6858000" y="426243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000">
                <a:solidFill>
                  <a:srgbClr val="FF0066"/>
                </a:solidFill>
                <a:latin typeface="Arial" panose="020B0604020202020204" pitchFamily="34" charset="0"/>
              </a:rPr>
              <a:t>90</a:t>
            </a:r>
          </a:p>
        </p:txBody>
      </p:sp>
      <p:sp>
        <p:nvSpPr>
          <p:cNvPr id="293921" name="Rectangle 33"/>
          <p:cNvSpPr>
            <a:spLocks noChangeArrowheads="1"/>
          </p:cNvSpPr>
          <p:nvPr/>
        </p:nvSpPr>
        <p:spPr bwMode="auto">
          <a:xfrm>
            <a:off x="7486650" y="4262439"/>
            <a:ext cx="6107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zh-CN" altLang="en-US" sz="2000">
                <a:solidFill>
                  <a:srgbClr val="FF0066"/>
                </a:solidFill>
                <a:latin typeface="Arial" panose="020B0604020202020204" pitchFamily="34" charset="0"/>
              </a:rPr>
              <a:t>100</a:t>
            </a:r>
          </a:p>
        </p:txBody>
      </p:sp>
      <p:sp>
        <p:nvSpPr>
          <p:cNvPr id="293922" name="Rectangle 34"/>
          <p:cNvSpPr>
            <a:spLocks noChangeArrowheads="1"/>
          </p:cNvSpPr>
          <p:nvPr/>
        </p:nvSpPr>
        <p:spPr bwMode="auto">
          <a:xfrm>
            <a:off x="3219450" y="1862138"/>
            <a:ext cx="136255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CN" sz="2400">
                <a:solidFill>
                  <a:srgbClr val="FF0066"/>
                </a:solidFill>
                <a:latin typeface="Arial" panose="020B0604020202020204" pitchFamily="34" charset="0"/>
              </a:rPr>
              <a:t>Profit ($)</a:t>
            </a:r>
          </a:p>
        </p:txBody>
      </p:sp>
      <p:sp>
        <p:nvSpPr>
          <p:cNvPr id="293923" name="Rectangle 35"/>
          <p:cNvSpPr>
            <a:spLocks noChangeArrowheads="1"/>
          </p:cNvSpPr>
          <p:nvPr/>
        </p:nvSpPr>
        <p:spPr bwMode="auto">
          <a:xfrm>
            <a:off x="7208839" y="3386138"/>
            <a:ext cx="2115965"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CN" sz="2400">
                <a:solidFill>
                  <a:srgbClr val="FF0066"/>
                </a:solidFill>
                <a:latin typeface="Arial" panose="020B0604020202020204" pitchFamily="34" charset="0"/>
              </a:rPr>
              <a:t>Terminal</a:t>
            </a:r>
          </a:p>
          <a:p>
            <a:pPr eaLnBrk="0" hangingPunct="0"/>
            <a:r>
              <a:rPr lang="en-US" altLang="zh-CN" sz="2400">
                <a:solidFill>
                  <a:srgbClr val="FF0066"/>
                </a:solidFill>
                <a:latin typeface="Arial" panose="020B0604020202020204" pitchFamily="34" charset="0"/>
              </a:rPr>
              <a:t>stock price ($)</a:t>
            </a:r>
          </a:p>
        </p:txBody>
      </p:sp>
      <p:sp>
        <p:nvSpPr>
          <p:cNvPr id="293924" name="Line 36"/>
          <p:cNvSpPr>
            <a:spLocks noChangeShapeType="1"/>
          </p:cNvSpPr>
          <p:nvPr/>
        </p:nvSpPr>
        <p:spPr bwMode="auto">
          <a:xfrm flipH="1">
            <a:off x="3022600" y="4695825"/>
            <a:ext cx="58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5" name="Line 37"/>
          <p:cNvSpPr>
            <a:spLocks noChangeShapeType="1"/>
          </p:cNvSpPr>
          <p:nvPr/>
        </p:nvSpPr>
        <p:spPr bwMode="auto">
          <a:xfrm>
            <a:off x="5341938" y="4605338"/>
            <a:ext cx="2697162" cy="0"/>
          </a:xfrm>
          <a:prstGeom prst="line">
            <a:avLst/>
          </a:prstGeom>
          <a:noFill/>
          <a:ln w="508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6" name="Line 38"/>
          <p:cNvSpPr>
            <a:spLocks noChangeShapeType="1"/>
          </p:cNvSpPr>
          <p:nvPr/>
        </p:nvSpPr>
        <p:spPr bwMode="auto">
          <a:xfrm flipH="1" flipV="1">
            <a:off x="3524251" y="2516188"/>
            <a:ext cx="1831975" cy="2089150"/>
          </a:xfrm>
          <a:prstGeom prst="line">
            <a:avLst/>
          </a:prstGeom>
          <a:noFill/>
          <a:ln w="508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7" name="Text Box 39"/>
          <p:cNvSpPr txBox="1">
            <a:spLocks noChangeArrowheads="1"/>
          </p:cNvSpPr>
          <p:nvPr/>
        </p:nvSpPr>
        <p:spPr bwMode="auto">
          <a:xfrm>
            <a:off x="2133599" y="5291138"/>
            <a:ext cx="864747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en-US" altLang="zh-CN" sz="2800" b="1" dirty="0">
                <a:solidFill>
                  <a:srgbClr val="1D08B8"/>
                </a:solidFill>
                <a:effectLst>
                  <a:outerShdw blurRad="38100" dist="38100" dir="2700000" algn="tl">
                    <a:srgbClr val="C0C0C0"/>
                  </a:outerShdw>
                </a:effectLst>
                <a:latin typeface="Times" panose="02020603050405020304" pitchFamily="18" charset="0"/>
              </a:rPr>
              <a:t>Profit from buying  an put option:  option price = $2.5, strike price = $65, option life = 2 months</a:t>
            </a:r>
            <a:endParaRPr lang="zh-CN" altLang="en-US" sz="2800" b="1" dirty="0">
              <a:solidFill>
                <a:srgbClr val="1D08B8"/>
              </a:solidFill>
              <a:effectLst>
                <a:outerShdw blurRad="38100" dist="38100" dir="2700000" algn="tl">
                  <a:srgbClr val="C0C0C0"/>
                </a:outerShdw>
              </a:effectLst>
              <a:latin typeface="Times" panose="02020603050405020304" pitchFamily="18" charset="0"/>
            </a:endParaRPr>
          </a:p>
        </p:txBody>
      </p:sp>
    </p:spTree>
    <p:extLst>
      <p:ext uri="{BB962C8B-B14F-4D97-AF65-F5344CB8AC3E}">
        <p14:creationId xmlns:p14="http://schemas.microsoft.com/office/powerpoint/2010/main" val="2495155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2109276" y="485775"/>
            <a:ext cx="8502650" cy="1143000"/>
          </a:xfrm>
        </p:spPr>
        <p:txBody>
          <a:bodyPr/>
          <a:lstStyle/>
          <a:p>
            <a:r>
              <a:rPr lang="en-US" altLang="zh-CN" sz="3200" dirty="0"/>
              <a:t>Comparison Forward contracts and options</a:t>
            </a:r>
          </a:p>
        </p:txBody>
      </p:sp>
      <p:sp>
        <p:nvSpPr>
          <p:cNvPr id="294915" name="Rectangle 3"/>
          <p:cNvSpPr>
            <a:spLocks noGrp="1" noChangeArrowheads="1"/>
          </p:cNvSpPr>
          <p:nvPr>
            <p:ph type="body" idx="1"/>
          </p:nvPr>
        </p:nvSpPr>
        <p:spPr>
          <a:xfrm>
            <a:off x="866826" y="1820505"/>
            <a:ext cx="10987549" cy="3149702"/>
          </a:xfrm>
        </p:spPr>
        <p:txBody>
          <a:bodyPr/>
          <a:lstStyle/>
          <a:p>
            <a:r>
              <a:rPr lang="en-US" altLang="zh-CN" dirty="0">
                <a:solidFill>
                  <a:srgbClr val="1807F3"/>
                </a:solidFill>
              </a:rPr>
              <a:t>Forward contracts are designed to neutralize risk by fixing the </a:t>
            </a:r>
            <a:r>
              <a:rPr lang="en-US" altLang="zh-CN" dirty="0">
                <a:solidFill>
                  <a:srgbClr val="1807F3"/>
                </a:solidFill>
              </a:rPr>
              <a:t>price</a:t>
            </a:r>
            <a:endParaRPr lang="en-US" altLang="zh-CN" dirty="0">
              <a:solidFill>
                <a:srgbClr val="1807F3"/>
              </a:solidFill>
            </a:endParaRPr>
          </a:p>
          <a:p>
            <a:r>
              <a:rPr lang="en-US" altLang="zh-CN" dirty="0">
                <a:solidFill>
                  <a:srgbClr val="1807F3"/>
                </a:solidFill>
              </a:rPr>
              <a:t>Option contracts provide </a:t>
            </a:r>
            <a:r>
              <a:rPr lang="en-US" altLang="zh-CN" dirty="0">
                <a:solidFill>
                  <a:srgbClr val="1807F3"/>
                </a:solidFill>
              </a:rPr>
              <a:t>insurance </a:t>
            </a:r>
            <a:endParaRPr lang="en-US" altLang="zh-CN" dirty="0">
              <a:solidFill>
                <a:srgbClr val="1807F3"/>
              </a:solidFill>
            </a:endParaRPr>
          </a:p>
          <a:p>
            <a:r>
              <a:rPr lang="en-US" altLang="zh-CN" dirty="0">
                <a:solidFill>
                  <a:srgbClr val="1807F3"/>
                </a:solidFill>
              </a:rPr>
              <a:t>They offer a way for investors to protect themselves against adverse price movements </a:t>
            </a:r>
          </a:p>
          <a:p>
            <a:r>
              <a:rPr lang="en-US" altLang="zh-CN" dirty="0">
                <a:solidFill>
                  <a:srgbClr val="1807F3"/>
                </a:solidFill>
              </a:rPr>
              <a:t>Options involve the payment of an up-front </a:t>
            </a:r>
            <a:r>
              <a:rPr lang="en-US" altLang="zh-CN" dirty="0">
                <a:solidFill>
                  <a:srgbClr val="1807F3"/>
                </a:solidFill>
              </a:rPr>
              <a:t>fee</a:t>
            </a:r>
            <a:endParaRPr lang="en-US" altLang="zh-CN" dirty="0">
              <a:solidFill>
                <a:srgbClr val="1807F3"/>
              </a:solidFill>
            </a:endParaRPr>
          </a:p>
        </p:txBody>
      </p:sp>
    </p:spTree>
    <p:extLst>
      <p:ext uri="{BB962C8B-B14F-4D97-AF65-F5344CB8AC3E}">
        <p14:creationId xmlns:p14="http://schemas.microsoft.com/office/powerpoint/2010/main" val="1493821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60695" y="457201"/>
            <a:ext cx="7772400" cy="1143000"/>
          </a:xfrm>
        </p:spPr>
        <p:txBody>
          <a:bodyPr/>
          <a:lstStyle/>
          <a:p>
            <a:r>
              <a:rPr lang="en-US" altLang="zh-CN" dirty="0"/>
              <a:t>Speculators</a:t>
            </a:r>
            <a:endParaRPr lang="zh-CN" altLang="en-US" dirty="0"/>
          </a:p>
        </p:txBody>
      </p:sp>
      <p:sp>
        <p:nvSpPr>
          <p:cNvPr id="296963" name="Rectangle 3"/>
          <p:cNvSpPr>
            <a:spLocks noGrp="1" noChangeArrowheads="1"/>
          </p:cNvSpPr>
          <p:nvPr>
            <p:ph type="body" idx="1"/>
          </p:nvPr>
        </p:nvSpPr>
        <p:spPr>
          <a:xfrm>
            <a:off x="855406" y="1524000"/>
            <a:ext cx="10559846" cy="5029200"/>
          </a:xfrm>
        </p:spPr>
        <p:txBody>
          <a:bodyPr/>
          <a:lstStyle/>
          <a:p>
            <a:r>
              <a:rPr lang="en-US" altLang="zh-CN" dirty="0">
                <a:solidFill>
                  <a:srgbClr val="1807F3"/>
                </a:solidFill>
              </a:rPr>
              <a:t>Speculating using futures</a:t>
            </a:r>
          </a:p>
          <a:p>
            <a:pPr marL="723900" lvl="1" indent="-188913">
              <a:buNone/>
            </a:pPr>
            <a:r>
              <a:rPr lang="en-US" altLang="zh-CN" sz="2000" dirty="0">
                <a:solidFill>
                  <a:srgbClr val="D60093"/>
                </a:solidFill>
              </a:rPr>
              <a:t>From the Trader’s Desk-February</a:t>
            </a:r>
          </a:p>
          <a:p>
            <a:pPr marL="723900" lvl="1" indent="-188913">
              <a:buNone/>
            </a:pPr>
            <a:r>
              <a:rPr lang="en-US" altLang="zh-CN" sz="2000" dirty="0"/>
              <a:t>       </a:t>
            </a:r>
            <a:r>
              <a:rPr lang="en-US" altLang="zh-CN" dirty="0"/>
              <a:t>An investor feels that sterling will strengthen relative to the U.S. dollar over the next two months and would like to take a speculative position. The following quotes have been obtained:</a:t>
            </a:r>
          </a:p>
          <a:p>
            <a:pPr marL="723900" lvl="1" indent="-188913">
              <a:buNone/>
            </a:pPr>
            <a:r>
              <a:rPr lang="en-US" altLang="zh-CN" dirty="0"/>
              <a:t>  Current exchange rate:1.6470.      April futures price:1.6410</a:t>
            </a:r>
          </a:p>
          <a:p>
            <a:pPr marL="723900" lvl="1" indent="-188913">
              <a:buNone/>
            </a:pPr>
            <a:r>
              <a:rPr lang="en-US" altLang="zh-CN" sz="2000" dirty="0">
                <a:solidFill>
                  <a:srgbClr val="D60093"/>
                </a:solidFill>
              </a:rPr>
              <a:t>Alternative </a:t>
            </a:r>
            <a:r>
              <a:rPr lang="en-US" altLang="zh-CN" sz="2000" dirty="0">
                <a:solidFill>
                  <a:srgbClr val="D60093"/>
                </a:solidFill>
              </a:rPr>
              <a:t>Strategies</a:t>
            </a:r>
          </a:p>
          <a:p>
            <a:pPr marL="723900" lvl="1" indent="-188913">
              <a:buClr>
                <a:srgbClr val="1D08B8"/>
              </a:buClr>
              <a:buFont typeface="Wingdings" panose="05000000000000000000" pitchFamily="2" charset="2"/>
              <a:buAutoNum type="arabicPeriod"/>
            </a:pPr>
            <a:r>
              <a:rPr lang="en-US" altLang="zh-CN" dirty="0"/>
              <a:t>Buy </a:t>
            </a:r>
            <a:r>
              <a:rPr lang="en-US" altLang="zh-CN" dirty="0">
                <a:sym typeface="cajcd fnta1" pitchFamily="18" charset="2"/>
              </a:rPr>
              <a:t>250,000 for </a:t>
            </a:r>
            <a:r>
              <a:rPr lang="en-US" altLang="zh-CN" dirty="0">
                <a:solidFill>
                  <a:srgbClr val="FF0066"/>
                </a:solidFill>
                <a:sym typeface="cajcd fnta1" pitchFamily="18" charset="2"/>
              </a:rPr>
              <a:t>$411,750</a:t>
            </a:r>
            <a:r>
              <a:rPr lang="en-US" altLang="zh-CN" dirty="0">
                <a:sym typeface="cajcd fnta1" pitchFamily="18" charset="2"/>
              </a:rPr>
              <a:t>.</a:t>
            </a:r>
          </a:p>
          <a:p>
            <a:pPr marL="723900" lvl="1" indent="-188913">
              <a:buClr>
                <a:srgbClr val="1D08B8"/>
              </a:buClr>
              <a:buFont typeface="Wingdings" panose="05000000000000000000" pitchFamily="2" charset="2"/>
              <a:buAutoNum type="arabicPeriod"/>
            </a:pPr>
            <a:r>
              <a:rPr lang="en-US" altLang="zh-CN" dirty="0">
                <a:sym typeface="cajcd fnta1" pitchFamily="18" charset="2"/>
              </a:rPr>
              <a:t>Take a long position in four April futures contracts. This commits the investor to purchasing 250,000 for </a:t>
            </a:r>
            <a:r>
              <a:rPr lang="en-US" altLang="zh-CN" dirty="0">
                <a:solidFill>
                  <a:srgbClr val="FF0066"/>
                </a:solidFill>
                <a:sym typeface="cajcd fnta1" pitchFamily="18" charset="2"/>
              </a:rPr>
              <a:t>$410,250 </a:t>
            </a:r>
            <a:r>
              <a:rPr lang="en-US" altLang="zh-CN" dirty="0">
                <a:sym typeface="cajcd fnta1" pitchFamily="18" charset="2"/>
              </a:rPr>
              <a:t>in April. If the exchange rate in April proves to be above 1.6410, the investor will realize a </a:t>
            </a:r>
            <a:r>
              <a:rPr lang="en-US" altLang="zh-CN" dirty="0" smtClean="0">
                <a:sym typeface="cajcd fnta1" pitchFamily="18" charset="2"/>
              </a:rPr>
              <a:t>profit</a:t>
            </a:r>
            <a:endParaRPr lang="en-US" altLang="zh-CN" dirty="0">
              <a:sym typeface="cajcd fnta1" pitchFamily="18" charset="2"/>
            </a:endParaRPr>
          </a:p>
        </p:txBody>
      </p:sp>
    </p:spTree>
    <p:extLst>
      <p:ext uri="{BB962C8B-B14F-4D97-AF65-F5344CB8AC3E}">
        <p14:creationId xmlns:p14="http://schemas.microsoft.com/office/powerpoint/2010/main" val="6633447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737675" y="557213"/>
            <a:ext cx="7772400" cy="1143000"/>
          </a:xfrm>
        </p:spPr>
        <p:txBody>
          <a:bodyPr/>
          <a:lstStyle/>
          <a:p>
            <a:r>
              <a:rPr lang="en-US" altLang="zh-CN" dirty="0"/>
              <a:t>Speculators</a:t>
            </a:r>
            <a:endParaRPr lang="zh-CN" altLang="en-US" dirty="0"/>
          </a:p>
        </p:txBody>
      </p:sp>
      <p:sp>
        <p:nvSpPr>
          <p:cNvPr id="297987" name="Rectangle 3"/>
          <p:cNvSpPr>
            <a:spLocks noGrp="1" noChangeArrowheads="1"/>
          </p:cNvSpPr>
          <p:nvPr>
            <p:ph type="body" idx="1"/>
          </p:nvPr>
        </p:nvSpPr>
        <p:spPr>
          <a:xfrm>
            <a:off x="988142" y="1700213"/>
            <a:ext cx="10382864" cy="4114800"/>
          </a:xfrm>
        </p:spPr>
        <p:txBody>
          <a:bodyPr/>
          <a:lstStyle/>
          <a:p>
            <a:r>
              <a:rPr lang="en-US" altLang="zh-CN" dirty="0">
                <a:solidFill>
                  <a:srgbClr val="1807F3"/>
                </a:solidFill>
              </a:rPr>
              <a:t>Possible outcomes</a:t>
            </a:r>
          </a:p>
          <a:p>
            <a:pPr marL="914400" lvl="1" indent="-457200">
              <a:buFont typeface="Wingdings" panose="05000000000000000000" pitchFamily="2" charset="2"/>
              <a:buAutoNum type="arabicPeriod"/>
            </a:pPr>
            <a:r>
              <a:rPr lang="en-US" altLang="zh-CN" b="0" dirty="0">
                <a:solidFill>
                  <a:srgbClr val="FF158A"/>
                </a:solidFill>
                <a:effectLst/>
              </a:rPr>
              <a:t>Exchange rate is 1.7000 in two months. The investor makes $13,250 using the first strategy and $14,750 using the second </a:t>
            </a:r>
            <a:r>
              <a:rPr lang="en-US" altLang="zh-CN" b="0" dirty="0" smtClean="0">
                <a:solidFill>
                  <a:srgbClr val="FF158A"/>
                </a:solidFill>
                <a:effectLst/>
              </a:rPr>
              <a:t>strategy</a:t>
            </a:r>
            <a:endParaRPr lang="en-US" altLang="zh-CN" b="0" dirty="0">
              <a:solidFill>
                <a:srgbClr val="FF158A"/>
              </a:solidFill>
              <a:effectLst/>
            </a:endParaRPr>
          </a:p>
          <a:p>
            <a:pPr marL="914400" lvl="1" indent="-457200">
              <a:buFont typeface="Wingdings" panose="05000000000000000000" pitchFamily="2" charset="2"/>
              <a:buAutoNum type="arabicPeriod"/>
            </a:pPr>
            <a:r>
              <a:rPr lang="en-US" altLang="zh-CN" b="0" dirty="0">
                <a:solidFill>
                  <a:srgbClr val="FF158A"/>
                </a:solidFill>
                <a:effectLst/>
              </a:rPr>
              <a:t>Exchange rate is 1.6000 in two months. The investor has a  loss of $11,750 using the first strategy and $10,250 using the second </a:t>
            </a:r>
            <a:r>
              <a:rPr lang="en-US" altLang="zh-CN" b="0" dirty="0" smtClean="0">
                <a:solidFill>
                  <a:srgbClr val="FF158A"/>
                </a:solidFill>
                <a:effectLst/>
              </a:rPr>
              <a:t>strategy</a:t>
            </a:r>
            <a:endParaRPr lang="en-US" altLang="zh-CN" b="0" dirty="0">
              <a:solidFill>
                <a:srgbClr val="FF158A"/>
              </a:solidFill>
              <a:effectLst/>
            </a:endParaRPr>
          </a:p>
          <a:p>
            <a:r>
              <a:rPr lang="en-US" altLang="zh-CN" dirty="0">
                <a:solidFill>
                  <a:srgbClr val="1807F3"/>
                </a:solidFill>
              </a:rPr>
              <a:t>The futures market allows the speculator to obtain leverage. With a relatively small initial outlay, the investor is able to take a large speculative </a:t>
            </a:r>
            <a:r>
              <a:rPr lang="en-US" altLang="zh-CN" dirty="0">
                <a:solidFill>
                  <a:srgbClr val="1807F3"/>
                </a:solidFill>
              </a:rPr>
              <a:t>position</a:t>
            </a:r>
            <a:endParaRPr lang="en-US" altLang="zh-CN" dirty="0">
              <a:solidFill>
                <a:srgbClr val="1807F3"/>
              </a:solidFill>
            </a:endParaRPr>
          </a:p>
        </p:txBody>
      </p:sp>
    </p:spTree>
    <p:extLst>
      <p:ext uri="{BB962C8B-B14F-4D97-AF65-F5344CB8AC3E}">
        <p14:creationId xmlns:p14="http://schemas.microsoft.com/office/powerpoint/2010/main" val="2439874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250979" y="495300"/>
            <a:ext cx="7772400" cy="1143000"/>
          </a:xfrm>
        </p:spPr>
        <p:txBody>
          <a:bodyPr/>
          <a:lstStyle/>
          <a:p>
            <a:r>
              <a:rPr lang="en-US" altLang="zh-CN" dirty="0"/>
              <a:t>Speculators</a:t>
            </a:r>
            <a:endParaRPr lang="zh-CN" altLang="en-US" dirty="0"/>
          </a:p>
        </p:txBody>
      </p:sp>
      <p:sp>
        <p:nvSpPr>
          <p:cNvPr id="299011" name="Rectangle 3"/>
          <p:cNvSpPr>
            <a:spLocks noGrp="1" noChangeArrowheads="1"/>
          </p:cNvSpPr>
          <p:nvPr>
            <p:ph type="body" idx="1"/>
          </p:nvPr>
        </p:nvSpPr>
        <p:spPr>
          <a:xfrm>
            <a:off x="739878" y="1524000"/>
            <a:ext cx="10837606" cy="4800600"/>
          </a:xfrm>
        </p:spPr>
        <p:txBody>
          <a:bodyPr/>
          <a:lstStyle/>
          <a:p>
            <a:pPr>
              <a:lnSpc>
                <a:spcPct val="90000"/>
              </a:lnSpc>
            </a:pPr>
            <a:r>
              <a:rPr lang="en-US" altLang="zh-CN" dirty="0">
                <a:solidFill>
                  <a:srgbClr val="1807F3"/>
                </a:solidFill>
              </a:rPr>
              <a:t>Speculation using options</a:t>
            </a:r>
          </a:p>
          <a:p>
            <a:pPr marL="712788" lvl="1" indent="188913">
              <a:lnSpc>
                <a:spcPct val="90000"/>
              </a:lnSpc>
              <a:buNone/>
            </a:pPr>
            <a:r>
              <a:rPr lang="en-US" altLang="zh-CN" i="1" dirty="0">
                <a:solidFill>
                  <a:srgbClr val="D60093"/>
                </a:solidFill>
              </a:rPr>
              <a:t>From the Trader’s Desk-October</a:t>
            </a:r>
          </a:p>
          <a:p>
            <a:pPr marL="712788" lvl="1" indent="188913">
              <a:lnSpc>
                <a:spcPct val="90000"/>
              </a:lnSpc>
              <a:buNone/>
            </a:pPr>
            <a:r>
              <a:rPr lang="en-US" altLang="zh-CN" i="1" dirty="0"/>
              <a:t>  </a:t>
            </a:r>
            <a:r>
              <a:rPr lang="en-US" altLang="zh-CN" dirty="0"/>
              <a:t>A speculator with $4,000 to invest thinks that the price of Amazon.com will increase in the next two months and has obtained the following quotes:</a:t>
            </a:r>
          </a:p>
          <a:p>
            <a:pPr marL="712788" lvl="1" indent="188913">
              <a:lnSpc>
                <a:spcPct val="90000"/>
              </a:lnSpc>
              <a:buNone/>
            </a:pPr>
            <a:r>
              <a:rPr lang="en-US" altLang="zh-CN" dirty="0"/>
              <a:t>   Current stock price:$40, Amazon.com December call with a $45 strike price:$2</a:t>
            </a:r>
          </a:p>
          <a:p>
            <a:pPr marL="712788" lvl="1" indent="188913">
              <a:lnSpc>
                <a:spcPct val="90000"/>
              </a:lnSpc>
              <a:buNone/>
            </a:pPr>
            <a:r>
              <a:rPr lang="en-US" altLang="zh-CN" i="1" dirty="0">
                <a:solidFill>
                  <a:srgbClr val="D60093"/>
                </a:solidFill>
              </a:rPr>
              <a:t>Alternative Strategies</a:t>
            </a:r>
          </a:p>
          <a:p>
            <a:pPr marL="712788" lvl="1" indent="188913">
              <a:lnSpc>
                <a:spcPct val="90000"/>
              </a:lnSpc>
              <a:buFont typeface="Wingdings" panose="05000000000000000000" pitchFamily="2" charset="2"/>
              <a:buAutoNum type="arabicPeriod"/>
            </a:pPr>
            <a:r>
              <a:rPr lang="en-US" altLang="zh-CN" dirty="0"/>
              <a:t>Buy 100 shares of Amazon.com</a:t>
            </a:r>
          </a:p>
          <a:p>
            <a:pPr marL="712788" lvl="1" indent="188913">
              <a:lnSpc>
                <a:spcPct val="90000"/>
              </a:lnSpc>
              <a:buFont typeface="Wingdings" panose="05000000000000000000" pitchFamily="2" charset="2"/>
              <a:buAutoNum type="arabicPeriod"/>
            </a:pPr>
            <a:r>
              <a:rPr lang="en-US" altLang="zh-CN" dirty="0"/>
              <a:t>Buy 2,000 December call options(or 20 December </a:t>
            </a:r>
            <a:r>
              <a:rPr lang="en-US" altLang="zh-CN" dirty="0" smtClean="0"/>
              <a:t>contracts</a:t>
            </a:r>
            <a:r>
              <a:rPr lang="en-US" altLang="zh-CN" dirty="0"/>
              <a:t>) on Amazon.com with a $45 strike price.</a:t>
            </a:r>
          </a:p>
          <a:p>
            <a:pPr marL="712788" lvl="1" indent="188913">
              <a:lnSpc>
                <a:spcPct val="90000"/>
              </a:lnSpc>
              <a:buNone/>
            </a:pPr>
            <a:r>
              <a:rPr lang="en-US" altLang="zh-CN" dirty="0"/>
              <a:t>The cost of each alternative is $4,000.</a:t>
            </a:r>
          </a:p>
          <a:p>
            <a:pPr marL="533400" indent="-533400">
              <a:lnSpc>
                <a:spcPct val="90000"/>
              </a:lnSpc>
            </a:pPr>
            <a:endParaRPr lang="en-US" altLang="zh-CN" i="1" dirty="0">
              <a:solidFill>
                <a:srgbClr val="FF9900"/>
              </a:solidFill>
            </a:endParaRPr>
          </a:p>
        </p:txBody>
      </p:sp>
    </p:spTree>
    <p:extLst>
      <p:ext uri="{BB962C8B-B14F-4D97-AF65-F5344CB8AC3E}">
        <p14:creationId xmlns:p14="http://schemas.microsoft.com/office/powerpoint/2010/main" val="4170527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zh-CN"/>
              <a:t>Speculators</a:t>
            </a:r>
            <a:endParaRPr lang="zh-CN" altLang="en-US"/>
          </a:p>
        </p:txBody>
      </p:sp>
      <p:grpSp>
        <p:nvGrpSpPr>
          <p:cNvPr id="300035" name="Group 3"/>
          <p:cNvGrpSpPr>
            <a:grpSpLocks/>
          </p:cNvGrpSpPr>
          <p:nvPr/>
        </p:nvGrpSpPr>
        <p:grpSpPr bwMode="auto">
          <a:xfrm>
            <a:off x="1905000" y="1828800"/>
            <a:ext cx="8458200" cy="3657600"/>
            <a:chOff x="288" y="864"/>
            <a:chExt cx="5328" cy="1968"/>
          </a:xfrm>
        </p:grpSpPr>
        <p:grpSp>
          <p:nvGrpSpPr>
            <p:cNvPr id="300036" name="Group 4"/>
            <p:cNvGrpSpPr>
              <a:grpSpLocks/>
            </p:cNvGrpSpPr>
            <p:nvPr/>
          </p:nvGrpSpPr>
          <p:grpSpPr bwMode="auto">
            <a:xfrm>
              <a:off x="288" y="864"/>
              <a:ext cx="5328" cy="1968"/>
              <a:chOff x="-3" y="-3"/>
              <a:chExt cx="3675" cy="2136"/>
            </a:xfrm>
          </p:grpSpPr>
          <p:grpSp>
            <p:nvGrpSpPr>
              <p:cNvPr id="300037" name="Group 5"/>
              <p:cNvGrpSpPr>
                <a:grpSpLocks/>
              </p:cNvGrpSpPr>
              <p:nvPr/>
            </p:nvGrpSpPr>
            <p:grpSpPr bwMode="auto">
              <a:xfrm>
                <a:off x="0" y="0"/>
                <a:ext cx="3669" cy="2130"/>
                <a:chOff x="0" y="0"/>
                <a:chExt cx="3669" cy="2130"/>
              </a:xfrm>
            </p:grpSpPr>
            <p:grpSp>
              <p:nvGrpSpPr>
                <p:cNvPr id="300038" name="Group 6"/>
                <p:cNvGrpSpPr>
                  <a:grpSpLocks/>
                </p:cNvGrpSpPr>
                <p:nvPr/>
              </p:nvGrpSpPr>
              <p:grpSpPr bwMode="auto">
                <a:xfrm>
                  <a:off x="0" y="0"/>
                  <a:ext cx="3669" cy="518"/>
                  <a:chOff x="0" y="0"/>
                  <a:chExt cx="3669" cy="518"/>
                </a:xfrm>
              </p:grpSpPr>
              <p:sp>
                <p:nvSpPr>
                  <p:cNvPr id="300039" name="Rectangle 7"/>
                  <p:cNvSpPr>
                    <a:spLocks noChangeArrowheads="1"/>
                  </p:cNvSpPr>
                  <p:nvPr/>
                </p:nvSpPr>
                <p:spPr bwMode="auto">
                  <a:xfrm>
                    <a:off x="43" y="0"/>
                    <a:ext cx="358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altLang="zh-CN" sz="2400" b="1" i="1">
                        <a:solidFill>
                          <a:srgbClr val="FF0066"/>
                        </a:solidFill>
                        <a:effectLst>
                          <a:outerShdw blurRad="38100" dist="38100" dir="2700000" algn="tl">
                            <a:srgbClr val="C0C0C0"/>
                          </a:outerShdw>
                        </a:effectLst>
                      </a:rPr>
                      <a:t>Comparison of profits(losses) from two alternative strategies for using $4,000 to speculate on Amazon.com stock in October</a:t>
                    </a:r>
                  </a:p>
                  <a:p>
                    <a:pPr algn="just" eaLnBrk="0" hangingPunct="0"/>
                    <a:endParaRPr lang="en-US" altLang="zh-CN" sz="2400" b="1" i="1">
                      <a:solidFill>
                        <a:srgbClr val="FF0066"/>
                      </a:solidFill>
                      <a:effectLst>
                        <a:outerShdw blurRad="38100" dist="38100" dir="2700000" algn="tl">
                          <a:srgbClr val="C0C0C0"/>
                        </a:outerShdw>
                      </a:effectLst>
                    </a:endParaRPr>
                  </a:p>
                </p:txBody>
              </p:sp>
              <p:sp>
                <p:nvSpPr>
                  <p:cNvPr id="300040" name="Rectangle 8"/>
                  <p:cNvSpPr>
                    <a:spLocks noChangeArrowheads="1"/>
                  </p:cNvSpPr>
                  <p:nvPr/>
                </p:nvSpPr>
                <p:spPr bwMode="auto">
                  <a:xfrm>
                    <a:off x="0" y="0"/>
                    <a:ext cx="366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41" name="Group 9"/>
                <p:cNvGrpSpPr>
                  <a:grpSpLocks/>
                </p:cNvGrpSpPr>
                <p:nvPr/>
              </p:nvGrpSpPr>
              <p:grpSpPr bwMode="auto">
                <a:xfrm>
                  <a:off x="0" y="518"/>
                  <a:ext cx="1223" cy="806"/>
                  <a:chOff x="0" y="518"/>
                  <a:chExt cx="1223" cy="806"/>
                </a:xfrm>
              </p:grpSpPr>
              <p:sp>
                <p:nvSpPr>
                  <p:cNvPr id="300042" name="Rectangle 10"/>
                  <p:cNvSpPr>
                    <a:spLocks noChangeArrowheads="1"/>
                  </p:cNvSpPr>
                  <p:nvPr/>
                </p:nvSpPr>
                <p:spPr bwMode="auto">
                  <a:xfrm>
                    <a:off x="43" y="518"/>
                    <a:ext cx="1137"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2400">
                        <a:solidFill>
                          <a:srgbClr val="1D08B8"/>
                        </a:solidFill>
                      </a:rPr>
                      <a:t>Investor’s Strategy</a:t>
                    </a:r>
                  </a:p>
                  <a:p>
                    <a:pPr algn="just" eaLnBrk="0" hangingPunct="0"/>
                    <a:endParaRPr lang="en-US" altLang="zh-CN" sz="2400">
                      <a:solidFill>
                        <a:srgbClr val="1D08B8"/>
                      </a:solidFill>
                    </a:endParaRPr>
                  </a:p>
                </p:txBody>
              </p:sp>
              <p:sp>
                <p:nvSpPr>
                  <p:cNvPr id="300043" name="Rectangle 11"/>
                  <p:cNvSpPr>
                    <a:spLocks noChangeArrowheads="1"/>
                  </p:cNvSpPr>
                  <p:nvPr/>
                </p:nvSpPr>
                <p:spPr bwMode="auto">
                  <a:xfrm>
                    <a:off x="0" y="518"/>
                    <a:ext cx="1223"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44" name="Group 12"/>
                <p:cNvGrpSpPr>
                  <a:grpSpLocks/>
                </p:cNvGrpSpPr>
                <p:nvPr/>
              </p:nvGrpSpPr>
              <p:grpSpPr bwMode="auto">
                <a:xfrm>
                  <a:off x="1223" y="518"/>
                  <a:ext cx="2446" cy="403"/>
                  <a:chOff x="1223" y="518"/>
                  <a:chExt cx="2446" cy="403"/>
                </a:xfrm>
              </p:grpSpPr>
              <p:sp>
                <p:nvSpPr>
                  <p:cNvPr id="300045" name="Rectangle 13"/>
                  <p:cNvSpPr>
                    <a:spLocks noChangeArrowheads="1"/>
                  </p:cNvSpPr>
                  <p:nvPr/>
                </p:nvSpPr>
                <p:spPr bwMode="auto">
                  <a:xfrm>
                    <a:off x="1266" y="518"/>
                    <a:ext cx="23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2400">
                        <a:solidFill>
                          <a:srgbClr val="1D08B8"/>
                        </a:solidFill>
                      </a:rPr>
                      <a:t>December stock price</a:t>
                    </a:r>
                  </a:p>
                  <a:p>
                    <a:pPr eaLnBrk="0" hangingPunct="0"/>
                    <a:endParaRPr lang="en-US" altLang="zh-CN" sz="2400">
                      <a:solidFill>
                        <a:srgbClr val="1D08B8"/>
                      </a:solidFill>
                    </a:endParaRPr>
                  </a:p>
                </p:txBody>
              </p:sp>
              <p:sp>
                <p:nvSpPr>
                  <p:cNvPr id="300046" name="Rectangle 14"/>
                  <p:cNvSpPr>
                    <a:spLocks noChangeArrowheads="1"/>
                  </p:cNvSpPr>
                  <p:nvPr/>
                </p:nvSpPr>
                <p:spPr bwMode="auto">
                  <a:xfrm>
                    <a:off x="1223" y="518"/>
                    <a:ext cx="244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47" name="Group 15"/>
                <p:cNvGrpSpPr>
                  <a:grpSpLocks/>
                </p:cNvGrpSpPr>
                <p:nvPr/>
              </p:nvGrpSpPr>
              <p:grpSpPr bwMode="auto">
                <a:xfrm>
                  <a:off x="1223" y="921"/>
                  <a:ext cx="1223" cy="403"/>
                  <a:chOff x="1223" y="921"/>
                  <a:chExt cx="1223" cy="403"/>
                </a:xfrm>
              </p:grpSpPr>
              <p:sp>
                <p:nvSpPr>
                  <p:cNvPr id="300048" name="Rectangle 16"/>
                  <p:cNvSpPr>
                    <a:spLocks noChangeArrowheads="1"/>
                  </p:cNvSpPr>
                  <p:nvPr/>
                </p:nvSpPr>
                <p:spPr bwMode="auto">
                  <a:xfrm>
                    <a:off x="1266" y="921"/>
                    <a:ext cx="11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400">
                        <a:solidFill>
                          <a:srgbClr val="1D08B8"/>
                        </a:solidFill>
                      </a:rPr>
                      <a:t>$30</a:t>
                    </a:r>
                  </a:p>
                  <a:p>
                    <a:pPr eaLnBrk="0" hangingPunct="0"/>
                    <a:endParaRPr lang="zh-CN" altLang="en-US" sz="2400">
                      <a:solidFill>
                        <a:srgbClr val="1D08B8"/>
                      </a:solidFill>
                    </a:endParaRPr>
                  </a:p>
                </p:txBody>
              </p:sp>
              <p:sp>
                <p:nvSpPr>
                  <p:cNvPr id="300049" name="Rectangle 17"/>
                  <p:cNvSpPr>
                    <a:spLocks noChangeArrowheads="1"/>
                  </p:cNvSpPr>
                  <p:nvPr/>
                </p:nvSpPr>
                <p:spPr bwMode="auto">
                  <a:xfrm>
                    <a:off x="1223" y="921"/>
                    <a:ext cx="12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50" name="Group 18"/>
                <p:cNvGrpSpPr>
                  <a:grpSpLocks/>
                </p:cNvGrpSpPr>
                <p:nvPr/>
              </p:nvGrpSpPr>
              <p:grpSpPr bwMode="auto">
                <a:xfrm>
                  <a:off x="2446" y="921"/>
                  <a:ext cx="1223" cy="403"/>
                  <a:chOff x="2446" y="921"/>
                  <a:chExt cx="1223" cy="403"/>
                </a:xfrm>
              </p:grpSpPr>
              <p:sp>
                <p:nvSpPr>
                  <p:cNvPr id="300051" name="Rectangle 19"/>
                  <p:cNvSpPr>
                    <a:spLocks noChangeArrowheads="1"/>
                  </p:cNvSpPr>
                  <p:nvPr/>
                </p:nvSpPr>
                <p:spPr bwMode="auto">
                  <a:xfrm>
                    <a:off x="2489" y="921"/>
                    <a:ext cx="11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400">
                        <a:solidFill>
                          <a:srgbClr val="1D08B8"/>
                        </a:solidFill>
                      </a:rPr>
                      <a:t>$70</a:t>
                    </a:r>
                  </a:p>
                  <a:p>
                    <a:pPr eaLnBrk="0" hangingPunct="0"/>
                    <a:endParaRPr lang="zh-CN" altLang="en-US" sz="2400">
                      <a:solidFill>
                        <a:srgbClr val="1D08B8"/>
                      </a:solidFill>
                    </a:endParaRPr>
                  </a:p>
                </p:txBody>
              </p:sp>
              <p:sp>
                <p:nvSpPr>
                  <p:cNvPr id="300052" name="Rectangle 20"/>
                  <p:cNvSpPr>
                    <a:spLocks noChangeArrowheads="1"/>
                  </p:cNvSpPr>
                  <p:nvPr/>
                </p:nvSpPr>
                <p:spPr bwMode="auto">
                  <a:xfrm>
                    <a:off x="2446" y="921"/>
                    <a:ext cx="12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53" name="Group 21"/>
                <p:cNvGrpSpPr>
                  <a:grpSpLocks/>
                </p:cNvGrpSpPr>
                <p:nvPr/>
              </p:nvGrpSpPr>
              <p:grpSpPr bwMode="auto">
                <a:xfrm>
                  <a:off x="0" y="1324"/>
                  <a:ext cx="1223" cy="403"/>
                  <a:chOff x="0" y="1324"/>
                  <a:chExt cx="1223" cy="403"/>
                </a:xfrm>
              </p:grpSpPr>
              <p:sp>
                <p:nvSpPr>
                  <p:cNvPr id="300054" name="Rectangle 22"/>
                  <p:cNvSpPr>
                    <a:spLocks noChangeArrowheads="1"/>
                  </p:cNvSpPr>
                  <p:nvPr/>
                </p:nvSpPr>
                <p:spPr bwMode="auto">
                  <a:xfrm>
                    <a:off x="43" y="1324"/>
                    <a:ext cx="11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altLang="zh-CN" sz="2400">
                        <a:solidFill>
                          <a:srgbClr val="1D08B8"/>
                        </a:solidFill>
                      </a:rPr>
                      <a:t>Buy shares</a:t>
                    </a:r>
                  </a:p>
                  <a:p>
                    <a:pPr algn="just" eaLnBrk="0" hangingPunct="0"/>
                    <a:endParaRPr lang="en-US" altLang="zh-CN" sz="2400">
                      <a:solidFill>
                        <a:srgbClr val="1D08B8"/>
                      </a:solidFill>
                    </a:endParaRPr>
                  </a:p>
                </p:txBody>
              </p:sp>
              <p:sp>
                <p:nvSpPr>
                  <p:cNvPr id="300055" name="Rectangle 23"/>
                  <p:cNvSpPr>
                    <a:spLocks noChangeArrowheads="1"/>
                  </p:cNvSpPr>
                  <p:nvPr/>
                </p:nvSpPr>
                <p:spPr bwMode="auto">
                  <a:xfrm>
                    <a:off x="0" y="1324"/>
                    <a:ext cx="12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56" name="Group 24"/>
                <p:cNvGrpSpPr>
                  <a:grpSpLocks/>
                </p:cNvGrpSpPr>
                <p:nvPr/>
              </p:nvGrpSpPr>
              <p:grpSpPr bwMode="auto">
                <a:xfrm>
                  <a:off x="1223" y="1324"/>
                  <a:ext cx="1223" cy="403"/>
                  <a:chOff x="1223" y="1324"/>
                  <a:chExt cx="1223" cy="403"/>
                </a:xfrm>
              </p:grpSpPr>
              <p:sp>
                <p:nvSpPr>
                  <p:cNvPr id="300057" name="Rectangle 25"/>
                  <p:cNvSpPr>
                    <a:spLocks noChangeArrowheads="1"/>
                  </p:cNvSpPr>
                  <p:nvPr/>
                </p:nvSpPr>
                <p:spPr bwMode="auto">
                  <a:xfrm>
                    <a:off x="1266" y="1324"/>
                    <a:ext cx="11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400">
                        <a:solidFill>
                          <a:srgbClr val="1D08B8"/>
                        </a:solidFill>
                      </a:rPr>
                      <a:t>($1,000)</a:t>
                    </a:r>
                  </a:p>
                  <a:p>
                    <a:pPr algn="just" eaLnBrk="0" hangingPunct="0"/>
                    <a:endParaRPr lang="zh-CN" altLang="en-US" sz="2400">
                      <a:solidFill>
                        <a:srgbClr val="1D08B8"/>
                      </a:solidFill>
                    </a:endParaRPr>
                  </a:p>
                </p:txBody>
              </p:sp>
              <p:sp>
                <p:nvSpPr>
                  <p:cNvPr id="300058" name="Rectangle 26"/>
                  <p:cNvSpPr>
                    <a:spLocks noChangeArrowheads="1"/>
                  </p:cNvSpPr>
                  <p:nvPr/>
                </p:nvSpPr>
                <p:spPr bwMode="auto">
                  <a:xfrm>
                    <a:off x="1223" y="1324"/>
                    <a:ext cx="12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59" name="Group 27"/>
                <p:cNvGrpSpPr>
                  <a:grpSpLocks/>
                </p:cNvGrpSpPr>
                <p:nvPr/>
              </p:nvGrpSpPr>
              <p:grpSpPr bwMode="auto">
                <a:xfrm>
                  <a:off x="2446" y="1324"/>
                  <a:ext cx="1223" cy="403"/>
                  <a:chOff x="2446" y="1324"/>
                  <a:chExt cx="1223" cy="403"/>
                </a:xfrm>
              </p:grpSpPr>
              <p:sp>
                <p:nvSpPr>
                  <p:cNvPr id="300060" name="Rectangle 28"/>
                  <p:cNvSpPr>
                    <a:spLocks noChangeArrowheads="1"/>
                  </p:cNvSpPr>
                  <p:nvPr/>
                </p:nvSpPr>
                <p:spPr bwMode="auto">
                  <a:xfrm>
                    <a:off x="2489" y="1324"/>
                    <a:ext cx="11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400">
                        <a:solidFill>
                          <a:srgbClr val="1D08B8"/>
                        </a:solidFill>
                      </a:rPr>
                      <a:t>$3,000</a:t>
                    </a:r>
                  </a:p>
                  <a:p>
                    <a:pPr algn="just" eaLnBrk="0" hangingPunct="0"/>
                    <a:endParaRPr lang="zh-CN" altLang="en-US" sz="2400">
                      <a:solidFill>
                        <a:srgbClr val="1D08B8"/>
                      </a:solidFill>
                    </a:endParaRPr>
                  </a:p>
                </p:txBody>
              </p:sp>
              <p:sp>
                <p:nvSpPr>
                  <p:cNvPr id="300061" name="Rectangle 29"/>
                  <p:cNvSpPr>
                    <a:spLocks noChangeArrowheads="1"/>
                  </p:cNvSpPr>
                  <p:nvPr/>
                </p:nvSpPr>
                <p:spPr bwMode="auto">
                  <a:xfrm>
                    <a:off x="2446" y="1324"/>
                    <a:ext cx="12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62" name="Group 30"/>
                <p:cNvGrpSpPr>
                  <a:grpSpLocks/>
                </p:cNvGrpSpPr>
                <p:nvPr/>
              </p:nvGrpSpPr>
              <p:grpSpPr bwMode="auto">
                <a:xfrm>
                  <a:off x="0" y="1727"/>
                  <a:ext cx="1223" cy="403"/>
                  <a:chOff x="0" y="1727"/>
                  <a:chExt cx="1223" cy="403"/>
                </a:xfrm>
              </p:grpSpPr>
              <p:sp>
                <p:nvSpPr>
                  <p:cNvPr id="300063" name="Rectangle 31"/>
                  <p:cNvSpPr>
                    <a:spLocks noChangeArrowheads="1"/>
                  </p:cNvSpPr>
                  <p:nvPr/>
                </p:nvSpPr>
                <p:spPr bwMode="auto">
                  <a:xfrm>
                    <a:off x="43" y="1727"/>
                    <a:ext cx="11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altLang="zh-CN" sz="2400">
                        <a:solidFill>
                          <a:srgbClr val="1D08B8"/>
                        </a:solidFill>
                      </a:rPr>
                      <a:t>Buy call options</a:t>
                    </a:r>
                  </a:p>
                  <a:p>
                    <a:pPr algn="just" eaLnBrk="0" hangingPunct="0"/>
                    <a:endParaRPr lang="en-US" altLang="zh-CN" sz="2400">
                      <a:solidFill>
                        <a:srgbClr val="1D08B8"/>
                      </a:solidFill>
                    </a:endParaRPr>
                  </a:p>
                </p:txBody>
              </p:sp>
              <p:sp>
                <p:nvSpPr>
                  <p:cNvPr id="300064" name="Rectangle 32"/>
                  <p:cNvSpPr>
                    <a:spLocks noChangeArrowheads="1"/>
                  </p:cNvSpPr>
                  <p:nvPr/>
                </p:nvSpPr>
                <p:spPr bwMode="auto">
                  <a:xfrm>
                    <a:off x="0" y="1727"/>
                    <a:ext cx="12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65" name="Group 33"/>
                <p:cNvGrpSpPr>
                  <a:grpSpLocks/>
                </p:cNvGrpSpPr>
                <p:nvPr/>
              </p:nvGrpSpPr>
              <p:grpSpPr bwMode="auto">
                <a:xfrm>
                  <a:off x="1223" y="1727"/>
                  <a:ext cx="1223" cy="403"/>
                  <a:chOff x="1223" y="1727"/>
                  <a:chExt cx="1223" cy="403"/>
                </a:xfrm>
              </p:grpSpPr>
              <p:sp>
                <p:nvSpPr>
                  <p:cNvPr id="300066" name="Rectangle 34"/>
                  <p:cNvSpPr>
                    <a:spLocks noChangeArrowheads="1"/>
                  </p:cNvSpPr>
                  <p:nvPr/>
                </p:nvSpPr>
                <p:spPr bwMode="auto">
                  <a:xfrm>
                    <a:off x="1266" y="1727"/>
                    <a:ext cx="11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400">
                        <a:solidFill>
                          <a:srgbClr val="1D08B8"/>
                        </a:solidFill>
                      </a:rPr>
                      <a:t>($4,000)</a:t>
                    </a:r>
                  </a:p>
                  <a:p>
                    <a:pPr algn="just" eaLnBrk="0" hangingPunct="0"/>
                    <a:endParaRPr lang="zh-CN" altLang="en-US" sz="2400">
                      <a:solidFill>
                        <a:srgbClr val="1D08B8"/>
                      </a:solidFill>
                    </a:endParaRPr>
                  </a:p>
                </p:txBody>
              </p:sp>
              <p:sp>
                <p:nvSpPr>
                  <p:cNvPr id="300067" name="Rectangle 35"/>
                  <p:cNvSpPr>
                    <a:spLocks noChangeArrowheads="1"/>
                  </p:cNvSpPr>
                  <p:nvPr/>
                </p:nvSpPr>
                <p:spPr bwMode="auto">
                  <a:xfrm>
                    <a:off x="1223" y="1727"/>
                    <a:ext cx="12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00068" name="Group 36"/>
                <p:cNvGrpSpPr>
                  <a:grpSpLocks/>
                </p:cNvGrpSpPr>
                <p:nvPr/>
              </p:nvGrpSpPr>
              <p:grpSpPr bwMode="auto">
                <a:xfrm>
                  <a:off x="2446" y="1727"/>
                  <a:ext cx="1223" cy="403"/>
                  <a:chOff x="2446" y="1727"/>
                  <a:chExt cx="1223" cy="403"/>
                </a:xfrm>
              </p:grpSpPr>
              <p:sp>
                <p:nvSpPr>
                  <p:cNvPr id="300069" name="Rectangle 37"/>
                  <p:cNvSpPr>
                    <a:spLocks noChangeArrowheads="1"/>
                  </p:cNvSpPr>
                  <p:nvPr/>
                </p:nvSpPr>
                <p:spPr bwMode="auto">
                  <a:xfrm>
                    <a:off x="2489" y="1727"/>
                    <a:ext cx="113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zh-CN" altLang="en-US" sz="2400">
                        <a:solidFill>
                          <a:srgbClr val="1D08B8"/>
                        </a:solidFill>
                      </a:rPr>
                      <a:t>$46,000</a:t>
                    </a:r>
                  </a:p>
                  <a:p>
                    <a:pPr algn="just" eaLnBrk="0" hangingPunct="0"/>
                    <a:endParaRPr lang="zh-CN" altLang="en-US" sz="2400">
                      <a:solidFill>
                        <a:srgbClr val="1D08B8"/>
                      </a:solidFill>
                    </a:endParaRPr>
                  </a:p>
                </p:txBody>
              </p:sp>
              <p:sp>
                <p:nvSpPr>
                  <p:cNvPr id="300070" name="Rectangle 38"/>
                  <p:cNvSpPr>
                    <a:spLocks noChangeArrowheads="1"/>
                  </p:cNvSpPr>
                  <p:nvPr/>
                </p:nvSpPr>
                <p:spPr bwMode="auto">
                  <a:xfrm>
                    <a:off x="2446" y="1727"/>
                    <a:ext cx="122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sp>
            <p:nvSpPr>
              <p:cNvPr id="300071" name="Rectangle 39"/>
              <p:cNvSpPr>
                <a:spLocks noChangeArrowheads="1"/>
              </p:cNvSpPr>
              <p:nvPr/>
            </p:nvSpPr>
            <p:spPr bwMode="auto">
              <a:xfrm>
                <a:off x="-3" y="-3"/>
                <a:ext cx="3675" cy="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112">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300072" name="Line 40"/>
            <p:cNvSpPr>
              <a:spLocks noChangeShapeType="1"/>
            </p:cNvSpPr>
            <p:nvPr/>
          </p:nvSpPr>
          <p:spPr bwMode="auto">
            <a:xfrm>
              <a:off x="288" y="2832"/>
              <a:ext cx="53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0073" name="Line 41"/>
            <p:cNvSpPr>
              <a:spLocks noChangeShapeType="1"/>
            </p:cNvSpPr>
            <p:nvPr/>
          </p:nvSpPr>
          <p:spPr bwMode="auto">
            <a:xfrm>
              <a:off x="288" y="2400"/>
              <a:ext cx="53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0074" name="Line 42"/>
            <p:cNvSpPr>
              <a:spLocks noChangeShapeType="1"/>
            </p:cNvSpPr>
            <p:nvPr/>
          </p:nvSpPr>
          <p:spPr bwMode="auto">
            <a:xfrm>
              <a:off x="288" y="2016"/>
              <a:ext cx="53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0075" name="Line 43"/>
            <p:cNvSpPr>
              <a:spLocks noChangeShapeType="1"/>
            </p:cNvSpPr>
            <p:nvPr/>
          </p:nvSpPr>
          <p:spPr bwMode="auto">
            <a:xfrm>
              <a:off x="288" y="1344"/>
              <a:ext cx="53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0076" name="Line 44"/>
            <p:cNvSpPr>
              <a:spLocks noChangeShapeType="1"/>
            </p:cNvSpPr>
            <p:nvPr/>
          </p:nvSpPr>
          <p:spPr bwMode="auto">
            <a:xfrm>
              <a:off x="2880" y="1632"/>
              <a:ext cx="2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extLst>
      <p:ext uri="{BB962C8B-B14F-4D97-AF65-F5344CB8AC3E}">
        <p14:creationId xmlns:p14="http://schemas.microsoft.com/office/powerpoint/2010/main" val="1568531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en-US" altLang="zh-CN" sz="2400" dirty="0" smtClean="0">
                <a:solidFill>
                  <a:srgbClr val="1406CA"/>
                </a:solidFill>
              </a:rPr>
              <a:t>Preface</a:t>
            </a:r>
          </a:p>
          <a:p>
            <a:pPr marL="457200" indent="-457200">
              <a:buFont typeface="+mj-lt"/>
              <a:buAutoNum type="arabicPeriod"/>
            </a:pPr>
            <a:r>
              <a:rPr lang="en-US" altLang="zh-CN" sz="2400" dirty="0" smtClean="0">
                <a:solidFill>
                  <a:srgbClr val="1406CA"/>
                </a:solidFill>
              </a:rPr>
              <a:t>Future markets and </a:t>
            </a:r>
            <a:r>
              <a:rPr lang="en-CA" altLang="zh-CN" sz="2400" dirty="0">
                <a:solidFill>
                  <a:srgbClr val="1406CA"/>
                </a:solidFill>
              </a:rPr>
              <a:t>Hedging Strategies Using </a:t>
            </a:r>
            <a:r>
              <a:rPr lang="en-CA" altLang="zh-CN" sz="2400" dirty="0" smtClean="0">
                <a:solidFill>
                  <a:srgbClr val="1406CA"/>
                </a:solidFill>
              </a:rPr>
              <a:t>Futures</a:t>
            </a:r>
          </a:p>
          <a:p>
            <a:pPr marL="457200" indent="-457200">
              <a:buFont typeface="+mj-lt"/>
              <a:buAutoNum type="arabicPeriod"/>
            </a:pPr>
            <a:r>
              <a:rPr lang="en-CA" altLang="zh-CN" sz="2400" dirty="0" smtClean="0">
                <a:solidFill>
                  <a:srgbClr val="1406CA"/>
                </a:solidFill>
              </a:rPr>
              <a:t>Pricing futures and forwards</a:t>
            </a:r>
            <a:endParaRPr lang="en-US" altLang="zh-CN" sz="2400" dirty="0" smtClean="0">
              <a:solidFill>
                <a:srgbClr val="1406CA"/>
              </a:solidFill>
            </a:endParaRPr>
          </a:p>
          <a:p>
            <a:pPr marL="457200" indent="-457200">
              <a:buFont typeface="+mj-lt"/>
              <a:buAutoNum type="arabicPeriod"/>
            </a:pPr>
            <a:r>
              <a:rPr lang="en-US" altLang="zh-CN" sz="2400" dirty="0" smtClean="0">
                <a:solidFill>
                  <a:srgbClr val="1406CA"/>
                </a:solidFill>
              </a:rPr>
              <a:t>Properties of stock options</a:t>
            </a:r>
          </a:p>
          <a:p>
            <a:pPr marL="457200" indent="-457200">
              <a:buFont typeface="+mj-lt"/>
              <a:buAutoNum type="arabicPeriod"/>
            </a:pPr>
            <a:r>
              <a:rPr lang="en-US" altLang="zh-CN" sz="2400" dirty="0" smtClean="0">
                <a:solidFill>
                  <a:srgbClr val="1406CA"/>
                </a:solidFill>
              </a:rPr>
              <a:t>Binomial trees pricing model</a:t>
            </a:r>
          </a:p>
          <a:p>
            <a:pPr marL="457200" indent="-457200">
              <a:buFont typeface="+mj-lt"/>
              <a:buAutoNum type="arabicPeriod"/>
            </a:pPr>
            <a:r>
              <a:rPr lang="en-US" altLang="zh-CN" sz="2400" dirty="0" smtClean="0">
                <a:solidFill>
                  <a:srgbClr val="1406CA"/>
                </a:solidFill>
              </a:rPr>
              <a:t>Behavior models of stock price</a:t>
            </a:r>
          </a:p>
          <a:p>
            <a:pPr marL="457200" indent="-457200">
              <a:buFont typeface="+mj-lt"/>
              <a:buAutoNum type="arabicPeriod"/>
            </a:pPr>
            <a:r>
              <a:rPr lang="en-US" altLang="zh-CN" sz="2400" dirty="0" smtClean="0">
                <a:solidFill>
                  <a:srgbClr val="1406CA"/>
                </a:solidFill>
              </a:rPr>
              <a:t>Black-Scholes model</a:t>
            </a:r>
          </a:p>
          <a:p>
            <a:pPr marL="457200" indent="-457200">
              <a:buFont typeface="+mj-lt"/>
              <a:buAutoNum type="arabicPeriod"/>
            </a:pPr>
            <a:r>
              <a:rPr lang="en-US" altLang="zh-CN" sz="2400" dirty="0" smtClean="0">
                <a:solidFill>
                  <a:srgbClr val="1406CA"/>
                </a:solidFill>
              </a:rPr>
              <a:t>Options on stock indices and </a:t>
            </a:r>
            <a:r>
              <a:rPr lang="en-US" altLang="zh-CN" sz="2400" dirty="0" smtClean="0">
                <a:solidFill>
                  <a:srgbClr val="1406CA"/>
                </a:solidFill>
              </a:rPr>
              <a:t>currencies</a:t>
            </a:r>
            <a:endParaRPr lang="en-US" altLang="zh-CN" sz="2400" dirty="0" smtClean="0">
              <a:solidFill>
                <a:srgbClr val="1406CA"/>
              </a:solidFill>
            </a:endParaRPr>
          </a:p>
        </p:txBody>
      </p:sp>
      <p:sp>
        <p:nvSpPr>
          <p:cNvPr id="4" name="矩形 3"/>
          <p:cNvSpPr/>
          <p:nvPr/>
        </p:nvSpPr>
        <p:spPr>
          <a:xfrm>
            <a:off x="914400" y="5070590"/>
            <a:ext cx="4267200" cy="1569660"/>
          </a:xfrm>
          <a:prstGeom prst="rect">
            <a:avLst/>
          </a:prstGeom>
        </p:spPr>
        <p:txBody>
          <a:bodyPr wrap="square">
            <a:spAutoFit/>
          </a:bodyPr>
          <a:lstStyle/>
          <a:p>
            <a:pPr marL="457200" indent="-457200">
              <a:buFont typeface="+mj-lt"/>
              <a:buAutoNum type="arabicPeriod" startAt="9"/>
            </a:pPr>
            <a:r>
              <a:rPr lang="en-US" altLang="zh-CN" sz="2400" b="1" dirty="0">
                <a:solidFill>
                  <a:srgbClr val="1406CA"/>
                </a:solidFill>
              </a:rPr>
              <a:t>Greek letters</a:t>
            </a:r>
          </a:p>
          <a:p>
            <a:pPr marL="457200" indent="-457200">
              <a:buFont typeface="+mj-lt"/>
              <a:buAutoNum type="arabicPeriod" startAt="9"/>
            </a:pPr>
            <a:r>
              <a:rPr lang="en-US" altLang="zh-CN" sz="2400" b="1" dirty="0">
                <a:solidFill>
                  <a:srgbClr val="1406CA"/>
                </a:solidFill>
              </a:rPr>
              <a:t>Value at risk</a:t>
            </a:r>
          </a:p>
          <a:p>
            <a:pPr marL="457200" indent="-457200">
              <a:buFont typeface="+mj-lt"/>
              <a:buAutoNum type="arabicPeriod" startAt="9"/>
            </a:pPr>
            <a:r>
              <a:rPr lang="en-US" altLang="zh-CN" sz="2400" b="1" dirty="0">
                <a:solidFill>
                  <a:srgbClr val="1406CA"/>
                </a:solidFill>
              </a:rPr>
              <a:t>Options trading strategy</a:t>
            </a:r>
          </a:p>
          <a:p>
            <a:pPr marL="457200" indent="-457200">
              <a:buFont typeface="+mj-lt"/>
              <a:buAutoNum type="arabicPeriod" startAt="9"/>
            </a:pPr>
            <a:r>
              <a:rPr lang="en-US" altLang="zh-CN" sz="2400" b="1" dirty="0">
                <a:solidFill>
                  <a:srgbClr val="1406CA"/>
                </a:solidFill>
              </a:rPr>
              <a:t>Numerical pricing methods </a:t>
            </a:r>
            <a:endParaRPr lang="zh-CN" altLang="en-US" sz="2400" b="1" dirty="0">
              <a:solidFill>
                <a:srgbClr val="1406CA"/>
              </a:solidFill>
            </a:endParaRPr>
          </a:p>
        </p:txBody>
      </p:sp>
    </p:spTree>
    <p:extLst>
      <p:ext uri="{BB962C8B-B14F-4D97-AF65-F5344CB8AC3E}">
        <p14:creationId xmlns:p14="http://schemas.microsoft.com/office/powerpoint/2010/main" val="3955692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ltLang="zh-CN"/>
              <a:t>Speculators</a:t>
            </a:r>
            <a:endParaRPr lang="zh-CN" altLang="en-US"/>
          </a:p>
        </p:txBody>
      </p:sp>
      <p:sp>
        <p:nvSpPr>
          <p:cNvPr id="301059" name="Rectangle 3"/>
          <p:cNvSpPr>
            <a:spLocks noGrp="1" noChangeArrowheads="1"/>
          </p:cNvSpPr>
          <p:nvPr>
            <p:ph type="body" idx="1"/>
          </p:nvPr>
        </p:nvSpPr>
        <p:spPr>
          <a:xfrm>
            <a:off x="855405" y="1916113"/>
            <a:ext cx="10928556" cy="4114800"/>
          </a:xfrm>
        </p:spPr>
        <p:txBody>
          <a:bodyPr/>
          <a:lstStyle/>
          <a:p>
            <a:pPr>
              <a:lnSpc>
                <a:spcPct val="105000"/>
              </a:lnSpc>
            </a:pPr>
            <a:r>
              <a:rPr lang="en-US" altLang="zh-CN" dirty="0">
                <a:solidFill>
                  <a:srgbClr val="1807F3"/>
                </a:solidFill>
              </a:rPr>
              <a:t>Options like futures provide a form of </a:t>
            </a:r>
            <a:r>
              <a:rPr lang="en-US" altLang="zh-CN" dirty="0">
                <a:solidFill>
                  <a:srgbClr val="1807F3"/>
                </a:solidFill>
              </a:rPr>
              <a:t>leverage</a:t>
            </a:r>
            <a:endParaRPr lang="en-US" altLang="zh-CN" dirty="0">
              <a:solidFill>
                <a:srgbClr val="1807F3"/>
              </a:solidFill>
            </a:endParaRPr>
          </a:p>
          <a:p>
            <a:pPr marL="552450" lvl="1" indent="304800">
              <a:lnSpc>
                <a:spcPct val="105000"/>
              </a:lnSpc>
              <a:buNone/>
            </a:pPr>
            <a:r>
              <a:rPr lang="en-US" altLang="zh-CN" b="0" dirty="0">
                <a:solidFill>
                  <a:srgbClr val="FF158A"/>
                </a:solidFill>
                <a:effectLst/>
              </a:rPr>
              <a:t>For a given investment, the use of options magnifies the financial consequences. Good outcomes become very good, while bad outcomes become </a:t>
            </a:r>
            <a:r>
              <a:rPr lang="en-US" altLang="zh-CN" b="0" dirty="0" smtClean="0">
                <a:solidFill>
                  <a:srgbClr val="FF158A"/>
                </a:solidFill>
                <a:effectLst/>
              </a:rPr>
              <a:t>bad</a:t>
            </a:r>
            <a:endParaRPr lang="en-US" altLang="zh-CN" b="0" dirty="0">
              <a:solidFill>
                <a:srgbClr val="FF158A"/>
              </a:solidFill>
              <a:effectLst/>
            </a:endParaRPr>
          </a:p>
          <a:p>
            <a:pPr>
              <a:lnSpc>
                <a:spcPct val="105000"/>
              </a:lnSpc>
            </a:pPr>
            <a:r>
              <a:rPr lang="en-US" altLang="zh-CN" dirty="0">
                <a:solidFill>
                  <a:srgbClr val="1807F3"/>
                </a:solidFill>
              </a:rPr>
              <a:t>The speculator’s potential loss as well as the potential gain is very </a:t>
            </a:r>
            <a:r>
              <a:rPr lang="en-US" altLang="zh-CN" dirty="0">
                <a:solidFill>
                  <a:srgbClr val="1807F3"/>
                </a:solidFill>
              </a:rPr>
              <a:t>large</a:t>
            </a:r>
            <a:endParaRPr lang="en-US" altLang="zh-CN" dirty="0">
              <a:solidFill>
                <a:srgbClr val="1807F3"/>
              </a:solidFill>
            </a:endParaRPr>
          </a:p>
          <a:p>
            <a:pPr>
              <a:lnSpc>
                <a:spcPct val="105000"/>
              </a:lnSpc>
            </a:pPr>
            <a:r>
              <a:rPr lang="en-US" altLang="zh-CN" dirty="0">
                <a:solidFill>
                  <a:srgbClr val="1807F3"/>
                </a:solidFill>
              </a:rPr>
              <a:t>No matter how bad things get, the speculator’s loss is limited to the $4,000 paid for the </a:t>
            </a:r>
            <a:r>
              <a:rPr lang="en-US" altLang="zh-CN" dirty="0">
                <a:solidFill>
                  <a:srgbClr val="1807F3"/>
                </a:solidFill>
              </a:rPr>
              <a:t>options</a:t>
            </a:r>
            <a:endParaRPr lang="en-US" altLang="zh-CN" dirty="0">
              <a:solidFill>
                <a:srgbClr val="1807F3"/>
              </a:solidFill>
            </a:endParaRPr>
          </a:p>
        </p:txBody>
      </p:sp>
    </p:spTree>
    <p:extLst>
      <p:ext uri="{BB962C8B-B14F-4D97-AF65-F5344CB8AC3E}">
        <p14:creationId xmlns:p14="http://schemas.microsoft.com/office/powerpoint/2010/main" val="9471840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619430" y="352425"/>
            <a:ext cx="7772400" cy="1143000"/>
          </a:xfrm>
        </p:spPr>
        <p:txBody>
          <a:bodyPr/>
          <a:lstStyle/>
          <a:p>
            <a:r>
              <a:rPr lang="en-US" altLang="zh-CN" dirty="0"/>
              <a:t>Arbitrageurs</a:t>
            </a:r>
            <a:endParaRPr lang="zh-CN" altLang="en-US" dirty="0"/>
          </a:p>
        </p:txBody>
      </p:sp>
      <p:sp>
        <p:nvSpPr>
          <p:cNvPr id="303107" name="Rectangle 3"/>
          <p:cNvSpPr>
            <a:spLocks noGrp="1" noChangeArrowheads="1"/>
          </p:cNvSpPr>
          <p:nvPr>
            <p:ph type="body" idx="1"/>
          </p:nvPr>
        </p:nvSpPr>
        <p:spPr>
          <a:xfrm>
            <a:off x="1120877" y="1495425"/>
            <a:ext cx="10382864" cy="4698898"/>
          </a:xfrm>
        </p:spPr>
        <p:txBody>
          <a:bodyPr/>
          <a:lstStyle/>
          <a:p>
            <a:pPr marL="266700" indent="-266700">
              <a:lnSpc>
                <a:spcPct val="90000"/>
              </a:lnSpc>
              <a:buNone/>
            </a:pPr>
            <a:r>
              <a:rPr lang="en-US" altLang="zh-CN" sz="2400" i="1" dirty="0">
                <a:solidFill>
                  <a:srgbClr val="D60093"/>
                </a:solidFill>
                <a:effectLst>
                  <a:outerShdw blurRad="38100" dist="38100" dir="2700000" algn="tl">
                    <a:srgbClr val="C0C0C0"/>
                  </a:outerShdw>
                </a:effectLst>
              </a:rPr>
              <a:t>From the Trader’s Desk</a:t>
            </a:r>
          </a:p>
          <a:p>
            <a:pPr marL="266700" indent="-266700">
              <a:lnSpc>
                <a:spcPct val="90000"/>
              </a:lnSpc>
              <a:buNone/>
            </a:pPr>
            <a:r>
              <a:rPr lang="en-US" altLang="zh-CN" sz="2000" dirty="0"/>
              <a:t>         </a:t>
            </a:r>
            <a:r>
              <a:rPr lang="en-US" altLang="zh-CN" sz="2400" dirty="0">
                <a:solidFill>
                  <a:srgbClr val="002060"/>
                </a:solidFill>
              </a:rPr>
              <a:t>A stock is traded on both the New York Stock Exchange and the London Stock Exchange. The following quotes have been obtained:</a:t>
            </a:r>
          </a:p>
          <a:p>
            <a:pPr marL="266700" indent="-266700">
              <a:lnSpc>
                <a:spcPct val="90000"/>
              </a:lnSpc>
              <a:buNone/>
            </a:pPr>
            <a:r>
              <a:rPr lang="en-US" altLang="zh-CN" sz="2400" dirty="0">
                <a:solidFill>
                  <a:srgbClr val="002060"/>
                </a:solidFill>
              </a:rPr>
              <a:t>       New York Stock Exchange:$172  per Share</a:t>
            </a:r>
          </a:p>
          <a:p>
            <a:pPr marL="266700" indent="-266700">
              <a:lnSpc>
                <a:spcPct val="90000"/>
              </a:lnSpc>
              <a:buNone/>
            </a:pPr>
            <a:r>
              <a:rPr lang="en-US" altLang="zh-CN" sz="2400" dirty="0">
                <a:solidFill>
                  <a:srgbClr val="002060"/>
                </a:solidFill>
              </a:rPr>
              <a:t>       London Stock Exchange: </a:t>
            </a:r>
            <a:r>
              <a:rPr lang="en-US" altLang="zh-CN" sz="2400" dirty="0">
                <a:solidFill>
                  <a:srgbClr val="002060"/>
                </a:solidFill>
                <a:sym typeface="cajcd fnta1" pitchFamily="18" charset="2"/>
              </a:rPr>
              <a:t>100 per share</a:t>
            </a:r>
          </a:p>
          <a:p>
            <a:pPr marL="266700" indent="-266700">
              <a:lnSpc>
                <a:spcPct val="90000"/>
              </a:lnSpc>
              <a:buNone/>
            </a:pPr>
            <a:r>
              <a:rPr lang="en-US" altLang="zh-CN" sz="2400" dirty="0">
                <a:solidFill>
                  <a:srgbClr val="002060"/>
                </a:solidFill>
                <a:sym typeface="cajcd fnta1" pitchFamily="18" charset="2"/>
              </a:rPr>
              <a:t>       Current exchange rate: </a:t>
            </a:r>
            <a:r>
              <a:rPr lang="en-US" altLang="zh-CN" sz="2400" dirty="0">
                <a:solidFill>
                  <a:srgbClr val="002060"/>
                </a:solidFill>
              </a:rPr>
              <a:t>$</a:t>
            </a:r>
            <a:r>
              <a:rPr lang="en-US" altLang="zh-CN" sz="2400" dirty="0">
                <a:solidFill>
                  <a:srgbClr val="002060"/>
                </a:solidFill>
                <a:sym typeface="cajcd fnta1" pitchFamily="18" charset="2"/>
              </a:rPr>
              <a:t>1.75/GDB</a:t>
            </a:r>
          </a:p>
          <a:p>
            <a:pPr marL="266700" indent="-266700">
              <a:lnSpc>
                <a:spcPct val="90000"/>
              </a:lnSpc>
              <a:buNone/>
            </a:pPr>
            <a:r>
              <a:rPr lang="en-US" altLang="zh-CN" sz="2400" i="1" dirty="0">
                <a:solidFill>
                  <a:srgbClr val="D60093"/>
                </a:solidFill>
                <a:effectLst>
                  <a:outerShdw blurRad="38100" dist="38100" dir="2700000" algn="tl">
                    <a:srgbClr val="C0C0C0"/>
                  </a:outerShdw>
                </a:effectLst>
                <a:sym typeface="cajcd fnta1" pitchFamily="18" charset="2"/>
              </a:rPr>
              <a:t>The Trader’s Arbitrage Strategy</a:t>
            </a:r>
          </a:p>
          <a:p>
            <a:pPr marL="622300" lvl="1" indent="0">
              <a:lnSpc>
                <a:spcPct val="90000"/>
              </a:lnSpc>
              <a:buNone/>
            </a:pPr>
            <a:r>
              <a:rPr lang="en-US" altLang="zh-CN" dirty="0">
                <a:solidFill>
                  <a:srgbClr val="009900"/>
                </a:solidFill>
                <a:sym typeface="cajcd fnta1" pitchFamily="18" charset="2"/>
              </a:rPr>
              <a:t>Step 1:</a:t>
            </a:r>
            <a:r>
              <a:rPr lang="en-US" altLang="zh-CN" dirty="0">
                <a:sym typeface="cajcd fnta1" pitchFamily="18" charset="2"/>
              </a:rPr>
              <a:t> Buy 100 shares in New York</a:t>
            </a:r>
          </a:p>
          <a:p>
            <a:pPr marL="622300" lvl="1" indent="0">
              <a:lnSpc>
                <a:spcPct val="90000"/>
              </a:lnSpc>
              <a:buNone/>
            </a:pPr>
            <a:r>
              <a:rPr lang="en-US" altLang="zh-CN" dirty="0">
                <a:solidFill>
                  <a:srgbClr val="009900"/>
                </a:solidFill>
                <a:sym typeface="cajcd fnta1" pitchFamily="18" charset="2"/>
              </a:rPr>
              <a:t>Step 2:</a:t>
            </a:r>
            <a:r>
              <a:rPr lang="en-US" altLang="zh-CN" dirty="0">
                <a:sym typeface="cajcd fnta1" pitchFamily="18" charset="2"/>
              </a:rPr>
              <a:t> Sell the shares in London</a:t>
            </a:r>
          </a:p>
          <a:p>
            <a:pPr marL="622300" lvl="1" indent="0">
              <a:lnSpc>
                <a:spcPct val="90000"/>
              </a:lnSpc>
              <a:buNone/>
            </a:pPr>
            <a:r>
              <a:rPr lang="en-US" altLang="zh-CN" dirty="0">
                <a:solidFill>
                  <a:srgbClr val="009900"/>
                </a:solidFill>
                <a:sym typeface="cajcd fnta1" pitchFamily="18" charset="2"/>
              </a:rPr>
              <a:t>Step 3:</a:t>
            </a:r>
            <a:r>
              <a:rPr lang="en-US" altLang="zh-CN" dirty="0">
                <a:sym typeface="cajcd fnta1" pitchFamily="18" charset="2"/>
              </a:rPr>
              <a:t> Convert the sale proceeds from pounds to dollars.</a:t>
            </a:r>
          </a:p>
          <a:p>
            <a:pPr marL="266700" indent="-266700">
              <a:lnSpc>
                <a:spcPct val="90000"/>
              </a:lnSpc>
              <a:buNone/>
            </a:pPr>
            <a:r>
              <a:rPr lang="en-US" altLang="zh-CN" sz="2400" i="1" dirty="0">
                <a:solidFill>
                  <a:srgbClr val="D60093"/>
                </a:solidFill>
                <a:effectLst>
                  <a:outerShdw blurRad="38100" dist="38100" dir="2700000" algn="tl">
                    <a:srgbClr val="C0C0C0"/>
                  </a:outerShdw>
                </a:effectLst>
                <a:sym typeface="cajcd fnta1" pitchFamily="18" charset="2"/>
              </a:rPr>
              <a:t>The profit:</a:t>
            </a:r>
          </a:p>
          <a:p>
            <a:pPr marL="266700" indent="-266700" algn="ctr">
              <a:lnSpc>
                <a:spcPct val="90000"/>
              </a:lnSpc>
              <a:buNone/>
            </a:pPr>
            <a:r>
              <a:rPr lang="en-US" altLang="zh-CN" sz="2400" dirty="0">
                <a:solidFill>
                  <a:srgbClr val="FF158A"/>
                </a:solidFill>
                <a:sym typeface="cajcd fnta1" pitchFamily="18" charset="2"/>
              </a:rPr>
              <a:t>100*[($1.75*100)-$172]=$300</a:t>
            </a:r>
          </a:p>
        </p:txBody>
      </p:sp>
    </p:spTree>
    <p:extLst>
      <p:ext uri="{BB962C8B-B14F-4D97-AF65-F5344CB8AC3E}">
        <p14:creationId xmlns:p14="http://schemas.microsoft.com/office/powerpoint/2010/main" val="1066719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3107">
                                            <p:txEl>
                                              <p:pRg st="6" end="6"/>
                                            </p:txEl>
                                          </p:spTgt>
                                        </p:tgtEl>
                                        <p:attrNameLst>
                                          <p:attrName>style.visibility</p:attrName>
                                        </p:attrNameLst>
                                      </p:cBhvr>
                                      <p:to>
                                        <p:strVal val="visible"/>
                                      </p:to>
                                    </p:set>
                                    <p:animEffect transition="in" filter="wipe(left)">
                                      <p:cBhvr>
                                        <p:cTn id="7" dur="500"/>
                                        <p:tgtEl>
                                          <p:spTgt spid="303107">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03107">
                                            <p:txEl>
                                              <p:pRg st="7" end="7"/>
                                            </p:txEl>
                                          </p:spTgt>
                                        </p:tgtEl>
                                        <p:attrNameLst>
                                          <p:attrName>style.visibility</p:attrName>
                                        </p:attrNameLst>
                                      </p:cBhvr>
                                      <p:to>
                                        <p:strVal val="visible"/>
                                      </p:to>
                                    </p:set>
                                    <p:animEffect transition="in" filter="wipe(left)">
                                      <p:cBhvr>
                                        <p:cTn id="10" dur="500"/>
                                        <p:tgtEl>
                                          <p:spTgt spid="303107">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03107">
                                            <p:txEl>
                                              <p:pRg st="8" end="8"/>
                                            </p:txEl>
                                          </p:spTgt>
                                        </p:tgtEl>
                                        <p:attrNameLst>
                                          <p:attrName>style.visibility</p:attrName>
                                        </p:attrNameLst>
                                      </p:cBhvr>
                                      <p:to>
                                        <p:strVal val="visible"/>
                                      </p:to>
                                    </p:set>
                                    <p:animEffect transition="in" filter="wipe(left)">
                                      <p:cBhvr>
                                        <p:cTn id="13" dur="500"/>
                                        <p:tgtEl>
                                          <p:spTgt spid="303107">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03107">
                                            <p:txEl>
                                              <p:pRg st="10" end="10"/>
                                            </p:txEl>
                                          </p:spTgt>
                                        </p:tgtEl>
                                        <p:attrNameLst>
                                          <p:attrName>style.visibility</p:attrName>
                                        </p:attrNameLst>
                                      </p:cBhvr>
                                      <p:to>
                                        <p:strVal val="visible"/>
                                      </p:to>
                                    </p:set>
                                    <p:animEffect transition="in" filter="wipe(left)">
                                      <p:cBhvr>
                                        <p:cTn id="18" dur="500"/>
                                        <p:tgtEl>
                                          <p:spTgt spid="3031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69746" y="561565"/>
            <a:ext cx="10781071" cy="1143000"/>
          </a:xfrm>
        </p:spPr>
        <p:txBody>
          <a:bodyPr/>
          <a:lstStyle/>
          <a:p>
            <a:r>
              <a:rPr lang="en-US" altLang="zh-CN" dirty="0"/>
              <a:t>Speculator is a forecaster, not a manipulator</a:t>
            </a:r>
          </a:p>
        </p:txBody>
      </p:sp>
      <p:sp>
        <p:nvSpPr>
          <p:cNvPr id="304131" name="Rectangle 3"/>
          <p:cNvSpPr>
            <a:spLocks noGrp="1" noChangeArrowheads="1"/>
          </p:cNvSpPr>
          <p:nvPr>
            <p:ph type="body" idx="1"/>
          </p:nvPr>
        </p:nvSpPr>
        <p:spPr>
          <a:xfrm>
            <a:off x="1002890" y="2131296"/>
            <a:ext cx="10329939" cy="4176712"/>
          </a:xfrm>
          <a:noFill/>
        </p:spPr>
        <p:txBody>
          <a:bodyPr/>
          <a:lstStyle/>
          <a:p>
            <a:pPr algn="just">
              <a:spcBef>
                <a:spcPct val="40000"/>
              </a:spcBef>
            </a:pPr>
            <a:r>
              <a:rPr lang="en-US" altLang="zh-CN" dirty="0">
                <a:solidFill>
                  <a:srgbClr val="1807F3"/>
                </a:solidFill>
              </a:rPr>
              <a:t>Speculator forms the  future expectation by </a:t>
            </a:r>
            <a:r>
              <a:rPr lang="en-US" altLang="zh-CN" dirty="0">
                <a:solidFill>
                  <a:srgbClr val="FF158A"/>
                </a:solidFill>
              </a:rPr>
              <a:t>forecasting the movement of the supply-demand equilibrium</a:t>
            </a:r>
            <a:r>
              <a:rPr lang="en-US" altLang="zh-CN" dirty="0">
                <a:solidFill>
                  <a:srgbClr val="1807F3"/>
                </a:solidFill>
              </a:rPr>
              <a:t>, and constructs position to gain profit by describing accurately expectation</a:t>
            </a:r>
          </a:p>
          <a:p>
            <a:pPr algn="just">
              <a:spcBef>
                <a:spcPct val="40000"/>
              </a:spcBef>
            </a:pPr>
            <a:r>
              <a:rPr lang="en-US" altLang="zh-CN" dirty="0">
                <a:solidFill>
                  <a:srgbClr val="1807F3"/>
                </a:solidFill>
              </a:rPr>
              <a:t>Speculator has no capability to affect the market, and is </a:t>
            </a:r>
            <a:r>
              <a:rPr lang="en-US" altLang="en-US" dirty="0">
                <a:solidFill>
                  <a:srgbClr val="1807F3"/>
                </a:solidFill>
              </a:rPr>
              <a:t>essentially</a:t>
            </a:r>
            <a:r>
              <a:rPr lang="en-US" altLang="zh-CN" dirty="0">
                <a:solidFill>
                  <a:srgbClr val="1807F3"/>
                </a:solidFill>
              </a:rPr>
              <a:t> a forecaster, not a manipulator</a:t>
            </a:r>
            <a:endParaRPr lang="zh-CN" altLang="en-US" dirty="0">
              <a:solidFill>
                <a:srgbClr val="1807F3"/>
              </a:solidFill>
            </a:endParaRPr>
          </a:p>
          <a:p>
            <a:pPr algn="just">
              <a:spcBef>
                <a:spcPct val="40000"/>
              </a:spcBef>
            </a:pPr>
            <a:r>
              <a:rPr lang="en-US" altLang="zh-CN" dirty="0">
                <a:solidFill>
                  <a:srgbClr val="1807F3"/>
                </a:solidFill>
              </a:rPr>
              <a:t>The profit got by speculator can be viewed as the rewards from successfully prediction and bearing risk</a:t>
            </a:r>
            <a:endParaRPr lang="zh-CN" altLang="en-US" dirty="0">
              <a:solidFill>
                <a:srgbClr val="1807F3"/>
              </a:solidFill>
            </a:endParaRPr>
          </a:p>
        </p:txBody>
      </p:sp>
    </p:spTree>
    <p:extLst>
      <p:ext uri="{BB962C8B-B14F-4D97-AF65-F5344CB8AC3E}">
        <p14:creationId xmlns:p14="http://schemas.microsoft.com/office/powerpoint/2010/main" val="3847912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wipe(left)">
                                      <p:cBhvr>
                                        <p:cTn id="7" dur="500"/>
                                        <p:tgtEl>
                                          <p:spTgt spid="304131">
                                            <p:txEl>
                                              <p:pRg st="0" end="0"/>
                                            </p:txEl>
                                          </p:spTgt>
                                        </p:tgtEl>
                                      </p:cBhvr>
                                    </p:animEffect>
                                  </p:childTnLst>
                                  <p:subTnLst>
                                    <p:animClr clrSpc="rgb" dir="cw">
                                      <p:cBhvr override="childStyle">
                                        <p:cTn dur="1" fill="hold" display="0" masterRel="nextClick" afterEffect="1"/>
                                        <p:tgtEl>
                                          <p:spTgt spid="304131">
                                            <p:txEl>
                                              <p:pRg st="0" end="0"/>
                                            </p:txEl>
                                          </p:spTgt>
                                        </p:tgtEl>
                                        <p:attrNameLst>
                                          <p:attrName>ppt_c</p:attrName>
                                        </p:attrNameLst>
                                      </p:cBhvr>
                                      <p:to>
                                        <a:srgbClr val="0099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131">
                                            <p:txEl>
                                              <p:pRg st="1" end="1"/>
                                            </p:txEl>
                                          </p:spTgt>
                                        </p:tgtEl>
                                        <p:attrNameLst>
                                          <p:attrName>style.visibility</p:attrName>
                                        </p:attrNameLst>
                                      </p:cBhvr>
                                      <p:to>
                                        <p:strVal val="visible"/>
                                      </p:to>
                                    </p:set>
                                    <p:animEffect transition="in" filter="wipe(left)">
                                      <p:cBhvr>
                                        <p:cTn id="12" dur="500"/>
                                        <p:tgtEl>
                                          <p:spTgt spid="304131">
                                            <p:txEl>
                                              <p:pRg st="1" end="1"/>
                                            </p:txEl>
                                          </p:spTgt>
                                        </p:tgtEl>
                                      </p:cBhvr>
                                    </p:animEffect>
                                  </p:childTnLst>
                                  <p:subTnLst>
                                    <p:animClr clrSpc="rgb" dir="cw">
                                      <p:cBhvr override="childStyle">
                                        <p:cTn dur="1" fill="hold" display="0" masterRel="nextClick" afterEffect="1"/>
                                        <p:tgtEl>
                                          <p:spTgt spid="304131">
                                            <p:txEl>
                                              <p:pRg st="1" end="1"/>
                                            </p:txEl>
                                          </p:spTgt>
                                        </p:tgtEl>
                                        <p:attrNameLst>
                                          <p:attrName>ppt_c</p:attrName>
                                        </p:attrNameLst>
                                      </p:cBhvr>
                                      <p:to>
                                        <a:srgbClr val="0099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4131">
                                            <p:txEl>
                                              <p:pRg st="2" end="2"/>
                                            </p:txEl>
                                          </p:spTgt>
                                        </p:tgtEl>
                                        <p:attrNameLst>
                                          <p:attrName>style.visibility</p:attrName>
                                        </p:attrNameLst>
                                      </p:cBhvr>
                                      <p:to>
                                        <p:strVal val="visible"/>
                                      </p:to>
                                    </p:set>
                                    <p:animEffect transition="in" filter="wipe(left)">
                                      <p:cBhvr>
                                        <p:cTn id="17" dur="500"/>
                                        <p:tgtEl>
                                          <p:spTgt spid="304131">
                                            <p:txEl>
                                              <p:pRg st="2" end="2"/>
                                            </p:txEl>
                                          </p:spTgt>
                                        </p:tgtEl>
                                      </p:cBhvr>
                                    </p:animEffect>
                                  </p:childTnLst>
                                  <p:subTnLst>
                                    <p:animClr clrSpc="rgb" dir="cw">
                                      <p:cBhvr override="childStyle">
                                        <p:cTn dur="1" fill="hold" display="0" masterRel="nextClick" afterEffect="1"/>
                                        <p:tgtEl>
                                          <p:spTgt spid="304131">
                                            <p:txEl>
                                              <p:pRg st="2" end="2"/>
                                            </p:txEl>
                                          </p:spTgt>
                                        </p:tgtEl>
                                        <p:attrNameLst>
                                          <p:attrName>ppt_c</p:attrName>
                                        </p:attrNameLst>
                                      </p:cBhvr>
                                      <p:to>
                                        <a:srgbClr val="00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zh-CN"/>
              <a:t>The function of speculation</a:t>
            </a:r>
          </a:p>
        </p:txBody>
      </p:sp>
      <p:sp>
        <p:nvSpPr>
          <p:cNvPr id="305155" name="Rectangle 3"/>
          <p:cNvSpPr>
            <a:spLocks noGrp="1" noChangeArrowheads="1"/>
          </p:cNvSpPr>
          <p:nvPr>
            <p:ph type="body" idx="1"/>
          </p:nvPr>
        </p:nvSpPr>
        <p:spPr>
          <a:xfrm>
            <a:off x="914400" y="1864750"/>
            <a:ext cx="10589342" cy="3754386"/>
          </a:xfrm>
        </p:spPr>
        <p:txBody>
          <a:bodyPr/>
          <a:lstStyle/>
          <a:p>
            <a:pPr algn="just">
              <a:spcBef>
                <a:spcPct val="40000"/>
              </a:spcBef>
            </a:pPr>
            <a:r>
              <a:rPr lang="en-US" altLang="zh-CN" dirty="0">
                <a:solidFill>
                  <a:srgbClr val="1807F3"/>
                </a:solidFill>
              </a:rPr>
              <a:t>Introducing information to market and helping market estimate information correctly, so supporting the function of  finding price</a:t>
            </a:r>
          </a:p>
          <a:p>
            <a:pPr algn="just">
              <a:spcBef>
                <a:spcPct val="40000"/>
              </a:spcBef>
            </a:pPr>
            <a:r>
              <a:rPr lang="en-US" altLang="zh-CN" dirty="0">
                <a:solidFill>
                  <a:srgbClr val="1807F3"/>
                </a:solidFill>
              </a:rPr>
              <a:t>Facilitating resource allocate rationally in light of time, and weakening the great vibration of demand-supply</a:t>
            </a:r>
          </a:p>
          <a:p>
            <a:pPr algn="just">
              <a:spcBef>
                <a:spcPct val="40000"/>
              </a:spcBef>
            </a:pPr>
            <a:r>
              <a:rPr lang="en-US" altLang="zh-CN" dirty="0">
                <a:solidFill>
                  <a:srgbClr val="1807F3"/>
                </a:solidFill>
              </a:rPr>
              <a:t>Supplying the indispensable services of bearing risk, and filling up the gap of hedge position</a:t>
            </a:r>
          </a:p>
        </p:txBody>
      </p:sp>
      <p:sp>
        <p:nvSpPr>
          <p:cNvPr id="305156" name="Rectangle 4">
            <a:hlinkClick r:id="rId2" action="ppaction://hlinksldjump"/>
          </p:cNvPr>
          <p:cNvSpPr>
            <a:spLocks noChangeArrowheads="1"/>
          </p:cNvSpPr>
          <p:nvPr/>
        </p:nvSpPr>
        <p:spPr bwMode="auto">
          <a:xfrm>
            <a:off x="1524000" y="1"/>
            <a:ext cx="9144000"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14671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left)">
                                      <p:cBhvr>
                                        <p:cTn id="7" dur="500"/>
                                        <p:tgtEl>
                                          <p:spTgt spid="305155">
                                            <p:txEl>
                                              <p:pRg st="0" end="0"/>
                                            </p:txEl>
                                          </p:spTgt>
                                        </p:tgtEl>
                                      </p:cBhvr>
                                    </p:animEffect>
                                  </p:childTnLst>
                                  <p:subTnLst>
                                    <p:animClr clrSpc="rgb" dir="cw">
                                      <p:cBhvr override="childStyle">
                                        <p:cTn dur="1" fill="hold" display="0" masterRel="nextClick" afterEffect="1"/>
                                        <p:tgtEl>
                                          <p:spTgt spid="305155">
                                            <p:txEl>
                                              <p:pRg st="0" end="0"/>
                                            </p:txEl>
                                          </p:spTgt>
                                        </p:tgtEl>
                                        <p:attrNameLst>
                                          <p:attrName>ppt_c</p:attrName>
                                        </p:attrNameLst>
                                      </p:cBhvr>
                                      <p:to>
                                        <a:srgbClr val="0099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wipe(left)">
                                      <p:cBhvr>
                                        <p:cTn id="12" dur="500"/>
                                        <p:tgtEl>
                                          <p:spTgt spid="305155">
                                            <p:txEl>
                                              <p:pRg st="1" end="1"/>
                                            </p:txEl>
                                          </p:spTgt>
                                        </p:tgtEl>
                                      </p:cBhvr>
                                    </p:animEffect>
                                  </p:childTnLst>
                                  <p:subTnLst>
                                    <p:animClr clrSpc="rgb" dir="cw">
                                      <p:cBhvr override="childStyle">
                                        <p:cTn dur="1" fill="hold" display="0" masterRel="nextClick" afterEffect="1"/>
                                        <p:tgtEl>
                                          <p:spTgt spid="305155">
                                            <p:txEl>
                                              <p:pRg st="1" end="1"/>
                                            </p:txEl>
                                          </p:spTgt>
                                        </p:tgtEl>
                                        <p:attrNameLst>
                                          <p:attrName>ppt_c</p:attrName>
                                        </p:attrNameLst>
                                      </p:cBhvr>
                                      <p:to>
                                        <a:srgbClr val="0099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wipe(left)">
                                      <p:cBhvr>
                                        <p:cTn id="17" dur="500"/>
                                        <p:tgtEl>
                                          <p:spTgt spid="305155">
                                            <p:txEl>
                                              <p:pRg st="2" end="2"/>
                                            </p:txEl>
                                          </p:spTgt>
                                        </p:tgtEl>
                                      </p:cBhvr>
                                    </p:animEffect>
                                  </p:childTnLst>
                                  <p:subTnLst>
                                    <p:animClr clrSpc="rgb" dir="cw">
                                      <p:cBhvr override="childStyle">
                                        <p:cTn dur="1" fill="hold" display="0" masterRel="nextClick" afterEffect="1"/>
                                        <p:tgtEl>
                                          <p:spTgt spid="305155">
                                            <p:txEl>
                                              <p:pRg st="2" end="2"/>
                                            </p:txEl>
                                          </p:spTgt>
                                        </p:tgtEl>
                                        <p:attrNameLst>
                                          <p:attrName>ppt_c</p:attrName>
                                        </p:attrNameLst>
                                      </p:cBhvr>
                                      <p:to>
                                        <a:srgbClr val="00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04684" y="930275"/>
            <a:ext cx="11208774" cy="1562100"/>
          </a:xfrm>
        </p:spPr>
        <p:txBody>
          <a:bodyPr/>
          <a:lstStyle/>
          <a:p>
            <a:r>
              <a:rPr lang="en-US" altLang="zh-CN" sz="3200" dirty="0"/>
              <a:t>Arbitrager is the finder of the abnormal equilibrium relationship between markets price</a:t>
            </a:r>
          </a:p>
        </p:txBody>
      </p:sp>
      <p:sp>
        <p:nvSpPr>
          <p:cNvPr id="306179" name="Rectangle 3"/>
          <p:cNvSpPr>
            <a:spLocks noGrp="1" noChangeArrowheads="1"/>
          </p:cNvSpPr>
          <p:nvPr>
            <p:ph type="body" idx="1"/>
          </p:nvPr>
        </p:nvSpPr>
        <p:spPr>
          <a:xfrm>
            <a:off x="915680" y="2566015"/>
            <a:ext cx="10514319" cy="2794000"/>
          </a:xfrm>
        </p:spPr>
        <p:txBody>
          <a:bodyPr/>
          <a:lstStyle/>
          <a:p>
            <a:pPr algn="just">
              <a:spcBef>
                <a:spcPct val="40000"/>
              </a:spcBef>
            </a:pPr>
            <a:r>
              <a:rPr lang="en-US" altLang="zh-CN" dirty="0">
                <a:solidFill>
                  <a:srgbClr val="1807F3"/>
                </a:solidFill>
              </a:rPr>
              <a:t>The equilibrium shows not only in single market but also in the relation of multiple markets</a:t>
            </a:r>
          </a:p>
          <a:p>
            <a:pPr algn="just">
              <a:spcBef>
                <a:spcPct val="40000"/>
              </a:spcBef>
            </a:pPr>
            <a:r>
              <a:rPr lang="en-US" altLang="zh-CN" dirty="0">
                <a:solidFill>
                  <a:srgbClr val="1807F3"/>
                </a:solidFill>
              </a:rPr>
              <a:t>Identifying the abnormal equilibrium relationship, arbitrager constructs positions at the same time in two or more markets to make use  of the abnormal equilibrium relationship between markets price</a:t>
            </a:r>
          </a:p>
        </p:txBody>
      </p:sp>
    </p:spTree>
    <p:extLst>
      <p:ext uri="{BB962C8B-B14F-4D97-AF65-F5344CB8AC3E}">
        <p14:creationId xmlns:p14="http://schemas.microsoft.com/office/powerpoint/2010/main" val="1120769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575188" y="930276"/>
            <a:ext cx="10913806" cy="1419225"/>
          </a:xfrm>
        </p:spPr>
        <p:txBody>
          <a:bodyPr/>
          <a:lstStyle/>
          <a:p>
            <a:pPr>
              <a:lnSpc>
                <a:spcPct val="90000"/>
              </a:lnSpc>
            </a:pPr>
            <a:r>
              <a:rPr lang="en-US" altLang="zh-CN" sz="3200" dirty="0"/>
              <a:t>The arbitrage makes the abnormal equilibrium relationship between markets prices </a:t>
            </a:r>
            <a:r>
              <a:rPr lang="en-US" altLang="zh-CN" sz="3200" dirty="0" smtClean="0"/>
              <a:t>normal</a:t>
            </a:r>
            <a:endParaRPr lang="en-US" altLang="zh-CN" sz="3200" dirty="0"/>
          </a:p>
        </p:txBody>
      </p:sp>
      <p:sp>
        <p:nvSpPr>
          <p:cNvPr id="307203" name="Rectangle 3"/>
          <p:cNvSpPr>
            <a:spLocks noGrp="1" noChangeArrowheads="1"/>
          </p:cNvSpPr>
          <p:nvPr>
            <p:ph type="body" idx="1"/>
          </p:nvPr>
        </p:nvSpPr>
        <p:spPr>
          <a:xfrm>
            <a:off x="840658" y="2409826"/>
            <a:ext cx="10648335" cy="3756025"/>
          </a:xfrm>
        </p:spPr>
        <p:txBody>
          <a:bodyPr/>
          <a:lstStyle/>
          <a:p>
            <a:pPr>
              <a:lnSpc>
                <a:spcPct val="150000"/>
              </a:lnSpc>
              <a:spcBef>
                <a:spcPct val="10000"/>
              </a:spcBef>
            </a:pPr>
            <a:r>
              <a:rPr lang="en-US" altLang="zh-CN" dirty="0">
                <a:solidFill>
                  <a:srgbClr val="1807F3"/>
                </a:solidFill>
              </a:rPr>
              <a:t>Space arbitrage(</a:t>
            </a:r>
            <a:r>
              <a:rPr lang="zh-CN" altLang="en-US" dirty="0">
                <a:solidFill>
                  <a:srgbClr val="1807F3"/>
                </a:solidFill>
              </a:rPr>
              <a:t>空间套利</a:t>
            </a:r>
            <a:r>
              <a:rPr lang="en-US" altLang="zh-CN" dirty="0">
                <a:solidFill>
                  <a:srgbClr val="1807F3"/>
                </a:solidFill>
              </a:rPr>
              <a:t>)</a:t>
            </a:r>
          </a:p>
          <a:p>
            <a:pPr>
              <a:lnSpc>
                <a:spcPct val="150000"/>
              </a:lnSpc>
              <a:spcBef>
                <a:spcPct val="10000"/>
              </a:spcBef>
            </a:pPr>
            <a:r>
              <a:rPr lang="en-US" altLang="zh-CN" dirty="0">
                <a:solidFill>
                  <a:srgbClr val="1807F3"/>
                </a:solidFill>
              </a:rPr>
              <a:t>Time arbitrage(</a:t>
            </a:r>
            <a:r>
              <a:rPr lang="zh-CN" altLang="en-US" dirty="0">
                <a:solidFill>
                  <a:srgbClr val="1807F3"/>
                </a:solidFill>
              </a:rPr>
              <a:t>时间套利</a:t>
            </a:r>
            <a:r>
              <a:rPr lang="en-US" altLang="zh-CN" dirty="0">
                <a:solidFill>
                  <a:srgbClr val="1807F3"/>
                </a:solidFill>
              </a:rPr>
              <a:t>)</a:t>
            </a:r>
          </a:p>
          <a:p>
            <a:pPr>
              <a:lnSpc>
                <a:spcPct val="150000"/>
              </a:lnSpc>
              <a:spcBef>
                <a:spcPct val="10000"/>
              </a:spcBef>
            </a:pPr>
            <a:r>
              <a:rPr lang="en-US" altLang="zh-CN" dirty="0">
                <a:solidFill>
                  <a:srgbClr val="1807F3"/>
                </a:solidFill>
              </a:rPr>
              <a:t>Currency arbitrage(</a:t>
            </a:r>
            <a:r>
              <a:rPr lang="zh-CN" altLang="en-US" dirty="0">
                <a:solidFill>
                  <a:srgbClr val="1807F3"/>
                </a:solidFill>
              </a:rPr>
              <a:t>不同币种间的套利</a:t>
            </a:r>
            <a:r>
              <a:rPr lang="en-US" altLang="zh-CN" dirty="0">
                <a:solidFill>
                  <a:srgbClr val="1807F3"/>
                </a:solidFill>
              </a:rPr>
              <a:t>)</a:t>
            </a:r>
          </a:p>
          <a:p>
            <a:pPr algn="just">
              <a:lnSpc>
                <a:spcPct val="150000"/>
              </a:lnSpc>
              <a:spcBef>
                <a:spcPct val="10000"/>
              </a:spcBef>
            </a:pPr>
            <a:r>
              <a:rPr lang="en-US" altLang="zh-CN" dirty="0">
                <a:solidFill>
                  <a:srgbClr val="1807F3"/>
                </a:solidFill>
              </a:rPr>
              <a:t>Risk arbitrage(</a:t>
            </a:r>
            <a:r>
              <a:rPr lang="zh-CN" altLang="en-US" dirty="0">
                <a:solidFill>
                  <a:srgbClr val="1807F3"/>
                </a:solidFill>
              </a:rPr>
              <a:t>不同风险间的套利</a:t>
            </a:r>
            <a:r>
              <a:rPr lang="en-US" altLang="zh-CN" dirty="0">
                <a:solidFill>
                  <a:srgbClr val="1807F3"/>
                </a:solidFill>
              </a:rPr>
              <a:t>)</a:t>
            </a:r>
          </a:p>
          <a:p>
            <a:pPr lvl="1" algn="just">
              <a:spcBef>
                <a:spcPct val="10000"/>
              </a:spcBef>
            </a:pPr>
            <a:r>
              <a:rPr lang="en-US" altLang="zh-CN" b="0" dirty="0">
                <a:solidFill>
                  <a:srgbClr val="FF158A"/>
                </a:solidFill>
                <a:effectLst/>
              </a:rPr>
              <a:t>Insurance</a:t>
            </a:r>
          </a:p>
        </p:txBody>
      </p:sp>
      <p:sp>
        <p:nvSpPr>
          <p:cNvPr id="307204" name="Rectangle 4">
            <a:hlinkClick r:id="rId2" action="ppaction://hlinksldjump"/>
          </p:cNvPr>
          <p:cNvSpPr>
            <a:spLocks noChangeArrowheads="1"/>
          </p:cNvSpPr>
          <p:nvPr/>
        </p:nvSpPr>
        <p:spPr bwMode="auto">
          <a:xfrm>
            <a:off x="1524000" y="1"/>
            <a:ext cx="91440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96865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wipe(left)">
                                      <p:cBhvr>
                                        <p:cTn id="7" dur="500"/>
                                        <p:tgtEl>
                                          <p:spTgt spid="307203">
                                            <p:txEl>
                                              <p:pRg st="0" end="0"/>
                                            </p:txEl>
                                          </p:spTgt>
                                        </p:tgtEl>
                                      </p:cBhvr>
                                    </p:animEffect>
                                  </p:childTnLst>
                                  <p:subTnLst>
                                    <p:animClr clrSpc="rgb" dir="cw">
                                      <p:cBhvr override="childStyle">
                                        <p:cTn dur="1" fill="hold" display="0" masterRel="nextClick" afterEffect="1"/>
                                        <p:tgtEl>
                                          <p:spTgt spid="307203">
                                            <p:txEl>
                                              <p:pRg st="0" end="0"/>
                                            </p:txEl>
                                          </p:spTgt>
                                        </p:tgtEl>
                                        <p:attrNameLst>
                                          <p:attrName>ppt_c</p:attrName>
                                        </p:attrNameLst>
                                      </p:cBhvr>
                                      <p:to>
                                        <a:srgbClr val="0099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03">
                                            <p:txEl>
                                              <p:pRg st="1" end="1"/>
                                            </p:txEl>
                                          </p:spTgt>
                                        </p:tgtEl>
                                        <p:attrNameLst>
                                          <p:attrName>style.visibility</p:attrName>
                                        </p:attrNameLst>
                                      </p:cBhvr>
                                      <p:to>
                                        <p:strVal val="visible"/>
                                      </p:to>
                                    </p:set>
                                    <p:animEffect transition="in" filter="wipe(left)">
                                      <p:cBhvr>
                                        <p:cTn id="12" dur="500"/>
                                        <p:tgtEl>
                                          <p:spTgt spid="307203">
                                            <p:txEl>
                                              <p:pRg st="1" end="1"/>
                                            </p:txEl>
                                          </p:spTgt>
                                        </p:tgtEl>
                                      </p:cBhvr>
                                    </p:animEffect>
                                  </p:childTnLst>
                                  <p:subTnLst>
                                    <p:animClr clrSpc="rgb" dir="cw">
                                      <p:cBhvr override="childStyle">
                                        <p:cTn dur="1" fill="hold" display="0" masterRel="nextClick" afterEffect="1"/>
                                        <p:tgtEl>
                                          <p:spTgt spid="307203">
                                            <p:txEl>
                                              <p:pRg st="1" end="1"/>
                                            </p:txEl>
                                          </p:spTgt>
                                        </p:tgtEl>
                                        <p:attrNameLst>
                                          <p:attrName>ppt_c</p:attrName>
                                        </p:attrNameLst>
                                      </p:cBhvr>
                                      <p:to>
                                        <a:srgbClr val="0099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03">
                                            <p:txEl>
                                              <p:pRg st="2" end="2"/>
                                            </p:txEl>
                                          </p:spTgt>
                                        </p:tgtEl>
                                        <p:attrNameLst>
                                          <p:attrName>style.visibility</p:attrName>
                                        </p:attrNameLst>
                                      </p:cBhvr>
                                      <p:to>
                                        <p:strVal val="visible"/>
                                      </p:to>
                                    </p:set>
                                    <p:animEffect transition="in" filter="wipe(left)">
                                      <p:cBhvr>
                                        <p:cTn id="17" dur="500"/>
                                        <p:tgtEl>
                                          <p:spTgt spid="307203">
                                            <p:txEl>
                                              <p:pRg st="2" end="2"/>
                                            </p:txEl>
                                          </p:spTgt>
                                        </p:tgtEl>
                                      </p:cBhvr>
                                    </p:animEffect>
                                  </p:childTnLst>
                                  <p:subTnLst>
                                    <p:animClr clrSpc="rgb" dir="cw">
                                      <p:cBhvr override="childStyle">
                                        <p:cTn dur="1" fill="hold" display="0" masterRel="nextClick" afterEffect="1"/>
                                        <p:tgtEl>
                                          <p:spTgt spid="307203">
                                            <p:txEl>
                                              <p:pRg st="2" end="2"/>
                                            </p:txEl>
                                          </p:spTgt>
                                        </p:tgtEl>
                                        <p:attrNameLst>
                                          <p:attrName>ppt_c</p:attrName>
                                        </p:attrNameLst>
                                      </p:cBhvr>
                                      <p:to>
                                        <a:srgbClr val="00990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03">
                                            <p:txEl>
                                              <p:pRg st="3" end="3"/>
                                            </p:txEl>
                                          </p:spTgt>
                                        </p:tgtEl>
                                        <p:attrNameLst>
                                          <p:attrName>style.visibility</p:attrName>
                                        </p:attrNameLst>
                                      </p:cBhvr>
                                      <p:to>
                                        <p:strVal val="visible"/>
                                      </p:to>
                                    </p:set>
                                    <p:animEffect transition="in" filter="wipe(left)">
                                      <p:cBhvr>
                                        <p:cTn id="22" dur="500"/>
                                        <p:tgtEl>
                                          <p:spTgt spid="307203">
                                            <p:txEl>
                                              <p:pRg st="3" end="3"/>
                                            </p:txEl>
                                          </p:spTgt>
                                        </p:tgtEl>
                                      </p:cBhvr>
                                    </p:animEffect>
                                  </p:childTnLst>
                                  <p:subTnLst>
                                    <p:animClr clrSpc="rgb" dir="cw">
                                      <p:cBhvr override="childStyle">
                                        <p:cTn dur="1" fill="hold" display="0" masterRel="nextClick" afterEffect="1"/>
                                        <p:tgtEl>
                                          <p:spTgt spid="307203">
                                            <p:txEl>
                                              <p:pRg st="3" end="3"/>
                                            </p:txEl>
                                          </p:spTgt>
                                        </p:tgtEl>
                                        <p:attrNameLst>
                                          <p:attrName>ppt_c</p:attrName>
                                        </p:attrNameLst>
                                      </p:cBhvr>
                                      <p:to>
                                        <a:srgbClr val="009900"/>
                                      </p:to>
                                    </p:animClr>
                                  </p:subTnLst>
                                </p:cTn>
                              </p:par>
                              <p:par>
                                <p:cTn id="23" presetID="22" presetClass="entr" presetSubtype="8" fill="hold" grpId="0" nodeType="withEffect">
                                  <p:stCondLst>
                                    <p:cond delay="0"/>
                                  </p:stCondLst>
                                  <p:childTnLst>
                                    <p:set>
                                      <p:cBhvr>
                                        <p:cTn id="24" dur="1" fill="hold">
                                          <p:stCondLst>
                                            <p:cond delay="0"/>
                                          </p:stCondLst>
                                        </p:cTn>
                                        <p:tgtEl>
                                          <p:spTgt spid="307203">
                                            <p:txEl>
                                              <p:pRg st="4" end="4"/>
                                            </p:txEl>
                                          </p:spTgt>
                                        </p:tgtEl>
                                        <p:attrNameLst>
                                          <p:attrName>style.visibility</p:attrName>
                                        </p:attrNameLst>
                                      </p:cBhvr>
                                      <p:to>
                                        <p:strVal val="visible"/>
                                      </p:to>
                                    </p:set>
                                    <p:animEffect transition="in" filter="wipe(left)">
                                      <p:cBhvr>
                                        <p:cTn id="25" dur="500"/>
                                        <p:tgtEl>
                                          <p:spTgt spid="307203">
                                            <p:txEl>
                                              <p:pRg st="4" end="4"/>
                                            </p:txEl>
                                          </p:spTgt>
                                        </p:tgtEl>
                                      </p:cBhvr>
                                    </p:animEffect>
                                  </p:childTnLst>
                                  <p:subTnLst>
                                    <p:animClr clrSpc="rgb" dir="cw">
                                      <p:cBhvr override="childStyle">
                                        <p:cTn dur="1" fill="hold" display="0" masterRel="nextClick" afterEffect="1"/>
                                        <p:tgtEl>
                                          <p:spTgt spid="307203">
                                            <p:txEl>
                                              <p:pRg st="4" end="4"/>
                                            </p:txEl>
                                          </p:spTgt>
                                        </p:tgtEl>
                                        <p:attrNameLst>
                                          <p:attrName>ppt_c</p:attrName>
                                        </p:attrNameLst>
                                      </p:cBhvr>
                                      <p:to>
                                        <a:srgbClr val="00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zh-CN" sz="3200"/>
              <a:t>Speculator, arbitrager</a:t>
            </a:r>
          </a:p>
        </p:txBody>
      </p:sp>
      <p:sp>
        <p:nvSpPr>
          <p:cNvPr id="308227" name="Rectangle 3"/>
          <p:cNvSpPr>
            <a:spLocks noGrp="1" noChangeArrowheads="1"/>
          </p:cNvSpPr>
          <p:nvPr>
            <p:ph type="body" idx="1"/>
          </p:nvPr>
        </p:nvSpPr>
        <p:spPr/>
        <p:txBody>
          <a:bodyPr/>
          <a:lstStyle/>
          <a:p>
            <a:pPr>
              <a:lnSpc>
                <a:spcPct val="90000"/>
              </a:lnSpc>
              <a:spcAft>
                <a:spcPct val="20000"/>
              </a:spcAft>
            </a:pPr>
            <a:r>
              <a:rPr lang="en-US" altLang="zh-CN" dirty="0">
                <a:solidFill>
                  <a:srgbClr val="1807F3"/>
                </a:solidFill>
              </a:rPr>
              <a:t>Efficiency markets coming  into existence is related closely to speculation and </a:t>
            </a:r>
            <a:r>
              <a:rPr lang="en-US" altLang="zh-CN" dirty="0" smtClean="0">
                <a:solidFill>
                  <a:srgbClr val="1807F3"/>
                </a:solidFill>
              </a:rPr>
              <a:t>arbitrage</a:t>
            </a:r>
            <a:endParaRPr lang="en-US" altLang="zh-CN" dirty="0">
              <a:solidFill>
                <a:srgbClr val="1807F3"/>
              </a:solidFill>
            </a:endParaRPr>
          </a:p>
          <a:p>
            <a:pPr marL="939800" lvl="2" indent="-238125">
              <a:lnSpc>
                <a:spcPct val="90000"/>
              </a:lnSpc>
              <a:spcAft>
                <a:spcPct val="20000"/>
              </a:spcAft>
              <a:buClr>
                <a:srgbClr val="996600"/>
              </a:buClr>
              <a:buFont typeface="Wingdings" panose="05000000000000000000" pitchFamily="2" charset="2"/>
              <a:buChar char="Ø"/>
            </a:pPr>
            <a:r>
              <a:rPr lang="en-US" altLang="zh-CN" sz="2400" b="0" dirty="0">
                <a:solidFill>
                  <a:srgbClr val="FF158A"/>
                </a:solidFill>
                <a:effectLst/>
              </a:rPr>
              <a:t>That is, efficiency markets are the results of speculating and arbitraging </a:t>
            </a:r>
            <a:r>
              <a:rPr lang="en-US" altLang="zh-CN" sz="2400" b="0" dirty="0" smtClean="0">
                <a:solidFill>
                  <a:srgbClr val="FF158A"/>
                </a:solidFill>
                <a:effectLst/>
              </a:rPr>
              <a:t>activities</a:t>
            </a:r>
            <a:endParaRPr lang="en-US" altLang="zh-CN" sz="2400" b="0" dirty="0">
              <a:solidFill>
                <a:srgbClr val="FF158A"/>
              </a:solidFill>
              <a:effectLst/>
            </a:endParaRPr>
          </a:p>
          <a:p>
            <a:pPr marL="939800" lvl="2" indent="-238125">
              <a:lnSpc>
                <a:spcPct val="90000"/>
              </a:lnSpc>
              <a:spcAft>
                <a:spcPct val="20000"/>
              </a:spcAft>
              <a:buClr>
                <a:srgbClr val="996600"/>
              </a:buClr>
              <a:buFont typeface="Wingdings" panose="05000000000000000000" pitchFamily="2" charset="2"/>
              <a:buChar char="Ø"/>
            </a:pPr>
            <a:r>
              <a:rPr lang="en-US" altLang="zh-CN" sz="2400" b="0" dirty="0">
                <a:solidFill>
                  <a:srgbClr val="FF158A"/>
                </a:solidFill>
                <a:effectLst/>
              </a:rPr>
              <a:t>Speculator and arbitrager make use of the </a:t>
            </a:r>
            <a:r>
              <a:rPr lang="en-US" altLang="zh-CN" sz="2400" b="0" dirty="0">
                <a:solidFill>
                  <a:srgbClr val="1807F3"/>
                </a:solidFill>
                <a:effectLst/>
              </a:rPr>
              <a:t>pricing error, abnormal relationship</a:t>
            </a:r>
            <a:r>
              <a:rPr lang="en-US" altLang="zh-CN" sz="2400" b="0" dirty="0">
                <a:solidFill>
                  <a:srgbClr val="FF158A"/>
                </a:solidFill>
                <a:effectLst/>
              </a:rPr>
              <a:t> between security prices, and opportunities which the other market is </a:t>
            </a:r>
            <a:r>
              <a:rPr lang="en-US" altLang="zh-CN" sz="2400" b="0" dirty="0" smtClean="0">
                <a:solidFill>
                  <a:srgbClr val="FF158A"/>
                </a:solidFill>
                <a:effectLst/>
              </a:rPr>
              <a:t>inefficient</a:t>
            </a:r>
            <a:endParaRPr lang="en-US" altLang="zh-CN" sz="2400" b="0" dirty="0">
              <a:solidFill>
                <a:srgbClr val="FF158A"/>
              </a:solidFill>
              <a:effectLst/>
            </a:endParaRPr>
          </a:p>
          <a:p>
            <a:pPr marL="939800" lvl="2" indent="-238125">
              <a:lnSpc>
                <a:spcPct val="90000"/>
              </a:lnSpc>
              <a:spcAft>
                <a:spcPct val="20000"/>
              </a:spcAft>
              <a:buClr>
                <a:srgbClr val="996600"/>
              </a:buClr>
              <a:buFont typeface="Wingdings" panose="05000000000000000000" pitchFamily="2" charset="2"/>
              <a:buChar char="Ø"/>
            </a:pPr>
            <a:r>
              <a:rPr lang="en-US" altLang="zh-CN" sz="2400" b="0" dirty="0">
                <a:solidFill>
                  <a:srgbClr val="FF158A"/>
                </a:solidFill>
                <a:effectLst/>
              </a:rPr>
              <a:t>However, the activities result in </a:t>
            </a:r>
            <a:r>
              <a:rPr lang="en-US" altLang="zh-CN" sz="2400" b="0" dirty="0">
                <a:solidFill>
                  <a:srgbClr val="1807F3"/>
                </a:solidFill>
                <a:effectLst/>
              </a:rPr>
              <a:t>reducing largely the </a:t>
            </a:r>
            <a:r>
              <a:rPr lang="en-US" altLang="zh-CN" sz="2400" b="0" dirty="0" smtClean="0">
                <a:solidFill>
                  <a:srgbClr val="1807F3"/>
                </a:solidFill>
                <a:effectLst/>
              </a:rPr>
              <a:t>opportunities</a:t>
            </a:r>
            <a:endParaRPr lang="en-US" altLang="zh-CN" sz="2400" b="0" dirty="0">
              <a:solidFill>
                <a:srgbClr val="FF158A"/>
              </a:solidFill>
              <a:effectLst/>
            </a:endParaRPr>
          </a:p>
          <a:p>
            <a:pPr marL="939800" lvl="2" indent="-238125">
              <a:lnSpc>
                <a:spcPct val="90000"/>
              </a:lnSpc>
              <a:spcAft>
                <a:spcPct val="20000"/>
              </a:spcAft>
              <a:buClr>
                <a:srgbClr val="996600"/>
              </a:buClr>
              <a:buFont typeface="Wingdings" panose="05000000000000000000" pitchFamily="2" charset="2"/>
              <a:buChar char="Ø"/>
            </a:pPr>
            <a:r>
              <a:rPr lang="en-US" altLang="zh-CN" sz="2400" b="0" dirty="0">
                <a:solidFill>
                  <a:srgbClr val="FF158A"/>
                </a:solidFill>
                <a:effectLst/>
              </a:rPr>
              <a:t>So, speculation and arbitrage are important activities which  </a:t>
            </a:r>
            <a:r>
              <a:rPr lang="en-US" altLang="zh-CN" sz="2400" b="0" dirty="0">
                <a:solidFill>
                  <a:srgbClr val="1807F3"/>
                </a:solidFill>
                <a:effectLst/>
              </a:rPr>
              <a:t>ensure modern market economy run normally </a:t>
            </a:r>
          </a:p>
          <a:p>
            <a:pPr>
              <a:lnSpc>
                <a:spcPct val="90000"/>
              </a:lnSpc>
              <a:spcAft>
                <a:spcPct val="20000"/>
              </a:spcAft>
            </a:pPr>
            <a:endParaRPr lang="zh-CN" altLang="en-US" sz="2000" dirty="0">
              <a:solidFill>
                <a:srgbClr val="FF0066"/>
              </a:solidFill>
            </a:endParaRPr>
          </a:p>
        </p:txBody>
      </p:sp>
      <p:sp>
        <p:nvSpPr>
          <p:cNvPr id="308228" name="Rectangle 4">
            <a:hlinkClick r:id="rId2" action="ppaction://hlinksldjump"/>
          </p:cNvPr>
          <p:cNvSpPr>
            <a:spLocks noChangeArrowheads="1"/>
          </p:cNvSpPr>
          <p:nvPr/>
        </p:nvSpPr>
        <p:spPr bwMode="auto">
          <a:xfrm>
            <a:off x="1524000" y="0"/>
            <a:ext cx="91440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1553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8227">
                                            <p:txEl>
                                              <p:pRg st="1" end="1"/>
                                            </p:txEl>
                                          </p:spTgt>
                                        </p:tgtEl>
                                        <p:attrNameLst>
                                          <p:attrName>style.visibility</p:attrName>
                                        </p:attrNameLst>
                                      </p:cBhvr>
                                      <p:to>
                                        <p:strVal val="visible"/>
                                      </p:to>
                                    </p:set>
                                    <p:animEffect transition="in" filter="wipe(left)">
                                      <p:cBhvr>
                                        <p:cTn id="7" dur="500"/>
                                        <p:tgtEl>
                                          <p:spTgt spid="308227">
                                            <p:txEl>
                                              <p:pRg st="1" end="1"/>
                                            </p:txEl>
                                          </p:spTgt>
                                        </p:tgtEl>
                                      </p:cBhvr>
                                    </p:animEffect>
                                  </p:childTnLst>
                                  <p:subTnLst>
                                    <p:animClr clrSpc="rgb" dir="cw">
                                      <p:cBhvr override="childStyle">
                                        <p:cTn dur="1" fill="hold" display="0" masterRel="nextClick" afterEffect="1"/>
                                        <p:tgtEl>
                                          <p:spTgt spid="308227">
                                            <p:txEl>
                                              <p:pRg st="1" end="1"/>
                                            </p:txEl>
                                          </p:spTgt>
                                        </p:tgtEl>
                                        <p:attrNameLst>
                                          <p:attrName>ppt_c</p:attrName>
                                        </p:attrNameLst>
                                      </p:cBhvr>
                                      <p:to>
                                        <a:srgbClr val="0099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8227">
                                            <p:txEl>
                                              <p:pRg st="2" end="2"/>
                                            </p:txEl>
                                          </p:spTgt>
                                        </p:tgtEl>
                                        <p:attrNameLst>
                                          <p:attrName>style.visibility</p:attrName>
                                        </p:attrNameLst>
                                      </p:cBhvr>
                                      <p:to>
                                        <p:strVal val="visible"/>
                                      </p:to>
                                    </p:set>
                                    <p:animEffect transition="in" filter="wipe(left)">
                                      <p:cBhvr>
                                        <p:cTn id="12" dur="500"/>
                                        <p:tgtEl>
                                          <p:spTgt spid="308227">
                                            <p:txEl>
                                              <p:pRg st="2" end="2"/>
                                            </p:txEl>
                                          </p:spTgt>
                                        </p:tgtEl>
                                      </p:cBhvr>
                                    </p:animEffect>
                                  </p:childTnLst>
                                  <p:subTnLst>
                                    <p:animClr clrSpc="rgb" dir="cw">
                                      <p:cBhvr override="childStyle">
                                        <p:cTn dur="1" fill="hold" display="0" masterRel="nextClick" afterEffect="1"/>
                                        <p:tgtEl>
                                          <p:spTgt spid="308227">
                                            <p:txEl>
                                              <p:pRg st="2" end="2"/>
                                            </p:txEl>
                                          </p:spTgt>
                                        </p:tgtEl>
                                        <p:attrNameLst>
                                          <p:attrName>ppt_c</p:attrName>
                                        </p:attrNameLst>
                                      </p:cBhvr>
                                      <p:to>
                                        <a:srgbClr val="0099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8227">
                                            <p:txEl>
                                              <p:pRg st="3" end="3"/>
                                            </p:txEl>
                                          </p:spTgt>
                                        </p:tgtEl>
                                        <p:attrNameLst>
                                          <p:attrName>style.visibility</p:attrName>
                                        </p:attrNameLst>
                                      </p:cBhvr>
                                      <p:to>
                                        <p:strVal val="visible"/>
                                      </p:to>
                                    </p:set>
                                    <p:animEffect transition="in" filter="wipe(left)">
                                      <p:cBhvr>
                                        <p:cTn id="17" dur="500"/>
                                        <p:tgtEl>
                                          <p:spTgt spid="308227">
                                            <p:txEl>
                                              <p:pRg st="3" end="3"/>
                                            </p:txEl>
                                          </p:spTgt>
                                        </p:tgtEl>
                                      </p:cBhvr>
                                    </p:animEffect>
                                  </p:childTnLst>
                                  <p:subTnLst>
                                    <p:animClr clrSpc="rgb" dir="cw">
                                      <p:cBhvr override="childStyle">
                                        <p:cTn dur="1" fill="hold" display="0" masterRel="nextClick" afterEffect="1"/>
                                        <p:tgtEl>
                                          <p:spTgt spid="308227">
                                            <p:txEl>
                                              <p:pRg st="3" end="3"/>
                                            </p:txEl>
                                          </p:spTgt>
                                        </p:tgtEl>
                                        <p:attrNameLst>
                                          <p:attrName>ppt_c</p:attrName>
                                        </p:attrNameLst>
                                      </p:cBhvr>
                                      <p:to>
                                        <a:srgbClr val="00990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8227">
                                            <p:txEl>
                                              <p:pRg st="4" end="4"/>
                                            </p:txEl>
                                          </p:spTgt>
                                        </p:tgtEl>
                                        <p:attrNameLst>
                                          <p:attrName>style.visibility</p:attrName>
                                        </p:attrNameLst>
                                      </p:cBhvr>
                                      <p:to>
                                        <p:strVal val="visible"/>
                                      </p:to>
                                    </p:set>
                                    <p:animEffect transition="in" filter="wipe(left)">
                                      <p:cBhvr>
                                        <p:cTn id="22" dur="500"/>
                                        <p:tgtEl>
                                          <p:spTgt spid="308227">
                                            <p:txEl>
                                              <p:pRg st="4" end="4"/>
                                            </p:txEl>
                                          </p:spTgt>
                                        </p:tgtEl>
                                      </p:cBhvr>
                                    </p:animEffect>
                                  </p:childTnLst>
                                  <p:subTnLst>
                                    <p:animClr clrSpc="rgb" dir="cw">
                                      <p:cBhvr override="childStyle">
                                        <p:cTn dur="1" fill="hold" display="0" masterRel="nextClick" afterEffect="1"/>
                                        <p:tgtEl>
                                          <p:spTgt spid="308227">
                                            <p:txEl>
                                              <p:pRg st="4" end="4"/>
                                            </p:txEl>
                                          </p:spTgt>
                                        </p:tgtEl>
                                        <p:attrNameLst>
                                          <p:attrName>ppt_c</p:attrName>
                                        </p:attrNameLst>
                                      </p:cBhvr>
                                      <p:to>
                                        <a:srgbClr val="00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4" algn="ctr"/>
            <a:r>
              <a:rPr lang="en-US" altLang="zh-CN" dirty="0">
                <a:solidFill>
                  <a:srgbClr val="FF0066"/>
                </a:solidFill>
                <a:effectLst/>
                <a:ea typeface="黑体" panose="02010609060101010101" pitchFamily="49" charset="-122"/>
              </a:rPr>
              <a:t>Why do you study derivatives</a:t>
            </a:r>
            <a:br>
              <a:rPr lang="en-US" altLang="zh-CN" dirty="0">
                <a:solidFill>
                  <a:srgbClr val="FF0066"/>
                </a:solidFill>
                <a:effectLst/>
                <a:ea typeface="黑体" panose="02010609060101010101" pitchFamily="49" charset="-122"/>
              </a:rPr>
            </a:br>
            <a:endParaRPr lang="zh-CN" altLang="en-US" dirty="0"/>
          </a:p>
        </p:txBody>
      </p:sp>
    </p:spTree>
    <p:extLst>
      <p:ext uri="{BB962C8B-B14F-4D97-AF65-F5344CB8AC3E}">
        <p14:creationId xmlns:p14="http://schemas.microsoft.com/office/powerpoint/2010/main" val="35756931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itle 1"/>
          <p:cNvSpPr>
            <a:spLocks noGrp="1"/>
          </p:cNvSpPr>
          <p:nvPr>
            <p:ph type="title" idx="4294967295"/>
          </p:nvPr>
        </p:nvSpPr>
        <p:spPr>
          <a:xfrm>
            <a:off x="572729" y="619432"/>
            <a:ext cx="9765890" cy="1143000"/>
          </a:xfrm>
        </p:spPr>
        <p:txBody>
          <a:bodyPr/>
          <a:lstStyle/>
          <a:p>
            <a:r>
              <a:rPr lang="en-CA" altLang="zh-CN" dirty="0"/>
              <a:t>Why Derivatives Are Important</a:t>
            </a:r>
            <a:endParaRPr lang="en-US" altLang="zh-CN" dirty="0">
              <a:ea typeface="宋体" panose="02010600030101010101" pitchFamily="2" charset="-122"/>
            </a:endParaRPr>
          </a:p>
        </p:txBody>
      </p:sp>
      <p:sp>
        <p:nvSpPr>
          <p:cNvPr id="335875" name="Content Placeholder 2"/>
          <p:cNvSpPr>
            <a:spLocks noGrp="1"/>
          </p:cNvSpPr>
          <p:nvPr>
            <p:ph idx="4294967295"/>
          </p:nvPr>
        </p:nvSpPr>
        <p:spPr>
          <a:xfrm>
            <a:off x="973393" y="1981200"/>
            <a:ext cx="10648335" cy="4281488"/>
          </a:xfrm>
        </p:spPr>
        <p:txBody>
          <a:bodyPr/>
          <a:lstStyle/>
          <a:p>
            <a:r>
              <a:rPr kumimoji="0" lang="en-CA" altLang="zh-CN" dirty="0">
                <a:solidFill>
                  <a:srgbClr val="1807F3"/>
                </a:solidFill>
                <a:cs typeface="Arial" panose="020B0604020202020204" pitchFamily="34" charset="0"/>
              </a:rPr>
              <a:t>Derivatives play a key role in transferring risks in the economy</a:t>
            </a:r>
          </a:p>
          <a:p>
            <a:r>
              <a:rPr kumimoji="0" lang="en-CA" altLang="zh-CN" dirty="0">
                <a:solidFill>
                  <a:srgbClr val="1807F3"/>
                </a:solidFill>
                <a:cs typeface="Arial" panose="020B0604020202020204" pitchFamily="34" charset="0"/>
              </a:rPr>
              <a:t>The underlying assets include stocks, currencies, interest rates, commodities, debt instruments, electricity, insurance payouts, the weather, </a:t>
            </a:r>
            <a:r>
              <a:rPr kumimoji="0" lang="en-CA" altLang="zh-CN" dirty="0" err="1">
                <a:solidFill>
                  <a:srgbClr val="1807F3"/>
                </a:solidFill>
                <a:cs typeface="Arial" panose="020B0604020202020204" pitchFamily="34" charset="0"/>
              </a:rPr>
              <a:t>etc</a:t>
            </a:r>
            <a:endParaRPr kumimoji="0" lang="en-CA" altLang="zh-CN" dirty="0">
              <a:solidFill>
                <a:srgbClr val="1807F3"/>
              </a:solidFill>
              <a:cs typeface="Arial" panose="020B0604020202020204" pitchFamily="34" charset="0"/>
            </a:endParaRPr>
          </a:p>
          <a:p>
            <a:r>
              <a:rPr kumimoji="0" lang="en-CA" altLang="zh-CN" dirty="0">
                <a:solidFill>
                  <a:srgbClr val="1807F3"/>
                </a:solidFill>
                <a:cs typeface="Arial" panose="020B0604020202020204" pitchFamily="34" charset="0"/>
              </a:rPr>
              <a:t>Many financial transactions have embedded derivatives</a:t>
            </a:r>
          </a:p>
          <a:p>
            <a:r>
              <a:rPr kumimoji="0" lang="en-CA" altLang="zh-CN" dirty="0">
                <a:solidFill>
                  <a:srgbClr val="1807F3"/>
                </a:solidFill>
                <a:cs typeface="Arial" panose="020B0604020202020204" pitchFamily="34" charset="0"/>
              </a:rPr>
              <a:t>The real options approach to assessing  capital investment decisions has become widely accepted</a:t>
            </a:r>
          </a:p>
          <a:p>
            <a:pPr>
              <a:buFontTx/>
              <a:buNone/>
            </a:pPr>
            <a:endParaRPr kumimoji="0" lang="en-US" altLang="zh-CN" dirty="0">
              <a:solidFill>
                <a:srgbClr val="CC0066"/>
              </a:solidFill>
              <a:cs typeface="Arial" panose="020B0604020202020204" pitchFamily="34" charset="0"/>
            </a:endParaRPr>
          </a:p>
        </p:txBody>
      </p:sp>
      <p:sp>
        <p:nvSpPr>
          <p:cNvPr id="335876" name="Slide Number Placeholder 4"/>
          <p:cNvSpPr txBox="1">
            <a:spLocks noGrp="1"/>
          </p:cNvSpPr>
          <p:nvPr/>
        </p:nvSpPr>
        <p:spPr bwMode="auto">
          <a:xfrm>
            <a:off x="8077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a:fld id="{55CDFB89-25EA-46B1-8DA6-FD4CBB73FA89}" type="slidenum">
              <a:rPr kumimoji="0" lang="zh-CN" altLang="en-US" sz="1400">
                <a:latin typeface="Arial" panose="020B0604020202020204" pitchFamily="34" charset="0"/>
                <a:cs typeface="Arial" panose="020B0604020202020204" pitchFamily="34" charset="0"/>
              </a:rPr>
              <a:pPr algn="r"/>
              <a:t>48</a:t>
            </a:fld>
            <a:endParaRPr kumimoji="0" lang="en-US" altLang="zh-C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5317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dirty="0"/>
              <a:t>Why do you study derivatives ?</a:t>
            </a:r>
            <a:endParaRPr lang="zh-CN" altLang="en-US" dirty="0"/>
          </a:p>
        </p:txBody>
      </p:sp>
      <p:sp>
        <p:nvSpPr>
          <p:cNvPr id="225283" name="Rectangle 3"/>
          <p:cNvSpPr>
            <a:spLocks noGrp="1" noChangeArrowheads="1"/>
          </p:cNvSpPr>
          <p:nvPr>
            <p:ph type="body" sz="half" idx="1"/>
          </p:nvPr>
        </p:nvSpPr>
        <p:spPr>
          <a:xfrm>
            <a:off x="796413" y="2147889"/>
            <a:ext cx="10604090" cy="2433637"/>
          </a:xfrm>
        </p:spPr>
        <p:txBody>
          <a:bodyPr/>
          <a:lstStyle/>
          <a:p>
            <a:pPr marL="457200" indent="-457200"/>
            <a:r>
              <a:rPr kumimoji="0" lang="en-US" altLang="zh-CN" dirty="0">
                <a:solidFill>
                  <a:srgbClr val="1807F3"/>
                </a:solidFill>
                <a:cs typeface="Arial" panose="020B0604020202020204" pitchFamily="34" charset="0"/>
              </a:rPr>
              <a:t>In financial market, what does </a:t>
            </a:r>
            <a:r>
              <a:rPr kumimoji="0" lang="en-US" altLang="en-US" dirty="0">
                <a:solidFill>
                  <a:srgbClr val="1807F3"/>
                </a:solidFill>
                <a:cs typeface="Arial" panose="020B0604020202020204" pitchFamily="34" charset="0"/>
              </a:rPr>
              <a:t>individual</a:t>
            </a:r>
            <a:r>
              <a:rPr kumimoji="0" lang="en-US" altLang="zh-CN" dirty="0">
                <a:solidFill>
                  <a:srgbClr val="1807F3"/>
                </a:solidFill>
                <a:cs typeface="Arial" panose="020B0604020202020204" pitchFamily="34" charset="0"/>
              </a:rPr>
              <a:t> want to do? </a:t>
            </a:r>
          </a:p>
          <a:p>
            <a:pPr marL="838200" lvl="1" indent="-381000"/>
            <a:r>
              <a:rPr kumimoji="0" lang="en-US" altLang="zh-CN" b="0" dirty="0">
                <a:solidFill>
                  <a:srgbClr val="FF158A"/>
                </a:solidFill>
                <a:effectLst/>
              </a:rPr>
              <a:t>Try his best not to lose </a:t>
            </a:r>
            <a:r>
              <a:rPr kumimoji="0" lang="en-US" altLang="zh-CN" b="0" dirty="0" smtClean="0">
                <a:solidFill>
                  <a:srgbClr val="FF158A"/>
                </a:solidFill>
                <a:effectLst/>
              </a:rPr>
              <a:t>money</a:t>
            </a:r>
            <a:endParaRPr kumimoji="0" lang="en-US" altLang="zh-CN" b="0" dirty="0">
              <a:solidFill>
                <a:srgbClr val="FF158A"/>
              </a:solidFill>
              <a:effectLst/>
            </a:endParaRPr>
          </a:p>
          <a:p>
            <a:pPr marL="838200" lvl="1" indent="-381000"/>
            <a:r>
              <a:rPr kumimoji="0" lang="en-US" altLang="zh-CN" b="0" dirty="0">
                <a:solidFill>
                  <a:srgbClr val="FF158A"/>
                </a:solidFill>
                <a:effectLst/>
              </a:rPr>
              <a:t>Find market leakage or opportunity, and try his best to gain </a:t>
            </a:r>
            <a:r>
              <a:rPr kumimoji="0" lang="en-US" altLang="zh-CN" b="0" dirty="0" smtClean="0">
                <a:solidFill>
                  <a:srgbClr val="FF158A"/>
                </a:solidFill>
                <a:effectLst/>
              </a:rPr>
              <a:t>money</a:t>
            </a:r>
            <a:endParaRPr kumimoji="0" lang="en-US" altLang="zh-CN" b="0" dirty="0">
              <a:solidFill>
                <a:srgbClr val="FF158A"/>
              </a:solidFill>
              <a:effectLst/>
            </a:endParaRPr>
          </a:p>
          <a:p>
            <a:pPr marL="457200" indent="-457200"/>
            <a:endParaRPr kumimoji="0" lang="zh-CN" altLang="en-US" sz="2400" dirty="0">
              <a:solidFill>
                <a:srgbClr val="1D08B8"/>
              </a:solidFill>
            </a:endParaRPr>
          </a:p>
        </p:txBody>
      </p:sp>
    </p:spTree>
    <p:extLst>
      <p:ext uri="{BB962C8B-B14F-4D97-AF65-F5344CB8AC3E}">
        <p14:creationId xmlns:p14="http://schemas.microsoft.com/office/powerpoint/2010/main" val="1899464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5282"/>
                                        </p:tgtEl>
                                        <p:attrNameLst>
                                          <p:attrName>style.visibility</p:attrName>
                                        </p:attrNameLst>
                                      </p:cBhvr>
                                      <p:to>
                                        <p:strVal val="visible"/>
                                      </p:to>
                                    </p:set>
                                    <p:anim calcmode="lin" valueType="num">
                                      <p:cBhvr additive="base">
                                        <p:cTn id="7" dur="1000" fill="hold"/>
                                        <p:tgtEl>
                                          <p:spTgt spid="225282"/>
                                        </p:tgtEl>
                                        <p:attrNameLst>
                                          <p:attrName>ppt_x</p:attrName>
                                        </p:attrNameLst>
                                      </p:cBhvr>
                                      <p:tavLst>
                                        <p:tav tm="0">
                                          <p:val>
                                            <p:strVal val="0-#ppt_w/2"/>
                                          </p:val>
                                        </p:tav>
                                        <p:tav tm="100000">
                                          <p:val>
                                            <p:strVal val="#ppt_x"/>
                                          </p:val>
                                        </p:tav>
                                      </p:tavLst>
                                    </p:anim>
                                    <p:anim calcmode="lin" valueType="num">
                                      <p:cBhvr additive="base">
                                        <p:cTn id="8" dur="1000" fill="hold"/>
                                        <p:tgtEl>
                                          <p:spTgt spid="2252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225283">
                                            <p:txEl>
                                              <p:pRg st="0" end="0"/>
                                            </p:txEl>
                                          </p:spTgt>
                                        </p:tgtEl>
                                        <p:attrNameLst>
                                          <p:attrName>style.visibility</p:attrName>
                                        </p:attrNameLst>
                                      </p:cBhvr>
                                      <p:to>
                                        <p:strVal val="visible"/>
                                      </p:to>
                                    </p:set>
                                    <p:animEffect transition="in" filter="wipe(left)">
                                      <p:cBhvr>
                                        <p:cTn id="12" dur="500"/>
                                        <p:tgtEl>
                                          <p:spTgt spid="22528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5283">
                                            <p:txEl>
                                              <p:pRg st="1" end="1"/>
                                            </p:txEl>
                                          </p:spTgt>
                                        </p:tgtEl>
                                        <p:attrNameLst>
                                          <p:attrName>style.visibility</p:attrName>
                                        </p:attrNameLst>
                                      </p:cBhvr>
                                      <p:to>
                                        <p:strVal val="visible"/>
                                      </p:to>
                                    </p:set>
                                    <p:animEffect transition="in" filter="wipe(left)">
                                      <p:cBhvr>
                                        <p:cTn id="15" dur="500"/>
                                        <p:tgtEl>
                                          <p:spTgt spid="22528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5283">
                                            <p:txEl>
                                              <p:pRg st="2" end="2"/>
                                            </p:txEl>
                                          </p:spTgt>
                                        </p:tgtEl>
                                        <p:attrNameLst>
                                          <p:attrName>style.visibility</p:attrName>
                                        </p:attrNameLst>
                                      </p:cBhvr>
                                      <p:to>
                                        <p:strVal val="visible"/>
                                      </p:to>
                                    </p:set>
                                    <p:animEffect transition="in" filter="wipe(left)">
                                      <p:cBhvr>
                                        <p:cTn id="18" dur="500"/>
                                        <p:tgtEl>
                                          <p:spTgt spid="225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P spid="2252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1" y="1371600"/>
            <a:ext cx="10515600" cy="1376824"/>
          </a:xfrm>
        </p:spPr>
        <p:txBody>
          <a:bodyPr/>
          <a:lstStyle/>
          <a:p>
            <a:pPr algn="ctr"/>
            <a:r>
              <a:rPr lang="en-US" altLang="zh-CN" dirty="0" smtClean="0"/>
              <a:t>Preface</a:t>
            </a:r>
            <a:endParaRPr lang="zh-CN" altLang="en-US" dirty="0"/>
          </a:p>
        </p:txBody>
      </p:sp>
      <p:sp>
        <p:nvSpPr>
          <p:cNvPr id="4" name="Rectangle 7"/>
          <p:cNvSpPr>
            <a:spLocks noChangeArrowheads="1"/>
          </p:cNvSpPr>
          <p:nvPr/>
        </p:nvSpPr>
        <p:spPr bwMode="auto">
          <a:xfrm>
            <a:off x="5433551" y="3434174"/>
            <a:ext cx="6571636" cy="292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990600">
              <a:spcBef>
                <a:spcPct val="20000"/>
              </a:spcBef>
              <a:defRPr kumimoji="1" sz="2800" b="1">
                <a:solidFill>
                  <a:schemeClr val="tx2"/>
                </a:solidFill>
                <a:latin typeface="Times New Roman" panose="02020603050405020304" pitchFamily="18" charset="0"/>
                <a:ea typeface="楷体_GB2312" pitchFamily="49" charset="-122"/>
              </a:defRPr>
            </a:lvl1pPr>
            <a:lvl2pPr marL="547688" indent="-368300" defTabSz="990600">
              <a:spcBef>
                <a:spcPct val="20000"/>
              </a:spcBef>
              <a:buClr>
                <a:srgbClr val="CC9900"/>
              </a:buClr>
              <a:buSzPct val="75000"/>
              <a:buFont typeface="Wingdings" panose="05000000000000000000" pitchFamily="2" charset="2"/>
              <a:defRPr kumimoji="1" sz="24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727075" defTabSz="990600">
              <a:spcBef>
                <a:spcPct val="20000"/>
              </a:spcBef>
              <a:buClr>
                <a:srgbClr val="FF0066"/>
              </a:buClr>
              <a:buFont typeface="Times New Roman" panose="02020603050405020304" pitchFamily="18" charset="0"/>
              <a:defRPr kumimoji="1" sz="20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438275" indent="-265113" defTabSz="990600">
              <a:spcBef>
                <a:spcPct val="20000"/>
              </a:spcBef>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871788" defTabSz="990600">
              <a:spcBef>
                <a:spcPct val="20000"/>
              </a:spcBef>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3328988" algn="ctr" defTabSz="990600"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3786188" algn="ctr" defTabSz="990600"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4243388" algn="ctr" defTabSz="990600"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4700588" algn="ctr" defTabSz="990600"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88900" lvl="2" fontAlgn="base">
              <a:spcAft>
                <a:spcPct val="0"/>
              </a:spcAft>
              <a:buClr>
                <a:srgbClr val="CC6600"/>
              </a:buClr>
              <a:buSzTx/>
            </a:pPr>
            <a:r>
              <a:rPr lang="en-US" altLang="zh-CN" sz="2800" i="1" dirty="0">
                <a:solidFill>
                  <a:srgbClr val="1406CA"/>
                </a:solidFill>
              </a:rPr>
              <a:t>Objective</a:t>
            </a:r>
            <a:endParaRPr lang="en-US" altLang="zh-CN" sz="2800" dirty="0" smtClean="0">
              <a:solidFill>
                <a:srgbClr val="FF0066"/>
              </a:solidFill>
              <a:effectLst/>
              <a:ea typeface="黑体" panose="02010609060101010101" pitchFamily="49" charset="-122"/>
            </a:endParaRPr>
          </a:p>
          <a:p>
            <a:pPr marL="800100" lvl="3" fontAlgn="base">
              <a:spcAft>
                <a:spcPct val="0"/>
              </a:spcAft>
              <a:buClr>
                <a:srgbClr val="CC6600"/>
              </a:buClr>
              <a:buFont typeface="Wingdings" panose="05000000000000000000" pitchFamily="2" charset="2"/>
              <a:buChar char="l"/>
            </a:pPr>
            <a:r>
              <a:rPr lang="en-US" altLang="zh-CN" sz="2400" dirty="0" smtClean="0">
                <a:solidFill>
                  <a:srgbClr val="FF0066"/>
                </a:solidFill>
                <a:effectLst/>
                <a:ea typeface="黑体" panose="02010609060101010101" pitchFamily="49" charset="-122"/>
              </a:rPr>
              <a:t>Concept </a:t>
            </a:r>
            <a:r>
              <a:rPr lang="en-US" altLang="zh-CN" sz="2400" dirty="0">
                <a:solidFill>
                  <a:srgbClr val="FF0066"/>
                </a:solidFill>
                <a:effectLst/>
                <a:ea typeface="黑体" panose="02010609060101010101" pitchFamily="49" charset="-122"/>
              </a:rPr>
              <a:t>of Derivatives</a:t>
            </a:r>
          </a:p>
          <a:p>
            <a:pPr marL="1341438" lvl="3" indent="-342900" fontAlgn="base">
              <a:spcAft>
                <a:spcPct val="0"/>
              </a:spcAft>
              <a:buClr>
                <a:srgbClr val="CC6600"/>
              </a:buClr>
              <a:buFont typeface="Wingdings" panose="05000000000000000000" pitchFamily="2" charset="2"/>
              <a:buChar char="l"/>
            </a:pPr>
            <a:r>
              <a:rPr lang="en-US" altLang="zh-CN" sz="2400" dirty="0">
                <a:solidFill>
                  <a:srgbClr val="FF0066"/>
                </a:solidFill>
                <a:effectLst/>
                <a:ea typeface="黑体" panose="02010609060101010101" pitchFamily="49" charset="-122"/>
              </a:rPr>
              <a:t>History of Futures market</a:t>
            </a:r>
          </a:p>
          <a:p>
            <a:pPr marL="1695450" lvl="4" indent="-255588" defTabSz="900113" fontAlgn="base">
              <a:spcAft>
                <a:spcPct val="0"/>
              </a:spcAft>
              <a:buClr>
                <a:srgbClr val="CC6600"/>
              </a:buClr>
              <a:buFont typeface="Wingdings" panose="05000000000000000000" pitchFamily="2" charset="2"/>
              <a:buChar char="l"/>
            </a:pPr>
            <a:r>
              <a:rPr lang="en-US" altLang="zh-CN" sz="2400" dirty="0">
                <a:solidFill>
                  <a:srgbClr val="FF0066"/>
                </a:solidFill>
                <a:effectLst/>
                <a:ea typeface="黑体" panose="02010609060101010101" pitchFamily="49" charset="-122"/>
              </a:rPr>
              <a:t>Types of Traders in Financial </a:t>
            </a:r>
            <a:r>
              <a:rPr lang="en-US" altLang="zh-CN" sz="2400" dirty="0" smtClean="0">
                <a:solidFill>
                  <a:srgbClr val="FF0066"/>
                </a:solidFill>
                <a:effectLst/>
                <a:ea typeface="黑体" panose="02010609060101010101" pitchFamily="49" charset="-122"/>
              </a:rPr>
              <a:t>Market and their function</a:t>
            </a:r>
            <a:endParaRPr lang="en-US" altLang="zh-CN" sz="2400" dirty="0">
              <a:solidFill>
                <a:srgbClr val="FF0066"/>
              </a:solidFill>
              <a:effectLst/>
              <a:ea typeface="黑体" panose="02010609060101010101" pitchFamily="49" charset="-122"/>
            </a:endParaRPr>
          </a:p>
          <a:p>
            <a:pPr marL="2506663" lvl="8" indent="-265113">
              <a:buClr>
                <a:srgbClr val="CC6600"/>
              </a:buClr>
              <a:buFont typeface="Wingdings" panose="05000000000000000000" pitchFamily="2" charset="2"/>
              <a:buChar char="l"/>
              <a:tabLst>
                <a:tab pos="2065338" algn="l"/>
                <a:tab pos="2241550" algn="l"/>
              </a:tabLst>
            </a:pPr>
            <a:r>
              <a:rPr lang="en-US" altLang="zh-CN" sz="2400" dirty="0">
                <a:solidFill>
                  <a:srgbClr val="FF0066"/>
                </a:solidFill>
                <a:effectLst/>
                <a:ea typeface="黑体" panose="02010609060101010101" pitchFamily="49" charset="-122"/>
              </a:rPr>
              <a:t>Why do you study derivatives</a:t>
            </a:r>
          </a:p>
          <a:p>
            <a:pPr lvl="3" fontAlgn="base">
              <a:spcAft>
                <a:spcPct val="0"/>
              </a:spcAft>
              <a:buClr>
                <a:srgbClr val="CC6600"/>
              </a:buClr>
              <a:buFont typeface="Wingdings" panose="05000000000000000000" pitchFamily="2" charset="2"/>
              <a:buChar char="l"/>
            </a:pPr>
            <a:endParaRPr lang="en-US" altLang="zh-CN" dirty="0">
              <a:solidFill>
                <a:srgbClr val="FF0066"/>
              </a:solidFill>
              <a:effectLst/>
              <a:ea typeface="黑体" panose="02010609060101010101" pitchFamily="49" charset="-122"/>
            </a:endParaRPr>
          </a:p>
        </p:txBody>
      </p:sp>
    </p:spTree>
    <p:extLst>
      <p:ext uri="{BB962C8B-B14F-4D97-AF65-F5344CB8AC3E}">
        <p14:creationId xmlns:p14="http://schemas.microsoft.com/office/powerpoint/2010/main" val="29142151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zh-CN" sz="3200"/>
              <a:t>How do you realize your objective?</a:t>
            </a:r>
          </a:p>
        </p:txBody>
      </p:sp>
      <p:sp>
        <p:nvSpPr>
          <p:cNvPr id="226309" name="Rectangle 5"/>
          <p:cNvSpPr>
            <a:spLocks noChangeArrowheads="1"/>
          </p:cNvSpPr>
          <p:nvPr/>
        </p:nvSpPr>
        <p:spPr bwMode="auto">
          <a:xfrm>
            <a:off x="3575051" y="2128289"/>
            <a:ext cx="4392613" cy="478387"/>
          </a:xfrm>
          <a:prstGeom prst="rect">
            <a:avLst/>
          </a:prstGeom>
          <a:gradFill rotWithShape="1">
            <a:gsLst>
              <a:gs pos="0">
                <a:srgbClr val="1D08B8">
                  <a:gamma/>
                  <a:shade val="46275"/>
                  <a:invGamma/>
                </a:srgbClr>
              </a:gs>
              <a:gs pos="50000">
                <a:srgbClr val="1D08B8"/>
              </a:gs>
              <a:gs pos="100000">
                <a:srgbClr val="1D08B8">
                  <a:gamma/>
                  <a:shade val="46275"/>
                  <a:invGamma/>
                </a:srgbClr>
              </a:gs>
            </a:gsLst>
            <a:lin ang="5400000" scaled="1"/>
          </a:gra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Try your best not to lose money.</a:t>
            </a:r>
            <a:endParaRPr kumimoji="0" lang="zh-CN" altLang="en-US" b="1" i="1">
              <a:solidFill>
                <a:schemeClr val="accent1"/>
              </a:solidFill>
              <a:latin typeface="Times New Roman" panose="02020603050405020304" pitchFamily="18" charset="0"/>
            </a:endParaRPr>
          </a:p>
        </p:txBody>
      </p:sp>
      <p:grpSp>
        <p:nvGrpSpPr>
          <p:cNvPr id="226332" name="Group 28"/>
          <p:cNvGrpSpPr>
            <a:grpSpLocks/>
          </p:cNvGrpSpPr>
          <p:nvPr/>
        </p:nvGrpSpPr>
        <p:grpSpPr bwMode="auto">
          <a:xfrm>
            <a:off x="2163764" y="2608263"/>
            <a:ext cx="3678237" cy="1293812"/>
            <a:chOff x="403" y="1643"/>
            <a:chExt cx="2317" cy="815"/>
          </a:xfrm>
        </p:grpSpPr>
        <p:sp>
          <p:nvSpPr>
            <p:cNvPr id="226314" name="Rectangle 10"/>
            <p:cNvSpPr>
              <a:spLocks noChangeArrowheads="1"/>
            </p:cNvSpPr>
            <p:nvPr/>
          </p:nvSpPr>
          <p:spPr bwMode="auto">
            <a:xfrm>
              <a:off x="403" y="2157"/>
              <a:ext cx="1497" cy="301"/>
            </a:xfrm>
            <a:prstGeom prst="rect">
              <a:avLst/>
            </a:prstGeom>
            <a:gradFill rotWithShape="1">
              <a:gsLst>
                <a:gs pos="0">
                  <a:srgbClr val="663300">
                    <a:gamma/>
                    <a:shade val="46275"/>
                    <a:invGamma/>
                  </a:srgbClr>
                </a:gs>
                <a:gs pos="50000">
                  <a:srgbClr val="663300"/>
                </a:gs>
                <a:gs pos="100000">
                  <a:srgbClr val="663300">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20000"/>
                </a:spcBef>
              </a:pPr>
              <a:r>
                <a:rPr kumimoji="0" lang="en-US" altLang="zh-CN" b="1" i="1">
                  <a:solidFill>
                    <a:schemeClr val="accent1"/>
                  </a:solidFill>
                  <a:latin typeface="Times New Roman" panose="02020603050405020304" pitchFamily="18" charset="0"/>
                </a:rPr>
                <a:t>Forecast  price ?</a:t>
              </a:r>
              <a:endParaRPr kumimoji="0" lang="zh-CN" altLang="en-US" b="1" i="1">
                <a:solidFill>
                  <a:schemeClr val="accent1"/>
                </a:solidFill>
                <a:latin typeface="Times New Roman" panose="02020603050405020304" pitchFamily="18" charset="0"/>
              </a:endParaRPr>
            </a:p>
          </p:txBody>
        </p:sp>
        <p:grpSp>
          <p:nvGrpSpPr>
            <p:cNvPr id="226324" name="Group 20"/>
            <p:cNvGrpSpPr>
              <a:grpSpLocks/>
            </p:cNvGrpSpPr>
            <p:nvPr/>
          </p:nvGrpSpPr>
          <p:grpSpPr bwMode="auto">
            <a:xfrm>
              <a:off x="1156" y="1643"/>
              <a:ext cx="1564" cy="490"/>
              <a:chOff x="1156" y="1643"/>
              <a:chExt cx="1564" cy="490"/>
            </a:xfrm>
          </p:grpSpPr>
          <p:sp>
            <p:nvSpPr>
              <p:cNvPr id="226315" name="Line 11"/>
              <p:cNvSpPr>
                <a:spLocks noChangeShapeType="1"/>
              </p:cNvSpPr>
              <p:nvPr/>
            </p:nvSpPr>
            <p:spPr bwMode="auto">
              <a:xfrm>
                <a:off x="1156" y="1824"/>
                <a:ext cx="1564" cy="0"/>
              </a:xfrm>
              <a:prstGeom prst="line">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226316" name="Line 12"/>
              <p:cNvSpPr>
                <a:spLocks noChangeShapeType="1"/>
              </p:cNvSpPr>
              <p:nvPr/>
            </p:nvSpPr>
            <p:spPr bwMode="auto">
              <a:xfrm>
                <a:off x="2710" y="1643"/>
                <a:ext cx="0" cy="181"/>
              </a:xfrm>
              <a:prstGeom prst="line">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226317" name="Line 13"/>
              <p:cNvSpPr>
                <a:spLocks noChangeShapeType="1"/>
              </p:cNvSpPr>
              <p:nvPr/>
            </p:nvSpPr>
            <p:spPr bwMode="auto">
              <a:xfrm>
                <a:off x="1156" y="1815"/>
                <a:ext cx="0" cy="318"/>
              </a:xfrm>
              <a:prstGeom prst="line">
                <a:avLst/>
              </a:prstGeom>
              <a:noFill/>
              <a:ln w="28575">
                <a:solidFill>
                  <a:srgbClr val="CC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grpSp>
      <p:grpSp>
        <p:nvGrpSpPr>
          <p:cNvPr id="226322" name="Group 18"/>
          <p:cNvGrpSpPr>
            <a:grpSpLocks/>
          </p:cNvGrpSpPr>
          <p:nvPr/>
        </p:nvGrpSpPr>
        <p:grpSpPr bwMode="auto">
          <a:xfrm>
            <a:off x="2133601" y="3933826"/>
            <a:ext cx="2449513" cy="1655763"/>
            <a:chOff x="384" y="2478"/>
            <a:chExt cx="1543" cy="1043"/>
          </a:xfrm>
        </p:grpSpPr>
        <p:sp>
          <p:nvSpPr>
            <p:cNvPr id="226320" name="Rectangle 16">
              <a:hlinkClick r:id="rId2" action="ppaction://hlinksldjump"/>
            </p:cNvPr>
            <p:cNvSpPr>
              <a:spLocks noChangeArrowheads="1"/>
            </p:cNvSpPr>
            <p:nvPr/>
          </p:nvSpPr>
          <p:spPr bwMode="auto">
            <a:xfrm>
              <a:off x="384" y="2987"/>
              <a:ext cx="1543" cy="534"/>
            </a:xfrm>
            <a:prstGeom prst="rect">
              <a:avLst/>
            </a:prstGeom>
            <a:gradFill rotWithShape="1">
              <a:gsLst>
                <a:gs pos="0">
                  <a:srgbClr val="663300">
                    <a:gamma/>
                    <a:shade val="46275"/>
                    <a:invGamma/>
                  </a:srgbClr>
                </a:gs>
                <a:gs pos="50000">
                  <a:srgbClr val="663300"/>
                </a:gs>
                <a:gs pos="100000">
                  <a:srgbClr val="663300">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Efficient Markets Hypothesis</a:t>
              </a:r>
              <a:endParaRPr kumimoji="0" lang="zh-CN" altLang="en-US" b="1" i="1">
                <a:solidFill>
                  <a:schemeClr val="accent1"/>
                </a:solidFill>
                <a:latin typeface="Times New Roman" panose="02020603050405020304" pitchFamily="18" charset="0"/>
              </a:endParaRPr>
            </a:p>
          </p:txBody>
        </p:sp>
        <p:sp>
          <p:nvSpPr>
            <p:cNvPr id="226321" name="Line 17"/>
            <p:cNvSpPr>
              <a:spLocks noChangeShapeType="1"/>
            </p:cNvSpPr>
            <p:nvPr/>
          </p:nvSpPr>
          <p:spPr bwMode="auto">
            <a:xfrm>
              <a:off x="1156" y="2478"/>
              <a:ext cx="0" cy="498"/>
            </a:xfrm>
            <a:prstGeom prst="line">
              <a:avLst/>
            </a:prstGeom>
            <a:noFill/>
            <a:ln w="28575">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grpSp>
        <p:nvGrpSpPr>
          <p:cNvPr id="226331" name="Group 27"/>
          <p:cNvGrpSpPr>
            <a:grpSpLocks/>
          </p:cNvGrpSpPr>
          <p:nvPr/>
        </p:nvGrpSpPr>
        <p:grpSpPr bwMode="auto">
          <a:xfrm>
            <a:off x="5840414" y="2881313"/>
            <a:ext cx="3971925" cy="1020762"/>
            <a:chOff x="2719" y="1815"/>
            <a:chExt cx="2502" cy="643"/>
          </a:xfrm>
        </p:grpSpPr>
        <p:sp>
          <p:nvSpPr>
            <p:cNvPr id="226310" name="Rectangle 6"/>
            <p:cNvSpPr>
              <a:spLocks noChangeArrowheads="1"/>
            </p:cNvSpPr>
            <p:nvPr/>
          </p:nvSpPr>
          <p:spPr bwMode="auto">
            <a:xfrm>
              <a:off x="2976" y="2157"/>
              <a:ext cx="2245" cy="301"/>
            </a:xfrm>
            <a:prstGeom prst="rect">
              <a:avLst/>
            </a:prstGeom>
            <a:gradFill rotWithShape="1">
              <a:gsLst>
                <a:gs pos="0">
                  <a:srgbClr val="666633">
                    <a:gamma/>
                    <a:shade val="46275"/>
                    <a:invGamma/>
                  </a:srgbClr>
                </a:gs>
                <a:gs pos="50000">
                  <a:srgbClr val="666633"/>
                </a:gs>
                <a:gs pos="100000">
                  <a:srgbClr val="666633">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Risk Management ?</a:t>
              </a:r>
              <a:endParaRPr kumimoji="0" lang="zh-CN" altLang="en-US" b="1" i="1">
                <a:solidFill>
                  <a:schemeClr val="accent1"/>
                </a:solidFill>
                <a:latin typeface="Times New Roman" panose="02020603050405020304" pitchFamily="18" charset="0"/>
              </a:endParaRPr>
            </a:p>
          </p:txBody>
        </p:sp>
        <p:sp>
          <p:nvSpPr>
            <p:cNvPr id="226318" name="Line 14"/>
            <p:cNvSpPr>
              <a:spLocks noChangeShapeType="1"/>
            </p:cNvSpPr>
            <p:nvPr/>
          </p:nvSpPr>
          <p:spPr bwMode="auto">
            <a:xfrm>
              <a:off x="4105" y="1815"/>
              <a:ext cx="0" cy="318"/>
            </a:xfrm>
            <a:prstGeom prst="line">
              <a:avLst/>
            </a:prstGeom>
            <a:noFill/>
            <a:ln w="28575">
              <a:solidFill>
                <a:srgbClr val="CC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226323" name="Line 19"/>
            <p:cNvSpPr>
              <a:spLocks noChangeShapeType="1"/>
            </p:cNvSpPr>
            <p:nvPr/>
          </p:nvSpPr>
          <p:spPr bwMode="auto">
            <a:xfrm flipV="1">
              <a:off x="2719" y="1820"/>
              <a:ext cx="1386" cy="2"/>
            </a:xfrm>
            <a:prstGeom prst="line">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grpSp>
        <p:nvGrpSpPr>
          <p:cNvPr id="226333" name="Group 29"/>
          <p:cNvGrpSpPr>
            <a:grpSpLocks/>
          </p:cNvGrpSpPr>
          <p:nvPr/>
        </p:nvGrpSpPr>
        <p:grpSpPr bwMode="auto">
          <a:xfrm>
            <a:off x="5232400" y="3933825"/>
            <a:ext cx="2592388" cy="1263650"/>
            <a:chOff x="2336" y="2478"/>
            <a:chExt cx="1633" cy="796"/>
          </a:xfrm>
        </p:grpSpPr>
        <p:sp>
          <p:nvSpPr>
            <p:cNvPr id="226326" name="Rectangle 22"/>
            <p:cNvSpPr>
              <a:spLocks noChangeArrowheads="1"/>
            </p:cNvSpPr>
            <p:nvPr/>
          </p:nvSpPr>
          <p:spPr bwMode="auto">
            <a:xfrm>
              <a:off x="2336" y="2973"/>
              <a:ext cx="1111" cy="301"/>
            </a:xfrm>
            <a:prstGeom prst="rect">
              <a:avLst/>
            </a:prstGeom>
            <a:gradFill rotWithShape="1">
              <a:gsLst>
                <a:gs pos="0">
                  <a:srgbClr val="666633">
                    <a:gamma/>
                    <a:shade val="46275"/>
                    <a:invGamma/>
                  </a:srgbClr>
                </a:gs>
                <a:gs pos="50000">
                  <a:srgbClr val="666633"/>
                </a:gs>
                <a:gs pos="100000">
                  <a:srgbClr val="666633">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Diversifying</a:t>
              </a:r>
              <a:endParaRPr kumimoji="0" lang="zh-CN" altLang="en-US" b="1" i="1">
                <a:solidFill>
                  <a:schemeClr val="accent1"/>
                </a:solidFill>
                <a:latin typeface="Times New Roman" panose="02020603050405020304" pitchFamily="18" charset="0"/>
              </a:endParaRPr>
            </a:p>
          </p:txBody>
        </p:sp>
        <p:sp>
          <p:nvSpPr>
            <p:cNvPr id="226328" name="Line 24"/>
            <p:cNvSpPr>
              <a:spLocks noChangeShapeType="1"/>
            </p:cNvSpPr>
            <p:nvPr/>
          </p:nvSpPr>
          <p:spPr bwMode="auto">
            <a:xfrm flipH="1">
              <a:off x="2971" y="2478"/>
              <a:ext cx="998" cy="453"/>
            </a:xfrm>
            <a:prstGeom prst="line">
              <a:avLst/>
            </a:prstGeom>
            <a:noFill/>
            <a:ln w="28575">
              <a:solidFill>
                <a:srgbClr val="CC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grpSp>
        <p:nvGrpSpPr>
          <p:cNvPr id="226335" name="Group 31"/>
          <p:cNvGrpSpPr>
            <a:grpSpLocks/>
          </p:cNvGrpSpPr>
          <p:nvPr/>
        </p:nvGrpSpPr>
        <p:grpSpPr bwMode="auto">
          <a:xfrm>
            <a:off x="8256588" y="3933825"/>
            <a:ext cx="2266950" cy="1263650"/>
            <a:chOff x="4241" y="2478"/>
            <a:chExt cx="1428" cy="796"/>
          </a:xfrm>
        </p:grpSpPr>
        <p:sp>
          <p:nvSpPr>
            <p:cNvPr id="226327" name="Rectangle 23"/>
            <p:cNvSpPr>
              <a:spLocks noChangeArrowheads="1"/>
            </p:cNvSpPr>
            <p:nvPr/>
          </p:nvSpPr>
          <p:spPr bwMode="auto">
            <a:xfrm>
              <a:off x="4558" y="2973"/>
              <a:ext cx="1111" cy="301"/>
            </a:xfrm>
            <a:prstGeom prst="rect">
              <a:avLst/>
            </a:prstGeom>
            <a:gradFill rotWithShape="1">
              <a:gsLst>
                <a:gs pos="0">
                  <a:srgbClr val="666633">
                    <a:gamma/>
                    <a:shade val="46275"/>
                    <a:invGamma/>
                  </a:srgbClr>
                </a:gs>
                <a:gs pos="50000">
                  <a:srgbClr val="666633"/>
                </a:gs>
                <a:gs pos="100000">
                  <a:srgbClr val="666633">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Hedging</a:t>
              </a:r>
            </a:p>
          </p:txBody>
        </p:sp>
        <p:sp>
          <p:nvSpPr>
            <p:cNvPr id="226329" name="Line 25"/>
            <p:cNvSpPr>
              <a:spLocks noChangeShapeType="1"/>
            </p:cNvSpPr>
            <p:nvPr/>
          </p:nvSpPr>
          <p:spPr bwMode="auto">
            <a:xfrm>
              <a:off x="4241" y="2478"/>
              <a:ext cx="998" cy="453"/>
            </a:xfrm>
            <a:prstGeom prst="line">
              <a:avLst/>
            </a:prstGeom>
            <a:noFill/>
            <a:ln w="28575">
              <a:solidFill>
                <a:srgbClr val="CC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grpSp>
        <p:nvGrpSpPr>
          <p:cNvPr id="226334" name="Group 30"/>
          <p:cNvGrpSpPr>
            <a:grpSpLocks/>
          </p:cNvGrpSpPr>
          <p:nvPr/>
        </p:nvGrpSpPr>
        <p:grpSpPr bwMode="auto">
          <a:xfrm>
            <a:off x="7392988" y="3933825"/>
            <a:ext cx="1295400" cy="1263650"/>
            <a:chOff x="3697" y="2478"/>
            <a:chExt cx="816" cy="796"/>
          </a:xfrm>
        </p:grpSpPr>
        <p:sp>
          <p:nvSpPr>
            <p:cNvPr id="226325" name="Rectangle 21"/>
            <p:cNvSpPr>
              <a:spLocks noChangeArrowheads="1"/>
            </p:cNvSpPr>
            <p:nvPr/>
          </p:nvSpPr>
          <p:spPr bwMode="auto">
            <a:xfrm>
              <a:off x="3697" y="2973"/>
              <a:ext cx="816" cy="301"/>
            </a:xfrm>
            <a:prstGeom prst="rect">
              <a:avLst/>
            </a:prstGeom>
            <a:gradFill rotWithShape="1">
              <a:gsLst>
                <a:gs pos="0">
                  <a:srgbClr val="666633">
                    <a:gamma/>
                    <a:shade val="46275"/>
                    <a:invGamma/>
                  </a:srgbClr>
                </a:gs>
                <a:gs pos="50000">
                  <a:srgbClr val="666633"/>
                </a:gs>
                <a:gs pos="100000">
                  <a:srgbClr val="666633">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Insuring</a:t>
              </a:r>
              <a:endParaRPr kumimoji="0" lang="zh-CN" altLang="en-US" b="1" i="1">
                <a:solidFill>
                  <a:schemeClr val="accent1"/>
                </a:solidFill>
                <a:latin typeface="Times New Roman" panose="02020603050405020304" pitchFamily="18" charset="0"/>
              </a:endParaRPr>
            </a:p>
          </p:txBody>
        </p:sp>
        <p:sp>
          <p:nvSpPr>
            <p:cNvPr id="226330" name="Line 26"/>
            <p:cNvSpPr>
              <a:spLocks noChangeShapeType="1"/>
            </p:cNvSpPr>
            <p:nvPr/>
          </p:nvSpPr>
          <p:spPr bwMode="auto">
            <a:xfrm>
              <a:off x="4105" y="2478"/>
              <a:ext cx="9" cy="489"/>
            </a:xfrm>
            <a:prstGeom prst="line">
              <a:avLst/>
            </a:prstGeom>
            <a:noFill/>
            <a:ln w="28575">
              <a:solidFill>
                <a:srgbClr val="CC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spTree>
    <p:extLst>
      <p:ext uri="{BB962C8B-B14F-4D97-AF65-F5344CB8AC3E}">
        <p14:creationId xmlns:p14="http://schemas.microsoft.com/office/powerpoint/2010/main" val="1079255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6306"/>
                                        </p:tgtEl>
                                        <p:attrNameLst>
                                          <p:attrName>style.visibility</p:attrName>
                                        </p:attrNameLst>
                                      </p:cBhvr>
                                      <p:to>
                                        <p:strVal val="visible"/>
                                      </p:to>
                                    </p:set>
                                    <p:anim calcmode="lin" valueType="num">
                                      <p:cBhvr additive="base">
                                        <p:cTn id="7" dur="1000" fill="hold"/>
                                        <p:tgtEl>
                                          <p:spTgt spid="226306"/>
                                        </p:tgtEl>
                                        <p:attrNameLst>
                                          <p:attrName>ppt_x</p:attrName>
                                        </p:attrNameLst>
                                      </p:cBhvr>
                                      <p:tavLst>
                                        <p:tav tm="0">
                                          <p:val>
                                            <p:strVal val="0-#ppt_w/2"/>
                                          </p:val>
                                        </p:tav>
                                        <p:tav tm="100000">
                                          <p:val>
                                            <p:strVal val="#ppt_x"/>
                                          </p:val>
                                        </p:tav>
                                      </p:tavLst>
                                    </p:anim>
                                    <p:anim calcmode="lin" valueType="num">
                                      <p:cBhvr additive="base">
                                        <p:cTn id="8" dur="1000" fill="hold"/>
                                        <p:tgtEl>
                                          <p:spTgt spid="2263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6309"/>
                                        </p:tgtEl>
                                        <p:attrNameLst>
                                          <p:attrName>style.visibility</p:attrName>
                                        </p:attrNameLst>
                                      </p:cBhvr>
                                      <p:to>
                                        <p:strVal val="visible"/>
                                      </p:to>
                                    </p:set>
                                    <p:animEffect transition="in" filter="wipe(left)">
                                      <p:cBhvr>
                                        <p:cTn id="13" dur="500"/>
                                        <p:tgtEl>
                                          <p:spTgt spid="2263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26332"/>
                                        </p:tgtEl>
                                        <p:attrNameLst>
                                          <p:attrName>style.visibility</p:attrName>
                                        </p:attrNameLst>
                                      </p:cBhvr>
                                      <p:to>
                                        <p:strVal val="visible"/>
                                      </p:to>
                                    </p:set>
                                    <p:animEffect transition="in" filter="wipe(up)">
                                      <p:cBhvr>
                                        <p:cTn id="18" dur="500"/>
                                        <p:tgtEl>
                                          <p:spTgt spid="2263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26322"/>
                                        </p:tgtEl>
                                        <p:attrNameLst>
                                          <p:attrName>style.visibility</p:attrName>
                                        </p:attrNameLst>
                                      </p:cBhvr>
                                      <p:to>
                                        <p:strVal val="visible"/>
                                      </p:to>
                                    </p:set>
                                    <p:animEffect transition="in" filter="wipe(up)">
                                      <p:cBhvr>
                                        <p:cTn id="23" dur="500"/>
                                        <p:tgtEl>
                                          <p:spTgt spid="2263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26331"/>
                                        </p:tgtEl>
                                        <p:attrNameLst>
                                          <p:attrName>style.visibility</p:attrName>
                                        </p:attrNameLst>
                                      </p:cBhvr>
                                      <p:to>
                                        <p:strVal val="visible"/>
                                      </p:to>
                                    </p:set>
                                    <p:animEffect transition="in" filter="wipe(up)">
                                      <p:cBhvr>
                                        <p:cTn id="28" dur="500"/>
                                        <p:tgtEl>
                                          <p:spTgt spid="2263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26333"/>
                                        </p:tgtEl>
                                        <p:attrNameLst>
                                          <p:attrName>style.visibility</p:attrName>
                                        </p:attrNameLst>
                                      </p:cBhvr>
                                      <p:to>
                                        <p:strVal val="visible"/>
                                      </p:to>
                                    </p:set>
                                    <p:animEffect transition="in" filter="wipe(up)">
                                      <p:cBhvr>
                                        <p:cTn id="33" dur="500"/>
                                        <p:tgtEl>
                                          <p:spTgt spid="2263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226334"/>
                                        </p:tgtEl>
                                        <p:attrNameLst>
                                          <p:attrName>style.visibility</p:attrName>
                                        </p:attrNameLst>
                                      </p:cBhvr>
                                      <p:to>
                                        <p:strVal val="visible"/>
                                      </p:to>
                                    </p:set>
                                    <p:animEffect transition="in" filter="wipe(up)">
                                      <p:cBhvr>
                                        <p:cTn id="38" dur="500"/>
                                        <p:tgtEl>
                                          <p:spTgt spid="22633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226335"/>
                                        </p:tgtEl>
                                        <p:attrNameLst>
                                          <p:attrName>style.visibility</p:attrName>
                                        </p:attrNameLst>
                                      </p:cBhvr>
                                      <p:to>
                                        <p:strVal val="visible"/>
                                      </p:to>
                                    </p:set>
                                    <p:animEffect transition="in" filter="wipe(up)">
                                      <p:cBhvr>
                                        <p:cTn id="43" dur="500"/>
                                        <p:tgtEl>
                                          <p:spTgt spid="226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p:bldP spid="22630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zh-CN" sz="3200"/>
              <a:t>How do you realize your objective?</a:t>
            </a:r>
            <a:endParaRPr lang="zh-CN" altLang="en-US" sz="3200"/>
          </a:p>
        </p:txBody>
      </p:sp>
      <p:sp>
        <p:nvSpPr>
          <p:cNvPr id="227332" name="Text Box 4"/>
          <p:cNvSpPr txBox="1">
            <a:spLocks noChangeArrowheads="1"/>
          </p:cNvSpPr>
          <p:nvPr/>
        </p:nvSpPr>
        <p:spPr bwMode="auto">
          <a:xfrm>
            <a:off x="3503613" y="2195520"/>
            <a:ext cx="4824412" cy="847718"/>
          </a:xfrm>
          <a:prstGeom prst="rect">
            <a:avLst/>
          </a:prstGeom>
          <a:gradFill rotWithShape="1">
            <a:gsLst>
              <a:gs pos="0">
                <a:srgbClr val="1D08B8">
                  <a:gamma/>
                  <a:shade val="46275"/>
                  <a:invGamma/>
                </a:srgbClr>
              </a:gs>
              <a:gs pos="50000">
                <a:srgbClr val="1D08B8"/>
              </a:gs>
              <a:gs pos="100000">
                <a:srgbClr val="1D08B8">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bg2"/>
                </a:solidFill>
                <a:latin typeface="Times New Roman" panose="02020603050405020304" pitchFamily="18" charset="0"/>
              </a:rPr>
              <a:t>Find market leakage or opportunity, and try your best to gain money.</a:t>
            </a:r>
          </a:p>
        </p:txBody>
      </p:sp>
      <p:grpSp>
        <p:nvGrpSpPr>
          <p:cNvPr id="227333" name="Group 5"/>
          <p:cNvGrpSpPr>
            <a:grpSpLocks/>
          </p:cNvGrpSpPr>
          <p:nvPr/>
        </p:nvGrpSpPr>
        <p:grpSpPr bwMode="auto">
          <a:xfrm>
            <a:off x="3181350" y="3141663"/>
            <a:ext cx="2592388" cy="1263650"/>
            <a:chOff x="2336" y="2478"/>
            <a:chExt cx="1633" cy="796"/>
          </a:xfrm>
        </p:grpSpPr>
        <p:sp>
          <p:nvSpPr>
            <p:cNvPr id="227334" name="Rectangle 6">
              <a:hlinkClick r:id="rId2" action="ppaction://hlinksldjump"/>
            </p:cNvPr>
            <p:cNvSpPr>
              <a:spLocks noChangeArrowheads="1"/>
            </p:cNvSpPr>
            <p:nvPr/>
          </p:nvSpPr>
          <p:spPr bwMode="auto">
            <a:xfrm>
              <a:off x="2336" y="2973"/>
              <a:ext cx="1111" cy="301"/>
            </a:xfrm>
            <a:prstGeom prst="rect">
              <a:avLst/>
            </a:prstGeom>
            <a:gradFill rotWithShape="1">
              <a:gsLst>
                <a:gs pos="0">
                  <a:srgbClr val="666633">
                    <a:gamma/>
                    <a:shade val="46275"/>
                    <a:invGamma/>
                  </a:srgbClr>
                </a:gs>
                <a:gs pos="50000">
                  <a:srgbClr val="666633"/>
                </a:gs>
                <a:gs pos="100000">
                  <a:srgbClr val="666633">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Speculating</a:t>
              </a:r>
              <a:endParaRPr kumimoji="0" lang="zh-CN" altLang="en-US" b="1" i="1">
                <a:solidFill>
                  <a:schemeClr val="accent1"/>
                </a:solidFill>
                <a:latin typeface="Times New Roman" panose="02020603050405020304" pitchFamily="18" charset="0"/>
              </a:endParaRPr>
            </a:p>
          </p:txBody>
        </p:sp>
        <p:sp>
          <p:nvSpPr>
            <p:cNvPr id="227335" name="Line 7"/>
            <p:cNvSpPr>
              <a:spLocks noChangeShapeType="1"/>
            </p:cNvSpPr>
            <p:nvPr/>
          </p:nvSpPr>
          <p:spPr bwMode="auto">
            <a:xfrm flipH="1">
              <a:off x="2971" y="2478"/>
              <a:ext cx="998" cy="453"/>
            </a:xfrm>
            <a:prstGeom prst="line">
              <a:avLst/>
            </a:prstGeom>
            <a:noFill/>
            <a:ln w="28575">
              <a:solidFill>
                <a:srgbClr val="CC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grpSp>
        <p:nvGrpSpPr>
          <p:cNvPr id="227336" name="Group 8"/>
          <p:cNvGrpSpPr>
            <a:grpSpLocks/>
          </p:cNvGrpSpPr>
          <p:nvPr/>
        </p:nvGrpSpPr>
        <p:grpSpPr bwMode="auto">
          <a:xfrm>
            <a:off x="6205538" y="3141663"/>
            <a:ext cx="2266950" cy="1263650"/>
            <a:chOff x="4241" y="2478"/>
            <a:chExt cx="1428" cy="796"/>
          </a:xfrm>
        </p:grpSpPr>
        <p:sp>
          <p:nvSpPr>
            <p:cNvPr id="227337" name="Rectangle 9">
              <a:hlinkClick r:id="rId3" action="ppaction://hlinksldjump"/>
            </p:cNvPr>
            <p:cNvSpPr>
              <a:spLocks noChangeArrowheads="1"/>
            </p:cNvSpPr>
            <p:nvPr/>
          </p:nvSpPr>
          <p:spPr bwMode="auto">
            <a:xfrm>
              <a:off x="4558" y="2973"/>
              <a:ext cx="1111" cy="301"/>
            </a:xfrm>
            <a:prstGeom prst="rect">
              <a:avLst/>
            </a:prstGeom>
            <a:gradFill rotWithShape="1">
              <a:gsLst>
                <a:gs pos="0">
                  <a:srgbClr val="666633">
                    <a:gamma/>
                    <a:shade val="46275"/>
                    <a:invGamma/>
                  </a:srgbClr>
                </a:gs>
                <a:gs pos="50000">
                  <a:srgbClr val="666633"/>
                </a:gs>
                <a:gs pos="100000">
                  <a:srgbClr val="666633">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Arbitraging</a:t>
              </a:r>
            </a:p>
          </p:txBody>
        </p:sp>
        <p:sp>
          <p:nvSpPr>
            <p:cNvPr id="227338" name="Line 10"/>
            <p:cNvSpPr>
              <a:spLocks noChangeShapeType="1"/>
            </p:cNvSpPr>
            <p:nvPr/>
          </p:nvSpPr>
          <p:spPr bwMode="auto">
            <a:xfrm>
              <a:off x="4241" y="2478"/>
              <a:ext cx="998" cy="453"/>
            </a:xfrm>
            <a:prstGeom prst="line">
              <a:avLst/>
            </a:prstGeom>
            <a:noFill/>
            <a:ln w="28575">
              <a:solidFill>
                <a:srgbClr val="CC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grpSp>
        <p:nvGrpSpPr>
          <p:cNvPr id="227348" name="Group 20"/>
          <p:cNvGrpSpPr>
            <a:grpSpLocks/>
          </p:cNvGrpSpPr>
          <p:nvPr/>
        </p:nvGrpSpPr>
        <p:grpSpPr bwMode="auto">
          <a:xfrm>
            <a:off x="4224339" y="4437064"/>
            <a:ext cx="3455987" cy="1665287"/>
            <a:chOff x="1701" y="2795"/>
            <a:chExt cx="2177" cy="1049"/>
          </a:xfrm>
        </p:grpSpPr>
        <p:sp>
          <p:nvSpPr>
            <p:cNvPr id="227343" name="Rectangle 15">
              <a:hlinkClick r:id="rId4" action="ppaction://hlinksldjump"/>
            </p:cNvPr>
            <p:cNvSpPr>
              <a:spLocks noChangeArrowheads="1"/>
            </p:cNvSpPr>
            <p:nvPr/>
          </p:nvSpPr>
          <p:spPr bwMode="auto">
            <a:xfrm>
              <a:off x="2039" y="3310"/>
              <a:ext cx="1543" cy="534"/>
            </a:xfrm>
            <a:prstGeom prst="rect">
              <a:avLst/>
            </a:prstGeom>
            <a:gradFill rotWithShape="1">
              <a:gsLst>
                <a:gs pos="0">
                  <a:srgbClr val="663300">
                    <a:gamma/>
                    <a:shade val="46275"/>
                    <a:invGamma/>
                  </a:srgbClr>
                </a:gs>
                <a:gs pos="50000">
                  <a:srgbClr val="663300"/>
                </a:gs>
                <a:gs pos="100000">
                  <a:srgbClr val="663300">
                    <a:gamma/>
                    <a:shade val="46275"/>
                    <a:invGamma/>
                  </a:srgbClr>
                </a:gs>
              </a:gsLst>
              <a:lin ang="5400000" scaled="1"/>
            </a:gradFill>
            <a:ln>
              <a:noFill/>
            </a:ln>
            <a:effectLst/>
            <a:extLst>
              <a:ext uri="{91240B29-F687-4F45-9708-019B960494DF}">
                <a14:hiddenLine xmlns:a14="http://schemas.microsoft.com/office/drawing/2010/main" w="9525" algn="ctr">
                  <a:solidFill>
                    <a:srgbClr val="00640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54000" rIns="72000" bIns="54000" anchor="b">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1087438" indent="-457200" algn="l">
                <a:defRPr kumimoji="1" sz="2400">
                  <a:solidFill>
                    <a:schemeClr val="tx1"/>
                  </a:solidFill>
                  <a:latin typeface="Tahoma" panose="020B0604030504040204" pitchFamily="34" charset="0"/>
                  <a:ea typeface="宋体" panose="02010600030101010101" pitchFamily="2" charset="-122"/>
                </a:defRPr>
              </a:lvl2pPr>
              <a:lvl3pPr marL="1724025" indent="-457200" algn="l">
                <a:defRPr kumimoji="1" sz="2400">
                  <a:solidFill>
                    <a:schemeClr val="tx1"/>
                  </a:solidFill>
                  <a:latin typeface="Tahoma" panose="020B0604030504040204" pitchFamily="34" charset="0"/>
                  <a:ea typeface="宋体" panose="02010600030101010101" pitchFamily="2" charset="-122"/>
                </a:defRPr>
              </a:lvl3pPr>
              <a:lvl4pPr marL="2360613" indent="-457200" algn="l">
                <a:defRPr kumimoji="1" sz="2400">
                  <a:solidFill>
                    <a:schemeClr val="tx1"/>
                  </a:solidFill>
                  <a:latin typeface="Tahoma" panose="020B0604030504040204" pitchFamily="34" charset="0"/>
                  <a:ea typeface="宋体" panose="02010600030101010101" pitchFamily="2" charset="-122"/>
                </a:defRPr>
              </a:lvl4pPr>
              <a:lvl5pPr marL="2997200" indent="-457200" algn="l">
                <a:defRPr kumimoji="1" sz="2400">
                  <a:solidFill>
                    <a:schemeClr val="tx1"/>
                  </a:solidFill>
                  <a:latin typeface="Tahoma" panose="020B0604030504040204" pitchFamily="34"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spcBef>
                  <a:spcPct val="20000"/>
                </a:spcBef>
              </a:pPr>
              <a:r>
                <a:rPr kumimoji="0" lang="en-US" altLang="zh-CN" b="1" i="1">
                  <a:solidFill>
                    <a:schemeClr val="accent1"/>
                  </a:solidFill>
                  <a:latin typeface="Times New Roman" panose="02020603050405020304" pitchFamily="18" charset="0"/>
                </a:rPr>
                <a:t>Efficient Markets Hypothesis</a:t>
              </a:r>
              <a:endParaRPr kumimoji="0" lang="zh-CN" altLang="en-US" b="1" i="1">
                <a:solidFill>
                  <a:schemeClr val="accent1"/>
                </a:solidFill>
                <a:latin typeface="Times New Roman" panose="02020603050405020304" pitchFamily="18" charset="0"/>
              </a:endParaRPr>
            </a:p>
          </p:txBody>
        </p:sp>
        <p:sp>
          <p:nvSpPr>
            <p:cNvPr id="227344" name="Line 16"/>
            <p:cNvSpPr>
              <a:spLocks noChangeShapeType="1"/>
            </p:cNvSpPr>
            <p:nvPr/>
          </p:nvSpPr>
          <p:spPr bwMode="auto">
            <a:xfrm>
              <a:off x="1701" y="2811"/>
              <a:ext cx="998" cy="438"/>
            </a:xfrm>
            <a:prstGeom prst="line">
              <a:avLst/>
            </a:prstGeom>
            <a:noFill/>
            <a:ln w="28575">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227345" name="Line 17"/>
            <p:cNvSpPr>
              <a:spLocks noChangeShapeType="1"/>
            </p:cNvSpPr>
            <p:nvPr/>
          </p:nvSpPr>
          <p:spPr bwMode="auto">
            <a:xfrm flipH="1">
              <a:off x="2925" y="2795"/>
              <a:ext cx="953" cy="454"/>
            </a:xfrm>
            <a:prstGeom prst="line">
              <a:avLst/>
            </a:prstGeom>
            <a:noFill/>
            <a:ln w="28575">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grpSp>
      <p:sp>
        <p:nvSpPr>
          <p:cNvPr id="227349" name="Rectangle 21"/>
          <p:cNvSpPr>
            <a:spLocks noGrp="1" noChangeArrowheads="1"/>
          </p:cNvSpPr>
          <p:nvPr>
            <p:ph type="body" idx="1"/>
          </p:nvPr>
        </p:nvSpPr>
        <p:spPr>
          <a:xfrm>
            <a:off x="2208213" y="3716338"/>
            <a:ext cx="7772400" cy="1008062"/>
          </a:xfrm>
          <a:gradFill rotWithShape="1">
            <a:gsLst>
              <a:gs pos="0">
                <a:srgbClr val="1D08B8"/>
              </a:gs>
              <a:gs pos="100000">
                <a:srgbClr val="1D08B8">
                  <a:gamma/>
                  <a:shade val="46275"/>
                  <a:invGamma/>
                </a:srgbClr>
              </a:gs>
            </a:gsLst>
            <a:lin ang="18900000" scaled="1"/>
          </a:gradFill>
          <a:ln/>
        </p:spPr>
        <p:txBody>
          <a:bodyPr/>
          <a:lstStyle/>
          <a:p>
            <a:pPr marL="0" indent="177800" algn="just">
              <a:buNone/>
            </a:pPr>
            <a:r>
              <a:rPr lang="en-US" altLang="zh-CN">
                <a:solidFill>
                  <a:srgbClr val="FFFF00"/>
                </a:solidFill>
                <a:effectLst>
                  <a:outerShdw blurRad="38100" dist="38100" dir="2700000" algn="tl">
                    <a:srgbClr val="000000"/>
                  </a:outerShdw>
                </a:effectLst>
              </a:rPr>
              <a:t>An efficient capital market is one in which stock prices fully reflect available information.</a:t>
            </a:r>
          </a:p>
        </p:txBody>
      </p:sp>
    </p:spTree>
    <p:extLst>
      <p:ext uri="{BB962C8B-B14F-4D97-AF65-F5344CB8AC3E}">
        <p14:creationId xmlns:p14="http://schemas.microsoft.com/office/powerpoint/2010/main" val="2231934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500"/>
                                        <p:tgtEl>
                                          <p:spTgt spid="227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7333"/>
                                        </p:tgtEl>
                                        <p:attrNameLst>
                                          <p:attrName>style.visibility</p:attrName>
                                        </p:attrNameLst>
                                      </p:cBhvr>
                                      <p:to>
                                        <p:strVal val="visible"/>
                                      </p:to>
                                    </p:set>
                                    <p:animEffect transition="in" filter="wipe(up)">
                                      <p:cBhvr>
                                        <p:cTn id="12" dur="500"/>
                                        <p:tgtEl>
                                          <p:spTgt spid="227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27336"/>
                                        </p:tgtEl>
                                        <p:attrNameLst>
                                          <p:attrName>style.visibility</p:attrName>
                                        </p:attrNameLst>
                                      </p:cBhvr>
                                      <p:to>
                                        <p:strVal val="visible"/>
                                      </p:to>
                                    </p:set>
                                    <p:animEffect transition="in" filter="wipe(up)">
                                      <p:cBhvr>
                                        <p:cTn id="17" dur="500"/>
                                        <p:tgtEl>
                                          <p:spTgt spid="2273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27348"/>
                                        </p:tgtEl>
                                        <p:attrNameLst>
                                          <p:attrName>style.visibility</p:attrName>
                                        </p:attrNameLst>
                                      </p:cBhvr>
                                      <p:to>
                                        <p:strVal val="visible"/>
                                      </p:to>
                                    </p:set>
                                    <p:animEffect transition="in" filter="wipe(up)">
                                      <p:cBhvr>
                                        <p:cTn id="22" dur="500"/>
                                        <p:tgtEl>
                                          <p:spTgt spid="227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27349">
                                            <p:txEl>
                                              <p:pRg st="0" end="0"/>
                                            </p:txEl>
                                          </p:spTgt>
                                        </p:tgtEl>
                                        <p:attrNameLst>
                                          <p:attrName>style.visibility</p:attrName>
                                        </p:attrNameLst>
                                      </p:cBhvr>
                                      <p:to>
                                        <p:strVal val="visible"/>
                                      </p:to>
                                    </p:set>
                                    <p:anim calcmode="lin" valueType="num">
                                      <p:cBhvr additive="base">
                                        <p:cTn id="27" dur="500" fill="hold"/>
                                        <p:tgtEl>
                                          <p:spTgt spid="227349">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2734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7349">
                                            <p:txEl>
                                              <p:pRg st="0" end="0"/>
                                            </p:txEl>
                                          </p:spTgt>
                                        </p:tgtEl>
                                        <p:attrNameLst>
                                          <p:attrName>ppt_c</p:attrName>
                                        </p:attrNameLst>
                                      </p:cBhvr>
                                      <p:to>
                                        <a:srgbClr val="008000"/>
                                      </p:to>
                                    </p:animClr>
                                  </p:subTnLst>
                                </p:cTn>
                              </p:par>
                              <p:par>
                                <p:cTn id="29" presetID="53" presetClass="entr" presetSubtype="0" fill="hold" grpId="1" nodeType="withEffect">
                                  <p:stCondLst>
                                    <p:cond delay="0"/>
                                  </p:stCondLst>
                                  <p:childTnLst>
                                    <p:set>
                                      <p:cBhvr>
                                        <p:cTn id="30" dur="1" fill="hold">
                                          <p:stCondLst>
                                            <p:cond delay="0"/>
                                          </p:stCondLst>
                                        </p:cTn>
                                        <p:tgtEl>
                                          <p:spTgt spid="227349">
                                            <p:bg/>
                                          </p:spTgt>
                                        </p:tgtEl>
                                        <p:attrNameLst>
                                          <p:attrName>style.visibility</p:attrName>
                                        </p:attrNameLst>
                                      </p:cBhvr>
                                      <p:to>
                                        <p:strVal val="visible"/>
                                      </p:to>
                                    </p:set>
                                    <p:anim calcmode="lin" valueType="num">
                                      <p:cBhvr>
                                        <p:cTn id="31" dur="500" fill="hold"/>
                                        <p:tgtEl>
                                          <p:spTgt spid="227349">
                                            <p:bg/>
                                          </p:spTgt>
                                        </p:tgtEl>
                                        <p:attrNameLst>
                                          <p:attrName>ppt_w</p:attrName>
                                        </p:attrNameLst>
                                      </p:cBhvr>
                                      <p:tavLst>
                                        <p:tav tm="0">
                                          <p:val>
                                            <p:fltVal val="0"/>
                                          </p:val>
                                        </p:tav>
                                        <p:tav tm="100000">
                                          <p:val>
                                            <p:strVal val="#ppt_w"/>
                                          </p:val>
                                        </p:tav>
                                      </p:tavLst>
                                    </p:anim>
                                    <p:anim calcmode="lin" valueType="num">
                                      <p:cBhvr>
                                        <p:cTn id="32" dur="500" fill="hold"/>
                                        <p:tgtEl>
                                          <p:spTgt spid="227349">
                                            <p:bg/>
                                          </p:spTgt>
                                        </p:tgtEl>
                                        <p:attrNameLst>
                                          <p:attrName>ppt_h</p:attrName>
                                        </p:attrNameLst>
                                      </p:cBhvr>
                                      <p:tavLst>
                                        <p:tav tm="0">
                                          <p:val>
                                            <p:fltVal val="0"/>
                                          </p:val>
                                        </p:tav>
                                        <p:tav tm="100000">
                                          <p:val>
                                            <p:strVal val="#ppt_h"/>
                                          </p:val>
                                        </p:tav>
                                      </p:tavLst>
                                    </p:anim>
                                    <p:animEffect transition="in" filter="fade">
                                      <p:cBhvr>
                                        <p:cTn id="33" dur="500"/>
                                        <p:tgtEl>
                                          <p:spTgt spid="227349">
                                            <p:bg/>
                                          </p:spTgt>
                                        </p:tgtEl>
                                      </p:cBhvr>
                                    </p:animEffect>
                                  </p:childTnLst>
                                </p:cTn>
                              </p:par>
                              <p:par>
                                <p:cTn id="34" presetID="53" presetClass="entr" presetSubtype="0" fill="hold" grpId="1" nodeType="withEffect">
                                  <p:stCondLst>
                                    <p:cond delay="0"/>
                                  </p:stCondLst>
                                  <p:childTnLst>
                                    <p:set>
                                      <p:cBhvr>
                                        <p:cTn id="35" dur="1" fill="hold">
                                          <p:stCondLst>
                                            <p:cond delay="0"/>
                                          </p:stCondLst>
                                        </p:cTn>
                                        <p:tgtEl>
                                          <p:spTgt spid="227349">
                                            <p:txEl>
                                              <p:pRg st="0" end="0"/>
                                            </p:txEl>
                                          </p:spTgt>
                                        </p:tgtEl>
                                        <p:attrNameLst>
                                          <p:attrName>style.visibility</p:attrName>
                                        </p:attrNameLst>
                                      </p:cBhvr>
                                      <p:to>
                                        <p:strVal val="visible"/>
                                      </p:to>
                                    </p:set>
                                    <p:anim calcmode="lin" valueType="num">
                                      <p:cBhvr>
                                        <p:cTn id="36" dur="500" fill="hold"/>
                                        <p:tgtEl>
                                          <p:spTgt spid="227349">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227349">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2273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p:bldP spid="227349" grpId="0" build="p" autoUpdateAnimBg="0"/>
      <p:bldP spid="227349" grpId="1" build="p"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ltLang="zh-CN" sz="3200"/>
              <a:t>The Different Types of Efficiency</a:t>
            </a:r>
          </a:p>
        </p:txBody>
      </p:sp>
      <p:sp>
        <p:nvSpPr>
          <p:cNvPr id="311299" name="Rectangle 3"/>
          <p:cNvSpPr>
            <a:spLocks noGrp="1" noChangeArrowheads="1"/>
          </p:cNvSpPr>
          <p:nvPr>
            <p:ph type="body" idx="1"/>
          </p:nvPr>
        </p:nvSpPr>
        <p:spPr>
          <a:xfrm>
            <a:off x="855405" y="1989138"/>
            <a:ext cx="10545097" cy="4464050"/>
          </a:xfrm>
        </p:spPr>
        <p:txBody>
          <a:bodyPr/>
          <a:lstStyle/>
          <a:p>
            <a:pPr algn="just"/>
            <a:r>
              <a:rPr lang="en-US" altLang="zh-CN" dirty="0">
                <a:ea typeface="宋体" panose="02010600030101010101" pitchFamily="2" charset="-122"/>
              </a:rPr>
              <a:t>Weak Form</a:t>
            </a:r>
          </a:p>
          <a:p>
            <a:pPr lvl="1" algn="just"/>
            <a:r>
              <a:rPr lang="en-US" altLang="zh-CN" dirty="0">
                <a:solidFill>
                  <a:srgbClr val="1406CA"/>
                </a:solidFill>
                <a:ea typeface="宋体" panose="02010600030101010101" pitchFamily="2" charset="-122"/>
              </a:rPr>
              <a:t>Security prices reflect all information found in </a:t>
            </a:r>
            <a:r>
              <a:rPr lang="en-US" altLang="zh-CN" dirty="0">
                <a:solidFill>
                  <a:srgbClr val="FF0066"/>
                </a:solidFill>
                <a:ea typeface="宋体" panose="02010600030101010101" pitchFamily="2" charset="-122"/>
              </a:rPr>
              <a:t>past</a:t>
            </a:r>
            <a:r>
              <a:rPr lang="en-US" altLang="zh-CN" dirty="0">
                <a:ea typeface="宋体" panose="02010600030101010101" pitchFamily="2" charset="-122"/>
              </a:rPr>
              <a:t> </a:t>
            </a:r>
            <a:r>
              <a:rPr lang="en-US" altLang="zh-CN" dirty="0">
                <a:solidFill>
                  <a:srgbClr val="1406CA"/>
                </a:solidFill>
                <a:ea typeface="宋体" panose="02010600030101010101" pitchFamily="2" charset="-122"/>
              </a:rPr>
              <a:t>prices and </a:t>
            </a:r>
            <a:r>
              <a:rPr lang="en-US" altLang="zh-CN" dirty="0" smtClean="0">
                <a:solidFill>
                  <a:srgbClr val="1406CA"/>
                </a:solidFill>
                <a:ea typeface="宋体" panose="02010600030101010101" pitchFamily="2" charset="-122"/>
              </a:rPr>
              <a:t>volume</a:t>
            </a:r>
            <a:endParaRPr lang="en-US" altLang="zh-CN" dirty="0">
              <a:solidFill>
                <a:srgbClr val="1406CA"/>
              </a:solidFill>
              <a:ea typeface="宋体" panose="02010600030101010101" pitchFamily="2" charset="-122"/>
            </a:endParaRPr>
          </a:p>
          <a:p>
            <a:pPr algn="just"/>
            <a:r>
              <a:rPr lang="en-US" altLang="zh-CN" dirty="0">
                <a:ea typeface="宋体" panose="02010600030101010101" pitchFamily="2" charset="-122"/>
              </a:rPr>
              <a:t>Semi-Strong Form</a:t>
            </a:r>
          </a:p>
          <a:p>
            <a:pPr lvl="1" algn="just"/>
            <a:r>
              <a:rPr lang="en-US" altLang="zh-CN" dirty="0">
                <a:solidFill>
                  <a:srgbClr val="1406CA"/>
                </a:solidFill>
                <a:ea typeface="宋体" panose="02010600030101010101" pitchFamily="2" charset="-122"/>
              </a:rPr>
              <a:t>Security prices reflect all </a:t>
            </a:r>
            <a:r>
              <a:rPr lang="en-US" altLang="zh-CN" dirty="0">
                <a:solidFill>
                  <a:srgbClr val="FF0066"/>
                </a:solidFill>
                <a:ea typeface="宋体" panose="02010600030101010101" pitchFamily="2" charset="-122"/>
              </a:rPr>
              <a:t>publicly</a:t>
            </a:r>
            <a:r>
              <a:rPr lang="en-US" altLang="zh-CN" dirty="0">
                <a:ea typeface="宋体" panose="02010600030101010101" pitchFamily="2" charset="-122"/>
              </a:rPr>
              <a:t> </a:t>
            </a:r>
            <a:r>
              <a:rPr lang="en-US" altLang="zh-CN" dirty="0">
                <a:solidFill>
                  <a:srgbClr val="1406CA"/>
                </a:solidFill>
                <a:ea typeface="宋体" panose="02010600030101010101" pitchFamily="2" charset="-122"/>
              </a:rPr>
              <a:t>available </a:t>
            </a:r>
            <a:r>
              <a:rPr lang="en-US" altLang="zh-CN" dirty="0" smtClean="0">
                <a:solidFill>
                  <a:srgbClr val="1406CA"/>
                </a:solidFill>
                <a:ea typeface="宋体" panose="02010600030101010101" pitchFamily="2" charset="-122"/>
              </a:rPr>
              <a:t>information</a:t>
            </a:r>
            <a:endParaRPr lang="en-US" altLang="zh-CN" dirty="0">
              <a:solidFill>
                <a:srgbClr val="1406CA"/>
              </a:solidFill>
              <a:ea typeface="宋体" panose="02010600030101010101" pitchFamily="2" charset="-122"/>
            </a:endParaRPr>
          </a:p>
          <a:p>
            <a:pPr algn="just"/>
            <a:r>
              <a:rPr lang="en-US" altLang="zh-CN" dirty="0">
                <a:ea typeface="宋体" panose="02010600030101010101" pitchFamily="2" charset="-122"/>
              </a:rPr>
              <a:t>Strong Form</a:t>
            </a:r>
          </a:p>
          <a:p>
            <a:pPr lvl="1" algn="just"/>
            <a:r>
              <a:rPr lang="en-US" altLang="zh-CN" dirty="0">
                <a:solidFill>
                  <a:srgbClr val="1406CA"/>
                </a:solidFill>
                <a:ea typeface="宋体" panose="02010600030101010101" pitchFamily="2" charset="-122"/>
              </a:rPr>
              <a:t>Security prices reflect all </a:t>
            </a:r>
            <a:r>
              <a:rPr lang="en-US" altLang="zh-CN" dirty="0">
                <a:solidFill>
                  <a:srgbClr val="FF0066"/>
                </a:solidFill>
                <a:ea typeface="宋体" panose="02010600030101010101" pitchFamily="2" charset="-122"/>
              </a:rPr>
              <a:t>information—public and </a:t>
            </a:r>
            <a:r>
              <a:rPr lang="en-US" altLang="zh-CN" dirty="0" smtClean="0">
                <a:solidFill>
                  <a:srgbClr val="FF0066"/>
                </a:solidFill>
                <a:ea typeface="宋体" panose="02010600030101010101" pitchFamily="2" charset="-122"/>
              </a:rPr>
              <a:t>private</a:t>
            </a:r>
            <a:endParaRPr lang="en-US" altLang="zh-CN" dirty="0">
              <a:ea typeface="宋体" panose="02010600030101010101" pitchFamily="2" charset="-122"/>
            </a:endParaRPr>
          </a:p>
        </p:txBody>
      </p:sp>
    </p:spTree>
    <p:extLst>
      <p:ext uri="{BB962C8B-B14F-4D97-AF65-F5344CB8AC3E}">
        <p14:creationId xmlns:p14="http://schemas.microsoft.com/office/powerpoint/2010/main" val="11998806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 calcmode="lin" valueType="num">
                                      <p:cBhvr additive="base">
                                        <p:cTn id="7" dur="500" fill="hold"/>
                                        <p:tgtEl>
                                          <p:spTgt spid="311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11299">
                                            <p:txEl>
                                              <p:pRg st="0" end="0"/>
                                            </p:txEl>
                                          </p:spTgt>
                                        </p:tgtEl>
                                        <p:attrNameLst>
                                          <p:attrName>ppt_c</p:attrName>
                                        </p:attrNameLst>
                                      </p:cBhvr>
                                      <p:to>
                                        <a:srgbClr val="008000"/>
                                      </p:to>
                                    </p:animClr>
                                  </p:subTnLst>
                                </p:cTn>
                              </p:par>
                              <p:par>
                                <p:cTn id="9" presetID="2" presetClass="entr" presetSubtype="4" fill="hold" grpId="0" nodeType="withEffect">
                                  <p:stCondLst>
                                    <p:cond delay="0"/>
                                  </p:stCondLst>
                                  <p:childTnLst>
                                    <p:set>
                                      <p:cBhvr>
                                        <p:cTn id="10" dur="1" fill="hold">
                                          <p:stCondLst>
                                            <p:cond delay="0"/>
                                          </p:stCondLst>
                                        </p:cTn>
                                        <p:tgtEl>
                                          <p:spTgt spid="311299">
                                            <p:txEl>
                                              <p:pRg st="1" end="1"/>
                                            </p:txEl>
                                          </p:spTgt>
                                        </p:tgtEl>
                                        <p:attrNameLst>
                                          <p:attrName>style.visibility</p:attrName>
                                        </p:attrNameLst>
                                      </p:cBhvr>
                                      <p:to>
                                        <p:strVal val="visible"/>
                                      </p:to>
                                    </p:set>
                                    <p:anim calcmode="lin" valueType="num">
                                      <p:cBhvr additive="base">
                                        <p:cTn id="11"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1299">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11299">
                                            <p:txEl>
                                              <p:pRg st="1" end="1"/>
                                            </p:txEl>
                                          </p:spTgt>
                                        </p:tgtEl>
                                        <p:attrNameLst>
                                          <p:attrName>ppt_c</p:attrName>
                                        </p:attrNameLst>
                                      </p:cBhvr>
                                      <p:to>
                                        <a:srgbClr val="0080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1299">
                                            <p:txEl>
                                              <p:pRg st="2" end="2"/>
                                            </p:txEl>
                                          </p:spTgt>
                                        </p:tgtEl>
                                        <p:attrNameLst>
                                          <p:attrName>style.visibility</p:attrName>
                                        </p:attrNameLst>
                                      </p:cBhvr>
                                      <p:to>
                                        <p:strVal val="visible"/>
                                      </p:to>
                                    </p:set>
                                    <p:anim calcmode="lin" valueType="num">
                                      <p:cBhvr additive="base">
                                        <p:cTn id="17" dur="500" fill="hold"/>
                                        <p:tgtEl>
                                          <p:spTgt spid="3112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1299">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11299">
                                            <p:txEl>
                                              <p:pRg st="2" end="2"/>
                                            </p:txEl>
                                          </p:spTgt>
                                        </p:tgtEl>
                                        <p:attrNameLst>
                                          <p:attrName>ppt_c</p:attrName>
                                        </p:attrNameLst>
                                      </p:cBhvr>
                                      <p:to>
                                        <a:srgbClr val="008000"/>
                                      </p:to>
                                    </p:animClr>
                                  </p:subTnLst>
                                </p:cTn>
                              </p:par>
                              <p:par>
                                <p:cTn id="19" presetID="2" presetClass="entr" presetSubtype="4" fill="hold" grpId="0" nodeType="withEffect">
                                  <p:stCondLst>
                                    <p:cond delay="0"/>
                                  </p:stCondLst>
                                  <p:childTnLst>
                                    <p:set>
                                      <p:cBhvr>
                                        <p:cTn id="20" dur="1" fill="hold">
                                          <p:stCondLst>
                                            <p:cond delay="0"/>
                                          </p:stCondLst>
                                        </p:cTn>
                                        <p:tgtEl>
                                          <p:spTgt spid="311299">
                                            <p:txEl>
                                              <p:pRg st="3" end="3"/>
                                            </p:txEl>
                                          </p:spTgt>
                                        </p:tgtEl>
                                        <p:attrNameLst>
                                          <p:attrName>style.visibility</p:attrName>
                                        </p:attrNameLst>
                                      </p:cBhvr>
                                      <p:to>
                                        <p:strVal val="visible"/>
                                      </p:to>
                                    </p:set>
                                    <p:anim calcmode="lin" valueType="num">
                                      <p:cBhvr additive="base">
                                        <p:cTn id="21"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1299">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11299">
                                            <p:txEl>
                                              <p:pRg st="3" end="3"/>
                                            </p:txEl>
                                          </p:spTgt>
                                        </p:tgtEl>
                                        <p:attrNameLst>
                                          <p:attrName>ppt_c</p:attrName>
                                        </p:attrNameLst>
                                      </p:cBhvr>
                                      <p:to>
                                        <a:srgbClr val="0080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11299">
                                            <p:txEl>
                                              <p:pRg st="4" end="4"/>
                                            </p:txEl>
                                          </p:spTgt>
                                        </p:tgtEl>
                                        <p:attrNameLst>
                                          <p:attrName>style.visibility</p:attrName>
                                        </p:attrNameLst>
                                      </p:cBhvr>
                                      <p:to>
                                        <p:strVal val="visible"/>
                                      </p:to>
                                    </p:set>
                                    <p:anim calcmode="lin" valueType="num">
                                      <p:cBhvr additive="base">
                                        <p:cTn id="27" dur="500" fill="hold"/>
                                        <p:tgtEl>
                                          <p:spTgt spid="31129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1299">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11299">
                                            <p:txEl>
                                              <p:pRg st="4" end="4"/>
                                            </p:txEl>
                                          </p:spTgt>
                                        </p:tgtEl>
                                        <p:attrNameLst>
                                          <p:attrName>ppt_c</p:attrName>
                                        </p:attrNameLst>
                                      </p:cBhvr>
                                      <p:to>
                                        <a:srgbClr val="008000"/>
                                      </p:to>
                                    </p:animClr>
                                  </p:subTnLst>
                                </p:cTn>
                              </p:par>
                              <p:par>
                                <p:cTn id="29" presetID="2" presetClass="entr" presetSubtype="4" fill="hold" grpId="0" nodeType="withEffect">
                                  <p:stCondLst>
                                    <p:cond delay="0"/>
                                  </p:stCondLst>
                                  <p:childTnLst>
                                    <p:set>
                                      <p:cBhvr>
                                        <p:cTn id="30" dur="1" fill="hold">
                                          <p:stCondLst>
                                            <p:cond delay="0"/>
                                          </p:stCondLst>
                                        </p:cTn>
                                        <p:tgtEl>
                                          <p:spTgt spid="311299">
                                            <p:txEl>
                                              <p:pRg st="5" end="5"/>
                                            </p:txEl>
                                          </p:spTgt>
                                        </p:tgtEl>
                                        <p:attrNameLst>
                                          <p:attrName>style.visibility</p:attrName>
                                        </p:attrNameLst>
                                      </p:cBhvr>
                                      <p:to>
                                        <p:strVal val="visible"/>
                                      </p:to>
                                    </p:set>
                                    <p:anim calcmode="lin" valueType="num">
                                      <p:cBhvr additive="base">
                                        <p:cTn id="31" dur="500" fill="hold"/>
                                        <p:tgtEl>
                                          <p:spTgt spid="3112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1299">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11299">
                                            <p:txEl>
                                              <p:pRg st="5" end="5"/>
                                            </p:txEl>
                                          </p:spTgt>
                                        </p:tgtEl>
                                        <p:attrNameLst>
                                          <p:attrName>ppt_c</p:attrName>
                                        </p:attrNameLst>
                                      </p:cBhvr>
                                      <p:to>
                                        <a:srgbClr val="008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ChangeArrowheads="1"/>
          </p:cNvSpPr>
          <p:nvPr/>
        </p:nvSpPr>
        <p:spPr bwMode="auto">
          <a:xfrm>
            <a:off x="2362200" y="914400"/>
            <a:ext cx="8153400" cy="152400"/>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396" name="Rectangle 4"/>
          <p:cNvSpPr>
            <a:spLocks noGrp="1" noChangeArrowheads="1"/>
          </p:cNvSpPr>
          <p:nvPr>
            <p:ph type="title"/>
          </p:nvPr>
        </p:nvSpPr>
        <p:spPr>
          <a:xfrm>
            <a:off x="216310" y="680865"/>
            <a:ext cx="11975690" cy="782637"/>
          </a:xfrm>
        </p:spPr>
        <p:txBody>
          <a:bodyPr/>
          <a:lstStyle/>
          <a:p>
            <a:r>
              <a:rPr lang="en-US" altLang="zh-CN" sz="4000" dirty="0"/>
              <a:t>Relationship among Three Different Information Sets</a:t>
            </a:r>
          </a:p>
        </p:txBody>
      </p:sp>
      <p:sp>
        <p:nvSpPr>
          <p:cNvPr id="315397" name="Oval 5">
            <a:hlinkClick r:id="rId2" action="ppaction://hlinksldjump"/>
          </p:cNvPr>
          <p:cNvSpPr>
            <a:spLocks noChangeArrowheads="1"/>
          </p:cNvSpPr>
          <p:nvPr/>
        </p:nvSpPr>
        <p:spPr bwMode="auto">
          <a:xfrm>
            <a:off x="4008438" y="1989138"/>
            <a:ext cx="4557712" cy="4348162"/>
          </a:xfrm>
          <a:prstGeom prst="ellipse">
            <a:avLst/>
          </a:prstGeom>
          <a:solidFill>
            <a:schemeClr val="accent1"/>
          </a:solidFill>
          <a:ln w="12700">
            <a:solidFill>
              <a:srgbClr val="0000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398" name="Text Box 6"/>
          <p:cNvSpPr txBox="1">
            <a:spLocks noChangeArrowheads="1"/>
          </p:cNvSpPr>
          <p:nvPr/>
        </p:nvSpPr>
        <p:spPr bwMode="auto">
          <a:xfrm>
            <a:off x="5341938" y="2143125"/>
            <a:ext cx="18923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5000"/>
              </a:lnSpc>
            </a:pPr>
            <a:r>
              <a:rPr lang="en-US" altLang="zh-CN" b="1" i="1">
                <a:solidFill>
                  <a:srgbClr val="008000"/>
                </a:solidFill>
                <a:effectLst>
                  <a:outerShdw blurRad="38100" dist="38100" dir="2700000" algn="tl">
                    <a:srgbClr val="C0C0C0"/>
                  </a:outerShdw>
                </a:effectLst>
              </a:rPr>
              <a:t>All information</a:t>
            </a:r>
            <a:br>
              <a:rPr lang="en-US" altLang="zh-CN" b="1" i="1">
                <a:solidFill>
                  <a:srgbClr val="008000"/>
                </a:solidFill>
                <a:effectLst>
                  <a:outerShdw blurRad="38100" dist="38100" dir="2700000" algn="tl">
                    <a:srgbClr val="C0C0C0"/>
                  </a:outerShdw>
                </a:effectLst>
              </a:rPr>
            </a:br>
            <a:r>
              <a:rPr lang="en-US" altLang="zh-CN" b="1" i="1">
                <a:solidFill>
                  <a:srgbClr val="008000"/>
                </a:solidFill>
                <a:effectLst>
                  <a:outerShdw blurRad="38100" dist="38100" dir="2700000" algn="tl">
                    <a:srgbClr val="C0C0C0"/>
                  </a:outerShdw>
                </a:effectLst>
              </a:rPr>
              <a:t>relevant to a stock</a:t>
            </a:r>
          </a:p>
        </p:txBody>
      </p:sp>
      <p:sp>
        <p:nvSpPr>
          <p:cNvPr id="315399" name="Oval 7"/>
          <p:cNvSpPr>
            <a:spLocks noChangeArrowheads="1"/>
          </p:cNvSpPr>
          <p:nvPr/>
        </p:nvSpPr>
        <p:spPr bwMode="auto">
          <a:xfrm>
            <a:off x="4833939" y="2832100"/>
            <a:ext cx="2992437" cy="2738438"/>
          </a:xfrm>
          <a:prstGeom prst="ellipse">
            <a:avLst/>
          </a:prstGeom>
          <a:solidFill>
            <a:srgbClr val="A8C1FE"/>
          </a:solidFill>
          <a:ln w="12700">
            <a:solidFill>
              <a:srgbClr val="0000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00" name="Text Box 8"/>
          <p:cNvSpPr txBox="1">
            <a:spLocks noChangeArrowheads="1"/>
          </p:cNvSpPr>
          <p:nvPr/>
        </p:nvSpPr>
        <p:spPr bwMode="auto">
          <a:xfrm>
            <a:off x="5286375" y="3006726"/>
            <a:ext cx="20891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5000"/>
              </a:lnSpc>
            </a:pPr>
            <a:r>
              <a:rPr lang="en-US" altLang="zh-CN" b="1" i="1">
                <a:solidFill>
                  <a:srgbClr val="FF0066"/>
                </a:solidFill>
                <a:effectLst>
                  <a:outerShdw blurRad="38100" dist="38100" dir="2700000" algn="tl">
                    <a:srgbClr val="C0C0C0"/>
                  </a:outerShdw>
                </a:effectLst>
              </a:rPr>
              <a:t>Information set</a:t>
            </a:r>
            <a:br>
              <a:rPr lang="en-US" altLang="zh-CN" b="1" i="1">
                <a:solidFill>
                  <a:srgbClr val="FF0066"/>
                </a:solidFill>
                <a:effectLst>
                  <a:outerShdw blurRad="38100" dist="38100" dir="2700000" algn="tl">
                    <a:srgbClr val="C0C0C0"/>
                  </a:outerShdw>
                </a:effectLst>
              </a:rPr>
            </a:br>
            <a:r>
              <a:rPr lang="en-US" altLang="zh-CN" b="1" i="1">
                <a:solidFill>
                  <a:srgbClr val="FF0066"/>
                </a:solidFill>
                <a:effectLst>
                  <a:outerShdw blurRad="38100" dist="38100" dir="2700000" algn="tl">
                    <a:srgbClr val="C0C0C0"/>
                  </a:outerShdw>
                </a:effectLst>
              </a:rPr>
              <a:t>of publicly available</a:t>
            </a:r>
            <a:br>
              <a:rPr lang="en-US" altLang="zh-CN" b="1" i="1">
                <a:solidFill>
                  <a:srgbClr val="FF0066"/>
                </a:solidFill>
                <a:effectLst>
                  <a:outerShdw blurRad="38100" dist="38100" dir="2700000" algn="tl">
                    <a:srgbClr val="C0C0C0"/>
                  </a:outerShdw>
                </a:effectLst>
              </a:rPr>
            </a:br>
            <a:r>
              <a:rPr lang="en-US" altLang="zh-CN" b="1" i="1">
                <a:solidFill>
                  <a:srgbClr val="FF0066"/>
                </a:solidFill>
                <a:effectLst>
                  <a:outerShdw blurRad="38100" dist="38100" dir="2700000" algn="tl">
                    <a:srgbClr val="C0C0C0"/>
                  </a:outerShdw>
                </a:effectLst>
              </a:rPr>
              <a:t>information</a:t>
            </a:r>
          </a:p>
        </p:txBody>
      </p:sp>
      <p:grpSp>
        <p:nvGrpSpPr>
          <p:cNvPr id="315401" name="Group 9"/>
          <p:cNvGrpSpPr>
            <a:grpSpLocks/>
          </p:cNvGrpSpPr>
          <p:nvPr/>
        </p:nvGrpSpPr>
        <p:grpSpPr bwMode="auto">
          <a:xfrm>
            <a:off x="5657850" y="3813175"/>
            <a:ext cx="1355818" cy="1212850"/>
            <a:chOff x="2775" y="2033"/>
            <a:chExt cx="968" cy="912"/>
          </a:xfrm>
        </p:grpSpPr>
        <p:sp>
          <p:nvSpPr>
            <p:cNvPr id="315402" name="Oval 10"/>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403" name="Text Box 11"/>
            <p:cNvSpPr txBox="1">
              <a:spLocks noChangeArrowheads="1"/>
            </p:cNvSpPr>
            <p:nvPr/>
          </p:nvSpPr>
          <p:spPr bwMode="auto">
            <a:xfrm>
              <a:off x="2778" y="2235"/>
              <a:ext cx="96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5000"/>
                </a:lnSpc>
              </a:pPr>
              <a:r>
                <a:rPr lang="en-US" altLang="zh-CN" b="1" i="1">
                  <a:solidFill>
                    <a:srgbClr val="FF0000"/>
                  </a:solidFill>
                  <a:effectLst>
                    <a:outerShdw blurRad="38100" dist="38100" dir="2700000" algn="tl">
                      <a:srgbClr val="C0C0C0"/>
                    </a:outerShdw>
                  </a:effectLst>
                </a:rPr>
                <a:t>Information</a:t>
              </a:r>
              <a:br>
                <a:rPr lang="en-US" altLang="zh-CN" b="1" i="1">
                  <a:solidFill>
                    <a:srgbClr val="FF0000"/>
                  </a:solidFill>
                  <a:effectLst>
                    <a:outerShdw blurRad="38100" dist="38100" dir="2700000" algn="tl">
                      <a:srgbClr val="C0C0C0"/>
                    </a:outerShdw>
                  </a:effectLst>
                </a:rPr>
              </a:br>
              <a:r>
                <a:rPr lang="en-US" altLang="zh-CN" b="1" i="1">
                  <a:solidFill>
                    <a:srgbClr val="FF0000"/>
                  </a:solidFill>
                  <a:effectLst>
                    <a:outerShdw blurRad="38100" dist="38100" dir="2700000" algn="tl">
                      <a:srgbClr val="C0C0C0"/>
                    </a:outerShdw>
                  </a:effectLst>
                </a:rPr>
                <a:t>set of</a:t>
              </a:r>
              <a:br>
                <a:rPr lang="en-US" altLang="zh-CN" b="1" i="1">
                  <a:solidFill>
                    <a:srgbClr val="FF0000"/>
                  </a:solidFill>
                  <a:effectLst>
                    <a:outerShdw blurRad="38100" dist="38100" dir="2700000" algn="tl">
                      <a:srgbClr val="C0C0C0"/>
                    </a:outerShdw>
                  </a:effectLst>
                </a:rPr>
              </a:br>
              <a:r>
                <a:rPr lang="en-US" altLang="zh-CN" b="1" i="1">
                  <a:solidFill>
                    <a:srgbClr val="FF0000"/>
                  </a:solidFill>
                  <a:effectLst>
                    <a:outerShdw blurRad="38100" dist="38100" dir="2700000" algn="tl">
                      <a:srgbClr val="C0C0C0"/>
                    </a:outerShdw>
                  </a:effectLst>
                </a:rPr>
                <a:t>past prices</a:t>
              </a:r>
            </a:p>
          </p:txBody>
        </p:sp>
      </p:grpSp>
    </p:spTree>
    <p:extLst>
      <p:ext uri="{BB962C8B-B14F-4D97-AF65-F5344CB8AC3E}">
        <p14:creationId xmlns:p14="http://schemas.microsoft.com/office/powerpoint/2010/main" val="47497498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988142" y="2147888"/>
            <a:ext cx="8714658" cy="3689350"/>
          </a:xfrm>
        </p:spPr>
        <p:txBody>
          <a:bodyPr/>
          <a:lstStyle/>
          <a:p>
            <a:pPr algn="just"/>
            <a:r>
              <a:rPr lang="en-US" altLang="zh-CN" dirty="0"/>
              <a:t>The birth of financial engineering.</a:t>
            </a:r>
            <a:r>
              <a:rPr lang="zh-CN" altLang="en-US" dirty="0"/>
              <a:t> </a:t>
            </a:r>
          </a:p>
          <a:p>
            <a:pPr lvl="1" algn="just"/>
            <a:r>
              <a:rPr lang="en-US" altLang="zh-CN" dirty="0">
                <a:solidFill>
                  <a:srgbClr val="1406CA"/>
                </a:solidFill>
              </a:rPr>
              <a:t>The end of 80’s and the begin of </a:t>
            </a:r>
            <a:r>
              <a:rPr lang="zh-CN" altLang="en-US" dirty="0">
                <a:solidFill>
                  <a:srgbClr val="1406CA"/>
                </a:solidFill>
              </a:rPr>
              <a:t>90</a:t>
            </a:r>
            <a:r>
              <a:rPr lang="en-US" altLang="zh-CN" dirty="0">
                <a:solidFill>
                  <a:srgbClr val="1406CA"/>
                </a:solidFill>
              </a:rPr>
              <a:t>’s in the 20th century.</a:t>
            </a:r>
            <a:endParaRPr lang="zh-CN" altLang="en-US" dirty="0">
              <a:solidFill>
                <a:srgbClr val="1406CA"/>
              </a:solidFill>
            </a:endParaRPr>
          </a:p>
          <a:p>
            <a:pPr algn="just">
              <a:spcBef>
                <a:spcPct val="40000"/>
              </a:spcBef>
            </a:pPr>
            <a:r>
              <a:rPr lang="en-US" altLang="zh-CN" dirty="0"/>
              <a:t>The implication of financial engineering.</a:t>
            </a:r>
            <a:r>
              <a:rPr lang="zh-CN" altLang="en-US" dirty="0"/>
              <a:t> </a:t>
            </a:r>
          </a:p>
          <a:p>
            <a:pPr lvl="1" algn="just">
              <a:spcBef>
                <a:spcPct val="40000"/>
              </a:spcBef>
            </a:pPr>
            <a:r>
              <a:rPr lang="en-US" altLang="zh-CN" dirty="0">
                <a:solidFill>
                  <a:srgbClr val="1406CA"/>
                </a:solidFill>
              </a:rPr>
              <a:t>Creativity</a:t>
            </a:r>
          </a:p>
          <a:p>
            <a:pPr lvl="1" algn="just">
              <a:spcBef>
                <a:spcPct val="40000"/>
              </a:spcBef>
            </a:pPr>
            <a:r>
              <a:rPr lang="en-US" altLang="zh-CN" dirty="0">
                <a:solidFill>
                  <a:srgbClr val="1406CA"/>
                </a:solidFill>
              </a:rPr>
              <a:t>Innovation</a:t>
            </a:r>
          </a:p>
          <a:p>
            <a:pPr lvl="1" algn="just">
              <a:spcBef>
                <a:spcPct val="40000"/>
              </a:spcBef>
            </a:pPr>
            <a:r>
              <a:rPr lang="en-US" altLang="zh-CN" dirty="0">
                <a:solidFill>
                  <a:srgbClr val="1406CA"/>
                </a:solidFill>
              </a:rPr>
              <a:t>The idea of </a:t>
            </a:r>
            <a:r>
              <a:rPr lang="en-US" altLang="zh-CN" dirty="0" smtClean="0">
                <a:solidFill>
                  <a:srgbClr val="1406CA"/>
                </a:solidFill>
              </a:rPr>
              <a:t>project</a:t>
            </a:r>
            <a:endParaRPr lang="en-US" altLang="zh-CN" dirty="0">
              <a:solidFill>
                <a:srgbClr val="1406CA"/>
              </a:solidFill>
            </a:endParaRPr>
          </a:p>
        </p:txBody>
      </p:sp>
      <p:sp>
        <p:nvSpPr>
          <p:cNvPr id="206853" name="Rectangle 5"/>
          <p:cNvSpPr>
            <a:spLocks noGrp="1" noChangeArrowheads="1"/>
          </p:cNvSpPr>
          <p:nvPr>
            <p:ph type="title"/>
          </p:nvPr>
        </p:nvSpPr>
        <p:spPr>
          <a:xfrm>
            <a:off x="766916" y="930275"/>
            <a:ext cx="9216873" cy="769938"/>
          </a:xfrm>
          <a:noFill/>
          <a:ln/>
        </p:spPr>
        <p:txBody>
          <a:bodyPr/>
          <a:lstStyle/>
          <a:p>
            <a:r>
              <a:rPr lang="en-US" altLang="zh-CN" sz="4000" dirty="0"/>
              <a:t>Financial Engineering</a:t>
            </a:r>
            <a:endParaRPr lang="zh-CN" altLang="en-US" sz="4000" dirty="0"/>
          </a:p>
        </p:txBody>
      </p:sp>
      <p:sp>
        <p:nvSpPr>
          <p:cNvPr id="206854" name="Rectangle 6"/>
          <p:cNvSpPr>
            <a:spLocks noChangeArrowheads="1"/>
          </p:cNvSpPr>
          <p:nvPr/>
        </p:nvSpPr>
        <p:spPr bwMode="auto">
          <a:xfrm>
            <a:off x="766916" y="2429251"/>
            <a:ext cx="10943303" cy="2246769"/>
          </a:xfrm>
          <a:prstGeom prst="rect">
            <a:avLst/>
          </a:prstGeom>
          <a:gradFill rotWithShape="1">
            <a:gsLst>
              <a:gs pos="0">
                <a:srgbClr val="1D08B8">
                  <a:gamma/>
                  <a:shade val="46275"/>
                  <a:invGamma/>
                </a:srgbClr>
              </a:gs>
              <a:gs pos="100000">
                <a:srgbClr val="1D08B8"/>
              </a:gs>
            </a:gsLst>
            <a:lin ang="5400000" scaled="1"/>
          </a:gradFill>
          <a:ln>
            <a:noFill/>
          </a:ln>
          <a:effectLst/>
          <a:extLst>
            <a:ext uri="{91240B29-F687-4F45-9708-019B960494DF}">
              <a14:hiddenLine xmlns:a14="http://schemas.microsoft.com/office/drawing/2010/main" w="9525" algn="ctr">
                <a:solidFill>
                  <a:srgbClr val="D6009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indent="712788" algn="l">
              <a:tabLst>
                <a:tab pos="0" algn="l"/>
                <a:tab pos="93663" algn="l"/>
              </a:tabLst>
              <a:defRPr kumimoji="1" sz="2400">
                <a:solidFill>
                  <a:schemeClr val="tx1"/>
                </a:solidFill>
                <a:latin typeface="Tahoma" panose="020B0604030504040204" pitchFamily="34" charset="0"/>
                <a:ea typeface="宋体" panose="02010600030101010101" pitchFamily="2" charset="-122"/>
              </a:defRPr>
            </a:lvl1pPr>
            <a:lvl2pPr marL="985838" algn="l">
              <a:tabLst>
                <a:tab pos="0" algn="l"/>
                <a:tab pos="93663" algn="l"/>
              </a:tabLst>
              <a:defRPr kumimoji="1" sz="2400">
                <a:solidFill>
                  <a:schemeClr val="tx1"/>
                </a:solidFill>
                <a:latin typeface="Tahoma" panose="020B0604030504040204" pitchFamily="34" charset="0"/>
                <a:ea typeface="宋体" panose="02010600030101010101" pitchFamily="2" charset="-122"/>
              </a:defRPr>
            </a:lvl2pPr>
            <a:lvl3pPr marL="1165225" algn="l">
              <a:tabLst>
                <a:tab pos="0" algn="l"/>
                <a:tab pos="93663" algn="l"/>
              </a:tabLst>
              <a:defRPr kumimoji="1" sz="2400">
                <a:solidFill>
                  <a:schemeClr val="tx1"/>
                </a:solidFill>
                <a:latin typeface="Tahoma" panose="020B0604030504040204" pitchFamily="34" charset="0"/>
                <a:ea typeface="宋体" panose="02010600030101010101" pitchFamily="2" charset="-122"/>
              </a:defRPr>
            </a:lvl3pPr>
            <a:lvl4pPr algn="l">
              <a:tabLst>
                <a:tab pos="0" algn="l"/>
                <a:tab pos="93663" algn="l"/>
              </a:tabLst>
              <a:defRPr kumimoji="1" sz="2400">
                <a:solidFill>
                  <a:schemeClr val="tx1"/>
                </a:solidFill>
                <a:latin typeface="Tahoma" panose="020B0604030504040204" pitchFamily="34" charset="0"/>
                <a:ea typeface="宋体" panose="02010600030101010101" pitchFamily="2" charset="-122"/>
              </a:defRPr>
            </a:lvl4pPr>
            <a:lvl5pPr algn="l">
              <a:tabLst>
                <a:tab pos="0" algn="l"/>
                <a:tab pos="93663" algn="l"/>
              </a:tabLst>
              <a:defRPr kumimoji="1"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tabLst>
                <a:tab pos="0" algn="l"/>
                <a:tab pos="93663" algn="l"/>
              </a:tabLst>
              <a:defRPr kumimoji="1"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tabLst>
                <a:tab pos="0" algn="l"/>
                <a:tab pos="93663" algn="l"/>
              </a:tabLst>
              <a:defRPr kumimoji="1"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tabLst>
                <a:tab pos="0" algn="l"/>
                <a:tab pos="93663" algn="l"/>
              </a:tabLst>
              <a:defRPr kumimoji="1"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tabLst>
                <a:tab pos="0" algn="l"/>
                <a:tab pos="93663" algn="l"/>
              </a:tabLs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800" b="1" dirty="0" err="1">
                <a:solidFill>
                  <a:schemeClr val="accent1"/>
                </a:solidFill>
                <a:effectLst>
                  <a:outerShdw blurRad="38100" dist="38100" dir="2700000" algn="tl">
                    <a:srgbClr val="000000"/>
                  </a:outerShdw>
                </a:effectLst>
                <a:latin typeface="楷体" panose="02010609060101010101" pitchFamily="49" charset="-122"/>
                <a:ea typeface="楷体" panose="02010609060101010101" pitchFamily="49" charset="-122"/>
              </a:rPr>
              <a:t>J.Finnerty</a:t>
            </a:r>
            <a:r>
              <a:rPr kumimoji="0" lang="zh-CN" altLang="en-US" sz="2800" b="1" dirty="0">
                <a:solidFill>
                  <a:schemeClr val="accent1"/>
                </a:solidFill>
                <a:effectLst>
                  <a:outerShdw blurRad="38100" dist="38100" dir="2700000" algn="tl">
                    <a:srgbClr val="000000"/>
                  </a:outerShdw>
                </a:effectLst>
                <a:latin typeface="楷体" panose="02010609060101010101" pitchFamily="49" charset="-122"/>
                <a:ea typeface="楷体" panose="02010609060101010101" pitchFamily="49" charset="-122"/>
              </a:rPr>
              <a:t>：“金融工程包括创新型的金融工具与金融手段的设计、开发与实施，以及对金融问题给予创造性地解决。</a:t>
            </a:r>
            <a:r>
              <a:rPr kumimoji="0" lang="en-US" altLang="zh-CN" sz="2800" b="1" dirty="0">
                <a:solidFill>
                  <a:schemeClr val="accent1"/>
                </a:solidFill>
                <a:effectLst>
                  <a:outerShdw blurRad="38100" dist="38100" dir="2700000" algn="tl">
                    <a:srgbClr val="000000"/>
                  </a:outerShdw>
                </a:effectLst>
                <a:latin typeface="楷体" panose="02010609060101010101" pitchFamily="49" charset="-122"/>
                <a:ea typeface="楷体" panose="02010609060101010101" pitchFamily="49" charset="-122"/>
              </a:rPr>
              <a:t>”</a:t>
            </a:r>
          </a:p>
          <a:p>
            <a:r>
              <a:rPr kumimoji="0" lang="zh-CN" altLang="en-US" sz="2800" b="1" dirty="0">
                <a:solidFill>
                  <a:schemeClr val="accent1"/>
                </a:solidFill>
                <a:effectLst>
                  <a:outerShdw blurRad="38100" dist="38100" dir="2700000" algn="tl">
                    <a:srgbClr val="000000"/>
                  </a:outerShdw>
                </a:effectLst>
                <a:latin typeface="楷体" panose="02010609060101010101" pitchFamily="49" charset="-122"/>
                <a:ea typeface="楷体" panose="02010609060101010101" pitchFamily="49" charset="-122"/>
              </a:rPr>
              <a:t>金融工程将工程思维引入金融领域，综合地采用  各种工程技术方法（包括数学建模、数值计算、网络图解、仿真模拟、分解与组合等）设计、开发和实施新型的金融产品，创造性地解决金融问题。</a:t>
            </a:r>
          </a:p>
        </p:txBody>
      </p:sp>
      <p:sp>
        <p:nvSpPr>
          <p:cNvPr id="206855" name="Rectangle 7"/>
          <p:cNvSpPr>
            <a:spLocks noChangeArrowheads="1"/>
          </p:cNvSpPr>
          <p:nvPr/>
        </p:nvSpPr>
        <p:spPr bwMode="auto">
          <a:xfrm>
            <a:off x="766916" y="1998364"/>
            <a:ext cx="10943303" cy="1815882"/>
          </a:xfrm>
          <a:prstGeom prst="rect">
            <a:avLst/>
          </a:prstGeom>
          <a:gradFill rotWithShape="1">
            <a:gsLst>
              <a:gs pos="0">
                <a:srgbClr val="1D08B8">
                  <a:gamma/>
                  <a:shade val="46275"/>
                  <a:invGamma/>
                </a:srgbClr>
              </a:gs>
              <a:gs pos="100000">
                <a:srgbClr val="1D08B8"/>
              </a:gs>
            </a:gsLst>
            <a:lin ang="5400000" scaled="1"/>
          </a:gradFill>
          <a:ln>
            <a:noFill/>
          </a:ln>
          <a:effectLst/>
          <a:extLst>
            <a:ext uri="{91240B29-F687-4F45-9708-019B960494DF}">
              <a14:hiddenLine xmlns:a14="http://schemas.microsoft.com/office/drawing/2010/main" w="9525" algn="ctr">
                <a:solidFill>
                  <a:srgbClr val="D6009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indent="712788" algn="l">
              <a:tabLst>
                <a:tab pos="0" algn="l"/>
                <a:tab pos="93663" algn="l"/>
              </a:tabLst>
              <a:defRPr kumimoji="1" sz="2400">
                <a:solidFill>
                  <a:schemeClr val="tx1"/>
                </a:solidFill>
                <a:latin typeface="Tahoma" panose="020B0604030504040204" pitchFamily="34" charset="0"/>
                <a:ea typeface="宋体" panose="02010600030101010101" pitchFamily="2" charset="-122"/>
              </a:defRPr>
            </a:lvl1pPr>
            <a:lvl2pPr marL="985838" algn="l">
              <a:tabLst>
                <a:tab pos="0" algn="l"/>
                <a:tab pos="93663" algn="l"/>
              </a:tabLst>
              <a:defRPr kumimoji="1" sz="2400">
                <a:solidFill>
                  <a:schemeClr val="tx1"/>
                </a:solidFill>
                <a:latin typeface="Tahoma" panose="020B0604030504040204" pitchFamily="34" charset="0"/>
                <a:ea typeface="宋体" panose="02010600030101010101" pitchFamily="2" charset="-122"/>
              </a:defRPr>
            </a:lvl2pPr>
            <a:lvl3pPr marL="1165225" algn="l">
              <a:tabLst>
                <a:tab pos="0" algn="l"/>
                <a:tab pos="93663" algn="l"/>
              </a:tabLst>
              <a:defRPr kumimoji="1" sz="2400">
                <a:solidFill>
                  <a:schemeClr val="tx1"/>
                </a:solidFill>
                <a:latin typeface="Tahoma" panose="020B0604030504040204" pitchFamily="34" charset="0"/>
                <a:ea typeface="宋体" panose="02010600030101010101" pitchFamily="2" charset="-122"/>
              </a:defRPr>
            </a:lvl3pPr>
            <a:lvl4pPr algn="l">
              <a:tabLst>
                <a:tab pos="0" algn="l"/>
                <a:tab pos="93663" algn="l"/>
              </a:tabLst>
              <a:defRPr kumimoji="1" sz="2400">
                <a:solidFill>
                  <a:schemeClr val="tx1"/>
                </a:solidFill>
                <a:latin typeface="Tahoma" panose="020B0604030504040204" pitchFamily="34" charset="0"/>
                <a:ea typeface="宋体" panose="02010600030101010101" pitchFamily="2" charset="-122"/>
              </a:defRPr>
            </a:lvl4pPr>
            <a:lvl5pPr algn="l">
              <a:tabLst>
                <a:tab pos="0" algn="l"/>
                <a:tab pos="93663" algn="l"/>
              </a:tabLst>
              <a:defRPr kumimoji="1"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tabLst>
                <a:tab pos="0" algn="l"/>
                <a:tab pos="93663" algn="l"/>
              </a:tabLst>
              <a:defRPr kumimoji="1"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tabLst>
                <a:tab pos="0" algn="l"/>
                <a:tab pos="93663" algn="l"/>
              </a:tabLst>
              <a:defRPr kumimoji="1"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tabLst>
                <a:tab pos="0" algn="l"/>
                <a:tab pos="93663" algn="l"/>
              </a:tabLst>
              <a:defRPr kumimoji="1"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tabLst>
                <a:tab pos="0" algn="l"/>
                <a:tab pos="93663" algn="l"/>
              </a:tabLs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2800" b="1" dirty="0">
                <a:solidFill>
                  <a:schemeClr val="accent1"/>
                </a:solidFill>
                <a:effectLst>
                  <a:outerShdw blurRad="38100" dist="38100" dir="2700000" algn="tl">
                    <a:srgbClr val="000000"/>
                  </a:outerShdw>
                </a:effectLst>
                <a:latin typeface="楷体" panose="02010609060101010101" pitchFamily="49" charset="-122"/>
                <a:ea typeface="楷体" panose="02010609060101010101" pitchFamily="49" charset="-122"/>
              </a:rPr>
              <a:t>它是在现代金融经济理论和信息技术的双重支撑下，为适应多样化风险管理需求而诞生的现代金融领域的高新科技，其应用已超越风险管理的狭义定义，扩展到套利、公司理财、投资管理、货币管理、兼并与收购等等领域。</a:t>
            </a:r>
          </a:p>
        </p:txBody>
      </p:sp>
    </p:spTree>
    <p:extLst>
      <p:ext uri="{BB962C8B-B14F-4D97-AF65-F5344CB8AC3E}">
        <p14:creationId xmlns:p14="http://schemas.microsoft.com/office/powerpoint/2010/main" val="1571572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06854"/>
                                        </p:tgtEl>
                                        <p:attrNameLst>
                                          <p:attrName>style.visibility</p:attrName>
                                        </p:attrNameLst>
                                      </p:cBhvr>
                                      <p:to>
                                        <p:strVal val="visible"/>
                                      </p:to>
                                    </p:set>
                                    <p:animEffect transition="in" filter="diamond(out)">
                                      <p:cBhvr>
                                        <p:cTn id="7" dur="500"/>
                                        <p:tgtEl>
                                          <p:spTgt spid="206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06854"/>
                                        </p:tgtEl>
                                        <p:attrNameLst>
                                          <p:attrName>style.visibility</p:attrName>
                                        </p:attrNameLst>
                                      </p:cBhvr>
                                      <p:to>
                                        <p:strVal val="hidden"/>
                                      </p:to>
                                    </p:set>
                                  </p:childTnLst>
                                </p:cTn>
                              </p:par>
                            </p:childTnLst>
                          </p:cTn>
                        </p:par>
                        <p:par>
                          <p:cTn id="12" fill="hold" nodeType="afterGroup">
                            <p:stCondLst>
                              <p:cond delay="0"/>
                            </p:stCondLst>
                            <p:childTnLst>
                              <p:par>
                                <p:cTn id="13" presetID="2" presetClass="entr" presetSubtype="8" fill="hold" grpId="0" nodeType="afterEffect">
                                  <p:stCondLst>
                                    <p:cond delay="0"/>
                                  </p:stCondLst>
                                  <p:childTnLst>
                                    <p:set>
                                      <p:cBhvr>
                                        <p:cTn id="14" dur="1" fill="hold">
                                          <p:stCondLst>
                                            <p:cond delay="0"/>
                                          </p:stCondLst>
                                        </p:cTn>
                                        <p:tgtEl>
                                          <p:spTgt spid="206855"/>
                                        </p:tgtEl>
                                        <p:attrNameLst>
                                          <p:attrName>style.visibility</p:attrName>
                                        </p:attrNameLst>
                                      </p:cBhvr>
                                      <p:to>
                                        <p:strVal val="visible"/>
                                      </p:to>
                                    </p:set>
                                    <p:anim calcmode="lin" valueType="num">
                                      <p:cBhvr additive="base">
                                        <p:cTn id="15" dur="500" fill="hold"/>
                                        <p:tgtEl>
                                          <p:spTgt spid="206855"/>
                                        </p:tgtEl>
                                        <p:attrNameLst>
                                          <p:attrName>ppt_x</p:attrName>
                                        </p:attrNameLst>
                                      </p:cBhvr>
                                      <p:tavLst>
                                        <p:tav tm="0">
                                          <p:val>
                                            <p:strVal val="0-#ppt_w/2"/>
                                          </p:val>
                                        </p:tav>
                                        <p:tav tm="100000">
                                          <p:val>
                                            <p:strVal val="#ppt_x"/>
                                          </p:val>
                                        </p:tav>
                                      </p:tavLst>
                                    </p:anim>
                                    <p:anim calcmode="lin" valueType="num">
                                      <p:cBhvr additive="base">
                                        <p:cTn id="16" dur="500" fill="hold"/>
                                        <p:tgtEl>
                                          <p:spTgt spid="20685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06855"/>
                                        </p:tgtEl>
                                        <p:attrNameLst>
                                          <p:attrName>style.visibility</p:attrName>
                                        </p:attrNameLst>
                                      </p:cBhvr>
                                      <p:to>
                                        <p:strVal val="hidden"/>
                                      </p:to>
                                    </p:set>
                                  </p:childTnLst>
                                </p:cTn>
                              </p:par>
                            </p:childTnLst>
                          </p:cTn>
                        </p:par>
                        <p:par>
                          <p:cTn id="21" fill="hold" nodeType="afterGroup">
                            <p:stCondLst>
                              <p:cond delay="0"/>
                            </p:stCondLst>
                            <p:childTnLst>
                              <p:par>
                                <p:cTn id="22" presetID="2" presetClass="entr" presetSubtype="8" fill="hold" grpId="0" nodeType="afterEffect">
                                  <p:stCondLst>
                                    <p:cond delay="0"/>
                                  </p:stCondLst>
                                  <p:childTnLst>
                                    <p:set>
                                      <p:cBhvr>
                                        <p:cTn id="23" dur="1" fill="hold">
                                          <p:stCondLst>
                                            <p:cond delay="0"/>
                                          </p:stCondLst>
                                        </p:cTn>
                                        <p:tgtEl>
                                          <p:spTgt spid="206851">
                                            <p:txEl>
                                              <p:pRg st="0" end="0"/>
                                            </p:txEl>
                                          </p:spTgt>
                                        </p:tgtEl>
                                        <p:attrNameLst>
                                          <p:attrName>style.visibility</p:attrName>
                                        </p:attrNameLst>
                                      </p:cBhvr>
                                      <p:to>
                                        <p:strVal val="visible"/>
                                      </p:to>
                                    </p:set>
                                    <p:anim calcmode="lin" valueType="num">
                                      <p:cBhvr additive="base">
                                        <p:cTn id="24" dur="500" fill="hold"/>
                                        <p:tgtEl>
                                          <p:spTgt spid="206851">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6851">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6851">
                                            <p:txEl>
                                              <p:pRg st="1" end="1"/>
                                            </p:txEl>
                                          </p:spTgt>
                                        </p:tgtEl>
                                        <p:attrNameLst>
                                          <p:attrName>style.visibility</p:attrName>
                                        </p:attrNameLst>
                                      </p:cBhvr>
                                      <p:to>
                                        <p:strVal val="visible"/>
                                      </p:to>
                                    </p:set>
                                    <p:anim calcmode="lin" valueType="num">
                                      <p:cBhvr additive="base">
                                        <p:cTn id="28" dur="500" fill="hold"/>
                                        <p:tgtEl>
                                          <p:spTgt spid="206851">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06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6851">
                                            <p:txEl>
                                              <p:pRg st="2" end="2"/>
                                            </p:txEl>
                                          </p:spTgt>
                                        </p:tgtEl>
                                        <p:attrNameLst>
                                          <p:attrName>style.visibility</p:attrName>
                                        </p:attrNameLst>
                                      </p:cBhvr>
                                      <p:to>
                                        <p:strVal val="visible"/>
                                      </p:to>
                                    </p:set>
                                    <p:anim calcmode="lin" valueType="num">
                                      <p:cBhvr additive="base">
                                        <p:cTn id="34" dur="500" fill="hold"/>
                                        <p:tgtEl>
                                          <p:spTgt spid="206851">
                                            <p:txEl>
                                              <p:pRg st="2" end="2"/>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06851">
                                            <p:txEl>
                                              <p:pRg st="2" end="2"/>
                                            </p:txEl>
                                          </p:spTgt>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206851">
                                            <p:txEl>
                                              <p:pRg st="3" end="3"/>
                                            </p:txEl>
                                          </p:spTgt>
                                        </p:tgtEl>
                                        <p:attrNameLst>
                                          <p:attrName>style.visibility</p:attrName>
                                        </p:attrNameLst>
                                      </p:cBhvr>
                                      <p:to>
                                        <p:strVal val="visible"/>
                                      </p:to>
                                    </p:set>
                                    <p:anim calcmode="lin" valueType="num">
                                      <p:cBhvr additive="base">
                                        <p:cTn id="38" dur="500" fill="hold"/>
                                        <p:tgtEl>
                                          <p:spTgt spid="206851">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06851">
                                            <p:txEl>
                                              <p:pRg st="3" end="3"/>
                                            </p:txEl>
                                          </p:spTgt>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06851">
                                            <p:txEl>
                                              <p:pRg st="4" end="4"/>
                                            </p:txEl>
                                          </p:spTgt>
                                        </p:tgtEl>
                                        <p:attrNameLst>
                                          <p:attrName>style.visibility</p:attrName>
                                        </p:attrNameLst>
                                      </p:cBhvr>
                                      <p:to>
                                        <p:strVal val="visible"/>
                                      </p:to>
                                    </p:set>
                                    <p:anim calcmode="lin" valueType="num">
                                      <p:cBhvr additive="base">
                                        <p:cTn id="42" dur="500" fill="hold"/>
                                        <p:tgtEl>
                                          <p:spTgt spid="206851">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06851">
                                            <p:txEl>
                                              <p:pRg st="4" end="4"/>
                                            </p:txEl>
                                          </p:spTgt>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206851">
                                            <p:txEl>
                                              <p:pRg st="5" end="5"/>
                                            </p:txEl>
                                          </p:spTgt>
                                        </p:tgtEl>
                                        <p:attrNameLst>
                                          <p:attrName>style.visibility</p:attrName>
                                        </p:attrNameLst>
                                      </p:cBhvr>
                                      <p:to>
                                        <p:strVal val="visible"/>
                                      </p:to>
                                    </p:set>
                                    <p:anim calcmode="lin" valueType="num">
                                      <p:cBhvr additive="base">
                                        <p:cTn id="46" dur="500" fill="hold"/>
                                        <p:tgtEl>
                                          <p:spTgt spid="206851">
                                            <p:txEl>
                                              <p:pRg st="5" end="5"/>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068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uiExpand="1" build="p" autoUpdateAnimBg="0"/>
      <p:bldP spid="206854" grpId="0" animBg="1"/>
      <p:bldP spid="206854" grpId="1" animBg="1"/>
      <p:bldP spid="206855" grpId="0" animBg="1"/>
      <p:bldP spid="206855"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368710" y="930275"/>
            <a:ext cx="11061290" cy="1143000"/>
          </a:xfrm>
        </p:spPr>
        <p:txBody>
          <a:bodyPr/>
          <a:lstStyle/>
          <a:p>
            <a:r>
              <a:rPr lang="en-US" altLang="zh-CN" sz="3200" dirty="0"/>
              <a:t>The three implications of “innovation” and “creativity”</a:t>
            </a:r>
            <a:endParaRPr lang="zh-CN" altLang="en-US" sz="3200" dirty="0"/>
          </a:p>
        </p:txBody>
      </p:sp>
      <p:sp>
        <p:nvSpPr>
          <p:cNvPr id="210947" name="Rectangle 3"/>
          <p:cNvSpPr>
            <a:spLocks noGrp="1" noChangeArrowheads="1"/>
          </p:cNvSpPr>
          <p:nvPr>
            <p:ph type="body" idx="1"/>
          </p:nvPr>
        </p:nvSpPr>
        <p:spPr>
          <a:xfrm>
            <a:off x="737419" y="2435225"/>
            <a:ext cx="10854813" cy="2865438"/>
          </a:xfrm>
        </p:spPr>
        <p:txBody>
          <a:bodyPr/>
          <a:lstStyle/>
          <a:p>
            <a:pPr algn="just">
              <a:lnSpc>
                <a:spcPct val="110000"/>
              </a:lnSpc>
            </a:pPr>
            <a:r>
              <a:rPr lang="en-US" altLang="zh-CN" dirty="0">
                <a:solidFill>
                  <a:srgbClr val="1807F3"/>
                </a:solidFill>
              </a:rPr>
              <a:t>The idea </a:t>
            </a:r>
            <a:r>
              <a:rPr lang="en-US" altLang="en-US" dirty="0">
                <a:solidFill>
                  <a:srgbClr val="1807F3"/>
                </a:solidFill>
              </a:rPr>
              <a:t>breakthrough</a:t>
            </a:r>
            <a:r>
              <a:rPr lang="en-US" altLang="zh-CN" dirty="0">
                <a:solidFill>
                  <a:srgbClr val="1807F3"/>
                </a:solidFill>
              </a:rPr>
              <a:t> in the finance </a:t>
            </a:r>
            <a:r>
              <a:rPr lang="en-US" altLang="zh-CN" dirty="0" smtClean="0">
                <a:solidFill>
                  <a:srgbClr val="1807F3"/>
                </a:solidFill>
              </a:rPr>
              <a:t>field</a:t>
            </a:r>
            <a:endParaRPr lang="zh-CN" altLang="en-US" dirty="0">
              <a:solidFill>
                <a:srgbClr val="1807F3"/>
              </a:solidFill>
            </a:endParaRPr>
          </a:p>
          <a:p>
            <a:pPr algn="just">
              <a:lnSpc>
                <a:spcPct val="110000"/>
              </a:lnSpc>
            </a:pPr>
            <a:r>
              <a:rPr lang="en-US" altLang="zh-CN" dirty="0">
                <a:solidFill>
                  <a:srgbClr val="1807F3"/>
                </a:solidFill>
              </a:rPr>
              <a:t>Understanding and using existing notion in a new or different way</a:t>
            </a:r>
          </a:p>
          <a:p>
            <a:pPr algn="just">
              <a:lnSpc>
                <a:spcPct val="110000"/>
              </a:lnSpc>
            </a:pPr>
            <a:r>
              <a:rPr lang="en-US" altLang="zh-CN" dirty="0">
                <a:solidFill>
                  <a:srgbClr val="1807F3"/>
                </a:solidFill>
              </a:rPr>
              <a:t>Decomposing and combination existing financial </a:t>
            </a:r>
            <a:r>
              <a:rPr lang="en-US" altLang="zh-CN" dirty="0" smtClean="0">
                <a:solidFill>
                  <a:srgbClr val="1807F3"/>
                </a:solidFill>
              </a:rPr>
              <a:t>product</a:t>
            </a:r>
            <a:endParaRPr lang="zh-CN" altLang="en-US" dirty="0">
              <a:solidFill>
                <a:srgbClr val="1807F3"/>
              </a:solidFill>
            </a:endParaRPr>
          </a:p>
        </p:txBody>
      </p:sp>
    </p:spTree>
    <p:extLst>
      <p:ext uri="{BB962C8B-B14F-4D97-AF65-F5344CB8AC3E}">
        <p14:creationId xmlns:p14="http://schemas.microsoft.com/office/powerpoint/2010/main" val="6258551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074863" y="620713"/>
            <a:ext cx="7467600" cy="1039812"/>
          </a:xfrm>
        </p:spPr>
        <p:txBody>
          <a:bodyPr/>
          <a:lstStyle/>
          <a:p>
            <a:r>
              <a:rPr lang="en-US" altLang="zh-CN" sz="4000" dirty="0"/>
              <a:t>The implication of engineering</a:t>
            </a:r>
            <a:endParaRPr lang="zh-CN" altLang="en-US" sz="4000" dirty="0"/>
          </a:p>
        </p:txBody>
      </p:sp>
      <p:grpSp>
        <p:nvGrpSpPr>
          <p:cNvPr id="217106" name="Group 18"/>
          <p:cNvGrpSpPr>
            <a:grpSpLocks/>
          </p:cNvGrpSpPr>
          <p:nvPr/>
        </p:nvGrpSpPr>
        <p:grpSpPr bwMode="auto">
          <a:xfrm>
            <a:off x="3287713" y="3213100"/>
            <a:ext cx="3238500" cy="3238500"/>
            <a:chOff x="1111" y="2024"/>
            <a:chExt cx="2040" cy="2040"/>
          </a:xfrm>
        </p:grpSpPr>
        <p:sp>
          <p:nvSpPr>
            <p:cNvPr id="217095" name="Oval 7"/>
            <p:cNvSpPr>
              <a:spLocks noChangeArrowheads="1"/>
            </p:cNvSpPr>
            <p:nvPr/>
          </p:nvSpPr>
          <p:spPr bwMode="auto">
            <a:xfrm>
              <a:off x="1111" y="2024"/>
              <a:ext cx="2040" cy="2040"/>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098" name="Text Box 10"/>
            <p:cNvSpPr txBox="1">
              <a:spLocks noChangeArrowheads="1"/>
            </p:cNvSpPr>
            <p:nvPr/>
          </p:nvSpPr>
          <p:spPr bwMode="auto">
            <a:xfrm>
              <a:off x="1247" y="2976"/>
              <a:ext cx="9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1" i="1">
                  <a:solidFill>
                    <a:srgbClr val="008000"/>
                  </a:solidFill>
                  <a:effectLst>
                    <a:outerShdw blurRad="38100" dist="38100" dir="2700000" algn="tl">
                      <a:srgbClr val="C0C0C0"/>
                    </a:outerShdw>
                  </a:effectLst>
                  <a:ea typeface="楷体_GB2312" pitchFamily="49" charset="-122"/>
                </a:rPr>
                <a:t>Information technology</a:t>
              </a:r>
            </a:p>
          </p:txBody>
        </p:sp>
      </p:grpSp>
      <p:grpSp>
        <p:nvGrpSpPr>
          <p:cNvPr id="217105" name="Group 17"/>
          <p:cNvGrpSpPr>
            <a:grpSpLocks/>
          </p:cNvGrpSpPr>
          <p:nvPr/>
        </p:nvGrpSpPr>
        <p:grpSpPr bwMode="auto">
          <a:xfrm>
            <a:off x="5232401" y="3213100"/>
            <a:ext cx="3325813" cy="3238500"/>
            <a:chOff x="2336" y="2024"/>
            <a:chExt cx="2095" cy="2040"/>
          </a:xfrm>
        </p:grpSpPr>
        <p:sp>
          <p:nvSpPr>
            <p:cNvPr id="217096" name="Oval 8"/>
            <p:cNvSpPr>
              <a:spLocks noChangeArrowheads="1"/>
            </p:cNvSpPr>
            <p:nvPr/>
          </p:nvSpPr>
          <p:spPr bwMode="auto">
            <a:xfrm>
              <a:off x="2336" y="2024"/>
              <a:ext cx="2040" cy="2040"/>
            </a:xfrm>
            <a:prstGeom prst="ellipse">
              <a:avLst/>
            </a:prstGeom>
            <a:noFill/>
            <a:ln w="28575" algn="ctr">
              <a:solidFill>
                <a:srgbClr val="FF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7099" name="Text Box 11"/>
            <p:cNvSpPr txBox="1">
              <a:spLocks noChangeArrowheads="1"/>
            </p:cNvSpPr>
            <p:nvPr/>
          </p:nvSpPr>
          <p:spPr bwMode="auto">
            <a:xfrm>
              <a:off x="3198" y="2976"/>
              <a:ext cx="12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1" i="1">
                  <a:solidFill>
                    <a:srgbClr val="008000"/>
                  </a:solidFill>
                  <a:ea typeface="楷体_GB2312" pitchFamily="49" charset="-122"/>
                </a:rPr>
                <a:t>The engineering method </a:t>
              </a:r>
            </a:p>
          </p:txBody>
        </p:sp>
      </p:grpSp>
      <p:grpSp>
        <p:nvGrpSpPr>
          <p:cNvPr id="217104" name="Group 16"/>
          <p:cNvGrpSpPr>
            <a:grpSpLocks/>
          </p:cNvGrpSpPr>
          <p:nvPr/>
        </p:nvGrpSpPr>
        <p:grpSpPr bwMode="auto">
          <a:xfrm>
            <a:off x="4367213" y="1700213"/>
            <a:ext cx="3238500" cy="3238500"/>
            <a:chOff x="1791" y="1071"/>
            <a:chExt cx="2040" cy="2040"/>
          </a:xfrm>
        </p:grpSpPr>
        <p:sp>
          <p:nvSpPr>
            <p:cNvPr id="217094" name="Oval 6"/>
            <p:cNvSpPr>
              <a:spLocks noChangeArrowheads="1"/>
            </p:cNvSpPr>
            <p:nvPr/>
          </p:nvSpPr>
          <p:spPr bwMode="auto">
            <a:xfrm>
              <a:off x="1791" y="1071"/>
              <a:ext cx="2040" cy="2040"/>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100" name="Text Box 12"/>
            <p:cNvSpPr txBox="1">
              <a:spLocks noChangeArrowheads="1"/>
            </p:cNvSpPr>
            <p:nvPr/>
          </p:nvSpPr>
          <p:spPr bwMode="auto">
            <a:xfrm>
              <a:off x="2426" y="1434"/>
              <a:ext cx="7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1" i="1">
                  <a:solidFill>
                    <a:srgbClr val="008000"/>
                  </a:solidFill>
                  <a:effectLst>
                    <a:outerShdw blurRad="38100" dist="38100" dir="2700000" algn="tl">
                      <a:srgbClr val="C0C0C0"/>
                    </a:outerShdw>
                  </a:effectLst>
                  <a:ea typeface="楷体_GB2312" pitchFamily="49" charset="-122"/>
                </a:rPr>
                <a:t>Finance</a:t>
              </a:r>
            </a:p>
          </p:txBody>
        </p:sp>
      </p:grpSp>
      <p:grpSp>
        <p:nvGrpSpPr>
          <p:cNvPr id="217120" name="Group 32"/>
          <p:cNvGrpSpPr>
            <a:grpSpLocks/>
          </p:cNvGrpSpPr>
          <p:nvPr/>
        </p:nvGrpSpPr>
        <p:grpSpPr bwMode="auto">
          <a:xfrm>
            <a:off x="5175251" y="3573463"/>
            <a:ext cx="1573213" cy="1439862"/>
            <a:chOff x="2300" y="2251"/>
            <a:chExt cx="991" cy="907"/>
          </a:xfrm>
        </p:grpSpPr>
        <p:sp>
          <p:nvSpPr>
            <p:cNvPr id="217119" name="Freeform 31"/>
            <p:cNvSpPr>
              <a:spLocks/>
            </p:cNvSpPr>
            <p:nvPr/>
          </p:nvSpPr>
          <p:spPr bwMode="auto">
            <a:xfrm>
              <a:off x="2300" y="2251"/>
              <a:ext cx="914" cy="907"/>
            </a:xfrm>
            <a:custGeom>
              <a:avLst/>
              <a:gdLst>
                <a:gd name="T0" fmla="*/ 446 w 914"/>
                <a:gd name="T1" fmla="*/ 0 h 907"/>
                <a:gd name="T2" fmla="*/ 128 w 914"/>
                <a:gd name="T3" fmla="*/ 317 h 907"/>
                <a:gd name="T4" fmla="*/ 38 w 914"/>
                <a:gd name="T5" fmla="*/ 725 h 907"/>
                <a:gd name="T6" fmla="*/ 355 w 914"/>
                <a:gd name="T7" fmla="*/ 862 h 907"/>
                <a:gd name="T8" fmla="*/ 854 w 914"/>
                <a:gd name="T9" fmla="*/ 816 h 907"/>
                <a:gd name="T10" fmla="*/ 718 w 914"/>
                <a:gd name="T11" fmla="*/ 317 h 907"/>
                <a:gd name="T12" fmla="*/ 446 w 91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914" h="907">
                  <a:moveTo>
                    <a:pt x="446" y="0"/>
                  </a:moveTo>
                  <a:cubicBezTo>
                    <a:pt x="348" y="0"/>
                    <a:pt x="196" y="196"/>
                    <a:pt x="128" y="317"/>
                  </a:cubicBezTo>
                  <a:cubicBezTo>
                    <a:pt x="60" y="438"/>
                    <a:pt x="0" y="634"/>
                    <a:pt x="38" y="725"/>
                  </a:cubicBezTo>
                  <a:cubicBezTo>
                    <a:pt x="76" y="816"/>
                    <a:pt x="219" y="847"/>
                    <a:pt x="355" y="862"/>
                  </a:cubicBezTo>
                  <a:cubicBezTo>
                    <a:pt x="491" y="877"/>
                    <a:pt x="794" y="907"/>
                    <a:pt x="854" y="816"/>
                  </a:cubicBezTo>
                  <a:cubicBezTo>
                    <a:pt x="914" y="725"/>
                    <a:pt x="786" y="453"/>
                    <a:pt x="718" y="317"/>
                  </a:cubicBezTo>
                  <a:cubicBezTo>
                    <a:pt x="650" y="181"/>
                    <a:pt x="544" y="0"/>
                    <a:pt x="446" y="0"/>
                  </a:cubicBezTo>
                  <a:close/>
                </a:path>
              </a:pathLst>
            </a:custGeom>
            <a:solidFill>
              <a:srgbClr val="FF0066"/>
            </a:solidFill>
            <a:ln w="9525" cap="flat" cmpd="sng">
              <a:solidFill>
                <a:srgbClr val="D6009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zh-CN" altLang="en-US"/>
            </a:p>
          </p:txBody>
        </p:sp>
        <p:sp>
          <p:nvSpPr>
            <p:cNvPr id="217101" name="Text Box 13"/>
            <p:cNvSpPr txBox="1">
              <a:spLocks noChangeArrowheads="1"/>
            </p:cNvSpPr>
            <p:nvPr/>
          </p:nvSpPr>
          <p:spPr bwMode="auto">
            <a:xfrm>
              <a:off x="2336" y="2568"/>
              <a:ext cx="95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b="1" i="1">
                  <a:solidFill>
                    <a:srgbClr val="FFFF00"/>
                  </a:solidFill>
                  <a:effectLst>
                    <a:outerShdw blurRad="38100" dist="38100" dir="2700000" algn="tl">
                      <a:srgbClr val="C0C0C0"/>
                    </a:outerShdw>
                  </a:effectLst>
                  <a:ea typeface="楷体_GB2312" pitchFamily="49" charset="-122"/>
                </a:rPr>
                <a:t>Financial engineering</a:t>
              </a:r>
            </a:p>
          </p:txBody>
        </p:sp>
      </p:grpSp>
    </p:spTree>
    <p:extLst>
      <p:ext uri="{BB962C8B-B14F-4D97-AF65-F5344CB8AC3E}">
        <p14:creationId xmlns:p14="http://schemas.microsoft.com/office/powerpoint/2010/main" val="2737678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7104"/>
                                        </p:tgtEl>
                                        <p:attrNameLst>
                                          <p:attrName>style.visibility</p:attrName>
                                        </p:attrNameLst>
                                      </p:cBhvr>
                                      <p:to>
                                        <p:strVal val="visible"/>
                                      </p:to>
                                    </p:set>
                                    <p:animEffect transition="in" filter="dissolve">
                                      <p:cBhvr>
                                        <p:cTn id="7" dur="500"/>
                                        <p:tgtEl>
                                          <p:spTgt spid="2171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7106"/>
                                        </p:tgtEl>
                                        <p:attrNameLst>
                                          <p:attrName>style.visibility</p:attrName>
                                        </p:attrNameLst>
                                      </p:cBhvr>
                                      <p:to>
                                        <p:strVal val="visible"/>
                                      </p:to>
                                    </p:set>
                                    <p:animEffect transition="in" filter="dissolve">
                                      <p:cBhvr>
                                        <p:cTn id="12" dur="500"/>
                                        <p:tgtEl>
                                          <p:spTgt spid="217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105"/>
                                        </p:tgtEl>
                                        <p:attrNameLst>
                                          <p:attrName>style.visibility</p:attrName>
                                        </p:attrNameLst>
                                      </p:cBhvr>
                                      <p:to>
                                        <p:strVal val="visible"/>
                                      </p:to>
                                    </p:set>
                                    <p:animEffect transition="in" filter="dissolve">
                                      <p:cBhvr>
                                        <p:cTn id="17" dur="500"/>
                                        <p:tgtEl>
                                          <p:spTgt spid="2171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7120"/>
                                        </p:tgtEl>
                                        <p:attrNameLst>
                                          <p:attrName>style.visibility</p:attrName>
                                        </p:attrNameLst>
                                      </p:cBhvr>
                                      <p:to>
                                        <p:strVal val="visible"/>
                                      </p:to>
                                    </p:set>
                                    <p:animEffect transition="in" filter="blinds(horizontal)">
                                      <p:cBhvr>
                                        <p:cTn id="22" dur="500"/>
                                        <p:tgtEl>
                                          <p:spTgt spid="217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28084" y="476250"/>
            <a:ext cx="10949516" cy="1143000"/>
          </a:xfrm>
        </p:spPr>
        <p:txBody>
          <a:bodyPr/>
          <a:lstStyle/>
          <a:p>
            <a:r>
              <a:rPr lang="en-US" altLang="zh-CN" dirty="0" smtClean="0"/>
              <a:t>Strategies on  Finance</a:t>
            </a:r>
            <a:endParaRPr lang="zh-CN" altLang="en-US" dirty="0"/>
          </a:p>
        </p:txBody>
      </p:sp>
      <p:sp>
        <p:nvSpPr>
          <p:cNvPr id="2" name="椭圆 1"/>
          <p:cNvSpPr/>
          <p:nvPr/>
        </p:nvSpPr>
        <p:spPr bwMode="auto">
          <a:xfrm>
            <a:off x="1619947" y="3327183"/>
            <a:ext cx="1260000" cy="126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solidFill>
                    <a:srgbClr val="FF158A"/>
                  </a:solidFill>
                </a:ln>
                <a:effectLst/>
                <a:latin typeface="N Helvetica Narrow" charset="0"/>
                <a:ea typeface="宋体" panose="02010600030101010101" pitchFamily="2" charset="-122"/>
              </a:rPr>
              <a:t>银行</a:t>
            </a:r>
          </a:p>
        </p:txBody>
      </p:sp>
      <p:sp>
        <p:nvSpPr>
          <p:cNvPr id="6" name="椭圆 5"/>
          <p:cNvSpPr/>
          <p:nvPr/>
        </p:nvSpPr>
        <p:spPr bwMode="auto">
          <a:xfrm>
            <a:off x="4618392" y="2983003"/>
            <a:ext cx="1800000" cy="180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solidFill>
                    <a:srgbClr val="FF158A"/>
                  </a:solidFill>
                </a:ln>
                <a:effectLst/>
                <a:latin typeface="N Helvetica Narrow" charset="0"/>
                <a:ea typeface="宋体" panose="02010600030101010101" pitchFamily="2" charset="-122"/>
              </a:rPr>
              <a:t>国际炒家</a:t>
            </a:r>
          </a:p>
        </p:txBody>
      </p:sp>
      <p:sp>
        <p:nvSpPr>
          <p:cNvPr id="4" name="圆角矩形 3"/>
          <p:cNvSpPr/>
          <p:nvPr/>
        </p:nvSpPr>
        <p:spPr bwMode="auto">
          <a:xfrm>
            <a:off x="8490852" y="3107383"/>
            <a:ext cx="1765300" cy="1440000"/>
          </a:xfrm>
          <a:prstGeom prst="roundRect">
            <a:avLst/>
          </a:prstGeom>
          <a:noFill/>
          <a:ln w="38100" cap="flat" cmpd="thickThin" algn="ctr">
            <a:solidFill>
              <a:srgbClr val="1406CA"/>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00000"/>
                </a:solidFill>
                <a:effectLst/>
                <a:latin typeface="N Helvetica Narrow" charset="0"/>
                <a:ea typeface="宋体" panose="02010600030101010101" pitchFamily="2" charset="-122"/>
              </a:rPr>
              <a:t>3</a:t>
            </a:r>
            <a:r>
              <a:rPr kumimoji="0" lang="zh-CN" altLang="en-US" sz="2000" b="1" i="0" u="none" strike="noStrike" cap="none" normalizeH="0" baseline="0" dirty="0" smtClean="0">
                <a:ln>
                  <a:noFill/>
                </a:ln>
                <a:solidFill>
                  <a:srgbClr val="C00000"/>
                </a:solidFill>
                <a:effectLst/>
                <a:latin typeface="N Helvetica Narrow" charset="0"/>
                <a:ea typeface="宋体" panose="02010600030101010101" pitchFamily="2" charset="-122"/>
              </a:rPr>
              <a:t>、本币贬值</a:t>
            </a:r>
          </a:p>
        </p:txBody>
      </p:sp>
      <p:cxnSp>
        <p:nvCxnSpPr>
          <p:cNvPr id="8" name="直接箭头连接符 7"/>
          <p:cNvCxnSpPr/>
          <p:nvPr/>
        </p:nvCxnSpPr>
        <p:spPr bwMode="auto">
          <a:xfrm>
            <a:off x="3013525" y="3664857"/>
            <a:ext cx="1447800" cy="0"/>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p:cNvSpPr txBox="1"/>
          <p:nvPr/>
        </p:nvSpPr>
        <p:spPr>
          <a:xfrm>
            <a:off x="3007081" y="3235597"/>
            <a:ext cx="1454244" cy="369332"/>
          </a:xfrm>
          <a:prstGeom prst="rect">
            <a:avLst/>
          </a:prstGeom>
          <a:noFill/>
        </p:spPr>
        <p:txBody>
          <a:bodyPr wrap="none" rtlCol="0">
            <a:spAutoFit/>
          </a:bodyPr>
          <a:lstStyle/>
          <a:p>
            <a:r>
              <a:rPr lang="en-US" altLang="zh-CN" b="1" dirty="0" smtClean="0">
                <a:solidFill>
                  <a:srgbClr val="C00000"/>
                </a:solidFill>
              </a:rPr>
              <a:t>1</a:t>
            </a:r>
            <a:r>
              <a:rPr lang="zh-CN" altLang="en-US" b="1" dirty="0" smtClean="0">
                <a:solidFill>
                  <a:srgbClr val="C00000"/>
                </a:solidFill>
              </a:rPr>
              <a:t>、借入本币</a:t>
            </a:r>
            <a:endParaRPr lang="zh-CN" altLang="en-US" b="1" dirty="0">
              <a:solidFill>
                <a:srgbClr val="C00000"/>
              </a:solidFill>
            </a:endParaRPr>
          </a:p>
        </p:txBody>
      </p:sp>
      <p:cxnSp>
        <p:nvCxnSpPr>
          <p:cNvPr id="14" name="直接箭头连接符 13"/>
          <p:cNvCxnSpPr/>
          <p:nvPr/>
        </p:nvCxnSpPr>
        <p:spPr bwMode="auto">
          <a:xfrm flipV="1">
            <a:off x="6567030" y="3664857"/>
            <a:ext cx="1764170" cy="17406"/>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6560586" y="3253003"/>
            <a:ext cx="1454244" cy="369332"/>
          </a:xfrm>
          <a:prstGeom prst="rect">
            <a:avLst/>
          </a:prstGeom>
          <a:noFill/>
        </p:spPr>
        <p:txBody>
          <a:bodyPr wrap="none" rtlCol="0">
            <a:spAutoFit/>
          </a:bodyPr>
          <a:lstStyle/>
          <a:p>
            <a:r>
              <a:rPr lang="en-US" altLang="zh-CN" b="1" dirty="0">
                <a:solidFill>
                  <a:srgbClr val="C00000"/>
                </a:solidFill>
              </a:rPr>
              <a:t>2</a:t>
            </a:r>
            <a:r>
              <a:rPr lang="zh-CN" altLang="en-US" b="1" dirty="0">
                <a:solidFill>
                  <a:srgbClr val="C00000"/>
                </a:solidFill>
              </a:rPr>
              <a:t>、抛售本币</a:t>
            </a:r>
          </a:p>
        </p:txBody>
      </p:sp>
      <p:cxnSp>
        <p:nvCxnSpPr>
          <p:cNvPr id="16" name="直接箭头连接符 15"/>
          <p:cNvCxnSpPr/>
          <p:nvPr/>
        </p:nvCxnSpPr>
        <p:spPr bwMode="auto">
          <a:xfrm>
            <a:off x="3013525" y="4422935"/>
            <a:ext cx="1447800" cy="0"/>
          </a:xfrm>
          <a:prstGeom prst="straightConnector1">
            <a:avLst/>
          </a:prstGeom>
          <a:noFill/>
          <a:ln w="25400" cap="flat" cmpd="sng" algn="ctr">
            <a:solidFill>
              <a:schemeClr val="tx1"/>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p:cNvSpPr txBox="1"/>
          <p:nvPr/>
        </p:nvSpPr>
        <p:spPr>
          <a:xfrm>
            <a:off x="2926137" y="3986849"/>
            <a:ext cx="1454244" cy="369332"/>
          </a:xfrm>
          <a:prstGeom prst="rect">
            <a:avLst/>
          </a:prstGeom>
          <a:noFill/>
        </p:spPr>
        <p:txBody>
          <a:bodyPr wrap="none" rtlCol="0">
            <a:spAutoFit/>
          </a:bodyPr>
          <a:lstStyle/>
          <a:p>
            <a:r>
              <a:rPr lang="en-US" altLang="zh-CN" b="1" dirty="0">
                <a:solidFill>
                  <a:srgbClr val="C00000"/>
                </a:solidFill>
              </a:rPr>
              <a:t>5</a:t>
            </a:r>
            <a:r>
              <a:rPr lang="zh-CN" altLang="en-US" b="1" dirty="0">
                <a:solidFill>
                  <a:srgbClr val="C00000"/>
                </a:solidFill>
              </a:rPr>
              <a:t>、归还本币</a:t>
            </a:r>
          </a:p>
        </p:txBody>
      </p:sp>
      <p:cxnSp>
        <p:nvCxnSpPr>
          <p:cNvPr id="18" name="直接箭头连接符 17"/>
          <p:cNvCxnSpPr/>
          <p:nvPr/>
        </p:nvCxnSpPr>
        <p:spPr bwMode="auto">
          <a:xfrm>
            <a:off x="6567030" y="4422935"/>
            <a:ext cx="1822227" cy="0"/>
          </a:xfrm>
          <a:prstGeom prst="straightConnector1">
            <a:avLst/>
          </a:prstGeom>
          <a:noFill/>
          <a:ln w="25400" cap="flat" cmpd="sng" algn="ctr">
            <a:solidFill>
              <a:schemeClr val="tx1"/>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a:off x="6517531" y="3964085"/>
            <a:ext cx="1927131" cy="369332"/>
          </a:xfrm>
          <a:prstGeom prst="rect">
            <a:avLst/>
          </a:prstGeom>
          <a:noFill/>
        </p:spPr>
        <p:txBody>
          <a:bodyPr wrap="none" rtlCol="0">
            <a:spAutoFit/>
          </a:bodyPr>
          <a:lstStyle/>
          <a:p>
            <a:r>
              <a:rPr lang="en-US" altLang="zh-CN" b="1" dirty="0" smtClean="0">
                <a:solidFill>
                  <a:srgbClr val="C00000"/>
                </a:solidFill>
              </a:rPr>
              <a:t>4</a:t>
            </a:r>
            <a:r>
              <a:rPr lang="zh-CN" altLang="en-US" b="1" dirty="0" smtClean="0">
                <a:solidFill>
                  <a:srgbClr val="C00000"/>
                </a:solidFill>
              </a:rPr>
              <a:t>、低价回购本币</a:t>
            </a:r>
            <a:endParaRPr lang="zh-CN" altLang="en-US" b="1" dirty="0">
              <a:solidFill>
                <a:srgbClr val="C00000"/>
              </a:solidFill>
            </a:endParaRPr>
          </a:p>
        </p:txBody>
      </p:sp>
      <p:sp>
        <p:nvSpPr>
          <p:cNvPr id="7" name="矩形 6"/>
          <p:cNvSpPr/>
          <p:nvPr/>
        </p:nvSpPr>
        <p:spPr>
          <a:xfrm>
            <a:off x="1236343" y="5481224"/>
            <a:ext cx="9515230" cy="523220"/>
          </a:xfrm>
          <a:prstGeom prst="rect">
            <a:avLst/>
          </a:prstGeom>
        </p:spPr>
        <p:txBody>
          <a:bodyPr wrap="square">
            <a:spAutoFit/>
          </a:bodyPr>
          <a:lstStyle/>
          <a:p>
            <a:pPr algn="ctr"/>
            <a:r>
              <a:rPr kumimoji="1" lang="zh-CN" altLang="en-US" sz="2800" dirty="0">
                <a:solidFill>
                  <a:srgbClr val="1406CA"/>
                </a:solidFill>
                <a:effectLst>
                  <a:outerShdw blurRad="38100" dist="38100" dir="2700000" algn="tl">
                    <a:srgbClr val="C0C0C0"/>
                  </a:outerShdw>
                </a:effectLst>
                <a:latin typeface="黑体" panose="02010609060101010101" pitchFamily="49" charset="-122"/>
                <a:ea typeface="黑体" panose="02010609060101010101" pitchFamily="49" charset="-122"/>
                <a:cs typeface="+mj-cs"/>
              </a:rPr>
              <a:t>国际炒家在即期外汇市场的攻击路线</a:t>
            </a:r>
            <a:endParaRPr lang="zh-CN" altLang="en-US" sz="2800" dirty="0">
              <a:solidFill>
                <a:srgbClr val="1406CA"/>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638481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387077" y="477483"/>
            <a:ext cx="10833373" cy="1143000"/>
          </a:xfrm>
        </p:spPr>
        <p:txBody>
          <a:bodyPr/>
          <a:lstStyle/>
          <a:p>
            <a:r>
              <a:rPr lang="en-US" altLang="zh-CN" sz="3600" dirty="0"/>
              <a:t>Strategies </a:t>
            </a:r>
            <a:r>
              <a:rPr lang="en-US" altLang="zh-CN" sz="3600" dirty="0" smtClean="0"/>
              <a:t>on  </a:t>
            </a:r>
            <a:r>
              <a:rPr lang="en-US" altLang="zh-CN" sz="3600" dirty="0"/>
              <a:t>Finance</a:t>
            </a:r>
            <a:endParaRPr lang="zh-CN" altLang="en-US" sz="3600" dirty="0"/>
          </a:p>
        </p:txBody>
      </p:sp>
      <p:sp>
        <p:nvSpPr>
          <p:cNvPr id="4" name="椭圆 3"/>
          <p:cNvSpPr/>
          <p:nvPr/>
        </p:nvSpPr>
        <p:spPr bwMode="auto">
          <a:xfrm>
            <a:off x="5417386" y="1620483"/>
            <a:ext cx="1800000" cy="180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solidFill>
                    <a:srgbClr val="FF158A"/>
                  </a:solidFill>
                </a:ln>
                <a:effectLst/>
                <a:latin typeface="N Helvetica Narrow" charset="0"/>
                <a:ea typeface="宋体" panose="02010600030101010101" pitchFamily="2" charset="-122"/>
              </a:rPr>
              <a:t>银行</a:t>
            </a:r>
          </a:p>
        </p:txBody>
      </p:sp>
      <p:sp>
        <p:nvSpPr>
          <p:cNvPr id="5" name="椭圆 4"/>
          <p:cNvSpPr/>
          <p:nvPr/>
        </p:nvSpPr>
        <p:spPr bwMode="auto">
          <a:xfrm>
            <a:off x="540434" y="1620483"/>
            <a:ext cx="1800000" cy="180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solidFill>
                    <a:srgbClr val="FF158A"/>
                  </a:solidFill>
                </a:ln>
                <a:effectLst/>
                <a:latin typeface="N Helvetica Narrow" charset="0"/>
                <a:ea typeface="宋体" panose="02010600030101010101" pitchFamily="2" charset="-122"/>
              </a:rPr>
              <a:t>国际炒家</a:t>
            </a:r>
          </a:p>
        </p:txBody>
      </p:sp>
      <p:sp>
        <p:nvSpPr>
          <p:cNvPr id="6" name="圆角矩形 5"/>
          <p:cNvSpPr/>
          <p:nvPr/>
        </p:nvSpPr>
        <p:spPr bwMode="auto">
          <a:xfrm>
            <a:off x="10041175" y="1838866"/>
            <a:ext cx="1765300" cy="1440000"/>
          </a:xfrm>
          <a:prstGeom prst="roundRect">
            <a:avLst/>
          </a:prstGeom>
          <a:noFill/>
          <a:ln w="38100" cap="flat" cmpd="thickThin" algn="ctr">
            <a:solidFill>
              <a:srgbClr val="1406CA"/>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00000"/>
                </a:solidFill>
                <a:effectLst/>
                <a:latin typeface="N Helvetica Narrow" charset="0"/>
                <a:ea typeface="宋体" panose="02010600030101010101" pitchFamily="2" charset="-122"/>
              </a:rPr>
              <a:t>3</a:t>
            </a:r>
            <a:r>
              <a:rPr kumimoji="0" lang="zh-CN" altLang="en-US" sz="2000" b="1" i="0" u="none" strike="noStrike" cap="none" normalizeH="0" baseline="0" dirty="0" smtClean="0">
                <a:ln>
                  <a:noFill/>
                </a:ln>
                <a:solidFill>
                  <a:srgbClr val="C00000"/>
                </a:solidFill>
                <a:effectLst/>
                <a:latin typeface="N Helvetica Narrow" charset="0"/>
                <a:ea typeface="宋体" panose="02010600030101010101" pitchFamily="2" charset="-122"/>
              </a:rPr>
              <a:t>、本币贬值</a:t>
            </a:r>
          </a:p>
        </p:txBody>
      </p:sp>
      <p:cxnSp>
        <p:nvCxnSpPr>
          <p:cNvPr id="7" name="直接箭头连接符 6"/>
          <p:cNvCxnSpPr/>
          <p:nvPr/>
        </p:nvCxnSpPr>
        <p:spPr bwMode="auto">
          <a:xfrm>
            <a:off x="2522726" y="2268126"/>
            <a:ext cx="2664000" cy="0"/>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2421033" y="1838866"/>
            <a:ext cx="2856872" cy="369332"/>
          </a:xfrm>
          <a:prstGeom prst="rect">
            <a:avLst/>
          </a:prstGeom>
          <a:noFill/>
        </p:spPr>
        <p:txBody>
          <a:bodyPr wrap="none" rtlCol="0">
            <a:spAutoFit/>
          </a:bodyPr>
          <a:lstStyle/>
          <a:p>
            <a:r>
              <a:rPr lang="en-US" altLang="zh-CN" b="1" dirty="0" smtClean="0">
                <a:solidFill>
                  <a:srgbClr val="C00000"/>
                </a:solidFill>
              </a:rPr>
              <a:t>1</a:t>
            </a:r>
            <a:r>
              <a:rPr lang="zh-CN" altLang="en-US" b="1" dirty="0" smtClean="0">
                <a:solidFill>
                  <a:srgbClr val="C00000"/>
                </a:solidFill>
              </a:rPr>
              <a:t>、签订远期外汇期货合约</a:t>
            </a:r>
            <a:endParaRPr lang="zh-CN" altLang="en-US" b="1" dirty="0">
              <a:solidFill>
                <a:srgbClr val="C00000"/>
              </a:solidFill>
            </a:endParaRPr>
          </a:p>
        </p:txBody>
      </p:sp>
      <p:cxnSp>
        <p:nvCxnSpPr>
          <p:cNvPr id="9" name="直接箭头连接符 8"/>
          <p:cNvCxnSpPr/>
          <p:nvPr/>
        </p:nvCxnSpPr>
        <p:spPr bwMode="auto">
          <a:xfrm flipV="1">
            <a:off x="7402970" y="2390042"/>
            <a:ext cx="2520000" cy="0"/>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p:cNvSpPr txBox="1"/>
          <p:nvPr/>
        </p:nvSpPr>
        <p:spPr>
          <a:xfrm>
            <a:off x="7396526" y="1978188"/>
            <a:ext cx="2392001" cy="369332"/>
          </a:xfrm>
          <a:prstGeom prst="rect">
            <a:avLst/>
          </a:prstGeom>
          <a:noFill/>
        </p:spPr>
        <p:txBody>
          <a:bodyPr wrap="none" rtlCol="0">
            <a:spAutoFit/>
          </a:bodyPr>
          <a:lstStyle/>
          <a:p>
            <a:r>
              <a:rPr lang="en-US" altLang="zh-CN" b="1" dirty="0">
                <a:solidFill>
                  <a:srgbClr val="C00000"/>
                </a:solidFill>
              </a:rPr>
              <a:t>2</a:t>
            </a:r>
            <a:r>
              <a:rPr lang="zh-CN" altLang="en-US" b="1" dirty="0" smtClean="0">
                <a:solidFill>
                  <a:srgbClr val="C00000"/>
                </a:solidFill>
              </a:rPr>
              <a:t>、出售本币轧平头寸</a:t>
            </a:r>
            <a:endParaRPr lang="zh-CN" altLang="en-US" b="1" dirty="0">
              <a:solidFill>
                <a:srgbClr val="C00000"/>
              </a:solidFill>
            </a:endParaRPr>
          </a:p>
        </p:txBody>
      </p:sp>
      <p:cxnSp>
        <p:nvCxnSpPr>
          <p:cNvPr id="11" name="直接箭头连接符 10"/>
          <p:cNvCxnSpPr/>
          <p:nvPr/>
        </p:nvCxnSpPr>
        <p:spPr bwMode="auto">
          <a:xfrm>
            <a:off x="2427477" y="3026204"/>
            <a:ext cx="2520000" cy="0"/>
          </a:xfrm>
          <a:prstGeom prst="straightConnector1">
            <a:avLst/>
          </a:prstGeom>
          <a:noFill/>
          <a:ln w="25400" cap="flat" cmpd="sng" algn="ctr">
            <a:solidFill>
              <a:schemeClr val="tx1"/>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p:cNvSpPr txBox="1"/>
          <p:nvPr/>
        </p:nvSpPr>
        <p:spPr>
          <a:xfrm>
            <a:off x="2340089" y="2590118"/>
            <a:ext cx="1927131" cy="369332"/>
          </a:xfrm>
          <a:prstGeom prst="rect">
            <a:avLst/>
          </a:prstGeom>
          <a:noFill/>
        </p:spPr>
        <p:txBody>
          <a:bodyPr wrap="none" rtlCol="0">
            <a:spAutoFit/>
          </a:bodyPr>
          <a:lstStyle/>
          <a:p>
            <a:r>
              <a:rPr lang="en-US" altLang="zh-CN" b="1" dirty="0" smtClean="0">
                <a:solidFill>
                  <a:srgbClr val="C00000"/>
                </a:solidFill>
              </a:rPr>
              <a:t>4</a:t>
            </a:r>
            <a:r>
              <a:rPr lang="zh-CN" altLang="en-US" b="1" dirty="0" smtClean="0">
                <a:solidFill>
                  <a:srgbClr val="C00000"/>
                </a:solidFill>
              </a:rPr>
              <a:t>、交割远期合约</a:t>
            </a:r>
            <a:endParaRPr lang="zh-CN" altLang="en-US" b="1" dirty="0">
              <a:solidFill>
                <a:srgbClr val="C00000"/>
              </a:solidFill>
            </a:endParaRPr>
          </a:p>
        </p:txBody>
      </p:sp>
      <p:cxnSp>
        <p:nvCxnSpPr>
          <p:cNvPr id="13" name="直接箭头连接符 12"/>
          <p:cNvCxnSpPr/>
          <p:nvPr/>
        </p:nvCxnSpPr>
        <p:spPr bwMode="auto">
          <a:xfrm>
            <a:off x="1518386" y="3580009"/>
            <a:ext cx="3253969" cy="1590831"/>
          </a:xfrm>
          <a:prstGeom prst="straightConnector1">
            <a:avLst/>
          </a:prstGeom>
          <a:noFill/>
          <a:ln w="25400" cap="flat" cmpd="sng" algn="ctr">
            <a:solidFill>
              <a:schemeClr val="tx1"/>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椭圆 14"/>
          <p:cNvSpPr/>
          <p:nvPr/>
        </p:nvSpPr>
        <p:spPr bwMode="auto">
          <a:xfrm>
            <a:off x="4881551" y="4123937"/>
            <a:ext cx="1800000" cy="180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solidFill>
                    <a:srgbClr val="FF158A"/>
                  </a:solidFill>
                </a:ln>
                <a:effectLst/>
                <a:latin typeface="N Helvetica Narrow" charset="0"/>
                <a:ea typeface="宋体" panose="02010600030101010101" pitchFamily="2" charset="-122"/>
              </a:rPr>
              <a:t>外汇期货经纪商</a:t>
            </a:r>
          </a:p>
        </p:txBody>
      </p:sp>
      <p:sp>
        <p:nvSpPr>
          <p:cNvPr id="17" name="文本框 16"/>
          <p:cNvSpPr txBox="1"/>
          <p:nvPr/>
        </p:nvSpPr>
        <p:spPr>
          <a:xfrm>
            <a:off x="2960641" y="2241042"/>
            <a:ext cx="1811714" cy="369332"/>
          </a:xfrm>
          <a:prstGeom prst="rect">
            <a:avLst/>
          </a:prstGeom>
          <a:noFill/>
        </p:spPr>
        <p:txBody>
          <a:bodyPr wrap="none" rtlCol="0">
            <a:spAutoFit/>
          </a:bodyPr>
          <a:lstStyle/>
          <a:p>
            <a:r>
              <a:rPr lang="zh-CN" altLang="en-US" b="1" dirty="0" smtClean="0">
                <a:solidFill>
                  <a:srgbClr val="C00000"/>
                </a:solidFill>
              </a:rPr>
              <a:t>分阶段抛空本币</a:t>
            </a:r>
            <a:endParaRPr lang="zh-CN" altLang="en-US" b="1" dirty="0">
              <a:solidFill>
                <a:srgbClr val="C00000"/>
              </a:solidFill>
            </a:endParaRPr>
          </a:p>
        </p:txBody>
      </p:sp>
      <p:sp>
        <p:nvSpPr>
          <p:cNvPr id="18" name="文本框 17"/>
          <p:cNvSpPr txBox="1"/>
          <p:nvPr/>
        </p:nvSpPr>
        <p:spPr>
          <a:xfrm>
            <a:off x="2612519" y="3077980"/>
            <a:ext cx="1811714" cy="369332"/>
          </a:xfrm>
          <a:prstGeom prst="rect">
            <a:avLst/>
          </a:prstGeom>
          <a:noFill/>
        </p:spPr>
        <p:txBody>
          <a:bodyPr wrap="none" rtlCol="0">
            <a:spAutoFit/>
          </a:bodyPr>
          <a:lstStyle/>
          <a:p>
            <a:r>
              <a:rPr lang="zh-CN" altLang="en-US" b="1" dirty="0" smtClean="0">
                <a:solidFill>
                  <a:srgbClr val="C00000"/>
                </a:solidFill>
              </a:rPr>
              <a:t>以低价购买本币</a:t>
            </a:r>
            <a:endParaRPr lang="zh-CN" altLang="en-US" b="1" dirty="0">
              <a:solidFill>
                <a:srgbClr val="C00000"/>
              </a:solidFill>
            </a:endParaRPr>
          </a:p>
        </p:txBody>
      </p:sp>
      <p:cxnSp>
        <p:nvCxnSpPr>
          <p:cNvPr id="20" name="直接箭头连接符 19"/>
          <p:cNvCxnSpPr/>
          <p:nvPr/>
        </p:nvCxnSpPr>
        <p:spPr bwMode="auto">
          <a:xfrm>
            <a:off x="2143226" y="3302785"/>
            <a:ext cx="2655730" cy="1280340"/>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文本框 23"/>
          <p:cNvSpPr txBox="1"/>
          <p:nvPr/>
        </p:nvSpPr>
        <p:spPr>
          <a:xfrm rot="1553812">
            <a:off x="2065189" y="3927641"/>
            <a:ext cx="2392001" cy="369332"/>
          </a:xfrm>
          <a:prstGeom prst="rect">
            <a:avLst/>
          </a:prstGeom>
          <a:noFill/>
        </p:spPr>
        <p:txBody>
          <a:bodyPr wrap="none" rtlCol="0">
            <a:spAutoFit/>
          </a:bodyPr>
          <a:lstStyle/>
          <a:p>
            <a:r>
              <a:rPr lang="en-US" altLang="zh-CN" b="1" dirty="0" smtClean="0">
                <a:solidFill>
                  <a:srgbClr val="C00000"/>
                </a:solidFill>
              </a:rPr>
              <a:t>1</a:t>
            </a:r>
            <a:r>
              <a:rPr lang="zh-CN" altLang="en-US" b="1" dirty="0" smtClean="0">
                <a:solidFill>
                  <a:srgbClr val="C00000"/>
                </a:solidFill>
              </a:rPr>
              <a:t>、本币外汇期货空头</a:t>
            </a:r>
            <a:endParaRPr lang="zh-CN" altLang="en-US" b="1" dirty="0">
              <a:solidFill>
                <a:srgbClr val="C00000"/>
              </a:solidFill>
            </a:endParaRPr>
          </a:p>
        </p:txBody>
      </p:sp>
      <p:sp>
        <p:nvSpPr>
          <p:cNvPr id="25" name="文本框 24"/>
          <p:cNvSpPr txBox="1"/>
          <p:nvPr/>
        </p:nvSpPr>
        <p:spPr>
          <a:xfrm rot="1587848">
            <a:off x="1870220" y="4380214"/>
            <a:ext cx="2392001" cy="369332"/>
          </a:xfrm>
          <a:prstGeom prst="rect">
            <a:avLst/>
          </a:prstGeom>
          <a:noFill/>
        </p:spPr>
        <p:txBody>
          <a:bodyPr wrap="none" rtlCol="0">
            <a:spAutoFit/>
          </a:bodyPr>
          <a:lstStyle/>
          <a:p>
            <a:r>
              <a:rPr lang="en-US" altLang="zh-CN" b="1" dirty="0" smtClean="0">
                <a:solidFill>
                  <a:srgbClr val="C00000"/>
                </a:solidFill>
              </a:rPr>
              <a:t>4</a:t>
            </a:r>
            <a:r>
              <a:rPr lang="zh-CN" altLang="en-US" b="1" dirty="0" smtClean="0">
                <a:solidFill>
                  <a:srgbClr val="C00000"/>
                </a:solidFill>
              </a:rPr>
              <a:t>、交割本币外汇期货</a:t>
            </a:r>
            <a:endParaRPr lang="zh-CN" altLang="en-US" b="1" dirty="0">
              <a:solidFill>
                <a:srgbClr val="C00000"/>
              </a:solidFill>
            </a:endParaRPr>
          </a:p>
        </p:txBody>
      </p:sp>
      <p:sp>
        <p:nvSpPr>
          <p:cNvPr id="2" name="矩形 1"/>
          <p:cNvSpPr/>
          <p:nvPr/>
        </p:nvSpPr>
        <p:spPr>
          <a:xfrm>
            <a:off x="1440434" y="6099301"/>
            <a:ext cx="9077224" cy="523220"/>
          </a:xfrm>
          <a:prstGeom prst="rect">
            <a:avLst/>
          </a:prstGeom>
        </p:spPr>
        <p:txBody>
          <a:bodyPr wrap="square">
            <a:spAutoFit/>
          </a:bodyPr>
          <a:lstStyle/>
          <a:p>
            <a:pPr algn="ctr"/>
            <a:r>
              <a:rPr kumimoji="1" lang="zh-CN" altLang="en-US" sz="2800" dirty="0">
                <a:solidFill>
                  <a:srgbClr val="1406CA"/>
                </a:solidFill>
                <a:effectLst>
                  <a:outerShdw blurRad="38100" dist="38100" dir="2700000" algn="tl">
                    <a:srgbClr val="C0C0C0"/>
                  </a:outerShdw>
                </a:effectLst>
                <a:latin typeface="黑体" panose="02010609060101010101" pitchFamily="49" charset="-122"/>
                <a:ea typeface="黑体" panose="02010609060101010101" pitchFamily="49" charset="-122"/>
                <a:cs typeface="+mj-cs"/>
              </a:rPr>
              <a:t>国际炒家在远期外汇市场和外汇期货市场的攻击路线</a:t>
            </a:r>
          </a:p>
        </p:txBody>
      </p:sp>
    </p:spTree>
    <p:extLst>
      <p:ext uri="{BB962C8B-B14F-4D97-AF65-F5344CB8AC3E}">
        <p14:creationId xmlns:p14="http://schemas.microsoft.com/office/powerpoint/2010/main" val="13727205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251702" y="418079"/>
            <a:ext cx="10895439" cy="1143000"/>
          </a:xfrm>
        </p:spPr>
        <p:txBody>
          <a:bodyPr/>
          <a:lstStyle/>
          <a:p>
            <a:r>
              <a:rPr lang="en-US" altLang="zh-CN" sz="3600" dirty="0"/>
              <a:t>Strategies </a:t>
            </a:r>
            <a:r>
              <a:rPr lang="en-US" altLang="zh-CN" sz="3600" dirty="0" smtClean="0"/>
              <a:t>on  </a:t>
            </a:r>
            <a:r>
              <a:rPr lang="en-US" altLang="zh-CN" sz="3600" dirty="0"/>
              <a:t>Finance</a:t>
            </a:r>
            <a:endParaRPr lang="zh-CN" altLang="en-US" sz="3600" dirty="0"/>
          </a:p>
        </p:txBody>
      </p:sp>
      <p:sp>
        <p:nvSpPr>
          <p:cNvPr id="351237" name="Rectangle 5"/>
          <p:cNvSpPr>
            <a:spLocks noChangeArrowheads="1"/>
          </p:cNvSpPr>
          <p:nvPr/>
        </p:nvSpPr>
        <p:spPr bwMode="auto">
          <a:xfrm>
            <a:off x="564253" y="1393745"/>
            <a:ext cx="11281235" cy="1754326"/>
          </a:xfrm>
          <a:prstGeom prst="rect">
            <a:avLst/>
          </a:prstGeom>
          <a:solidFill>
            <a:srgbClr val="1D08B8"/>
          </a:solidFill>
          <a:ln>
            <a:noFill/>
          </a:ln>
          <a:effectLst/>
          <a:extLst/>
        </p:spPr>
        <p:txBody>
          <a:bodyPr wrap="square" anchor="b">
            <a:spAutoFit/>
          </a:bodyPr>
          <a:lstStyle>
            <a:lvl1pPr marL="355600" indent="-355600" algn="l">
              <a:defRPr kumimoji="1" sz="2400">
                <a:solidFill>
                  <a:schemeClr val="tx1"/>
                </a:solidFill>
                <a:latin typeface="Tahoma" panose="020B0604030504040204" pitchFamily="34" charset="0"/>
                <a:ea typeface="宋体" panose="02010600030101010101" pitchFamily="2" charset="-122"/>
              </a:defRPr>
            </a:lvl1pPr>
            <a:lvl2pPr marL="534988" algn="l">
              <a:defRPr kumimoji="1" sz="2400">
                <a:solidFill>
                  <a:schemeClr val="tx1"/>
                </a:solidFill>
                <a:latin typeface="Tahoma" panose="020B0604030504040204" pitchFamily="34" charset="0"/>
                <a:ea typeface="宋体" panose="02010600030101010101" pitchFamily="2" charset="-122"/>
              </a:defRPr>
            </a:lvl2pPr>
            <a:lvl3pPr algn="l">
              <a:defRPr kumimoji="1" sz="2400">
                <a:solidFill>
                  <a:schemeClr val="tx1"/>
                </a:solidFill>
                <a:latin typeface="Tahoma" panose="020B0604030504040204" pitchFamily="34" charset="0"/>
                <a:ea typeface="宋体" panose="02010600030101010101" pitchFamily="2" charset="-122"/>
              </a:defRPr>
            </a:lvl3pPr>
            <a:lvl4pPr algn="l">
              <a:defRPr kumimoji="1" sz="2400">
                <a:solidFill>
                  <a:schemeClr val="tx1"/>
                </a:solidFill>
                <a:latin typeface="Tahoma" panose="020B0604030504040204" pitchFamily="34" charset="0"/>
                <a:ea typeface="宋体" panose="02010600030101010101" pitchFamily="2" charset="-122"/>
              </a:defRPr>
            </a:lvl4pPr>
            <a:lvl5pPr algn="l">
              <a:defRPr kumimoji="1"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a:spcBef>
                <a:spcPct val="20000"/>
              </a:spcBef>
            </a:pPr>
            <a:r>
              <a:rPr lang="zh-CN" altLang="en-US" sz="3600" b="1" dirty="0" smtClean="0">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索</a:t>
            </a:r>
            <a:r>
              <a:rPr lang="zh-CN" altLang="en-US" sz="3600" b="1" dirty="0">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罗斯坦言：金融市场是不属于道德范畴的，它不是不道德的，道德根本不存在于这里，因为它有自己的游戏规则</a:t>
            </a:r>
            <a:r>
              <a:rPr lang="zh-CN" altLang="en-US" sz="3600" dirty="0">
                <a:solidFill>
                  <a:srgbClr val="FFFF00"/>
                </a:solidFill>
                <a:latin typeface="楷体" panose="02010609060101010101" pitchFamily="49" charset="-122"/>
                <a:ea typeface="楷体" panose="02010609060101010101" pitchFamily="49" charset="-122"/>
              </a:rPr>
              <a:t> </a:t>
            </a:r>
          </a:p>
        </p:txBody>
      </p:sp>
      <p:sp>
        <p:nvSpPr>
          <p:cNvPr id="5" name="椭圆 4"/>
          <p:cNvSpPr/>
          <p:nvPr/>
        </p:nvSpPr>
        <p:spPr bwMode="auto">
          <a:xfrm>
            <a:off x="3899422" y="3239297"/>
            <a:ext cx="1800000" cy="180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solidFill>
                    <a:srgbClr val="FF158A"/>
                  </a:solidFill>
                </a:ln>
                <a:effectLst/>
                <a:latin typeface="N Helvetica Narrow" charset="0"/>
                <a:ea typeface="宋体" panose="02010600030101010101" pitchFamily="2" charset="-122"/>
              </a:rPr>
              <a:t>国际炒家</a:t>
            </a:r>
          </a:p>
        </p:txBody>
      </p:sp>
      <p:sp>
        <p:nvSpPr>
          <p:cNvPr id="6" name="椭圆 5"/>
          <p:cNvSpPr/>
          <p:nvPr/>
        </p:nvSpPr>
        <p:spPr bwMode="auto">
          <a:xfrm>
            <a:off x="507787" y="3417719"/>
            <a:ext cx="1260000" cy="126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solidFill>
                    <a:srgbClr val="FF158A"/>
                  </a:solidFill>
                </a:ln>
                <a:effectLst/>
                <a:latin typeface="N Helvetica Narrow" charset="0"/>
                <a:ea typeface="宋体" panose="02010600030101010101" pitchFamily="2" charset="-122"/>
              </a:rPr>
              <a:t>银行</a:t>
            </a:r>
          </a:p>
        </p:txBody>
      </p:sp>
      <p:sp>
        <p:nvSpPr>
          <p:cNvPr id="7" name="椭圆 6"/>
          <p:cNvSpPr/>
          <p:nvPr/>
        </p:nvSpPr>
        <p:spPr bwMode="auto">
          <a:xfrm>
            <a:off x="9900405" y="3205775"/>
            <a:ext cx="1800000" cy="180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solidFill>
                    <a:srgbClr val="FF158A"/>
                  </a:solidFill>
                </a:ln>
                <a:effectLst/>
                <a:latin typeface="N Helvetica Narrow" charset="0"/>
                <a:ea typeface="宋体" panose="02010600030101010101" pitchFamily="2" charset="-122"/>
              </a:rPr>
              <a:t>4</a:t>
            </a:r>
            <a:r>
              <a:rPr kumimoji="0" lang="zh-CN" altLang="en-US" sz="2000" b="0" i="0" u="none" strike="noStrike" cap="none" normalizeH="0" baseline="0" dirty="0" smtClean="0">
                <a:ln>
                  <a:solidFill>
                    <a:srgbClr val="FF158A"/>
                  </a:solidFill>
                </a:ln>
                <a:effectLst/>
                <a:latin typeface="N Helvetica Narrow" charset="0"/>
                <a:ea typeface="宋体" panose="02010600030101010101" pitchFamily="2" charset="-122"/>
              </a:rPr>
              <a:t>、本国央行提高利率</a:t>
            </a:r>
          </a:p>
        </p:txBody>
      </p:sp>
      <p:sp>
        <p:nvSpPr>
          <p:cNvPr id="8" name="圆角矩形 7"/>
          <p:cNvSpPr/>
          <p:nvPr/>
        </p:nvSpPr>
        <p:spPr bwMode="auto">
          <a:xfrm>
            <a:off x="7172153" y="3339850"/>
            <a:ext cx="1765300" cy="1440000"/>
          </a:xfrm>
          <a:prstGeom prst="roundRect">
            <a:avLst/>
          </a:prstGeom>
          <a:noFill/>
          <a:ln w="38100" cap="flat" cmpd="thickThin"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00000"/>
                </a:solidFill>
                <a:effectLst/>
                <a:latin typeface="N Helvetica Narrow" charset="0"/>
                <a:ea typeface="宋体" panose="02010600030101010101" pitchFamily="2" charset="-122"/>
              </a:rPr>
              <a:t>3</a:t>
            </a:r>
            <a:r>
              <a:rPr kumimoji="0" lang="zh-CN" altLang="en-US" sz="2000" b="1" i="0" u="none" strike="noStrike" cap="none" normalizeH="0" baseline="0" dirty="0" smtClean="0">
                <a:ln>
                  <a:noFill/>
                </a:ln>
                <a:solidFill>
                  <a:srgbClr val="C00000"/>
                </a:solidFill>
                <a:effectLst/>
                <a:latin typeface="N Helvetica Narrow" charset="0"/>
                <a:ea typeface="宋体" panose="02010600030101010101" pitchFamily="2" charset="-122"/>
              </a:rPr>
              <a:t>、本币贬值压力</a:t>
            </a:r>
          </a:p>
        </p:txBody>
      </p:sp>
      <p:cxnSp>
        <p:nvCxnSpPr>
          <p:cNvPr id="9" name="直接箭头连接符 8"/>
          <p:cNvCxnSpPr/>
          <p:nvPr/>
        </p:nvCxnSpPr>
        <p:spPr bwMode="auto">
          <a:xfrm flipV="1">
            <a:off x="2416720" y="4697008"/>
            <a:ext cx="1399781" cy="852749"/>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p:cNvSpPr txBox="1"/>
          <p:nvPr/>
        </p:nvSpPr>
        <p:spPr>
          <a:xfrm rot="19780891">
            <a:off x="2010855" y="4763423"/>
            <a:ext cx="1927131" cy="369332"/>
          </a:xfrm>
          <a:prstGeom prst="rect">
            <a:avLst/>
          </a:prstGeom>
          <a:noFill/>
        </p:spPr>
        <p:txBody>
          <a:bodyPr wrap="none" rtlCol="0">
            <a:spAutoFit/>
          </a:bodyPr>
          <a:lstStyle/>
          <a:p>
            <a:r>
              <a:rPr lang="en-US" altLang="zh-CN" b="1" dirty="0" smtClean="0">
                <a:solidFill>
                  <a:srgbClr val="C00000"/>
                </a:solidFill>
              </a:rPr>
              <a:t>1</a:t>
            </a:r>
            <a:r>
              <a:rPr lang="zh-CN" altLang="en-US" b="1" dirty="0" smtClean="0">
                <a:solidFill>
                  <a:srgbClr val="C00000"/>
                </a:solidFill>
              </a:rPr>
              <a:t>、股指期货空头</a:t>
            </a:r>
            <a:endParaRPr lang="zh-CN" altLang="en-US" b="1" dirty="0">
              <a:solidFill>
                <a:srgbClr val="C00000"/>
              </a:solidFill>
            </a:endParaRPr>
          </a:p>
        </p:txBody>
      </p:sp>
      <p:cxnSp>
        <p:nvCxnSpPr>
          <p:cNvPr id="11" name="直接箭头连接符 10"/>
          <p:cNvCxnSpPr/>
          <p:nvPr/>
        </p:nvCxnSpPr>
        <p:spPr bwMode="auto">
          <a:xfrm flipV="1">
            <a:off x="2631852" y="5039297"/>
            <a:ext cx="1506887" cy="1020920"/>
          </a:xfrm>
          <a:prstGeom prst="straightConnector1">
            <a:avLst/>
          </a:prstGeom>
          <a:noFill/>
          <a:ln w="25400" cap="flat" cmpd="sng" algn="ctr">
            <a:solidFill>
              <a:schemeClr val="tx1"/>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p:cNvSpPr txBox="1"/>
          <p:nvPr/>
        </p:nvSpPr>
        <p:spPr>
          <a:xfrm rot="19413941">
            <a:off x="2517177" y="5589744"/>
            <a:ext cx="1927131" cy="369332"/>
          </a:xfrm>
          <a:prstGeom prst="rect">
            <a:avLst/>
          </a:prstGeom>
          <a:noFill/>
        </p:spPr>
        <p:txBody>
          <a:bodyPr wrap="none" rtlCol="0">
            <a:spAutoFit/>
          </a:bodyPr>
          <a:lstStyle/>
          <a:p>
            <a:r>
              <a:rPr lang="en-US" altLang="zh-CN" b="1" dirty="0" smtClean="0">
                <a:solidFill>
                  <a:srgbClr val="C00000"/>
                </a:solidFill>
              </a:rPr>
              <a:t>6</a:t>
            </a:r>
            <a:r>
              <a:rPr lang="zh-CN" altLang="en-US" b="1" dirty="0" smtClean="0">
                <a:solidFill>
                  <a:srgbClr val="C00000"/>
                </a:solidFill>
              </a:rPr>
              <a:t>、交割股指期货</a:t>
            </a:r>
            <a:endParaRPr lang="zh-CN" altLang="en-US" b="1" dirty="0">
              <a:solidFill>
                <a:srgbClr val="C00000"/>
              </a:solidFill>
            </a:endParaRPr>
          </a:p>
        </p:txBody>
      </p:sp>
      <p:sp>
        <p:nvSpPr>
          <p:cNvPr id="14" name="圆角矩形 13"/>
          <p:cNvSpPr/>
          <p:nvPr/>
        </p:nvSpPr>
        <p:spPr bwMode="auto">
          <a:xfrm>
            <a:off x="7139422" y="5123382"/>
            <a:ext cx="1765300" cy="1440000"/>
          </a:xfrm>
          <a:prstGeom prst="roundRect">
            <a:avLst/>
          </a:prstGeom>
          <a:noFill/>
          <a:ln w="38100" cap="flat" cmpd="thickThin"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00000"/>
                </a:solidFill>
                <a:effectLst/>
                <a:latin typeface="N Helvetica Narrow" charset="0"/>
                <a:ea typeface="宋体" panose="02010600030101010101" pitchFamily="2" charset="-122"/>
              </a:rPr>
              <a:t>5</a:t>
            </a:r>
            <a:r>
              <a:rPr kumimoji="0" lang="zh-CN" altLang="en-US" sz="2000" b="1" i="0" u="none" strike="noStrike" cap="none" normalizeH="0" baseline="0" dirty="0" smtClean="0">
                <a:ln>
                  <a:noFill/>
                </a:ln>
                <a:solidFill>
                  <a:srgbClr val="C00000"/>
                </a:solidFill>
                <a:effectLst/>
                <a:latin typeface="N Helvetica Narrow" charset="0"/>
                <a:ea typeface="宋体" panose="02010600030101010101" pitchFamily="2" charset="-122"/>
              </a:rPr>
              <a:t>、本国股市下跌</a:t>
            </a:r>
          </a:p>
        </p:txBody>
      </p:sp>
      <p:sp>
        <p:nvSpPr>
          <p:cNvPr id="15" name="椭圆 14"/>
          <p:cNvSpPr/>
          <p:nvPr/>
        </p:nvSpPr>
        <p:spPr bwMode="auto">
          <a:xfrm>
            <a:off x="1272388" y="1438934"/>
            <a:ext cx="1260000" cy="126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solidFill>
                    <a:srgbClr val="FF158A"/>
                  </a:solidFill>
                </a:ln>
                <a:effectLst/>
                <a:latin typeface="N Helvetica Narrow" charset="0"/>
                <a:ea typeface="宋体" panose="02010600030101010101" pitchFamily="2" charset="-122"/>
              </a:rPr>
              <a:t>券商</a:t>
            </a:r>
          </a:p>
        </p:txBody>
      </p:sp>
      <p:sp>
        <p:nvSpPr>
          <p:cNvPr id="16" name="椭圆 15"/>
          <p:cNvSpPr/>
          <p:nvPr/>
        </p:nvSpPr>
        <p:spPr bwMode="auto">
          <a:xfrm>
            <a:off x="1257502" y="5350833"/>
            <a:ext cx="1260000" cy="1260000"/>
          </a:xfrm>
          <a:prstGeom prst="ellipse">
            <a:avLst/>
          </a:prstGeom>
          <a:noFill/>
          <a:ln w="38100" cap="flat" cmpd="sng" algn="ctr">
            <a:solidFill>
              <a:srgbClr val="1406CA"/>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solidFill>
                    <a:srgbClr val="FF158A"/>
                  </a:solidFill>
                </a:ln>
                <a:effectLst/>
                <a:latin typeface="N Helvetica Narrow" charset="0"/>
                <a:ea typeface="宋体" panose="02010600030101010101" pitchFamily="2" charset="-122"/>
              </a:rPr>
              <a:t>股指期货经纪商</a:t>
            </a:r>
          </a:p>
        </p:txBody>
      </p:sp>
      <p:cxnSp>
        <p:nvCxnSpPr>
          <p:cNvPr id="17" name="直接箭头连接符 16"/>
          <p:cNvCxnSpPr/>
          <p:nvPr/>
        </p:nvCxnSpPr>
        <p:spPr bwMode="auto">
          <a:xfrm>
            <a:off x="2525795" y="2149739"/>
            <a:ext cx="1777906" cy="1190111"/>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rot="2039286">
            <a:off x="2436258" y="2343000"/>
            <a:ext cx="2159566" cy="369332"/>
          </a:xfrm>
          <a:prstGeom prst="rect">
            <a:avLst/>
          </a:prstGeom>
          <a:noFill/>
        </p:spPr>
        <p:txBody>
          <a:bodyPr wrap="none" rtlCol="0">
            <a:spAutoFit/>
          </a:bodyPr>
          <a:lstStyle/>
          <a:p>
            <a:r>
              <a:rPr lang="en-US" altLang="zh-CN" b="1" dirty="0" smtClean="0">
                <a:solidFill>
                  <a:srgbClr val="C00000"/>
                </a:solidFill>
              </a:rPr>
              <a:t>1</a:t>
            </a:r>
            <a:r>
              <a:rPr lang="zh-CN" altLang="en-US" b="1" dirty="0" smtClean="0">
                <a:solidFill>
                  <a:srgbClr val="C00000"/>
                </a:solidFill>
              </a:rPr>
              <a:t>、借入股票并抛售</a:t>
            </a:r>
            <a:endParaRPr lang="zh-CN" altLang="en-US" b="1" dirty="0">
              <a:solidFill>
                <a:srgbClr val="C00000"/>
              </a:solidFill>
            </a:endParaRPr>
          </a:p>
        </p:txBody>
      </p:sp>
      <p:cxnSp>
        <p:nvCxnSpPr>
          <p:cNvPr id="20" name="直接箭头连接符 19"/>
          <p:cNvCxnSpPr/>
          <p:nvPr/>
        </p:nvCxnSpPr>
        <p:spPr bwMode="auto">
          <a:xfrm>
            <a:off x="2227060" y="2686530"/>
            <a:ext cx="1779102" cy="1147251"/>
          </a:xfrm>
          <a:prstGeom prst="straightConnector1">
            <a:avLst/>
          </a:prstGeom>
          <a:noFill/>
          <a:ln w="25400" cap="flat" cmpd="sng" algn="ctr">
            <a:solidFill>
              <a:schemeClr val="tx1"/>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p:cNvSpPr txBox="1"/>
          <p:nvPr/>
        </p:nvSpPr>
        <p:spPr>
          <a:xfrm rot="2029612">
            <a:off x="2186062" y="2875120"/>
            <a:ext cx="2159566" cy="369332"/>
          </a:xfrm>
          <a:prstGeom prst="rect">
            <a:avLst/>
          </a:prstGeom>
          <a:noFill/>
        </p:spPr>
        <p:txBody>
          <a:bodyPr wrap="none" rtlCol="0">
            <a:spAutoFit/>
          </a:bodyPr>
          <a:lstStyle/>
          <a:p>
            <a:r>
              <a:rPr lang="en-US" altLang="zh-CN" b="1" dirty="0" smtClean="0">
                <a:solidFill>
                  <a:srgbClr val="C00000"/>
                </a:solidFill>
              </a:rPr>
              <a:t>6</a:t>
            </a:r>
            <a:r>
              <a:rPr lang="zh-CN" altLang="en-US" b="1" dirty="0" smtClean="0">
                <a:solidFill>
                  <a:srgbClr val="C00000"/>
                </a:solidFill>
              </a:rPr>
              <a:t>、回购并归还股票</a:t>
            </a:r>
            <a:endParaRPr lang="zh-CN" altLang="en-US" b="1" dirty="0">
              <a:solidFill>
                <a:srgbClr val="C00000"/>
              </a:solidFill>
            </a:endParaRPr>
          </a:p>
        </p:txBody>
      </p:sp>
      <p:cxnSp>
        <p:nvCxnSpPr>
          <p:cNvPr id="24" name="直接箭头连接符 23"/>
          <p:cNvCxnSpPr/>
          <p:nvPr/>
        </p:nvCxnSpPr>
        <p:spPr bwMode="auto">
          <a:xfrm flipV="1">
            <a:off x="5699422" y="4146130"/>
            <a:ext cx="1440000" cy="0"/>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本框 24"/>
          <p:cNvSpPr txBox="1"/>
          <p:nvPr/>
        </p:nvSpPr>
        <p:spPr>
          <a:xfrm>
            <a:off x="5663383" y="3454802"/>
            <a:ext cx="1462260" cy="369332"/>
          </a:xfrm>
          <a:prstGeom prst="rect">
            <a:avLst/>
          </a:prstGeom>
          <a:noFill/>
        </p:spPr>
        <p:txBody>
          <a:bodyPr wrap="none" rtlCol="0">
            <a:spAutoFit/>
          </a:bodyPr>
          <a:lstStyle/>
          <a:p>
            <a:r>
              <a:rPr lang="en-US" altLang="zh-CN" b="1" dirty="0">
                <a:solidFill>
                  <a:srgbClr val="C00000"/>
                </a:solidFill>
              </a:rPr>
              <a:t>2</a:t>
            </a:r>
            <a:r>
              <a:rPr lang="zh-CN" altLang="en-US" b="1" dirty="0" smtClean="0">
                <a:solidFill>
                  <a:srgbClr val="C00000"/>
                </a:solidFill>
              </a:rPr>
              <a:t>、抛售本币</a:t>
            </a:r>
            <a:endParaRPr lang="zh-CN" altLang="en-US" b="1" dirty="0">
              <a:solidFill>
                <a:srgbClr val="C00000"/>
              </a:solidFill>
            </a:endParaRPr>
          </a:p>
        </p:txBody>
      </p:sp>
      <p:cxnSp>
        <p:nvCxnSpPr>
          <p:cNvPr id="30" name="直接箭头连接符 29"/>
          <p:cNvCxnSpPr/>
          <p:nvPr/>
        </p:nvCxnSpPr>
        <p:spPr bwMode="auto">
          <a:xfrm>
            <a:off x="1765757" y="3760906"/>
            <a:ext cx="2050744" cy="0"/>
          </a:xfrm>
          <a:prstGeom prst="straightConnector1">
            <a:avLst/>
          </a:prstGeom>
          <a:noFill/>
          <a:ln w="254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本框 32"/>
          <p:cNvSpPr txBox="1"/>
          <p:nvPr/>
        </p:nvSpPr>
        <p:spPr>
          <a:xfrm>
            <a:off x="1749768" y="3378869"/>
            <a:ext cx="1462260" cy="369332"/>
          </a:xfrm>
          <a:prstGeom prst="rect">
            <a:avLst/>
          </a:prstGeom>
          <a:noFill/>
        </p:spPr>
        <p:txBody>
          <a:bodyPr wrap="none" rtlCol="0">
            <a:spAutoFit/>
          </a:bodyPr>
          <a:lstStyle/>
          <a:p>
            <a:r>
              <a:rPr lang="en-US" altLang="zh-CN" b="1" dirty="0" smtClean="0">
                <a:solidFill>
                  <a:srgbClr val="C00000"/>
                </a:solidFill>
              </a:rPr>
              <a:t>1</a:t>
            </a:r>
            <a:r>
              <a:rPr lang="zh-CN" altLang="en-US" b="1" dirty="0" smtClean="0">
                <a:solidFill>
                  <a:srgbClr val="C00000"/>
                </a:solidFill>
              </a:rPr>
              <a:t>、借入本币</a:t>
            </a:r>
            <a:endParaRPr lang="zh-CN" altLang="en-US" b="1" dirty="0">
              <a:solidFill>
                <a:srgbClr val="C00000"/>
              </a:solidFill>
            </a:endParaRPr>
          </a:p>
        </p:txBody>
      </p:sp>
      <p:cxnSp>
        <p:nvCxnSpPr>
          <p:cNvPr id="34" name="直接箭头连接符 33"/>
          <p:cNvCxnSpPr/>
          <p:nvPr/>
        </p:nvCxnSpPr>
        <p:spPr bwMode="auto">
          <a:xfrm>
            <a:off x="1805794" y="4310981"/>
            <a:ext cx="1878119" cy="4585"/>
          </a:xfrm>
          <a:prstGeom prst="straightConnector1">
            <a:avLst/>
          </a:prstGeom>
          <a:noFill/>
          <a:ln w="25400" cap="flat" cmpd="sng" algn="ctr">
            <a:solidFill>
              <a:schemeClr val="tx1"/>
            </a:solidFill>
            <a:prstDash val="dash"/>
            <a:round/>
            <a:headEnd type="stealth"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文本框 36"/>
          <p:cNvSpPr txBox="1"/>
          <p:nvPr/>
        </p:nvSpPr>
        <p:spPr>
          <a:xfrm>
            <a:off x="1744421" y="3964339"/>
            <a:ext cx="2159566" cy="369332"/>
          </a:xfrm>
          <a:prstGeom prst="rect">
            <a:avLst/>
          </a:prstGeom>
          <a:noFill/>
        </p:spPr>
        <p:txBody>
          <a:bodyPr wrap="none" rtlCol="0">
            <a:spAutoFit/>
          </a:bodyPr>
          <a:lstStyle/>
          <a:p>
            <a:r>
              <a:rPr lang="en-US" altLang="zh-CN" b="1" dirty="0" smtClean="0">
                <a:solidFill>
                  <a:srgbClr val="C00000"/>
                </a:solidFill>
              </a:rPr>
              <a:t>6</a:t>
            </a:r>
            <a:r>
              <a:rPr lang="zh-CN" altLang="en-US" b="1" dirty="0" smtClean="0">
                <a:solidFill>
                  <a:srgbClr val="C00000"/>
                </a:solidFill>
              </a:rPr>
              <a:t>、回购并归还本币</a:t>
            </a:r>
            <a:endParaRPr lang="zh-CN" altLang="en-US" b="1" dirty="0">
              <a:solidFill>
                <a:srgbClr val="C00000"/>
              </a:solidFill>
            </a:endParaRPr>
          </a:p>
        </p:txBody>
      </p:sp>
      <p:sp>
        <p:nvSpPr>
          <p:cNvPr id="31" name="右箭头 30"/>
          <p:cNvSpPr/>
          <p:nvPr/>
        </p:nvSpPr>
        <p:spPr bwMode="auto">
          <a:xfrm>
            <a:off x="9003493" y="3850304"/>
            <a:ext cx="896912" cy="510941"/>
          </a:xfrm>
          <a:prstGeom prst="rightArrow">
            <a:avLst/>
          </a:prstGeom>
          <a:solidFill>
            <a:srgbClr val="CC6600"/>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
        <p:nvSpPr>
          <p:cNvPr id="39" name="右箭头 38"/>
          <p:cNvSpPr/>
          <p:nvPr/>
        </p:nvSpPr>
        <p:spPr bwMode="auto">
          <a:xfrm rot="8928496">
            <a:off x="8939893" y="5206997"/>
            <a:ext cx="1346463" cy="510941"/>
          </a:xfrm>
          <a:prstGeom prst="rightArrow">
            <a:avLst/>
          </a:prstGeom>
          <a:solidFill>
            <a:srgbClr val="CC6600"/>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
        <p:nvSpPr>
          <p:cNvPr id="2" name="矩形 1"/>
          <p:cNvSpPr/>
          <p:nvPr/>
        </p:nvSpPr>
        <p:spPr>
          <a:xfrm>
            <a:off x="4082743" y="1296165"/>
            <a:ext cx="7617662" cy="523220"/>
          </a:xfrm>
          <a:prstGeom prst="rect">
            <a:avLst/>
          </a:prstGeom>
        </p:spPr>
        <p:txBody>
          <a:bodyPr wrap="square">
            <a:spAutoFit/>
          </a:bodyPr>
          <a:lstStyle/>
          <a:p>
            <a:pPr algn="ctr"/>
            <a:r>
              <a:rPr kumimoji="1" lang="zh-CN" altLang="en-US" sz="2800" dirty="0">
                <a:solidFill>
                  <a:srgbClr val="1406CA"/>
                </a:solidFill>
                <a:effectLst>
                  <a:outerShdw blurRad="38100" dist="38100" dir="2700000" algn="tl">
                    <a:srgbClr val="C0C0C0"/>
                  </a:outerShdw>
                </a:effectLst>
                <a:latin typeface="黑体" panose="02010609060101010101" pitchFamily="49" charset="-122"/>
                <a:ea typeface="黑体" panose="02010609060101010101" pitchFamily="49" charset="-122"/>
                <a:cs typeface="+mj-cs"/>
              </a:rPr>
              <a:t>国际炒家在汇市和股市发动联合攻击的路线</a:t>
            </a:r>
          </a:p>
        </p:txBody>
      </p:sp>
    </p:spTree>
    <p:extLst>
      <p:ext uri="{BB962C8B-B14F-4D97-AF65-F5344CB8AC3E}">
        <p14:creationId xmlns:p14="http://schemas.microsoft.com/office/powerpoint/2010/main" val="3628382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7"/>
                                        </p:tgtEl>
                                        <p:attrNameLst>
                                          <p:attrName>style.visibility</p:attrName>
                                        </p:attrNameLst>
                                      </p:cBhvr>
                                      <p:to>
                                        <p:strVal val="visible"/>
                                      </p:to>
                                    </p:set>
                                    <p:animEffect transition="in" filter="wipe(left)">
                                      <p:cBhvr>
                                        <p:cTn id="7" dur="500"/>
                                        <p:tgtEl>
                                          <p:spTgt spid="351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en-US" altLang="zh-CN" sz="5400" dirty="0">
                <a:solidFill>
                  <a:srgbClr val="FF0066"/>
                </a:solidFill>
                <a:effectLst/>
                <a:ea typeface="黑体" panose="02010609060101010101" pitchFamily="49" charset="-122"/>
              </a:rPr>
              <a:t>The Concept of Derivatives</a:t>
            </a:r>
            <a:r>
              <a:rPr lang="en-US" altLang="zh-CN" sz="2000" dirty="0">
                <a:solidFill>
                  <a:srgbClr val="FF0066"/>
                </a:solidFill>
                <a:effectLst/>
                <a:ea typeface="黑体" panose="02010609060101010101" pitchFamily="49" charset="-122"/>
              </a:rPr>
              <a:t/>
            </a:r>
            <a:br>
              <a:rPr lang="en-US" altLang="zh-CN" sz="2000" dirty="0">
                <a:solidFill>
                  <a:srgbClr val="FF0066"/>
                </a:solidFill>
                <a:effectLst/>
                <a:ea typeface="黑体" panose="02010609060101010101" pitchFamily="49" charset="-122"/>
              </a:rPr>
            </a:br>
            <a:endParaRPr lang="zh-CN" altLang="en-US" dirty="0"/>
          </a:p>
        </p:txBody>
      </p:sp>
    </p:spTree>
    <p:extLst>
      <p:ext uri="{BB962C8B-B14F-4D97-AF65-F5344CB8AC3E}">
        <p14:creationId xmlns:p14="http://schemas.microsoft.com/office/powerpoint/2010/main" val="3414856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zh-CN"/>
              <a:t>Finance</a:t>
            </a:r>
          </a:p>
        </p:txBody>
      </p:sp>
      <p:sp>
        <p:nvSpPr>
          <p:cNvPr id="474115" name="Rectangle 3"/>
          <p:cNvSpPr>
            <a:spLocks noGrp="1" noChangeArrowheads="1"/>
          </p:cNvSpPr>
          <p:nvPr>
            <p:ph type="body" idx="1"/>
          </p:nvPr>
        </p:nvSpPr>
        <p:spPr>
          <a:xfrm>
            <a:off x="491319" y="1916114"/>
            <a:ext cx="11313994" cy="1152525"/>
          </a:xfrm>
        </p:spPr>
        <p:txBody>
          <a:bodyPr/>
          <a:lstStyle/>
          <a:p>
            <a:r>
              <a:rPr lang="en-US" altLang="zh-CN" dirty="0">
                <a:solidFill>
                  <a:srgbClr val="1807F3"/>
                </a:solidFill>
              </a:rPr>
              <a:t>Finance is the study of how people allocate scarce resources over time under uncertainty </a:t>
            </a:r>
            <a:endParaRPr lang="zh-CN" altLang="en-US" dirty="0">
              <a:solidFill>
                <a:srgbClr val="1807F3"/>
              </a:solidFill>
            </a:endParaRPr>
          </a:p>
        </p:txBody>
      </p:sp>
      <p:graphicFrame>
        <p:nvGraphicFramePr>
          <p:cNvPr id="474116" name="Object 4"/>
          <p:cNvGraphicFramePr>
            <a:graphicFrameLocks noChangeAspect="1"/>
          </p:cNvGraphicFramePr>
          <p:nvPr/>
        </p:nvGraphicFramePr>
        <p:xfrm>
          <a:off x="2495550" y="2743200"/>
          <a:ext cx="7200900" cy="3925888"/>
        </p:xfrm>
        <a:graphic>
          <a:graphicData uri="http://schemas.openxmlformats.org/presentationml/2006/ole">
            <mc:AlternateContent xmlns:mc="http://schemas.openxmlformats.org/markup-compatibility/2006">
              <mc:Choice xmlns:v="urn:schemas-microsoft-com:vml" Requires="v">
                <p:oleObj spid="_x0000_s1311" name="图表" r:id="rId3" imgW="4629128" imgH="2524092" progId="Excel.Chart.8">
                  <p:embed/>
                </p:oleObj>
              </mc:Choice>
              <mc:Fallback>
                <p:oleObj name="图表" r:id="rId3" imgW="4629128" imgH="2524092" progId="Excel.Chart.8">
                  <p:embed/>
                  <p:pic>
                    <p:nvPicPr>
                      <p:cNvPr id="4741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2743200"/>
                        <a:ext cx="72009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4117" name="Line 5"/>
          <p:cNvSpPr>
            <a:spLocks noChangeShapeType="1"/>
          </p:cNvSpPr>
          <p:nvPr/>
        </p:nvSpPr>
        <p:spPr bwMode="auto">
          <a:xfrm flipV="1">
            <a:off x="2493963" y="3684588"/>
            <a:ext cx="3251200" cy="1358900"/>
          </a:xfrm>
          <a:prstGeom prst="line">
            <a:avLst/>
          </a:prstGeom>
          <a:noFill/>
          <a:ln w="25400">
            <a:solidFill>
              <a:srgbClr val="0000CC"/>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sp>
        <p:nvSpPr>
          <p:cNvPr id="474118" name="Line 6"/>
          <p:cNvSpPr>
            <a:spLocks noChangeShapeType="1"/>
          </p:cNvSpPr>
          <p:nvPr/>
        </p:nvSpPr>
        <p:spPr bwMode="auto">
          <a:xfrm>
            <a:off x="2493963" y="5043488"/>
            <a:ext cx="3251200" cy="1306512"/>
          </a:xfrm>
          <a:prstGeom prst="line">
            <a:avLst/>
          </a:prstGeom>
          <a:noFill/>
          <a:ln w="25400">
            <a:solidFill>
              <a:srgbClr val="0000CC"/>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sp>
        <p:nvSpPr>
          <p:cNvPr id="474119" name="Text Box 7"/>
          <p:cNvSpPr txBox="1">
            <a:spLocks noChangeArrowheads="1"/>
          </p:cNvSpPr>
          <p:nvPr/>
        </p:nvSpPr>
        <p:spPr bwMode="auto">
          <a:xfrm>
            <a:off x="2061549" y="4760596"/>
            <a:ext cx="22762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fontAlgn="base">
              <a:spcBef>
                <a:spcPct val="0"/>
              </a:spcBef>
              <a:spcAft>
                <a:spcPct val="0"/>
              </a:spcAft>
            </a:pPr>
            <a:r>
              <a:rPr lang="en-US" altLang="zh-CN" sz="3200" b="1" i="1">
                <a:solidFill>
                  <a:srgbClr val="0000CC"/>
                </a:solidFill>
                <a:latin typeface="Times New Roman" panose="02020603050405020304" pitchFamily="18" charset="0"/>
                <a:ea typeface="宋体" panose="02010600030101010101" pitchFamily="2" charset="-122"/>
              </a:rPr>
              <a:t>S</a:t>
            </a:r>
          </a:p>
        </p:txBody>
      </p:sp>
      <p:sp>
        <p:nvSpPr>
          <p:cNvPr id="474120" name="Text Box 8"/>
          <p:cNvSpPr txBox="1">
            <a:spLocks noChangeArrowheads="1"/>
          </p:cNvSpPr>
          <p:nvPr/>
        </p:nvSpPr>
        <p:spPr bwMode="auto">
          <a:xfrm>
            <a:off x="5780088" y="3440114"/>
            <a:ext cx="177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fontAlgn="base">
              <a:spcBef>
                <a:spcPct val="0"/>
              </a:spcBef>
              <a:spcAft>
                <a:spcPct val="0"/>
              </a:spcAft>
            </a:pPr>
            <a:r>
              <a:rPr lang="en-US" altLang="zh-CN" sz="2800" b="1">
                <a:solidFill>
                  <a:srgbClr val="0000CC"/>
                </a:solidFill>
                <a:latin typeface="Times New Roman" panose="02020603050405020304" pitchFamily="18" charset="0"/>
                <a:ea typeface="宋体" panose="02010600030101010101" pitchFamily="2" charset="-122"/>
              </a:rPr>
              <a:t>?</a:t>
            </a:r>
          </a:p>
        </p:txBody>
      </p:sp>
      <p:sp>
        <p:nvSpPr>
          <p:cNvPr id="474121" name="Text Box 9"/>
          <p:cNvSpPr txBox="1">
            <a:spLocks noChangeArrowheads="1"/>
          </p:cNvSpPr>
          <p:nvPr/>
        </p:nvSpPr>
        <p:spPr bwMode="auto">
          <a:xfrm>
            <a:off x="5816600" y="6132514"/>
            <a:ext cx="177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p>
            <a:pPr algn="r" fontAlgn="base">
              <a:spcBef>
                <a:spcPct val="0"/>
              </a:spcBef>
              <a:spcAft>
                <a:spcPct val="0"/>
              </a:spcAft>
            </a:pPr>
            <a:r>
              <a:rPr lang="en-US" altLang="zh-CN" sz="2800" b="1">
                <a:solidFill>
                  <a:srgbClr val="0000CC"/>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80294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wipe(left)">
                                      <p:cBhvr>
                                        <p:cTn id="7" dur="500"/>
                                        <p:tgtEl>
                                          <p:spTgt spid="474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4116"/>
                                        </p:tgtEl>
                                        <p:attrNameLst>
                                          <p:attrName>style.visibility</p:attrName>
                                        </p:attrNameLst>
                                      </p:cBhvr>
                                      <p:to>
                                        <p:strVal val="visible"/>
                                      </p:to>
                                    </p:set>
                                    <p:animEffect transition="in" filter="dissolve">
                                      <p:cBhvr>
                                        <p:cTn id="12" dur="500"/>
                                        <p:tgtEl>
                                          <p:spTgt spid="474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1" nodeType="clickEffect">
                                  <p:stCondLst>
                                    <p:cond delay="0"/>
                                  </p:stCondLst>
                                  <p:childTnLst>
                                    <p:animMotion origin="layout" path="M 0 -4.68085E-6 L 0.27569 -0.00185 " pathEditMode="relative" rAng="0" ptsTypes="AA">
                                      <p:cBhvr>
                                        <p:cTn id="16" dur="500" fill="hold"/>
                                        <p:tgtEl>
                                          <p:spTgt spid="474116"/>
                                        </p:tgtEl>
                                        <p:attrNameLst>
                                          <p:attrName>ppt_x</p:attrName>
                                          <p:attrName>ppt_y</p:attrName>
                                        </p:attrNameLst>
                                      </p:cBhvr>
                                      <p:rCtr x="13785" y="-93"/>
                                    </p:animMotion>
                                  </p:childTnLst>
                                </p:cTn>
                              </p:par>
                            </p:childTnLst>
                          </p:cTn>
                        </p:par>
                        <p:par>
                          <p:cTn id="17" fill="hold" nodeType="afterGroup">
                            <p:stCondLst>
                              <p:cond delay="500"/>
                            </p:stCondLst>
                            <p:childTnLst>
                              <p:par>
                                <p:cTn id="18" presetID="6" presetClass="emph" presetSubtype="0" fill="hold" grpId="2" nodeType="afterEffect">
                                  <p:stCondLst>
                                    <p:cond delay="0"/>
                                  </p:stCondLst>
                                  <p:childTnLst>
                                    <p:animScale>
                                      <p:cBhvr>
                                        <p:cTn id="19" dur="500" fill="hold"/>
                                        <p:tgtEl>
                                          <p:spTgt spid="474116"/>
                                        </p:tgtEl>
                                      </p:cBhvr>
                                      <p:by x="60000" y="60000"/>
                                    </p:animScale>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74119"/>
                                        </p:tgtEl>
                                        <p:attrNameLst>
                                          <p:attrName>style.visibility</p:attrName>
                                        </p:attrNameLst>
                                      </p:cBhvr>
                                      <p:to>
                                        <p:strVal val="visible"/>
                                      </p:to>
                                    </p:set>
                                    <p:animEffect transition="in" filter="box(in)">
                                      <p:cBhvr>
                                        <p:cTn id="24" dur="500"/>
                                        <p:tgtEl>
                                          <p:spTgt spid="4741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74117"/>
                                        </p:tgtEl>
                                        <p:attrNameLst>
                                          <p:attrName>style.visibility</p:attrName>
                                        </p:attrNameLst>
                                      </p:cBhvr>
                                      <p:to>
                                        <p:strVal val="visible"/>
                                      </p:to>
                                    </p:set>
                                    <p:animEffect transition="in" filter="wipe(left)">
                                      <p:cBhvr>
                                        <p:cTn id="29" dur="500"/>
                                        <p:tgtEl>
                                          <p:spTgt spid="474117"/>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474118"/>
                                        </p:tgtEl>
                                        <p:attrNameLst>
                                          <p:attrName>style.visibility</p:attrName>
                                        </p:attrNameLst>
                                      </p:cBhvr>
                                      <p:to>
                                        <p:strVal val="visible"/>
                                      </p:to>
                                    </p:set>
                                    <p:animEffect transition="in" filter="wipe(left)">
                                      <p:cBhvr>
                                        <p:cTn id="33" dur="500"/>
                                        <p:tgtEl>
                                          <p:spTgt spid="4741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74120"/>
                                        </p:tgtEl>
                                        <p:attrNameLst>
                                          <p:attrName>style.visibility</p:attrName>
                                        </p:attrNameLst>
                                      </p:cBhvr>
                                      <p:to>
                                        <p:strVal val="visible"/>
                                      </p:to>
                                    </p:set>
                                    <p:animEffect transition="in" filter="box(in)">
                                      <p:cBhvr>
                                        <p:cTn id="38" dur="500"/>
                                        <p:tgtEl>
                                          <p:spTgt spid="474120"/>
                                        </p:tgtEl>
                                      </p:cBhvr>
                                    </p:animEffect>
                                  </p:childTnLst>
                                </p:cTn>
                              </p:par>
                            </p:childTnLst>
                          </p:cTn>
                        </p:par>
                        <p:par>
                          <p:cTn id="39" fill="hold" nodeType="afterGroup">
                            <p:stCondLst>
                              <p:cond delay="500"/>
                            </p:stCondLst>
                            <p:childTnLst>
                              <p:par>
                                <p:cTn id="40" presetID="4" presetClass="entr" presetSubtype="16" fill="hold" grpId="0" nodeType="afterEffect">
                                  <p:stCondLst>
                                    <p:cond delay="0"/>
                                  </p:stCondLst>
                                  <p:childTnLst>
                                    <p:set>
                                      <p:cBhvr>
                                        <p:cTn id="41" dur="1" fill="hold">
                                          <p:stCondLst>
                                            <p:cond delay="0"/>
                                          </p:stCondLst>
                                        </p:cTn>
                                        <p:tgtEl>
                                          <p:spTgt spid="474121"/>
                                        </p:tgtEl>
                                        <p:attrNameLst>
                                          <p:attrName>style.visibility</p:attrName>
                                        </p:attrNameLst>
                                      </p:cBhvr>
                                      <p:to>
                                        <p:strVal val="visible"/>
                                      </p:to>
                                    </p:set>
                                    <p:animEffect transition="in" filter="box(in)">
                                      <p:cBhvr>
                                        <p:cTn id="42" dur="500"/>
                                        <p:tgtEl>
                                          <p:spTgt spid="474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p:bldOleChart spid="474116" grpId="0"/>
      <p:bldOleChart spid="474116" grpId="1"/>
      <p:bldOleChart spid="474116" grpId="2"/>
      <p:bldP spid="474119" grpId="0"/>
      <p:bldP spid="474120" grpId="0"/>
      <p:bldP spid="4741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CN" dirty="0"/>
              <a:t>Financial </a:t>
            </a:r>
            <a:r>
              <a:rPr lang="en-US" altLang="zh-CN" dirty="0" smtClean="0"/>
              <a:t>contents</a:t>
            </a:r>
            <a:endParaRPr lang="en-US" altLang="zh-CN" dirty="0"/>
          </a:p>
        </p:txBody>
      </p:sp>
      <p:sp>
        <p:nvSpPr>
          <p:cNvPr id="475139" name="Rectangle 3"/>
          <p:cNvSpPr>
            <a:spLocks noGrp="1" noChangeArrowheads="1"/>
          </p:cNvSpPr>
          <p:nvPr>
            <p:ph type="body" idx="1"/>
          </p:nvPr>
        </p:nvSpPr>
        <p:spPr/>
        <p:txBody>
          <a:bodyPr/>
          <a:lstStyle/>
          <a:p>
            <a:r>
              <a:rPr lang="en-US" altLang="zh-CN" dirty="0">
                <a:solidFill>
                  <a:srgbClr val="1807F3"/>
                </a:solidFill>
              </a:rPr>
              <a:t>Valuation</a:t>
            </a:r>
          </a:p>
          <a:p>
            <a:pPr lvl="1"/>
            <a:r>
              <a:rPr lang="en-US" altLang="zh-CN" b="0" dirty="0">
                <a:solidFill>
                  <a:srgbClr val="FF158A"/>
                </a:solidFill>
              </a:rPr>
              <a:t>Investment in project</a:t>
            </a:r>
          </a:p>
          <a:p>
            <a:pPr lvl="1"/>
            <a:r>
              <a:rPr lang="en-US" altLang="zh-CN" b="0" dirty="0">
                <a:solidFill>
                  <a:srgbClr val="FF158A"/>
                </a:solidFill>
              </a:rPr>
              <a:t>Bond</a:t>
            </a:r>
          </a:p>
          <a:p>
            <a:pPr lvl="1"/>
            <a:r>
              <a:rPr lang="en-US" altLang="zh-CN" b="0" dirty="0">
                <a:solidFill>
                  <a:srgbClr val="FF158A"/>
                </a:solidFill>
              </a:rPr>
              <a:t>Stock</a:t>
            </a:r>
          </a:p>
          <a:p>
            <a:pPr lvl="1"/>
            <a:r>
              <a:rPr lang="en-US" altLang="zh-CN" dirty="0">
                <a:solidFill>
                  <a:srgbClr val="FF158A"/>
                </a:solidFill>
              </a:rPr>
              <a:t>…</a:t>
            </a:r>
          </a:p>
          <a:p>
            <a:r>
              <a:rPr lang="en-US" altLang="zh-CN" dirty="0">
                <a:solidFill>
                  <a:srgbClr val="1807F3"/>
                </a:solidFill>
              </a:rPr>
              <a:t>The value of Time</a:t>
            </a:r>
          </a:p>
          <a:p>
            <a:r>
              <a:rPr lang="en-US" altLang="zh-CN" dirty="0">
                <a:solidFill>
                  <a:srgbClr val="1807F3"/>
                </a:solidFill>
              </a:rPr>
              <a:t>Risk management</a:t>
            </a:r>
          </a:p>
          <a:p>
            <a:pPr lvl="1"/>
            <a:r>
              <a:rPr lang="en-US" altLang="zh-CN" b="0" dirty="0">
                <a:solidFill>
                  <a:srgbClr val="FF158A"/>
                </a:solidFill>
              </a:rPr>
              <a:t>Investment diversification</a:t>
            </a:r>
          </a:p>
          <a:p>
            <a:pPr lvl="1"/>
            <a:r>
              <a:rPr lang="en-US" altLang="zh-CN" b="0" dirty="0">
                <a:solidFill>
                  <a:srgbClr val="FF158A"/>
                </a:solidFill>
              </a:rPr>
              <a:t>Insurance</a:t>
            </a:r>
          </a:p>
          <a:p>
            <a:pPr lvl="1"/>
            <a:r>
              <a:rPr lang="en-US" altLang="zh-CN" b="0" dirty="0">
                <a:solidFill>
                  <a:srgbClr val="FF158A"/>
                </a:solidFill>
              </a:rPr>
              <a:t>portfolio immunization </a:t>
            </a:r>
          </a:p>
        </p:txBody>
      </p:sp>
    </p:spTree>
    <p:extLst>
      <p:ext uri="{BB962C8B-B14F-4D97-AF65-F5344CB8AC3E}">
        <p14:creationId xmlns:p14="http://schemas.microsoft.com/office/powerpoint/2010/main" val="727026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zh-CN" dirty="0"/>
              <a:t>Derivatives</a:t>
            </a:r>
          </a:p>
        </p:txBody>
      </p:sp>
      <p:sp>
        <p:nvSpPr>
          <p:cNvPr id="476163" name="Rectangle 3"/>
          <p:cNvSpPr>
            <a:spLocks noGrp="1" noChangeArrowheads="1"/>
          </p:cNvSpPr>
          <p:nvPr>
            <p:ph type="body" idx="1"/>
          </p:nvPr>
        </p:nvSpPr>
        <p:spPr>
          <a:xfrm>
            <a:off x="870154" y="1805756"/>
            <a:ext cx="10686197" cy="4633913"/>
          </a:xfrm>
        </p:spPr>
        <p:txBody>
          <a:bodyPr/>
          <a:lstStyle/>
          <a:p>
            <a:pPr marL="533400" indent="-533400"/>
            <a:r>
              <a:rPr lang="zh-CN" altLang="en-US" dirty="0">
                <a:solidFill>
                  <a:srgbClr val="1807F3"/>
                </a:solidFill>
                <a:ea typeface="PMingLiU" panose="02020500000000000000" pitchFamily="18" charset="-120"/>
              </a:rPr>
              <a:t>D</a:t>
            </a:r>
            <a:r>
              <a:rPr lang="en-US" altLang="zh-CN" dirty="0" err="1">
                <a:solidFill>
                  <a:srgbClr val="1807F3"/>
                </a:solidFill>
                <a:ea typeface="PMingLiU" panose="02020500000000000000" pitchFamily="18" charset="-120"/>
              </a:rPr>
              <a:t>erivatives</a:t>
            </a:r>
            <a:endParaRPr lang="zh-CN" altLang="zh-CN" dirty="0">
              <a:solidFill>
                <a:srgbClr val="1807F3"/>
              </a:solidFill>
              <a:ea typeface="PMingLiU" panose="02020500000000000000" pitchFamily="18" charset="-120"/>
            </a:endParaRPr>
          </a:p>
          <a:p>
            <a:pPr marL="914400" lvl="1" indent="-457200"/>
            <a:r>
              <a:rPr lang="en-US" altLang="zh-CN" b="0" dirty="0">
                <a:solidFill>
                  <a:srgbClr val="FF0066"/>
                </a:solidFill>
                <a:effectLst/>
                <a:ea typeface="PMingLiU" panose="02020500000000000000" pitchFamily="18" charset="-120"/>
              </a:rPr>
              <a:t>are some contracts which depend on the varies of underlying asset value</a:t>
            </a:r>
          </a:p>
          <a:p>
            <a:pPr marL="914400" lvl="1" indent="-457200"/>
            <a:r>
              <a:rPr lang="en-US" altLang="zh-CN" b="0" dirty="0">
                <a:solidFill>
                  <a:srgbClr val="FF0066"/>
                </a:solidFill>
                <a:effectLst/>
                <a:ea typeface="PMingLiU" panose="02020500000000000000" pitchFamily="18" charset="-120"/>
              </a:rPr>
              <a:t>The contracts are standardization or </a:t>
            </a:r>
            <a:r>
              <a:rPr lang="en-US" altLang="zh-CN" b="0" dirty="0" smtClean="0">
                <a:solidFill>
                  <a:srgbClr val="FF0066"/>
                </a:solidFill>
                <a:effectLst/>
                <a:ea typeface="PMingLiU" panose="02020500000000000000" pitchFamily="18" charset="-120"/>
              </a:rPr>
              <a:t>not</a:t>
            </a:r>
            <a:endParaRPr lang="zh-CN" altLang="zh-CN" b="0" dirty="0">
              <a:solidFill>
                <a:srgbClr val="FF0066"/>
              </a:solidFill>
              <a:effectLst/>
              <a:ea typeface="PMingLiU" panose="02020500000000000000" pitchFamily="18" charset="-120"/>
            </a:endParaRPr>
          </a:p>
          <a:p>
            <a:pPr marL="1295400" lvl="2" indent="-381000"/>
            <a:r>
              <a:rPr lang="zh-CN" altLang="en-US" b="0" dirty="0" smtClean="0">
                <a:solidFill>
                  <a:srgbClr val="3333CC"/>
                </a:solidFill>
                <a:effectLst/>
              </a:rPr>
              <a:t>S</a:t>
            </a:r>
            <a:r>
              <a:rPr lang="en-US" altLang="zh-CN" b="0" dirty="0" err="1" smtClean="0">
                <a:solidFill>
                  <a:srgbClr val="3333CC"/>
                </a:solidFill>
                <a:effectLst/>
              </a:rPr>
              <a:t>tandardization</a:t>
            </a:r>
            <a:r>
              <a:rPr lang="en-US" altLang="zh-CN" b="0" dirty="0" smtClean="0">
                <a:solidFill>
                  <a:srgbClr val="3333CC"/>
                </a:solidFill>
                <a:effectLst/>
              </a:rPr>
              <a:t> </a:t>
            </a:r>
            <a:r>
              <a:rPr lang="en-US" altLang="zh-CN" b="0" dirty="0">
                <a:solidFill>
                  <a:srgbClr val="3333CC"/>
                </a:solidFill>
                <a:effectLst/>
              </a:rPr>
              <a:t>contract means that trading price, trading time, the properties, and trading method of its underlying asset are standardization, these contracts are traded in Exchange, for example, Future </a:t>
            </a:r>
            <a:r>
              <a:rPr lang="en-US" altLang="zh-CN" b="0" dirty="0" smtClean="0">
                <a:solidFill>
                  <a:srgbClr val="3333CC"/>
                </a:solidFill>
                <a:effectLst/>
              </a:rPr>
              <a:t>contract</a:t>
            </a:r>
            <a:endParaRPr lang="zh-CN" altLang="zh-CN" b="0" dirty="0">
              <a:solidFill>
                <a:srgbClr val="3333CC"/>
              </a:solidFill>
              <a:effectLst/>
            </a:endParaRPr>
          </a:p>
          <a:p>
            <a:pPr marL="1295400" lvl="2" indent="-381000"/>
            <a:r>
              <a:rPr lang="en-US" altLang="zh-CN" b="0" dirty="0">
                <a:solidFill>
                  <a:srgbClr val="3333CC"/>
                </a:solidFill>
                <a:effectLst/>
              </a:rPr>
              <a:t>Non-standardization contract means that each trading agreements of underlying asset are decided by dealers. For example, Forward </a:t>
            </a:r>
            <a:r>
              <a:rPr lang="en-US" altLang="zh-CN" b="0" dirty="0" smtClean="0">
                <a:solidFill>
                  <a:srgbClr val="3333CC"/>
                </a:solidFill>
                <a:effectLst/>
              </a:rPr>
              <a:t>contract</a:t>
            </a:r>
            <a:endParaRPr lang="en-US" altLang="zh-CN" b="0" dirty="0">
              <a:solidFill>
                <a:srgbClr val="3333CC"/>
              </a:solidFill>
              <a:effectLst/>
            </a:endParaRPr>
          </a:p>
        </p:txBody>
      </p:sp>
    </p:spTree>
    <p:extLst>
      <p:ext uri="{BB962C8B-B14F-4D97-AF65-F5344CB8AC3E}">
        <p14:creationId xmlns:p14="http://schemas.microsoft.com/office/powerpoint/2010/main" val="2096980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N Helvetica Narrow"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N Helvetica Narrow" charset="0"/>
            <a:ea typeface="宋体" panose="02010600030101010101"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3850</TotalTime>
  <Words>3414</Words>
  <Application>Microsoft Office PowerPoint</Application>
  <PresentationFormat>宽屏</PresentationFormat>
  <Paragraphs>426</Paragraphs>
  <Slides>59</Slides>
  <Notes>9</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79" baseType="lpstr">
      <vt:lpstr>cajcd fnta1</vt:lpstr>
      <vt:lpstr>N Helvetica Narrow</vt:lpstr>
      <vt:lpstr>PMingLiU</vt:lpstr>
      <vt:lpstr>等线</vt:lpstr>
      <vt:lpstr>黑体</vt:lpstr>
      <vt:lpstr>华文宋体</vt:lpstr>
      <vt:lpstr>华文新魏</vt:lpstr>
      <vt:lpstr>华文行楷</vt:lpstr>
      <vt:lpstr>楷体</vt:lpstr>
      <vt:lpstr>楷体_GB2312</vt:lpstr>
      <vt:lpstr>隶书</vt:lpstr>
      <vt:lpstr>宋体</vt:lpstr>
      <vt:lpstr>Arial</vt:lpstr>
      <vt:lpstr>Calibri</vt:lpstr>
      <vt:lpstr>Times</vt:lpstr>
      <vt:lpstr>Times New Roman</vt:lpstr>
      <vt:lpstr>Wingdings</vt:lpstr>
      <vt:lpstr>Global</vt:lpstr>
      <vt:lpstr>图表</vt:lpstr>
      <vt:lpstr>Microsoft Excel 97-2003 工作表</vt:lpstr>
      <vt:lpstr>版权声明</vt:lpstr>
      <vt:lpstr>Derivatives</vt:lpstr>
      <vt:lpstr>Textbook and References</vt:lpstr>
      <vt:lpstr>Content</vt:lpstr>
      <vt:lpstr>Preface</vt:lpstr>
      <vt:lpstr>The Concept of Derivatives </vt:lpstr>
      <vt:lpstr>Finance</vt:lpstr>
      <vt:lpstr>Financial contents</vt:lpstr>
      <vt:lpstr>Derivatives</vt:lpstr>
      <vt:lpstr>Derivatives</vt:lpstr>
      <vt:lpstr>How Derivatives Are Traded</vt:lpstr>
      <vt:lpstr>The OTC Market Prior to 2008</vt:lpstr>
      <vt:lpstr>Since 2008…</vt:lpstr>
      <vt:lpstr>Size of OTC and Exchange-Traded Markets </vt:lpstr>
      <vt:lpstr>The Lehman Bankruptcy</vt:lpstr>
      <vt:lpstr>History of Futures Markets</vt:lpstr>
      <vt:lpstr>History of Futures Markets</vt:lpstr>
      <vt:lpstr>Futures Exchange</vt:lpstr>
      <vt:lpstr>Illustration: a Farmer &amp; a Baker</vt:lpstr>
      <vt:lpstr>History of Futures Markets</vt:lpstr>
      <vt:lpstr>History of Futures Markets</vt:lpstr>
      <vt:lpstr>History of Futures Markets</vt:lpstr>
      <vt:lpstr>History of Futures Markets in China</vt:lpstr>
      <vt:lpstr>History of Futures Markets in China</vt:lpstr>
      <vt:lpstr>History of Futures Markets in China</vt:lpstr>
      <vt:lpstr>History of Futures Markets in China</vt:lpstr>
      <vt:lpstr>History of Futures Markets in China</vt:lpstr>
      <vt:lpstr>History of Futures Markets in China</vt:lpstr>
      <vt:lpstr>Types of Traders in Financial Market  and  their functions</vt:lpstr>
      <vt:lpstr>Types of traders</vt:lpstr>
      <vt:lpstr>Hedgers</vt:lpstr>
      <vt:lpstr>Hedgers</vt:lpstr>
      <vt:lpstr>Hedgers</vt:lpstr>
      <vt:lpstr>Hedgers</vt:lpstr>
      <vt:lpstr>Comparison Forward contracts and options</vt:lpstr>
      <vt:lpstr>Speculators</vt:lpstr>
      <vt:lpstr>Speculators</vt:lpstr>
      <vt:lpstr>Speculators</vt:lpstr>
      <vt:lpstr>Speculators</vt:lpstr>
      <vt:lpstr>Speculators</vt:lpstr>
      <vt:lpstr>Arbitrageurs</vt:lpstr>
      <vt:lpstr>Speculator is a forecaster, not a manipulator</vt:lpstr>
      <vt:lpstr>The function of speculation</vt:lpstr>
      <vt:lpstr>Arbitrager is the finder of the abnormal equilibrium relationship between markets price</vt:lpstr>
      <vt:lpstr>The arbitrage makes the abnormal equilibrium relationship between markets prices normal</vt:lpstr>
      <vt:lpstr>Speculator, arbitrager</vt:lpstr>
      <vt:lpstr>Why do you study derivatives </vt:lpstr>
      <vt:lpstr>Why Derivatives Are Important</vt:lpstr>
      <vt:lpstr>Why do you study derivatives ?</vt:lpstr>
      <vt:lpstr>How do you realize your objective?</vt:lpstr>
      <vt:lpstr>How do you realize your objective?</vt:lpstr>
      <vt:lpstr>The Different Types of Efficiency</vt:lpstr>
      <vt:lpstr>Relationship among Three Different Information Sets</vt:lpstr>
      <vt:lpstr>Financial Engineering</vt:lpstr>
      <vt:lpstr>The three implications of “innovation” and “creativity”</vt:lpstr>
      <vt:lpstr>The implication of engineering</vt:lpstr>
      <vt:lpstr>Strategies on  Finance</vt:lpstr>
      <vt:lpstr>Strategies on  Finance</vt:lpstr>
      <vt:lpstr>Strategies on  Finance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lenvo</dc:creator>
  <cp:lastModifiedBy>Lenovo</cp:lastModifiedBy>
  <cp:revision>264</cp:revision>
  <dcterms:created xsi:type="dcterms:W3CDTF">2020-02-12T07:12:33Z</dcterms:created>
  <dcterms:modified xsi:type="dcterms:W3CDTF">2022-09-07T15:35:16Z</dcterms:modified>
</cp:coreProperties>
</file>