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58" r:id="rId4"/>
    <p:sldId id="361" r:id="rId5"/>
    <p:sldId id="259" r:id="rId6"/>
    <p:sldId id="260" r:id="rId7"/>
    <p:sldId id="261" r:id="rId8"/>
    <p:sldId id="348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59" r:id="rId22"/>
    <p:sldId id="362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46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Deng" initials="D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7F0C-440D-48A7-8A69-557D586E39E8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A135-B498-494C-A3CD-5B1170772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8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A135-B498-494C-A3CD-5B11707723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AD7A1-96F2-42D8-8E77-E3D0BB6F3D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1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E9051-2832-4524-B4E0-1983FB0D59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8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DF778C-1DE7-4EE5-9C00-0CBC1A8A38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6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8371C-20BD-4C54-84B5-DDA749093B0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35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CEA301-3AC1-470D-8A6D-2FA247C544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58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E1E0F-35F0-4C3B-9553-40B6309878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19AA00-0AD1-4D9F-8F24-10D450B38F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0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49D1B-139E-42C9-84E3-4301CA0348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A135-B498-494C-A3CD-5B11707723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2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A135-B498-494C-A3CD-5B11707723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A135-B498-494C-A3CD-5B11707723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5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5173C-B0B4-41D5-B941-001687425F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1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FD81E3-975C-4FEA-80D3-AD69ED711E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95A87-B7BA-4EDA-BBBC-449E709FB7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9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A135-B498-494C-A3CD-5B11707723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8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2F8AF5-5C4F-4665-A28D-C3C129DB4E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8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85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56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32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79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77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341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286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3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0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654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37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448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61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5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553E-159E-47E4-A55F-0E7A562C3C2D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E9C8-B708-4D02-B18E-555BB8C2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3010956" y="-12700"/>
            <a:ext cx="9181045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BB03B5-F6E1-4021-BF73-F32C70C175F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010954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Financial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198763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6000" dirty="0" smtClean="0"/>
              <a:t>Financial Derivatives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US" altLang="zh-CN" sz="18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39499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Variance reduction procedures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628776"/>
            <a:ext cx="9401629" cy="50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Antithetic variable technique</a:t>
            </a:r>
          </a:p>
        </p:txBody>
      </p:sp>
      <p:pic>
        <p:nvPicPr>
          <p:cNvPr id="97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205038"/>
            <a:ext cx="8494713" cy="15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860800"/>
            <a:ext cx="8583612" cy="191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Variance reduction procedures</a:t>
            </a:r>
            <a:endParaRPr lang="zh-CN" altLang="en-US" sz="360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7" y="1628776"/>
            <a:ext cx="9791928" cy="4633913"/>
          </a:xfrm>
        </p:spPr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</a:rPr>
              <a:t>Control variate technique </a:t>
            </a:r>
          </a:p>
        </p:txBody>
      </p:sp>
      <p:pic>
        <p:nvPicPr>
          <p:cNvPr id="9779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205038"/>
            <a:ext cx="38592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7929" name="Group 9"/>
          <p:cNvGrpSpPr>
            <a:grpSpLocks/>
          </p:cNvGrpSpPr>
          <p:nvPr/>
        </p:nvGrpSpPr>
        <p:grpSpPr bwMode="auto">
          <a:xfrm>
            <a:off x="1847850" y="2636838"/>
            <a:ext cx="8496300" cy="1676400"/>
            <a:chOff x="204" y="1661"/>
            <a:chExt cx="5352" cy="1056"/>
          </a:xfrm>
        </p:grpSpPr>
        <p:pic>
          <p:nvPicPr>
            <p:cNvPr id="97792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61"/>
              <a:ext cx="5350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7928" name="Rectangle 8"/>
            <p:cNvSpPr>
              <a:spLocks noChangeArrowheads="1"/>
            </p:cNvSpPr>
            <p:nvPr/>
          </p:nvSpPr>
          <p:spPr bwMode="auto">
            <a:xfrm>
              <a:off x="5103" y="2478"/>
              <a:ext cx="453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779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508500"/>
            <a:ext cx="3589337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Least-Squares Approach</a:t>
            </a:r>
            <a:endParaRPr lang="zh-CN" altLang="en-US" dirty="0"/>
          </a:p>
        </p:txBody>
      </p:sp>
      <p:grpSp>
        <p:nvGrpSpPr>
          <p:cNvPr id="978951" name="Group 7"/>
          <p:cNvGrpSpPr>
            <a:grpSpLocks/>
          </p:cNvGrpSpPr>
          <p:nvPr/>
        </p:nvGrpSpPr>
        <p:grpSpPr bwMode="auto">
          <a:xfrm>
            <a:off x="1992314" y="1812926"/>
            <a:ext cx="8321675" cy="2689225"/>
            <a:chOff x="295" y="1142"/>
            <a:chExt cx="5242" cy="1694"/>
          </a:xfrm>
        </p:grpSpPr>
        <p:graphicFrame>
          <p:nvGraphicFramePr>
            <p:cNvPr id="978948" name="Object 4"/>
            <p:cNvGraphicFramePr>
              <a:graphicFrameLocks noChangeAspect="1"/>
            </p:cNvGraphicFramePr>
            <p:nvPr/>
          </p:nvGraphicFramePr>
          <p:xfrm>
            <a:off x="483" y="1142"/>
            <a:ext cx="4814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位图图像" r:id="rId3" imgW="5571429" imgH="1542857" progId="Paint.Picture">
                    <p:embed/>
                  </p:oleObj>
                </mc:Choice>
                <mc:Fallback>
                  <p:oleObj name="位图图像" r:id="rId3" imgW="5571429" imgH="1542857" progId="Paint.Picture">
                    <p:embed/>
                    <p:pic>
                      <p:nvPicPr>
                        <p:cNvPr id="9789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1142"/>
                          <a:ext cx="4814" cy="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0C0C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hlink"/>
                              </a:solidFill>
                              <a:prstDash val="solid"/>
                              <a:miter lim="800000"/>
                              <a:headEnd type="none" w="med" len="med"/>
                              <a:tailEnd type="none" w="med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789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2056"/>
              <a:ext cx="1859" cy="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895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23"/>
              <a:ext cx="5242" cy="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59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276476"/>
            <a:ext cx="4608513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 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524000"/>
            <a:ext cx="8512175" cy="1112838"/>
          </a:xfrm>
        </p:spPr>
        <p:txBody>
          <a:bodyPr/>
          <a:lstStyle/>
          <a:p>
            <a:r>
              <a:rPr lang="en-US" altLang="zh-CN" sz="2400" b="0" i="1"/>
              <a:t>X </a:t>
            </a:r>
            <a:r>
              <a:rPr lang="en-US" altLang="zh-CN" sz="2400" b="0"/>
              <a:t>= 1.1, </a:t>
            </a:r>
            <a:r>
              <a:rPr lang="en-US" altLang="zh-CN" sz="2400" b="0" i="1"/>
              <a:t>S</a:t>
            </a:r>
            <a:r>
              <a:rPr lang="en-US" altLang="zh-CN" sz="2400" b="0" baseline="-25000"/>
              <a:t>0 </a:t>
            </a:r>
            <a:r>
              <a:rPr lang="en-US" altLang="zh-CN" sz="2400" b="0"/>
              <a:t>= 1, </a:t>
            </a:r>
            <a:r>
              <a:rPr lang="en-US" altLang="zh-CN" sz="2400" b="0" i="1"/>
              <a:t>T </a:t>
            </a:r>
            <a:r>
              <a:rPr lang="en-US" altLang="zh-CN" sz="2400" b="0"/>
              <a:t>= 3, </a:t>
            </a:r>
            <a:r>
              <a:rPr lang="en-US" altLang="zh-CN" sz="2400" b="0" i="1"/>
              <a:t>dt </a:t>
            </a:r>
            <a:r>
              <a:rPr lang="en-US" altLang="zh-CN" sz="2400" b="0"/>
              <a:t>= 1, </a:t>
            </a:r>
            <a:r>
              <a:rPr lang="en-US" altLang="zh-CN" sz="2400" b="0" i="1"/>
              <a:t>r</a:t>
            </a:r>
            <a:r>
              <a:rPr lang="en-US" altLang="zh-CN" sz="2400" b="0"/>
              <a:t> = 6%.</a:t>
            </a:r>
          </a:p>
        </p:txBody>
      </p:sp>
      <p:pic>
        <p:nvPicPr>
          <p:cNvPr id="936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9" y="2276475"/>
            <a:ext cx="45370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6966" name="Line 6"/>
          <p:cNvSpPr>
            <a:spLocks noChangeShapeType="1"/>
          </p:cNvSpPr>
          <p:nvPr/>
        </p:nvSpPr>
        <p:spPr bwMode="auto">
          <a:xfrm>
            <a:off x="5735638" y="3644900"/>
            <a:ext cx="49323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67" name="Line 7"/>
          <p:cNvSpPr>
            <a:spLocks noChangeShapeType="1"/>
          </p:cNvSpPr>
          <p:nvPr/>
        </p:nvSpPr>
        <p:spPr bwMode="auto">
          <a:xfrm>
            <a:off x="5735638" y="3827463"/>
            <a:ext cx="49323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68" name="Line 8"/>
          <p:cNvSpPr>
            <a:spLocks noChangeShapeType="1"/>
          </p:cNvSpPr>
          <p:nvPr/>
        </p:nvSpPr>
        <p:spPr bwMode="auto">
          <a:xfrm>
            <a:off x="5735638" y="4246563"/>
            <a:ext cx="49323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69" name="Line 9"/>
          <p:cNvSpPr>
            <a:spLocks noChangeShapeType="1"/>
          </p:cNvSpPr>
          <p:nvPr/>
        </p:nvSpPr>
        <p:spPr bwMode="auto">
          <a:xfrm>
            <a:off x="5735638" y="4437063"/>
            <a:ext cx="49323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80" name="Rectangle 20"/>
          <p:cNvSpPr>
            <a:spLocks noChangeArrowheads="1"/>
          </p:cNvSpPr>
          <p:nvPr/>
        </p:nvSpPr>
        <p:spPr bwMode="auto">
          <a:xfrm>
            <a:off x="4754561" y="3048000"/>
            <a:ext cx="320677" cy="1582057"/>
          </a:xfrm>
          <a:prstGeom prst="rect">
            <a:avLst/>
          </a:prstGeom>
          <a:solidFill>
            <a:srgbClr val="FF66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70" name="Line 10"/>
          <p:cNvSpPr>
            <a:spLocks noChangeShapeType="1"/>
          </p:cNvSpPr>
          <p:nvPr/>
        </p:nvSpPr>
        <p:spPr bwMode="auto">
          <a:xfrm>
            <a:off x="4762500" y="3213100"/>
            <a:ext cx="3000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697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5043489"/>
            <a:ext cx="18351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6972" name="Group 12"/>
          <p:cNvGrpSpPr>
            <a:grpSpLocks/>
          </p:cNvGrpSpPr>
          <p:nvPr/>
        </p:nvGrpSpPr>
        <p:grpSpPr bwMode="auto">
          <a:xfrm>
            <a:off x="1703389" y="5516564"/>
            <a:ext cx="8713787" cy="287337"/>
            <a:chOff x="0" y="3566"/>
            <a:chExt cx="4439" cy="144"/>
          </a:xfrm>
        </p:grpSpPr>
        <p:pic>
          <p:nvPicPr>
            <p:cNvPr id="9369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66"/>
              <a:ext cx="394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697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3566"/>
              <a:ext cx="51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3697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5949951"/>
            <a:ext cx="7129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6976" name="Line 16"/>
          <p:cNvSpPr>
            <a:spLocks noChangeShapeType="1"/>
          </p:cNvSpPr>
          <p:nvPr/>
        </p:nvSpPr>
        <p:spPr bwMode="auto">
          <a:xfrm>
            <a:off x="4775200" y="3644900"/>
            <a:ext cx="3000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77" name="Line 17"/>
          <p:cNvSpPr>
            <a:spLocks noChangeShapeType="1"/>
          </p:cNvSpPr>
          <p:nvPr/>
        </p:nvSpPr>
        <p:spPr bwMode="auto">
          <a:xfrm>
            <a:off x="4775200" y="3835400"/>
            <a:ext cx="3000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78" name="Line 18"/>
          <p:cNvSpPr>
            <a:spLocks noChangeShapeType="1"/>
          </p:cNvSpPr>
          <p:nvPr/>
        </p:nvSpPr>
        <p:spPr bwMode="auto">
          <a:xfrm>
            <a:off x="4778375" y="4246563"/>
            <a:ext cx="3000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6979" name="Line 19"/>
          <p:cNvSpPr>
            <a:spLocks noChangeShapeType="1"/>
          </p:cNvSpPr>
          <p:nvPr/>
        </p:nvSpPr>
        <p:spPr bwMode="auto">
          <a:xfrm>
            <a:off x="4775201" y="4437063"/>
            <a:ext cx="290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7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</a:t>
            </a:r>
            <a:endParaRPr lang="zh-CN" altLang="en-US" sz="3600"/>
          </a:p>
        </p:txBody>
      </p:sp>
      <p:pic>
        <p:nvPicPr>
          <p:cNvPr id="937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5229225"/>
            <a:ext cx="273526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7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1" y="4187825"/>
            <a:ext cx="8512175" cy="1112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66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b="0"/>
              <a:t>Use this data to calculate the values of </a:t>
            </a:r>
            <a:r>
              <a:rPr lang="en-US" altLang="zh-CN" sz="2400" b="0" i="1"/>
              <a:t>a</a:t>
            </a:r>
            <a:r>
              <a:rPr lang="en-US" altLang="zh-CN" sz="2400" b="0"/>
              <a:t>, </a:t>
            </a:r>
            <a:r>
              <a:rPr lang="en-US" altLang="zh-CN" sz="2400" b="0" i="1"/>
              <a:t>b</a:t>
            </a:r>
            <a:r>
              <a:rPr lang="en-US" altLang="zh-CN" sz="2400" b="0"/>
              <a:t>, and </a:t>
            </a:r>
            <a:r>
              <a:rPr lang="en-US" altLang="zh-CN" sz="2400" b="0" i="1"/>
              <a:t>c</a:t>
            </a:r>
            <a:r>
              <a:rPr lang="en-US" altLang="zh-CN" sz="2400" b="0"/>
              <a:t> that minimize:</a:t>
            </a:r>
          </a:p>
        </p:txBody>
      </p:sp>
      <p:pic>
        <p:nvPicPr>
          <p:cNvPr id="937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5445125"/>
            <a:ext cx="32400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7990" name="Group 6"/>
          <p:cNvGrpSpPr>
            <a:grpSpLocks/>
          </p:cNvGrpSpPr>
          <p:nvPr/>
        </p:nvGrpSpPr>
        <p:grpSpPr bwMode="auto">
          <a:xfrm>
            <a:off x="5159376" y="5373689"/>
            <a:ext cx="1584325" cy="503237"/>
            <a:chOff x="2290" y="3385"/>
            <a:chExt cx="998" cy="317"/>
          </a:xfrm>
        </p:grpSpPr>
        <p:sp>
          <p:nvSpPr>
            <p:cNvPr id="937991" name="Line 7"/>
            <p:cNvSpPr>
              <a:spLocks noChangeShapeType="1"/>
            </p:cNvSpPr>
            <p:nvPr/>
          </p:nvSpPr>
          <p:spPr bwMode="auto">
            <a:xfrm>
              <a:off x="2290" y="3702"/>
              <a:ext cx="998" cy="0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7992" name="Text Box 8"/>
            <p:cNvSpPr txBox="1">
              <a:spLocks noChangeArrowheads="1"/>
            </p:cNvSpPr>
            <p:nvPr/>
          </p:nvSpPr>
          <p:spPr bwMode="auto">
            <a:xfrm>
              <a:off x="2550" y="3385"/>
              <a:ext cx="6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LSM</a:t>
              </a:r>
            </a:p>
          </p:txBody>
        </p:sp>
      </p:grpSp>
      <p:pic>
        <p:nvPicPr>
          <p:cNvPr id="9379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1484314"/>
            <a:ext cx="4608513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799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9" y="1484314"/>
            <a:ext cx="4537075" cy="254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7995" name="Line 11"/>
          <p:cNvSpPr>
            <a:spLocks noChangeShapeType="1"/>
          </p:cNvSpPr>
          <p:nvPr/>
        </p:nvSpPr>
        <p:spPr bwMode="auto">
          <a:xfrm>
            <a:off x="5735638" y="2852738"/>
            <a:ext cx="4932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7996" name="Line 12"/>
          <p:cNvSpPr>
            <a:spLocks noChangeShapeType="1"/>
          </p:cNvSpPr>
          <p:nvPr/>
        </p:nvSpPr>
        <p:spPr bwMode="auto">
          <a:xfrm>
            <a:off x="5735638" y="3035300"/>
            <a:ext cx="4932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7997" name="Line 13"/>
          <p:cNvSpPr>
            <a:spLocks noChangeShapeType="1"/>
          </p:cNvSpPr>
          <p:nvPr/>
        </p:nvSpPr>
        <p:spPr bwMode="auto">
          <a:xfrm>
            <a:off x="5735638" y="3454400"/>
            <a:ext cx="4932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7998" name="Line 14"/>
          <p:cNvSpPr>
            <a:spLocks noChangeShapeType="1"/>
          </p:cNvSpPr>
          <p:nvPr/>
        </p:nvSpPr>
        <p:spPr bwMode="auto">
          <a:xfrm>
            <a:off x="5735638" y="3644900"/>
            <a:ext cx="4932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7999" name="Line 15"/>
          <p:cNvSpPr>
            <a:spLocks noChangeShapeType="1"/>
          </p:cNvSpPr>
          <p:nvPr/>
        </p:nvSpPr>
        <p:spPr bwMode="auto">
          <a:xfrm>
            <a:off x="1847850" y="2420938"/>
            <a:ext cx="32527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00" name="Line 16"/>
          <p:cNvSpPr>
            <a:spLocks noChangeShapeType="1"/>
          </p:cNvSpPr>
          <p:nvPr/>
        </p:nvSpPr>
        <p:spPr bwMode="auto">
          <a:xfrm>
            <a:off x="1847850" y="2852738"/>
            <a:ext cx="32527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01" name="Line 17"/>
          <p:cNvSpPr>
            <a:spLocks noChangeShapeType="1"/>
          </p:cNvSpPr>
          <p:nvPr/>
        </p:nvSpPr>
        <p:spPr bwMode="auto">
          <a:xfrm>
            <a:off x="1847850" y="3068638"/>
            <a:ext cx="32527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>
            <a:off x="1847850" y="3429000"/>
            <a:ext cx="32527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>
            <a:off x="1838325" y="3644900"/>
            <a:ext cx="32527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8004" name="Rectangle 20"/>
          <p:cNvSpPr>
            <a:spLocks noChangeArrowheads="1"/>
          </p:cNvSpPr>
          <p:nvPr/>
        </p:nvSpPr>
        <p:spPr bwMode="auto">
          <a:xfrm>
            <a:off x="4717143" y="2195511"/>
            <a:ext cx="442233" cy="1679803"/>
          </a:xfrm>
          <a:prstGeom prst="rect">
            <a:avLst/>
          </a:prstGeom>
          <a:solidFill>
            <a:srgbClr val="FF66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69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</a:t>
            </a:r>
            <a:endParaRPr lang="zh-CN" altLang="en-US" sz="3600"/>
          </a:p>
        </p:txBody>
      </p:sp>
      <p:graphicFrame>
        <p:nvGraphicFramePr>
          <p:cNvPr id="9390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22404"/>
              </p:ext>
            </p:extLst>
          </p:nvPr>
        </p:nvGraphicFramePr>
        <p:xfrm>
          <a:off x="4540251" y="2039939"/>
          <a:ext cx="27781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3" imgW="977760" imgH="507960" progId="Equation.DSMT4">
                  <p:embed/>
                </p:oleObj>
              </mc:Choice>
              <mc:Fallback>
                <p:oleObj name="Equation" r:id="rId3" imgW="977760" imgH="507960" progId="Equation.DSMT4">
                  <p:embed/>
                  <p:pic>
                    <p:nvPicPr>
                      <p:cNvPr id="939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1" y="2039939"/>
                        <a:ext cx="277812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</a:t>
            </a:r>
            <a:endParaRPr lang="zh-CN" altLang="en-US" sz="3600"/>
          </a:p>
        </p:txBody>
      </p:sp>
      <p:pic>
        <p:nvPicPr>
          <p:cNvPr id="940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573463"/>
            <a:ext cx="32400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1919288" y="2060575"/>
            <a:ext cx="4824412" cy="3024188"/>
            <a:chOff x="3198" y="935"/>
            <a:chExt cx="2404" cy="1611"/>
          </a:xfrm>
        </p:grpSpPr>
        <p:pic>
          <p:nvPicPr>
            <p:cNvPr id="94003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935"/>
              <a:ext cx="2404" cy="1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003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1106"/>
              <a:ext cx="318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0039" name="AutoShape 7"/>
          <p:cNvSpPr>
            <a:spLocks/>
          </p:cNvSpPr>
          <p:nvPr/>
        </p:nvSpPr>
        <p:spPr bwMode="auto">
          <a:xfrm>
            <a:off x="5726842" y="2781299"/>
            <a:ext cx="517592" cy="2097089"/>
          </a:xfrm>
          <a:prstGeom prst="rightBrace">
            <a:avLst>
              <a:gd name="adj1" fmla="val 238225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0" name="Line 8"/>
          <p:cNvSpPr>
            <a:spLocks noChangeShapeType="1"/>
          </p:cNvSpPr>
          <p:nvPr/>
        </p:nvSpPr>
        <p:spPr bwMode="auto">
          <a:xfrm>
            <a:off x="6167438" y="3789363"/>
            <a:ext cx="7921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1" name="Line 9"/>
          <p:cNvSpPr>
            <a:spLocks noChangeShapeType="1"/>
          </p:cNvSpPr>
          <p:nvPr/>
        </p:nvSpPr>
        <p:spPr bwMode="auto">
          <a:xfrm>
            <a:off x="2038350" y="3814763"/>
            <a:ext cx="3600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2" name="Line 10"/>
          <p:cNvSpPr>
            <a:spLocks noChangeShapeType="1"/>
          </p:cNvSpPr>
          <p:nvPr/>
        </p:nvSpPr>
        <p:spPr bwMode="auto">
          <a:xfrm>
            <a:off x="2063750" y="4365625"/>
            <a:ext cx="3600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3" name="Line 11"/>
          <p:cNvSpPr>
            <a:spLocks noChangeShapeType="1"/>
          </p:cNvSpPr>
          <p:nvPr/>
        </p:nvSpPr>
        <p:spPr bwMode="auto">
          <a:xfrm>
            <a:off x="2063750" y="4725988"/>
            <a:ext cx="36004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3000375" y="2670629"/>
            <a:ext cx="431802" cy="2370958"/>
          </a:xfrm>
          <a:prstGeom prst="rect">
            <a:avLst/>
          </a:prstGeom>
          <a:solidFill>
            <a:srgbClr val="FF66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5082380" y="2670629"/>
            <a:ext cx="581819" cy="2370958"/>
          </a:xfrm>
          <a:prstGeom prst="rect">
            <a:avLst/>
          </a:prstGeom>
          <a:solidFill>
            <a:srgbClr val="FF6600">
              <a:alpha val="1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6" name="Line 14"/>
          <p:cNvSpPr>
            <a:spLocks noChangeShapeType="1"/>
          </p:cNvSpPr>
          <p:nvPr/>
        </p:nvSpPr>
        <p:spPr bwMode="auto">
          <a:xfrm>
            <a:off x="4511676" y="2781300"/>
            <a:ext cx="4752975" cy="93503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7" name="Line 15"/>
          <p:cNvSpPr>
            <a:spLocks noChangeShapeType="1"/>
          </p:cNvSpPr>
          <p:nvPr/>
        </p:nvSpPr>
        <p:spPr bwMode="auto">
          <a:xfrm>
            <a:off x="4583114" y="3429000"/>
            <a:ext cx="4537075" cy="28733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8" name="Line 16"/>
          <p:cNvSpPr>
            <a:spLocks noChangeShapeType="1"/>
          </p:cNvSpPr>
          <p:nvPr/>
        </p:nvSpPr>
        <p:spPr bwMode="auto">
          <a:xfrm>
            <a:off x="4511675" y="3716339"/>
            <a:ext cx="4679950" cy="7302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0049" name="Line 17"/>
          <p:cNvSpPr>
            <a:spLocks noChangeShapeType="1"/>
          </p:cNvSpPr>
          <p:nvPr/>
        </p:nvSpPr>
        <p:spPr bwMode="auto">
          <a:xfrm flipV="1">
            <a:off x="4583114" y="4005263"/>
            <a:ext cx="4681537" cy="5762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9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4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77964"/>
            <a:ext cx="2736850" cy="25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1059" name="AutoShape 3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</a:t>
            </a:r>
            <a:endParaRPr lang="zh-CN" altLang="en-US" sz="3600"/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2351088" y="2270125"/>
            <a:ext cx="1943100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41061" name="Group 5"/>
          <p:cNvGrpSpPr>
            <a:grpSpLocks/>
          </p:cNvGrpSpPr>
          <p:nvPr/>
        </p:nvGrpSpPr>
        <p:grpSpPr bwMode="auto">
          <a:xfrm>
            <a:off x="4872039" y="1431925"/>
            <a:ext cx="2676525" cy="2638424"/>
            <a:chOff x="1882" y="906"/>
            <a:chExt cx="1686" cy="1662"/>
          </a:xfrm>
        </p:grpSpPr>
        <p:pic>
          <p:nvPicPr>
            <p:cNvPr id="9410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070"/>
              <a:ext cx="1592" cy="1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1063" name="Rectangle 7"/>
            <p:cNvSpPr>
              <a:spLocks noChangeArrowheads="1"/>
            </p:cNvSpPr>
            <p:nvPr/>
          </p:nvSpPr>
          <p:spPr bwMode="auto">
            <a:xfrm>
              <a:off x="1977" y="906"/>
              <a:ext cx="1588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1064" name="Line 8"/>
            <p:cNvSpPr>
              <a:spLocks noChangeShapeType="1"/>
            </p:cNvSpPr>
            <p:nvPr/>
          </p:nvSpPr>
          <p:spPr bwMode="auto">
            <a:xfrm>
              <a:off x="1882" y="1888"/>
              <a:ext cx="16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1065" name="Line 9"/>
            <p:cNvSpPr>
              <a:spLocks noChangeShapeType="1"/>
            </p:cNvSpPr>
            <p:nvPr/>
          </p:nvSpPr>
          <p:spPr bwMode="auto">
            <a:xfrm>
              <a:off x="1890" y="2224"/>
              <a:ext cx="16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1066" name="Line 10"/>
            <p:cNvSpPr>
              <a:spLocks noChangeShapeType="1"/>
            </p:cNvSpPr>
            <p:nvPr/>
          </p:nvSpPr>
          <p:spPr bwMode="auto">
            <a:xfrm>
              <a:off x="1890" y="2400"/>
              <a:ext cx="16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41067" name="Group 11"/>
          <p:cNvGrpSpPr>
            <a:grpSpLocks/>
          </p:cNvGrpSpPr>
          <p:nvPr/>
        </p:nvGrpSpPr>
        <p:grpSpPr bwMode="auto">
          <a:xfrm>
            <a:off x="7540626" y="1471614"/>
            <a:ext cx="2047875" cy="2592387"/>
            <a:chOff x="3790" y="911"/>
            <a:chExt cx="1290" cy="1633"/>
          </a:xfrm>
        </p:grpSpPr>
        <p:pic>
          <p:nvPicPr>
            <p:cNvPr id="94106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" y="911"/>
              <a:ext cx="1290" cy="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106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9" y="1063"/>
              <a:ext cx="15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107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" y="1095"/>
              <a:ext cx="11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1071" name="Line 15"/>
          <p:cNvSpPr>
            <a:spLocks noChangeShapeType="1"/>
          </p:cNvSpPr>
          <p:nvPr/>
        </p:nvSpPr>
        <p:spPr bwMode="auto">
          <a:xfrm>
            <a:off x="2351088" y="2997200"/>
            <a:ext cx="1943100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1072" name="Line 16"/>
          <p:cNvSpPr>
            <a:spLocks noChangeShapeType="1"/>
          </p:cNvSpPr>
          <p:nvPr/>
        </p:nvSpPr>
        <p:spPr bwMode="auto">
          <a:xfrm>
            <a:off x="2351088" y="3500438"/>
            <a:ext cx="1943100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1073" name="Line 17"/>
          <p:cNvSpPr>
            <a:spLocks noChangeShapeType="1"/>
          </p:cNvSpPr>
          <p:nvPr/>
        </p:nvSpPr>
        <p:spPr bwMode="auto">
          <a:xfrm>
            <a:off x="2351088" y="3783013"/>
            <a:ext cx="1943100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>
            <a:off x="2351088" y="3998913"/>
            <a:ext cx="1943100" cy="63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4107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4508500"/>
            <a:ext cx="41767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1076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9" y="1484314"/>
            <a:ext cx="54292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4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557338"/>
            <a:ext cx="4824412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 simple Least-Squares Approach</a:t>
            </a:r>
            <a:endParaRPr lang="zh-CN" altLang="en-US" sz="3600"/>
          </a:p>
        </p:txBody>
      </p:sp>
      <p:pic>
        <p:nvPicPr>
          <p:cNvPr id="942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1557339"/>
            <a:ext cx="4681537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085" name="Line 5"/>
          <p:cNvSpPr>
            <a:spLocks noChangeShapeType="1"/>
          </p:cNvSpPr>
          <p:nvPr/>
        </p:nvSpPr>
        <p:spPr bwMode="auto">
          <a:xfrm>
            <a:off x="1558926" y="3357563"/>
            <a:ext cx="4608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86" name="Line 6"/>
          <p:cNvSpPr>
            <a:spLocks noChangeShapeType="1"/>
          </p:cNvSpPr>
          <p:nvPr/>
        </p:nvSpPr>
        <p:spPr bwMode="auto">
          <a:xfrm>
            <a:off x="1558926" y="4005263"/>
            <a:ext cx="4608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87" name="Line 7"/>
          <p:cNvSpPr>
            <a:spLocks noChangeShapeType="1"/>
          </p:cNvSpPr>
          <p:nvPr/>
        </p:nvSpPr>
        <p:spPr bwMode="auto">
          <a:xfrm>
            <a:off x="1558926" y="4292600"/>
            <a:ext cx="4608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88" name="Line 8"/>
          <p:cNvSpPr>
            <a:spLocks noChangeShapeType="1"/>
          </p:cNvSpPr>
          <p:nvPr/>
        </p:nvSpPr>
        <p:spPr bwMode="auto">
          <a:xfrm>
            <a:off x="1631951" y="4581525"/>
            <a:ext cx="4608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420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14" y="1557338"/>
            <a:ext cx="865187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090" name="Line 10"/>
          <p:cNvSpPr>
            <a:spLocks noChangeShapeType="1"/>
          </p:cNvSpPr>
          <p:nvPr/>
        </p:nvSpPr>
        <p:spPr bwMode="auto">
          <a:xfrm>
            <a:off x="6311901" y="3382963"/>
            <a:ext cx="2663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1" name="Line 11"/>
          <p:cNvSpPr>
            <a:spLocks noChangeShapeType="1"/>
          </p:cNvSpPr>
          <p:nvPr/>
        </p:nvSpPr>
        <p:spPr bwMode="auto">
          <a:xfrm>
            <a:off x="6311901" y="4005263"/>
            <a:ext cx="2663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2" name="Line 12"/>
          <p:cNvSpPr>
            <a:spLocks noChangeShapeType="1"/>
          </p:cNvSpPr>
          <p:nvPr/>
        </p:nvSpPr>
        <p:spPr bwMode="auto">
          <a:xfrm>
            <a:off x="6311901" y="4292600"/>
            <a:ext cx="2663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3" name="Line 13"/>
          <p:cNvSpPr>
            <a:spLocks noChangeShapeType="1"/>
          </p:cNvSpPr>
          <p:nvPr/>
        </p:nvSpPr>
        <p:spPr bwMode="auto">
          <a:xfrm>
            <a:off x="10199688" y="3068638"/>
            <a:ext cx="4683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4" name="Line 14"/>
          <p:cNvSpPr>
            <a:spLocks noChangeShapeType="1"/>
          </p:cNvSpPr>
          <p:nvPr/>
        </p:nvSpPr>
        <p:spPr bwMode="auto">
          <a:xfrm>
            <a:off x="10199688" y="3357563"/>
            <a:ext cx="4683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5" name="Line 15"/>
          <p:cNvSpPr>
            <a:spLocks noChangeShapeType="1"/>
          </p:cNvSpPr>
          <p:nvPr/>
        </p:nvSpPr>
        <p:spPr bwMode="auto">
          <a:xfrm>
            <a:off x="10199688" y="4005263"/>
            <a:ext cx="4683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096" name="Line 16"/>
          <p:cNvSpPr>
            <a:spLocks noChangeShapeType="1"/>
          </p:cNvSpPr>
          <p:nvPr/>
        </p:nvSpPr>
        <p:spPr bwMode="auto">
          <a:xfrm>
            <a:off x="10199688" y="4292600"/>
            <a:ext cx="4683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3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 simple Least-Squares Approach</a:t>
            </a:r>
            <a:endParaRPr lang="zh-CN" altLang="en-US" sz="3600" dirty="0"/>
          </a:p>
        </p:txBody>
      </p:sp>
      <p:pic>
        <p:nvPicPr>
          <p:cNvPr id="943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1484313"/>
            <a:ext cx="5184775" cy="3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3432176" y="2807273"/>
            <a:ext cx="5184775" cy="308419"/>
          </a:xfrm>
          <a:prstGeom prst="rect">
            <a:avLst/>
          </a:prstGeom>
          <a:solidFill>
            <a:schemeClr val="accent2">
              <a:alpha val="49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3109" name="Rectangle 5"/>
          <p:cNvSpPr>
            <a:spLocks noChangeArrowheads="1"/>
          </p:cNvSpPr>
          <p:nvPr/>
        </p:nvSpPr>
        <p:spPr bwMode="auto">
          <a:xfrm>
            <a:off x="4872039" y="2249714"/>
            <a:ext cx="890132" cy="2438400"/>
          </a:xfrm>
          <a:prstGeom prst="rect">
            <a:avLst/>
          </a:prstGeom>
          <a:solidFill>
            <a:schemeClr val="tx2">
              <a:alpha val="49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43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5157788"/>
            <a:ext cx="7308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9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/>
            <a:r>
              <a:rPr lang="en-US" altLang="zh-CN" dirty="0" smtClean="0"/>
              <a:t>Numerical Procedures</a:t>
            </a:r>
            <a:endParaRPr lang="zh-CN" altLang="en-US" dirty="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448299" y="4437064"/>
            <a:ext cx="598895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990600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547688" indent="-368300" defTabSz="990600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990600" indent="-263525" defTabSz="990600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435100" indent="-265113" defTabSz="990600"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1614488" defTabSz="990600"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0716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5288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29860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443288" algn="ctr" defTabSz="990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Objective</a:t>
            </a:r>
          </a:p>
          <a:p>
            <a:pPr marL="887413" lvl="3" indent="-342900" fontAlgn="base">
              <a:spcBef>
                <a:spcPct val="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Monte </a:t>
            </a:r>
            <a:r>
              <a:rPr lang="en-US" altLang="zh-CN" sz="2400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Carlo Simulation</a:t>
            </a:r>
          </a:p>
          <a:p>
            <a:pPr marL="1077913" lvl="4" indent="-342900" fontAlgn="base">
              <a:spcBef>
                <a:spcPct val="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Finite Difference Methods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66"/>
              </a:solidFill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9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Least-Squares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10363200" cy="722539"/>
          </a:xfrm>
        </p:spPr>
        <p:txBody>
          <a:bodyPr/>
          <a:lstStyle/>
          <a:p>
            <a:r>
              <a:rPr lang="en-US" altLang="zh-CN" dirty="0" smtClean="0"/>
              <a:t>Two random variable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61216"/>
              </p:ext>
            </p:extLst>
          </p:nvPr>
        </p:nvGraphicFramePr>
        <p:xfrm>
          <a:off x="2276928" y="2360839"/>
          <a:ext cx="5817984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3" imgW="2209680" imgH="203040" progId="Equation.DSMT4">
                  <p:embed/>
                </p:oleObj>
              </mc:Choice>
              <mc:Fallback>
                <p:oleObj name="Equation" r:id="rId3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6928" y="2360839"/>
                        <a:ext cx="5817984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8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3163" y="2951018"/>
            <a:ext cx="9245600" cy="2189018"/>
          </a:xfrm>
        </p:spPr>
        <p:txBody>
          <a:bodyPr/>
          <a:lstStyle/>
          <a:p>
            <a:pPr lvl="1" algn="ctr"/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Finite </a:t>
            </a: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Difference </a:t>
            </a:r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Methods</a:t>
            </a:r>
            <a:endParaRPr lang="zh-CN" altLang="en-US" dirty="0">
              <a:solidFill>
                <a:srgbClr val="FF0066"/>
              </a:solidFill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Finite Difference Methods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886" y="1628775"/>
            <a:ext cx="10682514" cy="418623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Finite difference methods aim to represent the differential equation in the form of a difference equation</a:t>
            </a:r>
          </a:p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Define  </a:t>
            </a:r>
            <a:r>
              <a:rPr lang="en-US" altLang="zh-CN" dirty="0" err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ƒ</a:t>
            </a:r>
            <a:r>
              <a:rPr lang="en-US" altLang="zh-CN" i="1" baseline="-25000" dirty="0" err="1">
                <a:solidFill>
                  <a:srgbClr val="FF0066"/>
                </a:solidFill>
                <a:ea typeface="宋体" panose="02010600030101010101" pitchFamily="2" charset="-122"/>
              </a:rPr>
              <a:t>i,j</a:t>
            </a:r>
            <a:r>
              <a:rPr lang="en-US" altLang="zh-CN" baseline="-250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as the value of 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ƒ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at time 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FF0066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when the stock price is 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j</a:t>
            </a:r>
            <a:r>
              <a:rPr lang="en-US" altLang="zh-CN" dirty="0" err="1">
                <a:solidFill>
                  <a:srgbClr val="FF0066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endParaRPr lang="en-US" altLang="zh-CN" i="1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Implicit finite difference methods</a:t>
            </a:r>
          </a:p>
          <a:p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Explicit finite difference methods</a:t>
            </a:r>
          </a:p>
        </p:txBody>
      </p:sp>
    </p:spTree>
    <p:extLst>
      <p:ext uri="{BB962C8B-B14F-4D97-AF65-F5344CB8AC3E}">
        <p14:creationId xmlns:p14="http://schemas.microsoft.com/office/powerpoint/2010/main" val="157328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Finite Difference Method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46179" name="Group 3"/>
          <p:cNvGraphicFramePr>
            <a:graphicFrameLocks noGrp="1"/>
          </p:cNvGraphicFramePr>
          <p:nvPr/>
        </p:nvGraphicFramePr>
        <p:xfrm>
          <a:off x="2711450" y="1809750"/>
          <a:ext cx="6927850" cy="4578360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398067281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59861652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8930521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876412765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402237015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62257652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13404057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639789528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252955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1704113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62138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6019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73969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80125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2069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2953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0566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4785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62932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882474"/>
                  </a:ext>
                </a:extLst>
              </a:tr>
            </a:tbl>
          </a:graphicData>
        </a:graphic>
      </p:graphicFrame>
      <p:sp>
        <p:nvSpPr>
          <p:cNvPr id="946302" name="Line 126"/>
          <p:cNvSpPr>
            <a:spLocks noChangeShapeType="1"/>
          </p:cNvSpPr>
          <p:nvPr/>
        </p:nvSpPr>
        <p:spPr bwMode="auto">
          <a:xfrm>
            <a:off x="2208214" y="6381750"/>
            <a:ext cx="7920037" cy="0"/>
          </a:xfrm>
          <a:prstGeom prst="line">
            <a:avLst/>
          </a:prstGeom>
          <a:noFill/>
          <a:ln w="28575">
            <a:solidFill>
              <a:srgbClr val="0022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03" name="Line 127"/>
          <p:cNvSpPr>
            <a:spLocks noChangeShapeType="1"/>
          </p:cNvSpPr>
          <p:nvPr/>
        </p:nvSpPr>
        <p:spPr bwMode="auto">
          <a:xfrm flipV="1">
            <a:off x="2711450" y="1341438"/>
            <a:ext cx="0" cy="5327650"/>
          </a:xfrm>
          <a:prstGeom prst="line">
            <a:avLst/>
          </a:prstGeom>
          <a:noFill/>
          <a:ln w="28575">
            <a:solidFill>
              <a:srgbClr val="0022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04" name="Text Box 128"/>
          <p:cNvSpPr txBox="1">
            <a:spLocks noChangeArrowheads="1"/>
          </p:cNvSpPr>
          <p:nvPr/>
        </p:nvSpPr>
        <p:spPr bwMode="auto">
          <a:xfrm>
            <a:off x="2782889" y="1268413"/>
            <a:ext cx="141705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Stock price</a:t>
            </a:r>
          </a:p>
        </p:txBody>
      </p:sp>
      <p:sp>
        <p:nvSpPr>
          <p:cNvPr id="946305" name="Text Box 129"/>
          <p:cNvSpPr txBox="1">
            <a:spLocks noChangeArrowheads="1"/>
          </p:cNvSpPr>
          <p:nvPr/>
        </p:nvSpPr>
        <p:spPr bwMode="auto">
          <a:xfrm>
            <a:off x="2063751" y="1557338"/>
            <a:ext cx="64120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946306" name="Text Box 130"/>
          <p:cNvSpPr txBox="1">
            <a:spLocks noChangeArrowheads="1"/>
          </p:cNvSpPr>
          <p:nvPr/>
        </p:nvSpPr>
        <p:spPr bwMode="auto">
          <a:xfrm>
            <a:off x="9336088" y="6308725"/>
            <a:ext cx="7503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07" name="Text Box 131"/>
          <p:cNvSpPr txBox="1">
            <a:spLocks noChangeArrowheads="1"/>
          </p:cNvSpPr>
          <p:nvPr/>
        </p:nvSpPr>
        <p:spPr bwMode="auto">
          <a:xfrm>
            <a:off x="2351088" y="6308725"/>
            <a:ext cx="25648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i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08" name="Text Box 132"/>
          <p:cNvSpPr txBox="1">
            <a:spLocks noChangeArrowheads="1"/>
          </p:cNvSpPr>
          <p:nvPr/>
        </p:nvSpPr>
        <p:spPr bwMode="auto">
          <a:xfrm>
            <a:off x="3235326" y="6302375"/>
            <a:ext cx="62998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000" b="1" i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6309" name="Text Box 133"/>
          <p:cNvSpPr txBox="1">
            <a:spLocks noChangeArrowheads="1"/>
          </p:cNvSpPr>
          <p:nvPr/>
        </p:nvSpPr>
        <p:spPr bwMode="auto">
          <a:xfrm>
            <a:off x="2351089" y="5949950"/>
            <a:ext cx="3141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10" name="Text Box 134"/>
          <p:cNvSpPr txBox="1">
            <a:spLocks noChangeArrowheads="1"/>
          </p:cNvSpPr>
          <p:nvPr/>
        </p:nvSpPr>
        <p:spPr bwMode="auto">
          <a:xfrm>
            <a:off x="2135188" y="5661025"/>
            <a:ext cx="4857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S</a:t>
            </a:r>
            <a:endParaRPr lang="en-US" altLang="zh-CN" sz="20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6311" name="Text Box 135"/>
          <p:cNvSpPr txBox="1">
            <a:spLocks noChangeArrowheads="1"/>
          </p:cNvSpPr>
          <p:nvPr/>
        </p:nvSpPr>
        <p:spPr bwMode="auto">
          <a:xfrm>
            <a:off x="2032001" y="5229225"/>
            <a:ext cx="6080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2S</a:t>
            </a:r>
            <a:endParaRPr lang="en-US" altLang="zh-CN" sz="20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6312" name="Line 136"/>
          <p:cNvSpPr>
            <a:spLocks noChangeShapeType="1"/>
          </p:cNvSpPr>
          <p:nvPr/>
        </p:nvSpPr>
        <p:spPr bwMode="auto">
          <a:xfrm>
            <a:off x="2727326" y="1804988"/>
            <a:ext cx="69135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13" name="Line 137"/>
          <p:cNvSpPr>
            <a:spLocks noChangeShapeType="1"/>
          </p:cNvSpPr>
          <p:nvPr/>
        </p:nvSpPr>
        <p:spPr bwMode="auto">
          <a:xfrm flipH="1">
            <a:off x="9640889" y="1800226"/>
            <a:ext cx="1587" cy="45894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6314" name="Text Box 138"/>
          <p:cNvSpPr txBox="1">
            <a:spLocks noChangeArrowheads="1"/>
          </p:cNvSpPr>
          <p:nvPr/>
        </p:nvSpPr>
        <p:spPr bwMode="auto">
          <a:xfrm>
            <a:off x="2063751" y="2997200"/>
            <a:ext cx="6080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S</a:t>
            </a:r>
            <a:endParaRPr lang="en-US" altLang="zh-CN" sz="20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6315" name="Text Box 139"/>
          <p:cNvSpPr txBox="1">
            <a:spLocks noChangeArrowheads="1"/>
          </p:cNvSpPr>
          <p:nvPr/>
        </p:nvSpPr>
        <p:spPr bwMode="auto">
          <a:xfrm>
            <a:off x="5880101" y="6381750"/>
            <a:ext cx="7005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000" b="1" i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14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94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6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6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305" grpId="0"/>
      <p:bldP spid="946306" grpId="0"/>
      <p:bldP spid="946307" grpId="0"/>
      <p:bldP spid="946308" grpId="0"/>
      <p:bldP spid="946309" grpId="0"/>
      <p:bldP spid="946310" grpId="0"/>
      <p:bldP spid="946311" grpId="0"/>
      <p:bldP spid="946314" grpId="0"/>
      <p:bldP spid="946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33400"/>
            <a:ext cx="9575800" cy="6858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Implicit Finite Difference Method</a:t>
            </a:r>
          </a:p>
        </p:txBody>
      </p:sp>
      <p:graphicFrame>
        <p:nvGraphicFramePr>
          <p:cNvPr id="948227" name="Object 3"/>
          <p:cNvGraphicFramePr>
            <a:graphicFrameLocks/>
          </p:cNvGraphicFramePr>
          <p:nvPr/>
        </p:nvGraphicFramePr>
        <p:xfrm>
          <a:off x="2551114" y="1690689"/>
          <a:ext cx="7392987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4" imgW="2946240" imgH="1854000" progId="Equation.DSMT4">
                  <p:embed/>
                </p:oleObj>
              </mc:Choice>
              <mc:Fallback>
                <p:oleObj name="Equation" r:id="rId4" imgW="2946240" imgH="1854000" progId="Equation.DSMT4">
                  <p:embed/>
                  <p:pic>
                    <p:nvPicPr>
                      <p:cNvPr id="9482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1690689"/>
                        <a:ext cx="7392987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71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86" y="646113"/>
            <a:ext cx="9041039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Implicit Finite Difference Method</a:t>
            </a:r>
          </a:p>
        </p:txBody>
      </p:sp>
      <p:graphicFrame>
        <p:nvGraphicFramePr>
          <p:cNvPr id="95027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02980"/>
              </p:ext>
            </p:extLst>
          </p:nvPr>
        </p:nvGraphicFramePr>
        <p:xfrm>
          <a:off x="2057400" y="1673225"/>
          <a:ext cx="777240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4" imgW="3136680" imgH="1384200" progId="Equation.DSMT4">
                  <p:embed/>
                </p:oleObj>
              </mc:Choice>
              <mc:Fallback>
                <p:oleObj name="Equation" r:id="rId4" imgW="3136680" imgH="1384200" progId="Equation.DSMT4">
                  <p:embed/>
                  <p:pic>
                    <p:nvPicPr>
                      <p:cNvPr id="95027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3225"/>
                        <a:ext cx="777240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050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56431"/>
            <a:ext cx="10958286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Implicit Finite Difference Method</a:t>
            </a:r>
          </a:p>
        </p:txBody>
      </p:sp>
      <p:graphicFrame>
        <p:nvGraphicFramePr>
          <p:cNvPr id="952323" name="Object 3"/>
          <p:cNvGraphicFramePr>
            <a:graphicFrameLocks/>
          </p:cNvGraphicFramePr>
          <p:nvPr/>
        </p:nvGraphicFramePr>
        <p:xfrm>
          <a:off x="2351088" y="2133600"/>
          <a:ext cx="5111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公式" r:id="rId4" imgW="2019240" imgH="228600" progId="Equation.3">
                  <p:embed/>
                </p:oleObj>
              </mc:Choice>
              <mc:Fallback>
                <p:oleObj name="公式" r:id="rId4" imgW="2019240" imgH="228600" progId="Equation.3">
                  <p:embed/>
                  <p:pic>
                    <p:nvPicPr>
                      <p:cNvPr id="95232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133600"/>
                        <a:ext cx="5111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4" name="Object 4"/>
          <p:cNvGraphicFramePr>
            <a:graphicFrameLocks/>
          </p:cNvGraphicFramePr>
          <p:nvPr/>
        </p:nvGraphicFramePr>
        <p:xfrm>
          <a:off x="2392363" y="3035301"/>
          <a:ext cx="3619500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公式" r:id="rId6" imgW="1460160" imgH="736560" progId="Equation.3">
                  <p:embed/>
                </p:oleObj>
              </mc:Choice>
              <mc:Fallback>
                <p:oleObj name="公式" r:id="rId6" imgW="1460160" imgH="736560" progId="Equation.3">
                  <p:embed/>
                  <p:pic>
                    <p:nvPicPr>
                      <p:cNvPr id="9523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035301"/>
                        <a:ext cx="3619500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25" name="Group 5"/>
          <p:cNvGrpSpPr>
            <a:grpSpLocks/>
          </p:cNvGrpSpPr>
          <p:nvPr/>
        </p:nvGrpSpPr>
        <p:grpSpPr bwMode="auto">
          <a:xfrm>
            <a:off x="6672264" y="2852739"/>
            <a:ext cx="3624263" cy="2719387"/>
            <a:chOff x="432" y="1190"/>
            <a:chExt cx="2283" cy="1713"/>
          </a:xfrm>
        </p:grpSpPr>
        <p:grpSp>
          <p:nvGrpSpPr>
            <p:cNvPr id="952326" name="Group 6"/>
            <p:cNvGrpSpPr>
              <a:grpSpLocks/>
            </p:cNvGrpSpPr>
            <p:nvPr/>
          </p:nvGrpSpPr>
          <p:grpSpPr bwMode="auto">
            <a:xfrm>
              <a:off x="1065" y="1270"/>
              <a:ext cx="999" cy="1492"/>
              <a:chOff x="1065" y="1270"/>
              <a:chExt cx="999" cy="1492"/>
            </a:xfrm>
          </p:grpSpPr>
          <p:sp>
            <p:nvSpPr>
              <p:cNvPr id="952327" name="Line 7"/>
              <p:cNvSpPr>
                <a:spLocks noChangeShapeType="1"/>
              </p:cNvSpPr>
              <p:nvPr/>
            </p:nvSpPr>
            <p:spPr bwMode="auto">
              <a:xfrm flipH="1">
                <a:off x="1065" y="2016"/>
                <a:ext cx="999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328" name="Line 8"/>
              <p:cNvSpPr>
                <a:spLocks noChangeShapeType="1"/>
              </p:cNvSpPr>
              <p:nvPr/>
            </p:nvSpPr>
            <p:spPr bwMode="auto">
              <a:xfrm flipH="1" flipV="1">
                <a:off x="1065" y="1270"/>
                <a:ext cx="999" cy="74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329" name="Line 9"/>
              <p:cNvSpPr>
                <a:spLocks noChangeShapeType="1"/>
              </p:cNvSpPr>
              <p:nvPr/>
            </p:nvSpPr>
            <p:spPr bwMode="auto">
              <a:xfrm flipH="1">
                <a:off x="1065" y="2016"/>
                <a:ext cx="999" cy="74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52330" name="Rectangle 10"/>
            <p:cNvSpPr>
              <a:spLocks noChangeArrowheads="1"/>
            </p:cNvSpPr>
            <p:nvPr/>
          </p:nvSpPr>
          <p:spPr bwMode="auto">
            <a:xfrm flipH="1">
              <a:off x="2061" y="1936"/>
              <a:ext cx="65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sz="32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32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j</a:t>
              </a:r>
            </a:p>
          </p:txBody>
        </p:sp>
        <p:sp>
          <p:nvSpPr>
            <p:cNvPr id="952331" name="Rectangle 11"/>
            <p:cNvSpPr>
              <a:spLocks noChangeArrowheads="1"/>
            </p:cNvSpPr>
            <p:nvPr/>
          </p:nvSpPr>
          <p:spPr bwMode="auto">
            <a:xfrm flipH="1">
              <a:off x="480" y="1888"/>
              <a:ext cx="58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, j</a:t>
              </a:r>
            </a:p>
          </p:txBody>
        </p:sp>
        <p:sp>
          <p:nvSpPr>
            <p:cNvPr id="952332" name="Rectangle 12"/>
            <p:cNvSpPr>
              <a:spLocks noChangeArrowheads="1"/>
            </p:cNvSpPr>
            <p:nvPr/>
          </p:nvSpPr>
          <p:spPr bwMode="auto">
            <a:xfrm flipH="1">
              <a:off x="432" y="2534"/>
              <a:ext cx="86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, j</a:t>
              </a:r>
              <a:r>
                <a:rPr lang="en-US" altLang="zh-CN" sz="32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–1</a:t>
              </a:r>
            </a:p>
          </p:txBody>
        </p:sp>
        <p:sp>
          <p:nvSpPr>
            <p:cNvPr id="952333" name="Rectangle 13"/>
            <p:cNvSpPr>
              <a:spLocks noChangeArrowheads="1"/>
            </p:cNvSpPr>
            <p:nvPr/>
          </p:nvSpPr>
          <p:spPr bwMode="auto">
            <a:xfrm flipH="1">
              <a:off x="518" y="1190"/>
              <a:ext cx="69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32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, j </a:t>
              </a:r>
              <a:r>
                <a:rPr lang="en-US" altLang="zh-CN" sz="32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graphicFrame>
        <p:nvGraphicFramePr>
          <p:cNvPr id="952336" name="Object 16"/>
          <p:cNvGraphicFramePr>
            <a:graphicFrameLocks noChangeAspect="1"/>
          </p:cNvGraphicFramePr>
          <p:nvPr/>
        </p:nvGraphicFramePr>
        <p:xfrm>
          <a:off x="2424114" y="1628775"/>
          <a:ext cx="57610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Equation" r:id="rId8" imgW="1600200" imgH="203040" progId="Equation.DSMT4">
                  <p:embed/>
                </p:oleObj>
              </mc:Choice>
              <mc:Fallback>
                <p:oleObj name="Equation" r:id="rId8" imgW="1600200" imgH="203040" progId="Equation.DSMT4">
                  <p:embed/>
                  <p:pic>
                    <p:nvPicPr>
                      <p:cNvPr id="9523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628775"/>
                        <a:ext cx="57610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70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Implicit Finite Difference Method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graphicFrame>
        <p:nvGraphicFramePr>
          <p:cNvPr id="954371" name="Group 3"/>
          <p:cNvGraphicFramePr>
            <a:graphicFrameLocks noGrp="1"/>
          </p:cNvGraphicFramePr>
          <p:nvPr/>
        </p:nvGraphicFramePr>
        <p:xfrm>
          <a:off x="2711450" y="1809750"/>
          <a:ext cx="6927850" cy="4578360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63896784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75727971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05350713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86975572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354085126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82929642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78407706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410284937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653160928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802165267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88175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6567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5706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0893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53512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42646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01577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6113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5299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938825"/>
                  </a:ext>
                </a:extLst>
              </a:tr>
            </a:tbl>
          </a:graphicData>
        </a:graphic>
      </p:graphicFrame>
      <p:sp>
        <p:nvSpPr>
          <p:cNvPr id="954494" name="Line 126"/>
          <p:cNvSpPr>
            <a:spLocks noChangeShapeType="1"/>
          </p:cNvSpPr>
          <p:nvPr/>
        </p:nvSpPr>
        <p:spPr bwMode="auto">
          <a:xfrm>
            <a:off x="2208214" y="6381750"/>
            <a:ext cx="7920037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495" name="Line 127"/>
          <p:cNvSpPr>
            <a:spLocks noChangeShapeType="1"/>
          </p:cNvSpPr>
          <p:nvPr/>
        </p:nvSpPr>
        <p:spPr bwMode="auto">
          <a:xfrm flipV="1">
            <a:off x="2711450" y="1341438"/>
            <a:ext cx="0" cy="532765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496" name="Text Box 128"/>
          <p:cNvSpPr txBox="1">
            <a:spLocks noChangeArrowheads="1"/>
          </p:cNvSpPr>
          <p:nvPr/>
        </p:nvSpPr>
        <p:spPr bwMode="auto">
          <a:xfrm>
            <a:off x="2782889" y="1268413"/>
            <a:ext cx="141705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Stock price</a:t>
            </a:r>
          </a:p>
        </p:txBody>
      </p:sp>
      <p:sp>
        <p:nvSpPr>
          <p:cNvPr id="954497" name="Text Box 129"/>
          <p:cNvSpPr txBox="1">
            <a:spLocks noChangeArrowheads="1"/>
          </p:cNvSpPr>
          <p:nvPr/>
        </p:nvSpPr>
        <p:spPr bwMode="auto">
          <a:xfrm>
            <a:off x="2063751" y="1557338"/>
            <a:ext cx="64120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954498" name="Text Box 130"/>
          <p:cNvSpPr txBox="1">
            <a:spLocks noChangeArrowheads="1"/>
          </p:cNvSpPr>
          <p:nvPr/>
        </p:nvSpPr>
        <p:spPr bwMode="auto">
          <a:xfrm>
            <a:off x="9625013" y="6461125"/>
            <a:ext cx="7503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499" name="Text Box 131"/>
          <p:cNvSpPr txBox="1">
            <a:spLocks noChangeArrowheads="1"/>
          </p:cNvSpPr>
          <p:nvPr/>
        </p:nvSpPr>
        <p:spPr bwMode="auto">
          <a:xfrm>
            <a:off x="2351088" y="6308725"/>
            <a:ext cx="25648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i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00" name="Text Box 132"/>
          <p:cNvSpPr txBox="1">
            <a:spLocks noChangeArrowheads="1"/>
          </p:cNvSpPr>
          <p:nvPr/>
        </p:nvSpPr>
        <p:spPr bwMode="auto">
          <a:xfrm>
            <a:off x="3235326" y="6302375"/>
            <a:ext cx="62998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000" b="1" i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54501" name="Text Box 133"/>
          <p:cNvSpPr txBox="1">
            <a:spLocks noChangeArrowheads="1"/>
          </p:cNvSpPr>
          <p:nvPr/>
        </p:nvSpPr>
        <p:spPr bwMode="auto">
          <a:xfrm>
            <a:off x="2351089" y="5949950"/>
            <a:ext cx="3141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02" name="Text Box 134"/>
          <p:cNvSpPr txBox="1">
            <a:spLocks noChangeArrowheads="1"/>
          </p:cNvSpPr>
          <p:nvPr/>
        </p:nvSpPr>
        <p:spPr bwMode="auto">
          <a:xfrm>
            <a:off x="2135188" y="5661025"/>
            <a:ext cx="4857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S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54503" name="Text Box 135"/>
          <p:cNvSpPr txBox="1">
            <a:spLocks noChangeArrowheads="1"/>
          </p:cNvSpPr>
          <p:nvPr/>
        </p:nvSpPr>
        <p:spPr bwMode="auto">
          <a:xfrm>
            <a:off x="2032001" y="5229225"/>
            <a:ext cx="6080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2S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54504" name="Line 136"/>
          <p:cNvSpPr>
            <a:spLocks noChangeShapeType="1"/>
          </p:cNvSpPr>
          <p:nvPr/>
        </p:nvSpPr>
        <p:spPr bwMode="auto">
          <a:xfrm>
            <a:off x="2727326" y="1804988"/>
            <a:ext cx="69135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05" name="Line 137"/>
          <p:cNvSpPr>
            <a:spLocks noChangeShapeType="1"/>
          </p:cNvSpPr>
          <p:nvPr/>
        </p:nvSpPr>
        <p:spPr bwMode="auto">
          <a:xfrm flipH="1">
            <a:off x="9640889" y="1800226"/>
            <a:ext cx="1587" cy="45894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54506" name="Group 138"/>
          <p:cNvGrpSpPr>
            <a:grpSpLocks/>
          </p:cNvGrpSpPr>
          <p:nvPr/>
        </p:nvGrpSpPr>
        <p:grpSpPr bwMode="auto">
          <a:xfrm>
            <a:off x="8943975" y="1820863"/>
            <a:ext cx="681038" cy="887412"/>
            <a:chOff x="1065" y="1270"/>
            <a:chExt cx="999" cy="1492"/>
          </a:xfrm>
        </p:grpSpPr>
        <p:sp>
          <p:nvSpPr>
            <p:cNvPr id="954507" name="Line 139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08" name="Line 140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09" name="Line 141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10" name="Group 142"/>
          <p:cNvGrpSpPr>
            <a:grpSpLocks/>
          </p:cNvGrpSpPr>
          <p:nvPr/>
        </p:nvGrpSpPr>
        <p:grpSpPr bwMode="auto">
          <a:xfrm>
            <a:off x="8913813" y="2276476"/>
            <a:ext cx="711200" cy="887413"/>
            <a:chOff x="1065" y="1270"/>
            <a:chExt cx="999" cy="1492"/>
          </a:xfrm>
        </p:grpSpPr>
        <p:sp>
          <p:nvSpPr>
            <p:cNvPr id="954511" name="Line 143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12" name="Line 144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13" name="Line 145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14" name="Group 146"/>
          <p:cNvGrpSpPr>
            <a:grpSpLocks/>
          </p:cNvGrpSpPr>
          <p:nvPr/>
        </p:nvGrpSpPr>
        <p:grpSpPr bwMode="auto">
          <a:xfrm>
            <a:off x="8918575" y="2738438"/>
            <a:ext cx="711200" cy="887412"/>
            <a:chOff x="1065" y="1270"/>
            <a:chExt cx="999" cy="1492"/>
          </a:xfrm>
        </p:grpSpPr>
        <p:sp>
          <p:nvSpPr>
            <p:cNvPr id="954515" name="Line 147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16" name="Line 148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17" name="Line 149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18" name="Group 150"/>
          <p:cNvGrpSpPr>
            <a:grpSpLocks/>
          </p:cNvGrpSpPr>
          <p:nvPr/>
        </p:nvGrpSpPr>
        <p:grpSpPr bwMode="auto">
          <a:xfrm>
            <a:off x="8943975" y="5027613"/>
            <a:ext cx="711200" cy="887412"/>
            <a:chOff x="1065" y="1270"/>
            <a:chExt cx="999" cy="1492"/>
          </a:xfrm>
        </p:grpSpPr>
        <p:sp>
          <p:nvSpPr>
            <p:cNvPr id="954519" name="Line 151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0" name="Line 152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1" name="Line 153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22" name="Group 154"/>
          <p:cNvGrpSpPr>
            <a:grpSpLocks/>
          </p:cNvGrpSpPr>
          <p:nvPr/>
        </p:nvGrpSpPr>
        <p:grpSpPr bwMode="auto">
          <a:xfrm>
            <a:off x="8943975" y="5478463"/>
            <a:ext cx="711200" cy="900112"/>
            <a:chOff x="1065" y="1270"/>
            <a:chExt cx="999" cy="1492"/>
          </a:xfrm>
        </p:grpSpPr>
        <p:sp>
          <p:nvSpPr>
            <p:cNvPr id="954523" name="Line 155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4" name="Line 156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5" name="Line 157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26" name="Group 158"/>
          <p:cNvGrpSpPr>
            <a:grpSpLocks/>
          </p:cNvGrpSpPr>
          <p:nvPr/>
        </p:nvGrpSpPr>
        <p:grpSpPr bwMode="auto">
          <a:xfrm>
            <a:off x="8264525" y="1830388"/>
            <a:ext cx="681038" cy="887412"/>
            <a:chOff x="1065" y="1270"/>
            <a:chExt cx="999" cy="1492"/>
          </a:xfrm>
        </p:grpSpPr>
        <p:sp>
          <p:nvSpPr>
            <p:cNvPr id="954527" name="Line 159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8" name="Line 160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29" name="Line 161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30" name="Group 162"/>
          <p:cNvGrpSpPr>
            <a:grpSpLocks/>
          </p:cNvGrpSpPr>
          <p:nvPr/>
        </p:nvGrpSpPr>
        <p:grpSpPr bwMode="auto">
          <a:xfrm>
            <a:off x="8234363" y="2271713"/>
            <a:ext cx="711200" cy="887412"/>
            <a:chOff x="1065" y="1270"/>
            <a:chExt cx="999" cy="1492"/>
          </a:xfrm>
        </p:grpSpPr>
        <p:sp>
          <p:nvSpPr>
            <p:cNvPr id="954531" name="Line 163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32" name="Line 164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33" name="Line 165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34" name="Group 166"/>
          <p:cNvGrpSpPr>
            <a:grpSpLocks/>
          </p:cNvGrpSpPr>
          <p:nvPr/>
        </p:nvGrpSpPr>
        <p:grpSpPr bwMode="auto">
          <a:xfrm>
            <a:off x="8239125" y="2747963"/>
            <a:ext cx="711200" cy="887412"/>
            <a:chOff x="1065" y="1270"/>
            <a:chExt cx="999" cy="1492"/>
          </a:xfrm>
        </p:grpSpPr>
        <p:sp>
          <p:nvSpPr>
            <p:cNvPr id="954535" name="Line 167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36" name="Line 168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37" name="Line 169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38" name="Group 170"/>
          <p:cNvGrpSpPr>
            <a:grpSpLocks/>
          </p:cNvGrpSpPr>
          <p:nvPr/>
        </p:nvGrpSpPr>
        <p:grpSpPr bwMode="auto">
          <a:xfrm>
            <a:off x="8264525" y="5022851"/>
            <a:ext cx="711200" cy="887413"/>
            <a:chOff x="1065" y="1270"/>
            <a:chExt cx="999" cy="1492"/>
          </a:xfrm>
        </p:grpSpPr>
        <p:sp>
          <p:nvSpPr>
            <p:cNvPr id="954539" name="Line 171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40" name="Line 172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41" name="Line 173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42" name="Group 174"/>
          <p:cNvGrpSpPr>
            <a:grpSpLocks/>
          </p:cNvGrpSpPr>
          <p:nvPr/>
        </p:nvGrpSpPr>
        <p:grpSpPr bwMode="auto">
          <a:xfrm>
            <a:off x="8256588" y="5484813"/>
            <a:ext cx="711200" cy="887412"/>
            <a:chOff x="1065" y="1270"/>
            <a:chExt cx="999" cy="1492"/>
          </a:xfrm>
        </p:grpSpPr>
        <p:sp>
          <p:nvSpPr>
            <p:cNvPr id="954543" name="Line 175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44" name="Line 176"/>
            <p:cNvSpPr>
              <a:spLocks noChangeShapeType="1"/>
            </p:cNvSpPr>
            <p:nvPr/>
          </p:nvSpPr>
          <p:spPr bwMode="auto">
            <a:xfrm flipH="1" flipV="1">
              <a:off x="1065" y="1270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45" name="Line 177"/>
            <p:cNvSpPr>
              <a:spLocks noChangeShapeType="1"/>
            </p:cNvSpPr>
            <p:nvPr/>
          </p:nvSpPr>
          <p:spPr bwMode="auto">
            <a:xfrm flipH="1">
              <a:off x="1065" y="2016"/>
              <a:ext cx="999" cy="74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4546" name="Oval 178"/>
          <p:cNvSpPr>
            <a:spLocks noChangeArrowheads="1"/>
          </p:cNvSpPr>
          <p:nvPr/>
        </p:nvSpPr>
        <p:spPr bwMode="auto">
          <a:xfrm>
            <a:off x="8843015" y="2149818"/>
            <a:ext cx="195078" cy="213674"/>
          </a:xfrm>
          <a:prstGeom prst="ellipse">
            <a:avLst/>
          </a:prstGeom>
          <a:solidFill>
            <a:srgbClr val="02FE8C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47" name="Line 179"/>
          <p:cNvSpPr>
            <a:spLocks noChangeShapeType="1"/>
          </p:cNvSpPr>
          <p:nvPr/>
        </p:nvSpPr>
        <p:spPr bwMode="auto">
          <a:xfrm>
            <a:off x="8975725" y="2276475"/>
            <a:ext cx="649288" cy="0"/>
          </a:xfrm>
          <a:prstGeom prst="line">
            <a:avLst/>
          </a:prstGeom>
          <a:noFill/>
          <a:ln w="28575">
            <a:solidFill>
              <a:srgbClr val="02FE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48" name="Line 180"/>
          <p:cNvSpPr>
            <a:spLocks noChangeShapeType="1"/>
          </p:cNvSpPr>
          <p:nvPr/>
        </p:nvSpPr>
        <p:spPr bwMode="auto">
          <a:xfrm>
            <a:off x="8904289" y="2276475"/>
            <a:ext cx="720725" cy="431800"/>
          </a:xfrm>
          <a:prstGeom prst="line">
            <a:avLst/>
          </a:prstGeom>
          <a:noFill/>
          <a:ln w="28575">
            <a:solidFill>
              <a:srgbClr val="02FE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49" name="Line 181"/>
          <p:cNvSpPr>
            <a:spLocks noChangeShapeType="1"/>
          </p:cNvSpPr>
          <p:nvPr/>
        </p:nvSpPr>
        <p:spPr bwMode="auto">
          <a:xfrm flipV="1">
            <a:off x="8904289" y="2276475"/>
            <a:ext cx="720725" cy="431800"/>
          </a:xfrm>
          <a:prstGeom prst="line">
            <a:avLst/>
          </a:prstGeom>
          <a:noFill/>
          <a:ln w="28575">
            <a:solidFill>
              <a:srgbClr val="02FE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50" name="Line 182"/>
          <p:cNvSpPr>
            <a:spLocks noChangeShapeType="1"/>
          </p:cNvSpPr>
          <p:nvPr/>
        </p:nvSpPr>
        <p:spPr bwMode="auto">
          <a:xfrm>
            <a:off x="8975725" y="2708275"/>
            <a:ext cx="649288" cy="0"/>
          </a:xfrm>
          <a:prstGeom prst="line">
            <a:avLst/>
          </a:prstGeom>
          <a:noFill/>
          <a:ln w="28575">
            <a:solidFill>
              <a:srgbClr val="02FE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51" name="Line 183"/>
          <p:cNvSpPr>
            <a:spLocks noChangeShapeType="1"/>
          </p:cNvSpPr>
          <p:nvPr/>
        </p:nvSpPr>
        <p:spPr bwMode="auto">
          <a:xfrm>
            <a:off x="8975725" y="2781301"/>
            <a:ext cx="668338" cy="398463"/>
          </a:xfrm>
          <a:prstGeom prst="line">
            <a:avLst/>
          </a:prstGeom>
          <a:noFill/>
          <a:ln w="28575">
            <a:solidFill>
              <a:srgbClr val="02FE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4552" name="Oval 184"/>
          <p:cNvSpPr>
            <a:spLocks noChangeArrowheads="1"/>
          </p:cNvSpPr>
          <p:nvPr/>
        </p:nvSpPr>
        <p:spPr bwMode="auto">
          <a:xfrm>
            <a:off x="8850088" y="2616272"/>
            <a:ext cx="181922" cy="182715"/>
          </a:xfrm>
          <a:prstGeom prst="ellipse">
            <a:avLst/>
          </a:prstGeom>
          <a:solidFill>
            <a:srgbClr val="02FE8C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54553" name="Object 185"/>
          <p:cNvGraphicFramePr>
            <a:graphicFrameLocks noGrp="1"/>
          </p:cNvGraphicFramePr>
          <p:nvPr>
            <p:ph idx="1"/>
          </p:nvPr>
        </p:nvGraphicFramePr>
        <p:xfrm>
          <a:off x="4075114" y="3324225"/>
          <a:ext cx="37734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公式" r:id="rId4" imgW="2019240" imgH="228600" progId="Equation.3">
                  <p:embed/>
                </p:oleObj>
              </mc:Choice>
              <mc:Fallback>
                <p:oleObj name="公式" r:id="rId4" imgW="2019240" imgH="228600" progId="Equation.3">
                  <p:embed/>
                  <p:pic>
                    <p:nvPicPr>
                      <p:cNvPr id="954553" name="Object 18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4" y="3324225"/>
                        <a:ext cx="37734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4554" name="Group 186"/>
          <p:cNvGrpSpPr>
            <a:grpSpLocks/>
          </p:cNvGrpSpPr>
          <p:nvPr/>
        </p:nvGrpSpPr>
        <p:grpSpPr bwMode="auto">
          <a:xfrm flipH="1">
            <a:off x="2740025" y="2290763"/>
            <a:ext cx="668338" cy="863600"/>
            <a:chOff x="3366" y="2024"/>
            <a:chExt cx="421" cy="544"/>
          </a:xfrm>
        </p:grpSpPr>
        <p:sp>
          <p:nvSpPr>
            <p:cNvPr id="954555" name="Line 187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56" name="Line 188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57" name="Line 189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58" name="Group 190"/>
          <p:cNvGrpSpPr>
            <a:grpSpLocks/>
          </p:cNvGrpSpPr>
          <p:nvPr/>
        </p:nvGrpSpPr>
        <p:grpSpPr bwMode="auto">
          <a:xfrm flipH="1">
            <a:off x="2725739" y="1844675"/>
            <a:ext cx="668337" cy="863600"/>
            <a:chOff x="3366" y="2024"/>
            <a:chExt cx="421" cy="544"/>
          </a:xfrm>
        </p:grpSpPr>
        <p:sp>
          <p:nvSpPr>
            <p:cNvPr id="954559" name="Line 191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0" name="Line 192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1" name="Line 193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62" name="Group 194"/>
          <p:cNvGrpSpPr>
            <a:grpSpLocks/>
          </p:cNvGrpSpPr>
          <p:nvPr/>
        </p:nvGrpSpPr>
        <p:grpSpPr bwMode="auto">
          <a:xfrm flipH="1">
            <a:off x="2747964" y="2752725"/>
            <a:ext cx="668337" cy="863600"/>
            <a:chOff x="3366" y="2024"/>
            <a:chExt cx="421" cy="544"/>
          </a:xfrm>
        </p:grpSpPr>
        <p:sp>
          <p:nvSpPr>
            <p:cNvPr id="954563" name="Line 195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4" name="Line 196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5" name="Line 197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54566" name="Group 198"/>
          <p:cNvGrpSpPr>
            <a:grpSpLocks/>
          </p:cNvGrpSpPr>
          <p:nvPr/>
        </p:nvGrpSpPr>
        <p:grpSpPr bwMode="auto">
          <a:xfrm flipH="1">
            <a:off x="2705100" y="5489575"/>
            <a:ext cx="668338" cy="863600"/>
            <a:chOff x="3366" y="2024"/>
            <a:chExt cx="421" cy="544"/>
          </a:xfrm>
        </p:grpSpPr>
        <p:sp>
          <p:nvSpPr>
            <p:cNvPr id="954567" name="Line 199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8" name="Line 200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4569" name="Line 201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54570" name="Object 202"/>
          <p:cNvGraphicFramePr>
            <a:graphicFrameLocks/>
          </p:cNvGraphicFramePr>
          <p:nvPr/>
        </p:nvGraphicFramePr>
        <p:xfrm>
          <a:off x="6600826" y="4437063"/>
          <a:ext cx="2879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公式" r:id="rId6" imgW="1828800" imgH="228600" progId="Equation.3">
                  <p:embed/>
                </p:oleObj>
              </mc:Choice>
              <mc:Fallback>
                <p:oleObj name="公式" r:id="rId6" imgW="1828800" imgH="228600" progId="Equation.3">
                  <p:embed/>
                  <p:pic>
                    <p:nvPicPr>
                      <p:cNvPr id="954570" name="Object 20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4437063"/>
                        <a:ext cx="28797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571" name="Object 203"/>
          <p:cNvGraphicFramePr>
            <a:graphicFrameLocks/>
          </p:cNvGraphicFramePr>
          <p:nvPr/>
        </p:nvGraphicFramePr>
        <p:xfrm>
          <a:off x="5159375" y="1916114"/>
          <a:ext cx="1657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公式" r:id="rId8" imgW="1015920" imgH="215640" progId="Equation.3">
                  <p:embed/>
                </p:oleObj>
              </mc:Choice>
              <mc:Fallback>
                <p:oleObj name="公式" r:id="rId8" imgW="1015920" imgH="215640" progId="Equation.3">
                  <p:embed/>
                  <p:pic>
                    <p:nvPicPr>
                      <p:cNvPr id="954571" name="Object 20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916114"/>
                        <a:ext cx="16573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572" name="Object 204"/>
          <p:cNvGraphicFramePr>
            <a:graphicFrameLocks/>
          </p:cNvGraphicFramePr>
          <p:nvPr/>
        </p:nvGraphicFramePr>
        <p:xfrm>
          <a:off x="5232401" y="5949950"/>
          <a:ext cx="14716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公式" r:id="rId10" imgW="850680" imgH="215640" progId="Equation.3">
                  <p:embed/>
                </p:oleObj>
              </mc:Choice>
              <mc:Fallback>
                <p:oleObj name="公式" r:id="rId10" imgW="850680" imgH="215640" progId="Equation.3">
                  <p:embed/>
                  <p:pic>
                    <p:nvPicPr>
                      <p:cNvPr id="954572" name="Object 20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949950"/>
                        <a:ext cx="147161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4573" name="Text Box 205"/>
          <p:cNvSpPr txBox="1">
            <a:spLocks noChangeArrowheads="1"/>
          </p:cNvSpPr>
          <p:nvPr/>
        </p:nvSpPr>
        <p:spPr bwMode="auto">
          <a:xfrm>
            <a:off x="2063751" y="2997200"/>
            <a:ext cx="6080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S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54574" name="Text Box 206"/>
          <p:cNvSpPr txBox="1">
            <a:spLocks noChangeArrowheads="1"/>
          </p:cNvSpPr>
          <p:nvPr/>
        </p:nvSpPr>
        <p:spPr bwMode="auto">
          <a:xfrm>
            <a:off x="5880101" y="6318250"/>
            <a:ext cx="7005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000" b="1" i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38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95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4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4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5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5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5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5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5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5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5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5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5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5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5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5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5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5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5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95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95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54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54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5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95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95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95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497" grpId="0"/>
      <p:bldP spid="954498" grpId="0"/>
      <p:bldP spid="954499" grpId="0"/>
      <p:bldP spid="954500" grpId="0"/>
      <p:bldP spid="954501" grpId="0"/>
      <p:bldP spid="954502" grpId="0"/>
      <p:bldP spid="954503" grpId="0"/>
      <p:bldP spid="954573" grpId="0"/>
      <p:bldP spid="9545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6419" name="Rectangle 3"/>
          <p:cNvSpPr>
            <a:spLocks noChangeArrowheads="1"/>
          </p:cNvSpPr>
          <p:nvPr/>
        </p:nvSpPr>
        <p:spPr bwMode="auto">
          <a:xfrm>
            <a:off x="1558926" y="1268415"/>
            <a:ext cx="676273" cy="5400674"/>
          </a:xfrm>
          <a:prstGeom prst="rect">
            <a:avLst/>
          </a:prstGeom>
          <a:solidFill>
            <a:srgbClr val="FF660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2566988" y="754634"/>
            <a:ext cx="7956550" cy="513779"/>
          </a:xfrm>
          <a:prstGeom prst="rect">
            <a:avLst/>
          </a:prstGeom>
          <a:solidFill>
            <a:srgbClr val="FF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6421" name="Line 5"/>
          <p:cNvSpPr>
            <a:spLocks noChangeShapeType="1"/>
          </p:cNvSpPr>
          <p:nvPr/>
        </p:nvSpPr>
        <p:spPr bwMode="auto">
          <a:xfrm>
            <a:off x="2638426" y="1484313"/>
            <a:ext cx="788511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6422" name="Line 6"/>
          <p:cNvSpPr>
            <a:spLocks noChangeShapeType="1"/>
          </p:cNvSpPr>
          <p:nvPr/>
        </p:nvSpPr>
        <p:spPr bwMode="auto">
          <a:xfrm>
            <a:off x="9912350" y="1268414"/>
            <a:ext cx="0" cy="54006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6423" name="Line 7"/>
          <p:cNvSpPr>
            <a:spLocks noChangeShapeType="1"/>
          </p:cNvSpPr>
          <p:nvPr/>
        </p:nvSpPr>
        <p:spPr bwMode="auto">
          <a:xfrm>
            <a:off x="2566988" y="6669088"/>
            <a:ext cx="79565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6424" name="Oval 8"/>
          <p:cNvSpPr>
            <a:spLocks noChangeArrowheads="1"/>
          </p:cNvSpPr>
          <p:nvPr/>
        </p:nvSpPr>
        <p:spPr bwMode="auto">
          <a:xfrm>
            <a:off x="2566989" y="3752698"/>
            <a:ext cx="539068" cy="433695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9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Explicit Finite Difference Method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085" y="1628776"/>
            <a:ext cx="9239780" cy="6397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If differential equation 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5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2642"/>
              </p:ext>
            </p:extLst>
          </p:nvPr>
        </p:nvGraphicFramePr>
        <p:xfrm>
          <a:off x="2424114" y="2364692"/>
          <a:ext cx="43211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公式" r:id="rId4" imgW="1790640" imgH="774360" progId="Equation.3">
                  <p:embed/>
                </p:oleObj>
              </mc:Choice>
              <mc:Fallback>
                <p:oleObj name="公式" r:id="rId4" imgW="1790640" imgH="774360" progId="Equation.3">
                  <p:embed/>
                  <p:pic>
                    <p:nvPicPr>
                      <p:cNvPr id="95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364692"/>
                        <a:ext cx="43211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744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150527"/>
              </p:ext>
            </p:extLst>
          </p:nvPr>
        </p:nvGraphicFramePr>
        <p:xfrm>
          <a:off x="2355851" y="4464955"/>
          <a:ext cx="31099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公式" r:id="rId6" imgW="1257120" imgH="406080" progId="Equation.3">
                  <p:embed/>
                </p:oleObj>
              </mc:Choice>
              <mc:Fallback>
                <p:oleObj name="公式" r:id="rId6" imgW="1257120" imgH="406080" progId="Equation.3">
                  <p:embed/>
                  <p:pic>
                    <p:nvPicPr>
                      <p:cNvPr id="957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4464955"/>
                        <a:ext cx="310991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48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3163" y="2951018"/>
            <a:ext cx="9245600" cy="2189018"/>
          </a:xfrm>
        </p:spPr>
        <p:txBody>
          <a:bodyPr/>
          <a:lstStyle/>
          <a:p>
            <a:pPr lvl="1" algn="ctr"/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Monte </a:t>
            </a: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Carlo </a:t>
            </a:r>
            <a:r>
              <a:rPr lang="en-US" altLang="zh-CN" dirty="0" smtClean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Simulation</a:t>
            </a:r>
            <a:endParaRPr lang="zh-CN" altLang="en-US" dirty="0">
              <a:solidFill>
                <a:srgbClr val="FF0066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Explicit Finite Difference Method</a:t>
            </a:r>
          </a:p>
        </p:txBody>
      </p:sp>
      <p:graphicFrame>
        <p:nvGraphicFramePr>
          <p:cNvPr id="9594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414713" y="1812926"/>
          <a:ext cx="5029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公式" r:id="rId4" imgW="2019240" imgH="253800" progId="Equation.3">
                  <p:embed/>
                </p:oleObj>
              </mc:Choice>
              <mc:Fallback>
                <p:oleObj name="公式" r:id="rId4" imgW="2019240" imgH="253800" progId="Equation.3">
                  <p:embed/>
                  <p:pic>
                    <p:nvPicPr>
                      <p:cNvPr id="959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1812926"/>
                        <a:ext cx="5029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492" name="Object 4"/>
          <p:cNvGraphicFramePr>
            <a:graphicFrameLocks noChangeAspect="1"/>
          </p:cNvGraphicFramePr>
          <p:nvPr/>
        </p:nvGraphicFramePr>
        <p:xfrm>
          <a:off x="2208213" y="2708275"/>
          <a:ext cx="4432300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公式" r:id="rId6" imgW="1981080" imgH="1079280" progId="Equation.3">
                  <p:embed/>
                </p:oleObj>
              </mc:Choice>
              <mc:Fallback>
                <p:oleObj name="公式" r:id="rId6" imgW="1981080" imgH="1079280" progId="Equation.3">
                  <p:embed/>
                  <p:pic>
                    <p:nvPicPr>
                      <p:cNvPr id="959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708275"/>
                        <a:ext cx="4432300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9493" name="Group 5"/>
          <p:cNvGrpSpPr>
            <a:grpSpLocks/>
          </p:cNvGrpSpPr>
          <p:nvPr/>
        </p:nvGrpSpPr>
        <p:grpSpPr bwMode="auto">
          <a:xfrm>
            <a:off x="7175501" y="2492375"/>
            <a:ext cx="2755677" cy="2455778"/>
            <a:chOff x="3334" y="935"/>
            <a:chExt cx="2370" cy="1960"/>
          </a:xfrm>
        </p:grpSpPr>
        <p:grpSp>
          <p:nvGrpSpPr>
            <p:cNvPr id="959494" name="Group 6"/>
            <p:cNvGrpSpPr>
              <a:grpSpLocks/>
            </p:cNvGrpSpPr>
            <p:nvPr/>
          </p:nvGrpSpPr>
          <p:grpSpPr bwMode="auto">
            <a:xfrm>
              <a:off x="3334" y="1165"/>
              <a:ext cx="2370" cy="1730"/>
              <a:chOff x="3312" y="1584"/>
              <a:chExt cx="2370" cy="1730"/>
            </a:xfrm>
          </p:grpSpPr>
          <p:sp>
            <p:nvSpPr>
              <p:cNvPr id="959495" name="Line 7"/>
              <p:cNvSpPr>
                <a:spLocks noChangeShapeType="1"/>
              </p:cNvSpPr>
              <p:nvPr/>
            </p:nvSpPr>
            <p:spPr bwMode="auto">
              <a:xfrm>
                <a:off x="3617" y="2302"/>
                <a:ext cx="1100" cy="0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9496" name="Line 8"/>
              <p:cNvSpPr>
                <a:spLocks noChangeShapeType="1"/>
              </p:cNvSpPr>
              <p:nvPr/>
            </p:nvSpPr>
            <p:spPr bwMode="auto">
              <a:xfrm flipV="1">
                <a:off x="3617" y="1584"/>
                <a:ext cx="1100" cy="718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9497" name="Line 9"/>
              <p:cNvSpPr>
                <a:spLocks noChangeShapeType="1"/>
              </p:cNvSpPr>
              <p:nvPr/>
            </p:nvSpPr>
            <p:spPr bwMode="auto">
              <a:xfrm>
                <a:off x="3617" y="2302"/>
                <a:ext cx="1100" cy="718"/>
              </a:xfrm>
              <a:prstGeom prst="line">
                <a:avLst/>
              </a:prstGeom>
              <a:noFill/>
              <a:ln w="12700">
                <a:solidFill>
                  <a:srgbClr val="FF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9498" name="Rectangle 10"/>
              <p:cNvSpPr>
                <a:spLocks noChangeArrowheads="1"/>
              </p:cNvSpPr>
              <p:nvPr/>
            </p:nvSpPr>
            <p:spPr bwMode="auto">
              <a:xfrm>
                <a:off x="3312" y="2225"/>
                <a:ext cx="524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ƒ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 , j</a:t>
                </a:r>
              </a:p>
            </p:txBody>
          </p:sp>
          <p:sp>
            <p:nvSpPr>
              <p:cNvPr id="959499" name="Rectangle 11"/>
              <p:cNvSpPr>
                <a:spLocks noChangeArrowheads="1"/>
              </p:cNvSpPr>
              <p:nvPr/>
            </p:nvSpPr>
            <p:spPr bwMode="auto">
              <a:xfrm>
                <a:off x="4750" y="2225"/>
                <a:ext cx="761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ƒ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 </a:t>
                </a:r>
                <a:r>
                  <a:rPr lang="en-US" altLang="zh-CN" sz="2400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j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59500" name="Rectangle 12"/>
              <p:cNvSpPr>
                <a:spLocks noChangeArrowheads="1"/>
              </p:cNvSpPr>
              <p:nvPr/>
            </p:nvSpPr>
            <p:spPr bwMode="auto">
              <a:xfrm>
                <a:off x="4750" y="2945"/>
                <a:ext cx="932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ƒ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 </a:t>
                </a:r>
                <a:r>
                  <a:rPr lang="en-US" altLang="zh-CN" sz="2400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r>
                  <a:rPr lang="en-US" altLang="zh-CN" sz="2400" i="1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j </a:t>
                </a:r>
                <a:r>
                  <a:rPr lang="en-US" altLang="zh-CN" sz="2400" baseline="-2500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–1</a:t>
                </a:r>
              </a:p>
            </p:txBody>
          </p:sp>
        </p:grpSp>
        <p:sp>
          <p:nvSpPr>
            <p:cNvPr id="959501" name="Rectangle 13"/>
            <p:cNvSpPr>
              <a:spLocks noChangeArrowheads="1"/>
            </p:cNvSpPr>
            <p:nvPr/>
          </p:nvSpPr>
          <p:spPr bwMode="auto">
            <a:xfrm>
              <a:off x="4713" y="935"/>
              <a:ext cx="94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ƒ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400" i="1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j 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graphicFrame>
        <p:nvGraphicFramePr>
          <p:cNvPr id="959502" name="Object 14"/>
          <p:cNvGraphicFramePr>
            <a:graphicFrameLocks noChangeAspect="1"/>
          </p:cNvGraphicFramePr>
          <p:nvPr/>
        </p:nvGraphicFramePr>
        <p:xfrm>
          <a:off x="2279650" y="1557338"/>
          <a:ext cx="61214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8" imgW="1752480" imgH="215640" progId="Equation.DSMT4">
                  <p:embed/>
                </p:oleObj>
              </mc:Choice>
              <mc:Fallback>
                <p:oleObj name="Equation" r:id="rId8" imgW="1752480" imgH="215640" progId="Equation.DSMT4">
                  <p:embed/>
                  <p:pic>
                    <p:nvPicPr>
                      <p:cNvPr id="959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57338"/>
                        <a:ext cx="61214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6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Explicit Finite Difference Method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graphicFrame>
        <p:nvGraphicFramePr>
          <p:cNvPr id="961539" name="Group 3"/>
          <p:cNvGraphicFramePr>
            <a:graphicFrameLocks noGrp="1"/>
          </p:cNvGraphicFramePr>
          <p:nvPr>
            <p:ph sz="half" idx="1"/>
          </p:nvPr>
        </p:nvGraphicFramePr>
        <p:xfrm>
          <a:off x="2711451" y="1816100"/>
          <a:ext cx="6924675" cy="4578360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474642178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507328481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1538214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383392569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383378534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1086099256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88555651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4230074624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6297150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76775065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9748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65605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859099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26501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3928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07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3260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4108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9384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400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CC9900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0066"/>
                        </a:buClr>
                        <a:buFont typeface="Times New Roman" panose="02020603050405020304" pitchFamily="18" charset="0"/>
                        <a:defRPr kumimoji="1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 b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963359"/>
                  </a:ext>
                </a:extLst>
              </a:tr>
            </a:tbl>
          </a:graphicData>
        </a:graphic>
      </p:graphicFrame>
      <p:sp>
        <p:nvSpPr>
          <p:cNvPr id="961662" name="Line 126"/>
          <p:cNvSpPr>
            <a:spLocks noChangeShapeType="1"/>
          </p:cNvSpPr>
          <p:nvPr/>
        </p:nvSpPr>
        <p:spPr bwMode="auto">
          <a:xfrm>
            <a:off x="2208214" y="6381750"/>
            <a:ext cx="7920037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63" name="Line 127"/>
          <p:cNvSpPr>
            <a:spLocks noChangeShapeType="1"/>
          </p:cNvSpPr>
          <p:nvPr/>
        </p:nvSpPr>
        <p:spPr bwMode="auto">
          <a:xfrm flipV="1">
            <a:off x="2711450" y="1341438"/>
            <a:ext cx="0" cy="532765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64" name="Text Box 128"/>
          <p:cNvSpPr txBox="1">
            <a:spLocks noChangeArrowheads="1"/>
          </p:cNvSpPr>
          <p:nvPr/>
        </p:nvSpPr>
        <p:spPr bwMode="auto">
          <a:xfrm>
            <a:off x="2782889" y="1268413"/>
            <a:ext cx="141705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Stock price</a:t>
            </a:r>
          </a:p>
        </p:txBody>
      </p:sp>
      <p:sp>
        <p:nvSpPr>
          <p:cNvPr id="961665" name="Text Box 129"/>
          <p:cNvSpPr txBox="1">
            <a:spLocks noChangeArrowheads="1"/>
          </p:cNvSpPr>
          <p:nvPr/>
        </p:nvSpPr>
        <p:spPr bwMode="auto">
          <a:xfrm>
            <a:off x="2063751" y="1557338"/>
            <a:ext cx="64120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</a:p>
        </p:txBody>
      </p:sp>
      <p:sp>
        <p:nvSpPr>
          <p:cNvPr id="961666" name="Text Box 130"/>
          <p:cNvSpPr txBox="1">
            <a:spLocks noChangeArrowheads="1"/>
          </p:cNvSpPr>
          <p:nvPr/>
        </p:nvSpPr>
        <p:spPr bwMode="auto">
          <a:xfrm>
            <a:off x="9625013" y="6461125"/>
            <a:ext cx="7503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67" name="Text Box 131"/>
          <p:cNvSpPr txBox="1">
            <a:spLocks noChangeArrowheads="1"/>
          </p:cNvSpPr>
          <p:nvPr/>
        </p:nvSpPr>
        <p:spPr bwMode="auto">
          <a:xfrm>
            <a:off x="2351088" y="6308725"/>
            <a:ext cx="27090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68" name="Text Box 132"/>
          <p:cNvSpPr txBox="1">
            <a:spLocks noChangeArrowheads="1"/>
          </p:cNvSpPr>
          <p:nvPr/>
        </p:nvSpPr>
        <p:spPr bwMode="auto">
          <a:xfrm>
            <a:off x="3235326" y="6302375"/>
            <a:ext cx="62998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sz="2000" b="1" i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61669" name="Text Box 133"/>
          <p:cNvSpPr txBox="1">
            <a:spLocks noChangeArrowheads="1"/>
          </p:cNvSpPr>
          <p:nvPr/>
        </p:nvSpPr>
        <p:spPr bwMode="auto">
          <a:xfrm>
            <a:off x="2351089" y="5949950"/>
            <a:ext cx="3141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70" name="Text Box 134"/>
          <p:cNvSpPr txBox="1">
            <a:spLocks noChangeArrowheads="1"/>
          </p:cNvSpPr>
          <p:nvPr/>
        </p:nvSpPr>
        <p:spPr bwMode="auto">
          <a:xfrm>
            <a:off x="2135188" y="5661025"/>
            <a:ext cx="48571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S</a:t>
            </a:r>
            <a:endParaRPr lang="en-US" altLang="zh-CN" sz="2000" b="1" baseline="-2500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61671" name="Text Box 135"/>
          <p:cNvSpPr txBox="1">
            <a:spLocks noChangeArrowheads="1"/>
          </p:cNvSpPr>
          <p:nvPr/>
        </p:nvSpPr>
        <p:spPr bwMode="auto">
          <a:xfrm>
            <a:off x="2090052" y="5229225"/>
            <a:ext cx="68398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2S</a:t>
            </a:r>
            <a:endParaRPr lang="en-US" altLang="zh-CN" sz="2000" b="1" baseline="-25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61672" name="Line 136"/>
          <p:cNvSpPr>
            <a:spLocks noChangeShapeType="1"/>
          </p:cNvSpPr>
          <p:nvPr/>
        </p:nvSpPr>
        <p:spPr bwMode="auto">
          <a:xfrm>
            <a:off x="2727326" y="1804988"/>
            <a:ext cx="6913563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1673" name="Line 137"/>
          <p:cNvSpPr>
            <a:spLocks noChangeShapeType="1"/>
          </p:cNvSpPr>
          <p:nvPr/>
        </p:nvSpPr>
        <p:spPr bwMode="auto">
          <a:xfrm flipH="1">
            <a:off x="9644064" y="1790701"/>
            <a:ext cx="3175" cy="458311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61674" name="Group 138"/>
          <p:cNvGrpSpPr>
            <a:grpSpLocks/>
          </p:cNvGrpSpPr>
          <p:nvPr/>
        </p:nvGrpSpPr>
        <p:grpSpPr bwMode="auto">
          <a:xfrm>
            <a:off x="8904289" y="1844675"/>
            <a:ext cx="720725" cy="863600"/>
            <a:chOff x="3366" y="2024"/>
            <a:chExt cx="421" cy="544"/>
          </a:xfrm>
        </p:grpSpPr>
        <p:sp>
          <p:nvSpPr>
            <p:cNvPr id="961675" name="Line 139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76" name="Line 140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77" name="Line 141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78" name="Group 142"/>
          <p:cNvGrpSpPr>
            <a:grpSpLocks/>
          </p:cNvGrpSpPr>
          <p:nvPr/>
        </p:nvGrpSpPr>
        <p:grpSpPr bwMode="auto">
          <a:xfrm>
            <a:off x="8975725" y="2292350"/>
            <a:ext cx="668338" cy="863600"/>
            <a:chOff x="3366" y="2024"/>
            <a:chExt cx="421" cy="544"/>
          </a:xfrm>
        </p:grpSpPr>
        <p:sp>
          <p:nvSpPr>
            <p:cNvPr id="961679" name="Line 143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0" name="Line 144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1" name="Line 145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82" name="Group 146"/>
          <p:cNvGrpSpPr>
            <a:grpSpLocks/>
          </p:cNvGrpSpPr>
          <p:nvPr/>
        </p:nvGrpSpPr>
        <p:grpSpPr bwMode="auto">
          <a:xfrm>
            <a:off x="8934451" y="2733676"/>
            <a:ext cx="709613" cy="893763"/>
            <a:chOff x="3366" y="2024"/>
            <a:chExt cx="421" cy="544"/>
          </a:xfrm>
        </p:grpSpPr>
        <p:sp>
          <p:nvSpPr>
            <p:cNvPr id="961683" name="Line 147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4" name="Line 148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5" name="Line 149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86" name="Group 150"/>
          <p:cNvGrpSpPr>
            <a:grpSpLocks/>
          </p:cNvGrpSpPr>
          <p:nvPr/>
        </p:nvGrpSpPr>
        <p:grpSpPr bwMode="auto">
          <a:xfrm>
            <a:off x="8256589" y="2755900"/>
            <a:ext cx="668337" cy="863600"/>
            <a:chOff x="3366" y="2024"/>
            <a:chExt cx="421" cy="544"/>
          </a:xfrm>
        </p:grpSpPr>
        <p:sp>
          <p:nvSpPr>
            <p:cNvPr id="961687" name="Line 151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8" name="Line 152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89" name="Line 153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90" name="Group 154"/>
          <p:cNvGrpSpPr>
            <a:grpSpLocks/>
          </p:cNvGrpSpPr>
          <p:nvPr/>
        </p:nvGrpSpPr>
        <p:grpSpPr bwMode="auto">
          <a:xfrm>
            <a:off x="8256589" y="1844675"/>
            <a:ext cx="668337" cy="863600"/>
            <a:chOff x="3366" y="2024"/>
            <a:chExt cx="421" cy="544"/>
          </a:xfrm>
        </p:grpSpPr>
        <p:sp>
          <p:nvSpPr>
            <p:cNvPr id="961691" name="Line 155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92" name="Line 156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93" name="Line 157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94" name="Group 158"/>
          <p:cNvGrpSpPr>
            <a:grpSpLocks/>
          </p:cNvGrpSpPr>
          <p:nvPr/>
        </p:nvGrpSpPr>
        <p:grpSpPr bwMode="auto">
          <a:xfrm>
            <a:off x="8256589" y="2290763"/>
            <a:ext cx="668337" cy="863600"/>
            <a:chOff x="3366" y="2024"/>
            <a:chExt cx="421" cy="544"/>
          </a:xfrm>
        </p:grpSpPr>
        <p:sp>
          <p:nvSpPr>
            <p:cNvPr id="961695" name="Line 159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96" name="Line 160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697" name="Line 161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698" name="Group 162"/>
          <p:cNvGrpSpPr>
            <a:grpSpLocks/>
          </p:cNvGrpSpPr>
          <p:nvPr/>
        </p:nvGrpSpPr>
        <p:grpSpPr bwMode="auto">
          <a:xfrm>
            <a:off x="8956675" y="5503863"/>
            <a:ext cx="668338" cy="863600"/>
            <a:chOff x="3366" y="2024"/>
            <a:chExt cx="421" cy="544"/>
          </a:xfrm>
        </p:grpSpPr>
        <p:sp>
          <p:nvSpPr>
            <p:cNvPr id="961699" name="Line 163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0" name="Line 164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1" name="Line 165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702" name="Group 166"/>
          <p:cNvGrpSpPr>
            <a:grpSpLocks/>
          </p:cNvGrpSpPr>
          <p:nvPr/>
        </p:nvGrpSpPr>
        <p:grpSpPr bwMode="auto">
          <a:xfrm>
            <a:off x="8240714" y="5500688"/>
            <a:ext cx="668337" cy="863600"/>
            <a:chOff x="3366" y="2024"/>
            <a:chExt cx="421" cy="544"/>
          </a:xfrm>
        </p:grpSpPr>
        <p:sp>
          <p:nvSpPr>
            <p:cNvPr id="961703" name="Line 167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4" name="Line 168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5" name="Line 169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706" name="Group 170"/>
          <p:cNvGrpSpPr>
            <a:grpSpLocks/>
          </p:cNvGrpSpPr>
          <p:nvPr/>
        </p:nvGrpSpPr>
        <p:grpSpPr bwMode="auto">
          <a:xfrm>
            <a:off x="2727325" y="2755900"/>
            <a:ext cx="668338" cy="863600"/>
            <a:chOff x="3366" y="2024"/>
            <a:chExt cx="421" cy="544"/>
          </a:xfrm>
        </p:grpSpPr>
        <p:sp>
          <p:nvSpPr>
            <p:cNvPr id="961707" name="Line 171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8" name="Line 172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09" name="Line 173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710" name="Group 174"/>
          <p:cNvGrpSpPr>
            <a:grpSpLocks/>
          </p:cNvGrpSpPr>
          <p:nvPr/>
        </p:nvGrpSpPr>
        <p:grpSpPr bwMode="auto">
          <a:xfrm>
            <a:off x="2727325" y="1844675"/>
            <a:ext cx="668338" cy="863600"/>
            <a:chOff x="3366" y="2024"/>
            <a:chExt cx="421" cy="544"/>
          </a:xfrm>
        </p:grpSpPr>
        <p:sp>
          <p:nvSpPr>
            <p:cNvPr id="961711" name="Line 175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12" name="Line 176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13" name="Line 177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714" name="Group 178"/>
          <p:cNvGrpSpPr>
            <a:grpSpLocks/>
          </p:cNvGrpSpPr>
          <p:nvPr/>
        </p:nvGrpSpPr>
        <p:grpSpPr bwMode="auto">
          <a:xfrm>
            <a:off x="2727325" y="2290763"/>
            <a:ext cx="668338" cy="863600"/>
            <a:chOff x="3366" y="2024"/>
            <a:chExt cx="421" cy="544"/>
          </a:xfrm>
        </p:grpSpPr>
        <p:sp>
          <p:nvSpPr>
            <p:cNvPr id="961715" name="Line 179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16" name="Line 180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17" name="Line 181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1718" name="Group 182"/>
          <p:cNvGrpSpPr>
            <a:grpSpLocks/>
          </p:cNvGrpSpPr>
          <p:nvPr/>
        </p:nvGrpSpPr>
        <p:grpSpPr bwMode="auto">
          <a:xfrm>
            <a:off x="2711450" y="5500688"/>
            <a:ext cx="668338" cy="863600"/>
            <a:chOff x="3366" y="2024"/>
            <a:chExt cx="421" cy="544"/>
          </a:xfrm>
        </p:grpSpPr>
        <p:sp>
          <p:nvSpPr>
            <p:cNvPr id="961719" name="Line 183"/>
            <p:cNvSpPr>
              <a:spLocks noChangeShapeType="1"/>
            </p:cNvSpPr>
            <p:nvPr/>
          </p:nvSpPr>
          <p:spPr bwMode="auto">
            <a:xfrm>
              <a:off x="3366" y="2292"/>
              <a:ext cx="421" cy="4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20" name="Line 184"/>
            <p:cNvSpPr>
              <a:spLocks noChangeShapeType="1"/>
            </p:cNvSpPr>
            <p:nvPr/>
          </p:nvSpPr>
          <p:spPr bwMode="auto">
            <a:xfrm flipV="1">
              <a:off x="3366" y="2024"/>
              <a:ext cx="421" cy="26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1721" name="Line 185"/>
            <p:cNvSpPr>
              <a:spLocks noChangeShapeType="1"/>
            </p:cNvSpPr>
            <p:nvPr/>
          </p:nvSpPr>
          <p:spPr bwMode="auto">
            <a:xfrm>
              <a:off x="3366" y="2292"/>
              <a:ext cx="421" cy="276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61722" name="Object 186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1589" y="4078288"/>
          <a:ext cx="47640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4" imgW="2019240" imgH="253800" progId="Equation.3">
                  <p:embed/>
                </p:oleObj>
              </mc:Choice>
              <mc:Fallback>
                <p:oleObj name="公式" r:id="rId4" imgW="2019240" imgH="253800" progId="Equation.3">
                  <p:embed/>
                  <p:pic>
                    <p:nvPicPr>
                      <p:cNvPr id="961722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9" y="4078288"/>
                        <a:ext cx="47640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9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6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6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6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6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6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6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6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6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6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6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665" grpId="0"/>
      <p:bldP spid="961666" grpId="0"/>
      <p:bldP spid="961667" grpId="0"/>
      <p:bldP spid="961668" grpId="0"/>
      <p:bldP spid="961669" grpId="0"/>
      <p:bldP spid="961670" grpId="0"/>
      <p:bldP spid="9616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1703389" y="1268414"/>
            <a:ext cx="705982" cy="5400673"/>
          </a:xfrm>
          <a:prstGeom prst="rect">
            <a:avLst/>
          </a:prstGeom>
          <a:solidFill>
            <a:srgbClr val="FF6600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2711450" y="754635"/>
            <a:ext cx="7956550" cy="406508"/>
          </a:xfrm>
          <a:prstGeom prst="rect">
            <a:avLst/>
          </a:prstGeom>
          <a:solidFill>
            <a:srgbClr val="FF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589" name="Line 5"/>
          <p:cNvSpPr>
            <a:spLocks noChangeShapeType="1"/>
          </p:cNvSpPr>
          <p:nvPr/>
        </p:nvSpPr>
        <p:spPr bwMode="auto">
          <a:xfrm>
            <a:off x="2782888" y="1484313"/>
            <a:ext cx="788511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590" name="Line 6"/>
          <p:cNvSpPr>
            <a:spLocks noChangeShapeType="1"/>
          </p:cNvSpPr>
          <p:nvPr/>
        </p:nvSpPr>
        <p:spPr bwMode="auto">
          <a:xfrm>
            <a:off x="10056813" y="1268414"/>
            <a:ext cx="0" cy="54006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591" name="Line 7"/>
          <p:cNvSpPr>
            <a:spLocks noChangeShapeType="1"/>
          </p:cNvSpPr>
          <p:nvPr/>
        </p:nvSpPr>
        <p:spPr bwMode="auto">
          <a:xfrm>
            <a:off x="2711450" y="6669088"/>
            <a:ext cx="79565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592" name="Oval 8"/>
          <p:cNvSpPr>
            <a:spLocks noChangeArrowheads="1"/>
          </p:cNvSpPr>
          <p:nvPr/>
        </p:nvSpPr>
        <p:spPr bwMode="auto">
          <a:xfrm>
            <a:off x="2782888" y="3752698"/>
            <a:ext cx="526369" cy="43369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69124"/>
            <a:ext cx="12192000" cy="2362200"/>
          </a:xfrm>
        </p:spPr>
        <p:txBody>
          <a:bodyPr/>
          <a:lstStyle/>
          <a:p>
            <a:pPr lvl="1" algn="ctr"/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Derivatives Design</a:t>
            </a: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FF0066"/>
                </a:solidFill>
                <a:effectLst/>
                <a:ea typeface="黑体" panose="02010609060101010101" pitchFamily="49" charset="-122"/>
              </a:rPr>
              <a:t>—Appendix</a:t>
            </a:r>
            <a:endParaRPr lang="zh-CN" altLang="en-US" dirty="0">
              <a:solidFill>
                <a:srgbClr val="FF0066"/>
              </a:solidFill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Derivative design</a:t>
            </a:r>
            <a:endParaRPr lang="zh-CN" alt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>
                <a:solidFill>
                  <a:schemeClr val="tx1"/>
                </a:solidFill>
              </a:rPr>
              <a:t>黄金联结债券</a:t>
            </a:r>
            <a:r>
              <a:rPr lang="en-US" altLang="zh-CN">
                <a:solidFill>
                  <a:schemeClr val="tx1"/>
                </a:solidFill>
              </a:rPr>
              <a:t>(Gold-linked Notes, GLNs)</a:t>
            </a:r>
            <a:r>
              <a:rPr lang="zh-CN" altLang="en-US">
                <a:solidFill>
                  <a:schemeClr val="tx1"/>
                </a:solidFill>
              </a:rPr>
              <a:t>一般由规模较大的黄金生产企业按照规定的条件和程序发行，对投资者提供本金保护、一定收益率，同时产品收益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风险与金价挂钩的新型投资产品。</a:t>
            </a:r>
          </a:p>
        </p:txBody>
      </p:sp>
    </p:spTree>
    <p:extLst>
      <p:ext uri="{BB962C8B-B14F-4D97-AF65-F5344CB8AC3E}">
        <p14:creationId xmlns:p14="http://schemas.microsoft.com/office/powerpoint/2010/main" val="14208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黄金联结债券</a:t>
            </a:r>
            <a:endParaRPr lang="zh-CN" altLang="en-US" dirty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9" y="1628775"/>
            <a:ext cx="10914743" cy="4248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黄金联结债券条款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effectLst/>
              </a:rPr>
              <a:t>债券期限：</a:t>
            </a:r>
            <a:r>
              <a:rPr lang="en-US" altLang="zh-CN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年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effectLst/>
              </a:rPr>
              <a:t>利率条款：固定利率债券，票面年利率为</a:t>
            </a:r>
            <a:r>
              <a:rPr lang="en-US" altLang="zh-CN" sz="2000" dirty="0">
                <a:effectLst/>
              </a:rPr>
              <a:t>3.50%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effectLst/>
              </a:rPr>
              <a:t>嵌入障碍期权</a:t>
            </a:r>
            <a:r>
              <a:rPr lang="en-US" altLang="zh-CN" sz="2000" dirty="0">
                <a:effectLst/>
              </a:rPr>
              <a:t>(Barrier Option)</a:t>
            </a:r>
            <a:r>
              <a:rPr lang="zh-CN" altLang="en-US" sz="2000" dirty="0">
                <a:effectLst/>
              </a:rPr>
              <a:t>条款：</a:t>
            </a: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effectLst/>
              </a:rPr>
              <a:t>当到期黄金基准价格高于发行黄金基准价格的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3.5%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时，触发该障碍期权，投资者将与发行者按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30%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70%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的比例分享金价超过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3.5%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部分的收益</a:t>
            </a: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effectLst/>
              </a:rPr>
              <a:t>封顶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(Cap)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条款：当金价上涨超过基准价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60%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以上时，按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60%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计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通过该债券条款分析可知，其实质为一个嵌入了障碍期权，同时加上一个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</a:rPr>
              <a:t>盖子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的复合式债券</a:t>
            </a:r>
          </a:p>
        </p:txBody>
      </p:sp>
    </p:spTree>
    <p:extLst>
      <p:ext uri="{BB962C8B-B14F-4D97-AF65-F5344CB8AC3E}">
        <p14:creationId xmlns:p14="http://schemas.microsoft.com/office/powerpoint/2010/main" val="33110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629" y="1628776"/>
            <a:ext cx="10914742" cy="332059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黄金联结债券的实质是一种复合型结构</a:t>
            </a:r>
            <a:r>
              <a:rPr lang="en-US" altLang="zh-CN" dirty="0">
                <a:solidFill>
                  <a:schemeClr val="tx1"/>
                </a:solidFill>
              </a:rPr>
              <a:t>(Hybrid)</a:t>
            </a:r>
            <a:r>
              <a:rPr lang="zh-CN" altLang="en-US" dirty="0">
                <a:solidFill>
                  <a:schemeClr val="tx1"/>
                </a:solidFill>
              </a:rPr>
              <a:t>，其主要体现在以下方面：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>
                <a:effectLst/>
              </a:rPr>
              <a:t>证券与商品的混合。其既是一个债券，同时又是一个和黄金价格相关的商品；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>
                <a:effectLst/>
              </a:rPr>
              <a:t>普通债券和奇异期权</a:t>
            </a:r>
            <a:r>
              <a:rPr lang="en-US" altLang="zh-CN" dirty="0">
                <a:effectLst/>
              </a:rPr>
              <a:t>(Exotic Options</a:t>
            </a:r>
            <a:r>
              <a:rPr lang="zh-CN" altLang="en-US" dirty="0">
                <a:effectLst/>
              </a:rPr>
              <a:t>）的混合。其在债券里往往会嵌入</a:t>
            </a:r>
            <a:r>
              <a:rPr lang="en-US" altLang="zh-CN" dirty="0">
                <a:effectLst/>
              </a:rPr>
              <a:t>(Embedded)</a:t>
            </a:r>
            <a:r>
              <a:rPr lang="zh-CN" altLang="en-US" dirty="0">
                <a:effectLst/>
              </a:rPr>
              <a:t>一些期权，甚至是奇异期权。如：宏源证券发行的产品中，嵌入了奇异期权中的障碍期权</a:t>
            </a:r>
            <a:r>
              <a:rPr lang="en-US" altLang="zh-CN" dirty="0">
                <a:effectLst/>
              </a:rPr>
              <a:t>(Barrier Options)</a:t>
            </a:r>
            <a:r>
              <a:rPr lang="zh-CN" altLang="en-US" dirty="0">
                <a:effectLst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2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  <a:endParaRPr lang="en-US" altLang="zh-CN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黄金联结债券推出的背景</a:t>
            </a:r>
          </a:p>
          <a:p>
            <a:pPr lvl="1"/>
            <a:r>
              <a:rPr lang="zh-CN" altLang="en-US" sz="2000" dirty="0">
                <a:effectLst/>
              </a:rPr>
              <a:t>国际市场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随着证券市场的走弱，全球投资者对商品市场的关注程度大幅提高，黄金作为最重要的大宗商品，受到投资者的较大关注；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同时，由于全球性通货膨胀的担忧，也使得投资者进入黄金市场寻求保值。大量的黄金基金（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ETF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）开始活跃在国际黄金现货、期货市场。</a:t>
            </a:r>
          </a:p>
          <a:p>
            <a:pPr lvl="1"/>
            <a:r>
              <a:rPr lang="zh-CN" altLang="en-US" sz="2000" dirty="0">
                <a:effectLst/>
              </a:rPr>
              <a:t>国内，随着中国人民银行对我国黄金市场提出了“三个转变”战略：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由商品市场向金融市场转变；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由现货市场向期货市场转变；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由国内市场向国际市场转变。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促进了投资者的黄金投资意识；</a:t>
            </a:r>
          </a:p>
          <a:p>
            <a:pPr lvl="2"/>
            <a:r>
              <a:rPr lang="zh-CN" altLang="en-US" sz="1800" dirty="0">
                <a:solidFill>
                  <a:schemeClr val="tx1"/>
                </a:solidFill>
                <a:effectLst/>
              </a:rPr>
              <a:t>黄金期货得以推出；上海黄金交易所的交易量也大幅放大。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国内目前的黄金投资类产品主要包括：</a:t>
            </a:r>
          </a:p>
          <a:p>
            <a:pPr lvl="1"/>
            <a:r>
              <a:rPr lang="zh-CN" altLang="en-US" sz="2000">
                <a:effectLst/>
              </a:rPr>
              <a:t>实物黄金：如，中国银行的“国鼎金条”、建设银行的“龙鼎金”；</a:t>
            </a:r>
          </a:p>
          <a:p>
            <a:pPr lvl="1"/>
            <a:r>
              <a:rPr lang="zh-CN" altLang="en-US" sz="2000">
                <a:effectLst/>
              </a:rPr>
              <a:t>纸黄金：如，工行、建行、中行均有纸黄金产品；</a:t>
            </a:r>
          </a:p>
          <a:p>
            <a:pPr lvl="1"/>
            <a:r>
              <a:rPr lang="zh-CN" altLang="en-US" sz="2000">
                <a:effectLst/>
              </a:rPr>
              <a:t>理财产品：如，宏源证券的“金宏源”一号；中钞国鼎的“金满堂”一号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黄金联结债券</a:t>
            </a:r>
            <a:r>
              <a:rPr lang="en-US" altLang="zh-CN" sz="2400">
                <a:solidFill>
                  <a:schemeClr val="tx1"/>
                </a:solidFill>
              </a:rPr>
              <a:t>(GLNs)</a:t>
            </a:r>
            <a:r>
              <a:rPr lang="zh-CN" altLang="en-US" sz="2400">
                <a:solidFill>
                  <a:schemeClr val="tx1"/>
                </a:solidFill>
              </a:rPr>
              <a:t>的推出为黄金生产企业提供了一条创新型的融资渠道（较低的融资成本）；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投资者也获得了同时投资债券和黄金的渠道，丰富了其建立投资组合的对象，同时具有分散系统性风险的功能。这些对于金融市场的完善和发展都具有一定的现实意义。</a:t>
            </a:r>
          </a:p>
        </p:txBody>
      </p:sp>
    </p:spTree>
    <p:extLst>
      <p:ext uri="{BB962C8B-B14F-4D97-AF65-F5344CB8AC3E}">
        <p14:creationId xmlns:p14="http://schemas.microsoft.com/office/powerpoint/2010/main" val="16100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6"/>
            <a:ext cx="7772400" cy="1584325"/>
          </a:xfrm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黄金联结债券定价模型</a:t>
            </a:r>
          </a:p>
          <a:p>
            <a:pPr lvl="1"/>
            <a:r>
              <a:rPr lang="zh-CN" altLang="en-US" sz="2000">
                <a:effectLst/>
              </a:rPr>
              <a:t>对标的黄金价格进行参数校准</a:t>
            </a:r>
            <a:r>
              <a:rPr lang="en-US" altLang="zh-CN" sz="2000">
                <a:effectLst/>
              </a:rPr>
              <a:t>(Calibration)</a:t>
            </a:r>
            <a:r>
              <a:rPr lang="zh-CN" altLang="en-US" sz="2000">
                <a:effectLst/>
              </a:rPr>
              <a:t>。通过过去</a:t>
            </a:r>
            <a:r>
              <a:rPr lang="en-US" altLang="zh-CN" sz="2000">
                <a:effectLst/>
              </a:rPr>
              <a:t>40</a:t>
            </a:r>
            <a:r>
              <a:rPr lang="zh-CN" altLang="en-US" sz="2000">
                <a:effectLst/>
              </a:rPr>
              <a:t>年黄金价格的走势分析</a:t>
            </a:r>
          </a:p>
          <a:p>
            <a:pPr lvl="1"/>
            <a:r>
              <a:rPr lang="zh-CN" altLang="en-US" sz="2000">
                <a:effectLst/>
              </a:rPr>
              <a:t>假设黄金价格走势服从几何布朗运动</a:t>
            </a:r>
          </a:p>
        </p:txBody>
      </p:sp>
      <p:pic>
        <p:nvPicPr>
          <p:cNvPr id="1003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429001"/>
            <a:ext cx="33845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1628775"/>
            <a:ext cx="9101137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7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Monte Carlo Simulation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7" y="1628775"/>
            <a:ext cx="11001829" cy="4633913"/>
          </a:xfrm>
        </p:spPr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</a:rPr>
              <a:t>1942, Stanislaw </a:t>
            </a:r>
            <a:r>
              <a:rPr lang="en-US" altLang="zh-CN" dirty="0" err="1">
                <a:solidFill>
                  <a:srgbClr val="3333CC"/>
                </a:solidFill>
                <a:ea typeface="楷体" panose="02010609060101010101" pitchFamily="49" charset="-122"/>
              </a:rPr>
              <a:t>Ulam</a:t>
            </a: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</a:rPr>
              <a:t>Los Alamos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</a:rPr>
              <a:t>国家实验室首次使用，用于积分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</a:rPr>
              <a:t>问题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</a:rPr>
              <a:t>蒙特卡洛取自</a:t>
            </a: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</a:rPr>
              <a:t>1862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</a:rPr>
              <a:t>年法国南部一家著名的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</a:rPr>
              <a:t>赌场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7" y="1628776"/>
            <a:ext cx="10958286" cy="5048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黄金联结债券定价模型</a:t>
            </a:r>
          </a:p>
        </p:txBody>
      </p:sp>
      <p:pic>
        <p:nvPicPr>
          <p:cNvPr id="1004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60575"/>
            <a:ext cx="9167813" cy="429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85" y="1628775"/>
            <a:ext cx="11080144" cy="10795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黄金联结债券定价模型</a:t>
            </a:r>
          </a:p>
          <a:p>
            <a:pPr lvl="1"/>
            <a:r>
              <a:rPr lang="zh-CN" altLang="en-US" sz="2000" dirty="0">
                <a:effectLst/>
              </a:rPr>
              <a:t>分析该债券到期支付，并通过风险中性贴现对其进行建模和定价。</a:t>
            </a:r>
          </a:p>
        </p:txBody>
      </p:sp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536826"/>
            <a:ext cx="3363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2644775" y="5300663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Blip>
                <a:blip r:embed="rId3"/>
              </a:buBlip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20738" indent="-285750" algn="l"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marL="1228725" indent="-228600" algn="l"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marL="1636713" indent="-228600" algn="l">
              <a:spcBef>
                <a:spcPct val="20000"/>
              </a:spcBef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</a:rPr>
              <a:t>       其中，</a:t>
            </a:r>
            <a:r>
              <a:rPr lang="en-US" altLang="zh-CN" sz="2000" i="1">
                <a:solidFill>
                  <a:srgbClr val="000000"/>
                </a:solidFill>
              </a:rPr>
              <a:t>F</a:t>
            </a:r>
            <a:r>
              <a:rPr lang="zh-CN" altLang="en-US" sz="2000">
                <a:solidFill>
                  <a:srgbClr val="000000"/>
                </a:solidFill>
              </a:rPr>
              <a:t>为债券面值，</a:t>
            </a:r>
            <a:r>
              <a:rPr lang="en-US" altLang="zh-CN" sz="2000" i="1">
                <a:solidFill>
                  <a:srgbClr val="000000"/>
                </a:solidFill>
              </a:rPr>
              <a:t>G</a:t>
            </a:r>
            <a:r>
              <a:rPr lang="en-US" altLang="zh-CN" sz="2000" i="1" baseline="-25000">
                <a:solidFill>
                  <a:srgbClr val="000000"/>
                </a:solidFill>
              </a:rPr>
              <a:t>T</a:t>
            </a:r>
            <a:r>
              <a:rPr lang="zh-CN" altLang="en-US" sz="2000">
                <a:solidFill>
                  <a:srgbClr val="000000"/>
                </a:solidFill>
              </a:rPr>
              <a:t>为到期时黄金基准价格，</a:t>
            </a:r>
            <a:r>
              <a:rPr lang="en-US" altLang="zh-CN" sz="2000" i="1">
                <a:solidFill>
                  <a:srgbClr val="000000"/>
                </a:solidFill>
              </a:rPr>
              <a:t>G</a:t>
            </a:r>
            <a:r>
              <a:rPr lang="en-US" altLang="zh-CN" sz="2000" i="1" baseline="-25000">
                <a:solidFill>
                  <a:srgbClr val="000000"/>
                </a:solidFill>
              </a:rPr>
              <a:t>t</a:t>
            </a:r>
            <a:r>
              <a:rPr lang="zh-CN" altLang="en-US" sz="2000">
                <a:solidFill>
                  <a:srgbClr val="000000"/>
                </a:solidFill>
              </a:rPr>
              <a:t>为发行时黄金基准价格。在确定了到期</a:t>
            </a:r>
            <a:r>
              <a:rPr lang="en-US" altLang="zh-CN" sz="2000">
                <a:solidFill>
                  <a:srgbClr val="000000"/>
                </a:solidFill>
              </a:rPr>
              <a:t>Payoff</a:t>
            </a:r>
            <a:r>
              <a:rPr lang="zh-CN" altLang="en-US" sz="2000">
                <a:solidFill>
                  <a:srgbClr val="000000"/>
                </a:solidFill>
              </a:rPr>
              <a:t>之后，可将对债券路径进行</a:t>
            </a:r>
            <a:r>
              <a:rPr lang="en-US" altLang="zh-CN" sz="2000">
                <a:solidFill>
                  <a:srgbClr val="000000"/>
                </a:solidFill>
              </a:rPr>
              <a:t>Monte-Carlo</a:t>
            </a:r>
            <a:r>
              <a:rPr lang="zh-CN" altLang="en-US" sz="2000">
                <a:solidFill>
                  <a:srgbClr val="000000"/>
                </a:solidFill>
              </a:rPr>
              <a:t>模拟。</a:t>
            </a:r>
          </a:p>
        </p:txBody>
      </p:sp>
      <p:pic>
        <p:nvPicPr>
          <p:cNvPr id="1005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13101"/>
            <a:ext cx="60642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3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57" y="1628775"/>
            <a:ext cx="10624457" cy="3816350"/>
          </a:xfrm>
        </p:spPr>
        <p:txBody>
          <a:bodyPr/>
          <a:lstStyle/>
          <a:p>
            <a:pPr marL="533400" indent="-533400"/>
            <a:r>
              <a:rPr lang="zh-CN" altLang="en-US" sz="2400" dirty="0">
                <a:solidFill>
                  <a:schemeClr val="tx1"/>
                </a:solidFill>
              </a:rPr>
              <a:t>黄金联结债券定价模型</a:t>
            </a:r>
          </a:p>
          <a:p>
            <a:pPr marL="914400" lvl="1" indent="-457200"/>
            <a:r>
              <a:rPr lang="en-US" altLang="zh-CN" sz="1800" dirty="0">
                <a:effectLst/>
              </a:rPr>
              <a:t>Monte-Carlo</a:t>
            </a:r>
            <a:r>
              <a:rPr lang="zh-CN" altLang="en-US" sz="1800" dirty="0">
                <a:effectLst/>
              </a:rPr>
              <a:t>模拟</a:t>
            </a:r>
            <a:r>
              <a:rPr lang="zh-CN" altLang="en-US" dirty="0">
                <a:effectLst/>
              </a:rPr>
              <a:t>具体的过程如下：</a:t>
            </a:r>
          </a:p>
          <a:p>
            <a:pPr marL="1295400" lvl="2" indent="-3810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产生随机黄金价格路径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(Paths)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；</a:t>
            </a:r>
          </a:p>
          <a:p>
            <a:pPr marL="1295400" lvl="2" indent="-3810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根据利率条款、嵌入障碍期权条款、封顶条款，计算出相应的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Payoff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；</a:t>
            </a:r>
          </a:p>
          <a:p>
            <a:pPr marL="1295400" lvl="2" indent="-3810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重复（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）步骤，得出足够多路径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如：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10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000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条路径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所对应的黄金联结债券价格；</a:t>
            </a:r>
          </a:p>
          <a:p>
            <a:pPr marL="1295400" lvl="2" indent="-3810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计算所有路径对应黄金联结债券价格的算术平均值，并对其进行风险中性贴现。</a:t>
            </a:r>
          </a:p>
          <a:p>
            <a:pPr marL="914400" lvl="1" indent="-457200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5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628776"/>
            <a:ext cx="11132458" cy="2663825"/>
          </a:xfrm>
        </p:spPr>
        <p:txBody>
          <a:bodyPr/>
          <a:lstStyle/>
          <a:p>
            <a:pPr marL="533400" indent="-533400"/>
            <a:r>
              <a:rPr lang="zh-CN" altLang="en-US" sz="2400" dirty="0">
                <a:solidFill>
                  <a:schemeClr val="tx1"/>
                </a:solidFill>
              </a:rPr>
              <a:t>提高</a:t>
            </a:r>
            <a:r>
              <a:rPr lang="en-US" altLang="zh-CN" sz="2400" dirty="0">
                <a:solidFill>
                  <a:schemeClr val="tx1"/>
                </a:solidFill>
              </a:rPr>
              <a:t>Monte-Carlo</a:t>
            </a:r>
            <a:r>
              <a:rPr lang="zh-CN" altLang="en-US" sz="2400" dirty="0">
                <a:solidFill>
                  <a:schemeClr val="tx1"/>
                </a:solidFill>
              </a:rPr>
              <a:t>模拟的精度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通过增加蒙特卡洛模拟的路径数；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对偶变量技术（</a:t>
            </a:r>
            <a:r>
              <a:rPr lang="en-US" altLang="zh-CN" sz="2000" dirty="0">
                <a:effectLst/>
              </a:rPr>
              <a:t>Antithetic Variable Technique</a:t>
            </a:r>
            <a:r>
              <a:rPr lang="zh-CN" altLang="en-US" sz="2000" dirty="0">
                <a:effectLst/>
              </a:rPr>
              <a:t>）。</a:t>
            </a:r>
          </a:p>
          <a:p>
            <a:pPr marL="914400" lvl="1" indent="-457200"/>
            <a:r>
              <a:rPr lang="zh-CN" altLang="en-US" sz="2000" dirty="0">
                <a:effectLst/>
              </a:rPr>
              <a:t>前者要消耗大量的计算时间，而在对偶变量技术中，一次模拟运算包括计算衍生产品的两个值，第一个值</a:t>
            </a:r>
            <a:r>
              <a:rPr lang="en-US" altLang="zh-CN" sz="2000" i="1" dirty="0">
                <a:effectLst/>
              </a:rPr>
              <a:t>f</a:t>
            </a:r>
            <a:r>
              <a:rPr lang="en-US" altLang="zh-CN" sz="2000" baseline="-25000" dirty="0">
                <a:effectLst/>
              </a:rPr>
              <a:t>1</a:t>
            </a:r>
            <a:r>
              <a:rPr lang="en-US" altLang="zh-CN" sz="2000" dirty="0">
                <a:effectLst/>
              </a:rPr>
              <a:t> </a:t>
            </a:r>
            <a:r>
              <a:rPr lang="zh-CN" altLang="en-US" sz="2000" dirty="0">
                <a:effectLst/>
              </a:rPr>
              <a:t>是用通常的方法得到；第二个值</a:t>
            </a:r>
            <a:r>
              <a:rPr lang="en-US" altLang="zh-CN" sz="2000" i="1" dirty="0">
                <a:effectLst/>
              </a:rPr>
              <a:t>f</a:t>
            </a:r>
            <a:r>
              <a:rPr lang="en-US" altLang="zh-CN" sz="2000" baseline="-25000" dirty="0">
                <a:effectLst/>
              </a:rPr>
              <a:t>2</a:t>
            </a:r>
            <a:r>
              <a:rPr lang="zh-CN" altLang="en-US" sz="2000" dirty="0">
                <a:effectLst/>
              </a:rPr>
              <a:t>是通过改变所有标准正态分布样本的符号计算出的。</a:t>
            </a:r>
          </a:p>
          <a:p>
            <a:pPr marL="914400" lvl="1" indent="-457200"/>
            <a:endParaRPr lang="zh-CN" altLang="en-US" dirty="0">
              <a:effectLst/>
            </a:endParaRPr>
          </a:p>
        </p:txBody>
      </p:sp>
      <p:graphicFrame>
        <p:nvGraphicFramePr>
          <p:cNvPr id="1007620" name="Object 4"/>
          <p:cNvGraphicFramePr>
            <a:graphicFrameLocks noChangeAspect="1"/>
          </p:cNvGraphicFramePr>
          <p:nvPr/>
        </p:nvGraphicFramePr>
        <p:xfrm>
          <a:off x="4440239" y="4292601"/>
          <a:ext cx="33115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1007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292601"/>
                        <a:ext cx="33115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6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Derivative design</a:t>
            </a:r>
            <a:endParaRPr lang="zh-CN" altLang="en-US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08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76251"/>
            <a:ext cx="9036050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229" y="1628775"/>
            <a:ext cx="10842171" cy="3816350"/>
          </a:xfrm>
        </p:spPr>
        <p:txBody>
          <a:bodyPr/>
          <a:lstStyle/>
          <a:p>
            <a:pPr marL="533400" indent="-533400"/>
            <a:r>
              <a:rPr lang="zh-CN" altLang="en-US" sz="2400" dirty="0">
                <a:solidFill>
                  <a:schemeClr val="tx1"/>
                </a:solidFill>
              </a:rPr>
              <a:t>说明：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黄金联结债券期限为</a:t>
            </a:r>
            <a:r>
              <a:rPr lang="en-US" altLang="zh-CN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年，模型中假设共有</a:t>
            </a:r>
            <a:r>
              <a:rPr lang="en-US" altLang="zh-CN" sz="2000" dirty="0">
                <a:effectLst/>
              </a:rPr>
              <a:t>252</a:t>
            </a:r>
            <a:r>
              <a:rPr lang="zh-CN" altLang="en-US" sz="2000" dirty="0">
                <a:effectLst/>
              </a:rPr>
              <a:t>个</a:t>
            </a:r>
            <a:r>
              <a:rPr lang="en-US" altLang="zh-CN" sz="2000" dirty="0">
                <a:effectLst/>
              </a:rPr>
              <a:t>steps</a:t>
            </a:r>
            <a:r>
              <a:rPr lang="zh-CN" altLang="en-US" sz="2000" dirty="0">
                <a:effectLst/>
              </a:rPr>
              <a:t>，每年</a:t>
            </a:r>
            <a:r>
              <a:rPr lang="en-US" altLang="zh-CN" sz="2000" dirty="0">
                <a:effectLst/>
              </a:rPr>
              <a:t>252</a:t>
            </a:r>
            <a:r>
              <a:rPr lang="zh-CN" altLang="en-US" sz="2000" dirty="0">
                <a:effectLst/>
              </a:rPr>
              <a:t>个交易日。即每个</a:t>
            </a:r>
            <a:r>
              <a:rPr lang="en-US" altLang="zh-CN" sz="2000" dirty="0">
                <a:effectLst/>
              </a:rPr>
              <a:t>step</a:t>
            </a:r>
            <a:r>
              <a:rPr lang="zh-CN" altLang="en-US" sz="2000" dirty="0">
                <a:effectLst/>
              </a:rPr>
              <a:t>代表</a:t>
            </a:r>
            <a:r>
              <a:rPr lang="en-US" altLang="zh-CN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个交易日。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effectLst/>
              </a:rPr>
              <a:t>G(1)</a:t>
            </a:r>
            <a:r>
              <a:rPr lang="zh-CN" altLang="en-US" sz="2000" dirty="0">
                <a:effectLst/>
              </a:rPr>
              <a:t>表示发行黄金基准价格（假设为</a:t>
            </a:r>
            <a:r>
              <a:rPr lang="en-US" altLang="zh-CN" sz="2000" dirty="0">
                <a:effectLst/>
              </a:rPr>
              <a:t>200</a:t>
            </a:r>
            <a:r>
              <a:rPr lang="zh-CN" altLang="en-US" sz="2000" dirty="0">
                <a:effectLst/>
              </a:rPr>
              <a:t>元</a:t>
            </a:r>
            <a:r>
              <a:rPr lang="en-US" altLang="zh-CN" sz="2000" dirty="0">
                <a:effectLst/>
              </a:rPr>
              <a:t>/</a:t>
            </a:r>
            <a:r>
              <a:rPr lang="zh-CN" altLang="en-US" sz="2000" dirty="0">
                <a:effectLst/>
              </a:rPr>
              <a:t>克，实际情况可根据发行当日的黄金价格确定）。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该债券的障碍期权触发点</a:t>
            </a:r>
            <a:r>
              <a:rPr lang="en-US" altLang="zh-CN" sz="2000" dirty="0">
                <a:effectLst/>
              </a:rPr>
              <a:t>(Trigger Price of the Barrier Option)</a:t>
            </a:r>
            <a:r>
              <a:rPr lang="zh-CN" altLang="en-US" sz="2000" dirty="0">
                <a:effectLst/>
              </a:rPr>
              <a:t>价格为</a:t>
            </a:r>
            <a:r>
              <a:rPr lang="en-US" altLang="zh-CN" sz="2000" dirty="0">
                <a:effectLst/>
              </a:rPr>
              <a:t>207</a:t>
            </a:r>
            <a:r>
              <a:rPr lang="zh-CN" altLang="en-US" sz="2000" dirty="0">
                <a:effectLst/>
              </a:rPr>
              <a:t>元</a:t>
            </a:r>
            <a:r>
              <a:rPr lang="en-US" altLang="zh-CN" sz="2000" dirty="0">
                <a:effectLst/>
              </a:rPr>
              <a:t>/</a:t>
            </a:r>
            <a:r>
              <a:rPr lang="zh-CN" altLang="en-US" sz="2000" dirty="0">
                <a:effectLst/>
              </a:rPr>
              <a:t>克，即黄金价格超过</a:t>
            </a:r>
            <a:r>
              <a:rPr lang="en-US" altLang="zh-CN" sz="2000" dirty="0">
                <a:effectLst/>
              </a:rPr>
              <a:t>207</a:t>
            </a:r>
            <a:r>
              <a:rPr lang="zh-CN" altLang="en-US" sz="2000" dirty="0">
                <a:effectLst/>
              </a:rPr>
              <a:t>元</a:t>
            </a:r>
            <a:r>
              <a:rPr lang="en-US" altLang="zh-CN" sz="2000" dirty="0">
                <a:effectLst/>
              </a:rPr>
              <a:t>/</a:t>
            </a:r>
            <a:r>
              <a:rPr lang="zh-CN" altLang="en-US" sz="2000" dirty="0">
                <a:effectLst/>
              </a:rPr>
              <a:t>克时，障碍期权生效。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该债券的“盖子”</a:t>
            </a:r>
            <a:r>
              <a:rPr lang="en-US" altLang="zh-CN" sz="2000" dirty="0">
                <a:effectLst/>
              </a:rPr>
              <a:t>(Cap)</a:t>
            </a:r>
            <a:r>
              <a:rPr lang="zh-CN" altLang="en-US" sz="2000" dirty="0">
                <a:effectLst/>
              </a:rPr>
              <a:t>价格为</a:t>
            </a:r>
            <a:r>
              <a:rPr lang="en-US" altLang="zh-CN" sz="2000" dirty="0">
                <a:effectLst/>
              </a:rPr>
              <a:t>320</a:t>
            </a:r>
            <a:r>
              <a:rPr lang="zh-CN" altLang="en-US" sz="2000" dirty="0">
                <a:effectLst/>
              </a:rPr>
              <a:t>元</a:t>
            </a:r>
            <a:r>
              <a:rPr lang="en-US" altLang="zh-CN" sz="2000" dirty="0">
                <a:effectLst/>
              </a:rPr>
              <a:t>/</a:t>
            </a:r>
            <a:r>
              <a:rPr lang="zh-CN" altLang="en-US" sz="2000" dirty="0">
                <a:effectLst/>
              </a:rPr>
              <a:t>克。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effectLst/>
              </a:rPr>
              <a:t>之前，假设黄金价格服从几何布朗运动，在进行</a:t>
            </a:r>
            <a:r>
              <a:rPr lang="en-US" altLang="zh-CN" sz="2000" dirty="0">
                <a:effectLst/>
              </a:rPr>
              <a:t>Monte-Carlo</a:t>
            </a:r>
            <a:r>
              <a:rPr lang="zh-CN" altLang="en-US" sz="2000" dirty="0">
                <a:effectLst/>
              </a:rPr>
              <a:t>模拟时，该价格离散化为：</a:t>
            </a:r>
          </a:p>
          <a:p>
            <a:pPr marL="533400" indent="-533400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009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9" y="5589589"/>
            <a:ext cx="36337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黄金联结债券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10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511300"/>
            <a:ext cx="899795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057" y="457200"/>
            <a:ext cx="9530443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Monte Carlo Simulation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6" y="1447801"/>
            <a:ext cx="11265725" cy="50768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When used to value European stock options, this involves the following steps:</a:t>
            </a:r>
          </a:p>
          <a:p>
            <a:pPr marL="85725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b="0" dirty="0">
                <a:solidFill>
                  <a:srgbClr val="C00000"/>
                </a:solidFill>
                <a:ea typeface="宋体" panose="02010600030101010101" pitchFamily="2" charset="-122"/>
              </a:rPr>
              <a:t>Simulate 1 path for the stock price in a risk neutral world</a:t>
            </a:r>
          </a:p>
          <a:p>
            <a:pPr marL="85725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b="0" dirty="0">
                <a:solidFill>
                  <a:srgbClr val="C00000"/>
                </a:solidFill>
                <a:ea typeface="宋体" panose="02010600030101010101" pitchFamily="2" charset="-122"/>
              </a:rPr>
              <a:t>Calculate the payoff from the stock option</a:t>
            </a:r>
          </a:p>
          <a:p>
            <a:pPr marL="85725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b="0" dirty="0">
                <a:solidFill>
                  <a:srgbClr val="C00000"/>
                </a:solidFill>
                <a:ea typeface="宋体" panose="02010600030101010101" pitchFamily="2" charset="-122"/>
              </a:rPr>
              <a:t>Repeat steps 1 and 2 many times to get many sample payoff</a:t>
            </a:r>
          </a:p>
          <a:p>
            <a:pPr marL="85725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b="0" dirty="0">
                <a:solidFill>
                  <a:srgbClr val="C00000"/>
                </a:solidFill>
                <a:ea typeface="宋体" panose="02010600030101010101" pitchFamily="2" charset="-122"/>
              </a:rPr>
              <a:t>Calculate mean payoff</a:t>
            </a:r>
          </a:p>
          <a:p>
            <a:pPr marL="85725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b="0" dirty="0">
                <a:solidFill>
                  <a:srgbClr val="C00000"/>
                </a:solidFill>
                <a:ea typeface="宋体" panose="02010600030101010101" pitchFamily="2" charset="-122"/>
              </a:rPr>
              <a:t>Discount mean payoff at risk free rate to get an estimate of the value of the option</a:t>
            </a:r>
          </a:p>
        </p:txBody>
      </p:sp>
    </p:spTree>
    <p:extLst>
      <p:ext uri="{BB962C8B-B14F-4D97-AF65-F5344CB8AC3E}">
        <p14:creationId xmlns:p14="http://schemas.microsoft.com/office/powerpoint/2010/main" val="2247849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057" y="457200"/>
            <a:ext cx="9949543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Monte Carlo Simulation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7" y="1589315"/>
            <a:ext cx="10900229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Sampling  Stock Price Movements</a:t>
            </a:r>
          </a:p>
          <a:p>
            <a:pPr lvl="1"/>
            <a:r>
              <a:rPr lang="en-US" altLang="zh-CN" b="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In </a:t>
            </a:r>
            <a:r>
              <a:rPr lang="en-US" altLang="zh-CN" b="0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a risk neutral world the process for a stock price is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lvl="1"/>
            <a:r>
              <a:rPr lang="en-US" altLang="zh-CN" b="0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We can simulate a path by choosing time steps of length </a:t>
            </a:r>
            <a:r>
              <a:rPr lang="en-US" altLang="zh-CN" b="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b="0" i="1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en-US" altLang="zh-CN" b="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  </a:t>
            </a:r>
            <a:r>
              <a:rPr lang="en-US" altLang="zh-CN" b="0" dirty="0"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and using the discrete version of this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3333CC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400" i="1" dirty="0">
                <a:solidFill>
                  <a:srgbClr val="33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rgbClr val="3333CC"/>
                </a:solidFill>
                <a:ea typeface="宋体" panose="02010600030101010101" pitchFamily="2" charset="-122"/>
              </a:rPr>
              <a:t> is a random sample from </a:t>
            </a:r>
            <a:r>
              <a:rPr lang="en-US" altLang="zh-CN" sz="2400" i="1" dirty="0">
                <a:solidFill>
                  <a:srgbClr val="3333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ea typeface="宋体" panose="02010600030101010101" pitchFamily="2" charset="-122"/>
              </a:rPr>
              <a:t>(0,1</a:t>
            </a:r>
            <a:r>
              <a:rPr lang="en-US" altLang="zh-CN" sz="2400" dirty="0" smtClean="0">
                <a:solidFill>
                  <a:srgbClr val="3333CC"/>
                </a:solidFill>
                <a:ea typeface="宋体" panose="02010600030101010101" pitchFamily="2" charset="-122"/>
              </a:rPr>
              <a:t>),</a:t>
            </a:r>
            <a:endParaRPr lang="en-US" altLang="zh-CN" sz="2400" dirty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3286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66026"/>
              </p:ext>
            </p:extLst>
          </p:nvPr>
        </p:nvGraphicFramePr>
        <p:xfrm>
          <a:off x="3974527" y="3828819"/>
          <a:ext cx="3249839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4" imgW="1409400" imgH="241200" progId="Equation.DSMT4">
                  <p:embed/>
                </p:oleObj>
              </mc:Choice>
              <mc:Fallback>
                <p:oleObj name="Equation" r:id="rId4" imgW="1409400" imgH="241200" progId="Equation.DSMT4">
                  <p:embed/>
                  <p:pic>
                    <p:nvPicPr>
                      <p:cNvPr id="93286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527" y="3828819"/>
                        <a:ext cx="3249839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6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764308"/>
              </p:ext>
            </p:extLst>
          </p:nvPr>
        </p:nvGraphicFramePr>
        <p:xfrm>
          <a:off x="3900145" y="2640905"/>
          <a:ext cx="276973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6" imgW="1180800" imgH="203040" progId="Equation.3">
                  <p:embed/>
                </p:oleObj>
              </mc:Choice>
              <mc:Fallback>
                <p:oleObj name="Equation" r:id="rId6" imgW="1180800" imgH="203040" progId="Equation.3">
                  <p:embed/>
                  <p:pic>
                    <p:nvPicPr>
                      <p:cNvPr id="93286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145" y="2640905"/>
                        <a:ext cx="276973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755383"/>
              </p:ext>
            </p:extLst>
          </p:nvPr>
        </p:nvGraphicFramePr>
        <p:xfrm>
          <a:off x="6405216" y="4390228"/>
          <a:ext cx="819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93286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216" y="4390228"/>
                        <a:ext cx="8191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697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Monte Carlo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6969" y="1619477"/>
            <a:ext cx="5717495" cy="11511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CC"/>
                </a:solidFill>
              </a:rPr>
              <a:t>Repeat </a:t>
            </a:r>
            <a:r>
              <a:rPr lang="en-US" altLang="zh-CN" i="1" dirty="0" smtClean="0">
                <a:solidFill>
                  <a:srgbClr val="3333CC"/>
                </a:solidFill>
              </a:rPr>
              <a:t>M</a:t>
            </a:r>
            <a:r>
              <a:rPr lang="en-US" altLang="zh-CN" dirty="0" smtClean="0">
                <a:solidFill>
                  <a:srgbClr val="3333CC"/>
                </a:solidFill>
              </a:rPr>
              <a:t> times, and get the vale of European call option</a:t>
            </a:r>
            <a:endParaRPr lang="zh-CN" altLang="en-US" dirty="0">
              <a:solidFill>
                <a:srgbClr val="3333CC"/>
              </a:solidFill>
            </a:endParaRP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503567"/>
              </p:ext>
            </p:extLst>
          </p:nvPr>
        </p:nvGraphicFramePr>
        <p:xfrm>
          <a:off x="1539875" y="2300288"/>
          <a:ext cx="3865563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1676160" imgH="1688760" progId="Equation.DSMT4">
                  <p:embed/>
                </p:oleObj>
              </mc:Choice>
              <mc:Fallback>
                <p:oleObj name="Equation" r:id="rId3" imgW="1676160" imgH="1688760" progId="Equation.DSMT4">
                  <p:embed/>
                  <p:pic>
                    <p:nvPicPr>
                      <p:cNvPr id="93286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300288"/>
                        <a:ext cx="3865563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91548"/>
              </p:ext>
            </p:extLst>
          </p:nvPr>
        </p:nvGraphicFramePr>
        <p:xfrm>
          <a:off x="6542088" y="3355975"/>
          <a:ext cx="3952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1714320" imgH="368280" progId="Equation.DSMT4">
                  <p:embed/>
                </p:oleObj>
              </mc:Choice>
              <mc:Fallback>
                <p:oleObj name="Equation" r:id="rId5" imgW="1714320" imgH="368280" progId="Equation.DSMT4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3355975"/>
                        <a:ext cx="39528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9970" y="1619477"/>
            <a:ext cx="5717495" cy="11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3333CC"/>
                </a:solidFill>
              </a:rPr>
              <a:t>One sample path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457200"/>
            <a:ext cx="9993086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More Accurate Approach</a:t>
            </a:r>
          </a:p>
        </p:txBody>
      </p:sp>
      <p:graphicFrame>
        <p:nvGraphicFramePr>
          <p:cNvPr id="9349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10927"/>
              </p:ext>
            </p:extLst>
          </p:nvPr>
        </p:nvGraphicFramePr>
        <p:xfrm>
          <a:off x="1258434" y="1812472"/>
          <a:ext cx="713105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4" imgW="3022560" imgH="1409400" progId="Equation.DSMT4">
                  <p:embed/>
                </p:oleObj>
              </mc:Choice>
              <mc:Fallback>
                <p:oleObj name="Equation" r:id="rId4" imgW="3022560" imgH="1409400" progId="Equation.DSMT4">
                  <p:embed/>
                  <p:pic>
                    <p:nvPicPr>
                      <p:cNvPr id="93491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434" y="1812472"/>
                        <a:ext cx="713105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7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Number of Trials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5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941888"/>
            <a:ext cx="87852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628775"/>
            <a:ext cx="8634412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1396</Words>
  <Application>Microsoft Office PowerPoint</Application>
  <PresentationFormat>宽屏</PresentationFormat>
  <Paragraphs>182</Paragraphs>
  <Slides>46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N Helvetica Narrow</vt:lpstr>
      <vt:lpstr>等线</vt:lpstr>
      <vt:lpstr>等线 Light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Office 主题​​</vt:lpstr>
      <vt:lpstr>Global</vt:lpstr>
      <vt:lpstr>Equation</vt:lpstr>
      <vt:lpstr>位图图像</vt:lpstr>
      <vt:lpstr>公式</vt:lpstr>
      <vt:lpstr>Financial Derivatives</vt:lpstr>
      <vt:lpstr>Numerical Procedures</vt:lpstr>
      <vt:lpstr>Monte Carlo Simulation</vt:lpstr>
      <vt:lpstr>Monte Carlo Simulation</vt:lpstr>
      <vt:lpstr>Monte Carlo Simulation</vt:lpstr>
      <vt:lpstr>Monte Carlo Simulation</vt:lpstr>
      <vt:lpstr>Monte Carlo Simulation</vt:lpstr>
      <vt:lpstr>A More Accurate Approach</vt:lpstr>
      <vt:lpstr>Number of Trials</vt:lpstr>
      <vt:lpstr>Variance reduction procedures</vt:lpstr>
      <vt:lpstr>Variance reduction procedures</vt:lpstr>
      <vt:lpstr>A simple Least-Squares Approach</vt:lpstr>
      <vt:lpstr>A simple Least-Squares Approach </vt:lpstr>
      <vt:lpstr>A simple Least-Squares Approach</vt:lpstr>
      <vt:lpstr>A simple Least-Squares Approach</vt:lpstr>
      <vt:lpstr>A simple Least-Squares Approach</vt:lpstr>
      <vt:lpstr>A simple Least-Squares Approach</vt:lpstr>
      <vt:lpstr>A simple Least-Squares Approach</vt:lpstr>
      <vt:lpstr>A simple Least-Squares Approach</vt:lpstr>
      <vt:lpstr>A simple Least-Squares Approach</vt:lpstr>
      <vt:lpstr>Finite Difference Methods</vt:lpstr>
      <vt:lpstr>Finite Difference Methods</vt:lpstr>
      <vt:lpstr>Finite Difference Method</vt:lpstr>
      <vt:lpstr>Implicit Finite Difference Method</vt:lpstr>
      <vt:lpstr>Implicit Finite Difference Method</vt:lpstr>
      <vt:lpstr>Implicit Finite Difference Method</vt:lpstr>
      <vt:lpstr>Implicit Finite Difference Method</vt:lpstr>
      <vt:lpstr>PowerPoint 演示文稿</vt:lpstr>
      <vt:lpstr>Explicit Finite Difference Method</vt:lpstr>
      <vt:lpstr>Explicit Finite Difference Method</vt:lpstr>
      <vt:lpstr>Explicit Finite Difference Method</vt:lpstr>
      <vt:lpstr>PowerPoint 演示文稿</vt:lpstr>
      <vt:lpstr>Derivatives Design —Appendix</vt:lpstr>
      <vt:lpstr>Derivative design</vt:lpstr>
      <vt:lpstr>黄金联结债券</vt:lpstr>
      <vt:lpstr>黄金联结债券</vt:lpstr>
      <vt:lpstr>黄金联结债券</vt:lpstr>
      <vt:lpstr>黄金联结债券</vt:lpstr>
      <vt:lpstr>黄金联结债券</vt:lpstr>
      <vt:lpstr>黄金联结债券</vt:lpstr>
      <vt:lpstr>黄金联结债券</vt:lpstr>
      <vt:lpstr>黄金联结债券</vt:lpstr>
      <vt:lpstr>黄金联结债券</vt:lpstr>
      <vt:lpstr>Derivative design</vt:lpstr>
      <vt:lpstr>黄金联结债券</vt:lpstr>
      <vt:lpstr>黄金联结债券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lenvo</dc:creator>
  <cp:lastModifiedBy>Lenovo</cp:lastModifiedBy>
  <cp:revision>68</cp:revision>
  <dcterms:created xsi:type="dcterms:W3CDTF">2020-03-30T14:47:38Z</dcterms:created>
  <dcterms:modified xsi:type="dcterms:W3CDTF">2022-09-04T09:13:16Z</dcterms:modified>
</cp:coreProperties>
</file>