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comments/comment4.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5.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omments/comment6.xml" ContentType="application/vnd.openxmlformats-officedocument.presentationml.comment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314" r:id="rId2"/>
    <p:sldId id="257" r:id="rId3"/>
    <p:sldId id="315" r:id="rId4"/>
    <p:sldId id="369" r:id="rId5"/>
    <p:sldId id="316" r:id="rId6"/>
    <p:sldId id="317" r:id="rId7"/>
    <p:sldId id="318" r:id="rId8"/>
    <p:sldId id="372" r:id="rId9"/>
    <p:sldId id="319" r:id="rId10"/>
    <p:sldId id="320" r:id="rId11"/>
    <p:sldId id="321" r:id="rId12"/>
    <p:sldId id="373" r:id="rId13"/>
    <p:sldId id="322" r:id="rId14"/>
    <p:sldId id="323" r:id="rId15"/>
    <p:sldId id="324" r:id="rId16"/>
    <p:sldId id="325" r:id="rId17"/>
    <p:sldId id="326" r:id="rId18"/>
    <p:sldId id="327" r:id="rId19"/>
    <p:sldId id="328" r:id="rId20"/>
    <p:sldId id="329" r:id="rId21"/>
    <p:sldId id="330" r:id="rId22"/>
    <p:sldId id="374"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75" r:id="rId45"/>
    <p:sldId id="352" r:id="rId46"/>
    <p:sldId id="353" r:id="rId47"/>
    <p:sldId id="354" r:id="rId48"/>
    <p:sldId id="355" r:id="rId49"/>
    <p:sldId id="356" r:id="rId50"/>
    <p:sldId id="357" r:id="rId51"/>
    <p:sldId id="358" r:id="rId52"/>
    <p:sldId id="359" r:id="rId53"/>
    <p:sldId id="360" r:id="rId54"/>
    <p:sldId id="361" r:id="rId55"/>
    <p:sldId id="376" r:id="rId56"/>
    <p:sldId id="362" r:id="rId57"/>
    <p:sldId id="363" r:id="rId58"/>
    <p:sldId id="371" r:id="rId59"/>
    <p:sldId id="364" r:id="rId60"/>
    <p:sldId id="365" r:id="rId61"/>
    <p:sldId id="366" r:id="rId62"/>
    <p:sldId id="367" r:id="rId63"/>
    <p:sldId id="368"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initials="I"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8A"/>
    <a:srgbClr val="1406CA"/>
    <a:srgbClr val="CC0066"/>
    <a:srgbClr val="CC6600"/>
    <a:srgbClr val="00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44" autoAdjust="0"/>
    <p:restoredTop sz="86447" autoAdjust="0"/>
  </p:normalViewPr>
  <p:slideViewPr>
    <p:cSldViewPr snapToGrid="0">
      <p:cViewPr varScale="1">
        <p:scale>
          <a:sx n="59" d="100"/>
          <a:sy n="59" d="100"/>
        </p:scale>
        <p:origin x="1284" y="78"/>
      </p:cViewPr>
      <p:guideLst/>
    </p:cSldViewPr>
  </p:slideViewPr>
  <p:outlineViewPr>
    <p:cViewPr>
      <p:scale>
        <a:sx n="33" d="100"/>
        <a:sy n="33" d="100"/>
      </p:scale>
      <p:origin x="0" y="-14121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9.xml"/><Relationship Id="rId1" Type="http://schemas.openxmlformats.org/officeDocument/2006/relationships/slide" Target="slides/slide5.xml"/><Relationship Id="rId6" Type="http://schemas.openxmlformats.org/officeDocument/2006/relationships/slide" Target="slides/slide35.xml"/><Relationship Id="rId5" Type="http://schemas.openxmlformats.org/officeDocument/2006/relationships/slide" Target="slides/slide31.xml"/><Relationship Id="rId4" Type="http://schemas.openxmlformats.org/officeDocument/2006/relationships/slide" Target="slides/slide2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7-03-11T22:52:39.781" idx="6">
    <p:pos x="3933" y="738"/>
    <p:text>Deng	2007-3-11
详细重点讲解</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7-03-11T22:53:17.390" idx="7">
    <p:pos x="3936" y="988"/>
    <p:text>一带而过</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7-03-11T22:59:54.250" idx="10">
    <p:pos x="4368" y="1384"/>
    <p:text>简略</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7-03-11T23:01:29.156" idx="11">
    <p:pos x="5343" y="940"/>
    <p:text>结合书中的报价表，并要求学生以课后作业的形式上网了解国内期货报价方式。</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7-03-11T23:16:54.828" idx="15">
    <p:pos x="3786" y="435"/>
    <p:text>在此有必要指出金融市场比普通商品市场具有更高的效率，并解释原因。</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7-03-11T23:24:10.031" idx="20">
    <p:pos x="4385" y="283"/>
    <p:text>简要介绍政府管制、相应规定对套期保值者和投机者的不同态度。</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E4B8-3456-4758-AE08-11F83F2A4ADA}" type="datetimeFigureOut">
              <a:rPr lang="zh-CN" altLang="en-US" smtClean="0"/>
              <a:t>2022/9/8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ED4EB-F402-4FAB-B94D-FE7E03FD3753}" type="slidenum">
              <a:rPr lang="zh-CN" altLang="en-US" smtClean="0"/>
              <a:t>‹#›</a:t>
            </a:fld>
            <a:endParaRPr lang="zh-CN" altLang="en-US"/>
          </a:p>
        </p:txBody>
      </p:sp>
    </p:spTree>
    <p:extLst>
      <p:ext uri="{BB962C8B-B14F-4D97-AF65-F5344CB8AC3E}">
        <p14:creationId xmlns:p14="http://schemas.microsoft.com/office/powerpoint/2010/main" val="11765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2EE4B-A3C3-4073-9DB4-0DA0ECADACFB}" type="slidenum">
              <a:rPr lang="zh-CN" altLang="en-US"/>
              <a:pPr/>
              <a:t>3</a:t>
            </a:fld>
            <a:endParaRPr lang="en-US" altLang="zh-CN"/>
          </a:p>
        </p:txBody>
      </p:sp>
      <p:sp>
        <p:nvSpPr>
          <p:cNvPr id="6146" name="Rectangle 2"/>
          <p:cNvSpPr>
            <a:spLocks noGrp="1" noRot="1" noChangeAspect="1" noChangeArrowheads="1" noTextEdit="1"/>
          </p:cNvSpPr>
          <p:nvPr>
            <p:ph type="sldImg"/>
          </p:nvPr>
        </p:nvSpPr>
        <p:spPr>
          <a:ln cap="flat"/>
        </p:spPr>
      </p:sp>
      <p:sp>
        <p:nvSpPr>
          <p:cNvPr id="6147" name="Rectangle 3"/>
          <p:cNvSpPr>
            <a:spLocks noGrp="1" noChangeArrowheads="1"/>
          </p:cNvSpPr>
          <p:nvPr>
            <p:ph type="body" idx="1"/>
          </p:nvPr>
        </p:nvSpPr>
        <p:spPr>
          <a:ln/>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9560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FEB119-80DF-4D0E-A3EA-E464AC3F1BED}" type="slidenum">
              <a:rPr lang="zh-CN" altLang="en-US"/>
              <a:pPr/>
              <a:t>20</a:t>
            </a:fld>
            <a:endParaRPr lang="en-US" altLang="zh-CN"/>
          </a:p>
        </p:txBody>
      </p:sp>
      <p:sp>
        <p:nvSpPr>
          <p:cNvPr id="479234" name="Rectangle 2"/>
          <p:cNvSpPr>
            <a:spLocks noGrp="1" noRot="1" noChangeAspect="1" noChangeArrowheads="1" noTextEdit="1"/>
          </p:cNvSpPr>
          <p:nvPr>
            <p:ph type="sldImg"/>
          </p:nvPr>
        </p:nvSpPr>
        <p:spPr>
          <a:ln/>
        </p:spPr>
      </p:sp>
      <p:sp>
        <p:nvSpPr>
          <p:cNvPr id="47923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63635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AAF5A-F4B1-4A4C-9533-99A1F359CFF6}" type="slidenum">
              <a:rPr lang="zh-CN" altLang="en-US"/>
              <a:pPr/>
              <a:t>21</a:t>
            </a:fld>
            <a:endParaRPr lang="en-US" altLang="zh-CN"/>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874528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523F0-F83A-4CD5-8859-E8EE047C9957}" type="slidenum">
              <a:rPr lang="zh-CN" altLang="en-US"/>
              <a:pPr/>
              <a:t>23</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55875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C01B2-C66B-48BB-9798-165DCED20D31}" type="slidenum">
              <a:rPr lang="zh-CN" altLang="en-US"/>
              <a:pPr/>
              <a:t>24</a:t>
            </a:fld>
            <a:endParaRPr lang="en-US" altLang="zh-CN"/>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64801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9ED2-60D9-473D-BFDD-E0312126CA66}" type="slidenum">
              <a:rPr lang="zh-CN" altLang="en-US"/>
              <a:pPr/>
              <a:t>26</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7198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832CA1-4C88-4F07-9C81-71AD8E3D602C}" type="slidenum">
              <a:rPr lang="zh-CN" altLang="en-US"/>
              <a:pPr/>
              <a:t>27</a:t>
            </a:fld>
            <a:endParaRPr lang="en-US" altLang="zh-CN"/>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7488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A69BC-240F-444E-A7F3-314F8CDF14FF}" type="slidenum">
              <a:rPr lang="zh-CN" altLang="en-US"/>
              <a:pPr/>
              <a:t>28</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594481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BA153-88E9-4564-AB13-F87E1633BF5B}" type="slidenum">
              <a:rPr lang="zh-CN" altLang="en-US"/>
              <a:pPr/>
              <a:t>29</a:t>
            </a:fld>
            <a:endParaRPr lang="en-US" altLang="zh-CN"/>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3176886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69E81-11DD-4CAF-A8A0-E329907E14CF}" type="slidenum">
              <a:rPr lang="zh-CN" altLang="en-US"/>
              <a:pPr/>
              <a:t>30</a:t>
            </a:fld>
            <a:endParaRPr lang="en-US" altLang="zh-CN"/>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47906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77BDD-ADFD-44B2-9D67-4F1DAA6F98EF}" type="slidenum">
              <a:rPr lang="zh-CN" altLang="en-US"/>
              <a:pPr/>
              <a:t>31</a:t>
            </a:fld>
            <a:endParaRPr lang="en-US" altLang="zh-CN"/>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98862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50D72-C8A4-4E53-B8B0-27EA08CB75D8}" type="slidenum">
              <a:rPr lang="zh-CN" altLang="en-US"/>
              <a:pPr/>
              <a:t>7</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73470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2D2AC-83D4-45F4-8B82-668B13561D00}" type="slidenum">
              <a:rPr lang="zh-CN" altLang="en-US"/>
              <a:pPr/>
              <a:t>32</a:t>
            </a:fld>
            <a:endParaRPr lang="en-US" altLang="zh-CN"/>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1307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BFEAF-B188-4E15-9408-ED79E5166080}" type="slidenum">
              <a:rPr lang="zh-CN" altLang="en-US"/>
              <a:pPr/>
              <a:t>33</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374231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CE410-86AE-4E9C-9740-AE8518F00D8B}" type="slidenum">
              <a:rPr lang="zh-CN" altLang="en-US"/>
              <a:pPr/>
              <a:t>34</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59824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00CAD-0C89-48DB-A970-C1BD9A95AE79}" type="slidenum">
              <a:rPr lang="zh-CN" altLang="en-US"/>
              <a:pPr/>
              <a:t>35</a:t>
            </a:fld>
            <a:endParaRPr lang="en-US" altLang="zh-CN"/>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604842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05493-71EC-4E18-B7D9-CAB28B7A95A9}" type="slidenum">
              <a:rPr lang="zh-CN" altLang="en-US"/>
              <a:pPr/>
              <a:t>36</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279674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1E270-9E4E-48FE-AD30-155832583332}" type="slidenum">
              <a:rPr lang="zh-CN" altLang="en-US"/>
              <a:pPr/>
              <a:t>37</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853478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E2C62-B85F-42E8-9928-0AFF6E5E7201}" type="slidenum">
              <a:rPr lang="zh-CN" altLang="en-US"/>
              <a:pPr/>
              <a:t>38</a:t>
            </a:fld>
            <a:endParaRPr lang="en-US" altLang="zh-CN"/>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278377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AE009-A9A1-4855-9A3B-7A5ED3872C56}" type="slidenum">
              <a:rPr lang="zh-CN" altLang="en-US"/>
              <a:pPr/>
              <a:t>39</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4563691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0C15B-38B7-449A-A672-81B59E51EA98}" type="slidenum">
              <a:rPr lang="zh-CN" altLang="en-US"/>
              <a:pPr/>
              <a:t>40</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31815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458CD-5F04-44F3-9376-6B74273510F3}" type="slidenum">
              <a:rPr lang="zh-CN" altLang="en-US"/>
              <a:pPr/>
              <a:t>41</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1050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E2B46-E6FD-4907-A3BE-8990FCAD1A5F}" type="slidenum">
              <a:rPr lang="zh-CN" altLang="en-US"/>
              <a:pPr/>
              <a:t>9</a:t>
            </a:fld>
            <a:endParaRPr lang="en-US" altLang="zh-CN"/>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096274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A1265-1886-4545-A482-ABFCA4F06F67}" type="slidenum">
              <a:rPr lang="zh-CN" altLang="en-US"/>
              <a:pPr/>
              <a:t>42</a:t>
            </a:fld>
            <a:endParaRPr lang="en-US" altLang="zh-CN"/>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1452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41663-1FB3-4EEF-8991-F88B8ABB70ED}" type="slidenum">
              <a:rPr lang="zh-CN" altLang="en-US"/>
              <a:pPr/>
              <a:t>43</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784603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47350-A4D6-4295-AE41-A92DB54FF250}" type="slidenum">
              <a:rPr lang="zh-CN" altLang="en-US"/>
              <a:pPr/>
              <a:t>45</a:t>
            </a:fld>
            <a:endParaRPr lang="en-US" altLang="zh-CN"/>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238920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A4EA6-E547-4756-A654-0EA3FF244031}" type="slidenum">
              <a:rPr lang="zh-CN" altLang="en-US"/>
              <a:pPr/>
              <a:t>46</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569166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2EBB7-A011-4B9B-BD32-2A60729A7FF7}" type="slidenum">
              <a:rPr lang="zh-CN" altLang="en-US"/>
              <a:pPr/>
              <a:t>47</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17527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45CE4-DEFD-4DE0-890B-45BF569D0C13}" type="slidenum">
              <a:rPr lang="zh-CN" altLang="en-US"/>
              <a:pPr/>
              <a:t>48</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88795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B7C0A-5F81-490B-A338-FC90250E9AA8}" type="slidenum">
              <a:rPr lang="zh-CN" altLang="en-US"/>
              <a:pPr/>
              <a:t>49</a:t>
            </a:fld>
            <a:endParaRPr lang="en-US" altLang="zh-CN"/>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030018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62452-1B80-4E31-A73E-9104C853A9F9}" type="slidenum">
              <a:rPr lang="zh-CN" altLang="en-US"/>
              <a:pPr/>
              <a:t>50</a:t>
            </a:fld>
            <a:endParaRPr lang="en-US" altLang="zh-CN"/>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35271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A9F4C-2D34-45D2-A76E-1F9160DF42FA}" type="slidenum">
              <a:rPr lang="zh-CN" altLang="en-US"/>
              <a:pPr/>
              <a:t>59</a:t>
            </a:fld>
            <a:endParaRPr lang="en-US" altLang="zh-CN"/>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70886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CBA0D-5DA7-44E9-8D54-EF5146BDCFEF}" type="slidenum">
              <a:rPr lang="zh-CN" altLang="en-US"/>
              <a:pPr/>
              <a:t>60</a:t>
            </a:fld>
            <a:endParaRPr lang="en-US" altLang="zh-CN"/>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3152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16036-7F02-470C-8F73-5F8B788ABA41}" type="slidenum">
              <a:rPr lang="zh-CN" altLang="en-US"/>
              <a:pPr/>
              <a:t>11</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8190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BFEF2-3F13-48D9-816E-EADC81401ABF}" type="slidenum">
              <a:rPr lang="zh-CN" altLang="en-US"/>
              <a:pPr/>
              <a:t>61</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36715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53235-3232-4A29-98B2-9DCA779B71AB}" type="slidenum">
              <a:rPr lang="zh-CN" altLang="en-US"/>
              <a:pPr/>
              <a:t>62</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92281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281FE-FF53-459C-AEC7-BA6EFC7F4F32}" type="slidenum">
              <a:rPr lang="zh-CN" altLang="en-US"/>
              <a:pPr/>
              <a:t>63</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2017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7CC1B-E807-4002-8A27-FB4422D231F1}" type="slidenum">
              <a:rPr lang="zh-CN" altLang="en-US"/>
              <a:pPr/>
              <a:t>13</a:t>
            </a:fld>
            <a:endParaRPr lang="en-US" altLang="zh-CN"/>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8833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47254-C50D-4DCC-8207-59CBD6F75C91}" type="slidenum">
              <a:rPr lang="zh-CN" altLang="en-US"/>
              <a:pPr/>
              <a:t>14</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679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ECFE2-BAD7-4BA4-BF52-9E9A2FBA5F0A}" type="slidenum">
              <a:rPr lang="zh-CN" altLang="en-US"/>
              <a:pPr/>
              <a:t>17</a:t>
            </a:fld>
            <a:endParaRPr lang="en-US" altLang="zh-CN"/>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5776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7B40E-4FAF-4E09-8261-35FE7C80AC65}" type="slidenum">
              <a:rPr lang="zh-CN" altLang="en-US"/>
              <a:pPr/>
              <a:t>18</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24210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4E29C-42F2-4BDC-A1C2-929F7E0782C2}" type="slidenum">
              <a:rPr lang="zh-CN" altLang="en-US"/>
              <a:pPr/>
              <a:t>19</a:t>
            </a:fld>
            <a:endParaRPr lang="en-US" altLang="zh-CN"/>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2416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6243" name="Rectangle 163"/>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6" name="Group 166"/>
          <p:cNvGrpSpPr>
            <a:grpSpLocks/>
          </p:cNvGrpSpPr>
          <p:nvPr/>
        </p:nvGrpSpPr>
        <p:grpSpPr bwMode="auto">
          <a:xfrm>
            <a:off x="0" y="-19050"/>
            <a:ext cx="12192000" cy="1658938"/>
            <a:chOff x="0" y="-9"/>
            <a:chExt cx="5760" cy="1045"/>
          </a:xfrm>
        </p:grpSpPr>
        <p:sp>
          <p:nvSpPr>
            <p:cNvPr id="46087" name="Freeform 7"/>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5" name="Group 165"/>
            <p:cNvGrpSpPr>
              <a:grpSpLocks/>
            </p:cNvGrpSpPr>
            <p:nvPr userDrawn="1"/>
          </p:nvGrpSpPr>
          <p:grpSpPr bwMode="auto">
            <a:xfrm>
              <a:off x="333" y="-9"/>
              <a:ext cx="5176" cy="1044"/>
              <a:chOff x="333" y="-9"/>
              <a:chExt cx="5176" cy="1044"/>
            </a:xfrm>
          </p:grpSpPr>
          <p:sp>
            <p:nvSpPr>
              <p:cNvPr id="46090" name="Freeform 10"/>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1" name="Freeform 11"/>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2" name="Freeform 12"/>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3" name="Freeform 13"/>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4" name="Freeform 14"/>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5" name="Freeform 15"/>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6" name="Freeform 16"/>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7" name="Freeform 17"/>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8" name="Freeform 18"/>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9" name="Freeform 19"/>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0" name="Freeform 20"/>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1" name="Freeform 21"/>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2" name="Freeform 22"/>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3" name="Freeform 23"/>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4" name="Freeform 24"/>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5" name="Freeform 25"/>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6" name="Freeform 26"/>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7" name="Freeform 27"/>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8" name="Freeform 28"/>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9" name="Freeform 29"/>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0" name="Freeform 30"/>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1" name="Freeform 31"/>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2" name="Freeform 32"/>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3" name="Freeform 33"/>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4" name="Freeform 34"/>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5" name="Freeform 35"/>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6" name="Freeform 36"/>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7" name="Freeform 37"/>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8" name="Freeform 38"/>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9" name="Freeform 39"/>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0" name="Freeform 40"/>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1" name="Freeform 41"/>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2" name="Freeform 42"/>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3" name="Freeform 43"/>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4" name="Freeform 44"/>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5" name="Freeform 45"/>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6" name="Freeform 46"/>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7" name="Freeform 47"/>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8" name="Freeform 48"/>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9" name="Freeform 49"/>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0" name="Freeform 50"/>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1" name="Freeform 51"/>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2" name="Freeform 52"/>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3" name="Freeform 53"/>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4" name="Freeform 54"/>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5" name="Freeform 55"/>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6" name="Freeform 56"/>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7" name="Freeform 57"/>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8" name="Freeform 58"/>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9" name="Freeform 59"/>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0" name="Freeform 60"/>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1" name="Freeform 61"/>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2" name="Freeform 62"/>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3" name="Freeform 63"/>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4" name="Freeform 64"/>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5" name="Freeform 65"/>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39" name="Group 159"/>
            <p:cNvGrpSpPr>
              <a:grpSpLocks/>
            </p:cNvGrpSpPr>
            <p:nvPr userDrawn="1"/>
          </p:nvGrpSpPr>
          <p:grpSpPr bwMode="auto">
            <a:xfrm>
              <a:off x="7" y="6"/>
              <a:ext cx="5739" cy="1022"/>
              <a:chOff x="1056" y="111"/>
              <a:chExt cx="2448" cy="418"/>
            </a:xfrm>
          </p:grpSpPr>
          <p:sp>
            <p:nvSpPr>
              <p:cNvPr id="46190" name="Line 110"/>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2" name="Line 112"/>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3" name="Line 113"/>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4" name="Line 114"/>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5" name="Line 115"/>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6" name="Line 116"/>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7" name="Line 117"/>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8" name="Line 118"/>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9" name="Line 119"/>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0" name="Line 120"/>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1" name="Line 121"/>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40" name="Group 160"/>
            <p:cNvGrpSpPr>
              <a:grpSpLocks/>
            </p:cNvGrpSpPr>
            <p:nvPr userDrawn="1"/>
          </p:nvGrpSpPr>
          <p:grpSpPr bwMode="auto">
            <a:xfrm>
              <a:off x="363" y="1"/>
              <a:ext cx="4919" cy="1034"/>
              <a:chOff x="1208" y="109"/>
              <a:chExt cx="2098" cy="423"/>
            </a:xfrm>
          </p:grpSpPr>
          <p:sp>
            <p:nvSpPr>
              <p:cNvPr id="46212" name="Line 132"/>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3" name="Line 133"/>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4" name="Line 134"/>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5" name="Line 135"/>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5" name="Line 145"/>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6" name="Line 146"/>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7" name="Line 147"/>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8" name="Line 148"/>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9" name="Line 149"/>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0" name="Line 150"/>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1" name="Line 151"/>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2" name="Line 152"/>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3" name="Line 153"/>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4" name="Line 154"/>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5" name="Line 155"/>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46082" name="Rectangle 2"/>
          <p:cNvSpPr>
            <a:spLocks noGrp="1" noChangeArrowheads="1"/>
          </p:cNvSpPr>
          <p:nvPr>
            <p:ph type="ctrTitle"/>
          </p:nvPr>
        </p:nvSpPr>
        <p:spPr>
          <a:xfrm>
            <a:off x="2438400" y="1828800"/>
            <a:ext cx="9245600" cy="2362200"/>
          </a:xfrm>
        </p:spPr>
        <p:txBody>
          <a:bodyPr/>
          <a:lstStyle>
            <a:lvl1pPr>
              <a:defRPr>
                <a:ea typeface="黑体" panose="02010609060101010101" pitchFamily="49" charset="-122"/>
              </a:defRPr>
            </a:lvl1pPr>
          </a:lstStyle>
          <a:p>
            <a:pPr lvl="0"/>
            <a:r>
              <a:rPr lang="zh-CN" altLang="en-US" noProof="0" smtClean="0"/>
              <a:t>单击此处编辑母版标题样式</a:t>
            </a:r>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lvl1pPr>
          </a:lstStyle>
          <a:p>
            <a:pPr lvl="0"/>
            <a:r>
              <a:rPr lang="zh-CN" altLang="en-US" noProof="0" smtClean="0"/>
              <a:t>单击此处编辑母版副标题样式</a:t>
            </a:r>
          </a:p>
        </p:txBody>
      </p:sp>
      <p:sp>
        <p:nvSpPr>
          <p:cNvPr id="46084" name="Rectangle 4"/>
          <p:cNvSpPr>
            <a:spLocks noGrp="1" noChangeArrowheads="1"/>
          </p:cNvSpPr>
          <p:nvPr>
            <p:ph type="dt" sz="half" idx="2"/>
          </p:nvPr>
        </p:nvSpPr>
        <p:spPr>
          <a:xfrm>
            <a:off x="7112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6085" name="Rectangle 5"/>
          <p:cNvSpPr>
            <a:spLocks noGrp="1" noChangeArrowheads="1"/>
          </p:cNvSpPr>
          <p:nvPr>
            <p:ph type="ftr" sz="quarter" idx="3"/>
          </p:nvPr>
        </p:nvSpPr>
        <p:spPr>
          <a:xfrm>
            <a:off x="42672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pic>
        <p:nvPicPr>
          <p:cNvPr id="46249" name="Picture 169" descr="镂空"/>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34013" cy="126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120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398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752" y="476250"/>
            <a:ext cx="2736849" cy="5786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476250"/>
            <a:ext cx="8009467" cy="57864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73380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28775"/>
            <a:ext cx="10363200" cy="4633913"/>
          </a:xfrm>
        </p:spPr>
        <p:txBody>
          <a:bodyPr/>
          <a:lstStyle/>
          <a:p>
            <a:endParaRPr lang="zh-CN" altLang="en-US"/>
          </a:p>
        </p:txBody>
      </p:sp>
      <p:sp>
        <p:nvSpPr>
          <p:cNvPr id="4" name="日期占位符 3"/>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555911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9" name="Group 173"/>
          <p:cNvGrpSpPr>
            <a:grpSpLocks/>
          </p:cNvGrpSpPr>
          <p:nvPr userDrawn="1"/>
        </p:nvGrpSpPr>
        <p:grpSpPr bwMode="auto">
          <a:xfrm>
            <a:off x="2850776" y="-12700"/>
            <a:ext cx="9341225" cy="522288"/>
            <a:chOff x="0" y="-9"/>
            <a:chExt cx="5760" cy="1045"/>
          </a:xfrm>
        </p:grpSpPr>
        <p:sp>
          <p:nvSpPr>
            <p:cNvPr id="10"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11" name="Group 175"/>
            <p:cNvGrpSpPr>
              <a:grpSpLocks/>
            </p:cNvGrpSpPr>
            <p:nvPr userDrawn="1"/>
          </p:nvGrpSpPr>
          <p:grpSpPr bwMode="auto">
            <a:xfrm>
              <a:off x="333" y="-9"/>
              <a:ext cx="5176" cy="1044"/>
              <a:chOff x="333" y="-9"/>
              <a:chExt cx="5176" cy="1044"/>
            </a:xfrm>
          </p:grpSpPr>
          <p:sp>
            <p:nvSpPr>
              <p:cNvPr id="40"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1"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2"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3"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4"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5"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7"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8"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9"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0"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1"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2"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3"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4"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5"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6"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7"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8"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9"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0"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1"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2"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3"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4"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5"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6"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7"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8"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9"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0"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1"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2"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3"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4"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5"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6"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7"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8"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9"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0"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1"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2"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3"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4"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5"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6"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7"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8"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9"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0"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1"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2"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3"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4"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5"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2" name="Group 232"/>
            <p:cNvGrpSpPr>
              <a:grpSpLocks/>
            </p:cNvGrpSpPr>
            <p:nvPr userDrawn="1"/>
          </p:nvGrpSpPr>
          <p:grpSpPr bwMode="auto">
            <a:xfrm>
              <a:off x="7" y="6"/>
              <a:ext cx="5739" cy="1022"/>
              <a:chOff x="1056" y="111"/>
              <a:chExt cx="2448" cy="418"/>
            </a:xfrm>
          </p:grpSpPr>
          <p:sp>
            <p:nvSpPr>
              <p:cNvPr id="29"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0"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1"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2"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3"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4"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5"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6"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7"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8"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9"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3" name="Group 244"/>
            <p:cNvGrpSpPr>
              <a:grpSpLocks/>
            </p:cNvGrpSpPr>
            <p:nvPr userDrawn="1"/>
          </p:nvGrpSpPr>
          <p:grpSpPr bwMode="auto">
            <a:xfrm>
              <a:off x="363" y="1"/>
              <a:ext cx="4919" cy="1034"/>
              <a:chOff x="1208" y="109"/>
              <a:chExt cx="2098" cy="423"/>
            </a:xfrm>
          </p:grpSpPr>
          <p:sp>
            <p:nvSpPr>
              <p:cNvPr id="14"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5"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6"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7"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8"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9"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0"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1"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3"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4"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5"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6"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7"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8"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90856" name="Rectangle 1064"/>
          <p:cNvSpPr>
            <a:spLocks noGrp="1" noChangeArrowheads="1"/>
          </p:cNvSpPr>
          <p:nvPr>
            <p:ph type="subTitle" idx="1"/>
          </p:nvPr>
        </p:nvSpPr>
        <p:spPr>
          <a:xfrm>
            <a:off x="1828800" y="1676400"/>
            <a:ext cx="8534400" cy="1752600"/>
          </a:xfrm>
          <a:extLst>
            <a:ext uri="{91240B29-F687-4F45-9708-019B960494DF}">
              <a14:hiddenLine xmlns:a14="http://schemas.microsoft.com/office/drawing/2010/main" w="12700">
                <a:solidFill>
                  <a:schemeClr val="tx1"/>
                </a:solidFill>
                <a:miter lim="800000"/>
                <a:headEnd/>
                <a:tailEnd/>
              </a14:hiddenLine>
            </a:ext>
          </a:extLst>
        </p:spPr>
        <p:txBody>
          <a:bodyPr/>
          <a:lstStyle>
            <a:lvl1pPr marL="0" indent="0" algn="ctr">
              <a:buFont typeface="Wingdings" panose="05000000000000000000" pitchFamily="2" charset="2"/>
              <a:buNone/>
              <a:defRPr sz="4000">
                <a:solidFill>
                  <a:schemeClr val="tx2"/>
                </a:solidFill>
                <a:latin typeface="隶书" panose="02010509060101010101" pitchFamily="49" charset="-122"/>
                <a:ea typeface="隶书" panose="02010509060101010101" pitchFamily="49" charset="-122"/>
              </a:defRPr>
            </a:lvl1pPr>
          </a:lstStyle>
          <a:p>
            <a:pPr lvl="0"/>
            <a:r>
              <a:rPr lang="zh-CN" altLang="en-US" noProof="0" smtClean="0"/>
              <a:t>单击此处编辑母版副标题样式</a:t>
            </a:r>
          </a:p>
        </p:txBody>
      </p:sp>
      <p:sp>
        <p:nvSpPr>
          <p:cNvPr id="290859" name="Rectangle 1067"/>
          <p:cNvSpPr>
            <a:spLocks noChangeArrowheads="1"/>
          </p:cNvSpPr>
          <p:nvPr/>
        </p:nvSpPr>
        <p:spPr bwMode="auto">
          <a:xfrm>
            <a:off x="624418" y="6310313"/>
            <a:ext cx="182806" cy="3052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endParaRPr lang="fr-FR" altLang="zh-CN" sz="1400" b="1">
              <a:solidFill>
                <a:schemeClr val="tx1"/>
              </a:solidFill>
              <a:effectLst/>
              <a:latin typeface="N Helvetica Narrow" charset="0"/>
            </a:endParaRPr>
          </a:p>
        </p:txBody>
      </p:sp>
      <p:sp>
        <p:nvSpPr>
          <p:cNvPr id="290860" name="Rectangle 1068"/>
          <p:cNvSpPr>
            <a:spLocks noChangeArrowheads="1"/>
          </p:cNvSpPr>
          <p:nvPr/>
        </p:nvSpPr>
        <p:spPr bwMode="auto">
          <a:xfrm>
            <a:off x="4899546" y="147993"/>
            <a:ext cx="7151048" cy="400752"/>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92075" tIns="46038" rIns="92075" bIns="46038">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pic>
        <p:nvPicPr>
          <p:cNvPr id="96" name="Picture 171" descr="pic_index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70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6664297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473957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3083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657233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452721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430986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61646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7974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22701" name="Group 173"/>
          <p:cNvGrpSpPr>
            <a:grpSpLocks/>
          </p:cNvGrpSpPr>
          <p:nvPr userDrawn="1"/>
        </p:nvGrpSpPr>
        <p:grpSpPr bwMode="auto">
          <a:xfrm>
            <a:off x="2850776" y="-12700"/>
            <a:ext cx="9341225" cy="522288"/>
            <a:chOff x="0" y="-9"/>
            <a:chExt cx="5760" cy="1045"/>
          </a:xfrm>
        </p:grpSpPr>
        <p:sp>
          <p:nvSpPr>
            <p:cNvPr id="22702"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22703" name="Group 175"/>
            <p:cNvGrpSpPr>
              <a:grpSpLocks/>
            </p:cNvGrpSpPr>
            <p:nvPr userDrawn="1"/>
          </p:nvGrpSpPr>
          <p:grpSpPr bwMode="auto">
            <a:xfrm>
              <a:off x="333" y="-9"/>
              <a:ext cx="5176" cy="1044"/>
              <a:chOff x="333" y="-9"/>
              <a:chExt cx="5176" cy="1044"/>
            </a:xfrm>
          </p:grpSpPr>
          <p:sp>
            <p:nvSpPr>
              <p:cNvPr id="22704"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5"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6"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7"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8"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9"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0"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1"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2"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3"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4"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5"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6"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7"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8"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9"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0"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1"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2"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3"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4"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5"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6"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7"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8"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9"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0"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1"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2"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3"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4"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5"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6"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7"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8"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9"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0"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1"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2"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3"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4"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5"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6"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7"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8"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9"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0"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1"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2"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3"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4"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5"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6"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7"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8"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9"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60" name="Group 232"/>
            <p:cNvGrpSpPr>
              <a:grpSpLocks/>
            </p:cNvGrpSpPr>
            <p:nvPr userDrawn="1"/>
          </p:nvGrpSpPr>
          <p:grpSpPr bwMode="auto">
            <a:xfrm>
              <a:off x="7" y="6"/>
              <a:ext cx="5739" cy="1022"/>
              <a:chOff x="1056" y="111"/>
              <a:chExt cx="2448" cy="418"/>
            </a:xfrm>
          </p:grpSpPr>
          <p:sp>
            <p:nvSpPr>
              <p:cNvPr id="22761"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2"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3"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4"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5"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6"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7"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8"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9"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0"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1"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72" name="Group 244"/>
            <p:cNvGrpSpPr>
              <a:grpSpLocks/>
            </p:cNvGrpSpPr>
            <p:nvPr userDrawn="1"/>
          </p:nvGrpSpPr>
          <p:grpSpPr bwMode="auto">
            <a:xfrm>
              <a:off x="363" y="1"/>
              <a:ext cx="4919" cy="1034"/>
              <a:chOff x="1208" y="109"/>
              <a:chExt cx="2098" cy="423"/>
            </a:xfrm>
          </p:grpSpPr>
          <p:sp>
            <p:nvSpPr>
              <p:cNvPr id="22773"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4"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5"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6"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7"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8"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9"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0"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1"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2"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3"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4"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5"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6"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7"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2530" name="Rectangle 2"/>
          <p:cNvSpPr>
            <a:spLocks noGrp="1" noChangeArrowheads="1"/>
          </p:cNvSpPr>
          <p:nvPr>
            <p:ph type="title"/>
          </p:nvPr>
        </p:nvSpPr>
        <p:spPr bwMode="auto">
          <a:xfrm>
            <a:off x="328084" y="4762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914400" y="1628775"/>
            <a:ext cx="103632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en-US" smtClean="0"/>
          </a:p>
          <a:p>
            <a:pPr lvl="1"/>
            <a:endParaRPr lang="zh-CN" altLang="en-US" smtClean="0"/>
          </a:p>
          <a:p>
            <a:pPr lvl="2"/>
            <a:endParaRPr lang="zh-CN" altLang="en-US" smtClean="0"/>
          </a:p>
        </p:txBody>
      </p:sp>
      <p:sp>
        <p:nvSpPr>
          <p:cNvPr id="22532"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mn-lt"/>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22533"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
        <p:nvSpPr>
          <p:cNvPr id="22694" name="Text Box 166"/>
          <p:cNvSpPr txBox="1">
            <a:spLocks noChangeArrowheads="1"/>
          </p:cNvSpPr>
          <p:nvPr userDrawn="1"/>
        </p:nvSpPr>
        <p:spPr bwMode="auto">
          <a:xfrm>
            <a:off x="8940800" y="6477000"/>
            <a:ext cx="233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355C7129-B4EC-4EA9-8B48-267C6F2E6B80}" type="slidenum">
              <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pic>
        <p:nvPicPr>
          <p:cNvPr id="22699" name="Picture 171" descr="pic_index2"/>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
        <p:nvSpPr>
          <p:cNvPr id="22700" name="Text Box 172"/>
          <p:cNvSpPr txBox="1">
            <a:spLocks noChangeArrowheads="1"/>
          </p:cNvSpPr>
          <p:nvPr userDrawn="1"/>
        </p:nvSpPr>
        <p:spPr bwMode="auto">
          <a:xfrm>
            <a:off x="4562775" y="-5599"/>
            <a:ext cx="7629225" cy="50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7200" bIns="97200" anchor="b">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Tree>
    <p:extLst>
      <p:ext uri="{BB962C8B-B14F-4D97-AF65-F5344CB8AC3E}">
        <p14:creationId xmlns:p14="http://schemas.microsoft.com/office/powerpoint/2010/main" val="3222906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fontAlgn="base">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6"/>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 Id="rId9" Type="http://schemas.openxmlformats.org/officeDocument/2006/relationships/image" Target="../media/image1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image" Target="../media/image13.emf"/><Relationship Id="rId4" Type="http://schemas.openxmlformats.org/officeDocument/2006/relationships/oleObject" Target="../embeddings/oleObject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1" y="1709739"/>
            <a:ext cx="10515600" cy="847481"/>
          </a:xfrm>
        </p:spPr>
        <p:txBody>
          <a:bodyPr/>
          <a:lstStyle/>
          <a:p>
            <a:r>
              <a:rPr lang="zh-CN" altLang="en-US" dirty="0"/>
              <a:t>版权声明</a:t>
            </a:r>
          </a:p>
        </p:txBody>
      </p:sp>
      <p:sp>
        <p:nvSpPr>
          <p:cNvPr id="5" name="文本占位符 4"/>
          <p:cNvSpPr>
            <a:spLocks noGrp="1"/>
          </p:cNvSpPr>
          <p:nvPr>
            <p:ph type="body" idx="1"/>
          </p:nvPr>
        </p:nvSpPr>
        <p:spPr>
          <a:xfrm>
            <a:off x="1686949" y="3179118"/>
            <a:ext cx="9660502" cy="2307282"/>
          </a:xfrm>
        </p:spPr>
        <p:txBody>
          <a:bodyPr/>
          <a:lstStyle/>
          <a:p>
            <a:pPr algn="ctr"/>
            <a:r>
              <a:rPr lang="zh-CN" altLang="en-US" sz="4000" dirty="0" smtClean="0">
                <a:solidFill>
                  <a:srgbClr val="1406CA"/>
                </a:solidFill>
                <a:latin typeface="楷体" panose="02010609060101010101" pitchFamily="49" charset="-122"/>
                <a:ea typeface="楷体" panose="02010609060101010101" pitchFamily="49" charset="-122"/>
              </a:rPr>
              <a:t>本授课内容仅用于电子科技大学教学使用，不得复制和传播</a:t>
            </a:r>
            <a:endParaRPr lang="en-US" altLang="zh-CN" sz="4000" dirty="0" smtClean="0">
              <a:solidFill>
                <a:srgbClr val="1406CA"/>
              </a:solidFill>
              <a:latin typeface="楷体" panose="02010609060101010101" pitchFamily="49" charset="-122"/>
              <a:ea typeface="楷体" panose="02010609060101010101" pitchFamily="49" charset="-122"/>
            </a:endParaRPr>
          </a:p>
          <a:p>
            <a:pPr algn="ctr"/>
            <a:r>
              <a:rPr lang="zh-CN" altLang="en-US" sz="4000" dirty="0" smtClean="0">
                <a:solidFill>
                  <a:srgbClr val="1406CA"/>
                </a:solidFill>
                <a:latin typeface="楷体" panose="02010609060101010101" pitchFamily="49" charset="-122"/>
                <a:ea typeface="楷体" panose="02010609060101010101" pitchFamily="49" charset="-122"/>
              </a:rPr>
              <a:t>特此声明！</a:t>
            </a:r>
            <a:endParaRPr lang="zh-CN" altLang="en-US" sz="4000" dirty="0">
              <a:solidFill>
                <a:srgbClr val="1406C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08417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619" name="Group 283"/>
          <p:cNvGraphicFramePr>
            <a:graphicFrameLocks noGrp="1"/>
          </p:cNvGraphicFramePr>
          <p:nvPr>
            <p:ph idx="1"/>
            <p:extLst>
              <p:ext uri="{D42A27DB-BD31-4B8C-83A1-F6EECF244321}">
                <p14:modId xmlns:p14="http://schemas.microsoft.com/office/powerpoint/2010/main" val="3513873849"/>
              </p:ext>
            </p:extLst>
          </p:nvPr>
        </p:nvGraphicFramePr>
        <p:xfrm>
          <a:off x="1631951" y="444501"/>
          <a:ext cx="8893175" cy="5959729"/>
        </p:xfrm>
        <a:graphic>
          <a:graphicData uri="http://schemas.openxmlformats.org/drawingml/2006/table">
            <a:tbl>
              <a:tblPr/>
              <a:tblGrid>
                <a:gridCol w="2720975">
                  <a:extLst>
                    <a:ext uri="{9D8B030D-6E8A-4147-A177-3AD203B41FA5}">
                      <a16:colId xmlns:a16="http://schemas.microsoft.com/office/drawing/2014/main" val="2739917459"/>
                    </a:ext>
                  </a:extLst>
                </a:gridCol>
                <a:gridCol w="6172200">
                  <a:extLst>
                    <a:ext uri="{9D8B030D-6E8A-4147-A177-3AD203B41FA5}">
                      <a16:colId xmlns:a16="http://schemas.microsoft.com/office/drawing/2014/main" val="4008654775"/>
                    </a:ext>
                  </a:extLst>
                </a:gridCol>
              </a:tblGrid>
              <a:tr h="271463">
                <a:tc gridSpan="2">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ctr" defTabSz="914400" rtl="0" eaLnBrk="0" fontAlgn="base" latinLnBrk="0" hangingPunct="0">
                        <a:lnSpc>
                          <a:spcPct val="80000"/>
                        </a:lnSpc>
                        <a:spcBef>
                          <a:spcPct val="0"/>
                        </a:spcBef>
                        <a:spcAft>
                          <a:spcPct val="0"/>
                        </a:spcAft>
                        <a:buClrTx/>
                        <a:buSzTx/>
                        <a:buFontTx/>
                        <a:buNone/>
                        <a:tabLst/>
                      </a:pPr>
                      <a:r>
                        <a:rPr kumimoji="0" lang="zh-CN" altLang="en-US" sz="1800" b="0" i="0" u="none" strike="noStrike" cap="none" normalizeH="0" baseline="0" smtClean="0">
                          <a:ln>
                            <a:noFill/>
                          </a:ln>
                          <a:solidFill>
                            <a:schemeClr val="hlink"/>
                          </a:solidFill>
                          <a:effectLst/>
                          <a:latin typeface="Times New Roman" panose="02020603050405020304" pitchFamily="18" charset="0"/>
                          <a:ea typeface="黑体" panose="02010609060101010101" pitchFamily="49" charset="-122"/>
                        </a:rPr>
                        <a:t>上海期货交易所阴极铜标准合约</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stealth"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80060130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交易品种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阴极铜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71663556"/>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交易单位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5</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吨</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手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68326357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报价单位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元（人民币）</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吨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07247207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最小变动价位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10</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元</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吨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180724301"/>
                  </a:ext>
                </a:extLst>
              </a:tr>
              <a:tr h="32702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每日价格最大波动限制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不超过上一交易日结算价</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±3%</a:t>
                      </a:r>
                    </a:p>
                  </a:txBody>
                  <a:tcPr anchor="ctr"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84133922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合约交割月份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12</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月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69769619"/>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交易时间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上午</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9:00</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11:30</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　下午 </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1:30</a:t>
                      </a: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3:00</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113612848"/>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最后交易日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合约交割月份的</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15</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日（遇法定假日顺延）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2363225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交割日期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最后交易日后连续五个工作日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42795671"/>
                  </a:ext>
                </a:extLst>
              </a:tr>
              <a:tr h="66357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交割品级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标准品：标准阴极铜，符合国标</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GB/T467-1997 </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标准阴极铜规定，其中主成份铜加银含量不小于</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99.95%</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 替代品：高纯阴极铜，符合国标</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GB/T467-1997 </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高纯阴极铜规定；或符合</a:t>
                      </a:r>
                      <a:r>
                        <a:rPr kumimoji="0" lang="en-US" altLang="zh-CN"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BS EN 1978:1998</a:t>
                      </a: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高纯阴极铜规定。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88287953"/>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交割地点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交易所指定交割仓库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93441534"/>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最低交易保证金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合约价值的</a:t>
                      </a: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5%</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7277282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交易手续费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不高于成交金额的万分之二（含风险准备金）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21493122"/>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交割方式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实物交割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82120817"/>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交易代码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altLang="zh-CN" sz="1800" b="1" i="0" u="none" strike="noStrike" cap="none" normalizeH="0" baseline="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CU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56929567"/>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FF158A"/>
                          </a:solidFill>
                          <a:effectLst>
                            <a:outerShdw blurRad="38100" dist="38100" dir="2700000" algn="tl">
                              <a:srgbClr val="000000"/>
                            </a:outerShdw>
                          </a:effectLst>
                          <a:latin typeface="楷体_GB2312" pitchFamily="49" charset="-122"/>
                          <a:ea typeface="楷体_GB2312" pitchFamily="49" charset="-122"/>
                        </a:rPr>
                        <a:t>上市交易所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zh-CN" altLang="en-US" sz="1800" b="1" i="0" u="none" strike="noStrike" cap="none" normalizeH="0" baseline="0" dirty="0" smtClean="0">
                          <a:ln>
                            <a:noFill/>
                          </a:ln>
                          <a:solidFill>
                            <a:srgbClr val="1406CA"/>
                          </a:solidFill>
                          <a:effectLst>
                            <a:outerShdw blurRad="38100" dist="38100" dir="2700000" algn="tl">
                              <a:srgbClr val="000000"/>
                            </a:outerShdw>
                          </a:effectLst>
                          <a:latin typeface="楷体_GB2312" pitchFamily="49" charset="-122"/>
                          <a:ea typeface="楷体_GB2312" pitchFamily="49" charset="-122"/>
                        </a:rPr>
                        <a:t>上海期货交易所 </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271434"/>
                  </a:ext>
                </a:extLst>
              </a:tr>
            </a:tbl>
          </a:graphicData>
        </a:graphic>
      </p:graphicFrame>
      <p:sp>
        <p:nvSpPr>
          <p:cNvPr id="526620" name="Rectangle 284"/>
          <p:cNvSpPr>
            <a:spLocks noChangeArrowheads="1"/>
          </p:cNvSpPr>
          <p:nvPr/>
        </p:nvSpPr>
        <p:spPr bwMode="auto">
          <a:xfrm>
            <a:off x="1631951" y="771780"/>
            <a:ext cx="2700337" cy="5632450"/>
          </a:xfrm>
          <a:prstGeom prst="rect">
            <a:avLst/>
          </a:prstGeom>
          <a:solidFill>
            <a:srgbClr val="FF00FF">
              <a:alpha val="30000"/>
            </a:srgb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63609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620"/>
                                        </p:tgtEl>
                                        <p:attrNameLst>
                                          <p:attrName>style.visibility</p:attrName>
                                        </p:attrNameLst>
                                      </p:cBhvr>
                                      <p:to>
                                        <p:strVal val="visible"/>
                                      </p:to>
                                    </p:set>
                                    <p:animEffect transition="in" filter="wipe(up)">
                                      <p:cBhvr>
                                        <p:cTn id="7" dur="500"/>
                                        <p:tgtEl>
                                          <p:spTgt spid="526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p:txBody>
          <a:bodyPr/>
          <a:lstStyle/>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Key Concept</a:t>
            </a:r>
          </a:p>
          <a:p>
            <a:pPr lvl="1">
              <a:lnSpc>
                <a:spcPct val="90000"/>
              </a:lnSpc>
            </a:pPr>
            <a:r>
              <a:rPr lang="en-US" altLang="zh-CN" b="0" dirty="0">
                <a:solidFill>
                  <a:srgbClr val="CC0066"/>
                </a:solidFill>
                <a:ea typeface="宋体" panose="02010600030101010101" pitchFamily="2" charset="-122"/>
              </a:rPr>
              <a:t>Daily price Movement Limits</a:t>
            </a:r>
          </a:p>
          <a:p>
            <a:pPr lvl="2"/>
            <a:r>
              <a:rPr lang="en-US" altLang="zh-CN" b="0" dirty="0">
                <a:solidFill>
                  <a:srgbClr val="CC6600"/>
                </a:solidFill>
              </a:rPr>
              <a:t>Limit down（</a:t>
            </a:r>
            <a:r>
              <a:rPr lang="zh-CN" altLang="en-US" b="0" dirty="0">
                <a:solidFill>
                  <a:srgbClr val="CC6600"/>
                </a:solidFill>
              </a:rPr>
              <a:t>跌停板）</a:t>
            </a:r>
          </a:p>
          <a:p>
            <a:pPr lvl="2"/>
            <a:r>
              <a:rPr lang="en-US" altLang="zh-CN" b="0" dirty="0">
                <a:solidFill>
                  <a:srgbClr val="CC6600"/>
                </a:solidFill>
              </a:rPr>
              <a:t>Limit up（</a:t>
            </a:r>
            <a:r>
              <a:rPr lang="zh-CN" altLang="en-US" b="0" dirty="0">
                <a:solidFill>
                  <a:srgbClr val="CC6600"/>
                </a:solidFill>
              </a:rPr>
              <a:t>涨停板）</a:t>
            </a:r>
          </a:p>
          <a:p>
            <a:pPr lvl="2"/>
            <a:r>
              <a:rPr lang="en-US" altLang="zh-CN" b="0" dirty="0">
                <a:solidFill>
                  <a:srgbClr val="CC6600"/>
                </a:solidFill>
              </a:rPr>
              <a:t>A limit move（</a:t>
            </a:r>
            <a:r>
              <a:rPr lang="zh-CN" altLang="en-US" b="0" dirty="0">
                <a:solidFill>
                  <a:srgbClr val="CC6600"/>
                </a:solidFill>
              </a:rPr>
              <a:t>涨停板变动）</a:t>
            </a:r>
          </a:p>
          <a:p>
            <a:pPr lvl="2"/>
            <a:r>
              <a:rPr lang="en-US" altLang="zh-CN" b="0" dirty="0">
                <a:solidFill>
                  <a:srgbClr val="FF158A"/>
                </a:solidFill>
              </a:rPr>
              <a:t>The purpose of daily price limits is to prevent large price movements from occurring because of speculative </a:t>
            </a:r>
            <a:r>
              <a:rPr lang="en-US" altLang="zh-CN" b="0" dirty="0" smtClean="0">
                <a:solidFill>
                  <a:srgbClr val="FF158A"/>
                </a:solidFill>
              </a:rPr>
              <a:t>excesses</a:t>
            </a:r>
            <a:endParaRPr lang="en-US" altLang="zh-CN" b="0" dirty="0">
              <a:solidFill>
                <a:srgbClr val="FF158A"/>
              </a:solidFill>
            </a:endParaRPr>
          </a:p>
          <a:p>
            <a:pPr lvl="1">
              <a:lnSpc>
                <a:spcPct val="90000"/>
              </a:lnSpc>
            </a:pPr>
            <a:r>
              <a:rPr lang="en-US" altLang="zh-CN" b="0" dirty="0">
                <a:solidFill>
                  <a:srgbClr val="CC0066"/>
                </a:solidFill>
                <a:ea typeface="宋体" panose="02010600030101010101" pitchFamily="2" charset="-122"/>
              </a:rPr>
              <a:t>Position Limits</a:t>
            </a:r>
          </a:p>
          <a:p>
            <a:pPr lvl="2"/>
            <a:r>
              <a:rPr lang="en-US" altLang="zh-CN" b="0" dirty="0">
                <a:solidFill>
                  <a:srgbClr val="FF158A"/>
                </a:solidFill>
              </a:rPr>
              <a:t>The purpose of the limits is to prevent speculators from exercising undue(</a:t>
            </a:r>
            <a:r>
              <a:rPr lang="zh-CN" altLang="en-US" b="0" dirty="0">
                <a:solidFill>
                  <a:srgbClr val="FF158A"/>
                </a:solidFill>
              </a:rPr>
              <a:t>不适当的</a:t>
            </a:r>
            <a:r>
              <a:rPr lang="en-US" altLang="zh-CN" b="0" dirty="0">
                <a:solidFill>
                  <a:srgbClr val="FF158A"/>
                </a:solidFill>
              </a:rPr>
              <a:t>) influence on the </a:t>
            </a:r>
            <a:r>
              <a:rPr lang="en-US" altLang="zh-CN" b="0" dirty="0" smtClean="0">
                <a:solidFill>
                  <a:srgbClr val="FF158A"/>
                </a:solidFill>
              </a:rPr>
              <a:t>market</a:t>
            </a:r>
            <a:endParaRPr lang="en-US" altLang="zh-CN" b="0" dirty="0">
              <a:solidFill>
                <a:srgbClr val="FF158A"/>
              </a:solidFill>
            </a:endParaRPr>
          </a:p>
        </p:txBody>
      </p:sp>
      <p:sp>
        <p:nvSpPr>
          <p:cNvPr id="409607" name="Rectangle 7"/>
          <p:cNvSpPr>
            <a:spLocks noGrp="1" noChangeArrowheads="1"/>
          </p:cNvSpPr>
          <p:nvPr>
            <p:ph type="title"/>
          </p:nvPr>
        </p:nvSpPr>
        <p:spPr>
          <a:noFill/>
          <a:ln/>
        </p:spPr>
        <p:txBody>
          <a:bodyPr/>
          <a:lstStyle/>
          <a:p>
            <a:r>
              <a:rPr lang="en-US" altLang="zh-CN" sz="3200" dirty="0">
                <a:ea typeface="宋体" panose="02010600030101010101" pitchFamily="2" charset="-122"/>
              </a:rPr>
              <a:t>The Specification of the Futures Contract</a:t>
            </a:r>
            <a:endParaRPr lang="zh-CN" altLang="en-US" sz="3200" dirty="0">
              <a:ea typeface="宋体" panose="02010600030101010101" pitchFamily="2" charset="-122"/>
            </a:endParaRPr>
          </a:p>
        </p:txBody>
      </p:sp>
    </p:spTree>
    <p:extLst>
      <p:ext uri="{BB962C8B-B14F-4D97-AF65-F5344CB8AC3E}">
        <p14:creationId xmlns:p14="http://schemas.microsoft.com/office/powerpoint/2010/main" val="23167509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sz="4400" dirty="0" smtClean="0">
                <a:solidFill>
                  <a:srgbClr val="FF158A"/>
                </a:solidFill>
                <a:ea typeface="楷体_GB2312" pitchFamily="49" charset="-122"/>
              </a:rPr>
              <a:t>Margin</a:t>
            </a:r>
            <a:endParaRPr lang="zh-CN" altLang="en-US" sz="4400" dirty="0">
              <a:solidFill>
                <a:srgbClr val="FF158A"/>
              </a:solidFill>
              <a:ea typeface="楷体_GB2312" pitchFamily="49" charset="-122"/>
            </a:endParaRPr>
          </a:p>
        </p:txBody>
      </p:sp>
    </p:spTree>
    <p:extLst>
      <p:ext uri="{BB962C8B-B14F-4D97-AF65-F5344CB8AC3E}">
        <p14:creationId xmlns:p14="http://schemas.microsoft.com/office/powerpoint/2010/main" val="3809382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ltLang="zh-CN" dirty="0"/>
              <a:t>Margin</a:t>
            </a:r>
          </a:p>
        </p:txBody>
      </p:sp>
      <p:sp>
        <p:nvSpPr>
          <p:cNvPr id="415747" name="Rectangle 3"/>
          <p:cNvSpPr>
            <a:spLocks noGrp="1" noChangeArrowheads="1"/>
          </p:cNvSpPr>
          <p:nvPr>
            <p:ph type="body" idx="1"/>
          </p:nvPr>
        </p:nvSpPr>
        <p:spPr>
          <a:xfrm>
            <a:off x="707923" y="1905000"/>
            <a:ext cx="10840064" cy="33528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 margin is cash or marketable securities deposited by an investor with his or her broker</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balance in the margin account is adjusted to reflect </a:t>
            </a:r>
            <a:r>
              <a:rPr lang="en-US" altLang="zh-CN" dirty="0">
                <a:solidFill>
                  <a:srgbClr val="FF158A"/>
                </a:solidFill>
                <a:effectLst>
                  <a:outerShdw blurRad="38100" dist="38100" dir="2700000" algn="tl">
                    <a:srgbClr val="000000">
                      <a:alpha val="43137"/>
                    </a:srgbClr>
                  </a:outerShdw>
                </a:effectLst>
                <a:ea typeface="宋体" panose="02010600030101010101" pitchFamily="2" charset="-122"/>
              </a:rPr>
              <a:t>daily settlement</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日结算</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Margins minimize the possibility of a loss through a default on a contract</a:t>
            </a:r>
            <a:endParaRPr lang="zh-CN" altLang="en-US" dirty="0">
              <a:solidFill>
                <a:srgbClr val="1406CA"/>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val="2550580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rPr lang="en-US" altLang="zh-CN" dirty="0"/>
              <a:t>Margin</a:t>
            </a:r>
            <a:endParaRPr lang="zh-CN" altLang="en-US" dirty="0"/>
          </a:p>
        </p:txBody>
      </p:sp>
      <p:sp>
        <p:nvSpPr>
          <p:cNvPr id="437251" name="Rectangle 3"/>
          <p:cNvSpPr>
            <a:spLocks noGrp="1" noChangeArrowheads="1"/>
          </p:cNvSpPr>
          <p:nvPr>
            <p:ph type="body" idx="1"/>
          </p:nvPr>
        </p:nvSpPr>
        <p:spPr>
          <a:xfrm>
            <a:off x="781663" y="1818968"/>
            <a:ext cx="10781071" cy="33528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Terminology</a:t>
            </a:r>
          </a:p>
          <a:p>
            <a:pPr lvl="1"/>
            <a:r>
              <a:rPr lang="en-US" altLang="zh-CN" b="0" dirty="0">
                <a:solidFill>
                  <a:srgbClr val="FF158A"/>
                </a:solidFill>
              </a:rPr>
              <a:t>Margin account（</a:t>
            </a:r>
            <a:r>
              <a:rPr lang="zh-CN" altLang="en-US" b="0" dirty="0">
                <a:solidFill>
                  <a:srgbClr val="FF158A"/>
                </a:solidFill>
              </a:rPr>
              <a:t>保证金帐户）</a:t>
            </a:r>
          </a:p>
          <a:p>
            <a:pPr lvl="1"/>
            <a:r>
              <a:rPr lang="en-US" altLang="zh-CN" b="0" dirty="0">
                <a:solidFill>
                  <a:srgbClr val="FF158A"/>
                </a:solidFill>
              </a:rPr>
              <a:t>Initial margin（</a:t>
            </a:r>
            <a:r>
              <a:rPr lang="zh-CN" altLang="en-US" b="0" dirty="0">
                <a:solidFill>
                  <a:srgbClr val="FF158A"/>
                </a:solidFill>
              </a:rPr>
              <a:t>初始保证金）</a:t>
            </a:r>
          </a:p>
          <a:p>
            <a:pPr lvl="1"/>
            <a:r>
              <a:rPr lang="en-US" altLang="zh-CN" b="0" dirty="0">
                <a:solidFill>
                  <a:srgbClr val="FF158A"/>
                </a:solidFill>
              </a:rPr>
              <a:t>Marking to market（</a:t>
            </a:r>
            <a:r>
              <a:rPr lang="zh-CN" altLang="en-US" b="0" dirty="0">
                <a:solidFill>
                  <a:srgbClr val="FF158A"/>
                </a:solidFill>
              </a:rPr>
              <a:t>盯市）</a:t>
            </a:r>
          </a:p>
          <a:p>
            <a:pPr lvl="1"/>
            <a:r>
              <a:rPr lang="en-US" altLang="zh-CN" b="0" dirty="0">
                <a:solidFill>
                  <a:srgbClr val="FF158A"/>
                </a:solidFill>
              </a:rPr>
              <a:t>Maintenance margin（</a:t>
            </a:r>
            <a:r>
              <a:rPr lang="zh-CN" altLang="en-US" b="0" dirty="0">
                <a:solidFill>
                  <a:srgbClr val="FF158A"/>
                </a:solidFill>
              </a:rPr>
              <a:t>维持保证金）</a:t>
            </a:r>
          </a:p>
          <a:p>
            <a:pPr lvl="1"/>
            <a:r>
              <a:rPr lang="en-US" altLang="zh-CN" b="0" dirty="0">
                <a:solidFill>
                  <a:srgbClr val="FF158A"/>
                </a:solidFill>
              </a:rPr>
              <a:t>Margin call（</a:t>
            </a:r>
            <a:r>
              <a:rPr lang="zh-CN" altLang="en-US" b="0" dirty="0">
                <a:solidFill>
                  <a:srgbClr val="FF158A"/>
                </a:solidFill>
              </a:rPr>
              <a:t>保证金催付）</a:t>
            </a:r>
          </a:p>
          <a:p>
            <a:pPr lvl="1"/>
            <a:r>
              <a:rPr lang="en-US" altLang="zh-CN" b="0" dirty="0">
                <a:solidFill>
                  <a:srgbClr val="FF158A"/>
                </a:solidFill>
              </a:rPr>
              <a:t>Variation margin（</a:t>
            </a:r>
            <a:r>
              <a:rPr lang="zh-CN" altLang="en-US" b="0" dirty="0">
                <a:solidFill>
                  <a:srgbClr val="FF158A"/>
                </a:solidFill>
              </a:rPr>
              <a:t>变动保证金）</a:t>
            </a:r>
          </a:p>
        </p:txBody>
      </p:sp>
    </p:spTree>
    <p:extLst>
      <p:ext uri="{BB962C8B-B14F-4D97-AF65-F5344CB8AC3E}">
        <p14:creationId xmlns:p14="http://schemas.microsoft.com/office/powerpoint/2010/main" val="6780006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sz="3200" dirty="0"/>
              <a:t>Margin</a:t>
            </a:r>
            <a:endParaRPr lang="zh-CN" altLang="en-US" sz="3200" dirty="0"/>
          </a:p>
        </p:txBody>
      </p:sp>
      <p:pic>
        <p:nvPicPr>
          <p:cNvPr id="539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9" y="1557339"/>
            <a:ext cx="87661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557338"/>
            <a:ext cx="8943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818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9651"/>
                                        </p:tgtEl>
                                        <p:attrNameLst>
                                          <p:attrName>style.visibility</p:attrName>
                                        </p:attrNameLst>
                                      </p:cBhvr>
                                      <p:to>
                                        <p:strVal val="hidden"/>
                                      </p:to>
                                    </p:set>
                                  </p:childTnLst>
                                </p:cTn>
                              </p:par>
                            </p:childTnLst>
                          </p:cTn>
                        </p:par>
                        <p:par>
                          <p:cTn id="7" fill="hold" nodeType="afterGroup">
                            <p:stCondLst>
                              <p:cond delay="0"/>
                            </p:stCondLst>
                            <p:childTnLst>
                              <p:par>
                                <p:cTn id="8" presetID="53" presetClass="entr" presetSubtype="0" fill="hold" nodeType="afterEffect">
                                  <p:stCondLst>
                                    <p:cond delay="0"/>
                                  </p:stCondLst>
                                  <p:childTnLst>
                                    <p:set>
                                      <p:cBhvr>
                                        <p:cTn id="9" dur="1" fill="hold">
                                          <p:stCondLst>
                                            <p:cond delay="0"/>
                                          </p:stCondLst>
                                        </p:cTn>
                                        <p:tgtEl>
                                          <p:spTgt spid="539652"/>
                                        </p:tgtEl>
                                        <p:attrNameLst>
                                          <p:attrName>style.visibility</p:attrName>
                                        </p:attrNameLst>
                                      </p:cBhvr>
                                      <p:to>
                                        <p:strVal val="visible"/>
                                      </p:to>
                                    </p:set>
                                    <p:anim calcmode="lin" valueType="num">
                                      <p:cBhvr>
                                        <p:cTn id="10" dur="500" fill="hold"/>
                                        <p:tgtEl>
                                          <p:spTgt spid="539652"/>
                                        </p:tgtEl>
                                        <p:attrNameLst>
                                          <p:attrName>ppt_w</p:attrName>
                                        </p:attrNameLst>
                                      </p:cBhvr>
                                      <p:tavLst>
                                        <p:tav tm="0">
                                          <p:val>
                                            <p:fltVal val="0"/>
                                          </p:val>
                                        </p:tav>
                                        <p:tav tm="100000">
                                          <p:val>
                                            <p:strVal val="#ppt_w"/>
                                          </p:val>
                                        </p:tav>
                                      </p:tavLst>
                                    </p:anim>
                                    <p:anim calcmode="lin" valueType="num">
                                      <p:cBhvr>
                                        <p:cTn id="11" dur="500" fill="hold"/>
                                        <p:tgtEl>
                                          <p:spTgt spid="539652"/>
                                        </p:tgtEl>
                                        <p:attrNameLst>
                                          <p:attrName>ppt_h</p:attrName>
                                        </p:attrNameLst>
                                      </p:cBhvr>
                                      <p:tavLst>
                                        <p:tav tm="0">
                                          <p:val>
                                            <p:fltVal val="0"/>
                                          </p:val>
                                        </p:tav>
                                        <p:tav tm="100000">
                                          <p:val>
                                            <p:strVal val="#ppt_h"/>
                                          </p:val>
                                        </p:tav>
                                      </p:tavLst>
                                    </p:anim>
                                    <p:animEffect transition="in" filter="fade">
                                      <p:cBhvr>
                                        <p:cTn id="12"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zh-CN" sz="3200" dirty="0"/>
              <a:t>Margin</a:t>
            </a:r>
            <a:endParaRPr lang="zh-CN" altLang="en-US" sz="3200" dirty="0"/>
          </a:p>
        </p:txBody>
      </p:sp>
      <p:pic>
        <p:nvPicPr>
          <p:cNvPr id="540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8964613"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732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rPr lang="en-US" altLang="zh-CN"/>
              <a:t>The Operation of Margins</a:t>
            </a:r>
            <a:endParaRPr lang="zh-CN" altLang="en-US"/>
          </a:p>
        </p:txBody>
      </p:sp>
      <p:sp>
        <p:nvSpPr>
          <p:cNvPr id="414723" name="Rectangle 3"/>
          <p:cNvSpPr>
            <a:spLocks noGrp="1" noChangeArrowheads="1"/>
          </p:cNvSpPr>
          <p:nvPr>
            <p:ph type="body" idx="1"/>
          </p:nvPr>
        </p:nvSpPr>
        <p:spPr>
          <a:xfrm>
            <a:off x="693173" y="1905000"/>
            <a:ext cx="10559845" cy="3200400"/>
          </a:xfrm>
          <a:ln/>
          <a:extLst>
            <a:ext uri="{91240B29-F687-4F45-9708-019B960494DF}">
              <a14:hiddenLine xmlns:a14="http://schemas.microsoft.com/office/drawing/2010/main" w="12700">
                <a:solidFill>
                  <a:srgbClr val="FF6600"/>
                </a:solidFill>
                <a:miter lim="800000"/>
                <a:headEnd/>
                <a:tailEnd/>
              </a14:hiddenLine>
            </a:ext>
          </a:extLst>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An investor takes a long position in 2 December gold futures contracts on June 5</a:t>
            </a:r>
          </a:p>
          <a:p>
            <a:pPr lvl="1"/>
            <a:r>
              <a:rPr lang="en-US" altLang="zh-CN" b="0" dirty="0">
                <a:solidFill>
                  <a:srgbClr val="FF158A"/>
                </a:solidFill>
                <a:effectLst/>
                <a:ea typeface="宋体" panose="02010600030101010101" pitchFamily="2" charset="-122"/>
              </a:rPr>
              <a:t>contract size is 100 ounces.</a:t>
            </a:r>
          </a:p>
          <a:p>
            <a:pPr lvl="1"/>
            <a:r>
              <a:rPr lang="en-US" altLang="zh-CN" b="0" dirty="0">
                <a:solidFill>
                  <a:srgbClr val="FF158A"/>
                </a:solidFill>
                <a:effectLst/>
                <a:ea typeface="宋体" panose="02010600030101010101" pitchFamily="2" charset="-122"/>
              </a:rPr>
              <a:t>futures price is $600</a:t>
            </a:r>
          </a:p>
          <a:p>
            <a:pPr lvl="1"/>
            <a:r>
              <a:rPr lang="en-US" altLang="zh-CN" b="0" i="1" dirty="0">
                <a:solidFill>
                  <a:srgbClr val="1406CA"/>
                </a:solidFill>
                <a:effectLst/>
                <a:ea typeface="宋体" panose="02010600030101010101" pitchFamily="2" charset="-122"/>
              </a:rPr>
              <a:t>initial margin </a:t>
            </a:r>
            <a:r>
              <a:rPr lang="en-US" altLang="zh-CN" b="0" dirty="0">
                <a:solidFill>
                  <a:srgbClr val="FF158A"/>
                </a:solidFill>
                <a:effectLst/>
                <a:ea typeface="宋体" panose="02010600030101010101" pitchFamily="2" charset="-122"/>
              </a:rPr>
              <a:t>requirement is $2,000/contract ($4,000 in total)</a:t>
            </a:r>
          </a:p>
          <a:p>
            <a:pPr lvl="1"/>
            <a:r>
              <a:rPr lang="en-US" altLang="zh-CN" b="0" i="1" dirty="0">
                <a:solidFill>
                  <a:srgbClr val="1406CA"/>
                </a:solidFill>
                <a:effectLst/>
                <a:ea typeface="宋体" panose="02010600030101010101" pitchFamily="2" charset="-122"/>
              </a:rPr>
              <a:t>maintenance margin </a:t>
            </a:r>
            <a:r>
              <a:rPr lang="en-US" altLang="zh-CN" b="0" dirty="0">
                <a:solidFill>
                  <a:srgbClr val="FF158A"/>
                </a:solidFill>
                <a:effectLst/>
                <a:ea typeface="宋体" panose="02010600030101010101" pitchFamily="2" charset="-122"/>
              </a:rPr>
              <a:t>is $1,500/contract ($3,000 in total)</a:t>
            </a:r>
            <a:endParaRPr lang="zh-CN" altLang="en-US" b="0" dirty="0">
              <a:solidFill>
                <a:srgbClr val="FF158A"/>
              </a:solidFill>
              <a:effectLst/>
              <a:ea typeface="宋体" panose="02010600030101010101" pitchFamily="2" charset="-122"/>
            </a:endParaRPr>
          </a:p>
        </p:txBody>
      </p:sp>
    </p:spTree>
    <p:extLst>
      <p:ext uri="{BB962C8B-B14F-4D97-AF65-F5344CB8AC3E}">
        <p14:creationId xmlns:p14="http://schemas.microsoft.com/office/powerpoint/2010/main" val="180438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ltLang="zh-CN"/>
              <a:t>The Operation of Margins</a:t>
            </a:r>
            <a:endParaRPr lang="zh-CN" altLang="en-US"/>
          </a:p>
        </p:txBody>
      </p:sp>
      <p:sp>
        <p:nvSpPr>
          <p:cNvPr id="416774" name="Rectangle 6"/>
          <p:cNvSpPr>
            <a:spLocks noChangeArrowheads="1"/>
          </p:cNvSpPr>
          <p:nvPr/>
        </p:nvSpPr>
        <p:spPr bwMode="auto">
          <a:xfrm>
            <a:off x="4137025"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5" name="Line 7"/>
          <p:cNvSpPr>
            <a:spLocks noChangeShapeType="1"/>
          </p:cNvSpPr>
          <p:nvPr/>
        </p:nvSpPr>
        <p:spPr bwMode="auto">
          <a:xfrm>
            <a:off x="2867025" y="1901825"/>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6" name="Rectangle 8"/>
          <p:cNvSpPr>
            <a:spLocks noChangeArrowheads="1"/>
          </p:cNvSpPr>
          <p:nvPr/>
        </p:nvSpPr>
        <p:spPr bwMode="auto">
          <a:xfrm>
            <a:off x="2873376" y="1901826"/>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7" name="Line 9"/>
          <p:cNvSpPr>
            <a:spLocks noChangeShapeType="1"/>
          </p:cNvSpPr>
          <p:nvPr/>
        </p:nvSpPr>
        <p:spPr bwMode="auto">
          <a:xfrm>
            <a:off x="2867025" y="3333750"/>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8" name="Rectangle 10"/>
          <p:cNvSpPr>
            <a:spLocks noChangeArrowheads="1"/>
          </p:cNvSpPr>
          <p:nvPr/>
        </p:nvSpPr>
        <p:spPr bwMode="auto">
          <a:xfrm>
            <a:off x="2867026" y="3333751"/>
            <a:ext cx="5419725" cy="3175"/>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9" name="Line 11"/>
          <p:cNvSpPr>
            <a:spLocks noChangeShapeType="1"/>
          </p:cNvSpPr>
          <p:nvPr/>
        </p:nvSpPr>
        <p:spPr bwMode="auto">
          <a:xfrm>
            <a:off x="2867025" y="6319838"/>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0" name="Rectangle 12"/>
          <p:cNvSpPr>
            <a:spLocks noChangeArrowheads="1"/>
          </p:cNvSpPr>
          <p:nvPr/>
        </p:nvSpPr>
        <p:spPr bwMode="auto">
          <a:xfrm>
            <a:off x="2873376" y="6319839"/>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1" name="Rectangle 13"/>
          <p:cNvSpPr>
            <a:spLocks noChangeArrowheads="1"/>
          </p:cNvSpPr>
          <p:nvPr/>
        </p:nvSpPr>
        <p:spPr bwMode="auto">
          <a:xfrm>
            <a:off x="4694238" y="2022476"/>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Daily</a:t>
            </a:r>
          </a:p>
        </p:txBody>
      </p:sp>
      <p:sp>
        <p:nvSpPr>
          <p:cNvPr id="416782" name="Rectangle 14"/>
          <p:cNvSpPr>
            <a:spLocks noChangeArrowheads="1"/>
          </p:cNvSpPr>
          <p:nvPr/>
        </p:nvSpPr>
        <p:spPr bwMode="auto">
          <a:xfrm>
            <a:off x="5414964" y="2022476"/>
            <a:ext cx="114294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dirty="0">
                <a:solidFill>
                  <a:srgbClr val="1406CA"/>
                </a:solidFill>
                <a:ea typeface="宋体" panose="02010600030101010101" pitchFamily="2" charset="-122"/>
              </a:rPr>
              <a:t>Cumulative</a:t>
            </a:r>
          </a:p>
        </p:txBody>
      </p:sp>
      <p:sp>
        <p:nvSpPr>
          <p:cNvPr id="416783" name="Rectangle 15"/>
          <p:cNvSpPr>
            <a:spLocks noChangeArrowheads="1"/>
          </p:cNvSpPr>
          <p:nvPr/>
        </p:nvSpPr>
        <p:spPr bwMode="auto">
          <a:xfrm>
            <a:off x="6486525" y="202247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Margin</a:t>
            </a:r>
          </a:p>
        </p:txBody>
      </p:sp>
      <p:sp>
        <p:nvSpPr>
          <p:cNvPr id="416784" name="Rectangle 16"/>
          <p:cNvSpPr>
            <a:spLocks noChangeArrowheads="1"/>
          </p:cNvSpPr>
          <p:nvPr/>
        </p:nvSpPr>
        <p:spPr bwMode="auto">
          <a:xfrm>
            <a:off x="3767138" y="2320926"/>
            <a:ext cx="7999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Futures</a:t>
            </a:r>
          </a:p>
        </p:txBody>
      </p:sp>
      <p:sp>
        <p:nvSpPr>
          <p:cNvPr id="416785" name="Rectangle 17"/>
          <p:cNvSpPr>
            <a:spLocks noChangeArrowheads="1"/>
          </p:cNvSpPr>
          <p:nvPr/>
        </p:nvSpPr>
        <p:spPr bwMode="auto">
          <a:xfrm>
            <a:off x="4721225"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Gain</a:t>
            </a:r>
          </a:p>
        </p:txBody>
      </p:sp>
      <p:sp>
        <p:nvSpPr>
          <p:cNvPr id="416786" name="Rectangle 18"/>
          <p:cNvSpPr>
            <a:spLocks noChangeArrowheads="1"/>
          </p:cNvSpPr>
          <p:nvPr/>
        </p:nvSpPr>
        <p:spPr bwMode="auto">
          <a:xfrm>
            <a:off x="5689600"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Gain</a:t>
            </a:r>
          </a:p>
        </p:txBody>
      </p:sp>
      <p:sp>
        <p:nvSpPr>
          <p:cNvPr id="416787" name="Rectangle 19"/>
          <p:cNvSpPr>
            <a:spLocks noChangeArrowheads="1"/>
          </p:cNvSpPr>
          <p:nvPr/>
        </p:nvSpPr>
        <p:spPr bwMode="auto">
          <a:xfrm>
            <a:off x="6438901" y="2320926"/>
            <a:ext cx="87844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Account</a:t>
            </a:r>
          </a:p>
        </p:txBody>
      </p:sp>
      <p:sp>
        <p:nvSpPr>
          <p:cNvPr id="416788" name="Rectangle 20"/>
          <p:cNvSpPr>
            <a:spLocks noChangeArrowheads="1"/>
          </p:cNvSpPr>
          <p:nvPr/>
        </p:nvSpPr>
        <p:spPr bwMode="auto">
          <a:xfrm>
            <a:off x="7297738" y="232092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Margin</a:t>
            </a:r>
          </a:p>
        </p:txBody>
      </p:sp>
      <p:sp>
        <p:nvSpPr>
          <p:cNvPr id="416789" name="Rectangle 21"/>
          <p:cNvSpPr>
            <a:spLocks noChangeArrowheads="1"/>
          </p:cNvSpPr>
          <p:nvPr/>
        </p:nvSpPr>
        <p:spPr bwMode="auto">
          <a:xfrm>
            <a:off x="3868738" y="2619376"/>
            <a:ext cx="6059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Price</a:t>
            </a:r>
          </a:p>
        </p:txBody>
      </p:sp>
      <p:sp>
        <p:nvSpPr>
          <p:cNvPr id="416790" name="Rectangle 22"/>
          <p:cNvSpPr>
            <a:spLocks noChangeArrowheads="1"/>
          </p:cNvSpPr>
          <p:nvPr/>
        </p:nvSpPr>
        <p:spPr bwMode="auto">
          <a:xfrm>
            <a:off x="4632325"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Loss)</a:t>
            </a:r>
          </a:p>
        </p:txBody>
      </p:sp>
      <p:sp>
        <p:nvSpPr>
          <p:cNvPr id="416791" name="Rectangle 23"/>
          <p:cNvSpPr>
            <a:spLocks noChangeArrowheads="1"/>
          </p:cNvSpPr>
          <p:nvPr/>
        </p:nvSpPr>
        <p:spPr bwMode="auto">
          <a:xfrm>
            <a:off x="5600700"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Loss)</a:t>
            </a:r>
          </a:p>
        </p:txBody>
      </p:sp>
      <p:sp>
        <p:nvSpPr>
          <p:cNvPr id="416792" name="Rectangle 24"/>
          <p:cNvSpPr>
            <a:spLocks noChangeArrowheads="1"/>
          </p:cNvSpPr>
          <p:nvPr/>
        </p:nvSpPr>
        <p:spPr bwMode="auto">
          <a:xfrm>
            <a:off x="6453188" y="2619376"/>
            <a:ext cx="8447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dirty="0">
                <a:solidFill>
                  <a:srgbClr val="1406CA"/>
                </a:solidFill>
                <a:ea typeface="宋体" panose="02010600030101010101" pitchFamily="2" charset="-122"/>
              </a:rPr>
              <a:t>Balance</a:t>
            </a:r>
          </a:p>
        </p:txBody>
      </p:sp>
      <p:sp>
        <p:nvSpPr>
          <p:cNvPr id="416793" name="Rectangle 25"/>
          <p:cNvSpPr>
            <a:spLocks noChangeArrowheads="1"/>
          </p:cNvSpPr>
          <p:nvPr/>
        </p:nvSpPr>
        <p:spPr bwMode="auto">
          <a:xfrm>
            <a:off x="7432675" y="2619376"/>
            <a:ext cx="52578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Call</a:t>
            </a:r>
          </a:p>
        </p:txBody>
      </p:sp>
      <p:sp>
        <p:nvSpPr>
          <p:cNvPr id="416794" name="Rectangle 26"/>
          <p:cNvSpPr>
            <a:spLocks noChangeArrowheads="1"/>
          </p:cNvSpPr>
          <p:nvPr/>
        </p:nvSpPr>
        <p:spPr bwMode="auto">
          <a:xfrm>
            <a:off x="3182939" y="2917826"/>
            <a:ext cx="52418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Day</a:t>
            </a:r>
          </a:p>
        </p:txBody>
      </p:sp>
      <p:sp>
        <p:nvSpPr>
          <p:cNvPr id="416795" name="Rectangle 27"/>
          <p:cNvSpPr>
            <a:spLocks noChangeArrowheads="1"/>
          </p:cNvSpPr>
          <p:nvPr/>
        </p:nvSpPr>
        <p:spPr bwMode="auto">
          <a:xfrm>
            <a:off x="38227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US$)</a:t>
            </a:r>
          </a:p>
        </p:txBody>
      </p:sp>
      <p:sp>
        <p:nvSpPr>
          <p:cNvPr id="416796" name="Rectangle 28"/>
          <p:cNvSpPr>
            <a:spLocks noChangeArrowheads="1"/>
          </p:cNvSpPr>
          <p:nvPr/>
        </p:nvSpPr>
        <p:spPr bwMode="auto">
          <a:xfrm>
            <a:off x="46482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US$)</a:t>
            </a:r>
          </a:p>
        </p:txBody>
      </p:sp>
      <p:sp>
        <p:nvSpPr>
          <p:cNvPr id="416797" name="Rectangle 29"/>
          <p:cNvSpPr>
            <a:spLocks noChangeArrowheads="1"/>
          </p:cNvSpPr>
          <p:nvPr/>
        </p:nvSpPr>
        <p:spPr bwMode="auto">
          <a:xfrm>
            <a:off x="5614988"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US$)</a:t>
            </a:r>
          </a:p>
        </p:txBody>
      </p:sp>
      <p:sp>
        <p:nvSpPr>
          <p:cNvPr id="416798" name="Rectangle 30"/>
          <p:cNvSpPr>
            <a:spLocks noChangeArrowheads="1"/>
          </p:cNvSpPr>
          <p:nvPr/>
        </p:nvSpPr>
        <p:spPr bwMode="auto">
          <a:xfrm>
            <a:off x="652145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US$)</a:t>
            </a:r>
          </a:p>
        </p:txBody>
      </p:sp>
      <p:sp>
        <p:nvSpPr>
          <p:cNvPr id="416799" name="Rectangle 31"/>
          <p:cNvSpPr>
            <a:spLocks noChangeArrowheads="1"/>
          </p:cNvSpPr>
          <p:nvPr/>
        </p:nvSpPr>
        <p:spPr bwMode="auto">
          <a:xfrm>
            <a:off x="73279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r>
              <a:rPr lang="en-US" altLang="zh-CN" sz="1600">
                <a:solidFill>
                  <a:srgbClr val="1406CA"/>
                </a:solidFill>
                <a:ea typeface="宋体" panose="02010600030101010101" pitchFamily="2" charset="-122"/>
              </a:rPr>
              <a:t>US$)</a:t>
            </a:r>
          </a:p>
        </p:txBody>
      </p:sp>
      <p:sp>
        <p:nvSpPr>
          <p:cNvPr id="416800" name="Rectangle 32"/>
          <p:cNvSpPr>
            <a:spLocks noChangeArrowheads="1"/>
          </p:cNvSpPr>
          <p:nvPr/>
        </p:nvSpPr>
        <p:spPr bwMode="auto">
          <a:xfrm>
            <a:off x="3762375" y="33972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600.00</a:t>
            </a:r>
          </a:p>
        </p:txBody>
      </p:sp>
      <p:sp>
        <p:nvSpPr>
          <p:cNvPr id="416801" name="Rectangle 33"/>
          <p:cNvSpPr>
            <a:spLocks noChangeArrowheads="1"/>
          </p:cNvSpPr>
          <p:nvPr/>
        </p:nvSpPr>
        <p:spPr bwMode="auto">
          <a:xfrm>
            <a:off x="6524625" y="33972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4,000</a:t>
            </a:r>
          </a:p>
        </p:txBody>
      </p:sp>
      <p:sp>
        <p:nvSpPr>
          <p:cNvPr id="416802" name="Rectangle 34"/>
          <p:cNvSpPr>
            <a:spLocks noChangeArrowheads="1"/>
          </p:cNvSpPr>
          <p:nvPr/>
        </p:nvSpPr>
        <p:spPr bwMode="auto">
          <a:xfrm>
            <a:off x="3189288" y="3754439"/>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5-</a:t>
            </a:r>
            <a:r>
              <a:rPr lang="en-US" altLang="zh-CN" sz="1600">
                <a:solidFill>
                  <a:srgbClr val="1406CA"/>
                </a:solidFill>
                <a:ea typeface="宋体" panose="02010600030101010101" pitchFamily="2" charset="-122"/>
              </a:rPr>
              <a:t>Jun</a:t>
            </a:r>
          </a:p>
        </p:txBody>
      </p:sp>
      <p:sp>
        <p:nvSpPr>
          <p:cNvPr id="416803" name="Rectangle 35"/>
          <p:cNvSpPr>
            <a:spLocks noChangeArrowheads="1"/>
          </p:cNvSpPr>
          <p:nvPr/>
        </p:nvSpPr>
        <p:spPr bwMode="auto">
          <a:xfrm>
            <a:off x="3762375" y="3754439"/>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597.00</a:t>
            </a:r>
          </a:p>
        </p:txBody>
      </p:sp>
      <p:sp>
        <p:nvSpPr>
          <p:cNvPr id="416804" name="Rectangle 36"/>
          <p:cNvSpPr>
            <a:spLocks noChangeArrowheads="1"/>
          </p:cNvSpPr>
          <p:nvPr/>
        </p:nvSpPr>
        <p:spPr bwMode="auto">
          <a:xfrm>
            <a:off x="4803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(600)</a:t>
            </a:r>
          </a:p>
        </p:txBody>
      </p:sp>
      <p:sp>
        <p:nvSpPr>
          <p:cNvPr id="416805" name="Rectangle 37"/>
          <p:cNvSpPr>
            <a:spLocks noChangeArrowheads="1"/>
          </p:cNvSpPr>
          <p:nvPr/>
        </p:nvSpPr>
        <p:spPr bwMode="auto">
          <a:xfrm>
            <a:off x="4565650" y="3754439"/>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6" name="Rectangle 38"/>
          <p:cNvSpPr>
            <a:spLocks noChangeArrowheads="1"/>
          </p:cNvSpPr>
          <p:nvPr/>
        </p:nvSpPr>
        <p:spPr bwMode="auto">
          <a:xfrm>
            <a:off x="5819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(600)</a:t>
            </a:r>
          </a:p>
        </p:txBody>
      </p:sp>
      <p:sp>
        <p:nvSpPr>
          <p:cNvPr id="416807" name="Rectangle 39"/>
          <p:cNvSpPr>
            <a:spLocks noChangeArrowheads="1"/>
          </p:cNvSpPr>
          <p:nvPr/>
        </p:nvSpPr>
        <p:spPr bwMode="auto">
          <a:xfrm>
            <a:off x="5487988" y="3754439"/>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8" name="Rectangle 40"/>
          <p:cNvSpPr>
            <a:spLocks noChangeArrowheads="1"/>
          </p:cNvSpPr>
          <p:nvPr/>
        </p:nvSpPr>
        <p:spPr bwMode="auto">
          <a:xfrm>
            <a:off x="6524625" y="3754439"/>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3,400</a:t>
            </a:r>
          </a:p>
        </p:txBody>
      </p:sp>
      <p:sp>
        <p:nvSpPr>
          <p:cNvPr id="416809" name="Rectangle 41"/>
          <p:cNvSpPr>
            <a:spLocks noChangeArrowheads="1"/>
          </p:cNvSpPr>
          <p:nvPr/>
        </p:nvSpPr>
        <p:spPr bwMode="auto">
          <a:xfrm>
            <a:off x="7532688" y="3754439"/>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0</a:t>
            </a:r>
          </a:p>
        </p:txBody>
      </p:sp>
      <p:sp>
        <p:nvSpPr>
          <p:cNvPr id="416810" name="Rectangle 42"/>
          <p:cNvSpPr>
            <a:spLocks noChangeArrowheads="1"/>
          </p:cNvSpPr>
          <p:nvPr/>
        </p:nvSpPr>
        <p:spPr bwMode="auto">
          <a:xfrm>
            <a:off x="3322639" y="3873501"/>
            <a:ext cx="280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1" name="Rectangle 43"/>
          <p:cNvSpPr>
            <a:spLocks noChangeArrowheads="1"/>
          </p:cNvSpPr>
          <p:nvPr/>
        </p:nvSpPr>
        <p:spPr bwMode="auto">
          <a:xfrm>
            <a:off x="40608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2" name="Rectangle 44"/>
          <p:cNvSpPr>
            <a:spLocks noChangeArrowheads="1"/>
          </p:cNvSpPr>
          <p:nvPr/>
        </p:nvSpPr>
        <p:spPr bwMode="auto">
          <a:xfrm>
            <a:off x="48863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3" name="Rectangle 45"/>
          <p:cNvSpPr>
            <a:spLocks noChangeArrowheads="1"/>
          </p:cNvSpPr>
          <p:nvPr/>
        </p:nvSpPr>
        <p:spPr bwMode="auto">
          <a:xfrm>
            <a:off x="5853114"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4" name="Rectangle 46"/>
          <p:cNvSpPr>
            <a:spLocks noChangeArrowheads="1"/>
          </p:cNvSpPr>
          <p:nvPr/>
        </p:nvSpPr>
        <p:spPr bwMode="auto">
          <a:xfrm>
            <a:off x="6757989"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5" name="Rectangle 47"/>
          <p:cNvSpPr>
            <a:spLocks noChangeArrowheads="1"/>
          </p:cNvSpPr>
          <p:nvPr/>
        </p:nvSpPr>
        <p:spPr bwMode="auto">
          <a:xfrm>
            <a:off x="75660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6" name="Rectangle 48"/>
          <p:cNvSpPr>
            <a:spLocks noChangeArrowheads="1"/>
          </p:cNvSpPr>
          <p:nvPr/>
        </p:nvSpPr>
        <p:spPr bwMode="auto">
          <a:xfrm>
            <a:off x="332263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7" name="Rectangle 49"/>
          <p:cNvSpPr>
            <a:spLocks noChangeArrowheads="1"/>
          </p:cNvSpPr>
          <p:nvPr/>
        </p:nvSpPr>
        <p:spPr bwMode="auto">
          <a:xfrm>
            <a:off x="40608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8" name="Rectangle 50"/>
          <p:cNvSpPr>
            <a:spLocks noChangeArrowheads="1"/>
          </p:cNvSpPr>
          <p:nvPr/>
        </p:nvSpPr>
        <p:spPr bwMode="auto">
          <a:xfrm>
            <a:off x="48863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19" name="Rectangle 51"/>
          <p:cNvSpPr>
            <a:spLocks noChangeArrowheads="1"/>
          </p:cNvSpPr>
          <p:nvPr/>
        </p:nvSpPr>
        <p:spPr bwMode="auto">
          <a:xfrm>
            <a:off x="5853114"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0" name="Rectangle 52"/>
          <p:cNvSpPr>
            <a:spLocks noChangeArrowheads="1"/>
          </p:cNvSpPr>
          <p:nvPr/>
        </p:nvSpPr>
        <p:spPr bwMode="auto">
          <a:xfrm>
            <a:off x="675798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1" name="Rectangle 53"/>
          <p:cNvSpPr>
            <a:spLocks noChangeArrowheads="1"/>
          </p:cNvSpPr>
          <p:nvPr/>
        </p:nvSpPr>
        <p:spPr bwMode="auto">
          <a:xfrm>
            <a:off x="75660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2" name="Rectangle 54"/>
          <p:cNvSpPr>
            <a:spLocks noChangeArrowheads="1"/>
          </p:cNvSpPr>
          <p:nvPr/>
        </p:nvSpPr>
        <p:spPr bwMode="auto">
          <a:xfrm>
            <a:off x="332263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3" name="Rectangle 55"/>
          <p:cNvSpPr>
            <a:spLocks noChangeArrowheads="1"/>
          </p:cNvSpPr>
          <p:nvPr/>
        </p:nvSpPr>
        <p:spPr bwMode="auto">
          <a:xfrm>
            <a:off x="40608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4" name="Rectangle 56"/>
          <p:cNvSpPr>
            <a:spLocks noChangeArrowheads="1"/>
          </p:cNvSpPr>
          <p:nvPr/>
        </p:nvSpPr>
        <p:spPr bwMode="auto">
          <a:xfrm>
            <a:off x="48863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5" name="Rectangle 57"/>
          <p:cNvSpPr>
            <a:spLocks noChangeArrowheads="1"/>
          </p:cNvSpPr>
          <p:nvPr/>
        </p:nvSpPr>
        <p:spPr bwMode="auto">
          <a:xfrm>
            <a:off x="5853114"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6" name="Rectangle 58"/>
          <p:cNvSpPr>
            <a:spLocks noChangeArrowheads="1"/>
          </p:cNvSpPr>
          <p:nvPr/>
        </p:nvSpPr>
        <p:spPr bwMode="auto">
          <a:xfrm>
            <a:off x="675798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7" name="Rectangle 59"/>
          <p:cNvSpPr>
            <a:spLocks noChangeArrowheads="1"/>
          </p:cNvSpPr>
          <p:nvPr/>
        </p:nvSpPr>
        <p:spPr bwMode="auto">
          <a:xfrm>
            <a:off x="75660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28" name="Rectangle 60"/>
          <p:cNvSpPr>
            <a:spLocks noChangeArrowheads="1"/>
          </p:cNvSpPr>
          <p:nvPr/>
        </p:nvSpPr>
        <p:spPr bwMode="auto">
          <a:xfrm>
            <a:off x="3070225" y="447040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13-</a:t>
            </a:r>
            <a:r>
              <a:rPr lang="en-US" altLang="zh-CN" sz="1600">
                <a:solidFill>
                  <a:srgbClr val="1406CA"/>
                </a:solidFill>
                <a:ea typeface="宋体" panose="02010600030101010101" pitchFamily="2" charset="-122"/>
              </a:rPr>
              <a:t>Jun</a:t>
            </a:r>
          </a:p>
        </p:txBody>
      </p:sp>
      <p:sp>
        <p:nvSpPr>
          <p:cNvPr id="416829" name="Rectangle 61"/>
          <p:cNvSpPr>
            <a:spLocks noChangeArrowheads="1"/>
          </p:cNvSpPr>
          <p:nvPr/>
        </p:nvSpPr>
        <p:spPr bwMode="auto">
          <a:xfrm>
            <a:off x="3762375" y="447040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593.30</a:t>
            </a:r>
          </a:p>
        </p:txBody>
      </p:sp>
      <p:sp>
        <p:nvSpPr>
          <p:cNvPr id="416830" name="Rectangle 62"/>
          <p:cNvSpPr>
            <a:spLocks noChangeArrowheads="1"/>
          </p:cNvSpPr>
          <p:nvPr/>
        </p:nvSpPr>
        <p:spPr bwMode="auto">
          <a:xfrm>
            <a:off x="4803775" y="4470401"/>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(420)</a:t>
            </a:r>
          </a:p>
        </p:txBody>
      </p:sp>
      <p:sp>
        <p:nvSpPr>
          <p:cNvPr id="416831" name="Rectangle 63"/>
          <p:cNvSpPr>
            <a:spLocks noChangeArrowheads="1"/>
          </p:cNvSpPr>
          <p:nvPr/>
        </p:nvSpPr>
        <p:spPr bwMode="auto">
          <a:xfrm>
            <a:off x="4565650" y="4470401"/>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2" name="Rectangle 64"/>
          <p:cNvSpPr>
            <a:spLocks noChangeArrowheads="1"/>
          </p:cNvSpPr>
          <p:nvPr/>
        </p:nvSpPr>
        <p:spPr bwMode="auto">
          <a:xfrm>
            <a:off x="5649913" y="447040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(1,340)</a:t>
            </a:r>
          </a:p>
        </p:txBody>
      </p:sp>
      <p:sp>
        <p:nvSpPr>
          <p:cNvPr id="416833" name="Rectangle 65"/>
          <p:cNvSpPr>
            <a:spLocks noChangeArrowheads="1"/>
          </p:cNvSpPr>
          <p:nvPr/>
        </p:nvSpPr>
        <p:spPr bwMode="auto">
          <a:xfrm>
            <a:off x="5487988" y="447040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4" name="Rectangle 66"/>
          <p:cNvSpPr>
            <a:spLocks noChangeArrowheads="1"/>
          </p:cNvSpPr>
          <p:nvPr/>
        </p:nvSpPr>
        <p:spPr bwMode="auto">
          <a:xfrm>
            <a:off x="652462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2,660</a:t>
            </a:r>
          </a:p>
        </p:txBody>
      </p:sp>
      <p:sp>
        <p:nvSpPr>
          <p:cNvPr id="416835" name="Rectangle 67"/>
          <p:cNvSpPr>
            <a:spLocks noChangeArrowheads="1"/>
          </p:cNvSpPr>
          <p:nvPr/>
        </p:nvSpPr>
        <p:spPr bwMode="auto">
          <a:xfrm>
            <a:off x="7353300"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1,340</a:t>
            </a:r>
          </a:p>
        </p:txBody>
      </p:sp>
      <p:sp>
        <p:nvSpPr>
          <p:cNvPr id="416836" name="Rectangle 68"/>
          <p:cNvSpPr>
            <a:spLocks noChangeArrowheads="1"/>
          </p:cNvSpPr>
          <p:nvPr/>
        </p:nvSpPr>
        <p:spPr bwMode="auto">
          <a:xfrm>
            <a:off x="7294564" y="44704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7" name="Rectangle 69"/>
          <p:cNvSpPr>
            <a:spLocks noChangeArrowheads="1"/>
          </p:cNvSpPr>
          <p:nvPr/>
        </p:nvSpPr>
        <p:spPr bwMode="auto">
          <a:xfrm>
            <a:off x="332263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38" name="Rectangle 70"/>
          <p:cNvSpPr>
            <a:spLocks noChangeArrowheads="1"/>
          </p:cNvSpPr>
          <p:nvPr/>
        </p:nvSpPr>
        <p:spPr bwMode="auto">
          <a:xfrm>
            <a:off x="40608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39" name="Rectangle 71"/>
          <p:cNvSpPr>
            <a:spLocks noChangeArrowheads="1"/>
          </p:cNvSpPr>
          <p:nvPr/>
        </p:nvSpPr>
        <p:spPr bwMode="auto">
          <a:xfrm>
            <a:off x="48863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0" name="Rectangle 72"/>
          <p:cNvSpPr>
            <a:spLocks noChangeArrowheads="1"/>
          </p:cNvSpPr>
          <p:nvPr/>
        </p:nvSpPr>
        <p:spPr bwMode="auto">
          <a:xfrm>
            <a:off x="5853114"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1" name="Rectangle 73"/>
          <p:cNvSpPr>
            <a:spLocks noChangeArrowheads="1"/>
          </p:cNvSpPr>
          <p:nvPr/>
        </p:nvSpPr>
        <p:spPr bwMode="auto">
          <a:xfrm>
            <a:off x="675798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2" name="Rectangle 74"/>
          <p:cNvSpPr>
            <a:spLocks noChangeArrowheads="1"/>
          </p:cNvSpPr>
          <p:nvPr/>
        </p:nvSpPr>
        <p:spPr bwMode="auto">
          <a:xfrm>
            <a:off x="75660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3" name="Rectangle 75"/>
          <p:cNvSpPr>
            <a:spLocks noChangeArrowheads="1"/>
          </p:cNvSpPr>
          <p:nvPr/>
        </p:nvSpPr>
        <p:spPr bwMode="auto">
          <a:xfrm>
            <a:off x="332263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4" name="Rectangle 76"/>
          <p:cNvSpPr>
            <a:spLocks noChangeArrowheads="1"/>
          </p:cNvSpPr>
          <p:nvPr/>
        </p:nvSpPr>
        <p:spPr bwMode="auto">
          <a:xfrm>
            <a:off x="40608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5" name="Rectangle 77"/>
          <p:cNvSpPr>
            <a:spLocks noChangeArrowheads="1"/>
          </p:cNvSpPr>
          <p:nvPr/>
        </p:nvSpPr>
        <p:spPr bwMode="auto">
          <a:xfrm>
            <a:off x="48863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6" name="Rectangle 78"/>
          <p:cNvSpPr>
            <a:spLocks noChangeArrowheads="1"/>
          </p:cNvSpPr>
          <p:nvPr/>
        </p:nvSpPr>
        <p:spPr bwMode="auto">
          <a:xfrm>
            <a:off x="5853114"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7" name="Rectangle 79"/>
          <p:cNvSpPr>
            <a:spLocks noChangeArrowheads="1"/>
          </p:cNvSpPr>
          <p:nvPr/>
        </p:nvSpPr>
        <p:spPr bwMode="auto">
          <a:xfrm>
            <a:off x="675798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48" name="Rectangle 80"/>
          <p:cNvSpPr>
            <a:spLocks noChangeArrowheads="1"/>
          </p:cNvSpPr>
          <p:nvPr/>
        </p:nvSpPr>
        <p:spPr bwMode="auto">
          <a:xfrm>
            <a:off x="7570789" y="4622800"/>
            <a:ext cx="23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49" name="Rectangle 81"/>
          <p:cNvSpPr>
            <a:spLocks noChangeArrowheads="1"/>
          </p:cNvSpPr>
          <p:nvPr/>
        </p:nvSpPr>
        <p:spPr bwMode="auto">
          <a:xfrm>
            <a:off x="332263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0" name="Rectangle 82"/>
          <p:cNvSpPr>
            <a:spLocks noChangeArrowheads="1"/>
          </p:cNvSpPr>
          <p:nvPr/>
        </p:nvSpPr>
        <p:spPr bwMode="auto">
          <a:xfrm>
            <a:off x="40608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1" name="Rectangle 83"/>
          <p:cNvSpPr>
            <a:spLocks noChangeArrowheads="1"/>
          </p:cNvSpPr>
          <p:nvPr/>
        </p:nvSpPr>
        <p:spPr bwMode="auto">
          <a:xfrm>
            <a:off x="48863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2" name="Rectangle 84"/>
          <p:cNvSpPr>
            <a:spLocks noChangeArrowheads="1"/>
          </p:cNvSpPr>
          <p:nvPr/>
        </p:nvSpPr>
        <p:spPr bwMode="auto">
          <a:xfrm>
            <a:off x="5853114"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3" name="Rectangle 85"/>
          <p:cNvSpPr>
            <a:spLocks noChangeArrowheads="1"/>
          </p:cNvSpPr>
          <p:nvPr/>
        </p:nvSpPr>
        <p:spPr bwMode="auto">
          <a:xfrm>
            <a:off x="675798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4" name="Rectangle 86"/>
          <p:cNvSpPr>
            <a:spLocks noChangeArrowheads="1"/>
          </p:cNvSpPr>
          <p:nvPr/>
        </p:nvSpPr>
        <p:spPr bwMode="auto">
          <a:xfrm>
            <a:off x="75660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55" name="Rectangle 87"/>
          <p:cNvSpPr>
            <a:spLocks noChangeArrowheads="1"/>
          </p:cNvSpPr>
          <p:nvPr/>
        </p:nvSpPr>
        <p:spPr bwMode="auto">
          <a:xfrm>
            <a:off x="3070225" y="518795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19-</a:t>
            </a:r>
            <a:r>
              <a:rPr lang="en-US" altLang="zh-CN" sz="1600">
                <a:solidFill>
                  <a:srgbClr val="1406CA"/>
                </a:solidFill>
                <a:ea typeface="宋体" panose="02010600030101010101" pitchFamily="2" charset="-122"/>
              </a:rPr>
              <a:t>Jun</a:t>
            </a:r>
          </a:p>
        </p:txBody>
      </p:sp>
      <p:sp>
        <p:nvSpPr>
          <p:cNvPr id="416856" name="Rectangle 88"/>
          <p:cNvSpPr>
            <a:spLocks noChangeArrowheads="1"/>
          </p:cNvSpPr>
          <p:nvPr/>
        </p:nvSpPr>
        <p:spPr bwMode="auto">
          <a:xfrm>
            <a:off x="3762375" y="51879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587.00</a:t>
            </a:r>
          </a:p>
        </p:txBody>
      </p:sp>
      <p:sp>
        <p:nvSpPr>
          <p:cNvPr id="416857" name="Rectangle 89"/>
          <p:cNvSpPr>
            <a:spLocks noChangeArrowheads="1"/>
          </p:cNvSpPr>
          <p:nvPr/>
        </p:nvSpPr>
        <p:spPr bwMode="auto">
          <a:xfrm>
            <a:off x="4632325"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(1,140)</a:t>
            </a:r>
          </a:p>
        </p:txBody>
      </p:sp>
      <p:sp>
        <p:nvSpPr>
          <p:cNvPr id="416858" name="Rectangle 90"/>
          <p:cNvSpPr>
            <a:spLocks noChangeArrowheads="1"/>
          </p:cNvSpPr>
          <p:nvPr/>
        </p:nvSpPr>
        <p:spPr bwMode="auto">
          <a:xfrm>
            <a:off x="4565651"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59" name="Rectangle 91"/>
          <p:cNvSpPr>
            <a:spLocks noChangeArrowheads="1"/>
          </p:cNvSpPr>
          <p:nvPr/>
        </p:nvSpPr>
        <p:spPr bwMode="auto">
          <a:xfrm>
            <a:off x="5649913"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(2,600)</a:t>
            </a:r>
          </a:p>
        </p:txBody>
      </p:sp>
      <p:sp>
        <p:nvSpPr>
          <p:cNvPr id="416860" name="Rectangle 92"/>
          <p:cNvSpPr>
            <a:spLocks noChangeArrowheads="1"/>
          </p:cNvSpPr>
          <p:nvPr/>
        </p:nvSpPr>
        <p:spPr bwMode="auto">
          <a:xfrm>
            <a:off x="5487988" y="518795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1" name="Rectangle 93"/>
          <p:cNvSpPr>
            <a:spLocks noChangeArrowheads="1"/>
          </p:cNvSpPr>
          <p:nvPr/>
        </p:nvSpPr>
        <p:spPr bwMode="auto">
          <a:xfrm>
            <a:off x="652462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2,740</a:t>
            </a:r>
          </a:p>
        </p:txBody>
      </p:sp>
      <p:sp>
        <p:nvSpPr>
          <p:cNvPr id="416862" name="Rectangle 94"/>
          <p:cNvSpPr>
            <a:spLocks noChangeArrowheads="1"/>
          </p:cNvSpPr>
          <p:nvPr/>
        </p:nvSpPr>
        <p:spPr bwMode="auto">
          <a:xfrm>
            <a:off x="7353300"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1,260</a:t>
            </a:r>
          </a:p>
        </p:txBody>
      </p:sp>
      <p:sp>
        <p:nvSpPr>
          <p:cNvPr id="416863" name="Rectangle 95"/>
          <p:cNvSpPr>
            <a:spLocks noChangeArrowheads="1"/>
          </p:cNvSpPr>
          <p:nvPr/>
        </p:nvSpPr>
        <p:spPr bwMode="auto">
          <a:xfrm>
            <a:off x="7294564"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4" name="Rectangle 96"/>
          <p:cNvSpPr>
            <a:spLocks noChangeArrowheads="1"/>
          </p:cNvSpPr>
          <p:nvPr/>
        </p:nvSpPr>
        <p:spPr bwMode="auto">
          <a:xfrm>
            <a:off x="332263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65" name="Rectangle 97"/>
          <p:cNvSpPr>
            <a:spLocks noChangeArrowheads="1"/>
          </p:cNvSpPr>
          <p:nvPr/>
        </p:nvSpPr>
        <p:spPr bwMode="auto">
          <a:xfrm>
            <a:off x="40608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66" name="Rectangle 98"/>
          <p:cNvSpPr>
            <a:spLocks noChangeArrowheads="1"/>
          </p:cNvSpPr>
          <p:nvPr/>
        </p:nvSpPr>
        <p:spPr bwMode="auto">
          <a:xfrm>
            <a:off x="48863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67" name="Rectangle 99"/>
          <p:cNvSpPr>
            <a:spLocks noChangeArrowheads="1"/>
          </p:cNvSpPr>
          <p:nvPr/>
        </p:nvSpPr>
        <p:spPr bwMode="auto">
          <a:xfrm>
            <a:off x="5853114"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68" name="Rectangle 100"/>
          <p:cNvSpPr>
            <a:spLocks noChangeArrowheads="1"/>
          </p:cNvSpPr>
          <p:nvPr/>
        </p:nvSpPr>
        <p:spPr bwMode="auto">
          <a:xfrm>
            <a:off x="675798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69" name="Rectangle 101"/>
          <p:cNvSpPr>
            <a:spLocks noChangeArrowheads="1"/>
          </p:cNvSpPr>
          <p:nvPr/>
        </p:nvSpPr>
        <p:spPr bwMode="auto">
          <a:xfrm>
            <a:off x="75660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0" name="Rectangle 102"/>
          <p:cNvSpPr>
            <a:spLocks noChangeArrowheads="1"/>
          </p:cNvSpPr>
          <p:nvPr/>
        </p:nvSpPr>
        <p:spPr bwMode="auto">
          <a:xfrm>
            <a:off x="332263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1" name="Rectangle 103"/>
          <p:cNvSpPr>
            <a:spLocks noChangeArrowheads="1"/>
          </p:cNvSpPr>
          <p:nvPr/>
        </p:nvSpPr>
        <p:spPr bwMode="auto">
          <a:xfrm>
            <a:off x="40608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2" name="Rectangle 104"/>
          <p:cNvSpPr>
            <a:spLocks noChangeArrowheads="1"/>
          </p:cNvSpPr>
          <p:nvPr/>
        </p:nvSpPr>
        <p:spPr bwMode="auto">
          <a:xfrm>
            <a:off x="48863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3" name="Rectangle 105"/>
          <p:cNvSpPr>
            <a:spLocks noChangeArrowheads="1"/>
          </p:cNvSpPr>
          <p:nvPr/>
        </p:nvSpPr>
        <p:spPr bwMode="auto">
          <a:xfrm>
            <a:off x="5853114"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4" name="Rectangle 106"/>
          <p:cNvSpPr>
            <a:spLocks noChangeArrowheads="1"/>
          </p:cNvSpPr>
          <p:nvPr/>
        </p:nvSpPr>
        <p:spPr bwMode="auto">
          <a:xfrm>
            <a:off x="675798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5" name="Rectangle 107"/>
          <p:cNvSpPr>
            <a:spLocks noChangeArrowheads="1"/>
          </p:cNvSpPr>
          <p:nvPr/>
        </p:nvSpPr>
        <p:spPr bwMode="auto">
          <a:xfrm>
            <a:off x="75660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6" name="Rectangle 108"/>
          <p:cNvSpPr>
            <a:spLocks noChangeArrowheads="1"/>
          </p:cNvSpPr>
          <p:nvPr/>
        </p:nvSpPr>
        <p:spPr bwMode="auto">
          <a:xfrm>
            <a:off x="332263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7" name="Rectangle 109"/>
          <p:cNvSpPr>
            <a:spLocks noChangeArrowheads="1"/>
          </p:cNvSpPr>
          <p:nvPr/>
        </p:nvSpPr>
        <p:spPr bwMode="auto">
          <a:xfrm>
            <a:off x="40608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8" name="Rectangle 110"/>
          <p:cNvSpPr>
            <a:spLocks noChangeArrowheads="1"/>
          </p:cNvSpPr>
          <p:nvPr/>
        </p:nvSpPr>
        <p:spPr bwMode="auto">
          <a:xfrm>
            <a:off x="48863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79" name="Rectangle 111"/>
          <p:cNvSpPr>
            <a:spLocks noChangeArrowheads="1"/>
          </p:cNvSpPr>
          <p:nvPr/>
        </p:nvSpPr>
        <p:spPr bwMode="auto">
          <a:xfrm>
            <a:off x="5853114"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80" name="Rectangle 112"/>
          <p:cNvSpPr>
            <a:spLocks noChangeArrowheads="1"/>
          </p:cNvSpPr>
          <p:nvPr/>
        </p:nvSpPr>
        <p:spPr bwMode="auto">
          <a:xfrm>
            <a:off x="675798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81" name="Rectangle 113"/>
          <p:cNvSpPr>
            <a:spLocks noChangeArrowheads="1"/>
          </p:cNvSpPr>
          <p:nvPr/>
        </p:nvSpPr>
        <p:spPr bwMode="auto">
          <a:xfrm>
            <a:off x="75660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82" name="Rectangle 114"/>
          <p:cNvSpPr>
            <a:spLocks noChangeArrowheads="1"/>
          </p:cNvSpPr>
          <p:nvPr/>
        </p:nvSpPr>
        <p:spPr bwMode="auto">
          <a:xfrm>
            <a:off x="3070225" y="590391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26-</a:t>
            </a:r>
            <a:r>
              <a:rPr lang="en-US" altLang="zh-CN" sz="1600">
                <a:solidFill>
                  <a:srgbClr val="1406CA"/>
                </a:solidFill>
                <a:ea typeface="宋体" panose="02010600030101010101" pitchFamily="2" charset="-122"/>
              </a:rPr>
              <a:t>Jun</a:t>
            </a:r>
          </a:p>
        </p:txBody>
      </p:sp>
      <p:sp>
        <p:nvSpPr>
          <p:cNvPr id="416883" name="Rectangle 115"/>
          <p:cNvSpPr>
            <a:spLocks noChangeArrowheads="1"/>
          </p:cNvSpPr>
          <p:nvPr/>
        </p:nvSpPr>
        <p:spPr bwMode="auto">
          <a:xfrm>
            <a:off x="3762375" y="5903914"/>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en-US" altLang="zh-CN" sz="1600">
                <a:solidFill>
                  <a:srgbClr val="1406CA"/>
                </a:solidFill>
                <a:ea typeface="宋体" panose="02010600030101010101" pitchFamily="2" charset="-122"/>
              </a:rPr>
              <a:t>592.30</a:t>
            </a:r>
          </a:p>
        </p:txBody>
      </p:sp>
      <p:sp>
        <p:nvSpPr>
          <p:cNvPr id="416884" name="Rectangle 116"/>
          <p:cNvSpPr>
            <a:spLocks noChangeArrowheads="1"/>
          </p:cNvSpPr>
          <p:nvPr/>
        </p:nvSpPr>
        <p:spPr bwMode="auto">
          <a:xfrm>
            <a:off x="488950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260</a:t>
            </a:r>
          </a:p>
        </p:txBody>
      </p:sp>
      <p:sp>
        <p:nvSpPr>
          <p:cNvPr id="416885" name="Rectangle 117"/>
          <p:cNvSpPr>
            <a:spLocks noChangeArrowheads="1"/>
          </p:cNvSpPr>
          <p:nvPr/>
        </p:nvSpPr>
        <p:spPr bwMode="auto">
          <a:xfrm>
            <a:off x="456565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6" name="Rectangle 118"/>
          <p:cNvSpPr>
            <a:spLocks noChangeArrowheads="1"/>
          </p:cNvSpPr>
          <p:nvPr/>
        </p:nvSpPr>
        <p:spPr bwMode="auto">
          <a:xfrm>
            <a:off x="5649913" y="5903914"/>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(1,540)</a:t>
            </a:r>
          </a:p>
        </p:txBody>
      </p:sp>
      <p:sp>
        <p:nvSpPr>
          <p:cNvPr id="416887" name="Rectangle 119"/>
          <p:cNvSpPr>
            <a:spLocks noChangeArrowheads="1"/>
          </p:cNvSpPr>
          <p:nvPr/>
        </p:nvSpPr>
        <p:spPr bwMode="auto">
          <a:xfrm>
            <a:off x="5487988" y="5903914"/>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8" name="Rectangle 120"/>
          <p:cNvSpPr>
            <a:spLocks noChangeArrowheads="1"/>
          </p:cNvSpPr>
          <p:nvPr/>
        </p:nvSpPr>
        <p:spPr bwMode="auto">
          <a:xfrm>
            <a:off x="6524625" y="5903914"/>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5,060</a:t>
            </a:r>
          </a:p>
        </p:txBody>
      </p:sp>
      <p:sp>
        <p:nvSpPr>
          <p:cNvPr id="416889" name="Rectangle 121"/>
          <p:cNvSpPr>
            <a:spLocks noChangeArrowheads="1"/>
          </p:cNvSpPr>
          <p:nvPr/>
        </p:nvSpPr>
        <p:spPr bwMode="auto">
          <a:xfrm>
            <a:off x="7532688" y="5903914"/>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0</a:t>
            </a:r>
          </a:p>
        </p:txBody>
      </p:sp>
      <p:sp>
        <p:nvSpPr>
          <p:cNvPr id="416890" name="Rectangle 122"/>
          <p:cNvSpPr>
            <a:spLocks noChangeArrowheads="1"/>
          </p:cNvSpPr>
          <p:nvPr/>
        </p:nvSpPr>
        <p:spPr bwMode="auto">
          <a:xfrm>
            <a:off x="7134225"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91" name="Rectangle 123"/>
          <p:cNvSpPr>
            <a:spLocks noChangeArrowheads="1"/>
          </p:cNvSpPr>
          <p:nvPr/>
        </p:nvSpPr>
        <p:spPr bwMode="auto">
          <a:xfrm>
            <a:off x="7962900"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92" name="Rectangle 124"/>
          <p:cNvSpPr>
            <a:spLocks noChangeArrowheads="1"/>
          </p:cNvSpPr>
          <p:nvPr/>
        </p:nvSpPr>
        <p:spPr bwMode="auto">
          <a:xfrm>
            <a:off x="822007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4,000</a:t>
            </a:r>
          </a:p>
        </p:txBody>
      </p:sp>
      <p:sp>
        <p:nvSpPr>
          <p:cNvPr id="416893" name="Rectangle 125"/>
          <p:cNvSpPr>
            <a:spLocks noChangeArrowheads="1"/>
          </p:cNvSpPr>
          <p:nvPr/>
        </p:nvSpPr>
        <p:spPr bwMode="auto">
          <a:xfrm>
            <a:off x="8220075" y="4829176"/>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3,000</a:t>
            </a:r>
          </a:p>
        </p:txBody>
      </p:sp>
      <p:sp>
        <p:nvSpPr>
          <p:cNvPr id="416894" name="Rectangle 126"/>
          <p:cNvSpPr>
            <a:spLocks noChangeArrowheads="1"/>
          </p:cNvSpPr>
          <p:nvPr/>
        </p:nvSpPr>
        <p:spPr bwMode="auto">
          <a:xfrm>
            <a:off x="7134225"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95" name="Rectangle 127"/>
          <p:cNvSpPr>
            <a:spLocks noChangeArrowheads="1"/>
          </p:cNvSpPr>
          <p:nvPr/>
        </p:nvSpPr>
        <p:spPr bwMode="auto">
          <a:xfrm>
            <a:off x="7962900"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a:t>
            </a:r>
          </a:p>
        </p:txBody>
      </p:sp>
      <p:sp>
        <p:nvSpPr>
          <p:cNvPr id="416896" name="Rectangle 128"/>
          <p:cNvSpPr>
            <a:spLocks noChangeArrowheads="1"/>
          </p:cNvSpPr>
          <p:nvPr/>
        </p:nvSpPr>
        <p:spPr bwMode="auto">
          <a:xfrm>
            <a:off x="822007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4,000</a:t>
            </a:r>
          </a:p>
        </p:txBody>
      </p:sp>
      <p:sp>
        <p:nvSpPr>
          <p:cNvPr id="416897" name="Rectangle 129"/>
          <p:cNvSpPr>
            <a:spLocks noChangeArrowheads="1"/>
          </p:cNvSpPr>
          <p:nvPr/>
        </p:nvSpPr>
        <p:spPr bwMode="auto">
          <a:xfrm>
            <a:off x="7962900" y="48434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&lt;</a:t>
            </a:r>
          </a:p>
        </p:txBody>
      </p:sp>
      <p:sp>
        <p:nvSpPr>
          <p:cNvPr id="416898" name="Line 130"/>
          <p:cNvSpPr>
            <a:spLocks noChangeShapeType="1"/>
          </p:cNvSpPr>
          <p:nvPr/>
        </p:nvSpPr>
        <p:spPr bwMode="auto">
          <a:xfrm flipH="1">
            <a:off x="7443789" y="4926013"/>
            <a:ext cx="536575"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99" name="Line 131"/>
          <p:cNvSpPr>
            <a:spLocks noChangeShapeType="1"/>
          </p:cNvSpPr>
          <p:nvPr/>
        </p:nvSpPr>
        <p:spPr bwMode="auto">
          <a:xfrm flipH="1" flipV="1">
            <a:off x="7129464" y="4705351"/>
            <a:ext cx="327025" cy="227013"/>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0" name="Line 132"/>
          <p:cNvSpPr>
            <a:spLocks noChangeShapeType="1"/>
          </p:cNvSpPr>
          <p:nvPr/>
        </p:nvSpPr>
        <p:spPr bwMode="auto">
          <a:xfrm flipH="1">
            <a:off x="7124701" y="4937125"/>
            <a:ext cx="327025" cy="2540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2" name="Line 134"/>
          <p:cNvSpPr>
            <a:spLocks noChangeShapeType="1"/>
          </p:cNvSpPr>
          <p:nvPr/>
        </p:nvSpPr>
        <p:spPr bwMode="auto">
          <a:xfrm flipV="1">
            <a:off x="7794625" y="4038600"/>
            <a:ext cx="838200" cy="4572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5" name="Text Box 137"/>
          <p:cNvSpPr txBox="1">
            <a:spLocks noChangeArrowheads="1"/>
          </p:cNvSpPr>
          <p:nvPr/>
        </p:nvSpPr>
        <p:spPr bwMode="auto">
          <a:xfrm>
            <a:off x="1143000" y="1371600"/>
            <a:ext cx="9906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200" b="1" dirty="0">
                <a:solidFill>
                  <a:srgbClr val="FF158A"/>
                </a:solidFill>
                <a:effectLst>
                  <a:outerShdw blurRad="38100" dist="38100" dir="2700000" algn="tl">
                    <a:srgbClr val="000000"/>
                  </a:outerShdw>
                </a:effectLst>
              </a:rPr>
              <a:t>Operation of margins for a long position in two gold futures contracts</a:t>
            </a:r>
          </a:p>
        </p:txBody>
      </p:sp>
      <p:sp>
        <p:nvSpPr>
          <p:cNvPr id="416906" name="Text Box 138"/>
          <p:cNvSpPr txBox="1">
            <a:spLocks noChangeArrowheads="1"/>
          </p:cNvSpPr>
          <p:nvPr/>
        </p:nvSpPr>
        <p:spPr bwMode="auto">
          <a:xfrm>
            <a:off x="8534400" y="3733801"/>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rgbClr val="1406CA"/>
                </a:solidFill>
                <a:latin typeface="ZapfDingbats"/>
                <a:ea typeface="宋体" panose="02010600030101010101" pitchFamily="2" charset="-122"/>
              </a:rPr>
              <a:t>Variation margin</a:t>
            </a:r>
          </a:p>
        </p:txBody>
      </p:sp>
      <p:pic>
        <p:nvPicPr>
          <p:cNvPr id="416908"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179" y="0"/>
            <a:ext cx="9144000" cy="688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4818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16908"/>
                                        </p:tgtEl>
                                      </p:cBhvr>
                                    </p:animEffect>
                                    <p:set>
                                      <p:cBhvr>
                                        <p:cTn id="7" dur="1" fill="hold">
                                          <p:stCondLst>
                                            <p:cond delay="499"/>
                                          </p:stCondLst>
                                        </p:cTn>
                                        <p:tgtEl>
                                          <p:spTgt spid="416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zh-CN"/>
              <a:t>The Operation of Margins</a:t>
            </a:r>
            <a:endParaRPr lang="zh-CN" altLang="en-US"/>
          </a:p>
        </p:txBody>
      </p:sp>
      <p:sp>
        <p:nvSpPr>
          <p:cNvPr id="417795" name="Rectangle 3"/>
          <p:cNvSpPr>
            <a:spLocks noGrp="1" noChangeArrowheads="1"/>
          </p:cNvSpPr>
          <p:nvPr>
            <p:ph type="body" idx="1"/>
          </p:nvPr>
        </p:nvSpPr>
        <p:spPr>
          <a:xfrm>
            <a:off x="737419" y="1524000"/>
            <a:ext cx="10810568" cy="48006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Further details</a:t>
            </a:r>
          </a:p>
          <a:p>
            <a:pPr lvl="1"/>
            <a:r>
              <a:rPr lang="en-US" altLang="zh-CN" b="0" dirty="0">
                <a:solidFill>
                  <a:srgbClr val="FF158A"/>
                </a:solidFill>
                <a:ea typeface="宋体" panose="02010600030101010101" pitchFamily="2" charset="-122"/>
              </a:rPr>
              <a:t>Many broker allow an investor to earn interest on the balance in a </a:t>
            </a:r>
            <a:r>
              <a:rPr lang="en-US" altLang="zh-CN" b="0" i="1" dirty="0">
                <a:solidFill>
                  <a:srgbClr val="1406CA"/>
                </a:solidFill>
                <a:ea typeface="宋体" panose="02010600030101010101" pitchFamily="2" charset="-122"/>
              </a:rPr>
              <a:t>margin account</a:t>
            </a:r>
          </a:p>
          <a:p>
            <a:pPr lvl="1"/>
            <a:r>
              <a:rPr lang="en-US" altLang="zh-CN" b="0" dirty="0">
                <a:solidFill>
                  <a:srgbClr val="FF158A"/>
                </a:solidFill>
                <a:ea typeface="宋体" panose="02010600030101010101" pitchFamily="2" charset="-122"/>
              </a:rPr>
              <a:t>To satisfy the initial margin requirements, investor can sometimes </a:t>
            </a:r>
            <a:r>
              <a:rPr lang="en-US" altLang="zh-CN" b="0" i="1" dirty="0">
                <a:solidFill>
                  <a:srgbClr val="1406CA"/>
                </a:solidFill>
                <a:ea typeface="宋体" panose="02010600030101010101" pitchFamily="2" charset="-122"/>
              </a:rPr>
              <a:t>deposit securities </a:t>
            </a:r>
            <a:r>
              <a:rPr lang="en-US" altLang="zh-CN" b="0" dirty="0">
                <a:solidFill>
                  <a:srgbClr val="FF158A"/>
                </a:solidFill>
                <a:ea typeface="宋体" panose="02010600030101010101" pitchFamily="2" charset="-122"/>
              </a:rPr>
              <a:t>with broker</a:t>
            </a:r>
          </a:p>
          <a:p>
            <a:pPr lvl="1"/>
            <a:r>
              <a:rPr lang="en-US" altLang="zh-CN" b="0" dirty="0">
                <a:solidFill>
                  <a:srgbClr val="FF158A"/>
                </a:solidFill>
                <a:ea typeface="宋体" panose="02010600030101010101" pitchFamily="2" charset="-122"/>
              </a:rPr>
              <a:t>The effect of the </a:t>
            </a:r>
            <a:r>
              <a:rPr lang="en-US" altLang="zh-CN" b="0" i="1" dirty="0" smtClean="0">
                <a:solidFill>
                  <a:srgbClr val="1406CA"/>
                </a:solidFill>
                <a:ea typeface="宋体" panose="02010600030101010101" pitchFamily="2" charset="-122"/>
              </a:rPr>
              <a:t>marking </a:t>
            </a:r>
            <a:r>
              <a:rPr lang="en-US" altLang="zh-CN" b="0" i="1" dirty="0">
                <a:solidFill>
                  <a:srgbClr val="1406CA"/>
                </a:solidFill>
                <a:ea typeface="宋体" panose="02010600030101010101" pitchFamily="2" charset="-122"/>
              </a:rPr>
              <a:t>to market </a:t>
            </a:r>
            <a:r>
              <a:rPr lang="en-US" altLang="zh-CN" b="0" dirty="0">
                <a:solidFill>
                  <a:srgbClr val="FF158A"/>
                </a:solidFill>
                <a:ea typeface="宋体" panose="02010600030101010101" pitchFamily="2" charset="-122"/>
              </a:rPr>
              <a:t>is that a futures contract is settled daily rather than all at the end of its life</a:t>
            </a:r>
          </a:p>
          <a:p>
            <a:pPr lvl="1"/>
            <a:r>
              <a:rPr lang="en-US" altLang="zh-CN" b="0" dirty="0">
                <a:solidFill>
                  <a:srgbClr val="FF158A"/>
                </a:solidFill>
                <a:ea typeface="宋体" panose="02010600030101010101" pitchFamily="2" charset="-122"/>
              </a:rPr>
              <a:t>Minimum levels for </a:t>
            </a:r>
            <a:r>
              <a:rPr lang="en-US" altLang="zh-CN" b="0" i="1" dirty="0">
                <a:solidFill>
                  <a:srgbClr val="1406CA"/>
                </a:solidFill>
                <a:ea typeface="宋体" panose="02010600030101010101" pitchFamily="2" charset="-122"/>
              </a:rPr>
              <a:t>initial and maintenance margins </a:t>
            </a:r>
            <a:r>
              <a:rPr lang="en-US" altLang="zh-CN" b="0" dirty="0">
                <a:solidFill>
                  <a:srgbClr val="FF158A"/>
                </a:solidFill>
                <a:ea typeface="宋体" panose="02010600030101010101" pitchFamily="2" charset="-122"/>
              </a:rPr>
              <a:t>are set by the exchange</a:t>
            </a:r>
          </a:p>
        </p:txBody>
      </p:sp>
    </p:spTree>
    <p:extLst>
      <p:ext uri="{BB962C8B-B14F-4D97-AF65-F5344CB8AC3E}">
        <p14:creationId xmlns:p14="http://schemas.microsoft.com/office/powerpoint/2010/main" val="279143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a:xfrm>
            <a:off x="1524000" y="1828800"/>
            <a:ext cx="9144000" cy="2362200"/>
          </a:xfrm>
        </p:spPr>
        <p:txBody>
          <a:bodyPr/>
          <a:lstStyle/>
          <a:p>
            <a:pPr algn="ctr">
              <a:lnSpc>
                <a:spcPct val="120000"/>
              </a:lnSpc>
            </a:pPr>
            <a:r>
              <a:rPr lang="en-US" altLang="zh-CN" sz="6000" dirty="0" smtClean="0"/>
              <a:t>Derivatives</a:t>
            </a:r>
            <a:endParaRPr lang="en-US" altLang="zh-CN" sz="6000" dirty="0"/>
          </a:p>
        </p:txBody>
      </p:sp>
      <p:sp>
        <p:nvSpPr>
          <p:cNvPr id="199685" name="Rectangle 5"/>
          <p:cNvSpPr>
            <a:spLocks noGrp="1" noChangeArrowheads="1"/>
          </p:cNvSpPr>
          <p:nvPr>
            <p:ph type="subTitle" idx="1"/>
          </p:nvPr>
        </p:nvSpPr>
        <p:spPr>
          <a:xfrm>
            <a:off x="1524000" y="4292600"/>
            <a:ext cx="9144000" cy="1944688"/>
          </a:xfrm>
        </p:spPr>
        <p:txBody>
          <a:bodyPr/>
          <a:lstStyle/>
          <a:p>
            <a:pPr algn="ctr">
              <a:lnSpc>
                <a:spcPct val="90000"/>
              </a:lnSpc>
            </a:pPr>
            <a:r>
              <a:rPr lang="zh-CN" altLang="en-US">
                <a:solidFill>
                  <a:srgbClr val="FF0066"/>
                </a:solidFill>
                <a:effectLst>
                  <a:outerShdw blurRad="38100" dist="38100" dir="2700000" algn="tl">
                    <a:srgbClr val="C0C0C0"/>
                  </a:outerShdw>
                </a:effectLst>
                <a:ea typeface="楷体" panose="02010609060101010101" pitchFamily="49" charset="-122"/>
              </a:rPr>
              <a:t>邓光军</a:t>
            </a:r>
          </a:p>
          <a:p>
            <a:pPr algn="ctr">
              <a:lnSpc>
                <a:spcPct val="90000"/>
              </a:lnSpc>
            </a:pPr>
            <a:endParaRPr lang="en-US" altLang="zh-CN" sz="2000">
              <a:effectLst>
                <a:outerShdw blurRad="38100" dist="38100" dir="2700000" algn="tl">
                  <a:srgbClr val="C0C0C0"/>
                </a:outerShdw>
              </a:effectLst>
              <a:ea typeface="楷体" panose="02010609060101010101" pitchFamily="49" charset="-122"/>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r>
              <a:rPr lang="en-US" altLang="zh-CN" sz="2000">
                <a:effectLst>
                  <a:outerShdw blurRad="38100" dist="38100" dir="2700000" algn="tl">
                    <a:srgbClr val="C0C0C0"/>
                  </a:outerShdw>
                </a:effectLst>
              </a:rPr>
              <a:t>denggj@uestc.edu.cn</a:t>
            </a:r>
          </a:p>
        </p:txBody>
      </p:sp>
      <p:sp>
        <p:nvSpPr>
          <p:cNvPr id="199686" name="Rectangle 6"/>
          <p:cNvSpPr>
            <a:spLocks noChangeArrowheads="1"/>
          </p:cNvSpPr>
          <p:nvPr/>
        </p:nvSpPr>
        <p:spPr bwMode="auto">
          <a:xfrm>
            <a:off x="1524000" y="6157914"/>
            <a:ext cx="9144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defRPr kumimoji="1" sz="2800" b="1">
                <a:solidFill>
                  <a:schemeClr val="tx2"/>
                </a:solidFill>
                <a:latin typeface="Times New Roman" panose="02020603050405020304" pitchFamily="18" charset="0"/>
                <a:ea typeface="楷体_GB2312" pitchFamily="49" charset="-122"/>
              </a:defRPr>
            </a:lvl1pPr>
            <a:lvl2pPr>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algn="ctr" fontAlgn="base">
              <a:spcAft>
                <a:spcPct val="0"/>
              </a:spcAft>
            </a:pPr>
            <a:r>
              <a:rPr lang="en-US" altLang="zh-CN" sz="1800">
                <a:solidFill>
                  <a:srgbClr val="CC6600"/>
                </a:solidFill>
                <a:effectLst>
                  <a:outerShdw blurRad="38100" dist="38100" dir="2700000" algn="tl">
                    <a:srgbClr val="C0C0C0"/>
                  </a:outerShdw>
                </a:effectLst>
                <a:ea typeface="黑体" panose="02010609060101010101" pitchFamily="49" charset="-122"/>
              </a:rPr>
              <a:t>School of Management and Economics</a:t>
            </a:r>
          </a:p>
        </p:txBody>
      </p:sp>
    </p:spTree>
    <p:extLst>
      <p:ext uri="{BB962C8B-B14F-4D97-AF65-F5344CB8AC3E}">
        <p14:creationId xmlns:p14="http://schemas.microsoft.com/office/powerpoint/2010/main" val="1819072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1026"/>
          <p:cNvSpPr>
            <a:spLocks noGrp="1" noChangeArrowheads="1"/>
          </p:cNvSpPr>
          <p:nvPr>
            <p:ph type="title"/>
          </p:nvPr>
        </p:nvSpPr>
        <p:spPr/>
        <p:txBody>
          <a:bodyPr/>
          <a:lstStyle/>
          <a:p>
            <a:r>
              <a:rPr lang="en-US" altLang="zh-CN"/>
              <a:t>The Operation of Margins</a:t>
            </a:r>
            <a:endParaRPr lang="zh-CN" altLang="en-US"/>
          </a:p>
        </p:txBody>
      </p:sp>
      <p:sp>
        <p:nvSpPr>
          <p:cNvPr id="418819" name="Rectangle 1027"/>
          <p:cNvSpPr>
            <a:spLocks noGrp="1" noChangeArrowheads="1"/>
          </p:cNvSpPr>
          <p:nvPr>
            <p:ph type="body" idx="1"/>
          </p:nvPr>
        </p:nvSpPr>
        <p:spPr>
          <a:xfrm>
            <a:off x="678425" y="2133600"/>
            <a:ext cx="10397613" cy="3352800"/>
          </a:xfrm>
        </p:spPr>
        <p:txBody>
          <a:bodyPr/>
          <a:lstStyle/>
          <a:p>
            <a:pPr lvl="1"/>
            <a:r>
              <a:rPr lang="en-US" altLang="zh-CN" b="0" dirty="0">
                <a:solidFill>
                  <a:srgbClr val="FF158A"/>
                </a:solidFill>
                <a:ea typeface="宋体" panose="02010600030101010101" pitchFamily="2" charset="-122"/>
              </a:rPr>
              <a:t>Margin requirements may depend  on the objectives of the trader.</a:t>
            </a:r>
          </a:p>
          <a:p>
            <a:pPr lvl="1"/>
            <a:r>
              <a:rPr lang="en-US" altLang="zh-CN" b="0" dirty="0">
                <a:solidFill>
                  <a:srgbClr val="FF158A"/>
                </a:solidFill>
                <a:ea typeface="宋体" panose="02010600030101010101" pitchFamily="2" charset="-122"/>
              </a:rPr>
              <a:t>Note that margin requirements are the same on short futures positions as they are on long futures positions</a:t>
            </a:r>
            <a:endParaRPr lang="zh-CN" altLang="en-US" b="0" dirty="0">
              <a:solidFill>
                <a:srgbClr val="FF158A"/>
              </a:solidFill>
              <a:ea typeface="宋体" panose="02010600030101010101" pitchFamily="2" charset="-122"/>
            </a:endParaRPr>
          </a:p>
        </p:txBody>
      </p:sp>
    </p:spTree>
    <p:extLst>
      <p:ext uri="{BB962C8B-B14F-4D97-AF65-F5344CB8AC3E}">
        <p14:creationId xmlns:p14="http://schemas.microsoft.com/office/powerpoint/2010/main" val="630622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a:t>The Operation of Margins</a:t>
            </a:r>
            <a:endParaRPr lang="zh-CN" altLang="en-US"/>
          </a:p>
        </p:txBody>
      </p:sp>
      <p:sp>
        <p:nvSpPr>
          <p:cNvPr id="419843" name="Rectangle 3"/>
          <p:cNvSpPr>
            <a:spLocks noGrp="1" noChangeArrowheads="1"/>
          </p:cNvSpPr>
          <p:nvPr>
            <p:ph type="body" idx="1"/>
          </p:nvPr>
        </p:nvSpPr>
        <p:spPr>
          <a:xfrm>
            <a:off x="899651" y="2133600"/>
            <a:ext cx="10500851" cy="4267200"/>
          </a:xfrm>
        </p:spPr>
        <p:txBody>
          <a:bodyPr/>
          <a:lstStyle/>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Clearinghouse and Clearing Margins</a:t>
            </a:r>
          </a:p>
          <a:p>
            <a:pPr lvl="1">
              <a:lnSpc>
                <a:spcPct val="90000"/>
              </a:lnSpc>
            </a:pPr>
            <a:r>
              <a:rPr lang="en-US" altLang="zh-CN" b="0" i="1" dirty="0">
                <a:solidFill>
                  <a:srgbClr val="1406CA"/>
                </a:solidFill>
                <a:ea typeface="宋体" panose="02010600030101010101" pitchFamily="2" charset="-122"/>
              </a:rPr>
              <a:t>The exchange clearinghouse</a:t>
            </a:r>
            <a:r>
              <a:rPr lang="en-US" altLang="zh-CN" b="0" dirty="0">
                <a:solidFill>
                  <a:srgbClr val="FF158A"/>
                </a:solidFill>
                <a:ea typeface="宋体" panose="02010600030101010101" pitchFamily="2" charset="-122"/>
              </a:rPr>
              <a:t>（</a:t>
            </a:r>
            <a:r>
              <a:rPr lang="zh-CN" altLang="en-US" b="0" dirty="0">
                <a:solidFill>
                  <a:srgbClr val="FF158A"/>
                </a:solidFill>
                <a:ea typeface="宋体" panose="02010600030101010101" pitchFamily="2" charset="-122"/>
              </a:rPr>
              <a:t>交易结算所） </a:t>
            </a:r>
            <a:r>
              <a:rPr lang="en-US" altLang="zh-CN" b="0" dirty="0">
                <a:solidFill>
                  <a:srgbClr val="FF158A"/>
                </a:solidFill>
                <a:ea typeface="宋体" panose="02010600030101010101" pitchFamily="2" charset="-122"/>
              </a:rPr>
              <a:t>is an adjunct of the exchange and acts as an intermediary in futures transactions.</a:t>
            </a:r>
          </a:p>
          <a:p>
            <a:pPr lvl="1">
              <a:lnSpc>
                <a:spcPct val="90000"/>
              </a:lnSpc>
            </a:pPr>
            <a:r>
              <a:rPr lang="en-US" altLang="zh-CN" b="0" dirty="0">
                <a:solidFill>
                  <a:srgbClr val="FF158A"/>
                </a:solidFill>
                <a:ea typeface="宋体" panose="02010600030101010101" pitchFamily="2" charset="-122"/>
              </a:rPr>
              <a:t>The clearinghouse has a number of members.</a:t>
            </a:r>
          </a:p>
          <a:p>
            <a:pPr lvl="1">
              <a:lnSpc>
                <a:spcPct val="90000"/>
              </a:lnSpc>
            </a:pPr>
            <a:r>
              <a:rPr lang="en-US" altLang="zh-CN" b="0" dirty="0">
                <a:solidFill>
                  <a:srgbClr val="FF158A"/>
                </a:solidFill>
                <a:ea typeface="宋体" panose="02010600030101010101" pitchFamily="2" charset="-122"/>
              </a:rPr>
              <a:t>The main task of the clearinghouse is to keep track of all the transactions that take place during a day so that it can calculate the net position of each of its members.</a:t>
            </a:r>
          </a:p>
          <a:p>
            <a:pPr lvl="1">
              <a:lnSpc>
                <a:spcPct val="90000"/>
              </a:lnSpc>
            </a:pPr>
            <a:r>
              <a:rPr lang="en-US" altLang="zh-CN" b="0" dirty="0">
                <a:solidFill>
                  <a:srgbClr val="FF158A"/>
                </a:solidFill>
                <a:ea typeface="宋体" panose="02010600030101010101" pitchFamily="2" charset="-122"/>
              </a:rPr>
              <a:t>The whole purpose of the margin system is to reduce the possibility of market participants sustaining losses because of defaults.</a:t>
            </a:r>
          </a:p>
        </p:txBody>
      </p:sp>
    </p:spTree>
    <p:extLst>
      <p:ext uri="{BB962C8B-B14F-4D97-AF65-F5344CB8AC3E}">
        <p14:creationId xmlns:p14="http://schemas.microsoft.com/office/powerpoint/2010/main" val="1060383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354" y="2610465"/>
            <a:ext cx="10515600" cy="993366"/>
          </a:xfrm>
        </p:spPr>
        <p:txBody>
          <a:bodyPr/>
          <a:lstStyle/>
          <a:p>
            <a:pPr algn="ctr"/>
            <a:r>
              <a:rPr lang="en-US" altLang="zh-CN" dirty="0">
                <a:solidFill>
                  <a:srgbClr val="FF158A"/>
                </a:solidFill>
                <a:ea typeface="宋体" panose="02010600030101010101" pitchFamily="2" charset="-122"/>
              </a:rPr>
              <a:t>Basis Risk</a:t>
            </a:r>
            <a:endParaRPr lang="zh-CN" altLang="en-US" dirty="0">
              <a:solidFill>
                <a:srgbClr val="FF158A"/>
              </a:solidFill>
            </a:endParaRPr>
          </a:p>
        </p:txBody>
      </p:sp>
    </p:spTree>
    <p:extLst>
      <p:ext uri="{BB962C8B-B14F-4D97-AF65-F5344CB8AC3E}">
        <p14:creationId xmlns:p14="http://schemas.microsoft.com/office/powerpoint/2010/main" val="306169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zh-CN"/>
              <a:t>Newspaper Quotes</a:t>
            </a:r>
          </a:p>
        </p:txBody>
      </p:sp>
      <p:sp>
        <p:nvSpPr>
          <p:cNvPr id="421891" name="Rectangle 3"/>
          <p:cNvSpPr>
            <a:spLocks noGrp="1" noChangeArrowheads="1"/>
          </p:cNvSpPr>
          <p:nvPr>
            <p:ph type="body" idx="1"/>
          </p:nvPr>
        </p:nvSpPr>
        <p:spPr>
          <a:xfrm>
            <a:off x="847964" y="2052484"/>
            <a:ext cx="10921249" cy="34290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Price（</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价格）</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Settlement price（</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结算价格）</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Lifetime highs and lows（</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有效期内的最高价和最低价）</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Open interest and volume of trading（</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未平仓合约数和交易量）</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Patterns of futures prices（</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期货价格模式）</a:t>
            </a:r>
          </a:p>
        </p:txBody>
      </p:sp>
    </p:spTree>
    <p:extLst>
      <p:ext uri="{BB962C8B-B14F-4D97-AF65-F5344CB8AC3E}">
        <p14:creationId xmlns:p14="http://schemas.microsoft.com/office/powerpoint/2010/main" val="2586320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1026"/>
          <p:cNvSpPr>
            <a:spLocks noGrp="1" noChangeArrowheads="1"/>
          </p:cNvSpPr>
          <p:nvPr>
            <p:ph type="title"/>
          </p:nvPr>
        </p:nvSpPr>
        <p:spPr/>
        <p:txBody>
          <a:bodyPr/>
          <a:lstStyle/>
          <a:p>
            <a:r>
              <a:rPr lang="en-US" altLang="zh-CN"/>
              <a:t>Newspaper Quotes</a:t>
            </a:r>
            <a:endParaRPr lang="zh-CN" altLang="en-US"/>
          </a:p>
        </p:txBody>
      </p:sp>
      <p:sp>
        <p:nvSpPr>
          <p:cNvPr id="439299" name="Rectangle 1027"/>
          <p:cNvSpPr>
            <a:spLocks noGrp="1" noChangeArrowheads="1"/>
          </p:cNvSpPr>
          <p:nvPr>
            <p:ph type="body" idx="1"/>
          </p:nvPr>
        </p:nvSpPr>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Some terminology</a:t>
            </a:r>
          </a:p>
          <a:p>
            <a:pPr lvl="1"/>
            <a:r>
              <a:rPr lang="en-US" altLang="zh-CN" b="0" dirty="0">
                <a:solidFill>
                  <a:srgbClr val="FF158A"/>
                </a:solidFill>
              </a:rPr>
              <a:t>Opening price（</a:t>
            </a:r>
            <a:r>
              <a:rPr lang="zh-CN" altLang="en-US" b="0" dirty="0">
                <a:solidFill>
                  <a:srgbClr val="FF158A"/>
                </a:solidFill>
              </a:rPr>
              <a:t>开盘价）</a:t>
            </a:r>
            <a:endParaRPr lang="zh-CN" altLang="en-US" b="0" dirty="0">
              <a:solidFill>
                <a:srgbClr val="FF158A"/>
              </a:solidFill>
              <a:ea typeface="宋体" panose="02010600030101010101" pitchFamily="2" charset="-122"/>
            </a:endParaRPr>
          </a:p>
          <a:p>
            <a:pPr lvl="1"/>
            <a:r>
              <a:rPr lang="en-US" altLang="zh-CN" b="0" dirty="0">
                <a:solidFill>
                  <a:srgbClr val="FF158A"/>
                </a:solidFill>
              </a:rPr>
              <a:t>Settlement price（</a:t>
            </a:r>
            <a:r>
              <a:rPr lang="zh-CN" altLang="en-US" b="0" dirty="0">
                <a:solidFill>
                  <a:srgbClr val="FF158A"/>
                </a:solidFill>
              </a:rPr>
              <a:t>结算价格）</a:t>
            </a:r>
          </a:p>
          <a:p>
            <a:pPr lvl="2"/>
            <a:r>
              <a:rPr lang="en-US" altLang="zh-CN" b="0" dirty="0">
                <a:solidFill>
                  <a:srgbClr val="000066"/>
                </a:solidFill>
                <a:ea typeface="宋体" panose="02010600030101010101" pitchFamily="2" charset="-122"/>
              </a:rPr>
              <a:t>the price just before the final bell each day </a:t>
            </a:r>
          </a:p>
          <a:p>
            <a:pPr lvl="2"/>
            <a:r>
              <a:rPr lang="en-US" altLang="zh-CN" b="0" dirty="0">
                <a:solidFill>
                  <a:srgbClr val="000066"/>
                </a:solidFill>
                <a:ea typeface="宋体" panose="02010600030101010101" pitchFamily="2" charset="-122"/>
              </a:rPr>
              <a:t>used for the daily settlement process</a:t>
            </a:r>
          </a:p>
          <a:p>
            <a:pPr lvl="1"/>
            <a:r>
              <a:rPr lang="en-US" altLang="zh-CN" b="0" dirty="0">
                <a:solidFill>
                  <a:srgbClr val="FF158A"/>
                </a:solidFill>
              </a:rPr>
              <a:t>Open interest(</a:t>
            </a:r>
            <a:r>
              <a:rPr lang="zh-CN" altLang="en-US" b="0" dirty="0">
                <a:solidFill>
                  <a:srgbClr val="FF158A"/>
                </a:solidFill>
              </a:rPr>
              <a:t>未平仓合约数)</a:t>
            </a:r>
          </a:p>
          <a:p>
            <a:pPr lvl="2"/>
            <a:r>
              <a:rPr lang="en-US" altLang="zh-CN" b="0" dirty="0">
                <a:solidFill>
                  <a:srgbClr val="000066"/>
                </a:solidFill>
                <a:ea typeface="宋体" panose="02010600030101010101" pitchFamily="2" charset="-122"/>
              </a:rPr>
              <a:t>the total number of contracts outstanding </a:t>
            </a:r>
          </a:p>
          <a:p>
            <a:pPr lvl="2"/>
            <a:r>
              <a:rPr lang="en-US" altLang="zh-CN" b="0" dirty="0">
                <a:solidFill>
                  <a:srgbClr val="000066"/>
                </a:solidFill>
                <a:ea typeface="宋体" panose="02010600030101010101" pitchFamily="2" charset="-122"/>
              </a:rPr>
              <a:t>equal to number of long positions or number of short positions</a:t>
            </a:r>
          </a:p>
          <a:p>
            <a:pPr lvl="1"/>
            <a:r>
              <a:rPr lang="en-US" altLang="zh-CN" b="0" dirty="0">
                <a:solidFill>
                  <a:srgbClr val="FF158A"/>
                </a:solidFill>
              </a:rPr>
              <a:t>Normal market(</a:t>
            </a:r>
            <a:r>
              <a:rPr lang="zh-CN" altLang="en-US" b="0" dirty="0">
                <a:solidFill>
                  <a:srgbClr val="FF158A"/>
                </a:solidFill>
              </a:rPr>
              <a:t>正常市场）</a:t>
            </a:r>
          </a:p>
          <a:p>
            <a:pPr lvl="1"/>
            <a:r>
              <a:rPr lang="en-US" altLang="zh-CN" b="0" dirty="0">
                <a:solidFill>
                  <a:srgbClr val="FF158A"/>
                </a:solidFill>
              </a:rPr>
              <a:t>Inverted market（</a:t>
            </a:r>
            <a:r>
              <a:rPr lang="zh-CN" altLang="en-US" b="0" dirty="0">
                <a:solidFill>
                  <a:srgbClr val="FF158A"/>
                </a:solidFill>
              </a:rPr>
              <a:t>逆转市场）</a:t>
            </a:r>
          </a:p>
        </p:txBody>
      </p:sp>
    </p:spTree>
    <p:extLst>
      <p:ext uri="{BB962C8B-B14F-4D97-AF65-F5344CB8AC3E}">
        <p14:creationId xmlns:p14="http://schemas.microsoft.com/office/powerpoint/2010/main" val="10548680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12888"/>
            <a:ext cx="9144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534540" name="Rectangle 12"/>
          <p:cNvSpPr>
            <a:spLocks noChangeArrowheads="1"/>
          </p:cNvSpPr>
          <p:nvPr/>
        </p:nvSpPr>
        <p:spPr bwMode="auto">
          <a:xfrm>
            <a:off x="2423652" y="527204"/>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1pPr>
            <a:lvl2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2pPr>
            <a:lvl3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3pPr>
            <a:lvl4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4pPr>
            <a:lvl5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5pPr>
            <a:lvl6pPr marL="4572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6pPr>
            <a:lvl7pPr marL="9144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7pPr>
            <a:lvl8pPr marL="13716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8pPr>
            <a:lvl9pPr marL="18288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9pPr>
          </a:lstStyle>
          <a:p>
            <a:r>
              <a:rPr lang="en-US" altLang="zh-CN" dirty="0"/>
              <a:t>Newspaper Quotes</a:t>
            </a:r>
            <a:endParaRPr lang="zh-CN" altLang="en-US" dirty="0"/>
          </a:p>
        </p:txBody>
      </p:sp>
    </p:spTree>
    <p:extLst>
      <p:ext uri="{BB962C8B-B14F-4D97-AF65-F5344CB8AC3E}">
        <p14:creationId xmlns:p14="http://schemas.microsoft.com/office/powerpoint/2010/main" val="3980190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ltLang="zh-CN" sz="3200"/>
              <a:t>Convergence Of Futures Price to Spot Price</a:t>
            </a:r>
          </a:p>
        </p:txBody>
      </p:sp>
      <p:sp>
        <p:nvSpPr>
          <p:cNvPr id="443395" name="Rectangle 3"/>
          <p:cNvSpPr>
            <a:spLocks noGrp="1" noChangeArrowheads="1"/>
          </p:cNvSpPr>
          <p:nvPr>
            <p:ph type="body" idx="1"/>
          </p:nvPr>
        </p:nvSpPr>
        <p:spPr>
          <a:xfrm>
            <a:off x="545689" y="1944329"/>
            <a:ext cx="10722077" cy="25908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As the delivery month of a futures contract is approached, the </a:t>
            </a:r>
            <a:r>
              <a:rPr lang="en-US" altLang="zh-CN" dirty="0">
                <a:solidFill>
                  <a:srgbClr val="FF158A"/>
                </a:solidFill>
                <a:effectLst>
                  <a:outerShdw blurRad="38100" dist="38100" dir="2700000" algn="tl">
                    <a:srgbClr val="000000">
                      <a:alpha val="43137"/>
                    </a:srgbClr>
                  </a:outerShdw>
                </a:effectLst>
                <a:ea typeface="宋体" panose="02010600030101010101" pitchFamily="2" charset="-122"/>
              </a:rPr>
              <a:t>futures price </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期货价格）</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converges to the </a:t>
            </a:r>
            <a:r>
              <a:rPr lang="en-US" altLang="zh-CN" dirty="0">
                <a:solidFill>
                  <a:srgbClr val="FF158A"/>
                </a:solidFill>
                <a:effectLst>
                  <a:outerShdw blurRad="38100" dist="38100" dir="2700000" algn="tl">
                    <a:srgbClr val="000000">
                      <a:alpha val="43137"/>
                    </a:srgbClr>
                  </a:outerShdw>
                </a:effectLst>
                <a:ea typeface="宋体" panose="02010600030101010101" pitchFamily="2" charset="-122"/>
              </a:rPr>
              <a:t>spot price </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现货价格）</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of the underlying asset. When the delivery period is reached, the futures price equals – or is very close to – the spot </a:t>
            </a:r>
            <a:r>
              <a:rPr lang="en-US" altLang="zh-CN" dirty="0" smtClean="0">
                <a:solidFill>
                  <a:srgbClr val="1406CA"/>
                </a:solidFill>
                <a:effectLst>
                  <a:outerShdw blurRad="38100" dist="38100" dir="2700000" algn="tl">
                    <a:srgbClr val="000000">
                      <a:alpha val="43137"/>
                    </a:srgbClr>
                  </a:outerShdw>
                </a:effectLst>
                <a:ea typeface="宋体" panose="02010600030101010101" pitchFamily="2" charset="-122"/>
              </a:rPr>
              <a:t>price</a:t>
            </a:r>
            <a:endParaRPr lang="en-US" altLang="zh-CN" dirty="0">
              <a:solidFill>
                <a:srgbClr val="1406CA"/>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val="3518915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ltLang="zh-CN" sz="3200"/>
              <a:t>Convergence Of Futures Price to Spot Price</a:t>
            </a:r>
            <a:endParaRPr lang="zh-CN" altLang="en-US" sz="3200"/>
          </a:p>
        </p:txBody>
      </p:sp>
      <p:sp>
        <p:nvSpPr>
          <p:cNvPr id="444419" name="Rectangle 3"/>
          <p:cNvSpPr>
            <a:spLocks noGrp="1" noChangeArrowheads="1"/>
          </p:cNvSpPr>
          <p:nvPr>
            <p:ph type="body" idx="1"/>
          </p:nvPr>
        </p:nvSpPr>
        <p:spPr>
          <a:xfrm>
            <a:off x="2209800" y="15240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Wingdings" panose="05000000000000000000" pitchFamily="2" charset="2"/>
              <a:buNone/>
            </a:pPr>
            <a:r>
              <a:rPr lang="zh-CN" altLang="en-US">
                <a:ea typeface="宋体" panose="02010600030101010101" pitchFamily="2" charset="-122"/>
              </a:rPr>
              <a:t> </a:t>
            </a:r>
          </a:p>
        </p:txBody>
      </p:sp>
      <p:grpSp>
        <p:nvGrpSpPr>
          <p:cNvPr id="444420" name="Group 4"/>
          <p:cNvGrpSpPr>
            <a:grpSpLocks/>
          </p:cNvGrpSpPr>
          <p:nvPr/>
        </p:nvGrpSpPr>
        <p:grpSpPr bwMode="auto">
          <a:xfrm>
            <a:off x="2286001" y="1752601"/>
            <a:ext cx="3851275" cy="3490913"/>
            <a:chOff x="480" y="1104"/>
            <a:chExt cx="2426" cy="2199"/>
          </a:xfrm>
        </p:grpSpPr>
        <p:sp>
          <p:nvSpPr>
            <p:cNvPr id="444421" name="Line 5"/>
            <p:cNvSpPr>
              <a:spLocks noChangeShapeType="1"/>
            </p:cNvSpPr>
            <p:nvPr/>
          </p:nvSpPr>
          <p:spPr bwMode="auto">
            <a:xfrm>
              <a:off x="480" y="1104"/>
              <a:ext cx="0" cy="1784"/>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a:off x="480" y="2888"/>
              <a:ext cx="2112" cy="0"/>
            </a:xfrm>
            <a:prstGeom prst="line">
              <a:avLst/>
            </a:prstGeom>
            <a:noFill/>
            <a:ln w="12700">
              <a:solidFill>
                <a:schemeClr val="folHlink"/>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3" name="Rectangle 7"/>
            <p:cNvSpPr>
              <a:spLocks noChangeArrowheads="1"/>
            </p:cNvSpPr>
            <p:nvPr/>
          </p:nvSpPr>
          <p:spPr bwMode="auto">
            <a:xfrm>
              <a:off x="2400" y="307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latin typeface="Arial" panose="020B0604020202020204" pitchFamily="34" charset="0"/>
                  <a:ea typeface="宋体" panose="02010600030101010101" pitchFamily="2" charset="-122"/>
                </a:rPr>
                <a:t>Time</a:t>
              </a:r>
            </a:p>
          </p:txBody>
        </p:sp>
        <p:grpSp>
          <p:nvGrpSpPr>
            <p:cNvPr id="444424" name="Group 8"/>
            <p:cNvGrpSpPr>
              <a:grpSpLocks/>
            </p:cNvGrpSpPr>
            <p:nvPr/>
          </p:nvGrpSpPr>
          <p:grpSpPr bwMode="auto">
            <a:xfrm>
              <a:off x="613" y="1401"/>
              <a:ext cx="1674" cy="987"/>
              <a:chOff x="625" y="2041"/>
              <a:chExt cx="1674" cy="987"/>
            </a:xfrm>
          </p:grpSpPr>
          <p:grpSp>
            <p:nvGrpSpPr>
              <p:cNvPr id="444425" name="Group 9"/>
              <p:cNvGrpSpPr>
                <a:grpSpLocks/>
              </p:cNvGrpSpPr>
              <p:nvPr/>
            </p:nvGrpSpPr>
            <p:grpSpPr bwMode="auto">
              <a:xfrm>
                <a:off x="766" y="2041"/>
                <a:ext cx="1533" cy="675"/>
                <a:chOff x="766" y="2041"/>
                <a:chExt cx="1533" cy="675"/>
              </a:xfrm>
            </p:grpSpPr>
            <p:sp>
              <p:nvSpPr>
                <p:cNvPr id="444426" name="Arc 10"/>
                <p:cNvSpPr>
                  <a:spLocks/>
                </p:cNvSpPr>
                <p:nvPr/>
              </p:nvSpPr>
              <p:spPr bwMode="auto">
                <a:xfrm rot="18780000">
                  <a:off x="766"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7" name="Arc 11"/>
                <p:cNvSpPr>
                  <a:spLocks/>
                </p:cNvSpPr>
                <p:nvPr/>
              </p:nvSpPr>
              <p:spPr bwMode="auto">
                <a:xfrm rot="2820000">
                  <a:off x="1790" y="2207"/>
                  <a:ext cx="491" cy="52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8" name="Line 12"/>
                <p:cNvSpPr>
                  <a:spLocks noChangeShapeType="1"/>
                </p:cNvSpPr>
                <p:nvPr/>
              </p:nvSpPr>
              <p:spPr bwMode="auto">
                <a:xfrm>
                  <a:off x="1579" y="2364"/>
                  <a:ext cx="75" cy="7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4429" name="Group 13"/>
              <p:cNvGrpSpPr>
                <a:grpSpLocks/>
              </p:cNvGrpSpPr>
              <p:nvPr/>
            </p:nvGrpSpPr>
            <p:grpSpPr bwMode="auto">
              <a:xfrm>
                <a:off x="778" y="2283"/>
                <a:ext cx="1513" cy="745"/>
                <a:chOff x="778" y="2283"/>
                <a:chExt cx="1513" cy="745"/>
              </a:xfrm>
            </p:grpSpPr>
            <p:sp>
              <p:nvSpPr>
                <p:cNvPr id="444430" name="Arc 14"/>
                <p:cNvSpPr>
                  <a:spLocks/>
                </p:cNvSpPr>
                <p:nvPr/>
              </p:nvSpPr>
              <p:spPr bwMode="auto">
                <a:xfrm rot="17940000">
                  <a:off x="778"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Arc 15"/>
                <p:cNvSpPr>
                  <a:spLocks/>
                </p:cNvSpPr>
                <p:nvPr/>
              </p:nvSpPr>
              <p:spPr bwMode="auto">
                <a:xfrm rot="1980000">
                  <a:off x="1763"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2" name="Line 16"/>
                <p:cNvSpPr>
                  <a:spLocks noChangeShapeType="1"/>
                </p:cNvSpPr>
                <p:nvPr/>
              </p:nvSpPr>
              <p:spPr bwMode="auto">
                <a:xfrm>
                  <a:off x="1573" y="2563"/>
                  <a:ext cx="92" cy="5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3" name="Line 17"/>
              <p:cNvSpPr>
                <a:spLocks noChangeShapeType="1"/>
              </p:cNvSpPr>
              <p:nvPr/>
            </p:nvSpPr>
            <p:spPr bwMode="auto">
              <a:xfrm flipH="1">
                <a:off x="625"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4" name="Rectangle 18"/>
            <p:cNvSpPr>
              <a:spLocks noChangeArrowheads="1"/>
            </p:cNvSpPr>
            <p:nvPr/>
          </p:nvSpPr>
          <p:spPr bwMode="auto">
            <a:xfrm>
              <a:off x="1472" y="1448"/>
              <a:ext cx="14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Futures Price</a:t>
              </a:r>
            </a:p>
          </p:txBody>
        </p:sp>
        <p:sp>
          <p:nvSpPr>
            <p:cNvPr id="444435" name="Rectangle 19"/>
            <p:cNvSpPr>
              <a:spLocks noChangeArrowheads="1"/>
            </p:cNvSpPr>
            <p:nvPr/>
          </p:nvSpPr>
          <p:spPr bwMode="auto">
            <a:xfrm>
              <a:off x="852" y="1942"/>
              <a:ext cx="8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Spot Price</a:t>
              </a:r>
            </a:p>
          </p:txBody>
        </p:sp>
      </p:grpSp>
      <p:sp>
        <p:nvSpPr>
          <p:cNvPr id="444436" name="Rectangle 20"/>
          <p:cNvSpPr>
            <a:spLocks noChangeArrowheads="1"/>
          </p:cNvSpPr>
          <p:nvPr/>
        </p:nvSpPr>
        <p:spPr bwMode="auto">
          <a:xfrm>
            <a:off x="6172200" y="2133600"/>
            <a:ext cx="4778374" cy="2971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2"/>
              </a:buClr>
              <a:buFont typeface="Wingdings" panose="05000000000000000000" pitchFamily="2" charset="2"/>
              <a:buChar char="v"/>
            </a:pPr>
            <a:r>
              <a:rPr lang="en-US" altLang="zh-CN" sz="2800" dirty="0">
                <a:solidFill>
                  <a:srgbClr val="1406CA"/>
                </a:solidFill>
                <a:effectLst>
                  <a:outerShdw blurRad="38100" dist="38100" dir="2700000" algn="tl">
                    <a:srgbClr val="000000"/>
                  </a:outerShdw>
                </a:effectLst>
                <a:ea typeface="黑体" panose="02010609060101010101" pitchFamily="49" charset="-122"/>
              </a:rPr>
              <a:t>Arbitrage portfolio(opportunity)</a:t>
            </a:r>
          </a:p>
          <a:p>
            <a:pPr lvl="1">
              <a:lnSpc>
                <a:spcPct val="90000"/>
              </a:lnSpc>
              <a:spcBef>
                <a:spcPct val="20000"/>
              </a:spcBef>
              <a:buClr>
                <a:srgbClr val="FF9900"/>
              </a:buClr>
              <a:buFontTx/>
              <a:buChar char="—"/>
            </a:pPr>
            <a:r>
              <a:rPr lang="en-US" altLang="zh-CN" b="1" dirty="0">
                <a:solidFill>
                  <a:srgbClr val="FF158A"/>
                </a:solidFill>
                <a:effectLst>
                  <a:outerShdw blurRad="38100" dist="38100" dir="2700000" algn="tl">
                    <a:srgbClr val="000000"/>
                  </a:outerShdw>
                </a:effectLst>
                <a:ea typeface="黑体" panose="02010609060101010101" pitchFamily="49" charset="-122"/>
              </a:rPr>
              <a:t>Short a futures contract</a:t>
            </a:r>
          </a:p>
          <a:p>
            <a:pPr lvl="1">
              <a:lnSpc>
                <a:spcPct val="90000"/>
              </a:lnSpc>
              <a:spcBef>
                <a:spcPct val="20000"/>
              </a:spcBef>
              <a:buClr>
                <a:srgbClr val="FF9900"/>
              </a:buClr>
              <a:buFontTx/>
              <a:buChar char="—"/>
            </a:pPr>
            <a:r>
              <a:rPr lang="en-US" altLang="zh-CN" b="1" dirty="0">
                <a:solidFill>
                  <a:srgbClr val="FF158A"/>
                </a:solidFill>
                <a:effectLst>
                  <a:outerShdw blurRad="38100" dist="38100" dir="2700000" algn="tl">
                    <a:srgbClr val="000000"/>
                  </a:outerShdw>
                </a:effectLst>
                <a:ea typeface="黑体" panose="02010609060101010101" pitchFamily="49" charset="-122"/>
              </a:rPr>
              <a:t>Buy the asset</a:t>
            </a:r>
          </a:p>
          <a:p>
            <a:pPr lvl="1">
              <a:lnSpc>
                <a:spcPct val="90000"/>
              </a:lnSpc>
              <a:spcBef>
                <a:spcPct val="20000"/>
              </a:spcBef>
              <a:buClr>
                <a:srgbClr val="FF9900"/>
              </a:buClr>
              <a:buFontTx/>
              <a:buChar char="—"/>
            </a:pPr>
            <a:r>
              <a:rPr lang="en-US" altLang="zh-CN" b="1" dirty="0">
                <a:solidFill>
                  <a:srgbClr val="FF158A"/>
                </a:solidFill>
                <a:effectLst>
                  <a:outerShdw blurRad="38100" dist="38100" dir="2700000" algn="tl">
                    <a:srgbClr val="000000"/>
                  </a:outerShdw>
                </a:effectLst>
                <a:ea typeface="黑体" panose="02010609060101010101" pitchFamily="49" charset="-122"/>
              </a:rPr>
              <a:t>Make delivery</a:t>
            </a:r>
          </a:p>
        </p:txBody>
      </p:sp>
      <p:grpSp>
        <p:nvGrpSpPr>
          <p:cNvPr id="444437" name="Group 21"/>
          <p:cNvGrpSpPr>
            <a:grpSpLocks/>
          </p:cNvGrpSpPr>
          <p:nvPr/>
        </p:nvGrpSpPr>
        <p:grpSpPr bwMode="auto">
          <a:xfrm>
            <a:off x="5006975" y="2743201"/>
            <a:ext cx="450850" cy="2424113"/>
            <a:chOff x="3316" y="2457"/>
            <a:chExt cx="284" cy="1527"/>
          </a:xfrm>
        </p:grpSpPr>
        <p:sp>
          <p:nvSpPr>
            <p:cNvPr id="444438" name="Line 22"/>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39" name="Rectangle 23"/>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grpSp>
        <p:nvGrpSpPr>
          <p:cNvPr id="444440" name="Group 24"/>
          <p:cNvGrpSpPr>
            <a:grpSpLocks/>
          </p:cNvGrpSpPr>
          <p:nvPr/>
        </p:nvGrpSpPr>
        <p:grpSpPr bwMode="auto">
          <a:xfrm>
            <a:off x="4114800" y="2743201"/>
            <a:ext cx="450850" cy="2424113"/>
            <a:chOff x="4036" y="2457"/>
            <a:chExt cx="284" cy="1527"/>
          </a:xfrm>
        </p:grpSpPr>
        <p:sp>
          <p:nvSpPr>
            <p:cNvPr id="444441" name="Line 25"/>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42" name="Rectangle 26"/>
            <p:cNvSpPr>
              <a:spLocks noChangeArrowheads="1"/>
            </p:cNvSpPr>
            <p:nvPr/>
          </p:nvSpPr>
          <p:spPr bwMode="auto">
            <a:xfrm>
              <a:off x="403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spTree>
    <p:extLst>
      <p:ext uri="{BB962C8B-B14F-4D97-AF65-F5344CB8AC3E}">
        <p14:creationId xmlns:p14="http://schemas.microsoft.com/office/powerpoint/2010/main" val="31755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dissolve">
                                      <p:cBhvr>
                                        <p:cTn id="7" dur="500"/>
                                        <p:tgtEl>
                                          <p:spTgt spid="444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4437"/>
                                        </p:tgtEl>
                                        <p:attrNameLst>
                                          <p:attrName>style.visibility</p:attrName>
                                        </p:attrNameLst>
                                      </p:cBhvr>
                                      <p:to>
                                        <p:strVal val="visible"/>
                                      </p:to>
                                    </p:set>
                                    <p:animEffect transition="in" filter="wipe(down)">
                                      <p:cBhvr>
                                        <p:cTn id="12" dur="500"/>
                                        <p:tgtEl>
                                          <p:spTgt spid="444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4440"/>
                                        </p:tgtEl>
                                        <p:attrNameLst>
                                          <p:attrName>style.visibility</p:attrName>
                                        </p:attrNameLst>
                                      </p:cBhvr>
                                      <p:to>
                                        <p:strVal val="visible"/>
                                      </p:to>
                                    </p:set>
                                    <p:animEffect transition="in" filter="wipe(down)">
                                      <p:cBhvr>
                                        <p:cTn id="17" dur="500"/>
                                        <p:tgtEl>
                                          <p:spTgt spid="444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44436"/>
                                        </p:tgtEl>
                                        <p:attrNameLst>
                                          <p:attrName>style.visibility</p:attrName>
                                        </p:attrNameLst>
                                      </p:cBhvr>
                                      <p:to>
                                        <p:strVal val="visible"/>
                                      </p:to>
                                    </p:set>
                                    <p:anim calcmode="lin" valueType="num">
                                      <p:cBhvr additive="base">
                                        <p:cTn id="22" dur="500" fill="hold"/>
                                        <p:tgtEl>
                                          <p:spTgt spid="444436"/>
                                        </p:tgtEl>
                                        <p:attrNameLst>
                                          <p:attrName>ppt_x</p:attrName>
                                        </p:attrNameLst>
                                      </p:cBhvr>
                                      <p:tavLst>
                                        <p:tav tm="0">
                                          <p:val>
                                            <p:strVal val="1+#ppt_w/2"/>
                                          </p:val>
                                        </p:tav>
                                        <p:tav tm="100000">
                                          <p:val>
                                            <p:strVal val="#ppt_x"/>
                                          </p:val>
                                        </p:tav>
                                      </p:tavLst>
                                    </p:anim>
                                    <p:anim calcmode="lin" valueType="num">
                                      <p:cBhvr additive="base">
                                        <p:cTn id="23" dur="500" fill="hold"/>
                                        <p:tgtEl>
                                          <p:spTgt spid="44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ltLang="zh-CN" sz="3200" dirty="0"/>
              <a:t>Convergence Of Futures Price to Spot Price</a:t>
            </a:r>
            <a:endParaRPr lang="zh-CN" altLang="en-US" sz="3200" dirty="0"/>
          </a:p>
        </p:txBody>
      </p:sp>
      <p:sp>
        <p:nvSpPr>
          <p:cNvPr id="445443" name="Rectangle 3"/>
          <p:cNvSpPr>
            <a:spLocks noGrp="1" noChangeArrowheads="1"/>
          </p:cNvSpPr>
          <p:nvPr>
            <p:ph type="body" idx="1"/>
          </p:nvPr>
        </p:nvSpPr>
        <p:spPr>
          <a:xfrm>
            <a:off x="6019800" y="2819400"/>
            <a:ext cx="4114800" cy="2133600"/>
          </a:xfrm>
        </p:spPr>
        <p:txBody>
          <a:bodyPr/>
          <a:lstStyle/>
          <a:p>
            <a:r>
              <a:rPr lang="en-US" altLang="zh-CN" dirty="0">
                <a:solidFill>
                  <a:srgbClr val="1406CA"/>
                </a:solidFill>
              </a:rPr>
              <a:t>Arbitrage opportunity</a:t>
            </a:r>
          </a:p>
          <a:p>
            <a:pPr lvl="1"/>
            <a:r>
              <a:rPr lang="en-US" altLang="zh-CN" dirty="0">
                <a:solidFill>
                  <a:srgbClr val="FF158A"/>
                </a:solidFill>
              </a:rPr>
              <a:t>Long a futures contract</a:t>
            </a:r>
          </a:p>
          <a:p>
            <a:pPr lvl="1"/>
            <a:r>
              <a:rPr lang="en-US" altLang="zh-CN" dirty="0">
                <a:solidFill>
                  <a:srgbClr val="FF158A"/>
                </a:solidFill>
              </a:rPr>
              <a:t>Make delivery</a:t>
            </a:r>
          </a:p>
        </p:txBody>
      </p:sp>
      <p:sp>
        <p:nvSpPr>
          <p:cNvPr id="445445" name="Line 5"/>
          <p:cNvSpPr>
            <a:spLocks noChangeShapeType="1"/>
          </p:cNvSpPr>
          <p:nvPr/>
        </p:nvSpPr>
        <p:spPr bwMode="auto">
          <a:xfrm>
            <a:off x="2209800" y="1981200"/>
            <a:ext cx="0" cy="3048000"/>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6" name="Line 6"/>
          <p:cNvSpPr>
            <a:spLocks noChangeShapeType="1"/>
          </p:cNvSpPr>
          <p:nvPr/>
        </p:nvSpPr>
        <p:spPr bwMode="auto">
          <a:xfrm>
            <a:off x="2209800" y="5029200"/>
            <a:ext cx="3352800" cy="0"/>
          </a:xfrm>
          <a:prstGeom prst="line">
            <a:avLst/>
          </a:prstGeom>
          <a:noFill/>
          <a:ln w="12700">
            <a:solidFill>
              <a:schemeClr val="folHlink"/>
            </a:solidFill>
            <a:round/>
            <a:headEnd type="none" w="med" len="lg"/>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7" name="Rectangle 7"/>
          <p:cNvSpPr>
            <a:spLocks noChangeArrowheads="1"/>
          </p:cNvSpPr>
          <p:nvPr/>
        </p:nvSpPr>
        <p:spPr bwMode="auto">
          <a:xfrm>
            <a:off x="4937125" y="46243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latin typeface="Arial" panose="020B0604020202020204" pitchFamily="34" charset="0"/>
                <a:ea typeface="宋体" panose="02010600030101010101" pitchFamily="2" charset="-122"/>
              </a:rPr>
              <a:t>Time</a:t>
            </a:r>
          </a:p>
        </p:txBody>
      </p:sp>
      <p:grpSp>
        <p:nvGrpSpPr>
          <p:cNvPr id="445448" name="Group 8"/>
          <p:cNvGrpSpPr>
            <a:grpSpLocks/>
          </p:cNvGrpSpPr>
          <p:nvPr/>
        </p:nvGrpSpPr>
        <p:grpSpPr bwMode="auto">
          <a:xfrm>
            <a:off x="2462214" y="2668588"/>
            <a:ext cx="2644775" cy="1566862"/>
            <a:chOff x="3351" y="2041"/>
            <a:chExt cx="1666" cy="987"/>
          </a:xfrm>
        </p:grpSpPr>
        <p:grpSp>
          <p:nvGrpSpPr>
            <p:cNvPr id="445449" name="Group 9"/>
            <p:cNvGrpSpPr>
              <a:grpSpLocks/>
            </p:cNvGrpSpPr>
            <p:nvPr/>
          </p:nvGrpSpPr>
          <p:grpSpPr bwMode="auto">
            <a:xfrm>
              <a:off x="3492" y="2041"/>
              <a:ext cx="1521" cy="680"/>
              <a:chOff x="3492" y="2041"/>
              <a:chExt cx="1521" cy="680"/>
            </a:xfrm>
          </p:grpSpPr>
          <p:sp>
            <p:nvSpPr>
              <p:cNvPr id="445450" name="Arc 10"/>
              <p:cNvSpPr>
                <a:spLocks/>
              </p:cNvSpPr>
              <p:nvPr/>
            </p:nvSpPr>
            <p:spPr bwMode="auto">
              <a:xfrm rot="18780000">
                <a:off x="3492"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1" name="Arc 11"/>
              <p:cNvSpPr>
                <a:spLocks/>
              </p:cNvSpPr>
              <p:nvPr/>
            </p:nvSpPr>
            <p:spPr bwMode="auto">
              <a:xfrm rot="2820000">
                <a:off x="4485" y="219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2" name="Line 12"/>
              <p:cNvSpPr>
                <a:spLocks noChangeShapeType="1"/>
              </p:cNvSpPr>
              <p:nvPr/>
            </p:nvSpPr>
            <p:spPr bwMode="auto">
              <a:xfrm>
                <a:off x="4327" y="2384"/>
                <a:ext cx="55" cy="77"/>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5453" name="Group 13"/>
            <p:cNvGrpSpPr>
              <a:grpSpLocks/>
            </p:cNvGrpSpPr>
            <p:nvPr/>
          </p:nvGrpSpPr>
          <p:grpSpPr bwMode="auto">
            <a:xfrm>
              <a:off x="3504" y="2283"/>
              <a:ext cx="1513" cy="745"/>
              <a:chOff x="3504" y="2283"/>
              <a:chExt cx="1513" cy="745"/>
            </a:xfrm>
          </p:grpSpPr>
          <p:sp>
            <p:nvSpPr>
              <p:cNvPr id="445454" name="Arc 14"/>
              <p:cNvSpPr>
                <a:spLocks/>
              </p:cNvSpPr>
              <p:nvPr/>
            </p:nvSpPr>
            <p:spPr bwMode="auto">
              <a:xfrm rot="17940000">
                <a:off x="3504"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5" name="Arc 15"/>
              <p:cNvSpPr>
                <a:spLocks/>
              </p:cNvSpPr>
              <p:nvPr/>
            </p:nvSpPr>
            <p:spPr bwMode="auto">
              <a:xfrm rot="1980000">
                <a:off x="4489"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6" name="Line 16"/>
              <p:cNvSpPr>
                <a:spLocks noChangeShapeType="1"/>
              </p:cNvSpPr>
              <p:nvPr/>
            </p:nvSpPr>
            <p:spPr bwMode="auto">
              <a:xfrm>
                <a:off x="4327" y="2599"/>
                <a:ext cx="64" cy="22"/>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7" name="Line 17"/>
            <p:cNvSpPr>
              <a:spLocks noChangeShapeType="1"/>
            </p:cNvSpPr>
            <p:nvPr/>
          </p:nvSpPr>
          <p:spPr bwMode="auto">
            <a:xfrm flipH="1">
              <a:off x="3351"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8" name="Rectangle 18"/>
          <p:cNvSpPr>
            <a:spLocks noChangeArrowheads="1"/>
          </p:cNvSpPr>
          <p:nvPr/>
        </p:nvSpPr>
        <p:spPr bwMode="auto">
          <a:xfrm>
            <a:off x="2552700" y="3619500"/>
            <a:ext cx="20208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dirty="0">
                <a:solidFill>
                  <a:srgbClr val="1406CA"/>
                </a:solidFill>
                <a:latin typeface="Arial" panose="020B0604020202020204" pitchFamily="34" charset="0"/>
                <a:ea typeface="宋体" panose="02010600030101010101" pitchFamily="2" charset="-122"/>
              </a:rPr>
              <a:t>Futures Price</a:t>
            </a:r>
          </a:p>
        </p:txBody>
      </p:sp>
      <p:sp>
        <p:nvSpPr>
          <p:cNvPr id="445459" name="Rectangle 19"/>
          <p:cNvSpPr>
            <a:spLocks noChangeArrowheads="1"/>
          </p:cNvSpPr>
          <p:nvPr/>
        </p:nvSpPr>
        <p:spPr bwMode="auto">
          <a:xfrm>
            <a:off x="3712894" y="2708275"/>
            <a:ext cx="136896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000" dirty="0">
                <a:solidFill>
                  <a:srgbClr val="1406CA"/>
                </a:solidFill>
                <a:latin typeface="Arial" panose="020B0604020202020204" pitchFamily="34" charset="0"/>
                <a:ea typeface="宋体" panose="02010600030101010101" pitchFamily="2" charset="-122"/>
              </a:rPr>
              <a:t>Spot Price</a:t>
            </a:r>
          </a:p>
        </p:txBody>
      </p:sp>
      <p:grpSp>
        <p:nvGrpSpPr>
          <p:cNvPr id="445460" name="Group 20"/>
          <p:cNvGrpSpPr>
            <a:grpSpLocks/>
          </p:cNvGrpSpPr>
          <p:nvPr/>
        </p:nvGrpSpPr>
        <p:grpSpPr bwMode="auto">
          <a:xfrm>
            <a:off x="4114800" y="3379788"/>
            <a:ext cx="450850" cy="2106612"/>
            <a:chOff x="4036" y="2457"/>
            <a:chExt cx="284" cy="1568"/>
          </a:xfrm>
        </p:grpSpPr>
        <p:sp>
          <p:nvSpPr>
            <p:cNvPr id="445461" name="Line 21"/>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2" name="Rectangle 22"/>
            <p:cNvSpPr>
              <a:spLocks noChangeArrowheads="1"/>
            </p:cNvSpPr>
            <p:nvPr/>
          </p:nvSpPr>
          <p:spPr bwMode="auto">
            <a:xfrm>
              <a:off x="4036" y="3752"/>
              <a:ext cx="28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grpSp>
        <p:nvGrpSpPr>
          <p:cNvPr id="445463" name="Group 23"/>
          <p:cNvGrpSpPr>
            <a:grpSpLocks/>
          </p:cNvGrpSpPr>
          <p:nvPr/>
        </p:nvGrpSpPr>
        <p:grpSpPr bwMode="auto">
          <a:xfrm>
            <a:off x="4968875" y="3133726"/>
            <a:ext cx="450850" cy="2424113"/>
            <a:chOff x="3316" y="2457"/>
            <a:chExt cx="284" cy="1527"/>
          </a:xfrm>
        </p:grpSpPr>
        <p:sp>
          <p:nvSpPr>
            <p:cNvPr id="445464" name="Line 24"/>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5" name="Rectangle 25"/>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spTree>
    <p:extLst>
      <p:ext uri="{BB962C8B-B14F-4D97-AF65-F5344CB8AC3E}">
        <p14:creationId xmlns:p14="http://schemas.microsoft.com/office/powerpoint/2010/main" val="167309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63"/>
                                        </p:tgtEl>
                                        <p:attrNameLst>
                                          <p:attrName>style.visibility</p:attrName>
                                        </p:attrNameLst>
                                      </p:cBhvr>
                                      <p:to>
                                        <p:strVal val="visible"/>
                                      </p:to>
                                    </p:set>
                                    <p:anim calcmode="lin" valueType="num">
                                      <p:cBhvr additive="base">
                                        <p:cTn id="7" dur="500" fill="hold"/>
                                        <p:tgtEl>
                                          <p:spTgt spid="445463"/>
                                        </p:tgtEl>
                                        <p:attrNameLst>
                                          <p:attrName>ppt_x</p:attrName>
                                        </p:attrNameLst>
                                      </p:cBhvr>
                                      <p:tavLst>
                                        <p:tav tm="0">
                                          <p:val>
                                            <p:strVal val="#ppt_x"/>
                                          </p:val>
                                        </p:tav>
                                        <p:tav tm="100000">
                                          <p:val>
                                            <p:strVal val="#ppt_x"/>
                                          </p:val>
                                        </p:tav>
                                      </p:tavLst>
                                    </p:anim>
                                    <p:anim calcmode="lin" valueType="num">
                                      <p:cBhvr additive="base">
                                        <p:cTn id="8" dur="500" fill="hold"/>
                                        <p:tgtEl>
                                          <p:spTgt spid="4454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45460"/>
                                        </p:tgtEl>
                                        <p:attrNameLst>
                                          <p:attrName>style.visibility</p:attrName>
                                        </p:attrNameLst>
                                      </p:cBhvr>
                                      <p:to>
                                        <p:strVal val="visible"/>
                                      </p:to>
                                    </p:set>
                                    <p:animEffect transition="in" filter="wipe(down)">
                                      <p:cBhvr>
                                        <p:cTn id="13" dur="500"/>
                                        <p:tgtEl>
                                          <p:spTgt spid="445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5443">
                                            <p:txEl>
                                              <p:pRg st="0" end="0"/>
                                            </p:txEl>
                                          </p:spTgt>
                                        </p:tgtEl>
                                        <p:attrNameLst>
                                          <p:attrName>style.visibility</p:attrName>
                                        </p:attrNameLst>
                                      </p:cBhvr>
                                      <p:to>
                                        <p:strVal val="visible"/>
                                      </p:to>
                                    </p:set>
                                    <p:anim calcmode="lin" valueType="num">
                                      <p:cBhvr additive="base">
                                        <p:cTn id="18" dur="500" fill="hold"/>
                                        <p:tgtEl>
                                          <p:spTgt spid="44544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45443">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45443">
                                            <p:txEl>
                                              <p:pRg st="1" end="1"/>
                                            </p:txEl>
                                          </p:spTgt>
                                        </p:tgtEl>
                                        <p:attrNameLst>
                                          <p:attrName>style.visibility</p:attrName>
                                        </p:attrNameLst>
                                      </p:cBhvr>
                                      <p:to>
                                        <p:strVal val="visible"/>
                                      </p:to>
                                    </p:set>
                                    <p:anim calcmode="lin" valueType="num">
                                      <p:cBhvr additive="base">
                                        <p:cTn id="22" dur="500" fill="hold"/>
                                        <p:tgtEl>
                                          <p:spTgt spid="44544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544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5443">
                                            <p:txEl>
                                              <p:pRg st="2" end="2"/>
                                            </p:txEl>
                                          </p:spTgt>
                                        </p:tgtEl>
                                        <p:attrNameLst>
                                          <p:attrName>style.visibility</p:attrName>
                                        </p:attrNameLst>
                                      </p:cBhvr>
                                      <p:to>
                                        <p:strVal val="visible"/>
                                      </p:to>
                                    </p:set>
                                    <p:anim calcmode="lin" valueType="num">
                                      <p:cBhvr additive="base">
                                        <p:cTn id="26" dur="500" fill="hold"/>
                                        <p:tgtEl>
                                          <p:spTgt spid="44544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45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CN" dirty="0" smtClean="0">
                <a:ea typeface="宋体" panose="02010600030101010101" pitchFamily="2" charset="-122"/>
              </a:rPr>
              <a:t>Basis</a:t>
            </a:r>
            <a:endParaRPr lang="zh-CN" altLang="en-US" dirty="0">
              <a:ea typeface="宋体" panose="02010600030101010101" pitchFamily="2" charset="-122"/>
            </a:endParaRPr>
          </a:p>
        </p:txBody>
      </p:sp>
      <p:sp>
        <p:nvSpPr>
          <p:cNvPr id="447491" name="Rectangle 3"/>
          <p:cNvSpPr>
            <a:spLocks noGrp="1" noChangeArrowheads="1"/>
          </p:cNvSpPr>
          <p:nvPr>
            <p:ph type="body" idx="1"/>
          </p:nvPr>
        </p:nvSpPr>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Ideal situation for hedger:</a:t>
            </a:r>
          </a:p>
          <a:p>
            <a:pPr lvl="1"/>
            <a:r>
              <a:rPr lang="en-US" altLang="zh-CN" b="0" dirty="0">
                <a:solidFill>
                  <a:srgbClr val="FF158A"/>
                </a:solidFill>
              </a:rPr>
              <a:t>The hedger was able to identify </a:t>
            </a:r>
            <a:r>
              <a:rPr lang="en-US" altLang="zh-CN" b="0" i="1" dirty="0">
                <a:solidFill>
                  <a:srgbClr val="1406CA"/>
                </a:solidFill>
              </a:rPr>
              <a:t>the precise date </a:t>
            </a:r>
            <a:r>
              <a:rPr lang="en-US" altLang="zh-CN" b="0" dirty="0">
                <a:solidFill>
                  <a:srgbClr val="FF158A"/>
                </a:solidFill>
              </a:rPr>
              <a:t>in the future when an asset would be bought or </a:t>
            </a:r>
            <a:r>
              <a:rPr lang="en-US" altLang="zh-CN" b="0" dirty="0" smtClean="0">
                <a:solidFill>
                  <a:srgbClr val="FF158A"/>
                </a:solidFill>
              </a:rPr>
              <a:t>sold</a:t>
            </a:r>
            <a:endParaRPr lang="en-US" altLang="zh-CN" b="0" dirty="0">
              <a:solidFill>
                <a:srgbClr val="FF158A"/>
              </a:solidFill>
            </a:endParaRPr>
          </a:p>
          <a:p>
            <a:pPr lvl="1"/>
            <a:r>
              <a:rPr lang="en-US" altLang="zh-CN" b="0" dirty="0">
                <a:solidFill>
                  <a:srgbClr val="FF158A"/>
                </a:solidFill>
              </a:rPr>
              <a:t>The hedger then was able to use futures contracts to remove almost all the risk arising from the price of the asset on that </a:t>
            </a:r>
            <a:r>
              <a:rPr lang="en-US" altLang="zh-CN" b="0" dirty="0" smtClean="0">
                <a:solidFill>
                  <a:srgbClr val="FF158A"/>
                </a:solidFill>
              </a:rPr>
              <a:t>date</a:t>
            </a:r>
            <a:endParaRPr lang="en-US" altLang="zh-CN" b="0" dirty="0">
              <a:solidFill>
                <a:srgbClr val="FF158A"/>
              </a:solidFill>
            </a:endParaRPr>
          </a:p>
        </p:txBody>
      </p:sp>
    </p:spTree>
    <p:extLst>
      <p:ext uri="{BB962C8B-B14F-4D97-AF65-F5344CB8AC3E}">
        <p14:creationId xmlns:p14="http://schemas.microsoft.com/office/powerpoint/2010/main" val="40960074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0" y="849086"/>
            <a:ext cx="12192000"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ctr"/>
            <a:r>
              <a:rPr lang="en-US" altLang="zh-CN" sz="4400" dirty="0" smtClean="0"/>
              <a:t>Futures </a:t>
            </a:r>
            <a:r>
              <a:rPr lang="en-US" altLang="zh-CN" sz="4400" dirty="0"/>
              <a:t>Markets </a:t>
            </a:r>
            <a:r>
              <a:rPr lang="en-US" altLang="zh-CN" sz="4400" dirty="0" smtClean="0"/>
              <a:t/>
            </a:r>
            <a:br>
              <a:rPr lang="en-US" altLang="zh-CN" sz="4400" dirty="0" smtClean="0"/>
            </a:br>
            <a:r>
              <a:rPr lang="en-US" altLang="zh-CN" sz="4400" dirty="0" smtClean="0"/>
              <a:t>and </a:t>
            </a:r>
            <a:r>
              <a:rPr lang="en-US" altLang="zh-CN" sz="4400" dirty="0"/>
              <a:t/>
            </a:r>
            <a:br>
              <a:rPr lang="en-US" altLang="zh-CN" sz="4400" dirty="0"/>
            </a:br>
            <a:r>
              <a:rPr lang="en-US" altLang="zh-CN" sz="4400" dirty="0"/>
              <a:t>the Use of Futures for Hedging</a:t>
            </a:r>
          </a:p>
        </p:txBody>
      </p:sp>
      <p:sp>
        <p:nvSpPr>
          <p:cNvPr id="5125" name="Text Box 5"/>
          <p:cNvSpPr txBox="1">
            <a:spLocks noChangeArrowheads="1"/>
          </p:cNvSpPr>
          <p:nvPr/>
        </p:nvSpPr>
        <p:spPr bwMode="auto">
          <a:xfrm>
            <a:off x="5847209" y="3810000"/>
            <a:ext cx="5943599" cy="273921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a:defRPr sz="2400">
                <a:solidFill>
                  <a:schemeClr val="tx1"/>
                </a:solidFill>
                <a:latin typeface="Times New Roman" panose="02020603050405020304" pitchFamily="18" charset="0"/>
              </a:defRPr>
            </a:lvl1pPr>
            <a:lvl2pPr marL="628650" indent="-163513" algn="l">
              <a:defRPr sz="2400">
                <a:solidFill>
                  <a:schemeClr val="tx1"/>
                </a:solidFill>
                <a:latin typeface="Times New Roman" panose="02020603050405020304" pitchFamily="18" charset="0"/>
              </a:defRPr>
            </a:lvl2pPr>
            <a:lvl3pPr marL="979488" indent="-171450" algn="l">
              <a:defRPr sz="2400">
                <a:solidFill>
                  <a:schemeClr val="tx1"/>
                </a:solidFill>
                <a:latin typeface="Times New Roman" panose="02020603050405020304" pitchFamily="18" charset="0"/>
              </a:defRPr>
            </a:lvl3pPr>
            <a:lvl4pPr marL="1162050"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zh-CN" sz="2800" b="1" i="1" dirty="0">
                <a:solidFill>
                  <a:srgbClr val="1406CA"/>
                </a:solidFill>
                <a:ea typeface="楷体_GB2312" pitchFamily="49" charset="-122"/>
              </a:rPr>
              <a:t>Objective:</a:t>
            </a:r>
          </a:p>
          <a:p>
            <a:pPr lvl="1">
              <a:buFontTx/>
              <a:buChar char="•"/>
            </a:pPr>
            <a:r>
              <a:rPr lang="en-US" altLang="zh-CN" b="1" dirty="0">
                <a:solidFill>
                  <a:srgbClr val="FF158A"/>
                </a:solidFill>
                <a:ea typeface="楷体_GB2312" pitchFamily="49" charset="-122"/>
              </a:rPr>
              <a:t>F</a:t>
            </a:r>
            <a:r>
              <a:rPr lang="en-US" altLang="zh-CN" b="1" dirty="0" smtClean="0">
                <a:solidFill>
                  <a:srgbClr val="FF158A"/>
                </a:solidFill>
                <a:ea typeface="楷体_GB2312" pitchFamily="49" charset="-122"/>
              </a:rPr>
              <a:t>utures </a:t>
            </a:r>
            <a:r>
              <a:rPr lang="en-US" altLang="zh-CN" b="1" dirty="0">
                <a:solidFill>
                  <a:srgbClr val="FF158A"/>
                </a:solidFill>
                <a:ea typeface="楷体_GB2312" pitchFamily="49" charset="-122"/>
              </a:rPr>
              <a:t>and forward markets </a:t>
            </a:r>
            <a:r>
              <a:rPr lang="en-US" altLang="zh-CN" b="1" dirty="0" smtClean="0">
                <a:solidFill>
                  <a:srgbClr val="FF158A"/>
                </a:solidFill>
                <a:ea typeface="楷体_GB2312" pitchFamily="49" charset="-122"/>
              </a:rPr>
              <a:t>work</a:t>
            </a:r>
          </a:p>
          <a:p>
            <a:pPr lvl="2">
              <a:buFontTx/>
              <a:buChar char="•"/>
            </a:pPr>
            <a:r>
              <a:rPr lang="en-US" altLang="zh-CN" b="1" dirty="0" smtClean="0">
                <a:solidFill>
                  <a:srgbClr val="FF158A"/>
                </a:solidFill>
                <a:ea typeface="楷体_GB2312" pitchFamily="49" charset="-122"/>
              </a:rPr>
              <a:t>Futures contracts</a:t>
            </a:r>
          </a:p>
          <a:p>
            <a:pPr lvl="3">
              <a:buFontTx/>
              <a:buChar char="•"/>
            </a:pPr>
            <a:r>
              <a:rPr lang="en-US" altLang="zh-CN" b="1" dirty="0" smtClean="0">
                <a:solidFill>
                  <a:srgbClr val="FF158A"/>
                </a:solidFill>
                <a:ea typeface="楷体_GB2312" pitchFamily="49" charset="-122"/>
              </a:rPr>
              <a:t>Margin</a:t>
            </a:r>
            <a:endParaRPr lang="en-US" altLang="zh-CN" b="1" dirty="0">
              <a:solidFill>
                <a:srgbClr val="FF158A"/>
              </a:solidFill>
              <a:ea typeface="楷体_GB2312" pitchFamily="49" charset="-122"/>
            </a:endParaRPr>
          </a:p>
          <a:p>
            <a:pPr lvl="4">
              <a:buFontTx/>
              <a:buChar char="•"/>
            </a:pPr>
            <a:r>
              <a:rPr lang="en-US" altLang="zh-CN" b="1" dirty="0">
                <a:solidFill>
                  <a:srgbClr val="FF158A"/>
                </a:solidFill>
                <a:ea typeface="楷体_GB2312" pitchFamily="49" charset="-122"/>
              </a:rPr>
              <a:t>Basis </a:t>
            </a:r>
            <a:r>
              <a:rPr lang="en-US" altLang="zh-CN" b="1" dirty="0" smtClean="0">
                <a:solidFill>
                  <a:srgbClr val="FF158A"/>
                </a:solidFill>
                <a:ea typeface="楷体_GB2312" pitchFamily="49" charset="-122"/>
              </a:rPr>
              <a:t>risk</a:t>
            </a:r>
          </a:p>
          <a:p>
            <a:pPr lvl="5">
              <a:buFontTx/>
              <a:buChar char="•"/>
            </a:pPr>
            <a:r>
              <a:rPr lang="en-US" altLang="zh-CN" b="1" dirty="0" smtClean="0">
                <a:solidFill>
                  <a:srgbClr val="FF158A"/>
                </a:solidFill>
                <a:ea typeface="楷体_GB2312" pitchFamily="49" charset="-122"/>
              </a:rPr>
              <a:t>Optimal hedge ratio</a:t>
            </a:r>
          </a:p>
          <a:p>
            <a:pPr lvl="6">
              <a:buFontTx/>
              <a:buChar char="•"/>
            </a:pPr>
            <a:r>
              <a:rPr lang="en-US" altLang="zh-CN" b="1" dirty="0" smtClean="0">
                <a:solidFill>
                  <a:srgbClr val="FF158A"/>
                </a:solidFill>
                <a:ea typeface="楷体_GB2312" pitchFamily="49" charset="-122"/>
              </a:rPr>
              <a:t>Hedge strategy</a:t>
            </a:r>
            <a:endParaRPr lang="en-US" altLang="zh-CN" b="1" dirty="0">
              <a:solidFill>
                <a:srgbClr val="FF158A"/>
              </a:solidFill>
              <a:ea typeface="楷体_GB2312" pitchFamily="49" charset="-122"/>
            </a:endParaRPr>
          </a:p>
        </p:txBody>
      </p:sp>
    </p:spTree>
    <p:extLst>
      <p:ext uri="{BB962C8B-B14F-4D97-AF65-F5344CB8AC3E}">
        <p14:creationId xmlns:p14="http://schemas.microsoft.com/office/powerpoint/2010/main" val="2060969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ltLang="zh-CN" dirty="0" smtClean="0">
                <a:ea typeface="宋体" panose="02010600030101010101" pitchFamily="2" charset="-122"/>
              </a:rPr>
              <a:t>Basis</a:t>
            </a:r>
            <a:endParaRPr lang="zh-CN" altLang="en-US" dirty="0">
              <a:ea typeface="宋体" panose="02010600030101010101" pitchFamily="2" charset="-122"/>
            </a:endParaRPr>
          </a:p>
        </p:txBody>
      </p:sp>
      <p:sp>
        <p:nvSpPr>
          <p:cNvPr id="448515" name="Rectangle 3"/>
          <p:cNvSpPr>
            <a:spLocks noGrp="1" noChangeArrowheads="1"/>
          </p:cNvSpPr>
          <p:nvPr>
            <p:ph type="body" idx="1"/>
          </p:nvPr>
        </p:nvSpPr>
        <p:spPr>
          <a:xfrm>
            <a:off x="604683" y="1619250"/>
            <a:ext cx="11070245" cy="3581400"/>
          </a:xfrm>
        </p:spPr>
        <p:txBody>
          <a:bodyPr/>
          <a:lstStyle/>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In  practice, hedging is often not quite as </a:t>
            </a:r>
            <a:r>
              <a:rPr lang="en-US" altLang="zh-CN" dirty="0" smtClean="0">
                <a:solidFill>
                  <a:srgbClr val="1406CA"/>
                </a:solidFill>
                <a:effectLst>
                  <a:outerShdw blurRad="38100" dist="38100" dir="2700000" algn="tl">
                    <a:srgbClr val="000000">
                      <a:alpha val="43137"/>
                    </a:srgbClr>
                  </a:outerShdw>
                </a:effectLst>
                <a:ea typeface="宋体" panose="02010600030101010101" pitchFamily="2" charset="-122"/>
              </a:rPr>
              <a:t>straightforward</a:t>
            </a:r>
            <a:endParaRPr lang="en-US" altLang="zh-CN" dirty="0">
              <a:solidFill>
                <a:srgbClr val="1406CA"/>
              </a:solidFill>
              <a:effectLst>
                <a:outerShdw blurRad="38100" dist="38100" dir="2700000" algn="tl">
                  <a:srgbClr val="000000">
                    <a:alpha val="43137"/>
                  </a:srgbClr>
                </a:outerShdw>
              </a:effectLst>
              <a:ea typeface="宋体" panose="02010600030101010101" pitchFamily="2" charset="-122"/>
            </a:endParaRPr>
          </a:p>
          <a:p>
            <a:pPr lvl="1">
              <a:spcBef>
                <a:spcPct val="40000"/>
              </a:spcBef>
            </a:pPr>
            <a:r>
              <a:rPr lang="en-US" altLang="zh-CN" b="0" dirty="0">
                <a:solidFill>
                  <a:srgbClr val="FF158A"/>
                </a:solidFill>
              </a:rPr>
              <a:t>The asset whose price is to be hedged may not be exactly </a:t>
            </a:r>
            <a:r>
              <a:rPr lang="en-US" altLang="zh-CN" b="0" i="1" dirty="0">
                <a:solidFill>
                  <a:srgbClr val="1406CA"/>
                </a:solidFill>
              </a:rPr>
              <a:t>the same as the asset </a:t>
            </a:r>
            <a:r>
              <a:rPr lang="en-US" altLang="zh-CN" b="0" dirty="0">
                <a:solidFill>
                  <a:srgbClr val="FF158A"/>
                </a:solidFill>
              </a:rPr>
              <a:t>underlying the futures contract</a:t>
            </a:r>
          </a:p>
          <a:p>
            <a:pPr lvl="1"/>
            <a:r>
              <a:rPr lang="en-US" altLang="zh-CN" b="0" dirty="0">
                <a:solidFill>
                  <a:srgbClr val="FF158A"/>
                </a:solidFill>
              </a:rPr>
              <a:t>The hedger may be uncertain as </a:t>
            </a:r>
            <a:r>
              <a:rPr lang="en-US" altLang="zh-CN" b="0" i="1" dirty="0">
                <a:solidFill>
                  <a:srgbClr val="1406CA"/>
                </a:solidFill>
              </a:rPr>
              <a:t>to the exact date </a:t>
            </a:r>
            <a:r>
              <a:rPr lang="en-US" altLang="zh-CN" b="0" dirty="0">
                <a:solidFill>
                  <a:srgbClr val="FF158A"/>
                </a:solidFill>
              </a:rPr>
              <a:t>when the asset will be bought or sold</a:t>
            </a:r>
          </a:p>
          <a:p>
            <a:pPr lvl="1"/>
            <a:r>
              <a:rPr lang="en-US" altLang="zh-CN" b="0" dirty="0">
                <a:solidFill>
                  <a:srgbClr val="FF158A"/>
                </a:solidFill>
              </a:rPr>
              <a:t>The hedge may require the futures contract to be closed out well </a:t>
            </a:r>
            <a:r>
              <a:rPr lang="en-US" altLang="zh-CN" b="0" i="1" dirty="0">
                <a:solidFill>
                  <a:srgbClr val="1406CA"/>
                </a:solidFill>
              </a:rPr>
              <a:t>before its expiration date</a:t>
            </a:r>
          </a:p>
        </p:txBody>
      </p:sp>
    </p:spTree>
    <p:extLst>
      <p:ext uri="{BB962C8B-B14F-4D97-AF65-F5344CB8AC3E}">
        <p14:creationId xmlns:p14="http://schemas.microsoft.com/office/powerpoint/2010/main" val="41120173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ltLang="zh-CN" dirty="0" smtClean="0">
                <a:ea typeface="宋体" panose="02010600030101010101" pitchFamily="2" charset="-122"/>
              </a:rPr>
              <a:t>Basis</a:t>
            </a:r>
            <a:endParaRPr lang="zh-CN" altLang="en-US" dirty="0">
              <a:ea typeface="宋体" panose="02010600030101010101" pitchFamily="2" charset="-122"/>
            </a:endParaRPr>
          </a:p>
        </p:txBody>
      </p:sp>
      <p:sp>
        <p:nvSpPr>
          <p:cNvPr id="449539" name="Rectangle 3"/>
          <p:cNvSpPr>
            <a:spLocks noGrp="1" noChangeArrowheads="1"/>
          </p:cNvSpPr>
          <p:nvPr>
            <p:ph type="body" idx="1"/>
          </p:nvPr>
        </p:nvSpPr>
        <p:spPr/>
        <p:txBody>
          <a:bodyPr/>
          <a:lstStyle/>
          <a:p>
            <a:pPr>
              <a:lnSpc>
                <a:spcPct val="90000"/>
              </a:lnSpc>
            </a:pPr>
            <a:r>
              <a:rPr lang="en-US" altLang="zh-CN" b="1" i="1" dirty="0">
                <a:solidFill>
                  <a:srgbClr val="1406CA"/>
                </a:solidFill>
                <a:ea typeface="宋体" panose="02010600030101010101" pitchFamily="2" charset="-122"/>
              </a:rPr>
              <a:t>b</a:t>
            </a:r>
            <a:r>
              <a:rPr lang="en-US" altLang="zh-CN" b="1" dirty="0">
                <a:solidFill>
                  <a:srgbClr val="1406CA"/>
                </a:solidFill>
                <a:ea typeface="宋体" panose="02010600030101010101" pitchFamily="2" charset="-122"/>
              </a:rPr>
              <a:t> = </a:t>
            </a:r>
            <a:r>
              <a:rPr lang="en-US" altLang="zh-CN" b="1" i="1" dirty="0">
                <a:solidFill>
                  <a:srgbClr val="1406CA"/>
                </a:solidFill>
                <a:ea typeface="宋体" panose="02010600030101010101" pitchFamily="2" charset="-122"/>
              </a:rPr>
              <a:t>S</a:t>
            </a:r>
            <a:r>
              <a:rPr lang="en-US" altLang="zh-CN" b="1" dirty="0">
                <a:solidFill>
                  <a:srgbClr val="1406CA"/>
                </a:solidFill>
                <a:ea typeface="宋体" panose="02010600030101010101" pitchFamily="2" charset="-122"/>
              </a:rPr>
              <a:t> </a:t>
            </a:r>
            <a:r>
              <a:rPr lang="en-US" altLang="zh-CN" b="1" dirty="0">
                <a:solidFill>
                  <a:srgbClr val="1406CA"/>
                </a:solidFill>
                <a:latin typeface="宋体" panose="02010600030101010101" pitchFamily="2" charset="-122"/>
                <a:ea typeface="宋体" panose="02010600030101010101" pitchFamily="2" charset="-122"/>
              </a:rPr>
              <a:t>-</a:t>
            </a:r>
            <a:r>
              <a:rPr lang="en-US" altLang="zh-CN" b="1" dirty="0">
                <a:solidFill>
                  <a:srgbClr val="1406CA"/>
                </a:solidFill>
                <a:ea typeface="宋体" panose="02010600030101010101" pitchFamily="2" charset="-122"/>
              </a:rPr>
              <a:t> </a:t>
            </a:r>
            <a:r>
              <a:rPr lang="en-US" altLang="zh-CN" b="1" i="1" dirty="0">
                <a:solidFill>
                  <a:srgbClr val="1406CA"/>
                </a:solidFill>
                <a:ea typeface="宋体" panose="02010600030101010101" pitchFamily="2" charset="-122"/>
              </a:rPr>
              <a:t>F</a:t>
            </a:r>
          </a:p>
          <a:p>
            <a:pPr lvl="1">
              <a:lnSpc>
                <a:spcPct val="90000"/>
              </a:lnSpc>
            </a:pPr>
            <a:r>
              <a:rPr lang="en-US" altLang="zh-CN" i="1" dirty="0">
                <a:solidFill>
                  <a:srgbClr val="1406CA"/>
                </a:solidFill>
                <a:ea typeface="宋体" panose="02010600030101010101" pitchFamily="2" charset="-122"/>
              </a:rPr>
              <a:t>b</a:t>
            </a:r>
            <a:r>
              <a:rPr lang="en-US" altLang="zh-CN" dirty="0">
                <a:solidFill>
                  <a:srgbClr val="1406CA"/>
                </a:solidFill>
                <a:ea typeface="宋体" panose="02010600030101010101" pitchFamily="2" charset="-122"/>
              </a:rPr>
              <a:t>: Basis （</a:t>
            </a:r>
            <a:r>
              <a:rPr lang="zh-CN" altLang="en-US" dirty="0">
                <a:solidFill>
                  <a:srgbClr val="1406CA"/>
                </a:solidFill>
                <a:ea typeface="宋体" panose="02010600030101010101" pitchFamily="2" charset="-122"/>
              </a:rPr>
              <a:t>基差）</a:t>
            </a:r>
            <a:endParaRPr lang="en-US" altLang="zh-CN" dirty="0">
              <a:solidFill>
                <a:srgbClr val="1406CA"/>
              </a:solidFill>
              <a:ea typeface="宋体" panose="02010600030101010101" pitchFamily="2" charset="-122"/>
            </a:endParaRPr>
          </a:p>
          <a:p>
            <a:pPr lvl="1">
              <a:lnSpc>
                <a:spcPct val="90000"/>
              </a:lnSpc>
            </a:pPr>
            <a:r>
              <a:rPr lang="en-US" altLang="zh-CN" i="1" dirty="0">
                <a:solidFill>
                  <a:srgbClr val="1406CA"/>
                </a:solidFill>
                <a:ea typeface="宋体" panose="02010600030101010101" pitchFamily="2" charset="-122"/>
              </a:rPr>
              <a:t>S</a:t>
            </a:r>
            <a:r>
              <a:rPr lang="en-US" altLang="zh-CN" dirty="0">
                <a:solidFill>
                  <a:srgbClr val="1406CA"/>
                </a:solidFill>
                <a:ea typeface="宋体" panose="02010600030101010101" pitchFamily="2" charset="-122"/>
              </a:rPr>
              <a:t>: spot price of asset to be hedged </a:t>
            </a:r>
          </a:p>
          <a:p>
            <a:pPr lvl="1">
              <a:lnSpc>
                <a:spcPct val="90000"/>
              </a:lnSpc>
            </a:pPr>
            <a:r>
              <a:rPr lang="en-US" altLang="zh-CN" i="1" dirty="0">
                <a:solidFill>
                  <a:srgbClr val="1406CA"/>
                </a:solidFill>
                <a:ea typeface="宋体" panose="02010600030101010101" pitchFamily="2" charset="-122"/>
              </a:rPr>
              <a:t>F</a:t>
            </a:r>
            <a:r>
              <a:rPr lang="en-US" altLang="zh-CN" dirty="0">
                <a:solidFill>
                  <a:srgbClr val="1406CA"/>
                </a:solidFill>
                <a:ea typeface="宋体" panose="02010600030101010101" pitchFamily="2" charset="-122"/>
              </a:rPr>
              <a:t>: Futures price of contract used</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When the spot price increases by more than the futures price, we call it </a:t>
            </a:r>
            <a:r>
              <a:rPr lang="en-US" altLang="zh-CN" dirty="0">
                <a:solidFill>
                  <a:srgbClr val="FF158A"/>
                </a:solidFill>
                <a:effectLst>
                  <a:outerShdw blurRad="38100" dist="38100" dir="2700000" algn="tl">
                    <a:srgbClr val="000000">
                      <a:alpha val="43137"/>
                    </a:srgbClr>
                  </a:outerShdw>
                </a:effectLst>
                <a:ea typeface="宋体" panose="02010600030101010101" pitchFamily="2" charset="-122"/>
              </a:rPr>
              <a:t>Strengthening of the basis</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基差扩大）</a:t>
            </a:r>
          </a:p>
          <a:p>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When the futures price increases by more than the spot price, we call it </a:t>
            </a:r>
            <a:r>
              <a:rPr lang="en-US" altLang="zh-CN" dirty="0">
                <a:solidFill>
                  <a:srgbClr val="FF158A"/>
                </a:solidFill>
                <a:effectLst>
                  <a:outerShdw blurRad="38100" dist="38100" dir="2700000" algn="tl">
                    <a:srgbClr val="000000">
                      <a:alpha val="43137"/>
                    </a:srgbClr>
                  </a:outerShdw>
                </a:effectLst>
                <a:ea typeface="宋体" panose="02010600030101010101" pitchFamily="2" charset="-122"/>
              </a:rPr>
              <a:t>Weakening of the basis</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a:t>
            </a:r>
            <a:r>
              <a:rPr lang="zh-CN" altLang="en-US" dirty="0">
                <a:solidFill>
                  <a:srgbClr val="1406CA"/>
                </a:solidFill>
                <a:effectLst>
                  <a:outerShdw blurRad="38100" dist="38100" dir="2700000" algn="tl">
                    <a:srgbClr val="000000">
                      <a:alpha val="43137"/>
                    </a:srgbClr>
                  </a:outerShdw>
                </a:effectLst>
                <a:ea typeface="宋体" panose="02010600030101010101" pitchFamily="2" charset="-122"/>
              </a:rPr>
              <a:t>基差减少）</a:t>
            </a:r>
          </a:p>
        </p:txBody>
      </p:sp>
    </p:spTree>
    <p:extLst>
      <p:ext uri="{BB962C8B-B14F-4D97-AF65-F5344CB8AC3E}">
        <p14:creationId xmlns:p14="http://schemas.microsoft.com/office/powerpoint/2010/main" val="3288873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anim calcmode="lin" valueType="num">
                                      <p:cBhvr additive="base">
                                        <p:cTn id="11" dur="500" fill="hold"/>
                                        <p:tgtEl>
                                          <p:spTgt spid="449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9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anim calcmode="lin" valueType="num">
                                      <p:cBhvr additive="base">
                                        <p:cTn id="15" dur="500" fill="hold"/>
                                        <p:tgtEl>
                                          <p:spTgt spid="449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9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anim calcmode="lin" valueType="num">
                                      <p:cBhvr additive="base">
                                        <p:cTn id="19" dur="500" fill="hold"/>
                                        <p:tgtEl>
                                          <p:spTgt spid="449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9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49539">
                                            <p:txEl>
                                              <p:pRg st="4" end="4"/>
                                            </p:txEl>
                                          </p:spTgt>
                                        </p:tgtEl>
                                        <p:attrNameLst>
                                          <p:attrName>style.visibility</p:attrName>
                                        </p:attrNameLst>
                                      </p:cBhvr>
                                      <p:to>
                                        <p:strVal val="visible"/>
                                      </p:to>
                                    </p:set>
                                    <p:anim calcmode="lin" valueType="num">
                                      <p:cBhvr additive="base">
                                        <p:cTn id="25" dur="500" fill="hold"/>
                                        <p:tgtEl>
                                          <p:spTgt spid="4495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9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49539">
                                            <p:txEl>
                                              <p:pRg st="5" end="5"/>
                                            </p:txEl>
                                          </p:spTgt>
                                        </p:tgtEl>
                                        <p:attrNameLst>
                                          <p:attrName>style.visibility</p:attrName>
                                        </p:attrNameLst>
                                      </p:cBhvr>
                                      <p:to>
                                        <p:strVal val="visible"/>
                                      </p:to>
                                    </p:set>
                                    <p:anim calcmode="lin" valueType="num">
                                      <p:cBhvr additive="base">
                                        <p:cTn id="31" dur="500" fill="hold"/>
                                        <p:tgtEl>
                                          <p:spTgt spid="4495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95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0563" name="Rectangle 3"/>
          <p:cNvSpPr>
            <a:spLocks noGrp="1" noChangeArrowheads="1"/>
          </p:cNvSpPr>
          <p:nvPr>
            <p:ph type="body" idx="1"/>
          </p:nvPr>
        </p:nvSpPr>
        <p:spPr/>
        <p:txBody>
          <a:bodyPr/>
          <a:lstStyle/>
          <a:p>
            <a:pPr marL="285750" indent="-285750">
              <a:lnSpc>
                <a:spcPct val="90000"/>
              </a:lnSpc>
            </a:pPr>
            <a:r>
              <a:rPr lang="en-US" altLang="zh-CN" dirty="0">
                <a:solidFill>
                  <a:srgbClr val="1406CA"/>
                </a:solidFill>
                <a:ea typeface="宋体" panose="02010600030101010101" pitchFamily="2" charset="-122"/>
              </a:rPr>
              <a:t>Some notation:</a:t>
            </a:r>
          </a:p>
          <a:p>
            <a:pPr marL="1162050" lvl="2">
              <a:lnSpc>
                <a:spcPct val="90000"/>
              </a:lnSpc>
              <a:buNone/>
            </a:pPr>
            <a:r>
              <a:rPr lang="en-US" altLang="zh-CN" sz="2800" i="1" dirty="0">
                <a:solidFill>
                  <a:srgbClr val="CC6600"/>
                </a:solidFill>
                <a:ea typeface="宋体" panose="02010600030101010101" pitchFamily="2" charset="-122"/>
              </a:rPr>
              <a:t>F</a:t>
            </a:r>
            <a:r>
              <a:rPr lang="en-US" altLang="zh-CN" sz="2800" i="1" baseline="-25000" dirty="0">
                <a:solidFill>
                  <a:srgbClr val="CC6600"/>
                </a:solidFill>
                <a:ea typeface="宋体" panose="02010600030101010101" pitchFamily="2" charset="-122"/>
              </a:rPr>
              <a:t>1 </a:t>
            </a:r>
            <a:r>
              <a:rPr lang="en-US" altLang="zh-CN" sz="2800" dirty="0">
                <a:solidFill>
                  <a:srgbClr val="CC6600"/>
                </a:solidFill>
                <a:ea typeface="宋体" panose="02010600030101010101" pitchFamily="2" charset="-122"/>
              </a:rPr>
              <a:t>: Futures Price at time t</a:t>
            </a:r>
            <a:r>
              <a:rPr lang="en-US" altLang="zh-CN" sz="2800" baseline="-25000" dirty="0">
                <a:solidFill>
                  <a:srgbClr val="CC6600"/>
                </a:solidFill>
                <a:ea typeface="宋体" panose="02010600030101010101" pitchFamily="2" charset="-122"/>
              </a:rPr>
              <a:t>1</a:t>
            </a:r>
            <a:endParaRPr lang="en-US" altLang="zh-CN" sz="2800" dirty="0">
              <a:solidFill>
                <a:srgbClr val="CC6600"/>
              </a:solidFill>
              <a:ea typeface="宋体" panose="02010600030101010101" pitchFamily="2" charset="-122"/>
            </a:endParaRPr>
          </a:p>
          <a:p>
            <a:pPr marL="1162050" lvl="2">
              <a:lnSpc>
                <a:spcPct val="90000"/>
              </a:lnSpc>
              <a:buNone/>
            </a:pPr>
            <a:r>
              <a:rPr lang="en-US" altLang="zh-CN" sz="2800" i="1" dirty="0">
                <a:solidFill>
                  <a:srgbClr val="CC6600"/>
                </a:solidFill>
                <a:ea typeface="宋体" panose="02010600030101010101" pitchFamily="2" charset="-122"/>
              </a:rPr>
              <a:t>F</a:t>
            </a:r>
            <a:r>
              <a:rPr lang="en-US" altLang="zh-CN" sz="2800" i="1" baseline="-25000" dirty="0">
                <a:solidFill>
                  <a:srgbClr val="CC6600"/>
                </a:solidFill>
                <a:ea typeface="宋体" panose="02010600030101010101" pitchFamily="2" charset="-122"/>
              </a:rPr>
              <a:t>2 </a:t>
            </a:r>
            <a:r>
              <a:rPr lang="en-US" altLang="zh-CN" sz="2800" dirty="0">
                <a:solidFill>
                  <a:srgbClr val="CC6600"/>
                </a:solidFill>
                <a:ea typeface="宋体" panose="02010600030101010101" pitchFamily="2" charset="-122"/>
              </a:rPr>
              <a:t>: Futures Price at time t</a:t>
            </a:r>
            <a:r>
              <a:rPr lang="en-US" altLang="zh-CN" sz="2800" baseline="-25000" dirty="0">
                <a:solidFill>
                  <a:srgbClr val="CC6600"/>
                </a:solidFill>
                <a:ea typeface="宋体" panose="02010600030101010101" pitchFamily="2" charset="-122"/>
              </a:rPr>
              <a:t>2</a:t>
            </a:r>
            <a:endParaRPr lang="en-US" altLang="zh-CN" sz="2800" dirty="0">
              <a:solidFill>
                <a:srgbClr val="CC6600"/>
              </a:solidFill>
              <a:ea typeface="宋体" panose="02010600030101010101" pitchFamily="2" charset="-122"/>
            </a:endParaRPr>
          </a:p>
          <a:p>
            <a:pPr marL="1162050" lvl="2">
              <a:lnSpc>
                <a:spcPct val="90000"/>
              </a:lnSpc>
              <a:buNone/>
            </a:pPr>
            <a:r>
              <a:rPr lang="en-US" altLang="zh-CN" sz="2800" i="1" dirty="0">
                <a:solidFill>
                  <a:srgbClr val="CC6600"/>
                </a:solidFill>
                <a:ea typeface="宋体" panose="02010600030101010101" pitchFamily="2" charset="-122"/>
              </a:rPr>
              <a:t>S</a:t>
            </a:r>
            <a:r>
              <a:rPr lang="en-US" altLang="zh-CN" sz="2800" i="1" baseline="-25000" dirty="0">
                <a:solidFill>
                  <a:srgbClr val="CC6600"/>
                </a:solidFill>
                <a:ea typeface="宋体" panose="02010600030101010101" pitchFamily="2" charset="-122"/>
              </a:rPr>
              <a:t>1</a:t>
            </a:r>
            <a:r>
              <a:rPr lang="en-US" altLang="zh-CN" sz="2800" i="1" dirty="0">
                <a:solidFill>
                  <a:srgbClr val="CC6600"/>
                </a:solidFill>
                <a:ea typeface="宋体" panose="02010600030101010101" pitchFamily="2" charset="-122"/>
              </a:rPr>
              <a:t> </a:t>
            </a:r>
            <a:r>
              <a:rPr lang="en-US" altLang="zh-CN" sz="2800" dirty="0">
                <a:solidFill>
                  <a:srgbClr val="CC6600"/>
                </a:solidFill>
                <a:ea typeface="宋体" panose="02010600030101010101" pitchFamily="2" charset="-122"/>
              </a:rPr>
              <a:t>: Spot Price at time t</a:t>
            </a:r>
            <a:r>
              <a:rPr lang="en-US" altLang="zh-CN" sz="2800" baseline="-25000" dirty="0">
                <a:solidFill>
                  <a:srgbClr val="CC6600"/>
                </a:solidFill>
                <a:ea typeface="宋体" panose="02010600030101010101" pitchFamily="2" charset="-122"/>
              </a:rPr>
              <a:t>1</a:t>
            </a:r>
            <a:endParaRPr lang="en-US" altLang="zh-CN" sz="2800" dirty="0">
              <a:solidFill>
                <a:srgbClr val="CC6600"/>
              </a:solidFill>
              <a:ea typeface="宋体" panose="02010600030101010101" pitchFamily="2" charset="-122"/>
            </a:endParaRPr>
          </a:p>
          <a:p>
            <a:pPr marL="1162050" lvl="2">
              <a:lnSpc>
                <a:spcPct val="90000"/>
              </a:lnSpc>
              <a:buNone/>
            </a:pPr>
            <a:r>
              <a:rPr lang="en-US" altLang="zh-CN" sz="2800" i="1" dirty="0">
                <a:solidFill>
                  <a:srgbClr val="CC6600"/>
                </a:solidFill>
                <a:ea typeface="宋体" panose="02010600030101010101" pitchFamily="2" charset="-122"/>
              </a:rPr>
              <a:t>S</a:t>
            </a:r>
            <a:r>
              <a:rPr lang="en-US" altLang="zh-CN" sz="2800" i="1" baseline="-25000" dirty="0">
                <a:solidFill>
                  <a:srgbClr val="CC6600"/>
                </a:solidFill>
                <a:ea typeface="宋体" panose="02010600030101010101" pitchFamily="2" charset="-122"/>
              </a:rPr>
              <a:t>2</a:t>
            </a:r>
            <a:r>
              <a:rPr lang="en-US" altLang="zh-CN" sz="2800" i="1" dirty="0">
                <a:solidFill>
                  <a:srgbClr val="CC6600"/>
                </a:solidFill>
                <a:ea typeface="宋体" panose="02010600030101010101" pitchFamily="2" charset="-122"/>
              </a:rPr>
              <a:t> </a:t>
            </a:r>
            <a:r>
              <a:rPr lang="en-US" altLang="zh-CN" sz="2800" dirty="0">
                <a:solidFill>
                  <a:srgbClr val="CC6600"/>
                </a:solidFill>
                <a:ea typeface="宋体" panose="02010600030101010101" pitchFamily="2" charset="-122"/>
              </a:rPr>
              <a:t>: Spot price at time t</a:t>
            </a:r>
            <a:r>
              <a:rPr lang="en-US" altLang="zh-CN" sz="2800" baseline="-25000" dirty="0">
                <a:solidFill>
                  <a:srgbClr val="CC6600"/>
                </a:solidFill>
                <a:ea typeface="宋体" panose="02010600030101010101" pitchFamily="2" charset="-122"/>
              </a:rPr>
              <a:t>2</a:t>
            </a:r>
            <a:endParaRPr lang="en-US" altLang="zh-CN" sz="2800" dirty="0">
              <a:solidFill>
                <a:srgbClr val="CC6600"/>
              </a:solidFill>
              <a:ea typeface="宋体" panose="02010600030101010101" pitchFamily="2" charset="-122"/>
            </a:endParaRPr>
          </a:p>
          <a:p>
            <a:pPr marL="1162050" lvl="2">
              <a:lnSpc>
                <a:spcPct val="90000"/>
              </a:lnSpc>
              <a:buNone/>
            </a:pPr>
            <a:r>
              <a:rPr lang="en-US" altLang="zh-CN" sz="2800" i="1" dirty="0">
                <a:solidFill>
                  <a:srgbClr val="CC6600"/>
                </a:solidFill>
                <a:ea typeface="宋体" panose="02010600030101010101" pitchFamily="2" charset="-122"/>
              </a:rPr>
              <a:t>b</a:t>
            </a:r>
            <a:r>
              <a:rPr lang="en-US" altLang="zh-CN" sz="2800" baseline="-25000" dirty="0">
                <a:solidFill>
                  <a:srgbClr val="CC6600"/>
                </a:solidFill>
                <a:ea typeface="宋体" panose="02010600030101010101" pitchFamily="2" charset="-122"/>
              </a:rPr>
              <a:t>1 </a:t>
            </a:r>
            <a:r>
              <a:rPr lang="en-US" altLang="zh-CN" sz="2800" dirty="0">
                <a:solidFill>
                  <a:srgbClr val="CC6600"/>
                </a:solidFill>
                <a:ea typeface="宋体" panose="02010600030101010101" pitchFamily="2" charset="-122"/>
              </a:rPr>
              <a:t>: Basis at time t</a:t>
            </a:r>
            <a:r>
              <a:rPr lang="en-US" altLang="zh-CN" sz="2800" baseline="-25000" dirty="0">
                <a:solidFill>
                  <a:srgbClr val="CC6600"/>
                </a:solidFill>
                <a:ea typeface="宋体" panose="02010600030101010101" pitchFamily="2" charset="-122"/>
              </a:rPr>
              <a:t>1</a:t>
            </a:r>
          </a:p>
          <a:p>
            <a:pPr marL="1162050" lvl="2">
              <a:lnSpc>
                <a:spcPct val="90000"/>
              </a:lnSpc>
              <a:buNone/>
            </a:pPr>
            <a:r>
              <a:rPr lang="en-US" altLang="zh-CN" sz="2800" i="1" dirty="0">
                <a:solidFill>
                  <a:srgbClr val="CC6600"/>
                </a:solidFill>
                <a:ea typeface="宋体" panose="02010600030101010101" pitchFamily="2" charset="-122"/>
              </a:rPr>
              <a:t>b</a:t>
            </a:r>
            <a:r>
              <a:rPr lang="en-US" altLang="zh-CN" sz="2800" baseline="-25000" dirty="0">
                <a:solidFill>
                  <a:srgbClr val="CC6600"/>
                </a:solidFill>
                <a:ea typeface="宋体" panose="02010600030101010101" pitchFamily="2" charset="-122"/>
              </a:rPr>
              <a:t>2 </a:t>
            </a:r>
            <a:r>
              <a:rPr lang="en-US" altLang="zh-CN" sz="2800" dirty="0">
                <a:solidFill>
                  <a:srgbClr val="CC6600"/>
                </a:solidFill>
                <a:ea typeface="宋体" panose="02010600030101010101" pitchFamily="2" charset="-122"/>
              </a:rPr>
              <a:t>: Basis at time t</a:t>
            </a:r>
            <a:r>
              <a:rPr lang="en-US" altLang="zh-CN" sz="2800" baseline="-25000" dirty="0">
                <a:solidFill>
                  <a:srgbClr val="CC6600"/>
                </a:solidFill>
                <a:ea typeface="宋体" panose="02010600030101010101" pitchFamily="2" charset="-122"/>
              </a:rPr>
              <a:t>2</a:t>
            </a:r>
          </a:p>
          <a:p>
            <a:pPr marL="476250" lvl="1" indent="190500">
              <a:buNone/>
            </a:pPr>
            <a:r>
              <a:rPr lang="en-US" altLang="zh-CN" sz="2800" dirty="0" smtClean="0">
                <a:solidFill>
                  <a:srgbClr val="1406CA"/>
                </a:solidFill>
                <a:ea typeface="宋体" panose="02010600030101010101" pitchFamily="2" charset="-122"/>
              </a:rPr>
              <a:t>We </a:t>
            </a:r>
            <a:r>
              <a:rPr lang="en-US" altLang="zh-CN" sz="2800" dirty="0">
                <a:solidFill>
                  <a:srgbClr val="1406CA"/>
                </a:solidFill>
                <a:ea typeface="宋体" panose="02010600030101010101" pitchFamily="2" charset="-122"/>
              </a:rPr>
              <a:t>ignore the </a:t>
            </a:r>
            <a:r>
              <a:rPr lang="en-US" altLang="zh-CN" sz="2800" dirty="0">
                <a:solidFill>
                  <a:srgbClr val="FF158A"/>
                </a:solidFill>
                <a:ea typeface="宋体" panose="02010600030101010101" pitchFamily="2" charset="-122"/>
              </a:rPr>
              <a:t>time value of money（</a:t>
            </a:r>
            <a:r>
              <a:rPr lang="zh-CN" altLang="en-US" sz="2800" dirty="0">
                <a:solidFill>
                  <a:srgbClr val="FF158A"/>
                </a:solidFill>
                <a:ea typeface="宋体" panose="02010600030101010101" pitchFamily="2" charset="-122"/>
              </a:rPr>
              <a:t>货币时间价值）</a:t>
            </a:r>
            <a:endParaRPr lang="zh-CN" altLang="en-US" sz="2800" dirty="0">
              <a:solidFill>
                <a:srgbClr val="FF158A"/>
              </a:solidFill>
            </a:endParaRPr>
          </a:p>
        </p:txBody>
      </p:sp>
    </p:spTree>
    <p:extLst>
      <p:ext uri="{BB962C8B-B14F-4D97-AF65-F5344CB8AC3E}">
        <p14:creationId xmlns:p14="http://schemas.microsoft.com/office/powerpoint/2010/main" val="939861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1587" name="Rectangle 3"/>
          <p:cNvSpPr>
            <a:spLocks noGrp="1" noChangeArrowheads="1"/>
          </p:cNvSpPr>
          <p:nvPr>
            <p:ph type="body" idx="1"/>
          </p:nvPr>
        </p:nvSpPr>
        <p:spPr>
          <a:xfrm>
            <a:off x="678426" y="1371600"/>
            <a:ext cx="9684774" cy="609600"/>
          </a:xfrm>
        </p:spPr>
        <p:txBody>
          <a:bodyPr/>
          <a:lstStyle/>
          <a:p>
            <a:r>
              <a:rPr lang="en-US" altLang="zh-CN" dirty="0">
                <a:solidFill>
                  <a:srgbClr val="1406CA"/>
                </a:solidFill>
                <a:ea typeface="宋体" panose="02010600030101010101" pitchFamily="2" charset="-122"/>
              </a:rPr>
              <a:t>A Short Position Hedger</a:t>
            </a:r>
            <a:endParaRPr lang="zh-CN" altLang="en-US" dirty="0">
              <a:solidFill>
                <a:srgbClr val="1406CA"/>
              </a:solidFill>
              <a:ea typeface="宋体" panose="02010600030101010101" pitchFamily="2" charset="-122"/>
            </a:endParaRPr>
          </a:p>
        </p:txBody>
      </p:sp>
      <p:sp>
        <p:nvSpPr>
          <p:cNvPr id="451588" name="Text Box 4"/>
          <p:cNvSpPr txBox="1">
            <a:spLocks noChangeArrowheads="1"/>
          </p:cNvSpPr>
          <p:nvPr/>
        </p:nvSpPr>
        <p:spPr bwMode="auto">
          <a:xfrm>
            <a:off x="7391400" y="3200401"/>
            <a:ext cx="3200400" cy="83099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Delivery price(fixed)</a:t>
            </a:r>
          </a:p>
        </p:txBody>
      </p:sp>
      <p:grpSp>
        <p:nvGrpSpPr>
          <p:cNvPr id="451589" name="Group 5"/>
          <p:cNvGrpSpPr>
            <a:grpSpLocks/>
          </p:cNvGrpSpPr>
          <p:nvPr/>
        </p:nvGrpSpPr>
        <p:grpSpPr bwMode="auto">
          <a:xfrm>
            <a:off x="1828800" y="1905000"/>
            <a:ext cx="8382000" cy="4267200"/>
            <a:chOff x="144" y="1440"/>
            <a:chExt cx="5280" cy="2688"/>
          </a:xfrm>
        </p:grpSpPr>
        <p:sp>
          <p:nvSpPr>
            <p:cNvPr id="451590" name="Line 6"/>
            <p:cNvSpPr>
              <a:spLocks noChangeShapeType="1"/>
            </p:cNvSpPr>
            <p:nvPr/>
          </p:nvSpPr>
          <p:spPr bwMode="auto">
            <a:xfrm>
              <a:off x="1584" y="3696"/>
              <a:ext cx="2879" cy="0"/>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1" name="Line 7"/>
            <p:cNvSpPr>
              <a:spLocks noChangeShapeType="1"/>
            </p:cNvSpPr>
            <p:nvPr/>
          </p:nvSpPr>
          <p:spPr bwMode="auto">
            <a:xfrm flipV="1">
              <a:off x="1584" y="1440"/>
              <a:ext cx="0" cy="2256"/>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2" name="Text Box 8"/>
            <p:cNvSpPr txBox="1">
              <a:spLocks noChangeArrowheads="1"/>
            </p:cNvSpPr>
            <p:nvPr/>
          </p:nvSpPr>
          <p:spPr bwMode="auto">
            <a:xfrm>
              <a:off x="4560" y="3696"/>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Time </a:t>
              </a:r>
            </a:p>
          </p:txBody>
        </p:sp>
        <p:sp>
          <p:nvSpPr>
            <p:cNvPr id="451593" name="Text Box 9"/>
            <p:cNvSpPr txBox="1">
              <a:spLocks noChangeArrowheads="1"/>
            </p:cNvSpPr>
            <p:nvPr/>
          </p:nvSpPr>
          <p:spPr bwMode="auto">
            <a:xfrm>
              <a:off x="864" y="1488"/>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ZapfDingbats"/>
                  <a:ea typeface="宋体" panose="02010600030101010101" pitchFamily="2" charset="-122"/>
                </a:rPr>
                <a:t>Price </a:t>
              </a:r>
            </a:p>
          </p:txBody>
        </p:sp>
        <p:sp>
          <p:nvSpPr>
            <p:cNvPr id="451594" name="Text Box 10"/>
            <p:cNvSpPr txBox="1">
              <a:spLocks noChangeArrowheads="1"/>
            </p:cNvSpPr>
            <p:nvPr/>
          </p:nvSpPr>
          <p:spPr bwMode="auto">
            <a:xfrm>
              <a:off x="1488" y="379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hlink"/>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1 </a:t>
              </a:r>
              <a:endParaRPr lang="en-US" altLang="zh-CN" sz="2400">
                <a:solidFill>
                  <a:srgbClr val="1406CA"/>
                </a:solidFill>
                <a:latin typeface="ZapfDingbats"/>
                <a:ea typeface="宋体" panose="02010600030101010101" pitchFamily="2" charset="-122"/>
              </a:endParaRPr>
            </a:p>
          </p:txBody>
        </p:sp>
        <p:sp>
          <p:nvSpPr>
            <p:cNvPr id="451595" name="Line 11"/>
            <p:cNvSpPr>
              <a:spLocks noChangeShapeType="1"/>
            </p:cNvSpPr>
            <p:nvPr/>
          </p:nvSpPr>
          <p:spPr bwMode="auto">
            <a:xfrm>
              <a:off x="1584" y="2208"/>
              <a:ext cx="1968" cy="0"/>
            </a:xfrm>
            <a:prstGeom prst="line">
              <a:avLst/>
            </a:prstGeom>
            <a:noFill/>
            <a:ln w="38100">
              <a:solidFill>
                <a:srgbClr val="00CC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6" name="Line 12"/>
            <p:cNvSpPr>
              <a:spLocks noChangeShapeType="1"/>
            </p:cNvSpPr>
            <p:nvPr/>
          </p:nvSpPr>
          <p:spPr bwMode="auto">
            <a:xfrm>
              <a:off x="3552" y="220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7" name="Text Box 13"/>
            <p:cNvSpPr txBox="1">
              <a:spLocks noChangeArrowheads="1"/>
            </p:cNvSpPr>
            <p:nvPr/>
          </p:nvSpPr>
          <p:spPr bwMode="auto">
            <a:xfrm>
              <a:off x="3456" y="3840"/>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2</a:t>
              </a:r>
              <a:r>
                <a:rPr lang="en-US" altLang="zh-CN" sz="2400">
                  <a:solidFill>
                    <a:srgbClr val="1406CA"/>
                  </a:solidFill>
                  <a:latin typeface="ZapfDingbats"/>
                  <a:ea typeface="宋体" panose="02010600030101010101" pitchFamily="2" charset="-122"/>
                </a:rPr>
                <a:t> </a:t>
              </a:r>
            </a:p>
          </p:txBody>
        </p:sp>
        <p:sp>
          <p:nvSpPr>
            <p:cNvPr id="451598" name="Freeform 14"/>
            <p:cNvSpPr>
              <a:spLocks/>
            </p:cNvSpPr>
            <p:nvPr/>
          </p:nvSpPr>
          <p:spPr bwMode="auto">
            <a:xfrm flipV="1">
              <a:off x="1584" y="220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9" name="Text Box 15"/>
            <p:cNvSpPr txBox="1">
              <a:spLocks noChangeArrowheads="1"/>
            </p:cNvSpPr>
            <p:nvPr/>
          </p:nvSpPr>
          <p:spPr bwMode="auto">
            <a:xfrm>
              <a:off x="1776" y="294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33CC"/>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Future price</a:t>
              </a:r>
            </a:p>
          </p:txBody>
        </p:sp>
        <p:grpSp>
          <p:nvGrpSpPr>
            <p:cNvPr id="451600" name="Group 16"/>
            <p:cNvGrpSpPr>
              <a:grpSpLocks/>
            </p:cNvGrpSpPr>
            <p:nvPr/>
          </p:nvGrpSpPr>
          <p:grpSpPr bwMode="auto">
            <a:xfrm>
              <a:off x="1584" y="1632"/>
              <a:ext cx="3648" cy="1776"/>
              <a:chOff x="1488" y="1248"/>
              <a:chExt cx="3648" cy="1776"/>
            </a:xfrm>
          </p:grpSpPr>
          <p:grpSp>
            <p:nvGrpSpPr>
              <p:cNvPr id="451601" name="Group 17"/>
              <p:cNvGrpSpPr>
                <a:grpSpLocks/>
              </p:cNvGrpSpPr>
              <p:nvPr/>
            </p:nvGrpSpPr>
            <p:grpSpPr bwMode="auto">
              <a:xfrm>
                <a:off x="1488" y="1248"/>
                <a:ext cx="1968" cy="1392"/>
                <a:chOff x="1296" y="1824"/>
                <a:chExt cx="1968" cy="960"/>
              </a:xfrm>
            </p:grpSpPr>
            <p:sp>
              <p:nvSpPr>
                <p:cNvPr id="451602" name="Freeform 18"/>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3" name="Text Box 19"/>
                <p:cNvSpPr txBox="1">
                  <a:spLocks noChangeArrowheads="1"/>
                </p:cNvSpPr>
                <p:nvPr/>
              </p:nvSpPr>
              <p:spPr bwMode="auto">
                <a:xfrm>
                  <a:off x="1392" y="1824"/>
                  <a:ext cx="960" cy="36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Spot price</a:t>
                  </a:r>
                </a:p>
              </p:txBody>
            </p:sp>
          </p:grpSp>
          <p:sp>
            <p:nvSpPr>
              <p:cNvPr id="451604" name="Text Box 20"/>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grpSp>
          <p:nvGrpSpPr>
            <p:cNvPr id="451605" name="Group 21"/>
            <p:cNvGrpSpPr>
              <a:grpSpLocks/>
            </p:cNvGrpSpPr>
            <p:nvPr/>
          </p:nvGrpSpPr>
          <p:grpSpPr bwMode="auto">
            <a:xfrm>
              <a:off x="144" y="1788"/>
              <a:ext cx="1392" cy="1032"/>
              <a:chOff x="144" y="1416"/>
              <a:chExt cx="1392" cy="1032"/>
            </a:xfrm>
          </p:grpSpPr>
          <p:sp>
            <p:nvSpPr>
              <p:cNvPr id="451606" name="AutoShape 22"/>
              <p:cNvSpPr>
                <a:spLocks noChangeArrowheads="1"/>
              </p:cNvSpPr>
              <p:nvPr/>
            </p:nvSpPr>
            <p:spPr bwMode="auto">
              <a:xfrm flipH="1">
                <a:off x="1248" y="1416"/>
                <a:ext cx="142" cy="384"/>
              </a:xfrm>
              <a:prstGeom prst="upDownArrow">
                <a:avLst>
                  <a:gd name="adj1" fmla="val 50000"/>
                  <a:gd name="adj2" fmla="val 54085"/>
                </a:avLst>
              </a:prstGeom>
              <a:noFill/>
              <a:ln w="19050">
                <a:solidFill>
                  <a:srgbClr val="1406C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1607" name="Line 23"/>
              <p:cNvSpPr>
                <a:spLocks noChangeShapeType="1"/>
              </p:cNvSpPr>
              <p:nvPr/>
            </p:nvSpPr>
            <p:spPr bwMode="auto">
              <a:xfrm flipH="1">
                <a:off x="1212" y="1416"/>
                <a:ext cx="276" cy="24"/>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8" name="Line 24"/>
              <p:cNvSpPr>
                <a:spLocks noChangeShapeType="1"/>
              </p:cNvSpPr>
              <p:nvPr/>
            </p:nvSpPr>
            <p:spPr bwMode="auto">
              <a:xfrm flipH="1">
                <a:off x="1244" y="1812"/>
                <a:ext cx="292" cy="0"/>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9" name="AutoShape 25"/>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spTree>
    <p:extLst>
      <p:ext uri="{BB962C8B-B14F-4D97-AF65-F5344CB8AC3E}">
        <p14:creationId xmlns:p14="http://schemas.microsoft.com/office/powerpoint/2010/main" val="4038021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2611" name="Rectangle 3"/>
          <p:cNvSpPr>
            <a:spLocks noGrp="1" noChangeArrowheads="1"/>
          </p:cNvSpPr>
          <p:nvPr>
            <p:ph type="body" idx="1"/>
          </p:nvPr>
        </p:nvSpPr>
        <p:spPr>
          <a:xfrm>
            <a:off x="573552" y="1563689"/>
            <a:ext cx="8458200" cy="685800"/>
          </a:xfrm>
        </p:spPr>
        <p:txBody>
          <a:bodyPr/>
          <a:lstStyle/>
          <a:p>
            <a:r>
              <a:rPr lang="en-US" altLang="zh-CN" dirty="0">
                <a:solidFill>
                  <a:srgbClr val="1406CA"/>
                </a:solidFill>
                <a:ea typeface="宋体" panose="02010600030101010101" pitchFamily="2" charset="-122"/>
              </a:rPr>
              <a:t>A Short Position Hedger</a:t>
            </a:r>
            <a:endParaRPr lang="zh-CN" altLang="en-US" dirty="0">
              <a:solidFill>
                <a:srgbClr val="1406CA"/>
              </a:solidFill>
              <a:ea typeface="宋体" panose="02010600030101010101" pitchFamily="2" charset="-122"/>
            </a:endParaRPr>
          </a:p>
        </p:txBody>
      </p:sp>
      <p:sp>
        <p:nvSpPr>
          <p:cNvPr id="452612" name="Text Box 4"/>
          <p:cNvSpPr txBox="1">
            <a:spLocks noChangeArrowheads="1"/>
          </p:cNvSpPr>
          <p:nvPr/>
        </p:nvSpPr>
        <p:spPr bwMode="auto">
          <a:xfrm>
            <a:off x="7467600" y="2962276"/>
            <a:ext cx="3200400" cy="830997"/>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Delivery price(fixed)</a:t>
            </a:r>
          </a:p>
        </p:txBody>
      </p:sp>
      <p:sp>
        <p:nvSpPr>
          <p:cNvPr id="452613" name="Text Box 5"/>
          <p:cNvSpPr txBox="1">
            <a:spLocks noChangeArrowheads="1"/>
          </p:cNvSpPr>
          <p:nvPr/>
        </p:nvSpPr>
        <p:spPr bwMode="auto">
          <a:xfrm>
            <a:off x="6477000" y="1524001"/>
            <a:ext cx="3733800" cy="137883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sz="2200" b="1" i="1" dirty="0">
                <a:solidFill>
                  <a:srgbClr val="FF158A"/>
                </a:solidFill>
                <a:ea typeface="宋体" panose="02010600030101010101" pitchFamily="2" charset="-122"/>
              </a:rPr>
              <a:t>The effective price that is obtained for the asset with hedging is :</a:t>
            </a:r>
          </a:p>
          <a:p>
            <a:pPr algn="ctr">
              <a:lnSpc>
                <a:spcPct val="90000"/>
              </a:lnSpc>
              <a:spcBef>
                <a:spcPct val="20000"/>
              </a:spcBef>
            </a:pPr>
            <a:r>
              <a:rPr lang="en-US" altLang="zh-CN" sz="2200" b="1" i="1" dirty="0">
                <a:solidFill>
                  <a:srgbClr val="FF158A"/>
                </a:solidFill>
                <a:ea typeface="宋体" panose="02010600030101010101" pitchFamily="2" charset="-122"/>
              </a:rPr>
              <a:t>S</a:t>
            </a:r>
            <a:r>
              <a:rPr lang="en-US" altLang="zh-CN" sz="2200" b="1" baseline="-25000" dirty="0">
                <a:solidFill>
                  <a:srgbClr val="FF158A"/>
                </a:solidFill>
                <a:ea typeface="宋体" panose="02010600030101010101" pitchFamily="2" charset="-122"/>
              </a:rPr>
              <a:t>2</a:t>
            </a:r>
            <a:r>
              <a:rPr lang="en-US" altLang="zh-CN" sz="2200" b="1" i="1" dirty="0">
                <a:solidFill>
                  <a:srgbClr val="FF158A"/>
                </a:solidFill>
                <a:ea typeface="宋体" panose="02010600030101010101" pitchFamily="2" charset="-122"/>
              </a:rPr>
              <a:t>+F</a:t>
            </a:r>
            <a:r>
              <a:rPr lang="en-US" altLang="zh-CN" sz="2200" b="1" baseline="-25000" dirty="0">
                <a:solidFill>
                  <a:srgbClr val="FF158A"/>
                </a:solidFill>
                <a:ea typeface="宋体" panose="02010600030101010101" pitchFamily="2" charset="-122"/>
              </a:rPr>
              <a:t>1</a:t>
            </a:r>
            <a:r>
              <a:rPr lang="en-US" altLang="zh-CN" sz="2200" b="1" i="1" dirty="0">
                <a:solidFill>
                  <a:srgbClr val="FF158A"/>
                </a:solidFill>
                <a:ea typeface="宋体" panose="02010600030101010101" pitchFamily="2" charset="-122"/>
              </a:rPr>
              <a:t>-F</a:t>
            </a:r>
            <a:r>
              <a:rPr lang="en-US" altLang="zh-CN" sz="2200" b="1" i="1" baseline="-25000" dirty="0">
                <a:solidFill>
                  <a:srgbClr val="FF158A"/>
                </a:solidFill>
                <a:ea typeface="宋体" panose="02010600030101010101" pitchFamily="2" charset="-122"/>
              </a:rPr>
              <a:t>2</a:t>
            </a:r>
            <a:r>
              <a:rPr lang="en-US" altLang="zh-CN" sz="2200" b="1" i="1" dirty="0">
                <a:solidFill>
                  <a:srgbClr val="FF158A"/>
                </a:solidFill>
                <a:ea typeface="宋体" panose="02010600030101010101" pitchFamily="2" charset="-122"/>
              </a:rPr>
              <a:t>=F</a:t>
            </a:r>
            <a:r>
              <a:rPr lang="en-US" altLang="zh-CN" sz="2200" b="1" baseline="-25000" dirty="0">
                <a:solidFill>
                  <a:srgbClr val="FF158A"/>
                </a:solidFill>
                <a:ea typeface="宋体" panose="02010600030101010101" pitchFamily="2" charset="-122"/>
              </a:rPr>
              <a:t>1</a:t>
            </a:r>
            <a:r>
              <a:rPr lang="en-US" altLang="zh-CN" sz="2200" b="1" i="1" dirty="0">
                <a:solidFill>
                  <a:srgbClr val="FF158A"/>
                </a:solidFill>
                <a:ea typeface="宋体" panose="02010600030101010101" pitchFamily="2" charset="-122"/>
              </a:rPr>
              <a:t>+b</a:t>
            </a:r>
            <a:r>
              <a:rPr lang="en-US" altLang="zh-CN" sz="2200" b="1" baseline="-25000" dirty="0">
                <a:solidFill>
                  <a:srgbClr val="FF158A"/>
                </a:solidFill>
                <a:ea typeface="宋体" panose="02010600030101010101" pitchFamily="2" charset="-122"/>
              </a:rPr>
              <a:t>2</a:t>
            </a:r>
          </a:p>
        </p:txBody>
      </p:sp>
      <p:grpSp>
        <p:nvGrpSpPr>
          <p:cNvPr id="452614" name="Group 6"/>
          <p:cNvGrpSpPr>
            <a:grpSpLocks/>
          </p:cNvGrpSpPr>
          <p:nvPr/>
        </p:nvGrpSpPr>
        <p:grpSpPr bwMode="auto">
          <a:xfrm>
            <a:off x="1617202" y="2196522"/>
            <a:ext cx="8839200" cy="4191000"/>
            <a:chOff x="192" y="1200"/>
            <a:chExt cx="5280" cy="2640"/>
          </a:xfrm>
        </p:grpSpPr>
        <p:grpSp>
          <p:nvGrpSpPr>
            <p:cNvPr id="452615" name="Group 7"/>
            <p:cNvGrpSpPr>
              <a:grpSpLocks/>
            </p:cNvGrpSpPr>
            <p:nvPr/>
          </p:nvGrpSpPr>
          <p:grpSpPr bwMode="auto">
            <a:xfrm>
              <a:off x="912" y="1200"/>
              <a:ext cx="4560" cy="2640"/>
              <a:chOff x="576" y="1056"/>
              <a:chExt cx="4560" cy="2640"/>
            </a:xfrm>
          </p:grpSpPr>
          <p:grpSp>
            <p:nvGrpSpPr>
              <p:cNvPr id="452616" name="Group 8"/>
              <p:cNvGrpSpPr>
                <a:grpSpLocks/>
              </p:cNvGrpSpPr>
              <p:nvPr/>
            </p:nvGrpSpPr>
            <p:grpSpPr bwMode="auto">
              <a:xfrm>
                <a:off x="576" y="1056"/>
                <a:ext cx="4560" cy="2544"/>
                <a:chOff x="576" y="1056"/>
                <a:chExt cx="4560" cy="2544"/>
              </a:xfrm>
            </p:grpSpPr>
            <p:sp>
              <p:nvSpPr>
                <p:cNvPr id="452617" name="Line 9"/>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8" name="Line 10"/>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9" name="Text Box 11"/>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Time </a:t>
                  </a:r>
                </a:p>
              </p:txBody>
            </p:sp>
            <p:sp>
              <p:nvSpPr>
                <p:cNvPr id="452620" name="Text Box 12"/>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Price </a:t>
                  </a:r>
                </a:p>
              </p:txBody>
            </p:sp>
          </p:grpSp>
          <p:sp>
            <p:nvSpPr>
              <p:cNvPr id="452621" name="Text Box 13"/>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1 </a:t>
                </a:r>
                <a:endParaRPr lang="en-US" altLang="zh-CN" sz="2400">
                  <a:solidFill>
                    <a:srgbClr val="1406CA"/>
                  </a:solidFill>
                  <a:latin typeface="ZapfDingbats"/>
                  <a:ea typeface="宋体" panose="02010600030101010101" pitchFamily="2" charset="-122"/>
                </a:endParaRPr>
              </a:p>
            </p:txBody>
          </p:sp>
        </p:grpSp>
        <p:sp>
          <p:nvSpPr>
            <p:cNvPr id="452622" name="Line 14"/>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3" name="Line 15"/>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4" name="Text Box 16"/>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2</a:t>
              </a:r>
              <a:r>
                <a:rPr lang="en-US" altLang="zh-CN" sz="2400">
                  <a:solidFill>
                    <a:srgbClr val="1406CA"/>
                  </a:solidFill>
                  <a:latin typeface="ZapfDingbats"/>
                  <a:ea typeface="宋体" panose="02010600030101010101" pitchFamily="2" charset="-122"/>
                </a:rPr>
                <a:t> </a:t>
              </a:r>
            </a:p>
          </p:txBody>
        </p:sp>
        <p:sp>
          <p:nvSpPr>
            <p:cNvPr id="452625" name="Freeform 17"/>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6" name="Text Box 18"/>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Future price</a:t>
              </a:r>
            </a:p>
          </p:txBody>
        </p:sp>
        <p:sp>
          <p:nvSpPr>
            <p:cNvPr id="452627" name="AutoShape 19"/>
            <p:cNvSpPr>
              <a:spLocks noChangeArrowheads="1"/>
            </p:cNvSpPr>
            <p:nvPr/>
          </p:nvSpPr>
          <p:spPr bwMode="auto">
            <a:xfrm>
              <a:off x="3360" y="2304"/>
              <a:ext cx="144" cy="192"/>
            </a:xfrm>
            <a:prstGeom prst="upDownArrow">
              <a:avLst>
                <a:gd name="adj1" fmla="val 50000"/>
                <a:gd name="adj2" fmla="val 2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28" name="Line 20"/>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9" name="Line 21"/>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0" name="AutoShape 22"/>
            <p:cNvSpPr>
              <a:spLocks noChangeArrowheads="1"/>
            </p:cNvSpPr>
            <p:nvPr/>
          </p:nvSpPr>
          <p:spPr bwMode="auto">
            <a:xfrm>
              <a:off x="3839" y="2249"/>
              <a:ext cx="1249" cy="410"/>
            </a:xfrm>
            <a:prstGeom prst="wedgeRoundRectCallout">
              <a:avLst>
                <a:gd name="adj1" fmla="val -86829"/>
                <a:gd name="adj2" fmla="val 8102"/>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endParaRPr lang="en-US" altLang="zh-CN" b="1" dirty="0">
                <a:solidFill>
                  <a:srgbClr val="FF158A"/>
                </a:solidFill>
                <a:latin typeface="ZapfDingbats"/>
                <a:ea typeface="宋体" panose="02010600030101010101" pitchFamily="2" charset="-122"/>
              </a:endParaRPr>
            </a:p>
          </p:txBody>
        </p:sp>
        <p:grpSp>
          <p:nvGrpSpPr>
            <p:cNvPr id="452631" name="Group 23"/>
            <p:cNvGrpSpPr>
              <a:grpSpLocks/>
            </p:cNvGrpSpPr>
            <p:nvPr/>
          </p:nvGrpSpPr>
          <p:grpSpPr bwMode="auto">
            <a:xfrm>
              <a:off x="192" y="1560"/>
              <a:ext cx="1360" cy="1032"/>
              <a:chOff x="144" y="1416"/>
              <a:chExt cx="1360" cy="1032"/>
            </a:xfrm>
          </p:grpSpPr>
          <p:sp>
            <p:nvSpPr>
              <p:cNvPr id="452632" name="AutoShape 24"/>
              <p:cNvSpPr>
                <a:spLocks noChangeArrowheads="1"/>
              </p:cNvSpPr>
              <p:nvPr/>
            </p:nvSpPr>
            <p:spPr bwMode="auto">
              <a:xfrm flipH="1">
                <a:off x="1248" y="1416"/>
                <a:ext cx="142" cy="384"/>
              </a:xfrm>
              <a:prstGeom prst="upDownArrow">
                <a:avLst>
                  <a:gd name="adj1" fmla="val 50000"/>
                  <a:gd name="adj2" fmla="val 54085"/>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33" name="Line 25"/>
              <p:cNvSpPr>
                <a:spLocks noChangeShapeType="1"/>
              </p:cNvSpPr>
              <p:nvPr/>
            </p:nvSpPr>
            <p:spPr bwMode="auto">
              <a:xfrm flipH="1">
                <a:off x="1212" y="1440"/>
                <a:ext cx="292" cy="0"/>
              </a:xfrm>
              <a:prstGeom prst="line">
                <a:avLst/>
              </a:prstGeom>
              <a:noFill/>
              <a:ln w="19050">
                <a:solidFill>
                  <a:srgbClr val="0000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4" name="Line 26"/>
              <p:cNvSpPr>
                <a:spLocks noChangeShapeType="1"/>
              </p:cNvSpPr>
              <p:nvPr/>
            </p:nvSpPr>
            <p:spPr bwMode="auto">
              <a:xfrm flipH="1">
                <a:off x="1195" y="1794"/>
                <a:ext cx="288" cy="12"/>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5" name="AutoShape 27"/>
              <p:cNvSpPr>
                <a:spLocks noChangeArrowheads="1"/>
              </p:cNvSpPr>
              <p:nvPr/>
            </p:nvSpPr>
            <p:spPr bwMode="auto">
              <a:xfrm flipH="1">
                <a:off x="144" y="1968"/>
                <a:ext cx="964" cy="480"/>
              </a:xfrm>
              <a:prstGeom prst="wedgeRoundRectCallout">
                <a:avLst>
                  <a:gd name="adj1" fmla="val -66806"/>
                  <a:gd name="adj2" fmla="val -106463"/>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nvGrpSpPr>
            <p:cNvPr id="452636" name="Group 28"/>
            <p:cNvGrpSpPr>
              <a:grpSpLocks/>
            </p:cNvGrpSpPr>
            <p:nvPr/>
          </p:nvGrpSpPr>
          <p:grpSpPr bwMode="auto">
            <a:xfrm>
              <a:off x="1632" y="1392"/>
              <a:ext cx="3648" cy="1776"/>
              <a:chOff x="1488" y="1248"/>
              <a:chExt cx="3648" cy="1776"/>
            </a:xfrm>
          </p:grpSpPr>
          <p:grpSp>
            <p:nvGrpSpPr>
              <p:cNvPr id="452637" name="Group 29"/>
              <p:cNvGrpSpPr>
                <a:grpSpLocks/>
              </p:cNvGrpSpPr>
              <p:nvPr/>
            </p:nvGrpSpPr>
            <p:grpSpPr bwMode="auto">
              <a:xfrm>
                <a:off x="1488" y="1248"/>
                <a:ext cx="1968" cy="1392"/>
                <a:chOff x="1296" y="1824"/>
                <a:chExt cx="1968" cy="960"/>
              </a:xfrm>
            </p:grpSpPr>
            <p:sp>
              <p:nvSpPr>
                <p:cNvPr id="452638" name="Freeform 30"/>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9" name="Text Box 31"/>
                <p:cNvSpPr txBox="1">
                  <a:spLocks noChangeArrowheads="1"/>
                </p:cNvSpPr>
                <p:nvPr/>
              </p:nvSpPr>
              <p:spPr bwMode="auto">
                <a:xfrm>
                  <a:off x="1392" y="1824"/>
                  <a:ext cx="960" cy="36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Spot price</a:t>
                  </a:r>
                </a:p>
              </p:txBody>
            </p:sp>
          </p:grpSp>
          <p:sp>
            <p:nvSpPr>
              <p:cNvPr id="452640" name="Text Box 32"/>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sp>
          <p:nvSpPr>
            <p:cNvPr id="452641" name="Line 33"/>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42" name="Text Box 34"/>
            <p:cNvSpPr txBox="1">
              <a:spLocks noChangeArrowheads="1"/>
            </p:cNvSpPr>
            <p:nvPr/>
          </p:nvSpPr>
          <p:spPr bwMode="auto">
            <a:xfrm>
              <a:off x="302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a:solidFill>
                    <a:srgbClr val="1406CA"/>
                  </a:solidFill>
                  <a:ea typeface="宋体" panose="02010600030101010101" pitchFamily="2" charset="-122"/>
                </a:rPr>
                <a:t>’</a:t>
              </a:r>
              <a:r>
                <a:rPr lang="en-US" altLang="zh-CN" sz="2400" baseline="-25000">
                  <a:solidFill>
                    <a:srgbClr val="1406CA"/>
                  </a:solidFill>
                  <a:latin typeface="ZapfDingbats"/>
                  <a:ea typeface="宋体" panose="02010600030101010101" pitchFamily="2" charset="-122"/>
                </a:rPr>
                <a:t>2</a:t>
              </a:r>
              <a:r>
                <a:rPr lang="en-US" altLang="zh-CN" sz="2400">
                  <a:solidFill>
                    <a:srgbClr val="1406CA"/>
                  </a:solidFill>
                  <a:latin typeface="ZapfDingbats"/>
                  <a:ea typeface="宋体" panose="02010600030101010101" pitchFamily="2" charset="-122"/>
                </a:rPr>
                <a:t> </a:t>
              </a:r>
            </a:p>
          </p:txBody>
        </p:sp>
      </p:grpSp>
    </p:spTree>
    <p:extLst>
      <p:ext uri="{BB962C8B-B14F-4D97-AF65-F5344CB8AC3E}">
        <p14:creationId xmlns:p14="http://schemas.microsoft.com/office/powerpoint/2010/main" val="2173591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613"/>
                                        </p:tgtEl>
                                        <p:attrNameLst>
                                          <p:attrName>style.visibility</p:attrName>
                                        </p:attrNameLst>
                                      </p:cBhvr>
                                      <p:to>
                                        <p:strVal val="visible"/>
                                      </p:to>
                                    </p:set>
                                    <p:anim calcmode="lin" valueType="num">
                                      <p:cBhvr additive="base">
                                        <p:cTn id="7" dur="500" fill="hold"/>
                                        <p:tgtEl>
                                          <p:spTgt spid="452613"/>
                                        </p:tgtEl>
                                        <p:attrNameLst>
                                          <p:attrName>ppt_x</p:attrName>
                                        </p:attrNameLst>
                                      </p:cBhvr>
                                      <p:tavLst>
                                        <p:tav tm="0">
                                          <p:val>
                                            <p:strVal val="1+#ppt_w/2"/>
                                          </p:val>
                                        </p:tav>
                                        <p:tav tm="100000">
                                          <p:val>
                                            <p:strVal val="#ppt_x"/>
                                          </p:val>
                                        </p:tav>
                                      </p:tavLst>
                                    </p:anim>
                                    <p:anim calcmode="lin" valueType="num">
                                      <p:cBhvr additive="base">
                                        <p:cTn id="8" dur="500" fill="hold"/>
                                        <p:tgtEl>
                                          <p:spTgt spid="452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grpSp>
        <p:nvGrpSpPr>
          <p:cNvPr id="453635" name="Group 3"/>
          <p:cNvGrpSpPr>
            <a:grpSpLocks/>
          </p:cNvGrpSpPr>
          <p:nvPr/>
        </p:nvGrpSpPr>
        <p:grpSpPr bwMode="auto">
          <a:xfrm>
            <a:off x="1828800" y="1905000"/>
            <a:ext cx="8382000" cy="4191000"/>
            <a:chOff x="192" y="1200"/>
            <a:chExt cx="5280" cy="2640"/>
          </a:xfrm>
        </p:grpSpPr>
        <p:grpSp>
          <p:nvGrpSpPr>
            <p:cNvPr id="453636" name="Group 4"/>
            <p:cNvGrpSpPr>
              <a:grpSpLocks/>
            </p:cNvGrpSpPr>
            <p:nvPr/>
          </p:nvGrpSpPr>
          <p:grpSpPr bwMode="auto">
            <a:xfrm>
              <a:off x="912" y="1200"/>
              <a:ext cx="4560" cy="2640"/>
              <a:chOff x="576" y="1056"/>
              <a:chExt cx="4560" cy="2640"/>
            </a:xfrm>
          </p:grpSpPr>
          <p:grpSp>
            <p:nvGrpSpPr>
              <p:cNvPr id="453637" name="Group 5"/>
              <p:cNvGrpSpPr>
                <a:grpSpLocks/>
              </p:cNvGrpSpPr>
              <p:nvPr/>
            </p:nvGrpSpPr>
            <p:grpSpPr bwMode="auto">
              <a:xfrm>
                <a:off x="576" y="1056"/>
                <a:ext cx="4560" cy="2544"/>
                <a:chOff x="576" y="1056"/>
                <a:chExt cx="4560" cy="2544"/>
              </a:xfrm>
            </p:grpSpPr>
            <p:sp>
              <p:nvSpPr>
                <p:cNvPr id="453638" name="Line 6"/>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39" name="Line 7"/>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0" name="Text Box 8"/>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Time </a:t>
                  </a:r>
                </a:p>
              </p:txBody>
            </p:sp>
            <p:sp>
              <p:nvSpPr>
                <p:cNvPr id="453641" name="Text Box 9"/>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FF158A"/>
                      </a:solidFill>
                      <a:latin typeface="ZapfDingbats"/>
                      <a:ea typeface="宋体" panose="02010600030101010101" pitchFamily="2" charset="-122"/>
                    </a:rPr>
                    <a:t>Price </a:t>
                  </a:r>
                </a:p>
              </p:txBody>
            </p:sp>
          </p:grpSp>
          <p:sp>
            <p:nvSpPr>
              <p:cNvPr id="453642" name="Text Box 10"/>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1 </a:t>
                </a:r>
                <a:endParaRPr lang="en-US" altLang="zh-CN" sz="2400">
                  <a:solidFill>
                    <a:srgbClr val="CCFFFF"/>
                  </a:solidFill>
                  <a:latin typeface="ZapfDingbats"/>
                  <a:ea typeface="宋体" panose="02010600030101010101" pitchFamily="2" charset="-122"/>
                </a:endParaRPr>
              </a:p>
            </p:txBody>
          </p:sp>
        </p:grpSp>
        <p:sp>
          <p:nvSpPr>
            <p:cNvPr id="453643" name="Line 11"/>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4" name="Line 12"/>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5" name="Text Box 13"/>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sp>
          <p:nvSpPr>
            <p:cNvPr id="453646" name="Freeform 14"/>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7" name="Text Box 15"/>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ZapfDingbats"/>
                  <a:ea typeface="宋体" panose="02010600030101010101" pitchFamily="2" charset="-122"/>
                </a:rPr>
                <a:t>Future price</a:t>
              </a:r>
            </a:p>
          </p:txBody>
        </p:sp>
        <p:sp>
          <p:nvSpPr>
            <p:cNvPr id="453648" name="AutoShape 16"/>
            <p:cNvSpPr>
              <a:spLocks noChangeArrowheads="1"/>
            </p:cNvSpPr>
            <p:nvPr/>
          </p:nvSpPr>
          <p:spPr bwMode="auto">
            <a:xfrm>
              <a:off x="3360" y="2304"/>
              <a:ext cx="144" cy="192"/>
            </a:xfrm>
            <a:prstGeom prst="upDownArrow">
              <a:avLst>
                <a:gd name="adj1" fmla="val 50000"/>
                <a:gd name="adj2" fmla="val 2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49" name="Line 17"/>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0" name="Line 18"/>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1" name="AutoShape 19"/>
            <p:cNvSpPr>
              <a:spLocks noChangeArrowheads="1"/>
            </p:cNvSpPr>
            <p:nvPr/>
          </p:nvSpPr>
          <p:spPr bwMode="auto">
            <a:xfrm>
              <a:off x="3936" y="2112"/>
              <a:ext cx="1344" cy="432"/>
            </a:xfrm>
            <a:prstGeom prst="wedgeRoundRectCallout">
              <a:avLst>
                <a:gd name="adj1" fmla="val -86829"/>
                <a:gd name="adj2" fmla="val 8102"/>
                <a:gd name="adj3" fmla="val 1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endParaRPr lang="en-US" altLang="zh-CN" b="1" dirty="0">
                <a:solidFill>
                  <a:srgbClr val="1406CA"/>
                </a:solidFill>
                <a:latin typeface="ZapfDingbats"/>
                <a:ea typeface="宋体" panose="02010600030101010101" pitchFamily="2" charset="-122"/>
              </a:endParaRPr>
            </a:p>
          </p:txBody>
        </p:sp>
        <p:grpSp>
          <p:nvGrpSpPr>
            <p:cNvPr id="453652" name="Group 20"/>
            <p:cNvGrpSpPr>
              <a:grpSpLocks/>
            </p:cNvGrpSpPr>
            <p:nvPr/>
          </p:nvGrpSpPr>
          <p:grpSpPr bwMode="auto">
            <a:xfrm>
              <a:off x="192" y="1560"/>
              <a:ext cx="1392" cy="1032"/>
              <a:chOff x="144" y="1416"/>
              <a:chExt cx="1392" cy="1032"/>
            </a:xfrm>
          </p:grpSpPr>
          <p:sp>
            <p:nvSpPr>
              <p:cNvPr id="453653" name="AutoShape 21"/>
              <p:cNvSpPr>
                <a:spLocks noChangeArrowheads="1"/>
              </p:cNvSpPr>
              <p:nvPr/>
            </p:nvSpPr>
            <p:spPr bwMode="auto">
              <a:xfrm flipH="1">
                <a:off x="1248" y="1416"/>
                <a:ext cx="142" cy="384"/>
              </a:xfrm>
              <a:prstGeom prst="upDownArrow">
                <a:avLst>
                  <a:gd name="adj1" fmla="val 50000"/>
                  <a:gd name="adj2" fmla="val 54085"/>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4" name="Line 22"/>
              <p:cNvSpPr>
                <a:spLocks noChangeShapeType="1"/>
              </p:cNvSpPr>
              <p:nvPr/>
            </p:nvSpPr>
            <p:spPr bwMode="auto">
              <a:xfrm flipH="1">
                <a:off x="1212" y="1440"/>
                <a:ext cx="292" cy="0"/>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5" name="Line 23"/>
              <p:cNvSpPr>
                <a:spLocks noChangeShapeType="1"/>
              </p:cNvSpPr>
              <p:nvPr/>
            </p:nvSpPr>
            <p:spPr bwMode="auto">
              <a:xfrm flipH="1">
                <a:off x="1244" y="1812"/>
                <a:ext cx="292" cy="0"/>
              </a:xfrm>
              <a:prstGeom prst="line">
                <a:avLst/>
              </a:prstGeom>
              <a:noFill/>
              <a:ln w="19050">
                <a:solidFill>
                  <a:srgbClr val="1406CA"/>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6" name="AutoShape 24"/>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1</a:t>
                </a:r>
                <a:endParaRPr lang="en-US" altLang="zh-CN" b="1" dirty="0">
                  <a:solidFill>
                    <a:srgbClr val="1406CA"/>
                  </a:solidFill>
                  <a:latin typeface="ZapfDingbats"/>
                  <a:ea typeface="宋体" panose="02010600030101010101" pitchFamily="2" charset="-122"/>
                </a:endParaRPr>
              </a:p>
            </p:txBody>
          </p:sp>
        </p:grpSp>
        <p:grpSp>
          <p:nvGrpSpPr>
            <p:cNvPr id="453657" name="Group 25"/>
            <p:cNvGrpSpPr>
              <a:grpSpLocks/>
            </p:cNvGrpSpPr>
            <p:nvPr/>
          </p:nvGrpSpPr>
          <p:grpSpPr bwMode="auto">
            <a:xfrm>
              <a:off x="1632" y="1392"/>
              <a:ext cx="3648" cy="1776"/>
              <a:chOff x="1488" y="1248"/>
              <a:chExt cx="3648" cy="1776"/>
            </a:xfrm>
          </p:grpSpPr>
          <p:grpSp>
            <p:nvGrpSpPr>
              <p:cNvPr id="453658" name="Group 26"/>
              <p:cNvGrpSpPr>
                <a:grpSpLocks/>
              </p:cNvGrpSpPr>
              <p:nvPr/>
            </p:nvGrpSpPr>
            <p:grpSpPr bwMode="auto">
              <a:xfrm>
                <a:off x="1488" y="1248"/>
                <a:ext cx="1968" cy="1392"/>
                <a:chOff x="1296" y="1824"/>
                <a:chExt cx="1968" cy="960"/>
              </a:xfrm>
            </p:grpSpPr>
            <p:sp>
              <p:nvSpPr>
                <p:cNvPr id="453659" name="Freeform 27"/>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0" name="Text Box 28"/>
                <p:cNvSpPr txBox="1">
                  <a:spLocks noChangeArrowheads="1"/>
                </p:cNvSpPr>
                <p:nvPr/>
              </p:nvSpPr>
              <p:spPr bwMode="auto">
                <a:xfrm>
                  <a:off x="1392" y="1824"/>
                  <a:ext cx="960" cy="36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ZapfDingbats"/>
                      <a:ea typeface="宋体" panose="02010600030101010101" pitchFamily="2" charset="-122"/>
                    </a:rPr>
                    <a:t>Spot price</a:t>
                  </a:r>
                </a:p>
              </p:txBody>
            </p:sp>
          </p:grpSp>
          <p:sp>
            <p:nvSpPr>
              <p:cNvPr id="453661" name="Text Box 29"/>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 =0</a:t>
                </a:r>
              </a:p>
            </p:txBody>
          </p:sp>
        </p:grpSp>
        <p:sp>
          <p:nvSpPr>
            <p:cNvPr id="453662" name="Line 30"/>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3" name="Text Box 31"/>
            <p:cNvSpPr txBox="1">
              <a:spLocks noChangeArrowheads="1"/>
            </p:cNvSpPr>
            <p:nvPr/>
          </p:nvSpPr>
          <p:spPr bwMode="auto">
            <a:xfrm>
              <a:off x="302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a:solidFill>
                    <a:srgbClr val="CCFFFF"/>
                  </a:solidFill>
                  <a:ea typeface="宋体" panose="02010600030101010101" pitchFamily="2" charset="-122"/>
                </a:rPr>
                <a: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grpSp>
      <p:sp>
        <p:nvSpPr>
          <p:cNvPr id="453664" name="Text Box 32"/>
          <p:cNvSpPr txBox="1">
            <a:spLocks noChangeArrowheads="1"/>
          </p:cNvSpPr>
          <p:nvPr/>
        </p:nvSpPr>
        <p:spPr bwMode="auto">
          <a:xfrm>
            <a:off x="6477000" y="1524000"/>
            <a:ext cx="3733800" cy="116339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zh-CN" b="1" i="1" dirty="0">
                <a:solidFill>
                  <a:srgbClr val="FF158A"/>
                </a:solidFill>
                <a:ea typeface="宋体" panose="02010600030101010101" pitchFamily="2" charset="-122"/>
              </a:rPr>
              <a:t>The effective price that is paid with hedging is :</a:t>
            </a:r>
          </a:p>
          <a:p>
            <a:pPr algn="ctr">
              <a:lnSpc>
                <a:spcPct val="90000"/>
              </a:lnSpc>
              <a:spcBef>
                <a:spcPct val="20000"/>
              </a:spcBef>
            </a:pPr>
            <a:r>
              <a:rPr lang="en-US" altLang="zh-CN" b="1" i="1" dirty="0">
                <a:solidFill>
                  <a:srgbClr val="FF158A"/>
                </a:solidFill>
                <a:ea typeface="宋体" panose="02010600030101010101" pitchFamily="2" charset="-122"/>
              </a:rPr>
              <a:t>S</a:t>
            </a:r>
            <a:r>
              <a:rPr lang="en-US" altLang="zh-CN" b="1" baseline="-25000" dirty="0">
                <a:solidFill>
                  <a:srgbClr val="FF158A"/>
                </a:solidFill>
                <a:ea typeface="宋体" panose="02010600030101010101" pitchFamily="2" charset="-122"/>
              </a:rPr>
              <a:t>2</a:t>
            </a:r>
            <a:r>
              <a:rPr lang="en-US" altLang="zh-CN" b="1" i="1" dirty="0">
                <a:solidFill>
                  <a:srgbClr val="FF158A"/>
                </a:solidFill>
                <a:ea typeface="宋体" panose="02010600030101010101" pitchFamily="2" charset="-122"/>
              </a:rPr>
              <a:t>+F</a:t>
            </a:r>
            <a:r>
              <a:rPr lang="en-US" altLang="zh-CN" b="1" baseline="-25000" dirty="0">
                <a:solidFill>
                  <a:srgbClr val="FF158A"/>
                </a:solidFill>
                <a:ea typeface="宋体" panose="02010600030101010101" pitchFamily="2" charset="-122"/>
              </a:rPr>
              <a:t>1</a:t>
            </a:r>
            <a:r>
              <a:rPr lang="en-US" altLang="zh-CN" b="1" i="1" dirty="0">
                <a:solidFill>
                  <a:srgbClr val="FF158A"/>
                </a:solidFill>
                <a:ea typeface="宋体" panose="02010600030101010101" pitchFamily="2" charset="-122"/>
              </a:rPr>
              <a:t>-F</a:t>
            </a:r>
            <a:r>
              <a:rPr lang="en-US" altLang="zh-CN" b="1" baseline="-25000" dirty="0">
                <a:solidFill>
                  <a:srgbClr val="FF158A"/>
                </a:solidFill>
                <a:ea typeface="宋体" panose="02010600030101010101" pitchFamily="2" charset="-122"/>
              </a:rPr>
              <a:t>2</a:t>
            </a:r>
            <a:r>
              <a:rPr lang="en-US" altLang="zh-CN" b="1" i="1" dirty="0">
                <a:solidFill>
                  <a:srgbClr val="FF158A"/>
                </a:solidFill>
                <a:ea typeface="宋体" panose="02010600030101010101" pitchFamily="2" charset="-122"/>
              </a:rPr>
              <a:t>=F</a:t>
            </a:r>
            <a:r>
              <a:rPr lang="en-US" altLang="zh-CN" b="1" baseline="-25000" dirty="0">
                <a:solidFill>
                  <a:srgbClr val="FF158A"/>
                </a:solidFill>
                <a:ea typeface="宋体" panose="02010600030101010101" pitchFamily="2" charset="-122"/>
              </a:rPr>
              <a:t>1</a:t>
            </a:r>
            <a:r>
              <a:rPr lang="en-US" altLang="zh-CN" b="1" i="1" dirty="0">
                <a:solidFill>
                  <a:srgbClr val="FF158A"/>
                </a:solidFill>
                <a:ea typeface="宋体" panose="02010600030101010101" pitchFamily="2" charset="-122"/>
              </a:rPr>
              <a:t>+b</a:t>
            </a:r>
            <a:r>
              <a:rPr lang="en-US" altLang="zh-CN" b="1" baseline="-25000" dirty="0">
                <a:solidFill>
                  <a:srgbClr val="FF158A"/>
                </a:solidFill>
                <a:ea typeface="宋体" panose="02010600030101010101" pitchFamily="2" charset="-122"/>
              </a:rPr>
              <a:t>2</a:t>
            </a:r>
          </a:p>
        </p:txBody>
      </p:sp>
      <p:sp>
        <p:nvSpPr>
          <p:cNvPr id="453665" name="Rectangle 33"/>
          <p:cNvSpPr>
            <a:spLocks noGrp="1" noChangeArrowheads="1"/>
          </p:cNvSpPr>
          <p:nvPr>
            <p:ph type="body" idx="1"/>
          </p:nvPr>
        </p:nvSpPr>
        <p:spPr>
          <a:xfrm>
            <a:off x="800100" y="1488917"/>
            <a:ext cx="8458200" cy="685800"/>
          </a:xfrm>
          <a:noFill/>
          <a:ln/>
        </p:spPr>
        <p:txBody>
          <a:bodyPr/>
          <a:lstStyle/>
          <a:p>
            <a:r>
              <a:rPr lang="en-US" altLang="zh-CN" dirty="0">
                <a:solidFill>
                  <a:srgbClr val="1406CA"/>
                </a:solidFill>
                <a:ea typeface="宋体" panose="02010600030101010101" pitchFamily="2" charset="-122"/>
              </a:rPr>
              <a:t>A Long Position Hedger</a:t>
            </a:r>
            <a:endParaRPr lang="zh-CN" altLang="en-US" dirty="0">
              <a:solidFill>
                <a:srgbClr val="1406CA"/>
              </a:solidFill>
              <a:ea typeface="宋体" panose="02010600030101010101" pitchFamily="2" charset="-122"/>
            </a:endParaRPr>
          </a:p>
        </p:txBody>
      </p:sp>
    </p:spTree>
    <p:extLst>
      <p:ext uri="{BB962C8B-B14F-4D97-AF65-F5344CB8AC3E}">
        <p14:creationId xmlns:p14="http://schemas.microsoft.com/office/powerpoint/2010/main" val="38300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3664"/>
                                        </p:tgtEl>
                                        <p:attrNameLst>
                                          <p:attrName>style.visibility</p:attrName>
                                        </p:attrNameLst>
                                      </p:cBhvr>
                                      <p:to>
                                        <p:strVal val="visible"/>
                                      </p:to>
                                    </p:set>
                                    <p:anim calcmode="lin" valueType="num">
                                      <p:cBhvr additive="base">
                                        <p:cTn id="7" dur="500" fill="hold"/>
                                        <p:tgtEl>
                                          <p:spTgt spid="453664"/>
                                        </p:tgtEl>
                                        <p:attrNameLst>
                                          <p:attrName>ppt_x</p:attrName>
                                        </p:attrNameLst>
                                      </p:cBhvr>
                                      <p:tavLst>
                                        <p:tav tm="0">
                                          <p:val>
                                            <p:strVal val="1+#ppt_w/2"/>
                                          </p:val>
                                        </p:tav>
                                        <p:tav tm="100000">
                                          <p:val>
                                            <p:strVal val="#ppt_x"/>
                                          </p:val>
                                        </p:tav>
                                      </p:tavLst>
                                    </p:anim>
                                    <p:anim calcmode="lin" valueType="num">
                                      <p:cBhvr additive="base">
                                        <p:cTn id="8" dur="500" fill="hold"/>
                                        <p:tgtEl>
                                          <p:spTgt spid="453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6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4659" name="Rectangle 3"/>
          <p:cNvSpPr>
            <a:spLocks noGrp="1" noChangeArrowheads="1"/>
          </p:cNvSpPr>
          <p:nvPr>
            <p:ph type="body" idx="1"/>
          </p:nvPr>
        </p:nvSpPr>
        <p:spPr/>
        <p:txBody>
          <a:bodyPr/>
          <a:lstStyle/>
          <a:p>
            <a:pPr>
              <a:lnSpc>
                <a:spcPct val="90000"/>
              </a:lnSpc>
              <a:spcBef>
                <a:spcPct val="30000"/>
              </a:spcBef>
            </a:pPr>
            <a:r>
              <a:rPr lang="en-US" altLang="zh-CN" dirty="0">
                <a:solidFill>
                  <a:srgbClr val="1406CA"/>
                </a:solidFill>
              </a:rPr>
              <a:t>The hedging risk is the uncertainty associated with </a:t>
            </a:r>
            <a:r>
              <a:rPr lang="en-US" altLang="zh-CN" i="1" dirty="0">
                <a:solidFill>
                  <a:srgbClr val="1406CA"/>
                </a:solidFill>
              </a:rPr>
              <a:t>b</a:t>
            </a:r>
            <a:r>
              <a:rPr lang="en-US" altLang="zh-CN" i="1" baseline="-25000" dirty="0">
                <a:solidFill>
                  <a:srgbClr val="1406CA"/>
                </a:solidFill>
              </a:rPr>
              <a:t>2</a:t>
            </a:r>
            <a:r>
              <a:rPr lang="en-US" altLang="zh-CN" dirty="0">
                <a:solidFill>
                  <a:srgbClr val="1406CA"/>
                </a:solidFill>
              </a:rPr>
              <a:t> and is known </a:t>
            </a:r>
            <a:r>
              <a:rPr lang="en-US" altLang="zh-CN" dirty="0">
                <a:solidFill>
                  <a:srgbClr val="FF158A"/>
                </a:solidFill>
              </a:rPr>
              <a:t>as </a:t>
            </a:r>
            <a:r>
              <a:rPr lang="en-US" altLang="zh-CN" i="1" dirty="0">
                <a:solidFill>
                  <a:srgbClr val="FF158A"/>
                </a:solidFill>
              </a:rPr>
              <a:t>basis </a:t>
            </a:r>
            <a:r>
              <a:rPr lang="en-US" altLang="zh-CN" i="1" dirty="0" smtClean="0">
                <a:solidFill>
                  <a:srgbClr val="FF158A"/>
                </a:solidFill>
              </a:rPr>
              <a:t>risk</a:t>
            </a:r>
            <a:endParaRPr lang="en-US" altLang="zh-CN" dirty="0">
              <a:solidFill>
                <a:srgbClr val="FF158A"/>
              </a:solidFill>
            </a:endParaRPr>
          </a:p>
          <a:p>
            <a:pPr>
              <a:lnSpc>
                <a:spcPct val="90000"/>
              </a:lnSpc>
              <a:spcBef>
                <a:spcPct val="30000"/>
              </a:spcBef>
            </a:pPr>
            <a:r>
              <a:rPr lang="en-US" altLang="zh-CN" dirty="0">
                <a:solidFill>
                  <a:srgbClr val="1406CA"/>
                </a:solidFill>
              </a:rPr>
              <a:t>For investment assets such as financial asset, the basis risk tends to be much less than for consumption </a:t>
            </a:r>
            <a:r>
              <a:rPr lang="en-US" altLang="zh-CN" dirty="0" smtClean="0">
                <a:solidFill>
                  <a:srgbClr val="1406CA"/>
                </a:solidFill>
              </a:rPr>
              <a:t>commodities</a:t>
            </a:r>
            <a:endParaRPr lang="en-US" altLang="zh-CN" dirty="0">
              <a:solidFill>
                <a:srgbClr val="1406CA"/>
              </a:solidFill>
            </a:endParaRPr>
          </a:p>
          <a:p>
            <a:pPr>
              <a:lnSpc>
                <a:spcPct val="90000"/>
              </a:lnSpc>
              <a:spcBef>
                <a:spcPct val="30000"/>
              </a:spcBef>
            </a:pPr>
            <a:r>
              <a:rPr lang="en-US" altLang="zh-CN" dirty="0">
                <a:solidFill>
                  <a:srgbClr val="1406CA"/>
                </a:solidFill>
              </a:rPr>
              <a:t>The basis risk for an investment asset arises mainly from uncertainty as to the level of the </a:t>
            </a:r>
            <a:r>
              <a:rPr lang="en-US" altLang="zh-CN" i="1" dirty="0">
                <a:solidFill>
                  <a:srgbClr val="FF158A"/>
                </a:solidFill>
              </a:rPr>
              <a:t>risk-free interest rate</a:t>
            </a:r>
            <a:r>
              <a:rPr lang="en-US" altLang="zh-CN" dirty="0">
                <a:solidFill>
                  <a:srgbClr val="FF158A"/>
                </a:solidFill>
              </a:rPr>
              <a:t> </a:t>
            </a:r>
            <a:r>
              <a:rPr lang="en-US" altLang="zh-CN" dirty="0">
                <a:solidFill>
                  <a:srgbClr val="1406CA"/>
                </a:solidFill>
              </a:rPr>
              <a:t>in the </a:t>
            </a:r>
            <a:r>
              <a:rPr lang="en-US" altLang="zh-CN" dirty="0" smtClean="0">
                <a:solidFill>
                  <a:srgbClr val="1406CA"/>
                </a:solidFill>
              </a:rPr>
              <a:t>future</a:t>
            </a:r>
            <a:endParaRPr lang="en-US" altLang="zh-CN" dirty="0">
              <a:solidFill>
                <a:srgbClr val="1406CA"/>
              </a:solidFill>
            </a:endParaRPr>
          </a:p>
          <a:p>
            <a:pPr>
              <a:lnSpc>
                <a:spcPct val="90000"/>
              </a:lnSpc>
              <a:spcBef>
                <a:spcPct val="30000"/>
              </a:spcBef>
            </a:pPr>
            <a:r>
              <a:rPr lang="en-US" altLang="zh-CN" dirty="0">
                <a:solidFill>
                  <a:srgbClr val="1406CA"/>
                </a:solidFill>
              </a:rPr>
              <a:t>In the case of a consumption commodity, imbalances between </a:t>
            </a:r>
            <a:r>
              <a:rPr lang="en-US" altLang="zh-CN" i="1" dirty="0">
                <a:solidFill>
                  <a:srgbClr val="FF158A"/>
                </a:solidFill>
              </a:rPr>
              <a:t>supply and demand </a:t>
            </a:r>
            <a:r>
              <a:rPr lang="en-US" altLang="zh-CN" dirty="0">
                <a:solidFill>
                  <a:srgbClr val="1406CA"/>
                </a:solidFill>
              </a:rPr>
              <a:t>and the difficulties sometimes associated with </a:t>
            </a:r>
            <a:r>
              <a:rPr lang="en-US" altLang="zh-CN" i="1" dirty="0">
                <a:solidFill>
                  <a:srgbClr val="FF158A"/>
                </a:solidFill>
              </a:rPr>
              <a:t>storing the commodity</a:t>
            </a:r>
            <a:r>
              <a:rPr lang="en-US" altLang="zh-CN" dirty="0">
                <a:solidFill>
                  <a:srgbClr val="FF158A"/>
                </a:solidFill>
              </a:rPr>
              <a:t> </a:t>
            </a:r>
            <a:r>
              <a:rPr lang="en-US" altLang="zh-CN" dirty="0">
                <a:solidFill>
                  <a:srgbClr val="1406CA"/>
                </a:solidFill>
              </a:rPr>
              <a:t>can lead to large variations in the </a:t>
            </a:r>
            <a:r>
              <a:rPr lang="en-US" altLang="zh-CN" i="1" dirty="0">
                <a:solidFill>
                  <a:srgbClr val="FF158A"/>
                </a:solidFill>
              </a:rPr>
              <a:t>convenience </a:t>
            </a:r>
            <a:r>
              <a:rPr lang="en-US" altLang="zh-CN" i="1" dirty="0" smtClean="0">
                <a:solidFill>
                  <a:srgbClr val="FF158A"/>
                </a:solidFill>
              </a:rPr>
              <a:t>yield</a:t>
            </a:r>
            <a:endParaRPr lang="en-US" altLang="zh-CN" dirty="0">
              <a:solidFill>
                <a:srgbClr val="FF158A"/>
              </a:solidFill>
            </a:endParaRPr>
          </a:p>
        </p:txBody>
      </p:sp>
    </p:spTree>
    <p:extLst>
      <p:ext uri="{BB962C8B-B14F-4D97-AF65-F5344CB8AC3E}">
        <p14:creationId xmlns:p14="http://schemas.microsoft.com/office/powerpoint/2010/main" val="2842223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4659">
                                            <p:txEl>
                                              <p:pRg st="0" end="0"/>
                                            </p:txEl>
                                          </p:spTgt>
                                        </p:tgtEl>
                                        <p:attrNameLst>
                                          <p:attrName>style.visibility</p:attrName>
                                        </p:attrNameLst>
                                      </p:cBhvr>
                                      <p:to>
                                        <p:strVal val="visible"/>
                                      </p:to>
                                    </p:set>
                                    <p:anim calcmode="lin" valueType="num">
                                      <p:cBhvr additive="base">
                                        <p:cTn id="7" dur="500" fill="hold"/>
                                        <p:tgtEl>
                                          <p:spTgt spid="454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4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4659">
                                            <p:txEl>
                                              <p:pRg st="1" end="1"/>
                                            </p:txEl>
                                          </p:spTgt>
                                        </p:tgtEl>
                                        <p:attrNameLst>
                                          <p:attrName>style.visibility</p:attrName>
                                        </p:attrNameLst>
                                      </p:cBhvr>
                                      <p:to>
                                        <p:strVal val="visible"/>
                                      </p:to>
                                    </p:set>
                                    <p:anim calcmode="lin" valueType="num">
                                      <p:cBhvr additive="base">
                                        <p:cTn id="13" dur="500" fill="hold"/>
                                        <p:tgtEl>
                                          <p:spTgt spid="454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4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4659">
                                            <p:txEl>
                                              <p:pRg st="2" end="2"/>
                                            </p:txEl>
                                          </p:spTgt>
                                        </p:tgtEl>
                                        <p:attrNameLst>
                                          <p:attrName>style.visibility</p:attrName>
                                        </p:attrNameLst>
                                      </p:cBhvr>
                                      <p:to>
                                        <p:strVal val="visible"/>
                                      </p:to>
                                    </p:set>
                                    <p:anim calcmode="lin" valueType="num">
                                      <p:cBhvr additive="base">
                                        <p:cTn id="19" dur="500" fill="hold"/>
                                        <p:tgtEl>
                                          <p:spTgt spid="4546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46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4659">
                                            <p:txEl>
                                              <p:pRg st="3" end="3"/>
                                            </p:txEl>
                                          </p:spTgt>
                                        </p:tgtEl>
                                        <p:attrNameLst>
                                          <p:attrName>style.visibility</p:attrName>
                                        </p:attrNameLst>
                                      </p:cBhvr>
                                      <p:to>
                                        <p:strVal val="visible"/>
                                      </p:to>
                                    </p:set>
                                    <p:anim calcmode="lin" valueType="num">
                                      <p:cBhvr additive="base">
                                        <p:cTn id="25" dur="500" fill="hold"/>
                                        <p:tgtEl>
                                          <p:spTgt spid="4546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4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515075" name="Rectangle 3"/>
          <p:cNvSpPr>
            <a:spLocks noGrp="1" noChangeArrowheads="1"/>
          </p:cNvSpPr>
          <p:nvPr>
            <p:ph type="body" idx="1"/>
          </p:nvPr>
        </p:nvSpPr>
        <p:spPr/>
        <p:txBody>
          <a:bodyPr/>
          <a:lstStyle/>
          <a:p>
            <a:pPr>
              <a:spcBef>
                <a:spcPct val="30000"/>
              </a:spcBef>
            </a:pPr>
            <a:r>
              <a:rPr lang="en-US" altLang="zh-CN" b="1" dirty="0">
                <a:solidFill>
                  <a:srgbClr val="1406CA"/>
                </a:solidFill>
              </a:rPr>
              <a:t>The asset that gives rise to the hedger’s exposure is sometimes different from the asset underlying the hedge. The basis risk is then usually greater.</a:t>
            </a:r>
          </a:p>
          <a:p>
            <a:pPr>
              <a:spcBef>
                <a:spcPct val="30000"/>
              </a:spcBef>
            </a:pPr>
            <a:r>
              <a:rPr lang="en-US" altLang="zh-CN" b="1" dirty="0">
                <a:solidFill>
                  <a:srgbClr val="1406CA"/>
                </a:solidFill>
              </a:rPr>
              <a:t>The effective price = </a:t>
            </a:r>
            <a:r>
              <a:rPr lang="en-US" altLang="zh-CN" b="1" i="1" dirty="0">
                <a:solidFill>
                  <a:srgbClr val="1406CA"/>
                </a:solidFill>
              </a:rPr>
              <a:t>S</a:t>
            </a:r>
            <a:r>
              <a:rPr lang="en-US" altLang="zh-CN" b="1" baseline="-25000" dirty="0">
                <a:solidFill>
                  <a:srgbClr val="1406CA"/>
                </a:solidFill>
              </a:rPr>
              <a:t>2</a:t>
            </a:r>
            <a:r>
              <a:rPr lang="en-US" altLang="zh-CN" b="1" dirty="0">
                <a:solidFill>
                  <a:srgbClr val="1406CA"/>
                </a:solidFill>
              </a:rPr>
              <a:t> + </a:t>
            </a:r>
            <a:r>
              <a:rPr lang="en-US" altLang="zh-CN" b="1" i="1" dirty="0">
                <a:solidFill>
                  <a:srgbClr val="1406CA"/>
                </a:solidFill>
              </a:rPr>
              <a:t>F</a:t>
            </a:r>
            <a:r>
              <a:rPr lang="en-US" altLang="zh-CN" b="1" baseline="-25000" dirty="0">
                <a:solidFill>
                  <a:srgbClr val="1406CA"/>
                </a:solidFill>
              </a:rPr>
              <a:t>1</a:t>
            </a:r>
            <a:r>
              <a:rPr lang="en-US" altLang="zh-CN" b="1" dirty="0">
                <a:solidFill>
                  <a:srgbClr val="1406CA"/>
                </a:solidFill>
              </a:rPr>
              <a:t> – </a:t>
            </a:r>
            <a:r>
              <a:rPr lang="en-US" altLang="zh-CN" b="1" i="1" dirty="0">
                <a:solidFill>
                  <a:srgbClr val="1406CA"/>
                </a:solidFill>
              </a:rPr>
              <a:t>F</a:t>
            </a:r>
            <a:r>
              <a:rPr lang="en-US" altLang="zh-CN" b="1" baseline="-25000" dirty="0">
                <a:solidFill>
                  <a:srgbClr val="1406CA"/>
                </a:solidFill>
              </a:rPr>
              <a:t>2</a:t>
            </a:r>
          </a:p>
          <a:p>
            <a:pPr>
              <a:spcBef>
                <a:spcPct val="30000"/>
              </a:spcBef>
            </a:pPr>
            <a:r>
              <a:rPr lang="en-US" altLang="zh-CN" b="1" dirty="0">
                <a:solidFill>
                  <a:srgbClr val="1406CA"/>
                </a:solidFill>
              </a:rPr>
              <a:t>The effective price</a:t>
            </a:r>
            <a:r>
              <a:rPr lang="en-US" altLang="zh-CN" b="1" i="1" dirty="0">
                <a:solidFill>
                  <a:srgbClr val="1406CA"/>
                </a:solidFill>
              </a:rPr>
              <a:t> </a:t>
            </a:r>
            <a:r>
              <a:rPr lang="en-US" altLang="zh-CN" b="1" dirty="0">
                <a:solidFill>
                  <a:srgbClr val="1406CA"/>
                </a:solidFill>
              </a:rPr>
              <a:t>= </a:t>
            </a:r>
            <a:r>
              <a:rPr lang="en-US" altLang="zh-CN" b="1" i="1" dirty="0">
                <a:solidFill>
                  <a:srgbClr val="1406CA"/>
                </a:solidFill>
              </a:rPr>
              <a:t>F</a:t>
            </a:r>
            <a:r>
              <a:rPr lang="en-US" altLang="zh-CN" b="1" baseline="-25000" dirty="0">
                <a:solidFill>
                  <a:srgbClr val="1406CA"/>
                </a:solidFill>
              </a:rPr>
              <a:t>1</a:t>
            </a:r>
            <a:r>
              <a:rPr lang="en-US" altLang="zh-CN" b="1" dirty="0">
                <a:solidFill>
                  <a:srgbClr val="1406CA"/>
                </a:solidFill>
              </a:rPr>
              <a:t> + (</a:t>
            </a:r>
            <a:r>
              <a:rPr lang="en-US" altLang="zh-CN" b="1" i="1" dirty="0">
                <a:solidFill>
                  <a:srgbClr val="1406CA"/>
                </a:solidFill>
              </a:rPr>
              <a:t>S</a:t>
            </a:r>
            <a:r>
              <a:rPr lang="en-US" altLang="zh-CN" b="1" baseline="-25000" dirty="0">
                <a:solidFill>
                  <a:srgbClr val="1406CA"/>
                </a:solidFill>
              </a:rPr>
              <a:t>2</a:t>
            </a:r>
            <a:r>
              <a:rPr lang="en-US" altLang="zh-CN" b="1" baseline="30000" dirty="0">
                <a:solidFill>
                  <a:srgbClr val="1406CA"/>
                </a:solidFill>
              </a:rPr>
              <a:t>*</a:t>
            </a:r>
            <a:r>
              <a:rPr lang="en-US" altLang="zh-CN" b="1" dirty="0">
                <a:solidFill>
                  <a:srgbClr val="1406CA"/>
                </a:solidFill>
              </a:rPr>
              <a:t> – </a:t>
            </a:r>
            <a:r>
              <a:rPr lang="en-US" altLang="zh-CN" b="1" i="1" dirty="0">
                <a:solidFill>
                  <a:srgbClr val="1406CA"/>
                </a:solidFill>
              </a:rPr>
              <a:t>F</a:t>
            </a:r>
            <a:r>
              <a:rPr lang="en-US" altLang="zh-CN" b="1" baseline="-25000" dirty="0">
                <a:solidFill>
                  <a:srgbClr val="1406CA"/>
                </a:solidFill>
              </a:rPr>
              <a:t>2 </a:t>
            </a:r>
            <a:r>
              <a:rPr lang="en-US" altLang="zh-CN" b="1" dirty="0">
                <a:solidFill>
                  <a:srgbClr val="1406CA"/>
                </a:solidFill>
              </a:rPr>
              <a:t>) + (</a:t>
            </a:r>
            <a:r>
              <a:rPr lang="en-US" altLang="zh-CN" b="1" i="1" dirty="0">
                <a:solidFill>
                  <a:srgbClr val="1406CA"/>
                </a:solidFill>
              </a:rPr>
              <a:t>S</a:t>
            </a:r>
            <a:r>
              <a:rPr lang="en-US" altLang="zh-CN" b="1" baseline="-25000" dirty="0">
                <a:solidFill>
                  <a:srgbClr val="1406CA"/>
                </a:solidFill>
              </a:rPr>
              <a:t>2 </a:t>
            </a:r>
            <a:r>
              <a:rPr lang="en-US" altLang="zh-CN" b="1" dirty="0">
                <a:solidFill>
                  <a:srgbClr val="1406CA"/>
                </a:solidFill>
              </a:rPr>
              <a:t>– </a:t>
            </a:r>
            <a:r>
              <a:rPr lang="en-US" altLang="zh-CN" b="1" i="1" dirty="0">
                <a:solidFill>
                  <a:srgbClr val="1406CA"/>
                </a:solidFill>
              </a:rPr>
              <a:t>S</a:t>
            </a:r>
            <a:r>
              <a:rPr lang="en-US" altLang="zh-CN" b="1" baseline="-25000" dirty="0">
                <a:solidFill>
                  <a:srgbClr val="1406CA"/>
                </a:solidFill>
              </a:rPr>
              <a:t>2</a:t>
            </a:r>
            <a:r>
              <a:rPr lang="en-US" altLang="zh-CN" b="1" baseline="30000" dirty="0">
                <a:solidFill>
                  <a:srgbClr val="1406CA"/>
                </a:solidFill>
              </a:rPr>
              <a:t>* </a:t>
            </a:r>
            <a:r>
              <a:rPr lang="en-US" altLang="zh-CN" b="1" dirty="0">
                <a:solidFill>
                  <a:srgbClr val="1406CA"/>
                </a:solidFill>
              </a:rPr>
              <a:t>)  </a:t>
            </a:r>
          </a:p>
          <a:p>
            <a:pPr lvl="1">
              <a:spcBef>
                <a:spcPct val="30000"/>
              </a:spcBef>
            </a:pPr>
            <a:r>
              <a:rPr lang="en-US" altLang="zh-CN" b="0" i="1" dirty="0">
                <a:solidFill>
                  <a:srgbClr val="FF158A"/>
                </a:solidFill>
              </a:rPr>
              <a:t>S</a:t>
            </a:r>
            <a:r>
              <a:rPr lang="en-US" altLang="zh-CN" b="0" baseline="-25000" dirty="0">
                <a:solidFill>
                  <a:srgbClr val="FF158A"/>
                </a:solidFill>
              </a:rPr>
              <a:t>2</a:t>
            </a:r>
            <a:r>
              <a:rPr lang="en-US" altLang="zh-CN" b="0" baseline="30000" dirty="0">
                <a:solidFill>
                  <a:srgbClr val="FF158A"/>
                </a:solidFill>
              </a:rPr>
              <a:t>*</a:t>
            </a:r>
            <a:r>
              <a:rPr lang="en-US" altLang="zh-CN" b="0" dirty="0">
                <a:solidFill>
                  <a:srgbClr val="FF158A"/>
                </a:solidFill>
              </a:rPr>
              <a:t> : The price of the asset underlying the futures contract at time </a:t>
            </a:r>
            <a:r>
              <a:rPr lang="en-US" altLang="zh-CN" b="0" i="1" dirty="0" smtClean="0">
                <a:solidFill>
                  <a:srgbClr val="FF158A"/>
                </a:solidFill>
              </a:rPr>
              <a:t>t</a:t>
            </a:r>
            <a:r>
              <a:rPr lang="en-US" altLang="zh-CN" b="0" baseline="-25000" dirty="0" smtClean="0">
                <a:solidFill>
                  <a:srgbClr val="FF158A"/>
                </a:solidFill>
              </a:rPr>
              <a:t>2</a:t>
            </a:r>
            <a:endParaRPr lang="en-US" altLang="zh-CN" b="0" dirty="0">
              <a:solidFill>
                <a:srgbClr val="FF158A"/>
              </a:solidFill>
            </a:endParaRPr>
          </a:p>
          <a:p>
            <a:pPr lvl="1">
              <a:spcBef>
                <a:spcPct val="30000"/>
              </a:spcBef>
            </a:pPr>
            <a:r>
              <a:rPr lang="en-US" altLang="zh-CN" b="0" i="1" dirty="0">
                <a:solidFill>
                  <a:srgbClr val="FF158A"/>
                </a:solidFill>
              </a:rPr>
              <a:t>S</a:t>
            </a:r>
            <a:r>
              <a:rPr lang="en-US" altLang="zh-CN" b="0" baseline="-25000" dirty="0">
                <a:solidFill>
                  <a:srgbClr val="FF158A"/>
                </a:solidFill>
              </a:rPr>
              <a:t>2 </a:t>
            </a:r>
            <a:r>
              <a:rPr lang="en-US" altLang="zh-CN" b="0" dirty="0">
                <a:solidFill>
                  <a:srgbClr val="FF158A"/>
                </a:solidFill>
              </a:rPr>
              <a:t>: The price of the asset being hedged at time </a:t>
            </a:r>
            <a:r>
              <a:rPr lang="en-US" altLang="zh-CN" b="0" i="1" dirty="0" smtClean="0">
                <a:solidFill>
                  <a:srgbClr val="FF158A"/>
                </a:solidFill>
              </a:rPr>
              <a:t>t</a:t>
            </a:r>
            <a:r>
              <a:rPr lang="en-US" altLang="zh-CN" b="0" baseline="-25000" dirty="0" smtClean="0">
                <a:solidFill>
                  <a:srgbClr val="FF158A"/>
                </a:solidFill>
              </a:rPr>
              <a:t>2</a:t>
            </a:r>
            <a:endParaRPr lang="en-US" altLang="zh-CN" b="0" dirty="0">
              <a:solidFill>
                <a:srgbClr val="FF158A"/>
              </a:solidFill>
            </a:endParaRPr>
          </a:p>
        </p:txBody>
      </p:sp>
    </p:spTree>
    <p:extLst>
      <p:ext uri="{BB962C8B-B14F-4D97-AF65-F5344CB8AC3E}">
        <p14:creationId xmlns:p14="http://schemas.microsoft.com/office/powerpoint/2010/main" val="3245335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75">
                                            <p:txEl>
                                              <p:pRg st="1" end="1"/>
                                            </p:txEl>
                                          </p:spTgt>
                                        </p:tgtEl>
                                        <p:attrNameLst>
                                          <p:attrName>style.visibility</p:attrName>
                                        </p:attrNameLst>
                                      </p:cBhvr>
                                      <p:to>
                                        <p:strVal val="visible"/>
                                      </p:to>
                                    </p:set>
                                    <p:anim calcmode="lin" valueType="num">
                                      <p:cBhvr additive="base">
                                        <p:cTn id="13" dur="500" fill="hold"/>
                                        <p:tgtEl>
                                          <p:spTgt spid="515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5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75">
                                            <p:txEl>
                                              <p:pRg st="2" end="2"/>
                                            </p:txEl>
                                          </p:spTgt>
                                        </p:tgtEl>
                                        <p:attrNameLst>
                                          <p:attrName>style.visibility</p:attrName>
                                        </p:attrNameLst>
                                      </p:cBhvr>
                                      <p:to>
                                        <p:strVal val="visible"/>
                                      </p:to>
                                    </p:set>
                                    <p:anim calcmode="lin" valueType="num">
                                      <p:cBhvr additive="base">
                                        <p:cTn id="19" dur="500" fill="hold"/>
                                        <p:tgtEl>
                                          <p:spTgt spid="515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50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5075">
                                            <p:txEl>
                                              <p:pRg st="3" end="3"/>
                                            </p:txEl>
                                          </p:spTgt>
                                        </p:tgtEl>
                                        <p:attrNameLst>
                                          <p:attrName>style.visibility</p:attrName>
                                        </p:attrNameLst>
                                      </p:cBhvr>
                                      <p:to>
                                        <p:strVal val="visible"/>
                                      </p:to>
                                    </p:set>
                                    <p:anim calcmode="lin" valueType="num">
                                      <p:cBhvr additive="base">
                                        <p:cTn id="23" dur="500" fill="hold"/>
                                        <p:tgtEl>
                                          <p:spTgt spid="5150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507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 calcmode="lin" valueType="num">
                                      <p:cBhvr additive="base">
                                        <p:cTn id="27" dur="500" fill="hold"/>
                                        <p:tgtEl>
                                          <p:spTgt spid="51507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50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5683" name="Rectangle 3"/>
          <p:cNvSpPr>
            <a:spLocks noGrp="1" noChangeArrowheads="1"/>
          </p:cNvSpPr>
          <p:nvPr>
            <p:ph type="body" idx="1"/>
          </p:nvPr>
        </p:nvSpPr>
        <p:spPr/>
        <p:txBody>
          <a:bodyPr/>
          <a:lstStyle/>
          <a:p>
            <a:pPr marL="533400" indent="-533400">
              <a:lnSpc>
                <a:spcPct val="90000"/>
              </a:lnSpc>
            </a:pPr>
            <a:r>
              <a:rPr lang="en-US" altLang="zh-CN" dirty="0">
                <a:solidFill>
                  <a:srgbClr val="1406CA"/>
                </a:solidFill>
              </a:rPr>
              <a:t>Basis risk in a short hedge</a:t>
            </a:r>
          </a:p>
          <a:p>
            <a:pPr marL="533400" lvl="1" indent="228600">
              <a:lnSpc>
                <a:spcPct val="90000"/>
              </a:lnSpc>
              <a:buNone/>
            </a:pPr>
            <a:r>
              <a:rPr lang="en-US" altLang="zh-CN" i="1" dirty="0">
                <a:solidFill>
                  <a:srgbClr val="CC0066"/>
                </a:solidFill>
              </a:rPr>
              <a:t>From the Trader’s Desk-March 1</a:t>
            </a:r>
          </a:p>
          <a:p>
            <a:pPr marL="533400" lvl="1" indent="228600">
              <a:lnSpc>
                <a:spcPct val="90000"/>
              </a:lnSpc>
              <a:buNone/>
            </a:pPr>
            <a:r>
              <a:rPr lang="en-US" altLang="zh-CN" dirty="0"/>
              <a:t>It is March 1. A U.S. company expect to receive 50 million Japanese yen at the end of July. The September futures price for the yen is currently 0.7800.</a:t>
            </a:r>
          </a:p>
          <a:p>
            <a:pPr marL="533400" lvl="1" indent="228600">
              <a:lnSpc>
                <a:spcPct val="90000"/>
              </a:lnSpc>
              <a:buNone/>
            </a:pPr>
            <a:r>
              <a:rPr lang="en-US" altLang="zh-CN" i="1" dirty="0">
                <a:solidFill>
                  <a:srgbClr val="CC0066"/>
                </a:solidFill>
              </a:rPr>
              <a:t>Strategy</a:t>
            </a:r>
          </a:p>
          <a:p>
            <a:pPr marL="533400" lvl="1" indent="228600">
              <a:lnSpc>
                <a:spcPct val="90000"/>
              </a:lnSpc>
              <a:buNone/>
            </a:pPr>
            <a:endParaRPr lang="en-US" altLang="zh-CN" dirty="0" smtClean="0"/>
          </a:p>
          <a:p>
            <a:pPr marL="533400" lvl="1" indent="228600">
              <a:lnSpc>
                <a:spcPct val="90000"/>
              </a:lnSpc>
              <a:buNone/>
            </a:pPr>
            <a:r>
              <a:rPr lang="en-US" altLang="zh-CN" dirty="0" smtClean="0"/>
              <a:t>The </a:t>
            </a:r>
            <a:r>
              <a:rPr lang="en-US" altLang="zh-CN" dirty="0"/>
              <a:t>company can</a:t>
            </a:r>
          </a:p>
          <a:p>
            <a:pPr marL="533400" lvl="1" indent="228600">
              <a:lnSpc>
                <a:spcPct val="90000"/>
              </a:lnSpc>
              <a:buNone/>
            </a:pPr>
            <a:r>
              <a:rPr lang="en-US" altLang="zh-CN" dirty="0">
                <a:solidFill>
                  <a:srgbClr val="1406CA"/>
                </a:solidFill>
              </a:rPr>
              <a:t>Step 1:  </a:t>
            </a:r>
            <a:r>
              <a:rPr lang="en-US" altLang="zh-CN" dirty="0"/>
              <a:t>Short four September yen futures contracts on March 1.</a:t>
            </a:r>
          </a:p>
          <a:p>
            <a:pPr marL="533400" lvl="1" indent="228600">
              <a:lnSpc>
                <a:spcPct val="90000"/>
              </a:lnSpc>
              <a:buNone/>
            </a:pPr>
            <a:r>
              <a:rPr lang="en-US" altLang="zh-CN" dirty="0">
                <a:solidFill>
                  <a:srgbClr val="1406CA"/>
                </a:solidFill>
              </a:rPr>
              <a:t>Step 2: </a:t>
            </a:r>
            <a:r>
              <a:rPr lang="en-US" altLang="zh-CN" dirty="0"/>
              <a:t>Close out the contract when the yen arrive at the end of July.</a:t>
            </a:r>
          </a:p>
        </p:txBody>
      </p:sp>
      <p:sp>
        <p:nvSpPr>
          <p:cNvPr id="455684" name="Rectangle 4"/>
          <p:cNvSpPr>
            <a:spLocks noChangeArrowheads="1"/>
          </p:cNvSpPr>
          <p:nvPr/>
        </p:nvSpPr>
        <p:spPr bwMode="auto">
          <a:xfrm>
            <a:off x="914399" y="2038350"/>
            <a:ext cx="10545097" cy="3962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5" name="Line 5"/>
          <p:cNvSpPr>
            <a:spLocks noChangeShapeType="1"/>
          </p:cNvSpPr>
          <p:nvPr/>
        </p:nvSpPr>
        <p:spPr bwMode="auto">
          <a:xfrm>
            <a:off x="914400" y="2433483"/>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6" name="Line 6"/>
          <p:cNvSpPr>
            <a:spLocks noChangeShapeType="1"/>
          </p:cNvSpPr>
          <p:nvPr/>
        </p:nvSpPr>
        <p:spPr bwMode="auto">
          <a:xfrm flipV="1">
            <a:off x="914400" y="3480619"/>
            <a:ext cx="10545096" cy="14749"/>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7" name="Line 7"/>
          <p:cNvSpPr>
            <a:spLocks noChangeShapeType="1"/>
          </p:cNvSpPr>
          <p:nvPr/>
        </p:nvSpPr>
        <p:spPr bwMode="auto">
          <a:xfrm>
            <a:off x="914400" y="4041058"/>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7969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7" dur="500"/>
                                        <p:tgtEl>
                                          <p:spTgt spid="45568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6" end="6"/>
                                            </p:txEl>
                                          </p:spTgt>
                                        </p:tgtEl>
                                        <p:attrNameLst>
                                          <p:attrName>style.visibility</p:attrName>
                                        </p:attrNameLst>
                                      </p:cBhvr>
                                      <p:to>
                                        <p:strVal val="visible"/>
                                      </p:to>
                                    </p:set>
                                    <p:animEffect transition="in" filter="blinds(horizontal)">
                                      <p:cBhvr>
                                        <p:cTn id="10" dur="500"/>
                                        <p:tgtEl>
                                          <p:spTgt spid="45568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7" end="7"/>
                                            </p:txEl>
                                          </p:spTgt>
                                        </p:tgtEl>
                                        <p:attrNameLst>
                                          <p:attrName>style.visibility</p:attrName>
                                        </p:attrNameLst>
                                      </p:cBhvr>
                                      <p:to>
                                        <p:strVal val="visible"/>
                                      </p:to>
                                    </p:set>
                                    <p:animEffect transition="in" filter="blinds(horizontal)">
                                      <p:cBhvr>
                                        <p:cTn id="13" dur="500"/>
                                        <p:tgtEl>
                                          <p:spTgt spid="455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355190" y="184368"/>
            <a:ext cx="10363200" cy="1143000"/>
          </a:xfrm>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6707" name="Rectangle 3"/>
          <p:cNvSpPr>
            <a:spLocks noGrp="1" noChangeArrowheads="1"/>
          </p:cNvSpPr>
          <p:nvPr>
            <p:ph type="body" idx="1"/>
          </p:nvPr>
        </p:nvSpPr>
        <p:spPr>
          <a:xfrm>
            <a:off x="914400" y="1127343"/>
            <a:ext cx="10363200" cy="5435689"/>
          </a:xfrm>
        </p:spPr>
        <p:txBody>
          <a:bodyPr/>
          <a:lstStyle/>
          <a:p>
            <a:pPr marL="533400" lvl="1" indent="228600">
              <a:lnSpc>
                <a:spcPct val="90000"/>
              </a:lnSpc>
              <a:buNone/>
            </a:pPr>
            <a:r>
              <a:rPr lang="en-US" altLang="zh-CN" dirty="0" smtClean="0"/>
              <a:t>The </a:t>
            </a:r>
            <a:r>
              <a:rPr lang="en-US" altLang="zh-CN" dirty="0"/>
              <a:t>basis risk arises from the hedger’s uncertainty as to the difference between the spot price and September futures price of the Japanese yen at the end of July.</a:t>
            </a:r>
          </a:p>
          <a:p>
            <a:pPr marL="533400" lvl="1" indent="228600">
              <a:lnSpc>
                <a:spcPct val="90000"/>
              </a:lnSpc>
              <a:buNone/>
            </a:pPr>
            <a:r>
              <a:rPr lang="en-US" altLang="zh-CN" i="1" dirty="0">
                <a:solidFill>
                  <a:srgbClr val="CC0066"/>
                </a:solidFill>
              </a:rPr>
              <a:t>The outcome</a:t>
            </a:r>
          </a:p>
          <a:p>
            <a:pPr marL="533400" lvl="1" indent="228600">
              <a:lnSpc>
                <a:spcPct val="90000"/>
              </a:lnSpc>
              <a:buNone/>
            </a:pPr>
            <a:r>
              <a:rPr lang="en-US" altLang="zh-CN" dirty="0"/>
              <a:t>When the yen arrived at the end of July, it turned out that the </a:t>
            </a:r>
            <a:r>
              <a:rPr lang="en-US" altLang="zh-CN" dirty="0">
                <a:solidFill>
                  <a:srgbClr val="FF33CC"/>
                </a:solidFill>
              </a:rPr>
              <a:t>spot price</a:t>
            </a:r>
            <a:r>
              <a:rPr lang="en-US" altLang="zh-CN" dirty="0"/>
              <a:t> was </a:t>
            </a:r>
            <a:r>
              <a:rPr lang="en-US" altLang="zh-CN" dirty="0">
                <a:solidFill>
                  <a:srgbClr val="1406CA"/>
                </a:solidFill>
              </a:rPr>
              <a:t>0.7200</a:t>
            </a:r>
            <a:r>
              <a:rPr lang="en-US" altLang="zh-CN" dirty="0"/>
              <a:t> and the </a:t>
            </a:r>
            <a:r>
              <a:rPr lang="en-US" altLang="zh-CN" dirty="0">
                <a:solidFill>
                  <a:srgbClr val="FF33CC"/>
                </a:solidFill>
              </a:rPr>
              <a:t>futures price</a:t>
            </a:r>
            <a:r>
              <a:rPr lang="en-US" altLang="zh-CN" dirty="0"/>
              <a:t> was </a:t>
            </a:r>
            <a:r>
              <a:rPr lang="en-US" altLang="zh-CN" dirty="0">
                <a:solidFill>
                  <a:srgbClr val="1406CA"/>
                </a:solidFill>
              </a:rPr>
              <a:t>0.7250</a:t>
            </a:r>
            <a:r>
              <a:rPr lang="en-US" altLang="zh-CN" dirty="0"/>
              <a:t>. It follows that</a:t>
            </a:r>
          </a:p>
          <a:p>
            <a:pPr marL="533400" lvl="1" indent="228600" algn="ctr">
              <a:lnSpc>
                <a:spcPct val="90000"/>
              </a:lnSpc>
              <a:buNone/>
            </a:pPr>
            <a:r>
              <a:rPr lang="en-US" altLang="zh-CN" dirty="0"/>
              <a:t>Basis=0.7200-0.7250=-0.0050</a:t>
            </a:r>
          </a:p>
          <a:p>
            <a:pPr marL="533400" lvl="1" indent="228600" algn="ctr">
              <a:lnSpc>
                <a:spcPct val="90000"/>
              </a:lnSpc>
              <a:buNone/>
            </a:pPr>
            <a:r>
              <a:rPr lang="en-US" altLang="zh-CN" dirty="0"/>
              <a:t>Gain on futures=0.7800-0.7250=+0.0550</a:t>
            </a:r>
          </a:p>
          <a:p>
            <a:pPr marL="533400" lvl="1" indent="228600">
              <a:lnSpc>
                <a:spcPct val="90000"/>
              </a:lnSpc>
              <a:buNone/>
            </a:pPr>
            <a:r>
              <a:rPr lang="en-US" altLang="zh-CN" dirty="0"/>
              <a:t>The effective price in cents per yen received by the hedger is the end-of-July spot price plus the gain on the futures:</a:t>
            </a:r>
          </a:p>
          <a:p>
            <a:pPr marL="533400" lvl="1" indent="228600" algn="ctr">
              <a:lnSpc>
                <a:spcPct val="90000"/>
              </a:lnSpc>
              <a:buNone/>
            </a:pPr>
            <a:r>
              <a:rPr lang="en-US" altLang="zh-CN" dirty="0"/>
              <a:t>0.7200+0.0550=0.7750</a:t>
            </a:r>
          </a:p>
          <a:p>
            <a:pPr marL="533400" lvl="1" indent="228600">
              <a:lnSpc>
                <a:spcPct val="90000"/>
              </a:lnSpc>
              <a:buNone/>
            </a:pPr>
            <a:r>
              <a:rPr lang="en-US" altLang="zh-CN" dirty="0"/>
              <a:t>This can also be written as the initial </a:t>
            </a:r>
            <a:r>
              <a:rPr lang="en-US" altLang="zh-CN" dirty="0" err="1"/>
              <a:t>september</a:t>
            </a:r>
            <a:r>
              <a:rPr lang="en-US" altLang="zh-CN" dirty="0"/>
              <a:t> futures price plus the basis</a:t>
            </a:r>
          </a:p>
          <a:p>
            <a:pPr marL="533400" lvl="1" indent="228600" algn="ctr">
              <a:lnSpc>
                <a:spcPct val="90000"/>
              </a:lnSpc>
              <a:buNone/>
            </a:pPr>
            <a:r>
              <a:rPr lang="en-US" altLang="zh-CN" dirty="0"/>
              <a:t>0.7800-0.0050=0.7750</a:t>
            </a:r>
          </a:p>
        </p:txBody>
      </p:sp>
      <p:sp>
        <p:nvSpPr>
          <p:cNvPr id="456708" name="Rectangle 4"/>
          <p:cNvSpPr>
            <a:spLocks noChangeArrowheads="1"/>
          </p:cNvSpPr>
          <p:nvPr/>
        </p:nvSpPr>
        <p:spPr bwMode="auto">
          <a:xfrm>
            <a:off x="634181" y="1127342"/>
            <a:ext cx="11076038" cy="543569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709" name="Line 5"/>
          <p:cNvSpPr>
            <a:spLocks noChangeShapeType="1"/>
          </p:cNvSpPr>
          <p:nvPr/>
        </p:nvSpPr>
        <p:spPr bwMode="auto">
          <a:xfrm>
            <a:off x="2133600" y="1327368"/>
            <a:ext cx="83058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456710" name="Line 6"/>
          <p:cNvSpPr>
            <a:spLocks noChangeShapeType="1"/>
          </p:cNvSpPr>
          <p:nvPr/>
        </p:nvSpPr>
        <p:spPr bwMode="auto">
          <a:xfrm flipV="1">
            <a:off x="634181" y="2270342"/>
            <a:ext cx="1092241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456711" name="Line 7"/>
          <p:cNvSpPr>
            <a:spLocks noChangeShapeType="1"/>
          </p:cNvSpPr>
          <p:nvPr/>
        </p:nvSpPr>
        <p:spPr bwMode="auto">
          <a:xfrm flipV="1">
            <a:off x="634181" y="2580968"/>
            <a:ext cx="11076038" cy="1474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Tree>
    <p:extLst>
      <p:ext uri="{BB962C8B-B14F-4D97-AF65-F5344CB8AC3E}">
        <p14:creationId xmlns:p14="http://schemas.microsoft.com/office/powerpoint/2010/main" val="223085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7" dur="500"/>
                                        <p:tgtEl>
                                          <p:spTgt spid="45670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6707">
                                            <p:txEl>
                                              <p:pRg st="4" end="4"/>
                                            </p:txEl>
                                          </p:spTgt>
                                        </p:tgtEl>
                                        <p:attrNameLst>
                                          <p:attrName>style.visibility</p:attrName>
                                        </p:attrNameLst>
                                      </p:cBhvr>
                                      <p:to>
                                        <p:strVal val="visible"/>
                                      </p:to>
                                    </p:set>
                                    <p:animEffect transition="in" filter="blinds(horizontal)">
                                      <p:cBhvr>
                                        <p:cTn id="10" dur="500"/>
                                        <p:tgtEl>
                                          <p:spTgt spid="45670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6707">
                                            <p:txEl>
                                              <p:pRg st="3" end="3"/>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500" fill="hold"/>
                                        <p:tgtEl>
                                          <p:spTgt spid="456707">
                                            <p:txEl>
                                              <p:pRg st="4" end="4"/>
                                            </p:txEl>
                                          </p:spTgt>
                                        </p:tgtEl>
                                        <p:attrNameLst>
                                          <p:attrName>style.color</p:attrName>
                                        </p:attrNameLst>
                                      </p:cBhvr>
                                      <p:to>
                                        <a:schemeClr val="accent2"/>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6707">
                                            <p:txEl>
                                              <p:pRg st="6" end="6"/>
                                            </p:txEl>
                                          </p:spTgt>
                                        </p:tgtEl>
                                        <p:attrNameLst>
                                          <p:attrName>style.visibility</p:attrName>
                                        </p:attrNameLst>
                                      </p:cBhvr>
                                      <p:to>
                                        <p:strVal val="visible"/>
                                      </p:to>
                                    </p:set>
                                    <p:animEffect transition="in" filter="blinds(horizontal)">
                                      <p:cBhvr>
                                        <p:cTn id="21" dur="500"/>
                                        <p:tgtEl>
                                          <p:spTgt spid="456707">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1000" fill="hold"/>
                                        <p:tgtEl>
                                          <p:spTgt spid="456707">
                                            <p:txEl>
                                              <p:pRg st="6" end="6"/>
                                            </p:txEl>
                                          </p:spTgt>
                                        </p:tgtEl>
                                        <p:attrNameLst>
                                          <p:attrName>style.color</p:attrName>
                                        </p:attrNameLst>
                                      </p:cBhvr>
                                      <p:to>
                                        <a:schemeClr val="accent2"/>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6707">
                                            <p:txEl>
                                              <p:pRg st="8" end="8"/>
                                            </p:txEl>
                                          </p:spTgt>
                                        </p:tgtEl>
                                        <p:attrNameLst>
                                          <p:attrName>style.visibility</p:attrName>
                                        </p:attrNameLst>
                                      </p:cBhvr>
                                      <p:to>
                                        <p:strVal val="visible"/>
                                      </p:to>
                                    </p:set>
                                    <p:animEffect transition="in" filter="blinds(horizontal)">
                                      <p:cBhvr>
                                        <p:cTn id="30" dur="500"/>
                                        <p:tgtEl>
                                          <p:spTgt spid="456707">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500" fill="hold"/>
                                        <p:tgtEl>
                                          <p:spTgt spid="456707">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2256504"/>
            <a:ext cx="10515600" cy="1450566"/>
          </a:xfrm>
        </p:spPr>
        <p:txBody>
          <a:bodyPr/>
          <a:lstStyle/>
          <a:p>
            <a:pPr algn="ctr"/>
            <a:r>
              <a:rPr lang="en-US" altLang="zh-CN" sz="4400" dirty="0">
                <a:solidFill>
                  <a:srgbClr val="FF158A"/>
                </a:solidFill>
                <a:ea typeface="楷体_GB2312" pitchFamily="49" charset="-122"/>
              </a:rPr>
              <a:t>F</a:t>
            </a:r>
            <a:r>
              <a:rPr lang="en-US" altLang="zh-CN" sz="4400" dirty="0" smtClean="0">
                <a:solidFill>
                  <a:srgbClr val="FF158A"/>
                </a:solidFill>
                <a:ea typeface="楷体_GB2312" pitchFamily="49" charset="-122"/>
              </a:rPr>
              <a:t>utures and </a:t>
            </a:r>
            <a:r>
              <a:rPr lang="en-US" altLang="zh-CN" sz="4400" dirty="0">
                <a:solidFill>
                  <a:srgbClr val="FF158A"/>
                </a:solidFill>
                <a:ea typeface="楷体_GB2312" pitchFamily="49" charset="-122"/>
              </a:rPr>
              <a:t>forward markets </a:t>
            </a:r>
            <a:r>
              <a:rPr lang="en-US" altLang="zh-CN" sz="4400" dirty="0" smtClean="0">
                <a:solidFill>
                  <a:srgbClr val="FF158A"/>
                </a:solidFill>
                <a:ea typeface="楷体_GB2312" pitchFamily="49" charset="-122"/>
              </a:rPr>
              <a:t>work</a:t>
            </a:r>
            <a:endParaRPr lang="zh-CN" altLang="en-US" dirty="0"/>
          </a:p>
        </p:txBody>
      </p:sp>
    </p:spTree>
    <p:extLst>
      <p:ext uri="{BB962C8B-B14F-4D97-AF65-F5344CB8AC3E}">
        <p14:creationId xmlns:p14="http://schemas.microsoft.com/office/powerpoint/2010/main" val="3386933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7731" name="Rectangle 3"/>
          <p:cNvSpPr>
            <a:spLocks noGrp="1" noChangeArrowheads="1"/>
          </p:cNvSpPr>
          <p:nvPr>
            <p:ph type="body" idx="1"/>
          </p:nvPr>
        </p:nvSpPr>
        <p:spPr>
          <a:xfrm>
            <a:off x="501445" y="1524000"/>
            <a:ext cx="11282516" cy="4800600"/>
          </a:xfrm>
        </p:spPr>
        <p:txBody>
          <a:bodyPr/>
          <a:lstStyle/>
          <a:p>
            <a:pPr marL="533400" indent="-533400">
              <a:lnSpc>
                <a:spcPct val="90000"/>
              </a:lnSpc>
            </a:pPr>
            <a:r>
              <a:rPr lang="en-US" altLang="zh-CN" dirty="0">
                <a:solidFill>
                  <a:srgbClr val="1406CA"/>
                </a:solidFill>
              </a:rPr>
              <a:t>Basis risk in long hedge</a:t>
            </a:r>
          </a:p>
          <a:p>
            <a:pPr marL="571500" lvl="1" indent="190500">
              <a:lnSpc>
                <a:spcPct val="90000"/>
              </a:lnSpc>
              <a:buNone/>
            </a:pPr>
            <a:r>
              <a:rPr lang="en-US" altLang="zh-CN" i="1" dirty="0">
                <a:solidFill>
                  <a:srgbClr val="CC0066"/>
                </a:solidFill>
              </a:rPr>
              <a:t>From the Trader’s Desk-June 8</a:t>
            </a:r>
          </a:p>
          <a:p>
            <a:pPr marL="571500" lvl="1" indent="190500">
              <a:lnSpc>
                <a:spcPct val="90000"/>
              </a:lnSpc>
              <a:buNone/>
            </a:pPr>
            <a:r>
              <a:rPr lang="en-US" altLang="zh-CN" dirty="0"/>
              <a:t>It is June 8. A company knows that it will need to purchase 20,000 barrels of crude oil in October or November. The current December oil </a:t>
            </a:r>
            <a:r>
              <a:rPr lang="en-US" altLang="zh-CN" dirty="0">
                <a:solidFill>
                  <a:srgbClr val="FF33CC"/>
                </a:solidFill>
              </a:rPr>
              <a:t>futures price</a:t>
            </a:r>
            <a:r>
              <a:rPr lang="en-US" altLang="zh-CN" dirty="0"/>
              <a:t> is </a:t>
            </a:r>
            <a:r>
              <a:rPr lang="en-US" altLang="zh-CN" dirty="0">
                <a:solidFill>
                  <a:srgbClr val="FF33CC"/>
                </a:solidFill>
              </a:rPr>
              <a:t>$18.00</a:t>
            </a:r>
            <a:r>
              <a:rPr lang="en-US" altLang="zh-CN" dirty="0"/>
              <a:t> per barrel.</a:t>
            </a:r>
          </a:p>
          <a:p>
            <a:pPr marL="571500" lvl="1" indent="190500">
              <a:lnSpc>
                <a:spcPct val="90000"/>
              </a:lnSpc>
              <a:buNone/>
            </a:pPr>
            <a:r>
              <a:rPr lang="en-US" altLang="zh-CN" i="1" dirty="0">
                <a:solidFill>
                  <a:srgbClr val="CC0066"/>
                </a:solidFill>
              </a:rPr>
              <a:t>Strategy </a:t>
            </a:r>
          </a:p>
          <a:p>
            <a:pPr marL="571500" lvl="1" indent="190500">
              <a:lnSpc>
                <a:spcPct val="90000"/>
              </a:lnSpc>
              <a:buNone/>
            </a:pPr>
            <a:r>
              <a:rPr lang="en-US" altLang="zh-CN" dirty="0"/>
              <a:t>The company </a:t>
            </a:r>
          </a:p>
          <a:p>
            <a:pPr marL="571500" lvl="1" indent="190500">
              <a:lnSpc>
                <a:spcPct val="90000"/>
              </a:lnSpc>
              <a:buNone/>
            </a:pPr>
            <a:endParaRPr lang="en-US" altLang="zh-CN" dirty="0" smtClean="0">
              <a:solidFill>
                <a:srgbClr val="1406CA"/>
              </a:solidFill>
            </a:endParaRPr>
          </a:p>
          <a:p>
            <a:pPr marL="571500" lvl="1" indent="190500">
              <a:lnSpc>
                <a:spcPct val="90000"/>
              </a:lnSpc>
              <a:buNone/>
            </a:pPr>
            <a:r>
              <a:rPr lang="en-US" altLang="zh-CN" dirty="0" smtClean="0">
                <a:solidFill>
                  <a:srgbClr val="1406CA"/>
                </a:solidFill>
              </a:rPr>
              <a:t>Step </a:t>
            </a:r>
            <a:r>
              <a:rPr lang="en-US" altLang="zh-CN" dirty="0">
                <a:solidFill>
                  <a:srgbClr val="1406CA"/>
                </a:solidFill>
              </a:rPr>
              <a:t>1: </a:t>
            </a:r>
            <a:r>
              <a:rPr lang="en-US" altLang="zh-CN" dirty="0"/>
              <a:t>Takes a long position in </a:t>
            </a:r>
            <a:r>
              <a:rPr lang="en-US" altLang="zh-CN" dirty="0">
                <a:solidFill>
                  <a:srgbClr val="FF33CC"/>
                </a:solidFill>
              </a:rPr>
              <a:t>20</a:t>
            </a:r>
            <a:r>
              <a:rPr lang="en-US" altLang="zh-CN" dirty="0"/>
              <a:t> NYM December oil futures contracts on June 8.</a:t>
            </a:r>
          </a:p>
          <a:p>
            <a:pPr marL="571500" lvl="1" indent="190500">
              <a:lnSpc>
                <a:spcPct val="90000"/>
              </a:lnSpc>
              <a:buNone/>
            </a:pPr>
            <a:r>
              <a:rPr lang="en-US" altLang="zh-CN" dirty="0">
                <a:solidFill>
                  <a:srgbClr val="1406CA"/>
                </a:solidFill>
              </a:rPr>
              <a:t>Step 2: </a:t>
            </a:r>
            <a:r>
              <a:rPr lang="en-US" altLang="zh-CN" dirty="0"/>
              <a:t>Closes out the contract when it finds it is ready to purchase the oil.</a:t>
            </a:r>
          </a:p>
        </p:txBody>
      </p:sp>
      <p:sp>
        <p:nvSpPr>
          <p:cNvPr id="457732" name="Rectangle 4"/>
          <p:cNvSpPr>
            <a:spLocks noChangeArrowheads="1"/>
          </p:cNvSpPr>
          <p:nvPr/>
        </p:nvSpPr>
        <p:spPr bwMode="auto">
          <a:xfrm>
            <a:off x="722671" y="1981200"/>
            <a:ext cx="11061290" cy="4343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33" name="Line 5"/>
          <p:cNvSpPr>
            <a:spLocks noChangeShapeType="1"/>
          </p:cNvSpPr>
          <p:nvPr/>
        </p:nvSpPr>
        <p:spPr bwMode="auto">
          <a:xfrm>
            <a:off x="2057400" y="2400300"/>
            <a:ext cx="83058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4" name="Line 6"/>
          <p:cNvSpPr>
            <a:spLocks noChangeShapeType="1"/>
          </p:cNvSpPr>
          <p:nvPr/>
        </p:nvSpPr>
        <p:spPr bwMode="auto">
          <a:xfrm>
            <a:off x="2057400" y="3733800"/>
            <a:ext cx="830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5" name="Line 7"/>
          <p:cNvSpPr>
            <a:spLocks noChangeShapeType="1"/>
          </p:cNvSpPr>
          <p:nvPr/>
        </p:nvSpPr>
        <p:spPr bwMode="auto">
          <a:xfrm>
            <a:off x="722671" y="3849327"/>
            <a:ext cx="11061290"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6" name="Line 8"/>
          <p:cNvSpPr>
            <a:spLocks noChangeShapeType="1"/>
          </p:cNvSpPr>
          <p:nvPr/>
        </p:nvSpPr>
        <p:spPr bwMode="auto">
          <a:xfrm>
            <a:off x="722671" y="4306528"/>
            <a:ext cx="11061290" cy="571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40920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7731">
                                            <p:txEl>
                                              <p:pRg st="4" end="4"/>
                                            </p:txEl>
                                          </p:spTgt>
                                        </p:tgtEl>
                                        <p:attrNameLst>
                                          <p:attrName>style.visibility</p:attrName>
                                        </p:attrNameLst>
                                      </p:cBhvr>
                                      <p:to>
                                        <p:strVal val="visible"/>
                                      </p:to>
                                    </p:set>
                                    <p:anim calcmode="lin" valueType="num">
                                      <p:cBhvr additive="base">
                                        <p:cTn id="7" dur="500" fill="hold"/>
                                        <p:tgtEl>
                                          <p:spTgt spid="45773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7731">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7731">
                                            <p:txEl>
                                              <p:pRg st="6" end="6"/>
                                            </p:txEl>
                                          </p:spTgt>
                                        </p:tgtEl>
                                        <p:attrNameLst>
                                          <p:attrName>style.visibility</p:attrName>
                                        </p:attrNameLst>
                                      </p:cBhvr>
                                      <p:to>
                                        <p:strVal val="visible"/>
                                      </p:to>
                                    </p:set>
                                    <p:anim calcmode="lin" valueType="num">
                                      <p:cBhvr additive="base">
                                        <p:cTn id="11" dur="500" fill="hold"/>
                                        <p:tgtEl>
                                          <p:spTgt spid="457731">
                                            <p:txEl>
                                              <p:pRg st="6" end="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7731">
                                            <p:txEl>
                                              <p:pRg st="6" end="6"/>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57731">
                                            <p:txEl>
                                              <p:pRg st="7" end="7"/>
                                            </p:txEl>
                                          </p:spTgt>
                                        </p:tgtEl>
                                        <p:attrNameLst>
                                          <p:attrName>style.visibility</p:attrName>
                                        </p:attrNameLst>
                                      </p:cBhvr>
                                      <p:to>
                                        <p:strVal val="visible"/>
                                      </p:to>
                                    </p:set>
                                    <p:anim calcmode="lin" valueType="num">
                                      <p:cBhvr additive="base">
                                        <p:cTn id="15" dur="500" fill="hold"/>
                                        <p:tgtEl>
                                          <p:spTgt spid="457731">
                                            <p:txEl>
                                              <p:pRg st="7" end="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77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8755" name="Rectangle 3"/>
          <p:cNvSpPr>
            <a:spLocks noGrp="1" noChangeArrowheads="1"/>
          </p:cNvSpPr>
          <p:nvPr>
            <p:ph type="body" idx="1"/>
          </p:nvPr>
        </p:nvSpPr>
        <p:spPr>
          <a:ln/>
          <a:extLst>
            <a:ext uri="{91240B29-F687-4F45-9708-019B960494DF}">
              <a14:hiddenLine xmlns:a14="http://schemas.microsoft.com/office/drawing/2010/main" w="12700">
                <a:solidFill>
                  <a:schemeClr val="folHlink"/>
                </a:solidFill>
                <a:miter lim="800000"/>
                <a:headEnd/>
                <a:tailEnd/>
              </a14:hiddenLine>
            </a:ext>
          </a:extLst>
        </p:spPr>
        <p:txBody>
          <a:bodyPr/>
          <a:lstStyle/>
          <a:p>
            <a:pPr marL="342900" lvl="1" indent="-342900">
              <a:lnSpc>
                <a:spcPct val="90000"/>
              </a:lnSpc>
              <a:buNone/>
            </a:pPr>
            <a:r>
              <a:rPr lang="en-US" altLang="zh-CN" sz="2800" i="1" dirty="0">
                <a:solidFill>
                  <a:srgbClr val="CC0066"/>
                </a:solidFill>
              </a:rPr>
              <a:t>Basis risk</a:t>
            </a:r>
          </a:p>
          <a:p>
            <a:pPr indent="277813">
              <a:buFont typeface="Wingdings" panose="05000000000000000000" pitchFamily="2" charset="2"/>
              <a:buNone/>
            </a:pPr>
            <a:r>
              <a:rPr lang="en-US" altLang="zh-CN" dirty="0">
                <a:solidFill>
                  <a:schemeClr val="tx1"/>
                </a:solidFill>
              </a:rPr>
              <a:t>The basis risk arises from the hedger’s uncertainty as to the difference between the spot price and the December futures price of oil at the time when the oil is required.</a:t>
            </a:r>
          </a:p>
          <a:p>
            <a:pPr>
              <a:buFont typeface="Wingdings" panose="05000000000000000000" pitchFamily="2" charset="2"/>
              <a:buNone/>
            </a:pPr>
            <a:r>
              <a:rPr lang="en-US" altLang="zh-CN" b="1" i="1" dirty="0">
                <a:solidFill>
                  <a:srgbClr val="CC0066"/>
                </a:solidFill>
              </a:rPr>
              <a:t>The outcome</a:t>
            </a:r>
          </a:p>
          <a:p>
            <a:pPr indent="277813">
              <a:buFont typeface="Wingdings" panose="05000000000000000000" pitchFamily="2" charset="2"/>
              <a:buNone/>
            </a:pPr>
            <a:r>
              <a:rPr lang="en-US" altLang="zh-CN" dirty="0">
                <a:solidFill>
                  <a:schemeClr val="tx1"/>
                </a:solidFill>
              </a:rPr>
              <a:t>The company was ready to purchase the oil on November 10 and closed out its futures contract on that date. The spot price was </a:t>
            </a:r>
            <a:r>
              <a:rPr lang="en-US" altLang="zh-CN" dirty="0">
                <a:solidFill>
                  <a:srgbClr val="1406CA"/>
                </a:solidFill>
              </a:rPr>
              <a:t>$20.00 </a:t>
            </a:r>
            <a:r>
              <a:rPr lang="en-US" altLang="zh-CN" dirty="0">
                <a:solidFill>
                  <a:schemeClr val="tx1"/>
                </a:solidFill>
              </a:rPr>
              <a:t>per barrel, and the futures price was </a:t>
            </a:r>
            <a:r>
              <a:rPr lang="en-US" altLang="zh-CN" dirty="0">
                <a:solidFill>
                  <a:srgbClr val="1406CA"/>
                </a:solidFill>
              </a:rPr>
              <a:t>$19.10 </a:t>
            </a:r>
            <a:r>
              <a:rPr lang="en-US" altLang="zh-CN" dirty="0">
                <a:solidFill>
                  <a:schemeClr val="tx1"/>
                </a:solidFill>
              </a:rPr>
              <a:t>per barrel. It follows that</a:t>
            </a:r>
          </a:p>
        </p:txBody>
      </p:sp>
      <p:sp>
        <p:nvSpPr>
          <p:cNvPr id="458756" name="Rectangle 4"/>
          <p:cNvSpPr>
            <a:spLocks noChangeArrowheads="1"/>
          </p:cNvSpPr>
          <p:nvPr/>
        </p:nvSpPr>
        <p:spPr bwMode="auto">
          <a:xfrm>
            <a:off x="501445" y="1524000"/>
            <a:ext cx="11031794" cy="4419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7" name="Line 5"/>
          <p:cNvSpPr>
            <a:spLocks noChangeShapeType="1"/>
          </p:cNvSpPr>
          <p:nvPr/>
        </p:nvSpPr>
        <p:spPr bwMode="auto">
          <a:xfrm>
            <a:off x="501445" y="2152647"/>
            <a:ext cx="1103179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8" name="Line 6"/>
          <p:cNvSpPr>
            <a:spLocks noChangeShapeType="1"/>
          </p:cNvSpPr>
          <p:nvPr/>
        </p:nvSpPr>
        <p:spPr bwMode="auto">
          <a:xfrm flipV="1">
            <a:off x="501445" y="3429002"/>
            <a:ext cx="1103179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9" name="Line 7"/>
          <p:cNvSpPr>
            <a:spLocks noChangeShapeType="1"/>
          </p:cNvSpPr>
          <p:nvPr/>
        </p:nvSpPr>
        <p:spPr bwMode="auto">
          <a:xfrm flipV="1">
            <a:off x="501445" y="3967315"/>
            <a:ext cx="11031794" cy="4424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522635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endParaRPr>
          </a:p>
        </p:txBody>
      </p:sp>
      <p:sp>
        <p:nvSpPr>
          <p:cNvPr id="459779" name="Rectangle 3"/>
          <p:cNvSpPr>
            <a:spLocks noGrp="1" noChangeArrowheads="1"/>
          </p:cNvSpPr>
          <p:nvPr>
            <p:ph type="body" idx="1"/>
          </p:nvPr>
        </p:nvSpPr>
        <p:spPr>
          <a:xfrm>
            <a:off x="1905000" y="1600200"/>
            <a:ext cx="8458200" cy="4419600"/>
          </a:xfrm>
          <a:ln w="12700">
            <a:solidFill>
              <a:schemeClr val="folHlink"/>
            </a:solidFill>
            <a:miter lim="800000"/>
            <a:headEnd/>
            <a:tailEnd/>
          </a:ln>
        </p:spPr>
        <p:txBody>
          <a:bodyPr/>
          <a:lstStyle/>
          <a:p>
            <a:pPr marL="95250" indent="285750">
              <a:buNone/>
            </a:pPr>
            <a:r>
              <a:rPr lang="en-US" altLang="zh-CN" b="1" i="1" dirty="0">
                <a:solidFill>
                  <a:srgbClr val="CC0066"/>
                </a:solidFill>
              </a:rPr>
              <a:t>The outcome</a:t>
            </a:r>
          </a:p>
          <a:p>
            <a:pPr marL="95250" indent="285750" algn="ctr">
              <a:buNone/>
            </a:pPr>
            <a:r>
              <a:rPr lang="en-US" altLang="zh-CN" sz="2400" dirty="0">
                <a:solidFill>
                  <a:schemeClr val="tx1"/>
                </a:solidFill>
              </a:rPr>
              <a:t>Basis=$20.00-$19.10=$0.90</a:t>
            </a:r>
          </a:p>
          <a:p>
            <a:pPr marL="95250" indent="285750" algn="ctr">
              <a:buNone/>
            </a:pPr>
            <a:r>
              <a:rPr lang="en-US" altLang="zh-CN" sz="2400" dirty="0">
                <a:solidFill>
                  <a:schemeClr val="tx1"/>
                </a:solidFill>
              </a:rPr>
              <a:t>Gain on futures=$19.10-$18.00=$1.10</a:t>
            </a:r>
          </a:p>
          <a:p>
            <a:pPr marL="95250" indent="285750">
              <a:buNone/>
            </a:pPr>
            <a:r>
              <a:rPr lang="en-US" altLang="zh-CN" sz="2400" dirty="0">
                <a:solidFill>
                  <a:schemeClr val="tx1"/>
                </a:solidFill>
              </a:rPr>
              <a:t>The effective cost of the oil purchased is the November 10 price less the gain on the futures:</a:t>
            </a:r>
          </a:p>
          <a:p>
            <a:pPr marL="95250" indent="285750" algn="ctr">
              <a:buNone/>
            </a:pPr>
            <a:r>
              <a:rPr lang="en-US" altLang="zh-CN" sz="2400" dirty="0">
                <a:solidFill>
                  <a:schemeClr val="tx1"/>
                </a:solidFill>
              </a:rPr>
              <a:t>$20.00-$1.10=$18.90 per barrel</a:t>
            </a:r>
          </a:p>
          <a:p>
            <a:pPr marL="95250" indent="285750">
              <a:buNone/>
            </a:pPr>
            <a:r>
              <a:rPr lang="en-US" altLang="zh-CN" sz="2400" dirty="0">
                <a:solidFill>
                  <a:schemeClr val="tx1"/>
                </a:solidFill>
              </a:rPr>
              <a:t>This can also be written as the initial December futures price plus the basis:</a:t>
            </a:r>
          </a:p>
          <a:p>
            <a:pPr marL="95250" indent="285750" algn="ctr">
              <a:buNone/>
            </a:pPr>
            <a:r>
              <a:rPr lang="en-US" altLang="zh-CN" sz="2400" dirty="0">
                <a:solidFill>
                  <a:schemeClr val="tx1"/>
                </a:solidFill>
              </a:rPr>
              <a:t>$18.00+$0.90=$18.90 per barrel</a:t>
            </a:r>
            <a:endParaRPr lang="zh-CN" altLang="en-US" sz="2400" dirty="0">
              <a:solidFill>
                <a:schemeClr val="tx1"/>
              </a:solidFill>
            </a:endParaRPr>
          </a:p>
        </p:txBody>
      </p:sp>
      <p:sp>
        <p:nvSpPr>
          <p:cNvPr id="459780" name="Line 4"/>
          <p:cNvSpPr>
            <a:spLocks noChangeShapeType="1"/>
          </p:cNvSpPr>
          <p:nvPr/>
        </p:nvSpPr>
        <p:spPr bwMode="auto">
          <a:xfrm>
            <a:off x="1905001" y="2095500"/>
            <a:ext cx="8461375"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761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0" dur="500"/>
                                        <p:tgtEl>
                                          <p:spTgt spid="4597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9779">
                                            <p:txEl>
                                              <p:pRg st="1" end="1"/>
                                            </p:txEl>
                                          </p:spTgt>
                                        </p:tgtEl>
                                        <p:attrNameLst>
                                          <p:attrName>style.color</p:attrName>
                                        </p:attrNameLst>
                                      </p:cBhvr>
                                      <p:to>
                                        <a:srgbClr val="FFCC66"/>
                                      </p:to>
                                    </p:animClr>
                                  </p:childTnLst>
                                </p:cTn>
                              </p:par>
                              <p:par>
                                <p:cTn id="15" presetID="3" presetClass="emph" presetSubtype="2" fill="hold" nodeType="withEffect">
                                  <p:stCondLst>
                                    <p:cond delay="0"/>
                                  </p:stCondLst>
                                  <p:childTnLst>
                                    <p:animClr clrSpc="rgb" dir="cw">
                                      <p:cBhvr override="childStyle">
                                        <p:cTn id="16" dur="500" fill="hold"/>
                                        <p:tgtEl>
                                          <p:spTgt spid="459779">
                                            <p:txEl>
                                              <p:pRg st="2" end="2"/>
                                            </p:txEl>
                                          </p:spTgt>
                                        </p:tgtEl>
                                        <p:attrNameLst>
                                          <p:attrName>style.color</p:attrName>
                                        </p:attrNameLst>
                                      </p:cBhvr>
                                      <p:to>
                                        <a:srgbClr val="FFCC66"/>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1" dur="500"/>
                                        <p:tgtEl>
                                          <p:spTgt spid="4597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500" fill="hold"/>
                                        <p:tgtEl>
                                          <p:spTgt spid="459779">
                                            <p:txEl>
                                              <p:pRg st="4" end="4"/>
                                            </p:txEl>
                                          </p:spTgt>
                                        </p:tgtEl>
                                        <p:attrNameLst>
                                          <p:attrName>style.color</p:attrName>
                                        </p:attrNameLst>
                                      </p:cBhvr>
                                      <p:to>
                                        <a:srgbClr val="FFCC66"/>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0" dur="500"/>
                                        <p:tgtEl>
                                          <p:spTgt spid="459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dirty="0">
                <a:ea typeface="宋体" panose="02010600030101010101" pitchFamily="2" charset="-122"/>
              </a:rPr>
              <a:t>Basis Risk</a:t>
            </a:r>
            <a:endParaRPr lang="zh-CN" altLang="en-US" dirty="0">
              <a:ea typeface="宋体" panose="02010600030101010101" pitchFamily="2" charset="-122"/>
              <a:hlinkClick r:id="rId3" action="ppaction://hlinksldjump"/>
            </a:endParaRPr>
          </a:p>
        </p:txBody>
      </p:sp>
      <p:sp>
        <p:nvSpPr>
          <p:cNvPr id="460803" name="Rectangle 3"/>
          <p:cNvSpPr>
            <a:spLocks noGrp="1" noChangeArrowheads="1"/>
          </p:cNvSpPr>
          <p:nvPr>
            <p:ph type="body" idx="1"/>
          </p:nvPr>
        </p:nvSpPr>
        <p:spPr>
          <a:xfrm>
            <a:off x="516193" y="1524000"/>
            <a:ext cx="11238271" cy="4800600"/>
          </a:xfrm>
        </p:spPr>
        <p:txBody>
          <a:bodyPr/>
          <a:lstStyle/>
          <a:p>
            <a:pPr marL="533400" indent="-533400">
              <a:lnSpc>
                <a:spcPct val="90000"/>
              </a:lnSpc>
            </a:pPr>
            <a:r>
              <a:rPr lang="en-US" altLang="zh-CN" dirty="0">
                <a:solidFill>
                  <a:srgbClr val="1406CA"/>
                </a:solidFill>
              </a:rPr>
              <a:t>Choice of contract</a:t>
            </a:r>
          </a:p>
          <a:p>
            <a:pPr marL="898525" lvl="1" indent="-277813">
              <a:lnSpc>
                <a:spcPct val="85000"/>
              </a:lnSpc>
              <a:spcBef>
                <a:spcPct val="30000"/>
              </a:spcBef>
            </a:pPr>
            <a:r>
              <a:rPr lang="en-US" altLang="zh-CN" b="0" dirty="0">
                <a:solidFill>
                  <a:srgbClr val="FF158A"/>
                </a:solidFill>
              </a:rPr>
              <a:t>One key factor affecting basis risk is the choice of the futures contract to be used for hedging </a:t>
            </a:r>
          </a:p>
          <a:p>
            <a:pPr marL="666750" lvl="1" indent="285750">
              <a:lnSpc>
                <a:spcPct val="85000"/>
              </a:lnSpc>
              <a:spcBef>
                <a:spcPct val="30000"/>
              </a:spcBef>
              <a:buFontTx/>
              <a:buAutoNum type="arabicPeriod"/>
            </a:pPr>
            <a:r>
              <a:rPr lang="en-US" altLang="zh-CN" b="0" i="1" dirty="0">
                <a:solidFill>
                  <a:srgbClr val="CC6600"/>
                </a:solidFill>
              </a:rPr>
              <a:t>The choice of the asset underlying the futures contract</a:t>
            </a:r>
          </a:p>
          <a:p>
            <a:pPr marL="666750" lvl="1" indent="285750">
              <a:lnSpc>
                <a:spcPct val="85000"/>
              </a:lnSpc>
              <a:spcBef>
                <a:spcPct val="30000"/>
              </a:spcBef>
              <a:buFontTx/>
              <a:buAutoNum type="arabicPeriod"/>
            </a:pPr>
            <a:r>
              <a:rPr lang="en-US" altLang="zh-CN" b="0" i="1" dirty="0">
                <a:solidFill>
                  <a:srgbClr val="CC6600"/>
                </a:solidFill>
              </a:rPr>
              <a:t>The choice of the delivery month</a:t>
            </a:r>
          </a:p>
          <a:p>
            <a:pPr marL="533400" indent="-533400">
              <a:lnSpc>
                <a:spcPct val="90000"/>
              </a:lnSpc>
            </a:pPr>
            <a:endParaRPr lang="en-US" altLang="zh-CN" dirty="0" smtClean="0">
              <a:solidFill>
                <a:srgbClr val="1406CA"/>
              </a:solidFill>
            </a:endParaRPr>
          </a:p>
          <a:p>
            <a:pPr marL="533400" indent="-533400">
              <a:lnSpc>
                <a:spcPct val="90000"/>
              </a:lnSpc>
            </a:pPr>
            <a:r>
              <a:rPr lang="en-US" altLang="zh-CN" dirty="0" smtClean="0">
                <a:solidFill>
                  <a:srgbClr val="1406CA"/>
                </a:solidFill>
              </a:rPr>
              <a:t>A </a:t>
            </a:r>
            <a:r>
              <a:rPr lang="en-US" altLang="zh-CN" dirty="0">
                <a:solidFill>
                  <a:srgbClr val="1406CA"/>
                </a:solidFill>
              </a:rPr>
              <a:t>good rule of thumb is to choose a delivery month that is as close as possible to, but later than, the expiration of the </a:t>
            </a:r>
            <a:r>
              <a:rPr lang="en-US" altLang="zh-CN" dirty="0" smtClean="0">
                <a:solidFill>
                  <a:srgbClr val="1406CA"/>
                </a:solidFill>
              </a:rPr>
              <a:t>hedge</a:t>
            </a:r>
            <a:endParaRPr lang="en-US" altLang="zh-CN" dirty="0">
              <a:solidFill>
                <a:srgbClr val="1406CA"/>
              </a:solidFill>
            </a:endParaRPr>
          </a:p>
          <a:p>
            <a:pPr marL="898525" lvl="1" indent="-277813">
              <a:lnSpc>
                <a:spcPct val="85000"/>
              </a:lnSpc>
              <a:spcBef>
                <a:spcPct val="30000"/>
              </a:spcBef>
            </a:pPr>
            <a:r>
              <a:rPr lang="en-US" altLang="zh-CN" b="0" dirty="0">
                <a:solidFill>
                  <a:srgbClr val="FF158A"/>
                </a:solidFill>
              </a:rPr>
              <a:t>In general, basis risk increases as the time difference between the hedge expiration  and the delivery month </a:t>
            </a:r>
            <a:r>
              <a:rPr lang="en-US" altLang="zh-CN" b="0" dirty="0" smtClean="0">
                <a:solidFill>
                  <a:srgbClr val="FF158A"/>
                </a:solidFill>
              </a:rPr>
              <a:t>increases</a:t>
            </a:r>
            <a:endParaRPr lang="en-US" altLang="zh-CN" b="0" dirty="0">
              <a:solidFill>
                <a:srgbClr val="FF158A"/>
              </a:solidFill>
            </a:endParaRPr>
          </a:p>
        </p:txBody>
      </p:sp>
      <p:sp>
        <p:nvSpPr>
          <p:cNvPr id="460804" name="Rectangle 4">
            <a:hlinkClick r:id="rId3" action="ppaction://hlinksldjump"/>
          </p:cNvPr>
          <p:cNvSpPr>
            <a:spLocks noChangeArrowheads="1"/>
          </p:cNvSpPr>
          <p:nvPr/>
        </p:nvSpPr>
        <p:spPr bwMode="auto">
          <a:xfrm>
            <a:off x="1524000" y="0"/>
            <a:ext cx="91440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446459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354" y="2610465"/>
            <a:ext cx="10515600" cy="993366"/>
          </a:xfrm>
        </p:spPr>
        <p:txBody>
          <a:bodyPr/>
          <a:lstStyle/>
          <a:p>
            <a:pPr algn="ctr"/>
            <a:r>
              <a:rPr lang="en-US" altLang="zh-CN" dirty="0" smtClean="0">
                <a:solidFill>
                  <a:srgbClr val="FF158A"/>
                </a:solidFill>
                <a:ea typeface="宋体" panose="02010600030101010101" pitchFamily="2" charset="-122"/>
              </a:rPr>
              <a:t>Optimal hedge ratio</a:t>
            </a:r>
            <a:endParaRPr lang="zh-CN" altLang="en-US" dirty="0">
              <a:solidFill>
                <a:srgbClr val="FF158A"/>
              </a:solidFill>
            </a:endParaRPr>
          </a:p>
        </p:txBody>
      </p:sp>
    </p:spTree>
    <p:extLst>
      <p:ext uri="{BB962C8B-B14F-4D97-AF65-F5344CB8AC3E}">
        <p14:creationId xmlns:p14="http://schemas.microsoft.com/office/powerpoint/2010/main" val="3761248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rPr lang="en-US" altLang="zh-CN" dirty="0"/>
              <a:t>Minimum Variance Hedge Ratio</a:t>
            </a:r>
          </a:p>
        </p:txBody>
      </p:sp>
      <p:sp>
        <p:nvSpPr>
          <p:cNvPr id="461827" name="Rectangle 3"/>
          <p:cNvSpPr>
            <a:spLocks noGrp="1" noChangeArrowheads="1"/>
          </p:cNvSpPr>
          <p:nvPr>
            <p:ph type="body" idx="1"/>
          </p:nvPr>
        </p:nvSpPr>
        <p:spPr>
          <a:xfrm>
            <a:off x="914399" y="1628775"/>
            <a:ext cx="10711543" cy="4633913"/>
          </a:xfrm>
        </p:spPr>
        <p:txBody>
          <a:bodyPr/>
          <a:lstStyle/>
          <a:p>
            <a:pPr>
              <a:lnSpc>
                <a:spcPct val="85000"/>
              </a:lnSpc>
            </a:pPr>
            <a:r>
              <a:rPr lang="en-US" altLang="zh-CN" dirty="0">
                <a:solidFill>
                  <a:srgbClr val="1406CA"/>
                </a:solidFill>
              </a:rPr>
              <a:t>The hedge ratio is the ratio of the size of the position taken in futures contracts to the size of the </a:t>
            </a:r>
            <a:r>
              <a:rPr lang="en-US" altLang="zh-CN" dirty="0" smtClean="0">
                <a:solidFill>
                  <a:srgbClr val="1406CA"/>
                </a:solidFill>
              </a:rPr>
              <a:t>exposure</a:t>
            </a:r>
            <a:endParaRPr lang="en-US" altLang="zh-CN" dirty="0">
              <a:solidFill>
                <a:srgbClr val="1406CA"/>
              </a:solidFill>
            </a:endParaRPr>
          </a:p>
          <a:p>
            <a:pPr>
              <a:lnSpc>
                <a:spcPct val="85000"/>
              </a:lnSpc>
            </a:pPr>
            <a:r>
              <a:rPr lang="en-US" altLang="zh-CN" dirty="0">
                <a:solidFill>
                  <a:srgbClr val="1406CA"/>
                </a:solidFill>
              </a:rPr>
              <a:t>Some notation</a:t>
            </a:r>
          </a:p>
          <a:p>
            <a:pPr lvl="1">
              <a:lnSpc>
                <a:spcPct val="85000"/>
              </a:lnSpc>
            </a:pPr>
            <a:r>
              <a:rPr lang="en-US" altLang="zh-CN" b="0" i="1" dirty="0">
                <a:solidFill>
                  <a:srgbClr val="1406CA"/>
                </a:solidFill>
                <a:cs typeface="Times New Roman" panose="02020603050405020304" pitchFamily="18" charset="0"/>
              </a:rPr>
              <a:t>ΔS</a:t>
            </a:r>
            <a:r>
              <a:rPr lang="en-US" altLang="zh-CN" b="0" dirty="0">
                <a:solidFill>
                  <a:srgbClr val="1406CA"/>
                </a:solidFill>
                <a:cs typeface="Times New Roman" panose="02020603050405020304" pitchFamily="18" charset="0"/>
              </a:rPr>
              <a:t>: </a:t>
            </a:r>
            <a:r>
              <a:rPr lang="en-US" altLang="zh-CN" b="0" dirty="0">
                <a:solidFill>
                  <a:srgbClr val="CC0066"/>
                </a:solidFill>
                <a:cs typeface="Times New Roman" panose="02020603050405020304" pitchFamily="18" charset="0"/>
              </a:rPr>
              <a:t>change in spot price, </a:t>
            </a:r>
            <a:r>
              <a:rPr lang="en-US" altLang="zh-CN" b="0" dirty="0" smtClean="0">
                <a:solidFill>
                  <a:srgbClr val="CC0066"/>
                </a:solidFill>
                <a:cs typeface="Times New Roman" panose="02020603050405020304" pitchFamily="18" charset="0"/>
              </a:rPr>
              <a:t>S</a:t>
            </a:r>
            <a:endParaRPr lang="en-US" altLang="zh-CN" b="0" dirty="0">
              <a:solidFill>
                <a:srgbClr val="CC0066"/>
              </a:solidFill>
              <a:cs typeface="Times New Roman" panose="02020603050405020304" pitchFamily="18" charset="0"/>
            </a:endParaRPr>
          </a:p>
          <a:p>
            <a:pPr lvl="1">
              <a:lnSpc>
                <a:spcPct val="85000"/>
              </a:lnSpc>
            </a:pPr>
            <a:r>
              <a:rPr lang="en-US" altLang="zh-CN" b="0" i="1" dirty="0">
                <a:solidFill>
                  <a:srgbClr val="1406CA"/>
                </a:solidFill>
                <a:cs typeface="Times New Roman" panose="02020603050405020304" pitchFamily="18" charset="0"/>
              </a:rPr>
              <a:t>ΔF</a:t>
            </a:r>
            <a:r>
              <a:rPr lang="en-US" altLang="zh-CN" b="0" dirty="0">
                <a:solidFill>
                  <a:srgbClr val="1406CA"/>
                </a:solidFill>
                <a:cs typeface="Times New Roman" panose="02020603050405020304" pitchFamily="18" charset="0"/>
              </a:rPr>
              <a:t>:</a:t>
            </a:r>
            <a:r>
              <a:rPr lang="en-US" altLang="zh-CN" b="0" dirty="0">
                <a:solidFill>
                  <a:srgbClr val="CC0066"/>
                </a:solidFill>
                <a:cs typeface="Times New Roman" panose="02020603050405020304" pitchFamily="18" charset="0"/>
              </a:rPr>
              <a:t> change in futures price, </a:t>
            </a:r>
            <a:r>
              <a:rPr lang="en-US" altLang="zh-CN" b="0" i="1" dirty="0">
                <a:solidFill>
                  <a:srgbClr val="CC0066"/>
                </a:solidFill>
                <a:cs typeface="Times New Roman" panose="02020603050405020304" pitchFamily="18" charset="0"/>
              </a:rPr>
              <a:t>F</a:t>
            </a:r>
            <a:r>
              <a:rPr lang="en-US" altLang="zh-CN" b="0" dirty="0">
                <a:solidFill>
                  <a:srgbClr val="CC0066"/>
                </a:solidFill>
                <a:cs typeface="Times New Roman" panose="02020603050405020304" pitchFamily="18" charset="0"/>
              </a:rPr>
              <a:t>, during a period of time equal to the life of the </a:t>
            </a:r>
            <a:r>
              <a:rPr lang="en-US" altLang="zh-CN" b="0" dirty="0" smtClean="0">
                <a:solidFill>
                  <a:srgbClr val="CC0066"/>
                </a:solidFill>
                <a:cs typeface="Times New Roman" panose="02020603050405020304" pitchFamily="18" charset="0"/>
              </a:rPr>
              <a:t>hedge</a:t>
            </a:r>
            <a:endParaRPr lang="en-US" altLang="zh-CN" b="0" dirty="0">
              <a:solidFill>
                <a:srgbClr val="CC0066"/>
              </a:solidFill>
              <a:cs typeface="Times New Roman" panose="02020603050405020304" pitchFamily="18" charset="0"/>
            </a:endParaRPr>
          </a:p>
          <a:p>
            <a:pPr lvl="1">
              <a:lnSpc>
                <a:spcPct val="85000"/>
              </a:lnSpc>
            </a:pPr>
            <a:r>
              <a:rPr lang="en-US" altLang="zh-CN" b="0" i="1" dirty="0" err="1">
                <a:solidFill>
                  <a:srgbClr val="1406CA"/>
                </a:solidFill>
                <a:cs typeface="Times New Roman" panose="02020603050405020304" pitchFamily="18" charset="0"/>
              </a:rPr>
              <a:t>σ</a:t>
            </a:r>
            <a:r>
              <a:rPr lang="en-US" altLang="zh-CN" b="0" i="1" baseline="-25000" dirty="0" err="1">
                <a:solidFill>
                  <a:srgbClr val="1406CA"/>
                </a:solidFill>
                <a:cs typeface="Times New Roman" panose="02020603050405020304" pitchFamily="18" charset="0"/>
              </a:rPr>
              <a:t>S</a:t>
            </a:r>
            <a:r>
              <a:rPr lang="en-US" altLang="zh-CN" b="0" dirty="0">
                <a:solidFill>
                  <a:srgbClr val="1406CA"/>
                </a:solidFill>
                <a:cs typeface="Times New Roman" panose="02020603050405020304" pitchFamily="18" charset="0"/>
              </a:rPr>
              <a:t>: </a:t>
            </a:r>
            <a:r>
              <a:rPr lang="en-US" altLang="zh-CN" b="0" dirty="0">
                <a:solidFill>
                  <a:srgbClr val="CC0066"/>
                </a:solidFill>
                <a:cs typeface="Times New Roman" panose="02020603050405020304" pitchFamily="18" charset="0"/>
              </a:rPr>
              <a:t>standard deviation of </a:t>
            </a:r>
            <a:r>
              <a:rPr lang="en-US" altLang="zh-CN" b="0" i="1" dirty="0" err="1">
                <a:solidFill>
                  <a:srgbClr val="CC0066"/>
                </a:solidFill>
                <a:cs typeface="Times New Roman" panose="02020603050405020304" pitchFamily="18" charset="0"/>
              </a:rPr>
              <a:t>σ</a:t>
            </a:r>
            <a:r>
              <a:rPr lang="en-US" altLang="zh-CN" b="0" i="1" baseline="-25000" dirty="0" err="1">
                <a:solidFill>
                  <a:srgbClr val="CC0066"/>
                </a:solidFill>
                <a:cs typeface="Times New Roman" panose="02020603050405020304" pitchFamily="18" charset="0"/>
              </a:rPr>
              <a:t>S</a:t>
            </a:r>
            <a:endParaRPr lang="en-US" altLang="zh-CN" b="0" i="1" dirty="0">
              <a:solidFill>
                <a:srgbClr val="CC0066"/>
              </a:solidFill>
              <a:cs typeface="Times New Roman" panose="02020603050405020304" pitchFamily="18" charset="0"/>
            </a:endParaRPr>
          </a:p>
          <a:p>
            <a:pPr lvl="1">
              <a:lnSpc>
                <a:spcPct val="85000"/>
              </a:lnSpc>
            </a:pPr>
            <a:r>
              <a:rPr lang="en-US" altLang="zh-CN" b="0" i="1" dirty="0" err="1">
                <a:solidFill>
                  <a:srgbClr val="1406CA"/>
                </a:solidFill>
                <a:cs typeface="Times New Roman" panose="02020603050405020304" pitchFamily="18" charset="0"/>
              </a:rPr>
              <a:t>σ</a:t>
            </a:r>
            <a:r>
              <a:rPr lang="en-US" altLang="zh-CN" b="0" i="1" baseline="-25000" dirty="0" err="1">
                <a:solidFill>
                  <a:srgbClr val="1406CA"/>
                </a:solidFill>
                <a:cs typeface="Times New Roman" panose="02020603050405020304" pitchFamily="18" charset="0"/>
              </a:rPr>
              <a:t>F</a:t>
            </a:r>
            <a:r>
              <a:rPr lang="en-US" altLang="zh-CN" b="0" dirty="0">
                <a:solidFill>
                  <a:srgbClr val="1406CA"/>
                </a:solidFill>
                <a:cs typeface="Times New Roman" panose="02020603050405020304" pitchFamily="18" charset="0"/>
              </a:rPr>
              <a:t> : </a:t>
            </a:r>
            <a:r>
              <a:rPr lang="en-US" altLang="zh-CN" b="0" dirty="0">
                <a:solidFill>
                  <a:srgbClr val="CC0066"/>
                </a:solidFill>
                <a:cs typeface="Times New Roman" panose="02020603050405020304" pitchFamily="18" charset="0"/>
              </a:rPr>
              <a:t>standard deviation of </a:t>
            </a:r>
            <a:r>
              <a:rPr lang="en-US" altLang="zh-CN" b="0" i="1" dirty="0" err="1">
                <a:solidFill>
                  <a:srgbClr val="CC0066"/>
                </a:solidFill>
                <a:cs typeface="Times New Roman" panose="02020603050405020304" pitchFamily="18" charset="0"/>
              </a:rPr>
              <a:t>σ</a:t>
            </a:r>
            <a:r>
              <a:rPr lang="en-US" altLang="zh-CN" b="0" i="1" baseline="-25000" dirty="0" err="1">
                <a:solidFill>
                  <a:srgbClr val="CC0066"/>
                </a:solidFill>
                <a:cs typeface="Times New Roman" panose="02020603050405020304" pitchFamily="18" charset="0"/>
              </a:rPr>
              <a:t>F</a:t>
            </a:r>
            <a:endParaRPr lang="en-US" altLang="zh-CN" b="0" i="1" dirty="0">
              <a:solidFill>
                <a:srgbClr val="CC0066"/>
              </a:solidFill>
              <a:cs typeface="Times New Roman" panose="02020603050405020304" pitchFamily="18" charset="0"/>
            </a:endParaRPr>
          </a:p>
          <a:p>
            <a:pPr lvl="1">
              <a:lnSpc>
                <a:spcPct val="85000"/>
              </a:lnSpc>
            </a:pPr>
            <a:r>
              <a:rPr lang="en-US" altLang="zh-CN" b="0" i="1" dirty="0">
                <a:solidFill>
                  <a:srgbClr val="1406CA"/>
                </a:solidFill>
                <a:cs typeface="Times New Roman" panose="02020603050405020304" pitchFamily="18" charset="0"/>
              </a:rPr>
              <a:t>ρ</a:t>
            </a:r>
            <a:r>
              <a:rPr lang="en-US" altLang="zh-CN" b="0" dirty="0">
                <a:solidFill>
                  <a:srgbClr val="1406CA"/>
                </a:solidFill>
                <a:cs typeface="Times New Roman" panose="02020603050405020304" pitchFamily="18" charset="0"/>
              </a:rPr>
              <a:t>: </a:t>
            </a:r>
            <a:r>
              <a:rPr lang="en-US" altLang="zh-CN" b="0" dirty="0">
                <a:solidFill>
                  <a:srgbClr val="CC0066"/>
                </a:solidFill>
                <a:cs typeface="Times New Roman" panose="02020603050405020304" pitchFamily="18" charset="0"/>
              </a:rPr>
              <a:t>coefficient to correlation between </a:t>
            </a:r>
            <a:r>
              <a:rPr lang="en-US" altLang="zh-CN" b="0" i="1" dirty="0">
                <a:solidFill>
                  <a:srgbClr val="CC0066"/>
                </a:solidFill>
                <a:cs typeface="Times New Roman" panose="02020603050405020304" pitchFamily="18" charset="0"/>
              </a:rPr>
              <a:t>ΔS</a:t>
            </a:r>
            <a:r>
              <a:rPr lang="en-US" altLang="zh-CN" b="0" dirty="0">
                <a:solidFill>
                  <a:srgbClr val="CC0066"/>
                </a:solidFill>
                <a:cs typeface="Times New Roman" panose="02020603050405020304" pitchFamily="18" charset="0"/>
              </a:rPr>
              <a:t> and </a:t>
            </a:r>
            <a:r>
              <a:rPr lang="en-US" altLang="zh-CN" b="0" i="1" dirty="0">
                <a:solidFill>
                  <a:srgbClr val="CC0066"/>
                </a:solidFill>
                <a:cs typeface="Times New Roman" panose="02020603050405020304" pitchFamily="18" charset="0"/>
              </a:rPr>
              <a:t>ΔF</a:t>
            </a:r>
          </a:p>
          <a:p>
            <a:pPr lvl="1">
              <a:lnSpc>
                <a:spcPct val="85000"/>
              </a:lnSpc>
            </a:pPr>
            <a:r>
              <a:rPr lang="en-US" altLang="zh-CN" b="0" i="1" dirty="0">
                <a:solidFill>
                  <a:srgbClr val="1406CA"/>
                </a:solidFill>
                <a:cs typeface="Times New Roman" panose="02020603050405020304" pitchFamily="18" charset="0"/>
              </a:rPr>
              <a:t>h</a:t>
            </a:r>
            <a:r>
              <a:rPr lang="en-US" altLang="zh-CN" b="0" i="1" baseline="30000" dirty="0">
                <a:solidFill>
                  <a:srgbClr val="1406CA"/>
                </a:solidFill>
                <a:cs typeface="Times New Roman" panose="02020603050405020304" pitchFamily="18" charset="0"/>
              </a:rPr>
              <a:t>*</a:t>
            </a:r>
            <a:r>
              <a:rPr lang="en-US" altLang="zh-CN" b="0" dirty="0">
                <a:solidFill>
                  <a:srgbClr val="1406CA"/>
                </a:solidFill>
                <a:cs typeface="Times New Roman" panose="02020603050405020304" pitchFamily="18" charset="0"/>
              </a:rPr>
              <a:t>: </a:t>
            </a:r>
            <a:r>
              <a:rPr lang="en-US" altLang="zh-CN" b="0" dirty="0">
                <a:solidFill>
                  <a:srgbClr val="CC0066"/>
                </a:solidFill>
                <a:cs typeface="Times New Roman" panose="02020603050405020304" pitchFamily="18" charset="0"/>
              </a:rPr>
              <a:t>hedge ration that minimizes the variance of the hedger’s position</a:t>
            </a:r>
          </a:p>
        </p:txBody>
      </p:sp>
    </p:spTree>
    <p:extLst>
      <p:ext uri="{BB962C8B-B14F-4D97-AF65-F5344CB8AC3E}">
        <p14:creationId xmlns:p14="http://schemas.microsoft.com/office/powerpoint/2010/main" val="3092107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a:t>Minimum Variance Hedge Ration</a:t>
            </a:r>
            <a:endParaRPr lang="zh-CN" altLang="en-US"/>
          </a:p>
        </p:txBody>
      </p:sp>
      <p:sp>
        <p:nvSpPr>
          <p:cNvPr id="462851" name="Rectangle 3"/>
          <p:cNvSpPr>
            <a:spLocks noGrp="1" noChangeArrowheads="1"/>
          </p:cNvSpPr>
          <p:nvPr>
            <p:ph type="body" idx="1"/>
          </p:nvPr>
        </p:nvSpPr>
        <p:spPr>
          <a:xfrm>
            <a:off x="641028" y="1752600"/>
            <a:ext cx="10972800" cy="1600200"/>
          </a:xfrm>
        </p:spPr>
        <p:txBody>
          <a:bodyPr/>
          <a:lstStyle/>
          <a:p>
            <a:r>
              <a:rPr lang="en-US" altLang="zh-CN" dirty="0" smtClean="0">
                <a:solidFill>
                  <a:srgbClr val="1406CA"/>
                </a:solidFill>
              </a:rPr>
              <a:t>If an </a:t>
            </a:r>
            <a:r>
              <a:rPr lang="en-US" altLang="zh-CN" dirty="0">
                <a:solidFill>
                  <a:srgbClr val="1406CA"/>
                </a:solidFill>
              </a:rPr>
              <a:t>investor is to sell one unit of the asset, she has to short h units of the futures. The portfolio position at time t0 is worth</a:t>
            </a:r>
            <a:endParaRPr lang="zh-CN" altLang="en-US" dirty="0">
              <a:solidFill>
                <a:srgbClr val="1406CA"/>
              </a:solidFill>
            </a:endParaRPr>
          </a:p>
          <a:p>
            <a:endParaRPr lang="zh-CN" altLang="en-US" dirty="0"/>
          </a:p>
        </p:txBody>
      </p:sp>
      <p:graphicFrame>
        <p:nvGraphicFramePr>
          <p:cNvPr id="462852" name="Object 4"/>
          <p:cNvGraphicFramePr>
            <a:graphicFrameLocks noChangeAspect="1"/>
          </p:cNvGraphicFramePr>
          <p:nvPr>
            <p:extLst>
              <p:ext uri="{D42A27DB-BD31-4B8C-83A1-F6EECF244321}">
                <p14:modId xmlns:p14="http://schemas.microsoft.com/office/powerpoint/2010/main" val="2845860918"/>
              </p:ext>
            </p:extLst>
          </p:nvPr>
        </p:nvGraphicFramePr>
        <p:xfrm>
          <a:off x="3733800" y="3352800"/>
          <a:ext cx="4038600" cy="622300"/>
        </p:xfrm>
        <a:graphic>
          <a:graphicData uri="http://schemas.openxmlformats.org/presentationml/2006/ole">
            <mc:AlternateContent xmlns:mc="http://schemas.openxmlformats.org/markup-compatibility/2006">
              <mc:Choice xmlns:v="urn:schemas-microsoft-com:vml" Requires="v">
                <p:oleObj spid="_x0000_s11330" name="公式" r:id="rId4" imgW="1485720" imgH="228600" progId="Equation.3">
                  <p:embed/>
                </p:oleObj>
              </mc:Choice>
              <mc:Fallback>
                <p:oleObj name="公式" r:id="rId4" imgW="1485720" imgH="228600" progId="Equation.3">
                  <p:embed/>
                  <p:pic>
                    <p:nvPicPr>
                      <p:cNvPr id="462852" name="Object 4"/>
                      <p:cNvPicPr>
                        <a:picLocks noChangeAspect="1" noChangeArrowheads="1"/>
                      </p:cNvPicPr>
                      <p:nvPr/>
                    </p:nvPicPr>
                    <p:blipFill>
                      <a:blip r:embed="rId5"/>
                      <a:srcRect/>
                      <a:stretch>
                        <a:fillRect/>
                      </a:stretch>
                    </p:blipFill>
                    <p:spPr bwMode="auto">
                      <a:xfrm>
                        <a:off x="3733800" y="3352800"/>
                        <a:ext cx="4038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3833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CN"/>
              <a:t>Minimum Variance Hedge Ration</a:t>
            </a:r>
            <a:endParaRPr lang="zh-CN" altLang="en-US"/>
          </a:p>
        </p:txBody>
      </p:sp>
      <p:sp>
        <p:nvSpPr>
          <p:cNvPr id="463875" name="Rectangle 3"/>
          <p:cNvSpPr>
            <a:spLocks noGrp="1" noChangeArrowheads="1"/>
          </p:cNvSpPr>
          <p:nvPr>
            <p:ph type="body" idx="1"/>
          </p:nvPr>
        </p:nvSpPr>
        <p:spPr/>
        <p:txBody>
          <a:bodyPr/>
          <a:lstStyle/>
          <a:p>
            <a:r>
              <a:rPr lang="en-US" altLang="zh-CN" dirty="0">
                <a:solidFill>
                  <a:srgbClr val="1406CA"/>
                </a:solidFill>
                <a:ea typeface="宋体" panose="02010600030101010101" pitchFamily="2" charset="-122"/>
              </a:rPr>
              <a:t>where position at time</a:t>
            </a:r>
            <a:r>
              <a:rPr lang="en-US" altLang="zh-CN" i="1" dirty="0">
                <a:solidFill>
                  <a:srgbClr val="1406CA"/>
                </a:solidFill>
                <a:ea typeface="宋体" panose="02010600030101010101" pitchFamily="2" charset="-122"/>
              </a:rPr>
              <a:t> t</a:t>
            </a:r>
            <a:r>
              <a:rPr lang="en-US" altLang="zh-CN" baseline="-25000" dirty="0">
                <a:solidFill>
                  <a:srgbClr val="1406CA"/>
                </a:solidFill>
                <a:ea typeface="宋体" panose="02010600030101010101" pitchFamily="2" charset="-122"/>
              </a:rPr>
              <a:t>1 </a:t>
            </a:r>
            <a:r>
              <a:rPr lang="en-US" altLang="zh-CN" dirty="0">
                <a:solidFill>
                  <a:srgbClr val="1406CA"/>
                </a:solidFill>
                <a:ea typeface="宋体" panose="02010600030101010101" pitchFamily="2" charset="-122"/>
              </a:rPr>
              <a:t>will be worth </a:t>
            </a:r>
          </a:p>
          <a:p>
            <a:endParaRPr lang="zh-CN" altLang="en-US" dirty="0">
              <a:ea typeface="宋体" panose="02010600030101010101" pitchFamily="2" charset="-122"/>
            </a:endParaRPr>
          </a:p>
          <a:p>
            <a:r>
              <a:rPr lang="en-US" altLang="zh-CN" dirty="0">
                <a:solidFill>
                  <a:srgbClr val="1406CA"/>
                </a:solidFill>
                <a:ea typeface="宋体" panose="02010600030101010101" pitchFamily="2" charset="-122"/>
              </a:rPr>
              <a:t>The change in the value of the position will therefore be, and a short position will be</a:t>
            </a:r>
          </a:p>
          <a:p>
            <a:endParaRPr lang="zh-CN" altLang="en-US" dirty="0">
              <a:ea typeface="宋体" panose="02010600030101010101" pitchFamily="2" charset="-122"/>
            </a:endParaRPr>
          </a:p>
          <a:p>
            <a:r>
              <a:rPr lang="en-US" altLang="zh-CN" dirty="0">
                <a:solidFill>
                  <a:srgbClr val="1406CA"/>
                </a:solidFill>
                <a:ea typeface="宋体" panose="02010600030101010101" pitchFamily="2" charset="-122"/>
              </a:rPr>
              <a:t>In both cases the variance of </a:t>
            </a:r>
            <a:r>
              <a:rPr lang="el-GR" altLang="zh-CN" dirty="0">
                <a:solidFill>
                  <a:srgbClr val="1406CA"/>
                </a:solidFill>
                <a:ea typeface="宋体" panose="02010600030101010101" pitchFamily="2" charset="-122"/>
                <a:cs typeface="Times New Roman" panose="02020603050405020304" pitchFamily="18" charset="0"/>
                <a:sym typeface="Symbol" panose="05050102010706020507" pitchFamily="18" charset="2"/>
              </a:rPr>
              <a:t></a:t>
            </a:r>
            <a:r>
              <a:rPr lang="el-GR" altLang="zh-CN" i="1" dirty="0" smtClean="0">
                <a:solidFill>
                  <a:srgbClr val="1406CA"/>
                </a:solidFill>
                <a:ea typeface="宋体" panose="02010600030101010101" pitchFamily="2" charset="-122"/>
                <a:cs typeface="Times New Roman" panose="02020603050405020304" pitchFamily="18" charset="0"/>
                <a:sym typeface="Symbol" panose="05050102010706020507" pitchFamily="18" charset="2"/>
              </a:rPr>
              <a:t>π</a:t>
            </a:r>
            <a:r>
              <a:rPr lang="en-US" altLang="zh-CN" i="1" dirty="0" smtClean="0">
                <a:solidFill>
                  <a:srgbClr val="1406CA"/>
                </a:solidFill>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1406CA"/>
                </a:solidFill>
                <a:ea typeface="宋体" panose="02010600030101010101" pitchFamily="2" charset="-122"/>
              </a:rPr>
              <a:t>is </a:t>
            </a:r>
            <a:r>
              <a:rPr lang="en-US" altLang="zh-CN" dirty="0">
                <a:solidFill>
                  <a:srgbClr val="1406CA"/>
                </a:solidFill>
                <a:ea typeface="宋体" panose="02010600030101010101" pitchFamily="2" charset="-122"/>
              </a:rPr>
              <a:t>equal to</a:t>
            </a:r>
            <a:endParaRPr lang="zh-CN" altLang="en-US" dirty="0">
              <a:solidFill>
                <a:srgbClr val="1406CA"/>
              </a:solidFill>
              <a:ea typeface="宋体" panose="02010600030101010101" pitchFamily="2" charset="-122"/>
            </a:endParaRPr>
          </a:p>
        </p:txBody>
      </p:sp>
      <p:graphicFrame>
        <p:nvGraphicFramePr>
          <p:cNvPr id="463876" name="Object 4"/>
          <p:cNvGraphicFramePr>
            <a:graphicFrameLocks noChangeAspect="1"/>
          </p:cNvGraphicFramePr>
          <p:nvPr>
            <p:extLst>
              <p:ext uri="{D42A27DB-BD31-4B8C-83A1-F6EECF244321}">
                <p14:modId xmlns:p14="http://schemas.microsoft.com/office/powerpoint/2010/main" val="4271365622"/>
              </p:ext>
            </p:extLst>
          </p:nvPr>
        </p:nvGraphicFramePr>
        <p:xfrm>
          <a:off x="3503613" y="2117727"/>
          <a:ext cx="3887788" cy="581025"/>
        </p:xfrm>
        <a:graphic>
          <a:graphicData uri="http://schemas.openxmlformats.org/presentationml/2006/ole">
            <mc:AlternateContent xmlns:mc="http://schemas.openxmlformats.org/markup-compatibility/2006">
              <mc:Choice xmlns:v="urn:schemas-microsoft-com:vml" Requires="v">
                <p:oleObj spid="_x0000_s12482" name="公式" r:id="rId4" imgW="1447560" imgH="215640" progId="Equation.3">
                  <p:embed/>
                </p:oleObj>
              </mc:Choice>
              <mc:Fallback>
                <p:oleObj name="公式" r:id="rId4" imgW="1447560" imgH="215640" progId="Equation.3">
                  <p:embed/>
                  <p:pic>
                    <p:nvPicPr>
                      <p:cNvPr id="463876" name="Object 4"/>
                      <p:cNvPicPr>
                        <a:picLocks noChangeAspect="1" noChangeArrowheads="1"/>
                      </p:cNvPicPr>
                      <p:nvPr/>
                    </p:nvPicPr>
                    <p:blipFill>
                      <a:blip r:embed="rId5"/>
                      <a:srcRect/>
                      <a:stretch>
                        <a:fillRect/>
                      </a:stretch>
                    </p:blipFill>
                    <p:spPr bwMode="auto">
                      <a:xfrm>
                        <a:off x="3503613" y="2117727"/>
                        <a:ext cx="3887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7" name="Object 5"/>
          <p:cNvGraphicFramePr>
            <a:graphicFrameLocks noChangeAspect="1"/>
          </p:cNvGraphicFramePr>
          <p:nvPr>
            <p:extLst>
              <p:ext uri="{D42A27DB-BD31-4B8C-83A1-F6EECF244321}">
                <p14:modId xmlns:p14="http://schemas.microsoft.com/office/powerpoint/2010/main" val="2476506081"/>
              </p:ext>
            </p:extLst>
          </p:nvPr>
        </p:nvGraphicFramePr>
        <p:xfrm>
          <a:off x="4038601" y="3505201"/>
          <a:ext cx="2709863" cy="485775"/>
        </p:xfrm>
        <a:graphic>
          <a:graphicData uri="http://schemas.openxmlformats.org/presentationml/2006/ole">
            <mc:AlternateContent xmlns:mc="http://schemas.openxmlformats.org/markup-compatibility/2006">
              <mc:Choice xmlns:v="urn:schemas-microsoft-com:vml" Requires="v">
                <p:oleObj spid="_x0000_s12483" name="公式" r:id="rId6" imgW="990360" imgH="177480" progId="Equation.3">
                  <p:embed/>
                </p:oleObj>
              </mc:Choice>
              <mc:Fallback>
                <p:oleObj name="公式" r:id="rId6" imgW="990360" imgH="177480" progId="Equation.3">
                  <p:embed/>
                  <p:pic>
                    <p:nvPicPr>
                      <p:cNvPr id="463877" name="Object 5"/>
                      <p:cNvPicPr>
                        <a:picLocks noChangeAspect="1" noChangeArrowheads="1"/>
                      </p:cNvPicPr>
                      <p:nvPr/>
                    </p:nvPicPr>
                    <p:blipFill>
                      <a:blip r:embed="rId7"/>
                      <a:srcRect/>
                      <a:stretch>
                        <a:fillRect/>
                      </a:stretch>
                    </p:blipFill>
                    <p:spPr bwMode="auto">
                      <a:xfrm>
                        <a:off x="4038601" y="3505201"/>
                        <a:ext cx="27098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8" name="Object 6"/>
          <p:cNvGraphicFramePr>
            <a:graphicFrameLocks noChangeAspect="1"/>
          </p:cNvGraphicFramePr>
          <p:nvPr>
            <p:extLst>
              <p:ext uri="{D42A27DB-BD31-4B8C-83A1-F6EECF244321}">
                <p14:modId xmlns:p14="http://schemas.microsoft.com/office/powerpoint/2010/main" val="3583011528"/>
              </p:ext>
            </p:extLst>
          </p:nvPr>
        </p:nvGraphicFramePr>
        <p:xfrm>
          <a:off x="3519488" y="4797425"/>
          <a:ext cx="4589462" cy="719138"/>
        </p:xfrm>
        <a:graphic>
          <a:graphicData uri="http://schemas.openxmlformats.org/presentationml/2006/ole">
            <mc:AlternateContent xmlns:mc="http://schemas.openxmlformats.org/markup-compatibility/2006">
              <mc:Choice xmlns:v="urn:schemas-microsoft-com:vml" Requires="v">
                <p:oleObj spid="_x0000_s12484" name="公式" r:id="rId8" imgW="1866600" imgH="291960" progId="Equation.3">
                  <p:embed/>
                </p:oleObj>
              </mc:Choice>
              <mc:Fallback>
                <p:oleObj name="公式" r:id="rId8" imgW="1866600" imgH="291960" progId="Equation.3">
                  <p:embed/>
                  <p:pic>
                    <p:nvPicPr>
                      <p:cNvPr id="463878" name="Object 6"/>
                      <p:cNvPicPr>
                        <a:picLocks noChangeAspect="1" noChangeArrowheads="1"/>
                      </p:cNvPicPr>
                      <p:nvPr/>
                    </p:nvPicPr>
                    <p:blipFill>
                      <a:blip r:embed="rId9"/>
                      <a:srcRect/>
                      <a:stretch>
                        <a:fillRect/>
                      </a:stretch>
                    </p:blipFill>
                    <p:spPr bwMode="auto">
                      <a:xfrm>
                        <a:off x="3519488" y="4797425"/>
                        <a:ext cx="458946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26006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1026"/>
          <p:cNvSpPr>
            <a:spLocks noGrp="1" noChangeArrowheads="1"/>
          </p:cNvSpPr>
          <p:nvPr>
            <p:ph type="title"/>
          </p:nvPr>
        </p:nvSpPr>
        <p:spPr/>
        <p:txBody>
          <a:bodyPr/>
          <a:lstStyle/>
          <a:p>
            <a:r>
              <a:rPr lang="en-US" altLang="zh-CN"/>
              <a:t>Minimum Variance Hedge Ration</a:t>
            </a:r>
            <a:endParaRPr lang="zh-CN" altLang="en-US"/>
          </a:p>
        </p:txBody>
      </p:sp>
      <p:sp>
        <p:nvSpPr>
          <p:cNvPr id="464899" name="Rectangle 1027"/>
          <p:cNvSpPr>
            <a:spLocks noGrp="1" noChangeArrowheads="1"/>
          </p:cNvSpPr>
          <p:nvPr>
            <p:ph type="body" idx="1"/>
          </p:nvPr>
        </p:nvSpPr>
        <p:spPr>
          <a:xfrm>
            <a:off x="604683" y="1524000"/>
            <a:ext cx="10928555" cy="914400"/>
          </a:xfrm>
        </p:spPr>
        <p:txBody>
          <a:bodyPr/>
          <a:lstStyle/>
          <a:p>
            <a:pPr>
              <a:lnSpc>
                <a:spcPct val="90000"/>
              </a:lnSpc>
            </a:pPr>
            <a:r>
              <a:rPr lang="en-US" altLang="zh-CN" dirty="0">
                <a:solidFill>
                  <a:srgbClr val="1406CA"/>
                </a:solidFill>
                <a:ea typeface="宋体" panose="02010600030101010101" pitchFamily="2" charset="-122"/>
              </a:rPr>
              <a:t>Proportion of the exposure  that should optimally be hedged is</a:t>
            </a:r>
            <a:endParaRPr lang="zh-CN" altLang="en-US" dirty="0">
              <a:solidFill>
                <a:srgbClr val="1406CA"/>
              </a:solidFill>
            </a:endParaRPr>
          </a:p>
        </p:txBody>
      </p:sp>
      <p:graphicFrame>
        <p:nvGraphicFramePr>
          <p:cNvPr id="464900" name="Object 1028"/>
          <p:cNvGraphicFramePr>
            <a:graphicFrameLocks noChangeAspect="1"/>
          </p:cNvGraphicFramePr>
          <p:nvPr/>
        </p:nvGraphicFramePr>
        <p:xfrm>
          <a:off x="4217988" y="2133600"/>
          <a:ext cx="1725612" cy="1066800"/>
        </p:xfrm>
        <a:graphic>
          <a:graphicData uri="http://schemas.openxmlformats.org/presentationml/2006/ole">
            <mc:AlternateContent xmlns:mc="http://schemas.openxmlformats.org/markup-compatibility/2006">
              <mc:Choice xmlns:v="urn:schemas-microsoft-com:vml" Requires="v">
                <p:oleObj spid="_x0000_s13378" name="Equation" r:id="rId4" imgW="571320" imgH="431640" progId="Equation.3">
                  <p:embed/>
                </p:oleObj>
              </mc:Choice>
              <mc:Fallback>
                <p:oleObj name="Equation" r:id="rId4" imgW="571320" imgH="431640" progId="Equation.3">
                  <p:embed/>
                  <p:pic>
                    <p:nvPicPr>
                      <p:cNvPr id="46490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7988" y="2133600"/>
                        <a:ext cx="172561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4901" name="Group 1029"/>
          <p:cNvGrpSpPr>
            <a:grpSpLocks/>
          </p:cNvGrpSpPr>
          <p:nvPr/>
        </p:nvGrpSpPr>
        <p:grpSpPr bwMode="auto">
          <a:xfrm>
            <a:off x="3351214" y="3429000"/>
            <a:ext cx="5716587" cy="2971800"/>
            <a:chOff x="1151" y="2160"/>
            <a:chExt cx="3601" cy="1872"/>
          </a:xfrm>
        </p:grpSpPr>
        <p:sp>
          <p:nvSpPr>
            <p:cNvPr id="464902" name="Line 1030"/>
            <p:cNvSpPr>
              <a:spLocks noChangeShapeType="1"/>
            </p:cNvSpPr>
            <p:nvPr/>
          </p:nvSpPr>
          <p:spPr bwMode="auto">
            <a:xfrm>
              <a:off x="1151" y="3936"/>
              <a:ext cx="3025"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3" name="Line 1031"/>
            <p:cNvSpPr>
              <a:spLocks noChangeShapeType="1"/>
            </p:cNvSpPr>
            <p:nvPr/>
          </p:nvSpPr>
          <p:spPr bwMode="auto">
            <a:xfrm flipV="1">
              <a:off x="1151" y="2208"/>
              <a:ext cx="0" cy="1727"/>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4" name="Freeform 1032"/>
            <p:cNvSpPr>
              <a:spLocks/>
            </p:cNvSpPr>
            <p:nvPr/>
          </p:nvSpPr>
          <p:spPr bwMode="auto">
            <a:xfrm>
              <a:off x="1488" y="2688"/>
              <a:ext cx="2352" cy="576"/>
            </a:xfrm>
            <a:custGeom>
              <a:avLst/>
              <a:gdLst>
                <a:gd name="T0" fmla="*/ 0 w 1968"/>
                <a:gd name="T1" fmla="*/ 0 h 480"/>
                <a:gd name="T2" fmla="*/ 960 w 1968"/>
                <a:gd name="T3" fmla="*/ 480 h 480"/>
                <a:gd name="T4" fmla="*/ 1968 w 1968"/>
                <a:gd name="T5" fmla="*/ 0 h 480"/>
              </a:gdLst>
              <a:ahLst/>
              <a:cxnLst>
                <a:cxn ang="0">
                  <a:pos x="T0" y="T1"/>
                </a:cxn>
                <a:cxn ang="0">
                  <a:pos x="T2" y="T3"/>
                </a:cxn>
                <a:cxn ang="0">
                  <a:pos x="T4" y="T5"/>
                </a:cxn>
              </a:cxnLst>
              <a:rect l="0" t="0" r="r" b="b"/>
              <a:pathLst>
                <a:path w="1968" h="480">
                  <a:moveTo>
                    <a:pt x="0" y="0"/>
                  </a:moveTo>
                  <a:cubicBezTo>
                    <a:pt x="316" y="240"/>
                    <a:pt x="632" y="480"/>
                    <a:pt x="960" y="480"/>
                  </a:cubicBezTo>
                  <a:cubicBezTo>
                    <a:pt x="1288" y="480"/>
                    <a:pt x="1628" y="240"/>
                    <a:pt x="1968" y="0"/>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5" name="Text Box 1033"/>
            <p:cNvSpPr txBox="1">
              <a:spLocks noChangeArrowheads="1"/>
            </p:cNvSpPr>
            <p:nvPr/>
          </p:nvSpPr>
          <p:spPr bwMode="auto">
            <a:xfrm>
              <a:off x="1152" y="2160"/>
              <a:ext cx="11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CCFFFF"/>
                  </a:solidFill>
                  <a:effectLst>
                    <a:outerShdw blurRad="38100" dist="38100" dir="2700000" algn="tl">
                      <a:srgbClr val="000000"/>
                    </a:outerShdw>
                  </a:effectLst>
                </a:rPr>
                <a:t>Variance of position</a:t>
              </a:r>
            </a:p>
          </p:txBody>
        </p:sp>
        <p:sp>
          <p:nvSpPr>
            <p:cNvPr id="464906" name="Text Box 1034"/>
            <p:cNvSpPr txBox="1">
              <a:spLocks noChangeArrowheads="1"/>
            </p:cNvSpPr>
            <p:nvPr/>
          </p:nvSpPr>
          <p:spPr bwMode="auto">
            <a:xfrm>
              <a:off x="3072" y="364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a:solidFill>
                    <a:srgbClr val="CCFFFF"/>
                  </a:solidFill>
                  <a:effectLst>
                    <a:outerShdw blurRad="38100" dist="38100" dir="2700000" algn="tl">
                      <a:srgbClr val="000000"/>
                    </a:outerShdw>
                  </a:effectLst>
                </a:rPr>
                <a:t>Hedge ratio, h</a:t>
              </a:r>
            </a:p>
          </p:txBody>
        </p:sp>
        <p:sp>
          <p:nvSpPr>
            <p:cNvPr id="464907" name="Line 1035"/>
            <p:cNvSpPr>
              <a:spLocks noChangeShapeType="1"/>
            </p:cNvSpPr>
            <p:nvPr/>
          </p:nvSpPr>
          <p:spPr bwMode="auto">
            <a:xfrm>
              <a:off x="2688" y="3840"/>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8" name="Text Box 1036"/>
            <p:cNvSpPr txBox="1">
              <a:spLocks noChangeArrowheads="1"/>
            </p:cNvSpPr>
            <p:nvPr/>
          </p:nvSpPr>
          <p:spPr bwMode="auto">
            <a:xfrm>
              <a:off x="2352" y="360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solidFill>
                    <a:srgbClr val="FF33CC"/>
                  </a:solidFill>
                  <a:effectLst>
                    <a:outerShdw blurRad="38100" dist="38100" dir="2700000" algn="tl">
                      <a:srgbClr val="000000"/>
                    </a:outerShdw>
                  </a:effectLst>
                </a:rPr>
                <a:t>h</a:t>
              </a:r>
              <a:r>
                <a:rPr lang="en-US" altLang="zh-CN" sz="2800" b="1" i="1" baseline="30000">
                  <a:solidFill>
                    <a:srgbClr val="FF33CC"/>
                  </a:solidFill>
                  <a:effectLst>
                    <a:outerShdw blurRad="38100" dist="38100" dir="2700000" algn="tl">
                      <a:srgbClr val="000000"/>
                    </a:outerShdw>
                  </a:effectLst>
                </a:rPr>
                <a:t>*</a:t>
              </a:r>
            </a:p>
          </p:txBody>
        </p:sp>
      </p:grpSp>
      <p:pic>
        <p:nvPicPr>
          <p:cNvPr id="464909" name="Picture 10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6757" y="2133600"/>
            <a:ext cx="5068888" cy="482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73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4909"/>
                                        </p:tgtEl>
                                        <p:attrNameLst>
                                          <p:attrName>style.visibility</p:attrName>
                                        </p:attrNameLst>
                                      </p:cBhvr>
                                      <p:to>
                                        <p:strVal val="visible"/>
                                      </p:to>
                                    </p:set>
                                    <p:animEffect transition="in" filter="wipe(left)">
                                      <p:cBhvr>
                                        <p:cTn id="7" dur="500"/>
                                        <p:tgtEl>
                                          <p:spTgt spid="464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1026"/>
          <p:cNvSpPr>
            <a:spLocks noGrp="1" noChangeArrowheads="1"/>
          </p:cNvSpPr>
          <p:nvPr>
            <p:ph type="title"/>
          </p:nvPr>
        </p:nvSpPr>
        <p:spPr/>
        <p:txBody>
          <a:bodyPr/>
          <a:lstStyle/>
          <a:p>
            <a:r>
              <a:rPr lang="en-US" altLang="zh-CN"/>
              <a:t>Minimum Variance Hedge Ration</a:t>
            </a:r>
            <a:endParaRPr lang="zh-CN" altLang="en-US"/>
          </a:p>
        </p:txBody>
      </p:sp>
      <p:sp>
        <p:nvSpPr>
          <p:cNvPr id="465923" name="Rectangle 1027"/>
          <p:cNvSpPr>
            <a:spLocks noGrp="1" noChangeArrowheads="1"/>
          </p:cNvSpPr>
          <p:nvPr>
            <p:ph type="body" idx="1"/>
          </p:nvPr>
        </p:nvSpPr>
        <p:spPr/>
        <p:txBody>
          <a:bodyPr/>
          <a:lstStyle/>
          <a:p>
            <a:r>
              <a:rPr lang="en-US" altLang="zh-CN" dirty="0">
                <a:solidFill>
                  <a:srgbClr val="1406CA"/>
                </a:solidFill>
              </a:rPr>
              <a:t>Optimal Number of Contracts</a:t>
            </a:r>
          </a:p>
          <a:p>
            <a:endParaRPr lang="en-US" altLang="zh-CN" dirty="0"/>
          </a:p>
          <a:p>
            <a:endParaRPr lang="en-US" altLang="zh-CN" dirty="0"/>
          </a:p>
          <a:p>
            <a:pPr lvl="1">
              <a:buFontTx/>
              <a:buNone/>
            </a:pPr>
            <a:endParaRPr lang="en-US" altLang="zh-CN" dirty="0"/>
          </a:p>
          <a:p>
            <a:pPr lvl="1">
              <a:buFontTx/>
              <a:buNone/>
            </a:pPr>
            <a:r>
              <a:rPr lang="en-US" altLang="zh-CN" b="0" dirty="0">
                <a:solidFill>
                  <a:srgbClr val="FF158A"/>
                </a:solidFill>
              </a:rPr>
              <a:t>Where</a:t>
            </a:r>
          </a:p>
          <a:p>
            <a:pPr lvl="1"/>
            <a:r>
              <a:rPr lang="en-US" altLang="zh-CN" b="0" i="1" dirty="0">
                <a:solidFill>
                  <a:srgbClr val="1406CA"/>
                </a:solidFill>
              </a:rPr>
              <a:t>N</a:t>
            </a:r>
            <a:r>
              <a:rPr lang="en-US" altLang="zh-CN" b="0" i="1" baseline="-25000" dirty="0">
                <a:solidFill>
                  <a:srgbClr val="1406CA"/>
                </a:solidFill>
              </a:rPr>
              <a:t>A</a:t>
            </a:r>
            <a:r>
              <a:rPr lang="en-US" altLang="zh-CN" dirty="0">
                <a:solidFill>
                  <a:srgbClr val="1406CA"/>
                </a:solidFill>
              </a:rPr>
              <a:t>:</a:t>
            </a:r>
            <a:r>
              <a:rPr lang="en-US" altLang="zh-CN" dirty="0"/>
              <a:t> </a:t>
            </a:r>
            <a:r>
              <a:rPr lang="en-US" altLang="zh-CN" b="0" dirty="0">
                <a:solidFill>
                  <a:srgbClr val="FF158A"/>
                </a:solidFill>
              </a:rPr>
              <a:t>size of position being hedged(units)</a:t>
            </a:r>
          </a:p>
          <a:p>
            <a:pPr lvl="1"/>
            <a:r>
              <a:rPr lang="en-US" altLang="zh-CN" b="0" i="1" dirty="0">
                <a:solidFill>
                  <a:srgbClr val="1406CA"/>
                </a:solidFill>
              </a:rPr>
              <a:t>Q</a:t>
            </a:r>
            <a:r>
              <a:rPr lang="en-US" altLang="zh-CN" b="0" i="1" baseline="-25000" dirty="0">
                <a:solidFill>
                  <a:srgbClr val="1406CA"/>
                </a:solidFill>
              </a:rPr>
              <a:t>F</a:t>
            </a:r>
            <a:r>
              <a:rPr lang="en-US" altLang="zh-CN" dirty="0">
                <a:solidFill>
                  <a:srgbClr val="1406CA"/>
                </a:solidFill>
              </a:rPr>
              <a:t>: </a:t>
            </a:r>
            <a:r>
              <a:rPr lang="en-US" altLang="zh-CN" b="0" dirty="0">
                <a:solidFill>
                  <a:srgbClr val="FF158A"/>
                </a:solidFill>
              </a:rPr>
              <a:t>size of one futures contract(units)</a:t>
            </a:r>
          </a:p>
          <a:p>
            <a:pPr lvl="1"/>
            <a:r>
              <a:rPr lang="en-US" altLang="zh-CN" b="0" i="1" dirty="0">
                <a:solidFill>
                  <a:srgbClr val="1406CA"/>
                </a:solidFill>
              </a:rPr>
              <a:t>N</a:t>
            </a:r>
            <a:r>
              <a:rPr lang="en-US" altLang="zh-CN" b="0" i="1" baseline="30000" dirty="0">
                <a:solidFill>
                  <a:srgbClr val="1406CA"/>
                </a:solidFill>
              </a:rPr>
              <a:t>*</a:t>
            </a:r>
            <a:r>
              <a:rPr lang="en-US" altLang="zh-CN" dirty="0">
                <a:solidFill>
                  <a:srgbClr val="1406CA"/>
                </a:solidFill>
              </a:rPr>
              <a:t>: </a:t>
            </a:r>
            <a:r>
              <a:rPr lang="en-US" altLang="zh-CN" b="0" dirty="0">
                <a:solidFill>
                  <a:srgbClr val="FF158A"/>
                </a:solidFill>
              </a:rPr>
              <a:t>optimal number of futures contracts for </a:t>
            </a:r>
            <a:r>
              <a:rPr lang="en-US" altLang="zh-CN" b="0" dirty="0" smtClean="0">
                <a:solidFill>
                  <a:srgbClr val="FF158A"/>
                </a:solidFill>
              </a:rPr>
              <a:t>hedging</a:t>
            </a:r>
            <a:endParaRPr lang="en-US" altLang="zh-CN" b="0" dirty="0">
              <a:solidFill>
                <a:srgbClr val="FF158A"/>
              </a:solidFill>
            </a:endParaRPr>
          </a:p>
        </p:txBody>
      </p:sp>
      <p:graphicFrame>
        <p:nvGraphicFramePr>
          <p:cNvPr id="465924" name="Object 1028"/>
          <p:cNvGraphicFramePr>
            <a:graphicFrameLocks noChangeAspect="1"/>
          </p:cNvGraphicFramePr>
          <p:nvPr>
            <p:extLst>
              <p:ext uri="{D42A27DB-BD31-4B8C-83A1-F6EECF244321}">
                <p14:modId xmlns:p14="http://schemas.microsoft.com/office/powerpoint/2010/main" val="3286932054"/>
              </p:ext>
            </p:extLst>
          </p:nvPr>
        </p:nvGraphicFramePr>
        <p:xfrm>
          <a:off x="4724400" y="2438401"/>
          <a:ext cx="1663700" cy="1031875"/>
        </p:xfrm>
        <a:graphic>
          <a:graphicData uri="http://schemas.openxmlformats.org/presentationml/2006/ole">
            <mc:AlternateContent xmlns:mc="http://schemas.openxmlformats.org/markup-compatibility/2006">
              <mc:Choice xmlns:v="urn:schemas-microsoft-com:vml" Requires="v">
                <p:oleObj spid="_x0000_s14402" name="公式" r:id="rId4" imgW="736560" imgH="457200" progId="Equation.3">
                  <p:embed/>
                </p:oleObj>
              </mc:Choice>
              <mc:Fallback>
                <p:oleObj name="公式" r:id="rId4" imgW="736560" imgH="457200" progId="Equation.3">
                  <p:embed/>
                  <p:pic>
                    <p:nvPicPr>
                      <p:cNvPr id="465924" name="Object 1028"/>
                      <p:cNvPicPr>
                        <a:picLocks noChangeAspect="1" noChangeArrowheads="1"/>
                      </p:cNvPicPr>
                      <p:nvPr/>
                    </p:nvPicPr>
                    <p:blipFill>
                      <a:blip r:embed="rId5"/>
                      <a:srcRect/>
                      <a:stretch>
                        <a:fillRect/>
                      </a:stretch>
                    </p:blipFill>
                    <p:spPr bwMode="auto">
                      <a:xfrm>
                        <a:off x="4724400" y="2438401"/>
                        <a:ext cx="16637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59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dirty="0"/>
              <a:t>Futures Contracts——</a:t>
            </a:r>
            <a:r>
              <a:rPr lang="en-US" altLang="zh-CN" dirty="0">
                <a:ea typeface="宋体" panose="02010600030101010101" pitchFamily="2" charset="-122"/>
              </a:rPr>
              <a:t>Terminology</a:t>
            </a:r>
            <a:endParaRPr lang="zh-CN" altLang="en-US" dirty="0">
              <a:ea typeface="宋体" panose="02010600030101010101" pitchFamily="2" charset="-122"/>
            </a:endParaRPr>
          </a:p>
        </p:txBody>
      </p:sp>
      <p:grpSp>
        <p:nvGrpSpPr>
          <p:cNvPr id="537603" name="Group 3"/>
          <p:cNvGrpSpPr>
            <a:grpSpLocks/>
          </p:cNvGrpSpPr>
          <p:nvPr/>
        </p:nvGrpSpPr>
        <p:grpSpPr bwMode="auto">
          <a:xfrm>
            <a:off x="1822450" y="1679575"/>
            <a:ext cx="3087688" cy="762000"/>
            <a:chOff x="188" y="1058"/>
            <a:chExt cx="1945" cy="480"/>
          </a:xfrm>
        </p:grpSpPr>
        <p:sp>
          <p:nvSpPr>
            <p:cNvPr id="537604" name="Rectangle 4"/>
            <p:cNvSpPr>
              <a:spLocks noChangeArrowheads="1"/>
            </p:cNvSpPr>
            <p:nvPr/>
          </p:nvSpPr>
          <p:spPr bwMode="auto">
            <a:xfrm>
              <a:off x="188" y="10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5" name="Text Box 5"/>
            <p:cNvSpPr txBox="1">
              <a:spLocks noChangeArrowheads="1"/>
            </p:cNvSpPr>
            <p:nvPr/>
          </p:nvSpPr>
          <p:spPr bwMode="auto">
            <a:xfrm>
              <a:off x="240" y="1152"/>
              <a:ext cx="1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Investor</a:t>
              </a:r>
              <a:r>
                <a:rPr lang="en-US" altLang="zh-CN" sz="2400" b="1">
                  <a:effectLst>
                    <a:outerShdw blurRad="38100" dist="38100" dir="2700000" algn="tl">
                      <a:srgbClr val="000000"/>
                    </a:outerShdw>
                  </a:effectLst>
                </a:rPr>
                <a:t> in New York</a:t>
              </a:r>
            </a:p>
          </p:txBody>
        </p:sp>
      </p:grpSp>
      <p:grpSp>
        <p:nvGrpSpPr>
          <p:cNvPr id="537606" name="Group 6"/>
          <p:cNvGrpSpPr>
            <a:grpSpLocks/>
          </p:cNvGrpSpPr>
          <p:nvPr/>
        </p:nvGrpSpPr>
        <p:grpSpPr bwMode="auto">
          <a:xfrm>
            <a:off x="6735763" y="5486400"/>
            <a:ext cx="3048000" cy="762000"/>
            <a:chOff x="3283" y="3456"/>
            <a:chExt cx="1920" cy="480"/>
          </a:xfrm>
        </p:grpSpPr>
        <p:sp>
          <p:nvSpPr>
            <p:cNvPr id="537607" name="Rectangle 7"/>
            <p:cNvSpPr>
              <a:spLocks noChangeArrowheads="1"/>
            </p:cNvSpPr>
            <p:nvPr/>
          </p:nvSpPr>
          <p:spPr bwMode="auto">
            <a:xfrm>
              <a:off x="3283" y="3456"/>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8" name="Text Box 8"/>
            <p:cNvSpPr txBox="1">
              <a:spLocks noChangeArrowheads="1"/>
            </p:cNvSpPr>
            <p:nvPr/>
          </p:nvSpPr>
          <p:spPr bwMode="auto">
            <a:xfrm>
              <a:off x="3456" y="3550"/>
              <a:ext cx="16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Investor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Kansas</a:t>
              </a:r>
            </a:p>
          </p:txBody>
        </p:sp>
      </p:grpSp>
      <p:grpSp>
        <p:nvGrpSpPr>
          <p:cNvPr id="537609" name="Group 9"/>
          <p:cNvGrpSpPr>
            <a:grpSpLocks/>
          </p:cNvGrpSpPr>
          <p:nvPr/>
        </p:nvGrpSpPr>
        <p:grpSpPr bwMode="auto">
          <a:xfrm>
            <a:off x="8120063" y="3660775"/>
            <a:ext cx="1600200" cy="762000"/>
            <a:chOff x="4155" y="2306"/>
            <a:chExt cx="1008" cy="480"/>
          </a:xfrm>
        </p:grpSpPr>
        <p:sp>
          <p:nvSpPr>
            <p:cNvPr id="537610" name="Rectangle 10"/>
            <p:cNvSpPr>
              <a:spLocks noChangeArrowheads="1"/>
            </p:cNvSpPr>
            <p:nvPr/>
          </p:nvSpPr>
          <p:spPr bwMode="auto">
            <a:xfrm>
              <a:off x="4155" y="2306"/>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1" name="Text Box 11"/>
            <p:cNvSpPr txBox="1">
              <a:spLocks noChangeArrowheads="1"/>
            </p:cNvSpPr>
            <p:nvPr/>
          </p:nvSpPr>
          <p:spPr bwMode="auto">
            <a:xfrm>
              <a:off x="4320" y="2400"/>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2" name="Group 12"/>
          <p:cNvGrpSpPr>
            <a:grpSpLocks/>
          </p:cNvGrpSpPr>
          <p:nvPr/>
        </p:nvGrpSpPr>
        <p:grpSpPr bwMode="auto">
          <a:xfrm>
            <a:off x="2024063" y="3584575"/>
            <a:ext cx="1600200" cy="762000"/>
            <a:chOff x="315" y="2258"/>
            <a:chExt cx="1008" cy="480"/>
          </a:xfrm>
        </p:grpSpPr>
        <p:sp>
          <p:nvSpPr>
            <p:cNvPr id="537613" name="Rectangle 13"/>
            <p:cNvSpPr>
              <a:spLocks noChangeArrowheads="1"/>
            </p:cNvSpPr>
            <p:nvPr/>
          </p:nvSpPr>
          <p:spPr bwMode="auto">
            <a:xfrm>
              <a:off x="315" y="2258"/>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4" name="Text Box 14"/>
            <p:cNvSpPr txBox="1">
              <a:spLocks noChangeArrowheads="1"/>
            </p:cNvSpPr>
            <p:nvPr/>
          </p:nvSpPr>
          <p:spPr bwMode="auto">
            <a:xfrm>
              <a:off x="480" y="2352"/>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5" name="Group 15"/>
          <p:cNvGrpSpPr>
            <a:grpSpLocks/>
          </p:cNvGrpSpPr>
          <p:nvPr/>
        </p:nvGrpSpPr>
        <p:grpSpPr bwMode="auto">
          <a:xfrm>
            <a:off x="4260850" y="3584575"/>
            <a:ext cx="3048000" cy="762000"/>
            <a:chOff x="1724" y="2258"/>
            <a:chExt cx="1920" cy="480"/>
          </a:xfrm>
        </p:grpSpPr>
        <p:sp>
          <p:nvSpPr>
            <p:cNvPr id="537616" name="Rectangle 16"/>
            <p:cNvSpPr>
              <a:spLocks noChangeArrowheads="1"/>
            </p:cNvSpPr>
            <p:nvPr/>
          </p:nvSpPr>
          <p:spPr bwMode="auto">
            <a:xfrm>
              <a:off x="1724" y="22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7" name="Text Box 17"/>
            <p:cNvSpPr txBox="1">
              <a:spLocks noChangeArrowheads="1"/>
            </p:cNvSpPr>
            <p:nvPr/>
          </p:nvSpPr>
          <p:spPr bwMode="auto">
            <a:xfrm>
              <a:off x="1949" y="2352"/>
              <a:ext cx="1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Trader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CBOT</a:t>
              </a:r>
            </a:p>
          </p:txBody>
        </p:sp>
      </p:grpSp>
      <p:grpSp>
        <p:nvGrpSpPr>
          <p:cNvPr id="537618" name="Group 18"/>
          <p:cNvGrpSpPr>
            <a:grpSpLocks/>
          </p:cNvGrpSpPr>
          <p:nvPr/>
        </p:nvGrpSpPr>
        <p:grpSpPr bwMode="auto">
          <a:xfrm>
            <a:off x="2895601" y="2438400"/>
            <a:ext cx="2809875" cy="1143000"/>
            <a:chOff x="864" y="1536"/>
            <a:chExt cx="1770" cy="720"/>
          </a:xfrm>
        </p:grpSpPr>
        <p:sp>
          <p:nvSpPr>
            <p:cNvPr id="537619" name="Line 19"/>
            <p:cNvSpPr>
              <a:spLocks noChangeShapeType="1"/>
            </p:cNvSpPr>
            <p:nvPr/>
          </p:nvSpPr>
          <p:spPr bwMode="auto">
            <a:xfrm>
              <a:off x="864" y="1536"/>
              <a:ext cx="0" cy="72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0" name="Text Box 20"/>
            <p:cNvSpPr txBox="1">
              <a:spLocks noChangeArrowheads="1"/>
            </p:cNvSpPr>
            <p:nvPr/>
          </p:nvSpPr>
          <p:spPr bwMode="auto">
            <a:xfrm>
              <a:off x="1008" y="1536"/>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a:t>
              </a:r>
              <a:r>
                <a:rPr lang="en-US" altLang="zh-CN" sz="2000" b="1" dirty="0">
                  <a:effectLst>
                    <a:outerShdw blurRad="38100" dist="38100" dir="2700000" algn="tl">
                      <a:srgbClr val="000000"/>
                    </a:outerShdw>
                  </a:effectLst>
                </a:rPr>
                <a:t> </a:t>
              </a:r>
              <a:r>
                <a:rPr lang="en-US" altLang="zh-CN" sz="2000" b="1" dirty="0">
                  <a:solidFill>
                    <a:srgbClr val="1406CA"/>
                  </a:solidFill>
                  <a:effectLst>
                    <a:outerShdw blurRad="38100" dist="38100" dir="2700000" algn="tl">
                      <a:srgbClr val="000000"/>
                    </a:outerShdw>
                  </a:effectLst>
                </a:rPr>
                <a:t>to buy</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 </a:t>
              </a:r>
              <a:r>
                <a:rPr lang="en-US" altLang="zh-CN" sz="2000" b="1" dirty="0">
                  <a:solidFill>
                    <a:srgbClr val="FF9900"/>
                  </a:solidFill>
                  <a:effectLst>
                    <a:outerShdw blurRad="38100" dist="38100" dir="2700000" algn="tl">
                      <a:srgbClr val="000000"/>
                    </a:outerShdw>
                  </a:effectLst>
                </a:rPr>
                <a:t>delivery</a:t>
              </a:r>
            </a:p>
          </p:txBody>
        </p:sp>
      </p:grpSp>
      <p:sp>
        <p:nvSpPr>
          <p:cNvPr id="537621" name="Line 21"/>
          <p:cNvSpPr>
            <a:spLocks noChangeShapeType="1"/>
          </p:cNvSpPr>
          <p:nvPr/>
        </p:nvSpPr>
        <p:spPr bwMode="auto">
          <a:xfrm>
            <a:off x="3657600" y="3886200"/>
            <a:ext cx="6096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537622" name="Group 22"/>
          <p:cNvGrpSpPr>
            <a:grpSpLocks/>
          </p:cNvGrpSpPr>
          <p:nvPr/>
        </p:nvGrpSpPr>
        <p:grpSpPr bwMode="auto">
          <a:xfrm>
            <a:off x="5943600" y="4419600"/>
            <a:ext cx="3048000" cy="1066800"/>
            <a:chOff x="2784" y="2784"/>
            <a:chExt cx="1920" cy="672"/>
          </a:xfrm>
        </p:grpSpPr>
        <p:sp>
          <p:nvSpPr>
            <p:cNvPr id="537623" name="Text Box 23"/>
            <p:cNvSpPr txBox="1">
              <a:spLocks noChangeArrowheads="1"/>
            </p:cNvSpPr>
            <p:nvPr/>
          </p:nvSpPr>
          <p:spPr bwMode="auto">
            <a:xfrm>
              <a:off x="2784" y="2784"/>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 </a:t>
              </a:r>
              <a:r>
                <a:rPr lang="en-US" altLang="zh-CN" sz="2000" b="1" dirty="0">
                  <a:solidFill>
                    <a:srgbClr val="1406CA"/>
                  </a:solidFill>
                  <a:effectLst>
                    <a:outerShdw blurRad="38100" dist="38100" dir="2700000" algn="tl">
                      <a:srgbClr val="000000"/>
                    </a:outerShdw>
                  </a:effectLst>
                </a:rPr>
                <a:t>to sell</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a:t>
              </a:r>
              <a:r>
                <a:rPr lang="en-US" altLang="zh-CN" sz="2000" b="1" dirty="0">
                  <a:effectLst>
                    <a:outerShdw blurRad="38100" dist="38100" dir="2700000" algn="tl">
                      <a:srgbClr val="000000"/>
                    </a:outerShdw>
                  </a:effectLst>
                </a:rPr>
                <a:t> </a:t>
              </a:r>
              <a:r>
                <a:rPr lang="en-US" altLang="zh-CN" sz="2000" b="1" dirty="0">
                  <a:solidFill>
                    <a:srgbClr val="FF9900"/>
                  </a:solidFill>
                  <a:effectLst>
                    <a:outerShdw blurRad="38100" dist="38100" dir="2700000" algn="tl">
                      <a:srgbClr val="000000"/>
                    </a:outerShdw>
                  </a:effectLst>
                </a:rPr>
                <a:t>delivery</a:t>
              </a:r>
            </a:p>
          </p:txBody>
        </p:sp>
        <p:sp>
          <p:nvSpPr>
            <p:cNvPr id="537624" name="Line 24"/>
            <p:cNvSpPr>
              <a:spLocks noChangeShapeType="1"/>
            </p:cNvSpPr>
            <p:nvPr/>
          </p:nvSpPr>
          <p:spPr bwMode="auto">
            <a:xfrm flipV="1">
              <a:off x="4704" y="2784"/>
              <a:ext cx="0" cy="672"/>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37625" name="Line 25"/>
          <p:cNvSpPr>
            <a:spLocks noChangeShapeType="1"/>
          </p:cNvSpPr>
          <p:nvPr/>
        </p:nvSpPr>
        <p:spPr bwMode="auto">
          <a:xfrm flipH="1">
            <a:off x="7315200" y="3962400"/>
            <a:ext cx="7620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6" name="Rectangle 26"/>
          <p:cNvSpPr>
            <a:spLocks noChangeArrowheads="1"/>
          </p:cNvSpPr>
          <p:nvPr/>
        </p:nvSpPr>
        <p:spPr bwMode="auto">
          <a:xfrm>
            <a:off x="1981200" y="5029201"/>
            <a:ext cx="32766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buClr>
                <a:schemeClr val="accent2"/>
              </a:buClr>
              <a:buFont typeface="Wingdings" panose="05000000000000000000" pitchFamily="2" charset="2"/>
              <a:buNone/>
            </a:pPr>
            <a:r>
              <a:rPr lang="en-US" altLang="zh-CN" sz="2400" b="1">
                <a:solidFill>
                  <a:srgbClr val="FF9900"/>
                </a:solidFill>
                <a:effectLst>
                  <a:outerShdw blurRad="38100" dist="38100" dir="2700000" algn="tl">
                    <a:srgbClr val="000000"/>
                  </a:outerShdw>
                </a:effectLst>
                <a:ea typeface="黑体" panose="02010609060101010101" pitchFamily="49" charset="-122"/>
              </a:rPr>
              <a:t>Long futures position</a:t>
            </a:r>
          </a:p>
          <a:p>
            <a:pPr algn="l">
              <a:lnSpc>
                <a:spcPct val="80000"/>
              </a:lnSpc>
              <a:spcBef>
                <a:spcPct val="50000"/>
              </a:spcBef>
              <a:buClr>
                <a:schemeClr val="accent2"/>
              </a:buClr>
              <a:buFont typeface="Wingdings" panose="05000000000000000000" pitchFamily="2" charset="2"/>
              <a:buNone/>
            </a:pPr>
            <a:r>
              <a:rPr lang="en-US" altLang="zh-CN" sz="2400" b="1">
                <a:solidFill>
                  <a:srgbClr val="FF9900"/>
                </a:solidFill>
                <a:effectLst>
                  <a:outerShdw blurRad="38100" dist="38100" dir="2700000" algn="tl">
                    <a:srgbClr val="000000"/>
                  </a:outerShdw>
                </a:effectLst>
                <a:ea typeface="黑体" panose="02010609060101010101" pitchFamily="49" charset="-122"/>
              </a:rPr>
              <a:t>Short futures position</a:t>
            </a:r>
          </a:p>
          <a:p>
            <a:pPr algn="l">
              <a:lnSpc>
                <a:spcPct val="80000"/>
              </a:lnSpc>
              <a:spcBef>
                <a:spcPct val="50000"/>
              </a:spcBef>
              <a:buClr>
                <a:schemeClr val="accent2"/>
              </a:buClr>
              <a:buFont typeface="Wingdings" panose="05000000000000000000" pitchFamily="2" charset="2"/>
              <a:buNone/>
            </a:pPr>
            <a:r>
              <a:rPr lang="en-US" altLang="zh-CN" sz="2400" b="1">
                <a:solidFill>
                  <a:srgbClr val="FF9900"/>
                </a:solidFill>
                <a:effectLst>
                  <a:outerShdw blurRad="38100" dist="38100" dir="2700000" algn="tl">
                    <a:srgbClr val="000000"/>
                  </a:outerShdw>
                </a:effectLst>
                <a:ea typeface="黑体" panose="02010609060101010101" pitchFamily="49" charset="-122"/>
              </a:rPr>
              <a:t>Futures price</a:t>
            </a:r>
            <a:endParaRPr lang="zh-CN" altLang="en-US" sz="2400" b="1">
              <a:solidFill>
                <a:srgbClr val="FF9900"/>
              </a:solidFill>
              <a:effectLst>
                <a:outerShdw blurRad="38100" dist="38100" dir="2700000" algn="tl">
                  <a:srgbClr val="000000"/>
                </a:outerShdw>
              </a:effectLst>
              <a:ea typeface="黑体" panose="02010609060101010101" pitchFamily="49" charset="-122"/>
            </a:endParaRPr>
          </a:p>
        </p:txBody>
      </p:sp>
      <p:sp>
        <p:nvSpPr>
          <p:cNvPr id="537627" name="Rectangle 27"/>
          <p:cNvSpPr>
            <a:spLocks noChangeArrowheads="1"/>
          </p:cNvSpPr>
          <p:nvPr/>
        </p:nvSpPr>
        <p:spPr bwMode="auto">
          <a:xfrm>
            <a:off x="6629400" y="1600201"/>
            <a:ext cx="3276600" cy="147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buClr>
                <a:schemeClr val="accent2"/>
              </a:buClr>
              <a:buFont typeface="Wingdings" panose="05000000000000000000" pitchFamily="2" charset="2"/>
              <a:buNone/>
            </a:pPr>
            <a:r>
              <a:rPr lang="en-US" altLang="zh-CN" sz="2400" b="1" dirty="0">
                <a:solidFill>
                  <a:srgbClr val="FF9900"/>
                </a:solidFill>
                <a:effectLst>
                  <a:outerShdw blurRad="38100" dist="38100" dir="2700000" algn="tl">
                    <a:srgbClr val="000000"/>
                  </a:outerShdw>
                </a:effectLst>
                <a:ea typeface="黑体" panose="02010609060101010101" pitchFamily="49" charset="-122"/>
              </a:rPr>
              <a:t>Trader:</a:t>
            </a:r>
          </a:p>
          <a:p>
            <a:pPr algn="l">
              <a:lnSpc>
                <a:spcPct val="80000"/>
              </a:lnSpc>
              <a:buClr>
                <a:schemeClr val="accent2"/>
              </a:buClr>
              <a:buFont typeface="Wingdings" panose="05000000000000000000" pitchFamily="2" charset="2"/>
              <a:buNone/>
            </a:pPr>
            <a:r>
              <a:rPr lang="en-US" altLang="zh-CN" sz="2400" b="1" dirty="0">
                <a:solidFill>
                  <a:srgbClr val="FF9900"/>
                </a:solidFill>
                <a:effectLst>
                  <a:outerShdw blurRad="38100" dist="38100" dir="2700000" algn="tl">
                    <a:srgbClr val="000000"/>
                  </a:outerShdw>
                </a:effectLst>
                <a:ea typeface="黑体" panose="02010609060101010101" pitchFamily="49" charset="-122"/>
              </a:rPr>
              <a:t>     Commission broker.</a:t>
            </a:r>
          </a:p>
          <a:p>
            <a:pPr algn="l">
              <a:lnSpc>
                <a:spcPct val="80000"/>
              </a:lnSpc>
              <a:buClr>
                <a:schemeClr val="accent2"/>
              </a:buClr>
              <a:buFont typeface="Wingdings" panose="05000000000000000000" pitchFamily="2" charset="2"/>
              <a:buNone/>
            </a:pPr>
            <a:r>
              <a:rPr lang="en-US" altLang="zh-CN" sz="2000" b="1" dirty="0">
                <a:solidFill>
                  <a:srgbClr val="FF158A"/>
                </a:solidFill>
                <a:effectLst>
                  <a:outerShdw blurRad="38100" dist="38100" dir="2700000" algn="tl">
                    <a:srgbClr val="000000"/>
                  </a:outerShdw>
                </a:effectLst>
                <a:ea typeface="华文宋体" panose="02010600040101010101" pitchFamily="2" charset="-122"/>
              </a:rPr>
              <a:t>（</a:t>
            </a:r>
            <a:r>
              <a:rPr lang="zh-CN" altLang="en-US" sz="2000" b="1" dirty="0">
                <a:solidFill>
                  <a:srgbClr val="FF158A"/>
                </a:solidFill>
                <a:effectLst>
                  <a:outerShdw blurRad="38100" dist="38100" dir="2700000" algn="tl">
                    <a:srgbClr val="000000"/>
                  </a:outerShdw>
                </a:effectLst>
                <a:ea typeface="华文宋体" panose="02010600040101010101" pitchFamily="2" charset="-122"/>
              </a:rPr>
              <a:t>佣金经纪人</a:t>
            </a:r>
            <a:r>
              <a:rPr lang="zh-CN" altLang="en-US" sz="2000" b="1" dirty="0">
                <a:solidFill>
                  <a:srgbClr val="CCFFFF"/>
                </a:solidFill>
                <a:effectLst>
                  <a:outerShdw blurRad="38100" dist="38100" dir="2700000" algn="tl">
                    <a:srgbClr val="000000"/>
                  </a:outerShdw>
                </a:effectLst>
                <a:ea typeface="华文宋体" panose="02010600040101010101" pitchFamily="2" charset="-122"/>
              </a:rPr>
              <a:t>）</a:t>
            </a:r>
          </a:p>
          <a:p>
            <a:pPr algn="l">
              <a:lnSpc>
                <a:spcPct val="80000"/>
              </a:lnSpc>
              <a:buClr>
                <a:schemeClr val="accent2"/>
              </a:buClr>
              <a:buFont typeface="Wingdings" panose="05000000000000000000" pitchFamily="2" charset="2"/>
              <a:buNone/>
            </a:pPr>
            <a:r>
              <a:rPr lang="en-US" altLang="zh-CN" sz="2400" b="1" dirty="0">
                <a:solidFill>
                  <a:srgbClr val="FF9900"/>
                </a:solidFill>
                <a:effectLst>
                  <a:outerShdw blurRad="38100" dist="38100" dir="2700000" algn="tl">
                    <a:srgbClr val="000000"/>
                  </a:outerShdw>
                </a:effectLst>
                <a:ea typeface="黑体" panose="02010609060101010101" pitchFamily="49" charset="-122"/>
              </a:rPr>
              <a:t>     Locals</a:t>
            </a:r>
          </a:p>
          <a:p>
            <a:pPr algn="l">
              <a:lnSpc>
                <a:spcPct val="80000"/>
              </a:lnSpc>
              <a:buClr>
                <a:schemeClr val="accent2"/>
              </a:buClr>
              <a:buFont typeface="Wingdings" panose="05000000000000000000" pitchFamily="2" charset="2"/>
              <a:buNone/>
            </a:pPr>
            <a:r>
              <a:rPr lang="en-US" altLang="zh-CN" sz="2000" b="1" dirty="0">
                <a:solidFill>
                  <a:srgbClr val="FF158A"/>
                </a:solidFill>
                <a:effectLst>
                  <a:outerShdw blurRad="38100" dist="38100" dir="2700000" algn="tl">
                    <a:srgbClr val="000000"/>
                  </a:outerShdw>
                </a:effectLst>
                <a:ea typeface="华文宋体" panose="02010600040101010101" pitchFamily="2" charset="-122"/>
              </a:rPr>
              <a:t>（</a:t>
            </a:r>
            <a:r>
              <a:rPr lang="zh-CN" altLang="en-US" sz="2000" b="1" dirty="0">
                <a:solidFill>
                  <a:srgbClr val="FF158A"/>
                </a:solidFill>
                <a:effectLst>
                  <a:outerShdw blurRad="38100" dist="38100" dir="2700000" algn="tl">
                    <a:srgbClr val="000000"/>
                  </a:outerShdw>
                </a:effectLst>
                <a:ea typeface="华文宋体" panose="02010600040101010101" pitchFamily="2" charset="-122"/>
              </a:rPr>
              <a:t>自营经纪人）</a:t>
            </a:r>
          </a:p>
        </p:txBody>
      </p:sp>
    </p:spTree>
    <p:extLst>
      <p:ext uri="{BB962C8B-B14F-4D97-AF65-F5344CB8AC3E}">
        <p14:creationId xmlns:p14="http://schemas.microsoft.com/office/powerpoint/2010/main" val="261353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37603"/>
                                        </p:tgtEl>
                                        <p:attrNameLst>
                                          <p:attrName>style.visibility</p:attrName>
                                        </p:attrNameLst>
                                      </p:cBhvr>
                                      <p:to>
                                        <p:strVal val="visible"/>
                                      </p:to>
                                    </p:set>
                                    <p:anim calcmode="lin" valueType="num">
                                      <p:cBhvr additive="base">
                                        <p:cTn id="7" dur="500" fill="hold"/>
                                        <p:tgtEl>
                                          <p:spTgt spid="537603"/>
                                        </p:tgtEl>
                                        <p:attrNameLst>
                                          <p:attrName>ppt_x</p:attrName>
                                        </p:attrNameLst>
                                      </p:cBhvr>
                                      <p:tavLst>
                                        <p:tav tm="0">
                                          <p:val>
                                            <p:strVal val="0-#ppt_w/2"/>
                                          </p:val>
                                        </p:tav>
                                        <p:tav tm="100000">
                                          <p:val>
                                            <p:strVal val="#ppt_x"/>
                                          </p:val>
                                        </p:tav>
                                      </p:tavLst>
                                    </p:anim>
                                    <p:anim calcmode="lin" valueType="num">
                                      <p:cBhvr additive="base">
                                        <p:cTn id="8" dur="500" fill="hold"/>
                                        <p:tgtEl>
                                          <p:spTgt spid="537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37618"/>
                                        </p:tgtEl>
                                        <p:attrNameLst>
                                          <p:attrName>style.visibility</p:attrName>
                                        </p:attrNameLst>
                                      </p:cBhvr>
                                      <p:to>
                                        <p:strVal val="visible"/>
                                      </p:to>
                                    </p:set>
                                    <p:anim calcmode="lin" valueType="num">
                                      <p:cBhvr additive="base">
                                        <p:cTn id="13" dur="500" fill="hold"/>
                                        <p:tgtEl>
                                          <p:spTgt spid="537618"/>
                                        </p:tgtEl>
                                        <p:attrNameLst>
                                          <p:attrName>ppt_x</p:attrName>
                                        </p:attrNameLst>
                                      </p:cBhvr>
                                      <p:tavLst>
                                        <p:tav tm="0">
                                          <p:val>
                                            <p:strVal val="#ppt_x"/>
                                          </p:val>
                                        </p:tav>
                                        <p:tav tm="100000">
                                          <p:val>
                                            <p:strVal val="#ppt_x"/>
                                          </p:val>
                                        </p:tav>
                                      </p:tavLst>
                                    </p:anim>
                                    <p:anim calcmode="lin" valueType="num">
                                      <p:cBhvr additive="base">
                                        <p:cTn id="14" dur="500" fill="hold"/>
                                        <p:tgtEl>
                                          <p:spTgt spid="53761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7612"/>
                                        </p:tgtEl>
                                        <p:attrNameLst>
                                          <p:attrName>style.visibility</p:attrName>
                                        </p:attrNameLst>
                                      </p:cBhvr>
                                      <p:to>
                                        <p:strVal val="visible"/>
                                      </p:to>
                                    </p:set>
                                    <p:anim calcmode="lin" valueType="num">
                                      <p:cBhvr additive="base">
                                        <p:cTn id="19" dur="500" fill="hold"/>
                                        <p:tgtEl>
                                          <p:spTgt spid="537612"/>
                                        </p:tgtEl>
                                        <p:attrNameLst>
                                          <p:attrName>ppt_x</p:attrName>
                                        </p:attrNameLst>
                                      </p:cBhvr>
                                      <p:tavLst>
                                        <p:tav tm="0">
                                          <p:val>
                                            <p:strVal val="0-#ppt_w/2"/>
                                          </p:val>
                                        </p:tav>
                                        <p:tav tm="100000">
                                          <p:val>
                                            <p:strVal val="#ppt_x"/>
                                          </p:val>
                                        </p:tav>
                                      </p:tavLst>
                                    </p:anim>
                                    <p:anim calcmode="lin" valueType="num">
                                      <p:cBhvr additive="base">
                                        <p:cTn id="20" dur="500" fill="hold"/>
                                        <p:tgtEl>
                                          <p:spTgt spid="5376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37621"/>
                                        </p:tgtEl>
                                        <p:attrNameLst>
                                          <p:attrName>style.visibility</p:attrName>
                                        </p:attrNameLst>
                                      </p:cBhvr>
                                      <p:to>
                                        <p:strVal val="visible"/>
                                      </p:to>
                                    </p:set>
                                    <p:anim calcmode="lin" valueType="num">
                                      <p:cBhvr additive="base">
                                        <p:cTn id="25" dur="500" fill="hold"/>
                                        <p:tgtEl>
                                          <p:spTgt spid="537621"/>
                                        </p:tgtEl>
                                        <p:attrNameLst>
                                          <p:attrName>ppt_x</p:attrName>
                                        </p:attrNameLst>
                                      </p:cBhvr>
                                      <p:tavLst>
                                        <p:tav tm="0">
                                          <p:val>
                                            <p:strVal val="0-#ppt_w/2"/>
                                          </p:val>
                                        </p:tav>
                                        <p:tav tm="100000">
                                          <p:val>
                                            <p:strVal val="#ppt_x"/>
                                          </p:val>
                                        </p:tav>
                                      </p:tavLst>
                                    </p:anim>
                                    <p:anim calcmode="lin" valueType="num">
                                      <p:cBhvr additive="base">
                                        <p:cTn id="26" dur="500" fill="hold"/>
                                        <p:tgtEl>
                                          <p:spTgt spid="5376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7615"/>
                                        </p:tgtEl>
                                        <p:attrNameLst>
                                          <p:attrName>style.visibility</p:attrName>
                                        </p:attrNameLst>
                                      </p:cBhvr>
                                      <p:to>
                                        <p:strVal val="visible"/>
                                      </p:to>
                                    </p:set>
                                    <p:anim calcmode="lin" valueType="num">
                                      <p:cBhvr additive="base">
                                        <p:cTn id="31" dur="500" fill="hold"/>
                                        <p:tgtEl>
                                          <p:spTgt spid="537615"/>
                                        </p:tgtEl>
                                        <p:attrNameLst>
                                          <p:attrName>ppt_x</p:attrName>
                                        </p:attrNameLst>
                                      </p:cBhvr>
                                      <p:tavLst>
                                        <p:tav tm="0">
                                          <p:val>
                                            <p:strVal val="#ppt_x"/>
                                          </p:val>
                                        </p:tav>
                                        <p:tav tm="100000">
                                          <p:val>
                                            <p:strVal val="#ppt_x"/>
                                          </p:val>
                                        </p:tav>
                                      </p:tavLst>
                                    </p:anim>
                                    <p:anim calcmode="lin" valueType="num">
                                      <p:cBhvr additive="base">
                                        <p:cTn id="32" dur="500" fill="hold"/>
                                        <p:tgtEl>
                                          <p:spTgt spid="5376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7606"/>
                                        </p:tgtEl>
                                        <p:attrNameLst>
                                          <p:attrName>style.visibility</p:attrName>
                                        </p:attrNameLst>
                                      </p:cBhvr>
                                      <p:to>
                                        <p:strVal val="visible"/>
                                      </p:to>
                                    </p:set>
                                    <p:anim calcmode="lin" valueType="num">
                                      <p:cBhvr additive="base">
                                        <p:cTn id="37" dur="500" fill="hold"/>
                                        <p:tgtEl>
                                          <p:spTgt spid="537606"/>
                                        </p:tgtEl>
                                        <p:attrNameLst>
                                          <p:attrName>ppt_x</p:attrName>
                                        </p:attrNameLst>
                                      </p:cBhvr>
                                      <p:tavLst>
                                        <p:tav tm="0">
                                          <p:val>
                                            <p:strVal val="#ppt_x"/>
                                          </p:val>
                                        </p:tav>
                                        <p:tav tm="100000">
                                          <p:val>
                                            <p:strVal val="#ppt_x"/>
                                          </p:val>
                                        </p:tav>
                                      </p:tavLst>
                                    </p:anim>
                                    <p:anim calcmode="lin" valueType="num">
                                      <p:cBhvr additive="base">
                                        <p:cTn id="38" dur="500" fill="hold"/>
                                        <p:tgtEl>
                                          <p:spTgt spid="5376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37622"/>
                                        </p:tgtEl>
                                        <p:attrNameLst>
                                          <p:attrName>style.visibility</p:attrName>
                                        </p:attrNameLst>
                                      </p:cBhvr>
                                      <p:to>
                                        <p:strVal val="visible"/>
                                      </p:to>
                                    </p:set>
                                    <p:anim calcmode="lin" valueType="num">
                                      <p:cBhvr additive="base">
                                        <p:cTn id="43" dur="500" fill="hold"/>
                                        <p:tgtEl>
                                          <p:spTgt spid="537622"/>
                                        </p:tgtEl>
                                        <p:attrNameLst>
                                          <p:attrName>ppt_x</p:attrName>
                                        </p:attrNameLst>
                                      </p:cBhvr>
                                      <p:tavLst>
                                        <p:tav tm="0">
                                          <p:val>
                                            <p:strVal val="#ppt_x"/>
                                          </p:val>
                                        </p:tav>
                                        <p:tav tm="100000">
                                          <p:val>
                                            <p:strVal val="#ppt_x"/>
                                          </p:val>
                                        </p:tav>
                                      </p:tavLst>
                                    </p:anim>
                                    <p:anim calcmode="lin" valueType="num">
                                      <p:cBhvr additive="base">
                                        <p:cTn id="44" dur="500" fill="hold"/>
                                        <p:tgtEl>
                                          <p:spTgt spid="5376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37609"/>
                                        </p:tgtEl>
                                        <p:attrNameLst>
                                          <p:attrName>style.visibility</p:attrName>
                                        </p:attrNameLst>
                                      </p:cBhvr>
                                      <p:to>
                                        <p:strVal val="visible"/>
                                      </p:to>
                                    </p:set>
                                    <p:anim calcmode="lin" valueType="num">
                                      <p:cBhvr additive="base">
                                        <p:cTn id="49" dur="500" fill="hold"/>
                                        <p:tgtEl>
                                          <p:spTgt spid="537609"/>
                                        </p:tgtEl>
                                        <p:attrNameLst>
                                          <p:attrName>ppt_x</p:attrName>
                                        </p:attrNameLst>
                                      </p:cBhvr>
                                      <p:tavLst>
                                        <p:tav tm="0">
                                          <p:val>
                                            <p:strVal val="1+#ppt_w/2"/>
                                          </p:val>
                                        </p:tav>
                                        <p:tav tm="100000">
                                          <p:val>
                                            <p:strVal val="#ppt_x"/>
                                          </p:val>
                                        </p:tav>
                                      </p:tavLst>
                                    </p:anim>
                                    <p:anim calcmode="lin" valueType="num">
                                      <p:cBhvr additive="base">
                                        <p:cTn id="50" dur="500" fill="hold"/>
                                        <p:tgtEl>
                                          <p:spTgt spid="5376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537625"/>
                                        </p:tgtEl>
                                        <p:attrNameLst>
                                          <p:attrName>style.visibility</p:attrName>
                                        </p:attrNameLst>
                                      </p:cBhvr>
                                      <p:to>
                                        <p:strVal val="visible"/>
                                      </p:to>
                                    </p:set>
                                    <p:anim calcmode="lin" valueType="num">
                                      <p:cBhvr additive="base">
                                        <p:cTn id="55" dur="500" fill="hold"/>
                                        <p:tgtEl>
                                          <p:spTgt spid="537625"/>
                                        </p:tgtEl>
                                        <p:attrNameLst>
                                          <p:attrName>ppt_x</p:attrName>
                                        </p:attrNameLst>
                                      </p:cBhvr>
                                      <p:tavLst>
                                        <p:tav tm="0">
                                          <p:val>
                                            <p:strVal val="1+#ppt_w/2"/>
                                          </p:val>
                                        </p:tav>
                                        <p:tav tm="100000">
                                          <p:val>
                                            <p:strVal val="#ppt_x"/>
                                          </p:val>
                                        </p:tav>
                                      </p:tavLst>
                                    </p:anim>
                                    <p:anim calcmode="lin" valueType="num">
                                      <p:cBhvr additive="base">
                                        <p:cTn id="56" dur="500" fill="hold"/>
                                        <p:tgtEl>
                                          <p:spTgt spid="53762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37626"/>
                                        </p:tgtEl>
                                        <p:attrNameLst>
                                          <p:attrName>style.visibility</p:attrName>
                                        </p:attrNameLst>
                                      </p:cBhvr>
                                      <p:to>
                                        <p:strVal val="visible"/>
                                      </p:to>
                                    </p:set>
                                    <p:anim calcmode="lin" valueType="num">
                                      <p:cBhvr additive="base">
                                        <p:cTn id="61" dur="500" fill="hold"/>
                                        <p:tgtEl>
                                          <p:spTgt spid="537626"/>
                                        </p:tgtEl>
                                        <p:attrNameLst>
                                          <p:attrName>ppt_x</p:attrName>
                                        </p:attrNameLst>
                                      </p:cBhvr>
                                      <p:tavLst>
                                        <p:tav tm="0">
                                          <p:val>
                                            <p:strVal val="0-#ppt_w/2"/>
                                          </p:val>
                                        </p:tav>
                                        <p:tav tm="100000">
                                          <p:val>
                                            <p:strVal val="#ppt_x"/>
                                          </p:val>
                                        </p:tav>
                                      </p:tavLst>
                                    </p:anim>
                                    <p:anim calcmode="lin" valueType="num">
                                      <p:cBhvr additive="base">
                                        <p:cTn id="62" dur="500" fill="hold"/>
                                        <p:tgtEl>
                                          <p:spTgt spid="5376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37627"/>
                                        </p:tgtEl>
                                        <p:attrNameLst>
                                          <p:attrName>style.visibility</p:attrName>
                                        </p:attrNameLst>
                                      </p:cBhvr>
                                      <p:to>
                                        <p:strVal val="visible"/>
                                      </p:to>
                                    </p:set>
                                    <p:anim calcmode="lin" valueType="num">
                                      <p:cBhvr additive="base">
                                        <p:cTn id="67" dur="500" fill="hold"/>
                                        <p:tgtEl>
                                          <p:spTgt spid="537627"/>
                                        </p:tgtEl>
                                        <p:attrNameLst>
                                          <p:attrName>ppt_x</p:attrName>
                                        </p:attrNameLst>
                                      </p:cBhvr>
                                      <p:tavLst>
                                        <p:tav tm="0">
                                          <p:val>
                                            <p:strVal val="0-#ppt_w/2"/>
                                          </p:val>
                                        </p:tav>
                                        <p:tav tm="100000">
                                          <p:val>
                                            <p:strVal val="#ppt_x"/>
                                          </p:val>
                                        </p:tav>
                                      </p:tavLst>
                                    </p:anim>
                                    <p:anim calcmode="lin" valueType="num">
                                      <p:cBhvr additive="base">
                                        <p:cTn id="68" dur="500" fill="hold"/>
                                        <p:tgtEl>
                                          <p:spTgt spid="537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6" grpId="0" autoUpdateAnimBg="0"/>
      <p:bldP spid="53762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a:t>Minimum Variance Hedge Ration</a:t>
            </a:r>
            <a:endParaRPr lang="zh-CN" altLang="en-US"/>
          </a:p>
        </p:txBody>
      </p:sp>
      <p:sp>
        <p:nvSpPr>
          <p:cNvPr id="468995" name="Rectangle 3"/>
          <p:cNvSpPr>
            <a:spLocks noGrp="1" noChangeArrowheads="1"/>
          </p:cNvSpPr>
          <p:nvPr>
            <p:ph type="body" idx="1"/>
          </p:nvPr>
        </p:nvSpPr>
        <p:spPr>
          <a:xfrm>
            <a:off x="471947" y="1619250"/>
            <a:ext cx="11385755" cy="4800600"/>
          </a:xfrm>
        </p:spPr>
        <p:txBody>
          <a:bodyPr/>
          <a:lstStyle/>
          <a:p>
            <a:pPr>
              <a:lnSpc>
                <a:spcPct val="90000"/>
              </a:lnSpc>
              <a:buFont typeface="Wingdings" panose="05000000000000000000" pitchFamily="2" charset="2"/>
              <a:buNone/>
            </a:pPr>
            <a:r>
              <a:rPr lang="en-US" altLang="zh-CN" sz="2400" dirty="0"/>
              <a:t>         </a:t>
            </a:r>
            <a:r>
              <a:rPr lang="en-US" altLang="zh-CN" sz="2400" dirty="0">
                <a:solidFill>
                  <a:srgbClr val="1406CA"/>
                </a:solidFill>
              </a:rPr>
              <a:t>A company knows that it will buy</a:t>
            </a:r>
            <a:r>
              <a:rPr lang="en-US" altLang="zh-CN" sz="2400" dirty="0">
                <a:solidFill>
                  <a:srgbClr val="FF158A"/>
                </a:solidFill>
              </a:rPr>
              <a:t> 1 </a:t>
            </a:r>
            <a:r>
              <a:rPr lang="en-US" altLang="zh-CN" sz="2400" dirty="0">
                <a:solidFill>
                  <a:srgbClr val="1406CA"/>
                </a:solidFill>
              </a:rPr>
              <a:t>million gallons of jet fuel in three months. </a:t>
            </a:r>
            <a:r>
              <a:rPr lang="en-US" altLang="zh-CN" sz="2400" dirty="0">
                <a:solidFill>
                  <a:srgbClr val="FF158A"/>
                </a:solidFill>
              </a:rPr>
              <a:t>The standard deviation </a:t>
            </a:r>
            <a:r>
              <a:rPr lang="en-US" altLang="zh-CN" sz="2400" dirty="0">
                <a:solidFill>
                  <a:srgbClr val="1406CA"/>
                </a:solidFill>
              </a:rPr>
              <a:t>of the change in the price per gallon of jet fuel over a three-month period is calculated as </a:t>
            </a:r>
            <a:r>
              <a:rPr lang="en-US" altLang="zh-CN" sz="2400" dirty="0">
                <a:solidFill>
                  <a:srgbClr val="FF158A"/>
                </a:solidFill>
              </a:rPr>
              <a:t>0.032</a:t>
            </a:r>
            <a:r>
              <a:rPr lang="en-US" altLang="zh-CN" sz="2400" dirty="0">
                <a:solidFill>
                  <a:srgbClr val="1406CA"/>
                </a:solidFill>
              </a:rPr>
              <a:t>. The company choose to hedge by buying futures contracts on heating oil.</a:t>
            </a:r>
            <a:r>
              <a:rPr lang="en-US" altLang="zh-CN" sz="2400" dirty="0"/>
              <a:t> </a:t>
            </a:r>
            <a:r>
              <a:rPr lang="en-US" altLang="zh-CN" sz="2400" dirty="0" smtClean="0">
                <a:solidFill>
                  <a:srgbClr val="FF158A"/>
                </a:solidFill>
              </a:rPr>
              <a:t>The </a:t>
            </a:r>
            <a:r>
              <a:rPr lang="en-US" altLang="zh-CN" sz="2400" dirty="0">
                <a:solidFill>
                  <a:srgbClr val="FF158A"/>
                </a:solidFill>
              </a:rPr>
              <a:t>standard deviation </a:t>
            </a:r>
            <a:r>
              <a:rPr lang="en-US" altLang="zh-CN" sz="2400" dirty="0">
                <a:solidFill>
                  <a:srgbClr val="1406CA"/>
                </a:solidFill>
              </a:rPr>
              <a:t>of the change in the futures price over three-month period </a:t>
            </a:r>
            <a:r>
              <a:rPr lang="en-US" altLang="zh-CN" sz="2400" dirty="0" smtClean="0">
                <a:solidFill>
                  <a:srgbClr val="1406CA"/>
                </a:solidFill>
              </a:rPr>
              <a:t>is </a:t>
            </a:r>
            <a:r>
              <a:rPr lang="en-US" altLang="zh-CN" sz="2400" dirty="0" smtClean="0">
                <a:solidFill>
                  <a:srgbClr val="FF158A"/>
                </a:solidFill>
              </a:rPr>
              <a:t>0.040</a:t>
            </a:r>
            <a:r>
              <a:rPr lang="en-US" altLang="zh-CN" sz="2400" dirty="0" smtClean="0">
                <a:solidFill>
                  <a:srgbClr val="FFCC66"/>
                </a:solidFill>
              </a:rPr>
              <a:t> </a:t>
            </a:r>
            <a:r>
              <a:rPr lang="en-US" altLang="zh-CN" sz="2400" dirty="0" smtClean="0">
                <a:solidFill>
                  <a:srgbClr val="1406CA"/>
                </a:solidFill>
              </a:rPr>
              <a:t>and</a:t>
            </a:r>
            <a:r>
              <a:rPr lang="en-US" altLang="zh-CN" sz="2400" dirty="0" smtClean="0"/>
              <a:t> </a:t>
            </a:r>
            <a:r>
              <a:rPr lang="en-US" altLang="zh-CN" sz="2400" dirty="0">
                <a:solidFill>
                  <a:srgbClr val="FF158A"/>
                </a:solidFill>
              </a:rPr>
              <a:t>the coefficient of correlation </a:t>
            </a:r>
            <a:r>
              <a:rPr lang="en-US" altLang="zh-CN" sz="2400" dirty="0">
                <a:solidFill>
                  <a:srgbClr val="1406CA"/>
                </a:solidFill>
              </a:rPr>
              <a:t>between the three-month change in the  price of jet fuel and the three-month  change in the futures price is </a:t>
            </a:r>
            <a:r>
              <a:rPr lang="en-US" altLang="zh-CN" sz="2400" dirty="0">
                <a:solidFill>
                  <a:srgbClr val="FF158A"/>
                </a:solidFill>
              </a:rPr>
              <a:t>0.8</a:t>
            </a:r>
            <a:r>
              <a:rPr lang="en-US" altLang="zh-CN" sz="2400" dirty="0">
                <a:solidFill>
                  <a:srgbClr val="1406CA"/>
                </a:solidFill>
              </a:rPr>
              <a:t>. The optimal hedge ratio is therefore:</a:t>
            </a:r>
          </a:p>
          <a:p>
            <a:pPr algn="ctr">
              <a:lnSpc>
                <a:spcPct val="90000"/>
              </a:lnSpc>
              <a:buFont typeface="Wingdings" panose="05000000000000000000" pitchFamily="2" charset="2"/>
              <a:buNone/>
            </a:pPr>
            <a:r>
              <a:rPr lang="en-US" altLang="zh-CN" sz="2400" i="1" dirty="0">
                <a:solidFill>
                  <a:srgbClr val="FF158A"/>
                </a:solidFill>
              </a:rPr>
              <a:t>h</a:t>
            </a:r>
            <a:r>
              <a:rPr lang="en-US" altLang="zh-CN" sz="2400" i="1" baseline="30000" dirty="0">
                <a:solidFill>
                  <a:srgbClr val="FF158A"/>
                </a:solidFill>
              </a:rPr>
              <a:t>*</a:t>
            </a:r>
            <a:r>
              <a:rPr lang="en-US" altLang="zh-CN" sz="2400" dirty="0">
                <a:solidFill>
                  <a:srgbClr val="FF158A"/>
                </a:solidFill>
              </a:rPr>
              <a:t>=0.8*0.032/0.040=0.64</a:t>
            </a:r>
          </a:p>
          <a:p>
            <a:pPr>
              <a:lnSpc>
                <a:spcPct val="90000"/>
              </a:lnSpc>
              <a:buFont typeface="Wingdings" panose="05000000000000000000" pitchFamily="2" charset="2"/>
              <a:buNone/>
            </a:pPr>
            <a:r>
              <a:rPr lang="en-US" altLang="zh-CN" sz="2400" dirty="0">
                <a:solidFill>
                  <a:srgbClr val="1406CA"/>
                </a:solidFill>
              </a:rPr>
              <a:t>         One heating oil futures contract is on </a:t>
            </a:r>
            <a:r>
              <a:rPr lang="en-US" altLang="zh-CN" sz="2400" dirty="0">
                <a:solidFill>
                  <a:srgbClr val="FF158A"/>
                </a:solidFill>
              </a:rPr>
              <a:t>42,000 gallons</a:t>
            </a:r>
            <a:r>
              <a:rPr lang="en-US" altLang="zh-CN" sz="2400" dirty="0">
                <a:solidFill>
                  <a:srgbClr val="1406CA"/>
                </a:solidFill>
              </a:rPr>
              <a:t>. The company should therefore buy</a:t>
            </a:r>
          </a:p>
          <a:p>
            <a:pPr algn="ctr">
              <a:lnSpc>
                <a:spcPct val="90000"/>
              </a:lnSpc>
              <a:buFont typeface="Wingdings" panose="05000000000000000000" pitchFamily="2" charset="2"/>
              <a:buNone/>
            </a:pPr>
            <a:r>
              <a:rPr lang="en-US" altLang="zh-CN" sz="2400" i="1" dirty="0">
                <a:solidFill>
                  <a:srgbClr val="FF158A"/>
                </a:solidFill>
              </a:rPr>
              <a:t>N</a:t>
            </a:r>
            <a:r>
              <a:rPr lang="en-US" altLang="zh-CN" sz="2400" dirty="0">
                <a:solidFill>
                  <a:srgbClr val="FF158A"/>
                </a:solidFill>
              </a:rPr>
              <a:t>*=0.64*1,000,000/42,000=15.2</a:t>
            </a:r>
          </a:p>
          <a:p>
            <a:pPr>
              <a:lnSpc>
                <a:spcPct val="90000"/>
              </a:lnSpc>
              <a:buFont typeface="Wingdings" panose="05000000000000000000" pitchFamily="2" charset="2"/>
              <a:buNone/>
            </a:pPr>
            <a:r>
              <a:rPr lang="en-US" altLang="zh-CN" sz="2400" dirty="0"/>
              <a:t>     </a:t>
            </a:r>
            <a:r>
              <a:rPr lang="en-US" altLang="zh-CN" sz="2400" dirty="0">
                <a:solidFill>
                  <a:srgbClr val="1406CA"/>
                </a:solidFill>
              </a:rPr>
              <a:t>contracts. Rounding to the nearest whole number, 15 contracts are required.</a:t>
            </a:r>
          </a:p>
        </p:txBody>
      </p:sp>
    </p:spTree>
    <p:extLst>
      <p:ext uri="{BB962C8B-B14F-4D97-AF65-F5344CB8AC3E}">
        <p14:creationId xmlns:p14="http://schemas.microsoft.com/office/powerpoint/2010/main" val="301882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7" dur="500"/>
                                        <p:tgtEl>
                                          <p:spTgt spid="468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12" dur="500"/>
                                        <p:tgtEl>
                                          <p:spTgt spid="468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body" idx="1"/>
          </p:nvPr>
        </p:nvSpPr>
        <p:spPr>
          <a:xfrm>
            <a:off x="575187" y="2040732"/>
            <a:ext cx="10913807" cy="2192338"/>
          </a:xfrm>
        </p:spPr>
        <p:txBody>
          <a:bodyPr/>
          <a:lstStyle/>
          <a:p>
            <a:r>
              <a:rPr lang="en-US" altLang="zh-CN" dirty="0">
                <a:solidFill>
                  <a:srgbClr val="1406CA"/>
                </a:solidFill>
                <a:effectLst/>
              </a:rPr>
              <a:t>Stock index futures can be used to hedge a well-diversified equity portfolio. Define:</a:t>
            </a:r>
          </a:p>
          <a:p>
            <a:pPr lvl="1"/>
            <a:r>
              <a:rPr lang="en-US" altLang="zh-CN" b="0" i="1" dirty="0">
                <a:solidFill>
                  <a:srgbClr val="FF158A"/>
                </a:solidFill>
                <a:effectLst/>
              </a:rPr>
              <a:t>V</a:t>
            </a:r>
            <a:r>
              <a:rPr lang="en-US" altLang="zh-CN" b="0" i="1" baseline="-25000" dirty="0">
                <a:solidFill>
                  <a:srgbClr val="FF158A"/>
                </a:solidFill>
                <a:effectLst/>
              </a:rPr>
              <a:t>A</a:t>
            </a:r>
            <a:r>
              <a:rPr lang="en-US" altLang="zh-CN" b="0" dirty="0">
                <a:solidFill>
                  <a:srgbClr val="FF158A"/>
                </a:solidFill>
                <a:effectLst/>
              </a:rPr>
              <a:t>: Current value of the portfolio</a:t>
            </a:r>
          </a:p>
          <a:p>
            <a:pPr lvl="1"/>
            <a:r>
              <a:rPr lang="en-US" altLang="zh-CN" b="0" i="1" dirty="0">
                <a:solidFill>
                  <a:srgbClr val="FF158A"/>
                </a:solidFill>
                <a:effectLst/>
              </a:rPr>
              <a:t>V</a:t>
            </a:r>
            <a:r>
              <a:rPr lang="en-US" altLang="zh-CN" b="0" i="1" baseline="-25000" dirty="0">
                <a:solidFill>
                  <a:srgbClr val="FF158A"/>
                </a:solidFill>
                <a:effectLst/>
              </a:rPr>
              <a:t>F</a:t>
            </a:r>
            <a:r>
              <a:rPr lang="en-US" altLang="zh-CN" b="0" dirty="0">
                <a:solidFill>
                  <a:srgbClr val="FF158A"/>
                </a:solidFill>
                <a:effectLst/>
              </a:rPr>
              <a:t> : Current value of one futures contract (the futures price times the contract size)</a:t>
            </a:r>
            <a:endParaRPr lang="zh-CN" altLang="en-US" b="0" dirty="0">
              <a:solidFill>
                <a:srgbClr val="FF158A"/>
              </a:solidFill>
              <a:effectLst/>
            </a:endParaRPr>
          </a:p>
        </p:txBody>
      </p:sp>
      <p:sp>
        <p:nvSpPr>
          <p:cNvPr id="541698" name="Rectangle 2"/>
          <p:cNvSpPr>
            <a:spLocks noGrp="1" noChangeArrowheads="1"/>
          </p:cNvSpPr>
          <p:nvPr>
            <p:ph type="title"/>
          </p:nvPr>
        </p:nvSpPr>
        <p:spPr/>
        <p:txBody>
          <a:bodyPr/>
          <a:lstStyle/>
          <a:p>
            <a:r>
              <a:rPr lang="en-US" altLang="zh-CN"/>
              <a:t>Hedging an Equity Portfolio</a:t>
            </a:r>
            <a:endParaRPr lang="zh-CN" altLang="en-US"/>
          </a:p>
        </p:txBody>
      </p:sp>
      <p:graphicFrame>
        <p:nvGraphicFramePr>
          <p:cNvPr id="541700" name="Object 4"/>
          <p:cNvGraphicFramePr>
            <a:graphicFrameLocks noChangeAspect="1"/>
          </p:cNvGraphicFramePr>
          <p:nvPr/>
        </p:nvGraphicFramePr>
        <p:xfrm>
          <a:off x="3216276" y="4076700"/>
          <a:ext cx="1368425" cy="1081088"/>
        </p:xfrm>
        <a:graphic>
          <a:graphicData uri="http://schemas.openxmlformats.org/presentationml/2006/ole">
            <mc:AlternateContent xmlns:mc="http://schemas.openxmlformats.org/markup-compatibility/2006">
              <mc:Choice xmlns:v="urn:schemas-microsoft-com:vml" Requires="v">
                <p:oleObj spid="_x0000_s15490" name="Equation" r:id="rId3" imgW="482400" imgH="380880" progId="Equation.DSMT4">
                  <p:embed/>
                </p:oleObj>
              </mc:Choice>
              <mc:Fallback>
                <p:oleObj name="Equation" r:id="rId3" imgW="482400" imgH="380880" progId="Equation.DSMT4">
                  <p:embed/>
                  <p:pic>
                    <p:nvPicPr>
                      <p:cNvPr id="541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4076700"/>
                        <a:ext cx="136842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1701" name="Object 5"/>
          <p:cNvGraphicFramePr>
            <a:graphicFrameLocks noChangeAspect="1"/>
          </p:cNvGraphicFramePr>
          <p:nvPr/>
        </p:nvGraphicFramePr>
        <p:xfrm>
          <a:off x="6870701" y="4076700"/>
          <a:ext cx="1692275" cy="1081088"/>
        </p:xfrm>
        <a:graphic>
          <a:graphicData uri="http://schemas.openxmlformats.org/presentationml/2006/ole">
            <mc:AlternateContent xmlns:mc="http://schemas.openxmlformats.org/markup-compatibility/2006">
              <mc:Choice xmlns:v="urn:schemas-microsoft-com:vml" Requires="v">
                <p:oleObj spid="_x0000_s15491" name="Equation" r:id="rId5" imgW="596880" imgH="380880" progId="Equation.DSMT4">
                  <p:embed/>
                </p:oleObj>
              </mc:Choice>
              <mc:Fallback>
                <p:oleObj name="Equation" r:id="rId5" imgW="596880" imgH="380880" progId="Equation.DSMT4">
                  <p:embed/>
                  <p:pic>
                    <p:nvPicPr>
                      <p:cNvPr id="5417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0701" y="4076700"/>
                        <a:ext cx="16922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2" name="AutoShape 6"/>
          <p:cNvSpPr>
            <a:spLocks noChangeArrowheads="1"/>
          </p:cNvSpPr>
          <p:nvPr/>
        </p:nvSpPr>
        <p:spPr bwMode="auto">
          <a:xfrm>
            <a:off x="4943475" y="4365626"/>
            <a:ext cx="1512888" cy="358775"/>
          </a:xfrm>
          <a:prstGeom prst="rightArrow">
            <a:avLst>
              <a:gd name="adj1" fmla="val 50000"/>
              <a:gd name="adj2" fmla="val 105420"/>
            </a:avLst>
          </a:prstGeom>
          <a:solidFill>
            <a:schemeClr val="bg1"/>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01639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ltLang="zh-CN"/>
              <a:t>Hedging an Equity Portfolio</a:t>
            </a:r>
            <a:endParaRPr lang="zh-CN" altLang="en-US"/>
          </a:p>
        </p:txBody>
      </p:sp>
      <p:sp>
        <p:nvSpPr>
          <p:cNvPr id="542723" name="Rectangle 3"/>
          <p:cNvSpPr>
            <a:spLocks noGrp="1" noChangeArrowheads="1"/>
          </p:cNvSpPr>
          <p:nvPr>
            <p:ph type="body" idx="1"/>
          </p:nvPr>
        </p:nvSpPr>
        <p:spPr>
          <a:xfrm>
            <a:off x="781665" y="1524001"/>
            <a:ext cx="10958051" cy="4784725"/>
          </a:xfrm>
        </p:spPr>
        <p:txBody>
          <a:bodyPr/>
          <a:lstStyle/>
          <a:p>
            <a:r>
              <a:rPr lang="en-US" altLang="zh-CN" sz="2400" dirty="0"/>
              <a:t>Example</a:t>
            </a:r>
          </a:p>
          <a:p>
            <a:pPr lvl="1"/>
            <a:r>
              <a:rPr lang="en-US" altLang="zh-CN" sz="2000" dirty="0">
                <a:effectLst/>
              </a:rPr>
              <a:t>Value of S&amp;P 500 index =1,000</a:t>
            </a:r>
          </a:p>
          <a:p>
            <a:pPr lvl="1"/>
            <a:r>
              <a:rPr lang="en-US" altLang="zh-CN" sz="2000" dirty="0">
                <a:effectLst/>
              </a:rPr>
              <a:t>S&amp;P 500 futures price =1,010</a:t>
            </a:r>
          </a:p>
          <a:p>
            <a:pPr lvl="1"/>
            <a:r>
              <a:rPr lang="en-US" altLang="zh-CN" sz="2000" dirty="0">
                <a:effectLst/>
              </a:rPr>
              <a:t>Value of portfolio =$5,050,000</a:t>
            </a:r>
          </a:p>
          <a:p>
            <a:pPr lvl="1"/>
            <a:r>
              <a:rPr lang="en-US" altLang="zh-CN" sz="2000" dirty="0">
                <a:effectLst/>
              </a:rPr>
              <a:t>Risk-free interest rate =4% per annum</a:t>
            </a:r>
          </a:p>
          <a:p>
            <a:pPr lvl="1"/>
            <a:r>
              <a:rPr lang="en-US" altLang="zh-CN" sz="2000" dirty="0">
                <a:effectLst/>
              </a:rPr>
              <a:t>Dividend yield on index =1% per annum</a:t>
            </a:r>
          </a:p>
          <a:p>
            <a:pPr lvl="1"/>
            <a:r>
              <a:rPr lang="en-US" altLang="zh-CN" sz="2000" dirty="0">
                <a:effectLst/>
              </a:rPr>
              <a:t>Beta of portfolio =1.5</a:t>
            </a:r>
          </a:p>
          <a:p>
            <a:pPr lvl="1"/>
            <a:r>
              <a:rPr lang="en-US" altLang="zh-CN" sz="2000" b="0" dirty="0">
                <a:effectLst/>
              </a:rPr>
              <a:t>One futures contract is for delivery of $250 times the index</a:t>
            </a:r>
          </a:p>
          <a:p>
            <a:pPr lvl="1"/>
            <a:r>
              <a:rPr lang="en-US" altLang="zh-CN" b="0" dirty="0">
                <a:effectLst/>
              </a:rPr>
              <a:t>the number of futures contracts that should be shorted to hedge the portfolio is</a:t>
            </a:r>
          </a:p>
          <a:p>
            <a:pPr lvl="1" algn="ctr">
              <a:buFontTx/>
              <a:buNone/>
            </a:pPr>
            <a:r>
              <a:rPr lang="en-US" altLang="zh-CN" sz="2000" b="0" dirty="0">
                <a:solidFill>
                  <a:srgbClr val="FF158A"/>
                </a:solidFill>
                <a:effectLst/>
              </a:rPr>
              <a:t>1.5*5050000/1010*250=30</a:t>
            </a:r>
            <a:endParaRPr lang="zh-CN" altLang="en-US" sz="2000" b="0" dirty="0">
              <a:solidFill>
                <a:srgbClr val="FF158A"/>
              </a:solidFill>
              <a:effectLst/>
            </a:endParaRPr>
          </a:p>
        </p:txBody>
      </p:sp>
    </p:spTree>
    <p:extLst>
      <p:ext uri="{BB962C8B-B14F-4D97-AF65-F5344CB8AC3E}">
        <p14:creationId xmlns:p14="http://schemas.microsoft.com/office/powerpoint/2010/main" val="321272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a:t>Hedging an Equity Portfolio</a:t>
            </a:r>
            <a:endParaRPr lang="zh-CN" altLang="en-US"/>
          </a:p>
        </p:txBody>
      </p:sp>
      <p:sp>
        <p:nvSpPr>
          <p:cNvPr id="543747" name="Rectangle 3"/>
          <p:cNvSpPr>
            <a:spLocks noGrp="1" noChangeArrowheads="1"/>
          </p:cNvSpPr>
          <p:nvPr>
            <p:ph type="body" idx="1"/>
          </p:nvPr>
        </p:nvSpPr>
        <p:spPr>
          <a:xfrm>
            <a:off x="589935" y="1524000"/>
            <a:ext cx="9773265" cy="4857750"/>
          </a:xfrm>
        </p:spPr>
        <p:txBody>
          <a:bodyPr/>
          <a:lstStyle/>
          <a:p>
            <a:pPr lvl="1">
              <a:lnSpc>
                <a:spcPct val="90000"/>
              </a:lnSpc>
            </a:pPr>
            <a:r>
              <a:rPr lang="en-US" altLang="zh-CN" sz="2000" dirty="0">
                <a:effectLst/>
              </a:rPr>
              <a:t>Suppose the index turns out to be 900 in 3 months and the futures price is 902. The gain from the short futures position is then</a:t>
            </a:r>
          </a:p>
          <a:p>
            <a:pPr lvl="1" algn="ctr">
              <a:lnSpc>
                <a:spcPct val="90000"/>
              </a:lnSpc>
              <a:buFontTx/>
              <a:buNone/>
            </a:pPr>
            <a:r>
              <a:rPr lang="en-US" altLang="zh-CN" b="0" dirty="0">
                <a:solidFill>
                  <a:srgbClr val="FF158A"/>
                </a:solidFill>
                <a:effectLst/>
              </a:rPr>
              <a:t>30  *(1010-902)* 250 =$810,000</a:t>
            </a:r>
          </a:p>
          <a:p>
            <a:pPr lvl="1">
              <a:lnSpc>
                <a:spcPct val="90000"/>
              </a:lnSpc>
            </a:pPr>
            <a:r>
              <a:rPr lang="en-US" altLang="zh-CN" sz="2000" dirty="0">
                <a:effectLst/>
              </a:rPr>
              <a:t>The loss on the index is 10%. The index pays a dividend of 1% per annum, or 0.25% per 3 months. When dividends are taken into account, an investor in the index would therefore earn 9.75% over the 3-month period.</a:t>
            </a:r>
          </a:p>
          <a:p>
            <a:pPr lvl="1">
              <a:lnSpc>
                <a:spcPct val="90000"/>
              </a:lnSpc>
            </a:pPr>
            <a:r>
              <a:rPr lang="en-US" altLang="zh-CN" sz="2000" dirty="0">
                <a:effectLst/>
              </a:rPr>
              <a:t>CAPM</a:t>
            </a:r>
          </a:p>
          <a:p>
            <a:pPr lvl="1">
              <a:lnSpc>
                <a:spcPct val="90000"/>
              </a:lnSpc>
              <a:buFontTx/>
              <a:buNone/>
            </a:pPr>
            <a:r>
              <a:rPr lang="en-US" altLang="zh-CN" sz="2000" dirty="0">
                <a:solidFill>
                  <a:srgbClr val="FFFF00"/>
                </a:solidFill>
                <a:effectLst/>
              </a:rPr>
              <a:t>                                </a:t>
            </a:r>
            <a:r>
              <a:rPr lang="en-US" altLang="zh-CN" sz="2000" dirty="0">
                <a:solidFill>
                  <a:srgbClr val="FF158A"/>
                </a:solidFill>
                <a:effectLst/>
              </a:rPr>
              <a:t>E( </a:t>
            </a:r>
            <a:r>
              <a:rPr lang="en-US" altLang="zh-CN" sz="2000" i="1" dirty="0" err="1">
                <a:solidFill>
                  <a:srgbClr val="FF158A"/>
                </a:solidFill>
                <a:effectLst/>
              </a:rPr>
              <a:t>R</a:t>
            </a:r>
            <a:r>
              <a:rPr lang="en-US" altLang="zh-CN" sz="2000" i="1" baseline="-25000" dirty="0" err="1">
                <a:solidFill>
                  <a:srgbClr val="FF158A"/>
                </a:solidFill>
                <a:effectLst/>
              </a:rPr>
              <a:t>p</a:t>
            </a:r>
            <a:r>
              <a:rPr lang="en-US" altLang="zh-CN" sz="2000" baseline="-25000" dirty="0">
                <a:solidFill>
                  <a:srgbClr val="FF158A"/>
                </a:solidFill>
                <a:effectLst/>
              </a:rPr>
              <a:t> </a:t>
            </a:r>
            <a:r>
              <a:rPr lang="en-US" altLang="zh-CN" sz="2000" dirty="0">
                <a:solidFill>
                  <a:srgbClr val="FF158A"/>
                </a:solidFill>
                <a:effectLst/>
              </a:rPr>
              <a:t>)  = </a:t>
            </a:r>
            <a:r>
              <a:rPr lang="en-US" altLang="zh-CN" sz="2000" i="1" dirty="0" err="1">
                <a:solidFill>
                  <a:srgbClr val="FF158A"/>
                </a:solidFill>
                <a:effectLst/>
              </a:rPr>
              <a:t>R</a:t>
            </a:r>
            <a:r>
              <a:rPr lang="en-US" altLang="zh-CN" sz="2000" i="1" baseline="-25000" dirty="0" err="1">
                <a:solidFill>
                  <a:srgbClr val="FF158A"/>
                </a:solidFill>
                <a:effectLst/>
              </a:rPr>
              <a:t>f</a:t>
            </a:r>
            <a:r>
              <a:rPr lang="en-US" altLang="zh-CN" sz="2000" dirty="0">
                <a:solidFill>
                  <a:srgbClr val="FF158A"/>
                </a:solidFill>
                <a:effectLst/>
              </a:rPr>
              <a:t> +</a:t>
            </a:r>
            <a:r>
              <a:rPr lang="en-US" altLang="zh-CN" sz="2000" i="1" dirty="0">
                <a:solidFill>
                  <a:srgbClr val="FF158A"/>
                </a:solidFill>
                <a:effectLst/>
                <a:sym typeface="Symbol" panose="05050102010706020507" pitchFamily="18" charset="2"/>
              </a:rPr>
              <a:t></a:t>
            </a:r>
            <a:r>
              <a:rPr lang="en-US" altLang="zh-CN" sz="2000" dirty="0">
                <a:solidFill>
                  <a:srgbClr val="FF158A"/>
                </a:solidFill>
                <a:effectLst/>
                <a:sym typeface="Symbol" panose="05050102010706020507" pitchFamily="18" charset="2"/>
              </a:rPr>
              <a:t> ( E ( </a:t>
            </a:r>
            <a:r>
              <a:rPr lang="en-US" altLang="zh-CN" sz="2000" i="1" dirty="0">
                <a:solidFill>
                  <a:srgbClr val="FF158A"/>
                </a:solidFill>
                <a:effectLst/>
                <a:sym typeface="Symbol" panose="05050102010706020507" pitchFamily="18" charset="2"/>
              </a:rPr>
              <a:t>R</a:t>
            </a:r>
            <a:r>
              <a:rPr lang="en-US" altLang="zh-CN" sz="2000" i="1" baseline="-25000" dirty="0">
                <a:solidFill>
                  <a:srgbClr val="FF158A"/>
                </a:solidFill>
                <a:effectLst/>
                <a:sym typeface="Symbol" panose="05050102010706020507" pitchFamily="18" charset="2"/>
              </a:rPr>
              <a:t>m</a:t>
            </a:r>
            <a:r>
              <a:rPr lang="en-US" altLang="zh-CN" sz="2000" dirty="0">
                <a:solidFill>
                  <a:srgbClr val="FF158A"/>
                </a:solidFill>
                <a:effectLst/>
                <a:sym typeface="Symbol" panose="05050102010706020507" pitchFamily="18" charset="2"/>
              </a:rPr>
              <a:t> ) – </a:t>
            </a:r>
            <a:r>
              <a:rPr lang="en-US" altLang="zh-CN" sz="2000" i="1" dirty="0" err="1">
                <a:solidFill>
                  <a:srgbClr val="FF158A"/>
                </a:solidFill>
                <a:effectLst/>
                <a:sym typeface="Symbol" panose="05050102010706020507" pitchFamily="18" charset="2"/>
              </a:rPr>
              <a:t>R</a:t>
            </a:r>
            <a:r>
              <a:rPr lang="en-US" altLang="zh-CN" sz="2000" i="1" baseline="-25000" dirty="0" err="1">
                <a:solidFill>
                  <a:srgbClr val="FF158A"/>
                </a:solidFill>
                <a:effectLst/>
                <a:sym typeface="Symbol" panose="05050102010706020507" pitchFamily="18" charset="2"/>
              </a:rPr>
              <a:t>f</a:t>
            </a:r>
            <a:r>
              <a:rPr lang="en-US" altLang="zh-CN" sz="2000" dirty="0">
                <a:solidFill>
                  <a:srgbClr val="FF158A"/>
                </a:solidFill>
                <a:effectLst/>
                <a:sym typeface="Symbol" panose="05050102010706020507" pitchFamily="18" charset="2"/>
              </a:rPr>
              <a:t> )</a:t>
            </a:r>
          </a:p>
          <a:p>
            <a:pPr lvl="1">
              <a:lnSpc>
                <a:spcPct val="90000"/>
              </a:lnSpc>
              <a:buFontTx/>
              <a:buNone/>
            </a:pPr>
            <a:r>
              <a:rPr lang="en-US" altLang="zh-CN" sz="2000" dirty="0">
                <a:solidFill>
                  <a:srgbClr val="FF158A"/>
                </a:solidFill>
                <a:effectLst/>
                <a:sym typeface="Symbol" panose="05050102010706020507" pitchFamily="18" charset="2"/>
              </a:rPr>
              <a:t>                                             = 1.0 + 1.5*(-9.75-1)</a:t>
            </a:r>
          </a:p>
          <a:p>
            <a:pPr lvl="1">
              <a:lnSpc>
                <a:spcPct val="90000"/>
              </a:lnSpc>
              <a:buFontTx/>
              <a:buNone/>
            </a:pPr>
            <a:r>
              <a:rPr lang="en-US" altLang="zh-CN" sz="2000" dirty="0">
                <a:solidFill>
                  <a:srgbClr val="FF158A"/>
                </a:solidFill>
                <a:effectLst/>
                <a:sym typeface="Symbol" panose="05050102010706020507" pitchFamily="18" charset="2"/>
              </a:rPr>
              <a:t>                                             = -15.125</a:t>
            </a:r>
          </a:p>
          <a:p>
            <a:pPr lvl="1">
              <a:lnSpc>
                <a:spcPct val="90000"/>
              </a:lnSpc>
            </a:pPr>
            <a:r>
              <a:rPr lang="en-US" altLang="zh-CN" sz="2000" dirty="0">
                <a:effectLst/>
              </a:rPr>
              <a:t>The expected value of the portfolio (inclusive of dividends) at the end of the 3 months is therefore</a:t>
            </a:r>
          </a:p>
          <a:p>
            <a:pPr lvl="1" algn="ctr">
              <a:lnSpc>
                <a:spcPct val="90000"/>
              </a:lnSpc>
              <a:buFontTx/>
              <a:buNone/>
            </a:pPr>
            <a:r>
              <a:rPr lang="en-US" altLang="zh-CN" sz="2000" dirty="0">
                <a:solidFill>
                  <a:srgbClr val="FF158A"/>
                </a:solidFill>
                <a:effectLst/>
              </a:rPr>
              <a:t>$5,050,000 *(1- 0.15125) = $4,286,187</a:t>
            </a:r>
          </a:p>
        </p:txBody>
      </p:sp>
    </p:spTree>
    <p:extLst>
      <p:ext uri="{BB962C8B-B14F-4D97-AF65-F5344CB8AC3E}">
        <p14:creationId xmlns:p14="http://schemas.microsoft.com/office/powerpoint/2010/main" val="604394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zh-CN"/>
              <a:t>Hedging an Equity Portfolio</a:t>
            </a:r>
            <a:endParaRPr lang="zh-CN" altLang="en-US"/>
          </a:p>
        </p:txBody>
      </p:sp>
      <p:sp>
        <p:nvSpPr>
          <p:cNvPr id="544771" name="Rectangle 3"/>
          <p:cNvSpPr>
            <a:spLocks noGrp="1" noChangeArrowheads="1"/>
          </p:cNvSpPr>
          <p:nvPr>
            <p:ph type="body" idx="1"/>
          </p:nvPr>
        </p:nvSpPr>
        <p:spPr/>
        <p:txBody>
          <a:bodyPr/>
          <a:lstStyle/>
          <a:p>
            <a:r>
              <a:rPr lang="en-US" altLang="zh-CN" sz="2400" dirty="0"/>
              <a:t>The gain on the hedge is</a:t>
            </a:r>
          </a:p>
          <a:p>
            <a:pPr algn="ctr">
              <a:buFont typeface="Wingdings" panose="05000000000000000000" pitchFamily="2" charset="2"/>
              <a:buNone/>
            </a:pPr>
            <a:r>
              <a:rPr lang="en-US" altLang="zh-CN" sz="2400" dirty="0">
                <a:solidFill>
                  <a:srgbClr val="FF158A"/>
                </a:solidFill>
              </a:rPr>
              <a:t>$4,286,187 + $810,000 = $5,096,187</a:t>
            </a:r>
            <a:endParaRPr lang="zh-CN" altLang="en-US" sz="2400" dirty="0">
              <a:solidFill>
                <a:srgbClr val="FF158A"/>
              </a:solidFill>
            </a:endParaRPr>
          </a:p>
        </p:txBody>
      </p:sp>
      <p:pic>
        <p:nvPicPr>
          <p:cNvPr id="544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3613" y="2708275"/>
            <a:ext cx="9837173"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11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wipe(right)">
                                      <p:cBhvr>
                                        <p:cTn id="7" dur="500"/>
                                        <p:tgtEl>
                                          <p:spTgt spid="544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354" y="2610465"/>
            <a:ext cx="10515600" cy="993366"/>
          </a:xfrm>
        </p:spPr>
        <p:txBody>
          <a:bodyPr/>
          <a:lstStyle/>
          <a:p>
            <a:pPr algn="ctr"/>
            <a:r>
              <a:rPr lang="en-US" altLang="zh-CN" dirty="0" smtClean="0">
                <a:solidFill>
                  <a:srgbClr val="FF158A"/>
                </a:solidFill>
                <a:ea typeface="宋体" panose="02010600030101010101" pitchFamily="2" charset="-122"/>
              </a:rPr>
              <a:t>Hedge strategy</a:t>
            </a:r>
            <a:endParaRPr lang="zh-CN" altLang="en-US" dirty="0">
              <a:solidFill>
                <a:srgbClr val="FF158A"/>
              </a:solidFill>
            </a:endParaRPr>
          </a:p>
        </p:txBody>
      </p:sp>
    </p:spTree>
    <p:extLst>
      <p:ext uri="{BB962C8B-B14F-4D97-AF65-F5344CB8AC3E}">
        <p14:creationId xmlns:p14="http://schemas.microsoft.com/office/powerpoint/2010/main" val="3599085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rPr lang="en-US" altLang="zh-CN" sz="2800"/>
              <a:t>Rolling hedge</a:t>
            </a:r>
          </a:p>
        </p:txBody>
      </p:sp>
      <p:sp>
        <p:nvSpPr>
          <p:cNvPr id="545795" name="Rectangle 3"/>
          <p:cNvSpPr>
            <a:spLocks noGrp="1" noChangeArrowheads="1"/>
          </p:cNvSpPr>
          <p:nvPr>
            <p:ph type="body" idx="1"/>
          </p:nvPr>
        </p:nvSpPr>
        <p:spPr>
          <a:xfrm>
            <a:off x="669471" y="1868488"/>
            <a:ext cx="10819523" cy="4075112"/>
          </a:xfrm>
        </p:spPr>
        <p:txBody>
          <a:bodyPr/>
          <a:lstStyle/>
          <a:p>
            <a:r>
              <a:rPr lang="en-US" altLang="zh-CN" dirty="0">
                <a:solidFill>
                  <a:srgbClr val="1406CA"/>
                </a:solidFill>
              </a:rPr>
              <a:t>Sometimes the expiration date of the hedge is later than the delivery dates of all the futures contracts that can be </a:t>
            </a:r>
            <a:r>
              <a:rPr lang="en-US" altLang="zh-CN" dirty="0" smtClean="0">
                <a:solidFill>
                  <a:srgbClr val="1406CA"/>
                </a:solidFill>
              </a:rPr>
              <a:t>used</a:t>
            </a:r>
            <a:endParaRPr lang="en-US" altLang="zh-CN" dirty="0">
              <a:solidFill>
                <a:srgbClr val="1406CA"/>
              </a:solidFill>
            </a:endParaRPr>
          </a:p>
          <a:p>
            <a:r>
              <a:rPr lang="en-US" altLang="zh-CN" dirty="0">
                <a:solidFill>
                  <a:srgbClr val="1406CA"/>
                </a:solidFill>
              </a:rPr>
              <a:t>The hedger must then roll the hedge forward by closing out one futures contract and taking the same position in a futures contract with a later delivery </a:t>
            </a:r>
            <a:r>
              <a:rPr lang="en-US" altLang="zh-CN" dirty="0" smtClean="0">
                <a:solidFill>
                  <a:srgbClr val="1406CA"/>
                </a:solidFill>
              </a:rPr>
              <a:t>date</a:t>
            </a:r>
            <a:endParaRPr lang="en-US" altLang="zh-CN" dirty="0">
              <a:solidFill>
                <a:srgbClr val="1406CA"/>
              </a:solidFill>
            </a:endParaRPr>
          </a:p>
          <a:p>
            <a:r>
              <a:rPr lang="en-US" altLang="zh-CN" dirty="0">
                <a:solidFill>
                  <a:srgbClr val="1406CA"/>
                </a:solidFill>
              </a:rPr>
              <a:t>Hedges can be rolled forward many </a:t>
            </a:r>
            <a:r>
              <a:rPr lang="en-US" altLang="zh-CN" dirty="0" smtClean="0">
                <a:solidFill>
                  <a:srgbClr val="1406CA"/>
                </a:solidFill>
              </a:rPr>
              <a:t>times</a:t>
            </a:r>
            <a:endParaRPr lang="en-US" altLang="zh-CN" dirty="0">
              <a:solidFill>
                <a:srgbClr val="1406CA"/>
              </a:solidFill>
            </a:endParaRPr>
          </a:p>
          <a:p>
            <a:r>
              <a:rPr lang="en-US" altLang="zh-CN" dirty="0">
                <a:solidFill>
                  <a:srgbClr val="1406CA"/>
                </a:solidFill>
              </a:rPr>
              <a:t>Consider a company that wishes to use a short hedge to reduce the risk associated with the price to be received for an asset at time </a:t>
            </a:r>
            <a:r>
              <a:rPr lang="en-US" altLang="zh-CN" i="1" dirty="0" smtClean="0">
                <a:solidFill>
                  <a:srgbClr val="1406CA"/>
                </a:solidFill>
              </a:rPr>
              <a:t>T</a:t>
            </a:r>
            <a:endParaRPr lang="en-US" altLang="zh-CN" dirty="0">
              <a:solidFill>
                <a:srgbClr val="1406CA"/>
              </a:solidFill>
            </a:endParaRPr>
          </a:p>
        </p:txBody>
      </p:sp>
    </p:spTree>
    <p:extLst>
      <p:ext uri="{BB962C8B-B14F-4D97-AF65-F5344CB8AC3E}">
        <p14:creationId xmlns:p14="http://schemas.microsoft.com/office/powerpoint/2010/main" val="2757553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wipe(left)">
                                      <p:cBhvr>
                                        <p:cTn id="7" dur="500"/>
                                        <p:tgtEl>
                                          <p:spTgt spid="545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wipe(left)">
                                      <p:cBhvr>
                                        <p:cTn id="12" dur="500"/>
                                        <p:tgtEl>
                                          <p:spTgt spid="545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5795">
                                            <p:txEl>
                                              <p:pRg st="2" end="2"/>
                                            </p:txEl>
                                          </p:spTgt>
                                        </p:tgtEl>
                                        <p:attrNameLst>
                                          <p:attrName>style.visibility</p:attrName>
                                        </p:attrNameLst>
                                      </p:cBhvr>
                                      <p:to>
                                        <p:strVal val="visible"/>
                                      </p:to>
                                    </p:set>
                                    <p:animEffect transition="in" filter="wipe(left)">
                                      <p:cBhvr>
                                        <p:cTn id="17" dur="500"/>
                                        <p:tgtEl>
                                          <p:spTgt spid="545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5795">
                                            <p:txEl>
                                              <p:pRg st="3" end="3"/>
                                            </p:txEl>
                                          </p:spTgt>
                                        </p:tgtEl>
                                        <p:attrNameLst>
                                          <p:attrName>style.visibility</p:attrName>
                                        </p:attrNameLst>
                                      </p:cBhvr>
                                      <p:to>
                                        <p:strVal val="visible"/>
                                      </p:to>
                                    </p:set>
                                    <p:animEffect transition="in" filter="wipe(left)">
                                      <p:cBhvr>
                                        <p:cTn id="22" dur="500"/>
                                        <p:tgtEl>
                                          <p:spTgt spid="545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ltLang="zh-CN" sz="2800"/>
              <a:t>Rolling hedge</a:t>
            </a:r>
            <a:endParaRPr lang="zh-CN" altLang="en-US" sz="2800"/>
          </a:p>
        </p:txBody>
      </p:sp>
      <p:sp>
        <p:nvSpPr>
          <p:cNvPr id="546819" name="Rectangle 3"/>
          <p:cNvSpPr>
            <a:spLocks noGrp="1" noChangeArrowheads="1"/>
          </p:cNvSpPr>
          <p:nvPr>
            <p:ph type="body" idx="1"/>
          </p:nvPr>
        </p:nvSpPr>
        <p:spPr>
          <a:xfrm>
            <a:off x="516194" y="1524001"/>
            <a:ext cx="11120283" cy="1579563"/>
          </a:xfrm>
        </p:spPr>
        <p:txBody>
          <a:bodyPr/>
          <a:lstStyle/>
          <a:p>
            <a:r>
              <a:rPr lang="en-US" altLang="zh-CN" sz="2400" dirty="0">
                <a:solidFill>
                  <a:srgbClr val="1406CA"/>
                </a:solidFill>
              </a:rPr>
              <a:t>If there are futures contracts 1, 2, 3,…, </a:t>
            </a:r>
            <a:r>
              <a:rPr lang="en-US" altLang="zh-CN" sz="2400" i="1" dirty="0">
                <a:solidFill>
                  <a:srgbClr val="1406CA"/>
                </a:solidFill>
              </a:rPr>
              <a:t>n</a:t>
            </a:r>
            <a:r>
              <a:rPr lang="en-US" altLang="zh-CN" sz="2400" dirty="0">
                <a:solidFill>
                  <a:srgbClr val="1406CA"/>
                </a:solidFill>
              </a:rPr>
              <a:t> (not all necessarily in existence at the present time) with progressively later delivery dates, the company can use the following strategy:</a:t>
            </a:r>
          </a:p>
        </p:txBody>
      </p:sp>
      <p:sp>
        <p:nvSpPr>
          <p:cNvPr id="546820" name="Rectangle 4"/>
          <p:cNvSpPr>
            <a:spLocks noChangeArrowheads="1"/>
          </p:cNvSpPr>
          <p:nvPr/>
        </p:nvSpPr>
        <p:spPr bwMode="auto">
          <a:xfrm>
            <a:off x="2122714" y="2804885"/>
            <a:ext cx="808264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Font typeface="Wingdings" panose="05000000000000000000" pitchFamily="2" charset="2"/>
              <a:buChar char="v"/>
              <a:defRPr sz="28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820738" indent="-285750" algn="l">
              <a:spcBef>
                <a:spcPct val="20000"/>
              </a:spcBef>
              <a:buClr>
                <a:srgbClr val="FF9900"/>
              </a:buClr>
              <a:buChar char="—"/>
              <a:defRPr sz="24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228725" indent="-228600" algn="l">
              <a:spcBef>
                <a:spcPct val="20000"/>
              </a:spcBef>
              <a:buClr>
                <a:schemeClr val="accent2"/>
              </a:buClr>
              <a:buFont typeface="Wingdings" panose="05000000000000000000" pitchFamily="2" charset="2"/>
              <a:buChar cha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36713"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rPr lang="en-US" altLang="zh-CN" sz="2000" dirty="0">
                <a:solidFill>
                  <a:srgbClr val="FF0000"/>
                </a:solidFill>
              </a:rPr>
              <a:t>Time </a:t>
            </a:r>
            <a:r>
              <a:rPr lang="en-US" altLang="zh-CN" sz="2000" i="1" dirty="0">
                <a:solidFill>
                  <a:srgbClr val="FF0000"/>
                </a:solidFill>
              </a:rPr>
              <a:t>t</a:t>
            </a:r>
            <a:r>
              <a:rPr lang="en-US" altLang="zh-CN" sz="2000" baseline="-25000" dirty="0">
                <a:solidFill>
                  <a:srgbClr val="FF0000"/>
                </a:solidFill>
              </a:rPr>
              <a:t>1</a:t>
            </a:r>
            <a:r>
              <a:rPr lang="en-US" altLang="zh-CN" sz="2000" dirty="0">
                <a:solidFill>
                  <a:srgbClr val="FF0000"/>
                </a:solidFill>
              </a:rPr>
              <a:t>: Short futures contract 1.</a:t>
            </a:r>
          </a:p>
          <a:p>
            <a:pPr>
              <a:buFont typeface="Wingdings" panose="05000000000000000000" pitchFamily="2" charset="2"/>
              <a:buNone/>
            </a:pPr>
            <a:r>
              <a:rPr lang="en-US" altLang="zh-CN" sz="2000" dirty="0">
                <a:solidFill>
                  <a:srgbClr val="FF0000"/>
                </a:solidFill>
              </a:rPr>
              <a:t>Time </a:t>
            </a:r>
            <a:r>
              <a:rPr lang="en-US" altLang="zh-CN" sz="2000" i="1" dirty="0">
                <a:solidFill>
                  <a:srgbClr val="FF0000"/>
                </a:solidFill>
              </a:rPr>
              <a:t>t</a:t>
            </a:r>
            <a:r>
              <a:rPr lang="en-US" altLang="zh-CN" sz="2000" baseline="-25000" dirty="0">
                <a:solidFill>
                  <a:srgbClr val="FF0000"/>
                </a:solidFill>
              </a:rPr>
              <a:t>2</a:t>
            </a:r>
            <a:r>
              <a:rPr lang="en-US" altLang="zh-CN" sz="2000" dirty="0">
                <a:solidFill>
                  <a:srgbClr val="FF0000"/>
                </a:solidFill>
              </a:rPr>
              <a:t>: Close out futures contract 1</a:t>
            </a:r>
          </a:p>
          <a:p>
            <a:pPr>
              <a:buFont typeface="Wingdings" panose="05000000000000000000" pitchFamily="2" charset="2"/>
              <a:buNone/>
            </a:pPr>
            <a:r>
              <a:rPr lang="en-US" altLang="zh-CN" sz="2000" dirty="0">
                <a:solidFill>
                  <a:srgbClr val="FF0000"/>
                </a:solidFill>
              </a:rPr>
              <a:t>                Short futures contract 2.</a:t>
            </a:r>
          </a:p>
          <a:p>
            <a:pPr>
              <a:buFont typeface="Wingdings" panose="05000000000000000000" pitchFamily="2" charset="2"/>
              <a:buNone/>
            </a:pPr>
            <a:r>
              <a:rPr lang="en-US" altLang="zh-CN" sz="2000" dirty="0">
                <a:solidFill>
                  <a:srgbClr val="FF0000"/>
                </a:solidFill>
              </a:rPr>
              <a:t>Time </a:t>
            </a:r>
            <a:r>
              <a:rPr lang="en-US" altLang="zh-CN" sz="2000" i="1" dirty="0">
                <a:solidFill>
                  <a:srgbClr val="FF0000"/>
                </a:solidFill>
              </a:rPr>
              <a:t>t</a:t>
            </a:r>
            <a:r>
              <a:rPr lang="en-US" altLang="zh-CN" sz="2000" baseline="-25000" dirty="0">
                <a:solidFill>
                  <a:srgbClr val="FF0000"/>
                </a:solidFill>
              </a:rPr>
              <a:t>3</a:t>
            </a:r>
            <a:r>
              <a:rPr lang="en-US" altLang="zh-CN" sz="2000" dirty="0">
                <a:solidFill>
                  <a:srgbClr val="FF0000"/>
                </a:solidFill>
              </a:rPr>
              <a:t>: Close out futures contract 2.</a:t>
            </a:r>
          </a:p>
          <a:p>
            <a:pPr>
              <a:buFont typeface="Wingdings" panose="05000000000000000000" pitchFamily="2" charset="2"/>
              <a:buNone/>
            </a:pPr>
            <a:r>
              <a:rPr lang="en-US" altLang="zh-CN" sz="2000" dirty="0">
                <a:solidFill>
                  <a:srgbClr val="FF0000"/>
                </a:solidFill>
              </a:rPr>
              <a:t>                Short futures contract 3.</a:t>
            </a:r>
          </a:p>
          <a:p>
            <a:pPr>
              <a:buFont typeface="Wingdings" panose="05000000000000000000" pitchFamily="2" charset="2"/>
              <a:buNone/>
            </a:pPr>
            <a:r>
              <a:rPr lang="en-US" altLang="zh-CN" sz="2000" dirty="0">
                <a:solidFill>
                  <a:srgbClr val="FF0000"/>
                </a:solidFill>
              </a:rPr>
              <a:t>                      </a:t>
            </a:r>
            <a:r>
              <a:rPr lang="en-US" altLang="zh-CN" sz="2000" dirty="0">
                <a:solidFill>
                  <a:srgbClr val="FF0000"/>
                </a:solidFill>
                <a:sym typeface="Symbol" panose="05050102010706020507" pitchFamily="18" charset="2"/>
              </a:rPr>
              <a:t></a:t>
            </a:r>
          </a:p>
          <a:p>
            <a:pPr>
              <a:buFont typeface="Wingdings" panose="05000000000000000000" pitchFamily="2" charset="2"/>
              <a:buNone/>
            </a:pPr>
            <a:r>
              <a:rPr lang="en-US" altLang="zh-CN" sz="2000" dirty="0">
                <a:solidFill>
                  <a:srgbClr val="FF0000"/>
                </a:solidFill>
                <a:sym typeface="Symbol" panose="05050102010706020507" pitchFamily="18" charset="2"/>
              </a:rPr>
              <a:t>Time </a:t>
            </a:r>
            <a:r>
              <a:rPr lang="en-US" altLang="zh-CN" sz="2000" i="1" dirty="0" err="1">
                <a:solidFill>
                  <a:srgbClr val="FF0000"/>
                </a:solidFill>
                <a:sym typeface="Symbol" panose="05050102010706020507" pitchFamily="18" charset="2"/>
              </a:rPr>
              <a:t>t</a:t>
            </a:r>
            <a:r>
              <a:rPr lang="en-US" altLang="zh-CN" sz="2000" baseline="-25000" dirty="0" err="1">
                <a:solidFill>
                  <a:srgbClr val="FF0000"/>
                </a:solidFill>
                <a:sym typeface="Symbol" panose="05050102010706020507" pitchFamily="18" charset="2"/>
              </a:rPr>
              <a:t>n</a:t>
            </a:r>
            <a:r>
              <a:rPr lang="en-US" altLang="zh-CN" sz="2000" dirty="0">
                <a:solidFill>
                  <a:srgbClr val="FF0000"/>
                </a:solidFill>
                <a:sym typeface="Symbol" panose="05050102010706020507" pitchFamily="18" charset="2"/>
              </a:rPr>
              <a:t>: Close out futures contract n – 1.</a:t>
            </a:r>
          </a:p>
          <a:p>
            <a:pPr>
              <a:buFont typeface="Wingdings" panose="05000000000000000000" pitchFamily="2" charset="2"/>
              <a:buNone/>
            </a:pPr>
            <a:r>
              <a:rPr lang="en-US" altLang="zh-CN" sz="2000" dirty="0">
                <a:solidFill>
                  <a:srgbClr val="FF0000"/>
                </a:solidFill>
                <a:sym typeface="Symbol" panose="05050102010706020507" pitchFamily="18" charset="2"/>
              </a:rPr>
              <a:t>                Short futures  contract n.</a:t>
            </a:r>
          </a:p>
          <a:p>
            <a:pPr>
              <a:buFont typeface="Wingdings" panose="05000000000000000000" pitchFamily="2" charset="2"/>
              <a:buNone/>
            </a:pPr>
            <a:r>
              <a:rPr lang="en-US" altLang="zh-CN" sz="2000" dirty="0">
                <a:solidFill>
                  <a:srgbClr val="FF0000"/>
                </a:solidFill>
                <a:sym typeface="Symbol" panose="05050102010706020507" pitchFamily="18" charset="2"/>
              </a:rPr>
              <a:t>Time </a:t>
            </a:r>
            <a:r>
              <a:rPr lang="en-US" altLang="zh-CN" sz="2000" i="1" dirty="0">
                <a:solidFill>
                  <a:srgbClr val="FF0000"/>
                </a:solidFill>
                <a:sym typeface="Symbol" panose="05050102010706020507" pitchFamily="18" charset="2"/>
              </a:rPr>
              <a:t>T</a:t>
            </a:r>
            <a:r>
              <a:rPr lang="en-US" altLang="zh-CN" sz="2000" dirty="0">
                <a:solidFill>
                  <a:srgbClr val="FF0000"/>
                </a:solidFill>
                <a:sym typeface="Symbol" panose="05050102010706020507" pitchFamily="18" charset="2"/>
              </a:rPr>
              <a:t>: Close out futures contract n</a:t>
            </a:r>
          </a:p>
        </p:txBody>
      </p:sp>
    </p:spTree>
    <p:extLst>
      <p:ext uri="{BB962C8B-B14F-4D97-AF65-F5344CB8AC3E}">
        <p14:creationId xmlns:p14="http://schemas.microsoft.com/office/powerpoint/2010/main" val="14546833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4006" y="2693687"/>
            <a:ext cx="10515600" cy="2335470"/>
          </a:xfrm>
        </p:spPr>
        <p:txBody>
          <a:bodyPr/>
          <a:lstStyle/>
          <a:p>
            <a:pPr algn="ctr"/>
            <a:r>
              <a:rPr lang="en-US" altLang="zh-CN" sz="4400" dirty="0" smtClean="0">
                <a:solidFill>
                  <a:srgbClr val="FF158A"/>
                </a:solidFill>
              </a:rPr>
              <a:t>Accounting Tax</a:t>
            </a:r>
            <a:br>
              <a:rPr lang="en-US" altLang="zh-CN" sz="4400" dirty="0" smtClean="0">
                <a:solidFill>
                  <a:srgbClr val="FF158A"/>
                </a:solidFill>
              </a:rPr>
            </a:br>
            <a:r>
              <a:rPr lang="en-US" altLang="zh-CN" sz="4400" dirty="0" smtClean="0">
                <a:solidFill>
                  <a:srgbClr val="FF158A"/>
                </a:solidFill>
              </a:rPr>
              <a:t> and</a:t>
            </a:r>
            <a:br>
              <a:rPr lang="en-US" altLang="zh-CN" sz="4400" dirty="0" smtClean="0">
                <a:solidFill>
                  <a:srgbClr val="FF158A"/>
                </a:solidFill>
              </a:rPr>
            </a:br>
            <a:r>
              <a:rPr lang="en-US" altLang="zh-CN" sz="4400" dirty="0" smtClean="0">
                <a:solidFill>
                  <a:srgbClr val="FF158A"/>
                </a:solidFill>
              </a:rPr>
              <a:t>Forward Contracts</a:t>
            </a:r>
            <a:br>
              <a:rPr lang="en-US" altLang="zh-CN" sz="4400" dirty="0" smtClean="0">
                <a:solidFill>
                  <a:srgbClr val="FF158A"/>
                </a:solidFill>
              </a:rPr>
            </a:br>
            <a:r>
              <a:rPr lang="en-US" altLang="zh-CN" sz="4400" dirty="0" smtClean="0">
                <a:solidFill>
                  <a:srgbClr val="FF158A"/>
                </a:solidFill>
              </a:rPr>
              <a:t>—Appendix</a:t>
            </a:r>
            <a:endParaRPr lang="zh-CN" altLang="en-US" sz="4400" dirty="0">
              <a:solidFill>
                <a:srgbClr val="FF158A"/>
              </a:solidFill>
            </a:endParaRPr>
          </a:p>
        </p:txBody>
      </p:sp>
    </p:spTree>
    <p:extLst>
      <p:ext uri="{BB962C8B-B14F-4D97-AF65-F5344CB8AC3E}">
        <p14:creationId xmlns:p14="http://schemas.microsoft.com/office/powerpoint/2010/main" val="17316211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ltLang="zh-CN" dirty="0"/>
              <a:t>Accounting and Tax</a:t>
            </a:r>
          </a:p>
        </p:txBody>
      </p:sp>
      <p:sp>
        <p:nvSpPr>
          <p:cNvPr id="428035" name="Rectangle 3"/>
          <p:cNvSpPr>
            <a:spLocks noGrp="1" noChangeArrowheads="1"/>
          </p:cNvSpPr>
          <p:nvPr>
            <p:ph type="body" idx="1"/>
          </p:nvPr>
        </p:nvSpPr>
        <p:spPr>
          <a:xfrm>
            <a:off x="476864" y="1826342"/>
            <a:ext cx="11135033" cy="4419600"/>
          </a:xfrm>
        </p:spPr>
        <p:txBody>
          <a:bodyPr/>
          <a:lstStyle/>
          <a:p>
            <a:r>
              <a:rPr lang="en-US" altLang="zh-CN" dirty="0">
                <a:solidFill>
                  <a:srgbClr val="1406CA"/>
                </a:solidFill>
              </a:rPr>
              <a:t>Accounting treatment of a futures transaction</a:t>
            </a:r>
          </a:p>
          <a:p>
            <a:pPr lvl="1">
              <a:buFontTx/>
              <a:buNone/>
            </a:pPr>
            <a:r>
              <a:rPr lang="en-US" altLang="zh-CN" i="1" dirty="0">
                <a:solidFill>
                  <a:srgbClr val="CC0066"/>
                </a:solidFill>
              </a:rPr>
              <a:t>From the Trader’s Desk-February 2001</a:t>
            </a:r>
          </a:p>
          <a:p>
            <a:pPr lvl="1">
              <a:buFontTx/>
              <a:buNone/>
            </a:pPr>
            <a:r>
              <a:rPr lang="en-US" altLang="zh-CN" dirty="0"/>
              <a:t>       September 2000: Investor takes a long position in one March 2001 futures contract to buy 5,000 bushels of corn. Futures price is 150 cents per bushel.</a:t>
            </a:r>
          </a:p>
          <a:p>
            <a:pPr lvl="1">
              <a:buFontTx/>
              <a:buNone/>
            </a:pPr>
            <a:r>
              <a:rPr lang="en-US" altLang="zh-CN" dirty="0"/>
              <a:t>       End of 2000: Futures prices is 170 cents per bushel.</a:t>
            </a:r>
          </a:p>
          <a:p>
            <a:pPr lvl="1">
              <a:buFontTx/>
              <a:buNone/>
            </a:pPr>
            <a:r>
              <a:rPr lang="en-US" altLang="zh-CN" dirty="0"/>
              <a:t>       February 2001: The contract is closed out. Futures price is 180 cents per bushel.</a:t>
            </a:r>
          </a:p>
        </p:txBody>
      </p:sp>
      <p:sp>
        <p:nvSpPr>
          <p:cNvPr id="428036" name="Rectangle 4"/>
          <p:cNvSpPr>
            <a:spLocks noChangeArrowheads="1"/>
          </p:cNvSpPr>
          <p:nvPr/>
        </p:nvSpPr>
        <p:spPr bwMode="auto">
          <a:xfrm>
            <a:off x="575187" y="2286000"/>
            <a:ext cx="10869561"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7" name="Line 5"/>
          <p:cNvSpPr>
            <a:spLocks noChangeShapeType="1"/>
          </p:cNvSpPr>
          <p:nvPr/>
        </p:nvSpPr>
        <p:spPr bwMode="auto">
          <a:xfrm flipV="1">
            <a:off x="575187" y="2772696"/>
            <a:ext cx="10869561"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8039" name="Line 7"/>
          <p:cNvSpPr>
            <a:spLocks noChangeShapeType="1"/>
          </p:cNvSpPr>
          <p:nvPr/>
        </p:nvSpPr>
        <p:spPr bwMode="auto">
          <a:xfrm>
            <a:off x="2209800" y="5181600"/>
            <a:ext cx="8001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82069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2101644" y="1221658"/>
            <a:ext cx="7551738"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kumimoji="1" lang="zh-CN" altLang="en-US" sz="2800">
                <a:solidFill>
                  <a:srgbClr val="0000CC"/>
                </a:solidFill>
                <a:latin typeface="Tahoma" panose="020B0604030504040204" pitchFamily="34" charset="0"/>
                <a:ea typeface="黑体" panose="02010609060101010101" pitchFamily="49" charset="-122"/>
              </a:rPr>
              <a:t>期货交易流程</a:t>
            </a:r>
          </a:p>
        </p:txBody>
      </p:sp>
      <p:sp>
        <p:nvSpPr>
          <p:cNvPr id="538627" name="Text Box 3"/>
          <p:cNvSpPr txBox="1">
            <a:spLocks noChangeArrowheads="1"/>
          </p:cNvSpPr>
          <p:nvPr/>
        </p:nvSpPr>
        <p:spPr bwMode="auto">
          <a:xfrm>
            <a:off x="2382632" y="2613896"/>
            <a:ext cx="1497012" cy="461962"/>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买方交易者</a:t>
            </a:r>
          </a:p>
        </p:txBody>
      </p:sp>
      <p:sp>
        <p:nvSpPr>
          <p:cNvPr id="538628" name="Text Box 4"/>
          <p:cNvSpPr txBox="1">
            <a:spLocks noChangeArrowheads="1"/>
          </p:cNvSpPr>
          <p:nvPr/>
        </p:nvSpPr>
        <p:spPr bwMode="auto">
          <a:xfrm>
            <a:off x="7773782" y="2613896"/>
            <a:ext cx="1497012" cy="461962"/>
          </a:xfrm>
          <a:prstGeom prst="rect">
            <a:avLst/>
          </a:prstGeom>
          <a:solidFill>
            <a:schemeClr val="bg1"/>
          </a:solidFill>
          <a:ln w="9525">
            <a:solidFill>
              <a:srgbClr val="003366"/>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卖方交易者</a:t>
            </a:r>
          </a:p>
        </p:txBody>
      </p:sp>
      <p:sp>
        <p:nvSpPr>
          <p:cNvPr id="538629" name="Text Box 5"/>
          <p:cNvSpPr txBox="1">
            <a:spLocks noChangeArrowheads="1"/>
          </p:cNvSpPr>
          <p:nvPr/>
        </p:nvSpPr>
        <p:spPr bwMode="auto">
          <a:xfrm>
            <a:off x="2382632" y="3844209"/>
            <a:ext cx="1497012" cy="461963"/>
          </a:xfrm>
          <a:prstGeom prst="rect">
            <a:avLst/>
          </a:prstGeom>
          <a:solidFill>
            <a:schemeClr val="bg1"/>
          </a:solidFill>
          <a:ln w="9525" algn="ctr">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会员经纪商</a:t>
            </a:r>
          </a:p>
        </p:txBody>
      </p:sp>
      <p:sp>
        <p:nvSpPr>
          <p:cNvPr id="538630" name="Text Box 6"/>
          <p:cNvSpPr txBox="1">
            <a:spLocks noChangeArrowheads="1"/>
          </p:cNvSpPr>
          <p:nvPr/>
        </p:nvSpPr>
        <p:spPr bwMode="auto">
          <a:xfrm>
            <a:off x="7773782" y="3844209"/>
            <a:ext cx="1497012" cy="461963"/>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经纪商</a:t>
            </a:r>
          </a:p>
        </p:txBody>
      </p:sp>
      <p:sp>
        <p:nvSpPr>
          <p:cNvPr id="538631" name="Text Box 7"/>
          <p:cNvSpPr txBox="1">
            <a:spLocks noChangeArrowheads="1"/>
          </p:cNvSpPr>
          <p:nvPr/>
        </p:nvSpPr>
        <p:spPr bwMode="auto">
          <a:xfrm>
            <a:off x="2382632" y="5228508"/>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出市代表</a:t>
            </a:r>
          </a:p>
          <a:p>
            <a:pPr algn="ctr" eaLnBrk="1" hangingPunct="1">
              <a:lnSpc>
                <a:spcPct val="112000"/>
              </a:lnSpc>
            </a:pPr>
            <a:r>
              <a:rPr lang="en-US" altLang="zh-CN" b="1">
                <a:solidFill>
                  <a:srgbClr val="FF158A"/>
                </a:solidFill>
                <a:latin typeface="Arial" panose="020B0604020202020204" pitchFamily="34" charset="0"/>
                <a:ea typeface="楷体_GB2312" pitchFamily="49" charset="-122"/>
              </a:rPr>
              <a:t>/</a:t>
            </a:r>
            <a:r>
              <a:rPr lang="zh-CN" altLang="en-US" b="1">
                <a:solidFill>
                  <a:srgbClr val="FF158A"/>
                </a:solidFill>
                <a:latin typeface="Arial" panose="020B0604020202020204" pitchFamily="34" charset="0"/>
                <a:ea typeface="楷体_GB2312" pitchFamily="49" charset="-122"/>
              </a:rPr>
              <a:t>交易员</a:t>
            </a:r>
          </a:p>
        </p:txBody>
      </p:sp>
      <p:sp>
        <p:nvSpPr>
          <p:cNvPr id="538632" name="Text Box 8"/>
          <p:cNvSpPr txBox="1">
            <a:spLocks noChangeArrowheads="1"/>
          </p:cNvSpPr>
          <p:nvPr/>
        </p:nvSpPr>
        <p:spPr bwMode="auto">
          <a:xfrm>
            <a:off x="7773782" y="5228508"/>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rPr lang="zh-CN" altLang="en-US" b="1">
                <a:solidFill>
                  <a:srgbClr val="FF158A"/>
                </a:solidFill>
                <a:latin typeface="Arial" panose="020B0604020202020204" pitchFamily="34" charset="0"/>
                <a:ea typeface="楷体_GB2312" pitchFamily="49" charset="-122"/>
              </a:rPr>
              <a:t>出市代表</a:t>
            </a:r>
            <a:r>
              <a:rPr lang="en-US" altLang="zh-CN" b="1">
                <a:solidFill>
                  <a:srgbClr val="FF158A"/>
                </a:solidFill>
                <a:latin typeface="Arial" panose="020B0604020202020204" pitchFamily="34" charset="0"/>
                <a:ea typeface="楷体_GB2312" pitchFamily="49" charset="-122"/>
              </a:rPr>
              <a:t>/</a:t>
            </a:r>
          </a:p>
          <a:p>
            <a:pPr algn="ctr" eaLnBrk="1" hangingPunct="1">
              <a:lnSpc>
                <a:spcPct val="112000"/>
              </a:lnSpc>
            </a:pPr>
            <a:r>
              <a:rPr lang="zh-CN" altLang="en-US" b="1">
                <a:solidFill>
                  <a:srgbClr val="FF158A"/>
                </a:solidFill>
                <a:latin typeface="Arial" panose="020B0604020202020204" pitchFamily="34" charset="0"/>
                <a:ea typeface="楷体_GB2312" pitchFamily="49" charset="-122"/>
              </a:rPr>
              <a:t>交易员</a:t>
            </a:r>
          </a:p>
        </p:txBody>
      </p:sp>
      <p:sp>
        <p:nvSpPr>
          <p:cNvPr id="538633" name="Text Box 9"/>
          <p:cNvSpPr txBox="1">
            <a:spLocks noChangeArrowheads="1"/>
          </p:cNvSpPr>
          <p:nvPr/>
        </p:nvSpPr>
        <p:spPr bwMode="auto">
          <a:xfrm>
            <a:off x="4628945" y="4920533"/>
            <a:ext cx="2246313" cy="138430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r>
              <a:rPr lang="zh-CN" altLang="en-US" b="1">
                <a:solidFill>
                  <a:srgbClr val="FF158A"/>
                </a:solidFill>
                <a:latin typeface="Arial" panose="020B0604020202020204" pitchFamily="34" charset="0"/>
                <a:ea typeface="楷体_GB2312" pitchFamily="49" charset="-122"/>
              </a:rPr>
              <a:t>交易大厅</a:t>
            </a:r>
            <a:r>
              <a:rPr lang="en-US" altLang="zh-CN" b="1">
                <a:solidFill>
                  <a:srgbClr val="FF158A"/>
                </a:solidFill>
                <a:latin typeface="Arial" panose="020B0604020202020204" pitchFamily="34" charset="0"/>
                <a:ea typeface="楷体_GB2312" pitchFamily="49" charset="-122"/>
              </a:rPr>
              <a:t>/</a:t>
            </a:r>
          </a:p>
          <a:p>
            <a:pPr algn="ctr" eaLnBrk="1" hangingPunct="1"/>
            <a:r>
              <a:rPr lang="zh-CN" altLang="en-US" b="1">
                <a:solidFill>
                  <a:srgbClr val="FF158A"/>
                </a:solidFill>
                <a:latin typeface="Arial" panose="020B0604020202020204" pitchFamily="34" charset="0"/>
                <a:ea typeface="楷体_GB2312" pitchFamily="49" charset="-122"/>
              </a:rPr>
              <a:t>电子竞价系统</a:t>
            </a:r>
          </a:p>
        </p:txBody>
      </p:sp>
      <p:sp>
        <p:nvSpPr>
          <p:cNvPr id="538634" name="Text Box 10"/>
          <p:cNvSpPr txBox="1">
            <a:spLocks noChangeArrowheads="1"/>
          </p:cNvSpPr>
          <p:nvPr/>
        </p:nvSpPr>
        <p:spPr bwMode="auto">
          <a:xfrm>
            <a:off x="4628945" y="3536233"/>
            <a:ext cx="2246313" cy="769938"/>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a:spcBef>
                <a:spcPts val="775"/>
              </a:spcBef>
            </a:pPr>
            <a:r>
              <a:rPr lang="zh-CN" altLang="en-US" sz="2400" b="1">
                <a:solidFill>
                  <a:srgbClr val="FF158A"/>
                </a:solidFill>
                <a:latin typeface="Arial" panose="020B0604020202020204" pitchFamily="34" charset="0"/>
                <a:ea typeface="楷体_GB2312" pitchFamily="49" charset="-122"/>
              </a:rPr>
              <a:t>结算所</a:t>
            </a:r>
          </a:p>
        </p:txBody>
      </p:sp>
      <p:sp>
        <p:nvSpPr>
          <p:cNvPr id="538635" name="Line 11"/>
          <p:cNvSpPr>
            <a:spLocks noChangeShapeType="1"/>
          </p:cNvSpPr>
          <p:nvPr/>
        </p:nvSpPr>
        <p:spPr bwMode="auto">
          <a:xfrm>
            <a:off x="2981119" y="3075858"/>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6" name="Line 12"/>
          <p:cNvSpPr>
            <a:spLocks noChangeShapeType="1"/>
          </p:cNvSpPr>
          <p:nvPr/>
        </p:nvSpPr>
        <p:spPr bwMode="auto">
          <a:xfrm>
            <a:off x="2981119" y="4306172"/>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7" name="Line 13"/>
          <p:cNvSpPr>
            <a:spLocks noChangeShapeType="1"/>
          </p:cNvSpPr>
          <p:nvPr/>
        </p:nvSpPr>
        <p:spPr bwMode="auto">
          <a:xfrm>
            <a:off x="3879644" y="5536483"/>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8" name="Line 14"/>
          <p:cNvSpPr>
            <a:spLocks noChangeShapeType="1"/>
          </p:cNvSpPr>
          <p:nvPr/>
        </p:nvSpPr>
        <p:spPr bwMode="auto">
          <a:xfrm flipH="1">
            <a:off x="3879644" y="5690471"/>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9" name="Line 15"/>
          <p:cNvSpPr>
            <a:spLocks noChangeShapeType="1"/>
          </p:cNvSpPr>
          <p:nvPr/>
        </p:nvSpPr>
        <p:spPr bwMode="auto">
          <a:xfrm flipV="1">
            <a:off x="3130344" y="4306172"/>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0" name="Line 16"/>
          <p:cNvSpPr>
            <a:spLocks noChangeShapeType="1"/>
          </p:cNvSpPr>
          <p:nvPr/>
        </p:nvSpPr>
        <p:spPr bwMode="auto">
          <a:xfrm flipV="1">
            <a:off x="3130344" y="3075858"/>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1" name="Line 17"/>
          <p:cNvSpPr>
            <a:spLocks noChangeShapeType="1"/>
          </p:cNvSpPr>
          <p:nvPr/>
        </p:nvSpPr>
        <p:spPr bwMode="auto">
          <a:xfrm>
            <a:off x="3879644" y="4152183"/>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2" name="Line 18"/>
          <p:cNvSpPr>
            <a:spLocks noChangeShapeType="1"/>
          </p:cNvSpPr>
          <p:nvPr/>
        </p:nvSpPr>
        <p:spPr bwMode="auto">
          <a:xfrm flipH="1">
            <a:off x="6875258" y="4152183"/>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3" name="Line 19"/>
          <p:cNvSpPr>
            <a:spLocks noChangeShapeType="1"/>
          </p:cNvSpPr>
          <p:nvPr/>
        </p:nvSpPr>
        <p:spPr bwMode="auto">
          <a:xfrm>
            <a:off x="8672307" y="3075858"/>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4" name="Line 20"/>
          <p:cNvSpPr>
            <a:spLocks noChangeShapeType="1"/>
          </p:cNvSpPr>
          <p:nvPr/>
        </p:nvSpPr>
        <p:spPr bwMode="auto">
          <a:xfrm flipV="1">
            <a:off x="8523082" y="3075858"/>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5" name="Line 21"/>
          <p:cNvSpPr>
            <a:spLocks noChangeShapeType="1"/>
          </p:cNvSpPr>
          <p:nvPr/>
        </p:nvSpPr>
        <p:spPr bwMode="auto">
          <a:xfrm>
            <a:off x="8672307" y="4306172"/>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6" name="Line 22"/>
          <p:cNvSpPr>
            <a:spLocks noChangeShapeType="1"/>
          </p:cNvSpPr>
          <p:nvPr/>
        </p:nvSpPr>
        <p:spPr bwMode="auto">
          <a:xfrm flipV="1">
            <a:off x="8523082" y="4306172"/>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7" name="Line 23"/>
          <p:cNvSpPr>
            <a:spLocks noChangeShapeType="1"/>
          </p:cNvSpPr>
          <p:nvPr/>
        </p:nvSpPr>
        <p:spPr bwMode="auto">
          <a:xfrm flipH="1">
            <a:off x="6875258" y="5536483"/>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8" name="Line 24"/>
          <p:cNvSpPr>
            <a:spLocks noChangeShapeType="1"/>
          </p:cNvSpPr>
          <p:nvPr/>
        </p:nvSpPr>
        <p:spPr bwMode="auto">
          <a:xfrm>
            <a:off x="6875258" y="5690471"/>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9" name="Line 25"/>
          <p:cNvSpPr>
            <a:spLocks noChangeShapeType="1"/>
          </p:cNvSpPr>
          <p:nvPr/>
        </p:nvSpPr>
        <p:spPr bwMode="auto">
          <a:xfrm flipV="1">
            <a:off x="5676694" y="4306171"/>
            <a:ext cx="0" cy="6143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50" name="Text Box 26"/>
          <p:cNvSpPr txBox="1">
            <a:spLocks noChangeArrowheads="1"/>
          </p:cNvSpPr>
          <p:nvPr/>
        </p:nvSpPr>
        <p:spPr bwMode="auto">
          <a:xfrm>
            <a:off x="2082594" y="3140946"/>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1</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交易指令</a:t>
            </a:r>
          </a:p>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a:t>
            </a:r>
            <a:r>
              <a:rPr lang="zh-CN" altLang="en-US" sz="1400" b="1">
                <a:solidFill>
                  <a:srgbClr val="FF158A"/>
                </a:solidFill>
                <a:latin typeface="Arial" panose="020B0604020202020204" pitchFamily="34" charset="0"/>
                <a:ea typeface="楷体_GB2312" pitchFamily="49" charset="-122"/>
              </a:rPr>
              <a:t>保证金</a:t>
            </a:r>
          </a:p>
        </p:txBody>
      </p:sp>
      <p:sp>
        <p:nvSpPr>
          <p:cNvPr id="538651" name="Text Box 27"/>
          <p:cNvSpPr txBox="1">
            <a:spLocks noChangeArrowheads="1"/>
          </p:cNvSpPr>
          <p:nvPr/>
        </p:nvSpPr>
        <p:spPr bwMode="auto">
          <a:xfrm>
            <a:off x="2382632" y="4460158"/>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2</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交易</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指令</a:t>
            </a:r>
          </a:p>
        </p:txBody>
      </p:sp>
      <p:sp>
        <p:nvSpPr>
          <p:cNvPr id="538652" name="Text Box 28"/>
          <p:cNvSpPr txBox="1">
            <a:spLocks noChangeArrowheads="1"/>
          </p:cNvSpPr>
          <p:nvPr/>
        </p:nvSpPr>
        <p:spPr bwMode="auto">
          <a:xfrm>
            <a:off x="3879644" y="4917358"/>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3</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买盘</a:t>
            </a:r>
          </a:p>
        </p:txBody>
      </p:sp>
      <p:sp>
        <p:nvSpPr>
          <p:cNvPr id="538653" name="Text Box 29"/>
          <p:cNvSpPr txBox="1">
            <a:spLocks noChangeArrowheads="1"/>
          </p:cNvSpPr>
          <p:nvPr/>
        </p:nvSpPr>
        <p:spPr bwMode="auto">
          <a:xfrm>
            <a:off x="3879644" y="5690471"/>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4</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确认成交信息</a:t>
            </a:r>
          </a:p>
        </p:txBody>
      </p:sp>
      <p:sp>
        <p:nvSpPr>
          <p:cNvPr id="538654" name="Text Box 30"/>
          <p:cNvSpPr txBox="1">
            <a:spLocks noChangeArrowheads="1"/>
          </p:cNvSpPr>
          <p:nvPr/>
        </p:nvSpPr>
        <p:spPr bwMode="auto">
          <a:xfrm>
            <a:off x="2981119" y="4460158"/>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5</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成交</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信息</a:t>
            </a:r>
          </a:p>
        </p:txBody>
      </p:sp>
      <p:sp>
        <p:nvSpPr>
          <p:cNvPr id="538655" name="Text Box 31"/>
          <p:cNvSpPr txBox="1">
            <a:spLocks noChangeArrowheads="1"/>
          </p:cNvSpPr>
          <p:nvPr/>
        </p:nvSpPr>
        <p:spPr bwMode="auto">
          <a:xfrm>
            <a:off x="2981119" y="3075858"/>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6</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成交</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信息</a:t>
            </a:r>
          </a:p>
        </p:txBody>
      </p:sp>
      <p:sp>
        <p:nvSpPr>
          <p:cNvPr id="538656" name="Text Box 32"/>
          <p:cNvSpPr txBox="1">
            <a:spLocks noChangeArrowheads="1"/>
          </p:cNvSpPr>
          <p:nvPr/>
        </p:nvSpPr>
        <p:spPr bwMode="auto">
          <a:xfrm>
            <a:off x="3879644" y="3548933"/>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7</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保证金</a:t>
            </a:r>
          </a:p>
        </p:txBody>
      </p:sp>
      <p:sp>
        <p:nvSpPr>
          <p:cNvPr id="538657" name="Text Box 33"/>
          <p:cNvSpPr txBox="1">
            <a:spLocks noChangeArrowheads="1"/>
          </p:cNvSpPr>
          <p:nvPr/>
        </p:nvSpPr>
        <p:spPr bwMode="auto">
          <a:xfrm>
            <a:off x="5078207" y="4306171"/>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4</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成交</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信息</a:t>
            </a:r>
          </a:p>
        </p:txBody>
      </p:sp>
      <p:sp>
        <p:nvSpPr>
          <p:cNvPr id="538658" name="Text Box 34"/>
          <p:cNvSpPr txBox="1">
            <a:spLocks noChangeArrowheads="1"/>
          </p:cNvSpPr>
          <p:nvPr/>
        </p:nvSpPr>
        <p:spPr bwMode="auto">
          <a:xfrm>
            <a:off x="8523082" y="3075858"/>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1</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交易指令</a:t>
            </a:r>
          </a:p>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a:t>
            </a:r>
            <a:r>
              <a:rPr lang="zh-CN" altLang="en-US" sz="1400" b="1">
                <a:solidFill>
                  <a:srgbClr val="FF158A"/>
                </a:solidFill>
                <a:latin typeface="Arial" panose="020B0604020202020204" pitchFamily="34" charset="0"/>
                <a:ea typeface="楷体_GB2312" pitchFamily="49" charset="-122"/>
              </a:rPr>
              <a:t>保证金</a:t>
            </a:r>
          </a:p>
        </p:txBody>
      </p:sp>
      <p:sp>
        <p:nvSpPr>
          <p:cNvPr id="538659" name="Text Box 35"/>
          <p:cNvSpPr txBox="1">
            <a:spLocks noChangeArrowheads="1"/>
          </p:cNvSpPr>
          <p:nvPr/>
        </p:nvSpPr>
        <p:spPr bwMode="auto">
          <a:xfrm>
            <a:off x="7923007" y="3075858"/>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6</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成交</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信息</a:t>
            </a:r>
          </a:p>
        </p:txBody>
      </p:sp>
      <p:sp>
        <p:nvSpPr>
          <p:cNvPr id="538660" name="Text Box 36"/>
          <p:cNvSpPr txBox="1">
            <a:spLocks noChangeArrowheads="1"/>
          </p:cNvSpPr>
          <p:nvPr/>
        </p:nvSpPr>
        <p:spPr bwMode="auto">
          <a:xfrm>
            <a:off x="7024482" y="3548933"/>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7</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保证金</a:t>
            </a:r>
          </a:p>
        </p:txBody>
      </p:sp>
      <p:sp>
        <p:nvSpPr>
          <p:cNvPr id="538661" name="Text Box 37"/>
          <p:cNvSpPr txBox="1">
            <a:spLocks noChangeArrowheads="1"/>
          </p:cNvSpPr>
          <p:nvPr/>
        </p:nvSpPr>
        <p:spPr bwMode="auto">
          <a:xfrm>
            <a:off x="7024482" y="4941171"/>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3</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卖盘</a:t>
            </a:r>
          </a:p>
        </p:txBody>
      </p:sp>
      <p:sp>
        <p:nvSpPr>
          <p:cNvPr id="538662" name="Text Box 38"/>
          <p:cNvSpPr txBox="1">
            <a:spLocks noChangeArrowheads="1"/>
          </p:cNvSpPr>
          <p:nvPr/>
        </p:nvSpPr>
        <p:spPr bwMode="auto">
          <a:xfrm>
            <a:off x="7024482" y="5690471"/>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4</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确认成交信息</a:t>
            </a:r>
          </a:p>
        </p:txBody>
      </p:sp>
      <p:sp>
        <p:nvSpPr>
          <p:cNvPr id="538663" name="Text Box 39"/>
          <p:cNvSpPr txBox="1">
            <a:spLocks noChangeArrowheads="1"/>
          </p:cNvSpPr>
          <p:nvPr/>
        </p:nvSpPr>
        <p:spPr bwMode="auto">
          <a:xfrm>
            <a:off x="7923007" y="4460158"/>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5</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成交</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信息</a:t>
            </a:r>
          </a:p>
        </p:txBody>
      </p:sp>
      <p:sp>
        <p:nvSpPr>
          <p:cNvPr id="538664" name="Text Box 40"/>
          <p:cNvSpPr txBox="1">
            <a:spLocks noChangeArrowheads="1"/>
          </p:cNvSpPr>
          <p:nvPr/>
        </p:nvSpPr>
        <p:spPr bwMode="auto">
          <a:xfrm>
            <a:off x="8523082" y="4460158"/>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rPr lang="en-US" altLang="zh-CN" sz="1400" b="1">
                <a:solidFill>
                  <a:srgbClr val="FF158A"/>
                </a:solidFill>
                <a:latin typeface="Arial" panose="020B0604020202020204" pitchFamily="34" charset="0"/>
                <a:ea typeface="楷体_GB2312" pitchFamily="49" charset="-122"/>
              </a:rPr>
              <a:t>2</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交易</a:t>
            </a:r>
          </a:p>
          <a:p>
            <a:pPr algn="ctr" eaLnBrk="1" hangingPunct="1">
              <a:lnSpc>
                <a:spcPct val="72000"/>
              </a:lnSpc>
            </a:pPr>
            <a:r>
              <a:rPr lang="zh-CN" altLang="en-US" sz="1400" b="1">
                <a:solidFill>
                  <a:srgbClr val="FF158A"/>
                </a:solidFill>
                <a:latin typeface="Arial" panose="020B0604020202020204" pitchFamily="34" charset="0"/>
                <a:ea typeface="楷体_GB2312" pitchFamily="49" charset="-122"/>
              </a:rPr>
              <a:t>指令</a:t>
            </a:r>
          </a:p>
        </p:txBody>
      </p:sp>
    </p:spTree>
    <p:extLst>
      <p:ext uri="{BB962C8B-B14F-4D97-AF65-F5344CB8AC3E}">
        <p14:creationId xmlns:p14="http://schemas.microsoft.com/office/powerpoint/2010/main" val="2037282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8650"/>
                                        </p:tgtEl>
                                        <p:attrNameLst>
                                          <p:attrName>style.visibility</p:attrName>
                                        </p:attrNameLst>
                                      </p:cBhvr>
                                      <p:to>
                                        <p:strVal val="visible"/>
                                      </p:to>
                                    </p:set>
                                    <p:animEffect transition="in" filter="dissolve">
                                      <p:cBhvr>
                                        <p:cTn id="7" dur="500"/>
                                        <p:tgtEl>
                                          <p:spTgt spid="5386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38635"/>
                                        </p:tgtEl>
                                        <p:attrNameLst>
                                          <p:attrName>style.visibility</p:attrName>
                                        </p:attrNameLst>
                                      </p:cBhvr>
                                      <p:to>
                                        <p:strVal val="visible"/>
                                      </p:to>
                                    </p:set>
                                    <p:animEffect transition="in" filter="dissolve">
                                      <p:cBhvr>
                                        <p:cTn id="11" dur="500"/>
                                        <p:tgtEl>
                                          <p:spTgt spid="5386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8658"/>
                                        </p:tgtEl>
                                        <p:attrNameLst>
                                          <p:attrName>style.visibility</p:attrName>
                                        </p:attrNameLst>
                                      </p:cBhvr>
                                      <p:to>
                                        <p:strVal val="visible"/>
                                      </p:to>
                                    </p:set>
                                    <p:animEffect transition="in" filter="dissolve">
                                      <p:cBhvr>
                                        <p:cTn id="15" dur="500"/>
                                        <p:tgtEl>
                                          <p:spTgt spid="53865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538643"/>
                                        </p:tgtEl>
                                        <p:attrNameLst>
                                          <p:attrName>style.visibility</p:attrName>
                                        </p:attrNameLst>
                                      </p:cBhvr>
                                      <p:to>
                                        <p:strVal val="visible"/>
                                      </p:to>
                                    </p:set>
                                    <p:animEffect transition="in" filter="dissolve">
                                      <p:cBhvr>
                                        <p:cTn id="19" dur="500"/>
                                        <p:tgtEl>
                                          <p:spTgt spid="5386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8651"/>
                                        </p:tgtEl>
                                        <p:attrNameLst>
                                          <p:attrName>style.visibility</p:attrName>
                                        </p:attrNameLst>
                                      </p:cBhvr>
                                      <p:to>
                                        <p:strVal val="visible"/>
                                      </p:to>
                                    </p:set>
                                    <p:animEffect transition="in" filter="dissolve">
                                      <p:cBhvr>
                                        <p:cTn id="24" dur="500"/>
                                        <p:tgtEl>
                                          <p:spTgt spid="53865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538636"/>
                                        </p:tgtEl>
                                        <p:attrNameLst>
                                          <p:attrName>style.visibility</p:attrName>
                                        </p:attrNameLst>
                                      </p:cBhvr>
                                      <p:to>
                                        <p:strVal val="visible"/>
                                      </p:to>
                                    </p:set>
                                    <p:animEffect transition="in" filter="dissolve">
                                      <p:cBhvr>
                                        <p:cTn id="28" dur="500"/>
                                        <p:tgtEl>
                                          <p:spTgt spid="538636"/>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8664"/>
                                        </p:tgtEl>
                                        <p:attrNameLst>
                                          <p:attrName>style.visibility</p:attrName>
                                        </p:attrNameLst>
                                      </p:cBhvr>
                                      <p:to>
                                        <p:strVal val="visible"/>
                                      </p:to>
                                    </p:set>
                                    <p:animEffect transition="in" filter="dissolve">
                                      <p:cBhvr>
                                        <p:cTn id="32" dur="500"/>
                                        <p:tgtEl>
                                          <p:spTgt spid="538664"/>
                                        </p:tgtEl>
                                      </p:cBhvr>
                                    </p:animEffect>
                                  </p:childTnLst>
                                </p:cTn>
                              </p:par>
                            </p:childTnLst>
                          </p:cTn>
                        </p:par>
                        <p:par>
                          <p:cTn id="33" fill="hold" nodeType="afterGroup">
                            <p:stCondLst>
                              <p:cond delay="1500"/>
                            </p:stCondLst>
                            <p:childTnLst>
                              <p:par>
                                <p:cTn id="34" presetID="9" presetClass="entr" presetSubtype="0" fill="hold" nodeType="afterEffect">
                                  <p:stCondLst>
                                    <p:cond delay="0"/>
                                  </p:stCondLst>
                                  <p:childTnLst>
                                    <p:set>
                                      <p:cBhvr>
                                        <p:cTn id="35" dur="1" fill="hold">
                                          <p:stCondLst>
                                            <p:cond delay="0"/>
                                          </p:stCondLst>
                                        </p:cTn>
                                        <p:tgtEl>
                                          <p:spTgt spid="538645"/>
                                        </p:tgtEl>
                                        <p:attrNameLst>
                                          <p:attrName>style.visibility</p:attrName>
                                        </p:attrNameLst>
                                      </p:cBhvr>
                                      <p:to>
                                        <p:strVal val="visible"/>
                                      </p:to>
                                    </p:set>
                                    <p:animEffect transition="in" filter="dissolve">
                                      <p:cBhvr>
                                        <p:cTn id="36" dur="500"/>
                                        <p:tgtEl>
                                          <p:spTgt spid="5386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38652"/>
                                        </p:tgtEl>
                                        <p:attrNameLst>
                                          <p:attrName>style.visibility</p:attrName>
                                        </p:attrNameLst>
                                      </p:cBhvr>
                                      <p:to>
                                        <p:strVal val="visible"/>
                                      </p:to>
                                    </p:set>
                                    <p:animEffect transition="in" filter="dissolve">
                                      <p:cBhvr>
                                        <p:cTn id="41" dur="500"/>
                                        <p:tgtEl>
                                          <p:spTgt spid="538652"/>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538637"/>
                                        </p:tgtEl>
                                        <p:attrNameLst>
                                          <p:attrName>style.visibility</p:attrName>
                                        </p:attrNameLst>
                                      </p:cBhvr>
                                      <p:to>
                                        <p:strVal val="visible"/>
                                      </p:to>
                                    </p:set>
                                    <p:animEffect transition="in" filter="dissolve">
                                      <p:cBhvr>
                                        <p:cTn id="45" dur="500"/>
                                        <p:tgtEl>
                                          <p:spTgt spid="538637"/>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538661"/>
                                        </p:tgtEl>
                                        <p:attrNameLst>
                                          <p:attrName>style.visibility</p:attrName>
                                        </p:attrNameLst>
                                      </p:cBhvr>
                                      <p:to>
                                        <p:strVal val="visible"/>
                                      </p:to>
                                    </p:set>
                                    <p:animEffect transition="in" filter="dissolve">
                                      <p:cBhvr>
                                        <p:cTn id="49" dur="500"/>
                                        <p:tgtEl>
                                          <p:spTgt spid="538661"/>
                                        </p:tgtEl>
                                      </p:cBhvr>
                                    </p:animEffect>
                                  </p:childTnLst>
                                </p:cTn>
                              </p:par>
                            </p:childTnLst>
                          </p:cTn>
                        </p:par>
                        <p:par>
                          <p:cTn id="50" fill="hold" nodeType="afterGroup">
                            <p:stCondLst>
                              <p:cond delay="1500"/>
                            </p:stCondLst>
                            <p:childTnLst>
                              <p:par>
                                <p:cTn id="51" presetID="9" presetClass="entr" presetSubtype="0" fill="hold" nodeType="afterEffect">
                                  <p:stCondLst>
                                    <p:cond delay="0"/>
                                  </p:stCondLst>
                                  <p:childTnLst>
                                    <p:set>
                                      <p:cBhvr>
                                        <p:cTn id="52" dur="1" fill="hold">
                                          <p:stCondLst>
                                            <p:cond delay="0"/>
                                          </p:stCondLst>
                                        </p:cTn>
                                        <p:tgtEl>
                                          <p:spTgt spid="538647"/>
                                        </p:tgtEl>
                                        <p:attrNameLst>
                                          <p:attrName>style.visibility</p:attrName>
                                        </p:attrNameLst>
                                      </p:cBhvr>
                                      <p:to>
                                        <p:strVal val="visible"/>
                                      </p:to>
                                    </p:set>
                                    <p:animEffect transition="in" filter="dissolve">
                                      <p:cBhvr>
                                        <p:cTn id="53" dur="500"/>
                                        <p:tgtEl>
                                          <p:spTgt spid="5386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538638"/>
                                        </p:tgtEl>
                                        <p:attrNameLst>
                                          <p:attrName>style.visibility</p:attrName>
                                        </p:attrNameLst>
                                      </p:cBhvr>
                                      <p:to>
                                        <p:strVal val="visible"/>
                                      </p:to>
                                    </p:set>
                                    <p:animEffect transition="in" filter="dissolve">
                                      <p:cBhvr>
                                        <p:cTn id="58" dur="500"/>
                                        <p:tgtEl>
                                          <p:spTgt spid="538638"/>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538653"/>
                                        </p:tgtEl>
                                        <p:attrNameLst>
                                          <p:attrName>style.visibility</p:attrName>
                                        </p:attrNameLst>
                                      </p:cBhvr>
                                      <p:to>
                                        <p:strVal val="visible"/>
                                      </p:to>
                                    </p:set>
                                    <p:animEffect transition="in" filter="dissolve">
                                      <p:cBhvr>
                                        <p:cTn id="62" dur="500"/>
                                        <p:tgtEl>
                                          <p:spTgt spid="538653"/>
                                        </p:tgtEl>
                                      </p:cBhvr>
                                    </p:animEffect>
                                  </p:childTnLst>
                                </p:cTn>
                              </p:par>
                            </p:childTnLst>
                          </p:cTn>
                        </p:par>
                        <p:par>
                          <p:cTn id="63" fill="hold" nodeType="afterGroup">
                            <p:stCondLst>
                              <p:cond delay="1000"/>
                            </p:stCondLst>
                            <p:childTnLst>
                              <p:par>
                                <p:cTn id="64" presetID="9" presetClass="entr" presetSubtype="0" fill="hold" nodeType="afterEffect">
                                  <p:stCondLst>
                                    <p:cond delay="0"/>
                                  </p:stCondLst>
                                  <p:childTnLst>
                                    <p:set>
                                      <p:cBhvr>
                                        <p:cTn id="65" dur="1" fill="hold">
                                          <p:stCondLst>
                                            <p:cond delay="0"/>
                                          </p:stCondLst>
                                        </p:cTn>
                                        <p:tgtEl>
                                          <p:spTgt spid="538648"/>
                                        </p:tgtEl>
                                        <p:attrNameLst>
                                          <p:attrName>style.visibility</p:attrName>
                                        </p:attrNameLst>
                                      </p:cBhvr>
                                      <p:to>
                                        <p:strVal val="visible"/>
                                      </p:to>
                                    </p:set>
                                    <p:animEffect transition="in" filter="dissolve">
                                      <p:cBhvr>
                                        <p:cTn id="66" dur="500"/>
                                        <p:tgtEl>
                                          <p:spTgt spid="538648"/>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538662"/>
                                        </p:tgtEl>
                                        <p:attrNameLst>
                                          <p:attrName>style.visibility</p:attrName>
                                        </p:attrNameLst>
                                      </p:cBhvr>
                                      <p:to>
                                        <p:strVal val="visible"/>
                                      </p:to>
                                    </p:set>
                                    <p:animEffect transition="in" filter="dissolve">
                                      <p:cBhvr>
                                        <p:cTn id="70" dur="500"/>
                                        <p:tgtEl>
                                          <p:spTgt spid="538662"/>
                                        </p:tgtEl>
                                      </p:cBhvr>
                                    </p:animEffect>
                                  </p:childTnLst>
                                </p:cTn>
                              </p:par>
                            </p:childTnLst>
                          </p:cTn>
                        </p:par>
                        <p:par>
                          <p:cTn id="71" fill="hold" nodeType="afterGroup">
                            <p:stCondLst>
                              <p:cond delay="2000"/>
                            </p:stCondLst>
                            <p:childTnLst>
                              <p:par>
                                <p:cTn id="72" presetID="9" presetClass="entr" presetSubtype="0" fill="hold" nodeType="afterEffect">
                                  <p:stCondLst>
                                    <p:cond delay="0"/>
                                  </p:stCondLst>
                                  <p:childTnLst>
                                    <p:set>
                                      <p:cBhvr>
                                        <p:cTn id="73" dur="1" fill="hold">
                                          <p:stCondLst>
                                            <p:cond delay="0"/>
                                          </p:stCondLst>
                                        </p:cTn>
                                        <p:tgtEl>
                                          <p:spTgt spid="538649"/>
                                        </p:tgtEl>
                                        <p:attrNameLst>
                                          <p:attrName>style.visibility</p:attrName>
                                        </p:attrNameLst>
                                      </p:cBhvr>
                                      <p:to>
                                        <p:strVal val="visible"/>
                                      </p:to>
                                    </p:set>
                                    <p:animEffect transition="in" filter="dissolve">
                                      <p:cBhvr>
                                        <p:cTn id="74" dur="500"/>
                                        <p:tgtEl>
                                          <p:spTgt spid="538649"/>
                                        </p:tgtEl>
                                      </p:cBhvr>
                                    </p:animEffect>
                                  </p:childTnLst>
                                </p:cTn>
                              </p:par>
                            </p:childTnLst>
                          </p:cTn>
                        </p:par>
                        <p:par>
                          <p:cTn id="75" fill="hold" nodeType="afterGroup">
                            <p:stCondLst>
                              <p:cond delay="2500"/>
                            </p:stCondLst>
                            <p:childTnLst>
                              <p:par>
                                <p:cTn id="76" presetID="9" presetClass="entr" presetSubtype="0" fill="hold" grpId="0" nodeType="afterEffect">
                                  <p:stCondLst>
                                    <p:cond delay="0"/>
                                  </p:stCondLst>
                                  <p:childTnLst>
                                    <p:set>
                                      <p:cBhvr>
                                        <p:cTn id="77" dur="1" fill="hold">
                                          <p:stCondLst>
                                            <p:cond delay="0"/>
                                          </p:stCondLst>
                                        </p:cTn>
                                        <p:tgtEl>
                                          <p:spTgt spid="538657"/>
                                        </p:tgtEl>
                                        <p:attrNameLst>
                                          <p:attrName>style.visibility</p:attrName>
                                        </p:attrNameLst>
                                      </p:cBhvr>
                                      <p:to>
                                        <p:strVal val="visible"/>
                                      </p:to>
                                    </p:set>
                                    <p:animEffect transition="in" filter="dissolve">
                                      <p:cBhvr>
                                        <p:cTn id="78" dur="500"/>
                                        <p:tgtEl>
                                          <p:spTgt spid="5386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538639"/>
                                        </p:tgtEl>
                                        <p:attrNameLst>
                                          <p:attrName>style.visibility</p:attrName>
                                        </p:attrNameLst>
                                      </p:cBhvr>
                                      <p:to>
                                        <p:strVal val="visible"/>
                                      </p:to>
                                    </p:set>
                                    <p:animEffect transition="in" filter="dissolve">
                                      <p:cBhvr>
                                        <p:cTn id="83" dur="500"/>
                                        <p:tgtEl>
                                          <p:spTgt spid="538639"/>
                                        </p:tgtEl>
                                      </p:cBhvr>
                                    </p:animEffect>
                                  </p:childTnLst>
                                </p:cTn>
                              </p:par>
                            </p:childTnLst>
                          </p:cTn>
                        </p:par>
                        <p:par>
                          <p:cTn id="84" fill="hold" nodeType="afterGroup">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538654"/>
                                        </p:tgtEl>
                                        <p:attrNameLst>
                                          <p:attrName>style.visibility</p:attrName>
                                        </p:attrNameLst>
                                      </p:cBhvr>
                                      <p:to>
                                        <p:strVal val="visible"/>
                                      </p:to>
                                    </p:set>
                                    <p:animEffect transition="in" filter="dissolve">
                                      <p:cBhvr>
                                        <p:cTn id="87" dur="500"/>
                                        <p:tgtEl>
                                          <p:spTgt spid="538654"/>
                                        </p:tgtEl>
                                      </p:cBhvr>
                                    </p:animEffect>
                                  </p:childTnLst>
                                </p:cTn>
                              </p:par>
                            </p:childTnLst>
                          </p:cTn>
                        </p:par>
                        <p:par>
                          <p:cTn id="88" fill="hold" nodeType="afterGroup">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538663"/>
                                        </p:tgtEl>
                                        <p:attrNameLst>
                                          <p:attrName>style.visibility</p:attrName>
                                        </p:attrNameLst>
                                      </p:cBhvr>
                                      <p:to>
                                        <p:strVal val="visible"/>
                                      </p:to>
                                    </p:set>
                                    <p:animEffect transition="in" filter="dissolve">
                                      <p:cBhvr>
                                        <p:cTn id="91" dur="500"/>
                                        <p:tgtEl>
                                          <p:spTgt spid="538663"/>
                                        </p:tgtEl>
                                      </p:cBhvr>
                                    </p:animEffect>
                                  </p:childTnLst>
                                </p:cTn>
                              </p:par>
                            </p:childTnLst>
                          </p:cTn>
                        </p:par>
                        <p:par>
                          <p:cTn id="92" fill="hold" nodeType="afterGroup">
                            <p:stCondLst>
                              <p:cond delay="1500"/>
                            </p:stCondLst>
                            <p:childTnLst>
                              <p:par>
                                <p:cTn id="93" presetID="9" presetClass="entr" presetSubtype="0" fill="hold" nodeType="afterEffect">
                                  <p:stCondLst>
                                    <p:cond delay="0"/>
                                  </p:stCondLst>
                                  <p:childTnLst>
                                    <p:set>
                                      <p:cBhvr>
                                        <p:cTn id="94" dur="1" fill="hold">
                                          <p:stCondLst>
                                            <p:cond delay="0"/>
                                          </p:stCondLst>
                                        </p:cTn>
                                        <p:tgtEl>
                                          <p:spTgt spid="538646"/>
                                        </p:tgtEl>
                                        <p:attrNameLst>
                                          <p:attrName>style.visibility</p:attrName>
                                        </p:attrNameLst>
                                      </p:cBhvr>
                                      <p:to>
                                        <p:strVal val="visible"/>
                                      </p:to>
                                    </p:set>
                                    <p:animEffect transition="in" filter="dissolve">
                                      <p:cBhvr>
                                        <p:cTn id="95" dur="500"/>
                                        <p:tgtEl>
                                          <p:spTgt spid="53864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38644"/>
                                        </p:tgtEl>
                                        <p:attrNameLst>
                                          <p:attrName>style.visibility</p:attrName>
                                        </p:attrNameLst>
                                      </p:cBhvr>
                                      <p:to>
                                        <p:strVal val="visible"/>
                                      </p:to>
                                    </p:set>
                                    <p:animEffect transition="in" filter="dissolve">
                                      <p:cBhvr>
                                        <p:cTn id="100" dur="500"/>
                                        <p:tgtEl>
                                          <p:spTgt spid="538644"/>
                                        </p:tgtEl>
                                      </p:cBhvr>
                                    </p:animEffect>
                                  </p:childTnLst>
                                </p:cTn>
                              </p:par>
                            </p:childTnLst>
                          </p:cTn>
                        </p:par>
                        <p:par>
                          <p:cTn id="101" fill="hold" nodeType="afterGroup">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538659"/>
                                        </p:tgtEl>
                                        <p:attrNameLst>
                                          <p:attrName>style.visibility</p:attrName>
                                        </p:attrNameLst>
                                      </p:cBhvr>
                                      <p:to>
                                        <p:strVal val="visible"/>
                                      </p:to>
                                    </p:set>
                                    <p:animEffect transition="in" filter="dissolve">
                                      <p:cBhvr>
                                        <p:cTn id="104" dur="500"/>
                                        <p:tgtEl>
                                          <p:spTgt spid="538659"/>
                                        </p:tgtEl>
                                      </p:cBhvr>
                                    </p:animEffect>
                                  </p:childTnLst>
                                </p:cTn>
                              </p:par>
                            </p:childTnLst>
                          </p:cTn>
                        </p:par>
                        <p:par>
                          <p:cTn id="105" fill="hold" nodeType="afterGroup">
                            <p:stCondLst>
                              <p:cond delay="1000"/>
                            </p:stCondLst>
                            <p:childTnLst>
                              <p:par>
                                <p:cTn id="106" presetID="9" presetClass="entr" presetSubtype="0" fill="hold" grpId="0" nodeType="afterEffect">
                                  <p:stCondLst>
                                    <p:cond delay="0"/>
                                  </p:stCondLst>
                                  <p:childTnLst>
                                    <p:set>
                                      <p:cBhvr>
                                        <p:cTn id="107" dur="1" fill="hold">
                                          <p:stCondLst>
                                            <p:cond delay="0"/>
                                          </p:stCondLst>
                                        </p:cTn>
                                        <p:tgtEl>
                                          <p:spTgt spid="538655"/>
                                        </p:tgtEl>
                                        <p:attrNameLst>
                                          <p:attrName>style.visibility</p:attrName>
                                        </p:attrNameLst>
                                      </p:cBhvr>
                                      <p:to>
                                        <p:strVal val="visible"/>
                                      </p:to>
                                    </p:set>
                                    <p:animEffect transition="in" filter="dissolve">
                                      <p:cBhvr>
                                        <p:cTn id="108" dur="500"/>
                                        <p:tgtEl>
                                          <p:spTgt spid="538655"/>
                                        </p:tgtEl>
                                      </p:cBhvr>
                                    </p:animEffect>
                                  </p:childTnLst>
                                </p:cTn>
                              </p:par>
                            </p:childTnLst>
                          </p:cTn>
                        </p:par>
                        <p:par>
                          <p:cTn id="109" fill="hold" nodeType="afterGroup">
                            <p:stCondLst>
                              <p:cond delay="1500"/>
                            </p:stCondLst>
                            <p:childTnLst>
                              <p:par>
                                <p:cTn id="110" presetID="9" presetClass="entr" presetSubtype="0" fill="hold" nodeType="afterEffect">
                                  <p:stCondLst>
                                    <p:cond delay="0"/>
                                  </p:stCondLst>
                                  <p:childTnLst>
                                    <p:set>
                                      <p:cBhvr>
                                        <p:cTn id="111" dur="1" fill="hold">
                                          <p:stCondLst>
                                            <p:cond delay="0"/>
                                          </p:stCondLst>
                                        </p:cTn>
                                        <p:tgtEl>
                                          <p:spTgt spid="538640"/>
                                        </p:tgtEl>
                                        <p:attrNameLst>
                                          <p:attrName>style.visibility</p:attrName>
                                        </p:attrNameLst>
                                      </p:cBhvr>
                                      <p:to>
                                        <p:strVal val="visible"/>
                                      </p:to>
                                    </p:set>
                                    <p:animEffect transition="in" filter="dissolve">
                                      <p:cBhvr>
                                        <p:cTn id="112" dur="500"/>
                                        <p:tgtEl>
                                          <p:spTgt spid="5386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538642"/>
                                        </p:tgtEl>
                                        <p:attrNameLst>
                                          <p:attrName>style.visibility</p:attrName>
                                        </p:attrNameLst>
                                      </p:cBhvr>
                                      <p:to>
                                        <p:strVal val="visible"/>
                                      </p:to>
                                    </p:set>
                                    <p:animEffect transition="in" filter="dissolve">
                                      <p:cBhvr>
                                        <p:cTn id="117" dur="500"/>
                                        <p:tgtEl>
                                          <p:spTgt spid="538642"/>
                                        </p:tgtEl>
                                      </p:cBhvr>
                                    </p:animEffect>
                                  </p:childTnLst>
                                </p:cTn>
                              </p:par>
                            </p:childTnLst>
                          </p:cTn>
                        </p:par>
                        <p:par>
                          <p:cTn id="118" fill="hold" nodeType="afterGroup">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538660"/>
                                        </p:tgtEl>
                                        <p:attrNameLst>
                                          <p:attrName>style.visibility</p:attrName>
                                        </p:attrNameLst>
                                      </p:cBhvr>
                                      <p:to>
                                        <p:strVal val="visible"/>
                                      </p:to>
                                    </p:set>
                                    <p:animEffect transition="in" filter="dissolve">
                                      <p:cBhvr>
                                        <p:cTn id="121" dur="500"/>
                                        <p:tgtEl>
                                          <p:spTgt spid="538660"/>
                                        </p:tgtEl>
                                      </p:cBhvr>
                                    </p:animEffect>
                                  </p:childTnLst>
                                </p:cTn>
                              </p:par>
                            </p:childTnLst>
                          </p:cTn>
                        </p:par>
                        <p:par>
                          <p:cTn id="122" fill="hold" nodeType="afterGroup">
                            <p:stCondLst>
                              <p:cond delay="1000"/>
                            </p:stCondLst>
                            <p:childTnLst>
                              <p:par>
                                <p:cTn id="123" presetID="9" presetClass="entr" presetSubtype="0" fill="hold" nodeType="afterEffect">
                                  <p:stCondLst>
                                    <p:cond delay="0"/>
                                  </p:stCondLst>
                                  <p:childTnLst>
                                    <p:set>
                                      <p:cBhvr>
                                        <p:cTn id="124" dur="1" fill="hold">
                                          <p:stCondLst>
                                            <p:cond delay="0"/>
                                          </p:stCondLst>
                                        </p:cTn>
                                        <p:tgtEl>
                                          <p:spTgt spid="538641"/>
                                        </p:tgtEl>
                                        <p:attrNameLst>
                                          <p:attrName>style.visibility</p:attrName>
                                        </p:attrNameLst>
                                      </p:cBhvr>
                                      <p:to>
                                        <p:strVal val="visible"/>
                                      </p:to>
                                    </p:set>
                                    <p:animEffect transition="in" filter="dissolve">
                                      <p:cBhvr>
                                        <p:cTn id="125" dur="500"/>
                                        <p:tgtEl>
                                          <p:spTgt spid="538641"/>
                                        </p:tgtEl>
                                      </p:cBhvr>
                                    </p:animEffect>
                                  </p:childTnLst>
                                </p:cTn>
                              </p:par>
                            </p:childTnLst>
                          </p:cTn>
                        </p:par>
                        <p:par>
                          <p:cTn id="126" fill="hold" nodeType="afterGroup">
                            <p:stCondLst>
                              <p:cond delay="1500"/>
                            </p:stCondLst>
                            <p:childTnLst>
                              <p:par>
                                <p:cTn id="127" presetID="9" presetClass="entr" presetSubtype="0" fill="hold" grpId="0" nodeType="afterEffect">
                                  <p:stCondLst>
                                    <p:cond delay="0"/>
                                  </p:stCondLst>
                                  <p:childTnLst>
                                    <p:set>
                                      <p:cBhvr>
                                        <p:cTn id="128" dur="1" fill="hold">
                                          <p:stCondLst>
                                            <p:cond delay="0"/>
                                          </p:stCondLst>
                                        </p:cTn>
                                        <p:tgtEl>
                                          <p:spTgt spid="538656"/>
                                        </p:tgtEl>
                                        <p:attrNameLst>
                                          <p:attrName>style.visibility</p:attrName>
                                        </p:attrNameLst>
                                      </p:cBhvr>
                                      <p:to>
                                        <p:strVal val="visible"/>
                                      </p:to>
                                    </p:set>
                                    <p:animEffect transition="in" filter="dissolve">
                                      <p:cBhvr>
                                        <p:cTn id="129" dur="500"/>
                                        <p:tgtEl>
                                          <p:spTgt spid="538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0" grpId="0" autoUpdateAnimBg="0"/>
      <p:bldP spid="538651" grpId="0" autoUpdateAnimBg="0"/>
      <p:bldP spid="538652" grpId="0" autoUpdateAnimBg="0"/>
      <p:bldP spid="538653" grpId="0" autoUpdateAnimBg="0"/>
      <p:bldP spid="538654" grpId="0" autoUpdateAnimBg="0"/>
      <p:bldP spid="538655" grpId="0" autoUpdateAnimBg="0"/>
      <p:bldP spid="538656" grpId="0" autoUpdateAnimBg="0"/>
      <p:bldP spid="538657" grpId="0" autoUpdateAnimBg="0"/>
      <p:bldP spid="538658" grpId="0" autoUpdateAnimBg="0"/>
      <p:bldP spid="538659" grpId="0" autoUpdateAnimBg="0"/>
      <p:bldP spid="538660" grpId="0" autoUpdateAnimBg="0"/>
      <p:bldP spid="538661" grpId="0" autoUpdateAnimBg="0"/>
      <p:bldP spid="538662" grpId="0" autoUpdateAnimBg="0"/>
      <p:bldP spid="538663" grpId="0" autoUpdateAnimBg="0"/>
      <p:bldP spid="53866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altLang="zh-CN"/>
              <a:t>Accounting and Tax</a:t>
            </a:r>
            <a:endParaRPr lang="zh-CN" altLang="en-US"/>
          </a:p>
        </p:txBody>
      </p:sp>
      <p:sp>
        <p:nvSpPr>
          <p:cNvPr id="429059" name="Rectangle 3"/>
          <p:cNvSpPr>
            <a:spLocks noGrp="1" noChangeArrowheads="1"/>
          </p:cNvSpPr>
          <p:nvPr>
            <p:ph type="body" idx="1"/>
          </p:nvPr>
        </p:nvSpPr>
        <p:spPr>
          <a:xfrm>
            <a:off x="545689" y="1981200"/>
            <a:ext cx="10987549" cy="3124200"/>
          </a:xfrm>
        </p:spPr>
        <p:txBody>
          <a:bodyPr/>
          <a:lstStyle/>
          <a:p>
            <a:pPr>
              <a:buFont typeface="Wingdings" panose="05000000000000000000" pitchFamily="2" charset="2"/>
              <a:buNone/>
            </a:pPr>
            <a:r>
              <a:rPr lang="en-US" altLang="zh-CN" sz="2400" i="1" dirty="0">
                <a:solidFill>
                  <a:srgbClr val="1406CA"/>
                </a:solidFill>
              </a:rPr>
              <a:t>If investor is a speculator</a:t>
            </a:r>
          </a:p>
          <a:p>
            <a:pPr>
              <a:buFont typeface="Wingdings" panose="05000000000000000000" pitchFamily="2" charset="2"/>
              <a:buNone/>
            </a:pPr>
            <a:r>
              <a:rPr lang="en-US" altLang="zh-CN" sz="2400" dirty="0"/>
              <a:t>  Accounting gain in 2000 is 5,000*20=$1,000</a:t>
            </a:r>
          </a:p>
          <a:p>
            <a:pPr>
              <a:buFont typeface="Wingdings" panose="05000000000000000000" pitchFamily="2" charset="2"/>
              <a:buNone/>
            </a:pPr>
            <a:r>
              <a:rPr lang="en-US" altLang="zh-CN" sz="2400" dirty="0"/>
              <a:t>  Accounting gain 2001 is 5,000*10=$500</a:t>
            </a:r>
          </a:p>
          <a:p>
            <a:pPr>
              <a:buFont typeface="Wingdings" panose="05000000000000000000" pitchFamily="2" charset="2"/>
              <a:buNone/>
            </a:pPr>
            <a:r>
              <a:rPr lang="en-US" altLang="zh-CN" sz="2400" i="1" dirty="0">
                <a:solidFill>
                  <a:srgbClr val="1406CA"/>
                </a:solidFill>
              </a:rPr>
              <a:t>If investor is hedging a purchase of corn in 2001</a:t>
            </a:r>
          </a:p>
          <a:p>
            <a:pPr>
              <a:buFont typeface="Wingdings" panose="05000000000000000000" pitchFamily="2" charset="2"/>
              <a:buNone/>
            </a:pPr>
            <a:r>
              <a:rPr lang="en-US" altLang="zh-CN" sz="2400" dirty="0"/>
              <a:t>  The transaction has no impact on the reported results in 2000.</a:t>
            </a:r>
          </a:p>
          <a:p>
            <a:pPr>
              <a:buFont typeface="Wingdings" panose="05000000000000000000" pitchFamily="2" charset="2"/>
              <a:buNone/>
            </a:pPr>
            <a:r>
              <a:rPr lang="en-US" altLang="zh-CN" sz="2400" dirty="0"/>
              <a:t>  Accounting gain in 2001 is 5,000*30=$1,500</a:t>
            </a:r>
          </a:p>
        </p:txBody>
      </p:sp>
      <p:sp>
        <p:nvSpPr>
          <p:cNvPr id="429060" name="Rectangle 4"/>
          <p:cNvSpPr>
            <a:spLocks noChangeArrowheads="1"/>
          </p:cNvSpPr>
          <p:nvPr/>
        </p:nvSpPr>
        <p:spPr bwMode="auto">
          <a:xfrm>
            <a:off x="328084" y="1981200"/>
            <a:ext cx="11205154"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1" name="Line 5"/>
          <p:cNvSpPr>
            <a:spLocks noChangeShapeType="1"/>
          </p:cNvSpPr>
          <p:nvPr/>
        </p:nvSpPr>
        <p:spPr bwMode="auto">
          <a:xfrm>
            <a:off x="328084" y="2399071"/>
            <a:ext cx="1120515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2" name="Line 6"/>
          <p:cNvSpPr>
            <a:spLocks noChangeShapeType="1"/>
          </p:cNvSpPr>
          <p:nvPr/>
        </p:nvSpPr>
        <p:spPr bwMode="auto">
          <a:xfrm>
            <a:off x="328084" y="3303640"/>
            <a:ext cx="1120515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3" name="Line 7"/>
          <p:cNvSpPr>
            <a:spLocks noChangeShapeType="1"/>
          </p:cNvSpPr>
          <p:nvPr/>
        </p:nvSpPr>
        <p:spPr bwMode="auto">
          <a:xfrm flipV="1">
            <a:off x="328084" y="3805084"/>
            <a:ext cx="11205154" cy="7374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375863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rPr lang="en-US" altLang="zh-CN"/>
              <a:t>Accounting and Tax</a:t>
            </a:r>
            <a:endParaRPr lang="zh-CN" altLang="en-US"/>
          </a:p>
        </p:txBody>
      </p:sp>
      <p:sp>
        <p:nvSpPr>
          <p:cNvPr id="440323" name="Rectangle 3"/>
          <p:cNvSpPr>
            <a:spLocks noGrp="1" noChangeArrowheads="1"/>
          </p:cNvSpPr>
          <p:nvPr>
            <p:ph type="body" idx="1"/>
          </p:nvPr>
        </p:nvSpPr>
        <p:spPr>
          <a:xfrm>
            <a:off x="849086" y="2036990"/>
            <a:ext cx="10363200" cy="3482068"/>
          </a:xfrm>
        </p:spPr>
        <p:txBody>
          <a:bodyPr/>
          <a:lstStyle/>
          <a:p>
            <a:pPr>
              <a:lnSpc>
                <a:spcPct val="90000"/>
              </a:lnSpc>
            </a:pPr>
            <a:r>
              <a:rPr lang="en-US" altLang="zh-CN" dirty="0">
                <a:solidFill>
                  <a:srgbClr val="1406CA"/>
                </a:solidFill>
              </a:rPr>
              <a:t>The tax regulations define a hedging transaction as a transaction entered into in the normal course of business primarily for one of the following reasons:</a:t>
            </a:r>
          </a:p>
          <a:p>
            <a:pPr lvl="1">
              <a:lnSpc>
                <a:spcPct val="90000"/>
              </a:lnSpc>
            </a:pPr>
            <a:r>
              <a:rPr lang="en-US" altLang="zh-CN" b="0" dirty="0">
                <a:solidFill>
                  <a:srgbClr val="FF158A"/>
                </a:solidFill>
              </a:rPr>
              <a:t>To reduce the risk of price changes or currency fluctuations with respect to property that is held or to be held by the taxpayer for </a:t>
            </a:r>
            <a:r>
              <a:rPr lang="en-US" altLang="zh-CN" b="0" i="1" dirty="0">
                <a:solidFill>
                  <a:srgbClr val="1406CA"/>
                </a:solidFill>
              </a:rPr>
              <a:t>the purposes of producing ordinary </a:t>
            </a:r>
            <a:r>
              <a:rPr lang="en-US" altLang="zh-CN" b="0" i="1" dirty="0" smtClean="0">
                <a:solidFill>
                  <a:srgbClr val="1406CA"/>
                </a:solidFill>
              </a:rPr>
              <a:t>income</a:t>
            </a:r>
            <a:endParaRPr lang="en-US" altLang="zh-CN" b="0" i="1" dirty="0">
              <a:solidFill>
                <a:srgbClr val="1406CA"/>
              </a:solidFill>
            </a:endParaRPr>
          </a:p>
          <a:p>
            <a:pPr lvl="1">
              <a:lnSpc>
                <a:spcPct val="90000"/>
              </a:lnSpc>
            </a:pPr>
            <a:r>
              <a:rPr lang="en-US" altLang="zh-CN" b="0" dirty="0">
                <a:solidFill>
                  <a:srgbClr val="FF158A"/>
                </a:solidFill>
              </a:rPr>
              <a:t>To reduce the risk of price or interest rate changes or currency fluctuations with respect to </a:t>
            </a:r>
            <a:r>
              <a:rPr lang="en-US" altLang="zh-CN" b="0" i="1" dirty="0">
                <a:solidFill>
                  <a:srgbClr val="1406CA"/>
                </a:solidFill>
              </a:rPr>
              <a:t>borrowings</a:t>
            </a:r>
            <a:r>
              <a:rPr lang="en-US" altLang="zh-CN" dirty="0"/>
              <a:t> </a:t>
            </a:r>
            <a:r>
              <a:rPr lang="en-US" altLang="zh-CN" b="0" dirty="0">
                <a:solidFill>
                  <a:srgbClr val="FF158A"/>
                </a:solidFill>
              </a:rPr>
              <a:t>made by the </a:t>
            </a:r>
            <a:r>
              <a:rPr lang="en-US" altLang="zh-CN" b="0" dirty="0" smtClean="0">
                <a:solidFill>
                  <a:srgbClr val="FF158A"/>
                </a:solidFill>
              </a:rPr>
              <a:t>taxpayer</a:t>
            </a:r>
            <a:endParaRPr lang="en-US" altLang="zh-CN" b="0" dirty="0">
              <a:solidFill>
                <a:srgbClr val="FF158A"/>
              </a:solidFill>
            </a:endParaRPr>
          </a:p>
        </p:txBody>
      </p:sp>
    </p:spTree>
    <p:extLst>
      <p:ext uri="{BB962C8B-B14F-4D97-AF65-F5344CB8AC3E}">
        <p14:creationId xmlns:p14="http://schemas.microsoft.com/office/powerpoint/2010/main" val="3985326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rPr lang="en-US" altLang="zh-CN">
                <a:ea typeface="宋体" panose="02010600030101010101" pitchFamily="2" charset="-122"/>
              </a:rPr>
              <a:t>Forward Contracts</a:t>
            </a:r>
            <a:endParaRPr lang="zh-CN" altLang="en-US">
              <a:ea typeface="宋体" panose="02010600030101010101" pitchFamily="2" charset="-122"/>
            </a:endParaRPr>
          </a:p>
        </p:txBody>
      </p:sp>
      <p:sp>
        <p:nvSpPr>
          <p:cNvPr id="430083" name="Rectangle 3"/>
          <p:cNvSpPr>
            <a:spLocks noGrp="1" noChangeArrowheads="1"/>
          </p:cNvSpPr>
          <p:nvPr>
            <p:ph type="body" idx="1"/>
          </p:nvPr>
        </p:nvSpPr>
        <p:spPr>
          <a:xfrm>
            <a:off x="619432" y="1676400"/>
            <a:ext cx="10751574" cy="3200400"/>
          </a:xfrm>
        </p:spPr>
        <p:txBody>
          <a:bodyPr/>
          <a:lstStyle/>
          <a:p>
            <a:r>
              <a:rPr lang="en-US" altLang="zh-CN" dirty="0">
                <a:solidFill>
                  <a:srgbClr val="1406CA"/>
                </a:solidFill>
                <a:ea typeface="宋体" panose="02010600030101010101" pitchFamily="2" charset="-122"/>
              </a:rPr>
              <a:t>A forward contract is an agreement to buy or sell an asset at a certain time in the future for a certain price</a:t>
            </a:r>
          </a:p>
          <a:p>
            <a:r>
              <a:rPr lang="en-US" altLang="zh-CN" dirty="0">
                <a:solidFill>
                  <a:srgbClr val="1406CA"/>
                </a:solidFill>
                <a:ea typeface="宋体" panose="02010600030101010101" pitchFamily="2" charset="-122"/>
              </a:rPr>
              <a:t>There is no daily settlement</a:t>
            </a:r>
            <a:r>
              <a:rPr lang="en-US" altLang="zh-CN" i="1" dirty="0">
                <a:solidFill>
                  <a:srgbClr val="1406CA"/>
                </a:solidFill>
                <a:ea typeface="宋体" panose="02010600030101010101" pitchFamily="2" charset="-122"/>
              </a:rPr>
              <a:t>. </a:t>
            </a:r>
            <a:r>
              <a:rPr lang="en-US" altLang="zh-CN" dirty="0">
                <a:solidFill>
                  <a:srgbClr val="1406CA"/>
                </a:solidFill>
                <a:ea typeface="宋体" panose="02010600030101010101" pitchFamily="2" charset="-122"/>
              </a:rPr>
              <a:t>At the end of the life of the contract one party buys the asset for the agreed price from the other party</a:t>
            </a:r>
            <a:endParaRPr lang="zh-CN" altLang="en-US" dirty="0">
              <a:solidFill>
                <a:srgbClr val="1406CA"/>
              </a:solidFill>
            </a:endParaRPr>
          </a:p>
        </p:txBody>
      </p:sp>
    </p:spTree>
    <p:extLst>
      <p:ext uri="{BB962C8B-B14F-4D97-AF65-F5344CB8AC3E}">
        <p14:creationId xmlns:p14="http://schemas.microsoft.com/office/powerpoint/2010/main" val="28753244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rPr lang="en-US" altLang="zh-CN">
                <a:ea typeface="宋体" panose="02010600030101010101" pitchFamily="2" charset="-122"/>
              </a:rPr>
              <a:t>Forward Contracts</a:t>
            </a:r>
            <a:endParaRPr lang="zh-CN" altLang="en-US">
              <a:ea typeface="宋体" panose="02010600030101010101" pitchFamily="2" charset="-122"/>
            </a:endParaRPr>
          </a:p>
        </p:txBody>
      </p:sp>
      <p:sp>
        <p:nvSpPr>
          <p:cNvPr id="431108" name="Rectangle 4"/>
          <p:cNvSpPr>
            <a:spLocks noChangeArrowheads="1"/>
          </p:cNvSpPr>
          <p:nvPr/>
        </p:nvSpPr>
        <p:spPr bwMode="auto">
          <a:xfrm>
            <a:off x="7953375" y="1941513"/>
            <a:ext cx="12700" cy="4762"/>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10" name="Rectangle 6"/>
          <p:cNvSpPr>
            <a:spLocks noChangeArrowheads="1"/>
          </p:cNvSpPr>
          <p:nvPr/>
        </p:nvSpPr>
        <p:spPr bwMode="auto">
          <a:xfrm>
            <a:off x="2514600" y="2598739"/>
            <a:ext cx="405559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Private contract between 2 parties</a:t>
            </a:r>
          </a:p>
        </p:txBody>
      </p:sp>
      <p:sp>
        <p:nvSpPr>
          <p:cNvPr id="431111" name="Rectangle 7"/>
          <p:cNvSpPr>
            <a:spLocks noChangeArrowheads="1"/>
          </p:cNvSpPr>
          <p:nvPr/>
        </p:nvSpPr>
        <p:spPr bwMode="auto">
          <a:xfrm>
            <a:off x="7370763" y="2598739"/>
            <a:ext cx="21207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Exchange traded</a:t>
            </a:r>
          </a:p>
        </p:txBody>
      </p:sp>
      <p:sp>
        <p:nvSpPr>
          <p:cNvPr id="431112" name="Rectangle 8"/>
          <p:cNvSpPr>
            <a:spLocks noChangeArrowheads="1"/>
          </p:cNvSpPr>
          <p:nvPr/>
        </p:nvSpPr>
        <p:spPr bwMode="auto">
          <a:xfrm>
            <a:off x="3109914" y="3128964"/>
            <a:ext cx="27170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Non-standard contract</a:t>
            </a:r>
          </a:p>
        </p:txBody>
      </p:sp>
      <p:sp>
        <p:nvSpPr>
          <p:cNvPr id="431113" name="Rectangle 9"/>
          <p:cNvSpPr>
            <a:spLocks noChangeArrowheads="1"/>
          </p:cNvSpPr>
          <p:nvPr/>
        </p:nvSpPr>
        <p:spPr bwMode="auto">
          <a:xfrm>
            <a:off x="7278689" y="3128964"/>
            <a:ext cx="220413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Standard contract</a:t>
            </a:r>
          </a:p>
        </p:txBody>
      </p:sp>
      <p:sp>
        <p:nvSpPr>
          <p:cNvPr id="431114" name="Rectangle 10"/>
          <p:cNvSpPr>
            <a:spLocks noChangeArrowheads="1"/>
          </p:cNvSpPr>
          <p:nvPr/>
        </p:nvSpPr>
        <p:spPr bwMode="auto">
          <a:xfrm>
            <a:off x="2657475" y="3660776"/>
            <a:ext cx="38472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Usually 1 specified delivery date</a:t>
            </a:r>
          </a:p>
        </p:txBody>
      </p:sp>
      <p:sp>
        <p:nvSpPr>
          <p:cNvPr id="431115" name="Rectangle 11"/>
          <p:cNvSpPr>
            <a:spLocks noChangeArrowheads="1"/>
          </p:cNvSpPr>
          <p:nvPr/>
        </p:nvSpPr>
        <p:spPr bwMode="auto">
          <a:xfrm>
            <a:off x="7010400" y="3660776"/>
            <a:ext cx="287578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Range of delivery dates</a:t>
            </a:r>
          </a:p>
        </p:txBody>
      </p:sp>
      <p:sp>
        <p:nvSpPr>
          <p:cNvPr id="431116" name="Rectangle 12"/>
          <p:cNvSpPr>
            <a:spLocks noChangeArrowheads="1"/>
          </p:cNvSpPr>
          <p:nvPr/>
        </p:nvSpPr>
        <p:spPr bwMode="auto">
          <a:xfrm>
            <a:off x="3338514" y="4192589"/>
            <a:ext cx="22458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Settled at maturity</a:t>
            </a:r>
          </a:p>
        </p:txBody>
      </p:sp>
      <p:sp>
        <p:nvSpPr>
          <p:cNvPr id="431117" name="Rectangle 13"/>
          <p:cNvSpPr>
            <a:spLocks noChangeArrowheads="1"/>
          </p:cNvSpPr>
          <p:nvPr/>
        </p:nvSpPr>
        <p:spPr bwMode="auto">
          <a:xfrm>
            <a:off x="7583488" y="4192589"/>
            <a:ext cx="15805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Settled daily</a:t>
            </a:r>
          </a:p>
        </p:txBody>
      </p:sp>
      <p:sp>
        <p:nvSpPr>
          <p:cNvPr id="431120" name="Rectangle 16"/>
          <p:cNvSpPr>
            <a:spLocks noChangeArrowheads="1"/>
          </p:cNvSpPr>
          <p:nvPr/>
        </p:nvSpPr>
        <p:spPr bwMode="auto">
          <a:xfrm>
            <a:off x="3182939" y="4724401"/>
            <a:ext cx="256320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Delivery or final cash</a:t>
            </a:r>
          </a:p>
        </p:txBody>
      </p:sp>
      <p:sp>
        <p:nvSpPr>
          <p:cNvPr id="431121" name="Rectangle 17"/>
          <p:cNvSpPr>
            <a:spLocks noChangeArrowheads="1"/>
          </p:cNvSpPr>
          <p:nvPr/>
        </p:nvSpPr>
        <p:spPr bwMode="auto">
          <a:xfrm>
            <a:off x="3113088" y="5019676"/>
            <a:ext cx="3060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settlement usually occurs</a:t>
            </a:r>
          </a:p>
        </p:txBody>
      </p:sp>
      <p:sp>
        <p:nvSpPr>
          <p:cNvPr id="431122" name="Rectangle 18"/>
          <p:cNvSpPr>
            <a:spLocks noChangeArrowheads="1"/>
          </p:cNvSpPr>
          <p:nvPr/>
        </p:nvSpPr>
        <p:spPr bwMode="auto">
          <a:xfrm>
            <a:off x="6856414" y="4724401"/>
            <a:ext cx="32605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Contract usually closed out</a:t>
            </a:r>
          </a:p>
        </p:txBody>
      </p:sp>
      <p:sp>
        <p:nvSpPr>
          <p:cNvPr id="431123" name="Rectangle 19"/>
          <p:cNvSpPr>
            <a:spLocks noChangeArrowheads="1"/>
          </p:cNvSpPr>
          <p:nvPr/>
        </p:nvSpPr>
        <p:spPr bwMode="auto">
          <a:xfrm>
            <a:off x="7337425" y="5019676"/>
            <a:ext cx="19604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1406CA"/>
                </a:solidFill>
                <a:latin typeface="Arial" panose="020B0604020202020204" pitchFamily="34" charset="0"/>
                <a:ea typeface="宋体" panose="02010600030101010101" pitchFamily="2" charset="-122"/>
              </a:rPr>
              <a:t>prior to maturity</a:t>
            </a:r>
          </a:p>
        </p:txBody>
      </p:sp>
      <p:sp>
        <p:nvSpPr>
          <p:cNvPr id="431126" name="Rectangle 22"/>
          <p:cNvSpPr>
            <a:spLocks noChangeArrowheads="1"/>
          </p:cNvSpPr>
          <p:nvPr/>
        </p:nvSpPr>
        <p:spPr bwMode="auto">
          <a:xfrm>
            <a:off x="3598864" y="2149475"/>
            <a:ext cx="16652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FF33CC"/>
                </a:solidFill>
                <a:latin typeface="Arial" panose="020B0604020202020204" pitchFamily="34" charset="0"/>
                <a:ea typeface="宋体" panose="02010600030101010101" pitchFamily="2" charset="-122"/>
              </a:rPr>
              <a:t>FORWARDS</a:t>
            </a:r>
          </a:p>
        </p:txBody>
      </p:sp>
      <p:sp>
        <p:nvSpPr>
          <p:cNvPr id="431127" name="Rectangle 23"/>
          <p:cNvSpPr>
            <a:spLocks noChangeArrowheads="1"/>
          </p:cNvSpPr>
          <p:nvPr/>
        </p:nvSpPr>
        <p:spPr bwMode="auto">
          <a:xfrm>
            <a:off x="7635875" y="2149476"/>
            <a:ext cx="1397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zh-CN" sz="2000">
                <a:solidFill>
                  <a:srgbClr val="FF33CC"/>
                </a:solidFill>
                <a:latin typeface="Arial" panose="020B0604020202020204" pitchFamily="34" charset="0"/>
                <a:ea typeface="宋体" panose="02010600030101010101" pitchFamily="2" charset="-122"/>
              </a:rPr>
              <a:t>FUTURES</a:t>
            </a:r>
          </a:p>
        </p:txBody>
      </p:sp>
      <p:sp>
        <p:nvSpPr>
          <p:cNvPr id="431129" name="Rectangle 25"/>
          <p:cNvSpPr>
            <a:spLocks noChangeArrowheads="1"/>
          </p:cNvSpPr>
          <p:nvPr/>
        </p:nvSpPr>
        <p:spPr bwMode="auto">
          <a:xfrm>
            <a:off x="7981950" y="2533650"/>
            <a:ext cx="25400" cy="254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31132" name="Text Box 28"/>
          <p:cNvSpPr txBox="1">
            <a:spLocks noChangeArrowheads="1"/>
          </p:cNvSpPr>
          <p:nvPr/>
        </p:nvSpPr>
        <p:spPr bwMode="auto">
          <a:xfrm>
            <a:off x="2590800" y="1447800"/>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i="1">
                <a:solidFill>
                  <a:srgbClr val="FF9900"/>
                </a:solidFill>
                <a:ea typeface="宋体" panose="02010600030101010101" pitchFamily="2" charset="-122"/>
              </a:rPr>
              <a:t>Forward Contracts vs Futures Contracts</a:t>
            </a:r>
            <a:endParaRPr lang="zh-CN" altLang="en-US" sz="3200" b="1" i="1">
              <a:solidFill>
                <a:srgbClr val="FF9900"/>
              </a:solidFill>
              <a:ea typeface="宋体" panose="02010600030101010101" pitchFamily="2" charset="-122"/>
            </a:endParaRPr>
          </a:p>
        </p:txBody>
      </p:sp>
      <p:sp>
        <p:nvSpPr>
          <p:cNvPr id="431133" name="Line 29"/>
          <p:cNvSpPr>
            <a:spLocks noChangeShapeType="1"/>
          </p:cNvSpPr>
          <p:nvPr/>
        </p:nvSpPr>
        <p:spPr bwMode="auto">
          <a:xfrm>
            <a:off x="2209800" y="2027238"/>
            <a:ext cx="7924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1134" name="Line 30"/>
          <p:cNvSpPr>
            <a:spLocks noChangeShapeType="1"/>
          </p:cNvSpPr>
          <p:nvPr/>
        </p:nvSpPr>
        <p:spPr bwMode="auto">
          <a:xfrm>
            <a:off x="2209800" y="25606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
        <p:nvSpPr>
          <p:cNvPr id="431135" name="Line 31"/>
          <p:cNvSpPr>
            <a:spLocks noChangeShapeType="1"/>
          </p:cNvSpPr>
          <p:nvPr/>
        </p:nvSpPr>
        <p:spPr bwMode="auto">
          <a:xfrm>
            <a:off x="2209800" y="55324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Tree>
    <p:extLst>
      <p:ext uri="{BB962C8B-B14F-4D97-AF65-F5344CB8AC3E}">
        <p14:creationId xmlns:p14="http://schemas.microsoft.com/office/powerpoint/2010/main" val="402444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zh-CN" dirty="0">
                <a:ea typeface="宋体" panose="02010600030101010101" pitchFamily="2" charset="-122"/>
              </a:rPr>
              <a:t>Closing Out Futures Positions</a:t>
            </a:r>
            <a:endParaRPr lang="zh-CN" altLang="en-US" dirty="0">
              <a:ea typeface="宋体" panose="02010600030101010101" pitchFamily="2" charset="-122"/>
            </a:endParaRPr>
          </a:p>
        </p:txBody>
      </p:sp>
      <p:sp>
        <p:nvSpPr>
          <p:cNvPr id="407555" name="Rectangle 3"/>
          <p:cNvSpPr>
            <a:spLocks noGrp="1" noChangeArrowheads="1"/>
          </p:cNvSpPr>
          <p:nvPr>
            <p:ph type="body" idx="1"/>
          </p:nvPr>
        </p:nvSpPr>
        <p:spPr/>
        <p:txBody>
          <a:bodyPr/>
          <a:lstStyle/>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Closing out a position means </a:t>
            </a:r>
            <a:r>
              <a:rPr lang="en-US" altLang="zh-CN" dirty="0" smtClean="0">
                <a:solidFill>
                  <a:srgbClr val="1406CA"/>
                </a:solidFill>
                <a:effectLst>
                  <a:outerShdw blurRad="38100" dist="38100" dir="2700000" algn="tl">
                    <a:srgbClr val="000000">
                      <a:alpha val="43137"/>
                    </a:srgbClr>
                  </a:outerShdw>
                </a:effectLst>
                <a:ea typeface="宋体" panose="02010600030101010101" pitchFamily="2" charset="-122"/>
              </a:rPr>
              <a:t>entering </a:t>
            </a: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opposite type of trade from the original one.</a:t>
            </a:r>
          </a:p>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vast majority of the futures contracts that are initiated do not lead to </a:t>
            </a:r>
            <a:r>
              <a:rPr lang="en-US" altLang="zh-CN" dirty="0" smtClean="0">
                <a:solidFill>
                  <a:srgbClr val="1406CA"/>
                </a:solidFill>
                <a:effectLst>
                  <a:outerShdw blurRad="38100" dist="38100" dir="2700000" algn="tl">
                    <a:srgbClr val="000000">
                      <a:alpha val="43137"/>
                    </a:srgbClr>
                  </a:outerShdw>
                </a:effectLst>
                <a:ea typeface="宋体" panose="02010600030101010101" pitchFamily="2" charset="-122"/>
              </a:rPr>
              <a:t>delivery</a:t>
            </a:r>
            <a:endParaRPr lang="en-US" altLang="zh-CN" dirty="0">
              <a:solidFill>
                <a:srgbClr val="1406CA"/>
              </a:solidFill>
              <a:effectLst>
                <a:outerShdw blurRad="38100" dist="38100" dir="2700000" algn="tl">
                  <a:srgbClr val="000000">
                    <a:alpha val="43137"/>
                  </a:srgbClr>
                </a:outerShdw>
              </a:effectLst>
              <a:ea typeface="宋体" panose="02010600030101010101" pitchFamily="2" charset="-122"/>
            </a:endParaRPr>
          </a:p>
          <a:p>
            <a:pPr lvl="1">
              <a:lnSpc>
                <a:spcPct val="90000"/>
              </a:lnSpc>
            </a:pPr>
            <a:r>
              <a:rPr lang="en-US" altLang="zh-CN" b="0" dirty="0">
                <a:solidFill>
                  <a:srgbClr val="CC0066"/>
                </a:solidFill>
                <a:ea typeface="宋体" panose="02010600030101010101" pitchFamily="2" charset="-122"/>
              </a:rPr>
              <a:t>For speculators</a:t>
            </a:r>
          </a:p>
          <a:p>
            <a:pPr lvl="1">
              <a:lnSpc>
                <a:spcPct val="90000"/>
              </a:lnSpc>
            </a:pPr>
            <a:r>
              <a:rPr lang="en-US" altLang="zh-CN" b="0" dirty="0">
                <a:solidFill>
                  <a:srgbClr val="CC0066"/>
                </a:solidFill>
                <a:ea typeface="宋体" panose="02010600030101010101" pitchFamily="2" charset="-122"/>
              </a:rPr>
              <a:t>For Hedgers</a:t>
            </a:r>
          </a:p>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possibility of final delivery ties the future price to the spot price. An understanding of delivery procedures is essential to a full understanding of the relationship between spot and futures  prices</a:t>
            </a:r>
          </a:p>
        </p:txBody>
      </p:sp>
    </p:spTree>
    <p:extLst>
      <p:ext uri="{BB962C8B-B14F-4D97-AF65-F5344CB8AC3E}">
        <p14:creationId xmlns:p14="http://schemas.microsoft.com/office/powerpoint/2010/main" val="325578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sz="4400" dirty="0">
                <a:solidFill>
                  <a:srgbClr val="FF158A"/>
                </a:solidFill>
                <a:ea typeface="楷体_GB2312" pitchFamily="49" charset="-122"/>
              </a:rPr>
              <a:t>Futures contract</a:t>
            </a:r>
            <a:endParaRPr lang="zh-CN" altLang="en-US" sz="4400" dirty="0">
              <a:solidFill>
                <a:srgbClr val="FF158A"/>
              </a:solidFill>
              <a:ea typeface="楷体_GB2312" pitchFamily="49" charset="-122"/>
            </a:endParaRPr>
          </a:p>
        </p:txBody>
      </p:sp>
    </p:spTree>
    <p:extLst>
      <p:ext uri="{BB962C8B-B14F-4D97-AF65-F5344CB8AC3E}">
        <p14:creationId xmlns:p14="http://schemas.microsoft.com/office/powerpoint/2010/main" val="2928752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604683" y="1600200"/>
            <a:ext cx="11031793" cy="4419600"/>
          </a:xfrm>
        </p:spPr>
        <p:txBody>
          <a:bodyPr/>
          <a:lstStyle/>
          <a:p>
            <a:pPr>
              <a:lnSpc>
                <a:spcPct val="90000"/>
              </a:lnSpc>
            </a:pPr>
            <a:r>
              <a:rPr lang="en-US" altLang="zh-CN" dirty="0">
                <a:solidFill>
                  <a:srgbClr val="1406CA"/>
                </a:solidFill>
                <a:effectLst>
                  <a:outerShdw blurRad="38100" dist="38100" dir="2700000" algn="tl">
                    <a:srgbClr val="000000">
                      <a:alpha val="43137"/>
                    </a:srgbClr>
                  </a:outerShdw>
                </a:effectLst>
                <a:ea typeface="宋体" panose="02010600030101010101" pitchFamily="2" charset="-122"/>
              </a:rPr>
              <a:t>The Specification of the Futures Contract </a:t>
            </a:r>
          </a:p>
          <a:p>
            <a:pPr lvl="1">
              <a:lnSpc>
                <a:spcPct val="90000"/>
              </a:lnSpc>
            </a:pPr>
            <a:r>
              <a:rPr lang="en-US" altLang="zh-CN" b="0" dirty="0">
                <a:solidFill>
                  <a:srgbClr val="CC0066"/>
                </a:solidFill>
                <a:ea typeface="宋体" panose="02010600030101010101" pitchFamily="2" charset="-122"/>
              </a:rPr>
              <a:t>The Asset</a:t>
            </a:r>
          </a:p>
          <a:p>
            <a:pPr lvl="1">
              <a:lnSpc>
                <a:spcPct val="90000"/>
              </a:lnSpc>
            </a:pPr>
            <a:r>
              <a:rPr lang="en-US" altLang="zh-CN" b="0" dirty="0">
                <a:solidFill>
                  <a:srgbClr val="CC0066"/>
                </a:solidFill>
                <a:ea typeface="宋体" panose="02010600030101010101" pitchFamily="2" charset="-122"/>
              </a:rPr>
              <a:t>The Contract Size</a:t>
            </a:r>
          </a:p>
          <a:p>
            <a:pPr lvl="1">
              <a:lnSpc>
                <a:spcPct val="90000"/>
              </a:lnSpc>
            </a:pPr>
            <a:r>
              <a:rPr lang="en-US" altLang="zh-CN" b="0" dirty="0">
                <a:solidFill>
                  <a:srgbClr val="CC0066"/>
                </a:solidFill>
                <a:ea typeface="宋体" panose="02010600030101010101" pitchFamily="2" charset="-122"/>
              </a:rPr>
              <a:t>Delivery Arrangements</a:t>
            </a:r>
          </a:p>
          <a:p>
            <a:pPr lvl="1">
              <a:lnSpc>
                <a:spcPct val="90000"/>
              </a:lnSpc>
            </a:pPr>
            <a:r>
              <a:rPr lang="en-US" altLang="zh-CN" b="0" dirty="0">
                <a:solidFill>
                  <a:srgbClr val="CC0066"/>
                </a:solidFill>
                <a:ea typeface="宋体" panose="02010600030101010101" pitchFamily="2" charset="-122"/>
              </a:rPr>
              <a:t>Delivery Months</a:t>
            </a:r>
          </a:p>
          <a:p>
            <a:pPr lvl="1">
              <a:lnSpc>
                <a:spcPct val="90000"/>
              </a:lnSpc>
            </a:pPr>
            <a:r>
              <a:rPr lang="en-US" altLang="zh-CN" b="0" dirty="0">
                <a:solidFill>
                  <a:srgbClr val="CC0066"/>
                </a:solidFill>
                <a:ea typeface="宋体" panose="02010600030101010101" pitchFamily="2" charset="-122"/>
              </a:rPr>
              <a:t>Price Quotes</a:t>
            </a:r>
          </a:p>
          <a:p>
            <a:pPr lvl="1">
              <a:lnSpc>
                <a:spcPct val="90000"/>
              </a:lnSpc>
            </a:pPr>
            <a:r>
              <a:rPr lang="en-US" altLang="zh-CN" b="0" dirty="0">
                <a:solidFill>
                  <a:srgbClr val="CC0066"/>
                </a:solidFill>
                <a:ea typeface="宋体" panose="02010600030101010101" pitchFamily="2" charset="-122"/>
              </a:rPr>
              <a:t>Daily price Movement Limits</a:t>
            </a:r>
          </a:p>
          <a:p>
            <a:pPr lvl="1">
              <a:lnSpc>
                <a:spcPct val="90000"/>
              </a:lnSpc>
            </a:pPr>
            <a:r>
              <a:rPr lang="en-US" altLang="zh-CN" b="0" dirty="0">
                <a:solidFill>
                  <a:srgbClr val="CC0066"/>
                </a:solidFill>
                <a:ea typeface="宋体" panose="02010600030101010101" pitchFamily="2" charset="-122"/>
              </a:rPr>
              <a:t>Position Limits</a:t>
            </a:r>
          </a:p>
        </p:txBody>
      </p:sp>
      <p:sp>
        <p:nvSpPr>
          <p:cNvPr id="408582" name="Rectangle 6"/>
          <p:cNvSpPr>
            <a:spLocks noGrp="1" noChangeArrowheads="1"/>
          </p:cNvSpPr>
          <p:nvPr>
            <p:ph type="title"/>
          </p:nvPr>
        </p:nvSpPr>
        <p:spPr>
          <a:noFill/>
          <a:ln/>
        </p:spPr>
        <p:txBody>
          <a:bodyPr/>
          <a:lstStyle/>
          <a:p>
            <a:r>
              <a:rPr lang="en-US" altLang="zh-CN" sz="3200" dirty="0">
                <a:ea typeface="宋体" panose="02010600030101010101" pitchFamily="2" charset="-122"/>
              </a:rPr>
              <a:t>The Specification of the Futures Contract</a:t>
            </a:r>
            <a:endParaRPr lang="zh-CN" altLang="en-US" sz="3200" dirty="0">
              <a:ea typeface="宋体" panose="02010600030101010101" pitchFamily="2" charset="-122"/>
            </a:endParaRPr>
          </a:p>
        </p:txBody>
      </p:sp>
    </p:spTree>
    <p:extLst>
      <p:ext uri="{BB962C8B-B14F-4D97-AF65-F5344CB8AC3E}">
        <p14:creationId xmlns:p14="http://schemas.microsoft.com/office/powerpoint/2010/main" val="1027909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3188</TotalTime>
  <Words>3538</Words>
  <Application>Microsoft Office PowerPoint</Application>
  <PresentationFormat>宽屏</PresentationFormat>
  <Paragraphs>631</Paragraphs>
  <Slides>63</Slides>
  <Notes>42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82" baseType="lpstr">
      <vt:lpstr>N Helvetica Narrow</vt:lpstr>
      <vt:lpstr>ZapfDingbats</vt:lpstr>
      <vt:lpstr>等线</vt:lpstr>
      <vt:lpstr>黑体</vt:lpstr>
      <vt:lpstr>华文宋体</vt:lpstr>
      <vt:lpstr>华文新魏</vt:lpstr>
      <vt:lpstr>华文行楷</vt:lpstr>
      <vt:lpstr>楷体</vt:lpstr>
      <vt:lpstr>楷体_GB2312</vt:lpstr>
      <vt:lpstr>隶书</vt:lpstr>
      <vt:lpstr>宋体</vt:lpstr>
      <vt:lpstr>Arial</vt:lpstr>
      <vt:lpstr>Symbol</vt:lpstr>
      <vt:lpstr>Tahoma</vt:lpstr>
      <vt:lpstr>Times New Roman</vt:lpstr>
      <vt:lpstr>Wingdings</vt:lpstr>
      <vt:lpstr>Global</vt:lpstr>
      <vt:lpstr>公式</vt:lpstr>
      <vt:lpstr>Equation</vt:lpstr>
      <vt:lpstr>版权声明</vt:lpstr>
      <vt:lpstr>Derivatives</vt:lpstr>
      <vt:lpstr>Futures Markets  and  the Use of Futures for Hedging</vt:lpstr>
      <vt:lpstr>Futures and forward markets work</vt:lpstr>
      <vt:lpstr>Futures Contracts——Terminology</vt:lpstr>
      <vt:lpstr>PowerPoint 演示文稿</vt:lpstr>
      <vt:lpstr>Closing Out Futures Positions</vt:lpstr>
      <vt:lpstr>Futures contract</vt:lpstr>
      <vt:lpstr>The Specification of the Futures Contract</vt:lpstr>
      <vt:lpstr>PowerPoint 演示文稿</vt:lpstr>
      <vt:lpstr>The Specification of the Futures Contract</vt:lpstr>
      <vt:lpstr>Margin</vt:lpstr>
      <vt:lpstr>Margin</vt:lpstr>
      <vt:lpstr>Margin</vt:lpstr>
      <vt:lpstr>Margin</vt:lpstr>
      <vt:lpstr>Margin</vt:lpstr>
      <vt:lpstr>The Operation of Margins</vt:lpstr>
      <vt:lpstr>The Operation of Margins</vt:lpstr>
      <vt:lpstr>The Operation of Margins</vt:lpstr>
      <vt:lpstr>The Operation of Margins</vt:lpstr>
      <vt:lpstr>The Operation of Margins</vt:lpstr>
      <vt:lpstr>Basis Risk</vt:lpstr>
      <vt:lpstr>Newspaper Quotes</vt:lpstr>
      <vt:lpstr>Newspaper Quotes</vt:lpstr>
      <vt:lpstr>PowerPoint 演示文稿</vt:lpstr>
      <vt:lpstr>Convergence Of Futures Price to Spot Price</vt:lpstr>
      <vt:lpstr>Convergence Of Futures Price to Spot Price</vt:lpstr>
      <vt:lpstr>Convergence Of Futures Price to Spot Price</vt:lpstr>
      <vt:lpstr>Basis</vt:lpstr>
      <vt:lpstr>Basis</vt:lpstr>
      <vt:lpstr>Basis</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Optimal hedge ratio</vt:lpstr>
      <vt:lpstr>Minimum Variance Hedge Ratio</vt:lpstr>
      <vt:lpstr>Minimum Variance Hedge Ration</vt:lpstr>
      <vt:lpstr>Minimum Variance Hedge Ration</vt:lpstr>
      <vt:lpstr>Minimum Variance Hedge Ration</vt:lpstr>
      <vt:lpstr>Minimum Variance Hedge Ration</vt:lpstr>
      <vt:lpstr>Minimum Variance Hedge Ration</vt:lpstr>
      <vt:lpstr>Hedging an Equity Portfolio</vt:lpstr>
      <vt:lpstr>Hedging an Equity Portfolio</vt:lpstr>
      <vt:lpstr>Hedging an Equity Portfolio</vt:lpstr>
      <vt:lpstr>Hedging an Equity Portfolio</vt:lpstr>
      <vt:lpstr>Hedge strategy</vt:lpstr>
      <vt:lpstr>Rolling hedge</vt:lpstr>
      <vt:lpstr>Rolling hedge</vt:lpstr>
      <vt:lpstr>Accounting Tax  and Forward Contracts —Appendix</vt:lpstr>
      <vt:lpstr>Accounting and Tax</vt:lpstr>
      <vt:lpstr>Accounting and Tax</vt:lpstr>
      <vt:lpstr>Accounting and Tax</vt:lpstr>
      <vt:lpstr>Forward Contracts</vt:lpstr>
      <vt:lpstr>Forward Contracts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lenvo</dc:creator>
  <cp:lastModifiedBy>Lenovo</cp:lastModifiedBy>
  <cp:revision>231</cp:revision>
  <dcterms:created xsi:type="dcterms:W3CDTF">2020-02-12T07:12:33Z</dcterms:created>
  <dcterms:modified xsi:type="dcterms:W3CDTF">2022-09-08T11:06:55Z</dcterms:modified>
</cp:coreProperties>
</file>