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314" r:id="rId2"/>
    <p:sldId id="257" r:id="rId3"/>
    <p:sldId id="315" r:id="rId4"/>
    <p:sldId id="365" r:id="rId5"/>
    <p:sldId id="316" r:id="rId6"/>
    <p:sldId id="36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4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69" r:id="rId42"/>
    <p:sldId id="370" r:id="rId43"/>
    <p:sldId id="367" r:id="rId44"/>
    <p:sldId id="354" r:id="rId45"/>
    <p:sldId id="355" r:id="rId46"/>
    <p:sldId id="356" r:id="rId47"/>
    <p:sldId id="357" r:id="rId48"/>
    <p:sldId id="358" r:id="rId49"/>
    <p:sldId id="368" r:id="rId50"/>
    <p:sldId id="359" r:id="rId51"/>
    <p:sldId id="360" r:id="rId52"/>
    <p:sldId id="361" r:id="rId53"/>
    <p:sldId id="371" r:id="rId54"/>
    <p:sldId id="362" r:id="rId55"/>
    <p:sldId id="363" r:id="rId56"/>
    <p:sldId id="364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" initials="I" lastIdx="2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6CA"/>
    <a:srgbClr val="FF158A"/>
    <a:srgbClr val="000000"/>
    <a:srgbClr val="CC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4084" autoAdjust="0"/>
  </p:normalViewPr>
  <p:slideViewPr>
    <p:cSldViewPr snapToGrid="0">
      <p:cViewPr varScale="1">
        <p:scale>
          <a:sx n="65" d="100"/>
          <a:sy n="65" d="100"/>
        </p:scale>
        <p:origin x="960" y="6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8T23:04:02.234" idx="14">
    <p:pos x="10" y="10"/>
    <p:text>1、简单回顾上一章的内容：远期价格和即期价格在交割日的关系；
2、基差的产生原因。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30:10.437" idx="1">
    <p:pos x="10" y="10"/>
    <p:text>这些内容在金融学基础中已提及，以提问的方式进行。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31:16.390" idx="2">
    <p:pos x="10" y="10"/>
    <p:text>以下内容在金融学基础中已提及，以提问的方式进行。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35:20.562" idx="3">
    <p:pos x="10" y="10"/>
    <p:text>该例和下例是讲解无套利均衡定价的引导性例子，可以通过提问的方式引导学生构造套利策略。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42:23.328" idx="9">
    <p:pos x="10" y="10"/>
    <p:text>以课堂作业的方式要求学生完成证明。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44:04.078" idx="11">
    <p:pos x="10" y="10"/>
    <p:text>学生了解则可。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43:36.656" idx="10">
    <p:pos x="10" y="10"/>
    <p:text>只要求学生了解。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23T00:09:00" idx="15">
    <p:pos x="10" y="10"/>
    <p:text>此处重点把过程讲清楚，就有利于学生推导。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23T00:09:36.812" idx="16">
    <p:pos x="10" y="10"/>
    <p:text>如果时间允许，让学生推导。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E4B8-3456-4758-AE08-11F83F2A4ADA}" type="datetimeFigureOut">
              <a:rPr lang="zh-CN" altLang="en-US" smtClean="0"/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ED4EB-F402-4FAB-B94D-FE7E03FD3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5A8D8-D155-4076-91A7-F6C5BF45211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1、简单回顾上一章的内容：远期价格和即期价格在交割日的关系；</a:t>
            </a:r>
          </a:p>
          <a:p>
            <a:r>
              <a:rPr lang="zh-CN" altLang="zh-CN">
                <a:ea typeface="宋体" panose="02010600030101010101" pitchFamily="2" charset="-122"/>
              </a:rPr>
              <a:t>2、基差的产生原因。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049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C7755-ED00-462D-ACFC-37390AA624EE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25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6F454-9614-465E-A609-F6EA8FA7BBC8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392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99F02-3D5D-4038-814E-8458BC6E5D4D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50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D122B-D24A-43CF-ADAF-B806567578C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14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AC18D-1350-42EE-8628-F0CD1BB6EE1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108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BAAE7-C4BD-4AF9-B505-31FD7CC57D6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919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FAA6A-A105-46AE-B9A7-C1EF2309C7B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644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71B91-B722-40B5-8E13-5E9CA6A7646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95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03C7B-CEA6-46CA-856A-6C332D21AF5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204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E9-5B3D-4D1F-B3D2-3337D63470A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50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44A1E-7858-491F-8F2D-28514CF5D73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52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F69A7-4FB3-4E9B-B112-2013B2431F8A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259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D6D48-C22A-4529-84DB-A756670FD33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89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3275D-0EFA-4FCD-BC0F-9C70512B7223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139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0177E-01C8-4FE8-9D9F-B79782FEBEAA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306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D9AAE-A427-4E63-B18F-1914202A021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745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C17CB-693F-4578-BA87-65428E2F2910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679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B9D77-5AB7-45A5-AFAD-E85896EF4F8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041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06EDB-6A7B-4D9F-A5B8-1A23AE57B2E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16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ABFEB-AB20-483D-BA04-394C2AD1733B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088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E6003-03A7-4657-9213-53707272F21D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53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9FCC4-9F35-40E5-9D47-4E23278F83EC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本页及下三页内容在金融学基础中已提及，以提问的方式进行。</a:t>
            </a:r>
          </a:p>
        </p:txBody>
      </p:sp>
    </p:spTree>
    <p:extLst>
      <p:ext uri="{BB962C8B-B14F-4D97-AF65-F5344CB8AC3E}">
        <p14:creationId xmlns:p14="http://schemas.microsoft.com/office/powerpoint/2010/main" val="3259948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03104-062D-4789-BD72-68A04986064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59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27343-6A6E-48C6-A5CC-5E7862249C36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603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B3933-711D-4C3D-B1CB-74C471738581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192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AA28E-FE0F-4ACA-A7D7-4FFB84EC535F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8652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8B1AC-2CB2-47BF-AD7B-126BAF053A55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8640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8879B-E0E5-4FF9-915D-1F4BEC3DC144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1645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C4134-8BB4-4DFF-AE37-B7B21744DCED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77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5565A-474F-4B8A-B88F-9D94D1E289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991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553DD-0C0E-41FE-8E1D-D36A0E0F5590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991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3E562-91B4-4E48-B6D4-19A6127765B3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53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A3FD-F50F-4A0D-BA2A-BDD2B34F1E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732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D67F7-22DD-4517-86FB-643DF251565A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6746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6EB1A-F857-43A7-BBF7-1BE7788E2470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74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D5C99-0325-4D4F-A900-02CCF7718C83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821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490CA-B3AA-4B6D-AF51-E5ADBAC0E5B5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3553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D68E4-4CCE-4CE1-9306-E3FF82E40EA2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9815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87C3E-7C0F-479B-8993-2D105BBD0D26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75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372A2-D437-4ACA-82D9-6DF2C7A7E836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3991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C9510-6100-46DE-A09A-A7284A06C298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070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5F745-D3B6-4817-8C0B-11A96050DF81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89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7DEBF-2212-42FE-BCA5-93F9CA52A19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50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15204-621F-4709-BFEA-3C3F3F4CB4E9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62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7AEC6-7A0A-49F1-AEC4-EA4FA02F971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81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3569B-8DD9-4910-922A-8190653EA29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06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6254-D2D5-49E5-B802-F543EF9C46B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4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46249" name="Picture 169" descr="镂空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4013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1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8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8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28775"/>
            <a:ext cx="10363200" cy="4633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91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56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76400"/>
            <a:ext cx="85344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90859" name="Rectangle 43"/>
          <p:cNvSpPr>
            <a:spLocks noChangeArrowheads="1"/>
          </p:cNvSpPr>
          <p:nvPr/>
        </p:nvSpPr>
        <p:spPr bwMode="auto">
          <a:xfrm>
            <a:off x="624418" y="6310313"/>
            <a:ext cx="18280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endParaRPr lang="fr-FR" altLang="zh-CN" sz="1400" b="1">
              <a:solidFill>
                <a:schemeClr val="tx1"/>
              </a:solidFill>
              <a:effectLst/>
              <a:latin typeface="N Helvetica Narrow" charset="0"/>
            </a:endParaRPr>
          </a:p>
        </p:txBody>
      </p:sp>
      <p:pic>
        <p:nvPicPr>
          <p:cNvPr id="8" name="Picture 171" descr="pic_index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56890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73"/>
          <p:cNvGrpSpPr>
            <a:grpSpLocks/>
          </p:cNvGrpSpPr>
          <p:nvPr userDrawn="1"/>
        </p:nvGrpSpPr>
        <p:grpSpPr bwMode="auto">
          <a:xfrm>
            <a:off x="2850776" y="-12700"/>
            <a:ext cx="9341225" cy="522288"/>
            <a:chOff x="0" y="-9"/>
            <a:chExt cx="5760" cy="1045"/>
          </a:xfrm>
        </p:grpSpPr>
        <p:sp>
          <p:nvSpPr>
            <p:cNvPr id="10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0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9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14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6" name="Text Box 172"/>
          <p:cNvSpPr txBox="1">
            <a:spLocks noChangeArrowheads="1"/>
          </p:cNvSpPr>
          <p:nvPr userDrawn="1"/>
        </p:nvSpPr>
        <p:spPr bwMode="auto">
          <a:xfrm>
            <a:off x="4562775" y="-5599"/>
            <a:ext cx="7629225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2374721264"/>
      </p:ext>
    </p:extLst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103632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8000" y="1524000"/>
            <a:ext cx="55372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524000"/>
            <a:ext cx="55372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8050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4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95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8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23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27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98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6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74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850776" y="-12700"/>
            <a:ext cx="9341225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5C7129-B4EC-4EA9-8B48-267C6F2E6B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56890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4562775" y="-5599"/>
            <a:ext cx="7629225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32229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10" Type="http://schemas.openxmlformats.org/officeDocument/2006/relationships/comments" Target="../comments/comment9.xml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comments" Target="../comments/comment3.xml"/><Relationship Id="rId5" Type="http://schemas.openxmlformats.org/officeDocument/2006/relationships/image" Target="../media/image4.w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7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847481"/>
          </a:xfrm>
        </p:spPr>
        <p:txBody>
          <a:bodyPr/>
          <a:lstStyle/>
          <a:p>
            <a:r>
              <a:rPr lang="zh-CN" altLang="en-US" dirty="0"/>
              <a:t>版权声明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686949" y="3179118"/>
            <a:ext cx="9660502" cy="2307282"/>
          </a:xfrm>
        </p:spPr>
        <p:txBody>
          <a:bodyPr/>
          <a:lstStyle/>
          <a:p>
            <a:pPr algn="ctr"/>
            <a:r>
              <a:rPr lang="zh-CN" altLang="en-US" sz="4000" dirty="0" smtClean="0">
                <a:solidFill>
                  <a:srgbClr val="1406C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本授课内容仅用于电子科技大学教学使用，不得复制和传播</a:t>
            </a:r>
            <a:endParaRPr lang="en-US" altLang="zh-CN" sz="4000" dirty="0" smtClean="0">
              <a:solidFill>
                <a:srgbClr val="1406C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4000" dirty="0" smtClean="0">
                <a:solidFill>
                  <a:srgbClr val="1406C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特此声明！</a:t>
            </a:r>
            <a:endParaRPr lang="zh-CN" altLang="en-US" sz="4000" dirty="0">
              <a:solidFill>
                <a:srgbClr val="1406C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Measuring Interest Rates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2099187" y="161925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1406C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Effect of the compounding frequency on the value of $100 at the end of one year when the interest rate is 10% per annum</a:t>
            </a:r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2099187" y="2476500"/>
            <a:ext cx="8305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CC6600"/>
              </a:solidFill>
            </a:endParaRPr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2099187" y="249555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Compounding frequency</a:t>
            </a: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6290187" y="253365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Value of $100 at end of year($)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2099187" y="3105150"/>
            <a:ext cx="8305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CC6600"/>
              </a:solidFill>
            </a:endParaRP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2480187" y="3105151"/>
            <a:ext cx="3352800" cy="301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Annually(m=1)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Semiannually(m=2)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Quarterly(m=3)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Monthly(m=4)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Weekly(m=52)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Daily(m=365)</a:t>
            </a:r>
          </a:p>
        </p:txBody>
      </p:sp>
      <p:sp>
        <p:nvSpPr>
          <p:cNvPr id="493577" name="Text Box 9"/>
          <p:cNvSpPr txBox="1">
            <a:spLocks noChangeArrowheads="1"/>
          </p:cNvSpPr>
          <p:nvPr/>
        </p:nvSpPr>
        <p:spPr bwMode="auto">
          <a:xfrm>
            <a:off x="6442587" y="3105151"/>
            <a:ext cx="3352800" cy="301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110.00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110.25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110.38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110.47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110.51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110.52</a:t>
            </a:r>
          </a:p>
        </p:txBody>
      </p:sp>
      <p:graphicFrame>
        <p:nvGraphicFramePr>
          <p:cNvPr id="493578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836713"/>
              </p:ext>
            </p:extLst>
          </p:nvPr>
        </p:nvGraphicFramePr>
        <p:xfrm>
          <a:off x="6577013" y="6124575"/>
          <a:ext cx="1943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公式" r:id="rId4" imgW="698400" imgH="203040" progId="Equation.3">
                  <p:embed/>
                </p:oleObj>
              </mc:Choice>
              <mc:Fallback>
                <p:oleObj name="公式" r:id="rId4" imgW="698400" imgH="203040" progId="Equation.3">
                  <p:embed/>
                  <p:pic>
                    <p:nvPicPr>
                      <p:cNvPr id="4935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6124575"/>
                        <a:ext cx="19431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94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 Selling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7419" y="1789471"/>
            <a:ext cx="10810568" cy="44196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Short selling involves selling an asset that is not owned.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Your broker borrows the securities from another client and sells them in the market in the usual way.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At some stage you must buy the securities back so they can be replaced in the account of the client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You must pay dividends and other benefits the owner of the securities receives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4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Short Selling</a:t>
            </a:r>
            <a:endParaRPr lang="zh-CN" altLang="en-US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413" y="1524000"/>
            <a:ext cx="10736826" cy="47244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From </a:t>
            </a:r>
            <a:r>
              <a:rPr lang="en-US" altLang="zh-CN" i="1" dirty="0">
                <a:solidFill>
                  <a:srgbClr val="C00000"/>
                </a:solidFill>
              </a:rPr>
              <a:t>the Trader’s Desk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  An investor shorts 500 IBM shares in April when the prices is $120 and buys them back(to close out the position) in July when the price is $100. A dividend of $ 1 per share is paid in May.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i="1" dirty="0">
                <a:solidFill>
                  <a:srgbClr val="C00000"/>
                </a:solidFill>
              </a:rPr>
              <a:t>The profit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The investor receives 500*$120 in April and must  pay 500*$1 in May. The cost of closing out the position is 500*$100. The net gain(ignoring the time value of money) is, therefore,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1406CA"/>
                </a:solidFill>
              </a:rPr>
              <a:t>(500*$120)-(500*$1)-(500*$100)=$9,500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75967" y="1524000"/>
            <a:ext cx="10857271" cy="4191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Line 5"/>
          <p:cNvSpPr>
            <a:spLocks noChangeShapeType="1"/>
          </p:cNvSpPr>
          <p:nvPr/>
        </p:nvSpPr>
        <p:spPr bwMode="auto">
          <a:xfrm flipV="1">
            <a:off x="675963" y="2952749"/>
            <a:ext cx="10857271" cy="245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2550" name="Line 6"/>
          <p:cNvSpPr>
            <a:spLocks noChangeShapeType="1"/>
          </p:cNvSpPr>
          <p:nvPr/>
        </p:nvSpPr>
        <p:spPr bwMode="auto">
          <a:xfrm flipV="1">
            <a:off x="675965" y="3378916"/>
            <a:ext cx="10857271" cy="1720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Assumption and Notation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7419" y="1816510"/>
            <a:ext cx="10884310" cy="403860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Assumption: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The market participants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have no transaction costs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have the same tax rate on all net trading profits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can borrow and lend money at the same risk-free rate of interest.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take advantage of arbitrage opportunities as they occur.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Note that we do not require these assumptions to be true for all market </a:t>
            </a:r>
            <a:r>
              <a:rPr lang="en-US" altLang="zh-CN" dirty="0" smtClean="0">
                <a:solidFill>
                  <a:srgbClr val="1406CA"/>
                </a:solidFill>
                <a:ea typeface="宋体" panose="02010600030101010101" pitchFamily="2" charset="-122"/>
              </a:rPr>
              <a:t>participants 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8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Assumption and Notation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664" y="1860755"/>
            <a:ext cx="10825316" cy="32004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Notation</a:t>
            </a:r>
            <a:r>
              <a:rPr lang="en-US" altLang="zh-CN" dirty="0">
                <a:solidFill>
                  <a:srgbClr val="CC6600"/>
                </a:solidFill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:   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Time until delivery date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:  Spot price today</a:t>
            </a:r>
          </a:p>
          <a:p>
            <a:pPr lvl="1"/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:  Futures or forward price today</a:t>
            </a:r>
          </a:p>
          <a:p>
            <a:pPr lvl="1"/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r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:    Risk-free interest rate for maturity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T</a:t>
            </a:r>
          </a:p>
          <a:p>
            <a:pPr lvl="1"/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K:  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Delivery price</a:t>
            </a:r>
          </a:p>
          <a:p>
            <a:pPr lvl="1"/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f:  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The value of contract</a:t>
            </a:r>
          </a:p>
        </p:txBody>
      </p:sp>
    </p:spTree>
    <p:extLst>
      <p:ext uri="{BB962C8B-B14F-4D97-AF65-F5344CB8AC3E}">
        <p14:creationId xmlns:p14="http://schemas.microsoft.com/office/powerpoint/2010/main" val="28784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The Forward Price for an Investment Asset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671" y="1447801"/>
            <a:ext cx="10722077" cy="442912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</a:rPr>
              <a:t>Arbitrage opportunity when forward price of a non-dividend-paying stock is too high</a:t>
            </a:r>
          </a:p>
          <a:p>
            <a:pPr lvl="1">
              <a:buFontTx/>
              <a:buNone/>
            </a:pPr>
            <a:endParaRPr lang="en-US" altLang="zh-CN" i="1" dirty="0" smtClean="0">
              <a:solidFill>
                <a:srgbClr val="FF9900"/>
              </a:solidFill>
            </a:endParaRPr>
          </a:p>
          <a:p>
            <a:pPr lvl="1">
              <a:buFontTx/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From </a:t>
            </a:r>
            <a:r>
              <a:rPr lang="en-US" altLang="zh-CN" i="1" dirty="0">
                <a:solidFill>
                  <a:srgbClr val="C00000"/>
                </a:solidFill>
              </a:rPr>
              <a:t>the Trader’s desk</a:t>
            </a:r>
          </a:p>
          <a:p>
            <a:pPr lvl="1">
              <a:buFontTx/>
              <a:buNone/>
            </a:pPr>
            <a:r>
              <a:rPr lang="en-US" altLang="zh-CN" sz="2800" b="0" dirty="0"/>
              <a:t>  The forward price of a stock for a contract with delivery date in three months is </a:t>
            </a:r>
            <a:r>
              <a:rPr lang="en-US" altLang="zh-CN" sz="2800" b="0" dirty="0">
                <a:solidFill>
                  <a:srgbClr val="1406CA"/>
                </a:solidFill>
              </a:rPr>
              <a:t>$43</a:t>
            </a:r>
            <a:r>
              <a:rPr lang="en-US" altLang="zh-CN" sz="2800" b="0" dirty="0"/>
              <a:t>. The three-month risk-free interest rate is </a:t>
            </a:r>
            <a:r>
              <a:rPr lang="en-US" altLang="zh-CN" sz="2800" b="0" dirty="0">
                <a:solidFill>
                  <a:srgbClr val="1406CA"/>
                </a:solidFill>
              </a:rPr>
              <a:t>5%</a:t>
            </a:r>
            <a:r>
              <a:rPr lang="en-US" altLang="zh-CN" sz="2800" b="0" dirty="0"/>
              <a:t> per annum, and the current stock price is </a:t>
            </a:r>
            <a:r>
              <a:rPr lang="en-US" altLang="zh-CN" sz="2800" b="0" dirty="0">
                <a:solidFill>
                  <a:srgbClr val="1406CA"/>
                </a:solidFill>
              </a:rPr>
              <a:t>$40</a:t>
            </a:r>
            <a:r>
              <a:rPr lang="en-US" altLang="zh-CN" sz="2800" b="0" dirty="0"/>
              <a:t>. No dividends are expected.</a:t>
            </a:r>
          </a:p>
          <a:p>
            <a:pPr lvl="1" algn="ctr">
              <a:buFontTx/>
              <a:buNone/>
            </a:pPr>
            <a:r>
              <a:rPr lang="en-US" altLang="zh-CN" dirty="0">
                <a:solidFill>
                  <a:srgbClr val="1406CA"/>
                </a:solidFill>
              </a:rPr>
              <a:t>40e</a:t>
            </a:r>
            <a:r>
              <a:rPr lang="en-US" altLang="zh-CN" baseline="30000" dirty="0">
                <a:solidFill>
                  <a:srgbClr val="1406CA"/>
                </a:solidFill>
              </a:rPr>
              <a:t>0.05*3/12</a:t>
            </a:r>
            <a:r>
              <a:rPr lang="en-US" altLang="zh-CN" dirty="0">
                <a:solidFill>
                  <a:srgbClr val="1406CA"/>
                </a:solidFill>
              </a:rPr>
              <a:t>=$40.50</a:t>
            </a:r>
          </a:p>
        </p:txBody>
      </p:sp>
    </p:spTree>
    <p:extLst>
      <p:ext uri="{BB962C8B-B14F-4D97-AF65-F5344CB8AC3E}">
        <p14:creationId xmlns:p14="http://schemas.microsoft.com/office/powerpoint/2010/main" val="262473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The Forward Price for an Investment Asset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47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63677" y="1524000"/>
            <a:ext cx="10604091" cy="53340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FF9900"/>
                </a:solidFill>
              </a:rPr>
              <a:t>Opportunity</a:t>
            </a:r>
          </a:p>
          <a:p>
            <a:pPr marL="990600" lvl="1" indent="-457200">
              <a:lnSpc>
                <a:spcPct val="120000"/>
              </a:lnSpc>
              <a:buNone/>
            </a:pPr>
            <a:r>
              <a:rPr lang="en-US" altLang="zh-CN" dirty="0"/>
              <a:t>       The forward price is too high relative to the stock </a:t>
            </a:r>
            <a:r>
              <a:rPr lang="en-US" altLang="zh-CN" dirty="0" smtClean="0"/>
              <a:t>price</a:t>
            </a:r>
          </a:p>
          <a:p>
            <a:pPr marL="1390650" lvl="2" indent="-45720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An </a:t>
            </a:r>
            <a:r>
              <a:rPr lang="en-US" altLang="zh-CN" sz="2400" dirty="0">
                <a:solidFill>
                  <a:srgbClr val="000000"/>
                </a:solidFill>
              </a:rPr>
              <a:t>arbitrageur can:</a:t>
            </a:r>
          </a:p>
          <a:p>
            <a:pPr marL="1390650" lvl="2" indent="-4572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solidFill>
                  <a:srgbClr val="1406CA"/>
                </a:solidFill>
              </a:rPr>
              <a:t>Borrow $40 to buy one share </a:t>
            </a:r>
            <a:r>
              <a:rPr lang="en-US" altLang="zh-CN" sz="2400" dirty="0" smtClean="0">
                <a:solidFill>
                  <a:srgbClr val="1406CA"/>
                </a:solidFill>
              </a:rPr>
              <a:t>spot</a:t>
            </a:r>
            <a:endParaRPr lang="en-US" altLang="zh-CN" sz="2400" dirty="0">
              <a:solidFill>
                <a:srgbClr val="1406CA"/>
              </a:solidFill>
            </a:endParaRPr>
          </a:p>
          <a:p>
            <a:pPr marL="1390650" lvl="2" indent="-4572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solidFill>
                  <a:srgbClr val="1406CA"/>
                </a:solidFill>
              </a:rPr>
              <a:t>Enter into a forward contract to sell one share in three </a:t>
            </a:r>
            <a:r>
              <a:rPr lang="en-US" altLang="zh-CN" sz="2400" dirty="0" smtClean="0">
                <a:solidFill>
                  <a:srgbClr val="1406CA"/>
                </a:solidFill>
              </a:rPr>
              <a:t>months</a:t>
            </a:r>
            <a:endParaRPr lang="en-US" altLang="zh-CN" sz="2400" dirty="0">
              <a:solidFill>
                <a:srgbClr val="1406CA"/>
              </a:solidFill>
            </a:endParaRPr>
          </a:p>
          <a:p>
            <a:pPr marL="990600" lvl="1" indent="-457200">
              <a:lnSpc>
                <a:spcPct val="120000"/>
              </a:lnSpc>
              <a:buNone/>
            </a:pPr>
            <a:r>
              <a:rPr lang="en-US" altLang="zh-CN" dirty="0"/>
              <a:t>         At the end of three months, the arbitrageur delivers the share and receives $43. The sum of money required to pay off the loan is </a:t>
            </a:r>
            <a:r>
              <a:rPr lang="en-US" altLang="zh-CN" dirty="0">
                <a:solidFill>
                  <a:srgbClr val="1406CA"/>
                </a:solidFill>
              </a:rPr>
              <a:t>40e</a:t>
            </a:r>
            <a:r>
              <a:rPr lang="en-US" altLang="zh-CN" baseline="30000" dirty="0">
                <a:solidFill>
                  <a:srgbClr val="1406CA"/>
                </a:solidFill>
              </a:rPr>
              <a:t>0.05*3/12</a:t>
            </a:r>
            <a:r>
              <a:rPr lang="en-US" altLang="zh-CN" dirty="0">
                <a:solidFill>
                  <a:srgbClr val="1406CA"/>
                </a:solidFill>
              </a:rPr>
              <a:t>=$40.50</a:t>
            </a:r>
            <a:r>
              <a:rPr lang="en-US" altLang="zh-CN" dirty="0"/>
              <a:t>. The arbitrageur therefore makes a profit at the end of the three-month period of </a:t>
            </a:r>
          </a:p>
          <a:p>
            <a:pPr marL="990600" lvl="1" indent="-457200" algn="ctr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1406CA"/>
                </a:solidFill>
              </a:rPr>
              <a:t>$43-$40.50=$2.50</a:t>
            </a:r>
          </a:p>
        </p:txBody>
      </p:sp>
    </p:spTree>
    <p:extLst>
      <p:ext uri="{BB962C8B-B14F-4D97-AF65-F5344CB8AC3E}">
        <p14:creationId xmlns:p14="http://schemas.microsoft.com/office/powerpoint/2010/main" val="240111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The Forward Price for an Investment Asset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graphicFrame>
        <p:nvGraphicFramePr>
          <p:cNvPr id="44856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57052"/>
              </p:ext>
            </p:extLst>
          </p:nvPr>
        </p:nvGraphicFramePr>
        <p:xfrm>
          <a:off x="2362200" y="2560638"/>
          <a:ext cx="7239000" cy="2773364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370878593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65180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8601877"/>
                    </a:ext>
                  </a:extLst>
                </a:gridCol>
              </a:tblGrid>
              <a:tr h="715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Arbitrage Position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Immediate cash 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Cash flow 3 months later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040652"/>
                  </a:ext>
                </a:extLst>
              </a:tr>
              <a:tr h="563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Borrow $40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(40e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0.05*3/12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=$40.50)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106589"/>
                  </a:ext>
                </a:extLst>
              </a:tr>
              <a:tr h="473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Buy 1 share of stock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($40)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226035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Sell a forward contract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54766"/>
                  </a:ext>
                </a:extLst>
              </a:tr>
              <a:tr h="563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Net  cash flow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260973"/>
                  </a:ext>
                </a:extLst>
              </a:tr>
            </a:tbl>
          </a:graphicData>
        </a:graphic>
      </p:graphicFrame>
      <p:sp>
        <p:nvSpPr>
          <p:cNvPr id="448563" name="Rectangle 51"/>
          <p:cNvSpPr>
            <a:spLocks noChangeArrowheads="1"/>
          </p:cNvSpPr>
          <p:nvPr/>
        </p:nvSpPr>
        <p:spPr bwMode="auto">
          <a:xfrm>
            <a:off x="589935" y="1658938"/>
            <a:ext cx="10987549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altLang="zh-CN" sz="2400" b="1" dirty="0">
                <a:solidFill>
                  <a:srgbClr val="1406C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The spot price of stock is $40, and the risk-free rate is 5%,</a:t>
            </a:r>
          </a:p>
          <a:p>
            <a:pPr lvl="1" algn="l"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altLang="zh-CN" sz="2400" b="1" dirty="0">
                <a:solidFill>
                  <a:srgbClr val="1406C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The forward price is $43</a:t>
            </a:r>
          </a:p>
        </p:txBody>
      </p:sp>
    </p:spTree>
    <p:extLst>
      <p:ext uri="{BB962C8B-B14F-4D97-AF65-F5344CB8AC3E}">
        <p14:creationId xmlns:p14="http://schemas.microsoft.com/office/powerpoint/2010/main" val="182358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The Forward Price for an Investment Asset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89" y="1447800"/>
            <a:ext cx="11179279" cy="36576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</a:rPr>
              <a:t>Arbitrage opportunity when forward price of a non-dividend-paying stock is too low</a:t>
            </a:r>
          </a:p>
          <a:p>
            <a:pPr marL="533400" lvl="1" indent="-76200">
              <a:buNone/>
            </a:pPr>
            <a:endParaRPr lang="en-US" altLang="zh-CN" i="1" dirty="0" smtClean="0">
              <a:solidFill>
                <a:srgbClr val="FF9900"/>
              </a:solidFill>
            </a:endParaRPr>
          </a:p>
          <a:p>
            <a:pPr marL="533400" lvl="1" indent="-76200"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From </a:t>
            </a:r>
            <a:r>
              <a:rPr lang="en-US" altLang="zh-CN" i="1" dirty="0">
                <a:solidFill>
                  <a:srgbClr val="C00000"/>
                </a:solidFill>
              </a:rPr>
              <a:t>the Trader’s desk</a:t>
            </a:r>
          </a:p>
          <a:p>
            <a:pPr marL="533400" lvl="1" indent="-76200">
              <a:buNone/>
            </a:pPr>
            <a:r>
              <a:rPr lang="en-US" altLang="zh-CN" dirty="0"/>
              <a:t>     The forward price of a stock for a contract with a delivery date in 3 months is $39. The 3 months risk-free interest is 5% per annum and the current stock price is $40. No dividends are expected.</a:t>
            </a:r>
          </a:p>
        </p:txBody>
      </p:sp>
    </p:spTree>
    <p:extLst>
      <p:ext uri="{BB962C8B-B14F-4D97-AF65-F5344CB8AC3E}">
        <p14:creationId xmlns:p14="http://schemas.microsoft.com/office/powerpoint/2010/main" val="19718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The Forward Price for an Investment Asset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graphicFrame>
        <p:nvGraphicFramePr>
          <p:cNvPr id="45060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95284"/>
              </p:ext>
            </p:extLst>
          </p:nvPr>
        </p:nvGraphicFramePr>
        <p:xfrm>
          <a:off x="2514600" y="2849564"/>
          <a:ext cx="7239000" cy="2408239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6372865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29342933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32601082"/>
                    </a:ext>
                  </a:extLst>
                </a:gridCol>
              </a:tblGrid>
              <a:tr h="858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Arbitrage Position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Immediate cash 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Cash flow 3 months later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312570"/>
                  </a:ext>
                </a:extLst>
              </a:tr>
              <a:tr h="503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Short 1 share of stock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40e</a:t>
                      </a:r>
                      <a:r>
                        <a:rPr kumimoji="0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0.05*3/12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=$40.50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496207"/>
                  </a:ext>
                </a:extLst>
              </a:tr>
              <a:tr h="522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Buy a forward contract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($39)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965508"/>
                  </a:ext>
                </a:extLst>
              </a:tr>
              <a:tr h="523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Net  cash flow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36180"/>
                  </a:ext>
                </a:extLst>
              </a:tr>
            </a:tbl>
          </a:graphicData>
        </a:graphic>
      </p:graphicFrame>
      <p:sp>
        <p:nvSpPr>
          <p:cNvPr id="450590" name="Rectangle 30"/>
          <p:cNvSpPr>
            <a:spLocks noChangeArrowheads="1"/>
          </p:cNvSpPr>
          <p:nvPr/>
        </p:nvSpPr>
        <p:spPr bwMode="auto">
          <a:xfrm>
            <a:off x="2209800" y="1762125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11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altLang="zh-CN" b="1" dirty="0">
                <a:solidFill>
                  <a:srgbClr val="1406C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The spot price of stock is $40, and the risk-free rate is 5%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</a:pPr>
            <a:r>
              <a:rPr lang="en-US" altLang="zh-CN" b="1" dirty="0">
                <a:solidFill>
                  <a:srgbClr val="1406C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The forward price is $39</a:t>
            </a:r>
          </a:p>
        </p:txBody>
      </p:sp>
    </p:spTree>
    <p:extLst>
      <p:ext uri="{BB962C8B-B14F-4D97-AF65-F5344CB8AC3E}">
        <p14:creationId xmlns:p14="http://schemas.microsoft.com/office/powerpoint/2010/main" val="19377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6000" dirty="0" smtClean="0"/>
              <a:t>Derivatives</a:t>
            </a:r>
            <a:endParaRPr lang="en-US" altLang="zh-CN" sz="6000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92600"/>
            <a:ext cx="9144000" cy="19446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邓光军</a:t>
            </a: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denggj@uestc.edu.cn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524000" y="6157914"/>
            <a:ext cx="9144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en-US" altLang="zh-CN" sz="180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School of Management and Economics</a:t>
            </a:r>
          </a:p>
        </p:txBody>
      </p:sp>
    </p:spTree>
    <p:extLst>
      <p:ext uri="{BB962C8B-B14F-4D97-AF65-F5344CB8AC3E}">
        <p14:creationId xmlns:p14="http://schemas.microsoft.com/office/powerpoint/2010/main" val="18190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The Forward Price for an Investment Asset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896" y="2713704"/>
            <a:ext cx="10486103" cy="2667000"/>
          </a:xfrm>
        </p:spPr>
        <p:txBody>
          <a:bodyPr/>
          <a:lstStyle/>
          <a:p>
            <a:pPr marL="0" indent="571500">
              <a:buNone/>
            </a:pPr>
            <a:r>
              <a:rPr lang="en-US" altLang="zh-CN" sz="4400" i="1" dirty="0">
                <a:solidFill>
                  <a:srgbClr val="FF158A"/>
                </a:solidFill>
                <a:ea typeface="幼圆" panose="02010509060101010101" pitchFamily="49" charset="-122"/>
              </a:rPr>
              <a:t>Under what circumstance do arbitrage opportunities such as above not exist?</a:t>
            </a:r>
          </a:p>
        </p:txBody>
      </p:sp>
    </p:spTree>
    <p:extLst>
      <p:ext uri="{BB962C8B-B14F-4D97-AF65-F5344CB8AC3E}">
        <p14:creationId xmlns:p14="http://schemas.microsoft.com/office/powerpoint/2010/main" val="24149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The Forward Price for an Investment Asset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03" y="1860755"/>
            <a:ext cx="10589342" cy="42672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</a:rPr>
              <a:t>No arbitrage formulation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3200" i="1" dirty="0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sz="3200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200" i="1" dirty="0">
                <a:solidFill>
                  <a:srgbClr val="1406CA"/>
                </a:solidFill>
                <a:ea typeface="宋体" panose="02010600030101010101" pitchFamily="2" charset="-122"/>
              </a:rPr>
              <a:t> = S</a:t>
            </a:r>
            <a:r>
              <a:rPr lang="en-US" altLang="zh-CN" sz="3200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200" i="1" dirty="0">
                <a:solidFill>
                  <a:srgbClr val="1406CA"/>
                </a:solidFill>
                <a:ea typeface="宋体" panose="02010600030101010101" pitchFamily="2" charset="-122"/>
              </a:rPr>
              <a:t>e</a:t>
            </a:r>
            <a:r>
              <a:rPr lang="en-US" altLang="zh-CN" sz="3200" i="1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rT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&gt; S</a:t>
            </a:r>
            <a:r>
              <a:rPr lang="en-US" altLang="zh-CN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rT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arbitrageurs can buy the asset and short forward contracts on the </a:t>
            </a:r>
            <a:r>
              <a:rPr lang="en-US" altLang="zh-CN" b="0" dirty="0" smtClean="0">
                <a:solidFill>
                  <a:srgbClr val="FF158A"/>
                </a:solidFill>
                <a:ea typeface="宋体" panose="02010600030101010101" pitchFamily="2" charset="-122"/>
              </a:rPr>
              <a:t>asset</a:t>
            </a:r>
            <a:endParaRPr lang="en-US" altLang="zh-CN" b="0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&lt; S</a:t>
            </a:r>
            <a:r>
              <a:rPr lang="en-US" altLang="zh-CN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rT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arbitrageurs can short the asset and long forward contracts on </a:t>
            </a:r>
            <a:r>
              <a:rPr lang="en-US" altLang="zh-CN" b="0" dirty="0" smtClean="0">
                <a:solidFill>
                  <a:srgbClr val="FF158A"/>
                </a:solidFill>
                <a:ea typeface="宋体" panose="02010600030101010101" pitchFamily="2" charset="-122"/>
              </a:rPr>
              <a:t>it</a:t>
            </a:r>
            <a:endParaRPr lang="en-US" altLang="zh-CN" b="0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1406CA"/>
                </a:solidFill>
              </a:rPr>
              <a:t>In a complete efficient market, there doesn’t exist arbitrage </a:t>
            </a:r>
            <a:r>
              <a:rPr lang="en-US" altLang="zh-CN" dirty="0" smtClean="0">
                <a:solidFill>
                  <a:srgbClr val="1406CA"/>
                </a:solidFill>
              </a:rPr>
              <a:t>opportunity</a:t>
            </a:r>
            <a:endParaRPr lang="en-US" altLang="zh-CN" dirty="0">
              <a:solidFill>
                <a:srgbClr val="1406CA"/>
              </a:solidFill>
            </a:endParaRPr>
          </a:p>
          <a:p>
            <a:r>
              <a:rPr lang="zh-CN" altLang="en-US" sz="2400" dirty="0">
                <a:solidFill>
                  <a:srgbClr val="1406CA"/>
                </a:solidFill>
                <a:ea typeface="楷体_GB2312" pitchFamily="49" charset="-122"/>
              </a:rPr>
              <a:t>低买（多）高卖（空）</a:t>
            </a:r>
          </a:p>
        </p:txBody>
      </p:sp>
    </p:spTree>
    <p:extLst>
      <p:ext uri="{BB962C8B-B14F-4D97-AF65-F5344CB8AC3E}">
        <p14:creationId xmlns:p14="http://schemas.microsoft.com/office/powerpoint/2010/main" val="34730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The Forward Price for an Investment Asset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667000"/>
            <a:ext cx="8077200" cy="91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000" i="1" dirty="0">
                <a:solidFill>
                  <a:srgbClr val="C00000"/>
                </a:solidFill>
              </a:rPr>
              <a:t>What if short sales are not possible?</a:t>
            </a:r>
          </a:p>
        </p:txBody>
      </p:sp>
    </p:spTree>
    <p:extLst>
      <p:ext uri="{BB962C8B-B14F-4D97-AF65-F5344CB8AC3E}">
        <p14:creationId xmlns:p14="http://schemas.microsoft.com/office/powerpoint/2010/main" val="24971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The Forward Price for an Investment Asset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174" y="1578073"/>
            <a:ext cx="9670026" cy="533400"/>
          </a:xfrm>
        </p:spPr>
        <p:txBody>
          <a:bodyPr/>
          <a:lstStyle/>
          <a:p>
            <a:pPr marL="533400" indent="-533400"/>
            <a:r>
              <a:rPr lang="en-US" altLang="zh-CN" b="1" dirty="0">
                <a:solidFill>
                  <a:srgbClr val="1406CA"/>
                </a:solidFill>
                <a:ea typeface="宋体" panose="02010600030101010101" pitchFamily="2" charset="-122"/>
              </a:rPr>
              <a:t>If </a:t>
            </a:r>
            <a:r>
              <a:rPr lang="en-US" altLang="zh-CN" b="1" i="1" dirty="0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i="1" dirty="0">
                <a:solidFill>
                  <a:srgbClr val="1406CA"/>
                </a:solidFill>
                <a:ea typeface="宋体" panose="02010600030101010101" pitchFamily="2" charset="-122"/>
              </a:rPr>
              <a:t>&gt; S</a:t>
            </a:r>
            <a:r>
              <a:rPr lang="en-US" altLang="zh-CN" b="1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i="1" dirty="0">
                <a:solidFill>
                  <a:srgbClr val="1406CA"/>
                </a:solidFill>
                <a:ea typeface="宋体" panose="02010600030101010101" pitchFamily="2" charset="-122"/>
              </a:rPr>
              <a:t>e</a:t>
            </a:r>
            <a:r>
              <a:rPr lang="en-US" altLang="zh-CN" b="1" i="1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106129" y="2063849"/>
            <a:ext cx="9585155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Borrow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dollars at an interest rate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 for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 years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Buy one unit asset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Short a forward contract on one unit asset</a:t>
            </a:r>
            <a:endParaRPr lang="zh-CN" altLang="en-US" sz="3600" dirty="0">
              <a:solidFill>
                <a:srgbClr val="FF158A"/>
              </a:solidFill>
            </a:endParaRPr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1106129" y="4416527"/>
            <a:ext cx="10043651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Sell the asset for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Invest the proceeds at interest rate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 for time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T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Take a long position in a forward contract on one unit </a:t>
            </a:r>
            <a:r>
              <a:rPr lang="en-US" altLang="zh-CN" sz="2800" dirty="0" smtClean="0">
                <a:solidFill>
                  <a:srgbClr val="FF158A"/>
                </a:solidFill>
                <a:ea typeface="宋体" panose="02010600030101010101" pitchFamily="2" charset="-122"/>
              </a:rPr>
              <a:t>asset</a:t>
            </a:r>
            <a:endParaRPr lang="zh-CN" altLang="en-US" sz="280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93174" y="3835500"/>
            <a:ext cx="967002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Times New Roman" panose="02020603050405020304" pitchFamily="18" charset="0"/>
              <a:buChar char="—"/>
              <a:defRPr kumimoji="1" sz="20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altLang="zh-CN" dirty="0" smtClean="0">
                <a:solidFill>
                  <a:srgbClr val="1406CA"/>
                </a:solidFill>
                <a:ea typeface="宋体" panose="02010600030101010101" pitchFamily="2" charset="-122"/>
              </a:rPr>
              <a:t>If </a:t>
            </a:r>
            <a:r>
              <a:rPr lang="en-US" altLang="zh-CN" i="1" dirty="0" smtClean="0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solidFill>
                  <a:srgbClr val="1406CA"/>
                </a:solidFill>
                <a:ea typeface="宋体" panose="02010600030101010101" pitchFamily="2" charset="-122"/>
              </a:rPr>
              <a:t>&lt;</a:t>
            </a:r>
            <a:r>
              <a:rPr lang="en-US" altLang="zh-CN" i="1" dirty="0" smtClean="0">
                <a:solidFill>
                  <a:srgbClr val="1406CA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 smtClean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solidFill>
                  <a:srgbClr val="1406CA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 smtClean="0">
                <a:solidFill>
                  <a:srgbClr val="1406CA"/>
                </a:solidFill>
                <a:ea typeface="宋体" panose="02010600030101010101" pitchFamily="2" charset="-122"/>
              </a:rPr>
              <a:t>rT</a:t>
            </a:r>
            <a:endParaRPr lang="en-US" altLang="zh-CN" i="1" baseline="30000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 autoUpdateAnimBg="0"/>
      <p:bldP spid="454660" grpId="0" autoUpdateAnimBg="0"/>
      <p:bldP spid="454662" grpId="0" autoUpdateAnimBg="0"/>
      <p:bldP spid="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The Forward Price for an Investment Asset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90" y="1524000"/>
            <a:ext cx="10309123" cy="3283974"/>
          </a:xfrm>
        </p:spPr>
        <p:txBody>
          <a:bodyPr/>
          <a:lstStyle/>
          <a:p>
            <a:pPr indent="514350"/>
            <a:r>
              <a:rPr lang="en-US" altLang="zh-CN" dirty="0">
                <a:solidFill>
                  <a:srgbClr val="1406CA"/>
                </a:solidFill>
              </a:rPr>
              <a:t>Replication portfolio</a:t>
            </a:r>
          </a:p>
          <a:p>
            <a:pPr marL="1333500" lvl="1"/>
            <a:r>
              <a:rPr lang="en-US" altLang="zh-CN" dirty="0">
                <a:solidFill>
                  <a:srgbClr val="C00000"/>
                </a:solidFill>
              </a:rPr>
              <a:t>Portfolio A:</a:t>
            </a:r>
          </a:p>
          <a:p>
            <a:pPr marL="1333500" lvl="1">
              <a:buNone/>
            </a:pPr>
            <a:r>
              <a:rPr lang="en-US" altLang="zh-CN" b="0" dirty="0">
                <a:solidFill>
                  <a:srgbClr val="FF158A"/>
                </a:solidFill>
              </a:rPr>
              <a:t>    Buy one unit of the asset long position of forward contract and value of cash </a:t>
            </a:r>
            <a:r>
              <a:rPr lang="en-US" altLang="zh-CN" b="0" i="1" dirty="0" err="1">
                <a:solidFill>
                  <a:srgbClr val="FF158A"/>
                </a:solidFill>
              </a:rPr>
              <a:t>Ke</a:t>
            </a:r>
            <a:r>
              <a:rPr lang="en-US" altLang="zh-CN" b="0" i="1" baseline="30000" dirty="0" err="1">
                <a:solidFill>
                  <a:srgbClr val="FF158A"/>
                </a:solidFill>
              </a:rPr>
              <a:t>-rT</a:t>
            </a:r>
            <a:endParaRPr lang="en-US" altLang="zh-CN" b="0" i="1" baseline="30000" dirty="0">
              <a:solidFill>
                <a:srgbClr val="FF158A"/>
              </a:solidFill>
            </a:endParaRPr>
          </a:p>
          <a:p>
            <a:pPr marL="1333500" lvl="1"/>
            <a:r>
              <a:rPr lang="en-US" altLang="zh-CN" dirty="0">
                <a:solidFill>
                  <a:srgbClr val="C00000"/>
                </a:solidFill>
              </a:rPr>
              <a:t>Portfolio B:</a:t>
            </a:r>
          </a:p>
          <a:p>
            <a:pPr marL="1333500" lvl="1">
              <a:buNone/>
            </a:pPr>
            <a:r>
              <a:rPr lang="en-US" altLang="zh-CN" sz="2000" b="0" dirty="0">
                <a:solidFill>
                  <a:srgbClr val="FF158A"/>
                </a:solidFill>
              </a:rPr>
              <a:t>    </a:t>
            </a:r>
            <a:r>
              <a:rPr lang="en-US" altLang="zh-CN" b="0" dirty="0">
                <a:solidFill>
                  <a:srgbClr val="FF158A"/>
                </a:solidFill>
              </a:rPr>
              <a:t>Buy one unit of the underlying asset</a:t>
            </a:r>
          </a:p>
          <a:p>
            <a:pPr indent="514350"/>
            <a:r>
              <a:rPr lang="en-US" altLang="zh-CN" dirty="0">
                <a:solidFill>
                  <a:srgbClr val="1406CA"/>
                </a:solidFill>
              </a:rPr>
              <a:t>The value of portfolio A must be equal to portfolio </a:t>
            </a:r>
            <a:r>
              <a:rPr lang="en-US" altLang="zh-CN" dirty="0" smtClean="0">
                <a:solidFill>
                  <a:srgbClr val="1406CA"/>
                </a:solidFill>
              </a:rPr>
              <a:t>B</a:t>
            </a:r>
            <a:endParaRPr lang="en-US" altLang="zh-CN" dirty="0">
              <a:solidFill>
                <a:srgbClr val="1406CA"/>
              </a:solidFill>
            </a:endParaRPr>
          </a:p>
          <a:p>
            <a:pPr indent="514350" algn="ctr">
              <a:buNone/>
            </a:pPr>
            <a:endParaRPr lang="en-US" altLang="zh-CN" sz="1400" b="1" i="1" dirty="0" smtClean="0">
              <a:solidFill>
                <a:srgbClr val="C00000"/>
              </a:solidFill>
            </a:endParaRPr>
          </a:p>
          <a:p>
            <a:pPr indent="514350" algn="ctr">
              <a:buNone/>
            </a:pPr>
            <a:r>
              <a:rPr lang="en-US" altLang="zh-CN" b="1" i="1" dirty="0" smtClean="0">
                <a:solidFill>
                  <a:srgbClr val="C00000"/>
                </a:solidFill>
              </a:rPr>
              <a:t>f </a:t>
            </a:r>
            <a:r>
              <a:rPr lang="en-US" altLang="zh-CN" b="1" i="1" dirty="0">
                <a:solidFill>
                  <a:srgbClr val="C00000"/>
                </a:solidFill>
              </a:rPr>
              <a:t>+ </a:t>
            </a:r>
            <a:r>
              <a:rPr lang="en-US" altLang="zh-CN" b="1" i="1" dirty="0" err="1">
                <a:solidFill>
                  <a:srgbClr val="C00000"/>
                </a:solidFill>
              </a:rPr>
              <a:t>Ke</a:t>
            </a:r>
            <a:r>
              <a:rPr lang="en-US" altLang="zh-CN" b="1" i="1" baseline="30000" dirty="0" err="1">
                <a:solidFill>
                  <a:srgbClr val="C00000"/>
                </a:solidFill>
              </a:rPr>
              <a:t>-rT</a:t>
            </a:r>
            <a:r>
              <a:rPr lang="en-US" altLang="zh-CN" b="1" i="1" dirty="0">
                <a:solidFill>
                  <a:srgbClr val="C00000"/>
                </a:solidFill>
              </a:rPr>
              <a:t>=S</a:t>
            </a:r>
            <a:r>
              <a:rPr lang="en-US" altLang="zh-CN" b="1" i="1" baseline="-25000" dirty="0">
                <a:solidFill>
                  <a:srgbClr val="C00000"/>
                </a:solidFill>
              </a:rPr>
              <a:t>0</a:t>
            </a:r>
          </a:p>
          <a:p>
            <a:pPr indent="514350" algn="ctr"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f =S</a:t>
            </a:r>
            <a:r>
              <a:rPr lang="en-US" altLang="zh-CN" b="1" i="1" baseline="-25000" dirty="0">
                <a:solidFill>
                  <a:srgbClr val="C00000"/>
                </a:solidFill>
              </a:rPr>
              <a:t>0</a:t>
            </a:r>
            <a:r>
              <a:rPr lang="en-US" altLang="zh-CN" b="1" i="1" dirty="0">
                <a:solidFill>
                  <a:srgbClr val="C00000"/>
                </a:solidFill>
              </a:rPr>
              <a:t>- </a:t>
            </a:r>
            <a:r>
              <a:rPr lang="en-US" altLang="zh-CN" b="1" i="1" dirty="0" err="1">
                <a:solidFill>
                  <a:srgbClr val="C00000"/>
                </a:solidFill>
              </a:rPr>
              <a:t>Ke</a:t>
            </a:r>
            <a:r>
              <a:rPr lang="en-US" altLang="zh-CN" b="1" i="1" baseline="30000" dirty="0" err="1">
                <a:solidFill>
                  <a:srgbClr val="C00000"/>
                </a:solidFill>
              </a:rPr>
              <a:t>-rT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indent="514350" algn="ctr">
              <a:buNone/>
            </a:pP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F =S</a:t>
            </a:r>
            <a:r>
              <a:rPr lang="en-US" altLang="zh-CN" b="1" i="1" baseline="-25000" dirty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i="1" dirty="0">
                <a:solidFill>
                  <a:srgbClr val="C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b="1" i="1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rT</a:t>
            </a:r>
          </a:p>
        </p:txBody>
      </p:sp>
      <p:sp>
        <p:nvSpPr>
          <p:cNvPr id="462852" name="Line 4"/>
          <p:cNvSpPr>
            <a:spLocks noChangeShapeType="1"/>
          </p:cNvSpPr>
          <p:nvPr/>
        </p:nvSpPr>
        <p:spPr bwMode="auto">
          <a:xfrm>
            <a:off x="1679062" y="4606924"/>
            <a:ext cx="7833647" cy="38817"/>
          </a:xfrm>
          <a:prstGeom prst="line">
            <a:avLst/>
          </a:prstGeom>
          <a:ln>
            <a:solidFill>
              <a:srgbClr val="FF158A"/>
            </a:solidFill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Known Income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835" y="1619250"/>
            <a:ext cx="11164529" cy="3733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1406CA"/>
                </a:solidFill>
              </a:rPr>
              <a:t>Arbitrage opportunity when forward price  of a coupon-bearing bond is too high</a:t>
            </a:r>
          </a:p>
          <a:p>
            <a:pPr marL="571500" lvl="1" indent="190500">
              <a:lnSpc>
                <a:spcPct val="90000"/>
              </a:lnSpc>
              <a:spcBef>
                <a:spcPct val="25000"/>
              </a:spcBef>
              <a:buNone/>
            </a:pPr>
            <a:endParaRPr lang="en-US" altLang="zh-CN" i="1" dirty="0" smtClean="0">
              <a:solidFill>
                <a:srgbClr val="FF9900"/>
              </a:solidFill>
            </a:endParaRPr>
          </a:p>
          <a:p>
            <a:pPr marL="571500" lvl="1" indent="190500"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zh-CN" i="1" dirty="0" smtClean="0">
                <a:solidFill>
                  <a:srgbClr val="C00000"/>
                </a:solidFill>
              </a:rPr>
              <a:t>From </a:t>
            </a:r>
            <a:r>
              <a:rPr lang="en-US" altLang="zh-CN" i="1" dirty="0">
                <a:solidFill>
                  <a:srgbClr val="C00000"/>
                </a:solidFill>
              </a:rPr>
              <a:t>the trader’s desk</a:t>
            </a:r>
          </a:p>
          <a:p>
            <a:pPr marL="571500" lvl="1" indent="190500">
              <a:lnSpc>
                <a:spcPct val="90000"/>
              </a:lnSpc>
              <a:buNone/>
            </a:pPr>
            <a:r>
              <a:rPr lang="en-US" altLang="zh-CN" dirty="0"/>
              <a:t>The forward price of a bond for a contract with a delivery date in one year is </a:t>
            </a:r>
            <a:r>
              <a:rPr lang="en-US" altLang="zh-CN" dirty="0">
                <a:solidFill>
                  <a:srgbClr val="1406CA"/>
                </a:solidFill>
              </a:rPr>
              <a:t>$930</a:t>
            </a:r>
            <a:r>
              <a:rPr lang="en-US" altLang="zh-CN" dirty="0"/>
              <a:t>. The current spot price is </a:t>
            </a:r>
            <a:r>
              <a:rPr lang="en-US" altLang="zh-CN" dirty="0">
                <a:solidFill>
                  <a:srgbClr val="1406CA"/>
                </a:solidFill>
              </a:rPr>
              <a:t>$900</a:t>
            </a:r>
            <a:r>
              <a:rPr lang="en-US" altLang="zh-CN" dirty="0"/>
              <a:t>. Coupon payments of </a:t>
            </a:r>
            <a:r>
              <a:rPr lang="en-US" altLang="zh-CN" dirty="0">
                <a:solidFill>
                  <a:srgbClr val="1406CA"/>
                </a:solidFill>
              </a:rPr>
              <a:t>$40 </a:t>
            </a:r>
            <a:r>
              <a:rPr lang="en-US" altLang="zh-CN" dirty="0"/>
              <a:t>are expected in six months and one year. The six-month and one-year risk-free interest rates are </a:t>
            </a:r>
            <a:r>
              <a:rPr lang="en-US" altLang="zh-CN" dirty="0">
                <a:solidFill>
                  <a:srgbClr val="1406CA"/>
                </a:solidFill>
              </a:rPr>
              <a:t>9%  </a:t>
            </a:r>
            <a:r>
              <a:rPr lang="en-US" altLang="zh-CN" dirty="0"/>
              <a:t>per annum and </a:t>
            </a:r>
            <a:r>
              <a:rPr lang="en-US" altLang="zh-CN" dirty="0">
                <a:solidFill>
                  <a:srgbClr val="1406CA"/>
                </a:solidFill>
              </a:rPr>
              <a:t>10%</a:t>
            </a:r>
            <a:r>
              <a:rPr lang="en-US" altLang="zh-CN" dirty="0"/>
              <a:t> per annum,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30108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Known Income</a:t>
            </a:r>
            <a:endParaRPr lang="zh-CN" altLang="en-US"/>
          </a:p>
        </p:txBody>
      </p:sp>
      <p:graphicFrame>
        <p:nvGraphicFramePr>
          <p:cNvPr id="45676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88967"/>
              </p:ext>
            </p:extLst>
          </p:nvPr>
        </p:nvGraphicFramePr>
        <p:xfrm>
          <a:off x="2057399" y="1885950"/>
          <a:ext cx="8354961" cy="3511869"/>
        </p:xfrm>
        <a:graphic>
          <a:graphicData uri="http://schemas.openxmlformats.org/drawingml/2006/table">
            <a:tbl>
              <a:tblPr/>
              <a:tblGrid>
                <a:gridCol w="2638324">
                  <a:extLst>
                    <a:ext uri="{9D8B030D-6E8A-4147-A177-3AD203B41FA5}">
                      <a16:colId xmlns:a16="http://schemas.microsoft.com/office/drawing/2014/main" val="609854361"/>
                    </a:ext>
                  </a:extLst>
                </a:gridCol>
                <a:gridCol w="1685820">
                  <a:extLst>
                    <a:ext uri="{9D8B030D-6E8A-4147-A177-3AD203B41FA5}">
                      <a16:colId xmlns:a16="http://schemas.microsoft.com/office/drawing/2014/main" val="2838874455"/>
                    </a:ext>
                  </a:extLst>
                </a:gridCol>
                <a:gridCol w="2019437">
                  <a:extLst>
                    <a:ext uri="{9D8B030D-6E8A-4147-A177-3AD203B41FA5}">
                      <a16:colId xmlns:a16="http://schemas.microsoft.com/office/drawing/2014/main" val="1025297696"/>
                    </a:ext>
                  </a:extLst>
                </a:gridCol>
                <a:gridCol w="2011380">
                  <a:extLst>
                    <a:ext uri="{9D8B030D-6E8A-4147-A177-3AD203B41FA5}">
                      <a16:colId xmlns:a16="http://schemas.microsoft.com/office/drawing/2014/main" val="4080574568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Arbitrage Position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Immediate cash 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Cash flow 0.5 year later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Cash flow 1 years later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451685"/>
                  </a:ext>
                </a:extLst>
              </a:tr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Sell a forward contract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$930-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8365"/>
                  </a:ext>
                </a:extLst>
              </a:tr>
              <a:tr h="493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Borrow $900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$900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900*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=$994.65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013727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Buy the bond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755142"/>
                  </a:ext>
                </a:extLst>
              </a:tr>
              <a:tr h="458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Coupon payment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$40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$40+$42.26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406CA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(38.24*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406CA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406CA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(0.1))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9830"/>
                  </a:ext>
                </a:extLst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Net  cash flow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$17.61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34923"/>
                  </a:ext>
                </a:extLst>
              </a:tr>
            </a:tbl>
          </a:graphicData>
        </a:graphic>
      </p:graphicFrame>
      <p:sp>
        <p:nvSpPr>
          <p:cNvPr id="456766" name="Rectangle 62"/>
          <p:cNvSpPr>
            <a:spLocks noChangeArrowheads="1"/>
          </p:cNvSpPr>
          <p:nvPr/>
        </p:nvSpPr>
        <p:spPr bwMode="auto">
          <a:xfrm>
            <a:off x="8401304" y="2693526"/>
            <a:ext cx="1944688" cy="649288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67" name="Rectangle 63"/>
          <p:cNvSpPr>
            <a:spLocks noChangeArrowheads="1"/>
          </p:cNvSpPr>
          <p:nvPr/>
        </p:nvSpPr>
        <p:spPr bwMode="auto">
          <a:xfrm>
            <a:off x="8393932" y="3398376"/>
            <a:ext cx="1944688" cy="4222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68" name="Rectangle 64"/>
          <p:cNvSpPr>
            <a:spLocks noChangeArrowheads="1"/>
          </p:cNvSpPr>
          <p:nvPr/>
        </p:nvSpPr>
        <p:spPr bwMode="auto">
          <a:xfrm>
            <a:off x="8401304" y="3899016"/>
            <a:ext cx="1944688" cy="3587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69" name="Rectangle 65"/>
          <p:cNvSpPr>
            <a:spLocks noChangeArrowheads="1"/>
          </p:cNvSpPr>
          <p:nvPr/>
        </p:nvSpPr>
        <p:spPr bwMode="auto">
          <a:xfrm>
            <a:off x="8401304" y="4340848"/>
            <a:ext cx="1944688" cy="630238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70" name="Rectangle 66"/>
          <p:cNvSpPr>
            <a:spLocks noChangeArrowheads="1"/>
          </p:cNvSpPr>
          <p:nvPr/>
        </p:nvSpPr>
        <p:spPr bwMode="auto">
          <a:xfrm>
            <a:off x="8386556" y="5012561"/>
            <a:ext cx="1944688" cy="3587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56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56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56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56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56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Known Income</a:t>
            </a:r>
            <a:endParaRPr lang="zh-CN" alt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407" y="1619250"/>
            <a:ext cx="10363200" cy="46339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1406CA"/>
                </a:solidFill>
              </a:rPr>
              <a:t>Arbitrage opportunity when forward price  of a coupon-bearing bond is too low</a:t>
            </a:r>
          </a:p>
          <a:p>
            <a:pPr marL="1143000" lvl="1" indent="-666750">
              <a:spcBef>
                <a:spcPct val="25000"/>
              </a:spcBef>
              <a:buNone/>
            </a:pPr>
            <a:endParaRPr lang="en-US" altLang="zh-CN" sz="2800" i="1" dirty="0" smtClean="0">
              <a:solidFill>
                <a:srgbClr val="FF9900"/>
              </a:solidFill>
            </a:endParaRPr>
          </a:p>
          <a:p>
            <a:pPr marL="1143000" lvl="1" indent="-666750">
              <a:spcBef>
                <a:spcPct val="25000"/>
              </a:spcBef>
              <a:buNone/>
            </a:pPr>
            <a:r>
              <a:rPr lang="en-US" altLang="zh-CN" sz="2800" i="1" dirty="0" smtClean="0">
                <a:solidFill>
                  <a:srgbClr val="C00000"/>
                </a:solidFill>
              </a:rPr>
              <a:t>From </a:t>
            </a:r>
            <a:r>
              <a:rPr lang="en-US" altLang="zh-CN" sz="2800" i="1" dirty="0">
                <a:solidFill>
                  <a:srgbClr val="C00000"/>
                </a:solidFill>
              </a:rPr>
              <a:t>the trader’s desk</a:t>
            </a:r>
          </a:p>
          <a:p>
            <a:pPr marL="28575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The forward price of a bond for contract with delivery date in one year is </a:t>
            </a:r>
            <a:r>
              <a:rPr lang="en-US" altLang="zh-CN" dirty="0">
                <a:solidFill>
                  <a:srgbClr val="1406CA"/>
                </a:solidFill>
              </a:rPr>
              <a:t>$905</a:t>
            </a:r>
            <a:r>
              <a:rPr lang="en-US" altLang="zh-CN" dirty="0">
                <a:solidFill>
                  <a:srgbClr val="000000"/>
                </a:solidFill>
              </a:rPr>
              <a:t>. The current spot price </a:t>
            </a:r>
            <a:r>
              <a:rPr lang="en-US" altLang="zh-CN" dirty="0">
                <a:solidFill>
                  <a:srgbClr val="1406CA"/>
                </a:solidFill>
              </a:rPr>
              <a:t>$900</a:t>
            </a:r>
            <a:r>
              <a:rPr lang="en-US" altLang="zh-CN" dirty="0">
                <a:solidFill>
                  <a:srgbClr val="000000"/>
                </a:solidFill>
              </a:rPr>
              <a:t>. Coupon payments of </a:t>
            </a:r>
            <a:r>
              <a:rPr lang="en-US" altLang="zh-CN" dirty="0">
                <a:solidFill>
                  <a:srgbClr val="1406CA"/>
                </a:solidFill>
              </a:rPr>
              <a:t>$40 </a:t>
            </a:r>
            <a:r>
              <a:rPr lang="en-US" altLang="zh-CN" dirty="0">
                <a:solidFill>
                  <a:srgbClr val="000000"/>
                </a:solidFill>
              </a:rPr>
              <a:t>are expected in six months and one year. The six-month and one-year risk-free interest are </a:t>
            </a:r>
            <a:r>
              <a:rPr lang="en-US" altLang="zh-CN" dirty="0">
                <a:solidFill>
                  <a:srgbClr val="1406CA"/>
                </a:solidFill>
              </a:rPr>
              <a:t>9%</a:t>
            </a:r>
            <a:r>
              <a:rPr lang="en-US" altLang="zh-CN" dirty="0">
                <a:solidFill>
                  <a:srgbClr val="000000"/>
                </a:solidFill>
              </a:rPr>
              <a:t> per annum and </a:t>
            </a:r>
            <a:r>
              <a:rPr lang="en-US" altLang="zh-CN" dirty="0">
                <a:solidFill>
                  <a:srgbClr val="1406CA"/>
                </a:solidFill>
              </a:rPr>
              <a:t>10%</a:t>
            </a:r>
            <a:r>
              <a:rPr lang="en-US" altLang="zh-CN" dirty="0">
                <a:solidFill>
                  <a:srgbClr val="000000"/>
                </a:solidFill>
              </a:rPr>
              <a:t> per annum,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86431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Known Income</a:t>
            </a:r>
            <a:endParaRPr lang="zh-CN" altLang="en-US"/>
          </a:p>
        </p:txBody>
      </p:sp>
      <p:graphicFrame>
        <p:nvGraphicFramePr>
          <p:cNvPr id="45884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2473"/>
              </p:ext>
            </p:extLst>
          </p:nvPr>
        </p:nvGraphicFramePr>
        <p:xfrm>
          <a:off x="2057400" y="1885950"/>
          <a:ext cx="8305800" cy="413778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336146480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555115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576789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349945370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Arbitrage Position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Immediate cash flow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Cash flow 0.5 year later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Cash flow 1 years later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935228"/>
                  </a:ext>
                </a:extLst>
              </a:tr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Shorting the bond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$900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$900*e 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=$994.65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35616"/>
                  </a:ext>
                </a:extLst>
              </a:tr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Bond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( 900 )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658993"/>
                  </a:ext>
                </a:extLst>
              </a:tr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Buy a forward contract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-$905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72255"/>
                  </a:ext>
                </a:extLst>
              </a:tr>
              <a:tr h="458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Coupon payment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$40+$42.26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071687"/>
                  </a:ext>
                </a:extLst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Net  cash flow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$7.39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916965"/>
                  </a:ext>
                </a:extLst>
              </a:tr>
            </a:tbl>
          </a:graphicData>
        </a:graphic>
      </p:graphicFrame>
      <p:sp>
        <p:nvSpPr>
          <p:cNvPr id="458834" name="Rectangle 82"/>
          <p:cNvSpPr>
            <a:spLocks noChangeArrowheads="1"/>
          </p:cNvSpPr>
          <p:nvPr/>
        </p:nvSpPr>
        <p:spPr bwMode="auto">
          <a:xfrm>
            <a:off x="7804150" y="3002726"/>
            <a:ext cx="2519362" cy="649288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8835" name="Rectangle 83"/>
          <p:cNvSpPr>
            <a:spLocks noChangeArrowheads="1"/>
          </p:cNvSpPr>
          <p:nvPr/>
        </p:nvSpPr>
        <p:spPr bwMode="auto">
          <a:xfrm>
            <a:off x="7813675" y="4209226"/>
            <a:ext cx="2533650" cy="677863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8837" name="Rectangle 85"/>
          <p:cNvSpPr>
            <a:spLocks noChangeArrowheads="1"/>
          </p:cNvSpPr>
          <p:nvPr/>
        </p:nvSpPr>
        <p:spPr bwMode="auto">
          <a:xfrm>
            <a:off x="7807325" y="4928363"/>
            <a:ext cx="2546350" cy="6477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8838" name="Rectangle 86"/>
          <p:cNvSpPr>
            <a:spLocks noChangeArrowheads="1"/>
          </p:cNvSpPr>
          <p:nvPr/>
        </p:nvSpPr>
        <p:spPr bwMode="auto">
          <a:xfrm>
            <a:off x="7804150" y="5591938"/>
            <a:ext cx="2559050" cy="4318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8848" name="Rectangle 96"/>
          <p:cNvSpPr>
            <a:spLocks noChangeArrowheads="1"/>
          </p:cNvSpPr>
          <p:nvPr/>
        </p:nvSpPr>
        <p:spPr bwMode="auto">
          <a:xfrm>
            <a:off x="7813676" y="3707576"/>
            <a:ext cx="2519363" cy="460375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5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58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58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588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588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58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Known Income</a:t>
            </a:r>
            <a:endParaRPr lang="zh-CN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665" y="1524000"/>
            <a:ext cx="9581535" cy="1219200"/>
          </a:xfrm>
        </p:spPr>
        <p:txBody>
          <a:bodyPr/>
          <a:lstStyle/>
          <a:p>
            <a:pPr marL="533400" indent="-533400"/>
            <a:r>
              <a:rPr lang="en-US" altLang="zh-CN" dirty="0">
                <a:solidFill>
                  <a:srgbClr val="1406CA"/>
                </a:solidFill>
              </a:rPr>
              <a:t>No arbitrage formulation</a:t>
            </a:r>
          </a:p>
          <a:p>
            <a:pPr marL="533400" indent="-533400" algn="ctr">
              <a:buNone/>
            </a:pPr>
            <a:r>
              <a:rPr lang="en-US" altLang="zh-CN" sz="3600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sz="360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600" i="1" dirty="0">
                <a:solidFill>
                  <a:srgbClr val="FF158A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3600" dirty="0">
                <a:solidFill>
                  <a:srgbClr val="FF158A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rgbClr val="FF158A"/>
                </a:solidFill>
                <a:ea typeface="宋体" panose="02010600030101010101" pitchFamily="2" charset="-122"/>
              </a:rPr>
              <a:t> S</a:t>
            </a:r>
            <a:r>
              <a:rPr lang="en-US" altLang="zh-CN" sz="360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600" i="1" dirty="0">
                <a:solidFill>
                  <a:srgbClr val="FF158A"/>
                </a:solidFill>
                <a:ea typeface="宋体" panose="02010600030101010101" pitchFamily="2" charset="-122"/>
              </a:rPr>
              <a:t>-I </a:t>
            </a:r>
            <a:r>
              <a:rPr lang="en-US" altLang="zh-CN" sz="3600" dirty="0">
                <a:solidFill>
                  <a:srgbClr val="FF158A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3600" i="1" dirty="0" err="1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sz="3600" i="1" baseline="30000" dirty="0" err="1">
                <a:solidFill>
                  <a:srgbClr val="FF158A"/>
                </a:solidFill>
                <a:ea typeface="宋体" panose="02010600030101010101" pitchFamily="2" charset="-122"/>
              </a:rPr>
              <a:t>rT</a:t>
            </a:r>
            <a:endParaRPr lang="en-US" altLang="zh-CN" sz="3600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197077" y="2816942"/>
            <a:ext cx="822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&gt; 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– I 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800" i="1" dirty="0" err="1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i="1" baseline="30000" dirty="0" err="1">
                <a:solidFill>
                  <a:srgbClr val="FF158A"/>
                </a:solidFill>
                <a:ea typeface="宋体" panose="02010600030101010101" pitchFamily="2" charset="-122"/>
              </a:rPr>
              <a:t>rT</a:t>
            </a:r>
            <a:endParaRPr lang="en-US" altLang="zh-CN" sz="2800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1349477" y="3272555"/>
            <a:ext cx="76962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i="1" dirty="0">
                <a:solidFill>
                  <a:srgbClr val="1406CA"/>
                </a:solidFill>
                <a:ea typeface="宋体" panose="02010600030101010101" pitchFamily="2" charset="-122"/>
              </a:rPr>
              <a:t>Borrow money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i="1" dirty="0">
                <a:solidFill>
                  <a:srgbClr val="1406CA"/>
                </a:solidFill>
                <a:ea typeface="宋体" panose="02010600030101010101" pitchFamily="2" charset="-122"/>
              </a:rPr>
              <a:t>Buy one unit asset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i="1" dirty="0">
                <a:solidFill>
                  <a:srgbClr val="1406CA"/>
                </a:solidFill>
                <a:ea typeface="宋体" panose="02010600030101010101" pitchFamily="2" charset="-122"/>
              </a:rPr>
              <a:t>Short a forward contract on one unit asset</a:t>
            </a: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1273277" y="4679079"/>
            <a:ext cx="4572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&lt; 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- I 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800" i="1" dirty="0" err="1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i="1" baseline="30000" dirty="0" err="1">
                <a:solidFill>
                  <a:srgbClr val="FF158A"/>
                </a:solidFill>
                <a:ea typeface="宋体" panose="02010600030101010101" pitchFamily="2" charset="-122"/>
              </a:rPr>
              <a:t>rT</a:t>
            </a:r>
            <a:endParaRPr lang="en-US" altLang="zh-CN" sz="2800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1349477" y="5288679"/>
            <a:ext cx="67056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i="1" dirty="0">
                <a:solidFill>
                  <a:srgbClr val="1406CA"/>
                </a:solidFill>
                <a:ea typeface="宋体" panose="02010600030101010101" pitchFamily="2" charset="-122"/>
              </a:rPr>
              <a:t>Short one unit asset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rPr lang="en-US" altLang="zh-CN" sz="2800" i="1" dirty="0">
                <a:solidFill>
                  <a:srgbClr val="1406CA"/>
                </a:solidFill>
                <a:ea typeface="宋体" panose="02010600030101010101" pitchFamily="2" charset="-122"/>
              </a:rPr>
              <a:t>Long position in a forward contract</a:t>
            </a:r>
          </a:p>
        </p:txBody>
      </p:sp>
    </p:spTree>
    <p:extLst>
      <p:ext uri="{BB962C8B-B14F-4D97-AF65-F5344CB8AC3E}">
        <p14:creationId xmlns:p14="http://schemas.microsoft.com/office/powerpoint/2010/main" val="18879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autoUpdateAnimBg="0"/>
      <p:bldP spid="459780" grpId="0" autoUpdateAnimBg="0"/>
      <p:bldP spid="459781" grpId="0" autoUpdateAnimBg="0"/>
      <p:bldP spid="459782" grpId="0" autoUpdateAnimBg="0"/>
      <p:bldP spid="4597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914400"/>
            <a:ext cx="12192000" cy="266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en-US" altLang="zh-CN" sz="5400" dirty="0" smtClean="0"/>
              <a:t>Forward </a:t>
            </a:r>
            <a:r>
              <a:rPr lang="en-US" altLang="zh-CN" sz="5400" dirty="0"/>
              <a:t>and Futures Price</a:t>
            </a:r>
            <a:r>
              <a:rPr lang="en-US" altLang="zh-CN" sz="4800" dirty="0"/>
              <a:t> 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0" y="3973460"/>
            <a:ext cx="6046838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953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31938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132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0713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47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05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62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19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3200" i="1" dirty="0">
                <a:solidFill>
                  <a:srgbClr val="1406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Objective:</a:t>
            </a:r>
          </a:p>
          <a:p>
            <a:pPr indent="-20638">
              <a:buFontTx/>
              <a:buChar char="•"/>
            </a:pPr>
            <a:r>
              <a:rPr lang="en-US" altLang="zh-CN" i="1" dirty="0">
                <a:solidFill>
                  <a:srgbClr val="FF158A"/>
                </a:solidFill>
                <a:ea typeface="楷体_GB2312" pitchFamily="49" charset="-122"/>
              </a:rPr>
              <a:t>Investment </a:t>
            </a:r>
            <a:r>
              <a:rPr lang="en-US" altLang="zh-CN" i="1" dirty="0" smtClean="0">
                <a:solidFill>
                  <a:srgbClr val="FF158A"/>
                </a:solidFill>
                <a:ea typeface="楷体_GB2312" pitchFamily="49" charset="-122"/>
              </a:rPr>
              <a:t>assets and consumption assets</a:t>
            </a:r>
          </a:p>
          <a:p>
            <a:pPr marL="633413" lvl="1">
              <a:buFontTx/>
              <a:buChar char="•"/>
            </a:pPr>
            <a:r>
              <a:rPr lang="en-US" altLang="zh-CN" i="1" dirty="0" smtClean="0">
                <a:solidFill>
                  <a:srgbClr val="FF158A"/>
                </a:solidFill>
                <a:ea typeface="楷体_GB2312" pitchFamily="49" charset="-122"/>
              </a:rPr>
              <a:t> </a:t>
            </a:r>
            <a:r>
              <a:rPr lang="en-US" altLang="zh-CN" i="1" dirty="0" smtClean="0">
                <a:solidFill>
                  <a:srgbClr val="FF158A"/>
                </a:solidFill>
                <a:ea typeface="楷体_GB2312" pitchFamily="49" charset="-122"/>
              </a:rPr>
              <a:t>Financial futures price</a:t>
            </a:r>
          </a:p>
          <a:p>
            <a:pPr marL="1165225" lvl="2">
              <a:buFontTx/>
              <a:buChar char="•"/>
            </a:pPr>
            <a:r>
              <a:rPr lang="en-US" altLang="zh-CN" i="1" dirty="0">
                <a:solidFill>
                  <a:srgbClr val="FF158A"/>
                </a:solidFill>
                <a:ea typeface="楷体_GB2312" pitchFamily="49" charset="-122"/>
              </a:rPr>
              <a:t>Futures</a:t>
            </a:r>
            <a:r>
              <a:rPr lang="en-US" altLang="zh-CN" i="1" dirty="0" smtClean="0">
                <a:solidFill>
                  <a:srgbClr val="FF158A"/>
                </a:solidFill>
                <a:ea typeface="楷体_GB2312" pitchFamily="49" charset="-122"/>
              </a:rPr>
              <a:t> price and forward price</a:t>
            </a:r>
          </a:p>
          <a:p>
            <a:pPr lvl="2" indent="-20638">
              <a:buFontTx/>
              <a:buChar char="•"/>
            </a:pPr>
            <a:r>
              <a:rPr lang="en-US" altLang="zh-CN" i="1" dirty="0" smtClean="0">
                <a:solidFill>
                  <a:srgbClr val="FF158A"/>
                </a:solidFill>
                <a:ea typeface="楷体_GB2312" pitchFamily="49" charset="-122"/>
              </a:rPr>
              <a:t>Futures </a:t>
            </a:r>
            <a:r>
              <a:rPr lang="en-US" altLang="zh-CN" i="1" dirty="0">
                <a:solidFill>
                  <a:srgbClr val="FF158A"/>
                </a:solidFill>
                <a:ea typeface="楷体_GB2312" pitchFamily="49" charset="-122"/>
              </a:rPr>
              <a:t>on </a:t>
            </a:r>
            <a:r>
              <a:rPr lang="en-US" altLang="zh-CN" i="1" dirty="0" smtClean="0">
                <a:solidFill>
                  <a:srgbClr val="FF158A"/>
                </a:solidFill>
                <a:ea typeface="楷体_GB2312" pitchFamily="49" charset="-122"/>
              </a:rPr>
              <a:t>commodities </a:t>
            </a:r>
            <a:endParaRPr lang="en-US" altLang="zh-CN" i="1" dirty="0" smtClean="0">
              <a:solidFill>
                <a:srgbClr val="FF158A"/>
              </a:solidFill>
              <a:ea typeface="楷体_GB2312" pitchFamily="49" charset="-122"/>
            </a:endParaRPr>
          </a:p>
          <a:p>
            <a:pPr lvl="4" indent="-20638">
              <a:buFontTx/>
              <a:buChar char="•"/>
            </a:pPr>
            <a:r>
              <a:rPr lang="en-US" altLang="zh-CN" i="1" dirty="0" smtClean="0">
                <a:solidFill>
                  <a:srgbClr val="FF158A"/>
                </a:solidFill>
                <a:ea typeface="楷体_GB2312" pitchFamily="49" charset="-122"/>
              </a:rPr>
              <a:t>Cost of carry</a:t>
            </a:r>
            <a:endParaRPr lang="en-US" altLang="zh-CN" i="1" dirty="0">
              <a:solidFill>
                <a:srgbClr val="FF158A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785344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Known Income</a:t>
            </a:r>
            <a:endParaRPr lang="zh-CN" altLang="en-US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652" y="1804219"/>
            <a:ext cx="9955161" cy="31242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</a:rPr>
              <a:t>Replication portfolio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</a:rPr>
              <a:t>Portfolio</a:t>
            </a:r>
            <a:r>
              <a:rPr lang="en-US" altLang="zh-CN" dirty="0">
                <a:solidFill>
                  <a:srgbClr val="FF158A"/>
                </a:solidFill>
              </a:rPr>
              <a:t> A:</a:t>
            </a:r>
          </a:p>
          <a:p>
            <a:pPr lvl="1">
              <a:buFontTx/>
              <a:buNone/>
            </a:pPr>
            <a:r>
              <a:rPr lang="en-US" altLang="zh-CN" b="0" i="1" dirty="0">
                <a:solidFill>
                  <a:srgbClr val="FFFF00"/>
                </a:solidFill>
              </a:rPr>
              <a:t>    </a:t>
            </a:r>
            <a:r>
              <a:rPr lang="en-US" altLang="zh-CN" b="0" i="1" dirty="0">
                <a:solidFill>
                  <a:srgbClr val="1406CA"/>
                </a:solidFill>
              </a:rPr>
              <a:t>Buy one unit of the asset long position of forward contract and value of cash </a:t>
            </a:r>
            <a:r>
              <a:rPr lang="en-US" altLang="zh-CN" b="0" i="1" dirty="0" err="1">
                <a:solidFill>
                  <a:srgbClr val="1406CA"/>
                </a:solidFill>
              </a:rPr>
              <a:t>Ke</a:t>
            </a:r>
            <a:r>
              <a:rPr lang="en-US" altLang="zh-CN" b="0" i="1" baseline="30000" dirty="0" err="1">
                <a:solidFill>
                  <a:srgbClr val="1406CA"/>
                </a:solidFill>
              </a:rPr>
              <a:t>-rT</a:t>
            </a:r>
            <a:endParaRPr lang="en-US" altLang="zh-CN" b="0" i="1" baseline="30000" dirty="0">
              <a:solidFill>
                <a:srgbClr val="1406CA"/>
              </a:solidFill>
            </a:endParaRPr>
          </a:p>
          <a:p>
            <a:pPr lvl="1"/>
            <a:r>
              <a:rPr lang="en-US" altLang="zh-CN" b="0" dirty="0">
                <a:solidFill>
                  <a:srgbClr val="FF158A"/>
                </a:solidFill>
              </a:rPr>
              <a:t>Portfolio B:</a:t>
            </a:r>
          </a:p>
          <a:p>
            <a:pPr lvl="1">
              <a:buFontTx/>
              <a:buNone/>
            </a:pPr>
            <a:r>
              <a:rPr lang="en-US" altLang="zh-CN" b="0" i="1" dirty="0">
                <a:solidFill>
                  <a:srgbClr val="FFFF00"/>
                </a:solidFill>
              </a:rPr>
              <a:t>   </a:t>
            </a:r>
            <a:r>
              <a:rPr lang="en-US" altLang="zh-CN" b="0" i="1" dirty="0">
                <a:solidFill>
                  <a:srgbClr val="1406CA"/>
                </a:solidFill>
              </a:rPr>
              <a:t>Buy one unit of the underlying asset and borrow I cash by risk-free </a:t>
            </a:r>
            <a:r>
              <a:rPr lang="en-US" altLang="zh-CN" b="0" i="1" dirty="0" smtClean="0">
                <a:solidFill>
                  <a:srgbClr val="1406CA"/>
                </a:solidFill>
              </a:rPr>
              <a:t>rate</a:t>
            </a:r>
            <a:endParaRPr lang="zh-CN" altLang="en-US" b="0" i="1" dirty="0">
              <a:solidFill>
                <a:srgbClr val="1406CA"/>
              </a:solidFill>
            </a:endParaRP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3763296" y="4648200"/>
            <a:ext cx="52774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err="1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f+Ke</a:t>
            </a:r>
            <a:r>
              <a:rPr lang="en-US" altLang="zh-CN" sz="2400" b="1" i="1" baseline="30000" dirty="0" err="1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-rT</a:t>
            </a:r>
            <a:r>
              <a:rPr lang="en-US" altLang="zh-CN" sz="24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=S</a:t>
            </a:r>
            <a:r>
              <a:rPr lang="en-US" altLang="zh-CN" sz="2400" b="1" baseline="-25000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en-US" altLang="zh-CN" sz="24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 I</a:t>
            </a:r>
          </a:p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forward price</a:t>
            </a:r>
            <a:r>
              <a:rPr lang="en-US" altLang="zh-CN" sz="2400" b="1" dirty="0" smtClean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sz="2400" b="1" i="1" dirty="0" smtClean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2400" b="1" baseline="-25000" dirty="0" smtClean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400" b="1" i="1" baseline="-25000" dirty="0" smtClean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is </a:t>
            </a:r>
            <a:r>
              <a:rPr lang="en-US" altLang="zh-CN" sz="24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 </a:t>
            </a:r>
            <a:r>
              <a:rPr lang="en-US" altLang="zh-CN" sz="24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with </a:t>
            </a:r>
            <a:r>
              <a:rPr lang="en-US" altLang="zh-CN" sz="24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24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0</a:t>
            </a:r>
          </a:p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2400" b="1" baseline="-25000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4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zh-CN" sz="24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 </a:t>
            </a:r>
            <a:r>
              <a:rPr lang="en-US" altLang="zh-CN" sz="24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sz="2400" b="1" baseline="-25000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4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-I </a:t>
            </a:r>
            <a:r>
              <a:rPr lang="en-US" altLang="zh-CN" sz="24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CN" sz="24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b="1" i="1" dirty="0" err="1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sz="2400" b="1" i="1" baseline="30000" dirty="0" err="1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rT</a:t>
            </a:r>
            <a:endParaRPr lang="en-US" altLang="zh-CN" sz="2400" b="1" i="1" baseline="30000" dirty="0">
              <a:solidFill>
                <a:srgbClr val="FF158A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1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Known Yield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0534" y="2362200"/>
            <a:ext cx="9333271" cy="2743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3600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sz="360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600" i="1" dirty="0">
                <a:solidFill>
                  <a:srgbClr val="FF158A"/>
                </a:solidFill>
                <a:ea typeface="宋体" panose="02010600030101010101" pitchFamily="2" charset="-122"/>
              </a:rPr>
              <a:t> = S</a:t>
            </a:r>
            <a:r>
              <a:rPr lang="en-US" altLang="zh-CN" sz="360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600" i="1" dirty="0">
                <a:solidFill>
                  <a:srgbClr val="FF158A"/>
                </a:solidFill>
                <a:ea typeface="宋体" panose="02010600030101010101" pitchFamily="2" charset="-122"/>
              </a:rPr>
              <a:t> e</a:t>
            </a:r>
            <a:r>
              <a:rPr lang="en-US" altLang="zh-CN" sz="3600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(r–q )T</a:t>
            </a:r>
            <a:r>
              <a:rPr lang="en-US" altLang="zh-CN" b="1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 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 i="1" baseline="30000" dirty="0">
                <a:ea typeface="宋体" panose="02010600030101010101" pitchFamily="2" charset="-122"/>
              </a:rPr>
              <a:t>    </a:t>
            </a:r>
            <a:endParaRPr lang="en-US" altLang="zh-CN" b="1" i="1" dirty="0">
              <a:ea typeface="宋体" panose="02010600030101010101" pitchFamily="2" charset="-122"/>
            </a:endParaRPr>
          </a:p>
          <a:p>
            <a:pPr marL="176213" lvl="1" indent="-176213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   where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q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 is the average yield during the life of the contract (expressed with continuous compounding)</a:t>
            </a:r>
            <a:endParaRPr lang="zh-CN" altLang="en-US" b="0" dirty="0">
              <a:solidFill>
                <a:srgbClr val="FF15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4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Known Yield</a:t>
            </a:r>
            <a:endParaRPr lang="zh-CN" alt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181" y="1524000"/>
            <a:ext cx="10618838" cy="31242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</a:rPr>
              <a:t>Replication portfolio</a:t>
            </a:r>
          </a:p>
          <a:p>
            <a:pPr lvl="1"/>
            <a:r>
              <a:rPr lang="en-US" altLang="zh-CN" i="1" dirty="0">
                <a:solidFill>
                  <a:srgbClr val="FF158A"/>
                </a:solidFill>
              </a:rPr>
              <a:t>Portfolio A:</a:t>
            </a:r>
          </a:p>
          <a:p>
            <a:pPr lvl="1">
              <a:buFontTx/>
              <a:buNone/>
            </a:pPr>
            <a:r>
              <a:rPr lang="en-US" altLang="zh-CN" b="0" i="1" dirty="0">
                <a:solidFill>
                  <a:srgbClr val="FFFF00"/>
                </a:solidFill>
              </a:rPr>
              <a:t>   </a:t>
            </a:r>
            <a:r>
              <a:rPr lang="en-US" altLang="zh-CN" b="0" i="1" dirty="0">
                <a:solidFill>
                  <a:srgbClr val="1406CA"/>
                </a:solidFill>
              </a:rPr>
              <a:t>Buy one unit of the asset long position of forward contract and value of cash </a:t>
            </a:r>
            <a:r>
              <a:rPr lang="en-US" altLang="zh-CN" b="0" i="1" dirty="0" err="1">
                <a:solidFill>
                  <a:srgbClr val="1406CA"/>
                </a:solidFill>
              </a:rPr>
              <a:t>Ke</a:t>
            </a:r>
            <a:r>
              <a:rPr lang="en-US" altLang="zh-CN" b="0" i="1" baseline="30000" dirty="0" err="1">
                <a:solidFill>
                  <a:srgbClr val="1406CA"/>
                </a:solidFill>
              </a:rPr>
              <a:t>-rT</a:t>
            </a:r>
            <a:endParaRPr lang="en-US" altLang="zh-CN" b="0" i="1" baseline="30000" dirty="0">
              <a:solidFill>
                <a:srgbClr val="1406CA"/>
              </a:solidFill>
            </a:endParaRPr>
          </a:p>
          <a:p>
            <a:pPr lvl="1"/>
            <a:r>
              <a:rPr lang="en-US" altLang="zh-CN" i="1" dirty="0">
                <a:solidFill>
                  <a:srgbClr val="FF158A"/>
                </a:solidFill>
              </a:rPr>
              <a:t>Portfolio B:</a:t>
            </a:r>
          </a:p>
          <a:p>
            <a:pPr lvl="1">
              <a:buFontTx/>
              <a:buNone/>
            </a:pPr>
            <a:r>
              <a:rPr lang="en-US" altLang="zh-CN" b="0" i="1" dirty="0">
                <a:solidFill>
                  <a:srgbClr val="FFFF00"/>
                </a:solidFill>
              </a:rPr>
              <a:t>   </a:t>
            </a:r>
            <a:r>
              <a:rPr lang="en-US" altLang="zh-CN" b="0" i="1" dirty="0">
                <a:solidFill>
                  <a:srgbClr val="1406CA"/>
                </a:solidFill>
              </a:rPr>
              <a:t>The revenue of e</a:t>
            </a:r>
            <a:r>
              <a:rPr lang="en-US" altLang="zh-CN" b="0" i="1" baseline="30000" dirty="0">
                <a:solidFill>
                  <a:srgbClr val="1406CA"/>
                </a:solidFill>
              </a:rPr>
              <a:t>-</a:t>
            </a:r>
            <a:r>
              <a:rPr lang="en-US" altLang="zh-CN" b="0" i="1" baseline="30000" dirty="0" err="1">
                <a:solidFill>
                  <a:srgbClr val="1406CA"/>
                </a:solidFill>
              </a:rPr>
              <a:t>qT</a:t>
            </a:r>
            <a:r>
              <a:rPr lang="en-US" altLang="zh-CN" b="0" i="1" dirty="0">
                <a:solidFill>
                  <a:srgbClr val="1406CA"/>
                </a:solidFill>
              </a:rPr>
              <a:t> units of the underlying asset invests in the same </a:t>
            </a:r>
            <a:r>
              <a:rPr lang="en-US" altLang="zh-CN" b="0" i="1" dirty="0" smtClean="0">
                <a:solidFill>
                  <a:srgbClr val="1406CA"/>
                </a:solidFill>
              </a:rPr>
              <a:t>asset</a:t>
            </a:r>
            <a:endParaRPr lang="zh-CN" altLang="en-US" b="0" i="1" dirty="0">
              <a:solidFill>
                <a:srgbClr val="1406CA"/>
              </a:solidFill>
            </a:endParaRP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3162249" y="4434042"/>
            <a:ext cx="660118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 err="1">
                <a:solidFill>
                  <a:srgbClr val="FF158A"/>
                </a:solidFill>
              </a:rPr>
              <a:t>f+Ke</a:t>
            </a:r>
            <a:r>
              <a:rPr lang="en-US" altLang="zh-CN" sz="2400" b="1" i="1" baseline="30000" dirty="0" err="1">
                <a:solidFill>
                  <a:srgbClr val="FF158A"/>
                </a:solidFill>
                <a:ea typeface="黑体" panose="02010609060101010101" pitchFamily="49" charset="-122"/>
              </a:rPr>
              <a:t>-rT</a:t>
            </a:r>
            <a:r>
              <a:rPr lang="en-US" altLang="zh-CN" sz="2400" b="1" i="1" dirty="0">
                <a:solidFill>
                  <a:srgbClr val="FF158A"/>
                </a:solidFill>
              </a:rPr>
              <a:t>=S</a:t>
            </a:r>
            <a:r>
              <a:rPr lang="en-US" altLang="zh-CN" sz="2400" b="1" baseline="-25000" dirty="0">
                <a:solidFill>
                  <a:srgbClr val="FF158A"/>
                </a:solidFill>
              </a:rPr>
              <a:t>0</a:t>
            </a:r>
            <a:r>
              <a:rPr lang="en-US" altLang="zh-CN" sz="2400" b="1" i="1" dirty="0">
                <a:solidFill>
                  <a:srgbClr val="FF158A"/>
                </a:solidFill>
              </a:rPr>
              <a:t>e</a:t>
            </a:r>
            <a:r>
              <a:rPr lang="en-US" altLang="zh-CN" sz="2400" b="1" i="1" baseline="30000" dirty="0">
                <a:solidFill>
                  <a:srgbClr val="FF158A"/>
                </a:solidFill>
                <a:ea typeface="黑体" panose="02010609060101010101" pitchFamily="49" charset="-122"/>
              </a:rPr>
              <a:t>-qT</a:t>
            </a:r>
            <a:endParaRPr lang="en-US" altLang="zh-CN" sz="2400" b="1" i="1" dirty="0">
              <a:solidFill>
                <a:srgbClr val="FF158A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 b="1" dirty="0">
                <a:solidFill>
                  <a:srgbClr val="FF158A"/>
                </a:solidFill>
              </a:rPr>
              <a:t>The forward price,</a:t>
            </a:r>
            <a:r>
              <a:rPr lang="en-US" altLang="zh-CN" sz="2400" b="1" i="1" dirty="0">
                <a:solidFill>
                  <a:srgbClr val="FF158A"/>
                </a:solidFill>
              </a:rPr>
              <a:t>F</a:t>
            </a:r>
            <a:r>
              <a:rPr lang="en-US" altLang="zh-CN" sz="2400" b="1" baseline="-25000" dirty="0">
                <a:solidFill>
                  <a:srgbClr val="FF158A"/>
                </a:solidFill>
              </a:rPr>
              <a:t>0</a:t>
            </a:r>
            <a:r>
              <a:rPr lang="en-US" altLang="zh-CN" sz="2400" b="1" dirty="0">
                <a:solidFill>
                  <a:srgbClr val="FF158A"/>
                </a:solidFill>
              </a:rPr>
              <a:t>, is </a:t>
            </a:r>
            <a:r>
              <a:rPr lang="en-US" altLang="zh-CN" sz="2400" b="1" i="1" dirty="0">
                <a:solidFill>
                  <a:srgbClr val="FF158A"/>
                </a:solidFill>
              </a:rPr>
              <a:t>K </a:t>
            </a:r>
            <a:r>
              <a:rPr lang="en-US" altLang="zh-CN" sz="2400" b="1" dirty="0">
                <a:solidFill>
                  <a:srgbClr val="FF158A"/>
                </a:solidFill>
              </a:rPr>
              <a:t>with </a:t>
            </a:r>
            <a:r>
              <a:rPr lang="en-US" altLang="zh-CN" sz="2400" b="1" i="1" dirty="0">
                <a:solidFill>
                  <a:srgbClr val="FF158A"/>
                </a:solidFill>
              </a:rPr>
              <a:t>f</a:t>
            </a:r>
            <a:r>
              <a:rPr lang="en-US" altLang="zh-CN" sz="2400" b="1" dirty="0">
                <a:solidFill>
                  <a:srgbClr val="FF158A"/>
                </a:solidFill>
              </a:rPr>
              <a:t>  = 0</a:t>
            </a:r>
          </a:p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158A"/>
                </a:solidFill>
              </a:rPr>
              <a:t>F</a:t>
            </a:r>
            <a:r>
              <a:rPr lang="en-US" altLang="zh-CN" sz="2400" b="1" baseline="-25000" dirty="0">
                <a:solidFill>
                  <a:srgbClr val="FF158A"/>
                </a:solidFill>
              </a:rPr>
              <a:t>0</a:t>
            </a:r>
            <a:r>
              <a:rPr lang="en-US" altLang="zh-CN" sz="2400" b="1" i="1" dirty="0">
                <a:solidFill>
                  <a:srgbClr val="FF158A"/>
                </a:solidFill>
              </a:rPr>
              <a:t>= S</a:t>
            </a:r>
            <a:r>
              <a:rPr lang="en-US" altLang="zh-CN" sz="2400" b="1" baseline="-25000" dirty="0">
                <a:solidFill>
                  <a:srgbClr val="FF158A"/>
                </a:solidFill>
              </a:rPr>
              <a:t>0</a:t>
            </a:r>
            <a:r>
              <a:rPr lang="en-US" altLang="zh-CN" sz="2400" b="1" i="1" dirty="0">
                <a:solidFill>
                  <a:srgbClr val="FF158A"/>
                </a:solidFill>
              </a:rPr>
              <a:t>e</a:t>
            </a:r>
            <a:r>
              <a:rPr lang="en-US" altLang="zh-CN" sz="2400" b="1" baseline="30000" dirty="0">
                <a:solidFill>
                  <a:srgbClr val="FF158A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 i="1" baseline="30000" dirty="0">
                <a:solidFill>
                  <a:srgbClr val="FF158A"/>
                </a:solidFill>
                <a:ea typeface="黑体" panose="02010609060101010101" pitchFamily="49" charset="-122"/>
              </a:rPr>
              <a:t>r-q</a:t>
            </a:r>
            <a:r>
              <a:rPr lang="en-US" altLang="zh-CN" sz="2400" b="1" baseline="30000" dirty="0">
                <a:solidFill>
                  <a:srgbClr val="FF158A"/>
                </a:solidFill>
                <a:ea typeface="黑体" panose="02010609060101010101" pitchFamily="49" charset="-122"/>
              </a:rPr>
              <a:t>)</a:t>
            </a:r>
            <a:r>
              <a:rPr lang="en-US" altLang="zh-CN" sz="2400" b="1" i="1" baseline="30000" dirty="0">
                <a:solidFill>
                  <a:srgbClr val="FF158A"/>
                </a:solidFill>
                <a:ea typeface="黑体" panose="02010609060101010101" pitchFamily="49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03713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Valuing Forward Contracts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1"/>
            <a:ext cx="9448800" cy="4137025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Suppose that </a:t>
            </a:r>
          </a:p>
          <a:p>
            <a:pPr lvl="1"/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K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 is delivery price in a forward contract</a:t>
            </a:r>
          </a:p>
          <a:p>
            <a:pPr lvl="1"/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b="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 is forward price that would apply to the  contract </a:t>
            </a:r>
            <a:r>
              <a:rPr lang="en-US" altLang="zh-CN" b="0" dirty="0" smtClean="0">
                <a:solidFill>
                  <a:srgbClr val="FF158A"/>
                </a:solidFill>
                <a:ea typeface="宋体" panose="02010600030101010101" pitchFamily="2" charset="-122"/>
              </a:rPr>
              <a:t>today</a:t>
            </a:r>
          </a:p>
          <a:p>
            <a:r>
              <a:rPr lang="en-US" altLang="zh-CN" dirty="0" smtClean="0">
                <a:solidFill>
                  <a:srgbClr val="1406CA"/>
                </a:solidFill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value of a long forward contract, ƒ, is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 </a:t>
            </a:r>
            <a:endParaRPr lang="en-US" altLang="zh-CN" i="1" dirty="0" smtClean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		             </a:t>
            </a:r>
            <a:r>
              <a:rPr lang="en-US" altLang="zh-CN" b="1" i="1" dirty="0">
                <a:solidFill>
                  <a:srgbClr val="FF158A"/>
                </a:solidFill>
                <a:ea typeface="宋体" panose="02010600030101010101" pitchFamily="2" charset="-122"/>
              </a:rPr>
              <a:t>ƒ = </a:t>
            </a:r>
            <a:r>
              <a:rPr lang="en-US" altLang="zh-CN" b="1" dirty="0">
                <a:solidFill>
                  <a:srgbClr val="FF158A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i="1" dirty="0">
                <a:solidFill>
                  <a:srgbClr val="FF158A"/>
                </a:solidFill>
                <a:ea typeface="宋体" panose="02010600030101010101" pitchFamily="2" charset="-122"/>
              </a:rPr>
              <a:t> – K</a:t>
            </a:r>
            <a:r>
              <a:rPr lang="en-US" altLang="zh-CN" b="1" dirty="0">
                <a:solidFill>
                  <a:srgbClr val="FF158A"/>
                </a:solidFill>
                <a:ea typeface="宋体" panose="02010600030101010101" pitchFamily="2" charset="-122"/>
              </a:rPr>
              <a:t> )</a:t>
            </a:r>
            <a:r>
              <a:rPr lang="en-US" altLang="zh-CN" b="1" i="1" dirty="0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b="1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–</a:t>
            </a:r>
            <a:r>
              <a:rPr lang="en-US" altLang="zh-CN" b="1" i="1" baseline="30000" dirty="0" err="1">
                <a:solidFill>
                  <a:srgbClr val="FF158A"/>
                </a:solidFill>
                <a:ea typeface="宋体" panose="02010600030101010101" pitchFamily="2" charset="-122"/>
              </a:rPr>
              <a:t>rT</a:t>
            </a:r>
            <a:r>
              <a:rPr lang="en-US" altLang="zh-CN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         </a:t>
            </a:r>
            <a:endParaRPr lang="en-US" altLang="zh-CN" i="1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Similarly, the value of a short forward contract is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158A"/>
                </a:solidFill>
                <a:ea typeface="宋体" panose="02010600030101010101" pitchFamily="2" charset="-122"/>
              </a:rPr>
              <a:t>f = </a:t>
            </a:r>
            <a:r>
              <a:rPr lang="en-US" altLang="zh-CN" b="1" dirty="0">
                <a:solidFill>
                  <a:srgbClr val="FF158A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FF158A"/>
                </a:solidFill>
                <a:ea typeface="宋体" panose="02010600030101010101" pitchFamily="2" charset="-122"/>
              </a:rPr>
              <a:t>K – F</a:t>
            </a:r>
            <a:r>
              <a:rPr lang="en-US" altLang="zh-CN" b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i="1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158A"/>
                </a:solidFill>
                <a:ea typeface="宋体" panose="02010600030101010101" pitchFamily="2" charset="-122"/>
              </a:rPr>
              <a:t>)</a:t>
            </a:r>
            <a:r>
              <a:rPr lang="en-US" altLang="zh-CN" b="1" i="1" dirty="0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b="1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–</a:t>
            </a:r>
            <a:r>
              <a:rPr lang="en-US" altLang="zh-CN" b="1" i="1" baseline="30000" dirty="0" err="1">
                <a:solidFill>
                  <a:srgbClr val="FF158A"/>
                </a:solidFill>
                <a:ea typeface="宋体" panose="02010600030101010101" pitchFamily="2" charset="-122"/>
              </a:rPr>
              <a:t>rT</a:t>
            </a:r>
            <a:endParaRPr lang="zh-CN" altLang="en-US" b="1" i="1" dirty="0">
              <a:solidFill>
                <a:srgbClr val="FF15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9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Stock  Index Futures</a:t>
            </a:r>
            <a:endParaRPr lang="zh-CN" altLang="en-US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1884" y="1371601"/>
            <a:ext cx="10515600" cy="5153025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A stock index tracks changes in the value of a hypothetical portfolio of stocks.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The weight of  a stock in the portfolio equals the proportion of the portfolio invested in the </a:t>
            </a:r>
            <a:r>
              <a:rPr lang="en-US" altLang="zh-CN" dirty="0" smtClean="0">
                <a:solidFill>
                  <a:srgbClr val="1406CA"/>
                </a:solidFill>
                <a:ea typeface="宋体" panose="02010600030101010101" pitchFamily="2" charset="-122"/>
              </a:rPr>
              <a:t>stock</a:t>
            </a:r>
            <a:endParaRPr lang="en-US" altLang="zh-CN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Type 1: 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The weights given to the stocks are proportional to their prices: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DJIA(Dow Jones Industrial Average)</a:t>
            </a:r>
          </a:p>
          <a:p>
            <a:pPr lvl="1"/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Type 2: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Weights are proportional to market capitalization(stock </a:t>
            </a:r>
            <a:r>
              <a:rPr lang="en-US" altLang="zh-CN" b="0" dirty="0" err="1">
                <a:solidFill>
                  <a:srgbClr val="FF158A"/>
                </a:solidFill>
                <a:ea typeface="宋体" panose="02010600030101010101" pitchFamily="2" charset="-122"/>
              </a:rPr>
              <a:t>price×number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 of shares outstanding) :the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S&amp;P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 500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A futures contract is designed to </a:t>
            </a:r>
          </a:p>
          <a:p>
            <a:pPr lvl="1"/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Stock  index ×a certain number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0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Stock Index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168" y="1754393"/>
            <a:ext cx="10869561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Stock Index Can be viewed as an investment asset paying a dividend yield.</a:t>
            </a:r>
            <a:endParaRPr lang="en-US" altLang="zh-CN" i="1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The futures price and spot price relationship is therefore </a:t>
            </a:r>
            <a:r>
              <a:rPr lang="en-US" altLang="zh-CN" dirty="0">
                <a:ea typeface="宋体" panose="02010600030101010101" pitchFamily="2" charset="-122"/>
              </a:rPr>
              <a:t>		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i="1" dirty="0">
                <a:solidFill>
                  <a:srgbClr val="FF158A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3200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sz="320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200" i="1" dirty="0">
                <a:solidFill>
                  <a:srgbClr val="FF158A"/>
                </a:solidFill>
                <a:ea typeface="宋体" panose="02010600030101010101" pitchFamily="2" charset="-122"/>
              </a:rPr>
              <a:t> = S</a:t>
            </a:r>
            <a:r>
              <a:rPr lang="en-US" altLang="zh-CN" sz="320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3200" i="1" dirty="0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sz="3200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(r–q )T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000" i="1" dirty="0">
                <a:solidFill>
                  <a:srgbClr val="FF158A"/>
                </a:solidFill>
                <a:ea typeface="宋体" panose="02010600030101010101" pitchFamily="2" charset="-12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q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 is the dividend yield on the portfolio represented by the index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For the formula to be true it is important that the index represent an investment asset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In other words, changes in the index must correspond to changes in the value of a tradable portfolio</a:t>
            </a:r>
            <a:endParaRPr lang="zh-CN" altLang="en-US" b="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5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Stock Index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664" y="1799431"/>
            <a:ext cx="10363200" cy="4633913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Example   Consider a 3-month futures contracts on the S&amp;P </a:t>
            </a:r>
            <a:r>
              <a:rPr lang="en-US" altLang="zh-CN" dirty="0" smtClean="0">
                <a:solidFill>
                  <a:srgbClr val="1406CA"/>
                </a:solidFill>
                <a:ea typeface="宋体" panose="02010600030101010101" pitchFamily="2" charset="-122"/>
              </a:rPr>
              <a:t>500 </a:t>
            </a:r>
            <a:endParaRPr lang="en-US" altLang="zh-CN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72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34743"/>
              </p:ext>
            </p:extLst>
          </p:nvPr>
        </p:nvGraphicFramePr>
        <p:xfrm>
          <a:off x="2743200" y="2974977"/>
          <a:ext cx="5132439" cy="52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" name="公式" r:id="rId4" imgW="2222280" imgH="228600" progId="Equation.3">
                  <p:embed/>
                </p:oleObj>
              </mc:Choice>
              <mc:Fallback>
                <p:oleObj name="公式" r:id="rId4" imgW="2222280" imgH="228600" progId="Equation.3">
                  <p:embed/>
                  <p:pic>
                    <p:nvPicPr>
                      <p:cNvPr id="472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4977"/>
                        <a:ext cx="5132439" cy="529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08536"/>
              </p:ext>
            </p:extLst>
          </p:nvPr>
        </p:nvGraphicFramePr>
        <p:xfrm>
          <a:off x="2504767" y="3684304"/>
          <a:ext cx="4515465" cy="58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5" name="公式" r:id="rId6" imgW="1866600" imgH="241200" progId="Equation.3">
                  <p:embed/>
                </p:oleObj>
              </mc:Choice>
              <mc:Fallback>
                <p:oleObj name="公式" r:id="rId6" imgW="1866600" imgH="241200" progId="Equation.3">
                  <p:embed/>
                  <p:pic>
                    <p:nvPicPr>
                      <p:cNvPr id="472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767" y="3684304"/>
                        <a:ext cx="4515465" cy="58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11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330" y="667979"/>
            <a:ext cx="103632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Index Arbitrage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657" y="2276167"/>
            <a:ext cx="10736827" cy="4038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When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&gt;S</a:t>
            </a:r>
            <a:r>
              <a:rPr lang="en-US" altLang="zh-CN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(r-q)T </a:t>
            </a:r>
          </a:p>
          <a:p>
            <a:pPr lvl="1">
              <a:spcBef>
                <a:spcPct val="40000"/>
              </a:spcBef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an arbitrageur buys the stocks underlying the index and sells futures</a:t>
            </a:r>
          </a:p>
          <a:p>
            <a:pPr>
              <a:spcBef>
                <a:spcPct val="40000"/>
              </a:spcBef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When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&lt;S</a:t>
            </a:r>
            <a:r>
              <a:rPr lang="en-US" altLang="zh-CN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(r-q)T </a:t>
            </a:r>
          </a:p>
          <a:p>
            <a:pPr lvl="1">
              <a:spcBef>
                <a:spcPct val="40000"/>
              </a:spcBef>
            </a:pP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an arbitrageur buys futures and shorts or sells the stocks underlying the index</a:t>
            </a:r>
          </a:p>
        </p:txBody>
      </p:sp>
    </p:spTree>
    <p:extLst>
      <p:ext uri="{BB962C8B-B14F-4D97-AF65-F5344CB8AC3E}">
        <p14:creationId xmlns:p14="http://schemas.microsoft.com/office/powerpoint/2010/main" val="37533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Futures and Forwards on Currencies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5238" name="Rectangle 102"/>
          <p:cNvSpPr>
            <a:spLocks noGrp="1" noChangeArrowheads="1"/>
          </p:cNvSpPr>
          <p:nvPr>
            <p:ph type="body" idx="1"/>
          </p:nvPr>
        </p:nvSpPr>
        <p:spPr>
          <a:xfrm>
            <a:off x="825908" y="2174467"/>
            <a:ext cx="10633587" cy="2309043"/>
          </a:xfrm>
          <a:noFill/>
          <a:ln/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A foreign currency is analogous to a security providing a dividend yield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The continuous dividend yield is the foreign risk-free interest rate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It follows that if </a:t>
            </a:r>
            <a:r>
              <a:rPr lang="en-US" altLang="zh-CN" i="1" dirty="0" err="1">
                <a:solidFill>
                  <a:srgbClr val="1406CA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is the foreign risk-free interest rate </a:t>
            </a:r>
          </a:p>
          <a:p>
            <a:endParaRPr lang="en-US" altLang="zh-CN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1406CA"/>
              </a:solidFill>
            </a:endParaRPr>
          </a:p>
        </p:txBody>
      </p:sp>
      <p:graphicFrame>
        <p:nvGraphicFramePr>
          <p:cNvPr id="475239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036449"/>
              </p:ext>
            </p:extLst>
          </p:nvPr>
        </p:nvGraphicFramePr>
        <p:xfrm>
          <a:off x="4904248" y="4718052"/>
          <a:ext cx="2895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公式" r:id="rId4" imgW="876240" imgH="253800" progId="Equation.3">
                  <p:embed/>
                </p:oleObj>
              </mc:Choice>
              <mc:Fallback>
                <p:oleObj name="公式" r:id="rId4" imgW="876240" imgH="253800" progId="Equation.3">
                  <p:embed/>
                  <p:pic>
                    <p:nvPicPr>
                      <p:cNvPr id="475239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248" y="4718052"/>
                        <a:ext cx="2895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71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Futures and Forwards on Currencies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155" y="1619250"/>
            <a:ext cx="10530348" cy="27432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</a:rPr>
              <a:t>Replication portfolio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</a:rPr>
              <a:t>Portfolio A:</a:t>
            </a:r>
          </a:p>
          <a:p>
            <a:pPr lvl="1">
              <a:buFontTx/>
              <a:buNone/>
            </a:pPr>
            <a:r>
              <a:rPr lang="en-US" altLang="zh-CN" b="0" i="1" dirty="0">
                <a:solidFill>
                  <a:srgbClr val="1406CA"/>
                </a:solidFill>
              </a:rPr>
              <a:t>   Buy one unit of the asset long position of forward contract and value of cash </a:t>
            </a:r>
            <a:r>
              <a:rPr lang="en-US" altLang="zh-CN" b="0" i="1" dirty="0" err="1">
                <a:solidFill>
                  <a:srgbClr val="1406CA"/>
                </a:solidFill>
              </a:rPr>
              <a:t>Ke</a:t>
            </a:r>
            <a:r>
              <a:rPr lang="en-US" altLang="zh-CN" b="0" i="1" baseline="30000" dirty="0" err="1">
                <a:solidFill>
                  <a:srgbClr val="1406CA"/>
                </a:solidFill>
              </a:rPr>
              <a:t>-rT</a:t>
            </a:r>
            <a:endParaRPr lang="en-US" altLang="zh-CN" b="0" i="1" baseline="30000" dirty="0">
              <a:solidFill>
                <a:srgbClr val="1406CA"/>
              </a:solidFill>
            </a:endParaRPr>
          </a:p>
          <a:p>
            <a:pPr lvl="1"/>
            <a:r>
              <a:rPr lang="en-US" altLang="zh-CN" b="0" dirty="0">
                <a:solidFill>
                  <a:srgbClr val="FF158A"/>
                </a:solidFill>
              </a:rPr>
              <a:t>Portfolio B:</a:t>
            </a:r>
          </a:p>
          <a:p>
            <a:pPr lvl="1">
              <a:buFontTx/>
              <a:buNone/>
            </a:pPr>
            <a:r>
              <a:rPr lang="en-US" altLang="zh-CN" b="0" i="1" dirty="0">
                <a:solidFill>
                  <a:srgbClr val="1406CA"/>
                </a:solidFill>
              </a:rPr>
              <a:t>   The amount of          foreign currencies.</a:t>
            </a:r>
            <a:endParaRPr lang="zh-CN" altLang="en-US" b="0" i="1" dirty="0">
              <a:solidFill>
                <a:srgbClr val="1406CA"/>
              </a:solidFill>
            </a:endParaRP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636970"/>
              </p:ext>
            </p:extLst>
          </p:nvPr>
        </p:nvGraphicFramePr>
        <p:xfrm>
          <a:off x="3674806" y="3773883"/>
          <a:ext cx="615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公式" r:id="rId4" imgW="317160" imgH="215640" progId="Equation.3">
                  <p:embed/>
                </p:oleObj>
              </mc:Choice>
              <mc:Fallback>
                <p:oleObj name="公式" r:id="rId4" imgW="317160" imgH="215640" progId="Equation.3">
                  <p:embed/>
                  <p:pic>
                    <p:nvPicPr>
                      <p:cNvPr id="476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806" y="3773883"/>
                        <a:ext cx="615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592826" y="4442615"/>
            <a:ext cx="9085006" cy="2152471"/>
            <a:chOff x="1592826" y="4442615"/>
            <a:chExt cx="9085006" cy="2152471"/>
          </a:xfrm>
        </p:grpSpPr>
        <p:sp>
          <p:nvSpPr>
            <p:cNvPr id="476165" name="Text Box 5"/>
            <p:cNvSpPr txBox="1">
              <a:spLocks noChangeArrowheads="1"/>
            </p:cNvSpPr>
            <p:nvPr/>
          </p:nvSpPr>
          <p:spPr bwMode="auto">
            <a:xfrm>
              <a:off x="1592826" y="4442615"/>
              <a:ext cx="908500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2800" dirty="0">
                  <a:solidFill>
                    <a:srgbClr val="FF158A"/>
                  </a:solidFill>
                </a:rPr>
                <a:t>The two portfolios all equal one unit of foreign currency at </a:t>
              </a:r>
              <a:r>
                <a:rPr lang="en-US" altLang="zh-CN" sz="2800" i="1" dirty="0">
                  <a:solidFill>
                    <a:srgbClr val="FF158A"/>
                  </a:solidFill>
                </a:rPr>
                <a:t>T</a:t>
              </a:r>
              <a:r>
                <a:rPr lang="en-US" altLang="zh-CN" sz="2800" dirty="0">
                  <a:solidFill>
                    <a:srgbClr val="FF158A"/>
                  </a:solidFill>
                </a:rPr>
                <a:t>, So the value of the two portfolio is equal.</a:t>
              </a:r>
            </a:p>
          </p:txBody>
        </p:sp>
        <p:graphicFrame>
          <p:nvGraphicFramePr>
            <p:cNvPr id="47616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610672"/>
                </p:ext>
              </p:extLst>
            </p:nvPr>
          </p:nvGraphicFramePr>
          <p:xfrm>
            <a:off x="5172246" y="5396722"/>
            <a:ext cx="3617923" cy="1198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3" name="公式" r:id="rId6" imgW="1143000" imgH="482400" progId="Equation.3">
                    <p:embed/>
                  </p:oleObj>
                </mc:Choice>
                <mc:Fallback>
                  <p:oleObj name="公式" r:id="rId6" imgW="1143000" imgH="482400" progId="Equation.3">
                    <p:embed/>
                    <p:pic>
                      <p:nvPicPr>
                        <p:cNvPr id="47616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246" y="5396722"/>
                          <a:ext cx="3617923" cy="1198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447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4303" y="2509942"/>
            <a:ext cx="10515600" cy="2578252"/>
          </a:xfrm>
        </p:spPr>
        <p:txBody>
          <a:bodyPr/>
          <a:lstStyle/>
          <a:p>
            <a:pPr algn="ctr"/>
            <a:r>
              <a:rPr lang="en-US" altLang="zh-CN" sz="4400" dirty="0">
                <a:solidFill>
                  <a:srgbClr val="FF158A"/>
                </a:solidFill>
                <a:ea typeface="楷体_GB2312" pitchFamily="49" charset="-122"/>
              </a:rPr>
              <a:t>Investment assets </a:t>
            </a:r>
            <a:endParaRPr lang="en-US" altLang="zh-CN" sz="4400" dirty="0" smtClean="0">
              <a:solidFill>
                <a:srgbClr val="FF158A"/>
              </a:solidFill>
              <a:ea typeface="楷体_GB2312" pitchFamily="49" charset="-122"/>
            </a:endParaRPr>
          </a:p>
          <a:p>
            <a:pPr algn="ctr"/>
            <a:r>
              <a:rPr lang="en-US" altLang="zh-CN" sz="4400" dirty="0" smtClean="0">
                <a:solidFill>
                  <a:srgbClr val="FF158A"/>
                </a:solidFill>
                <a:ea typeface="楷体_GB2312" pitchFamily="49" charset="-122"/>
              </a:rPr>
              <a:t>And</a:t>
            </a:r>
          </a:p>
          <a:p>
            <a:pPr algn="ctr"/>
            <a:r>
              <a:rPr lang="en-US" altLang="zh-CN" sz="4400" dirty="0" smtClean="0">
                <a:solidFill>
                  <a:srgbClr val="FF158A"/>
                </a:solidFill>
                <a:ea typeface="楷体_GB2312" pitchFamily="49" charset="-122"/>
              </a:rPr>
              <a:t> </a:t>
            </a:r>
            <a:r>
              <a:rPr lang="en-US" altLang="zh-CN" sz="4400" dirty="0">
                <a:solidFill>
                  <a:srgbClr val="FF158A"/>
                </a:solidFill>
                <a:ea typeface="楷体_GB2312" pitchFamily="49" charset="-122"/>
              </a:rPr>
              <a:t>consumption </a:t>
            </a:r>
            <a:r>
              <a:rPr lang="en-US" altLang="zh-CN" sz="4400" dirty="0" smtClean="0">
                <a:solidFill>
                  <a:srgbClr val="FF158A"/>
                </a:solidFill>
                <a:ea typeface="楷体_GB2312" pitchFamily="49" charset="-122"/>
              </a:rPr>
              <a:t>assets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36292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Futures and Forwards on Currencies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658" y="1619250"/>
            <a:ext cx="10751574" cy="4953000"/>
          </a:xfrm>
        </p:spPr>
        <p:txBody>
          <a:bodyPr/>
          <a:lstStyle/>
          <a:p>
            <a:r>
              <a:rPr lang="en-US" altLang="zh-CN" dirty="0">
                <a:solidFill>
                  <a:srgbClr val="CC6600"/>
                </a:solidFill>
              </a:rPr>
              <a:t>Example</a:t>
            </a:r>
            <a:r>
              <a:rPr lang="en-US" altLang="zh-CN" dirty="0" smtClean="0">
                <a:solidFill>
                  <a:srgbClr val="CC6600"/>
                </a:solidFill>
              </a:rPr>
              <a:t>: </a:t>
            </a:r>
            <a:r>
              <a:rPr lang="en-US" altLang="zh-CN" i="1" dirty="0" smtClean="0">
                <a:solidFill>
                  <a:srgbClr val="1406CA"/>
                </a:solidFill>
              </a:rPr>
              <a:t>r </a:t>
            </a:r>
            <a:r>
              <a:rPr lang="en-US" altLang="zh-CN" dirty="0">
                <a:solidFill>
                  <a:srgbClr val="1406CA"/>
                </a:solidFill>
              </a:rPr>
              <a:t>= 7%, </a:t>
            </a:r>
            <a:r>
              <a:rPr lang="en-US" altLang="zh-CN" i="1" dirty="0" err="1">
                <a:solidFill>
                  <a:srgbClr val="1406CA"/>
                </a:solidFill>
              </a:rPr>
              <a:t>r</a:t>
            </a:r>
            <a:r>
              <a:rPr lang="en-US" altLang="zh-CN" i="1" baseline="-25000" dirty="0" err="1">
                <a:solidFill>
                  <a:srgbClr val="1406CA"/>
                </a:solidFill>
              </a:rPr>
              <a:t>f</a:t>
            </a:r>
            <a:r>
              <a:rPr lang="en-US" altLang="zh-CN" i="1" baseline="-25000" dirty="0">
                <a:solidFill>
                  <a:srgbClr val="1406CA"/>
                </a:solidFill>
              </a:rPr>
              <a:t> </a:t>
            </a:r>
            <a:r>
              <a:rPr lang="en-US" altLang="zh-CN" dirty="0">
                <a:solidFill>
                  <a:srgbClr val="1406CA"/>
                </a:solidFill>
              </a:rPr>
              <a:t>= 5%, </a:t>
            </a:r>
            <a:r>
              <a:rPr lang="en-US" altLang="zh-CN" dirty="0">
                <a:solidFill>
                  <a:srgbClr val="CC6600"/>
                </a:solidFill>
              </a:rPr>
              <a:t>the spot exchange rate between AUD and USD is </a:t>
            </a:r>
            <a:r>
              <a:rPr lang="en-US" altLang="zh-CN" dirty="0">
                <a:solidFill>
                  <a:srgbClr val="1406CA"/>
                </a:solidFill>
              </a:rPr>
              <a:t>0.6200</a:t>
            </a:r>
            <a:r>
              <a:rPr lang="en-US" altLang="zh-CN" dirty="0">
                <a:solidFill>
                  <a:srgbClr val="CC6600"/>
                </a:solidFill>
              </a:rPr>
              <a:t> USD per AUD: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406CA"/>
                </a:solidFill>
              </a:rPr>
              <a:t>    </a:t>
            </a:r>
            <a:r>
              <a:rPr lang="en-US" altLang="zh-CN" sz="2400" i="1" dirty="0">
                <a:solidFill>
                  <a:srgbClr val="1406CA"/>
                </a:solidFill>
              </a:rPr>
              <a:t>F</a:t>
            </a:r>
            <a:r>
              <a:rPr lang="en-US" altLang="zh-CN" sz="2400" baseline="-25000" dirty="0">
                <a:solidFill>
                  <a:srgbClr val="1406CA"/>
                </a:solidFill>
              </a:rPr>
              <a:t>0</a:t>
            </a:r>
            <a:r>
              <a:rPr lang="en-US" altLang="zh-CN" sz="2400" dirty="0">
                <a:solidFill>
                  <a:srgbClr val="1406CA"/>
                </a:solidFill>
              </a:rPr>
              <a:t>=0.62e</a:t>
            </a:r>
            <a:r>
              <a:rPr lang="en-US" altLang="zh-CN" sz="2400" baseline="30000" dirty="0">
                <a:solidFill>
                  <a:srgbClr val="1406CA"/>
                </a:solidFill>
              </a:rPr>
              <a:t>(0.07-0.05)*2</a:t>
            </a:r>
            <a:r>
              <a:rPr lang="en-US" altLang="zh-CN" sz="2400" dirty="0">
                <a:solidFill>
                  <a:srgbClr val="1406CA"/>
                </a:solidFill>
              </a:rPr>
              <a:t>=0.6453</a:t>
            </a:r>
          </a:p>
          <a:p>
            <a:r>
              <a:rPr lang="en-US" altLang="zh-CN" dirty="0">
                <a:solidFill>
                  <a:srgbClr val="CC6600"/>
                </a:solidFill>
              </a:rPr>
              <a:t>Suppose first the </a:t>
            </a:r>
            <a:r>
              <a:rPr lang="en-US" altLang="zh-CN" dirty="0">
                <a:solidFill>
                  <a:srgbClr val="1406CA"/>
                </a:solidFill>
              </a:rPr>
              <a:t>two-year </a:t>
            </a:r>
            <a:r>
              <a:rPr lang="en-US" altLang="zh-CN" dirty="0">
                <a:solidFill>
                  <a:srgbClr val="CC6600"/>
                </a:solidFill>
              </a:rPr>
              <a:t>forward exchange rate is less than this, say </a:t>
            </a:r>
            <a:r>
              <a:rPr lang="en-US" altLang="zh-CN" dirty="0">
                <a:solidFill>
                  <a:srgbClr val="1406CA"/>
                </a:solidFill>
              </a:rPr>
              <a:t>0.6300</a:t>
            </a:r>
            <a:r>
              <a:rPr lang="en-US" altLang="zh-CN" dirty="0">
                <a:solidFill>
                  <a:srgbClr val="CC6600"/>
                </a:solidFill>
              </a:rPr>
              <a:t>. An arbitrageur can:</a:t>
            </a:r>
          </a:p>
          <a:p>
            <a:pPr lvl="1"/>
            <a:r>
              <a:rPr lang="en-US" altLang="zh-CN" dirty="0">
                <a:solidFill>
                  <a:srgbClr val="CC6600"/>
                </a:solidFill>
              </a:rPr>
              <a:t>Borrow </a:t>
            </a:r>
            <a:r>
              <a:rPr lang="en-US" altLang="zh-CN" dirty="0">
                <a:solidFill>
                  <a:srgbClr val="1406CA"/>
                </a:solidFill>
              </a:rPr>
              <a:t>1,000</a:t>
            </a:r>
            <a:r>
              <a:rPr lang="en-US" altLang="zh-CN" dirty="0">
                <a:solidFill>
                  <a:srgbClr val="CC6600"/>
                </a:solidFill>
              </a:rPr>
              <a:t> AUD at </a:t>
            </a:r>
            <a:r>
              <a:rPr lang="en-US" altLang="zh-CN" dirty="0">
                <a:solidFill>
                  <a:srgbClr val="1406CA"/>
                </a:solidFill>
              </a:rPr>
              <a:t>5%</a:t>
            </a:r>
            <a:r>
              <a:rPr lang="en-US" altLang="zh-CN" dirty="0">
                <a:solidFill>
                  <a:srgbClr val="CC6600"/>
                </a:solidFill>
              </a:rPr>
              <a:t> per annum for two years, convert to </a:t>
            </a:r>
            <a:r>
              <a:rPr lang="en-US" altLang="zh-CN" dirty="0">
                <a:solidFill>
                  <a:srgbClr val="1406CA"/>
                </a:solidFill>
              </a:rPr>
              <a:t>620</a:t>
            </a:r>
            <a:r>
              <a:rPr lang="en-US" altLang="zh-CN" dirty="0">
                <a:solidFill>
                  <a:srgbClr val="CC6600"/>
                </a:solidFill>
              </a:rPr>
              <a:t> USD and invest the USD at </a:t>
            </a:r>
            <a:r>
              <a:rPr lang="en-US" altLang="zh-CN" dirty="0">
                <a:solidFill>
                  <a:srgbClr val="1406CA"/>
                </a:solidFill>
              </a:rPr>
              <a:t>7%</a:t>
            </a:r>
            <a:r>
              <a:rPr lang="en-US" altLang="zh-CN" dirty="0">
                <a:solidFill>
                  <a:srgbClr val="CC6600"/>
                </a:solidFill>
              </a:rPr>
              <a:t>.</a:t>
            </a:r>
          </a:p>
          <a:p>
            <a:pPr lvl="1"/>
            <a:r>
              <a:rPr lang="en-US" altLang="zh-CN" dirty="0">
                <a:solidFill>
                  <a:srgbClr val="CC6600"/>
                </a:solidFill>
              </a:rPr>
              <a:t>Enter into a forward contract to buy </a:t>
            </a:r>
            <a:r>
              <a:rPr lang="en-US" altLang="zh-CN" dirty="0">
                <a:solidFill>
                  <a:srgbClr val="1406CA"/>
                </a:solidFill>
              </a:rPr>
              <a:t>1,105.17</a:t>
            </a:r>
            <a:r>
              <a:rPr lang="en-US" altLang="zh-CN" dirty="0">
                <a:solidFill>
                  <a:srgbClr val="CC6600"/>
                </a:solidFill>
              </a:rPr>
              <a:t> AUD for </a:t>
            </a:r>
            <a:r>
              <a:rPr lang="en-US" altLang="zh-CN" dirty="0">
                <a:solidFill>
                  <a:srgbClr val="1406CA"/>
                </a:solidFill>
              </a:rPr>
              <a:t>1,105.17*0.63=692.26 </a:t>
            </a:r>
            <a:r>
              <a:rPr lang="en-US" altLang="zh-CN" dirty="0">
                <a:solidFill>
                  <a:srgbClr val="CC6600"/>
                </a:solidFill>
              </a:rPr>
              <a:t>USD.</a:t>
            </a:r>
          </a:p>
          <a:p>
            <a:pPr lvl="1" algn="ctr">
              <a:buFontTx/>
              <a:buNone/>
            </a:pPr>
            <a:r>
              <a:rPr lang="en-US" altLang="zh-CN" dirty="0">
                <a:solidFill>
                  <a:srgbClr val="1406CA"/>
                </a:solidFill>
              </a:rPr>
              <a:t>1000*e</a:t>
            </a:r>
            <a:r>
              <a:rPr lang="en-US" altLang="zh-CN" baseline="30000" dirty="0">
                <a:solidFill>
                  <a:srgbClr val="1406CA"/>
                </a:solidFill>
              </a:rPr>
              <a:t>0.05*2 </a:t>
            </a:r>
            <a:r>
              <a:rPr lang="en-US" altLang="zh-CN" dirty="0">
                <a:solidFill>
                  <a:srgbClr val="1406CA"/>
                </a:solidFill>
              </a:rPr>
              <a:t>= 1,105.17      620 *e</a:t>
            </a:r>
            <a:r>
              <a:rPr lang="en-US" altLang="zh-CN" baseline="30000" dirty="0">
                <a:solidFill>
                  <a:srgbClr val="1406CA"/>
                </a:solidFill>
              </a:rPr>
              <a:t>0.07*2 </a:t>
            </a:r>
            <a:r>
              <a:rPr lang="en-US" altLang="zh-CN" dirty="0">
                <a:solidFill>
                  <a:srgbClr val="1406CA"/>
                </a:solidFill>
              </a:rPr>
              <a:t>= 713.7   </a:t>
            </a:r>
          </a:p>
          <a:p>
            <a:pPr lvl="1" algn="ctr">
              <a:buFontTx/>
              <a:buNone/>
            </a:pPr>
            <a:r>
              <a:rPr lang="en-US" altLang="zh-CN" dirty="0">
                <a:solidFill>
                  <a:srgbClr val="1406CA"/>
                </a:solidFill>
              </a:rPr>
              <a:t>Profit = 713.7-692.26=$16.91</a:t>
            </a:r>
          </a:p>
        </p:txBody>
      </p:sp>
    </p:spTree>
    <p:extLst>
      <p:ext uri="{BB962C8B-B14F-4D97-AF65-F5344CB8AC3E}">
        <p14:creationId xmlns:p14="http://schemas.microsoft.com/office/powerpoint/2010/main" val="8523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6316" y="2863903"/>
            <a:ext cx="10515600" cy="2578252"/>
          </a:xfrm>
        </p:spPr>
        <p:txBody>
          <a:bodyPr/>
          <a:lstStyle/>
          <a:p>
            <a:pPr marL="0" lvl="2" algn="ctr">
              <a:buClrTx/>
            </a:pPr>
            <a:r>
              <a:rPr lang="en-US" altLang="zh-CN" sz="4400" dirty="0" smtClean="0">
                <a:solidFill>
                  <a:srgbClr val="FF158A"/>
                </a:solidFill>
                <a:ea typeface="楷体_GB2312" pitchFamily="49" charset="-122"/>
              </a:rPr>
              <a:t>Futures </a:t>
            </a:r>
            <a:r>
              <a:rPr lang="en-US" altLang="zh-CN" sz="4400" dirty="0">
                <a:solidFill>
                  <a:srgbClr val="FF158A"/>
                </a:solidFill>
                <a:ea typeface="楷体_GB2312" pitchFamily="49" charset="-122"/>
              </a:rPr>
              <a:t>price and forward price</a:t>
            </a:r>
          </a:p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09206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316" y="549992"/>
            <a:ext cx="10363200" cy="1143000"/>
          </a:xfrm>
        </p:spPr>
        <p:txBody>
          <a:bodyPr/>
          <a:lstStyle/>
          <a:p>
            <a:r>
              <a:rPr lang="en-US" altLang="zh-CN" dirty="0"/>
              <a:t>Forward vs Futures Prices</a:t>
            </a:r>
            <a:endParaRPr lang="zh-CN" alt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923" y="1905000"/>
            <a:ext cx="10677832" cy="33528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Forward and futures prices are usually assumed to be the same. When interest rates are uncertain they are, in theory, slightly different: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A strong positive correlation between interest rates and the asset price implies </a:t>
            </a:r>
            <a:r>
              <a:rPr lang="en-US" altLang="zh-CN" b="0" i="1" dirty="0">
                <a:solidFill>
                  <a:srgbClr val="1406CA"/>
                </a:solidFill>
                <a:ea typeface="宋体" panose="02010600030101010101" pitchFamily="2" charset="-122"/>
              </a:rPr>
              <a:t>the futures price is slightly higher than the forward price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A </a:t>
            </a:r>
            <a:r>
              <a:rPr lang="en-US" altLang="zh-CN" b="0" i="1" dirty="0">
                <a:solidFill>
                  <a:srgbClr val="1406CA"/>
                </a:solidFill>
                <a:ea typeface="宋体" panose="02010600030101010101" pitchFamily="2" charset="-122"/>
              </a:rPr>
              <a:t>strong negative correlation 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implies the reverse </a:t>
            </a:r>
            <a:endParaRPr lang="zh-CN" altLang="en-US" b="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7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2858" y="3026136"/>
            <a:ext cx="10515600" cy="882187"/>
          </a:xfrm>
        </p:spPr>
        <p:txBody>
          <a:bodyPr/>
          <a:lstStyle/>
          <a:p>
            <a:pPr marL="0" lvl="1" algn="ctr">
              <a:buClrTx/>
              <a:buSzTx/>
            </a:pPr>
            <a:r>
              <a:rPr lang="en-US" altLang="zh-CN" i="1" dirty="0">
                <a:solidFill>
                  <a:srgbClr val="FF158A"/>
                </a:solidFill>
                <a:ea typeface="楷体_GB2312" pitchFamily="49" charset="-122"/>
              </a:rPr>
              <a:t> </a:t>
            </a:r>
            <a:r>
              <a:rPr lang="en-US" altLang="zh-CN" sz="4400" dirty="0">
                <a:solidFill>
                  <a:srgbClr val="FF158A"/>
                </a:solidFill>
                <a:ea typeface="楷体_GB2312" pitchFamily="49" charset="-122"/>
              </a:rPr>
              <a:t>F</a:t>
            </a:r>
            <a:r>
              <a:rPr lang="en-US" altLang="zh-CN" sz="4400" dirty="0" smtClean="0">
                <a:solidFill>
                  <a:srgbClr val="FF158A"/>
                </a:solidFill>
                <a:ea typeface="楷体_GB2312" pitchFamily="49" charset="-122"/>
              </a:rPr>
              <a:t>utures on Commodities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96147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Futures on Commodities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412" y="1905000"/>
            <a:ext cx="10633588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Storage Costs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The storage costs can be regarded as negative income. The futures price of gold or silver: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 F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  </a:t>
            </a:r>
            <a:r>
              <a:rPr lang="en-US" altLang="zh-CN" i="1" dirty="0"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+U 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 err="1">
                <a:ea typeface="宋体" panose="02010600030101010101" pitchFamily="2" charset="-122"/>
              </a:rPr>
              <a:t>e</a:t>
            </a:r>
            <a:r>
              <a:rPr lang="en-US" altLang="zh-CN" i="1" baseline="30000" dirty="0" err="1">
                <a:ea typeface="宋体" panose="02010600030101010101" pitchFamily="2" charset="-122"/>
              </a:rPr>
              <a:t>rT</a:t>
            </a:r>
            <a:endParaRPr lang="en-US" altLang="zh-CN" i="1" baseline="30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i="1" dirty="0">
                <a:solidFill>
                  <a:srgbClr val="1406CA"/>
                </a:solidFill>
                <a:ea typeface="宋体" panose="02010600030101010101" pitchFamily="2" charset="-122"/>
              </a:rPr>
              <a:t>Example 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consider a one-year futures contract on gold. Suppose that it cost $2 per ounce per year to store gold.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The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=$450,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r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=0.07,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T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=1</a:t>
            </a:r>
          </a:p>
          <a:p>
            <a:pPr lvl="1">
              <a:lnSpc>
                <a:spcPct val="90000"/>
              </a:lnSpc>
            </a:pP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The forward price 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  </a:t>
            </a:r>
            <a:r>
              <a:rPr lang="en-US" altLang="zh-CN" i="1" dirty="0"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+U 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 err="1">
                <a:ea typeface="宋体" panose="02010600030101010101" pitchFamily="2" charset="-122"/>
              </a:rPr>
              <a:t>e</a:t>
            </a:r>
            <a:r>
              <a:rPr lang="en-US" altLang="zh-CN" i="1" baseline="30000" dirty="0" err="1">
                <a:ea typeface="宋体" panose="02010600030101010101" pitchFamily="2" charset="-122"/>
              </a:rPr>
              <a:t>rT</a:t>
            </a:r>
            <a:r>
              <a:rPr lang="en-US" altLang="zh-CN" dirty="0">
                <a:ea typeface="宋体" panose="02010600030101010101" pitchFamily="2" charset="-122"/>
              </a:rPr>
              <a:t>=$484.63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If storage cost is proportional to the price of commodity.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  </a:t>
            </a:r>
            <a:r>
              <a:rPr lang="en-US" altLang="zh-CN" i="1" dirty="0"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e(</a:t>
            </a:r>
            <a:r>
              <a:rPr lang="en-US" altLang="zh-CN" i="1" baseline="30000" dirty="0" err="1">
                <a:ea typeface="宋体" panose="02010600030101010101" pitchFamily="2" charset="-122"/>
              </a:rPr>
              <a:t>r+u</a:t>
            </a:r>
            <a:r>
              <a:rPr lang="en-US" altLang="zh-CN" i="1" baseline="30000" dirty="0">
                <a:ea typeface="宋体" panose="02010600030101010101" pitchFamily="2" charset="-122"/>
              </a:rPr>
              <a:t>)T</a:t>
            </a:r>
            <a:endParaRPr lang="zh-CN" altLang="en-US" i="1" baseline="30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7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Futures on Commodities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923" y="1855225"/>
            <a:ext cx="10825316" cy="3011744"/>
          </a:xfrm>
        </p:spPr>
        <p:txBody>
          <a:bodyPr/>
          <a:lstStyle/>
          <a:p>
            <a:r>
              <a:rPr lang="en-US" altLang="zh-CN" sz="3200" dirty="0">
                <a:solidFill>
                  <a:srgbClr val="1406CA"/>
                </a:solidFill>
                <a:ea typeface="宋体" panose="02010600030101010101" pitchFamily="2" charset="-122"/>
              </a:rPr>
              <a:t>If a consumption asset</a:t>
            </a:r>
            <a:r>
              <a:rPr lang="en-US" altLang="zh-CN" sz="3200" dirty="0">
                <a:solidFill>
                  <a:srgbClr val="1406C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3200" dirty="0">
                <a:solidFill>
                  <a:srgbClr val="1406CA"/>
                </a:solidFill>
                <a:ea typeface="宋体" panose="02010600030101010101" pitchFamily="2" charset="-122"/>
              </a:rPr>
              <a:t>s futures price is:</a:t>
            </a:r>
          </a:p>
          <a:p>
            <a:pPr lvl="1" algn="ctr">
              <a:buFontTx/>
              <a:buNone/>
            </a:pP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＞(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+U </a:t>
            </a:r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dirty="0" err="1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 err="1">
                <a:solidFill>
                  <a:srgbClr val="FF158A"/>
                </a:solidFill>
                <a:ea typeface="宋体" panose="02010600030101010101" pitchFamily="2" charset="-122"/>
              </a:rPr>
              <a:t>rT</a:t>
            </a:r>
            <a:endParaRPr lang="en-US" altLang="zh-CN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An arbitrageur can take advantage of this opportunity by: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Borrow an amount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b="0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+U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 at the risk-free rate and use it to purchase one unit of the commodity and to pay storage costs.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Short a forward contract on one unit of the </a:t>
            </a:r>
            <a:r>
              <a:rPr lang="en-US" altLang="zh-CN" b="0" dirty="0" smtClean="0">
                <a:solidFill>
                  <a:srgbClr val="FF158A"/>
                </a:solidFill>
                <a:ea typeface="宋体" panose="02010600030101010101" pitchFamily="2" charset="-122"/>
              </a:rPr>
              <a:t>commodity</a:t>
            </a:r>
            <a:endParaRPr lang="en-US" altLang="zh-CN" b="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4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Futures on Commodities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929" y="1619250"/>
            <a:ext cx="11002297" cy="44958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</a:rPr>
              <a:t>Arbitrage opportunity in the gold market when gold futures price is too high.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  <a:endParaRPr lang="en-US" altLang="zh-CN" sz="2400" dirty="0" smtClean="0"/>
          </a:p>
          <a:p>
            <a:pPr marL="354013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one year futures price of gold is </a:t>
            </a:r>
            <a:r>
              <a:rPr lang="en-US" altLang="zh-CN" sz="2400" dirty="0">
                <a:solidFill>
                  <a:srgbClr val="1406CA"/>
                </a:solidFill>
              </a:rPr>
              <a:t>$500 </a:t>
            </a:r>
            <a:r>
              <a:rPr lang="en-US" altLang="zh-CN" sz="2400" dirty="0"/>
              <a:t>per ounce. The spot price is </a:t>
            </a:r>
            <a:r>
              <a:rPr lang="en-US" altLang="zh-CN" sz="2400" dirty="0">
                <a:solidFill>
                  <a:srgbClr val="1406CA"/>
                </a:solidFill>
              </a:rPr>
              <a:t>$450 </a:t>
            </a:r>
            <a:r>
              <a:rPr lang="en-US" altLang="zh-CN" sz="2400" dirty="0"/>
              <a:t>per ounce and the risk-free interest rate is </a:t>
            </a:r>
            <a:r>
              <a:rPr lang="en-US" altLang="zh-CN" sz="2400" dirty="0">
                <a:solidFill>
                  <a:srgbClr val="1406CA"/>
                </a:solidFill>
              </a:rPr>
              <a:t>7%</a:t>
            </a:r>
            <a:r>
              <a:rPr lang="en-US" altLang="zh-CN" sz="2400" dirty="0"/>
              <a:t> per annum. The storage costs for gold are </a:t>
            </a:r>
            <a:r>
              <a:rPr lang="en-US" altLang="zh-CN" sz="2400" dirty="0">
                <a:solidFill>
                  <a:srgbClr val="1406CA"/>
                </a:solidFill>
              </a:rPr>
              <a:t>$2 </a:t>
            </a:r>
            <a:r>
              <a:rPr lang="en-US" altLang="zh-CN" sz="2400" dirty="0"/>
              <a:t>per ounce per year payable in arrears.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Opportunity</a:t>
            </a:r>
            <a:r>
              <a:rPr lang="en-US" altLang="zh-CN" sz="2400" dirty="0">
                <a:solidFill>
                  <a:srgbClr val="C00000"/>
                </a:solidFill>
              </a:rPr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000" b="0" dirty="0">
                <a:solidFill>
                  <a:srgbClr val="FF158A"/>
                </a:solidFill>
              </a:rPr>
              <a:t>1. </a:t>
            </a:r>
            <a:r>
              <a:rPr lang="en-US" altLang="zh-CN" b="0" dirty="0">
                <a:solidFill>
                  <a:srgbClr val="FF158A"/>
                </a:solidFill>
              </a:rPr>
              <a:t>Borrow $45,000 at the risk-free interest rate to buy 100 ounces of gold.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0" dirty="0">
                <a:solidFill>
                  <a:srgbClr val="FF158A"/>
                </a:solidFill>
              </a:rPr>
              <a:t>2. Short one gold futures contract for delivery in one year.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Profit: $50000-$48263-$200=$1537</a:t>
            </a:r>
          </a:p>
        </p:txBody>
      </p:sp>
    </p:spTree>
    <p:extLst>
      <p:ext uri="{BB962C8B-B14F-4D97-AF65-F5344CB8AC3E}">
        <p14:creationId xmlns:p14="http://schemas.microsoft.com/office/powerpoint/2010/main" val="17280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Futures on Commodities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413" y="1746763"/>
            <a:ext cx="10481187" cy="3297186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If a consumption asset</a:t>
            </a:r>
            <a:r>
              <a:rPr lang="en-US" altLang="zh-CN" dirty="0">
                <a:solidFill>
                  <a:srgbClr val="1406C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s futures price is:</a:t>
            </a:r>
          </a:p>
          <a:p>
            <a:pPr lvl="1" algn="ctr">
              <a:buFontTx/>
              <a:buNone/>
            </a:pP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&lt;(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i="1" dirty="0">
                <a:solidFill>
                  <a:srgbClr val="FF158A"/>
                </a:solidFill>
                <a:ea typeface="宋体" panose="02010600030101010101" pitchFamily="2" charset="-122"/>
              </a:rPr>
              <a:t>+U </a:t>
            </a:r>
            <a:r>
              <a:rPr lang="en-US" altLang="zh-CN" sz="2800" dirty="0">
                <a:solidFill>
                  <a:srgbClr val="FF158A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800" i="1" dirty="0" err="1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i="1" baseline="30000" dirty="0" err="1">
                <a:solidFill>
                  <a:srgbClr val="FF158A"/>
                </a:solidFill>
                <a:ea typeface="宋体" panose="02010600030101010101" pitchFamily="2" charset="-122"/>
              </a:rPr>
              <a:t>rT</a:t>
            </a:r>
            <a:endParaRPr lang="en-US" altLang="zh-CN" sz="2800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An arbitrageur can take advantage of this opportunity by: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</a:rPr>
              <a:t>Sell the commodity, save the storage costs, and invest the proceeds at the risk-free interest rate.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</a:rPr>
              <a:t>Take a long position in a forward </a:t>
            </a:r>
            <a:r>
              <a:rPr lang="en-US" altLang="zh-CN" b="0" dirty="0" smtClean="0">
                <a:solidFill>
                  <a:srgbClr val="FF158A"/>
                </a:solidFill>
              </a:rPr>
              <a:t>contract</a:t>
            </a:r>
            <a:endParaRPr lang="en-US" altLang="zh-CN" b="0" dirty="0">
              <a:solidFill>
                <a:srgbClr val="FF15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Futures on Commodities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174" y="1628775"/>
            <a:ext cx="10884310" cy="4633913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</a:rPr>
              <a:t>Arbitrage opportunity in the gold market when gold futures price is too </a:t>
            </a:r>
            <a:r>
              <a:rPr lang="en-US" altLang="zh-CN" dirty="0" smtClean="0">
                <a:solidFill>
                  <a:srgbClr val="1406CA"/>
                </a:solidFill>
              </a:rPr>
              <a:t>low</a:t>
            </a:r>
            <a:endParaRPr lang="en-US" altLang="zh-CN" sz="2400" dirty="0">
              <a:solidFill>
                <a:srgbClr val="1406CA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  The one year futures price of gold is </a:t>
            </a:r>
            <a:r>
              <a:rPr lang="en-US" altLang="zh-CN" sz="2400" dirty="0">
                <a:solidFill>
                  <a:srgbClr val="1406CA"/>
                </a:solidFill>
              </a:rPr>
              <a:t>$470 </a:t>
            </a:r>
            <a:r>
              <a:rPr lang="en-US" altLang="zh-CN" sz="2400" dirty="0"/>
              <a:t>per ounce. The spot price is </a:t>
            </a:r>
            <a:r>
              <a:rPr lang="en-US" altLang="zh-CN" sz="2400" dirty="0">
                <a:solidFill>
                  <a:srgbClr val="1406CA"/>
                </a:solidFill>
              </a:rPr>
              <a:t>$450 </a:t>
            </a:r>
            <a:r>
              <a:rPr lang="en-US" altLang="zh-CN" sz="2400" dirty="0"/>
              <a:t>per ounce and the risk-free interest rate is </a:t>
            </a:r>
            <a:r>
              <a:rPr lang="en-US" altLang="zh-CN" sz="2400" dirty="0">
                <a:solidFill>
                  <a:srgbClr val="1406CA"/>
                </a:solidFill>
              </a:rPr>
              <a:t>7%</a:t>
            </a:r>
            <a:r>
              <a:rPr lang="en-US" altLang="zh-CN" sz="2400" dirty="0"/>
              <a:t> per annum. The storage costs for gold are </a:t>
            </a:r>
            <a:r>
              <a:rPr lang="en-US" altLang="zh-CN" sz="2400" dirty="0">
                <a:solidFill>
                  <a:srgbClr val="1406CA"/>
                </a:solidFill>
              </a:rPr>
              <a:t>$2</a:t>
            </a:r>
            <a:r>
              <a:rPr lang="en-US" altLang="zh-CN" sz="2400" dirty="0"/>
              <a:t> per ounce per year payable in arrears.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9900"/>
                </a:solidFill>
              </a:rPr>
              <a:t>    </a:t>
            </a:r>
            <a:endParaRPr lang="en-US" altLang="zh-CN" sz="2400" dirty="0" smtClean="0">
              <a:solidFill>
                <a:srgbClr val="FF99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Opportunity</a:t>
            </a:r>
            <a:r>
              <a:rPr lang="en-US" altLang="zh-CN" sz="2400" dirty="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altLang="zh-CN" sz="2000" dirty="0">
                <a:solidFill>
                  <a:srgbClr val="1406CA"/>
                </a:solidFill>
              </a:rPr>
              <a:t>1. Sell the gold for $45000</a:t>
            </a:r>
          </a:p>
          <a:p>
            <a:pPr lvl="1"/>
            <a:r>
              <a:rPr lang="en-US" altLang="zh-CN" sz="2000" dirty="0">
                <a:solidFill>
                  <a:srgbClr val="1406CA"/>
                </a:solidFill>
              </a:rPr>
              <a:t>2. Enter into one long gold futures contract for delivery in one year.</a:t>
            </a:r>
          </a:p>
          <a:p>
            <a:pPr lvl="1" algn="ctr">
              <a:buFontTx/>
              <a:buNone/>
            </a:pPr>
            <a:r>
              <a:rPr lang="en-US" altLang="zh-CN" sz="2000" dirty="0">
                <a:solidFill>
                  <a:srgbClr val="1406CA"/>
                </a:solidFill>
              </a:rPr>
              <a:t>$48263-$47000=$1263</a:t>
            </a:r>
          </a:p>
          <a:p>
            <a:pPr lvl="1" algn="ctr">
              <a:buFontTx/>
              <a:buNone/>
            </a:pPr>
            <a:r>
              <a:rPr lang="en-US" altLang="zh-CN" sz="2000" dirty="0">
                <a:solidFill>
                  <a:srgbClr val="1406CA"/>
                </a:solidFill>
              </a:rPr>
              <a:t>Profit: $1263+$200=$1463</a:t>
            </a:r>
          </a:p>
        </p:txBody>
      </p:sp>
    </p:spTree>
    <p:extLst>
      <p:ext uri="{BB962C8B-B14F-4D97-AF65-F5344CB8AC3E}">
        <p14:creationId xmlns:p14="http://schemas.microsoft.com/office/powerpoint/2010/main" val="40792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6316" y="2863903"/>
            <a:ext cx="10515600" cy="2578252"/>
          </a:xfrm>
        </p:spPr>
        <p:txBody>
          <a:bodyPr/>
          <a:lstStyle/>
          <a:p>
            <a:pPr algn="ctr"/>
            <a:r>
              <a:rPr lang="en-US" altLang="zh-CN" sz="4400" dirty="0" smtClean="0">
                <a:solidFill>
                  <a:srgbClr val="FF158A"/>
                </a:solidFill>
                <a:ea typeface="楷体_GB2312" pitchFamily="49" charset="-122"/>
              </a:rPr>
              <a:t>Cost of carry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3802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Consumption vs Investment Assets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413" y="1844675"/>
            <a:ext cx="10854813" cy="36004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Investment assets are held by significant numbers of people purely for investment purposes (Examples: Stocks, Bonds, gold, silver)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Consumption assets are held primarily for consumption (Examples: copper, oil)</a:t>
            </a:r>
            <a:endParaRPr lang="zh-CN" altLang="en-US" dirty="0">
              <a:solidFill>
                <a:srgbClr val="1406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Futures on Commodities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387" y="1981200"/>
            <a:ext cx="10515600" cy="3429000"/>
          </a:xfrm>
        </p:spPr>
        <p:txBody>
          <a:bodyPr/>
          <a:lstStyle/>
          <a:p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158A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</a:t>
            </a:r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baseline="30000" dirty="0" err="1">
                <a:solidFill>
                  <a:srgbClr val="FF158A"/>
                </a:solidFill>
                <a:ea typeface="宋体" panose="02010600030101010101" pitchFamily="2" charset="-122"/>
              </a:rPr>
              <a:t>r+u</a:t>
            </a:r>
            <a:r>
              <a:rPr lang="en-US" altLang="zh-CN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T</a:t>
            </a:r>
            <a:endParaRPr lang="en-US" altLang="zh-CN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pPr marL="442913" lvl="1" indent="14288"/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is the storage cost per unit time as a percent of the asset value.</a:t>
            </a:r>
          </a:p>
          <a:p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158A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</a:t>
            </a:r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+U </a:t>
            </a:r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dirty="0" err="1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 err="1">
                <a:solidFill>
                  <a:srgbClr val="FF158A"/>
                </a:solidFill>
                <a:ea typeface="宋体" panose="02010600030101010101" pitchFamily="2" charset="-122"/>
              </a:rPr>
              <a:t>rT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</a:p>
          <a:p>
            <a:pPr marL="442913" lvl="1" indent="14288"/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  where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is the present value of the storage costs.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CC6600"/>
                </a:solidFill>
                <a:ea typeface="宋体" panose="02010600030101010101" pitchFamily="2" charset="-122"/>
              </a:rPr>
              <a:t>Are the investor reluctant to hold the </a:t>
            </a:r>
            <a:r>
              <a:rPr lang="en-US" altLang="zh-CN" dirty="0" err="1">
                <a:solidFill>
                  <a:srgbClr val="CC6600"/>
                </a:solidFill>
                <a:ea typeface="宋体" panose="02010600030101010101" pitchFamily="2" charset="-122"/>
              </a:rPr>
              <a:t>corn,wheat,crude</a:t>
            </a:r>
            <a:r>
              <a:rPr lang="en-US" altLang="zh-CN" dirty="0">
                <a:solidFill>
                  <a:srgbClr val="CC6600"/>
                </a:solidFill>
                <a:ea typeface="宋体" panose="02010600030101010101" pitchFamily="2" charset="-122"/>
              </a:rPr>
              <a:t> oil or pig for investment?</a:t>
            </a:r>
            <a:endParaRPr lang="zh-CN" altLang="en-US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6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Convenience Yield(</a:t>
            </a:r>
            <a:r>
              <a:rPr lang="zh-CN" altLang="en-US" sz="3200">
                <a:ea typeface="宋体" panose="02010600030101010101" pitchFamily="2" charset="-122"/>
              </a:rPr>
              <a:t>便利收益</a:t>
            </a:r>
            <a:r>
              <a:rPr lang="en-US" altLang="zh-CN" sz="3200">
                <a:ea typeface="宋体" panose="02010600030101010101" pitchFamily="2" charset="-122"/>
              </a:rPr>
              <a:t>)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896" y="1835253"/>
            <a:ext cx="10722078" cy="4093599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Ownership of the physical asset enables a manufacturer to keep a production process running and perhaps profit from temporary local shortages.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The convenience </a:t>
            </a:r>
            <a:r>
              <a:rPr lang="en-US" altLang="zh-CN" dirty="0" err="1">
                <a:solidFill>
                  <a:srgbClr val="1406CA"/>
                </a:solidFill>
                <a:ea typeface="宋体" panose="02010600030101010101" pitchFamily="2" charset="-122"/>
              </a:rPr>
              <a:t>yield,</a:t>
            </a:r>
            <a:r>
              <a:rPr lang="en-US" altLang="zh-CN" i="1" dirty="0" err="1">
                <a:solidFill>
                  <a:srgbClr val="1406CA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, is defined so that</a:t>
            </a:r>
          </a:p>
          <a:p>
            <a:endParaRPr lang="zh-CN" altLang="en-US" dirty="0"/>
          </a:p>
        </p:txBody>
      </p:sp>
      <p:graphicFrame>
        <p:nvGraphicFramePr>
          <p:cNvPr id="480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262520"/>
              </p:ext>
            </p:extLst>
          </p:nvPr>
        </p:nvGraphicFramePr>
        <p:xfrm>
          <a:off x="4252451" y="3945731"/>
          <a:ext cx="33528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公式" r:id="rId4" imgW="1206360" imgH="482400" progId="Equation.3">
                  <p:embed/>
                </p:oleObj>
              </mc:Choice>
              <mc:Fallback>
                <p:oleObj name="公式" r:id="rId4" imgW="1206360" imgH="482400" progId="Equation.3">
                  <p:embed/>
                  <p:pic>
                    <p:nvPicPr>
                      <p:cNvPr id="480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451" y="3945731"/>
                        <a:ext cx="33528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5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Cost of Carry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03" y="1892710"/>
            <a:ext cx="10338619" cy="37338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The cost of carry,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, is the storage cost plus the interest costs that is paid to finance the asset </a:t>
            </a:r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less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the income earned on the </a:t>
            </a:r>
            <a:r>
              <a:rPr lang="en-US" altLang="zh-CN" dirty="0" smtClean="0">
                <a:solidFill>
                  <a:srgbClr val="1406CA"/>
                </a:solidFill>
                <a:ea typeface="宋体" panose="02010600030101010101" pitchFamily="2" charset="-122"/>
              </a:rPr>
              <a:t>asset</a:t>
            </a:r>
            <a:endParaRPr lang="en-US" altLang="zh-CN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For an investment asset  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 = S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cT</a:t>
            </a:r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   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For a consumption asset  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158A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</a:t>
            </a:r>
            <a:r>
              <a:rPr lang="en-US" altLang="zh-CN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cT</a:t>
            </a:r>
            <a:endParaRPr lang="en-US" altLang="zh-CN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The convenience yield on the consumption asset,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y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, is defined so that 	</a:t>
            </a:r>
          </a:p>
          <a:p>
            <a:pPr lvl="1">
              <a:buFontTx/>
              <a:buNone/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			                 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 e</a:t>
            </a:r>
            <a:r>
              <a:rPr lang="en-US" altLang="zh-CN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–</a:t>
            </a:r>
            <a:r>
              <a:rPr lang="en-US" altLang="zh-CN" i="1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y </a:t>
            </a:r>
            <a:r>
              <a:rPr lang="en-US" altLang="zh-CN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 baseline="30000" dirty="0">
                <a:solidFill>
                  <a:srgbClr val="1406CA"/>
                </a:solidFill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1406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6316" y="2863903"/>
            <a:ext cx="10515600" cy="2578252"/>
          </a:xfrm>
        </p:spPr>
        <p:txBody>
          <a:bodyPr/>
          <a:lstStyle/>
          <a:p>
            <a:pPr algn="ctr"/>
            <a:r>
              <a:rPr lang="en-US" altLang="zh-CN" sz="4400" dirty="0">
                <a:solidFill>
                  <a:srgbClr val="FF158A"/>
                </a:solidFill>
                <a:ea typeface="宋体" panose="02010600030101010101" pitchFamily="2" charset="-122"/>
              </a:rPr>
              <a:t>Forward Rate </a:t>
            </a:r>
            <a:r>
              <a:rPr lang="en-US" altLang="zh-CN" sz="4400" dirty="0" smtClean="0">
                <a:solidFill>
                  <a:srgbClr val="FF158A"/>
                </a:solidFill>
                <a:ea typeface="宋体" panose="02010600030101010101" pitchFamily="2" charset="-122"/>
              </a:rPr>
              <a:t>Agreement</a:t>
            </a:r>
          </a:p>
          <a:p>
            <a:pPr algn="ctr"/>
            <a:r>
              <a:rPr lang="en-US" altLang="zh-CN" sz="4400" dirty="0" smtClean="0">
                <a:solidFill>
                  <a:srgbClr val="FF158A"/>
                </a:solidFill>
                <a:ea typeface="宋体" panose="02010600030101010101" pitchFamily="2" charset="-122"/>
              </a:rPr>
              <a:t>—Appendix</a:t>
            </a:r>
            <a:endParaRPr lang="zh-CN" altLang="en-US" sz="4400" dirty="0">
              <a:solidFill>
                <a:srgbClr val="FF15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Forward Rate Agreement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671" y="1524000"/>
            <a:ext cx="10663084" cy="1633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406CA"/>
                </a:solidFill>
                <a:ea typeface="宋体" panose="02010600030101010101" pitchFamily="2" charset="-122"/>
              </a:rPr>
              <a:t>A forward rate agreement (FRA) is an agreement that a certain rate will apply to a certain principal during a certain future time period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406CA"/>
                </a:solidFill>
                <a:ea typeface="宋体" panose="02010600030101010101" pitchFamily="2" charset="-122"/>
              </a:rPr>
              <a:t>An FRA is equivalent to an agreement where interest at a predetermined rate, </a:t>
            </a:r>
            <a:r>
              <a:rPr lang="en-US" altLang="zh-CN" sz="2400" i="1" dirty="0">
                <a:solidFill>
                  <a:srgbClr val="1406CA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400" dirty="0">
                <a:solidFill>
                  <a:srgbClr val="1406CA"/>
                </a:solidFill>
                <a:ea typeface="宋体" panose="02010600030101010101" pitchFamily="2" charset="-122"/>
              </a:rPr>
              <a:t> is exchanged for interest at the market rate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1406CA"/>
                </a:solidFill>
                <a:ea typeface="宋体" panose="02010600030101010101" pitchFamily="2" charset="-122"/>
              </a:rPr>
              <a:t>An FRA can be valued by assuming that the forward interest rate is certain to be realized</a:t>
            </a:r>
            <a:endParaRPr lang="zh-CN" altLang="en-US" sz="2400" dirty="0">
              <a:solidFill>
                <a:srgbClr val="1406CA"/>
              </a:solidFill>
            </a:endParaRPr>
          </a:p>
        </p:txBody>
      </p:sp>
      <p:sp>
        <p:nvSpPr>
          <p:cNvPr id="570372" name="Line 4"/>
          <p:cNvSpPr>
            <a:spLocks noChangeShapeType="1"/>
          </p:cNvSpPr>
          <p:nvPr/>
        </p:nvSpPr>
        <p:spPr bwMode="auto">
          <a:xfrm>
            <a:off x="3230054" y="4353228"/>
            <a:ext cx="3276600" cy="0"/>
          </a:xfrm>
          <a:prstGeom prst="line">
            <a:avLst/>
          </a:prstGeom>
          <a:noFill/>
          <a:ln w="28575">
            <a:solidFill>
              <a:srgbClr val="CC66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3" name="Line 5"/>
          <p:cNvSpPr>
            <a:spLocks noChangeShapeType="1"/>
          </p:cNvSpPr>
          <p:nvPr/>
        </p:nvSpPr>
        <p:spPr bwMode="auto">
          <a:xfrm>
            <a:off x="6582854" y="4353228"/>
            <a:ext cx="3205162" cy="0"/>
          </a:xfrm>
          <a:prstGeom prst="line">
            <a:avLst/>
          </a:prstGeom>
          <a:noFill/>
          <a:ln w="2857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4" name="Line 6"/>
          <p:cNvSpPr>
            <a:spLocks noChangeShapeType="1"/>
          </p:cNvSpPr>
          <p:nvPr/>
        </p:nvSpPr>
        <p:spPr bwMode="auto">
          <a:xfrm>
            <a:off x="6582854" y="40484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5" name="Line 7"/>
          <p:cNvSpPr>
            <a:spLocks noChangeShapeType="1"/>
          </p:cNvSpPr>
          <p:nvPr/>
        </p:nvSpPr>
        <p:spPr bwMode="auto">
          <a:xfrm>
            <a:off x="9783254" y="39722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6" name="Line 8"/>
          <p:cNvSpPr>
            <a:spLocks noChangeShapeType="1"/>
          </p:cNvSpPr>
          <p:nvPr/>
        </p:nvSpPr>
        <p:spPr bwMode="auto">
          <a:xfrm>
            <a:off x="3230054" y="40484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7" name="Text Box 9"/>
          <p:cNvSpPr txBox="1">
            <a:spLocks noChangeArrowheads="1"/>
          </p:cNvSpPr>
          <p:nvPr/>
        </p:nvSpPr>
        <p:spPr bwMode="auto">
          <a:xfrm>
            <a:off x="2971292" y="4599292"/>
            <a:ext cx="1090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Spot date </a:t>
            </a:r>
            <a:r>
              <a:rPr lang="en-US" altLang="zh-CN" sz="20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000" b="1" baseline="-25000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570378" name="Text Box 10"/>
          <p:cNvSpPr txBox="1">
            <a:spLocks noChangeArrowheads="1"/>
          </p:cNvSpPr>
          <p:nvPr/>
        </p:nvSpPr>
        <p:spPr bwMode="auto">
          <a:xfrm>
            <a:off x="5444616" y="4505629"/>
            <a:ext cx="99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Fixing date</a:t>
            </a:r>
          </a:p>
        </p:txBody>
      </p:sp>
      <p:sp>
        <p:nvSpPr>
          <p:cNvPr id="570379" name="Text Box 11"/>
          <p:cNvSpPr txBox="1">
            <a:spLocks noChangeArrowheads="1"/>
          </p:cNvSpPr>
          <p:nvPr/>
        </p:nvSpPr>
        <p:spPr bwMode="auto">
          <a:xfrm>
            <a:off x="1863216" y="4429429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Dealing</a:t>
            </a:r>
          </a:p>
          <a:p>
            <a:pPr algn="r"/>
            <a:r>
              <a:rPr lang="en-US" altLang="zh-CN" sz="20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date</a:t>
            </a:r>
          </a:p>
        </p:txBody>
      </p:sp>
      <p:sp>
        <p:nvSpPr>
          <p:cNvPr id="570380" name="Text Box 12"/>
          <p:cNvSpPr txBox="1">
            <a:spLocks noChangeArrowheads="1"/>
          </p:cNvSpPr>
          <p:nvPr/>
        </p:nvSpPr>
        <p:spPr bwMode="auto">
          <a:xfrm>
            <a:off x="6587617" y="4489754"/>
            <a:ext cx="1406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Settlement date </a:t>
            </a:r>
            <a:r>
              <a:rPr lang="en-US" altLang="zh-CN" sz="20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000" b="1" baseline="-25000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570381" name="Text Box 13"/>
          <p:cNvSpPr txBox="1">
            <a:spLocks noChangeArrowheads="1"/>
          </p:cNvSpPr>
          <p:nvPr/>
        </p:nvSpPr>
        <p:spPr bwMode="auto">
          <a:xfrm>
            <a:off x="8568816" y="4505629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Maturity date  </a:t>
            </a:r>
            <a:r>
              <a:rPr lang="en-US" altLang="zh-CN" sz="2000" b="1" i="1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en-US" altLang="zh-CN" sz="2000" b="1" baseline="-25000" dirty="0">
                <a:solidFill>
                  <a:srgbClr val="FF158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570382" name="Line 14"/>
          <p:cNvSpPr>
            <a:spLocks noChangeShapeType="1"/>
          </p:cNvSpPr>
          <p:nvPr/>
        </p:nvSpPr>
        <p:spPr bwMode="auto">
          <a:xfrm>
            <a:off x="3082416" y="40484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83" name="Line 15"/>
          <p:cNvSpPr>
            <a:spLocks noChangeShapeType="1"/>
          </p:cNvSpPr>
          <p:nvPr/>
        </p:nvSpPr>
        <p:spPr bwMode="auto">
          <a:xfrm>
            <a:off x="6416166" y="40484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84" name="Text Box 16"/>
          <p:cNvSpPr txBox="1">
            <a:spLocks noChangeArrowheads="1"/>
          </p:cNvSpPr>
          <p:nvPr/>
        </p:nvSpPr>
        <p:spPr bwMode="auto">
          <a:xfrm>
            <a:off x="1939416" y="5023154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1406C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Contract rate agreed</a:t>
            </a:r>
          </a:p>
        </p:txBody>
      </p:sp>
      <p:sp>
        <p:nvSpPr>
          <p:cNvPr id="570385" name="Text Box 17"/>
          <p:cNvSpPr txBox="1">
            <a:spLocks noChangeArrowheads="1"/>
          </p:cNvSpPr>
          <p:nvPr/>
        </p:nvSpPr>
        <p:spPr bwMode="auto">
          <a:xfrm>
            <a:off x="5006466" y="5115229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1406C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Reference rate determined</a:t>
            </a:r>
          </a:p>
        </p:txBody>
      </p:sp>
      <p:sp>
        <p:nvSpPr>
          <p:cNvPr id="570386" name="Text Box 18"/>
          <p:cNvSpPr txBox="1">
            <a:spLocks noChangeArrowheads="1"/>
          </p:cNvSpPr>
          <p:nvPr/>
        </p:nvSpPr>
        <p:spPr bwMode="auto">
          <a:xfrm>
            <a:off x="6435216" y="5115229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1406C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Settlement sum paid</a:t>
            </a: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539616" y="3819829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1406CA"/>
                </a:solidFill>
              </a:rPr>
              <a:t>Deferment period</a:t>
            </a:r>
          </a:p>
        </p:txBody>
      </p:sp>
      <p:sp>
        <p:nvSpPr>
          <p:cNvPr id="570388" name="Text Box 20"/>
          <p:cNvSpPr txBox="1">
            <a:spLocks noChangeArrowheads="1"/>
          </p:cNvSpPr>
          <p:nvPr/>
        </p:nvSpPr>
        <p:spPr bwMode="auto">
          <a:xfrm>
            <a:off x="6892416" y="3819829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1406CA"/>
                </a:solidFill>
              </a:rPr>
              <a:t>contract period</a:t>
            </a:r>
          </a:p>
        </p:txBody>
      </p:sp>
    </p:spTree>
    <p:extLst>
      <p:ext uri="{BB962C8B-B14F-4D97-AF65-F5344CB8AC3E}">
        <p14:creationId xmlns:p14="http://schemas.microsoft.com/office/powerpoint/2010/main" val="38439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Forward Rate Agreement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658" y="1982737"/>
            <a:ext cx="10363200" cy="2368038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Consider a FRA in which it is agreed that a financial institution will earn an interest rate</a:t>
            </a:r>
            <a:r>
              <a:rPr lang="en-US" altLang="zh-CN" b="1" dirty="0">
                <a:solidFill>
                  <a:srgbClr val="1406CA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158A"/>
                </a:solidFill>
                <a:ea typeface="宋体" panose="02010600030101010101" pitchFamily="2" charset="-122"/>
              </a:rPr>
              <a:t>R</a:t>
            </a:r>
            <a:r>
              <a:rPr lang="en-US" altLang="zh-CN" b="1" i="1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K</a:t>
            </a:r>
            <a:r>
              <a:rPr lang="en-US" altLang="zh-CN" b="1" dirty="0">
                <a:solidFill>
                  <a:srgbClr val="1406CA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for the period between 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on a principal </a:t>
            </a:r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L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. Define:</a:t>
            </a:r>
          </a:p>
          <a:p>
            <a:pPr lvl="1"/>
            <a:r>
              <a:rPr lang="en-US" altLang="zh-CN" i="1" dirty="0">
                <a:solidFill>
                  <a:srgbClr val="FF158A"/>
                </a:solidFill>
                <a:ea typeface="宋体" panose="02010600030101010101" pitchFamily="2" charset="-122"/>
              </a:rPr>
              <a:t>R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: The actual LIBOR interest rate observed at time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T</a:t>
            </a:r>
            <a:r>
              <a:rPr lang="en-US" altLang="zh-CN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for a maturity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T</a:t>
            </a:r>
            <a:r>
              <a:rPr lang="en-US" altLang="zh-CN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2</a:t>
            </a:r>
          </a:p>
          <a:p>
            <a:pPr lvl="1"/>
            <a:endParaRPr lang="en-US" altLang="zh-CN" i="1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Forward Rate Agreement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The FRA is an agreement to the following two cash flows: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Time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T</a:t>
            </a:r>
            <a:r>
              <a:rPr lang="en-US" altLang="zh-CN" b="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1 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: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-L</a:t>
            </a:r>
          </a:p>
          <a:p>
            <a:pPr lvl="1"/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Time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T</a:t>
            </a:r>
            <a:r>
              <a:rPr lang="en-US" altLang="zh-CN" b="0" baseline="-25000" dirty="0">
                <a:solidFill>
                  <a:srgbClr val="FF158A"/>
                </a:solidFill>
                <a:ea typeface="宋体" panose="02010600030101010101" pitchFamily="2" charset="-122"/>
              </a:rPr>
              <a:t>2 </a:t>
            </a:r>
            <a:r>
              <a:rPr lang="en-US" altLang="zh-CN" b="0" dirty="0">
                <a:solidFill>
                  <a:srgbClr val="FF158A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000" b="0" dirty="0">
                <a:solidFill>
                  <a:srgbClr val="FF158A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solidFill>
                  <a:srgbClr val="FF158A"/>
                </a:solidFill>
                <a:ea typeface="宋体" panose="02010600030101010101" pitchFamily="2" charset="-122"/>
              </a:rPr>
              <a:t>+Le </a:t>
            </a:r>
            <a:r>
              <a:rPr lang="en-US" altLang="zh-CN" b="0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RK</a:t>
            </a:r>
            <a:r>
              <a:rPr lang="en-US" altLang="zh-CN" b="0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(</a:t>
            </a:r>
            <a:r>
              <a:rPr lang="en-US" altLang="zh-CN" b="0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T2 </a:t>
            </a:r>
            <a:r>
              <a:rPr lang="en-US" altLang="zh-CN" b="0" i="1" baseline="30000" dirty="0">
                <a:solidFill>
                  <a:srgbClr val="FF158A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b="0" i="1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 T1</a:t>
            </a:r>
            <a:r>
              <a:rPr lang="en-US" altLang="zh-CN" b="0" baseline="30000" dirty="0">
                <a:solidFill>
                  <a:srgbClr val="FF158A"/>
                </a:solidFill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An FRA can be valued by assuming that the forward interest rate is certain to be realized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At time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: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74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360066"/>
              </p:ext>
            </p:extLst>
          </p:nvPr>
        </p:nvGraphicFramePr>
        <p:xfrm>
          <a:off x="3589748" y="4222750"/>
          <a:ext cx="399092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" name="Equation" r:id="rId4" imgW="1473120" imgH="228600" progId="Equation.DSMT4">
                  <p:embed/>
                </p:oleObj>
              </mc:Choice>
              <mc:Fallback>
                <p:oleObj name="Equation" r:id="rId4" imgW="1473120" imgH="228600" progId="Equation.DSMT4">
                  <p:embed/>
                  <p:pic>
                    <p:nvPicPr>
                      <p:cNvPr id="574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748" y="4222750"/>
                        <a:ext cx="399092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69" name="Object 5"/>
          <p:cNvGraphicFramePr>
            <a:graphicFrameLocks noChangeAspect="1"/>
          </p:cNvGraphicFramePr>
          <p:nvPr/>
        </p:nvGraphicFramePr>
        <p:xfrm>
          <a:off x="4079876" y="5300663"/>
          <a:ext cx="10509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2" name="Equation" r:id="rId6" imgW="393480" imgH="215640" progId="Equation.DSMT4">
                  <p:embed/>
                </p:oleObj>
              </mc:Choice>
              <mc:Fallback>
                <p:oleObj name="Equation" r:id="rId6" imgW="393480" imgH="215640" progId="Equation.DSMT4">
                  <p:embed/>
                  <p:pic>
                    <p:nvPicPr>
                      <p:cNvPr id="574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300663"/>
                        <a:ext cx="10509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0" name="Object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11554559"/>
              </p:ext>
            </p:extLst>
          </p:nvPr>
        </p:nvGraphicFramePr>
        <p:xfrm>
          <a:off x="4391025" y="4978938"/>
          <a:ext cx="2334240" cy="89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" name="Equation" r:id="rId8" imgW="901440" imgH="380880" progId="Equation.DSMT4">
                  <p:embed/>
                </p:oleObj>
              </mc:Choice>
              <mc:Fallback>
                <p:oleObj name="Equation" r:id="rId8" imgW="901440" imgH="380880" progId="Equation.DSMT4">
                  <p:embed/>
                  <p:pic>
                    <p:nvPicPr>
                      <p:cNvPr id="57447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978938"/>
                        <a:ext cx="2334240" cy="89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6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2858" y="3026136"/>
            <a:ext cx="10515600" cy="882187"/>
          </a:xfrm>
        </p:spPr>
        <p:txBody>
          <a:bodyPr/>
          <a:lstStyle/>
          <a:p>
            <a:pPr marL="0" lvl="1" algn="ctr">
              <a:buClrTx/>
              <a:buSzTx/>
            </a:pPr>
            <a:r>
              <a:rPr lang="en-US" altLang="zh-CN" i="1" dirty="0">
                <a:solidFill>
                  <a:srgbClr val="FF158A"/>
                </a:solidFill>
                <a:ea typeface="楷体_GB2312" pitchFamily="49" charset="-122"/>
              </a:rPr>
              <a:t> </a:t>
            </a:r>
            <a:r>
              <a:rPr lang="en-US" altLang="zh-CN" sz="4400" dirty="0">
                <a:solidFill>
                  <a:srgbClr val="FF158A"/>
                </a:solidFill>
                <a:ea typeface="楷体_GB2312" pitchFamily="49" charset="-122"/>
              </a:rPr>
              <a:t>Financial futures </a:t>
            </a:r>
            <a:r>
              <a:rPr lang="en-US" altLang="zh-CN" sz="4400" dirty="0" smtClean="0">
                <a:solidFill>
                  <a:srgbClr val="FF158A"/>
                </a:solidFill>
                <a:ea typeface="楷体_GB2312" pitchFamily="49" charset="-122"/>
              </a:rPr>
              <a:t>price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169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587043"/>
            <a:ext cx="10363200" cy="838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Measuring Interest Rates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53730" y="1562687"/>
            <a:ext cx="10461522" cy="12573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Consider a amount A invested for n years at an interest rate of R per annum. The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FV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:</a:t>
            </a:r>
          </a:p>
          <a:p>
            <a:endParaRPr lang="zh-CN" altLang="en-US" dirty="0"/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74238"/>
              </p:ext>
            </p:extLst>
          </p:nvPr>
        </p:nvGraphicFramePr>
        <p:xfrm>
          <a:off x="3003550" y="2708275"/>
          <a:ext cx="26558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公式" r:id="rId4" imgW="965160" imgH="228600" progId="Equation.3">
                  <p:embed/>
                </p:oleObj>
              </mc:Choice>
              <mc:Fallback>
                <p:oleObj name="公式" r:id="rId4" imgW="965160" imgH="228600" progId="Equation.3">
                  <p:embed/>
                  <p:pic>
                    <p:nvPicPr>
                      <p:cNvPr id="441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708275"/>
                        <a:ext cx="26558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43060"/>
              </p:ext>
            </p:extLst>
          </p:nvPr>
        </p:nvGraphicFramePr>
        <p:xfrm>
          <a:off x="3581400" y="4800604"/>
          <a:ext cx="4802791" cy="123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公式" r:id="rId6" imgW="1485720" imgH="558720" progId="Equation.3">
                  <p:embed/>
                </p:oleObj>
              </mc:Choice>
              <mc:Fallback>
                <p:oleObj name="公式" r:id="rId6" imgW="1485720" imgH="558720" progId="Equation.3">
                  <p:embed/>
                  <p:pic>
                    <p:nvPicPr>
                      <p:cNvPr id="441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4"/>
                        <a:ext cx="4802791" cy="1231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2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365491"/>
              </p:ext>
            </p:extLst>
          </p:nvPr>
        </p:nvGraphicFramePr>
        <p:xfrm>
          <a:off x="5696743" y="2532857"/>
          <a:ext cx="21224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公式" r:id="rId8" imgW="1193760" imgH="558720" progId="Equation.3">
                  <p:embed/>
                </p:oleObj>
              </mc:Choice>
              <mc:Fallback>
                <p:oleObj name="公式" r:id="rId8" imgW="1193760" imgH="558720" progId="Equation.3">
                  <p:embed/>
                  <p:pic>
                    <p:nvPicPr>
                      <p:cNvPr id="4413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743" y="2532857"/>
                        <a:ext cx="21224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53730" y="3526632"/>
            <a:ext cx="10712244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Times New Roman" panose="02020603050405020304" pitchFamily="18" charset="0"/>
              <a:buChar char="—"/>
              <a:defRPr kumimoji="1" sz="20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Example: suppose that A=$100, R=10%, n=5 and suppose compound 4 times a year ,then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4233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Continuous Compounding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897" y="1524000"/>
            <a:ext cx="10294374" cy="1524000"/>
          </a:xfrm>
        </p:spPr>
        <p:txBody>
          <a:bodyPr/>
          <a:lstStyle/>
          <a:p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Effective annual rate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31887"/>
              </p:ext>
            </p:extLst>
          </p:nvPr>
        </p:nvGraphicFramePr>
        <p:xfrm>
          <a:off x="2819401" y="1920876"/>
          <a:ext cx="58642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" name="公式" r:id="rId4" imgW="1968480" imgH="469800" progId="Equation.3">
                  <p:embed/>
                </p:oleObj>
              </mc:Choice>
              <mc:Fallback>
                <p:oleObj name="公式" r:id="rId4" imgW="1968480" imgH="469800" progId="Equation.3">
                  <p:embed/>
                  <p:pic>
                    <p:nvPicPr>
                      <p:cNvPr id="442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920876"/>
                        <a:ext cx="586422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2379" name="Group 11"/>
          <p:cNvGrpSpPr>
            <a:grpSpLocks/>
          </p:cNvGrpSpPr>
          <p:nvPr/>
        </p:nvGrpSpPr>
        <p:grpSpPr bwMode="auto">
          <a:xfrm>
            <a:off x="1076632" y="3187700"/>
            <a:ext cx="8490360" cy="1747838"/>
            <a:chOff x="240" y="2008"/>
            <a:chExt cx="4016" cy="1101"/>
          </a:xfrm>
        </p:grpSpPr>
        <p:sp>
          <p:nvSpPr>
            <p:cNvPr id="442374" name="Rectangle 6"/>
            <p:cNvSpPr>
              <a:spLocks noChangeArrowheads="1"/>
            </p:cNvSpPr>
            <p:nvPr/>
          </p:nvSpPr>
          <p:spPr bwMode="auto">
            <a:xfrm>
              <a:off x="240" y="2008"/>
              <a:ext cx="40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6"/>
                </a:buBlip>
              </a:pPr>
              <a:r>
                <a:rPr kumimoji="1" lang="en-US" altLang="zh-CN" sz="2800" b="1" dirty="0">
                  <a:solidFill>
                    <a:srgbClr val="1406CA"/>
                  </a:solidFill>
                  <a:ea typeface="宋体" panose="02010600030101010101" pitchFamily="2" charset="-122"/>
                </a:rPr>
                <a:t>An amount </a:t>
              </a:r>
              <a:r>
                <a:rPr kumimoji="1" lang="en-US" altLang="zh-CN" sz="2800" b="1" i="1" dirty="0">
                  <a:solidFill>
                    <a:srgbClr val="1406CA"/>
                  </a:solidFill>
                  <a:ea typeface="宋体" panose="02010600030101010101" pitchFamily="2" charset="-122"/>
                </a:rPr>
                <a:t>A</a:t>
              </a:r>
              <a:r>
                <a:rPr kumimoji="1" lang="en-US" altLang="zh-CN" sz="2800" b="1" dirty="0">
                  <a:solidFill>
                    <a:srgbClr val="1406CA"/>
                  </a:solidFill>
                  <a:ea typeface="宋体" panose="02010600030101010101" pitchFamily="2" charset="-122"/>
                </a:rPr>
                <a:t> invested for </a:t>
              </a:r>
              <a:r>
                <a:rPr kumimoji="1" lang="en-US" altLang="zh-CN" sz="2800" b="1" i="1" dirty="0">
                  <a:solidFill>
                    <a:srgbClr val="1406CA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dirty="0">
                  <a:solidFill>
                    <a:srgbClr val="1406CA"/>
                  </a:solidFill>
                  <a:ea typeface="宋体" panose="02010600030101010101" pitchFamily="2" charset="-122"/>
                </a:rPr>
                <a:t> years at rate </a:t>
              </a:r>
              <a:r>
                <a:rPr kumimoji="1" lang="en-US" altLang="zh-CN" sz="2800" b="1" i="1" dirty="0">
                  <a:solidFill>
                    <a:srgbClr val="1406C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dirty="0">
                  <a:solidFill>
                    <a:srgbClr val="1406CA"/>
                  </a:solidFill>
                  <a:ea typeface="宋体" panose="02010600030101010101" pitchFamily="2" charset="-122"/>
                </a:rPr>
                <a:t> grows to</a:t>
              </a:r>
              <a:endParaRPr kumimoji="1" lang="zh-CN" altLang="en-US" sz="2800" b="1" dirty="0">
                <a:solidFill>
                  <a:srgbClr val="1406CA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423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171148"/>
                </p:ext>
              </p:extLst>
            </p:nvPr>
          </p:nvGraphicFramePr>
          <p:xfrm>
            <a:off x="672" y="2688"/>
            <a:ext cx="1445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4" name="公式" r:id="rId7" imgW="698400" imgH="203040" progId="Equation.3">
                    <p:embed/>
                  </p:oleObj>
                </mc:Choice>
                <mc:Fallback>
                  <p:oleObj name="公式" r:id="rId7" imgW="698400" imgH="203040" progId="Equation.3">
                    <p:embed/>
                    <p:pic>
                      <p:nvPicPr>
                        <p:cNvPr id="4423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688"/>
                          <a:ext cx="1445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2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163716"/>
              </p:ext>
            </p:extLst>
          </p:nvPr>
        </p:nvGraphicFramePr>
        <p:xfrm>
          <a:off x="6324600" y="4343400"/>
          <a:ext cx="35893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" name="公式" r:id="rId9" imgW="1091880" imgH="203040" progId="Equation.3">
                  <p:embed/>
                </p:oleObj>
              </mc:Choice>
              <mc:Fallback>
                <p:oleObj name="公式" r:id="rId9" imgW="1091880" imgH="203040" progId="Equation.3">
                  <p:embed/>
                  <p:pic>
                    <p:nvPicPr>
                      <p:cNvPr id="442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43400"/>
                        <a:ext cx="358933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7" name="AutoShape 9"/>
          <p:cNvSpPr>
            <a:spLocks noChangeArrowheads="1"/>
          </p:cNvSpPr>
          <p:nvPr/>
        </p:nvSpPr>
        <p:spPr bwMode="auto">
          <a:xfrm>
            <a:off x="5029200" y="449580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Continuous Compounding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26" y="1524000"/>
            <a:ext cx="10677832" cy="167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Define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 err="1">
                <a:solidFill>
                  <a:srgbClr val="1406CA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solidFill>
                  <a:srgbClr val="1406CA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: continuously compounded rate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>
                <a:solidFill>
                  <a:srgbClr val="1406CA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: same rate with compounding </a:t>
            </a:r>
            <a:r>
              <a:rPr lang="en-US" altLang="zh-CN" i="1" dirty="0">
                <a:solidFill>
                  <a:srgbClr val="1406CA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>
                <a:solidFill>
                  <a:srgbClr val="1406CA"/>
                </a:solidFill>
                <a:ea typeface="宋体" panose="02010600030101010101" pitchFamily="2" charset="-122"/>
              </a:rPr>
              <a:t> times per year</a:t>
            </a:r>
          </a:p>
          <a:p>
            <a:endParaRPr lang="zh-CN" altLang="en-US" dirty="0"/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03505"/>
              </p:ext>
            </p:extLst>
          </p:nvPr>
        </p:nvGraphicFramePr>
        <p:xfrm>
          <a:off x="6557142" y="3911265"/>
          <a:ext cx="3468430" cy="175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公式" r:id="rId4" imgW="1130040" imgH="685800" progId="Equation.3">
                  <p:embed/>
                </p:oleObj>
              </mc:Choice>
              <mc:Fallback>
                <p:oleObj name="公式" r:id="rId4" imgW="1130040" imgH="685800" progId="Equation.3">
                  <p:embed/>
                  <p:pic>
                    <p:nvPicPr>
                      <p:cNvPr id="443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142" y="3911265"/>
                        <a:ext cx="3468430" cy="1754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845851"/>
              </p:ext>
            </p:extLst>
          </p:nvPr>
        </p:nvGraphicFramePr>
        <p:xfrm>
          <a:off x="1828699" y="4058055"/>
          <a:ext cx="324326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公式" r:id="rId6" imgW="1282680" imgH="469800" progId="Equation.3">
                  <p:embed/>
                </p:oleObj>
              </mc:Choice>
              <mc:Fallback>
                <p:oleObj name="公式" r:id="rId6" imgW="1282680" imgH="469800" progId="Equation.3">
                  <p:embed/>
                  <p:pic>
                    <p:nvPicPr>
                      <p:cNvPr id="443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699" y="4058055"/>
                        <a:ext cx="3243263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8" name="AutoShape 6"/>
          <p:cNvSpPr>
            <a:spLocks noChangeArrowheads="1"/>
          </p:cNvSpPr>
          <p:nvPr/>
        </p:nvSpPr>
        <p:spPr bwMode="auto">
          <a:xfrm>
            <a:off x="5243052" y="4559710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33CC"/>
          </a:solidFill>
          <a:ln w="12700">
            <a:solidFill>
              <a:srgbClr val="FF33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2860</Words>
  <Application>Microsoft Office PowerPoint</Application>
  <PresentationFormat>宽屏</PresentationFormat>
  <Paragraphs>432</Paragraphs>
  <Slides>56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4" baseType="lpstr">
      <vt:lpstr>N Helvetica Narrow</vt:lpstr>
      <vt:lpstr>等线</vt:lpstr>
      <vt:lpstr>黑体</vt:lpstr>
      <vt:lpstr>华文新魏</vt:lpstr>
      <vt:lpstr>华文行楷</vt:lpstr>
      <vt:lpstr>楷体</vt:lpstr>
      <vt:lpstr>楷体_GB2312</vt:lpstr>
      <vt:lpstr>隶书</vt:lpstr>
      <vt:lpstr>宋体</vt:lpstr>
      <vt:lpstr>幼圆</vt:lpstr>
      <vt:lpstr>Arial</vt:lpstr>
      <vt:lpstr>Symbol</vt:lpstr>
      <vt:lpstr>Times</vt:lpstr>
      <vt:lpstr>Times New Roman</vt:lpstr>
      <vt:lpstr>Wingdings</vt:lpstr>
      <vt:lpstr>Global</vt:lpstr>
      <vt:lpstr>公式</vt:lpstr>
      <vt:lpstr>Equation</vt:lpstr>
      <vt:lpstr>版权声明</vt:lpstr>
      <vt:lpstr>Derivatives</vt:lpstr>
      <vt:lpstr>Forward and Futures Price </vt:lpstr>
      <vt:lpstr>PowerPoint 演示文稿</vt:lpstr>
      <vt:lpstr>Consumption vs Investment Assets</vt:lpstr>
      <vt:lpstr>PowerPoint 演示文稿</vt:lpstr>
      <vt:lpstr>Measuring Interest Rates</vt:lpstr>
      <vt:lpstr>Continuous Compounding</vt:lpstr>
      <vt:lpstr>Continuous Compounding</vt:lpstr>
      <vt:lpstr>Measuring Interest Rates</vt:lpstr>
      <vt:lpstr>Short Selling</vt:lpstr>
      <vt:lpstr>Short Selling</vt:lpstr>
      <vt:lpstr>Assumption and Notation</vt:lpstr>
      <vt:lpstr>Assumption and Notation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Known Income</vt:lpstr>
      <vt:lpstr>Known Income</vt:lpstr>
      <vt:lpstr>Known Income</vt:lpstr>
      <vt:lpstr>Known Income</vt:lpstr>
      <vt:lpstr>Known Income</vt:lpstr>
      <vt:lpstr>Known Income</vt:lpstr>
      <vt:lpstr>Known Yield</vt:lpstr>
      <vt:lpstr>Known Yield</vt:lpstr>
      <vt:lpstr>Valuing Forward Contracts</vt:lpstr>
      <vt:lpstr>Stock  Index Futures</vt:lpstr>
      <vt:lpstr>Stock Index</vt:lpstr>
      <vt:lpstr>Stock Index</vt:lpstr>
      <vt:lpstr>Index Arbitrage</vt:lpstr>
      <vt:lpstr>Futures and Forwards on Currencies</vt:lpstr>
      <vt:lpstr>Futures and Forwards on Currencies</vt:lpstr>
      <vt:lpstr>Futures and Forwards on Currencies</vt:lpstr>
      <vt:lpstr>PowerPoint 演示文稿</vt:lpstr>
      <vt:lpstr>Forward vs Futures Prices</vt:lpstr>
      <vt:lpstr>PowerPoint 演示文稿</vt:lpstr>
      <vt:lpstr>Futures on Commodities</vt:lpstr>
      <vt:lpstr>Futures on Commodities</vt:lpstr>
      <vt:lpstr>Futures on Commodities</vt:lpstr>
      <vt:lpstr>Futures on Commodities</vt:lpstr>
      <vt:lpstr>Futures on Commodities</vt:lpstr>
      <vt:lpstr>PowerPoint 演示文稿</vt:lpstr>
      <vt:lpstr>Futures on Commodities</vt:lpstr>
      <vt:lpstr>Convenience Yield(便利收益)</vt:lpstr>
      <vt:lpstr>The Cost of Carry</vt:lpstr>
      <vt:lpstr>PowerPoint 演示文稿</vt:lpstr>
      <vt:lpstr>Forward Rate Agreement</vt:lpstr>
      <vt:lpstr>Forward Rate Agreement</vt:lpstr>
      <vt:lpstr>Forward Rate Agreement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lenvo</dc:creator>
  <cp:lastModifiedBy>Lenovo</cp:lastModifiedBy>
  <cp:revision>272</cp:revision>
  <dcterms:created xsi:type="dcterms:W3CDTF">2020-02-12T07:12:33Z</dcterms:created>
  <dcterms:modified xsi:type="dcterms:W3CDTF">2022-09-01T13:56:58Z</dcterms:modified>
</cp:coreProperties>
</file>