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handoutMasterIdLst>
    <p:handoutMasterId r:id="rId50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26" r:id="rId17"/>
    <p:sldId id="271" r:id="rId18"/>
    <p:sldId id="272" r:id="rId19"/>
    <p:sldId id="329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33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32" r:id="rId36"/>
    <p:sldId id="333" r:id="rId37"/>
    <p:sldId id="334" r:id="rId38"/>
    <p:sldId id="331" r:id="rId39"/>
    <p:sldId id="288" r:id="rId40"/>
    <p:sldId id="289" r:id="rId41"/>
    <p:sldId id="290" r:id="rId42"/>
    <p:sldId id="291" r:id="rId43"/>
    <p:sldId id="292" r:id="rId44"/>
    <p:sldId id="293" r:id="rId45"/>
    <p:sldId id="327" r:id="rId46"/>
    <p:sldId id="328" r:id="rId47"/>
    <p:sldId id="295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" initials="I" lastIdx="20" clrIdx="0"/>
  <p:cmAuthor id="2" name="Deng" initials="D" lastIdx="2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CC"/>
    <a:srgbClr val="FF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4-01T21:36:38.125" idx="12">
    <p:pos x="10" y="10"/>
    <p:text>强调时间价值的含义。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4-01T21:37:23.140" idx="13">
    <p:pos x="10" y="10"/>
    <p:text>以提问的形式让学生分析，得到该页结果。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4-01T21:39:09.531" idx="15">
    <p:pos x="10" y="10"/>
    <p:text>结合时间价值，说明C&gt;= c	  P &gt;=p的直觉原因
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4-01T22:31:27.203" idx="17">
    <p:pos x="10" y="10"/>
    <p:text>1、让学生自己完成该关系的证明；
2、详细解释该关系的内在含义；
3、帮助学生记忆该关系；
4、对该式不停地变换，强调组合的概念。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4-01T21:42:45.984" idx="18">
    <p:pos x="10" y="10"/>
    <p:text>详细讲解该例。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4-01T21:43:40.562" idx="19">
    <p:pos x="10" y="10"/>
    <p:text>学生在上例的基础上，自己完成该例的套期保值策略。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4-01T21:45:38.750" idx="20">
    <p:pos x="10" y="10"/>
    <p:text>1、该页及以下内容是本章的一个难点。
2、从期权价值、交易目的两方面来解释期权是否提前的原因。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CE0E-4D83-40C5-84B7-E96DF59945F4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88292-C867-4D2E-BCE2-1034CCCCE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4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6032-4DBE-4421-A0EC-2F685B66058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18C9F-C039-4BB3-B68A-3D4ADDB9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7671D5-4643-4938-937A-5B5B78F6C5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6C65AB-E363-4106-A575-8C8057472E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89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16AD48-2953-4B20-93D2-195B0C1089D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87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1C8711-794E-40EB-9DAF-29DBABCD0F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3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4A195A-6528-4C67-925D-1F1498A218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70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BE4B8C-08B4-4537-9BA6-D2DA6E68D2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78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7385C-DE40-4F10-BDE2-A1E1ACC2A9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66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808F1D-B096-4EDA-8BE5-7608330293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84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F2391B-B6F9-4C74-B3E4-ABB4C00783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99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AC6BF5-65B9-4C2F-95FC-E8CB56396B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2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324246-58FF-4DE9-BA56-D96A750554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3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0CBB56-EEB0-421D-B21B-90375AE317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15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DA7FA1-47A7-4695-84E4-EC7B90D7AA7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17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944BDA-FD42-48D2-BAEA-ED9B867B0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59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822E4A-E8DE-432A-AB02-96B43EA3AB0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01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DEA91E-54C0-443C-B847-89ECE5A0AE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45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E217A4-5ED3-4651-BF65-5561C47506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89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DFB747-46F6-44CC-B269-09F5EE8D47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35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00C610-1D0C-4C48-8A4B-D031D69A3EC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58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F4D1D7-343D-49F1-8047-3352FAEC09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29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285C6A-1B9F-4CBA-9A5D-290F5836BA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4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0064B-AFC5-4D99-81DF-8FF76988F1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2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46D564-DB5A-4F67-B59C-C9B4EA4199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59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22D188-7FA5-42C3-9D62-4E875C4046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84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71BDBB-ABFE-4F02-B239-AB1B0CB6A3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984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87BE1C-A716-496A-A052-75727A6BF7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21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0064B-AFC5-4D99-81DF-8FF76988F1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98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04EB4E-26F1-4865-AEA5-154D528297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6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2D1A8-E017-4315-B8DD-10C710C40A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6CD0D8-621F-46C8-A26C-1A7A33902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5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3F40DA-7164-49B8-8CC1-08165ABAD6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95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9214ED-9843-44B3-92BA-44F005BACFC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68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25BDE8-0454-4944-A7C8-3EB59DB635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F7C3F5-0BE4-4E90-A29E-A3F13FE2E4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4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5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7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0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46249" name="Picture 169" descr="镂空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96345" cy="16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54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236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79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150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411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310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08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3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65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7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593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476250"/>
            <a:ext cx="2736849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476250"/>
            <a:ext cx="8009467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42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5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1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5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6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78F2-D912-4B99-88A8-8E3BF2D2D79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9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1" name="Group 173"/>
          <p:cNvGrpSpPr>
            <a:grpSpLocks/>
          </p:cNvGrpSpPr>
          <p:nvPr userDrawn="1"/>
        </p:nvGrpSpPr>
        <p:grpSpPr bwMode="auto">
          <a:xfrm>
            <a:off x="2940638" y="-12700"/>
            <a:ext cx="9251363" cy="522288"/>
            <a:chOff x="0" y="-9"/>
            <a:chExt cx="5760" cy="1045"/>
          </a:xfrm>
        </p:grpSpPr>
        <p:sp>
          <p:nvSpPr>
            <p:cNvPr id="22702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03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22704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5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6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7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8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9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0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1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2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3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4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5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6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7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8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9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0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1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2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3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4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5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6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7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8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9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0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1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2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3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4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5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6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7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8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9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0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1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2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3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4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5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6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7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8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9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0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1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2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3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4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5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6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7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8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9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60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2761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2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4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5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7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8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0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1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72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22773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4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6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7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9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0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2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3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5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6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4762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8775"/>
            <a:ext cx="103632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  <a:p>
            <a:pPr lvl="1"/>
            <a:endParaRPr lang="en-US" altLang="zh-CN" smtClean="0"/>
          </a:p>
          <a:p>
            <a:pPr lvl="2"/>
            <a:endParaRPr lang="zh-CN" alt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79771-C1FD-40BE-9E19-BCB3FF4F3AC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699" name="Picture 171" descr="pic_index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2940636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00" name="Text Box 172"/>
          <p:cNvSpPr txBox="1">
            <a:spLocks noChangeArrowheads="1"/>
          </p:cNvSpPr>
          <p:nvPr userDrawn="1"/>
        </p:nvSpPr>
        <p:spPr bwMode="auto">
          <a:xfrm>
            <a:off x="5039784" y="-5599"/>
            <a:ext cx="7152216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邓光军         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                      Derivatives</a:t>
            </a:r>
          </a:p>
        </p:txBody>
      </p:sp>
    </p:spTree>
    <p:extLst>
      <p:ext uri="{BB962C8B-B14F-4D97-AF65-F5344CB8AC3E}">
        <p14:creationId xmlns:p14="http://schemas.microsoft.com/office/powerpoint/2010/main" val="305099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kumimoji="1" sz="2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9144000" cy="23622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4800" dirty="0" smtClean="0"/>
              <a:t>Derivatives</a:t>
            </a:r>
            <a:endParaRPr lang="en-US" altLang="zh-CN" sz="4800" dirty="0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652963"/>
            <a:ext cx="9144000" cy="1944688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dirty="0">
                <a:solidFill>
                  <a:srgbClr val="FF0066"/>
                </a:solidFill>
                <a:ea typeface="楷体" panose="02010609060101010101" pitchFamily="49" charset="-122"/>
              </a:rPr>
              <a:t>邓光军</a:t>
            </a:r>
          </a:p>
          <a:p>
            <a:pPr algn="ctr">
              <a:lnSpc>
                <a:spcPct val="90000"/>
              </a:lnSpc>
            </a:pPr>
            <a:endParaRPr lang="en-US" altLang="zh-CN" sz="2000" dirty="0">
              <a:ea typeface="楷体" panose="02010609060101010101" pitchFamily="49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/>
          </a:p>
          <a:p>
            <a:pPr algn="ctr">
              <a:lnSpc>
                <a:spcPct val="90000"/>
              </a:lnSpc>
            </a:pPr>
            <a:r>
              <a:rPr lang="en-US" altLang="zh-CN" sz="2000" dirty="0"/>
              <a:t>denggj@uestc.edu.cn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524000" y="6157914"/>
            <a:ext cx="91440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defRPr kumimoji="1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defRPr kumimoji="1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en-US" altLang="zh-CN" sz="1800">
                <a:solidFill>
                  <a:srgbClr val="CC6600"/>
                </a:solidFill>
                <a:ea typeface="黑体" panose="02010609060101010101" pitchFamily="49" charset="-122"/>
              </a:rPr>
              <a:t>School of Management and Economics</a:t>
            </a:r>
          </a:p>
        </p:txBody>
      </p:sp>
    </p:spTree>
    <p:extLst>
      <p:ext uri="{BB962C8B-B14F-4D97-AF65-F5344CB8AC3E}">
        <p14:creationId xmlns:p14="http://schemas.microsoft.com/office/powerpoint/2010/main" val="36328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82436" y="2784764"/>
            <a:ext cx="9245600" cy="2362200"/>
          </a:xfrm>
        </p:spPr>
        <p:txBody>
          <a:bodyPr/>
          <a:lstStyle/>
          <a:p>
            <a:pPr algn="ctr"/>
            <a:r>
              <a:rPr lang="en-US" altLang="zh-CN" sz="4400" dirty="0" smtClean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+mn-cs"/>
              </a:rPr>
              <a:t>Value </a:t>
            </a:r>
            <a:r>
              <a:rPr lang="en-US" altLang="zh-CN" sz="44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+mn-cs"/>
              </a:rPr>
              <a:t>of </a:t>
            </a:r>
            <a:r>
              <a:rPr lang="en-US" altLang="zh-CN" sz="4400" dirty="0" smtClean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+mn-cs"/>
              </a:rPr>
              <a:t>Options</a:t>
            </a:r>
            <a:endParaRPr lang="zh-CN" altLang="en-US" sz="4400" dirty="0">
              <a:solidFill>
                <a:srgbClr val="FF0066"/>
              </a:solidFill>
              <a:effectLst/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3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value of options</a:t>
            </a:r>
            <a:endParaRPr lang="zh-CN" alt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257" y="1628774"/>
            <a:ext cx="10605325" cy="3511261"/>
          </a:xfrm>
        </p:spPr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Intrinsic value（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内涵/内在价值）</a:t>
            </a:r>
          </a:p>
          <a:p>
            <a:pPr lvl="1"/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Call options: Intrinsic value=max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(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S-X, 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0)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                         Intrinsic value=max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(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S-</a:t>
            </a:r>
            <a:r>
              <a:rPr lang="en-US" altLang="zh-CN" b="0" i="1" dirty="0" err="1">
                <a:solidFill>
                  <a:srgbClr val="FF0066"/>
                </a:solidFill>
                <a:ea typeface="宋体" panose="02010600030101010101" pitchFamily="2" charset="-122"/>
              </a:rPr>
              <a:t>Xe</a:t>
            </a:r>
            <a:r>
              <a:rPr lang="en-US" altLang="zh-CN" b="0" i="1" baseline="30000" dirty="0">
                <a:solidFill>
                  <a:srgbClr val="FF0066"/>
                </a:solidFill>
                <a:ea typeface="宋体" panose="02010600030101010101" pitchFamily="2" charset="-122"/>
              </a:rPr>
              <a:t>-</a:t>
            </a:r>
            <a:r>
              <a:rPr lang="en-US" altLang="zh-CN" b="0" i="1" baseline="30000" dirty="0" err="1">
                <a:solidFill>
                  <a:srgbClr val="FF0066"/>
                </a:solidFill>
                <a:ea typeface="宋体" panose="02010600030101010101" pitchFamily="2" charset="-122"/>
              </a:rPr>
              <a:t>rT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, 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0)</a:t>
            </a:r>
          </a:p>
          <a:p>
            <a:pPr lvl="1"/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Put options: Intrinsic value=max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(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X - S, 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0)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                        Intrinsic value=max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(</a:t>
            </a:r>
            <a:r>
              <a:rPr lang="en-US" altLang="zh-CN" b="0" i="1" dirty="0" err="1">
                <a:solidFill>
                  <a:srgbClr val="FF0066"/>
                </a:solidFill>
                <a:ea typeface="宋体" panose="02010600030101010101" pitchFamily="2" charset="-122"/>
              </a:rPr>
              <a:t>Xe</a:t>
            </a:r>
            <a:r>
              <a:rPr lang="en-US" altLang="zh-CN" b="0" i="1" baseline="30000" dirty="0" err="1">
                <a:solidFill>
                  <a:srgbClr val="FF0066"/>
                </a:solidFill>
                <a:ea typeface="宋体" panose="02010600030101010101" pitchFamily="2" charset="-122"/>
              </a:rPr>
              <a:t>-rT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 - S, 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0)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Time Value（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时间价值）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The flexible value of </a:t>
            </a:r>
            <a:r>
              <a:rPr lang="en-US" altLang="zh-CN" b="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options</a:t>
            </a:r>
            <a:endParaRPr lang="en-US" altLang="zh-CN" b="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9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value of options</a:t>
            </a:r>
            <a:endParaRPr lang="zh-CN" altLang="en-US"/>
          </a:p>
        </p:txBody>
      </p:sp>
      <p:sp>
        <p:nvSpPr>
          <p:cNvPr id="482307" name="Line 3"/>
          <p:cNvSpPr>
            <a:spLocks noChangeShapeType="1"/>
          </p:cNvSpPr>
          <p:nvPr/>
        </p:nvSpPr>
        <p:spPr bwMode="auto">
          <a:xfrm flipV="1">
            <a:off x="3000375" y="5718628"/>
            <a:ext cx="7333796" cy="43996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2308" name="Line 4"/>
          <p:cNvSpPr>
            <a:spLocks noChangeShapeType="1"/>
          </p:cNvSpPr>
          <p:nvPr/>
        </p:nvSpPr>
        <p:spPr bwMode="auto">
          <a:xfrm flipV="1">
            <a:off x="3000375" y="1647825"/>
            <a:ext cx="0" cy="41148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2309" name="Line 5"/>
          <p:cNvSpPr>
            <a:spLocks noChangeShapeType="1"/>
          </p:cNvSpPr>
          <p:nvPr/>
        </p:nvSpPr>
        <p:spPr bwMode="auto">
          <a:xfrm flipV="1">
            <a:off x="6572251" y="2486025"/>
            <a:ext cx="2371725" cy="3276600"/>
          </a:xfrm>
          <a:prstGeom prst="line">
            <a:avLst/>
          </a:prstGeom>
          <a:noFill/>
          <a:ln w="38100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2310" name="Text Box 6"/>
          <p:cNvSpPr txBox="1">
            <a:spLocks noChangeArrowheads="1"/>
          </p:cNvSpPr>
          <p:nvPr/>
        </p:nvSpPr>
        <p:spPr bwMode="auto">
          <a:xfrm>
            <a:off x="6324373" y="5878789"/>
            <a:ext cx="685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8943975" y="5804275"/>
            <a:ext cx="685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FF0066"/>
                </a:solidFill>
                <a:latin typeface="ZapfDingbats"/>
                <a:ea typeface="宋体" panose="02010600030101010101" pitchFamily="2" charset="-122"/>
              </a:rPr>
              <a:t>S</a:t>
            </a:r>
            <a:r>
              <a:rPr lang="en-US" altLang="zh-CN" sz="2400" b="1" baseline="-25000" dirty="0">
                <a:solidFill>
                  <a:srgbClr val="FF0066"/>
                </a:solidFill>
                <a:latin typeface="ZapfDingbats"/>
                <a:ea typeface="宋体" panose="02010600030101010101" pitchFamily="2" charset="-122"/>
              </a:rPr>
              <a:t>T</a:t>
            </a:r>
            <a:endParaRPr lang="en-US" altLang="zh-CN" sz="2400" b="1" i="1" dirty="0">
              <a:solidFill>
                <a:srgbClr val="FF0066"/>
              </a:solidFill>
              <a:latin typeface="ZapfDingbats"/>
              <a:ea typeface="宋体" panose="02010600030101010101" pitchFamily="2" charset="-122"/>
            </a:endParaRPr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3076575" y="1647825"/>
            <a:ext cx="268691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 option price</a:t>
            </a:r>
          </a:p>
        </p:txBody>
      </p:sp>
      <p:sp>
        <p:nvSpPr>
          <p:cNvPr id="482313" name="Freeform 9"/>
          <p:cNvSpPr>
            <a:spLocks/>
          </p:cNvSpPr>
          <p:nvPr/>
        </p:nvSpPr>
        <p:spPr bwMode="auto">
          <a:xfrm>
            <a:off x="3076575" y="2486024"/>
            <a:ext cx="5748111" cy="3248027"/>
          </a:xfrm>
          <a:custGeom>
            <a:avLst/>
            <a:gdLst>
              <a:gd name="T0" fmla="*/ 0 w 3552"/>
              <a:gd name="T1" fmla="*/ 2112 h 2112"/>
              <a:gd name="T2" fmla="*/ 1824 w 3552"/>
              <a:gd name="T3" fmla="*/ 1728 h 2112"/>
              <a:gd name="T4" fmla="*/ 3552 w 3552"/>
              <a:gd name="T5" fmla="*/ 0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2" h="2112">
                <a:moveTo>
                  <a:pt x="0" y="2112"/>
                </a:moveTo>
                <a:cubicBezTo>
                  <a:pt x="616" y="2096"/>
                  <a:pt x="1232" y="2080"/>
                  <a:pt x="1824" y="1728"/>
                </a:cubicBezTo>
                <a:cubicBezTo>
                  <a:pt x="2416" y="1376"/>
                  <a:pt x="2984" y="688"/>
                  <a:pt x="3552" y="0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482315" name="Freeform 11"/>
          <p:cNvSpPr>
            <a:spLocks/>
          </p:cNvSpPr>
          <p:nvPr/>
        </p:nvSpPr>
        <p:spPr bwMode="auto">
          <a:xfrm>
            <a:off x="6572251" y="2486025"/>
            <a:ext cx="2371724" cy="3248026"/>
          </a:xfrm>
          <a:custGeom>
            <a:avLst/>
            <a:gdLst>
              <a:gd name="T0" fmla="*/ 0 w 1406"/>
              <a:gd name="T1" fmla="*/ 1906 h 1906"/>
              <a:gd name="T2" fmla="*/ 1406 w 1406"/>
              <a:gd name="T3" fmla="*/ 0 h 1906"/>
              <a:gd name="T4" fmla="*/ 1406 w 1406"/>
              <a:gd name="T5" fmla="*/ 1906 h 1906"/>
              <a:gd name="T6" fmla="*/ 0 w 1406"/>
              <a:gd name="T7" fmla="*/ 1906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6" h="1906">
                <a:moveTo>
                  <a:pt x="0" y="1906"/>
                </a:moveTo>
                <a:lnTo>
                  <a:pt x="1406" y="0"/>
                </a:lnTo>
                <a:lnTo>
                  <a:pt x="1406" y="1906"/>
                </a:lnTo>
                <a:lnTo>
                  <a:pt x="0" y="1906"/>
                </a:lnTo>
                <a:close/>
              </a:path>
            </a:pathLst>
          </a:cu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86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436565"/>
            <a:ext cx="7772400" cy="736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The value of options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96976"/>
            <a:ext cx="7772400" cy="4730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b="0" dirty="0">
                <a:solidFill>
                  <a:srgbClr val="0000CC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b="0" i="1" dirty="0">
                <a:solidFill>
                  <a:srgbClr val="0000CC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solidFill>
                  <a:srgbClr val="0000CC"/>
                </a:solidFill>
                <a:ea typeface="宋体" panose="02010600030101010101" pitchFamily="2" charset="-122"/>
              </a:rPr>
              <a:t> = Strike price, </a:t>
            </a:r>
            <a:r>
              <a:rPr lang="en-US" altLang="zh-CN" sz="2400" b="0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="0" i="1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b="0" i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0000CC"/>
                </a:solidFill>
                <a:ea typeface="宋体" panose="02010600030101010101" pitchFamily="2" charset="-122"/>
              </a:rPr>
              <a:t>= Price of asset at maturity</a:t>
            </a:r>
          </a:p>
        </p:txBody>
      </p:sp>
      <p:grpSp>
        <p:nvGrpSpPr>
          <p:cNvPr id="483332" name="Group 4"/>
          <p:cNvGrpSpPr>
            <a:grpSpLocks/>
          </p:cNvGrpSpPr>
          <p:nvPr/>
        </p:nvGrpSpPr>
        <p:grpSpPr bwMode="auto">
          <a:xfrm>
            <a:off x="3124200" y="1828801"/>
            <a:ext cx="2482850" cy="2239963"/>
            <a:chOff x="1008" y="1287"/>
            <a:chExt cx="1564" cy="1411"/>
          </a:xfrm>
        </p:grpSpPr>
        <p:grpSp>
          <p:nvGrpSpPr>
            <p:cNvPr id="483333" name="Group 5"/>
            <p:cNvGrpSpPr>
              <a:grpSpLocks/>
            </p:cNvGrpSpPr>
            <p:nvPr/>
          </p:nvGrpSpPr>
          <p:grpSpPr bwMode="auto">
            <a:xfrm>
              <a:off x="1008" y="1287"/>
              <a:ext cx="1564" cy="1169"/>
              <a:chOff x="1008" y="1287"/>
              <a:chExt cx="1564" cy="1169"/>
            </a:xfrm>
          </p:grpSpPr>
          <p:grpSp>
            <p:nvGrpSpPr>
              <p:cNvPr id="483334" name="Group 6"/>
              <p:cNvGrpSpPr>
                <a:grpSpLocks/>
              </p:cNvGrpSpPr>
              <p:nvPr/>
            </p:nvGrpSpPr>
            <p:grpSpPr bwMode="auto">
              <a:xfrm>
                <a:off x="1008" y="1385"/>
                <a:ext cx="1460" cy="1071"/>
                <a:chOff x="1008" y="1385"/>
                <a:chExt cx="1460" cy="1071"/>
              </a:xfrm>
            </p:grpSpPr>
            <p:sp>
              <p:nvSpPr>
                <p:cNvPr id="483335" name="Line 7"/>
                <p:cNvSpPr>
                  <a:spLocks noChangeShapeType="1"/>
                </p:cNvSpPr>
                <p:nvPr/>
              </p:nvSpPr>
              <p:spPr bwMode="auto">
                <a:xfrm>
                  <a:off x="1008" y="1385"/>
                  <a:ext cx="0" cy="1071"/>
                </a:xfrm>
                <a:prstGeom prst="line">
                  <a:avLst/>
                </a:prstGeom>
                <a:noFill/>
                <a:ln w="12700">
                  <a:solidFill>
                    <a:srgbClr val="CC33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3336" name="Line 8"/>
                <p:cNvSpPr>
                  <a:spLocks noChangeShapeType="1"/>
                </p:cNvSpPr>
                <p:nvPr/>
              </p:nvSpPr>
              <p:spPr bwMode="auto">
                <a:xfrm>
                  <a:off x="1013" y="1944"/>
                  <a:ext cx="1455" cy="0"/>
                </a:xfrm>
                <a:prstGeom prst="line">
                  <a:avLst/>
                </a:prstGeom>
                <a:noFill/>
                <a:ln w="12700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83337" name="Rectangle 9"/>
              <p:cNvSpPr>
                <a:spLocks noChangeArrowheads="1"/>
              </p:cNvSpPr>
              <p:nvPr/>
            </p:nvSpPr>
            <p:spPr bwMode="auto">
              <a:xfrm>
                <a:off x="1035" y="1287"/>
                <a:ext cx="56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Payoff</a:t>
                </a:r>
              </a:p>
            </p:txBody>
          </p:sp>
          <p:sp>
            <p:nvSpPr>
              <p:cNvPr id="483338" name="Rectangle 10"/>
              <p:cNvSpPr>
                <a:spLocks noChangeArrowheads="1"/>
              </p:cNvSpPr>
              <p:nvPr/>
            </p:nvSpPr>
            <p:spPr bwMode="auto">
              <a:xfrm>
                <a:off x="2283" y="1959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i="1">
                    <a:solidFill>
                      <a:srgbClr val="00CC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000" i="1" baseline="-25000">
                    <a:solidFill>
                      <a:srgbClr val="00CC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483339" name="Rectangle 11"/>
              <p:cNvSpPr>
                <a:spLocks noChangeArrowheads="1"/>
              </p:cNvSpPr>
              <p:nvPr/>
            </p:nvSpPr>
            <p:spPr bwMode="auto">
              <a:xfrm>
                <a:off x="1592" y="1947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i="1">
                    <a:solidFill>
                      <a:srgbClr val="00CC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483340" name="Line 12"/>
              <p:cNvSpPr>
                <a:spLocks noChangeShapeType="1"/>
              </p:cNvSpPr>
              <p:nvPr/>
            </p:nvSpPr>
            <p:spPr bwMode="auto">
              <a:xfrm>
                <a:off x="1013" y="1998"/>
                <a:ext cx="679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3341" name="Line 13"/>
              <p:cNvSpPr>
                <a:spLocks noChangeShapeType="1"/>
              </p:cNvSpPr>
              <p:nvPr/>
            </p:nvSpPr>
            <p:spPr bwMode="auto">
              <a:xfrm flipV="1">
                <a:off x="1691" y="1472"/>
                <a:ext cx="464" cy="528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3342" name="Text Box 14"/>
            <p:cNvSpPr txBox="1">
              <a:spLocks noChangeArrowheads="1"/>
            </p:cNvSpPr>
            <p:nvPr/>
          </p:nvSpPr>
          <p:spPr bwMode="auto">
            <a:xfrm>
              <a:off x="1296" y="2448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Long call</a:t>
              </a:r>
            </a:p>
          </p:txBody>
        </p:sp>
      </p:grpSp>
      <p:grpSp>
        <p:nvGrpSpPr>
          <p:cNvPr id="483343" name="Group 15"/>
          <p:cNvGrpSpPr>
            <a:grpSpLocks/>
          </p:cNvGrpSpPr>
          <p:nvPr/>
        </p:nvGrpSpPr>
        <p:grpSpPr bwMode="auto">
          <a:xfrm>
            <a:off x="6648450" y="1828801"/>
            <a:ext cx="2501900" cy="2239963"/>
            <a:chOff x="3228" y="1287"/>
            <a:chExt cx="1576" cy="1411"/>
          </a:xfrm>
        </p:grpSpPr>
        <p:grpSp>
          <p:nvGrpSpPr>
            <p:cNvPr id="483344" name="Group 16"/>
            <p:cNvGrpSpPr>
              <a:grpSpLocks/>
            </p:cNvGrpSpPr>
            <p:nvPr/>
          </p:nvGrpSpPr>
          <p:grpSpPr bwMode="auto">
            <a:xfrm>
              <a:off x="3228" y="1287"/>
              <a:ext cx="1576" cy="1169"/>
              <a:chOff x="3228" y="1287"/>
              <a:chExt cx="1576" cy="1169"/>
            </a:xfrm>
          </p:grpSpPr>
          <p:grpSp>
            <p:nvGrpSpPr>
              <p:cNvPr id="483345" name="Group 17"/>
              <p:cNvGrpSpPr>
                <a:grpSpLocks/>
              </p:cNvGrpSpPr>
              <p:nvPr/>
            </p:nvGrpSpPr>
            <p:grpSpPr bwMode="auto">
              <a:xfrm>
                <a:off x="3228" y="1385"/>
                <a:ext cx="1460" cy="1071"/>
                <a:chOff x="3228" y="1385"/>
                <a:chExt cx="1460" cy="1071"/>
              </a:xfrm>
            </p:grpSpPr>
            <p:sp>
              <p:nvSpPr>
                <p:cNvPr id="483346" name="Line 18"/>
                <p:cNvSpPr>
                  <a:spLocks noChangeShapeType="1"/>
                </p:cNvSpPr>
                <p:nvPr/>
              </p:nvSpPr>
              <p:spPr bwMode="auto">
                <a:xfrm>
                  <a:off x="3228" y="1385"/>
                  <a:ext cx="0" cy="1071"/>
                </a:xfrm>
                <a:prstGeom prst="line">
                  <a:avLst/>
                </a:prstGeom>
                <a:noFill/>
                <a:ln w="12700">
                  <a:solidFill>
                    <a:srgbClr val="CC33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3347" name="Line 19"/>
                <p:cNvSpPr>
                  <a:spLocks noChangeShapeType="1"/>
                </p:cNvSpPr>
                <p:nvPr/>
              </p:nvSpPr>
              <p:spPr bwMode="auto">
                <a:xfrm>
                  <a:off x="3233" y="1944"/>
                  <a:ext cx="1455" cy="0"/>
                </a:xfrm>
                <a:prstGeom prst="line">
                  <a:avLst/>
                </a:prstGeom>
                <a:noFill/>
                <a:ln w="12700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83348" name="Rectangle 20"/>
              <p:cNvSpPr>
                <a:spLocks noChangeArrowheads="1"/>
              </p:cNvSpPr>
              <p:nvPr/>
            </p:nvSpPr>
            <p:spPr bwMode="auto">
              <a:xfrm>
                <a:off x="3267" y="1287"/>
                <a:ext cx="56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Payoff</a:t>
                </a:r>
              </a:p>
            </p:txBody>
          </p:sp>
          <p:sp>
            <p:nvSpPr>
              <p:cNvPr id="483349" name="Rectangle 21"/>
              <p:cNvSpPr>
                <a:spLocks noChangeArrowheads="1"/>
              </p:cNvSpPr>
              <p:nvPr/>
            </p:nvSpPr>
            <p:spPr bwMode="auto">
              <a:xfrm>
                <a:off x="4515" y="1959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i="1">
                    <a:solidFill>
                      <a:srgbClr val="00CC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000" i="1" baseline="-25000">
                    <a:solidFill>
                      <a:srgbClr val="00CC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483350" name="Rectangle 22"/>
              <p:cNvSpPr>
                <a:spLocks noChangeArrowheads="1"/>
              </p:cNvSpPr>
              <p:nvPr/>
            </p:nvSpPr>
            <p:spPr bwMode="auto">
              <a:xfrm>
                <a:off x="3824" y="1659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i="1">
                    <a:solidFill>
                      <a:srgbClr val="00CC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483351" name="Line 23"/>
              <p:cNvSpPr>
                <a:spLocks noChangeShapeType="1"/>
              </p:cNvSpPr>
              <p:nvPr/>
            </p:nvSpPr>
            <p:spPr bwMode="auto">
              <a:xfrm>
                <a:off x="3236" y="1899"/>
                <a:ext cx="679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3352" name="Line 24"/>
              <p:cNvSpPr>
                <a:spLocks noChangeShapeType="1"/>
              </p:cNvSpPr>
              <p:nvPr/>
            </p:nvSpPr>
            <p:spPr bwMode="auto">
              <a:xfrm flipH="1" flipV="1">
                <a:off x="3905" y="1899"/>
                <a:ext cx="425" cy="466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3353" name="Text Box 25"/>
            <p:cNvSpPr txBox="1">
              <a:spLocks noChangeArrowheads="1"/>
            </p:cNvSpPr>
            <p:nvPr/>
          </p:nvSpPr>
          <p:spPr bwMode="auto">
            <a:xfrm>
              <a:off x="3456" y="2448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Short call</a:t>
              </a:r>
            </a:p>
          </p:txBody>
        </p:sp>
      </p:grpSp>
      <p:grpSp>
        <p:nvGrpSpPr>
          <p:cNvPr id="483354" name="Group 26"/>
          <p:cNvGrpSpPr>
            <a:grpSpLocks/>
          </p:cNvGrpSpPr>
          <p:nvPr/>
        </p:nvGrpSpPr>
        <p:grpSpPr bwMode="auto">
          <a:xfrm>
            <a:off x="3124200" y="4257675"/>
            <a:ext cx="2482850" cy="2249488"/>
            <a:chOff x="1008" y="2817"/>
            <a:chExt cx="1564" cy="1417"/>
          </a:xfrm>
        </p:grpSpPr>
        <p:grpSp>
          <p:nvGrpSpPr>
            <p:cNvPr id="483355" name="Group 27"/>
            <p:cNvGrpSpPr>
              <a:grpSpLocks/>
            </p:cNvGrpSpPr>
            <p:nvPr/>
          </p:nvGrpSpPr>
          <p:grpSpPr bwMode="auto">
            <a:xfrm>
              <a:off x="1008" y="2817"/>
              <a:ext cx="1564" cy="1157"/>
              <a:chOff x="1008" y="2577"/>
              <a:chExt cx="1564" cy="1157"/>
            </a:xfrm>
          </p:grpSpPr>
          <p:grpSp>
            <p:nvGrpSpPr>
              <p:cNvPr id="483356" name="Group 28"/>
              <p:cNvGrpSpPr>
                <a:grpSpLocks/>
              </p:cNvGrpSpPr>
              <p:nvPr/>
            </p:nvGrpSpPr>
            <p:grpSpPr bwMode="auto">
              <a:xfrm>
                <a:off x="1008" y="2663"/>
                <a:ext cx="1460" cy="1071"/>
                <a:chOff x="1008" y="2663"/>
                <a:chExt cx="1460" cy="1071"/>
              </a:xfrm>
            </p:grpSpPr>
            <p:sp>
              <p:nvSpPr>
                <p:cNvPr id="483357" name="Line 29"/>
                <p:cNvSpPr>
                  <a:spLocks noChangeShapeType="1"/>
                </p:cNvSpPr>
                <p:nvPr/>
              </p:nvSpPr>
              <p:spPr bwMode="auto">
                <a:xfrm>
                  <a:off x="1008" y="2663"/>
                  <a:ext cx="0" cy="1071"/>
                </a:xfrm>
                <a:prstGeom prst="line">
                  <a:avLst/>
                </a:prstGeom>
                <a:noFill/>
                <a:ln w="12700">
                  <a:solidFill>
                    <a:srgbClr val="CC33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3358" name="Line 30"/>
                <p:cNvSpPr>
                  <a:spLocks noChangeShapeType="1"/>
                </p:cNvSpPr>
                <p:nvPr/>
              </p:nvSpPr>
              <p:spPr bwMode="auto">
                <a:xfrm>
                  <a:off x="1013" y="3222"/>
                  <a:ext cx="1455" cy="0"/>
                </a:xfrm>
                <a:prstGeom prst="line">
                  <a:avLst/>
                </a:prstGeom>
                <a:noFill/>
                <a:ln w="12700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83359" name="Rectangle 31"/>
              <p:cNvSpPr>
                <a:spLocks noChangeArrowheads="1"/>
              </p:cNvSpPr>
              <p:nvPr/>
            </p:nvSpPr>
            <p:spPr bwMode="auto">
              <a:xfrm>
                <a:off x="1035" y="2577"/>
                <a:ext cx="56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Payoff</a:t>
                </a:r>
              </a:p>
            </p:txBody>
          </p:sp>
          <p:sp>
            <p:nvSpPr>
              <p:cNvPr id="483360" name="Rectangle 32"/>
              <p:cNvSpPr>
                <a:spLocks noChangeArrowheads="1"/>
              </p:cNvSpPr>
              <p:nvPr/>
            </p:nvSpPr>
            <p:spPr bwMode="auto">
              <a:xfrm>
                <a:off x="2283" y="3237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i="1">
                    <a:solidFill>
                      <a:srgbClr val="00CC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000" i="1" baseline="-25000">
                    <a:solidFill>
                      <a:srgbClr val="00CC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483361" name="Rectangle 33"/>
              <p:cNvSpPr>
                <a:spLocks noChangeArrowheads="1"/>
              </p:cNvSpPr>
              <p:nvPr/>
            </p:nvSpPr>
            <p:spPr bwMode="auto">
              <a:xfrm>
                <a:off x="1592" y="3225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i="1">
                    <a:solidFill>
                      <a:srgbClr val="00CC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483362" name="Line 34"/>
              <p:cNvSpPr>
                <a:spLocks noChangeShapeType="1"/>
              </p:cNvSpPr>
              <p:nvPr/>
            </p:nvSpPr>
            <p:spPr bwMode="auto">
              <a:xfrm>
                <a:off x="1710" y="3267"/>
                <a:ext cx="640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3363" name="Line 35"/>
              <p:cNvSpPr>
                <a:spLocks noChangeShapeType="1"/>
              </p:cNvSpPr>
              <p:nvPr/>
            </p:nvSpPr>
            <p:spPr bwMode="auto">
              <a:xfrm flipH="1" flipV="1">
                <a:off x="1278" y="2799"/>
                <a:ext cx="442" cy="468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3364" name="Text Box 36"/>
            <p:cNvSpPr txBox="1">
              <a:spLocks noChangeArrowheads="1"/>
            </p:cNvSpPr>
            <p:nvPr/>
          </p:nvSpPr>
          <p:spPr bwMode="auto">
            <a:xfrm>
              <a:off x="1200" y="3984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Long put</a:t>
              </a:r>
            </a:p>
          </p:txBody>
        </p:sp>
      </p:grpSp>
      <p:grpSp>
        <p:nvGrpSpPr>
          <p:cNvPr id="483365" name="Group 37"/>
          <p:cNvGrpSpPr>
            <a:grpSpLocks/>
          </p:cNvGrpSpPr>
          <p:nvPr/>
        </p:nvGrpSpPr>
        <p:grpSpPr bwMode="auto">
          <a:xfrm>
            <a:off x="6648450" y="4257675"/>
            <a:ext cx="2501900" cy="2249488"/>
            <a:chOff x="3228" y="2817"/>
            <a:chExt cx="1576" cy="1417"/>
          </a:xfrm>
        </p:grpSpPr>
        <p:grpSp>
          <p:nvGrpSpPr>
            <p:cNvPr id="483366" name="Group 38"/>
            <p:cNvGrpSpPr>
              <a:grpSpLocks/>
            </p:cNvGrpSpPr>
            <p:nvPr/>
          </p:nvGrpSpPr>
          <p:grpSpPr bwMode="auto">
            <a:xfrm>
              <a:off x="3228" y="2817"/>
              <a:ext cx="1576" cy="1157"/>
              <a:chOff x="3228" y="2577"/>
              <a:chExt cx="1576" cy="1157"/>
            </a:xfrm>
          </p:grpSpPr>
          <p:grpSp>
            <p:nvGrpSpPr>
              <p:cNvPr id="483367" name="Group 39"/>
              <p:cNvGrpSpPr>
                <a:grpSpLocks/>
              </p:cNvGrpSpPr>
              <p:nvPr/>
            </p:nvGrpSpPr>
            <p:grpSpPr bwMode="auto">
              <a:xfrm>
                <a:off x="3228" y="2663"/>
                <a:ext cx="1460" cy="1071"/>
                <a:chOff x="3228" y="2663"/>
                <a:chExt cx="1460" cy="1071"/>
              </a:xfrm>
            </p:grpSpPr>
            <p:sp>
              <p:nvSpPr>
                <p:cNvPr id="483368" name="Line 40"/>
                <p:cNvSpPr>
                  <a:spLocks noChangeShapeType="1"/>
                </p:cNvSpPr>
                <p:nvPr/>
              </p:nvSpPr>
              <p:spPr bwMode="auto">
                <a:xfrm>
                  <a:off x="3228" y="2663"/>
                  <a:ext cx="0" cy="1071"/>
                </a:xfrm>
                <a:prstGeom prst="line">
                  <a:avLst/>
                </a:prstGeom>
                <a:noFill/>
                <a:ln w="12700">
                  <a:solidFill>
                    <a:srgbClr val="CC33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3369" name="Line 41"/>
                <p:cNvSpPr>
                  <a:spLocks noChangeShapeType="1"/>
                </p:cNvSpPr>
                <p:nvPr/>
              </p:nvSpPr>
              <p:spPr bwMode="auto">
                <a:xfrm>
                  <a:off x="3233" y="3222"/>
                  <a:ext cx="1455" cy="0"/>
                </a:xfrm>
                <a:prstGeom prst="line">
                  <a:avLst/>
                </a:prstGeom>
                <a:noFill/>
                <a:ln w="12700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N Helvetica Narrow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83370" name="Rectangle 42"/>
              <p:cNvSpPr>
                <a:spLocks noChangeArrowheads="1"/>
              </p:cNvSpPr>
              <p:nvPr/>
            </p:nvSpPr>
            <p:spPr bwMode="auto">
              <a:xfrm>
                <a:off x="3267" y="2577"/>
                <a:ext cx="56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Payoff</a:t>
                </a:r>
              </a:p>
            </p:txBody>
          </p:sp>
          <p:sp>
            <p:nvSpPr>
              <p:cNvPr id="483371" name="Rectangle 43"/>
              <p:cNvSpPr>
                <a:spLocks noChangeArrowheads="1"/>
              </p:cNvSpPr>
              <p:nvPr/>
            </p:nvSpPr>
            <p:spPr bwMode="auto">
              <a:xfrm>
                <a:off x="4515" y="3237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i="1">
                    <a:solidFill>
                      <a:srgbClr val="00CC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000" i="1" baseline="-25000">
                    <a:solidFill>
                      <a:srgbClr val="00CC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483372" name="Rectangle 44"/>
              <p:cNvSpPr>
                <a:spLocks noChangeArrowheads="1"/>
              </p:cNvSpPr>
              <p:nvPr/>
            </p:nvSpPr>
            <p:spPr bwMode="auto">
              <a:xfrm>
                <a:off x="3824" y="2937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i="1">
                    <a:solidFill>
                      <a:srgbClr val="00CC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483373" name="Line 45"/>
              <p:cNvSpPr>
                <a:spLocks noChangeShapeType="1"/>
              </p:cNvSpPr>
              <p:nvPr/>
            </p:nvSpPr>
            <p:spPr bwMode="auto">
              <a:xfrm flipV="1">
                <a:off x="3461" y="3177"/>
                <a:ext cx="454" cy="524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3374" name="Line 46"/>
              <p:cNvSpPr>
                <a:spLocks noChangeShapeType="1"/>
              </p:cNvSpPr>
              <p:nvPr/>
            </p:nvSpPr>
            <p:spPr bwMode="auto">
              <a:xfrm>
                <a:off x="3905" y="3177"/>
                <a:ext cx="628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N Helvetica Narrow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3375" name="Text Box 47"/>
            <p:cNvSpPr txBox="1">
              <a:spLocks noChangeArrowheads="1"/>
            </p:cNvSpPr>
            <p:nvPr/>
          </p:nvSpPr>
          <p:spPr bwMode="auto">
            <a:xfrm>
              <a:off x="3552" y="3984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short 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514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418" y="432063"/>
            <a:ext cx="7829550" cy="8572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Effect of Variables on Option Pricing</a:t>
            </a:r>
          </a:p>
        </p:txBody>
      </p:sp>
      <p:sp>
        <p:nvSpPr>
          <p:cNvPr id="485379" name="Line 3"/>
          <p:cNvSpPr>
            <a:spLocks noChangeShapeType="1"/>
          </p:cNvSpPr>
          <p:nvPr/>
        </p:nvSpPr>
        <p:spPr bwMode="auto">
          <a:xfrm>
            <a:off x="2794001" y="3009900"/>
            <a:ext cx="6704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grpSp>
        <p:nvGrpSpPr>
          <p:cNvPr id="485380" name="Group 4"/>
          <p:cNvGrpSpPr>
            <a:grpSpLocks/>
          </p:cNvGrpSpPr>
          <p:nvPr/>
        </p:nvGrpSpPr>
        <p:grpSpPr bwMode="auto">
          <a:xfrm>
            <a:off x="2794000" y="2246314"/>
            <a:ext cx="6694488" cy="3925887"/>
            <a:chOff x="896" y="1337"/>
            <a:chExt cx="4217" cy="2255"/>
          </a:xfrm>
        </p:grpSpPr>
        <p:sp>
          <p:nvSpPr>
            <p:cNvPr id="485381" name="Rectangle 5"/>
            <p:cNvSpPr>
              <a:spLocks noChangeArrowheads="1"/>
            </p:cNvSpPr>
            <p:nvPr/>
          </p:nvSpPr>
          <p:spPr bwMode="auto">
            <a:xfrm>
              <a:off x="900" y="1337"/>
              <a:ext cx="4209" cy="2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85382" name="Rectangle 6"/>
            <p:cNvSpPr>
              <a:spLocks noChangeArrowheads="1"/>
            </p:cNvSpPr>
            <p:nvPr/>
          </p:nvSpPr>
          <p:spPr bwMode="auto">
            <a:xfrm>
              <a:off x="896" y="1776"/>
              <a:ext cx="4217" cy="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  <p:sp>
          <p:nvSpPr>
            <p:cNvPr id="485383" name="Rectangle 7"/>
            <p:cNvSpPr>
              <a:spLocks noChangeArrowheads="1"/>
            </p:cNvSpPr>
            <p:nvPr/>
          </p:nvSpPr>
          <p:spPr bwMode="auto">
            <a:xfrm>
              <a:off x="900" y="3590"/>
              <a:ext cx="4209" cy="2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N Helvetica Narrow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4618039" y="2370139"/>
            <a:ext cx="34144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85385" name="Rectangle 9"/>
          <p:cNvSpPr>
            <a:spLocks noChangeArrowheads="1"/>
          </p:cNvSpPr>
          <p:nvPr/>
        </p:nvSpPr>
        <p:spPr bwMode="auto">
          <a:xfrm>
            <a:off x="5903913" y="2370139"/>
            <a:ext cx="36228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85386" name="Rectangle 10"/>
          <p:cNvSpPr>
            <a:spLocks noChangeArrowheads="1"/>
          </p:cNvSpPr>
          <p:nvPr/>
        </p:nvSpPr>
        <p:spPr bwMode="auto">
          <a:xfrm>
            <a:off x="7189789" y="2370139"/>
            <a:ext cx="42159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85387" name="Rectangle 11"/>
          <p:cNvSpPr>
            <a:spLocks noChangeArrowheads="1"/>
          </p:cNvSpPr>
          <p:nvPr/>
        </p:nvSpPr>
        <p:spPr bwMode="auto">
          <a:xfrm>
            <a:off x="8480426" y="2370139"/>
            <a:ext cx="402355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grpSp>
        <p:nvGrpSpPr>
          <p:cNvPr id="485388" name="Group 12"/>
          <p:cNvGrpSpPr>
            <a:grpSpLocks/>
          </p:cNvGrpSpPr>
          <p:nvPr/>
        </p:nvGrpSpPr>
        <p:grpSpPr bwMode="auto">
          <a:xfrm>
            <a:off x="2590801" y="2370138"/>
            <a:ext cx="1485540" cy="3639010"/>
            <a:chOff x="1063" y="1408"/>
            <a:chExt cx="732" cy="2090"/>
          </a:xfrm>
        </p:grpSpPr>
        <p:sp>
          <p:nvSpPr>
            <p:cNvPr id="485389" name="Rectangle 13"/>
            <p:cNvSpPr>
              <a:spLocks noChangeArrowheads="1"/>
            </p:cNvSpPr>
            <p:nvPr/>
          </p:nvSpPr>
          <p:spPr bwMode="auto">
            <a:xfrm>
              <a:off x="1063" y="1408"/>
              <a:ext cx="732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Variable</a:t>
              </a:r>
            </a:p>
          </p:txBody>
        </p:sp>
        <p:grpSp>
          <p:nvGrpSpPr>
            <p:cNvPr id="485390" name="Group 14"/>
            <p:cNvGrpSpPr>
              <a:grpSpLocks/>
            </p:cNvGrpSpPr>
            <p:nvPr/>
          </p:nvGrpSpPr>
          <p:grpSpPr bwMode="auto">
            <a:xfrm>
              <a:off x="1255" y="1806"/>
              <a:ext cx="218" cy="1692"/>
              <a:chOff x="1255" y="1806"/>
              <a:chExt cx="218" cy="1692"/>
            </a:xfrm>
          </p:grpSpPr>
          <p:sp>
            <p:nvSpPr>
              <p:cNvPr id="485391" name="Rectangle 15"/>
              <p:cNvSpPr>
                <a:spLocks noChangeArrowheads="1"/>
              </p:cNvSpPr>
              <p:nvPr/>
            </p:nvSpPr>
            <p:spPr bwMode="auto">
              <a:xfrm>
                <a:off x="1256" y="1806"/>
                <a:ext cx="189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485392" name="Rectangle 16"/>
              <p:cNvSpPr>
                <a:spLocks noChangeArrowheads="1"/>
              </p:cNvSpPr>
              <p:nvPr/>
            </p:nvSpPr>
            <p:spPr bwMode="auto">
              <a:xfrm>
                <a:off x="1256" y="2085"/>
                <a:ext cx="208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485393" name="Rectangle 17"/>
              <p:cNvSpPr>
                <a:spLocks noChangeArrowheads="1"/>
              </p:cNvSpPr>
              <p:nvPr/>
            </p:nvSpPr>
            <p:spPr bwMode="auto">
              <a:xfrm>
                <a:off x="1256" y="2364"/>
                <a:ext cx="198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485394" name="Rectangle 18"/>
              <p:cNvSpPr>
                <a:spLocks noChangeArrowheads="1"/>
              </p:cNvSpPr>
              <p:nvPr/>
            </p:nvSpPr>
            <p:spPr bwMode="auto">
              <a:xfrm>
                <a:off x="1255" y="2643"/>
                <a:ext cx="186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σ</a:t>
                </a:r>
              </a:p>
            </p:txBody>
          </p:sp>
          <p:sp>
            <p:nvSpPr>
              <p:cNvPr id="485395" name="Rectangle 19"/>
              <p:cNvSpPr>
                <a:spLocks noChangeArrowheads="1"/>
              </p:cNvSpPr>
              <p:nvPr/>
            </p:nvSpPr>
            <p:spPr bwMode="auto">
              <a:xfrm>
                <a:off x="1255" y="2920"/>
                <a:ext cx="159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485396" name="Rectangle 20"/>
              <p:cNvSpPr>
                <a:spLocks noChangeArrowheads="1"/>
              </p:cNvSpPr>
              <p:nvPr/>
            </p:nvSpPr>
            <p:spPr bwMode="auto">
              <a:xfrm>
                <a:off x="1255" y="3199"/>
                <a:ext cx="218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</p:grpSp>
      <p:sp>
        <p:nvSpPr>
          <p:cNvPr id="485397" name="Rectangle 21"/>
          <p:cNvSpPr>
            <a:spLocks noChangeArrowheads="1"/>
          </p:cNvSpPr>
          <p:nvPr/>
        </p:nvSpPr>
        <p:spPr bwMode="auto">
          <a:xfrm>
            <a:off x="4556125" y="3095626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5398" name="Rectangle 22"/>
          <p:cNvSpPr>
            <a:spLocks noChangeArrowheads="1"/>
          </p:cNvSpPr>
          <p:nvPr/>
        </p:nvSpPr>
        <p:spPr bwMode="auto">
          <a:xfrm>
            <a:off x="7142163" y="3095626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5399" name="Rectangle 23"/>
          <p:cNvSpPr>
            <a:spLocks noChangeArrowheads="1"/>
          </p:cNvSpPr>
          <p:nvPr/>
        </p:nvSpPr>
        <p:spPr bwMode="auto">
          <a:xfrm>
            <a:off x="8421688" y="3036889"/>
            <a:ext cx="36228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</a:p>
        </p:txBody>
      </p:sp>
      <p:sp>
        <p:nvSpPr>
          <p:cNvPr id="485400" name="Rectangle 24"/>
          <p:cNvSpPr>
            <a:spLocks noChangeArrowheads="1"/>
          </p:cNvSpPr>
          <p:nvPr/>
        </p:nvSpPr>
        <p:spPr bwMode="auto">
          <a:xfrm>
            <a:off x="5849938" y="3632201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grpSp>
        <p:nvGrpSpPr>
          <p:cNvPr id="485401" name="Group 25"/>
          <p:cNvGrpSpPr>
            <a:grpSpLocks/>
          </p:cNvGrpSpPr>
          <p:nvPr/>
        </p:nvGrpSpPr>
        <p:grpSpPr bwMode="auto">
          <a:xfrm>
            <a:off x="4651376" y="4156075"/>
            <a:ext cx="1655763" cy="521167"/>
            <a:chOff x="2066" y="2352"/>
            <a:chExt cx="1043" cy="299"/>
          </a:xfrm>
        </p:grpSpPr>
        <p:sp>
          <p:nvSpPr>
            <p:cNvPr id="485402" name="Rectangle 26"/>
            <p:cNvSpPr>
              <a:spLocks noChangeArrowheads="1"/>
            </p:cNvSpPr>
            <p:nvPr/>
          </p:nvSpPr>
          <p:spPr bwMode="auto">
            <a:xfrm>
              <a:off x="2066" y="2352"/>
              <a:ext cx="22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485403" name="Rectangle 27"/>
            <p:cNvSpPr>
              <a:spLocks noChangeArrowheads="1"/>
            </p:cNvSpPr>
            <p:nvPr/>
          </p:nvSpPr>
          <p:spPr bwMode="auto">
            <a:xfrm>
              <a:off x="2881" y="2352"/>
              <a:ext cx="22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</p:grpSp>
      <p:sp>
        <p:nvSpPr>
          <p:cNvPr id="485404" name="Rectangle 28"/>
          <p:cNvSpPr>
            <a:spLocks noChangeArrowheads="1"/>
          </p:cNvSpPr>
          <p:nvPr/>
        </p:nvSpPr>
        <p:spPr bwMode="auto">
          <a:xfrm>
            <a:off x="7142163" y="4103689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5405" name="Rectangle 29"/>
          <p:cNvSpPr>
            <a:spLocks noChangeArrowheads="1"/>
          </p:cNvSpPr>
          <p:nvPr/>
        </p:nvSpPr>
        <p:spPr bwMode="auto">
          <a:xfrm>
            <a:off x="8435975" y="4103689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5406" name="Rectangle 30"/>
          <p:cNvSpPr>
            <a:spLocks noChangeArrowheads="1"/>
          </p:cNvSpPr>
          <p:nvPr/>
        </p:nvSpPr>
        <p:spPr bwMode="auto">
          <a:xfrm>
            <a:off x="4556125" y="4684714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5407" name="Rectangle 31"/>
          <p:cNvSpPr>
            <a:spLocks noChangeArrowheads="1"/>
          </p:cNvSpPr>
          <p:nvPr/>
        </p:nvSpPr>
        <p:spPr bwMode="auto">
          <a:xfrm>
            <a:off x="5849938" y="4684714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5408" name="Rectangle 32"/>
          <p:cNvSpPr>
            <a:spLocks noChangeArrowheads="1"/>
          </p:cNvSpPr>
          <p:nvPr/>
        </p:nvSpPr>
        <p:spPr bwMode="auto">
          <a:xfrm>
            <a:off x="7142163" y="4684714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5409" name="Rectangle 33"/>
          <p:cNvSpPr>
            <a:spLocks noChangeArrowheads="1"/>
          </p:cNvSpPr>
          <p:nvPr/>
        </p:nvSpPr>
        <p:spPr bwMode="auto">
          <a:xfrm>
            <a:off x="8435975" y="4684714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5410" name="Rectangle 34"/>
          <p:cNvSpPr>
            <a:spLocks noChangeArrowheads="1"/>
          </p:cNvSpPr>
          <p:nvPr/>
        </p:nvSpPr>
        <p:spPr bwMode="auto">
          <a:xfrm>
            <a:off x="4556125" y="5153026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5411" name="Rectangle 35"/>
          <p:cNvSpPr>
            <a:spLocks noChangeArrowheads="1"/>
          </p:cNvSpPr>
          <p:nvPr/>
        </p:nvSpPr>
        <p:spPr bwMode="auto">
          <a:xfrm>
            <a:off x="5834063" y="5060951"/>
            <a:ext cx="36228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</a:p>
        </p:txBody>
      </p:sp>
      <p:sp>
        <p:nvSpPr>
          <p:cNvPr id="485412" name="Rectangle 36"/>
          <p:cNvSpPr>
            <a:spLocks noChangeArrowheads="1"/>
          </p:cNvSpPr>
          <p:nvPr/>
        </p:nvSpPr>
        <p:spPr bwMode="auto">
          <a:xfrm>
            <a:off x="7142163" y="5153026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5413" name="Rectangle 37"/>
          <p:cNvSpPr>
            <a:spLocks noChangeArrowheads="1"/>
          </p:cNvSpPr>
          <p:nvPr/>
        </p:nvSpPr>
        <p:spPr bwMode="auto">
          <a:xfrm>
            <a:off x="8421688" y="5060951"/>
            <a:ext cx="36228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</a:p>
        </p:txBody>
      </p:sp>
      <p:sp>
        <p:nvSpPr>
          <p:cNvPr id="485414" name="Rectangle 38"/>
          <p:cNvSpPr>
            <a:spLocks noChangeArrowheads="1"/>
          </p:cNvSpPr>
          <p:nvPr/>
        </p:nvSpPr>
        <p:spPr bwMode="auto">
          <a:xfrm>
            <a:off x="5834063" y="3036889"/>
            <a:ext cx="36228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</a:p>
        </p:txBody>
      </p:sp>
      <p:sp>
        <p:nvSpPr>
          <p:cNvPr id="485415" name="Rectangle 39"/>
          <p:cNvSpPr>
            <a:spLocks noChangeArrowheads="1"/>
          </p:cNvSpPr>
          <p:nvPr/>
        </p:nvSpPr>
        <p:spPr bwMode="auto">
          <a:xfrm>
            <a:off x="4540250" y="3552826"/>
            <a:ext cx="36228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</a:p>
        </p:txBody>
      </p:sp>
      <p:sp>
        <p:nvSpPr>
          <p:cNvPr id="485416" name="Rectangle 40"/>
          <p:cNvSpPr>
            <a:spLocks noChangeArrowheads="1"/>
          </p:cNvSpPr>
          <p:nvPr/>
        </p:nvSpPr>
        <p:spPr bwMode="auto">
          <a:xfrm>
            <a:off x="7127875" y="3552826"/>
            <a:ext cx="36228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</a:p>
        </p:txBody>
      </p:sp>
      <p:sp>
        <p:nvSpPr>
          <p:cNvPr id="485417" name="Rectangle 41"/>
          <p:cNvSpPr>
            <a:spLocks noChangeArrowheads="1"/>
          </p:cNvSpPr>
          <p:nvPr/>
        </p:nvSpPr>
        <p:spPr bwMode="auto">
          <a:xfrm>
            <a:off x="8435975" y="3632201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5418" name="Rectangle 42"/>
          <p:cNvSpPr>
            <a:spLocks noChangeArrowheads="1"/>
          </p:cNvSpPr>
          <p:nvPr/>
        </p:nvSpPr>
        <p:spPr bwMode="auto">
          <a:xfrm>
            <a:off x="4540250" y="5535614"/>
            <a:ext cx="36228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</a:p>
        </p:txBody>
      </p:sp>
      <p:sp>
        <p:nvSpPr>
          <p:cNvPr id="485419" name="Rectangle 43"/>
          <p:cNvSpPr>
            <a:spLocks noChangeArrowheads="1"/>
          </p:cNvSpPr>
          <p:nvPr/>
        </p:nvSpPr>
        <p:spPr bwMode="auto">
          <a:xfrm>
            <a:off x="5849938" y="5551489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5420" name="Rectangle 44"/>
          <p:cNvSpPr>
            <a:spLocks noChangeArrowheads="1"/>
          </p:cNvSpPr>
          <p:nvPr/>
        </p:nvSpPr>
        <p:spPr bwMode="auto">
          <a:xfrm>
            <a:off x="7127875" y="5551489"/>
            <a:ext cx="36228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</a:p>
        </p:txBody>
      </p:sp>
      <p:sp>
        <p:nvSpPr>
          <p:cNvPr id="485421" name="Rectangle 45"/>
          <p:cNvSpPr>
            <a:spLocks noChangeArrowheads="1"/>
          </p:cNvSpPr>
          <p:nvPr/>
        </p:nvSpPr>
        <p:spPr bwMode="auto">
          <a:xfrm>
            <a:off x="8435975" y="5534026"/>
            <a:ext cx="3879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5422" name="Rectangle 46"/>
          <p:cNvSpPr>
            <a:spLocks noChangeArrowheads="1"/>
          </p:cNvSpPr>
          <p:nvPr/>
        </p:nvSpPr>
        <p:spPr bwMode="auto">
          <a:xfrm>
            <a:off x="5638801" y="1447801"/>
            <a:ext cx="3636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 = max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Xe</a:t>
            </a:r>
            <a:r>
              <a:rPr lang="en-US" altLang="zh-CN" sz="2800" b="1" i="1" baseline="30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-rT</a:t>
            </a:r>
            <a:r>
              <a:rPr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- S,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0)</a:t>
            </a:r>
          </a:p>
        </p:txBody>
      </p:sp>
      <p:sp>
        <p:nvSpPr>
          <p:cNvPr id="485423" name="Rectangle 47"/>
          <p:cNvSpPr>
            <a:spLocks noChangeArrowheads="1"/>
          </p:cNvSpPr>
          <p:nvPr/>
        </p:nvSpPr>
        <p:spPr bwMode="auto">
          <a:xfrm>
            <a:off x="2667001" y="1447801"/>
            <a:ext cx="298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 = max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S-</a:t>
            </a:r>
            <a:r>
              <a:rPr lang="en-US" altLang="zh-CN" sz="28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Xe</a:t>
            </a:r>
            <a:r>
              <a:rPr lang="en-US" altLang="zh-CN" sz="2800" b="1" i="1" baseline="30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 baseline="30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0)</a:t>
            </a:r>
            <a:endParaRPr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847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193" y="762000"/>
            <a:ext cx="10363200" cy="704850"/>
          </a:xfrm>
        </p:spPr>
        <p:txBody>
          <a:bodyPr/>
          <a:lstStyle/>
          <a:p>
            <a:r>
              <a:rPr lang="en-US" altLang="zh-CN" dirty="0">
                <a:solidFill>
                  <a:srgbClr val="CC6600"/>
                </a:solidFill>
                <a:ea typeface="宋体" panose="02010600030101010101" pitchFamily="2" charset="-122"/>
              </a:rPr>
              <a:t>Effect of Variables on Option Pricing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1218884" y="6348603"/>
            <a:ext cx="10276114" cy="15076"/>
          </a:xfrm>
          <a:prstGeom prst="straightConnector1">
            <a:avLst/>
          </a:prstGeom>
          <a:ln w="38100">
            <a:solidFill>
              <a:srgbClr val="CC3300"/>
            </a:solidFill>
            <a:headEnd type="none" w="lg" len="lg"/>
            <a:tailEnd type="stealth" w="lg" len="lg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 bwMode="auto">
          <a:xfrm flipV="1">
            <a:off x="1818244" y="1466850"/>
            <a:ext cx="72572" cy="5238751"/>
          </a:xfrm>
          <a:prstGeom prst="straightConnector1">
            <a:avLst/>
          </a:prstGeom>
          <a:noFill/>
          <a:ln w="38100" cap="flat" cmpd="sng" algn="ctr">
            <a:solidFill>
              <a:srgbClr val="CC33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" name="组合 16"/>
          <p:cNvGrpSpPr/>
          <p:nvPr/>
        </p:nvGrpSpPr>
        <p:grpSpPr>
          <a:xfrm>
            <a:off x="1043195" y="3310206"/>
            <a:ext cx="10636041" cy="369332"/>
            <a:chOff x="946359" y="3309170"/>
            <a:chExt cx="10636041" cy="369332"/>
          </a:xfrm>
        </p:grpSpPr>
        <p:cxnSp>
          <p:nvCxnSpPr>
            <p:cNvPr id="11" name="直接连接符 10"/>
            <p:cNvCxnSpPr/>
            <p:nvPr/>
          </p:nvCxnSpPr>
          <p:spPr bwMode="auto">
            <a:xfrm flipV="1">
              <a:off x="1306286" y="3483429"/>
              <a:ext cx="10276114" cy="43543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文本框 12"/>
            <p:cNvSpPr txBox="1"/>
            <p:nvPr/>
          </p:nvSpPr>
          <p:spPr>
            <a:xfrm rot="21437102">
              <a:off x="946359" y="330917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0000CC"/>
                  </a:solidFill>
                </a:rPr>
                <a:t>X</a:t>
              </a:r>
              <a:endParaRPr lang="zh-CN" altLang="en-US" b="1" i="1" dirty="0">
                <a:solidFill>
                  <a:srgbClr val="0000CC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134780" y="5545623"/>
            <a:ext cx="3602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baseline="-25000" dirty="0" smtClean="0">
                <a:solidFill>
                  <a:srgbClr val="0000CC"/>
                </a:solidFill>
              </a:rPr>
              <a:t>t</a:t>
            </a:r>
            <a:endParaRPr lang="zh-CN" altLang="en-US" sz="4000" b="1" i="1" baseline="-25000" dirty="0">
              <a:solidFill>
                <a:srgbClr val="0000CC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88820" y="590201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52" y="4667781"/>
            <a:ext cx="262151" cy="243861"/>
          </a:xfrm>
          <a:prstGeom prst="rect">
            <a:avLst/>
          </a:prstGeom>
        </p:spPr>
      </p:pic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5638801" y="1447801"/>
            <a:ext cx="4235134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 = </a:t>
            </a:r>
            <a:r>
              <a:rPr lang="en-US" altLang="zh-CN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1" baseline="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 baseline="30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- S, 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0))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Rectangle 47"/>
          <p:cNvSpPr>
            <a:spLocks noChangeArrowheads="1"/>
          </p:cNvSpPr>
          <p:nvPr/>
        </p:nvSpPr>
        <p:spPr bwMode="auto">
          <a:xfrm>
            <a:off x="2667001" y="1447801"/>
            <a:ext cx="3483326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 = </a:t>
            </a:r>
            <a:r>
              <a:rPr lang="en-US" altLang="zh-CN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1" baseline="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 baseline="30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S-X, 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0))</a:t>
            </a:r>
            <a:endParaRPr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0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59 -0.02245 C 0.05299 0.0912 0.07604 0.16852 0.0888 0.16528 C 0.10039 0.15972 0.09909 0.07014 0.0862 -0.04468 C 0.10742 0.06759 0.12968 0.14537 0.14232 0.13981 C 0.15416 0.13542 0.15273 0.04653 0.13958 -0.06944 C 0.1608 0.04352 0.18359 0.12083 0.19518 0.11713 C 0.2069 0.11204 0.20846 0.02199 0.19479 -0.09421 C 0.21523 0.02014 0.23633 0.09884 0.24987 0.09398 C 0.2608 0.08681 0.26172 -0.00069 0.24896 -0.11829 C 0.26771 -0.00463 0.29179 0.07315 0.3039 0.06921 C 0.31692 0.06227 0.31497 -0.025 0.30156 -0.1412 C 0.32396 -0.02894 0.34583 0.04792 0.35768 0.04491 C 0.3694 0.03866 0.3681 -0.04815 0.35755 -0.16574 C 0.37656 -0.05208 0.39843 0.02593 0.41054 0.02153 C 0.42357 0.01597 0.42357 -0.07315 0.41002 -0.18935 C 0.42942 -0.07639 0.45234 0.00278 0.46627 -0.00347 C 0.47812 -0.00949 0.47721 -0.09676 0.4651 -0.21343 " pathEditMode="relative" rAng="20760000" ptsTypes="AAAAAAAAAAAAAAA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69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00443 -0.1215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29" y="434975"/>
            <a:ext cx="929572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>
                <a:ea typeface="宋体" panose="02010600030101010101" pitchFamily="2" charset="-122"/>
              </a:rPr>
              <a:t>Effect of Variables on Option Pricing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315" y="1788885"/>
            <a:ext cx="10353303" cy="4343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An American option is worth at least as much as the corresponding European option	</a:t>
            </a:r>
          </a:p>
          <a:p>
            <a:pPr algn="ctr">
              <a:buFontTx/>
              <a:buNone/>
            </a:pP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C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FF0066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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c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	  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P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FF0066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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p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Call option become more valuable as the stock price increase and less valuable as the strike price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increase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Put option behave in the opposite way from call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Both put and call American options become more valuable as the time to expiration increases</a:t>
            </a:r>
          </a:p>
        </p:txBody>
      </p:sp>
    </p:spTree>
    <p:extLst>
      <p:ext uri="{BB962C8B-B14F-4D97-AF65-F5344CB8AC3E}">
        <p14:creationId xmlns:p14="http://schemas.microsoft.com/office/powerpoint/2010/main" val="4145281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4400" dirty="0">
                <a:ea typeface="宋体" panose="02010600030101010101" pitchFamily="2" charset="-122"/>
              </a:rPr>
              <a:t>Effect of Variables on Option Pricing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256" y="1802947"/>
            <a:ext cx="10043887" cy="4633913"/>
          </a:xfrm>
        </p:spPr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Although European put and call options usually become more valuable as the time to expiration increases, this is not always the case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As volatility increases, the chance that the stock will do very well or very poor increases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For the owner of a stock</a:t>
            </a:r>
            <a:r>
              <a:rPr lang="en-US" altLang="zh-CN" b="0" dirty="0" smtClean="0">
                <a:solidFill>
                  <a:srgbClr val="FF0066"/>
                </a:solidFill>
                <a:ea typeface="宋体" panose="02010600030101010101" pitchFamily="2" charset="-122"/>
              </a:rPr>
              <a:t>, these 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two outcomes offset each </a:t>
            </a:r>
            <a:r>
              <a:rPr lang="en-US" altLang="zh-CN" b="0" dirty="0" smtClean="0">
                <a:solidFill>
                  <a:srgbClr val="FF0066"/>
                </a:solidFill>
                <a:ea typeface="宋体" panose="02010600030101010101" pitchFamily="2" charset="-122"/>
              </a:rPr>
              <a:t>other</a:t>
            </a:r>
            <a:endParaRPr lang="en-US" altLang="zh-CN" b="0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But not for the call and the </a:t>
            </a:r>
            <a:r>
              <a:rPr lang="en-US" altLang="zh-CN" b="0" dirty="0" smtClean="0">
                <a:solidFill>
                  <a:srgbClr val="FF0066"/>
                </a:solidFill>
                <a:ea typeface="宋体" panose="02010600030101010101" pitchFamily="2" charset="-122"/>
              </a:rPr>
              <a:t>put</a:t>
            </a:r>
            <a:endParaRPr lang="en-US" altLang="zh-CN" b="0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2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82436" y="2784764"/>
            <a:ext cx="9245600" cy="2362200"/>
          </a:xfrm>
        </p:spPr>
        <p:txBody>
          <a:bodyPr/>
          <a:lstStyle/>
          <a:p>
            <a:pPr lvl="4" algn="ctr"/>
            <a:r>
              <a:rPr lang="en-US" altLang="zh-CN" sz="4400" dirty="0" smtClean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Upper </a:t>
            </a:r>
            <a:r>
              <a:rPr lang="en-US" altLang="zh-CN" sz="4400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and Lower </a:t>
            </a:r>
            <a:r>
              <a:rPr lang="en-US" altLang="zh-CN" sz="4400" dirty="0" smtClean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Bounds</a:t>
            </a:r>
            <a:br>
              <a:rPr lang="en-US" altLang="zh-CN" sz="4400" dirty="0" smtClean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</a:br>
            <a:r>
              <a:rPr lang="en-US" altLang="zh-CN" sz="4400" dirty="0" smtClean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for</a:t>
            </a:r>
            <a:br>
              <a:rPr lang="en-US" altLang="zh-CN" sz="4400" dirty="0" smtClean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</a:br>
            <a:r>
              <a:rPr lang="en-US" altLang="zh-CN" sz="4400" dirty="0" smtClean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Option Prices</a:t>
            </a:r>
            <a:endParaRPr lang="zh-CN" altLang="en-US" sz="4400" dirty="0">
              <a:solidFill>
                <a:srgbClr val="FF0066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2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1786" y="503959"/>
            <a:ext cx="9494323" cy="1143000"/>
          </a:xfrm>
        </p:spPr>
        <p:txBody>
          <a:bodyPr/>
          <a:lstStyle/>
          <a:p>
            <a:r>
              <a:rPr lang="en-US" altLang="zh-CN" sz="4400" dirty="0"/>
              <a:t>Some Assumption 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257" y="1890032"/>
            <a:ext cx="10334171" cy="287655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There </a:t>
            </a:r>
            <a:r>
              <a:rPr lang="en-US" altLang="zh-CN" dirty="0">
                <a:solidFill>
                  <a:srgbClr val="0000CC"/>
                </a:solidFill>
              </a:rPr>
              <a:t>are no transactions costs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All trading profits(net of trading losses) are subject to the same tax </a:t>
            </a:r>
            <a:r>
              <a:rPr lang="en-US" altLang="zh-CN" dirty="0" smtClean="0">
                <a:solidFill>
                  <a:srgbClr val="0000CC"/>
                </a:solidFill>
              </a:rPr>
              <a:t>rate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>
                <a:solidFill>
                  <a:srgbClr val="0000CC"/>
                </a:solidFill>
              </a:rPr>
              <a:t>Borrowing and lending are possible at the risk-free interest </a:t>
            </a:r>
            <a:r>
              <a:rPr lang="en-US" altLang="zh-CN" dirty="0" smtClean="0">
                <a:solidFill>
                  <a:srgbClr val="0000CC"/>
                </a:solidFill>
              </a:rPr>
              <a:t>rate</a:t>
            </a:r>
            <a:endParaRPr lang="en-US" altLang="zh-C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8343" y="1828800"/>
            <a:ext cx="11408227" cy="2362200"/>
          </a:xfrm>
        </p:spPr>
        <p:txBody>
          <a:bodyPr/>
          <a:lstStyle/>
          <a:p>
            <a:pPr algn="ctr"/>
            <a:r>
              <a:rPr lang="en-US" altLang="zh-CN" sz="4800" dirty="0" smtClean="0"/>
              <a:t>Options</a:t>
            </a:r>
            <a:endParaRPr lang="zh-CN" altLang="en-US" sz="4800" dirty="0"/>
          </a:p>
        </p:txBody>
      </p:sp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5894284" y="3889993"/>
            <a:ext cx="5219700" cy="278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990600">
              <a:spcBef>
                <a:spcPct val="20000"/>
              </a:spcBef>
              <a:defRPr kumimoji="1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1pPr>
            <a:lvl2pPr marL="547688" indent="-368300" defTabSz="990600"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defRPr kumimoji="1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 marL="727075" defTabSz="990600"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 marL="1438275" indent="-265113" defTabSz="990600">
              <a:spcBef>
                <a:spcPct val="20000"/>
              </a:spcBef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66700" defTabSz="990600">
              <a:spcBef>
                <a:spcPct val="20000"/>
              </a:spcBef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66700" algn="ctr" defTabSz="990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66700" algn="ctr" defTabSz="990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66700" algn="ctr" defTabSz="990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66700" algn="ctr" defTabSz="990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2400" dirty="0">
                <a:solidFill>
                  <a:srgbClr val="CC6600"/>
                </a:solidFill>
                <a:ea typeface="黑体" panose="02010609060101010101" pitchFamily="49" charset="-12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黑体" panose="02010609060101010101" pitchFamily="49" charset="-122"/>
              </a:rPr>
              <a:t>Objective</a:t>
            </a:r>
          </a:p>
          <a:p>
            <a:pPr lvl="2" fontAlgn="base"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O</a:t>
            </a:r>
            <a:r>
              <a:rPr lang="en-US" altLang="zh-CN" dirty="0" smtClean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ptions</a:t>
            </a:r>
            <a:endParaRPr lang="en-US" altLang="zh-CN" dirty="0">
              <a:solidFill>
                <a:srgbClr val="FF0066"/>
              </a:solidFill>
              <a:effectLst/>
              <a:ea typeface="黑体" panose="02010609060101010101" pitchFamily="49" charset="-122"/>
            </a:endParaRPr>
          </a:p>
          <a:p>
            <a:pPr marL="984250" lvl="3" indent="0" defTabSz="984250" fontAlgn="base"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Valuation of options</a:t>
            </a:r>
          </a:p>
          <a:p>
            <a:pPr marL="1620838" lvl="4" fontAlgn="base"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l"/>
              <a:tabLst>
                <a:tab pos="1524000" algn="l"/>
              </a:tabLst>
            </a:pPr>
            <a:r>
              <a:rPr lang="en-US" altLang="zh-CN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Upper and Lower Bounds for Option Prices</a:t>
            </a:r>
          </a:p>
          <a:p>
            <a:pPr marL="1163638" lvl="5">
              <a:buClr>
                <a:srgbClr val="CC66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 Put-Call parity</a:t>
            </a:r>
          </a:p>
          <a:p>
            <a:pPr marL="1703388" lvl="6">
              <a:buClr>
                <a:srgbClr val="CC66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Early Exercise</a:t>
            </a:r>
          </a:p>
          <a:p>
            <a:pPr lvl="3" fontAlgn="base"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FF0066"/>
              </a:solidFill>
              <a:effectLst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9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258" y="476250"/>
            <a:ext cx="11016342" cy="1143000"/>
          </a:xfrm>
        </p:spPr>
        <p:txBody>
          <a:bodyPr/>
          <a:lstStyle/>
          <a:p>
            <a:r>
              <a:rPr lang="en-US" altLang="zh-CN" sz="4400" dirty="0">
                <a:ea typeface="宋体" panose="02010600030101010101" pitchFamily="2" charset="-122"/>
              </a:rPr>
              <a:t>Upper Bounds</a:t>
            </a:r>
            <a:r>
              <a:rPr lang="en-US" altLang="zh-CN" sz="4000" dirty="0">
                <a:ea typeface="宋体" panose="02010600030101010101" pitchFamily="2" charset="-122"/>
              </a:rPr>
              <a:t>(</a:t>
            </a:r>
            <a:r>
              <a:rPr lang="zh-CN" altLang="en-US" sz="4000" dirty="0">
                <a:ea typeface="宋体" panose="02010600030101010101" pitchFamily="2" charset="-122"/>
              </a:rPr>
              <a:t>上界</a:t>
            </a:r>
            <a:r>
              <a:rPr lang="zh-CN" altLang="en-US" sz="4000" dirty="0" smtClean="0">
                <a:ea typeface="宋体" panose="02010600030101010101" pitchFamily="2" charset="-122"/>
              </a:rPr>
              <a:t>)</a:t>
            </a:r>
            <a:endParaRPr lang="zh-CN" altLang="en-US" sz="4400" dirty="0">
              <a:ea typeface="宋体" panose="02010600030101010101" pitchFamily="2" charset="-122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399" y="1919058"/>
            <a:ext cx="10392229" cy="343671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call option, at any case, the option can never be worth more than the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stock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3300"/>
                </a:solidFill>
                <a:ea typeface="宋体" panose="02010600030101010101" pitchFamily="2" charset="-122"/>
              </a:rPr>
              <a:t>c </a:t>
            </a:r>
            <a:r>
              <a:rPr lang="en-US" altLang="zh-CN" dirty="0" smtClean="0">
                <a:solidFill>
                  <a:srgbClr val="CC33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≤  </a:t>
            </a:r>
            <a:r>
              <a:rPr lang="en-US" altLang="zh-CN" i="1" dirty="0" smtClean="0">
                <a:solidFill>
                  <a:srgbClr val="CC33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baseline="-25000" dirty="0" smtClean="0">
                <a:solidFill>
                  <a:srgbClr val="CC33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lang="en-US" altLang="zh-CN" i="1" dirty="0" smtClean="0">
                <a:solidFill>
                  <a:srgbClr val="CC33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rgbClr val="CC33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and </a:t>
            </a:r>
            <a:r>
              <a:rPr lang="en-US" altLang="zh-CN" i="1" dirty="0">
                <a:solidFill>
                  <a:srgbClr val="CC33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 </a:t>
            </a:r>
            <a:r>
              <a:rPr lang="en-US" altLang="zh-CN" dirty="0">
                <a:solidFill>
                  <a:srgbClr val="CC33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≤</a:t>
            </a:r>
            <a:r>
              <a:rPr lang="en-US" altLang="zh-CN" i="1" dirty="0">
                <a:solidFill>
                  <a:srgbClr val="CC33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S</a:t>
            </a:r>
            <a:r>
              <a:rPr lang="en-US" altLang="zh-CN" baseline="-25000" dirty="0">
                <a:solidFill>
                  <a:srgbClr val="CC33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  <a:p>
            <a:r>
              <a:rPr lang="en-US" altLang="zh-CN" dirty="0">
                <a:solidFill>
                  <a:srgbClr val="0000CC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For put </a:t>
            </a:r>
            <a:r>
              <a:rPr lang="en-US" altLang="zh-CN" dirty="0" smtClean="0">
                <a:solidFill>
                  <a:srgbClr val="0000CC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option</a:t>
            </a:r>
          </a:p>
          <a:p>
            <a:pPr lvl="1"/>
            <a:r>
              <a:rPr lang="en-US" altLang="zh-CN" i="1" dirty="0" smtClean="0">
                <a:solidFill>
                  <a:srgbClr val="C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 </a:t>
            </a:r>
            <a:r>
              <a:rPr lang="en-US" altLang="zh-CN" dirty="0" smtClean="0">
                <a:solidFill>
                  <a:srgbClr val="C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≤ </a:t>
            </a:r>
            <a:r>
              <a:rPr lang="en-US" altLang="zh-CN" i="1" dirty="0" smtClean="0">
                <a:solidFill>
                  <a:srgbClr val="C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X  </a:t>
            </a:r>
            <a:r>
              <a:rPr lang="en-US" altLang="zh-CN" dirty="0">
                <a:solidFill>
                  <a:srgbClr val="0000CC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for American option</a:t>
            </a:r>
            <a:r>
              <a:rPr lang="en-US" altLang="zh-CN" i="1" dirty="0">
                <a:solidFill>
                  <a:srgbClr val="0000CC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lvl="1"/>
            <a:r>
              <a:rPr lang="en-US" altLang="zh-CN" i="1" dirty="0">
                <a:solidFill>
                  <a:srgbClr val="C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 </a:t>
            </a:r>
            <a:r>
              <a:rPr lang="en-US" altLang="zh-CN" dirty="0">
                <a:solidFill>
                  <a:srgbClr val="C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≤</a:t>
            </a:r>
            <a:r>
              <a:rPr lang="en-US" altLang="zh-CN" i="1" dirty="0">
                <a:solidFill>
                  <a:srgbClr val="C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i="1" dirty="0" err="1">
                <a:solidFill>
                  <a:srgbClr val="C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Xe</a:t>
            </a:r>
            <a:r>
              <a:rPr lang="en-US" altLang="zh-CN" i="1" baseline="30000" dirty="0" err="1">
                <a:solidFill>
                  <a:srgbClr val="C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-rT</a:t>
            </a:r>
            <a:r>
              <a:rPr lang="en-US" altLang="zh-CN" i="1" baseline="30000" dirty="0">
                <a:solidFill>
                  <a:srgbClr val="C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for European option</a:t>
            </a:r>
          </a:p>
        </p:txBody>
      </p:sp>
    </p:spTree>
    <p:extLst>
      <p:ext uri="{BB962C8B-B14F-4D97-AF65-F5344CB8AC3E}">
        <p14:creationId xmlns:p14="http://schemas.microsoft.com/office/powerpoint/2010/main" val="37689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313" y="2318656"/>
            <a:ext cx="10616541" cy="3810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 lower bound （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下界）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for the price of a European call option  on a non-dividend-paying stock: 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en-US" altLang="zh-CN" sz="2800" b="0" dirty="0">
              <a:ea typeface="宋体" panose="02010600030101010101" pitchFamily="2" charset="-122"/>
            </a:endParaRPr>
          </a:p>
          <a:p>
            <a:pPr lvl="1" algn="just"/>
            <a:endParaRPr lang="en-US" altLang="zh-CN" sz="2800" b="0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algn="just"/>
            <a:r>
              <a:rPr lang="en-US" altLang="zh-CN" sz="2800" b="0" dirty="0" smtClean="0">
                <a:solidFill>
                  <a:srgbClr val="FF0066"/>
                </a:solidFill>
                <a:ea typeface="宋体" panose="02010600030101010101" pitchFamily="2" charset="-122"/>
              </a:rPr>
              <a:t>Portfolio </a:t>
            </a:r>
            <a:r>
              <a:rPr lang="en-US" altLang="zh-CN" sz="2800" b="0" dirty="0">
                <a:solidFill>
                  <a:srgbClr val="FF0066"/>
                </a:solidFill>
                <a:ea typeface="宋体" panose="02010600030101010101" pitchFamily="2" charset="-122"/>
              </a:rPr>
              <a:t>A: one call option with strike price </a:t>
            </a:r>
            <a:r>
              <a:rPr lang="en-US" altLang="zh-CN" sz="2800" b="0" i="1" dirty="0">
                <a:solidFill>
                  <a:srgbClr val="FF0066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0" dirty="0">
                <a:solidFill>
                  <a:srgbClr val="FF0066"/>
                </a:solidFill>
                <a:ea typeface="宋体" panose="02010600030101010101" pitchFamily="2" charset="-122"/>
              </a:rPr>
              <a:t> and an amount of cash equal to</a:t>
            </a:r>
          </a:p>
          <a:p>
            <a:pPr lvl="1" algn="just"/>
            <a:r>
              <a:rPr lang="en-US" altLang="zh-CN" sz="2800" b="0" dirty="0">
                <a:solidFill>
                  <a:srgbClr val="FF0066"/>
                </a:solidFill>
                <a:ea typeface="宋体" panose="02010600030101010101" pitchFamily="2" charset="-122"/>
              </a:rPr>
              <a:t>Portfolio B: one share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title"/>
          </p:nvPr>
        </p:nvSpPr>
        <p:spPr>
          <a:xfrm>
            <a:off x="527792" y="928858"/>
            <a:ext cx="11059885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 smtClean="0">
                <a:ea typeface="宋体" panose="02010600030101010101" pitchFamily="2" charset="-122"/>
              </a:rPr>
              <a:t>Lower  Bounds for Call Option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  <p:graphicFrame>
        <p:nvGraphicFramePr>
          <p:cNvPr id="495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686243"/>
              </p:ext>
            </p:extLst>
          </p:nvPr>
        </p:nvGraphicFramePr>
        <p:xfrm>
          <a:off x="4350089" y="3530094"/>
          <a:ext cx="30273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" name="Equation" r:id="rId4" imgW="1143000" imgH="203040" progId="Equation.DSMT4">
                  <p:embed/>
                </p:oleObj>
              </mc:Choice>
              <mc:Fallback>
                <p:oleObj name="Equation" r:id="rId4" imgW="1143000" imgH="203040" progId="Equation.DSMT4">
                  <p:embed/>
                  <p:pic>
                    <p:nvPicPr>
                      <p:cNvPr id="495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089" y="3530094"/>
                        <a:ext cx="30273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58780"/>
              </p:ext>
            </p:extLst>
          </p:nvPr>
        </p:nvGraphicFramePr>
        <p:xfrm>
          <a:off x="3538516" y="4760649"/>
          <a:ext cx="787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" name="公式" r:id="rId6" imgW="355320" imgH="203040" progId="Equation.3">
                  <p:embed/>
                </p:oleObj>
              </mc:Choice>
              <mc:Fallback>
                <p:oleObj name="公式" r:id="rId6" imgW="355320" imgH="203040" progId="Equation.3">
                  <p:embed/>
                  <p:pic>
                    <p:nvPicPr>
                      <p:cNvPr id="4956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16" y="4760649"/>
                        <a:ext cx="7874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090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587373"/>
            <a:ext cx="10769600" cy="1143000"/>
          </a:xfrm>
        </p:spPr>
        <p:txBody>
          <a:bodyPr/>
          <a:lstStyle/>
          <a:p>
            <a:r>
              <a:rPr lang="en-US" altLang="zh-CN" sz="4400" dirty="0" smtClean="0">
                <a:ea typeface="宋体" panose="02010600030101010101" pitchFamily="2" charset="-122"/>
              </a:rPr>
              <a:t>Lower  Bounds for Call Option</a:t>
            </a:r>
            <a:endParaRPr lang="zh-CN" altLang="en-US" sz="4400" dirty="0">
              <a:ea typeface="宋体" panose="02010600030101010101" pitchFamily="2" charset="-122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30373"/>
            <a:ext cx="10363200" cy="4633913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value of portfolio A </a:t>
            </a:r>
            <a:r>
              <a:rPr lang="en-US" altLang="zh-CN" dirty="0">
                <a:ea typeface="宋体" panose="02010600030101010101" pitchFamily="2" charset="-122"/>
              </a:rPr>
              <a:t>at time </a:t>
            </a:r>
            <a:r>
              <a:rPr lang="en-US" altLang="zh-CN" i="1" dirty="0" smtClean="0">
                <a:ea typeface="宋体" panose="02010600030101010101" pitchFamily="2" charset="-122"/>
              </a:rPr>
              <a:t>T 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Max(</a:t>
            </a:r>
            <a:r>
              <a:rPr lang="en-US" altLang="zh-CN" sz="2400" i="1" dirty="0">
                <a:solidFill>
                  <a:srgbClr val="FF0066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solidFill>
                  <a:srgbClr val="FF0066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i="1" dirty="0">
                <a:solidFill>
                  <a:srgbClr val="FF0066"/>
                </a:solidFill>
                <a:ea typeface="宋体" panose="02010600030101010101" pitchFamily="2" charset="-122"/>
              </a:rPr>
              <a:t> , X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value of portfolio B </a:t>
            </a:r>
            <a:r>
              <a:rPr lang="en-US" altLang="zh-CN" dirty="0">
                <a:ea typeface="宋体" panose="02010600030101010101" pitchFamily="2" charset="-122"/>
              </a:rPr>
              <a:t>at time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FF0066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solidFill>
                  <a:srgbClr val="FF0066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FFFF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baseline="-25000" dirty="0">
                <a:solidFill>
                  <a:srgbClr val="FFFF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i="1" baseline="-25000" dirty="0">
                <a:ea typeface="宋体" panose="02010600030101010101" pitchFamily="2" charset="-122"/>
              </a:rPr>
              <a:t>    </a:t>
            </a:r>
          </a:p>
          <a:p>
            <a:pPr algn="just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At time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, Max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en-US" altLang="zh-CN" b="0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b="0" i="1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b="0" i="1" dirty="0">
                <a:solidFill>
                  <a:srgbClr val="0000CC"/>
                </a:solidFill>
                <a:ea typeface="宋体" panose="02010600030101010101" pitchFamily="2" charset="-122"/>
              </a:rPr>
              <a:t> , X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) 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i="1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, in the absence of arbitrage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opportunities,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this must also be true today. Hence</a:t>
            </a:r>
          </a:p>
          <a:p>
            <a:pPr algn="ctr">
              <a:buFontTx/>
              <a:buNone/>
            </a:pPr>
            <a:r>
              <a:rPr lang="en-US" altLang="zh-CN" sz="2400" i="1" dirty="0" err="1">
                <a:solidFill>
                  <a:srgbClr val="FF0066"/>
                </a:solidFill>
                <a:ea typeface="宋体" panose="02010600030101010101" pitchFamily="2" charset="-122"/>
              </a:rPr>
              <a:t>c+Xe</a:t>
            </a:r>
            <a:r>
              <a:rPr lang="en-US" altLang="zh-CN" sz="2400" i="1" baseline="30000" dirty="0" err="1">
                <a:solidFill>
                  <a:srgbClr val="FF0066"/>
                </a:solidFill>
                <a:ea typeface="宋体" panose="02010600030101010101" pitchFamily="2" charset="-122"/>
              </a:rPr>
              <a:t>-rT</a:t>
            </a:r>
            <a:r>
              <a:rPr lang="en-US" altLang="zh-CN" sz="2400" i="1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FF0066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solidFill>
                  <a:srgbClr val="FF0066"/>
                </a:solidFill>
                <a:ea typeface="宋体" panose="02010600030101010101" pitchFamily="2" charset="-122"/>
              </a:rPr>
              <a:t>0</a:t>
            </a:r>
          </a:p>
        </p:txBody>
      </p:sp>
      <p:graphicFrame>
        <p:nvGraphicFramePr>
          <p:cNvPr id="497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200945"/>
              </p:ext>
            </p:extLst>
          </p:nvPr>
        </p:nvGraphicFramePr>
        <p:xfrm>
          <a:off x="4582318" y="4941474"/>
          <a:ext cx="30273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Equation" r:id="rId4" imgW="1143000" imgH="203040" progId="Equation.DSMT4">
                  <p:embed/>
                </p:oleObj>
              </mc:Choice>
              <mc:Fallback>
                <p:oleObj name="Equation" r:id="rId4" imgW="1143000" imgH="203040" progId="Equation.DSMT4">
                  <p:embed/>
                  <p:pic>
                    <p:nvPicPr>
                      <p:cNvPr id="497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318" y="4941474"/>
                        <a:ext cx="30273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8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40" y="556532"/>
            <a:ext cx="11059887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 smtClean="0">
                <a:ea typeface="宋体" panose="02010600030101010101" pitchFamily="2" charset="-122"/>
              </a:rPr>
              <a:t>Lower  Bounds for Call Option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713" y="1839686"/>
            <a:ext cx="10508343" cy="464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Calls: An Arbitrage Opportunity?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Suppose that 	</a:t>
            </a:r>
          </a:p>
          <a:p>
            <a:pPr lvl="3">
              <a:buFont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= 3 			    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= 20 	</a:t>
            </a:r>
          </a:p>
          <a:p>
            <a:pPr lvl="3">
              <a:buFontTx/>
              <a:buNone/>
            </a:pP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	T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= 1 			    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= 10% 	</a:t>
            </a:r>
          </a:p>
          <a:p>
            <a:pPr lvl="3">
              <a:buFontTx/>
              <a:buNone/>
            </a:pP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	X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= 18			    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= 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there an arbitrage opportunity?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Buy call option and short one share of </a:t>
            </a:r>
            <a:r>
              <a:rPr lang="en-US" altLang="zh-CN" dirty="0" smtClean="0">
                <a:ea typeface="宋体" panose="02010600030101010101" pitchFamily="2" charset="-122"/>
              </a:rPr>
              <a:t>stock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573351"/>
              </p:ext>
            </p:extLst>
          </p:nvPr>
        </p:nvGraphicFramePr>
        <p:xfrm>
          <a:off x="4724751" y="4499244"/>
          <a:ext cx="28892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4" imgW="977760" imgH="203040" progId="Equation.DSMT4">
                  <p:embed/>
                </p:oleObj>
              </mc:Choice>
              <mc:Fallback>
                <p:oleObj name="Equation" r:id="rId4" imgW="977760" imgH="203040" progId="Equation.DSMT4">
                  <p:embed/>
                  <p:pic>
                    <p:nvPicPr>
                      <p:cNvPr id="499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751" y="4499244"/>
                        <a:ext cx="28892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059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743" y="592365"/>
            <a:ext cx="10987315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 smtClean="0">
                <a:ea typeface="宋体" panose="02010600030101010101" pitchFamily="2" charset="-122"/>
              </a:rPr>
              <a:t>Lower  Bounds for Put Option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686" y="1735365"/>
            <a:ext cx="10537372" cy="3962400"/>
          </a:xfrm>
        </p:spPr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Lower Bound for European Put Prices-No Dividends</a:t>
            </a:r>
          </a:p>
          <a:p>
            <a:pPr algn="ctr">
              <a:buFontTx/>
              <a:buNone/>
            </a:pP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b="0" dirty="0">
                <a:solidFill>
                  <a:srgbClr val="FF0066"/>
                </a:solidFill>
                <a:cs typeface="Times New Roman" panose="02020603050405020304" pitchFamily="18" charset="0"/>
              </a:rPr>
              <a:t> max</a:t>
            </a:r>
            <a:r>
              <a:rPr lang="en-US" altLang="zh-CN" sz="2400" b="0" i="1" dirty="0">
                <a:solidFill>
                  <a:srgbClr val="FF0066"/>
                </a:solidFill>
                <a:cs typeface="Times New Roman" panose="02020603050405020304" pitchFamily="18" charset="0"/>
              </a:rPr>
              <a:t>( Xe</a:t>
            </a:r>
            <a:r>
              <a:rPr lang="en-US" altLang="zh-CN" sz="2400" b="0" i="1" baseline="30000" dirty="0">
                <a:solidFill>
                  <a:srgbClr val="FF0066"/>
                </a:solidFill>
                <a:cs typeface="Times New Roman" panose="02020603050405020304" pitchFamily="18" charset="0"/>
              </a:rPr>
              <a:t>-rT</a:t>
            </a:r>
            <a:r>
              <a:rPr lang="en-US" altLang="zh-CN" sz="2400" b="0" i="1" dirty="0">
                <a:solidFill>
                  <a:srgbClr val="FF0066"/>
                </a:solidFill>
                <a:cs typeface="Times New Roman" panose="02020603050405020304" pitchFamily="18" charset="0"/>
              </a:rPr>
              <a:t>-S</a:t>
            </a:r>
            <a:r>
              <a:rPr lang="en-US" altLang="zh-CN" sz="2400" b="0" i="1" baseline="-25000" dirty="0">
                <a:solidFill>
                  <a:srgbClr val="FF0066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b="0" i="1" dirty="0">
                <a:solidFill>
                  <a:srgbClr val="FF0066"/>
                </a:solidFill>
                <a:cs typeface="Times New Roman" panose="02020603050405020304" pitchFamily="18" charset="0"/>
              </a:rPr>
              <a:t>, 0)</a:t>
            </a:r>
            <a:endParaRPr lang="en-US" altLang="zh-CN" sz="2400" b="0" i="1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Portfolio C: a share of stock and a put option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Portfolio D: an amount of cash equal to </a:t>
            </a:r>
            <a:r>
              <a:rPr lang="en-US" altLang="zh-CN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Xe</a:t>
            </a:r>
            <a:r>
              <a:rPr lang="en-US" altLang="zh-CN" i="1" baseline="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-rT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The value of portfolio C, At time </a:t>
            </a:r>
            <a:r>
              <a:rPr lang="en-US" altLang="zh-CN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zh-CN" altLang="en-US" dirty="0" smtClean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Max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i="1" baseline="-25000" dirty="0" smtClean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, X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</a:p>
          <a:p>
            <a:pPr algn="just"/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value of portfolio D, at time </a:t>
            </a:r>
            <a:r>
              <a:rPr lang="en-US" altLang="zh-CN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zh-CN" altLang="en-US" dirty="0" smtClean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X</a:t>
            </a:r>
          </a:p>
          <a:p>
            <a:pPr algn="just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At time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Max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S</a:t>
            </a:r>
            <a:r>
              <a:rPr lang="en-US" altLang="zh-CN" i="1" baseline="-25000" dirty="0">
                <a:solidFill>
                  <a:srgbClr val="FF0066"/>
                </a:solidFill>
                <a:ea typeface="宋体" panose="02010600030101010101" pitchFamily="2" charset="-122"/>
              </a:rPr>
              <a:t>T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, X 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≥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S</a:t>
            </a:r>
            <a:r>
              <a:rPr lang="en-US" altLang="zh-CN" i="1" baseline="-25000" dirty="0">
                <a:solidFill>
                  <a:srgbClr val="FF0066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, in the absence of arbitrage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opportunities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,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this must also be true today. Hence</a:t>
            </a:r>
          </a:p>
          <a:p>
            <a:pPr algn="ctr">
              <a:buFontTx/>
              <a:buNone/>
            </a:pP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p+ S</a:t>
            </a:r>
            <a:r>
              <a:rPr lang="en-US" altLang="zh-CN" sz="2400" b="0" i="1" baseline="-25000" dirty="0">
                <a:solidFill>
                  <a:srgbClr val="FF0066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b="0" i="1" dirty="0">
                <a:solidFill>
                  <a:srgbClr val="FF0066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 err="1">
                <a:solidFill>
                  <a:srgbClr val="FF0066"/>
                </a:solidFill>
                <a:ea typeface="宋体" panose="02010600030101010101" pitchFamily="2" charset="-122"/>
              </a:rPr>
              <a:t>Xe</a:t>
            </a:r>
            <a:r>
              <a:rPr lang="en-US" altLang="zh-CN" sz="2400" b="0" i="1" baseline="30000" dirty="0" err="1">
                <a:solidFill>
                  <a:srgbClr val="FF0066"/>
                </a:solidFill>
                <a:ea typeface="宋体" panose="02010600030101010101" pitchFamily="2" charset="-122"/>
              </a:rPr>
              <a:t>-rT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i="1" dirty="0" smtClean="0">
                <a:solidFill>
                  <a:srgbClr val="FF0066"/>
                </a:solidFill>
                <a:ea typeface="宋体" panose="02010600030101010101" pitchFamily="2" charset="-122"/>
              </a:rPr>
              <a:t>  P 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b="0" dirty="0">
                <a:solidFill>
                  <a:srgbClr val="FF0066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 err="1">
                <a:solidFill>
                  <a:srgbClr val="FF0066"/>
                </a:solidFill>
                <a:ea typeface="宋体" panose="02010600030101010101" pitchFamily="2" charset="-122"/>
              </a:rPr>
              <a:t>Xe</a:t>
            </a:r>
            <a:r>
              <a:rPr lang="en-US" altLang="zh-CN" sz="2400" b="0" i="1" baseline="30000" dirty="0" err="1">
                <a:solidFill>
                  <a:srgbClr val="FF0066"/>
                </a:solidFill>
                <a:ea typeface="宋体" panose="02010600030101010101" pitchFamily="2" charset="-122"/>
              </a:rPr>
              <a:t>-rT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 - S</a:t>
            </a:r>
            <a:r>
              <a:rPr lang="en-US" altLang="zh-CN" sz="2400" b="0" baseline="-25000" dirty="0">
                <a:solidFill>
                  <a:srgbClr val="FF0066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endParaRPr lang="en-US" altLang="zh-CN" sz="2400" b="0" i="1" baseline="-25000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P 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b="0" dirty="0">
                <a:solidFill>
                  <a:srgbClr val="FF0066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>
                <a:solidFill>
                  <a:srgbClr val="FF0066"/>
                </a:solidFill>
                <a:cs typeface="Times New Roman" panose="02020603050405020304" pitchFamily="18" charset="0"/>
              </a:rPr>
              <a:t>max</a:t>
            </a:r>
            <a:r>
              <a:rPr lang="en-US" altLang="zh-CN" sz="2400" b="0" dirty="0">
                <a:solidFill>
                  <a:srgbClr val="FF0066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400" b="0" i="1" dirty="0">
                <a:solidFill>
                  <a:srgbClr val="FF0066"/>
                </a:solidFill>
                <a:cs typeface="Times New Roman" panose="02020603050405020304" pitchFamily="18" charset="0"/>
              </a:rPr>
              <a:t>Xe</a:t>
            </a:r>
            <a:r>
              <a:rPr lang="en-US" altLang="zh-CN" sz="2400" b="0" i="1" baseline="30000" dirty="0">
                <a:solidFill>
                  <a:srgbClr val="FF0066"/>
                </a:solidFill>
                <a:cs typeface="Times New Roman" panose="02020603050405020304" pitchFamily="18" charset="0"/>
              </a:rPr>
              <a:t>-rT</a:t>
            </a:r>
            <a:r>
              <a:rPr lang="en-US" altLang="zh-CN" sz="2400" b="0" i="1" dirty="0">
                <a:solidFill>
                  <a:srgbClr val="FF0066"/>
                </a:solidFill>
                <a:cs typeface="Times New Roman" panose="02020603050405020304" pitchFamily="18" charset="0"/>
              </a:rPr>
              <a:t>-S</a:t>
            </a:r>
            <a:r>
              <a:rPr lang="en-US" altLang="zh-CN" sz="2400" b="0" baseline="-25000" dirty="0">
                <a:solidFill>
                  <a:srgbClr val="FF0066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b="0" i="1" dirty="0">
                <a:solidFill>
                  <a:srgbClr val="FF0066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b="0" dirty="0">
                <a:solidFill>
                  <a:srgbClr val="FF0066"/>
                </a:solidFill>
                <a:cs typeface="Times New Roman" panose="02020603050405020304" pitchFamily="18" charset="0"/>
              </a:rPr>
              <a:t>0)</a:t>
            </a:r>
          </a:p>
          <a:p>
            <a:pPr algn="just"/>
            <a:endParaRPr lang="en-US" altLang="zh-CN" b="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759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7657" y="579439"/>
            <a:ext cx="10668000" cy="92233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 smtClean="0">
                <a:ea typeface="宋体" panose="02010600030101010101" pitchFamily="2" charset="-122"/>
              </a:rPr>
              <a:t>Lower </a:t>
            </a:r>
            <a:r>
              <a:rPr lang="en-US" altLang="zh-CN" sz="4400" dirty="0">
                <a:ea typeface="宋体" panose="02010600030101010101" pitchFamily="2" charset="-122"/>
              </a:rPr>
              <a:t>Bounds for </a:t>
            </a:r>
            <a:r>
              <a:rPr lang="en-US" altLang="zh-CN" sz="4400" dirty="0" smtClean="0">
                <a:ea typeface="宋体" panose="02010600030101010101" pitchFamily="2" charset="-122"/>
              </a:rPr>
              <a:t>Put Option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1486" y="1947864"/>
            <a:ext cx="10160000" cy="37750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Puts: An Arbitrage Opportunity?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Suppose that 	</a:t>
            </a:r>
          </a:p>
          <a:p>
            <a:pPr lvl="2">
              <a:buFont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</a:t>
            </a:r>
            <a:r>
              <a:rPr lang="en-US" altLang="zh-CN" sz="2400" b="0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	= 1 		</a:t>
            </a:r>
            <a:r>
              <a:rPr lang="en-US" altLang="zh-CN" sz="2400" b="0" i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="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 = 37 </a:t>
            </a:r>
          </a:p>
          <a:p>
            <a:pPr lvl="2"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b="0" i="1" dirty="0">
                <a:solidFill>
                  <a:schemeClr val="tx1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	= 0.5 		  </a:t>
            </a:r>
            <a:r>
              <a:rPr lang="en-US" altLang="zh-CN" sz="2400" b="0" i="1" dirty="0">
                <a:solidFill>
                  <a:schemeClr val="tx1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=5% </a:t>
            </a:r>
          </a:p>
          <a:p>
            <a:pPr lvl="2"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ea typeface="宋体" panose="02010600030101010101" pitchFamily="2" charset="-122"/>
              </a:rPr>
              <a:t>   X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 	= 40 	          </a:t>
            </a:r>
            <a:r>
              <a:rPr lang="en-US" altLang="zh-CN" sz="2400" b="0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  = 0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Is there an arbitrage opportunity?</a:t>
            </a: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4495800" y="4975226"/>
            <a:ext cx="2579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Xe</a:t>
            </a:r>
            <a:r>
              <a:rPr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baseline="30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 baseline="30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800" b="1" i="1" baseline="30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- S</a:t>
            </a:r>
            <a:r>
              <a:rPr lang="en-US" altLang="zh-CN" sz="2800" b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=$2.01</a:t>
            </a:r>
            <a:endParaRPr lang="zh-CN" altLang="en-US" sz="2800" b="1" baseline="-25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1471221" y="5722939"/>
            <a:ext cx="822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Borrow  $38.00 for  buying  put option and stock</a:t>
            </a:r>
          </a:p>
        </p:txBody>
      </p:sp>
    </p:spTree>
    <p:extLst>
      <p:ext uri="{BB962C8B-B14F-4D97-AF65-F5344CB8AC3E}">
        <p14:creationId xmlns:p14="http://schemas.microsoft.com/office/powerpoint/2010/main" val="365994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 autoUpdateAnimBg="0"/>
      <p:bldP spid="50586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82436" y="2784764"/>
            <a:ext cx="9245600" cy="2362200"/>
          </a:xfrm>
        </p:spPr>
        <p:txBody>
          <a:bodyPr/>
          <a:lstStyle/>
          <a:p>
            <a:pPr algn="ctr"/>
            <a:r>
              <a:rPr lang="en-US" altLang="zh-CN" sz="4400" dirty="0" smtClean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+mn-cs"/>
              </a:rPr>
              <a:t>Put-Call </a:t>
            </a:r>
            <a:r>
              <a:rPr lang="en-US" altLang="zh-CN" sz="44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+mn-cs"/>
              </a:rPr>
              <a:t>Parity</a:t>
            </a:r>
            <a:endParaRPr lang="zh-CN" altLang="en-US" sz="4400" dirty="0">
              <a:solidFill>
                <a:srgbClr val="FF0066"/>
              </a:solidFill>
              <a:effectLst/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7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77371" y="503238"/>
            <a:ext cx="9031742" cy="83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CN" sz="4400" dirty="0">
                <a:ea typeface="宋体" panose="02010600030101010101" pitchFamily="2" charset="-122"/>
              </a:rPr>
              <a:t>Put-Call Parity</a:t>
            </a:r>
            <a:endParaRPr lang="zh-CN" altLang="en-US" sz="4400" i="1" dirty="0">
              <a:latin typeface="隶书" panose="02010509060101010101" pitchFamily="49" charset="-122"/>
            </a:endParaRP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971" y="1447800"/>
            <a:ext cx="10566400" cy="5029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An important of relationship between p and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c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Portfolio A: one call option with strike price 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X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plus an amount of cash equal to </a:t>
            </a:r>
            <a:r>
              <a:rPr lang="en-US" altLang="zh-CN" b="0" i="1" dirty="0" err="1">
                <a:solidFill>
                  <a:srgbClr val="FF0066"/>
                </a:solidFill>
                <a:ea typeface="宋体" panose="02010600030101010101" pitchFamily="2" charset="-122"/>
              </a:rPr>
              <a:t>Xe</a:t>
            </a:r>
            <a:r>
              <a:rPr lang="en-US" altLang="zh-CN" b="0" i="1" baseline="30000" dirty="0" err="1">
                <a:solidFill>
                  <a:srgbClr val="FF0066"/>
                </a:solidFill>
                <a:ea typeface="宋体" panose="02010600030101010101" pitchFamily="2" charset="-122"/>
              </a:rPr>
              <a:t>-rT</a:t>
            </a:r>
            <a:endParaRPr lang="en-US" altLang="zh-CN" b="0" i="1" baseline="30000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Portfolio C: one put option with strike price 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X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plus one </a:t>
            </a:r>
            <a:r>
              <a:rPr lang="en-US" altLang="zh-CN" b="0" dirty="0" smtClean="0">
                <a:solidFill>
                  <a:srgbClr val="FF0066"/>
                </a:solidFill>
                <a:ea typeface="宋体" panose="02010600030101010101" pitchFamily="2" charset="-122"/>
              </a:rPr>
              <a:t>share</a:t>
            </a:r>
            <a:endParaRPr lang="en-US" altLang="zh-CN" b="0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Both are worth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MAX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)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at the maturity of the options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They must therefore be worth the same today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This means that</a:t>
            </a:r>
            <a:r>
              <a:rPr lang="en-US" altLang="zh-CN" dirty="0">
                <a:ea typeface="宋体" panose="02010600030101010101" pitchFamily="2" charset="-122"/>
              </a:rPr>
              <a:t>					</a:t>
            </a:r>
          </a:p>
          <a:p>
            <a:pPr lvl="1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800" i="1" dirty="0" err="1">
                <a:solidFill>
                  <a:schemeClr val="tx1"/>
                </a:solidFill>
                <a:ea typeface="宋体" panose="02010600030101010101" pitchFamily="2" charset="-122"/>
              </a:rPr>
              <a:t>Xe</a:t>
            </a:r>
            <a:r>
              <a:rPr lang="en-US" altLang="zh-CN" sz="2800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-</a:t>
            </a:r>
            <a:r>
              <a:rPr lang="en-US" altLang="zh-CN" sz="2800" i="1" baseline="30000" dirty="0" err="1">
                <a:solidFill>
                  <a:schemeClr val="tx1"/>
                </a:solidFill>
                <a:ea typeface="宋体" panose="02010600030101010101" pitchFamily="2" charset="-122"/>
              </a:rPr>
              <a:t>rT</a:t>
            </a:r>
            <a:r>
              <a:rPr lang="en-US" altLang="zh-CN" sz="2800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	    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Shows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that the value of a European call with a certain exercise price and exercise date can be deduced from the value of a European put with the same exercise price and exercise date,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82289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022E-16 L 2.29167E-6 0.041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ChangeArrowheads="1"/>
          </p:cNvSpPr>
          <p:nvPr/>
        </p:nvSpPr>
        <p:spPr bwMode="auto">
          <a:xfrm>
            <a:off x="333829" y="295275"/>
            <a:ext cx="907052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Put-Call Parity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971" y="1447800"/>
            <a:ext cx="106680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Arbitrage opportunity when put-call parity does not hold: call price 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too low 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relative to put price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 smtClean="0">
                <a:solidFill>
                  <a:srgbClr val="CC3300"/>
                </a:solidFill>
                <a:ea typeface="宋体" panose="02010600030101010101" pitchFamily="2" charset="-122"/>
              </a:rPr>
              <a:t>	From </a:t>
            </a:r>
            <a:r>
              <a:rPr lang="en-US" altLang="zh-CN" sz="2400" b="0" dirty="0">
                <a:solidFill>
                  <a:srgbClr val="CC3300"/>
                </a:solidFill>
                <a:ea typeface="宋体" panose="02010600030101010101" pitchFamily="2" charset="-122"/>
              </a:rPr>
              <a:t>the Trader</a:t>
            </a:r>
            <a:r>
              <a:rPr lang="en-US" altLang="zh-CN" sz="2400" b="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b="0" dirty="0">
                <a:solidFill>
                  <a:srgbClr val="CC3300"/>
                </a:solidFill>
                <a:ea typeface="宋体" panose="02010600030101010101" pitchFamily="2" charset="-122"/>
              </a:rPr>
              <a:t>s Desk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solidFill>
                  <a:srgbClr val="FF9900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An investor has just obtained the following quotes for options on a stock worth 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$31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when the three-month risk-free rate is 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10%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 per annum. Both options have a strike price of 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$30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and an expiration date in three months.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European call: 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$3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     European put: 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$2.25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 smtClean="0">
                <a:solidFill>
                  <a:srgbClr val="0000CC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rgbClr val="CC3300"/>
                </a:solidFill>
                <a:ea typeface="宋体" panose="02010600030101010101" pitchFamily="2" charset="-122"/>
              </a:rPr>
              <a:t>Arbitrage opportunity: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b="0" i="1" dirty="0" err="1">
                <a:solidFill>
                  <a:schemeClr val="tx1"/>
                </a:solidFill>
                <a:ea typeface="宋体" panose="02010600030101010101" pitchFamily="2" charset="-122"/>
              </a:rPr>
              <a:t>c+Xe</a:t>
            </a:r>
            <a:r>
              <a:rPr lang="en-US" altLang="zh-CN" b="0" i="1" baseline="30000" dirty="0" err="1">
                <a:solidFill>
                  <a:schemeClr val="tx1"/>
                </a:solidFill>
                <a:ea typeface="宋体" panose="02010600030101010101" pitchFamily="2" charset="-122"/>
              </a:rPr>
              <a:t>-rT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=3+30e</a:t>
            </a:r>
            <a:r>
              <a:rPr lang="en-US" altLang="zh-CN" b="0" baseline="30000" dirty="0">
                <a:solidFill>
                  <a:schemeClr val="tx1"/>
                </a:solidFill>
                <a:ea typeface="宋体" panose="02010600030101010101" pitchFamily="2" charset="-122"/>
              </a:rPr>
              <a:t>-0.1*0.25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=32.26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b="0" i="1" dirty="0" err="1">
                <a:solidFill>
                  <a:schemeClr val="tx1"/>
                </a:solidFill>
                <a:ea typeface="宋体" panose="02010600030101010101" pitchFamily="2" charset="-122"/>
              </a:rPr>
              <a:t>p+S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=2.25+31=33.25</a:t>
            </a:r>
          </a:p>
        </p:txBody>
      </p:sp>
    </p:spTree>
    <p:extLst>
      <p:ext uri="{BB962C8B-B14F-4D97-AF65-F5344CB8AC3E}">
        <p14:creationId xmlns:p14="http://schemas.microsoft.com/office/powerpoint/2010/main" val="552156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9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9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a typeface="宋体" panose="02010600030101010101" pitchFamily="2" charset="-122"/>
              </a:rPr>
              <a:t>Put-Call Parity</a:t>
            </a:r>
            <a:endParaRPr lang="zh-CN" altLang="en-US" sz="4400" dirty="0">
              <a:ea typeface="宋体" panose="02010600030101010101" pitchFamily="2" charset="-122"/>
            </a:endParaRP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5657" y="1628775"/>
            <a:ext cx="9515627" cy="2236788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zh-CN" sz="2400" b="0" i="1" dirty="0">
                <a:solidFill>
                  <a:srgbClr val="CC3300"/>
                </a:solidFill>
              </a:rPr>
              <a:t>The strategy</a:t>
            </a:r>
          </a:p>
          <a:p>
            <a:pPr marL="533400" indent="-533400">
              <a:buClr>
                <a:srgbClr val="FF9900"/>
              </a:buClr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solidFill>
                  <a:srgbClr val="0000CC"/>
                </a:solidFill>
              </a:rPr>
              <a:t>Short the stock</a:t>
            </a:r>
          </a:p>
          <a:p>
            <a:pPr marL="533400" indent="-533400">
              <a:buClr>
                <a:srgbClr val="FF9900"/>
              </a:buClr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solidFill>
                  <a:srgbClr val="0000CC"/>
                </a:solidFill>
              </a:rPr>
              <a:t>Short the put</a:t>
            </a:r>
          </a:p>
          <a:p>
            <a:pPr marL="533400" indent="-533400">
              <a:buClr>
                <a:srgbClr val="FF9900"/>
              </a:buClr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solidFill>
                  <a:srgbClr val="0000CC"/>
                </a:solidFill>
              </a:rPr>
              <a:t>Buy the call</a:t>
            </a:r>
          </a:p>
        </p:txBody>
      </p:sp>
    </p:spTree>
    <p:extLst>
      <p:ext uri="{BB962C8B-B14F-4D97-AF65-F5344CB8AC3E}">
        <p14:creationId xmlns:p14="http://schemas.microsoft.com/office/powerpoint/2010/main" val="14874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46909" y="2479963"/>
            <a:ext cx="9245600" cy="2362200"/>
          </a:xfrm>
        </p:spPr>
        <p:txBody>
          <a:bodyPr/>
          <a:lstStyle/>
          <a:p>
            <a:pPr algn="ctr"/>
            <a:r>
              <a:rPr lang="en-US" altLang="zh-CN" sz="4400" dirty="0" smtClean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+mn-cs"/>
              </a:rPr>
              <a:t>Options</a:t>
            </a:r>
            <a:endParaRPr lang="zh-CN" altLang="en-US" sz="4400" dirty="0">
              <a:solidFill>
                <a:srgbClr val="FF0066"/>
              </a:solidFill>
              <a:effectLst/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4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Put-Call Parity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577" y="1524000"/>
            <a:ext cx="10522857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rgbClr val="FF9900"/>
              </a:buClr>
              <a:buNone/>
            </a:pPr>
            <a:r>
              <a:rPr lang="en-US" altLang="zh-CN" sz="2400" b="0" i="1" dirty="0">
                <a:solidFill>
                  <a:srgbClr val="CC3300"/>
                </a:solidFill>
              </a:rPr>
              <a:t>The Outcome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Clr>
                <a:srgbClr val="FF9900"/>
              </a:buClr>
              <a:buNone/>
            </a:pPr>
            <a:r>
              <a:rPr lang="en-US" altLang="zh-CN" sz="2400" b="0" dirty="0"/>
              <a:t>          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Clr>
                <a:srgbClr val="FF9900"/>
              </a:buClr>
              <a:buNone/>
            </a:pPr>
            <a:r>
              <a:rPr lang="en-US" altLang="zh-CN" sz="2400" b="0" dirty="0"/>
              <a:t>            </a:t>
            </a:r>
            <a:r>
              <a:rPr lang="en-US" altLang="zh-CN" sz="2400" dirty="0">
                <a:solidFill>
                  <a:schemeClr val="tx1"/>
                </a:solidFill>
              </a:rPr>
              <a:t>This strategy leads to an initial cash flow of </a:t>
            </a:r>
            <a:r>
              <a:rPr lang="en-US" altLang="zh-CN" sz="2400" dirty="0">
                <a:solidFill>
                  <a:srgbClr val="FF0066"/>
                </a:solidFill>
              </a:rPr>
              <a:t>$31.00 +$2.25 -$3.00=$30.25</a:t>
            </a:r>
            <a:r>
              <a:rPr lang="en-US" altLang="zh-CN" sz="2400" dirty="0">
                <a:solidFill>
                  <a:srgbClr val="FFFF00"/>
                </a:solidFill>
              </a:rPr>
              <a:t>,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when invested for three months at the risk-fee interest rate, this amount grows to </a:t>
            </a:r>
            <a:r>
              <a:rPr lang="en-US" altLang="zh-CN" sz="2400" dirty="0">
                <a:solidFill>
                  <a:srgbClr val="FF0066"/>
                </a:solidFill>
              </a:rPr>
              <a:t>30.25e </a:t>
            </a:r>
            <a:r>
              <a:rPr lang="en-US" altLang="zh-CN" sz="2400" baseline="30000" dirty="0">
                <a:solidFill>
                  <a:srgbClr val="FF0066"/>
                </a:solidFill>
              </a:rPr>
              <a:t>0.1*3/12</a:t>
            </a:r>
            <a:r>
              <a:rPr lang="en-US" altLang="zh-CN" sz="2400" dirty="0">
                <a:solidFill>
                  <a:srgbClr val="FF0066"/>
                </a:solidFill>
              </a:rPr>
              <a:t>=$31.02</a:t>
            </a:r>
            <a:r>
              <a:rPr lang="en-US" altLang="zh-CN" sz="2400" dirty="0">
                <a:solidFill>
                  <a:schemeClr val="tx1"/>
                </a:solidFill>
              </a:rPr>
              <a:t>. At the end of the three months, the possible situations are as follows: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Clr>
                <a:srgbClr val="FF9900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Stock price is greater than </a:t>
            </a:r>
            <a:r>
              <a:rPr lang="en-US" altLang="zh-CN" sz="2400" dirty="0">
                <a:solidFill>
                  <a:srgbClr val="FF0066"/>
                </a:solidFill>
              </a:rPr>
              <a:t>$30.00.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The investor exercises the call. This is involves buying one share for </a:t>
            </a:r>
            <a:r>
              <a:rPr lang="en-US" altLang="zh-CN" sz="2400" dirty="0">
                <a:solidFill>
                  <a:srgbClr val="FF0066"/>
                </a:solidFill>
              </a:rPr>
              <a:t>$30.00</a:t>
            </a:r>
            <a:r>
              <a:rPr lang="en-US" altLang="zh-CN" sz="2400" dirty="0">
                <a:solidFill>
                  <a:schemeClr val="tx1"/>
                </a:solidFill>
              </a:rPr>
              <a:t>. The short position is closed out, and the net profit is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66"/>
                </a:solidFill>
              </a:rPr>
              <a:t>$31.02-$30.00=$1.02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Clr>
                <a:srgbClr val="FF9900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Stock price is less than </a:t>
            </a:r>
            <a:r>
              <a:rPr lang="en-US" altLang="zh-CN" sz="2400" dirty="0">
                <a:solidFill>
                  <a:srgbClr val="FF0066"/>
                </a:solidFill>
              </a:rPr>
              <a:t>$30.00</a:t>
            </a:r>
            <a:r>
              <a:rPr lang="en-US" altLang="zh-CN" sz="2400" dirty="0">
                <a:solidFill>
                  <a:schemeClr val="tx1"/>
                </a:solidFill>
              </a:rPr>
              <a:t>. The counterparty exercises the put. This also involves the investor in buying one share for $30.00. The short position is closed out, and the net profit again </a:t>
            </a:r>
            <a:r>
              <a:rPr lang="en-US" altLang="zh-CN" sz="2400" dirty="0">
                <a:solidFill>
                  <a:srgbClr val="FF0066"/>
                </a:solidFill>
              </a:rPr>
              <a:t>$31.02-$30.00=$1.02</a:t>
            </a:r>
            <a:endParaRPr lang="zh-CN" altLang="en-US" sz="2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1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Put-Call Parity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Arbitrage opportunity when put-call parity does not hold: put price 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too low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relative to call price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dirty="0">
              <a:solidFill>
                <a:srgbClr val="FF990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C3300"/>
                </a:solidFill>
                <a:ea typeface="宋体" panose="02010600030101010101" pitchFamily="2" charset="-122"/>
              </a:rPr>
              <a:t>	From </a:t>
            </a:r>
            <a:r>
              <a:rPr lang="en-US" altLang="zh-CN" sz="2400" dirty="0">
                <a:solidFill>
                  <a:srgbClr val="CC3300"/>
                </a:solidFill>
                <a:ea typeface="宋体" panose="02010600030101010101" pitchFamily="2" charset="-122"/>
              </a:rPr>
              <a:t>the Trader</a:t>
            </a:r>
            <a:r>
              <a:rPr lang="en-US" altLang="zh-CN" sz="2400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en-US" altLang="zh-CN" sz="2400" dirty="0">
                <a:solidFill>
                  <a:srgbClr val="CC3300"/>
                </a:solidFill>
                <a:ea typeface="宋体" panose="02010600030101010101" pitchFamily="2" charset="-122"/>
              </a:rPr>
              <a:t>s Desk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An investor has just obtained the following quotes for options on a stock worth 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$31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when the three-month risk-free rate is 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10%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per annum. Both options have a strike price of 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$30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and an expiration date in three months.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European call: 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$3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European put: 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$1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C3300"/>
                </a:solidFill>
                <a:ea typeface="宋体" panose="02010600030101010101" pitchFamily="2" charset="-122"/>
              </a:rPr>
              <a:t>	Arbitrage </a:t>
            </a:r>
            <a:r>
              <a:rPr lang="en-US" altLang="zh-CN" sz="2400" dirty="0">
                <a:solidFill>
                  <a:srgbClr val="CC3300"/>
                </a:solidFill>
                <a:ea typeface="宋体" panose="02010600030101010101" pitchFamily="2" charset="-122"/>
              </a:rPr>
              <a:t>opportunity: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2400" i="1" dirty="0" err="1">
                <a:solidFill>
                  <a:srgbClr val="FF0066"/>
                </a:solidFill>
                <a:ea typeface="宋体" panose="02010600030101010101" pitchFamily="2" charset="-122"/>
              </a:rPr>
              <a:t>c+Xe</a:t>
            </a:r>
            <a:r>
              <a:rPr lang="en-US" altLang="zh-CN" sz="2400" i="1" baseline="30000" dirty="0" err="1">
                <a:solidFill>
                  <a:srgbClr val="FF0066"/>
                </a:solidFill>
                <a:ea typeface="宋体" panose="02010600030101010101" pitchFamily="2" charset="-122"/>
              </a:rPr>
              <a:t>-rT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=3+30e</a:t>
            </a:r>
            <a:r>
              <a:rPr lang="en-US" altLang="zh-CN" sz="2400" baseline="30000" dirty="0">
                <a:solidFill>
                  <a:srgbClr val="FF0066"/>
                </a:solidFill>
                <a:ea typeface="宋体" panose="02010600030101010101" pitchFamily="2" charset="-122"/>
              </a:rPr>
              <a:t>-0.1*0.25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=32.26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2400" i="1" dirty="0" err="1">
                <a:solidFill>
                  <a:srgbClr val="FF0066"/>
                </a:solidFill>
                <a:ea typeface="宋体" panose="02010600030101010101" pitchFamily="2" charset="-122"/>
              </a:rPr>
              <a:t>p+S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=1+31=32</a:t>
            </a:r>
            <a:endParaRPr lang="zh-CN" altLang="en-US" sz="2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8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Put-Call Parity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altLang="zh-CN" sz="2400" b="0" i="1" dirty="0">
                <a:solidFill>
                  <a:srgbClr val="CC3300"/>
                </a:solidFill>
              </a:rPr>
              <a:t>The strategy</a:t>
            </a:r>
          </a:p>
          <a:p>
            <a:pPr marL="533400" indent="-533400">
              <a:buNone/>
            </a:pPr>
            <a:endParaRPr lang="en-US" altLang="zh-CN" sz="2400" b="0" i="1" dirty="0">
              <a:solidFill>
                <a:srgbClr val="FF9900"/>
              </a:solidFill>
            </a:endParaRPr>
          </a:p>
          <a:p>
            <a:pPr marL="533400" indent="-533400">
              <a:buClr>
                <a:srgbClr val="FF9900"/>
              </a:buClr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solidFill>
                  <a:srgbClr val="0000CC"/>
                </a:solidFill>
              </a:rPr>
              <a:t>Sell the call</a:t>
            </a:r>
          </a:p>
          <a:p>
            <a:pPr marL="533400" indent="-533400">
              <a:buClr>
                <a:srgbClr val="FF9900"/>
              </a:buClr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solidFill>
                  <a:srgbClr val="0000CC"/>
                </a:solidFill>
              </a:rPr>
              <a:t>Buy the put</a:t>
            </a:r>
          </a:p>
          <a:p>
            <a:pPr marL="533400" indent="-533400">
              <a:buClr>
                <a:srgbClr val="FF9900"/>
              </a:buClr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solidFill>
                  <a:srgbClr val="0000CC"/>
                </a:solidFill>
              </a:rPr>
              <a:t>Buy the stock</a:t>
            </a:r>
            <a:endParaRPr lang="zh-CN" altLang="en-US" b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a typeface="宋体" panose="02010600030101010101" pitchFamily="2" charset="-122"/>
              </a:rPr>
              <a:t>Put-Call Parity</a:t>
            </a:r>
            <a:endParaRPr lang="zh-CN" altLang="en-US" sz="4400" dirty="0">
              <a:ea typeface="宋体" panose="02010600030101010101" pitchFamily="2" charset="-122"/>
            </a:endParaRP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873" y="1631373"/>
            <a:ext cx="10709564" cy="46339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ts val="600"/>
              </a:spcBef>
              <a:buClr>
                <a:srgbClr val="FF9900"/>
              </a:buClr>
              <a:buNone/>
            </a:pPr>
            <a:r>
              <a:rPr lang="en-US" altLang="zh-CN" b="0" i="1" dirty="0">
                <a:solidFill>
                  <a:srgbClr val="CC3300"/>
                </a:solidFill>
              </a:rPr>
              <a:t>The Outcome</a:t>
            </a:r>
          </a:p>
          <a:p>
            <a:pPr marL="533400" indent="-533400">
              <a:lnSpc>
                <a:spcPct val="90000"/>
              </a:lnSpc>
              <a:spcBef>
                <a:spcPts val="600"/>
              </a:spcBef>
              <a:buClr>
                <a:srgbClr val="FF9900"/>
              </a:buClr>
              <a:buNone/>
            </a:pPr>
            <a:r>
              <a:rPr lang="en-US" altLang="zh-CN" b="0" dirty="0"/>
              <a:t>          </a:t>
            </a:r>
            <a:r>
              <a:rPr lang="en-US" altLang="zh-CN" sz="2400" b="0" dirty="0">
                <a:solidFill>
                  <a:schemeClr val="tx1"/>
                </a:solidFill>
              </a:rPr>
              <a:t>This strategy involves an investment of </a:t>
            </a:r>
            <a:r>
              <a:rPr lang="en-US" altLang="zh-CN" sz="2400" b="0" dirty="0">
                <a:solidFill>
                  <a:srgbClr val="FF0066"/>
                </a:solidFill>
              </a:rPr>
              <a:t>$31+$1-$3=$29 at time zero</a:t>
            </a:r>
            <a:r>
              <a:rPr lang="en-US" altLang="zh-CN" sz="2400" b="0" dirty="0">
                <a:solidFill>
                  <a:srgbClr val="FFFF00"/>
                </a:solidFill>
              </a:rPr>
              <a:t>,</a:t>
            </a:r>
            <a:r>
              <a:rPr lang="en-US" altLang="zh-CN" sz="2400" b="0" dirty="0"/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when the investment is financed at  the risk-free rate, a repayment of </a:t>
            </a:r>
            <a:r>
              <a:rPr lang="en-US" altLang="zh-CN" sz="2400" b="0" dirty="0">
                <a:solidFill>
                  <a:srgbClr val="FF0066"/>
                </a:solidFill>
              </a:rPr>
              <a:t>29e </a:t>
            </a:r>
            <a:r>
              <a:rPr lang="en-US" altLang="zh-CN" sz="2400" b="0" baseline="30000" dirty="0">
                <a:solidFill>
                  <a:srgbClr val="FF0066"/>
                </a:solidFill>
              </a:rPr>
              <a:t>0.1*3/12</a:t>
            </a:r>
            <a:r>
              <a:rPr lang="en-US" altLang="zh-CN" sz="2400" b="0" dirty="0">
                <a:solidFill>
                  <a:srgbClr val="FF0066"/>
                </a:solidFill>
              </a:rPr>
              <a:t>=$29.73</a:t>
            </a:r>
            <a:r>
              <a:rPr lang="en-US" altLang="zh-CN" sz="2400" b="0" dirty="0">
                <a:solidFill>
                  <a:srgbClr val="FF9900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is required at the end of the three months, the possible situations are as follows:</a:t>
            </a:r>
          </a:p>
          <a:p>
            <a:pPr marL="533400" indent="-533400">
              <a:lnSpc>
                <a:spcPct val="9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 b="0" dirty="0">
                <a:solidFill>
                  <a:schemeClr val="tx1"/>
                </a:solidFill>
              </a:rPr>
              <a:t>Stock price is greater than </a:t>
            </a:r>
            <a:r>
              <a:rPr lang="en-US" altLang="zh-CN" sz="2400" b="0" dirty="0">
                <a:solidFill>
                  <a:srgbClr val="FF0066"/>
                </a:solidFill>
              </a:rPr>
              <a:t>$30.00</a:t>
            </a:r>
            <a:r>
              <a:rPr lang="en-US" altLang="zh-CN" sz="2400" b="0" dirty="0">
                <a:solidFill>
                  <a:schemeClr val="tx1"/>
                </a:solidFill>
              </a:rPr>
              <a:t>. The counterparty exercises the call. This is involves selling one share for</a:t>
            </a:r>
            <a:r>
              <a:rPr lang="en-US" altLang="zh-CN" sz="2400" b="0" dirty="0"/>
              <a:t> </a:t>
            </a:r>
            <a:r>
              <a:rPr lang="en-US" altLang="zh-CN" sz="2400" b="0" dirty="0">
                <a:solidFill>
                  <a:srgbClr val="FF0066"/>
                </a:solidFill>
              </a:rPr>
              <a:t>$30.00</a:t>
            </a:r>
            <a:r>
              <a:rPr lang="en-US" altLang="zh-CN" sz="2400" b="0" dirty="0">
                <a:solidFill>
                  <a:schemeClr val="tx1"/>
                </a:solidFill>
              </a:rPr>
              <a:t>. The short position is closed out, and the net profit is </a:t>
            </a:r>
            <a:r>
              <a:rPr lang="en-US" altLang="zh-CN" sz="2400" b="0" dirty="0">
                <a:solidFill>
                  <a:srgbClr val="FF0066"/>
                </a:solidFill>
              </a:rPr>
              <a:t>$30.00-$29.73=$</a:t>
            </a:r>
            <a:r>
              <a:rPr lang="en-US" altLang="zh-CN" sz="2400" b="0" dirty="0" smtClean="0">
                <a:solidFill>
                  <a:srgbClr val="FF0066"/>
                </a:solidFill>
              </a:rPr>
              <a:t>0.27</a:t>
            </a:r>
            <a:r>
              <a:rPr lang="en-US" altLang="zh-CN" sz="2400" b="0" dirty="0">
                <a:solidFill>
                  <a:schemeClr val="tx1"/>
                </a:solidFill>
              </a:rPr>
              <a:t>. The investor exercises the put. This also involves the investor in selling one share for </a:t>
            </a:r>
            <a:r>
              <a:rPr lang="en-US" altLang="zh-CN" sz="2400" b="0" dirty="0">
                <a:solidFill>
                  <a:srgbClr val="FF0066"/>
                </a:solidFill>
              </a:rPr>
              <a:t>$30.00</a:t>
            </a:r>
            <a:r>
              <a:rPr lang="en-US" altLang="zh-CN" sz="2400" b="0" dirty="0">
                <a:solidFill>
                  <a:schemeClr val="tx1"/>
                </a:solidFill>
              </a:rPr>
              <a:t>. The short position is closed out, and the net profit again </a:t>
            </a:r>
            <a:endParaRPr lang="en-US" altLang="zh-CN" sz="2400" b="0" dirty="0">
              <a:solidFill>
                <a:srgbClr val="FF0066"/>
              </a:solidFill>
            </a:endParaRPr>
          </a:p>
          <a:p>
            <a:pPr marL="533400" indent="-533400">
              <a:lnSpc>
                <a:spcPct val="9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 b="0" dirty="0">
                <a:solidFill>
                  <a:schemeClr val="tx1"/>
                </a:solidFill>
              </a:rPr>
              <a:t>Stock price is less than </a:t>
            </a:r>
            <a:r>
              <a:rPr lang="en-US" altLang="zh-CN" sz="2400" b="0" dirty="0">
                <a:solidFill>
                  <a:srgbClr val="FF0066"/>
                </a:solidFill>
              </a:rPr>
              <a:t>$</a:t>
            </a:r>
            <a:r>
              <a:rPr lang="en-US" altLang="zh-CN" sz="2400" b="0" dirty="0" smtClean="0">
                <a:solidFill>
                  <a:srgbClr val="FF0066"/>
                </a:solidFill>
              </a:rPr>
              <a:t>30.00$30.00-</a:t>
            </a:r>
            <a:r>
              <a:rPr lang="en-US" altLang="zh-CN" sz="2400" b="0" dirty="0">
                <a:solidFill>
                  <a:srgbClr val="FF0066"/>
                </a:solidFill>
              </a:rPr>
              <a:t>$29.73=$0.27</a:t>
            </a:r>
            <a:endParaRPr lang="zh-CN" altLang="en-US" sz="2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4400" dirty="0">
                <a:ea typeface="宋体" panose="02010600030101010101" pitchFamily="2" charset="-122"/>
              </a:rPr>
              <a:t>Extensions of Put-Call Parity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08200"/>
            <a:ext cx="10081684" cy="3481388"/>
          </a:xfrm>
        </p:spPr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Relation between American put and call prices hold: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Portfolio A: 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a European call plus an amount of cash equal to X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Portfolio B: 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an American put options plus one share</a:t>
            </a:r>
            <a:endParaRPr lang="zh-CN" altLang="en-US" b="0" i="1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39652" name="Object 4"/>
          <p:cNvGraphicFramePr>
            <a:graphicFrameLocks noChangeAspect="1"/>
          </p:cNvGraphicFramePr>
          <p:nvPr/>
        </p:nvGraphicFramePr>
        <p:xfrm>
          <a:off x="3863975" y="2708276"/>
          <a:ext cx="41036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4" imgW="1447560" imgH="203040" progId="Equation.DSMT4">
                  <p:embed/>
                </p:oleObj>
              </mc:Choice>
              <mc:Fallback>
                <p:oleObj name="Equation" r:id="rId4" imgW="1447560" imgH="203040" progId="Equation.DSMT4">
                  <p:embed/>
                  <p:pic>
                    <p:nvPicPr>
                      <p:cNvPr id="539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708276"/>
                        <a:ext cx="41036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4" name="Line 6"/>
          <p:cNvSpPr>
            <a:spLocks noChangeShapeType="1"/>
          </p:cNvSpPr>
          <p:nvPr/>
        </p:nvSpPr>
        <p:spPr bwMode="auto">
          <a:xfrm>
            <a:off x="5375275" y="3284538"/>
            <a:ext cx="2592388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9655" name="Line 7"/>
          <p:cNvSpPr>
            <a:spLocks noChangeShapeType="1"/>
          </p:cNvSpPr>
          <p:nvPr/>
        </p:nvSpPr>
        <p:spPr bwMode="auto">
          <a:xfrm>
            <a:off x="3935415" y="3284538"/>
            <a:ext cx="2257568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00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9379" y="1416844"/>
            <a:ext cx="10087429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355600" indent="-355600">
              <a:buBlip>
                <a:blip r:embed="rId4"/>
              </a:buBlip>
            </a:pPr>
            <a:r>
              <a:rPr lang="en-US" altLang="zh-CN" sz="280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cs"/>
              </a:rPr>
              <a:t>The Impact of Dividends on Lower Bounds to Option Prices</a:t>
            </a:r>
          </a:p>
        </p:txBody>
      </p:sp>
      <p:graphicFrame>
        <p:nvGraphicFramePr>
          <p:cNvPr id="54169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37013" y="3130550"/>
          <a:ext cx="3332162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541699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3130550"/>
                        <a:ext cx="3332162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02100" y="3860801"/>
          <a:ext cx="33480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7" imgW="990360" imgH="203040" progId="Equation.DSMT4">
                  <p:embed/>
                </p:oleObj>
              </mc:Choice>
              <mc:Fallback>
                <p:oleObj name="Equation" r:id="rId7" imgW="990360" imgH="203040" progId="Equation.DSMT4">
                  <p:embed/>
                  <p:pic>
                    <p:nvPicPr>
                      <p:cNvPr id="541700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3860801"/>
                        <a:ext cx="334803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333829" y="489447"/>
            <a:ext cx="727505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Extensions of Put-Call Parity</a:t>
            </a:r>
            <a:endParaRPr kumimoji="1" lang="zh-CN" altLang="en-US" sz="4400" b="1" dirty="0"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477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>
                <a:ea typeface="宋体" panose="02010600030101010101" pitchFamily="2" charset="-122"/>
              </a:rPr>
              <a:t>Extensions of Put-Call Parity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686" y="1628776"/>
            <a:ext cx="10334171" cy="46339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American options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: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= 0</a:t>
            </a:r>
            <a:r>
              <a:rPr lang="en-US" altLang="zh-CN" dirty="0">
                <a:ea typeface="宋体" panose="02010600030101010101" pitchFamily="2" charset="-122"/>
              </a:rPr>
              <a:t>		</a:t>
            </a:r>
          </a:p>
          <a:p>
            <a:pPr algn="ctr">
              <a:buFontTx/>
              <a:buNone/>
            </a:pP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="0" baseline="-25000" dirty="0">
                <a:solidFill>
                  <a:srgbClr val="FF0066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- 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- 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="0" baseline="-25000" dirty="0">
                <a:solidFill>
                  <a:srgbClr val="FF0066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- </a:t>
            </a:r>
            <a:r>
              <a:rPr lang="en-US" altLang="zh-CN" sz="2400" b="0" i="1" dirty="0" err="1">
                <a:solidFill>
                  <a:srgbClr val="FF0066"/>
                </a:solidFill>
                <a:ea typeface="宋体" panose="02010600030101010101" pitchFamily="2" charset="-122"/>
              </a:rPr>
              <a:t>Xe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i="1" baseline="30000" dirty="0">
                <a:solidFill>
                  <a:srgbClr val="FF0066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400" b="0" i="1" baseline="30000" dirty="0" err="1">
                <a:solidFill>
                  <a:srgbClr val="FF0066"/>
                </a:solidFill>
                <a:ea typeface="宋体" panose="02010600030101010101" pitchFamily="2" charset="-122"/>
              </a:rPr>
              <a:t>rT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 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European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options: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&gt; 0</a:t>
            </a:r>
            <a:r>
              <a:rPr lang="en-US" altLang="zh-CN" dirty="0">
                <a:ea typeface="宋体" panose="02010600030101010101" pitchFamily="2" charset="-122"/>
              </a:rPr>
              <a:t>		</a:t>
            </a:r>
          </a:p>
          <a:p>
            <a:pPr algn="ctr">
              <a:buFontTx/>
              <a:buNone/>
            </a:pP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400" b="0" i="1" dirty="0" err="1">
                <a:solidFill>
                  <a:srgbClr val="FF0066"/>
                </a:solidFill>
                <a:ea typeface="宋体" panose="02010600030101010101" pitchFamily="2" charset="-122"/>
              </a:rPr>
              <a:t>Xe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i="1" baseline="30000" dirty="0">
                <a:solidFill>
                  <a:srgbClr val="FF0066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400" b="0" i="1" baseline="30000" dirty="0" err="1">
                <a:solidFill>
                  <a:srgbClr val="FF0066"/>
                </a:solidFill>
                <a:ea typeface="宋体" panose="02010600030101010101" pitchFamily="2" charset="-122"/>
              </a:rPr>
              <a:t>rT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+ 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="0" baseline="-25000" dirty="0">
                <a:solidFill>
                  <a:srgbClr val="FF0066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solidFill>
                  <a:srgbClr val="FF0066"/>
                </a:solidFill>
                <a:ea typeface="宋体" panose="02010600030101010101" pitchFamily="2" charset="-122"/>
              </a:rPr>
              <a:t>	   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American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options: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&gt; 0	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</a:p>
          <a:p>
            <a:pPr algn="ctr">
              <a:buFontTx/>
              <a:buNone/>
            </a:pP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="0" baseline="-25000" dirty="0">
                <a:solidFill>
                  <a:srgbClr val="FF0066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- 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- 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- 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="0" baseline="-25000" dirty="0">
                <a:solidFill>
                  <a:srgbClr val="FF0066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solidFill>
                  <a:srgbClr val="FF0066"/>
                </a:solidFill>
                <a:ea typeface="宋体" panose="02010600030101010101" pitchFamily="2" charset="-122"/>
              </a:rPr>
              <a:t> - </a:t>
            </a:r>
            <a:r>
              <a:rPr lang="en-US" altLang="zh-CN" sz="2400" b="0" i="1" dirty="0" err="1">
                <a:solidFill>
                  <a:srgbClr val="FF0066"/>
                </a:solidFill>
                <a:ea typeface="宋体" panose="02010600030101010101" pitchFamily="2" charset="-122"/>
              </a:rPr>
              <a:t>Xe</a:t>
            </a:r>
            <a:r>
              <a:rPr lang="en-US" altLang="zh-CN" sz="2400" b="0" i="1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i="1" baseline="30000" dirty="0">
                <a:solidFill>
                  <a:srgbClr val="FF0066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400" b="0" i="1" baseline="30000" dirty="0" err="1">
                <a:solidFill>
                  <a:srgbClr val="FF0066"/>
                </a:solidFill>
                <a:ea typeface="宋体" panose="02010600030101010101" pitchFamily="2" charset="-122"/>
              </a:rPr>
              <a:t>rT</a:t>
            </a:r>
            <a:endParaRPr lang="en-US" altLang="zh-CN" sz="2400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369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82436" y="2784764"/>
            <a:ext cx="9245600" cy="2362200"/>
          </a:xfrm>
        </p:spPr>
        <p:txBody>
          <a:bodyPr/>
          <a:lstStyle/>
          <a:p>
            <a:pPr algn="ctr"/>
            <a:r>
              <a:rPr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+mn-cs"/>
              </a:rPr>
              <a:t>Early </a:t>
            </a:r>
            <a:r>
              <a:rPr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+mn-cs"/>
              </a:rPr>
              <a:t>Exercise</a:t>
            </a:r>
            <a:endParaRPr lang="zh-CN" altLang="en-US" sz="44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2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>
                <a:ea typeface="宋体" panose="02010600030101010101" pitchFamily="2" charset="-122"/>
              </a:rPr>
              <a:t>Early Exercise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571" y="1851026"/>
            <a:ext cx="10653486" cy="40925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Usually there is some chance that an American option will be exercised early	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An exception is an American call on a non-dividend paying stock</a:t>
            </a:r>
          </a:p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This should never be exercised early</a:t>
            </a:r>
            <a:endParaRPr lang="zh-CN" altLang="en-US" sz="32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355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6312" y="1800225"/>
            <a:ext cx="10711543" cy="4292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An Extreme Situation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For an American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call option</a:t>
            </a:r>
            <a:r>
              <a:rPr lang="en-US" altLang="zh-CN" dirty="0">
                <a:ea typeface="宋体" panose="02010600030101010101" pitchFamily="2" charset="-122"/>
              </a:rPr>
              <a:t>:	 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 smtClean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= 40;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T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= 0.25; 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 = 30;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 = 0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i="1" dirty="0">
                <a:solidFill>
                  <a:srgbClr val="FF00FF"/>
                </a:solidFill>
                <a:ea typeface="宋体" panose="02010600030101010101" pitchFamily="2" charset="-122"/>
              </a:rPr>
              <a:t>Should you exercise immediately?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What should  you do if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FontTx/>
              <a:buChar char="1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You want to hold  the stock for the next 3 months?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FontTx/>
              <a:buChar char="2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You do not  feel that the stock is worth holding for the next 3 months?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>
                <a:ea typeface="宋体" panose="02010600030101010101" pitchFamily="2" charset="-122"/>
              </a:rPr>
              <a:t>Early Exercise</a:t>
            </a:r>
          </a:p>
        </p:txBody>
      </p:sp>
    </p:spTree>
    <p:extLst>
      <p:ext uri="{BB962C8B-B14F-4D97-AF65-F5344CB8AC3E}">
        <p14:creationId xmlns:p14="http://schemas.microsoft.com/office/powerpoint/2010/main" val="1738052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types of options</a:t>
            </a:r>
            <a:endParaRPr lang="zh-CN" altLang="en-US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Right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Call option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Put option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Timing of exercise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European options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American options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Underlying assets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Stock options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Foreign currency options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Index options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Futures options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5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8343" y="733426"/>
            <a:ext cx="9121095" cy="8096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>
                <a:ea typeface="宋体" panose="02010600030101010101" pitchFamily="2" charset="-122"/>
              </a:rPr>
              <a:t>Early Exercise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257" y="1524000"/>
            <a:ext cx="10276114" cy="449738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Reasons For Not  Exercising a Call Early 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You want to hold  the stock for the next 3 months?</a:t>
            </a:r>
          </a:p>
          <a:p>
            <a:pPr marL="1314450" lvl="2" indent="-4572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No income from stock is </a:t>
            </a:r>
            <a:r>
              <a:rPr lang="en-US" altLang="zh-CN" b="0" dirty="0" smtClean="0">
                <a:solidFill>
                  <a:srgbClr val="0000CC"/>
                </a:solidFill>
                <a:ea typeface="宋体" panose="02010600030101010101" pitchFamily="2" charset="-122"/>
              </a:rPr>
              <a:t>sacrificed</a:t>
            </a: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314450" lvl="2" indent="-4572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We delay paying the strike price and save the </a:t>
            </a:r>
            <a:r>
              <a:rPr lang="en-US" altLang="zh-CN" b="0" dirty="0" smtClean="0">
                <a:solidFill>
                  <a:srgbClr val="0000CC"/>
                </a:solidFill>
                <a:ea typeface="宋体" panose="02010600030101010101" pitchFamily="2" charset="-122"/>
              </a:rPr>
              <a:t>interest </a:t>
            </a: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314450" lvl="2" indent="-4572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Holding the call provides insurance against stock price falling below strike </a:t>
            </a:r>
            <a:r>
              <a:rPr lang="en-US" altLang="zh-CN" b="0" dirty="0" smtClean="0">
                <a:solidFill>
                  <a:srgbClr val="0000CC"/>
                </a:solidFill>
                <a:ea typeface="宋体" panose="02010600030101010101" pitchFamily="2" charset="-122"/>
              </a:rPr>
              <a:t>price</a:t>
            </a: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120000"/>
              </a:lnSpc>
            </a:pP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You do not  feel that the stock is worth holding for the next 3 months?</a:t>
            </a:r>
          </a:p>
          <a:p>
            <a:pPr marL="1314450" lvl="2" indent="-457200">
              <a:lnSpc>
                <a:spcPct val="120000"/>
              </a:lnSpc>
              <a:buFontTx/>
              <a:buAutoNum type="arabicPeriod"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Sell call option to others who want to hold shares in future</a:t>
            </a:r>
          </a:p>
        </p:txBody>
      </p:sp>
    </p:spTree>
    <p:extLst>
      <p:ext uri="{BB962C8B-B14F-4D97-AF65-F5344CB8AC3E}">
        <p14:creationId xmlns:p14="http://schemas.microsoft.com/office/powerpoint/2010/main" val="85369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a typeface="宋体" panose="02010600030101010101" pitchFamily="2" charset="-122"/>
              </a:rPr>
              <a:t>Early Exercise</a:t>
            </a:r>
            <a:endParaRPr lang="zh-CN" altLang="en-US" sz="4400" dirty="0">
              <a:ea typeface="宋体" panose="02010600030101010101" pitchFamily="2" charset="-122"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775"/>
            <a:ext cx="10755086" cy="46339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We Should not exercise a American Call early.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Portfolio A: One American call option plus an amount of cash equal to </a:t>
            </a:r>
            <a:r>
              <a:rPr lang="en-US" altLang="zh-CN" b="0" i="1" dirty="0" err="1">
                <a:solidFill>
                  <a:srgbClr val="FF0066"/>
                </a:solidFill>
                <a:cs typeface="Times New Roman" panose="02020603050405020304" pitchFamily="18" charset="0"/>
              </a:rPr>
              <a:t>Xe</a:t>
            </a:r>
            <a:r>
              <a:rPr lang="en-US" altLang="zh-CN" b="0" i="1" baseline="30000" dirty="0" err="1">
                <a:solidFill>
                  <a:srgbClr val="FF0066"/>
                </a:solidFill>
                <a:cs typeface="Times New Roman" panose="02020603050405020304" pitchFamily="18" charset="0"/>
              </a:rPr>
              <a:t>-rT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Portfolio B: One share of stock</a:t>
            </a:r>
          </a:p>
          <a:p>
            <a:endParaRPr lang="zh-CN" alt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a typeface="宋体" panose="02010600030101010101" pitchFamily="2" charset="-122"/>
              </a:rPr>
              <a:t>Early Exercise</a:t>
            </a:r>
            <a:endParaRPr lang="zh-CN" altLang="en-US" sz="4400" dirty="0">
              <a:ea typeface="宋体" panose="02010600030101010101" pitchFamily="2" charset="-122"/>
            </a:endParaRP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5029" y="1371600"/>
            <a:ext cx="9622971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CC"/>
                </a:solidFill>
              </a:rPr>
              <a:t>At time </a:t>
            </a:r>
            <a:r>
              <a:rPr lang="en-US" altLang="zh-CN" sz="2400" i="1" dirty="0">
                <a:solidFill>
                  <a:srgbClr val="0000CC"/>
                </a:solidFill>
              </a:rPr>
              <a:t>T</a:t>
            </a:r>
            <a:r>
              <a:rPr lang="en-US" altLang="zh-CN" sz="2400" dirty="0">
                <a:solidFill>
                  <a:srgbClr val="0000CC"/>
                </a:solidFill>
              </a:rPr>
              <a:t>, in portfolio A, the value of cash is 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X</a:t>
            </a:r>
            <a:r>
              <a:rPr lang="en-US" altLang="zh-CN" sz="2400" dirty="0">
                <a:solidFill>
                  <a:srgbClr val="0000CC"/>
                </a:solidFill>
              </a:rPr>
              <a:t>,</a:t>
            </a:r>
            <a:r>
              <a:rPr lang="en-US" altLang="zh-CN" sz="2400" dirty="0" smtClean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at </a:t>
            </a:r>
            <a:r>
              <a:rPr lang="en-US" altLang="zh-CN" sz="2400" i="1" dirty="0">
                <a:solidFill>
                  <a:srgbClr val="0000CC"/>
                </a:solidFill>
              </a:rPr>
              <a:t>t </a:t>
            </a:r>
            <a:r>
              <a:rPr lang="en-US" altLang="zh-CN" sz="2400" dirty="0">
                <a:solidFill>
                  <a:srgbClr val="0000CC"/>
                </a:solidFill>
              </a:rPr>
              <a:t>&lt; </a:t>
            </a:r>
            <a:r>
              <a:rPr lang="en-US" altLang="zh-CN" sz="2400" i="1" dirty="0">
                <a:solidFill>
                  <a:srgbClr val="0000CC"/>
                </a:solidFill>
              </a:rPr>
              <a:t>T </a:t>
            </a:r>
            <a:r>
              <a:rPr lang="en-US" altLang="zh-CN" sz="2400" dirty="0">
                <a:solidFill>
                  <a:srgbClr val="0000CC"/>
                </a:solidFill>
              </a:rPr>
              <a:t>, the value of portfolio A is: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 b="0" i="1" dirty="0">
                <a:solidFill>
                  <a:srgbClr val="FF0066"/>
                </a:solidFill>
              </a:rPr>
              <a:t>S-X+ </a:t>
            </a:r>
            <a:r>
              <a:rPr lang="en-US" altLang="zh-CN" sz="2400" b="0" i="1" dirty="0" err="1">
                <a:solidFill>
                  <a:srgbClr val="FF0066"/>
                </a:solidFill>
              </a:rPr>
              <a:t>Xe</a:t>
            </a:r>
            <a:r>
              <a:rPr lang="en-US" altLang="zh-CN" sz="2400" b="0" i="1" baseline="30000" dirty="0">
                <a:solidFill>
                  <a:srgbClr val="FF0066"/>
                </a:solidFill>
              </a:rPr>
              <a:t>-r(T-t)  </a:t>
            </a:r>
            <a:r>
              <a:rPr lang="en-US" altLang="zh-CN" sz="2400" b="0" i="1" dirty="0">
                <a:solidFill>
                  <a:srgbClr val="FF0066"/>
                </a:solidFill>
              </a:rPr>
              <a:t>&lt; 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So </a:t>
            </a:r>
            <a:r>
              <a:rPr lang="en-US" altLang="zh-CN" i="1" dirty="0">
                <a:solidFill>
                  <a:srgbClr val="FF0066"/>
                </a:solidFill>
              </a:rPr>
              <a:t>V</a:t>
            </a:r>
            <a:r>
              <a:rPr lang="en-US" altLang="zh-CN" i="1" baseline="-25000" dirty="0">
                <a:solidFill>
                  <a:srgbClr val="FF0066"/>
                </a:solidFill>
              </a:rPr>
              <a:t>PA</a:t>
            </a:r>
            <a:r>
              <a:rPr lang="en-US" altLang="zh-CN" i="1" dirty="0">
                <a:solidFill>
                  <a:srgbClr val="FF0066"/>
                </a:solidFill>
              </a:rPr>
              <a:t>&lt; V</a:t>
            </a:r>
            <a:r>
              <a:rPr lang="en-US" altLang="zh-CN" i="1" baseline="-25000" dirty="0">
                <a:solidFill>
                  <a:srgbClr val="FF0066"/>
                </a:solidFill>
              </a:rPr>
              <a:t>PB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/>
              <a:t> </a:t>
            </a:r>
            <a:r>
              <a:rPr lang="en-US" altLang="zh-CN" dirty="0"/>
              <a:t>when </a:t>
            </a:r>
            <a:r>
              <a:rPr lang="en-US" altLang="zh-CN" i="1" dirty="0"/>
              <a:t> t &lt; </a:t>
            </a:r>
            <a:r>
              <a:rPr lang="en-US" altLang="zh-CN" i="1" dirty="0" smtClean="0"/>
              <a:t>T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CC"/>
                </a:solidFill>
              </a:rPr>
              <a:t>At time </a:t>
            </a:r>
            <a:r>
              <a:rPr lang="en-US" altLang="zh-CN" sz="2400" i="1" dirty="0">
                <a:solidFill>
                  <a:srgbClr val="0000CC"/>
                </a:solidFill>
              </a:rPr>
              <a:t>T</a:t>
            </a:r>
            <a:r>
              <a:rPr lang="en-US" altLang="zh-CN" sz="2400" dirty="0">
                <a:solidFill>
                  <a:srgbClr val="0000CC"/>
                </a:solidFill>
              </a:rPr>
              <a:t>, </a:t>
            </a:r>
            <a:r>
              <a:rPr lang="en-US" altLang="zh-CN" sz="2400" i="1" dirty="0">
                <a:solidFill>
                  <a:srgbClr val="FF0066"/>
                </a:solidFill>
              </a:rPr>
              <a:t>V</a:t>
            </a:r>
            <a:r>
              <a:rPr lang="en-US" altLang="zh-CN" sz="2400" i="1" baseline="-25000" dirty="0">
                <a:solidFill>
                  <a:srgbClr val="FF0066"/>
                </a:solidFill>
              </a:rPr>
              <a:t>PA</a:t>
            </a:r>
            <a:r>
              <a:rPr lang="en-US" altLang="zh-CN" sz="2400" dirty="0">
                <a:solidFill>
                  <a:srgbClr val="FF0066"/>
                </a:solidFill>
              </a:rPr>
              <a:t>= max(</a:t>
            </a:r>
            <a:r>
              <a:rPr lang="en-US" altLang="zh-CN" sz="2400" i="1" dirty="0">
                <a:solidFill>
                  <a:srgbClr val="FF0066"/>
                </a:solidFill>
              </a:rPr>
              <a:t>S</a:t>
            </a:r>
            <a:r>
              <a:rPr lang="en-US" altLang="zh-CN" sz="2400" i="1" baseline="-25000" dirty="0">
                <a:solidFill>
                  <a:srgbClr val="FF0066"/>
                </a:solidFill>
              </a:rPr>
              <a:t>T</a:t>
            </a:r>
            <a:r>
              <a:rPr lang="en-US" altLang="zh-CN" sz="2400" i="1" dirty="0">
                <a:solidFill>
                  <a:srgbClr val="FF0066"/>
                </a:solidFill>
              </a:rPr>
              <a:t>, X</a:t>
            </a:r>
            <a:r>
              <a:rPr lang="en-US" altLang="zh-CN" sz="2400" dirty="0">
                <a:solidFill>
                  <a:srgbClr val="FF0066"/>
                </a:solidFill>
              </a:rPr>
              <a:t>) </a:t>
            </a:r>
            <a:r>
              <a:rPr lang="en-US" altLang="zh-CN" sz="2400" dirty="0" smtClean="0">
                <a:solidFill>
                  <a:srgbClr val="FF0066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00" i="1" dirty="0" smtClean="0">
                <a:solidFill>
                  <a:srgbClr val="FF0066"/>
                </a:solidFill>
              </a:rPr>
              <a:t> </a:t>
            </a:r>
            <a:r>
              <a:rPr lang="en-US" altLang="zh-CN" sz="2400" i="1" dirty="0">
                <a:solidFill>
                  <a:srgbClr val="FF0066"/>
                </a:solidFill>
              </a:rPr>
              <a:t>V</a:t>
            </a:r>
            <a:r>
              <a:rPr lang="en-US" altLang="zh-CN" sz="2400" i="1" baseline="-25000" dirty="0">
                <a:solidFill>
                  <a:srgbClr val="FF0066"/>
                </a:solidFill>
              </a:rPr>
              <a:t>PB </a:t>
            </a:r>
            <a:r>
              <a:rPr lang="en-US" altLang="zh-CN" sz="2400" b="0" i="1" dirty="0">
                <a:solidFill>
                  <a:srgbClr val="FF0066"/>
                </a:solidFill>
              </a:rPr>
              <a:t>= S</a:t>
            </a:r>
            <a:r>
              <a:rPr lang="en-US" altLang="zh-CN" sz="2400" i="1" baseline="-25000" dirty="0">
                <a:solidFill>
                  <a:srgbClr val="FF0066"/>
                </a:solidFill>
              </a:rPr>
              <a:t>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00CC"/>
                </a:solidFill>
              </a:rPr>
              <a:t>So, Not  Exercising Early American call on a non-dividend paying </a:t>
            </a:r>
            <a:r>
              <a:rPr lang="en-US" altLang="zh-CN" dirty="0" smtClean="0">
                <a:solidFill>
                  <a:srgbClr val="0000CC"/>
                </a:solidFill>
              </a:rPr>
              <a:t>stock</a:t>
            </a:r>
            <a:endParaRPr lang="en-US" altLang="zh-CN" dirty="0">
              <a:solidFill>
                <a:srgbClr val="0000CC"/>
              </a:solidFill>
            </a:endParaRPr>
          </a:p>
        </p:txBody>
      </p:sp>
      <p:graphicFrame>
        <p:nvGraphicFramePr>
          <p:cNvPr id="529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552230"/>
              </p:ext>
            </p:extLst>
          </p:nvPr>
        </p:nvGraphicFramePr>
        <p:xfrm>
          <a:off x="4304186" y="4638920"/>
          <a:ext cx="3232687" cy="149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name="Equation" r:id="rId4" imgW="1180800" imgH="571320" progId="Equation.DSMT4">
                  <p:embed/>
                </p:oleObj>
              </mc:Choice>
              <mc:Fallback>
                <p:oleObj name="Equation" r:id="rId4" imgW="1180800" imgH="571320" progId="Equation.DSMT4">
                  <p:embed/>
                  <p:pic>
                    <p:nvPicPr>
                      <p:cNvPr id="529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186" y="4638920"/>
                        <a:ext cx="3232687" cy="14932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1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Line 2"/>
          <p:cNvSpPr>
            <a:spLocks noChangeShapeType="1"/>
          </p:cNvSpPr>
          <p:nvPr/>
        </p:nvSpPr>
        <p:spPr bwMode="auto">
          <a:xfrm>
            <a:off x="3216275" y="5835650"/>
            <a:ext cx="5562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1459" name="Line 3"/>
          <p:cNvSpPr>
            <a:spLocks noChangeShapeType="1"/>
          </p:cNvSpPr>
          <p:nvPr/>
        </p:nvSpPr>
        <p:spPr bwMode="auto">
          <a:xfrm flipV="1">
            <a:off x="3216275" y="1720850"/>
            <a:ext cx="0" cy="411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1460" name="Line 4"/>
          <p:cNvSpPr>
            <a:spLocks noChangeShapeType="1"/>
          </p:cNvSpPr>
          <p:nvPr/>
        </p:nvSpPr>
        <p:spPr bwMode="auto">
          <a:xfrm flipV="1">
            <a:off x="6788151" y="2559050"/>
            <a:ext cx="2371725" cy="3276600"/>
          </a:xfrm>
          <a:prstGeom prst="line">
            <a:avLst/>
          </a:prstGeom>
          <a:noFill/>
          <a:ln w="38100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1461" name="AutoShape 5"/>
          <p:cNvSpPr>
            <a:spLocks noChangeArrowheads="1"/>
          </p:cNvSpPr>
          <p:nvPr/>
        </p:nvSpPr>
        <p:spPr bwMode="auto">
          <a:xfrm rot="18900000">
            <a:off x="4511675" y="4537889"/>
            <a:ext cx="609600" cy="614323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 rot="18900000">
            <a:off x="6797675" y="2937689"/>
            <a:ext cx="609600" cy="614323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6645275" y="6140451"/>
            <a:ext cx="685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660066"/>
                </a:solidFill>
                <a:latin typeface="ZapfDingbats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8474075" y="6140451"/>
            <a:ext cx="685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660066"/>
                </a:solidFill>
                <a:latin typeface="ZapfDingbats"/>
                <a:ea typeface="宋体" panose="02010600030101010101" pitchFamily="2" charset="-122"/>
              </a:rPr>
              <a:t>S</a:t>
            </a:r>
            <a:r>
              <a:rPr lang="en-US" altLang="zh-CN" sz="2400" b="1" baseline="-25000">
                <a:solidFill>
                  <a:srgbClr val="660066"/>
                </a:solidFill>
                <a:latin typeface="ZapfDingbats"/>
                <a:ea typeface="宋体" panose="02010600030101010101" pitchFamily="2" charset="-122"/>
              </a:rPr>
              <a:t>T</a:t>
            </a:r>
            <a:endParaRPr lang="en-US" altLang="zh-CN" sz="2400" b="1" i="1">
              <a:solidFill>
                <a:srgbClr val="660066"/>
              </a:solidFill>
              <a:latin typeface="ZapfDingbats"/>
              <a:ea typeface="宋体" panose="02010600030101010101" pitchFamily="2" charset="-122"/>
            </a:endParaRP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3292474" y="1873251"/>
            <a:ext cx="276196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 option price</a:t>
            </a:r>
          </a:p>
        </p:txBody>
      </p:sp>
      <p:sp>
        <p:nvSpPr>
          <p:cNvPr id="531466" name="Freeform 10"/>
          <p:cNvSpPr>
            <a:spLocks/>
          </p:cNvSpPr>
          <p:nvPr/>
        </p:nvSpPr>
        <p:spPr bwMode="auto">
          <a:xfrm>
            <a:off x="3334675" y="2559049"/>
            <a:ext cx="5707725" cy="3181031"/>
          </a:xfrm>
          <a:custGeom>
            <a:avLst/>
            <a:gdLst>
              <a:gd name="T0" fmla="*/ 0 w 3552"/>
              <a:gd name="T1" fmla="*/ 2112 h 2112"/>
              <a:gd name="T2" fmla="*/ 1824 w 3552"/>
              <a:gd name="T3" fmla="*/ 1728 h 2112"/>
              <a:gd name="T4" fmla="*/ 3552 w 3552"/>
              <a:gd name="T5" fmla="*/ 0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2" h="2112">
                <a:moveTo>
                  <a:pt x="0" y="2112"/>
                </a:moveTo>
                <a:cubicBezTo>
                  <a:pt x="616" y="2096"/>
                  <a:pt x="1232" y="2080"/>
                  <a:pt x="1824" y="1728"/>
                </a:cubicBezTo>
                <a:cubicBezTo>
                  <a:pt x="2416" y="1376"/>
                  <a:pt x="2984" y="688"/>
                  <a:pt x="3552" y="0"/>
                </a:cubicBezTo>
              </a:path>
            </a:pathLst>
          </a:custGeom>
          <a:noFill/>
          <a:ln w="38100" cap="flat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1467" name="Rectangle 11"/>
          <p:cNvSpPr>
            <a:spLocks noChangeArrowheads="1"/>
          </p:cNvSpPr>
          <p:nvPr/>
        </p:nvSpPr>
        <p:spPr bwMode="auto">
          <a:xfrm>
            <a:off x="406400" y="620713"/>
            <a:ext cx="5053307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Early Exercise</a:t>
            </a:r>
            <a:endParaRPr kumimoji="1" lang="zh-CN" altLang="en-US" sz="4400" b="1" dirty="0"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9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6312" y="1800225"/>
            <a:ext cx="10711543" cy="4292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An Extreme Situation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For an American </a:t>
            </a:r>
            <a:r>
              <a:rPr lang="en-US" altLang="zh-CN" b="0" dirty="0" smtClean="0">
                <a:solidFill>
                  <a:srgbClr val="FF0066"/>
                </a:solidFill>
                <a:ea typeface="宋体" panose="02010600030101010101" pitchFamily="2" charset="-122"/>
              </a:rPr>
              <a:t>put 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option:	 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b="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b="0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b="0" dirty="0" smtClean="0">
                <a:solidFill>
                  <a:schemeClr val="tx1"/>
                </a:solidFill>
                <a:ea typeface="宋体" panose="02010600030101010101" pitchFamily="2" charset="-122"/>
              </a:rPr>
              <a:t>2; </a:t>
            </a:r>
            <a:r>
              <a:rPr lang="en-US" altLang="zh-CN" b="0" i="1" dirty="0">
                <a:solidFill>
                  <a:schemeClr val="tx1"/>
                </a:solidFill>
                <a:ea typeface="宋体" panose="02010600030101010101" pitchFamily="2" charset="-122"/>
              </a:rPr>
              <a:t>T 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 = 0.25;  </a:t>
            </a:r>
            <a:r>
              <a:rPr lang="en-US" altLang="zh-CN" b="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  = </a:t>
            </a:r>
            <a:r>
              <a:rPr lang="en-US" altLang="zh-CN" b="0" dirty="0" smtClean="0">
                <a:solidFill>
                  <a:schemeClr val="tx1"/>
                </a:solidFill>
                <a:ea typeface="宋体" panose="02010600030101010101" pitchFamily="2" charset="-122"/>
              </a:rPr>
              <a:t>40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; </a:t>
            </a:r>
            <a:r>
              <a:rPr lang="en-US" altLang="zh-CN" b="0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  = 0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Should you exercise immediately?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>
                <a:ea typeface="宋体" panose="02010600030101010101" pitchFamily="2" charset="-122"/>
              </a:rPr>
              <a:t>Early Exercise</a:t>
            </a:r>
          </a:p>
        </p:txBody>
      </p:sp>
    </p:spTree>
    <p:extLst>
      <p:ext uri="{BB962C8B-B14F-4D97-AF65-F5344CB8AC3E}">
        <p14:creationId xmlns:p14="http://schemas.microsoft.com/office/powerpoint/2010/main" val="2131359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 bwMode="auto">
          <a:xfrm>
            <a:off x="1149611" y="5974530"/>
            <a:ext cx="10276114" cy="15076"/>
          </a:xfrm>
          <a:prstGeom prst="straightConnector1">
            <a:avLst/>
          </a:prstGeom>
          <a:ln w="38100">
            <a:solidFill>
              <a:srgbClr val="CC3300"/>
            </a:solidFill>
            <a:headEnd type="none" w="lg" len="lg"/>
            <a:tailEnd type="stealth" w="lg" len="lg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 bwMode="auto">
          <a:xfrm flipV="1">
            <a:off x="1748971" y="1092777"/>
            <a:ext cx="72572" cy="5238751"/>
          </a:xfrm>
          <a:prstGeom prst="straightConnector1">
            <a:avLst/>
          </a:prstGeom>
          <a:noFill/>
          <a:ln w="38100" cap="flat" cmpd="sng" algn="ctr">
            <a:solidFill>
              <a:srgbClr val="CC33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" name="组合 16"/>
          <p:cNvGrpSpPr/>
          <p:nvPr/>
        </p:nvGrpSpPr>
        <p:grpSpPr>
          <a:xfrm>
            <a:off x="789684" y="2902399"/>
            <a:ext cx="10636041" cy="369332"/>
            <a:chOff x="946359" y="3309170"/>
            <a:chExt cx="10636041" cy="369332"/>
          </a:xfrm>
        </p:grpSpPr>
        <p:cxnSp>
          <p:nvCxnSpPr>
            <p:cNvPr id="11" name="直接连接符 10"/>
            <p:cNvCxnSpPr/>
            <p:nvPr/>
          </p:nvCxnSpPr>
          <p:spPr bwMode="auto">
            <a:xfrm flipV="1">
              <a:off x="1306286" y="3483429"/>
              <a:ext cx="10276114" cy="43543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文本框 12"/>
            <p:cNvSpPr txBox="1"/>
            <p:nvPr/>
          </p:nvSpPr>
          <p:spPr>
            <a:xfrm rot="21437102">
              <a:off x="946359" y="330917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0000CC"/>
                  </a:solidFill>
                </a:rPr>
                <a:t>X</a:t>
              </a:r>
              <a:endParaRPr lang="zh-CN" altLang="en-US" b="1" i="1" dirty="0">
                <a:solidFill>
                  <a:srgbClr val="0000CC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065507" y="5171550"/>
            <a:ext cx="3602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baseline="-25000" dirty="0" smtClean="0">
                <a:solidFill>
                  <a:srgbClr val="0000CC"/>
                </a:solidFill>
              </a:rPr>
              <a:t>t</a:t>
            </a:r>
            <a:endParaRPr lang="zh-CN" altLang="en-US" sz="4000" b="1" i="1" baseline="-25000" dirty="0">
              <a:solidFill>
                <a:srgbClr val="0000CC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9547" y="55279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903" y="5179040"/>
            <a:ext cx="262151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5.92593E-6 L 2.91667E-6 -5.92593E-6 C 0.00339 -0.00279 0.00677 -0.00556 0.01016 -0.00811 C 0.01133 -0.00904 0.0125 -0.00927 0.01354 -0.01019 C 0.025 -0.02038 0.01459 -0.01228 0.02266 -0.02038 C 0.02487 -0.02246 0.02735 -0.02408 0.02943 -0.0264 C 0.04193 -0.03936 0.03086 -0.03056 0.04193 -0.03843 C 0.04388 -0.04121 0.04557 -0.04422 0.04766 -0.04654 C 0.0487 -0.04769 0.05 -0.04769 0.05104 -0.04862 C 0.06159 -0.05695 0.05404 -0.05302 0.0625 -0.05672 C 0.06432 -0.0588 0.06615 -0.06112 0.0681 -0.06274 C 0.07031 -0.06459 0.07266 -0.06529 0.075 -0.06691 C 0.07656 -0.06806 0.07787 -0.06968 0.07943 -0.07084 C 0.0806 -0.07177 0.08177 -0.072 0.08294 -0.07292 C 0.08451 -0.07408 0.08581 -0.07593 0.0875 -0.07686 C 0.08972 -0.07848 0.09232 -0.07871 0.09427 -0.08103 C 0.09544 -0.08241 0.09636 -0.08404 0.09766 -0.08496 C 0.09909 -0.08612 0.10078 -0.08612 0.10222 -0.08704 C 0.11511 -0.09468 0.10156 -0.0882 0.1125 -0.09306 C 0.11354 -0.09445 0.11459 -0.09607 0.11589 -0.09723 C 0.11589 -0.09723 0.12943 -0.10533 0.12943 -0.10533 C 0.1306 -0.10603 0.13177 -0.10626 0.13294 -0.10718 C 0.13438 -0.10857 0.13594 -0.10973 0.1375 -0.11135 C 0.13867 -0.11251 0.13959 -0.11436 0.14089 -0.11529 C 0.14297 -0.11714 0.14544 -0.11806 0.14766 -0.11945 C 0.14883 -0.12015 0.15013 -0.12015 0.15104 -0.1213 C 0.15547 -0.12663 0.15313 -0.12478 0.15794 -0.12755 C 0.1586 -0.12871 0.15938 -0.13033 0.16016 -0.13149 C 0.1612 -0.13311 0.16263 -0.1338 0.16354 -0.13566 C 0.16498 -0.13797 0.1655 -0.14144 0.16693 -0.14376 C 0.16823 -0.14561 0.17018 -0.14584 0.17149 -0.14769 C 0.17279 -0.14931 0.1737 -0.15186 0.175 -0.15371 C 0.17643 -0.15603 0.17813 -0.15741 0.17943 -0.15973 C 0.18268 -0.16552 0.18255 -0.16829 0.18516 -0.17408 C 0.18581 -0.17547 0.18672 -0.17663 0.1875 -0.17802 C 0.18959 -0.18959 0.18776 -0.18265 0.19544 -0.1963 C 0.20391 -0.21135 0.1931 -0.19283 0.20339 -0.20834 C 0.20456 -0.21019 0.20547 -0.21274 0.20677 -0.21436 C 0.20807 -0.21621 0.20977 -0.21691 0.21133 -0.21853 C 0.21745 -0.22454 0.21185 -0.22107 0.21927 -0.22454 C 0.22005 -0.22663 0.22031 -0.22941 0.22149 -0.23056 C 0.22318 -0.23218 0.22539 -0.23172 0.22722 -0.23265 C 0.22956 -0.2338 0.2319 -0.23473 0.23399 -0.23658 C 0.23555 -0.23797 0.23711 -0.23913 0.23854 -0.24075 C 0.23972 -0.24191 0.24076 -0.24353 0.24193 -0.24468 C 0.2431 -0.24561 0.24427 -0.24607 0.24544 -0.24677 C 0.24909 -0.24862 0.25169 -0.24931 0.2556 -0.2507 C 0.25677 -0.25209 0.25781 -0.25394 0.25899 -0.25487 C 0.26042 -0.25603 0.26211 -0.25603 0.26354 -0.25695 C 0.26589 -0.25811 0.2681 -0.25996 0.27044 -0.26089 L 0.27943 -0.26482 C 0.29466 -0.26436 0.30977 -0.26459 0.325 -0.26297 C 0.32735 -0.26274 0.33177 -0.2588 0.33177 -0.2588 C 0.33294 -0.25695 0.33412 -0.2551 0.33516 -0.25279 C 0.33516 -0.25279 0.34089 -0.23774 0.34193 -0.23473 L 0.34427 -0.22848 L 0.34649 -0.22246 C 0.34974 -0.20533 0.34531 -0.22616 0.35 -0.21228 C 0.35052 -0.21066 0.35052 -0.20811 0.35104 -0.20626 C 0.35169 -0.20417 0.35274 -0.20232 0.35339 -0.20024 C 0.35807 -0.18473 0.35625 -0.18681 0.36133 -0.17593 C 0.36198 -0.17454 0.36276 -0.17339 0.36354 -0.172 C 0.36498 -0.16436 0.36537 -0.16066 0.36927 -0.15371 C 0.3711 -0.15047 0.37344 -0.14769 0.375 -0.14376 C 0.37526 -0.1426 0.37943 -0.12987 0.38177 -0.12755 C 0.38281 -0.1264 0.38399 -0.12616 0.38516 -0.12547 C 0.38594 -0.12408 0.38646 -0.12246 0.3875 -0.1213 C 0.38841 -0.12038 0.38972 -0.12038 0.39089 -0.11945 C 0.39206 -0.11829 0.3931 -0.11667 0.39427 -0.11529 C 0.39584 -0.11343 0.39714 -0.11112 0.39883 -0.10927 C 0.4043 -0.10325 0.40182 -0.10695 0.40677 -0.10325 C 0.41511 -0.09677 0.40742 -0.10093 0.41589 -0.09723 C 0.42409 -0.08728 0.41367 -0.09931 0.42383 -0.08913 C 0.425 -0.08797 0.42604 -0.08612 0.42722 -0.08496 C 0.42904 -0.08334 0.43099 -0.08241 0.43294 -0.08103 C 0.43672 -0.07779 0.44076 -0.07501 0.44427 -0.07084 C 0.44544 -0.06945 0.44636 -0.0676 0.44766 -0.06691 C 0.44948 -0.06552 0.45143 -0.06552 0.45339 -0.06482 C 0.45443 -0.06343 0.45547 -0.06158 0.45677 -0.06066 C 0.46367 -0.05603 0.47513 -0.06019 0.4806 -0.06066 C 0.48321 -0.06135 0.48607 -0.06135 0.48854 -0.06274 C 0.4918 -0.06459 0.49531 -0.06667 0.49766 -0.07084 C 0.49844 -0.07223 0.49896 -0.07408 0.5 -0.07501 C 0.5013 -0.07616 0.503 -0.07616 0.50443 -0.07686 C 0.50977 -0.08635 0.50573 -0.0801 0.51133 -0.08704 C 0.5125 -0.08866 0.51745 -0.09561 0.51927 -0.09723 C 0.52031 -0.09816 0.52162 -0.09816 0.52266 -0.09908 C 0.525 -0.10163 0.52722 -0.10464 0.52943 -0.10718 C 0.5306 -0.10857 0.53164 -0.11019 0.53294 -0.11135 C 0.53438 -0.11274 0.53594 -0.1139 0.5375 -0.11529 C 0.54037 -0.11829 0.54271 -0.122 0.54544 -0.12547 C 0.54766 -0.12825 0.55 -0.13079 0.55222 -0.13357 L 0.5556 -0.13751 C 0.55677 -0.1389 0.55807 -0.13982 0.55899 -0.14167 C 0.56719 -0.15603 0.56328 -0.15024 0.57044 -0.15973 C 0.57331 -0.1757 0.56849 -0.15279 0.57722 -0.17593 C 0.578 -0.17802 0.57839 -0.18079 0.57943 -0.18195 C 0.58151 -0.18427 0.58633 -0.18612 0.58633 -0.18612 C 0.58893 -0.18542 0.59167 -0.18542 0.59427 -0.18404 C 0.59557 -0.18334 0.59649 -0.18103 0.59766 -0.1801 C 0.5987 -0.17917 0.6 -0.17894 0.60104 -0.17802 C 0.60261 -0.17686 0.61094 -0.17015 0.61354 -0.16598 C 0.62175 -0.15325 0.61693 -0.15904 0.62383 -0.14561 C 0.6263 -0.14075 0.62917 -0.13635 0.63177 -0.13149 C 0.63294 -0.12941 0.63386 -0.12709 0.63516 -0.12547 C 0.63737 -0.12269 0.64011 -0.12084 0.64193 -0.11737 C 0.65039 -0.10232 0.64011 -0.1213 0.64883 -0.10325 C 0.64987 -0.10093 0.65117 -0.09931 0.65222 -0.09723 C 0.65313 -0.09538 0.65352 -0.09283 0.65443 -0.09098 C 0.65664 -0.08681 0.6586 -0.08218 0.66133 -0.07894 C 0.6625 -0.07755 0.66367 -0.07663 0.66472 -0.07501 C 0.66706 -0.07107 0.66979 -0.0676 0.67149 -0.06274 C 0.67409 -0.05603 0.67279 -0.05834 0.675 -0.05464 L 0.675 -0.05464 " pathEditMode="relative" ptsTypes="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Line 2"/>
          <p:cNvSpPr>
            <a:spLocks noChangeShapeType="1"/>
          </p:cNvSpPr>
          <p:nvPr/>
        </p:nvSpPr>
        <p:spPr bwMode="auto">
          <a:xfrm>
            <a:off x="3216275" y="5762625"/>
            <a:ext cx="6400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V="1">
            <a:off x="3216275" y="1647825"/>
            <a:ext cx="0" cy="411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5556" name="AutoShape 4"/>
          <p:cNvSpPr>
            <a:spLocks noChangeArrowheads="1"/>
          </p:cNvSpPr>
          <p:nvPr/>
        </p:nvSpPr>
        <p:spPr bwMode="auto">
          <a:xfrm rot="3000000">
            <a:off x="6111875" y="3626664"/>
            <a:ext cx="609600" cy="614323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6645275" y="6067426"/>
            <a:ext cx="685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660066"/>
                </a:solidFill>
                <a:latin typeface="ZapfDingbats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8474075" y="6067426"/>
            <a:ext cx="685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660066"/>
                </a:solidFill>
                <a:latin typeface="ZapfDingbats"/>
                <a:ea typeface="宋体" panose="02010600030101010101" pitchFamily="2" charset="-122"/>
              </a:rPr>
              <a:t>S</a:t>
            </a:r>
            <a:r>
              <a:rPr lang="en-US" altLang="zh-CN" sz="2400" b="1" baseline="-25000">
                <a:solidFill>
                  <a:srgbClr val="660066"/>
                </a:solidFill>
                <a:latin typeface="ZapfDingbats"/>
                <a:ea typeface="宋体" panose="02010600030101010101" pitchFamily="2" charset="-122"/>
              </a:rPr>
              <a:t>T</a:t>
            </a:r>
            <a:endParaRPr lang="en-US" altLang="zh-CN" sz="2400" b="1" i="1">
              <a:solidFill>
                <a:srgbClr val="660066"/>
              </a:solidFill>
              <a:latin typeface="ZapfDingbats"/>
              <a:ea typeface="宋体" panose="02010600030101010101" pitchFamily="2" charset="-122"/>
            </a:endParaRPr>
          </a:p>
        </p:txBody>
      </p:sp>
      <p:sp>
        <p:nvSpPr>
          <p:cNvPr id="535559" name="Text Box 7"/>
          <p:cNvSpPr txBox="1">
            <a:spLocks noChangeArrowheads="1"/>
          </p:cNvSpPr>
          <p:nvPr/>
        </p:nvSpPr>
        <p:spPr bwMode="auto">
          <a:xfrm>
            <a:off x="3292475" y="1800226"/>
            <a:ext cx="23622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660066"/>
                </a:solidFill>
                <a:latin typeface="ZapfDingbats"/>
                <a:ea typeface="宋体" panose="02010600030101010101" pitchFamily="2" charset="-122"/>
              </a:rPr>
              <a:t>American put option price</a:t>
            </a:r>
          </a:p>
        </p:txBody>
      </p:sp>
      <p:sp>
        <p:nvSpPr>
          <p:cNvPr id="535560" name="Line 8"/>
          <p:cNvSpPr>
            <a:spLocks noChangeShapeType="1"/>
          </p:cNvSpPr>
          <p:nvPr/>
        </p:nvSpPr>
        <p:spPr bwMode="auto">
          <a:xfrm>
            <a:off x="3216275" y="2638425"/>
            <a:ext cx="3124200" cy="3124200"/>
          </a:xfrm>
          <a:prstGeom prst="line">
            <a:avLst/>
          </a:prstGeom>
          <a:noFill/>
          <a:ln w="38100">
            <a:solidFill>
              <a:srgbClr val="FF00FF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5561" name="Freeform 9"/>
          <p:cNvSpPr>
            <a:spLocks/>
          </p:cNvSpPr>
          <p:nvPr/>
        </p:nvSpPr>
        <p:spPr bwMode="auto">
          <a:xfrm>
            <a:off x="3292476" y="2754102"/>
            <a:ext cx="6141810" cy="2978359"/>
          </a:xfrm>
          <a:custGeom>
            <a:avLst/>
            <a:gdLst>
              <a:gd name="T0" fmla="*/ 0 w 3648"/>
              <a:gd name="T1" fmla="*/ 0 h 1824"/>
              <a:gd name="T2" fmla="*/ 816 w 3648"/>
              <a:gd name="T3" fmla="*/ 816 h 1824"/>
              <a:gd name="T4" fmla="*/ 1440 w 3648"/>
              <a:gd name="T5" fmla="*/ 1296 h 1824"/>
              <a:gd name="T6" fmla="*/ 2112 w 3648"/>
              <a:gd name="T7" fmla="*/ 1632 h 1824"/>
              <a:gd name="T8" fmla="*/ 2928 w 3648"/>
              <a:gd name="T9" fmla="*/ 1776 h 1824"/>
              <a:gd name="T10" fmla="*/ 3648 w 3648"/>
              <a:gd name="T11" fmla="*/ 182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8" h="1824">
                <a:moveTo>
                  <a:pt x="0" y="0"/>
                </a:moveTo>
                <a:cubicBezTo>
                  <a:pt x="288" y="300"/>
                  <a:pt x="576" y="600"/>
                  <a:pt x="816" y="816"/>
                </a:cubicBezTo>
                <a:cubicBezTo>
                  <a:pt x="1056" y="1032"/>
                  <a:pt x="1224" y="1160"/>
                  <a:pt x="1440" y="1296"/>
                </a:cubicBezTo>
                <a:cubicBezTo>
                  <a:pt x="1656" y="1432"/>
                  <a:pt x="1864" y="1552"/>
                  <a:pt x="2112" y="1632"/>
                </a:cubicBezTo>
                <a:cubicBezTo>
                  <a:pt x="2360" y="1712"/>
                  <a:pt x="2672" y="1744"/>
                  <a:pt x="2928" y="1776"/>
                </a:cubicBezTo>
                <a:cubicBezTo>
                  <a:pt x="3184" y="1808"/>
                  <a:pt x="3416" y="1816"/>
                  <a:pt x="3648" y="1824"/>
                </a:cubicBezTo>
              </a:path>
            </a:pathLst>
          </a:custGeom>
          <a:noFill/>
          <a:ln w="38100" cap="flat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5562" name="AutoShape 10"/>
          <p:cNvSpPr>
            <a:spLocks noChangeArrowheads="1"/>
          </p:cNvSpPr>
          <p:nvPr/>
        </p:nvSpPr>
        <p:spPr bwMode="auto">
          <a:xfrm rot="3000000">
            <a:off x="7178675" y="4312464"/>
            <a:ext cx="609600" cy="614323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5563" name="Line 11"/>
          <p:cNvSpPr>
            <a:spLocks noChangeShapeType="1"/>
          </p:cNvSpPr>
          <p:nvPr/>
        </p:nvSpPr>
        <p:spPr bwMode="auto">
          <a:xfrm>
            <a:off x="4511676" y="3933826"/>
            <a:ext cx="3175" cy="1858963"/>
          </a:xfrm>
          <a:prstGeom prst="line">
            <a:avLst/>
          </a:prstGeom>
          <a:noFill/>
          <a:ln w="38100">
            <a:solidFill>
              <a:srgbClr val="FF00FF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5564" name="Text Box 12"/>
          <p:cNvSpPr txBox="1">
            <a:spLocks noChangeArrowheads="1"/>
          </p:cNvSpPr>
          <p:nvPr/>
        </p:nvSpPr>
        <p:spPr bwMode="auto">
          <a:xfrm>
            <a:off x="4359275" y="5915026"/>
            <a:ext cx="5334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660066"/>
                </a:solidFill>
                <a:latin typeface="ZapfDingbats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35565" name="Line 13"/>
          <p:cNvSpPr>
            <a:spLocks noChangeShapeType="1"/>
          </p:cNvSpPr>
          <p:nvPr/>
        </p:nvSpPr>
        <p:spPr bwMode="auto">
          <a:xfrm>
            <a:off x="3219450" y="2625725"/>
            <a:ext cx="129540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N Helvetica Narrow" charset="0"/>
              <a:ea typeface="宋体" panose="02010600030101010101" pitchFamily="2" charset="-122"/>
            </a:endParaRPr>
          </a:p>
        </p:txBody>
      </p:sp>
      <p:sp>
        <p:nvSpPr>
          <p:cNvPr id="535566" name="Rectangle 14"/>
          <p:cNvSpPr>
            <a:spLocks noChangeArrowheads="1"/>
          </p:cNvSpPr>
          <p:nvPr/>
        </p:nvSpPr>
        <p:spPr bwMode="auto">
          <a:xfrm>
            <a:off x="551543" y="692150"/>
            <a:ext cx="899568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rgbClr val="CC6600"/>
                </a:solidFill>
              </a:rPr>
              <a:t>Early Exercise</a:t>
            </a:r>
          </a:p>
        </p:txBody>
      </p:sp>
    </p:spTree>
    <p:extLst>
      <p:ext uri="{BB962C8B-B14F-4D97-AF65-F5344CB8AC3E}">
        <p14:creationId xmlns:p14="http://schemas.microsoft.com/office/powerpoint/2010/main" val="124003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Terminology</a:t>
            </a:r>
            <a:endParaRPr lang="zh-CN" altLang="en-US" sz="44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Option Positions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Long call（</a:t>
            </a:r>
            <a:r>
              <a:rPr lang="zh-CN" altLang="en-US" b="0" dirty="0">
                <a:solidFill>
                  <a:srgbClr val="FF158A"/>
                </a:solidFill>
                <a:ea typeface="宋体" panose="02010600030101010101" pitchFamily="2" charset="-122"/>
              </a:rPr>
              <a:t>买权多头方）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Long put（</a:t>
            </a:r>
            <a:r>
              <a:rPr lang="zh-CN" altLang="en-US" b="0" dirty="0">
                <a:solidFill>
                  <a:srgbClr val="FF158A"/>
                </a:solidFill>
                <a:ea typeface="宋体" panose="02010600030101010101" pitchFamily="2" charset="-122"/>
              </a:rPr>
              <a:t>卖权多头方）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Short call（</a:t>
            </a:r>
            <a:r>
              <a:rPr lang="zh-CN" altLang="en-US" b="0" dirty="0">
                <a:solidFill>
                  <a:srgbClr val="FF158A"/>
                </a:solidFill>
                <a:ea typeface="宋体" panose="02010600030101010101" pitchFamily="2" charset="-122"/>
              </a:rPr>
              <a:t>买权空头方）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Short put（</a:t>
            </a:r>
            <a:r>
              <a:rPr lang="zh-CN" altLang="en-US" b="0" dirty="0">
                <a:solidFill>
                  <a:srgbClr val="FF158A"/>
                </a:solidFill>
                <a:ea typeface="宋体" panose="02010600030101010101" pitchFamily="2" charset="-122"/>
              </a:rPr>
              <a:t>卖权空头方）</a:t>
            </a:r>
          </a:p>
        </p:txBody>
      </p:sp>
    </p:spTree>
    <p:extLst>
      <p:ext uri="{BB962C8B-B14F-4D97-AF65-F5344CB8AC3E}">
        <p14:creationId xmlns:p14="http://schemas.microsoft.com/office/powerpoint/2010/main" val="4576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039" y="466953"/>
            <a:ext cx="7315200" cy="1168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/>
              <a:t>Terminology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6870" y="2312309"/>
            <a:ext cx="5073651" cy="30337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b="0" i="1" dirty="0">
                <a:solidFill>
                  <a:srgbClr val="0000CC"/>
                </a:solidFill>
                <a:ea typeface="宋体" panose="02010600030101010101" pitchFamily="2" charset="-122"/>
              </a:rPr>
              <a:t>c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: European call option price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: European put option price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b="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: Stock price today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solidFill>
                  <a:srgbClr val="0000CC"/>
                </a:solidFill>
                <a:ea typeface="宋体" panose="02010600030101010101" pitchFamily="2" charset="-122"/>
              </a:rPr>
              <a:t>X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: Strike price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: Life of option 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0000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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: Volatility of stock price</a:t>
            </a:r>
          </a:p>
        </p:txBody>
      </p:sp>
      <p:sp>
        <p:nvSpPr>
          <p:cNvPr id="4720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63035" y="2450790"/>
            <a:ext cx="5295447" cy="30337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b="0" i="1" dirty="0">
                <a:solidFill>
                  <a:srgbClr val="0000CC"/>
                </a:solidFill>
                <a:ea typeface="宋体" panose="02010600030101010101" pitchFamily="2" charset="-122"/>
              </a:rPr>
              <a:t>C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: American Call option price</a:t>
            </a:r>
          </a:p>
          <a:p>
            <a:pPr lvl="1"/>
            <a:r>
              <a:rPr lang="en-US" altLang="zh-CN" b="0" i="1" dirty="0">
                <a:solidFill>
                  <a:srgbClr val="0000CC"/>
                </a:solidFill>
                <a:ea typeface="宋体" panose="02010600030101010101" pitchFamily="2" charset="-122"/>
              </a:rPr>
              <a:t>P 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: American Put option price</a:t>
            </a:r>
          </a:p>
          <a:p>
            <a:pPr lvl="1"/>
            <a:r>
              <a:rPr lang="en-US" altLang="zh-CN" b="0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b="0" i="1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: Stock price at option maturity</a:t>
            </a:r>
          </a:p>
          <a:p>
            <a:pPr lvl="1"/>
            <a:r>
              <a:rPr lang="en-US" altLang="zh-CN" b="0" i="1" dirty="0">
                <a:solidFill>
                  <a:srgbClr val="0000CC"/>
                </a:solidFill>
                <a:ea typeface="宋体" panose="02010600030101010101" pitchFamily="2" charset="-122"/>
              </a:rPr>
              <a:t>D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: Present value of dividends during option’s life</a:t>
            </a:r>
          </a:p>
          <a:p>
            <a:pPr lvl="1"/>
            <a:r>
              <a:rPr lang="en-US" altLang="zh-CN" b="0" i="1" dirty="0">
                <a:solidFill>
                  <a:srgbClr val="0000CC"/>
                </a:solidFill>
                <a:ea typeface="宋体" panose="02010600030101010101" pitchFamily="2" charset="-122"/>
              </a:rPr>
              <a:t>r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: Risk-free rate for maturity </a:t>
            </a:r>
            <a:r>
              <a:rPr lang="en-US" altLang="zh-CN" b="0" i="1" dirty="0">
                <a:solidFill>
                  <a:srgbClr val="FF0066"/>
                </a:solidFill>
                <a:ea typeface="宋体" panose="02010600030101010101" pitchFamily="2" charset="-122"/>
              </a:rPr>
              <a:t>T </a:t>
            </a:r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with </a:t>
            </a:r>
            <a:r>
              <a:rPr lang="en-US" altLang="zh-CN" b="0" dirty="0" smtClean="0">
                <a:solidFill>
                  <a:srgbClr val="FF0066"/>
                </a:solidFill>
                <a:ea typeface="宋体" panose="02010600030101010101" pitchFamily="2" charset="-122"/>
              </a:rPr>
              <a:t>constant</a:t>
            </a:r>
            <a:endParaRPr lang="en-US" altLang="zh-CN" b="0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656870" y="1635353"/>
            <a:ext cx="18642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Notation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95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Terminology</a:t>
            </a:r>
            <a:endParaRPr lang="zh-CN" altLang="en-US" sz="440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54" y="1619250"/>
            <a:ext cx="10363200" cy="2980459"/>
          </a:xfrm>
        </p:spPr>
        <p:txBody>
          <a:bodyPr/>
          <a:lstStyle/>
          <a:p>
            <a:pPr marL="0" indent="-457200">
              <a:spcBef>
                <a:spcPct val="0"/>
              </a:spcBef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Specification of Stock Options 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Underlying Asset</a:t>
            </a:r>
            <a:r>
              <a:rPr lang="en-US" altLang="zh-CN" sz="2000" b="0" dirty="0">
                <a:solidFill>
                  <a:srgbClr val="FF0066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000" b="0" dirty="0">
                <a:solidFill>
                  <a:srgbClr val="FF0066"/>
                </a:solidFill>
                <a:ea typeface="宋体" panose="02010600030101010101" pitchFamily="2" charset="-122"/>
              </a:rPr>
              <a:t>标的资产）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Call, Put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Strike (Exercise) Price</a:t>
            </a:r>
            <a:r>
              <a:rPr lang="en-US" altLang="zh-CN" sz="2000" b="0" dirty="0">
                <a:solidFill>
                  <a:srgbClr val="FF0066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000" b="0" dirty="0">
                <a:solidFill>
                  <a:srgbClr val="FF0066"/>
                </a:solidFill>
                <a:ea typeface="宋体" panose="02010600030101010101" pitchFamily="2" charset="-122"/>
              </a:rPr>
              <a:t>执行价格）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Expiration (Maturity) Date</a:t>
            </a:r>
            <a:r>
              <a:rPr lang="en-US" altLang="zh-CN" sz="2000" b="0" dirty="0">
                <a:solidFill>
                  <a:srgbClr val="FF0066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000" b="0" dirty="0">
                <a:solidFill>
                  <a:srgbClr val="FF0066"/>
                </a:solidFill>
                <a:ea typeface="宋体" panose="02010600030101010101" pitchFamily="2" charset="-122"/>
              </a:rPr>
              <a:t>到期日）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American / European Option</a:t>
            </a:r>
            <a:r>
              <a:rPr lang="en-US" altLang="zh-CN" sz="2000" b="0" dirty="0">
                <a:solidFill>
                  <a:srgbClr val="FF0066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000" b="0" dirty="0">
                <a:solidFill>
                  <a:srgbClr val="FF0066"/>
                </a:solidFill>
                <a:ea typeface="宋体" panose="02010600030101010101" pitchFamily="2" charset="-122"/>
              </a:rPr>
              <a:t>美式/欧式期权）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Terminology</a:t>
            </a:r>
            <a:endParaRPr lang="zh-CN" altLang="en-US" sz="4400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886" y="1628776"/>
            <a:ext cx="9082314" cy="4233863"/>
          </a:xfrm>
        </p:spPr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The  situation of options valuation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Out-of-the-money</a:t>
            </a:r>
            <a:r>
              <a:rPr lang="en-US" altLang="zh-CN" sz="2000" b="0" dirty="0">
                <a:solidFill>
                  <a:srgbClr val="FF0066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000" b="0" dirty="0">
                <a:solidFill>
                  <a:srgbClr val="FF0066"/>
                </a:solidFill>
                <a:ea typeface="宋体" panose="02010600030101010101" pitchFamily="2" charset="-122"/>
              </a:rPr>
              <a:t>虚值）</a:t>
            </a:r>
          </a:p>
          <a:p>
            <a:pPr lvl="2"/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An out-of-the-money option would give the holder a </a:t>
            </a:r>
            <a:r>
              <a:rPr lang="en-US" altLang="zh-C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negative 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cash flow if it were exercised immediately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 In-the-money （</a:t>
            </a:r>
            <a:r>
              <a:rPr lang="zh-CN" altLang="en-US" b="0" dirty="0">
                <a:solidFill>
                  <a:srgbClr val="FF0066"/>
                </a:solidFill>
                <a:ea typeface="宋体" panose="02010600030101010101" pitchFamily="2" charset="-122"/>
              </a:rPr>
              <a:t>实值）</a:t>
            </a:r>
          </a:p>
          <a:p>
            <a:pPr lvl="2"/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An in-the-money option would give the holder a positive cash flow if it were exercised immediately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  <a:ea typeface="宋体" panose="02010600030101010101" pitchFamily="2" charset="-122"/>
              </a:rPr>
              <a:t>At-the-money（</a:t>
            </a:r>
            <a:r>
              <a:rPr lang="zh-CN" altLang="en-US" b="0" dirty="0">
                <a:solidFill>
                  <a:srgbClr val="FF0066"/>
                </a:solidFill>
                <a:ea typeface="宋体" panose="02010600030101010101" pitchFamily="2" charset="-122"/>
              </a:rPr>
              <a:t>两平）</a:t>
            </a:r>
          </a:p>
          <a:p>
            <a:pPr lvl="2"/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An at-the-money option would lead to zero cash flow if it were exercised immediately</a:t>
            </a:r>
          </a:p>
        </p:txBody>
      </p:sp>
    </p:spTree>
    <p:extLst>
      <p:ext uri="{BB962C8B-B14F-4D97-AF65-F5344CB8AC3E}">
        <p14:creationId xmlns:p14="http://schemas.microsoft.com/office/powerpoint/2010/main" val="30716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Terminology</a:t>
            </a:r>
            <a:endParaRPr lang="zh-CN" altLang="en-US" sz="4400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Call option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</a:rPr>
              <a:t>In-the-money: S&gt;X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</a:rPr>
              <a:t>Out-of-the-money: S&lt;X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</a:rPr>
              <a:t>At-the-money: S=X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Put option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</a:rPr>
              <a:t>In-the-money: S&lt;X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</a:rPr>
              <a:t>Out-of-the-money: S&gt;X</a:t>
            </a:r>
          </a:p>
          <a:p>
            <a:pPr lvl="1"/>
            <a:r>
              <a:rPr lang="en-US" altLang="zh-CN" b="0" dirty="0">
                <a:solidFill>
                  <a:srgbClr val="FF0066"/>
                </a:solidFill>
              </a:rPr>
              <a:t>At-the-money: S=X</a:t>
            </a:r>
          </a:p>
        </p:txBody>
      </p:sp>
    </p:spTree>
    <p:extLst>
      <p:ext uri="{BB962C8B-B14F-4D97-AF65-F5344CB8AC3E}">
        <p14:creationId xmlns:p14="http://schemas.microsoft.com/office/powerpoint/2010/main" val="4998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1664</Words>
  <Application>Microsoft Office PowerPoint</Application>
  <PresentationFormat>宽屏</PresentationFormat>
  <Paragraphs>356</Paragraphs>
  <Slides>46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6" baseType="lpstr">
      <vt:lpstr>Arial Unicode MS</vt:lpstr>
      <vt:lpstr>N Helvetica Narrow</vt:lpstr>
      <vt:lpstr>ZapfDingbats</vt:lpstr>
      <vt:lpstr>等线</vt:lpstr>
      <vt:lpstr>等线 Light</vt:lpstr>
      <vt:lpstr>黑体</vt:lpstr>
      <vt:lpstr>华文新魏</vt:lpstr>
      <vt:lpstr>华文行楷</vt:lpstr>
      <vt:lpstr>楷体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Office 主题​​</vt:lpstr>
      <vt:lpstr>Global</vt:lpstr>
      <vt:lpstr>Equation</vt:lpstr>
      <vt:lpstr>公式</vt:lpstr>
      <vt:lpstr>Derivatives</vt:lpstr>
      <vt:lpstr>Options</vt:lpstr>
      <vt:lpstr>Options</vt:lpstr>
      <vt:lpstr>The types of options</vt:lpstr>
      <vt:lpstr>Terminology</vt:lpstr>
      <vt:lpstr>Terminology</vt:lpstr>
      <vt:lpstr>Terminology</vt:lpstr>
      <vt:lpstr>Terminology</vt:lpstr>
      <vt:lpstr>Terminology</vt:lpstr>
      <vt:lpstr>Value of Options</vt:lpstr>
      <vt:lpstr>The value of options</vt:lpstr>
      <vt:lpstr>The value of options</vt:lpstr>
      <vt:lpstr>The value of options</vt:lpstr>
      <vt:lpstr>Effect of Variables on Option Pricing</vt:lpstr>
      <vt:lpstr>Effect of Variables on Option Pricing</vt:lpstr>
      <vt:lpstr>Effect of Variables on Option Pricing</vt:lpstr>
      <vt:lpstr>Effect of Variables on Option Pricing</vt:lpstr>
      <vt:lpstr>Upper and Lower Bounds for Option Prices</vt:lpstr>
      <vt:lpstr>Some Assumption </vt:lpstr>
      <vt:lpstr>Upper Bounds(上界)</vt:lpstr>
      <vt:lpstr>Lower  Bounds for Call Option</vt:lpstr>
      <vt:lpstr>Lower  Bounds for Call Option</vt:lpstr>
      <vt:lpstr>Lower  Bounds for Call Option</vt:lpstr>
      <vt:lpstr>Lower  Bounds for Put Option</vt:lpstr>
      <vt:lpstr>Lower Bounds for Put Option</vt:lpstr>
      <vt:lpstr>Put-Call Parity</vt:lpstr>
      <vt:lpstr>Put-Call Parity</vt:lpstr>
      <vt:lpstr>PowerPoint 演示文稿</vt:lpstr>
      <vt:lpstr>Put-Call Parity</vt:lpstr>
      <vt:lpstr>Put-Call Parity</vt:lpstr>
      <vt:lpstr>Put-Call Parity</vt:lpstr>
      <vt:lpstr>Put-Call Parity</vt:lpstr>
      <vt:lpstr>Put-Call Parity</vt:lpstr>
      <vt:lpstr>Extensions of Put-Call Parity</vt:lpstr>
      <vt:lpstr>The Impact of Dividends on Lower Bounds to Option Prices</vt:lpstr>
      <vt:lpstr>Extensions of Put-Call Parity</vt:lpstr>
      <vt:lpstr>Early Exercise</vt:lpstr>
      <vt:lpstr>Early Exercise</vt:lpstr>
      <vt:lpstr>Early Exercise</vt:lpstr>
      <vt:lpstr>Early Exercise</vt:lpstr>
      <vt:lpstr>Early Exercise</vt:lpstr>
      <vt:lpstr>Early Exercise</vt:lpstr>
      <vt:lpstr>PowerPoint 演示文稿</vt:lpstr>
      <vt:lpstr>Early Exercise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Derivatives</dc:title>
  <dc:creator>lenvo</dc:creator>
  <cp:lastModifiedBy>Lenovo</cp:lastModifiedBy>
  <cp:revision>158</cp:revision>
  <dcterms:created xsi:type="dcterms:W3CDTF">2020-02-12T10:07:31Z</dcterms:created>
  <dcterms:modified xsi:type="dcterms:W3CDTF">2022-09-02T15:19:06Z</dcterms:modified>
</cp:coreProperties>
</file>