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5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6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9" r:id="rId3"/>
    <p:sldMasterId id="2147483705" r:id="rId4"/>
    <p:sldMasterId id="2147483718" r:id="rId5"/>
    <p:sldMasterId id="2147483733" r:id="rId6"/>
    <p:sldMasterId id="2147483748" r:id="rId7"/>
  </p:sldMasterIdLst>
  <p:notesMasterIdLst>
    <p:notesMasterId r:id="rId107"/>
  </p:notesMasterIdLst>
  <p:sldIdLst>
    <p:sldId id="257" r:id="rId8"/>
    <p:sldId id="258" r:id="rId9"/>
    <p:sldId id="259" r:id="rId10"/>
    <p:sldId id="349" r:id="rId11"/>
    <p:sldId id="351" r:id="rId12"/>
    <p:sldId id="352" r:id="rId13"/>
    <p:sldId id="353" r:id="rId14"/>
    <p:sldId id="354" r:id="rId15"/>
    <p:sldId id="355" r:id="rId16"/>
    <p:sldId id="356" r:id="rId17"/>
    <p:sldId id="348" r:id="rId18"/>
    <p:sldId id="357" r:id="rId19"/>
    <p:sldId id="350" r:id="rId20"/>
    <p:sldId id="260" r:id="rId21"/>
    <p:sldId id="261" r:id="rId22"/>
    <p:sldId id="262" r:id="rId23"/>
    <p:sldId id="347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1" r:id="rId42"/>
    <p:sldId id="282" r:id="rId43"/>
    <p:sldId id="283" r:id="rId44"/>
    <p:sldId id="284" r:id="rId45"/>
    <p:sldId id="285" r:id="rId46"/>
    <p:sldId id="287" r:id="rId47"/>
    <p:sldId id="288" r:id="rId48"/>
    <p:sldId id="289" r:id="rId49"/>
    <p:sldId id="290" r:id="rId50"/>
    <p:sldId id="291" r:id="rId51"/>
    <p:sldId id="292" r:id="rId52"/>
    <p:sldId id="293" r:id="rId53"/>
    <p:sldId id="294" r:id="rId54"/>
    <p:sldId id="295" r:id="rId55"/>
    <p:sldId id="296" r:id="rId56"/>
    <p:sldId id="297" r:id="rId57"/>
    <p:sldId id="298" r:id="rId58"/>
    <p:sldId id="299" r:id="rId59"/>
    <p:sldId id="300" r:id="rId60"/>
    <p:sldId id="301" r:id="rId61"/>
    <p:sldId id="302" r:id="rId62"/>
    <p:sldId id="303" r:id="rId63"/>
    <p:sldId id="304" r:id="rId64"/>
    <p:sldId id="305" r:id="rId65"/>
    <p:sldId id="306" r:id="rId66"/>
    <p:sldId id="307" r:id="rId67"/>
    <p:sldId id="308" r:id="rId68"/>
    <p:sldId id="309" r:id="rId69"/>
    <p:sldId id="310" r:id="rId70"/>
    <p:sldId id="311" r:id="rId71"/>
    <p:sldId id="312" r:id="rId72"/>
    <p:sldId id="313" r:id="rId73"/>
    <p:sldId id="314" r:id="rId74"/>
    <p:sldId id="315" r:id="rId75"/>
    <p:sldId id="316" r:id="rId76"/>
    <p:sldId id="317" r:id="rId77"/>
    <p:sldId id="318" r:id="rId78"/>
    <p:sldId id="319" r:id="rId79"/>
    <p:sldId id="320" r:id="rId80"/>
    <p:sldId id="321" r:id="rId81"/>
    <p:sldId id="322" r:id="rId82"/>
    <p:sldId id="323" r:id="rId83"/>
    <p:sldId id="324" r:id="rId84"/>
    <p:sldId id="325" r:id="rId85"/>
    <p:sldId id="326" r:id="rId86"/>
    <p:sldId id="327" r:id="rId87"/>
    <p:sldId id="328" r:id="rId88"/>
    <p:sldId id="329" r:id="rId89"/>
    <p:sldId id="330" r:id="rId90"/>
    <p:sldId id="331" r:id="rId91"/>
    <p:sldId id="332" r:id="rId92"/>
    <p:sldId id="333" r:id="rId93"/>
    <p:sldId id="334" r:id="rId94"/>
    <p:sldId id="335" r:id="rId95"/>
    <p:sldId id="336" r:id="rId96"/>
    <p:sldId id="337" r:id="rId97"/>
    <p:sldId id="338" r:id="rId98"/>
    <p:sldId id="340" r:id="rId99"/>
    <p:sldId id="339" r:id="rId100"/>
    <p:sldId id="341" r:id="rId101"/>
    <p:sldId id="342" r:id="rId102"/>
    <p:sldId id="343" r:id="rId103"/>
    <p:sldId id="344" r:id="rId104"/>
    <p:sldId id="345" r:id="rId105"/>
    <p:sldId id="346" r:id="rId10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320DCD"/>
    <a:srgbClr val="FF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slide" Target="slides/slide77.xml"/><Relationship Id="rId89" Type="http://schemas.openxmlformats.org/officeDocument/2006/relationships/slide" Target="slides/slide82.xml"/><Relationship Id="rId16" Type="http://schemas.openxmlformats.org/officeDocument/2006/relationships/slide" Target="slides/slide9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102" Type="http://schemas.openxmlformats.org/officeDocument/2006/relationships/slide" Target="slides/slide95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3.xml"/><Relationship Id="rId95" Type="http://schemas.openxmlformats.org/officeDocument/2006/relationships/slide" Target="slides/slide88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59" Type="http://schemas.openxmlformats.org/officeDocument/2006/relationships/slide" Target="slides/slide52.xml"/><Relationship Id="rId103" Type="http://schemas.openxmlformats.org/officeDocument/2006/relationships/slide" Target="slides/slide96.xml"/><Relationship Id="rId108" Type="http://schemas.openxmlformats.org/officeDocument/2006/relationships/presProps" Target="presProps.xml"/><Relationship Id="rId54" Type="http://schemas.openxmlformats.org/officeDocument/2006/relationships/slide" Target="slides/slide47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91" Type="http://schemas.openxmlformats.org/officeDocument/2006/relationships/slide" Target="slides/slide84.xml"/><Relationship Id="rId96" Type="http://schemas.openxmlformats.org/officeDocument/2006/relationships/slide" Target="slides/slide8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6" Type="http://schemas.openxmlformats.org/officeDocument/2006/relationships/slide" Target="slides/slide99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94" Type="http://schemas.openxmlformats.org/officeDocument/2006/relationships/slide" Target="slides/slide87.xml"/><Relationship Id="rId99" Type="http://schemas.openxmlformats.org/officeDocument/2006/relationships/slide" Target="slides/slide92.xml"/><Relationship Id="rId101" Type="http://schemas.openxmlformats.org/officeDocument/2006/relationships/slide" Target="slides/slide9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109" Type="http://schemas.openxmlformats.org/officeDocument/2006/relationships/viewProps" Target="viewProps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97" Type="http://schemas.openxmlformats.org/officeDocument/2006/relationships/slide" Target="slides/slide90.xml"/><Relationship Id="rId104" Type="http://schemas.openxmlformats.org/officeDocument/2006/relationships/slide" Target="slides/slide97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92" Type="http://schemas.openxmlformats.org/officeDocument/2006/relationships/slide" Target="slides/slide85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Relationship Id="rId87" Type="http://schemas.openxmlformats.org/officeDocument/2006/relationships/slide" Target="slides/slide80.xml"/><Relationship Id="rId110" Type="http://schemas.openxmlformats.org/officeDocument/2006/relationships/theme" Target="theme/theme1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56" Type="http://schemas.openxmlformats.org/officeDocument/2006/relationships/slide" Target="slides/slide49.xml"/><Relationship Id="rId77" Type="http://schemas.openxmlformats.org/officeDocument/2006/relationships/slide" Target="slides/slide70.xml"/><Relationship Id="rId100" Type="http://schemas.openxmlformats.org/officeDocument/2006/relationships/slide" Target="slides/slide93.xml"/><Relationship Id="rId105" Type="http://schemas.openxmlformats.org/officeDocument/2006/relationships/slide" Target="slides/slide98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93" Type="http://schemas.openxmlformats.org/officeDocument/2006/relationships/slide" Target="slides/slide86.xml"/><Relationship Id="rId98" Type="http://schemas.openxmlformats.org/officeDocument/2006/relationships/slide" Target="slides/slide91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8.xml"/><Relationship Id="rId46" Type="http://schemas.openxmlformats.org/officeDocument/2006/relationships/slide" Target="slides/slide39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62" Type="http://schemas.openxmlformats.org/officeDocument/2006/relationships/slide" Target="slides/slide55.xml"/><Relationship Id="rId83" Type="http://schemas.openxmlformats.org/officeDocument/2006/relationships/slide" Target="slides/slide76.xml"/><Relationship Id="rId88" Type="http://schemas.openxmlformats.org/officeDocument/2006/relationships/slide" Target="slides/slide81.xml"/><Relationship Id="rId11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4" Type="http://schemas.openxmlformats.org/officeDocument/2006/relationships/image" Target="../media/image40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Relationship Id="rId5" Type="http://schemas.openxmlformats.org/officeDocument/2006/relationships/image" Target="../media/image50.emf"/><Relationship Id="rId4" Type="http://schemas.openxmlformats.org/officeDocument/2006/relationships/image" Target="../media/image49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image" Target="../media/image63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image" Target="../media/image65.emf"/><Relationship Id="rId6" Type="http://schemas.openxmlformats.org/officeDocument/2006/relationships/image" Target="../media/image70.emf"/><Relationship Id="rId5" Type="http://schemas.openxmlformats.org/officeDocument/2006/relationships/image" Target="../media/image69.emf"/><Relationship Id="rId4" Type="http://schemas.openxmlformats.org/officeDocument/2006/relationships/image" Target="../media/image68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72.emf"/><Relationship Id="rId1" Type="http://schemas.openxmlformats.org/officeDocument/2006/relationships/image" Target="../media/image71.emf"/><Relationship Id="rId5" Type="http://schemas.openxmlformats.org/officeDocument/2006/relationships/image" Target="../media/image75.emf"/><Relationship Id="rId4" Type="http://schemas.openxmlformats.org/officeDocument/2006/relationships/image" Target="../media/image74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emf"/><Relationship Id="rId1" Type="http://schemas.openxmlformats.org/officeDocument/2006/relationships/image" Target="../media/image76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emf"/><Relationship Id="rId1" Type="http://schemas.openxmlformats.org/officeDocument/2006/relationships/image" Target="../media/image78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emf"/><Relationship Id="rId1" Type="http://schemas.openxmlformats.org/officeDocument/2006/relationships/image" Target="../media/image8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2531F-B286-4C8E-9F9A-64CFEB52CD52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BACE3-D4BF-4A0C-988D-2C1D7CE94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714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ZapfDingbats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ZapfDingbats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ZapfDingbats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ZapfDingbats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ZapfDingbats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ZapfDingbats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ZapfDingbats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ZapfDingbats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ZapfDingbats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238AC6-BAC2-4B84-9793-947A07B3F27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52389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33B4291-AD3E-4447-9815-628CF199169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978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32A9AA-9636-4724-8908-518D7EA991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189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076304-2536-41A5-9517-0345BAC005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901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D2D13C-458D-4B96-AD9A-F71593914CD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173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449BB2-9D42-4B21-9F9B-014D7CCD52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5602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ABBC65-DB55-482A-9CAB-3173CB158F3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198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70D338-8C51-4AE3-AEB8-C7E94B7C733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9808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328399-59BF-4142-B071-DC4F5521978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4156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8663588-9EEB-4085-973B-DABF4156AF9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2436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3C8AC7-38A5-4643-ABBE-19A1510893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9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700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ZapfDingbats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ZapfDingbats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ZapfDingbats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ZapfDingbats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ZapfDingbats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ZapfDingbats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ZapfDingbats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ZapfDingbats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ZapfDingbats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62918C-EB0E-4B52-87B5-6AEA1122DF88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2376019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A54C82-61E1-4B62-B4CE-AE79CBF4F24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8596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925CCB-6704-4172-9D91-BAA30D10D5C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8086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97D165-1C5D-40B8-9DEC-604A698A236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2365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4086D9-7883-4D2A-807C-624F2C98BC2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089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FA4921-0D98-493C-A530-30A0CFE840F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5500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818127-A646-4F7E-88D9-A7852215A4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4111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641AF1-0FC4-4FEE-9248-2CC96A70A59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9207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02E96E-67BF-457D-B6BD-01340513039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6411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4F481-271D-486D-8117-7F2A704D73D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0209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D2DF55-B005-4354-BBD5-F154035817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692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EAE524-1B75-4CF8-99BD-03AF50B71EE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9056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4119D2-D54F-4C84-AB7C-C1E083E6F67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7680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AFE463-F6FA-452B-946F-75640B304B2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8452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F86AB1-C1FC-40A3-B620-1EF592117D1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7863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C7C2B0-81C3-4BCD-9E3A-30D9D72FE75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8466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7BE844-F59A-4AE3-A7AE-D0AF290474A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77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1B6A48-C6C5-4702-946B-84D3EBC412A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0172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851B6B-677E-44A4-A041-A4A60162B9D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7114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1327AA-1C7E-4965-8F35-D4B5D26962C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714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C12139-14C0-4F51-87DD-DFCECC46C1D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2210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6E66B3-764F-4A20-9E18-FA99571605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401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BD899D1-9244-47E5-B4D5-CB6742D532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8261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F7E19B-F2C9-4863-BA98-19E52B367CC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9477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ED33F33-99CB-4501-AC6C-01B057D9ED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3495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5E82AD-2823-42A7-BA00-EB3175E33F4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0706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3253CB7-C156-492D-A5FE-5E0F077A07A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1854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863640C-E587-4F25-8039-00417076AF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61539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924C0C-1912-4B22-8898-7CE19FF1C33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7246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C4B5D5-6C87-4093-A66E-D8FC19698F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0559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96A9800-9938-405C-9AE8-232B80A10CB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94832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07531A-C2D4-47D1-A3E2-117A88EEDA3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3330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77F605-891A-410B-BB56-D10D780E2D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403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8501AD-5931-42CC-893D-E2B5B219BD7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7727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7D88DB-3753-41DE-B924-AC9A0765DB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94964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E45252-B366-47D1-817F-058B9917184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5988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5A6731-7AAA-48D3-9778-7D1C7E9116C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30985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7C294E-93F8-471A-80B5-DCB900BC13D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23185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C1B76D-7306-4C4C-B288-4B7BA953923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70692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16239C-6CD4-4A02-B215-2E320751AF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pPr>
              <a:spcBef>
                <a:spcPct val="0"/>
              </a:spcBef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03370459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3356E4A-04C9-47E1-8469-AF84DE694D3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pPr>
              <a:spcBef>
                <a:spcPct val="0"/>
              </a:spcBef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3840756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9049298-E509-45ED-97C1-B9213DD79B3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pPr>
              <a:spcBef>
                <a:spcPct val="0"/>
              </a:spcBef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69117218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099915-534A-49DD-9D59-7EB3C7DDEF3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pPr>
              <a:spcBef>
                <a:spcPct val="0"/>
              </a:spcBef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43303855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A68A7D-1BF2-4B6A-880B-3A0C541559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pPr>
              <a:spcBef>
                <a:spcPct val="0"/>
              </a:spcBef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302283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16291EA-DCAD-4875-82A7-EB640156EEA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31947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F54896-219D-413A-8AE2-A9B7F64C8A8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18461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688FE6-0847-49CD-B8ED-42F0DD1BB24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13591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1081C1-6277-4EA7-8345-AD58453FE27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pPr>
              <a:spcBef>
                <a:spcPct val="0"/>
              </a:spcBef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26208490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135EFA-82A6-4850-A74A-D7CEFDBE7E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pPr>
              <a:spcBef>
                <a:spcPct val="0"/>
              </a:spcBef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0648219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3A2429-7156-43AE-8F0F-0B83B36701F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pPr>
              <a:spcBef>
                <a:spcPct val="0"/>
              </a:spcBef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83259779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FE17B7-925F-4E37-80A6-064FDE1EF69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pPr>
              <a:spcBef>
                <a:spcPct val="0"/>
              </a:spcBef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1626282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9EBD70-710B-4C74-AA31-C23D3D4DFA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pPr>
              <a:spcBef>
                <a:spcPct val="0"/>
              </a:spcBef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8276083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997495-A686-4D60-A0EB-CFF5D7B768E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pPr>
              <a:spcBef>
                <a:spcPct val="0"/>
              </a:spcBef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57019609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902FC63-0F41-402D-B6AD-563E672A05A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pPr>
              <a:spcBef>
                <a:spcPct val="0"/>
              </a:spcBef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85283077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1DC264-FE34-49A0-BCC4-113AE5B040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pPr>
              <a:spcBef>
                <a:spcPct val="0"/>
              </a:spcBef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652997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92CCE0-0DED-4010-87C7-AC80D9560D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27043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0ADA38-E793-4834-B655-0C7E2000AF4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/>
        </p:spPr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74527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4DEA2E-03CF-4854-BCFD-C96D6A6DE1D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67707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4A8ABE-B4DB-488B-941B-932830D50F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00919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F08690-A114-4A63-8308-A5AF664CBD9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76346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25D88D-F494-4E76-ACE2-F4FC181071F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10342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670C18-8234-4C51-BF94-DBEF58E819F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pPr>
              <a:spcBef>
                <a:spcPct val="0"/>
              </a:spcBef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97302324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EE86F1-8914-4D2B-8AEF-7DD8959A89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43100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808EF0-9FC4-441F-9C8E-465A567905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/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59738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8BBCA4-4802-40FB-8388-B3BDA7DA65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95194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C607BC-E47B-4797-95A6-D9CE0121F63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pPr>
              <a:spcBef>
                <a:spcPct val="0"/>
              </a:spcBef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160808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093319-0A54-4F76-9858-4C9ECA4C3BF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36617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3BA7A-C40F-47FC-86F4-B5E1070A713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65635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8C1FF0-8033-4C7F-A2DC-A4B7FB4CCBD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96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pPr>
              <a:spcBef>
                <a:spcPct val="0"/>
              </a:spcBef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34177765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FEF84C-CDF2-468F-956D-9480E19F8F8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97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pPr>
              <a:spcBef>
                <a:spcPct val="0"/>
              </a:spcBef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18135005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1F75D2-A58A-42F9-92F3-C2588C1E638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98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1470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8BE0B2-9282-48E5-B228-DDA6EE52AF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99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315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499C5D-B53F-4C20-B260-3EF1D31CF8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02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43" name="Rectangle 163"/>
          <p:cNvSpPr>
            <a:spLocks noChangeArrowheads="1"/>
          </p:cNvSpPr>
          <p:nvPr/>
        </p:nvSpPr>
        <p:spPr bwMode="hidden">
          <a:xfrm>
            <a:off x="2336800" y="1600200"/>
            <a:ext cx="9855200" cy="52578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6246" name="Group 166"/>
          <p:cNvGrpSpPr>
            <a:grpSpLocks/>
          </p:cNvGrpSpPr>
          <p:nvPr/>
        </p:nvGrpSpPr>
        <p:grpSpPr bwMode="auto">
          <a:xfrm>
            <a:off x="0" y="-19050"/>
            <a:ext cx="12192000" cy="1658938"/>
            <a:chOff x="0" y="-9"/>
            <a:chExt cx="5760" cy="1045"/>
          </a:xfrm>
        </p:grpSpPr>
        <p:sp>
          <p:nvSpPr>
            <p:cNvPr id="46087" name="Freeform 7"/>
            <p:cNvSpPr>
              <a:spLocks/>
            </p:cNvSpPr>
            <p:nvPr userDrawn="1"/>
          </p:nvSpPr>
          <p:spPr bwMode="ltGray">
            <a:xfrm>
              <a:off x="0" y="4"/>
              <a:ext cx="5760" cy="1032"/>
            </a:xfrm>
            <a:custGeom>
              <a:avLst/>
              <a:gdLst>
                <a:gd name="T0" fmla="*/ 4848 w 4848"/>
                <a:gd name="T1" fmla="*/ 432 h 432"/>
                <a:gd name="T2" fmla="*/ 0 w 4848"/>
                <a:gd name="T3" fmla="*/ 432 h 432"/>
                <a:gd name="T4" fmla="*/ 0 w 4848"/>
                <a:gd name="T5" fmla="*/ 0 h 432"/>
                <a:gd name="T6" fmla="*/ 4848 w 4848"/>
                <a:gd name="T7" fmla="*/ 0 h 432"/>
                <a:gd name="T8" fmla="*/ 4848 w 4848"/>
                <a:gd name="T9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48" h="432">
                  <a:moveTo>
                    <a:pt x="4848" y="432"/>
                  </a:moveTo>
                  <a:lnTo>
                    <a:pt x="0" y="432"/>
                  </a:lnTo>
                  <a:lnTo>
                    <a:pt x="0" y="0"/>
                  </a:lnTo>
                  <a:lnTo>
                    <a:pt x="4848" y="0"/>
                  </a:lnTo>
                  <a:lnTo>
                    <a:pt x="4848" y="432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6245" name="Group 165"/>
            <p:cNvGrpSpPr>
              <a:grpSpLocks/>
            </p:cNvGrpSpPr>
            <p:nvPr userDrawn="1"/>
          </p:nvGrpSpPr>
          <p:grpSpPr bwMode="auto">
            <a:xfrm>
              <a:off x="333" y="-9"/>
              <a:ext cx="5176" cy="1044"/>
              <a:chOff x="333" y="-9"/>
              <a:chExt cx="5176" cy="1044"/>
            </a:xfrm>
          </p:grpSpPr>
          <p:sp>
            <p:nvSpPr>
              <p:cNvPr id="46090" name="Freeform 10"/>
              <p:cNvSpPr>
                <a:spLocks/>
              </p:cNvSpPr>
              <p:nvPr userDrawn="1"/>
            </p:nvSpPr>
            <p:spPr bwMode="ltGray">
              <a:xfrm>
                <a:off x="3230" y="949"/>
                <a:ext cx="17" cy="20"/>
              </a:xfrm>
              <a:custGeom>
                <a:avLst/>
                <a:gdLst>
                  <a:gd name="T0" fmla="*/ 5 w 15"/>
                  <a:gd name="T1" fmla="*/ 11 h 23"/>
                  <a:gd name="T2" fmla="*/ 15 w 15"/>
                  <a:gd name="T3" fmla="*/ 5 h 23"/>
                  <a:gd name="T4" fmla="*/ 13 w 15"/>
                  <a:gd name="T5" fmla="*/ 17 h 23"/>
                  <a:gd name="T6" fmla="*/ 5 w 15"/>
                  <a:gd name="T7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23">
                    <a:moveTo>
                      <a:pt x="5" y="11"/>
                    </a:moveTo>
                    <a:cubicBezTo>
                      <a:pt x="2" y="1"/>
                      <a:pt x="7" y="0"/>
                      <a:pt x="15" y="5"/>
                    </a:cubicBezTo>
                    <a:cubicBezTo>
                      <a:pt x="14" y="9"/>
                      <a:pt x="15" y="13"/>
                      <a:pt x="13" y="17"/>
                    </a:cubicBezTo>
                    <a:cubicBezTo>
                      <a:pt x="9" y="23"/>
                      <a:pt x="0" y="16"/>
                      <a:pt x="5" y="1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1" name="Freeform 11"/>
              <p:cNvSpPr>
                <a:spLocks/>
              </p:cNvSpPr>
              <p:nvPr userDrawn="1"/>
            </p:nvSpPr>
            <p:spPr bwMode="ltGray">
              <a:xfrm>
                <a:off x="3406" y="1015"/>
                <a:ext cx="21" cy="20"/>
              </a:xfrm>
              <a:custGeom>
                <a:avLst/>
                <a:gdLst>
                  <a:gd name="T0" fmla="*/ 3 w 20"/>
                  <a:gd name="T1" fmla="*/ 13 h 23"/>
                  <a:gd name="T2" fmla="*/ 11 w 20"/>
                  <a:gd name="T3" fmla="*/ 3 h 23"/>
                  <a:gd name="T4" fmla="*/ 7 w 20"/>
                  <a:gd name="T5" fmla="*/ 19 h 23"/>
                  <a:gd name="T6" fmla="*/ 3 w 20"/>
                  <a:gd name="T7" fmla="*/ 1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23">
                    <a:moveTo>
                      <a:pt x="3" y="13"/>
                    </a:moveTo>
                    <a:cubicBezTo>
                      <a:pt x="0" y="5"/>
                      <a:pt x="2" y="0"/>
                      <a:pt x="11" y="3"/>
                    </a:cubicBezTo>
                    <a:cubicBezTo>
                      <a:pt x="16" y="10"/>
                      <a:pt x="20" y="23"/>
                      <a:pt x="7" y="19"/>
                    </a:cubicBezTo>
                    <a:cubicBezTo>
                      <a:pt x="6" y="17"/>
                      <a:pt x="3" y="13"/>
                      <a:pt x="3" y="1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2" name="Freeform 12"/>
              <p:cNvSpPr>
                <a:spLocks/>
              </p:cNvSpPr>
              <p:nvPr userDrawn="1"/>
            </p:nvSpPr>
            <p:spPr bwMode="ltGray">
              <a:xfrm>
                <a:off x="2909" y="908"/>
                <a:ext cx="31" cy="34"/>
              </a:xfrm>
              <a:custGeom>
                <a:avLst/>
                <a:gdLst>
                  <a:gd name="T0" fmla="*/ 16 w 30"/>
                  <a:gd name="T1" fmla="*/ 33 h 42"/>
                  <a:gd name="T2" fmla="*/ 8 w 30"/>
                  <a:gd name="T3" fmla="*/ 21 h 42"/>
                  <a:gd name="T4" fmla="*/ 0 w 30"/>
                  <a:gd name="T5" fmla="*/ 9 h 42"/>
                  <a:gd name="T6" fmla="*/ 16 w 30"/>
                  <a:gd name="T7" fmla="*/ 3 h 42"/>
                  <a:gd name="T8" fmla="*/ 30 w 30"/>
                  <a:gd name="T9" fmla="*/ 23 h 42"/>
                  <a:gd name="T10" fmla="*/ 28 w 30"/>
                  <a:gd name="T11" fmla="*/ 31 h 42"/>
                  <a:gd name="T12" fmla="*/ 16 w 30"/>
                  <a:gd name="T13" fmla="*/ 3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42">
                    <a:moveTo>
                      <a:pt x="16" y="33"/>
                    </a:moveTo>
                    <a:cubicBezTo>
                      <a:pt x="3" y="20"/>
                      <a:pt x="15" y="34"/>
                      <a:pt x="8" y="21"/>
                    </a:cubicBezTo>
                    <a:cubicBezTo>
                      <a:pt x="6" y="17"/>
                      <a:pt x="0" y="9"/>
                      <a:pt x="0" y="9"/>
                    </a:cubicBezTo>
                    <a:cubicBezTo>
                      <a:pt x="5" y="1"/>
                      <a:pt x="7" y="0"/>
                      <a:pt x="16" y="3"/>
                    </a:cubicBezTo>
                    <a:cubicBezTo>
                      <a:pt x="25" y="16"/>
                      <a:pt x="10" y="16"/>
                      <a:pt x="30" y="23"/>
                    </a:cubicBezTo>
                    <a:cubicBezTo>
                      <a:pt x="29" y="26"/>
                      <a:pt x="30" y="29"/>
                      <a:pt x="28" y="31"/>
                    </a:cubicBezTo>
                    <a:cubicBezTo>
                      <a:pt x="15" y="42"/>
                      <a:pt x="16" y="38"/>
                      <a:pt x="16" y="3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3" name="Freeform 13"/>
              <p:cNvSpPr>
                <a:spLocks/>
              </p:cNvSpPr>
              <p:nvPr userDrawn="1"/>
            </p:nvSpPr>
            <p:spPr bwMode="ltGray">
              <a:xfrm>
                <a:off x="2551" y="940"/>
                <a:ext cx="25" cy="12"/>
              </a:xfrm>
              <a:custGeom>
                <a:avLst/>
                <a:gdLst>
                  <a:gd name="T0" fmla="*/ 15 w 25"/>
                  <a:gd name="T1" fmla="*/ 16 h 16"/>
                  <a:gd name="T2" fmla="*/ 3 w 25"/>
                  <a:gd name="T3" fmla="*/ 8 h 16"/>
                  <a:gd name="T4" fmla="*/ 15 w 25"/>
                  <a:gd name="T5" fmla="*/ 0 h 16"/>
                  <a:gd name="T6" fmla="*/ 15 w 25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16">
                    <a:moveTo>
                      <a:pt x="15" y="16"/>
                    </a:moveTo>
                    <a:cubicBezTo>
                      <a:pt x="10" y="15"/>
                      <a:pt x="0" y="12"/>
                      <a:pt x="3" y="8"/>
                    </a:cubicBezTo>
                    <a:cubicBezTo>
                      <a:pt x="6" y="4"/>
                      <a:pt x="15" y="0"/>
                      <a:pt x="15" y="0"/>
                    </a:cubicBezTo>
                    <a:cubicBezTo>
                      <a:pt x="17" y="3"/>
                      <a:pt x="25" y="16"/>
                      <a:pt x="15" y="1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4" name="Freeform 14"/>
              <p:cNvSpPr>
                <a:spLocks/>
              </p:cNvSpPr>
              <p:nvPr userDrawn="1"/>
            </p:nvSpPr>
            <p:spPr bwMode="ltGray">
              <a:xfrm>
                <a:off x="2443" y="954"/>
                <a:ext cx="65" cy="39"/>
              </a:xfrm>
              <a:custGeom>
                <a:avLst/>
                <a:gdLst>
                  <a:gd name="T0" fmla="*/ 14 w 65"/>
                  <a:gd name="T1" fmla="*/ 24 h 46"/>
                  <a:gd name="T2" fmla="*/ 30 w 65"/>
                  <a:gd name="T3" fmla="*/ 4 h 46"/>
                  <a:gd name="T4" fmla="*/ 42 w 65"/>
                  <a:gd name="T5" fmla="*/ 0 h 46"/>
                  <a:gd name="T6" fmla="*/ 58 w 65"/>
                  <a:gd name="T7" fmla="*/ 12 h 46"/>
                  <a:gd name="T8" fmla="*/ 32 w 65"/>
                  <a:gd name="T9" fmla="*/ 26 h 46"/>
                  <a:gd name="T10" fmla="*/ 12 w 65"/>
                  <a:gd name="T11" fmla="*/ 46 h 46"/>
                  <a:gd name="T12" fmla="*/ 8 w 65"/>
                  <a:gd name="T13" fmla="*/ 20 h 46"/>
                  <a:gd name="T14" fmla="*/ 12 w 65"/>
                  <a:gd name="T15" fmla="*/ 14 h 46"/>
                  <a:gd name="T16" fmla="*/ 14 w 65"/>
                  <a:gd name="T17" fmla="*/ 2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46">
                    <a:moveTo>
                      <a:pt x="14" y="24"/>
                    </a:moveTo>
                    <a:cubicBezTo>
                      <a:pt x="18" y="13"/>
                      <a:pt x="16" y="9"/>
                      <a:pt x="30" y="4"/>
                    </a:cubicBezTo>
                    <a:cubicBezTo>
                      <a:pt x="34" y="3"/>
                      <a:pt x="42" y="0"/>
                      <a:pt x="42" y="0"/>
                    </a:cubicBezTo>
                    <a:cubicBezTo>
                      <a:pt x="50" y="1"/>
                      <a:pt x="65" y="0"/>
                      <a:pt x="58" y="12"/>
                    </a:cubicBezTo>
                    <a:cubicBezTo>
                      <a:pt x="53" y="21"/>
                      <a:pt x="40" y="21"/>
                      <a:pt x="32" y="26"/>
                    </a:cubicBezTo>
                    <a:cubicBezTo>
                      <a:pt x="26" y="35"/>
                      <a:pt x="23" y="42"/>
                      <a:pt x="12" y="46"/>
                    </a:cubicBezTo>
                    <a:cubicBezTo>
                      <a:pt x="0" y="42"/>
                      <a:pt x="5" y="30"/>
                      <a:pt x="8" y="20"/>
                    </a:cubicBezTo>
                    <a:cubicBezTo>
                      <a:pt x="9" y="18"/>
                      <a:pt x="10" y="13"/>
                      <a:pt x="12" y="14"/>
                    </a:cubicBezTo>
                    <a:cubicBezTo>
                      <a:pt x="15" y="16"/>
                      <a:pt x="13" y="21"/>
                      <a:pt x="14" y="2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5" name="Freeform 15"/>
              <p:cNvSpPr>
                <a:spLocks/>
              </p:cNvSpPr>
              <p:nvPr userDrawn="1"/>
            </p:nvSpPr>
            <p:spPr bwMode="ltGray">
              <a:xfrm>
                <a:off x="2375" y="952"/>
                <a:ext cx="68" cy="39"/>
              </a:xfrm>
              <a:custGeom>
                <a:avLst/>
                <a:gdLst>
                  <a:gd name="T0" fmla="*/ 0 w 69"/>
                  <a:gd name="T1" fmla="*/ 31 h 47"/>
                  <a:gd name="T2" fmla="*/ 18 w 69"/>
                  <a:gd name="T3" fmla="*/ 25 h 47"/>
                  <a:gd name="T4" fmla="*/ 52 w 69"/>
                  <a:gd name="T5" fmla="*/ 1 h 47"/>
                  <a:gd name="T6" fmla="*/ 64 w 69"/>
                  <a:gd name="T7" fmla="*/ 3 h 47"/>
                  <a:gd name="T8" fmla="*/ 50 w 69"/>
                  <a:gd name="T9" fmla="*/ 19 h 47"/>
                  <a:gd name="T10" fmla="*/ 28 w 69"/>
                  <a:gd name="T11" fmla="*/ 33 h 47"/>
                  <a:gd name="T12" fmla="*/ 22 w 69"/>
                  <a:gd name="T13" fmla="*/ 47 h 47"/>
                  <a:gd name="T14" fmla="*/ 16 w 69"/>
                  <a:gd name="T15" fmla="*/ 45 h 47"/>
                  <a:gd name="T16" fmla="*/ 12 w 69"/>
                  <a:gd name="T17" fmla="*/ 39 h 47"/>
                  <a:gd name="T18" fmla="*/ 0 w 69"/>
                  <a:gd name="T19" fmla="*/ 35 h 47"/>
                  <a:gd name="T20" fmla="*/ 0 w 69"/>
                  <a:gd name="T21" fmla="*/ 3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47">
                    <a:moveTo>
                      <a:pt x="0" y="31"/>
                    </a:moveTo>
                    <a:cubicBezTo>
                      <a:pt x="7" y="24"/>
                      <a:pt x="9" y="22"/>
                      <a:pt x="18" y="25"/>
                    </a:cubicBezTo>
                    <a:cubicBezTo>
                      <a:pt x="25" y="4"/>
                      <a:pt x="36" y="12"/>
                      <a:pt x="52" y="1"/>
                    </a:cubicBezTo>
                    <a:cubicBezTo>
                      <a:pt x="56" y="2"/>
                      <a:pt x="61" y="0"/>
                      <a:pt x="64" y="3"/>
                    </a:cubicBezTo>
                    <a:cubicBezTo>
                      <a:pt x="69" y="8"/>
                      <a:pt x="50" y="19"/>
                      <a:pt x="50" y="19"/>
                    </a:cubicBezTo>
                    <a:cubicBezTo>
                      <a:pt x="46" y="31"/>
                      <a:pt x="35" y="22"/>
                      <a:pt x="28" y="33"/>
                    </a:cubicBezTo>
                    <a:cubicBezTo>
                      <a:pt x="31" y="41"/>
                      <a:pt x="31" y="44"/>
                      <a:pt x="22" y="47"/>
                    </a:cubicBezTo>
                    <a:cubicBezTo>
                      <a:pt x="20" y="46"/>
                      <a:pt x="18" y="46"/>
                      <a:pt x="16" y="45"/>
                    </a:cubicBezTo>
                    <a:cubicBezTo>
                      <a:pt x="14" y="43"/>
                      <a:pt x="14" y="40"/>
                      <a:pt x="12" y="39"/>
                    </a:cubicBezTo>
                    <a:cubicBezTo>
                      <a:pt x="8" y="37"/>
                      <a:pt x="0" y="35"/>
                      <a:pt x="0" y="35"/>
                    </a:cubicBezTo>
                    <a:cubicBezTo>
                      <a:pt x="2" y="26"/>
                      <a:pt x="3" y="25"/>
                      <a:pt x="0" y="3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6" name="Freeform 16"/>
              <p:cNvSpPr>
                <a:spLocks/>
              </p:cNvSpPr>
              <p:nvPr userDrawn="1"/>
            </p:nvSpPr>
            <p:spPr bwMode="ltGray">
              <a:xfrm>
                <a:off x="2007" y="739"/>
                <a:ext cx="354" cy="228"/>
              </a:xfrm>
              <a:custGeom>
                <a:avLst/>
                <a:gdLst>
                  <a:gd name="T0" fmla="*/ 10 w 355"/>
                  <a:gd name="T1" fmla="*/ 4 h 277"/>
                  <a:gd name="T2" fmla="*/ 36 w 355"/>
                  <a:gd name="T3" fmla="*/ 18 h 277"/>
                  <a:gd name="T4" fmla="*/ 46 w 355"/>
                  <a:gd name="T5" fmla="*/ 30 h 277"/>
                  <a:gd name="T6" fmla="*/ 76 w 355"/>
                  <a:gd name="T7" fmla="*/ 52 h 277"/>
                  <a:gd name="T8" fmla="*/ 92 w 355"/>
                  <a:gd name="T9" fmla="*/ 66 h 277"/>
                  <a:gd name="T10" fmla="*/ 122 w 355"/>
                  <a:gd name="T11" fmla="*/ 98 h 277"/>
                  <a:gd name="T12" fmla="*/ 136 w 355"/>
                  <a:gd name="T13" fmla="*/ 128 h 277"/>
                  <a:gd name="T14" fmla="*/ 148 w 355"/>
                  <a:gd name="T15" fmla="*/ 132 h 277"/>
                  <a:gd name="T16" fmla="*/ 154 w 355"/>
                  <a:gd name="T17" fmla="*/ 150 h 277"/>
                  <a:gd name="T18" fmla="*/ 176 w 355"/>
                  <a:gd name="T19" fmla="*/ 152 h 277"/>
                  <a:gd name="T20" fmla="*/ 170 w 355"/>
                  <a:gd name="T21" fmla="*/ 196 h 277"/>
                  <a:gd name="T22" fmla="*/ 180 w 355"/>
                  <a:gd name="T23" fmla="*/ 224 h 277"/>
                  <a:gd name="T24" fmla="*/ 198 w 355"/>
                  <a:gd name="T25" fmla="*/ 232 h 277"/>
                  <a:gd name="T26" fmla="*/ 216 w 355"/>
                  <a:gd name="T27" fmla="*/ 234 h 277"/>
                  <a:gd name="T28" fmla="*/ 236 w 355"/>
                  <a:gd name="T29" fmla="*/ 242 h 277"/>
                  <a:gd name="T30" fmla="*/ 254 w 355"/>
                  <a:gd name="T31" fmla="*/ 236 h 277"/>
                  <a:gd name="T32" fmla="*/ 272 w 355"/>
                  <a:gd name="T33" fmla="*/ 248 h 277"/>
                  <a:gd name="T34" fmla="*/ 296 w 355"/>
                  <a:gd name="T35" fmla="*/ 256 h 277"/>
                  <a:gd name="T36" fmla="*/ 314 w 355"/>
                  <a:gd name="T37" fmla="*/ 264 h 277"/>
                  <a:gd name="T38" fmla="*/ 352 w 355"/>
                  <a:gd name="T39" fmla="*/ 266 h 277"/>
                  <a:gd name="T40" fmla="*/ 342 w 355"/>
                  <a:gd name="T41" fmla="*/ 274 h 277"/>
                  <a:gd name="T42" fmla="*/ 322 w 355"/>
                  <a:gd name="T43" fmla="*/ 272 h 277"/>
                  <a:gd name="T44" fmla="*/ 300 w 355"/>
                  <a:gd name="T45" fmla="*/ 270 h 277"/>
                  <a:gd name="T46" fmla="*/ 288 w 355"/>
                  <a:gd name="T47" fmla="*/ 266 h 277"/>
                  <a:gd name="T48" fmla="*/ 252 w 355"/>
                  <a:gd name="T49" fmla="*/ 264 h 277"/>
                  <a:gd name="T50" fmla="*/ 234 w 355"/>
                  <a:gd name="T51" fmla="*/ 260 h 277"/>
                  <a:gd name="T52" fmla="*/ 172 w 355"/>
                  <a:gd name="T53" fmla="*/ 242 h 277"/>
                  <a:gd name="T54" fmla="*/ 160 w 355"/>
                  <a:gd name="T55" fmla="*/ 216 h 277"/>
                  <a:gd name="T56" fmla="*/ 126 w 355"/>
                  <a:gd name="T57" fmla="*/ 200 h 277"/>
                  <a:gd name="T58" fmla="*/ 108 w 355"/>
                  <a:gd name="T59" fmla="*/ 186 h 277"/>
                  <a:gd name="T60" fmla="*/ 94 w 355"/>
                  <a:gd name="T61" fmla="*/ 158 h 277"/>
                  <a:gd name="T62" fmla="*/ 68 w 355"/>
                  <a:gd name="T63" fmla="*/ 108 h 277"/>
                  <a:gd name="T64" fmla="*/ 64 w 355"/>
                  <a:gd name="T65" fmla="*/ 102 h 277"/>
                  <a:gd name="T66" fmla="*/ 58 w 355"/>
                  <a:gd name="T67" fmla="*/ 100 h 277"/>
                  <a:gd name="T68" fmla="*/ 54 w 355"/>
                  <a:gd name="T69" fmla="*/ 88 h 277"/>
                  <a:gd name="T70" fmla="*/ 38 w 355"/>
                  <a:gd name="T71" fmla="*/ 58 h 277"/>
                  <a:gd name="T72" fmla="*/ 20 w 355"/>
                  <a:gd name="T73" fmla="*/ 40 h 277"/>
                  <a:gd name="T74" fmla="*/ 4 w 355"/>
                  <a:gd name="T75" fmla="*/ 22 h 277"/>
                  <a:gd name="T76" fmla="*/ 10 w 355"/>
                  <a:gd name="T77" fmla="*/ 2 h 277"/>
                  <a:gd name="T78" fmla="*/ 10 w 355"/>
                  <a:gd name="T79" fmla="*/ 4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5" h="277">
                    <a:moveTo>
                      <a:pt x="10" y="4"/>
                    </a:moveTo>
                    <a:cubicBezTo>
                      <a:pt x="22" y="0"/>
                      <a:pt x="24" y="14"/>
                      <a:pt x="36" y="18"/>
                    </a:cubicBezTo>
                    <a:cubicBezTo>
                      <a:pt x="37" y="19"/>
                      <a:pt x="45" y="29"/>
                      <a:pt x="46" y="30"/>
                    </a:cubicBezTo>
                    <a:cubicBezTo>
                      <a:pt x="56" y="40"/>
                      <a:pt x="67" y="38"/>
                      <a:pt x="76" y="52"/>
                    </a:cubicBezTo>
                    <a:cubicBezTo>
                      <a:pt x="80" y="58"/>
                      <a:pt x="92" y="66"/>
                      <a:pt x="92" y="66"/>
                    </a:cubicBezTo>
                    <a:cubicBezTo>
                      <a:pt x="96" y="79"/>
                      <a:pt x="112" y="88"/>
                      <a:pt x="122" y="98"/>
                    </a:cubicBezTo>
                    <a:cubicBezTo>
                      <a:pt x="124" y="105"/>
                      <a:pt x="130" y="124"/>
                      <a:pt x="136" y="128"/>
                    </a:cubicBezTo>
                    <a:cubicBezTo>
                      <a:pt x="140" y="130"/>
                      <a:pt x="148" y="132"/>
                      <a:pt x="148" y="132"/>
                    </a:cubicBezTo>
                    <a:cubicBezTo>
                      <a:pt x="150" y="138"/>
                      <a:pt x="154" y="150"/>
                      <a:pt x="154" y="150"/>
                    </a:cubicBezTo>
                    <a:cubicBezTo>
                      <a:pt x="161" y="139"/>
                      <a:pt x="168" y="144"/>
                      <a:pt x="176" y="152"/>
                    </a:cubicBezTo>
                    <a:cubicBezTo>
                      <a:pt x="174" y="167"/>
                      <a:pt x="173" y="181"/>
                      <a:pt x="170" y="196"/>
                    </a:cubicBezTo>
                    <a:cubicBezTo>
                      <a:pt x="171" y="202"/>
                      <a:pt x="174" y="220"/>
                      <a:pt x="180" y="224"/>
                    </a:cubicBezTo>
                    <a:cubicBezTo>
                      <a:pt x="185" y="228"/>
                      <a:pt x="193" y="228"/>
                      <a:pt x="198" y="232"/>
                    </a:cubicBezTo>
                    <a:cubicBezTo>
                      <a:pt x="204" y="230"/>
                      <a:pt x="216" y="234"/>
                      <a:pt x="216" y="234"/>
                    </a:cubicBezTo>
                    <a:cubicBezTo>
                      <a:pt x="223" y="241"/>
                      <a:pt x="225" y="245"/>
                      <a:pt x="236" y="242"/>
                    </a:cubicBezTo>
                    <a:cubicBezTo>
                      <a:pt x="242" y="240"/>
                      <a:pt x="254" y="236"/>
                      <a:pt x="254" y="236"/>
                    </a:cubicBezTo>
                    <a:cubicBezTo>
                      <a:pt x="260" y="240"/>
                      <a:pt x="265" y="246"/>
                      <a:pt x="272" y="248"/>
                    </a:cubicBezTo>
                    <a:cubicBezTo>
                      <a:pt x="277" y="250"/>
                      <a:pt x="291" y="252"/>
                      <a:pt x="296" y="256"/>
                    </a:cubicBezTo>
                    <a:cubicBezTo>
                      <a:pt x="301" y="260"/>
                      <a:pt x="314" y="264"/>
                      <a:pt x="314" y="264"/>
                    </a:cubicBezTo>
                    <a:cubicBezTo>
                      <a:pt x="330" y="263"/>
                      <a:pt x="338" y="261"/>
                      <a:pt x="352" y="266"/>
                    </a:cubicBezTo>
                    <a:cubicBezTo>
                      <a:pt x="355" y="275"/>
                      <a:pt x="350" y="277"/>
                      <a:pt x="342" y="274"/>
                    </a:cubicBezTo>
                    <a:cubicBezTo>
                      <a:pt x="336" y="276"/>
                      <a:pt x="322" y="272"/>
                      <a:pt x="322" y="272"/>
                    </a:cubicBezTo>
                    <a:cubicBezTo>
                      <a:pt x="314" y="275"/>
                      <a:pt x="308" y="272"/>
                      <a:pt x="300" y="270"/>
                    </a:cubicBezTo>
                    <a:cubicBezTo>
                      <a:pt x="296" y="269"/>
                      <a:pt x="288" y="266"/>
                      <a:pt x="288" y="266"/>
                    </a:cubicBezTo>
                    <a:cubicBezTo>
                      <a:pt x="276" y="270"/>
                      <a:pt x="264" y="266"/>
                      <a:pt x="252" y="264"/>
                    </a:cubicBezTo>
                    <a:cubicBezTo>
                      <a:pt x="245" y="259"/>
                      <a:pt x="242" y="257"/>
                      <a:pt x="234" y="260"/>
                    </a:cubicBezTo>
                    <a:cubicBezTo>
                      <a:pt x="211" y="252"/>
                      <a:pt x="192" y="256"/>
                      <a:pt x="172" y="242"/>
                    </a:cubicBezTo>
                    <a:cubicBezTo>
                      <a:pt x="165" y="231"/>
                      <a:pt x="176" y="221"/>
                      <a:pt x="160" y="216"/>
                    </a:cubicBezTo>
                    <a:cubicBezTo>
                      <a:pt x="154" y="233"/>
                      <a:pt x="136" y="203"/>
                      <a:pt x="126" y="200"/>
                    </a:cubicBezTo>
                    <a:cubicBezTo>
                      <a:pt x="120" y="196"/>
                      <a:pt x="114" y="190"/>
                      <a:pt x="108" y="186"/>
                    </a:cubicBezTo>
                    <a:cubicBezTo>
                      <a:pt x="104" y="175"/>
                      <a:pt x="104" y="165"/>
                      <a:pt x="94" y="158"/>
                    </a:cubicBezTo>
                    <a:cubicBezTo>
                      <a:pt x="83" y="142"/>
                      <a:pt x="85" y="119"/>
                      <a:pt x="68" y="108"/>
                    </a:cubicBezTo>
                    <a:cubicBezTo>
                      <a:pt x="67" y="106"/>
                      <a:pt x="66" y="104"/>
                      <a:pt x="64" y="102"/>
                    </a:cubicBezTo>
                    <a:cubicBezTo>
                      <a:pt x="62" y="101"/>
                      <a:pt x="59" y="102"/>
                      <a:pt x="58" y="100"/>
                    </a:cubicBezTo>
                    <a:cubicBezTo>
                      <a:pt x="56" y="97"/>
                      <a:pt x="54" y="88"/>
                      <a:pt x="54" y="88"/>
                    </a:cubicBezTo>
                    <a:cubicBezTo>
                      <a:pt x="59" y="73"/>
                      <a:pt x="52" y="61"/>
                      <a:pt x="38" y="58"/>
                    </a:cubicBezTo>
                    <a:cubicBezTo>
                      <a:pt x="32" y="49"/>
                      <a:pt x="31" y="44"/>
                      <a:pt x="20" y="40"/>
                    </a:cubicBezTo>
                    <a:cubicBezTo>
                      <a:pt x="16" y="27"/>
                      <a:pt x="16" y="26"/>
                      <a:pt x="4" y="22"/>
                    </a:cubicBezTo>
                    <a:cubicBezTo>
                      <a:pt x="1" y="13"/>
                      <a:pt x="0" y="5"/>
                      <a:pt x="10" y="2"/>
                    </a:cubicBezTo>
                    <a:cubicBezTo>
                      <a:pt x="18" y="5"/>
                      <a:pt x="18" y="4"/>
                      <a:pt x="10" y="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7" name="Freeform 17"/>
              <p:cNvSpPr>
                <a:spLocks/>
              </p:cNvSpPr>
              <p:nvPr userDrawn="1"/>
            </p:nvSpPr>
            <p:spPr bwMode="ltGray">
              <a:xfrm>
                <a:off x="2222" y="724"/>
                <a:ext cx="157" cy="167"/>
              </a:xfrm>
              <a:custGeom>
                <a:avLst/>
                <a:gdLst>
                  <a:gd name="T0" fmla="*/ 54 w 156"/>
                  <a:gd name="T1" fmla="*/ 66 h 206"/>
                  <a:gd name="T2" fmla="*/ 66 w 156"/>
                  <a:gd name="T3" fmla="*/ 58 h 206"/>
                  <a:gd name="T4" fmla="*/ 68 w 156"/>
                  <a:gd name="T5" fmla="*/ 52 h 206"/>
                  <a:gd name="T6" fmla="*/ 80 w 156"/>
                  <a:gd name="T7" fmla="*/ 44 h 206"/>
                  <a:gd name="T8" fmla="*/ 106 w 156"/>
                  <a:gd name="T9" fmla="*/ 22 h 206"/>
                  <a:gd name="T10" fmla="*/ 112 w 156"/>
                  <a:gd name="T11" fmla="*/ 4 h 206"/>
                  <a:gd name="T12" fmla="*/ 124 w 156"/>
                  <a:gd name="T13" fmla="*/ 0 h 206"/>
                  <a:gd name="T14" fmla="*/ 150 w 156"/>
                  <a:gd name="T15" fmla="*/ 28 h 206"/>
                  <a:gd name="T16" fmla="*/ 146 w 156"/>
                  <a:gd name="T17" fmla="*/ 44 h 206"/>
                  <a:gd name="T18" fmla="*/ 126 w 156"/>
                  <a:gd name="T19" fmla="*/ 64 h 206"/>
                  <a:gd name="T20" fmla="*/ 132 w 156"/>
                  <a:gd name="T21" fmla="*/ 94 h 206"/>
                  <a:gd name="T22" fmla="*/ 142 w 156"/>
                  <a:gd name="T23" fmla="*/ 110 h 206"/>
                  <a:gd name="T24" fmla="*/ 146 w 156"/>
                  <a:gd name="T25" fmla="*/ 128 h 206"/>
                  <a:gd name="T26" fmla="*/ 128 w 156"/>
                  <a:gd name="T27" fmla="*/ 128 h 206"/>
                  <a:gd name="T28" fmla="*/ 116 w 156"/>
                  <a:gd name="T29" fmla="*/ 146 h 206"/>
                  <a:gd name="T30" fmla="*/ 104 w 156"/>
                  <a:gd name="T31" fmla="*/ 156 h 206"/>
                  <a:gd name="T32" fmla="*/ 100 w 156"/>
                  <a:gd name="T33" fmla="*/ 198 h 206"/>
                  <a:gd name="T34" fmla="*/ 88 w 156"/>
                  <a:gd name="T35" fmla="*/ 202 h 206"/>
                  <a:gd name="T36" fmla="*/ 82 w 156"/>
                  <a:gd name="T37" fmla="*/ 206 h 206"/>
                  <a:gd name="T38" fmla="*/ 76 w 156"/>
                  <a:gd name="T39" fmla="*/ 202 h 206"/>
                  <a:gd name="T40" fmla="*/ 72 w 156"/>
                  <a:gd name="T41" fmla="*/ 190 h 206"/>
                  <a:gd name="T42" fmla="*/ 60 w 156"/>
                  <a:gd name="T43" fmla="*/ 186 h 206"/>
                  <a:gd name="T44" fmla="*/ 42 w 156"/>
                  <a:gd name="T45" fmla="*/ 194 h 206"/>
                  <a:gd name="T46" fmla="*/ 28 w 156"/>
                  <a:gd name="T47" fmla="*/ 186 h 206"/>
                  <a:gd name="T48" fmla="*/ 10 w 156"/>
                  <a:gd name="T49" fmla="*/ 148 h 206"/>
                  <a:gd name="T50" fmla="*/ 4 w 156"/>
                  <a:gd name="T51" fmla="*/ 130 h 206"/>
                  <a:gd name="T52" fmla="*/ 0 w 156"/>
                  <a:gd name="T53" fmla="*/ 118 h 206"/>
                  <a:gd name="T54" fmla="*/ 20 w 156"/>
                  <a:gd name="T55" fmla="*/ 96 h 206"/>
                  <a:gd name="T56" fmla="*/ 32 w 156"/>
                  <a:gd name="T57" fmla="*/ 104 h 206"/>
                  <a:gd name="T58" fmla="*/ 34 w 156"/>
                  <a:gd name="T59" fmla="*/ 80 h 206"/>
                  <a:gd name="T60" fmla="*/ 52 w 156"/>
                  <a:gd name="T61" fmla="*/ 70 h 206"/>
                  <a:gd name="T62" fmla="*/ 54 w 156"/>
                  <a:gd name="T63" fmla="*/ 6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6" h="206">
                    <a:moveTo>
                      <a:pt x="54" y="66"/>
                    </a:moveTo>
                    <a:cubicBezTo>
                      <a:pt x="58" y="63"/>
                      <a:pt x="64" y="63"/>
                      <a:pt x="66" y="58"/>
                    </a:cubicBezTo>
                    <a:cubicBezTo>
                      <a:pt x="67" y="56"/>
                      <a:pt x="67" y="53"/>
                      <a:pt x="68" y="52"/>
                    </a:cubicBezTo>
                    <a:cubicBezTo>
                      <a:pt x="71" y="49"/>
                      <a:pt x="80" y="44"/>
                      <a:pt x="80" y="44"/>
                    </a:cubicBezTo>
                    <a:cubicBezTo>
                      <a:pt x="113" y="55"/>
                      <a:pt x="85" y="29"/>
                      <a:pt x="106" y="22"/>
                    </a:cubicBezTo>
                    <a:cubicBezTo>
                      <a:pt x="110" y="17"/>
                      <a:pt x="108" y="9"/>
                      <a:pt x="112" y="4"/>
                    </a:cubicBezTo>
                    <a:cubicBezTo>
                      <a:pt x="115" y="1"/>
                      <a:pt x="124" y="0"/>
                      <a:pt x="124" y="0"/>
                    </a:cubicBezTo>
                    <a:cubicBezTo>
                      <a:pt x="138" y="14"/>
                      <a:pt x="126" y="23"/>
                      <a:pt x="150" y="28"/>
                    </a:cubicBezTo>
                    <a:cubicBezTo>
                      <a:pt x="156" y="36"/>
                      <a:pt x="154" y="39"/>
                      <a:pt x="146" y="44"/>
                    </a:cubicBezTo>
                    <a:cubicBezTo>
                      <a:pt x="141" y="52"/>
                      <a:pt x="135" y="61"/>
                      <a:pt x="126" y="64"/>
                    </a:cubicBezTo>
                    <a:cubicBezTo>
                      <a:pt x="118" y="75"/>
                      <a:pt x="128" y="83"/>
                      <a:pt x="132" y="94"/>
                    </a:cubicBezTo>
                    <a:cubicBezTo>
                      <a:pt x="129" y="103"/>
                      <a:pt x="135" y="105"/>
                      <a:pt x="142" y="110"/>
                    </a:cubicBezTo>
                    <a:cubicBezTo>
                      <a:pt x="145" y="119"/>
                      <a:pt x="141" y="120"/>
                      <a:pt x="146" y="128"/>
                    </a:cubicBezTo>
                    <a:cubicBezTo>
                      <a:pt x="142" y="139"/>
                      <a:pt x="135" y="133"/>
                      <a:pt x="128" y="128"/>
                    </a:cubicBezTo>
                    <a:cubicBezTo>
                      <a:pt x="116" y="132"/>
                      <a:pt x="122" y="136"/>
                      <a:pt x="116" y="146"/>
                    </a:cubicBezTo>
                    <a:cubicBezTo>
                      <a:pt x="113" y="151"/>
                      <a:pt x="108" y="152"/>
                      <a:pt x="104" y="156"/>
                    </a:cubicBezTo>
                    <a:cubicBezTo>
                      <a:pt x="107" y="167"/>
                      <a:pt x="112" y="191"/>
                      <a:pt x="100" y="198"/>
                    </a:cubicBezTo>
                    <a:cubicBezTo>
                      <a:pt x="96" y="200"/>
                      <a:pt x="92" y="200"/>
                      <a:pt x="88" y="202"/>
                    </a:cubicBezTo>
                    <a:cubicBezTo>
                      <a:pt x="86" y="203"/>
                      <a:pt x="84" y="205"/>
                      <a:pt x="82" y="206"/>
                    </a:cubicBezTo>
                    <a:cubicBezTo>
                      <a:pt x="80" y="205"/>
                      <a:pt x="77" y="204"/>
                      <a:pt x="76" y="202"/>
                    </a:cubicBezTo>
                    <a:cubicBezTo>
                      <a:pt x="74" y="198"/>
                      <a:pt x="76" y="191"/>
                      <a:pt x="72" y="190"/>
                    </a:cubicBezTo>
                    <a:cubicBezTo>
                      <a:pt x="68" y="189"/>
                      <a:pt x="60" y="186"/>
                      <a:pt x="60" y="186"/>
                    </a:cubicBezTo>
                    <a:cubicBezTo>
                      <a:pt x="53" y="188"/>
                      <a:pt x="49" y="192"/>
                      <a:pt x="42" y="194"/>
                    </a:cubicBezTo>
                    <a:cubicBezTo>
                      <a:pt x="34" y="189"/>
                      <a:pt x="37" y="183"/>
                      <a:pt x="28" y="186"/>
                    </a:cubicBezTo>
                    <a:cubicBezTo>
                      <a:pt x="12" y="181"/>
                      <a:pt x="19" y="161"/>
                      <a:pt x="10" y="148"/>
                    </a:cubicBezTo>
                    <a:cubicBezTo>
                      <a:pt x="5" y="121"/>
                      <a:pt x="11" y="147"/>
                      <a:pt x="4" y="130"/>
                    </a:cubicBezTo>
                    <a:cubicBezTo>
                      <a:pt x="2" y="126"/>
                      <a:pt x="0" y="118"/>
                      <a:pt x="0" y="118"/>
                    </a:cubicBezTo>
                    <a:cubicBezTo>
                      <a:pt x="2" y="95"/>
                      <a:pt x="0" y="83"/>
                      <a:pt x="20" y="96"/>
                    </a:cubicBezTo>
                    <a:cubicBezTo>
                      <a:pt x="23" y="105"/>
                      <a:pt x="23" y="110"/>
                      <a:pt x="32" y="104"/>
                    </a:cubicBezTo>
                    <a:cubicBezTo>
                      <a:pt x="35" y="95"/>
                      <a:pt x="29" y="88"/>
                      <a:pt x="34" y="80"/>
                    </a:cubicBezTo>
                    <a:cubicBezTo>
                      <a:pt x="36" y="76"/>
                      <a:pt x="48" y="73"/>
                      <a:pt x="52" y="70"/>
                    </a:cubicBezTo>
                    <a:cubicBezTo>
                      <a:pt x="57" y="63"/>
                      <a:pt x="58" y="62"/>
                      <a:pt x="54" y="6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8" name="Freeform 18"/>
              <p:cNvSpPr>
                <a:spLocks/>
              </p:cNvSpPr>
              <p:nvPr userDrawn="1"/>
            </p:nvSpPr>
            <p:spPr bwMode="ltGray">
              <a:xfrm>
                <a:off x="2375" y="800"/>
                <a:ext cx="110" cy="32"/>
              </a:xfrm>
              <a:custGeom>
                <a:avLst/>
                <a:gdLst>
                  <a:gd name="T0" fmla="*/ 4 w 109"/>
                  <a:gd name="T1" fmla="*/ 32 h 38"/>
                  <a:gd name="T2" fmla="*/ 18 w 109"/>
                  <a:gd name="T3" fmla="*/ 10 h 38"/>
                  <a:gd name="T4" fmla="*/ 46 w 109"/>
                  <a:gd name="T5" fmla="*/ 20 h 38"/>
                  <a:gd name="T6" fmla="*/ 72 w 109"/>
                  <a:gd name="T7" fmla="*/ 14 h 38"/>
                  <a:gd name="T8" fmla="*/ 90 w 109"/>
                  <a:gd name="T9" fmla="*/ 0 h 38"/>
                  <a:gd name="T10" fmla="*/ 76 w 109"/>
                  <a:gd name="T11" fmla="*/ 26 h 38"/>
                  <a:gd name="T12" fmla="*/ 60 w 109"/>
                  <a:gd name="T13" fmla="*/ 38 h 38"/>
                  <a:gd name="T14" fmla="*/ 42 w 109"/>
                  <a:gd name="T15" fmla="*/ 32 h 38"/>
                  <a:gd name="T16" fmla="*/ 14 w 109"/>
                  <a:gd name="T17" fmla="*/ 30 h 38"/>
                  <a:gd name="T18" fmla="*/ 4 w 109"/>
                  <a:gd name="T19" fmla="*/ 3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9" h="38">
                    <a:moveTo>
                      <a:pt x="4" y="32"/>
                    </a:moveTo>
                    <a:cubicBezTo>
                      <a:pt x="7" y="22"/>
                      <a:pt x="7" y="14"/>
                      <a:pt x="18" y="10"/>
                    </a:cubicBezTo>
                    <a:cubicBezTo>
                      <a:pt x="28" y="12"/>
                      <a:pt x="37" y="14"/>
                      <a:pt x="46" y="20"/>
                    </a:cubicBezTo>
                    <a:cubicBezTo>
                      <a:pt x="62" y="15"/>
                      <a:pt x="54" y="17"/>
                      <a:pt x="72" y="14"/>
                    </a:cubicBezTo>
                    <a:cubicBezTo>
                      <a:pt x="77" y="9"/>
                      <a:pt x="90" y="0"/>
                      <a:pt x="90" y="0"/>
                    </a:cubicBezTo>
                    <a:cubicBezTo>
                      <a:pt x="109" y="6"/>
                      <a:pt x="85" y="23"/>
                      <a:pt x="76" y="26"/>
                    </a:cubicBezTo>
                    <a:cubicBezTo>
                      <a:pt x="71" y="33"/>
                      <a:pt x="68" y="35"/>
                      <a:pt x="60" y="38"/>
                    </a:cubicBezTo>
                    <a:cubicBezTo>
                      <a:pt x="54" y="36"/>
                      <a:pt x="42" y="32"/>
                      <a:pt x="42" y="32"/>
                    </a:cubicBezTo>
                    <a:cubicBezTo>
                      <a:pt x="33" y="23"/>
                      <a:pt x="26" y="26"/>
                      <a:pt x="14" y="30"/>
                    </a:cubicBezTo>
                    <a:cubicBezTo>
                      <a:pt x="1" y="28"/>
                      <a:pt x="0" y="24"/>
                      <a:pt x="4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9" name="Freeform 19"/>
              <p:cNvSpPr>
                <a:spLocks/>
              </p:cNvSpPr>
              <p:nvPr userDrawn="1"/>
            </p:nvSpPr>
            <p:spPr bwMode="ltGray">
              <a:xfrm>
                <a:off x="2370" y="839"/>
                <a:ext cx="75" cy="84"/>
              </a:xfrm>
              <a:custGeom>
                <a:avLst/>
                <a:gdLst>
                  <a:gd name="T0" fmla="*/ 8 w 76"/>
                  <a:gd name="T1" fmla="*/ 18 h 104"/>
                  <a:gd name="T2" fmla="*/ 18 w 76"/>
                  <a:gd name="T3" fmla="*/ 0 h 104"/>
                  <a:gd name="T4" fmla="*/ 34 w 76"/>
                  <a:gd name="T5" fmla="*/ 18 h 104"/>
                  <a:gd name="T6" fmla="*/ 62 w 76"/>
                  <a:gd name="T7" fmla="*/ 4 h 104"/>
                  <a:gd name="T8" fmla="*/ 46 w 76"/>
                  <a:gd name="T9" fmla="*/ 34 h 104"/>
                  <a:gd name="T10" fmla="*/ 54 w 76"/>
                  <a:gd name="T11" fmla="*/ 48 h 104"/>
                  <a:gd name="T12" fmla="*/ 58 w 76"/>
                  <a:gd name="T13" fmla="*/ 60 h 104"/>
                  <a:gd name="T14" fmla="*/ 46 w 76"/>
                  <a:gd name="T15" fmla="*/ 74 h 104"/>
                  <a:gd name="T16" fmla="*/ 34 w 76"/>
                  <a:gd name="T17" fmla="*/ 60 h 104"/>
                  <a:gd name="T18" fmla="*/ 22 w 76"/>
                  <a:gd name="T19" fmla="*/ 48 h 104"/>
                  <a:gd name="T20" fmla="*/ 28 w 76"/>
                  <a:gd name="T21" fmla="*/ 68 h 104"/>
                  <a:gd name="T22" fmla="*/ 30 w 76"/>
                  <a:gd name="T23" fmla="*/ 74 h 104"/>
                  <a:gd name="T24" fmla="*/ 20 w 76"/>
                  <a:gd name="T25" fmla="*/ 104 h 104"/>
                  <a:gd name="T26" fmla="*/ 12 w 76"/>
                  <a:gd name="T27" fmla="*/ 102 h 104"/>
                  <a:gd name="T28" fmla="*/ 8 w 76"/>
                  <a:gd name="T29" fmla="*/ 90 h 104"/>
                  <a:gd name="T30" fmla="*/ 0 w 76"/>
                  <a:gd name="T31" fmla="*/ 54 h 104"/>
                  <a:gd name="T32" fmla="*/ 2 w 76"/>
                  <a:gd name="T33" fmla="*/ 30 h 104"/>
                  <a:gd name="T34" fmla="*/ 8 w 76"/>
                  <a:gd name="T35" fmla="*/ 1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6" h="104">
                    <a:moveTo>
                      <a:pt x="8" y="18"/>
                    </a:moveTo>
                    <a:cubicBezTo>
                      <a:pt x="10" y="8"/>
                      <a:pt x="9" y="3"/>
                      <a:pt x="18" y="0"/>
                    </a:cubicBezTo>
                    <a:cubicBezTo>
                      <a:pt x="28" y="3"/>
                      <a:pt x="25" y="12"/>
                      <a:pt x="34" y="18"/>
                    </a:cubicBezTo>
                    <a:cubicBezTo>
                      <a:pt x="46" y="16"/>
                      <a:pt x="51" y="8"/>
                      <a:pt x="62" y="4"/>
                    </a:cubicBezTo>
                    <a:cubicBezTo>
                      <a:pt x="76" y="9"/>
                      <a:pt x="56" y="31"/>
                      <a:pt x="46" y="34"/>
                    </a:cubicBezTo>
                    <a:cubicBezTo>
                      <a:pt x="51" y="56"/>
                      <a:pt x="43" y="29"/>
                      <a:pt x="54" y="48"/>
                    </a:cubicBezTo>
                    <a:cubicBezTo>
                      <a:pt x="56" y="52"/>
                      <a:pt x="58" y="60"/>
                      <a:pt x="58" y="60"/>
                    </a:cubicBezTo>
                    <a:cubicBezTo>
                      <a:pt x="55" y="68"/>
                      <a:pt x="54" y="71"/>
                      <a:pt x="46" y="74"/>
                    </a:cubicBezTo>
                    <a:cubicBezTo>
                      <a:pt x="38" y="71"/>
                      <a:pt x="37" y="68"/>
                      <a:pt x="34" y="60"/>
                    </a:cubicBezTo>
                    <a:cubicBezTo>
                      <a:pt x="33" y="50"/>
                      <a:pt x="32" y="33"/>
                      <a:pt x="22" y="48"/>
                    </a:cubicBezTo>
                    <a:cubicBezTo>
                      <a:pt x="25" y="60"/>
                      <a:pt x="23" y="53"/>
                      <a:pt x="28" y="68"/>
                    </a:cubicBezTo>
                    <a:cubicBezTo>
                      <a:pt x="29" y="70"/>
                      <a:pt x="30" y="74"/>
                      <a:pt x="30" y="74"/>
                    </a:cubicBezTo>
                    <a:cubicBezTo>
                      <a:pt x="24" y="84"/>
                      <a:pt x="22" y="93"/>
                      <a:pt x="20" y="104"/>
                    </a:cubicBezTo>
                    <a:cubicBezTo>
                      <a:pt x="17" y="103"/>
                      <a:pt x="14" y="104"/>
                      <a:pt x="12" y="102"/>
                    </a:cubicBezTo>
                    <a:cubicBezTo>
                      <a:pt x="9" y="99"/>
                      <a:pt x="8" y="90"/>
                      <a:pt x="8" y="90"/>
                    </a:cubicBezTo>
                    <a:cubicBezTo>
                      <a:pt x="13" y="75"/>
                      <a:pt x="14" y="64"/>
                      <a:pt x="0" y="54"/>
                    </a:cubicBezTo>
                    <a:cubicBezTo>
                      <a:pt x="1" y="46"/>
                      <a:pt x="1" y="38"/>
                      <a:pt x="2" y="30"/>
                    </a:cubicBezTo>
                    <a:cubicBezTo>
                      <a:pt x="2" y="27"/>
                      <a:pt x="13" y="2"/>
                      <a:pt x="8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0" name="Freeform 20"/>
              <p:cNvSpPr>
                <a:spLocks/>
              </p:cNvSpPr>
              <p:nvPr userDrawn="1"/>
            </p:nvSpPr>
            <p:spPr bwMode="ltGray">
              <a:xfrm>
                <a:off x="2497" y="793"/>
                <a:ext cx="37" cy="49"/>
              </a:xfrm>
              <a:custGeom>
                <a:avLst/>
                <a:gdLst>
                  <a:gd name="T0" fmla="*/ 3 w 37"/>
                  <a:gd name="T1" fmla="*/ 28 h 61"/>
                  <a:gd name="T2" fmla="*/ 13 w 37"/>
                  <a:gd name="T3" fmla="*/ 0 h 61"/>
                  <a:gd name="T4" fmla="*/ 15 w 37"/>
                  <a:gd name="T5" fmla="*/ 28 h 61"/>
                  <a:gd name="T6" fmla="*/ 37 w 37"/>
                  <a:gd name="T7" fmla="*/ 38 h 61"/>
                  <a:gd name="T8" fmla="*/ 19 w 37"/>
                  <a:gd name="T9" fmla="*/ 44 h 61"/>
                  <a:gd name="T10" fmla="*/ 5 w 37"/>
                  <a:gd name="T11" fmla="*/ 58 h 61"/>
                  <a:gd name="T12" fmla="*/ 1 w 37"/>
                  <a:gd name="T13" fmla="*/ 34 h 61"/>
                  <a:gd name="T14" fmla="*/ 3 w 37"/>
                  <a:gd name="T15" fmla="*/ 2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61">
                    <a:moveTo>
                      <a:pt x="3" y="28"/>
                    </a:moveTo>
                    <a:cubicBezTo>
                      <a:pt x="5" y="14"/>
                      <a:pt x="2" y="7"/>
                      <a:pt x="13" y="0"/>
                    </a:cubicBezTo>
                    <a:cubicBezTo>
                      <a:pt x="26" y="9"/>
                      <a:pt x="23" y="17"/>
                      <a:pt x="15" y="28"/>
                    </a:cubicBezTo>
                    <a:cubicBezTo>
                      <a:pt x="25" y="31"/>
                      <a:pt x="33" y="27"/>
                      <a:pt x="37" y="38"/>
                    </a:cubicBezTo>
                    <a:cubicBezTo>
                      <a:pt x="30" y="45"/>
                      <a:pt x="28" y="47"/>
                      <a:pt x="19" y="44"/>
                    </a:cubicBezTo>
                    <a:cubicBezTo>
                      <a:pt x="13" y="54"/>
                      <a:pt x="18" y="61"/>
                      <a:pt x="5" y="58"/>
                    </a:cubicBezTo>
                    <a:cubicBezTo>
                      <a:pt x="0" y="50"/>
                      <a:pt x="3" y="44"/>
                      <a:pt x="1" y="34"/>
                    </a:cubicBezTo>
                    <a:cubicBezTo>
                      <a:pt x="2" y="32"/>
                      <a:pt x="3" y="28"/>
                      <a:pt x="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1" name="Freeform 21"/>
              <p:cNvSpPr>
                <a:spLocks/>
              </p:cNvSpPr>
              <p:nvPr userDrawn="1"/>
            </p:nvSpPr>
            <p:spPr bwMode="ltGray">
              <a:xfrm>
                <a:off x="2506" y="869"/>
                <a:ext cx="47" cy="24"/>
              </a:xfrm>
              <a:custGeom>
                <a:avLst/>
                <a:gdLst>
                  <a:gd name="T0" fmla="*/ 7 w 49"/>
                  <a:gd name="T1" fmla="*/ 0 h 29"/>
                  <a:gd name="T2" fmla="*/ 29 w 49"/>
                  <a:gd name="T3" fmla="*/ 0 h 29"/>
                  <a:gd name="T4" fmla="*/ 49 w 49"/>
                  <a:gd name="T5" fmla="*/ 16 h 29"/>
                  <a:gd name="T6" fmla="*/ 35 w 49"/>
                  <a:gd name="T7" fmla="*/ 14 h 29"/>
                  <a:gd name="T8" fmla="*/ 3 w 49"/>
                  <a:gd name="T9" fmla="*/ 16 h 29"/>
                  <a:gd name="T10" fmla="*/ 7 w 49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29">
                    <a:moveTo>
                      <a:pt x="7" y="0"/>
                    </a:moveTo>
                    <a:cubicBezTo>
                      <a:pt x="15" y="6"/>
                      <a:pt x="19" y="2"/>
                      <a:pt x="29" y="0"/>
                    </a:cubicBezTo>
                    <a:cubicBezTo>
                      <a:pt x="45" y="5"/>
                      <a:pt x="40" y="3"/>
                      <a:pt x="49" y="16"/>
                    </a:cubicBezTo>
                    <a:cubicBezTo>
                      <a:pt x="46" y="29"/>
                      <a:pt x="42" y="21"/>
                      <a:pt x="35" y="14"/>
                    </a:cubicBezTo>
                    <a:cubicBezTo>
                      <a:pt x="26" y="15"/>
                      <a:pt x="12" y="19"/>
                      <a:pt x="3" y="16"/>
                    </a:cubicBezTo>
                    <a:cubicBezTo>
                      <a:pt x="0" y="6"/>
                      <a:pt x="7" y="10"/>
                      <a:pt x="7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2" name="Freeform 22"/>
              <p:cNvSpPr>
                <a:spLocks/>
              </p:cNvSpPr>
              <p:nvPr userDrawn="1"/>
            </p:nvSpPr>
            <p:spPr bwMode="ltGray">
              <a:xfrm>
                <a:off x="2555" y="832"/>
                <a:ext cx="61" cy="42"/>
              </a:xfrm>
              <a:custGeom>
                <a:avLst/>
                <a:gdLst>
                  <a:gd name="T0" fmla="*/ 21 w 61"/>
                  <a:gd name="T1" fmla="*/ 38 h 48"/>
                  <a:gd name="T2" fmla="*/ 15 w 61"/>
                  <a:gd name="T3" fmla="*/ 26 h 48"/>
                  <a:gd name="T4" fmla="*/ 3 w 61"/>
                  <a:gd name="T5" fmla="*/ 22 h 48"/>
                  <a:gd name="T6" fmla="*/ 13 w 61"/>
                  <a:gd name="T7" fmla="*/ 8 h 48"/>
                  <a:gd name="T8" fmla="*/ 25 w 61"/>
                  <a:gd name="T9" fmla="*/ 0 h 48"/>
                  <a:gd name="T10" fmla="*/ 49 w 61"/>
                  <a:gd name="T11" fmla="*/ 10 h 48"/>
                  <a:gd name="T12" fmla="*/ 53 w 61"/>
                  <a:gd name="T13" fmla="*/ 20 h 48"/>
                  <a:gd name="T14" fmla="*/ 61 w 61"/>
                  <a:gd name="T15" fmla="*/ 32 h 48"/>
                  <a:gd name="T16" fmla="*/ 41 w 61"/>
                  <a:gd name="T17" fmla="*/ 38 h 48"/>
                  <a:gd name="T18" fmla="*/ 23 w 61"/>
                  <a:gd name="T19" fmla="*/ 44 h 48"/>
                  <a:gd name="T20" fmla="*/ 21 w 61"/>
                  <a:gd name="T21" fmla="*/ 3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1" h="48">
                    <a:moveTo>
                      <a:pt x="21" y="38"/>
                    </a:moveTo>
                    <a:cubicBezTo>
                      <a:pt x="19" y="34"/>
                      <a:pt x="19" y="29"/>
                      <a:pt x="15" y="26"/>
                    </a:cubicBezTo>
                    <a:cubicBezTo>
                      <a:pt x="12" y="24"/>
                      <a:pt x="3" y="22"/>
                      <a:pt x="3" y="22"/>
                    </a:cubicBezTo>
                    <a:cubicBezTo>
                      <a:pt x="0" y="12"/>
                      <a:pt x="5" y="12"/>
                      <a:pt x="13" y="8"/>
                    </a:cubicBezTo>
                    <a:cubicBezTo>
                      <a:pt x="17" y="6"/>
                      <a:pt x="25" y="0"/>
                      <a:pt x="25" y="0"/>
                    </a:cubicBezTo>
                    <a:cubicBezTo>
                      <a:pt x="37" y="2"/>
                      <a:pt x="41" y="2"/>
                      <a:pt x="49" y="10"/>
                    </a:cubicBezTo>
                    <a:cubicBezTo>
                      <a:pt x="45" y="21"/>
                      <a:pt x="46" y="12"/>
                      <a:pt x="53" y="20"/>
                    </a:cubicBezTo>
                    <a:cubicBezTo>
                      <a:pt x="56" y="24"/>
                      <a:pt x="61" y="32"/>
                      <a:pt x="61" y="32"/>
                    </a:cubicBezTo>
                    <a:cubicBezTo>
                      <a:pt x="56" y="47"/>
                      <a:pt x="53" y="42"/>
                      <a:pt x="41" y="38"/>
                    </a:cubicBezTo>
                    <a:cubicBezTo>
                      <a:pt x="27" y="47"/>
                      <a:pt x="34" y="48"/>
                      <a:pt x="23" y="44"/>
                    </a:cubicBezTo>
                    <a:cubicBezTo>
                      <a:pt x="22" y="42"/>
                      <a:pt x="21" y="38"/>
                      <a:pt x="21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3" name="Freeform 23"/>
              <p:cNvSpPr>
                <a:spLocks/>
              </p:cNvSpPr>
              <p:nvPr userDrawn="1"/>
            </p:nvSpPr>
            <p:spPr bwMode="ltGray">
              <a:xfrm>
                <a:off x="2572" y="852"/>
                <a:ext cx="286" cy="149"/>
              </a:xfrm>
              <a:custGeom>
                <a:avLst/>
                <a:gdLst>
                  <a:gd name="T0" fmla="*/ 46 w 286"/>
                  <a:gd name="T1" fmla="*/ 28 h 182"/>
                  <a:gd name="T2" fmla="*/ 36 w 286"/>
                  <a:gd name="T3" fmla="*/ 14 h 182"/>
                  <a:gd name="T4" fmla="*/ 26 w 286"/>
                  <a:gd name="T5" fmla="*/ 30 h 182"/>
                  <a:gd name="T6" fmla="*/ 0 w 286"/>
                  <a:gd name="T7" fmla="*/ 24 h 182"/>
                  <a:gd name="T8" fmla="*/ 10 w 286"/>
                  <a:gd name="T9" fmla="*/ 42 h 182"/>
                  <a:gd name="T10" fmla="*/ 16 w 286"/>
                  <a:gd name="T11" fmla="*/ 62 h 182"/>
                  <a:gd name="T12" fmla="*/ 24 w 286"/>
                  <a:gd name="T13" fmla="*/ 48 h 182"/>
                  <a:gd name="T14" fmla="*/ 30 w 286"/>
                  <a:gd name="T15" fmla="*/ 44 h 182"/>
                  <a:gd name="T16" fmla="*/ 48 w 286"/>
                  <a:gd name="T17" fmla="*/ 56 h 182"/>
                  <a:gd name="T18" fmla="*/ 70 w 286"/>
                  <a:gd name="T19" fmla="*/ 62 h 182"/>
                  <a:gd name="T20" fmla="*/ 88 w 286"/>
                  <a:gd name="T21" fmla="*/ 72 h 182"/>
                  <a:gd name="T22" fmla="*/ 106 w 286"/>
                  <a:gd name="T23" fmla="*/ 102 h 182"/>
                  <a:gd name="T24" fmla="*/ 104 w 286"/>
                  <a:gd name="T25" fmla="*/ 122 h 182"/>
                  <a:gd name="T26" fmla="*/ 98 w 286"/>
                  <a:gd name="T27" fmla="*/ 134 h 182"/>
                  <a:gd name="T28" fmla="*/ 122 w 286"/>
                  <a:gd name="T29" fmla="*/ 128 h 182"/>
                  <a:gd name="T30" fmla="*/ 140 w 286"/>
                  <a:gd name="T31" fmla="*/ 140 h 182"/>
                  <a:gd name="T32" fmla="*/ 168 w 286"/>
                  <a:gd name="T33" fmla="*/ 148 h 182"/>
                  <a:gd name="T34" fmla="*/ 174 w 286"/>
                  <a:gd name="T35" fmla="*/ 146 h 182"/>
                  <a:gd name="T36" fmla="*/ 168 w 286"/>
                  <a:gd name="T37" fmla="*/ 134 h 182"/>
                  <a:gd name="T38" fmla="*/ 178 w 286"/>
                  <a:gd name="T39" fmla="*/ 136 h 182"/>
                  <a:gd name="T40" fmla="*/ 186 w 286"/>
                  <a:gd name="T41" fmla="*/ 118 h 182"/>
                  <a:gd name="T42" fmla="*/ 202 w 286"/>
                  <a:gd name="T43" fmla="*/ 122 h 182"/>
                  <a:gd name="T44" fmla="*/ 214 w 286"/>
                  <a:gd name="T45" fmla="*/ 130 h 182"/>
                  <a:gd name="T46" fmla="*/ 244 w 286"/>
                  <a:gd name="T47" fmla="*/ 168 h 182"/>
                  <a:gd name="T48" fmla="*/ 262 w 286"/>
                  <a:gd name="T49" fmla="*/ 178 h 182"/>
                  <a:gd name="T50" fmla="*/ 284 w 286"/>
                  <a:gd name="T51" fmla="*/ 170 h 182"/>
                  <a:gd name="T52" fmla="*/ 268 w 286"/>
                  <a:gd name="T53" fmla="*/ 160 h 182"/>
                  <a:gd name="T54" fmla="*/ 256 w 286"/>
                  <a:gd name="T55" fmla="*/ 138 h 182"/>
                  <a:gd name="T56" fmla="*/ 250 w 286"/>
                  <a:gd name="T57" fmla="*/ 132 h 182"/>
                  <a:gd name="T58" fmla="*/ 248 w 286"/>
                  <a:gd name="T59" fmla="*/ 122 h 182"/>
                  <a:gd name="T60" fmla="*/ 236 w 286"/>
                  <a:gd name="T61" fmla="*/ 116 h 182"/>
                  <a:gd name="T62" fmla="*/ 240 w 286"/>
                  <a:gd name="T63" fmla="*/ 96 h 182"/>
                  <a:gd name="T64" fmla="*/ 220 w 286"/>
                  <a:gd name="T65" fmla="*/ 86 h 182"/>
                  <a:gd name="T66" fmla="*/ 210 w 286"/>
                  <a:gd name="T67" fmla="*/ 70 h 182"/>
                  <a:gd name="T68" fmla="*/ 190 w 286"/>
                  <a:gd name="T69" fmla="*/ 54 h 182"/>
                  <a:gd name="T70" fmla="*/ 168 w 286"/>
                  <a:gd name="T71" fmla="*/ 38 h 182"/>
                  <a:gd name="T72" fmla="*/ 156 w 286"/>
                  <a:gd name="T73" fmla="*/ 34 h 182"/>
                  <a:gd name="T74" fmla="*/ 120 w 286"/>
                  <a:gd name="T75" fmla="*/ 16 h 182"/>
                  <a:gd name="T76" fmla="*/ 102 w 286"/>
                  <a:gd name="T77" fmla="*/ 4 h 182"/>
                  <a:gd name="T78" fmla="*/ 96 w 286"/>
                  <a:gd name="T79" fmla="*/ 0 h 182"/>
                  <a:gd name="T80" fmla="*/ 70 w 286"/>
                  <a:gd name="T81" fmla="*/ 10 h 182"/>
                  <a:gd name="T82" fmla="*/ 56 w 286"/>
                  <a:gd name="T83" fmla="*/ 32 h 182"/>
                  <a:gd name="T84" fmla="*/ 46 w 286"/>
                  <a:gd name="T85" fmla="*/ 28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86" h="182">
                    <a:moveTo>
                      <a:pt x="46" y="28"/>
                    </a:moveTo>
                    <a:cubicBezTo>
                      <a:pt x="41" y="14"/>
                      <a:pt x="46" y="17"/>
                      <a:pt x="36" y="14"/>
                    </a:cubicBezTo>
                    <a:cubicBezTo>
                      <a:pt x="31" y="17"/>
                      <a:pt x="26" y="30"/>
                      <a:pt x="26" y="30"/>
                    </a:cubicBezTo>
                    <a:cubicBezTo>
                      <a:pt x="12" y="25"/>
                      <a:pt x="19" y="21"/>
                      <a:pt x="0" y="24"/>
                    </a:cubicBezTo>
                    <a:cubicBezTo>
                      <a:pt x="2" y="33"/>
                      <a:pt x="2" y="37"/>
                      <a:pt x="10" y="42"/>
                    </a:cubicBezTo>
                    <a:cubicBezTo>
                      <a:pt x="12" y="49"/>
                      <a:pt x="14" y="55"/>
                      <a:pt x="16" y="62"/>
                    </a:cubicBezTo>
                    <a:cubicBezTo>
                      <a:pt x="24" y="59"/>
                      <a:pt x="27" y="57"/>
                      <a:pt x="24" y="48"/>
                    </a:cubicBezTo>
                    <a:cubicBezTo>
                      <a:pt x="26" y="47"/>
                      <a:pt x="28" y="43"/>
                      <a:pt x="30" y="44"/>
                    </a:cubicBezTo>
                    <a:cubicBezTo>
                      <a:pt x="48" y="48"/>
                      <a:pt x="36" y="52"/>
                      <a:pt x="48" y="56"/>
                    </a:cubicBezTo>
                    <a:cubicBezTo>
                      <a:pt x="74" y="65"/>
                      <a:pt x="47" y="56"/>
                      <a:pt x="70" y="62"/>
                    </a:cubicBezTo>
                    <a:cubicBezTo>
                      <a:pt x="77" y="64"/>
                      <a:pt x="88" y="72"/>
                      <a:pt x="88" y="72"/>
                    </a:cubicBezTo>
                    <a:cubicBezTo>
                      <a:pt x="96" y="84"/>
                      <a:pt x="102" y="87"/>
                      <a:pt x="106" y="102"/>
                    </a:cubicBezTo>
                    <a:cubicBezTo>
                      <a:pt x="105" y="109"/>
                      <a:pt x="106" y="115"/>
                      <a:pt x="104" y="122"/>
                    </a:cubicBezTo>
                    <a:cubicBezTo>
                      <a:pt x="103" y="126"/>
                      <a:pt x="94" y="132"/>
                      <a:pt x="98" y="134"/>
                    </a:cubicBezTo>
                    <a:cubicBezTo>
                      <a:pt x="106" y="137"/>
                      <a:pt x="122" y="128"/>
                      <a:pt x="122" y="128"/>
                    </a:cubicBezTo>
                    <a:cubicBezTo>
                      <a:pt x="130" y="131"/>
                      <a:pt x="133" y="135"/>
                      <a:pt x="140" y="140"/>
                    </a:cubicBezTo>
                    <a:cubicBezTo>
                      <a:pt x="148" y="145"/>
                      <a:pt x="159" y="145"/>
                      <a:pt x="168" y="148"/>
                    </a:cubicBezTo>
                    <a:cubicBezTo>
                      <a:pt x="170" y="147"/>
                      <a:pt x="173" y="148"/>
                      <a:pt x="174" y="146"/>
                    </a:cubicBezTo>
                    <a:cubicBezTo>
                      <a:pt x="176" y="142"/>
                      <a:pt x="164" y="136"/>
                      <a:pt x="168" y="134"/>
                    </a:cubicBezTo>
                    <a:cubicBezTo>
                      <a:pt x="171" y="132"/>
                      <a:pt x="175" y="135"/>
                      <a:pt x="178" y="136"/>
                    </a:cubicBezTo>
                    <a:cubicBezTo>
                      <a:pt x="182" y="131"/>
                      <a:pt x="186" y="118"/>
                      <a:pt x="186" y="118"/>
                    </a:cubicBezTo>
                    <a:cubicBezTo>
                      <a:pt x="189" y="119"/>
                      <a:pt x="199" y="120"/>
                      <a:pt x="202" y="122"/>
                    </a:cubicBezTo>
                    <a:cubicBezTo>
                      <a:pt x="206" y="124"/>
                      <a:pt x="214" y="130"/>
                      <a:pt x="214" y="130"/>
                    </a:cubicBezTo>
                    <a:cubicBezTo>
                      <a:pt x="224" y="145"/>
                      <a:pt x="228" y="158"/>
                      <a:pt x="244" y="168"/>
                    </a:cubicBezTo>
                    <a:cubicBezTo>
                      <a:pt x="250" y="172"/>
                      <a:pt x="262" y="178"/>
                      <a:pt x="262" y="178"/>
                    </a:cubicBezTo>
                    <a:cubicBezTo>
                      <a:pt x="265" y="178"/>
                      <a:pt x="286" y="182"/>
                      <a:pt x="284" y="170"/>
                    </a:cubicBezTo>
                    <a:cubicBezTo>
                      <a:pt x="283" y="164"/>
                      <a:pt x="268" y="160"/>
                      <a:pt x="268" y="160"/>
                    </a:cubicBezTo>
                    <a:cubicBezTo>
                      <a:pt x="261" y="150"/>
                      <a:pt x="270" y="143"/>
                      <a:pt x="256" y="138"/>
                    </a:cubicBezTo>
                    <a:cubicBezTo>
                      <a:pt x="254" y="136"/>
                      <a:pt x="251" y="135"/>
                      <a:pt x="250" y="132"/>
                    </a:cubicBezTo>
                    <a:cubicBezTo>
                      <a:pt x="248" y="129"/>
                      <a:pt x="250" y="125"/>
                      <a:pt x="248" y="122"/>
                    </a:cubicBezTo>
                    <a:cubicBezTo>
                      <a:pt x="246" y="118"/>
                      <a:pt x="240" y="118"/>
                      <a:pt x="236" y="116"/>
                    </a:cubicBezTo>
                    <a:cubicBezTo>
                      <a:pt x="230" y="107"/>
                      <a:pt x="227" y="100"/>
                      <a:pt x="240" y="96"/>
                    </a:cubicBezTo>
                    <a:cubicBezTo>
                      <a:pt x="236" y="83"/>
                      <a:pt x="236" y="84"/>
                      <a:pt x="220" y="86"/>
                    </a:cubicBezTo>
                    <a:cubicBezTo>
                      <a:pt x="209" y="82"/>
                      <a:pt x="208" y="82"/>
                      <a:pt x="210" y="70"/>
                    </a:cubicBezTo>
                    <a:cubicBezTo>
                      <a:pt x="207" y="60"/>
                      <a:pt x="199" y="57"/>
                      <a:pt x="190" y="54"/>
                    </a:cubicBezTo>
                    <a:cubicBezTo>
                      <a:pt x="181" y="45"/>
                      <a:pt x="181" y="42"/>
                      <a:pt x="168" y="38"/>
                    </a:cubicBezTo>
                    <a:cubicBezTo>
                      <a:pt x="164" y="37"/>
                      <a:pt x="156" y="34"/>
                      <a:pt x="156" y="34"/>
                    </a:cubicBezTo>
                    <a:cubicBezTo>
                      <a:pt x="146" y="24"/>
                      <a:pt x="134" y="21"/>
                      <a:pt x="120" y="16"/>
                    </a:cubicBezTo>
                    <a:cubicBezTo>
                      <a:pt x="113" y="14"/>
                      <a:pt x="108" y="8"/>
                      <a:pt x="102" y="4"/>
                    </a:cubicBezTo>
                    <a:cubicBezTo>
                      <a:pt x="100" y="3"/>
                      <a:pt x="96" y="0"/>
                      <a:pt x="96" y="0"/>
                    </a:cubicBezTo>
                    <a:cubicBezTo>
                      <a:pt x="83" y="2"/>
                      <a:pt x="79" y="1"/>
                      <a:pt x="70" y="10"/>
                    </a:cubicBezTo>
                    <a:cubicBezTo>
                      <a:pt x="67" y="19"/>
                      <a:pt x="63" y="27"/>
                      <a:pt x="56" y="32"/>
                    </a:cubicBezTo>
                    <a:cubicBezTo>
                      <a:pt x="49" y="30"/>
                      <a:pt x="52" y="31"/>
                      <a:pt x="46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4" name="Freeform 24"/>
              <p:cNvSpPr>
                <a:spLocks/>
              </p:cNvSpPr>
              <p:nvPr userDrawn="1"/>
            </p:nvSpPr>
            <p:spPr bwMode="ltGray">
              <a:xfrm>
                <a:off x="2820" y="866"/>
                <a:ext cx="78" cy="64"/>
              </a:xfrm>
              <a:custGeom>
                <a:avLst/>
                <a:gdLst>
                  <a:gd name="T0" fmla="*/ 1 w 78"/>
                  <a:gd name="T1" fmla="*/ 58 h 78"/>
                  <a:gd name="T2" fmla="*/ 27 w 78"/>
                  <a:gd name="T3" fmla="*/ 60 h 78"/>
                  <a:gd name="T4" fmla="*/ 45 w 78"/>
                  <a:gd name="T5" fmla="*/ 48 h 78"/>
                  <a:gd name="T6" fmla="*/ 57 w 78"/>
                  <a:gd name="T7" fmla="*/ 30 h 78"/>
                  <a:gd name="T8" fmla="*/ 43 w 78"/>
                  <a:gd name="T9" fmla="*/ 14 h 78"/>
                  <a:gd name="T10" fmla="*/ 43 w 78"/>
                  <a:gd name="T11" fmla="*/ 4 h 78"/>
                  <a:gd name="T12" fmla="*/ 71 w 78"/>
                  <a:gd name="T13" fmla="*/ 26 h 78"/>
                  <a:gd name="T14" fmla="*/ 67 w 78"/>
                  <a:gd name="T15" fmla="*/ 54 h 78"/>
                  <a:gd name="T16" fmla="*/ 33 w 78"/>
                  <a:gd name="T17" fmla="*/ 78 h 78"/>
                  <a:gd name="T18" fmla="*/ 9 w 78"/>
                  <a:gd name="T19" fmla="*/ 66 h 78"/>
                  <a:gd name="T20" fmla="*/ 3 w 78"/>
                  <a:gd name="T21" fmla="*/ 62 h 78"/>
                  <a:gd name="T22" fmla="*/ 1 w 78"/>
                  <a:gd name="T23" fmla="*/ 5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" h="78">
                    <a:moveTo>
                      <a:pt x="1" y="58"/>
                    </a:moveTo>
                    <a:cubicBezTo>
                      <a:pt x="6" y="44"/>
                      <a:pt x="18" y="57"/>
                      <a:pt x="27" y="60"/>
                    </a:cubicBezTo>
                    <a:cubicBezTo>
                      <a:pt x="35" y="57"/>
                      <a:pt x="38" y="52"/>
                      <a:pt x="45" y="48"/>
                    </a:cubicBezTo>
                    <a:cubicBezTo>
                      <a:pt x="48" y="40"/>
                      <a:pt x="51" y="36"/>
                      <a:pt x="57" y="30"/>
                    </a:cubicBezTo>
                    <a:cubicBezTo>
                      <a:pt x="55" y="23"/>
                      <a:pt x="43" y="14"/>
                      <a:pt x="43" y="14"/>
                    </a:cubicBezTo>
                    <a:cubicBezTo>
                      <a:pt x="33" y="0"/>
                      <a:pt x="30" y="1"/>
                      <a:pt x="43" y="4"/>
                    </a:cubicBezTo>
                    <a:cubicBezTo>
                      <a:pt x="54" y="11"/>
                      <a:pt x="58" y="22"/>
                      <a:pt x="71" y="26"/>
                    </a:cubicBezTo>
                    <a:cubicBezTo>
                      <a:pt x="78" y="37"/>
                      <a:pt x="78" y="46"/>
                      <a:pt x="67" y="54"/>
                    </a:cubicBezTo>
                    <a:cubicBezTo>
                      <a:pt x="51" y="49"/>
                      <a:pt x="53" y="71"/>
                      <a:pt x="33" y="78"/>
                    </a:cubicBezTo>
                    <a:cubicBezTo>
                      <a:pt x="16" y="72"/>
                      <a:pt x="25" y="76"/>
                      <a:pt x="9" y="66"/>
                    </a:cubicBezTo>
                    <a:cubicBezTo>
                      <a:pt x="7" y="65"/>
                      <a:pt x="3" y="62"/>
                      <a:pt x="3" y="62"/>
                    </a:cubicBezTo>
                    <a:cubicBezTo>
                      <a:pt x="0" y="54"/>
                      <a:pt x="13" y="42"/>
                      <a:pt x="1" y="5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5" name="Freeform 25"/>
              <p:cNvSpPr>
                <a:spLocks/>
              </p:cNvSpPr>
              <p:nvPr userDrawn="1"/>
            </p:nvSpPr>
            <p:spPr bwMode="ltGray">
              <a:xfrm>
                <a:off x="2984" y="732"/>
                <a:ext cx="19" cy="14"/>
              </a:xfrm>
              <a:custGeom>
                <a:avLst/>
                <a:gdLst>
                  <a:gd name="T0" fmla="*/ 3 w 17"/>
                  <a:gd name="T1" fmla="*/ 4 h 18"/>
                  <a:gd name="T2" fmla="*/ 3 w 17"/>
                  <a:gd name="T3" fmla="*/ 14 h 18"/>
                  <a:gd name="T4" fmla="*/ 3 w 17"/>
                  <a:gd name="T5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8">
                    <a:moveTo>
                      <a:pt x="3" y="4"/>
                    </a:moveTo>
                    <a:cubicBezTo>
                      <a:pt x="17" y="7"/>
                      <a:pt x="16" y="18"/>
                      <a:pt x="3" y="14"/>
                    </a:cubicBezTo>
                    <a:cubicBezTo>
                      <a:pt x="0" y="6"/>
                      <a:pt x="7" y="0"/>
                      <a:pt x="3" y="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6" name="Freeform 26"/>
              <p:cNvSpPr>
                <a:spLocks/>
              </p:cNvSpPr>
              <p:nvPr userDrawn="1"/>
            </p:nvSpPr>
            <p:spPr bwMode="ltGray">
              <a:xfrm>
                <a:off x="3083" y="830"/>
                <a:ext cx="26" cy="19"/>
              </a:xfrm>
              <a:custGeom>
                <a:avLst/>
                <a:gdLst>
                  <a:gd name="T0" fmla="*/ 8 w 26"/>
                  <a:gd name="T1" fmla="*/ 14 h 22"/>
                  <a:gd name="T2" fmla="*/ 14 w 26"/>
                  <a:gd name="T3" fmla="*/ 0 h 22"/>
                  <a:gd name="T4" fmla="*/ 14 w 26"/>
                  <a:gd name="T5" fmla="*/ 22 h 22"/>
                  <a:gd name="T6" fmla="*/ 8 w 26"/>
                  <a:gd name="T7" fmla="*/ 1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2">
                    <a:moveTo>
                      <a:pt x="8" y="14"/>
                    </a:moveTo>
                    <a:cubicBezTo>
                      <a:pt x="5" y="6"/>
                      <a:pt x="5" y="3"/>
                      <a:pt x="14" y="0"/>
                    </a:cubicBezTo>
                    <a:cubicBezTo>
                      <a:pt x="26" y="4"/>
                      <a:pt x="23" y="16"/>
                      <a:pt x="14" y="22"/>
                    </a:cubicBezTo>
                    <a:cubicBezTo>
                      <a:pt x="0" y="17"/>
                      <a:pt x="13" y="3"/>
                      <a:pt x="8" y="1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7" name="Freeform 27"/>
              <p:cNvSpPr>
                <a:spLocks/>
              </p:cNvSpPr>
              <p:nvPr userDrawn="1"/>
            </p:nvSpPr>
            <p:spPr bwMode="ltGray">
              <a:xfrm>
                <a:off x="2766" y="610"/>
                <a:ext cx="19" cy="12"/>
              </a:xfrm>
              <a:custGeom>
                <a:avLst/>
                <a:gdLst>
                  <a:gd name="T0" fmla="*/ 7 w 20"/>
                  <a:gd name="T1" fmla="*/ 12 h 15"/>
                  <a:gd name="T2" fmla="*/ 17 w 20"/>
                  <a:gd name="T3" fmla="*/ 2 h 15"/>
                  <a:gd name="T4" fmla="*/ 9 w 20"/>
                  <a:gd name="T5" fmla="*/ 12 h 15"/>
                  <a:gd name="T6" fmla="*/ 7 w 20"/>
                  <a:gd name="T7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5">
                    <a:moveTo>
                      <a:pt x="7" y="12"/>
                    </a:moveTo>
                    <a:cubicBezTo>
                      <a:pt x="0" y="1"/>
                      <a:pt x="6" y="0"/>
                      <a:pt x="17" y="2"/>
                    </a:cubicBezTo>
                    <a:cubicBezTo>
                      <a:pt x="20" y="10"/>
                      <a:pt x="18" y="15"/>
                      <a:pt x="9" y="12"/>
                    </a:cubicBezTo>
                    <a:cubicBezTo>
                      <a:pt x="4" y="4"/>
                      <a:pt x="4" y="4"/>
                      <a:pt x="7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8" name="Freeform 28"/>
              <p:cNvSpPr>
                <a:spLocks/>
              </p:cNvSpPr>
              <p:nvPr userDrawn="1"/>
            </p:nvSpPr>
            <p:spPr bwMode="ltGray">
              <a:xfrm>
                <a:off x="2600" y="712"/>
                <a:ext cx="19" cy="12"/>
              </a:xfrm>
              <a:custGeom>
                <a:avLst/>
                <a:gdLst>
                  <a:gd name="T0" fmla="*/ 7 w 20"/>
                  <a:gd name="T1" fmla="*/ 12 h 15"/>
                  <a:gd name="T2" fmla="*/ 15 w 20"/>
                  <a:gd name="T3" fmla="*/ 2 h 15"/>
                  <a:gd name="T4" fmla="*/ 15 w 20"/>
                  <a:gd name="T5" fmla="*/ 14 h 15"/>
                  <a:gd name="T6" fmla="*/ 7 w 20"/>
                  <a:gd name="T7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5">
                    <a:moveTo>
                      <a:pt x="7" y="12"/>
                    </a:moveTo>
                    <a:cubicBezTo>
                      <a:pt x="0" y="2"/>
                      <a:pt x="3" y="0"/>
                      <a:pt x="15" y="2"/>
                    </a:cubicBezTo>
                    <a:cubicBezTo>
                      <a:pt x="16" y="4"/>
                      <a:pt x="20" y="12"/>
                      <a:pt x="15" y="14"/>
                    </a:cubicBezTo>
                    <a:cubicBezTo>
                      <a:pt x="12" y="15"/>
                      <a:pt x="7" y="12"/>
                      <a:pt x="7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9" name="Freeform 29"/>
              <p:cNvSpPr>
                <a:spLocks/>
              </p:cNvSpPr>
              <p:nvPr userDrawn="1"/>
            </p:nvSpPr>
            <p:spPr bwMode="ltGray">
              <a:xfrm>
                <a:off x="2417" y="680"/>
                <a:ext cx="80" cy="66"/>
              </a:xfrm>
              <a:custGeom>
                <a:avLst/>
                <a:gdLst>
                  <a:gd name="T0" fmla="*/ 0 w 80"/>
                  <a:gd name="T1" fmla="*/ 50 h 80"/>
                  <a:gd name="T2" fmla="*/ 14 w 80"/>
                  <a:gd name="T3" fmla="*/ 24 h 80"/>
                  <a:gd name="T4" fmla="*/ 26 w 80"/>
                  <a:gd name="T5" fmla="*/ 20 h 80"/>
                  <a:gd name="T6" fmla="*/ 48 w 80"/>
                  <a:gd name="T7" fmla="*/ 18 h 80"/>
                  <a:gd name="T8" fmla="*/ 58 w 80"/>
                  <a:gd name="T9" fmla="*/ 0 h 80"/>
                  <a:gd name="T10" fmla="*/ 80 w 80"/>
                  <a:gd name="T11" fmla="*/ 40 h 80"/>
                  <a:gd name="T12" fmla="*/ 70 w 80"/>
                  <a:gd name="T13" fmla="*/ 56 h 80"/>
                  <a:gd name="T14" fmla="*/ 54 w 80"/>
                  <a:gd name="T15" fmla="*/ 62 h 80"/>
                  <a:gd name="T16" fmla="*/ 48 w 80"/>
                  <a:gd name="T17" fmla="*/ 80 h 80"/>
                  <a:gd name="T18" fmla="*/ 32 w 80"/>
                  <a:gd name="T19" fmla="*/ 68 h 80"/>
                  <a:gd name="T20" fmla="*/ 38 w 80"/>
                  <a:gd name="T21" fmla="*/ 52 h 80"/>
                  <a:gd name="T22" fmla="*/ 30 w 80"/>
                  <a:gd name="T23" fmla="*/ 28 h 80"/>
                  <a:gd name="T24" fmla="*/ 20 w 80"/>
                  <a:gd name="T25" fmla="*/ 48 h 80"/>
                  <a:gd name="T26" fmla="*/ 8 w 80"/>
                  <a:gd name="T27" fmla="*/ 56 h 80"/>
                  <a:gd name="T28" fmla="*/ 0 w 80"/>
                  <a:gd name="T29" fmla="*/ 5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0" h="80">
                    <a:moveTo>
                      <a:pt x="0" y="50"/>
                    </a:moveTo>
                    <a:cubicBezTo>
                      <a:pt x="1" y="47"/>
                      <a:pt x="12" y="25"/>
                      <a:pt x="14" y="24"/>
                    </a:cubicBezTo>
                    <a:cubicBezTo>
                      <a:pt x="17" y="22"/>
                      <a:pt x="26" y="20"/>
                      <a:pt x="26" y="20"/>
                    </a:cubicBezTo>
                    <a:cubicBezTo>
                      <a:pt x="34" y="23"/>
                      <a:pt x="40" y="21"/>
                      <a:pt x="48" y="18"/>
                    </a:cubicBezTo>
                    <a:cubicBezTo>
                      <a:pt x="52" y="12"/>
                      <a:pt x="54" y="6"/>
                      <a:pt x="58" y="0"/>
                    </a:cubicBezTo>
                    <a:cubicBezTo>
                      <a:pt x="70" y="4"/>
                      <a:pt x="76" y="28"/>
                      <a:pt x="80" y="40"/>
                    </a:cubicBezTo>
                    <a:cubicBezTo>
                      <a:pt x="75" y="54"/>
                      <a:pt x="80" y="50"/>
                      <a:pt x="70" y="56"/>
                    </a:cubicBezTo>
                    <a:cubicBezTo>
                      <a:pt x="61" y="53"/>
                      <a:pt x="59" y="54"/>
                      <a:pt x="54" y="62"/>
                    </a:cubicBezTo>
                    <a:cubicBezTo>
                      <a:pt x="57" y="71"/>
                      <a:pt x="56" y="75"/>
                      <a:pt x="48" y="80"/>
                    </a:cubicBezTo>
                    <a:cubicBezTo>
                      <a:pt x="40" y="77"/>
                      <a:pt x="39" y="72"/>
                      <a:pt x="32" y="68"/>
                    </a:cubicBezTo>
                    <a:cubicBezTo>
                      <a:pt x="26" y="59"/>
                      <a:pt x="30" y="57"/>
                      <a:pt x="38" y="52"/>
                    </a:cubicBezTo>
                    <a:cubicBezTo>
                      <a:pt x="41" y="42"/>
                      <a:pt x="39" y="34"/>
                      <a:pt x="30" y="28"/>
                    </a:cubicBezTo>
                    <a:cubicBezTo>
                      <a:pt x="20" y="31"/>
                      <a:pt x="30" y="40"/>
                      <a:pt x="20" y="48"/>
                    </a:cubicBezTo>
                    <a:cubicBezTo>
                      <a:pt x="16" y="51"/>
                      <a:pt x="8" y="56"/>
                      <a:pt x="8" y="56"/>
                    </a:cubicBezTo>
                    <a:cubicBezTo>
                      <a:pt x="2" y="50"/>
                      <a:pt x="5" y="50"/>
                      <a:pt x="0" y="5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0" name="Freeform 30"/>
              <p:cNvSpPr>
                <a:spLocks/>
              </p:cNvSpPr>
              <p:nvPr userDrawn="1"/>
            </p:nvSpPr>
            <p:spPr bwMode="ltGray">
              <a:xfrm>
                <a:off x="2391" y="541"/>
                <a:ext cx="94" cy="142"/>
              </a:xfrm>
              <a:custGeom>
                <a:avLst/>
                <a:gdLst>
                  <a:gd name="T0" fmla="*/ 14 w 94"/>
                  <a:gd name="T1" fmla="*/ 96 h 174"/>
                  <a:gd name="T2" fmla="*/ 26 w 94"/>
                  <a:gd name="T3" fmla="*/ 128 h 174"/>
                  <a:gd name="T4" fmla="*/ 32 w 94"/>
                  <a:gd name="T5" fmla="*/ 108 h 174"/>
                  <a:gd name="T6" fmla="*/ 52 w 94"/>
                  <a:gd name="T7" fmla="*/ 100 h 174"/>
                  <a:gd name="T8" fmla="*/ 46 w 94"/>
                  <a:gd name="T9" fmla="*/ 124 h 174"/>
                  <a:gd name="T10" fmla="*/ 66 w 94"/>
                  <a:gd name="T11" fmla="*/ 126 h 174"/>
                  <a:gd name="T12" fmla="*/ 76 w 94"/>
                  <a:gd name="T13" fmla="*/ 142 h 174"/>
                  <a:gd name="T14" fmla="*/ 58 w 94"/>
                  <a:gd name="T15" fmla="*/ 148 h 174"/>
                  <a:gd name="T16" fmla="*/ 74 w 94"/>
                  <a:gd name="T17" fmla="*/ 174 h 174"/>
                  <a:gd name="T18" fmla="*/ 84 w 94"/>
                  <a:gd name="T19" fmla="*/ 154 h 174"/>
                  <a:gd name="T20" fmla="*/ 82 w 94"/>
                  <a:gd name="T21" fmla="*/ 112 h 174"/>
                  <a:gd name="T22" fmla="*/ 60 w 94"/>
                  <a:gd name="T23" fmla="*/ 106 h 174"/>
                  <a:gd name="T24" fmla="*/ 50 w 94"/>
                  <a:gd name="T25" fmla="*/ 82 h 174"/>
                  <a:gd name="T26" fmla="*/ 34 w 94"/>
                  <a:gd name="T27" fmla="*/ 82 h 174"/>
                  <a:gd name="T28" fmla="*/ 30 w 94"/>
                  <a:gd name="T29" fmla="*/ 70 h 174"/>
                  <a:gd name="T30" fmla="*/ 42 w 94"/>
                  <a:gd name="T31" fmla="*/ 42 h 174"/>
                  <a:gd name="T32" fmla="*/ 30 w 94"/>
                  <a:gd name="T33" fmla="*/ 0 h 174"/>
                  <a:gd name="T34" fmla="*/ 18 w 94"/>
                  <a:gd name="T35" fmla="*/ 22 h 174"/>
                  <a:gd name="T36" fmla="*/ 4 w 94"/>
                  <a:gd name="T37" fmla="*/ 46 h 174"/>
                  <a:gd name="T38" fmla="*/ 14 w 94"/>
                  <a:gd name="T39" fmla="*/ 76 h 174"/>
                  <a:gd name="T40" fmla="*/ 14 w 94"/>
                  <a:gd name="T41" fmla="*/ 96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4" h="174">
                    <a:moveTo>
                      <a:pt x="14" y="96"/>
                    </a:moveTo>
                    <a:cubicBezTo>
                      <a:pt x="11" y="109"/>
                      <a:pt x="15" y="120"/>
                      <a:pt x="26" y="128"/>
                    </a:cubicBezTo>
                    <a:cubicBezTo>
                      <a:pt x="34" y="120"/>
                      <a:pt x="35" y="119"/>
                      <a:pt x="32" y="108"/>
                    </a:cubicBezTo>
                    <a:cubicBezTo>
                      <a:pt x="35" y="92"/>
                      <a:pt x="39" y="92"/>
                      <a:pt x="52" y="100"/>
                    </a:cubicBezTo>
                    <a:cubicBezTo>
                      <a:pt x="59" y="110"/>
                      <a:pt x="49" y="114"/>
                      <a:pt x="46" y="124"/>
                    </a:cubicBezTo>
                    <a:cubicBezTo>
                      <a:pt x="50" y="137"/>
                      <a:pt x="57" y="129"/>
                      <a:pt x="66" y="126"/>
                    </a:cubicBezTo>
                    <a:cubicBezTo>
                      <a:pt x="77" y="129"/>
                      <a:pt x="79" y="131"/>
                      <a:pt x="76" y="142"/>
                    </a:cubicBezTo>
                    <a:cubicBezTo>
                      <a:pt x="67" y="139"/>
                      <a:pt x="65" y="141"/>
                      <a:pt x="58" y="148"/>
                    </a:cubicBezTo>
                    <a:cubicBezTo>
                      <a:pt x="60" y="160"/>
                      <a:pt x="62" y="170"/>
                      <a:pt x="74" y="174"/>
                    </a:cubicBezTo>
                    <a:cubicBezTo>
                      <a:pt x="77" y="165"/>
                      <a:pt x="74" y="157"/>
                      <a:pt x="84" y="154"/>
                    </a:cubicBezTo>
                    <a:cubicBezTo>
                      <a:pt x="91" y="143"/>
                      <a:pt x="94" y="122"/>
                      <a:pt x="82" y="112"/>
                    </a:cubicBezTo>
                    <a:cubicBezTo>
                      <a:pt x="77" y="108"/>
                      <a:pt x="66" y="108"/>
                      <a:pt x="60" y="106"/>
                    </a:cubicBezTo>
                    <a:cubicBezTo>
                      <a:pt x="65" y="92"/>
                      <a:pt x="66" y="87"/>
                      <a:pt x="50" y="82"/>
                    </a:cubicBezTo>
                    <a:cubicBezTo>
                      <a:pt x="48" y="82"/>
                      <a:pt x="37" y="86"/>
                      <a:pt x="34" y="82"/>
                    </a:cubicBezTo>
                    <a:cubicBezTo>
                      <a:pt x="32" y="79"/>
                      <a:pt x="30" y="70"/>
                      <a:pt x="30" y="70"/>
                    </a:cubicBezTo>
                    <a:cubicBezTo>
                      <a:pt x="32" y="54"/>
                      <a:pt x="32" y="52"/>
                      <a:pt x="42" y="42"/>
                    </a:cubicBezTo>
                    <a:cubicBezTo>
                      <a:pt x="41" y="30"/>
                      <a:pt x="45" y="5"/>
                      <a:pt x="30" y="0"/>
                    </a:cubicBezTo>
                    <a:cubicBezTo>
                      <a:pt x="14" y="4"/>
                      <a:pt x="16" y="4"/>
                      <a:pt x="18" y="22"/>
                    </a:cubicBezTo>
                    <a:cubicBezTo>
                      <a:pt x="16" y="39"/>
                      <a:pt x="15" y="35"/>
                      <a:pt x="4" y="46"/>
                    </a:cubicBezTo>
                    <a:cubicBezTo>
                      <a:pt x="0" y="59"/>
                      <a:pt x="5" y="67"/>
                      <a:pt x="14" y="76"/>
                    </a:cubicBezTo>
                    <a:cubicBezTo>
                      <a:pt x="15" y="80"/>
                      <a:pt x="17" y="93"/>
                      <a:pt x="14" y="9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1" name="Freeform 31"/>
              <p:cNvSpPr>
                <a:spLocks/>
              </p:cNvSpPr>
              <p:nvPr userDrawn="1"/>
            </p:nvSpPr>
            <p:spPr bwMode="ltGray">
              <a:xfrm>
                <a:off x="2415" y="644"/>
                <a:ext cx="32" cy="41"/>
              </a:xfrm>
              <a:custGeom>
                <a:avLst/>
                <a:gdLst>
                  <a:gd name="T0" fmla="*/ 6 w 32"/>
                  <a:gd name="T1" fmla="*/ 24 h 50"/>
                  <a:gd name="T2" fmla="*/ 12 w 32"/>
                  <a:gd name="T3" fmla="*/ 0 h 50"/>
                  <a:gd name="T4" fmla="*/ 20 w 32"/>
                  <a:gd name="T5" fmla="*/ 16 h 50"/>
                  <a:gd name="T6" fmla="*/ 22 w 32"/>
                  <a:gd name="T7" fmla="*/ 24 h 50"/>
                  <a:gd name="T8" fmla="*/ 28 w 32"/>
                  <a:gd name="T9" fmla="*/ 26 h 50"/>
                  <a:gd name="T10" fmla="*/ 32 w 32"/>
                  <a:gd name="T11" fmla="*/ 38 h 50"/>
                  <a:gd name="T12" fmla="*/ 18 w 32"/>
                  <a:gd name="T13" fmla="*/ 50 h 50"/>
                  <a:gd name="T14" fmla="*/ 6 w 32"/>
                  <a:gd name="T15" fmla="*/ 2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50">
                    <a:moveTo>
                      <a:pt x="6" y="24"/>
                    </a:moveTo>
                    <a:cubicBezTo>
                      <a:pt x="0" y="15"/>
                      <a:pt x="3" y="6"/>
                      <a:pt x="12" y="0"/>
                    </a:cubicBezTo>
                    <a:cubicBezTo>
                      <a:pt x="23" y="3"/>
                      <a:pt x="23" y="5"/>
                      <a:pt x="20" y="16"/>
                    </a:cubicBezTo>
                    <a:cubicBezTo>
                      <a:pt x="21" y="19"/>
                      <a:pt x="20" y="22"/>
                      <a:pt x="22" y="24"/>
                    </a:cubicBezTo>
                    <a:cubicBezTo>
                      <a:pt x="23" y="26"/>
                      <a:pt x="27" y="24"/>
                      <a:pt x="28" y="26"/>
                    </a:cubicBezTo>
                    <a:cubicBezTo>
                      <a:pt x="30" y="29"/>
                      <a:pt x="32" y="38"/>
                      <a:pt x="32" y="38"/>
                    </a:cubicBezTo>
                    <a:cubicBezTo>
                      <a:pt x="29" y="46"/>
                      <a:pt x="26" y="47"/>
                      <a:pt x="18" y="50"/>
                    </a:cubicBezTo>
                    <a:cubicBezTo>
                      <a:pt x="12" y="41"/>
                      <a:pt x="18" y="24"/>
                      <a:pt x="6" y="2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2" name="Freeform 32"/>
              <p:cNvSpPr>
                <a:spLocks/>
              </p:cNvSpPr>
              <p:nvPr userDrawn="1"/>
            </p:nvSpPr>
            <p:spPr bwMode="ltGray">
              <a:xfrm>
                <a:off x="2349" y="654"/>
                <a:ext cx="45" cy="41"/>
              </a:xfrm>
              <a:custGeom>
                <a:avLst/>
                <a:gdLst>
                  <a:gd name="T0" fmla="*/ 0 w 43"/>
                  <a:gd name="T1" fmla="*/ 44 h 50"/>
                  <a:gd name="T2" fmla="*/ 22 w 43"/>
                  <a:gd name="T3" fmla="*/ 20 h 50"/>
                  <a:gd name="T4" fmla="*/ 36 w 43"/>
                  <a:gd name="T5" fmla="*/ 0 h 50"/>
                  <a:gd name="T6" fmla="*/ 24 w 43"/>
                  <a:gd name="T7" fmla="*/ 28 h 50"/>
                  <a:gd name="T8" fmla="*/ 2 w 43"/>
                  <a:gd name="T9" fmla="*/ 50 h 50"/>
                  <a:gd name="T10" fmla="*/ 0 w 43"/>
                  <a:gd name="T11" fmla="*/ 4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50">
                    <a:moveTo>
                      <a:pt x="0" y="44"/>
                    </a:moveTo>
                    <a:cubicBezTo>
                      <a:pt x="6" y="38"/>
                      <a:pt x="18" y="29"/>
                      <a:pt x="22" y="20"/>
                    </a:cubicBezTo>
                    <a:cubicBezTo>
                      <a:pt x="27" y="10"/>
                      <a:pt x="25" y="4"/>
                      <a:pt x="36" y="0"/>
                    </a:cubicBezTo>
                    <a:cubicBezTo>
                      <a:pt x="43" y="11"/>
                      <a:pt x="36" y="24"/>
                      <a:pt x="24" y="28"/>
                    </a:cubicBezTo>
                    <a:cubicBezTo>
                      <a:pt x="21" y="38"/>
                      <a:pt x="12" y="47"/>
                      <a:pt x="2" y="50"/>
                    </a:cubicBezTo>
                    <a:cubicBezTo>
                      <a:pt x="1" y="48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3" name="Freeform 33"/>
              <p:cNvSpPr>
                <a:spLocks/>
              </p:cNvSpPr>
              <p:nvPr userDrawn="1"/>
            </p:nvSpPr>
            <p:spPr bwMode="ltGray">
              <a:xfrm>
                <a:off x="4808" y="597"/>
                <a:ext cx="701" cy="438"/>
              </a:xfrm>
              <a:custGeom>
                <a:avLst/>
                <a:gdLst>
                  <a:gd name="T0" fmla="*/ 21 w 471"/>
                  <a:gd name="T1" fmla="*/ 280 h 281"/>
                  <a:gd name="T2" fmla="*/ 24 w 471"/>
                  <a:gd name="T3" fmla="*/ 250 h 281"/>
                  <a:gd name="T4" fmla="*/ 22 w 471"/>
                  <a:gd name="T5" fmla="*/ 245 h 281"/>
                  <a:gd name="T6" fmla="*/ 16 w 471"/>
                  <a:gd name="T7" fmla="*/ 218 h 281"/>
                  <a:gd name="T8" fmla="*/ 4 w 471"/>
                  <a:gd name="T9" fmla="*/ 215 h 281"/>
                  <a:gd name="T10" fmla="*/ 0 w 471"/>
                  <a:gd name="T11" fmla="*/ 191 h 281"/>
                  <a:gd name="T12" fmla="*/ 12 w 471"/>
                  <a:gd name="T13" fmla="*/ 180 h 281"/>
                  <a:gd name="T14" fmla="*/ 6 w 471"/>
                  <a:gd name="T15" fmla="*/ 165 h 281"/>
                  <a:gd name="T16" fmla="*/ 2 w 471"/>
                  <a:gd name="T17" fmla="*/ 160 h 281"/>
                  <a:gd name="T18" fmla="*/ 28 w 471"/>
                  <a:gd name="T19" fmla="*/ 120 h 281"/>
                  <a:gd name="T20" fmla="*/ 44 w 471"/>
                  <a:gd name="T21" fmla="*/ 96 h 281"/>
                  <a:gd name="T22" fmla="*/ 42 w 471"/>
                  <a:gd name="T23" fmla="*/ 70 h 281"/>
                  <a:gd name="T24" fmla="*/ 24 w 471"/>
                  <a:gd name="T25" fmla="*/ 43 h 281"/>
                  <a:gd name="T26" fmla="*/ 20 w 471"/>
                  <a:gd name="T27" fmla="*/ 32 h 281"/>
                  <a:gd name="T28" fmla="*/ 26 w 471"/>
                  <a:gd name="T29" fmla="*/ 36 h 281"/>
                  <a:gd name="T30" fmla="*/ 48 w 471"/>
                  <a:gd name="T31" fmla="*/ 35 h 281"/>
                  <a:gd name="T32" fmla="*/ 64 w 471"/>
                  <a:gd name="T33" fmla="*/ 11 h 281"/>
                  <a:gd name="T34" fmla="*/ 82 w 471"/>
                  <a:gd name="T35" fmla="*/ 0 h 281"/>
                  <a:gd name="T36" fmla="*/ 88 w 471"/>
                  <a:gd name="T37" fmla="*/ 2 h 281"/>
                  <a:gd name="T38" fmla="*/ 92 w 471"/>
                  <a:gd name="T39" fmla="*/ 9 h 281"/>
                  <a:gd name="T40" fmla="*/ 98 w 471"/>
                  <a:gd name="T41" fmla="*/ 5 h 281"/>
                  <a:gd name="T42" fmla="*/ 110 w 471"/>
                  <a:gd name="T43" fmla="*/ 8 h 281"/>
                  <a:gd name="T44" fmla="*/ 116 w 471"/>
                  <a:gd name="T45" fmla="*/ 9 h 281"/>
                  <a:gd name="T46" fmla="*/ 141 w 471"/>
                  <a:gd name="T47" fmla="*/ 14 h 281"/>
                  <a:gd name="T48" fmla="*/ 155 w 471"/>
                  <a:gd name="T49" fmla="*/ 24 h 281"/>
                  <a:gd name="T50" fmla="*/ 167 w 471"/>
                  <a:gd name="T51" fmla="*/ 17 h 281"/>
                  <a:gd name="T52" fmla="*/ 173 w 471"/>
                  <a:gd name="T53" fmla="*/ 14 h 281"/>
                  <a:gd name="T54" fmla="*/ 195 w 471"/>
                  <a:gd name="T55" fmla="*/ 14 h 281"/>
                  <a:gd name="T56" fmla="*/ 211 w 471"/>
                  <a:gd name="T57" fmla="*/ 32 h 281"/>
                  <a:gd name="T58" fmla="*/ 231 w 471"/>
                  <a:gd name="T59" fmla="*/ 59 h 281"/>
                  <a:gd name="T60" fmla="*/ 245 w 471"/>
                  <a:gd name="T61" fmla="*/ 70 h 281"/>
                  <a:gd name="T62" fmla="*/ 257 w 471"/>
                  <a:gd name="T63" fmla="*/ 68 h 281"/>
                  <a:gd name="T64" fmla="*/ 270 w 471"/>
                  <a:gd name="T65" fmla="*/ 65 h 281"/>
                  <a:gd name="T66" fmla="*/ 290 w 471"/>
                  <a:gd name="T67" fmla="*/ 71 h 281"/>
                  <a:gd name="T68" fmla="*/ 300 w 471"/>
                  <a:gd name="T69" fmla="*/ 81 h 281"/>
                  <a:gd name="T70" fmla="*/ 308 w 471"/>
                  <a:gd name="T71" fmla="*/ 90 h 281"/>
                  <a:gd name="T72" fmla="*/ 318 w 471"/>
                  <a:gd name="T73" fmla="*/ 111 h 281"/>
                  <a:gd name="T74" fmla="*/ 322 w 471"/>
                  <a:gd name="T75" fmla="*/ 120 h 281"/>
                  <a:gd name="T76" fmla="*/ 324 w 471"/>
                  <a:gd name="T77" fmla="*/ 125 h 281"/>
                  <a:gd name="T78" fmla="*/ 310 w 471"/>
                  <a:gd name="T79" fmla="*/ 142 h 281"/>
                  <a:gd name="T80" fmla="*/ 322 w 471"/>
                  <a:gd name="T81" fmla="*/ 141 h 281"/>
                  <a:gd name="T82" fmla="*/ 342 w 471"/>
                  <a:gd name="T83" fmla="*/ 155 h 281"/>
                  <a:gd name="T84" fmla="*/ 364 w 471"/>
                  <a:gd name="T85" fmla="*/ 157 h 281"/>
                  <a:gd name="T86" fmla="*/ 380 w 471"/>
                  <a:gd name="T87" fmla="*/ 168 h 281"/>
                  <a:gd name="T88" fmla="*/ 382 w 471"/>
                  <a:gd name="T89" fmla="*/ 172 h 281"/>
                  <a:gd name="T90" fmla="*/ 382 w 471"/>
                  <a:gd name="T91" fmla="*/ 176 h 281"/>
                  <a:gd name="T92" fmla="*/ 394 w 471"/>
                  <a:gd name="T93" fmla="*/ 172 h 281"/>
                  <a:gd name="T94" fmla="*/ 400 w 471"/>
                  <a:gd name="T95" fmla="*/ 171 h 281"/>
                  <a:gd name="T96" fmla="*/ 439 w 471"/>
                  <a:gd name="T97" fmla="*/ 185 h 281"/>
                  <a:gd name="T98" fmla="*/ 447 w 471"/>
                  <a:gd name="T99" fmla="*/ 199 h 281"/>
                  <a:gd name="T100" fmla="*/ 465 w 471"/>
                  <a:gd name="T101" fmla="*/ 201 h 281"/>
                  <a:gd name="T102" fmla="*/ 471 w 471"/>
                  <a:gd name="T103" fmla="*/ 215 h 281"/>
                  <a:gd name="T104" fmla="*/ 451 w 471"/>
                  <a:gd name="T105" fmla="*/ 258 h 281"/>
                  <a:gd name="T106" fmla="*/ 435 w 471"/>
                  <a:gd name="T107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71" h="281">
                    <a:moveTo>
                      <a:pt x="21" y="280"/>
                    </a:moveTo>
                    <a:cubicBezTo>
                      <a:pt x="32" y="281"/>
                      <a:pt x="25" y="253"/>
                      <a:pt x="24" y="250"/>
                    </a:cubicBezTo>
                    <a:cubicBezTo>
                      <a:pt x="23" y="248"/>
                      <a:pt x="22" y="245"/>
                      <a:pt x="22" y="245"/>
                    </a:cubicBezTo>
                    <a:cubicBezTo>
                      <a:pt x="21" y="243"/>
                      <a:pt x="20" y="221"/>
                      <a:pt x="16" y="218"/>
                    </a:cubicBezTo>
                    <a:cubicBezTo>
                      <a:pt x="13" y="216"/>
                      <a:pt x="4" y="215"/>
                      <a:pt x="4" y="215"/>
                    </a:cubicBezTo>
                    <a:cubicBezTo>
                      <a:pt x="0" y="207"/>
                      <a:pt x="3" y="200"/>
                      <a:pt x="0" y="191"/>
                    </a:cubicBezTo>
                    <a:cubicBezTo>
                      <a:pt x="2" y="185"/>
                      <a:pt x="7" y="186"/>
                      <a:pt x="12" y="180"/>
                    </a:cubicBezTo>
                    <a:cubicBezTo>
                      <a:pt x="14" y="172"/>
                      <a:pt x="14" y="169"/>
                      <a:pt x="6" y="165"/>
                    </a:cubicBezTo>
                    <a:cubicBezTo>
                      <a:pt x="4" y="163"/>
                      <a:pt x="2" y="162"/>
                      <a:pt x="2" y="160"/>
                    </a:cubicBezTo>
                    <a:cubicBezTo>
                      <a:pt x="2" y="150"/>
                      <a:pt x="16" y="123"/>
                      <a:pt x="28" y="120"/>
                    </a:cubicBezTo>
                    <a:cubicBezTo>
                      <a:pt x="32" y="111"/>
                      <a:pt x="40" y="105"/>
                      <a:pt x="44" y="96"/>
                    </a:cubicBezTo>
                    <a:cubicBezTo>
                      <a:pt x="39" y="83"/>
                      <a:pt x="38" y="85"/>
                      <a:pt x="42" y="70"/>
                    </a:cubicBezTo>
                    <a:cubicBezTo>
                      <a:pt x="38" y="60"/>
                      <a:pt x="34" y="48"/>
                      <a:pt x="24" y="43"/>
                    </a:cubicBezTo>
                    <a:cubicBezTo>
                      <a:pt x="18" y="36"/>
                      <a:pt x="10" y="37"/>
                      <a:pt x="20" y="32"/>
                    </a:cubicBezTo>
                    <a:cubicBezTo>
                      <a:pt x="27" y="34"/>
                      <a:pt x="26" y="32"/>
                      <a:pt x="26" y="36"/>
                    </a:cubicBezTo>
                    <a:cubicBezTo>
                      <a:pt x="34" y="41"/>
                      <a:pt x="39" y="39"/>
                      <a:pt x="48" y="35"/>
                    </a:cubicBezTo>
                    <a:cubicBezTo>
                      <a:pt x="45" y="22"/>
                      <a:pt x="48" y="14"/>
                      <a:pt x="64" y="11"/>
                    </a:cubicBezTo>
                    <a:cubicBezTo>
                      <a:pt x="71" y="8"/>
                      <a:pt x="75" y="3"/>
                      <a:pt x="82" y="0"/>
                    </a:cubicBezTo>
                    <a:cubicBezTo>
                      <a:pt x="84" y="1"/>
                      <a:pt x="88" y="0"/>
                      <a:pt x="88" y="2"/>
                    </a:cubicBezTo>
                    <a:cubicBezTo>
                      <a:pt x="90" y="12"/>
                      <a:pt x="75" y="13"/>
                      <a:pt x="92" y="9"/>
                    </a:cubicBezTo>
                    <a:cubicBezTo>
                      <a:pt x="94" y="8"/>
                      <a:pt x="96" y="5"/>
                      <a:pt x="98" y="5"/>
                    </a:cubicBezTo>
                    <a:cubicBezTo>
                      <a:pt x="102" y="4"/>
                      <a:pt x="106" y="7"/>
                      <a:pt x="110" y="8"/>
                    </a:cubicBezTo>
                    <a:cubicBezTo>
                      <a:pt x="112" y="8"/>
                      <a:pt x="116" y="9"/>
                      <a:pt x="116" y="9"/>
                    </a:cubicBezTo>
                    <a:cubicBezTo>
                      <a:pt x="122" y="16"/>
                      <a:pt x="129" y="13"/>
                      <a:pt x="141" y="14"/>
                    </a:cubicBezTo>
                    <a:cubicBezTo>
                      <a:pt x="143" y="21"/>
                      <a:pt x="147" y="22"/>
                      <a:pt x="155" y="24"/>
                    </a:cubicBezTo>
                    <a:cubicBezTo>
                      <a:pt x="159" y="22"/>
                      <a:pt x="163" y="20"/>
                      <a:pt x="167" y="17"/>
                    </a:cubicBezTo>
                    <a:cubicBezTo>
                      <a:pt x="169" y="16"/>
                      <a:pt x="173" y="14"/>
                      <a:pt x="173" y="14"/>
                    </a:cubicBezTo>
                    <a:cubicBezTo>
                      <a:pt x="195" y="26"/>
                      <a:pt x="175" y="20"/>
                      <a:pt x="195" y="14"/>
                    </a:cubicBezTo>
                    <a:cubicBezTo>
                      <a:pt x="207" y="17"/>
                      <a:pt x="201" y="26"/>
                      <a:pt x="211" y="32"/>
                    </a:cubicBezTo>
                    <a:cubicBezTo>
                      <a:pt x="214" y="38"/>
                      <a:pt x="224" y="55"/>
                      <a:pt x="231" y="59"/>
                    </a:cubicBezTo>
                    <a:cubicBezTo>
                      <a:pt x="241" y="70"/>
                      <a:pt x="235" y="67"/>
                      <a:pt x="245" y="70"/>
                    </a:cubicBezTo>
                    <a:cubicBezTo>
                      <a:pt x="249" y="69"/>
                      <a:pt x="253" y="69"/>
                      <a:pt x="257" y="68"/>
                    </a:cubicBezTo>
                    <a:cubicBezTo>
                      <a:pt x="261" y="67"/>
                      <a:pt x="270" y="65"/>
                      <a:pt x="270" y="65"/>
                    </a:cubicBezTo>
                    <a:cubicBezTo>
                      <a:pt x="278" y="66"/>
                      <a:pt x="283" y="67"/>
                      <a:pt x="290" y="71"/>
                    </a:cubicBezTo>
                    <a:cubicBezTo>
                      <a:pt x="304" y="88"/>
                      <a:pt x="282" y="62"/>
                      <a:pt x="300" y="81"/>
                    </a:cubicBezTo>
                    <a:cubicBezTo>
                      <a:pt x="302" y="84"/>
                      <a:pt x="308" y="90"/>
                      <a:pt x="308" y="90"/>
                    </a:cubicBezTo>
                    <a:cubicBezTo>
                      <a:pt x="311" y="98"/>
                      <a:pt x="315" y="103"/>
                      <a:pt x="318" y="111"/>
                    </a:cubicBezTo>
                    <a:cubicBezTo>
                      <a:pt x="319" y="114"/>
                      <a:pt x="321" y="117"/>
                      <a:pt x="322" y="120"/>
                    </a:cubicBezTo>
                    <a:cubicBezTo>
                      <a:pt x="323" y="122"/>
                      <a:pt x="324" y="125"/>
                      <a:pt x="324" y="125"/>
                    </a:cubicBezTo>
                    <a:cubicBezTo>
                      <a:pt x="321" y="132"/>
                      <a:pt x="313" y="134"/>
                      <a:pt x="310" y="142"/>
                    </a:cubicBezTo>
                    <a:cubicBezTo>
                      <a:pt x="313" y="151"/>
                      <a:pt x="317" y="146"/>
                      <a:pt x="322" y="141"/>
                    </a:cubicBezTo>
                    <a:cubicBezTo>
                      <a:pt x="341" y="143"/>
                      <a:pt x="339" y="142"/>
                      <a:pt x="342" y="155"/>
                    </a:cubicBezTo>
                    <a:cubicBezTo>
                      <a:pt x="351" y="150"/>
                      <a:pt x="355" y="152"/>
                      <a:pt x="364" y="157"/>
                    </a:cubicBezTo>
                    <a:cubicBezTo>
                      <a:pt x="369" y="162"/>
                      <a:pt x="372" y="166"/>
                      <a:pt x="380" y="168"/>
                    </a:cubicBezTo>
                    <a:cubicBezTo>
                      <a:pt x="381" y="169"/>
                      <a:pt x="383" y="171"/>
                      <a:pt x="382" y="172"/>
                    </a:cubicBezTo>
                    <a:cubicBezTo>
                      <a:pt x="380" y="176"/>
                      <a:pt x="368" y="172"/>
                      <a:pt x="382" y="176"/>
                    </a:cubicBezTo>
                    <a:cubicBezTo>
                      <a:pt x="386" y="175"/>
                      <a:pt x="390" y="173"/>
                      <a:pt x="394" y="172"/>
                    </a:cubicBezTo>
                    <a:cubicBezTo>
                      <a:pt x="396" y="172"/>
                      <a:pt x="400" y="171"/>
                      <a:pt x="400" y="171"/>
                    </a:cubicBezTo>
                    <a:cubicBezTo>
                      <a:pt x="413" y="177"/>
                      <a:pt x="427" y="179"/>
                      <a:pt x="439" y="185"/>
                    </a:cubicBezTo>
                    <a:cubicBezTo>
                      <a:pt x="441" y="190"/>
                      <a:pt x="445" y="194"/>
                      <a:pt x="447" y="199"/>
                    </a:cubicBezTo>
                    <a:cubicBezTo>
                      <a:pt x="453" y="198"/>
                      <a:pt x="460" y="195"/>
                      <a:pt x="465" y="201"/>
                    </a:cubicBezTo>
                    <a:cubicBezTo>
                      <a:pt x="468" y="205"/>
                      <a:pt x="471" y="215"/>
                      <a:pt x="471" y="215"/>
                    </a:cubicBezTo>
                    <a:cubicBezTo>
                      <a:pt x="468" y="231"/>
                      <a:pt x="469" y="248"/>
                      <a:pt x="451" y="258"/>
                    </a:cubicBezTo>
                    <a:cubicBezTo>
                      <a:pt x="447" y="262"/>
                      <a:pt x="437" y="275"/>
                      <a:pt x="435" y="281"/>
                    </a:cubicBezTo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4" name="Freeform 34"/>
              <p:cNvSpPr>
                <a:spLocks/>
              </p:cNvSpPr>
              <p:nvPr userDrawn="1"/>
            </p:nvSpPr>
            <p:spPr bwMode="ltGray">
              <a:xfrm>
                <a:off x="3880" y="-7"/>
                <a:ext cx="984" cy="692"/>
              </a:xfrm>
              <a:custGeom>
                <a:avLst/>
                <a:gdLst>
                  <a:gd name="T0" fmla="*/ 406 w 984"/>
                  <a:gd name="T1" fmla="*/ 6 h 844"/>
                  <a:gd name="T2" fmla="*/ 502 w 984"/>
                  <a:gd name="T3" fmla="*/ 34 h 844"/>
                  <a:gd name="T4" fmla="*/ 550 w 984"/>
                  <a:gd name="T5" fmla="*/ 38 h 844"/>
                  <a:gd name="T6" fmla="*/ 578 w 984"/>
                  <a:gd name="T7" fmla="*/ 130 h 844"/>
                  <a:gd name="T8" fmla="*/ 586 w 984"/>
                  <a:gd name="T9" fmla="*/ 90 h 844"/>
                  <a:gd name="T10" fmla="*/ 606 w 984"/>
                  <a:gd name="T11" fmla="*/ 70 h 844"/>
                  <a:gd name="T12" fmla="*/ 642 w 984"/>
                  <a:gd name="T13" fmla="*/ 126 h 844"/>
                  <a:gd name="T14" fmla="*/ 682 w 984"/>
                  <a:gd name="T15" fmla="*/ 98 h 844"/>
                  <a:gd name="T16" fmla="*/ 706 w 984"/>
                  <a:gd name="T17" fmla="*/ 86 h 844"/>
                  <a:gd name="T18" fmla="*/ 762 w 984"/>
                  <a:gd name="T19" fmla="*/ 2 h 844"/>
                  <a:gd name="T20" fmla="*/ 798 w 984"/>
                  <a:gd name="T21" fmla="*/ 70 h 844"/>
                  <a:gd name="T22" fmla="*/ 798 w 984"/>
                  <a:gd name="T23" fmla="*/ 130 h 844"/>
                  <a:gd name="T24" fmla="*/ 790 w 984"/>
                  <a:gd name="T25" fmla="*/ 158 h 844"/>
                  <a:gd name="T26" fmla="*/ 766 w 984"/>
                  <a:gd name="T27" fmla="*/ 162 h 844"/>
                  <a:gd name="T28" fmla="*/ 762 w 984"/>
                  <a:gd name="T29" fmla="*/ 186 h 844"/>
                  <a:gd name="T30" fmla="*/ 802 w 984"/>
                  <a:gd name="T31" fmla="*/ 226 h 844"/>
                  <a:gd name="T32" fmla="*/ 786 w 984"/>
                  <a:gd name="T33" fmla="*/ 322 h 844"/>
                  <a:gd name="T34" fmla="*/ 830 w 984"/>
                  <a:gd name="T35" fmla="*/ 414 h 844"/>
                  <a:gd name="T36" fmla="*/ 854 w 984"/>
                  <a:gd name="T37" fmla="*/ 450 h 844"/>
                  <a:gd name="T38" fmla="*/ 830 w 984"/>
                  <a:gd name="T39" fmla="*/ 450 h 844"/>
                  <a:gd name="T40" fmla="*/ 746 w 984"/>
                  <a:gd name="T41" fmla="*/ 378 h 844"/>
                  <a:gd name="T42" fmla="*/ 678 w 984"/>
                  <a:gd name="T43" fmla="*/ 402 h 844"/>
                  <a:gd name="T44" fmla="*/ 590 w 984"/>
                  <a:gd name="T45" fmla="*/ 442 h 844"/>
                  <a:gd name="T46" fmla="*/ 642 w 984"/>
                  <a:gd name="T47" fmla="*/ 578 h 844"/>
                  <a:gd name="T48" fmla="*/ 710 w 984"/>
                  <a:gd name="T49" fmla="*/ 610 h 844"/>
                  <a:gd name="T50" fmla="*/ 738 w 984"/>
                  <a:gd name="T51" fmla="*/ 550 h 844"/>
                  <a:gd name="T52" fmla="*/ 774 w 984"/>
                  <a:gd name="T53" fmla="*/ 570 h 844"/>
                  <a:gd name="T54" fmla="*/ 766 w 984"/>
                  <a:gd name="T55" fmla="*/ 630 h 844"/>
                  <a:gd name="T56" fmla="*/ 802 w 984"/>
                  <a:gd name="T57" fmla="*/ 670 h 844"/>
                  <a:gd name="T58" fmla="*/ 838 w 984"/>
                  <a:gd name="T59" fmla="*/ 658 h 844"/>
                  <a:gd name="T60" fmla="*/ 922 w 984"/>
                  <a:gd name="T61" fmla="*/ 806 h 844"/>
                  <a:gd name="T62" fmla="*/ 942 w 984"/>
                  <a:gd name="T63" fmla="*/ 826 h 844"/>
                  <a:gd name="T64" fmla="*/ 874 w 984"/>
                  <a:gd name="T65" fmla="*/ 810 h 844"/>
                  <a:gd name="T66" fmla="*/ 830 w 984"/>
                  <a:gd name="T67" fmla="*/ 758 h 844"/>
                  <a:gd name="T68" fmla="*/ 778 w 984"/>
                  <a:gd name="T69" fmla="*/ 710 h 844"/>
                  <a:gd name="T70" fmla="*/ 702 w 984"/>
                  <a:gd name="T71" fmla="*/ 662 h 844"/>
                  <a:gd name="T72" fmla="*/ 614 w 984"/>
                  <a:gd name="T73" fmla="*/ 646 h 844"/>
                  <a:gd name="T74" fmla="*/ 506 w 984"/>
                  <a:gd name="T75" fmla="*/ 594 h 844"/>
                  <a:gd name="T76" fmla="*/ 462 w 984"/>
                  <a:gd name="T77" fmla="*/ 506 h 844"/>
                  <a:gd name="T78" fmla="*/ 430 w 984"/>
                  <a:gd name="T79" fmla="*/ 462 h 844"/>
                  <a:gd name="T80" fmla="*/ 382 w 984"/>
                  <a:gd name="T81" fmla="*/ 430 h 844"/>
                  <a:gd name="T82" fmla="*/ 342 w 984"/>
                  <a:gd name="T83" fmla="*/ 370 h 844"/>
                  <a:gd name="T84" fmla="*/ 354 w 984"/>
                  <a:gd name="T85" fmla="*/ 414 h 844"/>
                  <a:gd name="T86" fmla="*/ 418 w 984"/>
                  <a:gd name="T87" fmla="*/ 494 h 844"/>
                  <a:gd name="T88" fmla="*/ 422 w 984"/>
                  <a:gd name="T89" fmla="*/ 526 h 844"/>
                  <a:gd name="T90" fmla="*/ 394 w 984"/>
                  <a:gd name="T91" fmla="*/ 498 h 844"/>
                  <a:gd name="T92" fmla="*/ 354 w 984"/>
                  <a:gd name="T93" fmla="*/ 466 h 844"/>
                  <a:gd name="T94" fmla="*/ 314 w 984"/>
                  <a:gd name="T95" fmla="*/ 402 h 844"/>
                  <a:gd name="T96" fmla="*/ 266 w 984"/>
                  <a:gd name="T97" fmla="*/ 346 h 844"/>
                  <a:gd name="T98" fmla="*/ 210 w 984"/>
                  <a:gd name="T99" fmla="*/ 314 h 844"/>
                  <a:gd name="T100" fmla="*/ 154 w 984"/>
                  <a:gd name="T101" fmla="*/ 238 h 844"/>
                  <a:gd name="T102" fmla="*/ 66 w 984"/>
                  <a:gd name="T103" fmla="*/ 66 h 844"/>
                  <a:gd name="T104" fmla="*/ 34 w 984"/>
                  <a:gd name="T105" fmla="*/ 38 h 844"/>
                  <a:gd name="T106" fmla="*/ 46 w 984"/>
                  <a:gd name="T107" fmla="*/ 22 h 844"/>
                  <a:gd name="T108" fmla="*/ 102 w 984"/>
                  <a:gd name="T109" fmla="*/ 70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84" h="844">
                    <a:moveTo>
                      <a:pt x="82" y="38"/>
                    </a:moveTo>
                    <a:lnTo>
                      <a:pt x="406" y="6"/>
                    </a:lnTo>
                    <a:cubicBezTo>
                      <a:pt x="497" y="22"/>
                      <a:pt x="465" y="0"/>
                      <a:pt x="474" y="54"/>
                    </a:cubicBezTo>
                    <a:cubicBezTo>
                      <a:pt x="492" y="48"/>
                      <a:pt x="484" y="40"/>
                      <a:pt x="502" y="34"/>
                    </a:cubicBezTo>
                    <a:cubicBezTo>
                      <a:pt x="510" y="37"/>
                      <a:pt x="517" y="46"/>
                      <a:pt x="526" y="46"/>
                    </a:cubicBezTo>
                    <a:cubicBezTo>
                      <a:pt x="534" y="46"/>
                      <a:pt x="550" y="38"/>
                      <a:pt x="550" y="38"/>
                    </a:cubicBezTo>
                    <a:cubicBezTo>
                      <a:pt x="556" y="55"/>
                      <a:pt x="552" y="60"/>
                      <a:pt x="542" y="74"/>
                    </a:cubicBezTo>
                    <a:cubicBezTo>
                      <a:pt x="555" y="114"/>
                      <a:pt x="550" y="102"/>
                      <a:pt x="578" y="130"/>
                    </a:cubicBezTo>
                    <a:cubicBezTo>
                      <a:pt x="584" y="148"/>
                      <a:pt x="590" y="148"/>
                      <a:pt x="606" y="138"/>
                    </a:cubicBezTo>
                    <a:cubicBezTo>
                      <a:pt x="600" y="119"/>
                      <a:pt x="594" y="107"/>
                      <a:pt x="586" y="90"/>
                    </a:cubicBezTo>
                    <a:cubicBezTo>
                      <a:pt x="583" y="82"/>
                      <a:pt x="578" y="66"/>
                      <a:pt x="578" y="66"/>
                    </a:cubicBezTo>
                    <a:cubicBezTo>
                      <a:pt x="585" y="44"/>
                      <a:pt x="597" y="56"/>
                      <a:pt x="606" y="70"/>
                    </a:cubicBezTo>
                    <a:cubicBezTo>
                      <a:pt x="609" y="86"/>
                      <a:pt x="608" y="117"/>
                      <a:pt x="626" y="90"/>
                    </a:cubicBezTo>
                    <a:cubicBezTo>
                      <a:pt x="648" y="97"/>
                      <a:pt x="646" y="104"/>
                      <a:pt x="642" y="126"/>
                    </a:cubicBezTo>
                    <a:cubicBezTo>
                      <a:pt x="650" y="150"/>
                      <a:pt x="665" y="141"/>
                      <a:pt x="682" y="130"/>
                    </a:cubicBezTo>
                    <a:cubicBezTo>
                      <a:pt x="689" y="108"/>
                      <a:pt x="673" y="124"/>
                      <a:pt x="682" y="98"/>
                    </a:cubicBezTo>
                    <a:cubicBezTo>
                      <a:pt x="683" y="94"/>
                      <a:pt x="690" y="96"/>
                      <a:pt x="694" y="94"/>
                    </a:cubicBezTo>
                    <a:cubicBezTo>
                      <a:pt x="698" y="92"/>
                      <a:pt x="702" y="89"/>
                      <a:pt x="706" y="86"/>
                    </a:cubicBezTo>
                    <a:cubicBezTo>
                      <a:pt x="717" y="54"/>
                      <a:pt x="688" y="54"/>
                      <a:pt x="742" y="46"/>
                    </a:cubicBezTo>
                    <a:cubicBezTo>
                      <a:pt x="748" y="27"/>
                      <a:pt x="741" y="9"/>
                      <a:pt x="762" y="2"/>
                    </a:cubicBezTo>
                    <a:cubicBezTo>
                      <a:pt x="788" y="11"/>
                      <a:pt x="777" y="38"/>
                      <a:pt x="802" y="46"/>
                    </a:cubicBezTo>
                    <a:cubicBezTo>
                      <a:pt x="831" y="36"/>
                      <a:pt x="805" y="63"/>
                      <a:pt x="798" y="70"/>
                    </a:cubicBezTo>
                    <a:cubicBezTo>
                      <a:pt x="789" y="96"/>
                      <a:pt x="787" y="96"/>
                      <a:pt x="802" y="118"/>
                    </a:cubicBezTo>
                    <a:cubicBezTo>
                      <a:pt x="801" y="122"/>
                      <a:pt x="801" y="127"/>
                      <a:pt x="798" y="130"/>
                    </a:cubicBezTo>
                    <a:cubicBezTo>
                      <a:pt x="794" y="133"/>
                      <a:pt x="784" y="129"/>
                      <a:pt x="782" y="134"/>
                    </a:cubicBezTo>
                    <a:cubicBezTo>
                      <a:pt x="780" y="142"/>
                      <a:pt x="790" y="158"/>
                      <a:pt x="790" y="158"/>
                    </a:cubicBezTo>
                    <a:cubicBezTo>
                      <a:pt x="786" y="161"/>
                      <a:pt x="783" y="165"/>
                      <a:pt x="778" y="166"/>
                    </a:cubicBezTo>
                    <a:cubicBezTo>
                      <a:pt x="774" y="167"/>
                      <a:pt x="769" y="159"/>
                      <a:pt x="766" y="162"/>
                    </a:cubicBezTo>
                    <a:cubicBezTo>
                      <a:pt x="758" y="170"/>
                      <a:pt x="794" y="182"/>
                      <a:pt x="794" y="182"/>
                    </a:cubicBezTo>
                    <a:cubicBezTo>
                      <a:pt x="804" y="211"/>
                      <a:pt x="775" y="190"/>
                      <a:pt x="762" y="186"/>
                    </a:cubicBezTo>
                    <a:cubicBezTo>
                      <a:pt x="767" y="194"/>
                      <a:pt x="773" y="202"/>
                      <a:pt x="778" y="210"/>
                    </a:cubicBezTo>
                    <a:cubicBezTo>
                      <a:pt x="783" y="218"/>
                      <a:pt x="802" y="226"/>
                      <a:pt x="802" y="226"/>
                    </a:cubicBezTo>
                    <a:cubicBezTo>
                      <a:pt x="813" y="242"/>
                      <a:pt x="804" y="245"/>
                      <a:pt x="810" y="262"/>
                    </a:cubicBezTo>
                    <a:cubicBezTo>
                      <a:pt x="803" y="282"/>
                      <a:pt x="793" y="301"/>
                      <a:pt x="786" y="322"/>
                    </a:cubicBezTo>
                    <a:cubicBezTo>
                      <a:pt x="783" y="330"/>
                      <a:pt x="778" y="346"/>
                      <a:pt x="778" y="346"/>
                    </a:cubicBezTo>
                    <a:cubicBezTo>
                      <a:pt x="785" y="366"/>
                      <a:pt x="817" y="394"/>
                      <a:pt x="830" y="414"/>
                    </a:cubicBezTo>
                    <a:cubicBezTo>
                      <a:pt x="835" y="422"/>
                      <a:pt x="841" y="430"/>
                      <a:pt x="846" y="438"/>
                    </a:cubicBezTo>
                    <a:cubicBezTo>
                      <a:pt x="849" y="442"/>
                      <a:pt x="854" y="450"/>
                      <a:pt x="854" y="450"/>
                    </a:cubicBezTo>
                    <a:cubicBezTo>
                      <a:pt x="853" y="457"/>
                      <a:pt x="855" y="466"/>
                      <a:pt x="850" y="470"/>
                    </a:cubicBezTo>
                    <a:cubicBezTo>
                      <a:pt x="844" y="475"/>
                      <a:pt x="831" y="451"/>
                      <a:pt x="830" y="450"/>
                    </a:cubicBezTo>
                    <a:cubicBezTo>
                      <a:pt x="811" y="431"/>
                      <a:pt x="789" y="421"/>
                      <a:pt x="774" y="398"/>
                    </a:cubicBezTo>
                    <a:cubicBezTo>
                      <a:pt x="769" y="379"/>
                      <a:pt x="766" y="371"/>
                      <a:pt x="746" y="378"/>
                    </a:cubicBezTo>
                    <a:cubicBezTo>
                      <a:pt x="717" y="368"/>
                      <a:pt x="730" y="368"/>
                      <a:pt x="706" y="374"/>
                    </a:cubicBezTo>
                    <a:cubicBezTo>
                      <a:pt x="688" y="402"/>
                      <a:pt x="699" y="395"/>
                      <a:pt x="678" y="402"/>
                    </a:cubicBezTo>
                    <a:cubicBezTo>
                      <a:pt x="654" y="386"/>
                      <a:pt x="650" y="390"/>
                      <a:pt x="618" y="394"/>
                    </a:cubicBezTo>
                    <a:cubicBezTo>
                      <a:pt x="607" y="411"/>
                      <a:pt x="601" y="426"/>
                      <a:pt x="590" y="442"/>
                    </a:cubicBezTo>
                    <a:cubicBezTo>
                      <a:pt x="600" y="471"/>
                      <a:pt x="593" y="459"/>
                      <a:pt x="606" y="478"/>
                    </a:cubicBezTo>
                    <a:cubicBezTo>
                      <a:pt x="593" y="518"/>
                      <a:pt x="622" y="548"/>
                      <a:pt x="642" y="578"/>
                    </a:cubicBezTo>
                    <a:cubicBezTo>
                      <a:pt x="651" y="591"/>
                      <a:pt x="651" y="601"/>
                      <a:pt x="666" y="606"/>
                    </a:cubicBezTo>
                    <a:cubicBezTo>
                      <a:pt x="680" y="627"/>
                      <a:pt x="691" y="623"/>
                      <a:pt x="710" y="610"/>
                    </a:cubicBezTo>
                    <a:cubicBezTo>
                      <a:pt x="729" y="616"/>
                      <a:pt x="729" y="606"/>
                      <a:pt x="734" y="590"/>
                    </a:cubicBezTo>
                    <a:cubicBezTo>
                      <a:pt x="735" y="577"/>
                      <a:pt x="731" y="562"/>
                      <a:pt x="738" y="550"/>
                    </a:cubicBezTo>
                    <a:cubicBezTo>
                      <a:pt x="742" y="543"/>
                      <a:pt x="762" y="542"/>
                      <a:pt x="762" y="542"/>
                    </a:cubicBezTo>
                    <a:cubicBezTo>
                      <a:pt x="783" y="547"/>
                      <a:pt x="786" y="552"/>
                      <a:pt x="774" y="570"/>
                    </a:cubicBezTo>
                    <a:cubicBezTo>
                      <a:pt x="779" y="590"/>
                      <a:pt x="790" y="605"/>
                      <a:pt x="770" y="618"/>
                    </a:cubicBezTo>
                    <a:cubicBezTo>
                      <a:pt x="769" y="622"/>
                      <a:pt x="764" y="626"/>
                      <a:pt x="766" y="630"/>
                    </a:cubicBezTo>
                    <a:cubicBezTo>
                      <a:pt x="768" y="634"/>
                      <a:pt x="775" y="634"/>
                      <a:pt x="778" y="638"/>
                    </a:cubicBezTo>
                    <a:cubicBezTo>
                      <a:pt x="788" y="651"/>
                      <a:pt x="786" y="660"/>
                      <a:pt x="802" y="670"/>
                    </a:cubicBezTo>
                    <a:cubicBezTo>
                      <a:pt x="810" y="667"/>
                      <a:pt x="818" y="665"/>
                      <a:pt x="826" y="662"/>
                    </a:cubicBezTo>
                    <a:cubicBezTo>
                      <a:pt x="830" y="661"/>
                      <a:pt x="838" y="658"/>
                      <a:pt x="838" y="658"/>
                    </a:cubicBezTo>
                    <a:cubicBezTo>
                      <a:pt x="857" y="664"/>
                      <a:pt x="864" y="680"/>
                      <a:pt x="870" y="698"/>
                    </a:cubicBezTo>
                    <a:cubicBezTo>
                      <a:pt x="859" y="731"/>
                      <a:pt x="887" y="794"/>
                      <a:pt x="922" y="806"/>
                    </a:cubicBezTo>
                    <a:cubicBezTo>
                      <a:pt x="938" y="801"/>
                      <a:pt x="941" y="792"/>
                      <a:pt x="958" y="798"/>
                    </a:cubicBezTo>
                    <a:cubicBezTo>
                      <a:pt x="984" y="837"/>
                      <a:pt x="928" y="784"/>
                      <a:pt x="942" y="826"/>
                    </a:cubicBezTo>
                    <a:cubicBezTo>
                      <a:pt x="936" y="844"/>
                      <a:pt x="930" y="844"/>
                      <a:pt x="914" y="834"/>
                    </a:cubicBezTo>
                    <a:cubicBezTo>
                      <a:pt x="903" y="817"/>
                      <a:pt x="890" y="821"/>
                      <a:pt x="874" y="810"/>
                    </a:cubicBezTo>
                    <a:cubicBezTo>
                      <a:pt x="851" y="776"/>
                      <a:pt x="882" y="816"/>
                      <a:pt x="854" y="794"/>
                    </a:cubicBezTo>
                    <a:cubicBezTo>
                      <a:pt x="843" y="785"/>
                      <a:pt x="840" y="768"/>
                      <a:pt x="830" y="758"/>
                    </a:cubicBezTo>
                    <a:cubicBezTo>
                      <a:pt x="824" y="739"/>
                      <a:pt x="817" y="724"/>
                      <a:pt x="798" y="718"/>
                    </a:cubicBezTo>
                    <a:cubicBezTo>
                      <a:pt x="791" y="696"/>
                      <a:pt x="800" y="712"/>
                      <a:pt x="778" y="710"/>
                    </a:cubicBezTo>
                    <a:cubicBezTo>
                      <a:pt x="767" y="709"/>
                      <a:pt x="746" y="702"/>
                      <a:pt x="746" y="702"/>
                    </a:cubicBezTo>
                    <a:cubicBezTo>
                      <a:pt x="729" y="691"/>
                      <a:pt x="720" y="674"/>
                      <a:pt x="702" y="662"/>
                    </a:cubicBezTo>
                    <a:cubicBezTo>
                      <a:pt x="694" y="665"/>
                      <a:pt x="687" y="673"/>
                      <a:pt x="678" y="674"/>
                    </a:cubicBezTo>
                    <a:cubicBezTo>
                      <a:pt x="657" y="677"/>
                      <a:pt x="630" y="657"/>
                      <a:pt x="614" y="646"/>
                    </a:cubicBezTo>
                    <a:cubicBezTo>
                      <a:pt x="600" y="637"/>
                      <a:pt x="580" y="639"/>
                      <a:pt x="566" y="630"/>
                    </a:cubicBezTo>
                    <a:cubicBezTo>
                      <a:pt x="546" y="617"/>
                      <a:pt x="525" y="607"/>
                      <a:pt x="506" y="594"/>
                    </a:cubicBezTo>
                    <a:cubicBezTo>
                      <a:pt x="513" y="572"/>
                      <a:pt x="509" y="551"/>
                      <a:pt x="490" y="538"/>
                    </a:cubicBezTo>
                    <a:cubicBezTo>
                      <a:pt x="485" y="522"/>
                      <a:pt x="476" y="515"/>
                      <a:pt x="462" y="506"/>
                    </a:cubicBezTo>
                    <a:cubicBezTo>
                      <a:pt x="441" y="474"/>
                      <a:pt x="469" y="513"/>
                      <a:pt x="442" y="486"/>
                    </a:cubicBezTo>
                    <a:cubicBezTo>
                      <a:pt x="436" y="480"/>
                      <a:pt x="436" y="468"/>
                      <a:pt x="430" y="462"/>
                    </a:cubicBezTo>
                    <a:cubicBezTo>
                      <a:pt x="427" y="459"/>
                      <a:pt x="422" y="459"/>
                      <a:pt x="418" y="458"/>
                    </a:cubicBezTo>
                    <a:cubicBezTo>
                      <a:pt x="407" y="447"/>
                      <a:pt x="382" y="430"/>
                      <a:pt x="382" y="430"/>
                    </a:cubicBezTo>
                    <a:cubicBezTo>
                      <a:pt x="371" y="413"/>
                      <a:pt x="358" y="399"/>
                      <a:pt x="346" y="382"/>
                    </a:cubicBezTo>
                    <a:cubicBezTo>
                      <a:pt x="344" y="378"/>
                      <a:pt x="345" y="373"/>
                      <a:pt x="342" y="370"/>
                    </a:cubicBezTo>
                    <a:cubicBezTo>
                      <a:pt x="339" y="367"/>
                      <a:pt x="334" y="367"/>
                      <a:pt x="330" y="366"/>
                    </a:cubicBezTo>
                    <a:cubicBezTo>
                      <a:pt x="322" y="390"/>
                      <a:pt x="342" y="398"/>
                      <a:pt x="354" y="414"/>
                    </a:cubicBezTo>
                    <a:cubicBezTo>
                      <a:pt x="368" y="432"/>
                      <a:pt x="372" y="446"/>
                      <a:pt x="390" y="458"/>
                    </a:cubicBezTo>
                    <a:cubicBezTo>
                      <a:pt x="409" y="487"/>
                      <a:pt x="399" y="475"/>
                      <a:pt x="418" y="494"/>
                    </a:cubicBezTo>
                    <a:cubicBezTo>
                      <a:pt x="423" y="510"/>
                      <a:pt x="428" y="517"/>
                      <a:pt x="442" y="526"/>
                    </a:cubicBezTo>
                    <a:cubicBezTo>
                      <a:pt x="450" y="550"/>
                      <a:pt x="432" y="533"/>
                      <a:pt x="422" y="526"/>
                    </a:cubicBezTo>
                    <a:cubicBezTo>
                      <a:pt x="399" y="492"/>
                      <a:pt x="430" y="532"/>
                      <a:pt x="402" y="510"/>
                    </a:cubicBezTo>
                    <a:cubicBezTo>
                      <a:pt x="398" y="507"/>
                      <a:pt x="397" y="501"/>
                      <a:pt x="394" y="498"/>
                    </a:cubicBezTo>
                    <a:cubicBezTo>
                      <a:pt x="391" y="495"/>
                      <a:pt x="386" y="493"/>
                      <a:pt x="382" y="490"/>
                    </a:cubicBezTo>
                    <a:cubicBezTo>
                      <a:pt x="377" y="474"/>
                      <a:pt x="370" y="471"/>
                      <a:pt x="354" y="466"/>
                    </a:cubicBezTo>
                    <a:cubicBezTo>
                      <a:pt x="344" y="452"/>
                      <a:pt x="340" y="447"/>
                      <a:pt x="346" y="430"/>
                    </a:cubicBezTo>
                    <a:cubicBezTo>
                      <a:pt x="338" y="418"/>
                      <a:pt x="314" y="402"/>
                      <a:pt x="314" y="402"/>
                    </a:cubicBezTo>
                    <a:cubicBezTo>
                      <a:pt x="306" y="390"/>
                      <a:pt x="298" y="378"/>
                      <a:pt x="290" y="366"/>
                    </a:cubicBezTo>
                    <a:cubicBezTo>
                      <a:pt x="284" y="357"/>
                      <a:pt x="273" y="354"/>
                      <a:pt x="266" y="346"/>
                    </a:cubicBezTo>
                    <a:cubicBezTo>
                      <a:pt x="263" y="342"/>
                      <a:pt x="262" y="337"/>
                      <a:pt x="258" y="334"/>
                    </a:cubicBezTo>
                    <a:cubicBezTo>
                      <a:pt x="243" y="324"/>
                      <a:pt x="225" y="324"/>
                      <a:pt x="210" y="314"/>
                    </a:cubicBezTo>
                    <a:cubicBezTo>
                      <a:pt x="201" y="300"/>
                      <a:pt x="194" y="291"/>
                      <a:pt x="178" y="286"/>
                    </a:cubicBezTo>
                    <a:cubicBezTo>
                      <a:pt x="160" y="260"/>
                      <a:pt x="192" y="247"/>
                      <a:pt x="154" y="238"/>
                    </a:cubicBezTo>
                    <a:cubicBezTo>
                      <a:pt x="111" y="209"/>
                      <a:pt x="106" y="149"/>
                      <a:pt x="90" y="102"/>
                    </a:cubicBezTo>
                    <a:cubicBezTo>
                      <a:pt x="86" y="90"/>
                      <a:pt x="76" y="73"/>
                      <a:pt x="66" y="66"/>
                    </a:cubicBezTo>
                    <a:cubicBezTo>
                      <a:pt x="58" y="60"/>
                      <a:pt x="42" y="50"/>
                      <a:pt x="42" y="50"/>
                    </a:cubicBezTo>
                    <a:cubicBezTo>
                      <a:pt x="39" y="46"/>
                      <a:pt x="38" y="41"/>
                      <a:pt x="34" y="38"/>
                    </a:cubicBezTo>
                    <a:cubicBezTo>
                      <a:pt x="27" y="34"/>
                      <a:pt x="10" y="30"/>
                      <a:pt x="10" y="30"/>
                    </a:cubicBezTo>
                    <a:cubicBezTo>
                      <a:pt x="0" y="1"/>
                      <a:pt x="31" y="17"/>
                      <a:pt x="46" y="22"/>
                    </a:cubicBezTo>
                    <a:cubicBezTo>
                      <a:pt x="65" y="51"/>
                      <a:pt x="61" y="41"/>
                      <a:pt x="86" y="58"/>
                    </a:cubicBezTo>
                    <a:cubicBezTo>
                      <a:pt x="94" y="70"/>
                      <a:pt x="94" y="93"/>
                      <a:pt x="102" y="70"/>
                    </a:cubicBezTo>
                    <a:cubicBezTo>
                      <a:pt x="95" y="49"/>
                      <a:pt x="82" y="62"/>
                      <a:pt x="82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5" name="Freeform 35"/>
              <p:cNvSpPr>
                <a:spLocks/>
              </p:cNvSpPr>
              <p:nvPr userDrawn="1"/>
            </p:nvSpPr>
            <p:spPr bwMode="ltGray">
              <a:xfrm>
                <a:off x="3577" y="490"/>
                <a:ext cx="36" cy="39"/>
              </a:xfrm>
              <a:custGeom>
                <a:avLst/>
                <a:gdLst>
                  <a:gd name="T0" fmla="*/ 6 w 36"/>
                  <a:gd name="T1" fmla="*/ 28 h 48"/>
                  <a:gd name="T2" fmla="*/ 10 w 36"/>
                  <a:gd name="T3" fmla="*/ 48 h 48"/>
                  <a:gd name="T4" fmla="*/ 6 w 36"/>
                  <a:gd name="T5" fmla="*/ 2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48">
                    <a:moveTo>
                      <a:pt x="6" y="28"/>
                    </a:moveTo>
                    <a:cubicBezTo>
                      <a:pt x="25" y="0"/>
                      <a:pt x="36" y="31"/>
                      <a:pt x="10" y="48"/>
                    </a:cubicBezTo>
                    <a:cubicBezTo>
                      <a:pt x="0" y="34"/>
                      <a:pt x="0" y="40"/>
                      <a:pt x="6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6" name="Freeform 36"/>
              <p:cNvSpPr>
                <a:spLocks/>
              </p:cNvSpPr>
              <p:nvPr userDrawn="1"/>
            </p:nvSpPr>
            <p:spPr bwMode="ltGray">
              <a:xfrm>
                <a:off x="3549" y="475"/>
                <a:ext cx="38" cy="29"/>
              </a:xfrm>
              <a:custGeom>
                <a:avLst/>
                <a:gdLst>
                  <a:gd name="T0" fmla="*/ 0 w 36"/>
                  <a:gd name="T1" fmla="*/ 5 h 37"/>
                  <a:gd name="T2" fmla="*/ 12 w 36"/>
                  <a:gd name="T3" fmla="*/ 1 h 37"/>
                  <a:gd name="T4" fmla="*/ 36 w 36"/>
                  <a:gd name="T5" fmla="*/ 17 h 37"/>
                  <a:gd name="T6" fmla="*/ 8 w 36"/>
                  <a:gd name="T7" fmla="*/ 17 h 37"/>
                  <a:gd name="T8" fmla="*/ 0 w 36"/>
                  <a:gd name="T9" fmla="*/ 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7">
                    <a:moveTo>
                      <a:pt x="0" y="5"/>
                    </a:moveTo>
                    <a:cubicBezTo>
                      <a:pt x="4" y="4"/>
                      <a:pt x="8" y="0"/>
                      <a:pt x="12" y="1"/>
                    </a:cubicBezTo>
                    <a:cubicBezTo>
                      <a:pt x="21" y="4"/>
                      <a:pt x="36" y="17"/>
                      <a:pt x="36" y="17"/>
                    </a:cubicBezTo>
                    <a:cubicBezTo>
                      <a:pt x="29" y="37"/>
                      <a:pt x="22" y="26"/>
                      <a:pt x="8" y="17"/>
                    </a:cubicBezTo>
                    <a:cubicBezTo>
                      <a:pt x="5" y="13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7" name="Freeform 37"/>
              <p:cNvSpPr>
                <a:spLocks/>
              </p:cNvSpPr>
              <p:nvPr userDrawn="1"/>
            </p:nvSpPr>
            <p:spPr bwMode="ltGray">
              <a:xfrm>
                <a:off x="4686" y="394"/>
                <a:ext cx="171" cy="81"/>
              </a:xfrm>
              <a:custGeom>
                <a:avLst/>
                <a:gdLst>
                  <a:gd name="T0" fmla="*/ 0 w 170"/>
                  <a:gd name="T1" fmla="*/ 49 h 96"/>
                  <a:gd name="T2" fmla="*/ 28 w 170"/>
                  <a:gd name="T3" fmla="*/ 25 h 96"/>
                  <a:gd name="T4" fmla="*/ 56 w 170"/>
                  <a:gd name="T5" fmla="*/ 21 h 96"/>
                  <a:gd name="T6" fmla="*/ 80 w 170"/>
                  <a:gd name="T7" fmla="*/ 9 h 96"/>
                  <a:gd name="T8" fmla="*/ 64 w 170"/>
                  <a:gd name="T9" fmla="*/ 25 h 96"/>
                  <a:gd name="T10" fmla="*/ 124 w 170"/>
                  <a:gd name="T11" fmla="*/ 49 h 96"/>
                  <a:gd name="T12" fmla="*/ 160 w 170"/>
                  <a:gd name="T13" fmla="*/ 65 h 96"/>
                  <a:gd name="T14" fmla="*/ 116 w 170"/>
                  <a:gd name="T15" fmla="*/ 77 h 96"/>
                  <a:gd name="T16" fmla="*/ 88 w 170"/>
                  <a:gd name="T17" fmla="*/ 57 h 96"/>
                  <a:gd name="T18" fmla="*/ 76 w 170"/>
                  <a:gd name="T19" fmla="*/ 53 h 96"/>
                  <a:gd name="T20" fmla="*/ 24 w 170"/>
                  <a:gd name="T21" fmla="*/ 41 h 96"/>
                  <a:gd name="T22" fmla="*/ 0 w 170"/>
                  <a:gd name="T23" fmla="*/ 4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0" h="96">
                    <a:moveTo>
                      <a:pt x="0" y="49"/>
                    </a:moveTo>
                    <a:cubicBezTo>
                      <a:pt x="5" y="33"/>
                      <a:pt x="12" y="30"/>
                      <a:pt x="28" y="25"/>
                    </a:cubicBezTo>
                    <a:cubicBezTo>
                      <a:pt x="20" y="0"/>
                      <a:pt x="42" y="16"/>
                      <a:pt x="56" y="21"/>
                    </a:cubicBezTo>
                    <a:cubicBezTo>
                      <a:pt x="56" y="21"/>
                      <a:pt x="77" y="6"/>
                      <a:pt x="80" y="9"/>
                    </a:cubicBezTo>
                    <a:cubicBezTo>
                      <a:pt x="85" y="14"/>
                      <a:pt x="71" y="23"/>
                      <a:pt x="64" y="25"/>
                    </a:cubicBezTo>
                    <a:cubicBezTo>
                      <a:pt x="82" y="37"/>
                      <a:pt x="103" y="42"/>
                      <a:pt x="124" y="49"/>
                    </a:cubicBezTo>
                    <a:cubicBezTo>
                      <a:pt x="136" y="53"/>
                      <a:pt x="160" y="65"/>
                      <a:pt x="160" y="65"/>
                    </a:cubicBezTo>
                    <a:cubicBezTo>
                      <a:pt x="170" y="96"/>
                      <a:pt x="134" y="83"/>
                      <a:pt x="116" y="77"/>
                    </a:cubicBezTo>
                    <a:cubicBezTo>
                      <a:pt x="109" y="57"/>
                      <a:pt x="116" y="66"/>
                      <a:pt x="88" y="57"/>
                    </a:cubicBezTo>
                    <a:cubicBezTo>
                      <a:pt x="84" y="56"/>
                      <a:pt x="76" y="53"/>
                      <a:pt x="76" y="53"/>
                    </a:cubicBezTo>
                    <a:cubicBezTo>
                      <a:pt x="57" y="34"/>
                      <a:pt x="53" y="37"/>
                      <a:pt x="24" y="41"/>
                    </a:cubicBezTo>
                    <a:cubicBezTo>
                      <a:pt x="9" y="51"/>
                      <a:pt x="17" y="49"/>
                      <a:pt x="0" y="4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8" name="Freeform 38"/>
              <p:cNvSpPr>
                <a:spLocks/>
              </p:cNvSpPr>
              <p:nvPr userDrawn="1"/>
            </p:nvSpPr>
            <p:spPr bwMode="ltGray">
              <a:xfrm>
                <a:off x="4867" y="460"/>
                <a:ext cx="138" cy="37"/>
              </a:xfrm>
              <a:custGeom>
                <a:avLst/>
                <a:gdLst>
                  <a:gd name="T0" fmla="*/ 0 w 138"/>
                  <a:gd name="T1" fmla="*/ 0 h 44"/>
                  <a:gd name="T2" fmla="*/ 52 w 138"/>
                  <a:gd name="T3" fmla="*/ 4 h 44"/>
                  <a:gd name="T4" fmla="*/ 88 w 138"/>
                  <a:gd name="T5" fmla="*/ 24 h 44"/>
                  <a:gd name="T6" fmla="*/ 112 w 138"/>
                  <a:gd name="T7" fmla="*/ 20 h 44"/>
                  <a:gd name="T8" fmla="*/ 108 w 138"/>
                  <a:gd name="T9" fmla="*/ 44 h 44"/>
                  <a:gd name="T10" fmla="*/ 64 w 138"/>
                  <a:gd name="T11" fmla="*/ 40 h 44"/>
                  <a:gd name="T12" fmla="*/ 0 w 138"/>
                  <a:gd name="T13" fmla="*/ 36 h 44"/>
                  <a:gd name="T14" fmla="*/ 28 w 138"/>
                  <a:gd name="T15" fmla="*/ 20 h 44"/>
                  <a:gd name="T16" fmla="*/ 0 w 138"/>
                  <a:gd name="T1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8" h="44">
                    <a:moveTo>
                      <a:pt x="0" y="0"/>
                    </a:moveTo>
                    <a:cubicBezTo>
                      <a:pt x="19" y="3"/>
                      <a:pt x="35" y="10"/>
                      <a:pt x="52" y="4"/>
                    </a:cubicBezTo>
                    <a:cubicBezTo>
                      <a:pt x="87" y="11"/>
                      <a:pt x="61" y="15"/>
                      <a:pt x="88" y="24"/>
                    </a:cubicBezTo>
                    <a:cubicBezTo>
                      <a:pt x="96" y="23"/>
                      <a:pt x="104" y="19"/>
                      <a:pt x="112" y="20"/>
                    </a:cubicBezTo>
                    <a:cubicBezTo>
                      <a:pt x="138" y="23"/>
                      <a:pt x="118" y="41"/>
                      <a:pt x="108" y="44"/>
                    </a:cubicBezTo>
                    <a:cubicBezTo>
                      <a:pt x="78" y="34"/>
                      <a:pt x="92" y="34"/>
                      <a:pt x="64" y="40"/>
                    </a:cubicBezTo>
                    <a:cubicBezTo>
                      <a:pt x="41" y="37"/>
                      <a:pt x="22" y="41"/>
                      <a:pt x="0" y="36"/>
                    </a:cubicBezTo>
                    <a:cubicBezTo>
                      <a:pt x="6" y="11"/>
                      <a:pt x="7" y="27"/>
                      <a:pt x="28" y="20"/>
                    </a:cubicBezTo>
                    <a:cubicBezTo>
                      <a:pt x="17" y="13"/>
                      <a:pt x="0" y="13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9" name="Freeform 39"/>
              <p:cNvSpPr>
                <a:spLocks/>
              </p:cNvSpPr>
              <p:nvPr userDrawn="1"/>
            </p:nvSpPr>
            <p:spPr bwMode="ltGray">
              <a:xfrm>
                <a:off x="4794" y="480"/>
                <a:ext cx="56" cy="34"/>
              </a:xfrm>
              <a:custGeom>
                <a:avLst/>
                <a:gdLst>
                  <a:gd name="T0" fmla="*/ 17 w 57"/>
                  <a:gd name="T1" fmla="*/ 25 h 42"/>
                  <a:gd name="T2" fmla="*/ 37 w 57"/>
                  <a:gd name="T3" fmla="*/ 13 h 42"/>
                  <a:gd name="T4" fmla="*/ 17 w 57"/>
                  <a:gd name="T5" fmla="*/ 2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" h="42">
                    <a:moveTo>
                      <a:pt x="17" y="25"/>
                    </a:moveTo>
                    <a:cubicBezTo>
                      <a:pt x="0" y="0"/>
                      <a:pt x="21" y="9"/>
                      <a:pt x="37" y="13"/>
                    </a:cubicBezTo>
                    <a:cubicBezTo>
                      <a:pt x="57" y="42"/>
                      <a:pt x="30" y="25"/>
                      <a:pt x="17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0" name="Freeform 40"/>
              <p:cNvSpPr>
                <a:spLocks/>
              </p:cNvSpPr>
              <p:nvPr userDrawn="1"/>
            </p:nvSpPr>
            <p:spPr bwMode="ltGray">
              <a:xfrm>
                <a:off x="4757" y="375"/>
                <a:ext cx="37" cy="44"/>
              </a:xfrm>
              <a:custGeom>
                <a:avLst/>
                <a:gdLst>
                  <a:gd name="T0" fmla="*/ 19 w 39"/>
                  <a:gd name="T1" fmla="*/ 32 h 52"/>
                  <a:gd name="T2" fmla="*/ 19 w 39"/>
                  <a:gd name="T3" fmla="*/ 0 h 52"/>
                  <a:gd name="T4" fmla="*/ 19 w 39"/>
                  <a:gd name="T5" fmla="*/ 3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52">
                    <a:moveTo>
                      <a:pt x="19" y="32"/>
                    </a:moveTo>
                    <a:cubicBezTo>
                      <a:pt x="13" y="14"/>
                      <a:pt x="0" y="13"/>
                      <a:pt x="19" y="0"/>
                    </a:cubicBezTo>
                    <a:cubicBezTo>
                      <a:pt x="23" y="5"/>
                      <a:pt x="39" y="52"/>
                      <a:pt x="19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1" name="Freeform 41"/>
              <p:cNvSpPr>
                <a:spLocks/>
              </p:cNvSpPr>
              <p:nvPr userDrawn="1"/>
            </p:nvSpPr>
            <p:spPr bwMode="ltGray">
              <a:xfrm>
                <a:off x="5054" y="507"/>
                <a:ext cx="45" cy="66"/>
              </a:xfrm>
              <a:custGeom>
                <a:avLst/>
                <a:gdLst>
                  <a:gd name="T0" fmla="*/ 4 w 44"/>
                  <a:gd name="T1" fmla="*/ 9 h 80"/>
                  <a:gd name="T2" fmla="*/ 20 w 44"/>
                  <a:gd name="T3" fmla="*/ 33 h 80"/>
                  <a:gd name="T4" fmla="*/ 24 w 44"/>
                  <a:gd name="T5" fmla="*/ 49 h 80"/>
                  <a:gd name="T6" fmla="*/ 36 w 44"/>
                  <a:gd name="T7" fmla="*/ 53 h 80"/>
                  <a:gd name="T8" fmla="*/ 24 w 44"/>
                  <a:gd name="T9" fmla="*/ 73 h 80"/>
                  <a:gd name="T10" fmla="*/ 0 w 44"/>
                  <a:gd name="T11" fmla="*/ 21 h 80"/>
                  <a:gd name="T12" fmla="*/ 4 w 44"/>
                  <a:gd name="T13" fmla="*/ 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80">
                    <a:moveTo>
                      <a:pt x="4" y="9"/>
                    </a:moveTo>
                    <a:cubicBezTo>
                      <a:pt x="9" y="17"/>
                      <a:pt x="18" y="24"/>
                      <a:pt x="20" y="33"/>
                    </a:cubicBezTo>
                    <a:cubicBezTo>
                      <a:pt x="21" y="38"/>
                      <a:pt x="21" y="45"/>
                      <a:pt x="24" y="49"/>
                    </a:cubicBezTo>
                    <a:cubicBezTo>
                      <a:pt x="27" y="52"/>
                      <a:pt x="32" y="52"/>
                      <a:pt x="36" y="53"/>
                    </a:cubicBezTo>
                    <a:cubicBezTo>
                      <a:pt x="41" y="68"/>
                      <a:pt x="44" y="80"/>
                      <a:pt x="24" y="73"/>
                    </a:cubicBezTo>
                    <a:cubicBezTo>
                      <a:pt x="19" y="55"/>
                      <a:pt x="11" y="37"/>
                      <a:pt x="0" y="21"/>
                    </a:cubicBezTo>
                    <a:cubicBezTo>
                      <a:pt x="4" y="4"/>
                      <a:pt x="4" y="0"/>
                      <a:pt x="4" y="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2" name="Freeform 42"/>
              <p:cNvSpPr>
                <a:spLocks/>
              </p:cNvSpPr>
              <p:nvPr userDrawn="1"/>
            </p:nvSpPr>
            <p:spPr bwMode="ltGray">
              <a:xfrm>
                <a:off x="4260" y="6"/>
                <a:ext cx="480" cy="100"/>
              </a:xfrm>
              <a:custGeom>
                <a:avLst/>
                <a:gdLst>
                  <a:gd name="T0" fmla="*/ 220 w 323"/>
                  <a:gd name="T1" fmla="*/ 1 h 64"/>
                  <a:gd name="T2" fmla="*/ 231 w 323"/>
                  <a:gd name="T3" fmla="*/ 8 h 64"/>
                  <a:gd name="T4" fmla="*/ 235 w 323"/>
                  <a:gd name="T5" fmla="*/ 0 h 64"/>
                  <a:gd name="T6" fmla="*/ 265 w 323"/>
                  <a:gd name="T7" fmla="*/ 0 h 64"/>
                  <a:gd name="T8" fmla="*/ 287 w 323"/>
                  <a:gd name="T9" fmla="*/ 17 h 64"/>
                  <a:gd name="T10" fmla="*/ 319 w 323"/>
                  <a:gd name="T11" fmla="*/ 10 h 64"/>
                  <a:gd name="T12" fmla="*/ 314 w 323"/>
                  <a:gd name="T13" fmla="*/ 29 h 64"/>
                  <a:gd name="T14" fmla="*/ 298 w 323"/>
                  <a:gd name="T15" fmla="*/ 46 h 64"/>
                  <a:gd name="T16" fmla="*/ 295 w 323"/>
                  <a:gd name="T17" fmla="*/ 29 h 64"/>
                  <a:gd name="T18" fmla="*/ 287 w 323"/>
                  <a:gd name="T19" fmla="*/ 31 h 64"/>
                  <a:gd name="T20" fmla="*/ 279 w 323"/>
                  <a:gd name="T21" fmla="*/ 29 h 64"/>
                  <a:gd name="T22" fmla="*/ 263 w 323"/>
                  <a:gd name="T23" fmla="*/ 21 h 64"/>
                  <a:gd name="T24" fmla="*/ 228 w 323"/>
                  <a:gd name="T25" fmla="*/ 38 h 64"/>
                  <a:gd name="T26" fmla="*/ 201 w 323"/>
                  <a:gd name="T27" fmla="*/ 44 h 64"/>
                  <a:gd name="T28" fmla="*/ 212 w 323"/>
                  <a:gd name="T29" fmla="*/ 57 h 64"/>
                  <a:gd name="T30" fmla="*/ 188 w 323"/>
                  <a:gd name="T31" fmla="*/ 63 h 64"/>
                  <a:gd name="T32" fmla="*/ 169 w 323"/>
                  <a:gd name="T33" fmla="*/ 61 h 64"/>
                  <a:gd name="T34" fmla="*/ 177 w 323"/>
                  <a:gd name="T35" fmla="*/ 57 h 64"/>
                  <a:gd name="T36" fmla="*/ 171 w 323"/>
                  <a:gd name="T37" fmla="*/ 40 h 64"/>
                  <a:gd name="T38" fmla="*/ 169 w 323"/>
                  <a:gd name="T39" fmla="*/ 31 h 64"/>
                  <a:gd name="T40" fmla="*/ 158 w 323"/>
                  <a:gd name="T41" fmla="*/ 23 h 64"/>
                  <a:gd name="T42" fmla="*/ 142 w 323"/>
                  <a:gd name="T43" fmla="*/ 27 h 64"/>
                  <a:gd name="T44" fmla="*/ 134 w 323"/>
                  <a:gd name="T45" fmla="*/ 27 h 64"/>
                  <a:gd name="T46" fmla="*/ 123 w 323"/>
                  <a:gd name="T47" fmla="*/ 25 h 64"/>
                  <a:gd name="T48" fmla="*/ 83 w 323"/>
                  <a:gd name="T49" fmla="*/ 2 h 64"/>
                  <a:gd name="T50" fmla="*/ 59 w 323"/>
                  <a:gd name="T51" fmla="*/ 14 h 64"/>
                  <a:gd name="T52" fmla="*/ 1 w 323"/>
                  <a:gd name="T53" fmla="*/ 0 h 64"/>
                  <a:gd name="T54" fmla="*/ 220 w 323"/>
                  <a:gd name="T55" fmla="*/ 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23" h="64">
                    <a:moveTo>
                      <a:pt x="220" y="1"/>
                    </a:moveTo>
                    <a:cubicBezTo>
                      <a:pt x="215" y="12"/>
                      <a:pt x="225" y="17"/>
                      <a:pt x="231" y="8"/>
                    </a:cubicBezTo>
                    <a:cubicBezTo>
                      <a:pt x="235" y="0"/>
                      <a:pt x="229" y="7"/>
                      <a:pt x="235" y="0"/>
                    </a:cubicBezTo>
                    <a:lnTo>
                      <a:pt x="265" y="0"/>
                    </a:lnTo>
                    <a:cubicBezTo>
                      <a:pt x="277" y="6"/>
                      <a:pt x="276" y="11"/>
                      <a:pt x="287" y="17"/>
                    </a:cubicBezTo>
                    <a:cubicBezTo>
                      <a:pt x="308" y="11"/>
                      <a:pt x="293" y="7"/>
                      <a:pt x="319" y="10"/>
                    </a:cubicBezTo>
                    <a:cubicBezTo>
                      <a:pt x="323" y="19"/>
                      <a:pt x="321" y="22"/>
                      <a:pt x="314" y="29"/>
                    </a:cubicBezTo>
                    <a:cubicBezTo>
                      <a:pt x="312" y="39"/>
                      <a:pt x="313" y="50"/>
                      <a:pt x="298" y="46"/>
                    </a:cubicBezTo>
                    <a:cubicBezTo>
                      <a:pt x="297" y="40"/>
                      <a:pt x="298" y="34"/>
                      <a:pt x="295" y="29"/>
                    </a:cubicBezTo>
                    <a:cubicBezTo>
                      <a:pt x="294" y="27"/>
                      <a:pt x="290" y="31"/>
                      <a:pt x="287" y="31"/>
                    </a:cubicBezTo>
                    <a:cubicBezTo>
                      <a:pt x="284" y="31"/>
                      <a:pt x="282" y="30"/>
                      <a:pt x="279" y="29"/>
                    </a:cubicBezTo>
                    <a:cubicBezTo>
                      <a:pt x="274" y="27"/>
                      <a:pt x="263" y="21"/>
                      <a:pt x="263" y="21"/>
                    </a:cubicBezTo>
                    <a:cubicBezTo>
                      <a:pt x="249" y="23"/>
                      <a:pt x="241" y="31"/>
                      <a:pt x="228" y="38"/>
                    </a:cubicBezTo>
                    <a:cubicBezTo>
                      <a:pt x="220" y="41"/>
                      <a:pt x="209" y="42"/>
                      <a:pt x="201" y="44"/>
                    </a:cubicBezTo>
                    <a:cubicBezTo>
                      <a:pt x="193" y="54"/>
                      <a:pt x="200" y="53"/>
                      <a:pt x="212" y="57"/>
                    </a:cubicBezTo>
                    <a:cubicBezTo>
                      <a:pt x="200" y="62"/>
                      <a:pt x="199" y="57"/>
                      <a:pt x="188" y="63"/>
                    </a:cubicBezTo>
                    <a:cubicBezTo>
                      <a:pt x="181" y="62"/>
                      <a:pt x="174" y="64"/>
                      <a:pt x="169" y="61"/>
                    </a:cubicBezTo>
                    <a:cubicBezTo>
                      <a:pt x="166" y="59"/>
                      <a:pt x="175" y="59"/>
                      <a:pt x="177" y="57"/>
                    </a:cubicBezTo>
                    <a:cubicBezTo>
                      <a:pt x="181" y="48"/>
                      <a:pt x="149" y="28"/>
                      <a:pt x="171" y="40"/>
                    </a:cubicBezTo>
                    <a:cubicBezTo>
                      <a:pt x="184" y="55"/>
                      <a:pt x="184" y="36"/>
                      <a:pt x="169" y="31"/>
                    </a:cubicBezTo>
                    <a:cubicBezTo>
                      <a:pt x="167" y="27"/>
                      <a:pt x="167" y="22"/>
                      <a:pt x="158" y="23"/>
                    </a:cubicBezTo>
                    <a:cubicBezTo>
                      <a:pt x="153" y="23"/>
                      <a:pt x="142" y="27"/>
                      <a:pt x="142" y="27"/>
                    </a:cubicBezTo>
                    <a:cubicBezTo>
                      <a:pt x="136" y="39"/>
                      <a:pt x="143" y="31"/>
                      <a:pt x="134" y="27"/>
                    </a:cubicBezTo>
                    <a:cubicBezTo>
                      <a:pt x="130" y="25"/>
                      <a:pt x="126" y="25"/>
                      <a:pt x="123" y="25"/>
                    </a:cubicBezTo>
                    <a:cubicBezTo>
                      <a:pt x="117" y="11"/>
                      <a:pt x="100" y="6"/>
                      <a:pt x="83" y="2"/>
                    </a:cubicBezTo>
                    <a:cubicBezTo>
                      <a:pt x="70" y="4"/>
                      <a:pt x="69" y="9"/>
                      <a:pt x="59" y="14"/>
                    </a:cubicBezTo>
                    <a:cubicBezTo>
                      <a:pt x="45" y="14"/>
                      <a:pt x="0" y="12"/>
                      <a:pt x="1" y="0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3" name="Freeform 43"/>
              <p:cNvSpPr>
                <a:spLocks/>
              </p:cNvSpPr>
              <p:nvPr userDrawn="1"/>
            </p:nvSpPr>
            <p:spPr bwMode="ltGray">
              <a:xfrm>
                <a:off x="3835" y="3"/>
                <a:ext cx="446" cy="49"/>
              </a:xfrm>
              <a:custGeom>
                <a:avLst/>
                <a:gdLst>
                  <a:gd name="T0" fmla="*/ 105 w 300"/>
                  <a:gd name="T1" fmla="*/ 31 h 31"/>
                  <a:gd name="T2" fmla="*/ 30 w 300"/>
                  <a:gd name="T3" fmla="*/ 1 h 31"/>
                  <a:gd name="T4" fmla="*/ 285 w 300"/>
                  <a:gd name="T5" fmla="*/ 0 h 31"/>
                  <a:gd name="T6" fmla="*/ 296 w 300"/>
                  <a:gd name="T7" fmla="*/ 14 h 31"/>
                  <a:gd name="T8" fmla="*/ 264 w 300"/>
                  <a:gd name="T9" fmla="*/ 16 h 31"/>
                  <a:gd name="T10" fmla="*/ 105 w 300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0" h="31">
                    <a:moveTo>
                      <a:pt x="105" y="31"/>
                    </a:moveTo>
                    <a:cubicBezTo>
                      <a:pt x="83" y="19"/>
                      <a:pt x="0" y="6"/>
                      <a:pt x="30" y="1"/>
                    </a:cubicBezTo>
                    <a:lnTo>
                      <a:pt x="285" y="0"/>
                    </a:lnTo>
                    <a:cubicBezTo>
                      <a:pt x="296" y="4"/>
                      <a:pt x="300" y="5"/>
                      <a:pt x="296" y="14"/>
                    </a:cubicBezTo>
                    <a:cubicBezTo>
                      <a:pt x="285" y="11"/>
                      <a:pt x="276" y="16"/>
                      <a:pt x="264" y="16"/>
                    </a:cubicBezTo>
                    <a:lnTo>
                      <a:pt x="105" y="3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4" name="Freeform 44"/>
              <p:cNvSpPr>
                <a:spLocks/>
              </p:cNvSpPr>
              <p:nvPr userDrawn="1"/>
            </p:nvSpPr>
            <p:spPr bwMode="ltGray">
              <a:xfrm>
                <a:off x="2853" y="74"/>
                <a:ext cx="42" cy="25"/>
              </a:xfrm>
              <a:custGeom>
                <a:avLst/>
                <a:gdLst>
                  <a:gd name="T0" fmla="*/ 0 w 41"/>
                  <a:gd name="T1" fmla="*/ 25 h 29"/>
                  <a:gd name="T2" fmla="*/ 12 w 41"/>
                  <a:gd name="T3" fmla="*/ 29 h 29"/>
                  <a:gd name="T4" fmla="*/ 0 w 41"/>
                  <a:gd name="T5" fmla="*/ 2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9">
                    <a:moveTo>
                      <a:pt x="0" y="25"/>
                    </a:moveTo>
                    <a:cubicBezTo>
                      <a:pt x="10" y="11"/>
                      <a:pt x="41" y="0"/>
                      <a:pt x="12" y="29"/>
                    </a:cubicBezTo>
                    <a:cubicBezTo>
                      <a:pt x="8" y="28"/>
                      <a:pt x="0" y="25"/>
                      <a:pt x="0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5" name="Freeform 45"/>
              <p:cNvSpPr>
                <a:spLocks/>
              </p:cNvSpPr>
              <p:nvPr userDrawn="1"/>
            </p:nvSpPr>
            <p:spPr bwMode="ltGray">
              <a:xfrm>
                <a:off x="1704" y="3"/>
                <a:ext cx="1022" cy="372"/>
              </a:xfrm>
              <a:custGeom>
                <a:avLst/>
                <a:gdLst>
                  <a:gd name="T0" fmla="*/ 73 w 436"/>
                  <a:gd name="T1" fmla="*/ 1 h 152"/>
                  <a:gd name="T2" fmla="*/ 436 w 436"/>
                  <a:gd name="T3" fmla="*/ 0 h 152"/>
                  <a:gd name="T4" fmla="*/ 416 w 436"/>
                  <a:gd name="T5" fmla="*/ 54 h 152"/>
                  <a:gd name="T6" fmla="*/ 397 w 436"/>
                  <a:gd name="T7" fmla="*/ 68 h 152"/>
                  <a:gd name="T8" fmla="*/ 392 w 436"/>
                  <a:gd name="T9" fmla="*/ 70 h 152"/>
                  <a:gd name="T10" fmla="*/ 375 w 436"/>
                  <a:gd name="T11" fmla="*/ 73 h 152"/>
                  <a:gd name="T12" fmla="*/ 361 w 436"/>
                  <a:gd name="T13" fmla="*/ 88 h 152"/>
                  <a:gd name="T14" fmla="*/ 362 w 436"/>
                  <a:gd name="T15" fmla="*/ 99 h 152"/>
                  <a:gd name="T16" fmla="*/ 364 w 436"/>
                  <a:gd name="T17" fmla="*/ 107 h 152"/>
                  <a:gd name="T18" fmla="*/ 366 w 436"/>
                  <a:gd name="T19" fmla="*/ 113 h 152"/>
                  <a:gd name="T20" fmla="*/ 362 w 436"/>
                  <a:gd name="T21" fmla="*/ 122 h 152"/>
                  <a:gd name="T22" fmla="*/ 351 w 436"/>
                  <a:gd name="T23" fmla="*/ 120 h 152"/>
                  <a:gd name="T24" fmla="*/ 342 w 436"/>
                  <a:gd name="T25" fmla="*/ 129 h 152"/>
                  <a:gd name="T26" fmla="*/ 347 w 436"/>
                  <a:gd name="T27" fmla="*/ 105 h 152"/>
                  <a:gd name="T28" fmla="*/ 338 w 436"/>
                  <a:gd name="T29" fmla="*/ 100 h 152"/>
                  <a:gd name="T30" fmla="*/ 344 w 436"/>
                  <a:gd name="T31" fmla="*/ 93 h 152"/>
                  <a:gd name="T32" fmla="*/ 342 w 436"/>
                  <a:gd name="T33" fmla="*/ 89 h 152"/>
                  <a:gd name="T34" fmla="*/ 320 w 436"/>
                  <a:gd name="T35" fmla="*/ 94 h 152"/>
                  <a:gd name="T36" fmla="*/ 317 w 436"/>
                  <a:gd name="T37" fmla="*/ 85 h 152"/>
                  <a:gd name="T38" fmla="*/ 297 w 436"/>
                  <a:gd name="T39" fmla="*/ 94 h 152"/>
                  <a:gd name="T40" fmla="*/ 320 w 436"/>
                  <a:gd name="T41" fmla="*/ 103 h 152"/>
                  <a:gd name="T42" fmla="*/ 305 w 436"/>
                  <a:gd name="T43" fmla="*/ 117 h 152"/>
                  <a:gd name="T44" fmla="*/ 311 w 436"/>
                  <a:gd name="T45" fmla="*/ 126 h 152"/>
                  <a:gd name="T46" fmla="*/ 315 w 436"/>
                  <a:gd name="T47" fmla="*/ 138 h 152"/>
                  <a:gd name="T48" fmla="*/ 309 w 436"/>
                  <a:gd name="T49" fmla="*/ 139 h 152"/>
                  <a:gd name="T50" fmla="*/ 314 w 436"/>
                  <a:gd name="T51" fmla="*/ 144 h 152"/>
                  <a:gd name="T52" fmla="*/ 307 w 436"/>
                  <a:gd name="T53" fmla="*/ 152 h 152"/>
                  <a:gd name="T54" fmla="*/ 0 w 436"/>
                  <a:gd name="T55" fmla="*/ 149 h 152"/>
                  <a:gd name="T56" fmla="*/ 73 w 436"/>
                  <a:gd name="T57" fmla="*/ 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36" h="152">
                    <a:moveTo>
                      <a:pt x="73" y="1"/>
                    </a:moveTo>
                    <a:lnTo>
                      <a:pt x="436" y="0"/>
                    </a:lnTo>
                    <a:cubicBezTo>
                      <a:pt x="430" y="15"/>
                      <a:pt x="429" y="42"/>
                      <a:pt x="416" y="54"/>
                    </a:cubicBezTo>
                    <a:cubicBezTo>
                      <a:pt x="410" y="60"/>
                      <a:pt x="405" y="63"/>
                      <a:pt x="397" y="68"/>
                    </a:cubicBezTo>
                    <a:cubicBezTo>
                      <a:pt x="396" y="69"/>
                      <a:pt x="392" y="70"/>
                      <a:pt x="392" y="70"/>
                    </a:cubicBezTo>
                    <a:cubicBezTo>
                      <a:pt x="377" y="63"/>
                      <a:pt x="385" y="68"/>
                      <a:pt x="375" y="73"/>
                    </a:cubicBezTo>
                    <a:cubicBezTo>
                      <a:pt x="371" y="82"/>
                      <a:pt x="371" y="83"/>
                      <a:pt x="361" y="88"/>
                    </a:cubicBezTo>
                    <a:cubicBezTo>
                      <a:pt x="359" y="92"/>
                      <a:pt x="364" y="93"/>
                      <a:pt x="362" y="99"/>
                    </a:cubicBezTo>
                    <a:cubicBezTo>
                      <a:pt x="363" y="102"/>
                      <a:pt x="364" y="105"/>
                      <a:pt x="364" y="107"/>
                    </a:cubicBezTo>
                    <a:cubicBezTo>
                      <a:pt x="365" y="109"/>
                      <a:pt x="366" y="111"/>
                      <a:pt x="366" y="113"/>
                    </a:cubicBezTo>
                    <a:cubicBezTo>
                      <a:pt x="365" y="115"/>
                      <a:pt x="364" y="120"/>
                      <a:pt x="362" y="122"/>
                    </a:cubicBezTo>
                    <a:cubicBezTo>
                      <a:pt x="359" y="123"/>
                      <a:pt x="354" y="119"/>
                      <a:pt x="351" y="120"/>
                    </a:cubicBezTo>
                    <a:cubicBezTo>
                      <a:pt x="347" y="129"/>
                      <a:pt x="352" y="127"/>
                      <a:pt x="342" y="129"/>
                    </a:cubicBezTo>
                    <a:cubicBezTo>
                      <a:pt x="340" y="123"/>
                      <a:pt x="345" y="111"/>
                      <a:pt x="347" y="105"/>
                    </a:cubicBezTo>
                    <a:cubicBezTo>
                      <a:pt x="347" y="100"/>
                      <a:pt x="338" y="102"/>
                      <a:pt x="338" y="100"/>
                    </a:cubicBezTo>
                    <a:cubicBezTo>
                      <a:pt x="338" y="98"/>
                      <a:pt x="344" y="95"/>
                      <a:pt x="344" y="93"/>
                    </a:cubicBezTo>
                    <a:cubicBezTo>
                      <a:pt x="344" y="92"/>
                      <a:pt x="344" y="89"/>
                      <a:pt x="342" y="89"/>
                    </a:cubicBezTo>
                    <a:cubicBezTo>
                      <a:pt x="339" y="89"/>
                      <a:pt x="324" y="94"/>
                      <a:pt x="320" y="94"/>
                    </a:cubicBezTo>
                    <a:cubicBezTo>
                      <a:pt x="317" y="86"/>
                      <a:pt x="328" y="88"/>
                      <a:pt x="317" y="85"/>
                    </a:cubicBezTo>
                    <a:cubicBezTo>
                      <a:pt x="311" y="91"/>
                      <a:pt x="306" y="93"/>
                      <a:pt x="297" y="94"/>
                    </a:cubicBezTo>
                    <a:cubicBezTo>
                      <a:pt x="300" y="104"/>
                      <a:pt x="307" y="101"/>
                      <a:pt x="320" y="103"/>
                    </a:cubicBezTo>
                    <a:cubicBezTo>
                      <a:pt x="318" y="109"/>
                      <a:pt x="311" y="111"/>
                      <a:pt x="305" y="117"/>
                    </a:cubicBezTo>
                    <a:lnTo>
                      <a:pt x="311" y="126"/>
                    </a:lnTo>
                    <a:lnTo>
                      <a:pt x="315" y="138"/>
                    </a:lnTo>
                    <a:lnTo>
                      <a:pt x="309" y="139"/>
                    </a:lnTo>
                    <a:lnTo>
                      <a:pt x="314" y="144"/>
                    </a:lnTo>
                    <a:lnTo>
                      <a:pt x="307" y="152"/>
                    </a:lnTo>
                    <a:lnTo>
                      <a:pt x="0" y="149"/>
                    </a:lnTo>
                    <a:lnTo>
                      <a:pt x="73" y="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6" name="Freeform 46"/>
              <p:cNvSpPr>
                <a:spLocks/>
              </p:cNvSpPr>
              <p:nvPr userDrawn="1"/>
            </p:nvSpPr>
            <p:spPr bwMode="ltGray">
              <a:xfrm>
                <a:off x="2729" y="-9"/>
                <a:ext cx="47" cy="134"/>
              </a:xfrm>
              <a:custGeom>
                <a:avLst/>
                <a:gdLst>
                  <a:gd name="T0" fmla="*/ 5 w 47"/>
                  <a:gd name="T1" fmla="*/ 156 h 165"/>
                  <a:gd name="T2" fmla="*/ 15 w 47"/>
                  <a:gd name="T3" fmla="*/ 108 h 165"/>
                  <a:gd name="T4" fmla="*/ 17 w 47"/>
                  <a:gd name="T5" fmla="*/ 68 h 165"/>
                  <a:gd name="T6" fmla="*/ 11 w 47"/>
                  <a:gd name="T7" fmla="*/ 40 h 165"/>
                  <a:gd name="T8" fmla="*/ 17 w 47"/>
                  <a:gd name="T9" fmla="*/ 12 h 165"/>
                  <a:gd name="T10" fmla="*/ 21 w 47"/>
                  <a:gd name="T11" fmla="*/ 0 h 165"/>
                  <a:gd name="T12" fmla="*/ 31 w 47"/>
                  <a:gd name="T13" fmla="*/ 30 h 165"/>
                  <a:gd name="T14" fmla="*/ 47 w 47"/>
                  <a:gd name="T15" fmla="*/ 98 h 165"/>
                  <a:gd name="T16" fmla="*/ 31 w 47"/>
                  <a:gd name="T17" fmla="*/ 108 h 165"/>
                  <a:gd name="T18" fmla="*/ 23 w 47"/>
                  <a:gd name="T19" fmla="*/ 126 h 165"/>
                  <a:gd name="T20" fmla="*/ 21 w 47"/>
                  <a:gd name="T21" fmla="*/ 132 h 165"/>
                  <a:gd name="T22" fmla="*/ 27 w 47"/>
                  <a:gd name="T23" fmla="*/ 134 h 165"/>
                  <a:gd name="T24" fmla="*/ 31 w 47"/>
                  <a:gd name="T25" fmla="*/ 146 h 165"/>
                  <a:gd name="T26" fmla="*/ 13 w 47"/>
                  <a:gd name="T27" fmla="*/ 148 h 165"/>
                  <a:gd name="T28" fmla="*/ 7 w 47"/>
                  <a:gd name="T29" fmla="*/ 160 h 165"/>
                  <a:gd name="T30" fmla="*/ 3 w 47"/>
                  <a:gd name="T31" fmla="*/ 154 h 165"/>
                  <a:gd name="T32" fmla="*/ 5 w 47"/>
                  <a:gd name="T33" fmla="*/ 156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" h="165">
                    <a:moveTo>
                      <a:pt x="5" y="156"/>
                    </a:moveTo>
                    <a:cubicBezTo>
                      <a:pt x="0" y="141"/>
                      <a:pt x="1" y="118"/>
                      <a:pt x="15" y="108"/>
                    </a:cubicBezTo>
                    <a:cubicBezTo>
                      <a:pt x="16" y="95"/>
                      <a:pt x="17" y="81"/>
                      <a:pt x="17" y="68"/>
                    </a:cubicBezTo>
                    <a:cubicBezTo>
                      <a:pt x="17" y="58"/>
                      <a:pt x="11" y="40"/>
                      <a:pt x="11" y="40"/>
                    </a:cubicBezTo>
                    <a:cubicBezTo>
                      <a:pt x="14" y="20"/>
                      <a:pt x="11" y="29"/>
                      <a:pt x="17" y="12"/>
                    </a:cubicBezTo>
                    <a:cubicBezTo>
                      <a:pt x="18" y="8"/>
                      <a:pt x="21" y="0"/>
                      <a:pt x="21" y="0"/>
                    </a:cubicBezTo>
                    <a:cubicBezTo>
                      <a:pt x="38" y="6"/>
                      <a:pt x="33" y="7"/>
                      <a:pt x="31" y="30"/>
                    </a:cubicBezTo>
                    <a:cubicBezTo>
                      <a:pt x="38" y="52"/>
                      <a:pt x="40" y="76"/>
                      <a:pt x="47" y="98"/>
                    </a:cubicBezTo>
                    <a:cubicBezTo>
                      <a:pt x="44" y="116"/>
                      <a:pt x="45" y="113"/>
                      <a:pt x="31" y="108"/>
                    </a:cubicBezTo>
                    <a:cubicBezTo>
                      <a:pt x="25" y="118"/>
                      <a:pt x="28" y="112"/>
                      <a:pt x="23" y="126"/>
                    </a:cubicBezTo>
                    <a:cubicBezTo>
                      <a:pt x="22" y="128"/>
                      <a:pt x="21" y="132"/>
                      <a:pt x="21" y="132"/>
                    </a:cubicBezTo>
                    <a:cubicBezTo>
                      <a:pt x="23" y="133"/>
                      <a:pt x="26" y="132"/>
                      <a:pt x="27" y="134"/>
                    </a:cubicBezTo>
                    <a:cubicBezTo>
                      <a:pt x="29" y="137"/>
                      <a:pt x="31" y="146"/>
                      <a:pt x="31" y="146"/>
                    </a:cubicBezTo>
                    <a:cubicBezTo>
                      <a:pt x="27" y="165"/>
                      <a:pt x="23" y="155"/>
                      <a:pt x="13" y="148"/>
                    </a:cubicBezTo>
                    <a:cubicBezTo>
                      <a:pt x="11" y="152"/>
                      <a:pt x="11" y="160"/>
                      <a:pt x="7" y="160"/>
                    </a:cubicBezTo>
                    <a:cubicBezTo>
                      <a:pt x="5" y="160"/>
                      <a:pt x="4" y="156"/>
                      <a:pt x="3" y="154"/>
                    </a:cubicBezTo>
                    <a:cubicBezTo>
                      <a:pt x="3" y="153"/>
                      <a:pt x="4" y="155"/>
                      <a:pt x="5" y="15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7" name="Freeform 47"/>
              <p:cNvSpPr>
                <a:spLocks/>
              </p:cNvSpPr>
              <p:nvPr userDrawn="1"/>
            </p:nvSpPr>
            <p:spPr bwMode="ltGray">
              <a:xfrm>
                <a:off x="2701" y="103"/>
                <a:ext cx="138" cy="84"/>
              </a:xfrm>
              <a:custGeom>
                <a:avLst/>
                <a:gdLst>
                  <a:gd name="T0" fmla="*/ 26 w 138"/>
                  <a:gd name="T1" fmla="*/ 61 h 103"/>
                  <a:gd name="T2" fmla="*/ 30 w 138"/>
                  <a:gd name="T3" fmla="*/ 43 h 103"/>
                  <a:gd name="T4" fmla="*/ 50 w 138"/>
                  <a:gd name="T5" fmla="*/ 33 h 103"/>
                  <a:gd name="T6" fmla="*/ 54 w 138"/>
                  <a:gd name="T7" fmla="*/ 45 h 103"/>
                  <a:gd name="T8" fmla="*/ 66 w 138"/>
                  <a:gd name="T9" fmla="*/ 49 h 103"/>
                  <a:gd name="T10" fmla="*/ 80 w 138"/>
                  <a:gd name="T11" fmla="*/ 55 h 103"/>
                  <a:gd name="T12" fmla="*/ 116 w 138"/>
                  <a:gd name="T13" fmla="*/ 33 h 103"/>
                  <a:gd name="T14" fmla="*/ 130 w 138"/>
                  <a:gd name="T15" fmla="*/ 17 h 103"/>
                  <a:gd name="T16" fmla="*/ 138 w 138"/>
                  <a:gd name="T17" fmla="*/ 11 h 103"/>
                  <a:gd name="T18" fmla="*/ 106 w 138"/>
                  <a:gd name="T19" fmla="*/ 49 h 103"/>
                  <a:gd name="T20" fmla="*/ 84 w 138"/>
                  <a:gd name="T21" fmla="*/ 67 h 103"/>
                  <a:gd name="T22" fmla="*/ 66 w 138"/>
                  <a:gd name="T23" fmla="*/ 81 h 103"/>
                  <a:gd name="T24" fmla="*/ 48 w 138"/>
                  <a:gd name="T25" fmla="*/ 103 h 103"/>
                  <a:gd name="T26" fmla="*/ 26 w 138"/>
                  <a:gd name="T27" fmla="*/ 89 h 103"/>
                  <a:gd name="T28" fmla="*/ 20 w 138"/>
                  <a:gd name="T29" fmla="*/ 87 h 103"/>
                  <a:gd name="T30" fmla="*/ 22 w 138"/>
                  <a:gd name="T31" fmla="*/ 97 h 103"/>
                  <a:gd name="T32" fmla="*/ 0 w 138"/>
                  <a:gd name="T33" fmla="*/ 97 h 103"/>
                  <a:gd name="T34" fmla="*/ 10 w 138"/>
                  <a:gd name="T35" fmla="*/ 79 h 103"/>
                  <a:gd name="T36" fmla="*/ 26 w 138"/>
                  <a:gd name="T37" fmla="*/ 61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8" h="103">
                    <a:moveTo>
                      <a:pt x="26" y="61"/>
                    </a:moveTo>
                    <a:cubicBezTo>
                      <a:pt x="29" y="53"/>
                      <a:pt x="33" y="51"/>
                      <a:pt x="30" y="43"/>
                    </a:cubicBezTo>
                    <a:cubicBezTo>
                      <a:pt x="33" y="27"/>
                      <a:pt x="37" y="24"/>
                      <a:pt x="50" y="33"/>
                    </a:cubicBezTo>
                    <a:cubicBezTo>
                      <a:pt x="51" y="37"/>
                      <a:pt x="53" y="41"/>
                      <a:pt x="54" y="45"/>
                    </a:cubicBezTo>
                    <a:cubicBezTo>
                      <a:pt x="55" y="49"/>
                      <a:pt x="66" y="49"/>
                      <a:pt x="66" y="49"/>
                    </a:cubicBezTo>
                    <a:cubicBezTo>
                      <a:pt x="75" y="43"/>
                      <a:pt x="77" y="45"/>
                      <a:pt x="80" y="55"/>
                    </a:cubicBezTo>
                    <a:cubicBezTo>
                      <a:pt x="92" y="47"/>
                      <a:pt x="101" y="37"/>
                      <a:pt x="116" y="33"/>
                    </a:cubicBezTo>
                    <a:cubicBezTo>
                      <a:pt x="125" y="19"/>
                      <a:pt x="120" y="24"/>
                      <a:pt x="130" y="17"/>
                    </a:cubicBezTo>
                    <a:cubicBezTo>
                      <a:pt x="134" y="11"/>
                      <a:pt x="134" y="0"/>
                      <a:pt x="138" y="11"/>
                    </a:cubicBezTo>
                    <a:cubicBezTo>
                      <a:pt x="135" y="31"/>
                      <a:pt x="126" y="45"/>
                      <a:pt x="106" y="49"/>
                    </a:cubicBezTo>
                    <a:cubicBezTo>
                      <a:pt x="97" y="55"/>
                      <a:pt x="93" y="61"/>
                      <a:pt x="84" y="67"/>
                    </a:cubicBezTo>
                    <a:cubicBezTo>
                      <a:pt x="80" y="79"/>
                      <a:pt x="79" y="79"/>
                      <a:pt x="66" y="81"/>
                    </a:cubicBezTo>
                    <a:cubicBezTo>
                      <a:pt x="60" y="90"/>
                      <a:pt x="57" y="97"/>
                      <a:pt x="48" y="103"/>
                    </a:cubicBezTo>
                    <a:cubicBezTo>
                      <a:pt x="42" y="94"/>
                      <a:pt x="37" y="93"/>
                      <a:pt x="26" y="89"/>
                    </a:cubicBezTo>
                    <a:cubicBezTo>
                      <a:pt x="24" y="88"/>
                      <a:pt x="20" y="87"/>
                      <a:pt x="20" y="87"/>
                    </a:cubicBezTo>
                    <a:cubicBezTo>
                      <a:pt x="10" y="90"/>
                      <a:pt x="14" y="94"/>
                      <a:pt x="22" y="97"/>
                    </a:cubicBezTo>
                    <a:cubicBezTo>
                      <a:pt x="14" y="103"/>
                      <a:pt x="9" y="100"/>
                      <a:pt x="0" y="97"/>
                    </a:cubicBezTo>
                    <a:cubicBezTo>
                      <a:pt x="2" y="87"/>
                      <a:pt x="1" y="82"/>
                      <a:pt x="10" y="79"/>
                    </a:cubicBezTo>
                    <a:cubicBezTo>
                      <a:pt x="15" y="63"/>
                      <a:pt x="14" y="69"/>
                      <a:pt x="26" y="6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8" name="Freeform 48"/>
              <p:cNvSpPr>
                <a:spLocks/>
              </p:cNvSpPr>
              <p:nvPr userDrawn="1"/>
            </p:nvSpPr>
            <p:spPr bwMode="ltGray">
              <a:xfrm>
                <a:off x="2553" y="182"/>
                <a:ext cx="187" cy="176"/>
              </a:xfrm>
              <a:custGeom>
                <a:avLst/>
                <a:gdLst>
                  <a:gd name="T0" fmla="*/ 158 w 188"/>
                  <a:gd name="T1" fmla="*/ 24 h 214"/>
                  <a:gd name="T2" fmla="*/ 160 w 188"/>
                  <a:gd name="T3" fmla="*/ 6 h 214"/>
                  <a:gd name="T4" fmla="*/ 170 w 188"/>
                  <a:gd name="T5" fmla="*/ 0 h 214"/>
                  <a:gd name="T6" fmla="*/ 182 w 188"/>
                  <a:gd name="T7" fmla="*/ 24 h 214"/>
                  <a:gd name="T8" fmla="*/ 188 w 188"/>
                  <a:gd name="T9" fmla="*/ 42 h 214"/>
                  <a:gd name="T10" fmla="*/ 178 w 188"/>
                  <a:gd name="T11" fmla="*/ 58 h 214"/>
                  <a:gd name="T12" fmla="*/ 170 w 188"/>
                  <a:gd name="T13" fmla="*/ 76 h 214"/>
                  <a:gd name="T14" fmla="*/ 162 w 188"/>
                  <a:gd name="T15" fmla="*/ 126 h 214"/>
                  <a:gd name="T16" fmla="*/ 144 w 188"/>
                  <a:gd name="T17" fmla="*/ 136 h 214"/>
                  <a:gd name="T18" fmla="*/ 120 w 188"/>
                  <a:gd name="T19" fmla="*/ 138 h 214"/>
                  <a:gd name="T20" fmla="*/ 112 w 188"/>
                  <a:gd name="T21" fmla="*/ 124 h 214"/>
                  <a:gd name="T22" fmla="*/ 102 w 188"/>
                  <a:gd name="T23" fmla="*/ 146 h 214"/>
                  <a:gd name="T24" fmla="*/ 90 w 188"/>
                  <a:gd name="T25" fmla="*/ 150 h 214"/>
                  <a:gd name="T26" fmla="*/ 80 w 188"/>
                  <a:gd name="T27" fmla="*/ 132 h 214"/>
                  <a:gd name="T28" fmla="*/ 58 w 188"/>
                  <a:gd name="T29" fmla="*/ 144 h 214"/>
                  <a:gd name="T30" fmla="*/ 76 w 188"/>
                  <a:gd name="T31" fmla="*/ 142 h 214"/>
                  <a:gd name="T32" fmla="*/ 78 w 188"/>
                  <a:gd name="T33" fmla="*/ 160 h 214"/>
                  <a:gd name="T34" fmla="*/ 58 w 188"/>
                  <a:gd name="T35" fmla="*/ 166 h 214"/>
                  <a:gd name="T36" fmla="*/ 34 w 188"/>
                  <a:gd name="T37" fmla="*/ 166 h 214"/>
                  <a:gd name="T38" fmla="*/ 36 w 188"/>
                  <a:gd name="T39" fmla="*/ 154 h 214"/>
                  <a:gd name="T40" fmla="*/ 46 w 188"/>
                  <a:gd name="T41" fmla="*/ 144 h 214"/>
                  <a:gd name="T42" fmla="*/ 34 w 188"/>
                  <a:gd name="T43" fmla="*/ 148 h 214"/>
                  <a:gd name="T44" fmla="*/ 26 w 188"/>
                  <a:gd name="T45" fmla="*/ 166 h 214"/>
                  <a:gd name="T46" fmla="*/ 30 w 188"/>
                  <a:gd name="T47" fmla="*/ 190 h 214"/>
                  <a:gd name="T48" fmla="*/ 14 w 188"/>
                  <a:gd name="T49" fmla="*/ 200 h 214"/>
                  <a:gd name="T50" fmla="*/ 0 w 188"/>
                  <a:gd name="T51" fmla="*/ 214 h 214"/>
                  <a:gd name="T52" fmla="*/ 8 w 188"/>
                  <a:gd name="T53" fmla="*/ 188 h 214"/>
                  <a:gd name="T54" fmla="*/ 0 w 188"/>
                  <a:gd name="T55" fmla="*/ 164 h 214"/>
                  <a:gd name="T56" fmla="*/ 14 w 188"/>
                  <a:gd name="T57" fmla="*/ 152 h 214"/>
                  <a:gd name="T58" fmla="*/ 32 w 188"/>
                  <a:gd name="T59" fmla="*/ 134 h 214"/>
                  <a:gd name="T60" fmla="*/ 44 w 188"/>
                  <a:gd name="T61" fmla="*/ 118 h 214"/>
                  <a:gd name="T62" fmla="*/ 72 w 188"/>
                  <a:gd name="T63" fmla="*/ 116 h 214"/>
                  <a:gd name="T64" fmla="*/ 84 w 188"/>
                  <a:gd name="T65" fmla="*/ 112 h 214"/>
                  <a:gd name="T66" fmla="*/ 114 w 188"/>
                  <a:gd name="T67" fmla="*/ 78 h 214"/>
                  <a:gd name="T68" fmla="*/ 120 w 188"/>
                  <a:gd name="T69" fmla="*/ 92 h 214"/>
                  <a:gd name="T70" fmla="*/ 132 w 188"/>
                  <a:gd name="T71" fmla="*/ 76 h 214"/>
                  <a:gd name="T72" fmla="*/ 150 w 188"/>
                  <a:gd name="T73" fmla="*/ 54 h 214"/>
                  <a:gd name="T74" fmla="*/ 154 w 188"/>
                  <a:gd name="T75" fmla="*/ 42 h 214"/>
                  <a:gd name="T76" fmla="*/ 148 w 188"/>
                  <a:gd name="T77" fmla="*/ 38 h 214"/>
                  <a:gd name="T78" fmla="*/ 152 w 188"/>
                  <a:gd name="T79" fmla="*/ 32 h 214"/>
                  <a:gd name="T80" fmla="*/ 158 w 188"/>
                  <a:gd name="T81" fmla="*/ 2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88" h="214">
                    <a:moveTo>
                      <a:pt x="158" y="24"/>
                    </a:moveTo>
                    <a:cubicBezTo>
                      <a:pt x="156" y="18"/>
                      <a:pt x="160" y="6"/>
                      <a:pt x="160" y="6"/>
                    </a:cubicBezTo>
                    <a:cubicBezTo>
                      <a:pt x="167" y="16"/>
                      <a:pt x="167" y="8"/>
                      <a:pt x="170" y="0"/>
                    </a:cubicBezTo>
                    <a:cubicBezTo>
                      <a:pt x="181" y="4"/>
                      <a:pt x="179" y="14"/>
                      <a:pt x="182" y="24"/>
                    </a:cubicBezTo>
                    <a:cubicBezTo>
                      <a:pt x="184" y="30"/>
                      <a:pt x="188" y="42"/>
                      <a:pt x="188" y="42"/>
                    </a:cubicBezTo>
                    <a:cubicBezTo>
                      <a:pt x="183" y="56"/>
                      <a:pt x="188" y="52"/>
                      <a:pt x="178" y="58"/>
                    </a:cubicBezTo>
                    <a:cubicBezTo>
                      <a:pt x="174" y="63"/>
                      <a:pt x="170" y="76"/>
                      <a:pt x="170" y="76"/>
                    </a:cubicBezTo>
                    <a:cubicBezTo>
                      <a:pt x="169" y="100"/>
                      <a:pt x="173" y="110"/>
                      <a:pt x="162" y="126"/>
                    </a:cubicBezTo>
                    <a:cubicBezTo>
                      <a:pt x="150" y="118"/>
                      <a:pt x="155" y="132"/>
                      <a:pt x="144" y="136"/>
                    </a:cubicBezTo>
                    <a:cubicBezTo>
                      <a:pt x="135" y="134"/>
                      <a:pt x="129" y="135"/>
                      <a:pt x="120" y="138"/>
                    </a:cubicBezTo>
                    <a:cubicBezTo>
                      <a:pt x="114" y="129"/>
                      <a:pt x="122" y="127"/>
                      <a:pt x="112" y="124"/>
                    </a:cubicBezTo>
                    <a:cubicBezTo>
                      <a:pt x="108" y="130"/>
                      <a:pt x="108" y="142"/>
                      <a:pt x="102" y="146"/>
                    </a:cubicBezTo>
                    <a:cubicBezTo>
                      <a:pt x="98" y="148"/>
                      <a:pt x="90" y="150"/>
                      <a:pt x="90" y="150"/>
                    </a:cubicBezTo>
                    <a:cubicBezTo>
                      <a:pt x="87" y="141"/>
                      <a:pt x="89" y="135"/>
                      <a:pt x="80" y="132"/>
                    </a:cubicBezTo>
                    <a:cubicBezTo>
                      <a:pt x="68" y="134"/>
                      <a:pt x="65" y="134"/>
                      <a:pt x="58" y="144"/>
                    </a:cubicBezTo>
                    <a:cubicBezTo>
                      <a:pt x="66" y="150"/>
                      <a:pt x="68" y="147"/>
                      <a:pt x="76" y="142"/>
                    </a:cubicBezTo>
                    <a:cubicBezTo>
                      <a:pt x="81" y="146"/>
                      <a:pt x="85" y="155"/>
                      <a:pt x="78" y="160"/>
                    </a:cubicBezTo>
                    <a:cubicBezTo>
                      <a:pt x="75" y="162"/>
                      <a:pt x="62" y="165"/>
                      <a:pt x="58" y="166"/>
                    </a:cubicBezTo>
                    <a:cubicBezTo>
                      <a:pt x="48" y="173"/>
                      <a:pt x="44" y="173"/>
                      <a:pt x="34" y="166"/>
                    </a:cubicBezTo>
                    <a:cubicBezTo>
                      <a:pt x="35" y="162"/>
                      <a:pt x="34" y="158"/>
                      <a:pt x="36" y="154"/>
                    </a:cubicBezTo>
                    <a:cubicBezTo>
                      <a:pt x="38" y="150"/>
                      <a:pt x="55" y="146"/>
                      <a:pt x="46" y="144"/>
                    </a:cubicBezTo>
                    <a:cubicBezTo>
                      <a:pt x="42" y="143"/>
                      <a:pt x="34" y="148"/>
                      <a:pt x="34" y="148"/>
                    </a:cubicBezTo>
                    <a:cubicBezTo>
                      <a:pt x="32" y="155"/>
                      <a:pt x="28" y="159"/>
                      <a:pt x="26" y="166"/>
                    </a:cubicBezTo>
                    <a:cubicBezTo>
                      <a:pt x="36" y="182"/>
                      <a:pt x="36" y="173"/>
                      <a:pt x="30" y="190"/>
                    </a:cubicBezTo>
                    <a:cubicBezTo>
                      <a:pt x="28" y="196"/>
                      <a:pt x="14" y="200"/>
                      <a:pt x="14" y="200"/>
                    </a:cubicBezTo>
                    <a:cubicBezTo>
                      <a:pt x="5" y="214"/>
                      <a:pt x="11" y="210"/>
                      <a:pt x="0" y="214"/>
                    </a:cubicBezTo>
                    <a:cubicBezTo>
                      <a:pt x="2" y="202"/>
                      <a:pt x="5" y="198"/>
                      <a:pt x="8" y="188"/>
                    </a:cubicBezTo>
                    <a:cubicBezTo>
                      <a:pt x="6" y="178"/>
                      <a:pt x="3" y="173"/>
                      <a:pt x="0" y="164"/>
                    </a:cubicBezTo>
                    <a:cubicBezTo>
                      <a:pt x="3" y="156"/>
                      <a:pt x="7" y="157"/>
                      <a:pt x="14" y="152"/>
                    </a:cubicBezTo>
                    <a:cubicBezTo>
                      <a:pt x="18" y="141"/>
                      <a:pt x="23" y="140"/>
                      <a:pt x="32" y="134"/>
                    </a:cubicBezTo>
                    <a:cubicBezTo>
                      <a:pt x="37" y="127"/>
                      <a:pt x="37" y="123"/>
                      <a:pt x="44" y="118"/>
                    </a:cubicBezTo>
                    <a:cubicBezTo>
                      <a:pt x="64" y="121"/>
                      <a:pt x="55" y="122"/>
                      <a:pt x="72" y="116"/>
                    </a:cubicBezTo>
                    <a:cubicBezTo>
                      <a:pt x="76" y="115"/>
                      <a:pt x="84" y="112"/>
                      <a:pt x="84" y="112"/>
                    </a:cubicBezTo>
                    <a:cubicBezTo>
                      <a:pt x="105" y="119"/>
                      <a:pt x="97" y="84"/>
                      <a:pt x="114" y="78"/>
                    </a:cubicBezTo>
                    <a:cubicBezTo>
                      <a:pt x="117" y="87"/>
                      <a:pt x="110" y="89"/>
                      <a:pt x="120" y="92"/>
                    </a:cubicBezTo>
                    <a:cubicBezTo>
                      <a:pt x="125" y="85"/>
                      <a:pt x="125" y="81"/>
                      <a:pt x="132" y="76"/>
                    </a:cubicBezTo>
                    <a:cubicBezTo>
                      <a:pt x="138" y="68"/>
                      <a:pt x="146" y="65"/>
                      <a:pt x="150" y="54"/>
                    </a:cubicBezTo>
                    <a:cubicBezTo>
                      <a:pt x="151" y="50"/>
                      <a:pt x="154" y="42"/>
                      <a:pt x="154" y="42"/>
                    </a:cubicBezTo>
                    <a:cubicBezTo>
                      <a:pt x="152" y="41"/>
                      <a:pt x="148" y="40"/>
                      <a:pt x="148" y="38"/>
                    </a:cubicBezTo>
                    <a:cubicBezTo>
                      <a:pt x="148" y="36"/>
                      <a:pt x="161" y="33"/>
                      <a:pt x="152" y="32"/>
                    </a:cubicBezTo>
                    <a:lnTo>
                      <a:pt x="158" y="24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9" name="Freeform 49"/>
              <p:cNvSpPr>
                <a:spLocks/>
              </p:cNvSpPr>
              <p:nvPr userDrawn="1"/>
            </p:nvSpPr>
            <p:spPr bwMode="ltGray">
              <a:xfrm>
                <a:off x="2677" y="233"/>
                <a:ext cx="14" cy="10"/>
              </a:xfrm>
              <a:custGeom>
                <a:avLst/>
                <a:gdLst>
                  <a:gd name="T0" fmla="*/ 0 w 13"/>
                  <a:gd name="T1" fmla="*/ 9 h 13"/>
                  <a:gd name="T2" fmla="*/ 4 w 13"/>
                  <a:gd name="T3" fmla="*/ 13 h 13"/>
                  <a:gd name="T4" fmla="*/ 0 w 13"/>
                  <a:gd name="T5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3">
                    <a:moveTo>
                      <a:pt x="0" y="9"/>
                    </a:moveTo>
                    <a:cubicBezTo>
                      <a:pt x="6" y="0"/>
                      <a:pt x="13" y="7"/>
                      <a:pt x="4" y="13"/>
                    </a:cubicBezTo>
                    <a:cubicBezTo>
                      <a:pt x="0" y="6"/>
                      <a:pt x="0" y="5"/>
                      <a:pt x="0" y="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0" name="Freeform 50"/>
              <p:cNvSpPr>
                <a:spLocks/>
              </p:cNvSpPr>
              <p:nvPr userDrawn="1"/>
            </p:nvSpPr>
            <p:spPr bwMode="ltGray">
              <a:xfrm>
                <a:off x="1627" y="353"/>
                <a:ext cx="813" cy="462"/>
              </a:xfrm>
              <a:custGeom>
                <a:avLst/>
                <a:gdLst>
                  <a:gd name="T0" fmla="*/ 812 w 812"/>
                  <a:gd name="T1" fmla="*/ 26 h 564"/>
                  <a:gd name="T2" fmla="*/ 778 w 812"/>
                  <a:gd name="T3" fmla="*/ 78 h 564"/>
                  <a:gd name="T4" fmla="*/ 748 w 812"/>
                  <a:gd name="T5" fmla="*/ 122 h 564"/>
                  <a:gd name="T6" fmla="*/ 722 w 812"/>
                  <a:gd name="T7" fmla="*/ 142 h 564"/>
                  <a:gd name="T8" fmla="*/ 634 w 812"/>
                  <a:gd name="T9" fmla="*/ 180 h 564"/>
                  <a:gd name="T10" fmla="*/ 632 w 812"/>
                  <a:gd name="T11" fmla="*/ 210 h 564"/>
                  <a:gd name="T12" fmla="*/ 604 w 812"/>
                  <a:gd name="T13" fmla="*/ 230 h 564"/>
                  <a:gd name="T14" fmla="*/ 620 w 812"/>
                  <a:gd name="T15" fmla="*/ 178 h 564"/>
                  <a:gd name="T16" fmla="*/ 576 w 812"/>
                  <a:gd name="T17" fmla="*/ 188 h 564"/>
                  <a:gd name="T18" fmla="*/ 556 w 812"/>
                  <a:gd name="T19" fmla="*/ 218 h 564"/>
                  <a:gd name="T20" fmla="*/ 596 w 812"/>
                  <a:gd name="T21" fmla="*/ 280 h 564"/>
                  <a:gd name="T22" fmla="*/ 594 w 812"/>
                  <a:gd name="T23" fmla="*/ 368 h 564"/>
                  <a:gd name="T24" fmla="*/ 542 w 812"/>
                  <a:gd name="T25" fmla="*/ 406 h 564"/>
                  <a:gd name="T26" fmla="*/ 522 w 812"/>
                  <a:gd name="T27" fmla="*/ 386 h 564"/>
                  <a:gd name="T28" fmla="*/ 482 w 812"/>
                  <a:gd name="T29" fmla="*/ 348 h 564"/>
                  <a:gd name="T30" fmla="*/ 462 w 812"/>
                  <a:gd name="T31" fmla="*/ 348 h 564"/>
                  <a:gd name="T32" fmla="*/ 450 w 812"/>
                  <a:gd name="T33" fmla="*/ 394 h 564"/>
                  <a:gd name="T34" fmla="*/ 500 w 812"/>
                  <a:gd name="T35" fmla="*/ 464 h 564"/>
                  <a:gd name="T36" fmla="*/ 510 w 812"/>
                  <a:gd name="T37" fmla="*/ 524 h 564"/>
                  <a:gd name="T38" fmla="*/ 526 w 812"/>
                  <a:gd name="T39" fmla="*/ 560 h 564"/>
                  <a:gd name="T40" fmla="*/ 492 w 812"/>
                  <a:gd name="T41" fmla="*/ 544 h 564"/>
                  <a:gd name="T42" fmla="*/ 470 w 812"/>
                  <a:gd name="T43" fmla="*/ 518 h 564"/>
                  <a:gd name="T44" fmla="*/ 422 w 812"/>
                  <a:gd name="T45" fmla="*/ 424 h 564"/>
                  <a:gd name="T46" fmla="*/ 426 w 812"/>
                  <a:gd name="T47" fmla="*/ 310 h 564"/>
                  <a:gd name="T48" fmla="*/ 422 w 812"/>
                  <a:gd name="T49" fmla="*/ 268 h 564"/>
                  <a:gd name="T50" fmla="*/ 412 w 812"/>
                  <a:gd name="T51" fmla="*/ 276 h 564"/>
                  <a:gd name="T52" fmla="*/ 386 w 812"/>
                  <a:gd name="T53" fmla="*/ 266 h 564"/>
                  <a:gd name="T54" fmla="*/ 360 w 812"/>
                  <a:gd name="T55" fmla="*/ 170 h 564"/>
                  <a:gd name="T56" fmla="*/ 330 w 812"/>
                  <a:gd name="T57" fmla="*/ 166 h 564"/>
                  <a:gd name="T58" fmla="*/ 288 w 812"/>
                  <a:gd name="T59" fmla="*/ 172 h 564"/>
                  <a:gd name="T60" fmla="*/ 242 w 812"/>
                  <a:gd name="T61" fmla="*/ 232 h 564"/>
                  <a:gd name="T62" fmla="*/ 196 w 812"/>
                  <a:gd name="T63" fmla="*/ 268 h 564"/>
                  <a:gd name="T64" fmla="*/ 184 w 812"/>
                  <a:gd name="T65" fmla="*/ 274 h 564"/>
                  <a:gd name="T66" fmla="*/ 160 w 812"/>
                  <a:gd name="T67" fmla="*/ 328 h 564"/>
                  <a:gd name="T68" fmla="*/ 152 w 812"/>
                  <a:gd name="T69" fmla="*/ 354 h 564"/>
                  <a:gd name="T70" fmla="*/ 128 w 812"/>
                  <a:gd name="T71" fmla="*/ 404 h 564"/>
                  <a:gd name="T72" fmla="*/ 94 w 812"/>
                  <a:gd name="T73" fmla="*/ 392 h 564"/>
                  <a:gd name="T74" fmla="*/ 66 w 812"/>
                  <a:gd name="T75" fmla="*/ 258 h 564"/>
                  <a:gd name="T76" fmla="*/ 72 w 812"/>
                  <a:gd name="T77" fmla="*/ 156 h 564"/>
                  <a:gd name="T78" fmla="*/ 44 w 812"/>
                  <a:gd name="T79" fmla="*/ 180 h 564"/>
                  <a:gd name="T80" fmla="*/ 20 w 812"/>
                  <a:gd name="T81" fmla="*/ 150 h 564"/>
                  <a:gd name="T82" fmla="*/ 24 w 812"/>
                  <a:gd name="T83" fmla="*/ 138 h 564"/>
                  <a:gd name="T84" fmla="*/ 0 w 812"/>
                  <a:gd name="T85" fmla="*/ 92 h 564"/>
                  <a:gd name="T86" fmla="*/ 798 w 812"/>
                  <a:gd name="T87" fmla="*/ 6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12" h="564">
                    <a:moveTo>
                      <a:pt x="798" y="6"/>
                    </a:moveTo>
                    <a:cubicBezTo>
                      <a:pt x="801" y="15"/>
                      <a:pt x="809" y="16"/>
                      <a:pt x="812" y="26"/>
                    </a:cubicBezTo>
                    <a:cubicBezTo>
                      <a:pt x="809" y="36"/>
                      <a:pt x="801" y="41"/>
                      <a:pt x="796" y="50"/>
                    </a:cubicBezTo>
                    <a:cubicBezTo>
                      <a:pt x="791" y="61"/>
                      <a:pt x="788" y="71"/>
                      <a:pt x="778" y="78"/>
                    </a:cubicBezTo>
                    <a:cubicBezTo>
                      <a:pt x="773" y="85"/>
                      <a:pt x="771" y="88"/>
                      <a:pt x="774" y="96"/>
                    </a:cubicBezTo>
                    <a:cubicBezTo>
                      <a:pt x="767" y="107"/>
                      <a:pt x="758" y="114"/>
                      <a:pt x="748" y="122"/>
                    </a:cubicBezTo>
                    <a:cubicBezTo>
                      <a:pt x="744" y="125"/>
                      <a:pt x="736" y="130"/>
                      <a:pt x="736" y="130"/>
                    </a:cubicBezTo>
                    <a:cubicBezTo>
                      <a:pt x="740" y="141"/>
                      <a:pt x="731" y="140"/>
                      <a:pt x="722" y="142"/>
                    </a:cubicBezTo>
                    <a:cubicBezTo>
                      <a:pt x="716" y="148"/>
                      <a:pt x="712" y="151"/>
                      <a:pt x="704" y="154"/>
                    </a:cubicBezTo>
                    <a:cubicBezTo>
                      <a:pt x="686" y="150"/>
                      <a:pt x="650" y="169"/>
                      <a:pt x="634" y="180"/>
                    </a:cubicBezTo>
                    <a:cubicBezTo>
                      <a:pt x="636" y="189"/>
                      <a:pt x="631" y="193"/>
                      <a:pt x="640" y="196"/>
                    </a:cubicBezTo>
                    <a:cubicBezTo>
                      <a:pt x="643" y="205"/>
                      <a:pt x="640" y="207"/>
                      <a:pt x="632" y="210"/>
                    </a:cubicBezTo>
                    <a:cubicBezTo>
                      <a:pt x="626" y="219"/>
                      <a:pt x="623" y="226"/>
                      <a:pt x="614" y="232"/>
                    </a:cubicBezTo>
                    <a:cubicBezTo>
                      <a:pt x="611" y="231"/>
                      <a:pt x="606" y="233"/>
                      <a:pt x="604" y="230"/>
                    </a:cubicBezTo>
                    <a:cubicBezTo>
                      <a:pt x="599" y="220"/>
                      <a:pt x="610" y="199"/>
                      <a:pt x="620" y="196"/>
                    </a:cubicBezTo>
                    <a:cubicBezTo>
                      <a:pt x="623" y="187"/>
                      <a:pt x="617" y="187"/>
                      <a:pt x="620" y="178"/>
                    </a:cubicBezTo>
                    <a:cubicBezTo>
                      <a:pt x="617" y="164"/>
                      <a:pt x="609" y="168"/>
                      <a:pt x="598" y="172"/>
                    </a:cubicBezTo>
                    <a:cubicBezTo>
                      <a:pt x="592" y="180"/>
                      <a:pt x="585" y="185"/>
                      <a:pt x="576" y="188"/>
                    </a:cubicBezTo>
                    <a:cubicBezTo>
                      <a:pt x="572" y="194"/>
                      <a:pt x="568" y="200"/>
                      <a:pt x="564" y="206"/>
                    </a:cubicBezTo>
                    <a:cubicBezTo>
                      <a:pt x="561" y="210"/>
                      <a:pt x="556" y="218"/>
                      <a:pt x="556" y="218"/>
                    </a:cubicBezTo>
                    <a:cubicBezTo>
                      <a:pt x="558" y="234"/>
                      <a:pt x="559" y="243"/>
                      <a:pt x="572" y="252"/>
                    </a:cubicBezTo>
                    <a:cubicBezTo>
                      <a:pt x="579" y="262"/>
                      <a:pt x="586" y="273"/>
                      <a:pt x="596" y="280"/>
                    </a:cubicBezTo>
                    <a:cubicBezTo>
                      <a:pt x="598" y="286"/>
                      <a:pt x="602" y="298"/>
                      <a:pt x="602" y="298"/>
                    </a:cubicBezTo>
                    <a:cubicBezTo>
                      <a:pt x="601" y="308"/>
                      <a:pt x="599" y="361"/>
                      <a:pt x="594" y="368"/>
                    </a:cubicBezTo>
                    <a:cubicBezTo>
                      <a:pt x="590" y="374"/>
                      <a:pt x="576" y="378"/>
                      <a:pt x="570" y="382"/>
                    </a:cubicBezTo>
                    <a:cubicBezTo>
                      <a:pt x="563" y="393"/>
                      <a:pt x="550" y="396"/>
                      <a:pt x="542" y="406"/>
                    </a:cubicBezTo>
                    <a:cubicBezTo>
                      <a:pt x="536" y="413"/>
                      <a:pt x="539" y="417"/>
                      <a:pt x="530" y="420"/>
                    </a:cubicBezTo>
                    <a:cubicBezTo>
                      <a:pt x="526" y="408"/>
                      <a:pt x="538" y="391"/>
                      <a:pt x="522" y="386"/>
                    </a:cubicBezTo>
                    <a:cubicBezTo>
                      <a:pt x="516" y="377"/>
                      <a:pt x="510" y="364"/>
                      <a:pt x="502" y="356"/>
                    </a:cubicBezTo>
                    <a:cubicBezTo>
                      <a:pt x="497" y="341"/>
                      <a:pt x="505" y="360"/>
                      <a:pt x="482" y="348"/>
                    </a:cubicBezTo>
                    <a:cubicBezTo>
                      <a:pt x="478" y="346"/>
                      <a:pt x="478" y="339"/>
                      <a:pt x="474" y="336"/>
                    </a:cubicBezTo>
                    <a:cubicBezTo>
                      <a:pt x="470" y="323"/>
                      <a:pt x="466" y="342"/>
                      <a:pt x="462" y="348"/>
                    </a:cubicBezTo>
                    <a:cubicBezTo>
                      <a:pt x="460" y="358"/>
                      <a:pt x="456" y="363"/>
                      <a:pt x="454" y="374"/>
                    </a:cubicBezTo>
                    <a:cubicBezTo>
                      <a:pt x="457" y="383"/>
                      <a:pt x="455" y="387"/>
                      <a:pt x="450" y="394"/>
                    </a:cubicBezTo>
                    <a:cubicBezTo>
                      <a:pt x="454" y="399"/>
                      <a:pt x="464" y="411"/>
                      <a:pt x="466" y="418"/>
                    </a:cubicBezTo>
                    <a:cubicBezTo>
                      <a:pt x="474" y="443"/>
                      <a:pt x="472" y="458"/>
                      <a:pt x="500" y="464"/>
                    </a:cubicBezTo>
                    <a:cubicBezTo>
                      <a:pt x="507" y="469"/>
                      <a:pt x="510" y="474"/>
                      <a:pt x="516" y="480"/>
                    </a:cubicBezTo>
                    <a:cubicBezTo>
                      <a:pt x="511" y="494"/>
                      <a:pt x="513" y="509"/>
                      <a:pt x="510" y="524"/>
                    </a:cubicBezTo>
                    <a:cubicBezTo>
                      <a:pt x="512" y="537"/>
                      <a:pt x="511" y="541"/>
                      <a:pt x="522" y="548"/>
                    </a:cubicBezTo>
                    <a:cubicBezTo>
                      <a:pt x="523" y="552"/>
                      <a:pt x="525" y="556"/>
                      <a:pt x="526" y="560"/>
                    </a:cubicBezTo>
                    <a:cubicBezTo>
                      <a:pt x="527" y="564"/>
                      <a:pt x="514" y="556"/>
                      <a:pt x="514" y="556"/>
                    </a:cubicBezTo>
                    <a:cubicBezTo>
                      <a:pt x="502" y="564"/>
                      <a:pt x="501" y="551"/>
                      <a:pt x="492" y="544"/>
                    </a:cubicBezTo>
                    <a:cubicBezTo>
                      <a:pt x="488" y="541"/>
                      <a:pt x="480" y="536"/>
                      <a:pt x="480" y="536"/>
                    </a:cubicBezTo>
                    <a:cubicBezTo>
                      <a:pt x="471" y="522"/>
                      <a:pt x="474" y="529"/>
                      <a:pt x="470" y="518"/>
                    </a:cubicBezTo>
                    <a:cubicBezTo>
                      <a:pt x="467" y="491"/>
                      <a:pt x="461" y="446"/>
                      <a:pt x="436" y="430"/>
                    </a:cubicBezTo>
                    <a:cubicBezTo>
                      <a:pt x="428" y="433"/>
                      <a:pt x="425" y="433"/>
                      <a:pt x="422" y="424"/>
                    </a:cubicBezTo>
                    <a:cubicBezTo>
                      <a:pt x="427" y="404"/>
                      <a:pt x="432" y="383"/>
                      <a:pt x="438" y="364"/>
                    </a:cubicBezTo>
                    <a:cubicBezTo>
                      <a:pt x="436" y="343"/>
                      <a:pt x="431" y="330"/>
                      <a:pt x="426" y="310"/>
                    </a:cubicBezTo>
                    <a:cubicBezTo>
                      <a:pt x="429" y="302"/>
                      <a:pt x="425" y="300"/>
                      <a:pt x="422" y="292"/>
                    </a:cubicBezTo>
                    <a:cubicBezTo>
                      <a:pt x="424" y="282"/>
                      <a:pt x="428" y="277"/>
                      <a:pt x="422" y="268"/>
                    </a:cubicBezTo>
                    <a:cubicBezTo>
                      <a:pt x="420" y="269"/>
                      <a:pt x="418" y="269"/>
                      <a:pt x="416" y="270"/>
                    </a:cubicBezTo>
                    <a:cubicBezTo>
                      <a:pt x="414" y="272"/>
                      <a:pt x="414" y="275"/>
                      <a:pt x="412" y="276"/>
                    </a:cubicBezTo>
                    <a:cubicBezTo>
                      <a:pt x="408" y="278"/>
                      <a:pt x="400" y="280"/>
                      <a:pt x="400" y="280"/>
                    </a:cubicBezTo>
                    <a:cubicBezTo>
                      <a:pt x="394" y="274"/>
                      <a:pt x="389" y="274"/>
                      <a:pt x="386" y="266"/>
                    </a:cubicBezTo>
                    <a:cubicBezTo>
                      <a:pt x="391" y="251"/>
                      <a:pt x="379" y="206"/>
                      <a:pt x="364" y="196"/>
                    </a:cubicBezTo>
                    <a:cubicBezTo>
                      <a:pt x="357" y="186"/>
                      <a:pt x="358" y="182"/>
                      <a:pt x="360" y="170"/>
                    </a:cubicBezTo>
                    <a:cubicBezTo>
                      <a:pt x="358" y="160"/>
                      <a:pt x="356" y="147"/>
                      <a:pt x="346" y="144"/>
                    </a:cubicBezTo>
                    <a:cubicBezTo>
                      <a:pt x="343" y="154"/>
                      <a:pt x="338" y="160"/>
                      <a:pt x="330" y="166"/>
                    </a:cubicBezTo>
                    <a:cubicBezTo>
                      <a:pt x="323" y="164"/>
                      <a:pt x="308" y="160"/>
                      <a:pt x="308" y="160"/>
                    </a:cubicBezTo>
                    <a:cubicBezTo>
                      <a:pt x="296" y="162"/>
                      <a:pt x="297" y="166"/>
                      <a:pt x="288" y="172"/>
                    </a:cubicBezTo>
                    <a:cubicBezTo>
                      <a:pt x="284" y="185"/>
                      <a:pt x="282" y="191"/>
                      <a:pt x="268" y="196"/>
                    </a:cubicBezTo>
                    <a:cubicBezTo>
                      <a:pt x="264" y="200"/>
                      <a:pt x="243" y="231"/>
                      <a:pt x="242" y="232"/>
                    </a:cubicBezTo>
                    <a:cubicBezTo>
                      <a:pt x="231" y="239"/>
                      <a:pt x="215" y="247"/>
                      <a:pt x="206" y="256"/>
                    </a:cubicBezTo>
                    <a:cubicBezTo>
                      <a:pt x="202" y="260"/>
                      <a:pt x="200" y="265"/>
                      <a:pt x="196" y="268"/>
                    </a:cubicBezTo>
                    <a:cubicBezTo>
                      <a:pt x="194" y="269"/>
                      <a:pt x="192" y="269"/>
                      <a:pt x="190" y="270"/>
                    </a:cubicBezTo>
                    <a:cubicBezTo>
                      <a:pt x="188" y="271"/>
                      <a:pt x="186" y="272"/>
                      <a:pt x="184" y="274"/>
                    </a:cubicBezTo>
                    <a:cubicBezTo>
                      <a:pt x="180" y="278"/>
                      <a:pt x="172" y="286"/>
                      <a:pt x="172" y="286"/>
                    </a:cubicBezTo>
                    <a:cubicBezTo>
                      <a:pt x="167" y="300"/>
                      <a:pt x="165" y="314"/>
                      <a:pt x="160" y="328"/>
                    </a:cubicBezTo>
                    <a:cubicBezTo>
                      <a:pt x="158" y="335"/>
                      <a:pt x="156" y="341"/>
                      <a:pt x="154" y="348"/>
                    </a:cubicBezTo>
                    <a:cubicBezTo>
                      <a:pt x="153" y="350"/>
                      <a:pt x="152" y="354"/>
                      <a:pt x="152" y="354"/>
                    </a:cubicBezTo>
                    <a:cubicBezTo>
                      <a:pt x="152" y="359"/>
                      <a:pt x="156" y="384"/>
                      <a:pt x="146" y="392"/>
                    </a:cubicBezTo>
                    <a:cubicBezTo>
                      <a:pt x="141" y="397"/>
                      <a:pt x="128" y="404"/>
                      <a:pt x="128" y="404"/>
                    </a:cubicBezTo>
                    <a:cubicBezTo>
                      <a:pt x="125" y="412"/>
                      <a:pt x="122" y="421"/>
                      <a:pt x="114" y="424"/>
                    </a:cubicBezTo>
                    <a:cubicBezTo>
                      <a:pt x="100" y="419"/>
                      <a:pt x="97" y="405"/>
                      <a:pt x="94" y="392"/>
                    </a:cubicBezTo>
                    <a:cubicBezTo>
                      <a:pt x="86" y="362"/>
                      <a:pt x="82" y="332"/>
                      <a:pt x="72" y="302"/>
                    </a:cubicBezTo>
                    <a:cubicBezTo>
                      <a:pt x="71" y="281"/>
                      <a:pt x="70" y="275"/>
                      <a:pt x="66" y="258"/>
                    </a:cubicBezTo>
                    <a:cubicBezTo>
                      <a:pt x="66" y="251"/>
                      <a:pt x="68" y="219"/>
                      <a:pt x="64" y="208"/>
                    </a:cubicBezTo>
                    <a:cubicBezTo>
                      <a:pt x="70" y="191"/>
                      <a:pt x="66" y="173"/>
                      <a:pt x="72" y="156"/>
                    </a:cubicBezTo>
                    <a:cubicBezTo>
                      <a:pt x="66" y="139"/>
                      <a:pt x="60" y="168"/>
                      <a:pt x="56" y="172"/>
                    </a:cubicBezTo>
                    <a:cubicBezTo>
                      <a:pt x="53" y="175"/>
                      <a:pt x="44" y="180"/>
                      <a:pt x="44" y="180"/>
                    </a:cubicBezTo>
                    <a:cubicBezTo>
                      <a:pt x="35" y="177"/>
                      <a:pt x="28" y="173"/>
                      <a:pt x="24" y="162"/>
                    </a:cubicBezTo>
                    <a:cubicBezTo>
                      <a:pt x="23" y="158"/>
                      <a:pt x="20" y="150"/>
                      <a:pt x="20" y="150"/>
                    </a:cubicBezTo>
                    <a:cubicBezTo>
                      <a:pt x="30" y="148"/>
                      <a:pt x="30" y="143"/>
                      <a:pt x="38" y="138"/>
                    </a:cubicBezTo>
                    <a:cubicBezTo>
                      <a:pt x="35" y="128"/>
                      <a:pt x="31" y="133"/>
                      <a:pt x="24" y="138"/>
                    </a:cubicBezTo>
                    <a:cubicBezTo>
                      <a:pt x="15" y="135"/>
                      <a:pt x="15" y="132"/>
                      <a:pt x="18" y="124"/>
                    </a:cubicBezTo>
                    <a:cubicBezTo>
                      <a:pt x="11" y="114"/>
                      <a:pt x="9" y="101"/>
                      <a:pt x="0" y="92"/>
                    </a:cubicBezTo>
                    <a:lnTo>
                      <a:pt x="76" y="0"/>
                    </a:lnTo>
                    <a:lnTo>
                      <a:pt x="798" y="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1" name="Freeform 51"/>
              <p:cNvSpPr>
                <a:spLocks/>
              </p:cNvSpPr>
              <p:nvPr userDrawn="1"/>
            </p:nvSpPr>
            <p:spPr bwMode="ltGray">
              <a:xfrm>
                <a:off x="1770" y="671"/>
                <a:ext cx="45" cy="71"/>
              </a:xfrm>
              <a:custGeom>
                <a:avLst/>
                <a:gdLst>
                  <a:gd name="T0" fmla="*/ 7 w 43"/>
                  <a:gd name="T1" fmla="*/ 11 h 85"/>
                  <a:gd name="T2" fmla="*/ 17 w 43"/>
                  <a:gd name="T3" fmla="*/ 3 h 85"/>
                  <a:gd name="T4" fmla="*/ 37 w 43"/>
                  <a:gd name="T5" fmla="*/ 33 h 85"/>
                  <a:gd name="T6" fmla="*/ 19 w 43"/>
                  <a:gd name="T7" fmla="*/ 85 h 85"/>
                  <a:gd name="T8" fmla="*/ 1 w 43"/>
                  <a:gd name="T9" fmla="*/ 69 h 85"/>
                  <a:gd name="T10" fmla="*/ 7 w 43"/>
                  <a:gd name="T11" fmla="*/ 1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85">
                    <a:moveTo>
                      <a:pt x="7" y="11"/>
                    </a:moveTo>
                    <a:cubicBezTo>
                      <a:pt x="4" y="2"/>
                      <a:pt x="9" y="0"/>
                      <a:pt x="17" y="3"/>
                    </a:cubicBezTo>
                    <a:cubicBezTo>
                      <a:pt x="24" y="13"/>
                      <a:pt x="28" y="24"/>
                      <a:pt x="37" y="33"/>
                    </a:cubicBezTo>
                    <a:cubicBezTo>
                      <a:pt x="43" y="52"/>
                      <a:pt x="40" y="78"/>
                      <a:pt x="19" y="85"/>
                    </a:cubicBezTo>
                    <a:cubicBezTo>
                      <a:pt x="6" y="81"/>
                      <a:pt x="5" y="81"/>
                      <a:pt x="1" y="69"/>
                    </a:cubicBezTo>
                    <a:cubicBezTo>
                      <a:pt x="2" y="66"/>
                      <a:pt x="0" y="4"/>
                      <a:pt x="7" y="1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2" name="Freeform 52"/>
              <p:cNvSpPr>
                <a:spLocks/>
              </p:cNvSpPr>
              <p:nvPr userDrawn="1"/>
            </p:nvSpPr>
            <p:spPr bwMode="ltGray">
              <a:xfrm>
                <a:off x="2394" y="431"/>
                <a:ext cx="42" cy="59"/>
              </a:xfrm>
              <a:custGeom>
                <a:avLst/>
                <a:gdLst>
                  <a:gd name="T0" fmla="*/ 13 w 44"/>
                  <a:gd name="T1" fmla="*/ 28 h 74"/>
                  <a:gd name="T2" fmla="*/ 29 w 44"/>
                  <a:gd name="T3" fmla="*/ 2 h 74"/>
                  <a:gd name="T4" fmla="*/ 43 w 44"/>
                  <a:gd name="T5" fmla="*/ 4 h 74"/>
                  <a:gd name="T6" fmla="*/ 39 w 44"/>
                  <a:gd name="T7" fmla="*/ 26 h 74"/>
                  <a:gd name="T8" fmla="*/ 13 w 44"/>
                  <a:gd name="T9" fmla="*/ 74 h 74"/>
                  <a:gd name="T10" fmla="*/ 7 w 44"/>
                  <a:gd name="T11" fmla="*/ 60 h 74"/>
                  <a:gd name="T12" fmla="*/ 3 w 44"/>
                  <a:gd name="T13" fmla="*/ 36 h 74"/>
                  <a:gd name="T14" fmla="*/ 13 w 44"/>
                  <a:gd name="T15" fmla="*/ 2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74">
                    <a:moveTo>
                      <a:pt x="13" y="28"/>
                    </a:moveTo>
                    <a:cubicBezTo>
                      <a:pt x="15" y="13"/>
                      <a:pt x="14" y="7"/>
                      <a:pt x="29" y="2"/>
                    </a:cubicBezTo>
                    <a:cubicBezTo>
                      <a:pt x="34" y="3"/>
                      <a:pt x="40" y="0"/>
                      <a:pt x="43" y="4"/>
                    </a:cubicBezTo>
                    <a:cubicBezTo>
                      <a:pt x="44" y="6"/>
                      <a:pt x="41" y="21"/>
                      <a:pt x="39" y="26"/>
                    </a:cubicBezTo>
                    <a:cubicBezTo>
                      <a:pt x="31" y="43"/>
                      <a:pt x="30" y="63"/>
                      <a:pt x="13" y="74"/>
                    </a:cubicBezTo>
                    <a:cubicBezTo>
                      <a:pt x="4" y="71"/>
                      <a:pt x="4" y="68"/>
                      <a:pt x="7" y="60"/>
                    </a:cubicBezTo>
                    <a:cubicBezTo>
                      <a:pt x="5" y="50"/>
                      <a:pt x="0" y="46"/>
                      <a:pt x="3" y="36"/>
                    </a:cubicBezTo>
                    <a:cubicBezTo>
                      <a:pt x="4" y="32"/>
                      <a:pt x="8" y="23"/>
                      <a:pt x="1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3" name="Freeform 53"/>
              <p:cNvSpPr>
                <a:spLocks/>
              </p:cNvSpPr>
              <p:nvPr userDrawn="1"/>
            </p:nvSpPr>
            <p:spPr bwMode="ltGray">
              <a:xfrm>
                <a:off x="2513" y="402"/>
                <a:ext cx="21" cy="24"/>
              </a:xfrm>
              <a:custGeom>
                <a:avLst/>
                <a:gdLst>
                  <a:gd name="T0" fmla="*/ 7 w 20"/>
                  <a:gd name="T1" fmla="*/ 16 h 30"/>
                  <a:gd name="T2" fmla="*/ 5 w 20"/>
                  <a:gd name="T3" fmla="*/ 30 h 30"/>
                  <a:gd name="T4" fmla="*/ 7 w 20"/>
                  <a:gd name="T5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30">
                    <a:moveTo>
                      <a:pt x="7" y="16"/>
                    </a:moveTo>
                    <a:cubicBezTo>
                      <a:pt x="18" y="0"/>
                      <a:pt x="20" y="20"/>
                      <a:pt x="5" y="30"/>
                    </a:cubicBezTo>
                    <a:cubicBezTo>
                      <a:pt x="0" y="23"/>
                      <a:pt x="1" y="22"/>
                      <a:pt x="7" y="1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4" name="Freeform 54"/>
              <p:cNvSpPr>
                <a:spLocks/>
              </p:cNvSpPr>
              <p:nvPr userDrawn="1"/>
            </p:nvSpPr>
            <p:spPr bwMode="ltGray">
              <a:xfrm>
                <a:off x="333" y="169"/>
                <a:ext cx="1015" cy="866"/>
              </a:xfrm>
              <a:custGeom>
                <a:avLst/>
                <a:gdLst>
                  <a:gd name="T0" fmla="*/ 481 w 682"/>
                  <a:gd name="T1" fmla="*/ 464 h 557"/>
                  <a:gd name="T2" fmla="*/ 486 w 682"/>
                  <a:gd name="T3" fmla="*/ 451 h 557"/>
                  <a:gd name="T4" fmla="*/ 500 w 682"/>
                  <a:gd name="T5" fmla="*/ 413 h 557"/>
                  <a:gd name="T6" fmla="*/ 309 w 682"/>
                  <a:gd name="T7" fmla="*/ 287 h 557"/>
                  <a:gd name="T8" fmla="*/ 282 w 682"/>
                  <a:gd name="T9" fmla="*/ 346 h 557"/>
                  <a:gd name="T10" fmla="*/ 303 w 682"/>
                  <a:gd name="T11" fmla="*/ 556 h 557"/>
                  <a:gd name="T12" fmla="*/ 282 w 682"/>
                  <a:gd name="T13" fmla="*/ 494 h 557"/>
                  <a:gd name="T14" fmla="*/ 242 w 682"/>
                  <a:gd name="T15" fmla="*/ 439 h 557"/>
                  <a:gd name="T16" fmla="*/ 245 w 682"/>
                  <a:gd name="T17" fmla="*/ 413 h 557"/>
                  <a:gd name="T18" fmla="*/ 247 w 682"/>
                  <a:gd name="T19" fmla="*/ 394 h 557"/>
                  <a:gd name="T20" fmla="*/ 220 w 682"/>
                  <a:gd name="T21" fmla="*/ 375 h 557"/>
                  <a:gd name="T22" fmla="*/ 194 w 682"/>
                  <a:gd name="T23" fmla="*/ 346 h 557"/>
                  <a:gd name="T24" fmla="*/ 148 w 682"/>
                  <a:gd name="T25" fmla="*/ 354 h 557"/>
                  <a:gd name="T26" fmla="*/ 126 w 682"/>
                  <a:gd name="T27" fmla="*/ 365 h 557"/>
                  <a:gd name="T28" fmla="*/ 78 w 682"/>
                  <a:gd name="T29" fmla="*/ 365 h 557"/>
                  <a:gd name="T30" fmla="*/ 22 w 682"/>
                  <a:gd name="T31" fmla="*/ 312 h 557"/>
                  <a:gd name="T32" fmla="*/ 11 w 682"/>
                  <a:gd name="T33" fmla="*/ 295 h 557"/>
                  <a:gd name="T34" fmla="*/ 0 w 682"/>
                  <a:gd name="T35" fmla="*/ 264 h 557"/>
                  <a:gd name="T36" fmla="*/ 24 w 682"/>
                  <a:gd name="T37" fmla="*/ 213 h 557"/>
                  <a:gd name="T38" fmla="*/ 32 w 682"/>
                  <a:gd name="T39" fmla="*/ 181 h 557"/>
                  <a:gd name="T40" fmla="*/ 51 w 682"/>
                  <a:gd name="T41" fmla="*/ 143 h 557"/>
                  <a:gd name="T42" fmla="*/ 81 w 682"/>
                  <a:gd name="T43" fmla="*/ 116 h 557"/>
                  <a:gd name="T44" fmla="*/ 167 w 682"/>
                  <a:gd name="T45" fmla="*/ 67 h 557"/>
                  <a:gd name="T46" fmla="*/ 220 w 682"/>
                  <a:gd name="T47" fmla="*/ 30 h 557"/>
                  <a:gd name="T48" fmla="*/ 258 w 682"/>
                  <a:gd name="T49" fmla="*/ 6 h 557"/>
                  <a:gd name="T50" fmla="*/ 363 w 682"/>
                  <a:gd name="T51" fmla="*/ 2 h 557"/>
                  <a:gd name="T52" fmla="*/ 398 w 682"/>
                  <a:gd name="T53" fmla="*/ 0 h 557"/>
                  <a:gd name="T54" fmla="*/ 384 w 682"/>
                  <a:gd name="T55" fmla="*/ 34 h 557"/>
                  <a:gd name="T56" fmla="*/ 443 w 682"/>
                  <a:gd name="T57" fmla="*/ 84 h 557"/>
                  <a:gd name="T58" fmla="*/ 497 w 682"/>
                  <a:gd name="T59" fmla="*/ 74 h 557"/>
                  <a:gd name="T60" fmla="*/ 529 w 682"/>
                  <a:gd name="T61" fmla="*/ 82 h 557"/>
                  <a:gd name="T62" fmla="*/ 559 w 682"/>
                  <a:gd name="T63" fmla="*/ 97 h 557"/>
                  <a:gd name="T64" fmla="*/ 572 w 682"/>
                  <a:gd name="T65" fmla="*/ 188 h 557"/>
                  <a:gd name="T66" fmla="*/ 572 w 682"/>
                  <a:gd name="T67" fmla="*/ 240 h 557"/>
                  <a:gd name="T68" fmla="*/ 599 w 682"/>
                  <a:gd name="T69" fmla="*/ 283 h 557"/>
                  <a:gd name="T70" fmla="*/ 645 w 682"/>
                  <a:gd name="T71" fmla="*/ 300 h 557"/>
                  <a:gd name="T72" fmla="*/ 680 w 682"/>
                  <a:gd name="T73" fmla="*/ 295 h 557"/>
                  <a:gd name="T74" fmla="*/ 664 w 682"/>
                  <a:gd name="T75" fmla="*/ 340 h 557"/>
                  <a:gd name="T76" fmla="*/ 599 w 682"/>
                  <a:gd name="T77" fmla="*/ 407 h 557"/>
                  <a:gd name="T78" fmla="*/ 548 w 682"/>
                  <a:gd name="T79" fmla="*/ 485 h 557"/>
                  <a:gd name="T80" fmla="*/ 556 w 682"/>
                  <a:gd name="T81" fmla="*/ 508 h 557"/>
                  <a:gd name="T82" fmla="*/ 435 w 682"/>
                  <a:gd name="T83" fmla="*/ 556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82" h="557">
                    <a:moveTo>
                      <a:pt x="435" y="556"/>
                    </a:moveTo>
                    <a:lnTo>
                      <a:pt x="481" y="464"/>
                    </a:lnTo>
                    <a:lnTo>
                      <a:pt x="473" y="449"/>
                    </a:lnTo>
                    <a:lnTo>
                      <a:pt x="486" y="451"/>
                    </a:lnTo>
                    <a:lnTo>
                      <a:pt x="495" y="441"/>
                    </a:lnTo>
                    <a:lnTo>
                      <a:pt x="500" y="413"/>
                    </a:lnTo>
                    <a:lnTo>
                      <a:pt x="500" y="371"/>
                    </a:lnTo>
                    <a:lnTo>
                      <a:pt x="309" y="287"/>
                    </a:lnTo>
                    <a:lnTo>
                      <a:pt x="296" y="308"/>
                    </a:lnTo>
                    <a:lnTo>
                      <a:pt x="282" y="346"/>
                    </a:lnTo>
                    <a:lnTo>
                      <a:pt x="396" y="557"/>
                    </a:lnTo>
                    <a:lnTo>
                      <a:pt x="303" y="556"/>
                    </a:lnTo>
                    <a:lnTo>
                      <a:pt x="304" y="536"/>
                    </a:lnTo>
                    <a:cubicBezTo>
                      <a:pt x="284" y="520"/>
                      <a:pt x="296" y="510"/>
                      <a:pt x="282" y="494"/>
                    </a:cubicBezTo>
                    <a:cubicBezTo>
                      <a:pt x="276" y="475"/>
                      <a:pt x="267" y="468"/>
                      <a:pt x="253" y="451"/>
                    </a:cubicBezTo>
                    <a:cubicBezTo>
                      <a:pt x="249" y="447"/>
                      <a:pt x="245" y="443"/>
                      <a:pt x="242" y="439"/>
                    </a:cubicBezTo>
                    <a:lnTo>
                      <a:pt x="237" y="432"/>
                    </a:lnTo>
                    <a:cubicBezTo>
                      <a:pt x="237" y="432"/>
                      <a:pt x="245" y="413"/>
                      <a:pt x="245" y="413"/>
                    </a:cubicBezTo>
                    <a:cubicBezTo>
                      <a:pt x="247" y="409"/>
                      <a:pt x="250" y="401"/>
                      <a:pt x="250" y="401"/>
                    </a:cubicBezTo>
                    <a:cubicBezTo>
                      <a:pt x="249" y="399"/>
                      <a:pt x="247" y="397"/>
                      <a:pt x="247" y="394"/>
                    </a:cubicBezTo>
                    <a:cubicBezTo>
                      <a:pt x="248" y="390"/>
                      <a:pt x="253" y="382"/>
                      <a:pt x="253" y="382"/>
                    </a:cubicBezTo>
                    <a:cubicBezTo>
                      <a:pt x="243" y="370"/>
                      <a:pt x="237" y="371"/>
                      <a:pt x="220" y="375"/>
                    </a:cubicBezTo>
                    <a:cubicBezTo>
                      <a:pt x="217" y="371"/>
                      <a:pt x="210" y="369"/>
                      <a:pt x="207" y="365"/>
                    </a:cubicBezTo>
                    <a:cubicBezTo>
                      <a:pt x="185" y="337"/>
                      <a:pt x="216" y="363"/>
                      <a:pt x="194" y="346"/>
                    </a:cubicBezTo>
                    <a:cubicBezTo>
                      <a:pt x="167" y="349"/>
                      <a:pt x="179" y="346"/>
                      <a:pt x="156" y="352"/>
                    </a:cubicBezTo>
                    <a:cubicBezTo>
                      <a:pt x="153" y="353"/>
                      <a:pt x="148" y="354"/>
                      <a:pt x="148" y="354"/>
                    </a:cubicBezTo>
                    <a:cubicBezTo>
                      <a:pt x="146" y="356"/>
                      <a:pt x="145" y="359"/>
                      <a:pt x="142" y="361"/>
                    </a:cubicBezTo>
                    <a:cubicBezTo>
                      <a:pt x="138" y="363"/>
                      <a:pt x="126" y="365"/>
                      <a:pt x="126" y="365"/>
                    </a:cubicBezTo>
                    <a:cubicBezTo>
                      <a:pt x="105" y="354"/>
                      <a:pt x="116" y="355"/>
                      <a:pt x="94" y="361"/>
                    </a:cubicBezTo>
                    <a:cubicBezTo>
                      <a:pt x="89" y="362"/>
                      <a:pt x="78" y="365"/>
                      <a:pt x="78" y="365"/>
                    </a:cubicBezTo>
                    <a:cubicBezTo>
                      <a:pt x="62" y="383"/>
                      <a:pt x="46" y="346"/>
                      <a:pt x="35" y="337"/>
                    </a:cubicBezTo>
                    <a:cubicBezTo>
                      <a:pt x="32" y="330"/>
                      <a:pt x="24" y="320"/>
                      <a:pt x="22" y="312"/>
                    </a:cubicBezTo>
                    <a:cubicBezTo>
                      <a:pt x="20" y="308"/>
                      <a:pt x="22" y="303"/>
                      <a:pt x="19" y="300"/>
                    </a:cubicBezTo>
                    <a:cubicBezTo>
                      <a:pt x="17" y="297"/>
                      <a:pt x="13" y="297"/>
                      <a:pt x="11" y="295"/>
                    </a:cubicBezTo>
                    <a:cubicBezTo>
                      <a:pt x="3" y="277"/>
                      <a:pt x="15" y="306"/>
                      <a:pt x="5" y="276"/>
                    </a:cubicBezTo>
                    <a:cubicBezTo>
                      <a:pt x="4" y="272"/>
                      <a:pt x="0" y="264"/>
                      <a:pt x="0" y="264"/>
                    </a:cubicBezTo>
                    <a:cubicBezTo>
                      <a:pt x="3" y="253"/>
                      <a:pt x="2" y="248"/>
                      <a:pt x="13" y="243"/>
                    </a:cubicBezTo>
                    <a:cubicBezTo>
                      <a:pt x="20" y="221"/>
                      <a:pt x="17" y="231"/>
                      <a:pt x="24" y="213"/>
                    </a:cubicBezTo>
                    <a:cubicBezTo>
                      <a:pt x="26" y="209"/>
                      <a:pt x="30" y="200"/>
                      <a:pt x="30" y="200"/>
                    </a:cubicBezTo>
                    <a:cubicBezTo>
                      <a:pt x="26" y="192"/>
                      <a:pt x="24" y="191"/>
                      <a:pt x="32" y="181"/>
                    </a:cubicBezTo>
                    <a:cubicBezTo>
                      <a:pt x="36" y="177"/>
                      <a:pt x="43" y="169"/>
                      <a:pt x="43" y="169"/>
                    </a:cubicBezTo>
                    <a:cubicBezTo>
                      <a:pt x="37" y="155"/>
                      <a:pt x="36" y="153"/>
                      <a:pt x="51" y="143"/>
                    </a:cubicBezTo>
                    <a:cubicBezTo>
                      <a:pt x="56" y="140"/>
                      <a:pt x="67" y="135"/>
                      <a:pt x="67" y="135"/>
                    </a:cubicBezTo>
                    <a:cubicBezTo>
                      <a:pt x="73" y="129"/>
                      <a:pt x="75" y="122"/>
                      <a:pt x="81" y="116"/>
                    </a:cubicBezTo>
                    <a:cubicBezTo>
                      <a:pt x="89" y="107"/>
                      <a:pt x="102" y="105"/>
                      <a:pt x="113" y="99"/>
                    </a:cubicBezTo>
                    <a:cubicBezTo>
                      <a:pt x="125" y="85"/>
                      <a:pt x="149" y="76"/>
                      <a:pt x="167" y="67"/>
                    </a:cubicBezTo>
                    <a:cubicBezTo>
                      <a:pt x="174" y="59"/>
                      <a:pt x="175" y="50"/>
                      <a:pt x="188" y="46"/>
                    </a:cubicBezTo>
                    <a:cubicBezTo>
                      <a:pt x="198" y="39"/>
                      <a:pt x="208" y="36"/>
                      <a:pt x="220" y="30"/>
                    </a:cubicBezTo>
                    <a:cubicBezTo>
                      <a:pt x="223" y="28"/>
                      <a:pt x="228" y="25"/>
                      <a:pt x="228" y="25"/>
                    </a:cubicBezTo>
                    <a:cubicBezTo>
                      <a:pt x="237" y="16"/>
                      <a:pt x="245" y="10"/>
                      <a:pt x="258" y="6"/>
                    </a:cubicBezTo>
                    <a:cubicBezTo>
                      <a:pt x="269" y="31"/>
                      <a:pt x="301" y="6"/>
                      <a:pt x="320" y="4"/>
                    </a:cubicBezTo>
                    <a:cubicBezTo>
                      <a:pt x="334" y="3"/>
                      <a:pt x="349" y="3"/>
                      <a:pt x="363" y="2"/>
                    </a:cubicBezTo>
                    <a:cubicBezTo>
                      <a:pt x="369" y="3"/>
                      <a:pt x="376" y="5"/>
                      <a:pt x="382" y="4"/>
                    </a:cubicBezTo>
                    <a:cubicBezTo>
                      <a:pt x="387" y="4"/>
                      <a:pt x="398" y="0"/>
                      <a:pt x="398" y="0"/>
                    </a:cubicBezTo>
                    <a:cubicBezTo>
                      <a:pt x="415" y="8"/>
                      <a:pt x="406" y="16"/>
                      <a:pt x="400" y="30"/>
                    </a:cubicBezTo>
                    <a:cubicBezTo>
                      <a:pt x="398" y="34"/>
                      <a:pt x="384" y="34"/>
                      <a:pt x="384" y="34"/>
                    </a:cubicBezTo>
                    <a:cubicBezTo>
                      <a:pt x="379" y="47"/>
                      <a:pt x="398" y="51"/>
                      <a:pt x="411" y="55"/>
                    </a:cubicBezTo>
                    <a:cubicBezTo>
                      <a:pt x="419" y="72"/>
                      <a:pt x="421" y="79"/>
                      <a:pt x="443" y="84"/>
                    </a:cubicBezTo>
                    <a:cubicBezTo>
                      <a:pt x="461" y="71"/>
                      <a:pt x="435" y="65"/>
                      <a:pt x="468" y="57"/>
                    </a:cubicBezTo>
                    <a:cubicBezTo>
                      <a:pt x="482" y="61"/>
                      <a:pt x="485" y="70"/>
                      <a:pt x="497" y="74"/>
                    </a:cubicBezTo>
                    <a:cubicBezTo>
                      <a:pt x="505" y="76"/>
                      <a:pt x="513" y="78"/>
                      <a:pt x="521" y="80"/>
                    </a:cubicBezTo>
                    <a:cubicBezTo>
                      <a:pt x="524" y="81"/>
                      <a:pt x="529" y="82"/>
                      <a:pt x="529" y="82"/>
                    </a:cubicBezTo>
                    <a:cubicBezTo>
                      <a:pt x="547" y="78"/>
                      <a:pt x="547" y="76"/>
                      <a:pt x="562" y="84"/>
                    </a:cubicBezTo>
                    <a:cubicBezTo>
                      <a:pt x="566" y="95"/>
                      <a:pt x="565" y="86"/>
                      <a:pt x="559" y="97"/>
                    </a:cubicBezTo>
                    <a:cubicBezTo>
                      <a:pt x="557" y="101"/>
                      <a:pt x="554" y="110"/>
                      <a:pt x="554" y="110"/>
                    </a:cubicBezTo>
                    <a:cubicBezTo>
                      <a:pt x="556" y="132"/>
                      <a:pt x="556" y="168"/>
                      <a:pt x="572" y="188"/>
                    </a:cubicBezTo>
                    <a:cubicBezTo>
                      <a:pt x="568" y="198"/>
                      <a:pt x="564" y="208"/>
                      <a:pt x="562" y="219"/>
                    </a:cubicBezTo>
                    <a:cubicBezTo>
                      <a:pt x="564" y="227"/>
                      <a:pt x="569" y="233"/>
                      <a:pt x="572" y="240"/>
                    </a:cubicBezTo>
                    <a:cubicBezTo>
                      <a:pt x="573" y="247"/>
                      <a:pt x="572" y="254"/>
                      <a:pt x="575" y="259"/>
                    </a:cubicBezTo>
                    <a:cubicBezTo>
                      <a:pt x="577" y="263"/>
                      <a:pt x="595" y="272"/>
                      <a:pt x="599" y="283"/>
                    </a:cubicBezTo>
                    <a:cubicBezTo>
                      <a:pt x="594" y="295"/>
                      <a:pt x="603" y="306"/>
                      <a:pt x="618" y="310"/>
                    </a:cubicBezTo>
                    <a:cubicBezTo>
                      <a:pt x="630" y="307"/>
                      <a:pt x="638" y="308"/>
                      <a:pt x="645" y="300"/>
                    </a:cubicBezTo>
                    <a:cubicBezTo>
                      <a:pt x="660" y="302"/>
                      <a:pt x="663" y="303"/>
                      <a:pt x="672" y="293"/>
                    </a:cubicBezTo>
                    <a:cubicBezTo>
                      <a:pt x="675" y="294"/>
                      <a:pt x="679" y="293"/>
                      <a:pt x="680" y="295"/>
                    </a:cubicBezTo>
                    <a:cubicBezTo>
                      <a:pt x="682" y="301"/>
                      <a:pt x="674" y="321"/>
                      <a:pt x="672" y="327"/>
                    </a:cubicBezTo>
                    <a:cubicBezTo>
                      <a:pt x="668" y="340"/>
                      <a:pt x="671" y="326"/>
                      <a:pt x="664" y="340"/>
                    </a:cubicBezTo>
                    <a:cubicBezTo>
                      <a:pt x="652" y="360"/>
                      <a:pt x="646" y="381"/>
                      <a:pt x="621" y="394"/>
                    </a:cubicBezTo>
                    <a:cubicBezTo>
                      <a:pt x="614" y="402"/>
                      <a:pt x="609" y="402"/>
                      <a:pt x="599" y="407"/>
                    </a:cubicBezTo>
                    <a:cubicBezTo>
                      <a:pt x="590" y="418"/>
                      <a:pt x="579" y="429"/>
                      <a:pt x="567" y="439"/>
                    </a:cubicBezTo>
                    <a:cubicBezTo>
                      <a:pt x="560" y="454"/>
                      <a:pt x="555" y="470"/>
                      <a:pt x="548" y="485"/>
                    </a:cubicBezTo>
                    <a:cubicBezTo>
                      <a:pt x="549" y="489"/>
                      <a:pt x="550" y="492"/>
                      <a:pt x="551" y="496"/>
                    </a:cubicBezTo>
                    <a:cubicBezTo>
                      <a:pt x="552" y="500"/>
                      <a:pt x="556" y="508"/>
                      <a:pt x="556" y="508"/>
                    </a:cubicBezTo>
                    <a:cubicBezTo>
                      <a:pt x="559" y="524"/>
                      <a:pt x="562" y="546"/>
                      <a:pt x="576" y="557"/>
                    </a:cubicBezTo>
                    <a:lnTo>
                      <a:pt x="435" y="55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5" name="Freeform 55"/>
              <p:cNvSpPr>
                <a:spLocks/>
              </p:cNvSpPr>
              <p:nvPr userDrawn="1"/>
            </p:nvSpPr>
            <p:spPr bwMode="ltGray">
              <a:xfrm>
                <a:off x="727" y="495"/>
                <a:ext cx="382" cy="540"/>
              </a:xfrm>
              <a:custGeom>
                <a:avLst/>
                <a:gdLst>
                  <a:gd name="T0" fmla="*/ 243 w 257"/>
                  <a:gd name="T1" fmla="*/ 347 h 347"/>
                  <a:gd name="T2" fmla="*/ 233 w 257"/>
                  <a:gd name="T3" fmla="*/ 301 h 347"/>
                  <a:gd name="T4" fmla="*/ 217 w 257"/>
                  <a:gd name="T5" fmla="*/ 288 h 347"/>
                  <a:gd name="T6" fmla="*/ 215 w 257"/>
                  <a:gd name="T7" fmla="*/ 269 h 347"/>
                  <a:gd name="T8" fmla="*/ 209 w 257"/>
                  <a:gd name="T9" fmla="*/ 254 h 347"/>
                  <a:gd name="T10" fmla="*/ 209 w 257"/>
                  <a:gd name="T11" fmla="*/ 229 h 347"/>
                  <a:gd name="T12" fmla="*/ 207 w 257"/>
                  <a:gd name="T13" fmla="*/ 214 h 347"/>
                  <a:gd name="T14" fmla="*/ 228 w 257"/>
                  <a:gd name="T15" fmla="*/ 202 h 347"/>
                  <a:gd name="T16" fmla="*/ 257 w 257"/>
                  <a:gd name="T17" fmla="*/ 197 h 347"/>
                  <a:gd name="T18" fmla="*/ 257 w 257"/>
                  <a:gd name="T19" fmla="*/ 136 h 347"/>
                  <a:gd name="T20" fmla="*/ 54 w 257"/>
                  <a:gd name="T21" fmla="*/ 96 h 347"/>
                  <a:gd name="T22" fmla="*/ 32 w 257"/>
                  <a:gd name="T23" fmla="*/ 98 h 347"/>
                  <a:gd name="T24" fmla="*/ 16 w 257"/>
                  <a:gd name="T25" fmla="*/ 102 h 347"/>
                  <a:gd name="T26" fmla="*/ 0 w 257"/>
                  <a:gd name="T27" fmla="*/ 149 h 347"/>
                  <a:gd name="T28" fmla="*/ 93 w 257"/>
                  <a:gd name="T29" fmla="*/ 346 h 347"/>
                  <a:gd name="T30" fmla="*/ 243 w 257"/>
                  <a:gd name="T31" fmla="*/ 34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7" h="347">
                    <a:moveTo>
                      <a:pt x="243" y="347"/>
                    </a:moveTo>
                    <a:lnTo>
                      <a:pt x="233" y="301"/>
                    </a:lnTo>
                    <a:lnTo>
                      <a:pt x="217" y="288"/>
                    </a:lnTo>
                    <a:lnTo>
                      <a:pt x="215" y="269"/>
                    </a:lnTo>
                    <a:lnTo>
                      <a:pt x="209" y="254"/>
                    </a:lnTo>
                    <a:lnTo>
                      <a:pt x="209" y="229"/>
                    </a:lnTo>
                    <a:lnTo>
                      <a:pt x="207" y="214"/>
                    </a:lnTo>
                    <a:lnTo>
                      <a:pt x="228" y="202"/>
                    </a:lnTo>
                    <a:lnTo>
                      <a:pt x="257" y="197"/>
                    </a:lnTo>
                    <a:lnTo>
                      <a:pt x="257" y="136"/>
                    </a:lnTo>
                    <a:cubicBezTo>
                      <a:pt x="209" y="119"/>
                      <a:pt x="13" y="0"/>
                      <a:pt x="54" y="96"/>
                    </a:cubicBezTo>
                    <a:cubicBezTo>
                      <a:pt x="36" y="106"/>
                      <a:pt x="57" y="97"/>
                      <a:pt x="32" y="98"/>
                    </a:cubicBezTo>
                    <a:cubicBezTo>
                      <a:pt x="27" y="99"/>
                      <a:pt x="16" y="102"/>
                      <a:pt x="16" y="102"/>
                    </a:cubicBezTo>
                    <a:lnTo>
                      <a:pt x="0" y="149"/>
                    </a:lnTo>
                    <a:lnTo>
                      <a:pt x="93" y="346"/>
                    </a:lnTo>
                    <a:lnTo>
                      <a:pt x="243" y="347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hlink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6" name="Freeform 56"/>
              <p:cNvSpPr>
                <a:spLocks/>
              </p:cNvSpPr>
              <p:nvPr userDrawn="1"/>
            </p:nvSpPr>
            <p:spPr bwMode="ltGray">
              <a:xfrm>
                <a:off x="1400" y="896"/>
                <a:ext cx="16" cy="29"/>
              </a:xfrm>
              <a:custGeom>
                <a:avLst/>
                <a:gdLst>
                  <a:gd name="T0" fmla="*/ 7 w 19"/>
                  <a:gd name="T1" fmla="*/ 25 h 37"/>
                  <a:gd name="T2" fmla="*/ 19 w 19"/>
                  <a:gd name="T3" fmla="*/ 21 h 37"/>
                  <a:gd name="T4" fmla="*/ 7 w 19"/>
                  <a:gd name="T5" fmla="*/ 2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37">
                    <a:moveTo>
                      <a:pt x="7" y="25"/>
                    </a:moveTo>
                    <a:cubicBezTo>
                      <a:pt x="0" y="4"/>
                      <a:pt x="12" y="0"/>
                      <a:pt x="19" y="21"/>
                    </a:cubicBezTo>
                    <a:cubicBezTo>
                      <a:pt x="14" y="37"/>
                      <a:pt x="18" y="36"/>
                      <a:pt x="7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7" name="Freeform 57"/>
              <p:cNvSpPr>
                <a:spLocks/>
              </p:cNvSpPr>
              <p:nvPr userDrawn="1"/>
            </p:nvSpPr>
            <p:spPr bwMode="ltGray">
              <a:xfrm>
                <a:off x="1379" y="617"/>
                <a:ext cx="21" cy="17"/>
              </a:xfrm>
              <a:custGeom>
                <a:avLst/>
                <a:gdLst>
                  <a:gd name="T0" fmla="*/ 12 w 22"/>
                  <a:gd name="T1" fmla="*/ 12 h 20"/>
                  <a:gd name="T2" fmla="*/ 16 w 22"/>
                  <a:gd name="T3" fmla="*/ 0 h 20"/>
                  <a:gd name="T4" fmla="*/ 20 w 22"/>
                  <a:gd name="T5" fmla="*/ 12 h 20"/>
                  <a:gd name="T6" fmla="*/ 8 w 22"/>
                  <a:gd name="T7" fmla="*/ 20 h 20"/>
                  <a:gd name="T8" fmla="*/ 12 w 22"/>
                  <a:gd name="T9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0">
                    <a:moveTo>
                      <a:pt x="12" y="12"/>
                    </a:moveTo>
                    <a:cubicBezTo>
                      <a:pt x="13" y="8"/>
                      <a:pt x="12" y="0"/>
                      <a:pt x="16" y="0"/>
                    </a:cubicBezTo>
                    <a:cubicBezTo>
                      <a:pt x="20" y="0"/>
                      <a:pt x="22" y="8"/>
                      <a:pt x="20" y="12"/>
                    </a:cubicBezTo>
                    <a:cubicBezTo>
                      <a:pt x="18" y="16"/>
                      <a:pt x="12" y="17"/>
                      <a:pt x="8" y="20"/>
                    </a:cubicBezTo>
                    <a:cubicBezTo>
                      <a:pt x="3" y="5"/>
                      <a:pt x="0" y="6"/>
                      <a:pt x="12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8" name="Freeform 58"/>
              <p:cNvSpPr>
                <a:spLocks/>
              </p:cNvSpPr>
              <p:nvPr userDrawn="1"/>
            </p:nvSpPr>
            <p:spPr bwMode="ltGray">
              <a:xfrm>
                <a:off x="453" y="275"/>
                <a:ext cx="58" cy="24"/>
              </a:xfrm>
              <a:custGeom>
                <a:avLst/>
                <a:gdLst>
                  <a:gd name="T0" fmla="*/ 24 w 57"/>
                  <a:gd name="T1" fmla="*/ 18 h 30"/>
                  <a:gd name="T2" fmla="*/ 32 w 57"/>
                  <a:gd name="T3" fmla="*/ 6 h 30"/>
                  <a:gd name="T4" fmla="*/ 36 w 57"/>
                  <a:gd name="T5" fmla="*/ 30 h 30"/>
                  <a:gd name="T6" fmla="*/ 24 w 57"/>
                  <a:gd name="T7" fmla="*/ 1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30">
                    <a:moveTo>
                      <a:pt x="24" y="18"/>
                    </a:moveTo>
                    <a:cubicBezTo>
                      <a:pt x="0" y="10"/>
                      <a:pt x="9" y="0"/>
                      <a:pt x="32" y="6"/>
                    </a:cubicBezTo>
                    <a:cubicBezTo>
                      <a:pt x="46" y="15"/>
                      <a:pt x="57" y="23"/>
                      <a:pt x="36" y="30"/>
                    </a:cubicBezTo>
                    <a:cubicBezTo>
                      <a:pt x="21" y="25"/>
                      <a:pt x="24" y="30"/>
                      <a:pt x="24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9" name="Freeform 59"/>
              <p:cNvSpPr>
                <a:spLocks/>
              </p:cNvSpPr>
              <p:nvPr userDrawn="1"/>
            </p:nvSpPr>
            <p:spPr bwMode="ltGray">
              <a:xfrm>
                <a:off x="1161" y="50"/>
                <a:ext cx="691" cy="569"/>
              </a:xfrm>
              <a:custGeom>
                <a:avLst/>
                <a:gdLst>
                  <a:gd name="T0" fmla="*/ 473 w 693"/>
                  <a:gd name="T1" fmla="*/ 464 h 696"/>
                  <a:gd name="T2" fmla="*/ 393 w 693"/>
                  <a:gd name="T3" fmla="*/ 452 h 696"/>
                  <a:gd name="T4" fmla="*/ 325 w 693"/>
                  <a:gd name="T5" fmla="*/ 412 h 696"/>
                  <a:gd name="T6" fmla="*/ 265 w 693"/>
                  <a:gd name="T7" fmla="*/ 400 h 696"/>
                  <a:gd name="T8" fmla="*/ 237 w 693"/>
                  <a:gd name="T9" fmla="*/ 416 h 696"/>
                  <a:gd name="T10" fmla="*/ 261 w 693"/>
                  <a:gd name="T11" fmla="*/ 428 h 696"/>
                  <a:gd name="T12" fmla="*/ 293 w 693"/>
                  <a:gd name="T13" fmla="*/ 468 h 696"/>
                  <a:gd name="T14" fmla="*/ 321 w 693"/>
                  <a:gd name="T15" fmla="*/ 476 h 696"/>
                  <a:gd name="T16" fmla="*/ 333 w 693"/>
                  <a:gd name="T17" fmla="*/ 536 h 696"/>
                  <a:gd name="T18" fmla="*/ 313 w 693"/>
                  <a:gd name="T19" fmla="*/ 552 h 696"/>
                  <a:gd name="T20" fmla="*/ 261 w 693"/>
                  <a:gd name="T21" fmla="*/ 616 h 696"/>
                  <a:gd name="T22" fmla="*/ 225 w 693"/>
                  <a:gd name="T23" fmla="*/ 628 h 696"/>
                  <a:gd name="T24" fmla="*/ 97 w 693"/>
                  <a:gd name="T25" fmla="*/ 696 h 696"/>
                  <a:gd name="T26" fmla="*/ 77 w 693"/>
                  <a:gd name="T27" fmla="*/ 616 h 696"/>
                  <a:gd name="T28" fmla="*/ 45 w 693"/>
                  <a:gd name="T29" fmla="*/ 524 h 696"/>
                  <a:gd name="T30" fmla="*/ 33 w 693"/>
                  <a:gd name="T31" fmla="*/ 448 h 696"/>
                  <a:gd name="T32" fmla="*/ 53 w 693"/>
                  <a:gd name="T33" fmla="*/ 344 h 696"/>
                  <a:gd name="T34" fmla="*/ 17 w 693"/>
                  <a:gd name="T35" fmla="*/ 392 h 696"/>
                  <a:gd name="T36" fmla="*/ 81 w 693"/>
                  <a:gd name="T37" fmla="*/ 280 h 696"/>
                  <a:gd name="T38" fmla="*/ 113 w 693"/>
                  <a:gd name="T39" fmla="*/ 204 h 696"/>
                  <a:gd name="T40" fmla="*/ 37 w 693"/>
                  <a:gd name="T41" fmla="*/ 204 h 696"/>
                  <a:gd name="T42" fmla="*/ 1 w 693"/>
                  <a:gd name="T43" fmla="*/ 196 h 696"/>
                  <a:gd name="T44" fmla="*/ 25 w 693"/>
                  <a:gd name="T45" fmla="*/ 140 h 696"/>
                  <a:gd name="T46" fmla="*/ 97 w 693"/>
                  <a:gd name="T47" fmla="*/ 112 h 696"/>
                  <a:gd name="T48" fmla="*/ 221 w 693"/>
                  <a:gd name="T49" fmla="*/ 124 h 696"/>
                  <a:gd name="T50" fmla="*/ 229 w 693"/>
                  <a:gd name="T51" fmla="*/ 64 h 696"/>
                  <a:gd name="T52" fmla="*/ 261 w 693"/>
                  <a:gd name="T53" fmla="*/ 0 h 696"/>
                  <a:gd name="T54" fmla="*/ 357 w 693"/>
                  <a:gd name="T55" fmla="*/ 44 h 696"/>
                  <a:gd name="T56" fmla="*/ 329 w 693"/>
                  <a:gd name="T57" fmla="*/ 88 h 696"/>
                  <a:gd name="T58" fmla="*/ 301 w 693"/>
                  <a:gd name="T59" fmla="*/ 176 h 696"/>
                  <a:gd name="T60" fmla="*/ 361 w 693"/>
                  <a:gd name="T61" fmla="*/ 192 h 696"/>
                  <a:gd name="T62" fmla="*/ 373 w 693"/>
                  <a:gd name="T63" fmla="*/ 136 h 696"/>
                  <a:gd name="T64" fmla="*/ 417 w 693"/>
                  <a:gd name="T65" fmla="*/ 92 h 696"/>
                  <a:gd name="T66" fmla="*/ 497 w 693"/>
                  <a:gd name="T67" fmla="*/ 88 h 696"/>
                  <a:gd name="T68" fmla="*/ 529 w 693"/>
                  <a:gd name="T69" fmla="*/ 52 h 696"/>
                  <a:gd name="T70" fmla="*/ 541 w 693"/>
                  <a:gd name="T71" fmla="*/ 460 h 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93" h="696">
                    <a:moveTo>
                      <a:pt x="541" y="460"/>
                    </a:moveTo>
                    <a:lnTo>
                      <a:pt x="473" y="464"/>
                    </a:lnTo>
                    <a:lnTo>
                      <a:pt x="441" y="452"/>
                    </a:lnTo>
                    <a:lnTo>
                      <a:pt x="393" y="452"/>
                    </a:lnTo>
                    <a:cubicBezTo>
                      <a:pt x="365" y="448"/>
                      <a:pt x="360" y="444"/>
                      <a:pt x="337" y="436"/>
                    </a:cubicBezTo>
                    <a:cubicBezTo>
                      <a:pt x="336" y="432"/>
                      <a:pt x="330" y="413"/>
                      <a:pt x="325" y="412"/>
                    </a:cubicBezTo>
                    <a:cubicBezTo>
                      <a:pt x="317" y="411"/>
                      <a:pt x="301" y="420"/>
                      <a:pt x="301" y="420"/>
                    </a:cubicBezTo>
                    <a:cubicBezTo>
                      <a:pt x="289" y="412"/>
                      <a:pt x="277" y="408"/>
                      <a:pt x="265" y="400"/>
                    </a:cubicBezTo>
                    <a:cubicBezTo>
                      <a:pt x="252" y="380"/>
                      <a:pt x="256" y="356"/>
                      <a:pt x="233" y="348"/>
                    </a:cubicBezTo>
                    <a:cubicBezTo>
                      <a:pt x="217" y="372"/>
                      <a:pt x="221" y="392"/>
                      <a:pt x="237" y="416"/>
                    </a:cubicBezTo>
                    <a:cubicBezTo>
                      <a:pt x="234" y="428"/>
                      <a:pt x="228" y="445"/>
                      <a:pt x="237" y="444"/>
                    </a:cubicBezTo>
                    <a:cubicBezTo>
                      <a:pt x="247" y="443"/>
                      <a:pt x="261" y="428"/>
                      <a:pt x="261" y="428"/>
                    </a:cubicBezTo>
                    <a:cubicBezTo>
                      <a:pt x="258" y="450"/>
                      <a:pt x="243" y="475"/>
                      <a:pt x="269" y="484"/>
                    </a:cubicBezTo>
                    <a:cubicBezTo>
                      <a:pt x="277" y="479"/>
                      <a:pt x="288" y="476"/>
                      <a:pt x="293" y="468"/>
                    </a:cubicBezTo>
                    <a:cubicBezTo>
                      <a:pt x="302" y="454"/>
                      <a:pt x="303" y="446"/>
                      <a:pt x="317" y="436"/>
                    </a:cubicBezTo>
                    <a:cubicBezTo>
                      <a:pt x="315" y="448"/>
                      <a:pt x="306" y="467"/>
                      <a:pt x="321" y="476"/>
                    </a:cubicBezTo>
                    <a:cubicBezTo>
                      <a:pt x="328" y="480"/>
                      <a:pt x="345" y="484"/>
                      <a:pt x="345" y="484"/>
                    </a:cubicBezTo>
                    <a:cubicBezTo>
                      <a:pt x="382" y="472"/>
                      <a:pt x="347" y="527"/>
                      <a:pt x="333" y="536"/>
                    </a:cubicBezTo>
                    <a:cubicBezTo>
                      <a:pt x="330" y="540"/>
                      <a:pt x="329" y="545"/>
                      <a:pt x="325" y="548"/>
                    </a:cubicBezTo>
                    <a:cubicBezTo>
                      <a:pt x="322" y="551"/>
                      <a:pt x="316" y="549"/>
                      <a:pt x="313" y="552"/>
                    </a:cubicBezTo>
                    <a:cubicBezTo>
                      <a:pt x="300" y="565"/>
                      <a:pt x="320" y="575"/>
                      <a:pt x="293" y="584"/>
                    </a:cubicBezTo>
                    <a:cubicBezTo>
                      <a:pt x="286" y="595"/>
                      <a:pt x="272" y="610"/>
                      <a:pt x="261" y="616"/>
                    </a:cubicBezTo>
                    <a:cubicBezTo>
                      <a:pt x="254" y="620"/>
                      <a:pt x="245" y="621"/>
                      <a:pt x="237" y="624"/>
                    </a:cubicBezTo>
                    <a:cubicBezTo>
                      <a:pt x="233" y="625"/>
                      <a:pt x="225" y="628"/>
                      <a:pt x="225" y="628"/>
                    </a:cubicBezTo>
                    <a:cubicBezTo>
                      <a:pt x="215" y="659"/>
                      <a:pt x="212" y="652"/>
                      <a:pt x="173" y="656"/>
                    </a:cubicBezTo>
                    <a:cubicBezTo>
                      <a:pt x="140" y="667"/>
                      <a:pt x="132" y="687"/>
                      <a:pt x="97" y="696"/>
                    </a:cubicBezTo>
                    <a:cubicBezTo>
                      <a:pt x="77" y="691"/>
                      <a:pt x="75" y="687"/>
                      <a:pt x="81" y="668"/>
                    </a:cubicBezTo>
                    <a:cubicBezTo>
                      <a:pt x="77" y="646"/>
                      <a:pt x="72" y="639"/>
                      <a:pt x="77" y="616"/>
                    </a:cubicBezTo>
                    <a:cubicBezTo>
                      <a:pt x="73" y="598"/>
                      <a:pt x="71" y="587"/>
                      <a:pt x="61" y="572"/>
                    </a:cubicBezTo>
                    <a:cubicBezTo>
                      <a:pt x="58" y="551"/>
                      <a:pt x="51" y="543"/>
                      <a:pt x="45" y="524"/>
                    </a:cubicBezTo>
                    <a:cubicBezTo>
                      <a:pt x="52" y="502"/>
                      <a:pt x="58" y="496"/>
                      <a:pt x="49" y="472"/>
                    </a:cubicBezTo>
                    <a:cubicBezTo>
                      <a:pt x="46" y="463"/>
                      <a:pt x="33" y="448"/>
                      <a:pt x="33" y="448"/>
                    </a:cubicBezTo>
                    <a:cubicBezTo>
                      <a:pt x="42" y="422"/>
                      <a:pt x="42" y="408"/>
                      <a:pt x="33" y="380"/>
                    </a:cubicBezTo>
                    <a:cubicBezTo>
                      <a:pt x="49" y="369"/>
                      <a:pt x="48" y="362"/>
                      <a:pt x="53" y="344"/>
                    </a:cubicBezTo>
                    <a:cubicBezTo>
                      <a:pt x="47" y="327"/>
                      <a:pt x="49" y="308"/>
                      <a:pt x="33" y="332"/>
                    </a:cubicBezTo>
                    <a:cubicBezTo>
                      <a:pt x="40" y="353"/>
                      <a:pt x="29" y="374"/>
                      <a:pt x="17" y="392"/>
                    </a:cubicBezTo>
                    <a:cubicBezTo>
                      <a:pt x="6" y="360"/>
                      <a:pt x="10" y="340"/>
                      <a:pt x="13" y="304"/>
                    </a:cubicBezTo>
                    <a:cubicBezTo>
                      <a:pt x="44" y="314"/>
                      <a:pt x="54" y="289"/>
                      <a:pt x="81" y="280"/>
                    </a:cubicBezTo>
                    <a:cubicBezTo>
                      <a:pt x="94" y="261"/>
                      <a:pt x="85" y="242"/>
                      <a:pt x="105" y="228"/>
                    </a:cubicBezTo>
                    <a:cubicBezTo>
                      <a:pt x="108" y="220"/>
                      <a:pt x="110" y="212"/>
                      <a:pt x="113" y="204"/>
                    </a:cubicBezTo>
                    <a:cubicBezTo>
                      <a:pt x="116" y="196"/>
                      <a:pt x="89" y="196"/>
                      <a:pt x="89" y="196"/>
                    </a:cubicBezTo>
                    <a:cubicBezTo>
                      <a:pt x="81" y="221"/>
                      <a:pt x="58" y="211"/>
                      <a:pt x="37" y="204"/>
                    </a:cubicBezTo>
                    <a:cubicBezTo>
                      <a:pt x="33" y="207"/>
                      <a:pt x="30" y="213"/>
                      <a:pt x="25" y="212"/>
                    </a:cubicBezTo>
                    <a:cubicBezTo>
                      <a:pt x="16" y="210"/>
                      <a:pt x="1" y="196"/>
                      <a:pt x="1" y="196"/>
                    </a:cubicBezTo>
                    <a:cubicBezTo>
                      <a:pt x="4" y="186"/>
                      <a:pt x="4" y="174"/>
                      <a:pt x="9" y="164"/>
                    </a:cubicBezTo>
                    <a:cubicBezTo>
                      <a:pt x="13" y="155"/>
                      <a:pt x="25" y="140"/>
                      <a:pt x="25" y="140"/>
                    </a:cubicBezTo>
                    <a:cubicBezTo>
                      <a:pt x="0" y="132"/>
                      <a:pt x="25" y="128"/>
                      <a:pt x="37" y="124"/>
                    </a:cubicBezTo>
                    <a:cubicBezTo>
                      <a:pt x="58" y="131"/>
                      <a:pt x="75" y="116"/>
                      <a:pt x="97" y="112"/>
                    </a:cubicBezTo>
                    <a:cubicBezTo>
                      <a:pt x="135" y="87"/>
                      <a:pt x="159" y="122"/>
                      <a:pt x="197" y="132"/>
                    </a:cubicBezTo>
                    <a:cubicBezTo>
                      <a:pt x="205" y="129"/>
                      <a:pt x="213" y="127"/>
                      <a:pt x="221" y="124"/>
                    </a:cubicBezTo>
                    <a:cubicBezTo>
                      <a:pt x="225" y="123"/>
                      <a:pt x="226" y="147"/>
                      <a:pt x="233" y="120"/>
                    </a:cubicBezTo>
                    <a:lnTo>
                      <a:pt x="229" y="64"/>
                    </a:lnTo>
                    <a:lnTo>
                      <a:pt x="209" y="40"/>
                    </a:lnTo>
                    <a:cubicBezTo>
                      <a:pt x="243" y="21"/>
                      <a:pt x="240" y="21"/>
                      <a:pt x="261" y="0"/>
                    </a:cubicBezTo>
                    <a:cubicBezTo>
                      <a:pt x="297" y="16"/>
                      <a:pt x="333" y="32"/>
                      <a:pt x="369" y="48"/>
                    </a:cubicBezTo>
                    <a:cubicBezTo>
                      <a:pt x="373" y="50"/>
                      <a:pt x="361" y="44"/>
                      <a:pt x="357" y="44"/>
                    </a:cubicBezTo>
                    <a:cubicBezTo>
                      <a:pt x="349" y="45"/>
                      <a:pt x="333" y="52"/>
                      <a:pt x="333" y="52"/>
                    </a:cubicBezTo>
                    <a:cubicBezTo>
                      <a:pt x="322" y="68"/>
                      <a:pt x="318" y="71"/>
                      <a:pt x="329" y="88"/>
                    </a:cubicBezTo>
                    <a:cubicBezTo>
                      <a:pt x="308" y="119"/>
                      <a:pt x="323" y="118"/>
                      <a:pt x="333" y="148"/>
                    </a:cubicBezTo>
                    <a:cubicBezTo>
                      <a:pt x="320" y="157"/>
                      <a:pt x="314" y="167"/>
                      <a:pt x="301" y="176"/>
                    </a:cubicBezTo>
                    <a:cubicBezTo>
                      <a:pt x="306" y="213"/>
                      <a:pt x="303" y="213"/>
                      <a:pt x="337" y="220"/>
                    </a:cubicBezTo>
                    <a:cubicBezTo>
                      <a:pt x="358" y="216"/>
                      <a:pt x="368" y="214"/>
                      <a:pt x="361" y="192"/>
                    </a:cubicBezTo>
                    <a:cubicBezTo>
                      <a:pt x="362" y="177"/>
                      <a:pt x="362" y="162"/>
                      <a:pt x="365" y="148"/>
                    </a:cubicBezTo>
                    <a:cubicBezTo>
                      <a:pt x="366" y="143"/>
                      <a:pt x="369" y="133"/>
                      <a:pt x="373" y="136"/>
                    </a:cubicBezTo>
                    <a:cubicBezTo>
                      <a:pt x="379" y="140"/>
                      <a:pt x="376" y="149"/>
                      <a:pt x="377" y="156"/>
                    </a:cubicBezTo>
                    <a:cubicBezTo>
                      <a:pt x="404" y="147"/>
                      <a:pt x="409" y="116"/>
                      <a:pt x="417" y="92"/>
                    </a:cubicBezTo>
                    <a:cubicBezTo>
                      <a:pt x="422" y="76"/>
                      <a:pt x="453" y="74"/>
                      <a:pt x="465" y="72"/>
                    </a:cubicBezTo>
                    <a:cubicBezTo>
                      <a:pt x="472" y="92"/>
                      <a:pt x="477" y="93"/>
                      <a:pt x="497" y="88"/>
                    </a:cubicBezTo>
                    <a:cubicBezTo>
                      <a:pt x="512" y="78"/>
                      <a:pt x="515" y="74"/>
                      <a:pt x="509" y="56"/>
                    </a:cubicBezTo>
                    <a:cubicBezTo>
                      <a:pt x="523" y="46"/>
                      <a:pt x="517" y="46"/>
                      <a:pt x="529" y="52"/>
                    </a:cubicBezTo>
                    <a:lnTo>
                      <a:pt x="693" y="72"/>
                    </a:lnTo>
                    <a:lnTo>
                      <a:pt x="541" y="46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0" name="Freeform 60"/>
              <p:cNvSpPr>
                <a:spLocks/>
              </p:cNvSpPr>
              <p:nvPr userDrawn="1"/>
            </p:nvSpPr>
            <p:spPr bwMode="ltGray">
              <a:xfrm>
                <a:off x="689" y="6"/>
                <a:ext cx="1386" cy="232"/>
              </a:xfrm>
              <a:custGeom>
                <a:avLst/>
                <a:gdLst>
                  <a:gd name="T0" fmla="*/ 825 w 931"/>
                  <a:gd name="T1" fmla="*/ 0 h 149"/>
                  <a:gd name="T2" fmla="*/ 143 w 931"/>
                  <a:gd name="T3" fmla="*/ 29 h 149"/>
                  <a:gd name="T4" fmla="*/ 91 w 931"/>
                  <a:gd name="T5" fmla="*/ 42 h 149"/>
                  <a:gd name="T6" fmla="*/ 62 w 931"/>
                  <a:gd name="T7" fmla="*/ 42 h 149"/>
                  <a:gd name="T8" fmla="*/ 22 w 931"/>
                  <a:gd name="T9" fmla="*/ 77 h 149"/>
                  <a:gd name="T10" fmla="*/ 0 w 931"/>
                  <a:gd name="T11" fmla="*/ 105 h 149"/>
                  <a:gd name="T12" fmla="*/ 59 w 931"/>
                  <a:gd name="T13" fmla="*/ 115 h 149"/>
                  <a:gd name="T14" fmla="*/ 97 w 931"/>
                  <a:gd name="T15" fmla="*/ 96 h 149"/>
                  <a:gd name="T16" fmla="*/ 108 w 931"/>
                  <a:gd name="T17" fmla="*/ 84 h 149"/>
                  <a:gd name="T18" fmla="*/ 167 w 931"/>
                  <a:gd name="T19" fmla="*/ 52 h 149"/>
                  <a:gd name="T20" fmla="*/ 215 w 931"/>
                  <a:gd name="T21" fmla="*/ 46 h 149"/>
                  <a:gd name="T22" fmla="*/ 237 w 931"/>
                  <a:gd name="T23" fmla="*/ 94 h 149"/>
                  <a:gd name="T24" fmla="*/ 188 w 931"/>
                  <a:gd name="T25" fmla="*/ 109 h 149"/>
                  <a:gd name="T26" fmla="*/ 231 w 931"/>
                  <a:gd name="T27" fmla="*/ 113 h 149"/>
                  <a:gd name="T28" fmla="*/ 250 w 931"/>
                  <a:gd name="T29" fmla="*/ 90 h 149"/>
                  <a:gd name="T30" fmla="*/ 266 w 931"/>
                  <a:gd name="T31" fmla="*/ 92 h 149"/>
                  <a:gd name="T32" fmla="*/ 253 w 931"/>
                  <a:gd name="T33" fmla="*/ 54 h 149"/>
                  <a:gd name="T34" fmla="*/ 266 w 931"/>
                  <a:gd name="T35" fmla="*/ 44 h 149"/>
                  <a:gd name="T36" fmla="*/ 277 w 931"/>
                  <a:gd name="T37" fmla="*/ 88 h 149"/>
                  <a:gd name="T38" fmla="*/ 266 w 931"/>
                  <a:gd name="T39" fmla="*/ 113 h 149"/>
                  <a:gd name="T40" fmla="*/ 296 w 931"/>
                  <a:gd name="T41" fmla="*/ 130 h 149"/>
                  <a:gd name="T42" fmla="*/ 299 w 931"/>
                  <a:gd name="T43" fmla="*/ 92 h 149"/>
                  <a:gd name="T44" fmla="*/ 331 w 931"/>
                  <a:gd name="T45" fmla="*/ 103 h 149"/>
                  <a:gd name="T46" fmla="*/ 382 w 931"/>
                  <a:gd name="T47" fmla="*/ 73 h 149"/>
                  <a:gd name="T48" fmla="*/ 409 w 931"/>
                  <a:gd name="T49" fmla="*/ 50 h 149"/>
                  <a:gd name="T50" fmla="*/ 439 w 931"/>
                  <a:gd name="T51" fmla="*/ 56 h 149"/>
                  <a:gd name="T52" fmla="*/ 455 w 931"/>
                  <a:gd name="T53" fmla="*/ 50 h 149"/>
                  <a:gd name="T54" fmla="*/ 431 w 931"/>
                  <a:gd name="T55" fmla="*/ 44 h 149"/>
                  <a:gd name="T56" fmla="*/ 474 w 931"/>
                  <a:gd name="T57" fmla="*/ 35 h 149"/>
                  <a:gd name="T58" fmla="*/ 544 w 931"/>
                  <a:gd name="T59" fmla="*/ 54 h 149"/>
                  <a:gd name="T60" fmla="*/ 581 w 931"/>
                  <a:gd name="T61" fmla="*/ 42 h 149"/>
                  <a:gd name="T62" fmla="*/ 584 w 931"/>
                  <a:gd name="T63" fmla="*/ 63 h 149"/>
                  <a:gd name="T64" fmla="*/ 568 w 931"/>
                  <a:gd name="T65" fmla="*/ 101 h 149"/>
                  <a:gd name="T66" fmla="*/ 611 w 931"/>
                  <a:gd name="T67" fmla="*/ 88 h 149"/>
                  <a:gd name="T68" fmla="*/ 624 w 931"/>
                  <a:gd name="T69" fmla="*/ 80 h 149"/>
                  <a:gd name="T70" fmla="*/ 648 w 931"/>
                  <a:gd name="T71" fmla="*/ 61 h 149"/>
                  <a:gd name="T72" fmla="*/ 794 w 931"/>
                  <a:gd name="T73" fmla="*/ 8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31" h="149">
                    <a:moveTo>
                      <a:pt x="794" y="84"/>
                    </a:moveTo>
                    <a:cubicBezTo>
                      <a:pt x="813" y="72"/>
                      <a:pt x="931" y="14"/>
                      <a:pt x="825" y="0"/>
                    </a:cubicBezTo>
                    <a:lnTo>
                      <a:pt x="159" y="0"/>
                    </a:lnTo>
                    <a:cubicBezTo>
                      <a:pt x="149" y="12"/>
                      <a:pt x="162" y="18"/>
                      <a:pt x="143" y="29"/>
                    </a:cubicBezTo>
                    <a:cubicBezTo>
                      <a:pt x="130" y="44"/>
                      <a:pt x="133" y="39"/>
                      <a:pt x="116" y="48"/>
                    </a:cubicBezTo>
                    <a:cubicBezTo>
                      <a:pt x="108" y="46"/>
                      <a:pt x="100" y="44"/>
                      <a:pt x="91" y="42"/>
                    </a:cubicBezTo>
                    <a:cubicBezTo>
                      <a:pt x="89" y="41"/>
                      <a:pt x="83" y="40"/>
                      <a:pt x="83" y="40"/>
                    </a:cubicBezTo>
                    <a:cubicBezTo>
                      <a:pt x="76" y="40"/>
                      <a:pt x="68" y="39"/>
                      <a:pt x="62" y="42"/>
                    </a:cubicBezTo>
                    <a:cubicBezTo>
                      <a:pt x="54" y="45"/>
                      <a:pt x="46" y="61"/>
                      <a:pt x="38" y="67"/>
                    </a:cubicBezTo>
                    <a:cubicBezTo>
                      <a:pt x="32" y="71"/>
                      <a:pt x="27" y="74"/>
                      <a:pt x="22" y="77"/>
                    </a:cubicBezTo>
                    <a:cubicBezTo>
                      <a:pt x="16" y="81"/>
                      <a:pt x="5" y="86"/>
                      <a:pt x="5" y="86"/>
                    </a:cubicBezTo>
                    <a:cubicBezTo>
                      <a:pt x="9" y="95"/>
                      <a:pt x="7" y="97"/>
                      <a:pt x="0" y="105"/>
                    </a:cubicBezTo>
                    <a:cubicBezTo>
                      <a:pt x="17" y="107"/>
                      <a:pt x="22" y="107"/>
                      <a:pt x="16" y="120"/>
                    </a:cubicBezTo>
                    <a:cubicBezTo>
                      <a:pt x="27" y="122"/>
                      <a:pt x="48" y="116"/>
                      <a:pt x="59" y="115"/>
                    </a:cubicBezTo>
                    <a:cubicBezTo>
                      <a:pt x="71" y="112"/>
                      <a:pt x="73" y="117"/>
                      <a:pt x="83" y="111"/>
                    </a:cubicBezTo>
                    <a:cubicBezTo>
                      <a:pt x="89" y="96"/>
                      <a:pt x="83" y="100"/>
                      <a:pt x="97" y="96"/>
                    </a:cubicBezTo>
                    <a:cubicBezTo>
                      <a:pt x="100" y="94"/>
                      <a:pt x="103" y="93"/>
                      <a:pt x="105" y="90"/>
                    </a:cubicBezTo>
                    <a:cubicBezTo>
                      <a:pt x="106" y="88"/>
                      <a:pt x="106" y="85"/>
                      <a:pt x="108" y="84"/>
                    </a:cubicBezTo>
                    <a:cubicBezTo>
                      <a:pt x="112" y="80"/>
                      <a:pt x="140" y="69"/>
                      <a:pt x="148" y="67"/>
                    </a:cubicBezTo>
                    <a:cubicBezTo>
                      <a:pt x="160" y="52"/>
                      <a:pt x="153" y="56"/>
                      <a:pt x="167" y="52"/>
                    </a:cubicBezTo>
                    <a:cubicBezTo>
                      <a:pt x="178" y="55"/>
                      <a:pt x="179" y="62"/>
                      <a:pt x="191" y="58"/>
                    </a:cubicBezTo>
                    <a:cubicBezTo>
                      <a:pt x="199" y="52"/>
                      <a:pt x="206" y="51"/>
                      <a:pt x="215" y="46"/>
                    </a:cubicBezTo>
                    <a:cubicBezTo>
                      <a:pt x="226" y="58"/>
                      <a:pt x="217" y="46"/>
                      <a:pt x="223" y="69"/>
                    </a:cubicBezTo>
                    <a:cubicBezTo>
                      <a:pt x="226" y="79"/>
                      <a:pt x="233" y="85"/>
                      <a:pt x="237" y="94"/>
                    </a:cubicBezTo>
                    <a:cubicBezTo>
                      <a:pt x="227" y="100"/>
                      <a:pt x="229" y="104"/>
                      <a:pt x="218" y="107"/>
                    </a:cubicBezTo>
                    <a:cubicBezTo>
                      <a:pt x="207" y="120"/>
                      <a:pt x="203" y="113"/>
                      <a:pt x="188" y="109"/>
                    </a:cubicBezTo>
                    <a:cubicBezTo>
                      <a:pt x="191" y="117"/>
                      <a:pt x="200" y="127"/>
                      <a:pt x="210" y="132"/>
                    </a:cubicBezTo>
                    <a:cubicBezTo>
                      <a:pt x="218" y="114"/>
                      <a:pt x="211" y="122"/>
                      <a:pt x="231" y="113"/>
                    </a:cubicBezTo>
                    <a:cubicBezTo>
                      <a:pt x="237" y="111"/>
                      <a:pt x="248" y="105"/>
                      <a:pt x="248" y="105"/>
                    </a:cubicBezTo>
                    <a:cubicBezTo>
                      <a:pt x="248" y="100"/>
                      <a:pt x="246" y="94"/>
                      <a:pt x="250" y="90"/>
                    </a:cubicBezTo>
                    <a:cubicBezTo>
                      <a:pt x="253" y="88"/>
                      <a:pt x="254" y="96"/>
                      <a:pt x="258" y="96"/>
                    </a:cubicBezTo>
                    <a:cubicBezTo>
                      <a:pt x="262" y="97"/>
                      <a:pt x="264" y="94"/>
                      <a:pt x="266" y="92"/>
                    </a:cubicBezTo>
                    <a:cubicBezTo>
                      <a:pt x="262" y="82"/>
                      <a:pt x="252" y="77"/>
                      <a:pt x="248" y="67"/>
                    </a:cubicBezTo>
                    <a:cubicBezTo>
                      <a:pt x="250" y="63"/>
                      <a:pt x="255" y="58"/>
                      <a:pt x="253" y="54"/>
                    </a:cubicBezTo>
                    <a:cubicBezTo>
                      <a:pt x="251" y="50"/>
                      <a:pt x="248" y="42"/>
                      <a:pt x="248" y="42"/>
                    </a:cubicBezTo>
                    <a:cubicBezTo>
                      <a:pt x="256" y="32"/>
                      <a:pt x="259" y="35"/>
                      <a:pt x="266" y="44"/>
                    </a:cubicBezTo>
                    <a:cubicBezTo>
                      <a:pt x="270" y="56"/>
                      <a:pt x="276" y="61"/>
                      <a:pt x="285" y="71"/>
                    </a:cubicBezTo>
                    <a:cubicBezTo>
                      <a:pt x="281" y="81"/>
                      <a:pt x="289" y="82"/>
                      <a:pt x="277" y="88"/>
                    </a:cubicBezTo>
                    <a:cubicBezTo>
                      <a:pt x="262" y="106"/>
                      <a:pt x="278" y="83"/>
                      <a:pt x="274" y="101"/>
                    </a:cubicBezTo>
                    <a:cubicBezTo>
                      <a:pt x="274" y="105"/>
                      <a:pt x="268" y="109"/>
                      <a:pt x="266" y="113"/>
                    </a:cubicBezTo>
                    <a:cubicBezTo>
                      <a:pt x="270" y="122"/>
                      <a:pt x="268" y="125"/>
                      <a:pt x="261" y="132"/>
                    </a:cubicBezTo>
                    <a:cubicBezTo>
                      <a:pt x="268" y="149"/>
                      <a:pt x="282" y="134"/>
                      <a:pt x="296" y="130"/>
                    </a:cubicBezTo>
                    <a:cubicBezTo>
                      <a:pt x="299" y="122"/>
                      <a:pt x="295" y="119"/>
                      <a:pt x="299" y="111"/>
                    </a:cubicBezTo>
                    <a:cubicBezTo>
                      <a:pt x="296" y="105"/>
                      <a:pt x="288" y="97"/>
                      <a:pt x="299" y="92"/>
                    </a:cubicBezTo>
                    <a:cubicBezTo>
                      <a:pt x="303" y="90"/>
                      <a:pt x="315" y="88"/>
                      <a:pt x="315" y="88"/>
                    </a:cubicBezTo>
                    <a:cubicBezTo>
                      <a:pt x="326" y="91"/>
                      <a:pt x="325" y="95"/>
                      <a:pt x="331" y="103"/>
                    </a:cubicBezTo>
                    <a:cubicBezTo>
                      <a:pt x="339" y="84"/>
                      <a:pt x="331" y="90"/>
                      <a:pt x="361" y="92"/>
                    </a:cubicBezTo>
                    <a:cubicBezTo>
                      <a:pt x="355" y="76"/>
                      <a:pt x="365" y="76"/>
                      <a:pt x="382" y="73"/>
                    </a:cubicBezTo>
                    <a:cubicBezTo>
                      <a:pt x="383" y="71"/>
                      <a:pt x="387" y="57"/>
                      <a:pt x="393" y="54"/>
                    </a:cubicBezTo>
                    <a:cubicBezTo>
                      <a:pt x="398" y="52"/>
                      <a:pt x="409" y="50"/>
                      <a:pt x="409" y="50"/>
                    </a:cubicBezTo>
                    <a:cubicBezTo>
                      <a:pt x="430" y="54"/>
                      <a:pt x="413" y="58"/>
                      <a:pt x="431" y="63"/>
                    </a:cubicBezTo>
                    <a:cubicBezTo>
                      <a:pt x="433" y="61"/>
                      <a:pt x="435" y="57"/>
                      <a:pt x="439" y="56"/>
                    </a:cubicBezTo>
                    <a:cubicBezTo>
                      <a:pt x="445" y="55"/>
                      <a:pt x="452" y="61"/>
                      <a:pt x="457" y="58"/>
                    </a:cubicBezTo>
                    <a:cubicBezTo>
                      <a:pt x="461" y="57"/>
                      <a:pt x="457" y="52"/>
                      <a:pt x="455" y="50"/>
                    </a:cubicBezTo>
                    <a:cubicBezTo>
                      <a:pt x="451" y="47"/>
                      <a:pt x="444" y="47"/>
                      <a:pt x="439" y="46"/>
                    </a:cubicBezTo>
                    <a:cubicBezTo>
                      <a:pt x="436" y="45"/>
                      <a:pt x="431" y="44"/>
                      <a:pt x="431" y="44"/>
                    </a:cubicBezTo>
                    <a:cubicBezTo>
                      <a:pt x="440" y="38"/>
                      <a:pt x="443" y="36"/>
                      <a:pt x="455" y="40"/>
                    </a:cubicBezTo>
                    <a:cubicBezTo>
                      <a:pt x="461" y="38"/>
                      <a:pt x="467" y="35"/>
                      <a:pt x="474" y="35"/>
                    </a:cubicBezTo>
                    <a:cubicBezTo>
                      <a:pt x="483" y="36"/>
                      <a:pt x="511" y="43"/>
                      <a:pt x="519" y="46"/>
                    </a:cubicBezTo>
                    <a:cubicBezTo>
                      <a:pt x="527" y="49"/>
                      <a:pt x="544" y="54"/>
                      <a:pt x="544" y="54"/>
                    </a:cubicBezTo>
                    <a:cubicBezTo>
                      <a:pt x="548" y="54"/>
                      <a:pt x="560" y="52"/>
                      <a:pt x="565" y="50"/>
                    </a:cubicBezTo>
                    <a:cubicBezTo>
                      <a:pt x="570" y="47"/>
                      <a:pt x="581" y="42"/>
                      <a:pt x="581" y="42"/>
                    </a:cubicBezTo>
                    <a:cubicBezTo>
                      <a:pt x="585" y="42"/>
                      <a:pt x="598" y="44"/>
                      <a:pt x="600" y="48"/>
                    </a:cubicBezTo>
                    <a:cubicBezTo>
                      <a:pt x="603" y="55"/>
                      <a:pt x="589" y="61"/>
                      <a:pt x="584" y="63"/>
                    </a:cubicBezTo>
                    <a:cubicBezTo>
                      <a:pt x="576" y="69"/>
                      <a:pt x="568" y="69"/>
                      <a:pt x="565" y="77"/>
                    </a:cubicBezTo>
                    <a:cubicBezTo>
                      <a:pt x="568" y="86"/>
                      <a:pt x="564" y="92"/>
                      <a:pt x="568" y="101"/>
                    </a:cubicBezTo>
                    <a:cubicBezTo>
                      <a:pt x="574" y="93"/>
                      <a:pt x="577" y="91"/>
                      <a:pt x="589" y="94"/>
                    </a:cubicBezTo>
                    <a:cubicBezTo>
                      <a:pt x="595" y="108"/>
                      <a:pt x="602" y="93"/>
                      <a:pt x="611" y="88"/>
                    </a:cubicBezTo>
                    <a:cubicBezTo>
                      <a:pt x="613" y="86"/>
                      <a:pt x="613" y="83"/>
                      <a:pt x="616" y="82"/>
                    </a:cubicBezTo>
                    <a:cubicBezTo>
                      <a:pt x="618" y="80"/>
                      <a:pt x="622" y="81"/>
                      <a:pt x="624" y="80"/>
                    </a:cubicBezTo>
                    <a:cubicBezTo>
                      <a:pt x="626" y="78"/>
                      <a:pt x="626" y="75"/>
                      <a:pt x="627" y="73"/>
                    </a:cubicBezTo>
                    <a:cubicBezTo>
                      <a:pt x="632" y="65"/>
                      <a:pt x="638" y="63"/>
                      <a:pt x="648" y="61"/>
                    </a:cubicBezTo>
                    <a:cubicBezTo>
                      <a:pt x="664" y="62"/>
                      <a:pt x="684" y="69"/>
                      <a:pt x="700" y="69"/>
                    </a:cubicBezTo>
                    <a:lnTo>
                      <a:pt x="794" y="84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1" name="Freeform 61"/>
              <p:cNvSpPr>
                <a:spLocks/>
              </p:cNvSpPr>
              <p:nvPr userDrawn="1"/>
            </p:nvSpPr>
            <p:spPr bwMode="ltGray">
              <a:xfrm>
                <a:off x="971" y="91"/>
                <a:ext cx="30" cy="25"/>
              </a:xfrm>
              <a:custGeom>
                <a:avLst/>
                <a:gdLst>
                  <a:gd name="T0" fmla="*/ 3 w 31"/>
                  <a:gd name="T1" fmla="*/ 28 h 30"/>
                  <a:gd name="T2" fmla="*/ 31 w 31"/>
                  <a:gd name="T3" fmla="*/ 0 h 30"/>
                  <a:gd name="T4" fmla="*/ 19 w 31"/>
                  <a:gd name="T5" fmla="*/ 24 h 30"/>
                  <a:gd name="T6" fmla="*/ 3 w 31"/>
                  <a:gd name="T7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30">
                    <a:moveTo>
                      <a:pt x="3" y="28"/>
                    </a:moveTo>
                    <a:cubicBezTo>
                      <a:pt x="8" y="8"/>
                      <a:pt x="12" y="6"/>
                      <a:pt x="31" y="0"/>
                    </a:cubicBezTo>
                    <a:cubicBezTo>
                      <a:pt x="29" y="5"/>
                      <a:pt x="25" y="22"/>
                      <a:pt x="19" y="24"/>
                    </a:cubicBezTo>
                    <a:cubicBezTo>
                      <a:pt x="0" y="30"/>
                      <a:pt x="3" y="9"/>
                      <a:pt x="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2" name="Freeform 62"/>
              <p:cNvSpPr>
                <a:spLocks/>
              </p:cNvSpPr>
              <p:nvPr userDrawn="1"/>
            </p:nvSpPr>
            <p:spPr bwMode="ltGray">
              <a:xfrm>
                <a:off x="935" y="125"/>
                <a:ext cx="45" cy="27"/>
              </a:xfrm>
              <a:custGeom>
                <a:avLst/>
                <a:gdLst>
                  <a:gd name="T0" fmla="*/ 6 w 44"/>
                  <a:gd name="T1" fmla="*/ 32 h 32"/>
                  <a:gd name="T2" fmla="*/ 22 w 44"/>
                  <a:gd name="T3" fmla="*/ 0 h 32"/>
                  <a:gd name="T4" fmla="*/ 38 w 44"/>
                  <a:gd name="T5" fmla="*/ 4 h 32"/>
                  <a:gd name="T6" fmla="*/ 6 w 44"/>
                  <a:gd name="T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32">
                    <a:moveTo>
                      <a:pt x="6" y="32"/>
                    </a:moveTo>
                    <a:cubicBezTo>
                      <a:pt x="0" y="14"/>
                      <a:pt x="7" y="10"/>
                      <a:pt x="22" y="0"/>
                    </a:cubicBezTo>
                    <a:cubicBezTo>
                      <a:pt x="27" y="1"/>
                      <a:pt x="35" y="0"/>
                      <a:pt x="38" y="4"/>
                    </a:cubicBezTo>
                    <a:cubicBezTo>
                      <a:pt x="44" y="13"/>
                      <a:pt x="16" y="32"/>
                      <a:pt x="6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3" name="Freeform 63"/>
              <p:cNvSpPr>
                <a:spLocks/>
              </p:cNvSpPr>
              <p:nvPr userDrawn="1"/>
            </p:nvSpPr>
            <p:spPr bwMode="ltGray">
              <a:xfrm>
                <a:off x="1081" y="226"/>
                <a:ext cx="75" cy="14"/>
              </a:xfrm>
              <a:custGeom>
                <a:avLst/>
                <a:gdLst>
                  <a:gd name="T0" fmla="*/ 37 w 76"/>
                  <a:gd name="T1" fmla="*/ 18 h 18"/>
                  <a:gd name="T2" fmla="*/ 25 w 76"/>
                  <a:gd name="T3" fmla="*/ 2 h 18"/>
                  <a:gd name="T4" fmla="*/ 37 w 76"/>
                  <a:gd name="T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18">
                    <a:moveTo>
                      <a:pt x="37" y="18"/>
                    </a:moveTo>
                    <a:cubicBezTo>
                      <a:pt x="25" y="14"/>
                      <a:pt x="0" y="10"/>
                      <a:pt x="25" y="2"/>
                    </a:cubicBezTo>
                    <a:cubicBezTo>
                      <a:pt x="76" y="9"/>
                      <a:pt x="46" y="0"/>
                      <a:pt x="37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4" name="Freeform 64"/>
              <p:cNvSpPr>
                <a:spLocks/>
              </p:cNvSpPr>
              <p:nvPr userDrawn="1"/>
            </p:nvSpPr>
            <p:spPr bwMode="ltGray">
              <a:xfrm>
                <a:off x="1210" y="223"/>
                <a:ext cx="42" cy="37"/>
              </a:xfrm>
              <a:custGeom>
                <a:avLst/>
                <a:gdLst>
                  <a:gd name="T0" fmla="*/ 0 w 42"/>
                  <a:gd name="T1" fmla="*/ 21 h 44"/>
                  <a:gd name="T2" fmla="*/ 12 w 42"/>
                  <a:gd name="T3" fmla="*/ 9 h 44"/>
                  <a:gd name="T4" fmla="*/ 0 w 42"/>
                  <a:gd name="T5" fmla="*/ 2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44">
                    <a:moveTo>
                      <a:pt x="0" y="21"/>
                    </a:moveTo>
                    <a:cubicBezTo>
                      <a:pt x="4" y="17"/>
                      <a:pt x="7" y="11"/>
                      <a:pt x="12" y="9"/>
                    </a:cubicBezTo>
                    <a:cubicBezTo>
                      <a:pt x="42" y="0"/>
                      <a:pt x="23" y="44"/>
                      <a:pt x="0" y="2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5" name="Freeform 65"/>
              <p:cNvSpPr>
                <a:spLocks/>
              </p:cNvSpPr>
              <p:nvPr userDrawn="1"/>
            </p:nvSpPr>
            <p:spPr bwMode="ltGray">
              <a:xfrm>
                <a:off x="865" y="123"/>
                <a:ext cx="33" cy="24"/>
              </a:xfrm>
              <a:custGeom>
                <a:avLst/>
                <a:gdLst>
                  <a:gd name="T0" fmla="*/ 7 w 31"/>
                  <a:gd name="T1" fmla="*/ 22 h 30"/>
                  <a:gd name="T2" fmla="*/ 31 w 31"/>
                  <a:gd name="T3" fmla="*/ 10 h 30"/>
                  <a:gd name="T4" fmla="*/ 7 w 31"/>
                  <a:gd name="T5" fmla="*/ 2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30">
                    <a:moveTo>
                      <a:pt x="7" y="22"/>
                    </a:moveTo>
                    <a:cubicBezTo>
                      <a:pt x="0" y="0"/>
                      <a:pt x="15" y="6"/>
                      <a:pt x="31" y="10"/>
                    </a:cubicBezTo>
                    <a:cubicBezTo>
                      <a:pt x="14" y="16"/>
                      <a:pt x="15" y="30"/>
                      <a:pt x="7" y="2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6239" name="Group 159"/>
            <p:cNvGrpSpPr>
              <a:grpSpLocks/>
            </p:cNvGrpSpPr>
            <p:nvPr userDrawn="1"/>
          </p:nvGrpSpPr>
          <p:grpSpPr bwMode="auto">
            <a:xfrm>
              <a:off x="7" y="6"/>
              <a:ext cx="5739" cy="1022"/>
              <a:chOff x="1056" y="111"/>
              <a:chExt cx="2448" cy="418"/>
            </a:xfrm>
          </p:grpSpPr>
          <p:sp>
            <p:nvSpPr>
              <p:cNvPr id="46190" name="Line 110"/>
              <p:cNvSpPr>
                <a:spLocks noChangeShapeType="1"/>
              </p:cNvSpPr>
              <p:nvPr/>
            </p:nvSpPr>
            <p:spPr bwMode="white">
              <a:xfrm>
                <a:off x="1056" y="332"/>
                <a:ext cx="2448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2" name="Line 112"/>
              <p:cNvSpPr>
                <a:spLocks noChangeShapeType="1"/>
              </p:cNvSpPr>
              <p:nvPr/>
            </p:nvSpPr>
            <p:spPr bwMode="white">
              <a:xfrm>
                <a:off x="1254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3" name="Line 113"/>
              <p:cNvSpPr>
                <a:spLocks noChangeShapeType="1"/>
              </p:cNvSpPr>
              <p:nvPr/>
            </p:nvSpPr>
            <p:spPr bwMode="white">
              <a:xfrm>
                <a:off x="1482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4" name="Line 114"/>
              <p:cNvSpPr>
                <a:spLocks noChangeShapeType="1"/>
              </p:cNvSpPr>
              <p:nvPr/>
            </p:nvSpPr>
            <p:spPr bwMode="white">
              <a:xfrm>
                <a:off x="1710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5" name="Line 115"/>
              <p:cNvSpPr>
                <a:spLocks noChangeShapeType="1"/>
              </p:cNvSpPr>
              <p:nvPr/>
            </p:nvSpPr>
            <p:spPr bwMode="white">
              <a:xfrm>
                <a:off x="1938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6" name="Line 116"/>
              <p:cNvSpPr>
                <a:spLocks noChangeShapeType="1"/>
              </p:cNvSpPr>
              <p:nvPr/>
            </p:nvSpPr>
            <p:spPr bwMode="white">
              <a:xfrm>
                <a:off x="2166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7" name="Line 117"/>
              <p:cNvSpPr>
                <a:spLocks noChangeShapeType="1"/>
              </p:cNvSpPr>
              <p:nvPr/>
            </p:nvSpPr>
            <p:spPr bwMode="white">
              <a:xfrm>
                <a:off x="2394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8" name="Line 118"/>
              <p:cNvSpPr>
                <a:spLocks noChangeShapeType="1"/>
              </p:cNvSpPr>
              <p:nvPr/>
            </p:nvSpPr>
            <p:spPr bwMode="white">
              <a:xfrm>
                <a:off x="2622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9" name="Line 119"/>
              <p:cNvSpPr>
                <a:spLocks noChangeShapeType="1"/>
              </p:cNvSpPr>
              <p:nvPr/>
            </p:nvSpPr>
            <p:spPr bwMode="white">
              <a:xfrm>
                <a:off x="2850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00" name="Line 120"/>
              <p:cNvSpPr>
                <a:spLocks noChangeShapeType="1"/>
              </p:cNvSpPr>
              <p:nvPr/>
            </p:nvSpPr>
            <p:spPr bwMode="white">
              <a:xfrm>
                <a:off x="3078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01" name="Line 121"/>
              <p:cNvSpPr>
                <a:spLocks noChangeShapeType="1"/>
              </p:cNvSpPr>
              <p:nvPr/>
            </p:nvSpPr>
            <p:spPr bwMode="white">
              <a:xfrm>
                <a:off x="3306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6240" name="Group 160"/>
            <p:cNvGrpSpPr>
              <a:grpSpLocks/>
            </p:cNvGrpSpPr>
            <p:nvPr userDrawn="1"/>
          </p:nvGrpSpPr>
          <p:grpSpPr bwMode="auto">
            <a:xfrm>
              <a:off x="363" y="1"/>
              <a:ext cx="4919" cy="1034"/>
              <a:chOff x="1208" y="109"/>
              <a:chExt cx="2098" cy="423"/>
            </a:xfrm>
          </p:grpSpPr>
          <p:sp>
            <p:nvSpPr>
              <p:cNvPr id="46212" name="Line 132"/>
              <p:cNvSpPr>
                <a:spLocks noChangeShapeType="1"/>
              </p:cNvSpPr>
              <p:nvPr/>
            </p:nvSpPr>
            <p:spPr bwMode="ltGray">
              <a:xfrm>
                <a:off x="2850" y="110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13" name="Line 133"/>
              <p:cNvSpPr>
                <a:spLocks noChangeShapeType="1"/>
              </p:cNvSpPr>
              <p:nvPr/>
            </p:nvSpPr>
            <p:spPr bwMode="ltGray">
              <a:xfrm>
                <a:off x="2972" y="332"/>
                <a:ext cx="7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14" name="Line 134"/>
              <p:cNvSpPr>
                <a:spLocks noChangeShapeType="1"/>
              </p:cNvSpPr>
              <p:nvPr/>
            </p:nvSpPr>
            <p:spPr bwMode="ltGray">
              <a:xfrm>
                <a:off x="3078" y="350"/>
                <a:ext cx="0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15" name="Line 135"/>
              <p:cNvSpPr>
                <a:spLocks noChangeShapeType="1"/>
              </p:cNvSpPr>
              <p:nvPr/>
            </p:nvSpPr>
            <p:spPr bwMode="ltGray">
              <a:xfrm>
                <a:off x="3306" y="450"/>
                <a:ext cx="0" cy="79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25" name="Line 145"/>
              <p:cNvSpPr>
                <a:spLocks noChangeShapeType="1"/>
              </p:cNvSpPr>
              <p:nvPr/>
            </p:nvSpPr>
            <p:spPr bwMode="ltGray">
              <a:xfrm>
                <a:off x="2166" y="114"/>
                <a:ext cx="0" cy="6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26" name="Line 146"/>
              <p:cNvSpPr>
                <a:spLocks noChangeShapeType="1"/>
              </p:cNvSpPr>
              <p:nvPr/>
            </p:nvSpPr>
            <p:spPr bwMode="ltGray">
              <a:xfrm>
                <a:off x="1938" y="111"/>
                <a:ext cx="0" cy="33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27" name="Line 147"/>
              <p:cNvSpPr>
                <a:spLocks noChangeShapeType="1"/>
              </p:cNvSpPr>
              <p:nvPr/>
            </p:nvSpPr>
            <p:spPr bwMode="ltGray">
              <a:xfrm flipH="1">
                <a:off x="1912" y="332"/>
                <a:ext cx="6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28" name="Line 148"/>
              <p:cNvSpPr>
                <a:spLocks noChangeShapeType="1"/>
              </p:cNvSpPr>
              <p:nvPr/>
            </p:nvSpPr>
            <p:spPr bwMode="ltGray">
              <a:xfrm>
                <a:off x="1778" y="33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29" name="Line 149"/>
              <p:cNvSpPr>
                <a:spLocks noChangeShapeType="1"/>
              </p:cNvSpPr>
              <p:nvPr/>
            </p:nvSpPr>
            <p:spPr bwMode="ltGray">
              <a:xfrm flipH="1">
                <a:off x="1578" y="332"/>
                <a:ext cx="8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0" name="Line 150"/>
              <p:cNvSpPr>
                <a:spLocks noChangeShapeType="1"/>
              </p:cNvSpPr>
              <p:nvPr/>
            </p:nvSpPr>
            <p:spPr bwMode="ltGray">
              <a:xfrm>
                <a:off x="1208" y="33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1" name="Line 151"/>
              <p:cNvSpPr>
                <a:spLocks noChangeShapeType="1"/>
              </p:cNvSpPr>
              <p:nvPr/>
            </p:nvSpPr>
            <p:spPr bwMode="ltGray">
              <a:xfrm>
                <a:off x="1480" y="234"/>
                <a:ext cx="0" cy="29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2" name="Line 152"/>
              <p:cNvSpPr>
                <a:spLocks noChangeShapeType="1"/>
              </p:cNvSpPr>
              <p:nvPr/>
            </p:nvSpPr>
            <p:spPr bwMode="ltGray">
              <a:xfrm>
                <a:off x="1254" y="252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3" name="Line 153"/>
              <p:cNvSpPr>
                <a:spLocks noChangeShapeType="1"/>
              </p:cNvSpPr>
              <p:nvPr/>
            </p:nvSpPr>
            <p:spPr bwMode="ltGray">
              <a:xfrm flipH="1" flipV="1">
                <a:off x="1482" y="109"/>
                <a:ext cx="0" cy="2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4" name="Line 154"/>
              <p:cNvSpPr>
                <a:spLocks noChangeShapeType="1"/>
              </p:cNvSpPr>
              <p:nvPr/>
            </p:nvSpPr>
            <p:spPr bwMode="ltGray">
              <a:xfrm>
                <a:off x="1710" y="1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5" name="Line 155"/>
              <p:cNvSpPr>
                <a:spLocks noChangeShapeType="1"/>
              </p:cNvSpPr>
              <p:nvPr/>
            </p:nvSpPr>
            <p:spPr bwMode="ltGray">
              <a:xfrm flipV="1">
                <a:off x="1710" y="111"/>
                <a:ext cx="0" cy="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1828800"/>
            <a:ext cx="9245600" cy="2362200"/>
          </a:xfr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4572000"/>
            <a:ext cx="92456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267200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4277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5762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540752" y="476250"/>
            <a:ext cx="2736849" cy="57864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8084" y="476250"/>
            <a:ext cx="8009467" cy="57864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742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8084" y="476250"/>
            <a:ext cx="10363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628775"/>
            <a:ext cx="5080000" cy="46339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28775"/>
            <a:ext cx="5080000" cy="46339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7544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8084" y="476250"/>
            <a:ext cx="10363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628775"/>
            <a:ext cx="5080000" cy="46339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28776"/>
            <a:ext cx="5080000" cy="2239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21138"/>
            <a:ext cx="5080000" cy="22415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0534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43" name="Rectangle 163"/>
          <p:cNvSpPr>
            <a:spLocks noChangeArrowheads="1"/>
          </p:cNvSpPr>
          <p:nvPr/>
        </p:nvSpPr>
        <p:spPr bwMode="hidden">
          <a:xfrm>
            <a:off x="2336800" y="1600200"/>
            <a:ext cx="9855200" cy="52578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6246" name="Group 166"/>
          <p:cNvGrpSpPr>
            <a:grpSpLocks/>
          </p:cNvGrpSpPr>
          <p:nvPr/>
        </p:nvGrpSpPr>
        <p:grpSpPr bwMode="auto">
          <a:xfrm>
            <a:off x="0" y="-19050"/>
            <a:ext cx="12192000" cy="1658938"/>
            <a:chOff x="0" y="-9"/>
            <a:chExt cx="5760" cy="1045"/>
          </a:xfrm>
        </p:grpSpPr>
        <p:sp>
          <p:nvSpPr>
            <p:cNvPr id="46087" name="Freeform 7"/>
            <p:cNvSpPr>
              <a:spLocks/>
            </p:cNvSpPr>
            <p:nvPr userDrawn="1"/>
          </p:nvSpPr>
          <p:spPr bwMode="ltGray">
            <a:xfrm>
              <a:off x="0" y="4"/>
              <a:ext cx="5760" cy="1032"/>
            </a:xfrm>
            <a:custGeom>
              <a:avLst/>
              <a:gdLst>
                <a:gd name="T0" fmla="*/ 4848 w 4848"/>
                <a:gd name="T1" fmla="*/ 432 h 432"/>
                <a:gd name="T2" fmla="*/ 0 w 4848"/>
                <a:gd name="T3" fmla="*/ 432 h 432"/>
                <a:gd name="T4" fmla="*/ 0 w 4848"/>
                <a:gd name="T5" fmla="*/ 0 h 432"/>
                <a:gd name="T6" fmla="*/ 4848 w 4848"/>
                <a:gd name="T7" fmla="*/ 0 h 432"/>
                <a:gd name="T8" fmla="*/ 4848 w 4848"/>
                <a:gd name="T9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48" h="432">
                  <a:moveTo>
                    <a:pt x="4848" y="432"/>
                  </a:moveTo>
                  <a:lnTo>
                    <a:pt x="0" y="432"/>
                  </a:lnTo>
                  <a:lnTo>
                    <a:pt x="0" y="0"/>
                  </a:lnTo>
                  <a:lnTo>
                    <a:pt x="4848" y="0"/>
                  </a:lnTo>
                  <a:lnTo>
                    <a:pt x="4848" y="432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6245" name="Group 165"/>
            <p:cNvGrpSpPr>
              <a:grpSpLocks/>
            </p:cNvGrpSpPr>
            <p:nvPr userDrawn="1"/>
          </p:nvGrpSpPr>
          <p:grpSpPr bwMode="auto">
            <a:xfrm>
              <a:off x="333" y="-9"/>
              <a:ext cx="5176" cy="1044"/>
              <a:chOff x="333" y="-9"/>
              <a:chExt cx="5176" cy="1044"/>
            </a:xfrm>
          </p:grpSpPr>
          <p:sp>
            <p:nvSpPr>
              <p:cNvPr id="46090" name="Freeform 10"/>
              <p:cNvSpPr>
                <a:spLocks/>
              </p:cNvSpPr>
              <p:nvPr userDrawn="1"/>
            </p:nvSpPr>
            <p:spPr bwMode="ltGray">
              <a:xfrm>
                <a:off x="3230" y="949"/>
                <a:ext cx="17" cy="20"/>
              </a:xfrm>
              <a:custGeom>
                <a:avLst/>
                <a:gdLst>
                  <a:gd name="T0" fmla="*/ 5 w 15"/>
                  <a:gd name="T1" fmla="*/ 11 h 23"/>
                  <a:gd name="T2" fmla="*/ 15 w 15"/>
                  <a:gd name="T3" fmla="*/ 5 h 23"/>
                  <a:gd name="T4" fmla="*/ 13 w 15"/>
                  <a:gd name="T5" fmla="*/ 17 h 23"/>
                  <a:gd name="T6" fmla="*/ 5 w 15"/>
                  <a:gd name="T7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23">
                    <a:moveTo>
                      <a:pt x="5" y="11"/>
                    </a:moveTo>
                    <a:cubicBezTo>
                      <a:pt x="2" y="1"/>
                      <a:pt x="7" y="0"/>
                      <a:pt x="15" y="5"/>
                    </a:cubicBezTo>
                    <a:cubicBezTo>
                      <a:pt x="14" y="9"/>
                      <a:pt x="15" y="13"/>
                      <a:pt x="13" y="17"/>
                    </a:cubicBezTo>
                    <a:cubicBezTo>
                      <a:pt x="9" y="23"/>
                      <a:pt x="0" y="16"/>
                      <a:pt x="5" y="1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1" name="Freeform 11"/>
              <p:cNvSpPr>
                <a:spLocks/>
              </p:cNvSpPr>
              <p:nvPr userDrawn="1"/>
            </p:nvSpPr>
            <p:spPr bwMode="ltGray">
              <a:xfrm>
                <a:off x="3406" y="1015"/>
                <a:ext cx="21" cy="20"/>
              </a:xfrm>
              <a:custGeom>
                <a:avLst/>
                <a:gdLst>
                  <a:gd name="T0" fmla="*/ 3 w 20"/>
                  <a:gd name="T1" fmla="*/ 13 h 23"/>
                  <a:gd name="T2" fmla="*/ 11 w 20"/>
                  <a:gd name="T3" fmla="*/ 3 h 23"/>
                  <a:gd name="T4" fmla="*/ 7 w 20"/>
                  <a:gd name="T5" fmla="*/ 19 h 23"/>
                  <a:gd name="T6" fmla="*/ 3 w 20"/>
                  <a:gd name="T7" fmla="*/ 1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23">
                    <a:moveTo>
                      <a:pt x="3" y="13"/>
                    </a:moveTo>
                    <a:cubicBezTo>
                      <a:pt x="0" y="5"/>
                      <a:pt x="2" y="0"/>
                      <a:pt x="11" y="3"/>
                    </a:cubicBezTo>
                    <a:cubicBezTo>
                      <a:pt x="16" y="10"/>
                      <a:pt x="20" y="23"/>
                      <a:pt x="7" y="19"/>
                    </a:cubicBezTo>
                    <a:cubicBezTo>
                      <a:pt x="6" y="17"/>
                      <a:pt x="3" y="13"/>
                      <a:pt x="3" y="1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2" name="Freeform 12"/>
              <p:cNvSpPr>
                <a:spLocks/>
              </p:cNvSpPr>
              <p:nvPr userDrawn="1"/>
            </p:nvSpPr>
            <p:spPr bwMode="ltGray">
              <a:xfrm>
                <a:off x="2909" y="908"/>
                <a:ext cx="31" cy="34"/>
              </a:xfrm>
              <a:custGeom>
                <a:avLst/>
                <a:gdLst>
                  <a:gd name="T0" fmla="*/ 16 w 30"/>
                  <a:gd name="T1" fmla="*/ 33 h 42"/>
                  <a:gd name="T2" fmla="*/ 8 w 30"/>
                  <a:gd name="T3" fmla="*/ 21 h 42"/>
                  <a:gd name="T4" fmla="*/ 0 w 30"/>
                  <a:gd name="T5" fmla="*/ 9 h 42"/>
                  <a:gd name="T6" fmla="*/ 16 w 30"/>
                  <a:gd name="T7" fmla="*/ 3 h 42"/>
                  <a:gd name="T8" fmla="*/ 30 w 30"/>
                  <a:gd name="T9" fmla="*/ 23 h 42"/>
                  <a:gd name="T10" fmla="*/ 28 w 30"/>
                  <a:gd name="T11" fmla="*/ 31 h 42"/>
                  <a:gd name="T12" fmla="*/ 16 w 30"/>
                  <a:gd name="T13" fmla="*/ 3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42">
                    <a:moveTo>
                      <a:pt x="16" y="33"/>
                    </a:moveTo>
                    <a:cubicBezTo>
                      <a:pt x="3" y="20"/>
                      <a:pt x="15" y="34"/>
                      <a:pt x="8" y="21"/>
                    </a:cubicBezTo>
                    <a:cubicBezTo>
                      <a:pt x="6" y="17"/>
                      <a:pt x="0" y="9"/>
                      <a:pt x="0" y="9"/>
                    </a:cubicBezTo>
                    <a:cubicBezTo>
                      <a:pt x="5" y="1"/>
                      <a:pt x="7" y="0"/>
                      <a:pt x="16" y="3"/>
                    </a:cubicBezTo>
                    <a:cubicBezTo>
                      <a:pt x="25" y="16"/>
                      <a:pt x="10" y="16"/>
                      <a:pt x="30" y="23"/>
                    </a:cubicBezTo>
                    <a:cubicBezTo>
                      <a:pt x="29" y="26"/>
                      <a:pt x="30" y="29"/>
                      <a:pt x="28" y="31"/>
                    </a:cubicBezTo>
                    <a:cubicBezTo>
                      <a:pt x="15" y="42"/>
                      <a:pt x="16" y="38"/>
                      <a:pt x="16" y="3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3" name="Freeform 13"/>
              <p:cNvSpPr>
                <a:spLocks/>
              </p:cNvSpPr>
              <p:nvPr userDrawn="1"/>
            </p:nvSpPr>
            <p:spPr bwMode="ltGray">
              <a:xfrm>
                <a:off x="2551" y="940"/>
                <a:ext cx="25" cy="12"/>
              </a:xfrm>
              <a:custGeom>
                <a:avLst/>
                <a:gdLst>
                  <a:gd name="T0" fmla="*/ 15 w 25"/>
                  <a:gd name="T1" fmla="*/ 16 h 16"/>
                  <a:gd name="T2" fmla="*/ 3 w 25"/>
                  <a:gd name="T3" fmla="*/ 8 h 16"/>
                  <a:gd name="T4" fmla="*/ 15 w 25"/>
                  <a:gd name="T5" fmla="*/ 0 h 16"/>
                  <a:gd name="T6" fmla="*/ 15 w 25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16">
                    <a:moveTo>
                      <a:pt x="15" y="16"/>
                    </a:moveTo>
                    <a:cubicBezTo>
                      <a:pt x="10" y="15"/>
                      <a:pt x="0" y="12"/>
                      <a:pt x="3" y="8"/>
                    </a:cubicBezTo>
                    <a:cubicBezTo>
                      <a:pt x="6" y="4"/>
                      <a:pt x="15" y="0"/>
                      <a:pt x="15" y="0"/>
                    </a:cubicBezTo>
                    <a:cubicBezTo>
                      <a:pt x="17" y="3"/>
                      <a:pt x="25" y="16"/>
                      <a:pt x="15" y="1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4" name="Freeform 14"/>
              <p:cNvSpPr>
                <a:spLocks/>
              </p:cNvSpPr>
              <p:nvPr userDrawn="1"/>
            </p:nvSpPr>
            <p:spPr bwMode="ltGray">
              <a:xfrm>
                <a:off x="2443" y="954"/>
                <a:ext cx="65" cy="39"/>
              </a:xfrm>
              <a:custGeom>
                <a:avLst/>
                <a:gdLst>
                  <a:gd name="T0" fmla="*/ 14 w 65"/>
                  <a:gd name="T1" fmla="*/ 24 h 46"/>
                  <a:gd name="T2" fmla="*/ 30 w 65"/>
                  <a:gd name="T3" fmla="*/ 4 h 46"/>
                  <a:gd name="T4" fmla="*/ 42 w 65"/>
                  <a:gd name="T5" fmla="*/ 0 h 46"/>
                  <a:gd name="T6" fmla="*/ 58 w 65"/>
                  <a:gd name="T7" fmla="*/ 12 h 46"/>
                  <a:gd name="T8" fmla="*/ 32 w 65"/>
                  <a:gd name="T9" fmla="*/ 26 h 46"/>
                  <a:gd name="T10" fmla="*/ 12 w 65"/>
                  <a:gd name="T11" fmla="*/ 46 h 46"/>
                  <a:gd name="T12" fmla="*/ 8 w 65"/>
                  <a:gd name="T13" fmla="*/ 20 h 46"/>
                  <a:gd name="T14" fmla="*/ 12 w 65"/>
                  <a:gd name="T15" fmla="*/ 14 h 46"/>
                  <a:gd name="T16" fmla="*/ 14 w 65"/>
                  <a:gd name="T17" fmla="*/ 2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46">
                    <a:moveTo>
                      <a:pt x="14" y="24"/>
                    </a:moveTo>
                    <a:cubicBezTo>
                      <a:pt x="18" y="13"/>
                      <a:pt x="16" y="9"/>
                      <a:pt x="30" y="4"/>
                    </a:cubicBezTo>
                    <a:cubicBezTo>
                      <a:pt x="34" y="3"/>
                      <a:pt x="42" y="0"/>
                      <a:pt x="42" y="0"/>
                    </a:cubicBezTo>
                    <a:cubicBezTo>
                      <a:pt x="50" y="1"/>
                      <a:pt x="65" y="0"/>
                      <a:pt x="58" y="12"/>
                    </a:cubicBezTo>
                    <a:cubicBezTo>
                      <a:pt x="53" y="21"/>
                      <a:pt x="40" y="21"/>
                      <a:pt x="32" y="26"/>
                    </a:cubicBezTo>
                    <a:cubicBezTo>
                      <a:pt x="26" y="35"/>
                      <a:pt x="23" y="42"/>
                      <a:pt x="12" y="46"/>
                    </a:cubicBezTo>
                    <a:cubicBezTo>
                      <a:pt x="0" y="42"/>
                      <a:pt x="5" y="30"/>
                      <a:pt x="8" y="20"/>
                    </a:cubicBezTo>
                    <a:cubicBezTo>
                      <a:pt x="9" y="18"/>
                      <a:pt x="10" y="13"/>
                      <a:pt x="12" y="14"/>
                    </a:cubicBezTo>
                    <a:cubicBezTo>
                      <a:pt x="15" y="16"/>
                      <a:pt x="13" y="21"/>
                      <a:pt x="14" y="2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5" name="Freeform 15"/>
              <p:cNvSpPr>
                <a:spLocks/>
              </p:cNvSpPr>
              <p:nvPr userDrawn="1"/>
            </p:nvSpPr>
            <p:spPr bwMode="ltGray">
              <a:xfrm>
                <a:off x="2375" y="952"/>
                <a:ext cx="68" cy="39"/>
              </a:xfrm>
              <a:custGeom>
                <a:avLst/>
                <a:gdLst>
                  <a:gd name="T0" fmla="*/ 0 w 69"/>
                  <a:gd name="T1" fmla="*/ 31 h 47"/>
                  <a:gd name="T2" fmla="*/ 18 w 69"/>
                  <a:gd name="T3" fmla="*/ 25 h 47"/>
                  <a:gd name="T4" fmla="*/ 52 w 69"/>
                  <a:gd name="T5" fmla="*/ 1 h 47"/>
                  <a:gd name="T6" fmla="*/ 64 w 69"/>
                  <a:gd name="T7" fmla="*/ 3 h 47"/>
                  <a:gd name="T8" fmla="*/ 50 w 69"/>
                  <a:gd name="T9" fmla="*/ 19 h 47"/>
                  <a:gd name="T10" fmla="*/ 28 w 69"/>
                  <a:gd name="T11" fmla="*/ 33 h 47"/>
                  <a:gd name="T12" fmla="*/ 22 w 69"/>
                  <a:gd name="T13" fmla="*/ 47 h 47"/>
                  <a:gd name="T14" fmla="*/ 16 w 69"/>
                  <a:gd name="T15" fmla="*/ 45 h 47"/>
                  <a:gd name="T16" fmla="*/ 12 w 69"/>
                  <a:gd name="T17" fmla="*/ 39 h 47"/>
                  <a:gd name="T18" fmla="*/ 0 w 69"/>
                  <a:gd name="T19" fmla="*/ 35 h 47"/>
                  <a:gd name="T20" fmla="*/ 0 w 69"/>
                  <a:gd name="T21" fmla="*/ 3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47">
                    <a:moveTo>
                      <a:pt x="0" y="31"/>
                    </a:moveTo>
                    <a:cubicBezTo>
                      <a:pt x="7" y="24"/>
                      <a:pt x="9" y="22"/>
                      <a:pt x="18" y="25"/>
                    </a:cubicBezTo>
                    <a:cubicBezTo>
                      <a:pt x="25" y="4"/>
                      <a:pt x="36" y="12"/>
                      <a:pt x="52" y="1"/>
                    </a:cubicBezTo>
                    <a:cubicBezTo>
                      <a:pt x="56" y="2"/>
                      <a:pt x="61" y="0"/>
                      <a:pt x="64" y="3"/>
                    </a:cubicBezTo>
                    <a:cubicBezTo>
                      <a:pt x="69" y="8"/>
                      <a:pt x="50" y="19"/>
                      <a:pt x="50" y="19"/>
                    </a:cubicBezTo>
                    <a:cubicBezTo>
                      <a:pt x="46" y="31"/>
                      <a:pt x="35" y="22"/>
                      <a:pt x="28" y="33"/>
                    </a:cubicBezTo>
                    <a:cubicBezTo>
                      <a:pt x="31" y="41"/>
                      <a:pt x="31" y="44"/>
                      <a:pt x="22" y="47"/>
                    </a:cubicBezTo>
                    <a:cubicBezTo>
                      <a:pt x="20" y="46"/>
                      <a:pt x="18" y="46"/>
                      <a:pt x="16" y="45"/>
                    </a:cubicBezTo>
                    <a:cubicBezTo>
                      <a:pt x="14" y="43"/>
                      <a:pt x="14" y="40"/>
                      <a:pt x="12" y="39"/>
                    </a:cubicBezTo>
                    <a:cubicBezTo>
                      <a:pt x="8" y="37"/>
                      <a:pt x="0" y="35"/>
                      <a:pt x="0" y="35"/>
                    </a:cubicBezTo>
                    <a:cubicBezTo>
                      <a:pt x="2" y="26"/>
                      <a:pt x="3" y="25"/>
                      <a:pt x="0" y="3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6" name="Freeform 16"/>
              <p:cNvSpPr>
                <a:spLocks/>
              </p:cNvSpPr>
              <p:nvPr userDrawn="1"/>
            </p:nvSpPr>
            <p:spPr bwMode="ltGray">
              <a:xfrm>
                <a:off x="2007" y="739"/>
                <a:ext cx="354" cy="228"/>
              </a:xfrm>
              <a:custGeom>
                <a:avLst/>
                <a:gdLst>
                  <a:gd name="T0" fmla="*/ 10 w 355"/>
                  <a:gd name="T1" fmla="*/ 4 h 277"/>
                  <a:gd name="T2" fmla="*/ 36 w 355"/>
                  <a:gd name="T3" fmla="*/ 18 h 277"/>
                  <a:gd name="T4" fmla="*/ 46 w 355"/>
                  <a:gd name="T5" fmla="*/ 30 h 277"/>
                  <a:gd name="T6" fmla="*/ 76 w 355"/>
                  <a:gd name="T7" fmla="*/ 52 h 277"/>
                  <a:gd name="T8" fmla="*/ 92 w 355"/>
                  <a:gd name="T9" fmla="*/ 66 h 277"/>
                  <a:gd name="T10" fmla="*/ 122 w 355"/>
                  <a:gd name="T11" fmla="*/ 98 h 277"/>
                  <a:gd name="T12" fmla="*/ 136 w 355"/>
                  <a:gd name="T13" fmla="*/ 128 h 277"/>
                  <a:gd name="T14" fmla="*/ 148 w 355"/>
                  <a:gd name="T15" fmla="*/ 132 h 277"/>
                  <a:gd name="T16" fmla="*/ 154 w 355"/>
                  <a:gd name="T17" fmla="*/ 150 h 277"/>
                  <a:gd name="T18" fmla="*/ 176 w 355"/>
                  <a:gd name="T19" fmla="*/ 152 h 277"/>
                  <a:gd name="T20" fmla="*/ 170 w 355"/>
                  <a:gd name="T21" fmla="*/ 196 h 277"/>
                  <a:gd name="T22" fmla="*/ 180 w 355"/>
                  <a:gd name="T23" fmla="*/ 224 h 277"/>
                  <a:gd name="T24" fmla="*/ 198 w 355"/>
                  <a:gd name="T25" fmla="*/ 232 h 277"/>
                  <a:gd name="T26" fmla="*/ 216 w 355"/>
                  <a:gd name="T27" fmla="*/ 234 h 277"/>
                  <a:gd name="T28" fmla="*/ 236 w 355"/>
                  <a:gd name="T29" fmla="*/ 242 h 277"/>
                  <a:gd name="T30" fmla="*/ 254 w 355"/>
                  <a:gd name="T31" fmla="*/ 236 h 277"/>
                  <a:gd name="T32" fmla="*/ 272 w 355"/>
                  <a:gd name="T33" fmla="*/ 248 h 277"/>
                  <a:gd name="T34" fmla="*/ 296 w 355"/>
                  <a:gd name="T35" fmla="*/ 256 h 277"/>
                  <a:gd name="T36" fmla="*/ 314 w 355"/>
                  <a:gd name="T37" fmla="*/ 264 h 277"/>
                  <a:gd name="T38" fmla="*/ 352 w 355"/>
                  <a:gd name="T39" fmla="*/ 266 h 277"/>
                  <a:gd name="T40" fmla="*/ 342 w 355"/>
                  <a:gd name="T41" fmla="*/ 274 h 277"/>
                  <a:gd name="T42" fmla="*/ 322 w 355"/>
                  <a:gd name="T43" fmla="*/ 272 h 277"/>
                  <a:gd name="T44" fmla="*/ 300 w 355"/>
                  <a:gd name="T45" fmla="*/ 270 h 277"/>
                  <a:gd name="T46" fmla="*/ 288 w 355"/>
                  <a:gd name="T47" fmla="*/ 266 h 277"/>
                  <a:gd name="T48" fmla="*/ 252 w 355"/>
                  <a:gd name="T49" fmla="*/ 264 h 277"/>
                  <a:gd name="T50" fmla="*/ 234 w 355"/>
                  <a:gd name="T51" fmla="*/ 260 h 277"/>
                  <a:gd name="T52" fmla="*/ 172 w 355"/>
                  <a:gd name="T53" fmla="*/ 242 h 277"/>
                  <a:gd name="T54" fmla="*/ 160 w 355"/>
                  <a:gd name="T55" fmla="*/ 216 h 277"/>
                  <a:gd name="T56" fmla="*/ 126 w 355"/>
                  <a:gd name="T57" fmla="*/ 200 h 277"/>
                  <a:gd name="T58" fmla="*/ 108 w 355"/>
                  <a:gd name="T59" fmla="*/ 186 h 277"/>
                  <a:gd name="T60" fmla="*/ 94 w 355"/>
                  <a:gd name="T61" fmla="*/ 158 h 277"/>
                  <a:gd name="T62" fmla="*/ 68 w 355"/>
                  <a:gd name="T63" fmla="*/ 108 h 277"/>
                  <a:gd name="T64" fmla="*/ 64 w 355"/>
                  <a:gd name="T65" fmla="*/ 102 h 277"/>
                  <a:gd name="T66" fmla="*/ 58 w 355"/>
                  <a:gd name="T67" fmla="*/ 100 h 277"/>
                  <a:gd name="T68" fmla="*/ 54 w 355"/>
                  <a:gd name="T69" fmla="*/ 88 h 277"/>
                  <a:gd name="T70" fmla="*/ 38 w 355"/>
                  <a:gd name="T71" fmla="*/ 58 h 277"/>
                  <a:gd name="T72" fmla="*/ 20 w 355"/>
                  <a:gd name="T73" fmla="*/ 40 h 277"/>
                  <a:gd name="T74" fmla="*/ 4 w 355"/>
                  <a:gd name="T75" fmla="*/ 22 h 277"/>
                  <a:gd name="T76" fmla="*/ 10 w 355"/>
                  <a:gd name="T77" fmla="*/ 2 h 277"/>
                  <a:gd name="T78" fmla="*/ 10 w 355"/>
                  <a:gd name="T79" fmla="*/ 4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5" h="277">
                    <a:moveTo>
                      <a:pt x="10" y="4"/>
                    </a:moveTo>
                    <a:cubicBezTo>
                      <a:pt x="22" y="0"/>
                      <a:pt x="24" y="14"/>
                      <a:pt x="36" y="18"/>
                    </a:cubicBezTo>
                    <a:cubicBezTo>
                      <a:pt x="37" y="19"/>
                      <a:pt x="45" y="29"/>
                      <a:pt x="46" y="30"/>
                    </a:cubicBezTo>
                    <a:cubicBezTo>
                      <a:pt x="56" y="40"/>
                      <a:pt x="67" y="38"/>
                      <a:pt x="76" y="52"/>
                    </a:cubicBezTo>
                    <a:cubicBezTo>
                      <a:pt x="80" y="58"/>
                      <a:pt x="92" y="66"/>
                      <a:pt x="92" y="66"/>
                    </a:cubicBezTo>
                    <a:cubicBezTo>
                      <a:pt x="96" y="79"/>
                      <a:pt x="112" y="88"/>
                      <a:pt x="122" y="98"/>
                    </a:cubicBezTo>
                    <a:cubicBezTo>
                      <a:pt x="124" y="105"/>
                      <a:pt x="130" y="124"/>
                      <a:pt x="136" y="128"/>
                    </a:cubicBezTo>
                    <a:cubicBezTo>
                      <a:pt x="140" y="130"/>
                      <a:pt x="148" y="132"/>
                      <a:pt x="148" y="132"/>
                    </a:cubicBezTo>
                    <a:cubicBezTo>
                      <a:pt x="150" y="138"/>
                      <a:pt x="154" y="150"/>
                      <a:pt x="154" y="150"/>
                    </a:cubicBezTo>
                    <a:cubicBezTo>
                      <a:pt x="161" y="139"/>
                      <a:pt x="168" y="144"/>
                      <a:pt x="176" y="152"/>
                    </a:cubicBezTo>
                    <a:cubicBezTo>
                      <a:pt x="174" y="167"/>
                      <a:pt x="173" y="181"/>
                      <a:pt x="170" y="196"/>
                    </a:cubicBezTo>
                    <a:cubicBezTo>
                      <a:pt x="171" y="202"/>
                      <a:pt x="174" y="220"/>
                      <a:pt x="180" y="224"/>
                    </a:cubicBezTo>
                    <a:cubicBezTo>
                      <a:pt x="185" y="228"/>
                      <a:pt x="193" y="228"/>
                      <a:pt x="198" y="232"/>
                    </a:cubicBezTo>
                    <a:cubicBezTo>
                      <a:pt x="204" y="230"/>
                      <a:pt x="216" y="234"/>
                      <a:pt x="216" y="234"/>
                    </a:cubicBezTo>
                    <a:cubicBezTo>
                      <a:pt x="223" y="241"/>
                      <a:pt x="225" y="245"/>
                      <a:pt x="236" y="242"/>
                    </a:cubicBezTo>
                    <a:cubicBezTo>
                      <a:pt x="242" y="240"/>
                      <a:pt x="254" y="236"/>
                      <a:pt x="254" y="236"/>
                    </a:cubicBezTo>
                    <a:cubicBezTo>
                      <a:pt x="260" y="240"/>
                      <a:pt x="265" y="246"/>
                      <a:pt x="272" y="248"/>
                    </a:cubicBezTo>
                    <a:cubicBezTo>
                      <a:pt x="277" y="250"/>
                      <a:pt x="291" y="252"/>
                      <a:pt x="296" y="256"/>
                    </a:cubicBezTo>
                    <a:cubicBezTo>
                      <a:pt x="301" y="260"/>
                      <a:pt x="314" y="264"/>
                      <a:pt x="314" y="264"/>
                    </a:cubicBezTo>
                    <a:cubicBezTo>
                      <a:pt x="330" y="263"/>
                      <a:pt x="338" y="261"/>
                      <a:pt x="352" y="266"/>
                    </a:cubicBezTo>
                    <a:cubicBezTo>
                      <a:pt x="355" y="275"/>
                      <a:pt x="350" y="277"/>
                      <a:pt x="342" y="274"/>
                    </a:cubicBezTo>
                    <a:cubicBezTo>
                      <a:pt x="336" y="276"/>
                      <a:pt x="322" y="272"/>
                      <a:pt x="322" y="272"/>
                    </a:cubicBezTo>
                    <a:cubicBezTo>
                      <a:pt x="314" y="275"/>
                      <a:pt x="308" y="272"/>
                      <a:pt x="300" y="270"/>
                    </a:cubicBezTo>
                    <a:cubicBezTo>
                      <a:pt x="296" y="269"/>
                      <a:pt x="288" y="266"/>
                      <a:pt x="288" y="266"/>
                    </a:cubicBezTo>
                    <a:cubicBezTo>
                      <a:pt x="276" y="270"/>
                      <a:pt x="264" y="266"/>
                      <a:pt x="252" y="264"/>
                    </a:cubicBezTo>
                    <a:cubicBezTo>
                      <a:pt x="245" y="259"/>
                      <a:pt x="242" y="257"/>
                      <a:pt x="234" y="260"/>
                    </a:cubicBezTo>
                    <a:cubicBezTo>
                      <a:pt x="211" y="252"/>
                      <a:pt x="192" y="256"/>
                      <a:pt x="172" y="242"/>
                    </a:cubicBezTo>
                    <a:cubicBezTo>
                      <a:pt x="165" y="231"/>
                      <a:pt x="176" y="221"/>
                      <a:pt x="160" y="216"/>
                    </a:cubicBezTo>
                    <a:cubicBezTo>
                      <a:pt x="154" y="233"/>
                      <a:pt x="136" y="203"/>
                      <a:pt x="126" y="200"/>
                    </a:cubicBezTo>
                    <a:cubicBezTo>
                      <a:pt x="120" y="196"/>
                      <a:pt x="114" y="190"/>
                      <a:pt x="108" y="186"/>
                    </a:cubicBezTo>
                    <a:cubicBezTo>
                      <a:pt x="104" y="175"/>
                      <a:pt x="104" y="165"/>
                      <a:pt x="94" y="158"/>
                    </a:cubicBezTo>
                    <a:cubicBezTo>
                      <a:pt x="83" y="142"/>
                      <a:pt x="85" y="119"/>
                      <a:pt x="68" y="108"/>
                    </a:cubicBezTo>
                    <a:cubicBezTo>
                      <a:pt x="67" y="106"/>
                      <a:pt x="66" y="104"/>
                      <a:pt x="64" y="102"/>
                    </a:cubicBezTo>
                    <a:cubicBezTo>
                      <a:pt x="62" y="101"/>
                      <a:pt x="59" y="102"/>
                      <a:pt x="58" y="100"/>
                    </a:cubicBezTo>
                    <a:cubicBezTo>
                      <a:pt x="56" y="97"/>
                      <a:pt x="54" y="88"/>
                      <a:pt x="54" y="88"/>
                    </a:cubicBezTo>
                    <a:cubicBezTo>
                      <a:pt x="59" y="73"/>
                      <a:pt x="52" y="61"/>
                      <a:pt x="38" y="58"/>
                    </a:cubicBezTo>
                    <a:cubicBezTo>
                      <a:pt x="32" y="49"/>
                      <a:pt x="31" y="44"/>
                      <a:pt x="20" y="40"/>
                    </a:cubicBezTo>
                    <a:cubicBezTo>
                      <a:pt x="16" y="27"/>
                      <a:pt x="16" y="26"/>
                      <a:pt x="4" y="22"/>
                    </a:cubicBezTo>
                    <a:cubicBezTo>
                      <a:pt x="1" y="13"/>
                      <a:pt x="0" y="5"/>
                      <a:pt x="10" y="2"/>
                    </a:cubicBezTo>
                    <a:cubicBezTo>
                      <a:pt x="18" y="5"/>
                      <a:pt x="18" y="4"/>
                      <a:pt x="10" y="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7" name="Freeform 17"/>
              <p:cNvSpPr>
                <a:spLocks/>
              </p:cNvSpPr>
              <p:nvPr userDrawn="1"/>
            </p:nvSpPr>
            <p:spPr bwMode="ltGray">
              <a:xfrm>
                <a:off x="2222" y="724"/>
                <a:ext cx="157" cy="167"/>
              </a:xfrm>
              <a:custGeom>
                <a:avLst/>
                <a:gdLst>
                  <a:gd name="T0" fmla="*/ 54 w 156"/>
                  <a:gd name="T1" fmla="*/ 66 h 206"/>
                  <a:gd name="T2" fmla="*/ 66 w 156"/>
                  <a:gd name="T3" fmla="*/ 58 h 206"/>
                  <a:gd name="T4" fmla="*/ 68 w 156"/>
                  <a:gd name="T5" fmla="*/ 52 h 206"/>
                  <a:gd name="T6" fmla="*/ 80 w 156"/>
                  <a:gd name="T7" fmla="*/ 44 h 206"/>
                  <a:gd name="T8" fmla="*/ 106 w 156"/>
                  <a:gd name="T9" fmla="*/ 22 h 206"/>
                  <a:gd name="T10" fmla="*/ 112 w 156"/>
                  <a:gd name="T11" fmla="*/ 4 h 206"/>
                  <a:gd name="T12" fmla="*/ 124 w 156"/>
                  <a:gd name="T13" fmla="*/ 0 h 206"/>
                  <a:gd name="T14" fmla="*/ 150 w 156"/>
                  <a:gd name="T15" fmla="*/ 28 h 206"/>
                  <a:gd name="T16" fmla="*/ 146 w 156"/>
                  <a:gd name="T17" fmla="*/ 44 h 206"/>
                  <a:gd name="T18" fmla="*/ 126 w 156"/>
                  <a:gd name="T19" fmla="*/ 64 h 206"/>
                  <a:gd name="T20" fmla="*/ 132 w 156"/>
                  <a:gd name="T21" fmla="*/ 94 h 206"/>
                  <a:gd name="T22" fmla="*/ 142 w 156"/>
                  <a:gd name="T23" fmla="*/ 110 h 206"/>
                  <a:gd name="T24" fmla="*/ 146 w 156"/>
                  <a:gd name="T25" fmla="*/ 128 h 206"/>
                  <a:gd name="T26" fmla="*/ 128 w 156"/>
                  <a:gd name="T27" fmla="*/ 128 h 206"/>
                  <a:gd name="T28" fmla="*/ 116 w 156"/>
                  <a:gd name="T29" fmla="*/ 146 h 206"/>
                  <a:gd name="T30" fmla="*/ 104 w 156"/>
                  <a:gd name="T31" fmla="*/ 156 h 206"/>
                  <a:gd name="T32" fmla="*/ 100 w 156"/>
                  <a:gd name="T33" fmla="*/ 198 h 206"/>
                  <a:gd name="T34" fmla="*/ 88 w 156"/>
                  <a:gd name="T35" fmla="*/ 202 h 206"/>
                  <a:gd name="T36" fmla="*/ 82 w 156"/>
                  <a:gd name="T37" fmla="*/ 206 h 206"/>
                  <a:gd name="T38" fmla="*/ 76 w 156"/>
                  <a:gd name="T39" fmla="*/ 202 h 206"/>
                  <a:gd name="T40" fmla="*/ 72 w 156"/>
                  <a:gd name="T41" fmla="*/ 190 h 206"/>
                  <a:gd name="T42" fmla="*/ 60 w 156"/>
                  <a:gd name="T43" fmla="*/ 186 h 206"/>
                  <a:gd name="T44" fmla="*/ 42 w 156"/>
                  <a:gd name="T45" fmla="*/ 194 h 206"/>
                  <a:gd name="T46" fmla="*/ 28 w 156"/>
                  <a:gd name="T47" fmla="*/ 186 h 206"/>
                  <a:gd name="T48" fmla="*/ 10 w 156"/>
                  <a:gd name="T49" fmla="*/ 148 h 206"/>
                  <a:gd name="T50" fmla="*/ 4 w 156"/>
                  <a:gd name="T51" fmla="*/ 130 h 206"/>
                  <a:gd name="T52" fmla="*/ 0 w 156"/>
                  <a:gd name="T53" fmla="*/ 118 h 206"/>
                  <a:gd name="T54" fmla="*/ 20 w 156"/>
                  <a:gd name="T55" fmla="*/ 96 h 206"/>
                  <a:gd name="T56" fmla="*/ 32 w 156"/>
                  <a:gd name="T57" fmla="*/ 104 h 206"/>
                  <a:gd name="T58" fmla="*/ 34 w 156"/>
                  <a:gd name="T59" fmla="*/ 80 h 206"/>
                  <a:gd name="T60" fmla="*/ 52 w 156"/>
                  <a:gd name="T61" fmla="*/ 70 h 206"/>
                  <a:gd name="T62" fmla="*/ 54 w 156"/>
                  <a:gd name="T63" fmla="*/ 6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6" h="206">
                    <a:moveTo>
                      <a:pt x="54" y="66"/>
                    </a:moveTo>
                    <a:cubicBezTo>
                      <a:pt x="58" y="63"/>
                      <a:pt x="64" y="63"/>
                      <a:pt x="66" y="58"/>
                    </a:cubicBezTo>
                    <a:cubicBezTo>
                      <a:pt x="67" y="56"/>
                      <a:pt x="67" y="53"/>
                      <a:pt x="68" y="52"/>
                    </a:cubicBezTo>
                    <a:cubicBezTo>
                      <a:pt x="71" y="49"/>
                      <a:pt x="80" y="44"/>
                      <a:pt x="80" y="44"/>
                    </a:cubicBezTo>
                    <a:cubicBezTo>
                      <a:pt x="113" y="55"/>
                      <a:pt x="85" y="29"/>
                      <a:pt x="106" y="22"/>
                    </a:cubicBezTo>
                    <a:cubicBezTo>
                      <a:pt x="110" y="17"/>
                      <a:pt x="108" y="9"/>
                      <a:pt x="112" y="4"/>
                    </a:cubicBezTo>
                    <a:cubicBezTo>
                      <a:pt x="115" y="1"/>
                      <a:pt x="124" y="0"/>
                      <a:pt x="124" y="0"/>
                    </a:cubicBezTo>
                    <a:cubicBezTo>
                      <a:pt x="138" y="14"/>
                      <a:pt x="126" y="23"/>
                      <a:pt x="150" y="28"/>
                    </a:cubicBezTo>
                    <a:cubicBezTo>
                      <a:pt x="156" y="36"/>
                      <a:pt x="154" y="39"/>
                      <a:pt x="146" y="44"/>
                    </a:cubicBezTo>
                    <a:cubicBezTo>
                      <a:pt x="141" y="52"/>
                      <a:pt x="135" y="61"/>
                      <a:pt x="126" y="64"/>
                    </a:cubicBezTo>
                    <a:cubicBezTo>
                      <a:pt x="118" y="75"/>
                      <a:pt x="128" y="83"/>
                      <a:pt x="132" y="94"/>
                    </a:cubicBezTo>
                    <a:cubicBezTo>
                      <a:pt x="129" y="103"/>
                      <a:pt x="135" y="105"/>
                      <a:pt x="142" y="110"/>
                    </a:cubicBezTo>
                    <a:cubicBezTo>
                      <a:pt x="145" y="119"/>
                      <a:pt x="141" y="120"/>
                      <a:pt x="146" y="128"/>
                    </a:cubicBezTo>
                    <a:cubicBezTo>
                      <a:pt x="142" y="139"/>
                      <a:pt x="135" y="133"/>
                      <a:pt x="128" y="128"/>
                    </a:cubicBezTo>
                    <a:cubicBezTo>
                      <a:pt x="116" y="132"/>
                      <a:pt x="122" y="136"/>
                      <a:pt x="116" y="146"/>
                    </a:cubicBezTo>
                    <a:cubicBezTo>
                      <a:pt x="113" y="151"/>
                      <a:pt x="108" y="152"/>
                      <a:pt x="104" y="156"/>
                    </a:cubicBezTo>
                    <a:cubicBezTo>
                      <a:pt x="107" y="167"/>
                      <a:pt x="112" y="191"/>
                      <a:pt x="100" y="198"/>
                    </a:cubicBezTo>
                    <a:cubicBezTo>
                      <a:pt x="96" y="200"/>
                      <a:pt x="92" y="200"/>
                      <a:pt x="88" y="202"/>
                    </a:cubicBezTo>
                    <a:cubicBezTo>
                      <a:pt x="86" y="203"/>
                      <a:pt x="84" y="205"/>
                      <a:pt x="82" y="206"/>
                    </a:cubicBezTo>
                    <a:cubicBezTo>
                      <a:pt x="80" y="205"/>
                      <a:pt x="77" y="204"/>
                      <a:pt x="76" y="202"/>
                    </a:cubicBezTo>
                    <a:cubicBezTo>
                      <a:pt x="74" y="198"/>
                      <a:pt x="76" y="191"/>
                      <a:pt x="72" y="190"/>
                    </a:cubicBezTo>
                    <a:cubicBezTo>
                      <a:pt x="68" y="189"/>
                      <a:pt x="60" y="186"/>
                      <a:pt x="60" y="186"/>
                    </a:cubicBezTo>
                    <a:cubicBezTo>
                      <a:pt x="53" y="188"/>
                      <a:pt x="49" y="192"/>
                      <a:pt x="42" y="194"/>
                    </a:cubicBezTo>
                    <a:cubicBezTo>
                      <a:pt x="34" y="189"/>
                      <a:pt x="37" y="183"/>
                      <a:pt x="28" y="186"/>
                    </a:cubicBezTo>
                    <a:cubicBezTo>
                      <a:pt x="12" y="181"/>
                      <a:pt x="19" y="161"/>
                      <a:pt x="10" y="148"/>
                    </a:cubicBezTo>
                    <a:cubicBezTo>
                      <a:pt x="5" y="121"/>
                      <a:pt x="11" y="147"/>
                      <a:pt x="4" y="130"/>
                    </a:cubicBezTo>
                    <a:cubicBezTo>
                      <a:pt x="2" y="126"/>
                      <a:pt x="0" y="118"/>
                      <a:pt x="0" y="118"/>
                    </a:cubicBezTo>
                    <a:cubicBezTo>
                      <a:pt x="2" y="95"/>
                      <a:pt x="0" y="83"/>
                      <a:pt x="20" y="96"/>
                    </a:cubicBezTo>
                    <a:cubicBezTo>
                      <a:pt x="23" y="105"/>
                      <a:pt x="23" y="110"/>
                      <a:pt x="32" y="104"/>
                    </a:cubicBezTo>
                    <a:cubicBezTo>
                      <a:pt x="35" y="95"/>
                      <a:pt x="29" y="88"/>
                      <a:pt x="34" y="80"/>
                    </a:cubicBezTo>
                    <a:cubicBezTo>
                      <a:pt x="36" y="76"/>
                      <a:pt x="48" y="73"/>
                      <a:pt x="52" y="70"/>
                    </a:cubicBezTo>
                    <a:cubicBezTo>
                      <a:pt x="57" y="63"/>
                      <a:pt x="58" y="62"/>
                      <a:pt x="54" y="6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8" name="Freeform 18"/>
              <p:cNvSpPr>
                <a:spLocks/>
              </p:cNvSpPr>
              <p:nvPr userDrawn="1"/>
            </p:nvSpPr>
            <p:spPr bwMode="ltGray">
              <a:xfrm>
                <a:off x="2375" y="800"/>
                <a:ext cx="110" cy="32"/>
              </a:xfrm>
              <a:custGeom>
                <a:avLst/>
                <a:gdLst>
                  <a:gd name="T0" fmla="*/ 4 w 109"/>
                  <a:gd name="T1" fmla="*/ 32 h 38"/>
                  <a:gd name="T2" fmla="*/ 18 w 109"/>
                  <a:gd name="T3" fmla="*/ 10 h 38"/>
                  <a:gd name="T4" fmla="*/ 46 w 109"/>
                  <a:gd name="T5" fmla="*/ 20 h 38"/>
                  <a:gd name="T6" fmla="*/ 72 w 109"/>
                  <a:gd name="T7" fmla="*/ 14 h 38"/>
                  <a:gd name="T8" fmla="*/ 90 w 109"/>
                  <a:gd name="T9" fmla="*/ 0 h 38"/>
                  <a:gd name="T10" fmla="*/ 76 w 109"/>
                  <a:gd name="T11" fmla="*/ 26 h 38"/>
                  <a:gd name="T12" fmla="*/ 60 w 109"/>
                  <a:gd name="T13" fmla="*/ 38 h 38"/>
                  <a:gd name="T14" fmla="*/ 42 w 109"/>
                  <a:gd name="T15" fmla="*/ 32 h 38"/>
                  <a:gd name="T16" fmla="*/ 14 w 109"/>
                  <a:gd name="T17" fmla="*/ 30 h 38"/>
                  <a:gd name="T18" fmla="*/ 4 w 109"/>
                  <a:gd name="T19" fmla="*/ 3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9" h="38">
                    <a:moveTo>
                      <a:pt x="4" y="32"/>
                    </a:moveTo>
                    <a:cubicBezTo>
                      <a:pt x="7" y="22"/>
                      <a:pt x="7" y="14"/>
                      <a:pt x="18" y="10"/>
                    </a:cubicBezTo>
                    <a:cubicBezTo>
                      <a:pt x="28" y="12"/>
                      <a:pt x="37" y="14"/>
                      <a:pt x="46" y="20"/>
                    </a:cubicBezTo>
                    <a:cubicBezTo>
                      <a:pt x="62" y="15"/>
                      <a:pt x="54" y="17"/>
                      <a:pt x="72" y="14"/>
                    </a:cubicBezTo>
                    <a:cubicBezTo>
                      <a:pt x="77" y="9"/>
                      <a:pt x="90" y="0"/>
                      <a:pt x="90" y="0"/>
                    </a:cubicBezTo>
                    <a:cubicBezTo>
                      <a:pt x="109" y="6"/>
                      <a:pt x="85" y="23"/>
                      <a:pt x="76" y="26"/>
                    </a:cubicBezTo>
                    <a:cubicBezTo>
                      <a:pt x="71" y="33"/>
                      <a:pt x="68" y="35"/>
                      <a:pt x="60" y="38"/>
                    </a:cubicBezTo>
                    <a:cubicBezTo>
                      <a:pt x="54" y="36"/>
                      <a:pt x="42" y="32"/>
                      <a:pt x="42" y="32"/>
                    </a:cubicBezTo>
                    <a:cubicBezTo>
                      <a:pt x="33" y="23"/>
                      <a:pt x="26" y="26"/>
                      <a:pt x="14" y="30"/>
                    </a:cubicBezTo>
                    <a:cubicBezTo>
                      <a:pt x="1" y="28"/>
                      <a:pt x="0" y="24"/>
                      <a:pt x="4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9" name="Freeform 19"/>
              <p:cNvSpPr>
                <a:spLocks/>
              </p:cNvSpPr>
              <p:nvPr userDrawn="1"/>
            </p:nvSpPr>
            <p:spPr bwMode="ltGray">
              <a:xfrm>
                <a:off x="2370" y="839"/>
                <a:ext cx="75" cy="84"/>
              </a:xfrm>
              <a:custGeom>
                <a:avLst/>
                <a:gdLst>
                  <a:gd name="T0" fmla="*/ 8 w 76"/>
                  <a:gd name="T1" fmla="*/ 18 h 104"/>
                  <a:gd name="T2" fmla="*/ 18 w 76"/>
                  <a:gd name="T3" fmla="*/ 0 h 104"/>
                  <a:gd name="T4" fmla="*/ 34 w 76"/>
                  <a:gd name="T5" fmla="*/ 18 h 104"/>
                  <a:gd name="T6" fmla="*/ 62 w 76"/>
                  <a:gd name="T7" fmla="*/ 4 h 104"/>
                  <a:gd name="T8" fmla="*/ 46 w 76"/>
                  <a:gd name="T9" fmla="*/ 34 h 104"/>
                  <a:gd name="T10" fmla="*/ 54 w 76"/>
                  <a:gd name="T11" fmla="*/ 48 h 104"/>
                  <a:gd name="T12" fmla="*/ 58 w 76"/>
                  <a:gd name="T13" fmla="*/ 60 h 104"/>
                  <a:gd name="T14" fmla="*/ 46 w 76"/>
                  <a:gd name="T15" fmla="*/ 74 h 104"/>
                  <a:gd name="T16" fmla="*/ 34 w 76"/>
                  <a:gd name="T17" fmla="*/ 60 h 104"/>
                  <a:gd name="T18" fmla="*/ 22 w 76"/>
                  <a:gd name="T19" fmla="*/ 48 h 104"/>
                  <a:gd name="T20" fmla="*/ 28 w 76"/>
                  <a:gd name="T21" fmla="*/ 68 h 104"/>
                  <a:gd name="T22" fmla="*/ 30 w 76"/>
                  <a:gd name="T23" fmla="*/ 74 h 104"/>
                  <a:gd name="T24" fmla="*/ 20 w 76"/>
                  <a:gd name="T25" fmla="*/ 104 h 104"/>
                  <a:gd name="T26" fmla="*/ 12 w 76"/>
                  <a:gd name="T27" fmla="*/ 102 h 104"/>
                  <a:gd name="T28" fmla="*/ 8 w 76"/>
                  <a:gd name="T29" fmla="*/ 90 h 104"/>
                  <a:gd name="T30" fmla="*/ 0 w 76"/>
                  <a:gd name="T31" fmla="*/ 54 h 104"/>
                  <a:gd name="T32" fmla="*/ 2 w 76"/>
                  <a:gd name="T33" fmla="*/ 30 h 104"/>
                  <a:gd name="T34" fmla="*/ 8 w 76"/>
                  <a:gd name="T35" fmla="*/ 1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6" h="104">
                    <a:moveTo>
                      <a:pt x="8" y="18"/>
                    </a:moveTo>
                    <a:cubicBezTo>
                      <a:pt x="10" y="8"/>
                      <a:pt x="9" y="3"/>
                      <a:pt x="18" y="0"/>
                    </a:cubicBezTo>
                    <a:cubicBezTo>
                      <a:pt x="28" y="3"/>
                      <a:pt x="25" y="12"/>
                      <a:pt x="34" y="18"/>
                    </a:cubicBezTo>
                    <a:cubicBezTo>
                      <a:pt x="46" y="16"/>
                      <a:pt x="51" y="8"/>
                      <a:pt x="62" y="4"/>
                    </a:cubicBezTo>
                    <a:cubicBezTo>
                      <a:pt x="76" y="9"/>
                      <a:pt x="56" y="31"/>
                      <a:pt x="46" y="34"/>
                    </a:cubicBezTo>
                    <a:cubicBezTo>
                      <a:pt x="51" y="56"/>
                      <a:pt x="43" y="29"/>
                      <a:pt x="54" y="48"/>
                    </a:cubicBezTo>
                    <a:cubicBezTo>
                      <a:pt x="56" y="52"/>
                      <a:pt x="58" y="60"/>
                      <a:pt x="58" y="60"/>
                    </a:cubicBezTo>
                    <a:cubicBezTo>
                      <a:pt x="55" y="68"/>
                      <a:pt x="54" y="71"/>
                      <a:pt x="46" y="74"/>
                    </a:cubicBezTo>
                    <a:cubicBezTo>
                      <a:pt x="38" y="71"/>
                      <a:pt x="37" y="68"/>
                      <a:pt x="34" y="60"/>
                    </a:cubicBezTo>
                    <a:cubicBezTo>
                      <a:pt x="33" y="50"/>
                      <a:pt x="32" y="33"/>
                      <a:pt x="22" y="48"/>
                    </a:cubicBezTo>
                    <a:cubicBezTo>
                      <a:pt x="25" y="60"/>
                      <a:pt x="23" y="53"/>
                      <a:pt x="28" y="68"/>
                    </a:cubicBezTo>
                    <a:cubicBezTo>
                      <a:pt x="29" y="70"/>
                      <a:pt x="30" y="74"/>
                      <a:pt x="30" y="74"/>
                    </a:cubicBezTo>
                    <a:cubicBezTo>
                      <a:pt x="24" y="84"/>
                      <a:pt x="22" y="93"/>
                      <a:pt x="20" y="104"/>
                    </a:cubicBezTo>
                    <a:cubicBezTo>
                      <a:pt x="17" y="103"/>
                      <a:pt x="14" y="104"/>
                      <a:pt x="12" y="102"/>
                    </a:cubicBezTo>
                    <a:cubicBezTo>
                      <a:pt x="9" y="99"/>
                      <a:pt x="8" y="90"/>
                      <a:pt x="8" y="90"/>
                    </a:cubicBezTo>
                    <a:cubicBezTo>
                      <a:pt x="13" y="75"/>
                      <a:pt x="14" y="64"/>
                      <a:pt x="0" y="54"/>
                    </a:cubicBezTo>
                    <a:cubicBezTo>
                      <a:pt x="1" y="46"/>
                      <a:pt x="1" y="38"/>
                      <a:pt x="2" y="30"/>
                    </a:cubicBezTo>
                    <a:cubicBezTo>
                      <a:pt x="2" y="27"/>
                      <a:pt x="13" y="2"/>
                      <a:pt x="8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0" name="Freeform 20"/>
              <p:cNvSpPr>
                <a:spLocks/>
              </p:cNvSpPr>
              <p:nvPr userDrawn="1"/>
            </p:nvSpPr>
            <p:spPr bwMode="ltGray">
              <a:xfrm>
                <a:off x="2497" y="793"/>
                <a:ext cx="37" cy="49"/>
              </a:xfrm>
              <a:custGeom>
                <a:avLst/>
                <a:gdLst>
                  <a:gd name="T0" fmla="*/ 3 w 37"/>
                  <a:gd name="T1" fmla="*/ 28 h 61"/>
                  <a:gd name="T2" fmla="*/ 13 w 37"/>
                  <a:gd name="T3" fmla="*/ 0 h 61"/>
                  <a:gd name="T4" fmla="*/ 15 w 37"/>
                  <a:gd name="T5" fmla="*/ 28 h 61"/>
                  <a:gd name="T6" fmla="*/ 37 w 37"/>
                  <a:gd name="T7" fmla="*/ 38 h 61"/>
                  <a:gd name="T8" fmla="*/ 19 w 37"/>
                  <a:gd name="T9" fmla="*/ 44 h 61"/>
                  <a:gd name="T10" fmla="*/ 5 w 37"/>
                  <a:gd name="T11" fmla="*/ 58 h 61"/>
                  <a:gd name="T12" fmla="*/ 1 w 37"/>
                  <a:gd name="T13" fmla="*/ 34 h 61"/>
                  <a:gd name="T14" fmla="*/ 3 w 37"/>
                  <a:gd name="T15" fmla="*/ 2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61">
                    <a:moveTo>
                      <a:pt x="3" y="28"/>
                    </a:moveTo>
                    <a:cubicBezTo>
                      <a:pt x="5" y="14"/>
                      <a:pt x="2" y="7"/>
                      <a:pt x="13" y="0"/>
                    </a:cubicBezTo>
                    <a:cubicBezTo>
                      <a:pt x="26" y="9"/>
                      <a:pt x="23" y="17"/>
                      <a:pt x="15" y="28"/>
                    </a:cubicBezTo>
                    <a:cubicBezTo>
                      <a:pt x="25" y="31"/>
                      <a:pt x="33" y="27"/>
                      <a:pt x="37" y="38"/>
                    </a:cubicBezTo>
                    <a:cubicBezTo>
                      <a:pt x="30" y="45"/>
                      <a:pt x="28" y="47"/>
                      <a:pt x="19" y="44"/>
                    </a:cubicBezTo>
                    <a:cubicBezTo>
                      <a:pt x="13" y="54"/>
                      <a:pt x="18" y="61"/>
                      <a:pt x="5" y="58"/>
                    </a:cubicBezTo>
                    <a:cubicBezTo>
                      <a:pt x="0" y="50"/>
                      <a:pt x="3" y="44"/>
                      <a:pt x="1" y="34"/>
                    </a:cubicBezTo>
                    <a:cubicBezTo>
                      <a:pt x="2" y="32"/>
                      <a:pt x="3" y="28"/>
                      <a:pt x="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1" name="Freeform 21"/>
              <p:cNvSpPr>
                <a:spLocks/>
              </p:cNvSpPr>
              <p:nvPr userDrawn="1"/>
            </p:nvSpPr>
            <p:spPr bwMode="ltGray">
              <a:xfrm>
                <a:off x="2506" y="869"/>
                <a:ext cx="47" cy="24"/>
              </a:xfrm>
              <a:custGeom>
                <a:avLst/>
                <a:gdLst>
                  <a:gd name="T0" fmla="*/ 7 w 49"/>
                  <a:gd name="T1" fmla="*/ 0 h 29"/>
                  <a:gd name="T2" fmla="*/ 29 w 49"/>
                  <a:gd name="T3" fmla="*/ 0 h 29"/>
                  <a:gd name="T4" fmla="*/ 49 w 49"/>
                  <a:gd name="T5" fmla="*/ 16 h 29"/>
                  <a:gd name="T6" fmla="*/ 35 w 49"/>
                  <a:gd name="T7" fmla="*/ 14 h 29"/>
                  <a:gd name="T8" fmla="*/ 3 w 49"/>
                  <a:gd name="T9" fmla="*/ 16 h 29"/>
                  <a:gd name="T10" fmla="*/ 7 w 49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29">
                    <a:moveTo>
                      <a:pt x="7" y="0"/>
                    </a:moveTo>
                    <a:cubicBezTo>
                      <a:pt x="15" y="6"/>
                      <a:pt x="19" y="2"/>
                      <a:pt x="29" y="0"/>
                    </a:cubicBezTo>
                    <a:cubicBezTo>
                      <a:pt x="45" y="5"/>
                      <a:pt x="40" y="3"/>
                      <a:pt x="49" y="16"/>
                    </a:cubicBezTo>
                    <a:cubicBezTo>
                      <a:pt x="46" y="29"/>
                      <a:pt x="42" y="21"/>
                      <a:pt x="35" y="14"/>
                    </a:cubicBezTo>
                    <a:cubicBezTo>
                      <a:pt x="26" y="15"/>
                      <a:pt x="12" y="19"/>
                      <a:pt x="3" y="16"/>
                    </a:cubicBezTo>
                    <a:cubicBezTo>
                      <a:pt x="0" y="6"/>
                      <a:pt x="7" y="10"/>
                      <a:pt x="7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2" name="Freeform 22"/>
              <p:cNvSpPr>
                <a:spLocks/>
              </p:cNvSpPr>
              <p:nvPr userDrawn="1"/>
            </p:nvSpPr>
            <p:spPr bwMode="ltGray">
              <a:xfrm>
                <a:off x="2555" y="832"/>
                <a:ext cx="61" cy="42"/>
              </a:xfrm>
              <a:custGeom>
                <a:avLst/>
                <a:gdLst>
                  <a:gd name="T0" fmla="*/ 21 w 61"/>
                  <a:gd name="T1" fmla="*/ 38 h 48"/>
                  <a:gd name="T2" fmla="*/ 15 w 61"/>
                  <a:gd name="T3" fmla="*/ 26 h 48"/>
                  <a:gd name="T4" fmla="*/ 3 w 61"/>
                  <a:gd name="T5" fmla="*/ 22 h 48"/>
                  <a:gd name="T6" fmla="*/ 13 w 61"/>
                  <a:gd name="T7" fmla="*/ 8 h 48"/>
                  <a:gd name="T8" fmla="*/ 25 w 61"/>
                  <a:gd name="T9" fmla="*/ 0 h 48"/>
                  <a:gd name="T10" fmla="*/ 49 w 61"/>
                  <a:gd name="T11" fmla="*/ 10 h 48"/>
                  <a:gd name="T12" fmla="*/ 53 w 61"/>
                  <a:gd name="T13" fmla="*/ 20 h 48"/>
                  <a:gd name="T14" fmla="*/ 61 w 61"/>
                  <a:gd name="T15" fmla="*/ 32 h 48"/>
                  <a:gd name="T16" fmla="*/ 41 w 61"/>
                  <a:gd name="T17" fmla="*/ 38 h 48"/>
                  <a:gd name="T18" fmla="*/ 23 w 61"/>
                  <a:gd name="T19" fmla="*/ 44 h 48"/>
                  <a:gd name="T20" fmla="*/ 21 w 61"/>
                  <a:gd name="T21" fmla="*/ 3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1" h="48">
                    <a:moveTo>
                      <a:pt x="21" y="38"/>
                    </a:moveTo>
                    <a:cubicBezTo>
                      <a:pt x="19" y="34"/>
                      <a:pt x="19" y="29"/>
                      <a:pt x="15" y="26"/>
                    </a:cubicBezTo>
                    <a:cubicBezTo>
                      <a:pt x="12" y="24"/>
                      <a:pt x="3" y="22"/>
                      <a:pt x="3" y="22"/>
                    </a:cubicBezTo>
                    <a:cubicBezTo>
                      <a:pt x="0" y="12"/>
                      <a:pt x="5" y="12"/>
                      <a:pt x="13" y="8"/>
                    </a:cubicBezTo>
                    <a:cubicBezTo>
                      <a:pt x="17" y="6"/>
                      <a:pt x="25" y="0"/>
                      <a:pt x="25" y="0"/>
                    </a:cubicBezTo>
                    <a:cubicBezTo>
                      <a:pt x="37" y="2"/>
                      <a:pt x="41" y="2"/>
                      <a:pt x="49" y="10"/>
                    </a:cubicBezTo>
                    <a:cubicBezTo>
                      <a:pt x="45" y="21"/>
                      <a:pt x="46" y="12"/>
                      <a:pt x="53" y="20"/>
                    </a:cubicBezTo>
                    <a:cubicBezTo>
                      <a:pt x="56" y="24"/>
                      <a:pt x="61" y="32"/>
                      <a:pt x="61" y="32"/>
                    </a:cubicBezTo>
                    <a:cubicBezTo>
                      <a:pt x="56" y="47"/>
                      <a:pt x="53" y="42"/>
                      <a:pt x="41" y="38"/>
                    </a:cubicBezTo>
                    <a:cubicBezTo>
                      <a:pt x="27" y="47"/>
                      <a:pt x="34" y="48"/>
                      <a:pt x="23" y="44"/>
                    </a:cubicBezTo>
                    <a:cubicBezTo>
                      <a:pt x="22" y="42"/>
                      <a:pt x="21" y="38"/>
                      <a:pt x="21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3" name="Freeform 23"/>
              <p:cNvSpPr>
                <a:spLocks/>
              </p:cNvSpPr>
              <p:nvPr userDrawn="1"/>
            </p:nvSpPr>
            <p:spPr bwMode="ltGray">
              <a:xfrm>
                <a:off x="2572" y="852"/>
                <a:ext cx="286" cy="149"/>
              </a:xfrm>
              <a:custGeom>
                <a:avLst/>
                <a:gdLst>
                  <a:gd name="T0" fmla="*/ 46 w 286"/>
                  <a:gd name="T1" fmla="*/ 28 h 182"/>
                  <a:gd name="T2" fmla="*/ 36 w 286"/>
                  <a:gd name="T3" fmla="*/ 14 h 182"/>
                  <a:gd name="T4" fmla="*/ 26 w 286"/>
                  <a:gd name="T5" fmla="*/ 30 h 182"/>
                  <a:gd name="T6" fmla="*/ 0 w 286"/>
                  <a:gd name="T7" fmla="*/ 24 h 182"/>
                  <a:gd name="T8" fmla="*/ 10 w 286"/>
                  <a:gd name="T9" fmla="*/ 42 h 182"/>
                  <a:gd name="T10" fmla="*/ 16 w 286"/>
                  <a:gd name="T11" fmla="*/ 62 h 182"/>
                  <a:gd name="T12" fmla="*/ 24 w 286"/>
                  <a:gd name="T13" fmla="*/ 48 h 182"/>
                  <a:gd name="T14" fmla="*/ 30 w 286"/>
                  <a:gd name="T15" fmla="*/ 44 h 182"/>
                  <a:gd name="T16" fmla="*/ 48 w 286"/>
                  <a:gd name="T17" fmla="*/ 56 h 182"/>
                  <a:gd name="T18" fmla="*/ 70 w 286"/>
                  <a:gd name="T19" fmla="*/ 62 h 182"/>
                  <a:gd name="T20" fmla="*/ 88 w 286"/>
                  <a:gd name="T21" fmla="*/ 72 h 182"/>
                  <a:gd name="T22" fmla="*/ 106 w 286"/>
                  <a:gd name="T23" fmla="*/ 102 h 182"/>
                  <a:gd name="T24" fmla="*/ 104 w 286"/>
                  <a:gd name="T25" fmla="*/ 122 h 182"/>
                  <a:gd name="T26" fmla="*/ 98 w 286"/>
                  <a:gd name="T27" fmla="*/ 134 h 182"/>
                  <a:gd name="T28" fmla="*/ 122 w 286"/>
                  <a:gd name="T29" fmla="*/ 128 h 182"/>
                  <a:gd name="T30" fmla="*/ 140 w 286"/>
                  <a:gd name="T31" fmla="*/ 140 h 182"/>
                  <a:gd name="T32" fmla="*/ 168 w 286"/>
                  <a:gd name="T33" fmla="*/ 148 h 182"/>
                  <a:gd name="T34" fmla="*/ 174 w 286"/>
                  <a:gd name="T35" fmla="*/ 146 h 182"/>
                  <a:gd name="T36" fmla="*/ 168 w 286"/>
                  <a:gd name="T37" fmla="*/ 134 h 182"/>
                  <a:gd name="T38" fmla="*/ 178 w 286"/>
                  <a:gd name="T39" fmla="*/ 136 h 182"/>
                  <a:gd name="T40" fmla="*/ 186 w 286"/>
                  <a:gd name="T41" fmla="*/ 118 h 182"/>
                  <a:gd name="T42" fmla="*/ 202 w 286"/>
                  <a:gd name="T43" fmla="*/ 122 h 182"/>
                  <a:gd name="T44" fmla="*/ 214 w 286"/>
                  <a:gd name="T45" fmla="*/ 130 h 182"/>
                  <a:gd name="T46" fmla="*/ 244 w 286"/>
                  <a:gd name="T47" fmla="*/ 168 h 182"/>
                  <a:gd name="T48" fmla="*/ 262 w 286"/>
                  <a:gd name="T49" fmla="*/ 178 h 182"/>
                  <a:gd name="T50" fmla="*/ 284 w 286"/>
                  <a:gd name="T51" fmla="*/ 170 h 182"/>
                  <a:gd name="T52" fmla="*/ 268 w 286"/>
                  <a:gd name="T53" fmla="*/ 160 h 182"/>
                  <a:gd name="T54" fmla="*/ 256 w 286"/>
                  <a:gd name="T55" fmla="*/ 138 h 182"/>
                  <a:gd name="T56" fmla="*/ 250 w 286"/>
                  <a:gd name="T57" fmla="*/ 132 h 182"/>
                  <a:gd name="T58" fmla="*/ 248 w 286"/>
                  <a:gd name="T59" fmla="*/ 122 h 182"/>
                  <a:gd name="T60" fmla="*/ 236 w 286"/>
                  <a:gd name="T61" fmla="*/ 116 h 182"/>
                  <a:gd name="T62" fmla="*/ 240 w 286"/>
                  <a:gd name="T63" fmla="*/ 96 h 182"/>
                  <a:gd name="T64" fmla="*/ 220 w 286"/>
                  <a:gd name="T65" fmla="*/ 86 h 182"/>
                  <a:gd name="T66" fmla="*/ 210 w 286"/>
                  <a:gd name="T67" fmla="*/ 70 h 182"/>
                  <a:gd name="T68" fmla="*/ 190 w 286"/>
                  <a:gd name="T69" fmla="*/ 54 h 182"/>
                  <a:gd name="T70" fmla="*/ 168 w 286"/>
                  <a:gd name="T71" fmla="*/ 38 h 182"/>
                  <a:gd name="T72" fmla="*/ 156 w 286"/>
                  <a:gd name="T73" fmla="*/ 34 h 182"/>
                  <a:gd name="T74" fmla="*/ 120 w 286"/>
                  <a:gd name="T75" fmla="*/ 16 h 182"/>
                  <a:gd name="T76" fmla="*/ 102 w 286"/>
                  <a:gd name="T77" fmla="*/ 4 h 182"/>
                  <a:gd name="T78" fmla="*/ 96 w 286"/>
                  <a:gd name="T79" fmla="*/ 0 h 182"/>
                  <a:gd name="T80" fmla="*/ 70 w 286"/>
                  <a:gd name="T81" fmla="*/ 10 h 182"/>
                  <a:gd name="T82" fmla="*/ 56 w 286"/>
                  <a:gd name="T83" fmla="*/ 32 h 182"/>
                  <a:gd name="T84" fmla="*/ 46 w 286"/>
                  <a:gd name="T85" fmla="*/ 28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86" h="182">
                    <a:moveTo>
                      <a:pt x="46" y="28"/>
                    </a:moveTo>
                    <a:cubicBezTo>
                      <a:pt x="41" y="14"/>
                      <a:pt x="46" y="17"/>
                      <a:pt x="36" y="14"/>
                    </a:cubicBezTo>
                    <a:cubicBezTo>
                      <a:pt x="31" y="17"/>
                      <a:pt x="26" y="30"/>
                      <a:pt x="26" y="30"/>
                    </a:cubicBezTo>
                    <a:cubicBezTo>
                      <a:pt x="12" y="25"/>
                      <a:pt x="19" y="21"/>
                      <a:pt x="0" y="24"/>
                    </a:cubicBezTo>
                    <a:cubicBezTo>
                      <a:pt x="2" y="33"/>
                      <a:pt x="2" y="37"/>
                      <a:pt x="10" y="42"/>
                    </a:cubicBezTo>
                    <a:cubicBezTo>
                      <a:pt x="12" y="49"/>
                      <a:pt x="14" y="55"/>
                      <a:pt x="16" y="62"/>
                    </a:cubicBezTo>
                    <a:cubicBezTo>
                      <a:pt x="24" y="59"/>
                      <a:pt x="27" y="57"/>
                      <a:pt x="24" y="48"/>
                    </a:cubicBezTo>
                    <a:cubicBezTo>
                      <a:pt x="26" y="47"/>
                      <a:pt x="28" y="43"/>
                      <a:pt x="30" y="44"/>
                    </a:cubicBezTo>
                    <a:cubicBezTo>
                      <a:pt x="48" y="48"/>
                      <a:pt x="36" y="52"/>
                      <a:pt x="48" y="56"/>
                    </a:cubicBezTo>
                    <a:cubicBezTo>
                      <a:pt x="74" y="65"/>
                      <a:pt x="47" y="56"/>
                      <a:pt x="70" y="62"/>
                    </a:cubicBezTo>
                    <a:cubicBezTo>
                      <a:pt x="77" y="64"/>
                      <a:pt x="88" y="72"/>
                      <a:pt x="88" y="72"/>
                    </a:cubicBezTo>
                    <a:cubicBezTo>
                      <a:pt x="96" y="84"/>
                      <a:pt x="102" y="87"/>
                      <a:pt x="106" y="102"/>
                    </a:cubicBezTo>
                    <a:cubicBezTo>
                      <a:pt x="105" y="109"/>
                      <a:pt x="106" y="115"/>
                      <a:pt x="104" y="122"/>
                    </a:cubicBezTo>
                    <a:cubicBezTo>
                      <a:pt x="103" y="126"/>
                      <a:pt x="94" y="132"/>
                      <a:pt x="98" y="134"/>
                    </a:cubicBezTo>
                    <a:cubicBezTo>
                      <a:pt x="106" y="137"/>
                      <a:pt x="122" y="128"/>
                      <a:pt x="122" y="128"/>
                    </a:cubicBezTo>
                    <a:cubicBezTo>
                      <a:pt x="130" y="131"/>
                      <a:pt x="133" y="135"/>
                      <a:pt x="140" y="140"/>
                    </a:cubicBezTo>
                    <a:cubicBezTo>
                      <a:pt x="148" y="145"/>
                      <a:pt x="159" y="145"/>
                      <a:pt x="168" y="148"/>
                    </a:cubicBezTo>
                    <a:cubicBezTo>
                      <a:pt x="170" y="147"/>
                      <a:pt x="173" y="148"/>
                      <a:pt x="174" y="146"/>
                    </a:cubicBezTo>
                    <a:cubicBezTo>
                      <a:pt x="176" y="142"/>
                      <a:pt x="164" y="136"/>
                      <a:pt x="168" y="134"/>
                    </a:cubicBezTo>
                    <a:cubicBezTo>
                      <a:pt x="171" y="132"/>
                      <a:pt x="175" y="135"/>
                      <a:pt x="178" y="136"/>
                    </a:cubicBezTo>
                    <a:cubicBezTo>
                      <a:pt x="182" y="131"/>
                      <a:pt x="186" y="118"/>
                      <a:pt x="186" y="118"/>
                    </a:cubicBezTo>
                    <a:cubicBezTo>
                      <a:pt x="189" y="119"/>
                      <a:pt x="199" y="120"/>
                      <a:pt x="202" y="122"/>
                    </a:cubicBezTo>
                    <a:cubicBezTo>
                      <a:pt x="206" y="124"/>
                      <a:pt x="214" y="130"/>
                      <a:pt x="214" y="130"/>
                    </a:cubicBezTo>
                    <a:cubicBezTo>
                      <a:pt x="224" y="145"/>
                      <a:pt x="228" y="158"/>
                      <a:pt x="244" y="168"/>
                    </a:cubicBezTo>
                    <a:cubicBezTo>
                      <a:pt x="250" y="172"/>
                      <a:pt x="262" y="178"/>
                      <a:pt x="262" y="178"/>
                    </a:cubicBezTo>
                    <a:cubicBezTo>
                      <a:pt x="265" y="178"/>
                      <a:pt x="286" y="182"/>
                      <a:pt x="284" y="170"/>
                    </a:cubicBezTo>
                    <a:cubicBezTo>
                      <a:pt x="283" y="164"/>
                      <a:pt x="268" y="160"/>
                      <a:pt x="268" y="160"/>
                    </a:cubicBezTo>
                    <a:cubicBezTo>
                      <a:pt x="261" y="150"/>
                      <a:pt x="270" y="143"/>
                      <a:pt x="256" y="138"/>
                    </a:cubicBezTo>
                    <a:cubicBezTo>
                      <a:pt x="254" y="136"/>
                      <a:pt x="251" y="135"/>
                      <a:pt x="250" y="132"/>
                    </a:cubicBezTo>
                    <a:cubicBezTo>
                      <a:pt x="248" y="129"/>
                      <a:pt x="250" y="125"/>
                      <a:pt x="248" y="122"/>
                    </a:cubicBezTo>
                    <a:cubicBezTo>
                      <a:pt x="246" y="118"/>
                      <a:pt x="240" y="118"/>
                      <a:pt x="236" y="116"/>
                    </a:cubicBezTo>
                    <a:cubicBezTo>
                      <a:pt x="230" y="107"/>
                      <a:pt x="227" y="100"/>
                      <a:pt x="240" y="96"/>
                    </a:cubicBezTo>
                    <a:cubicBezTo>
                      <a:pt x="236" y="83"/>
                      <a:pt x="236" y="84"/>
                      <a:pt x="220" y="86"/>
                    </a:cubicBezTo>
                    <a:cubicBezTo>
                      <a:pt x="209" y="82"/>
                      <a:pt x="208" y="82"/>
                      <a:pt x="210" y="70"/>
                    </a:cubicBezTo>
                    <a:cubicBezTo>
                      <a:pt x="207" y="60"/>
                      <a:pt x="199" y="57"/>
                      <a:pt x="190" y="54"/>
                    </a:cubicBezTo>
                    <a:cubicBezTo>
                      <a:pt x="181" y="45"/>
                      <a:pt x="181" y="42"/>
                      <a:pt x="168" y="38"/>
                    </a:cubicBezTo>
                    <a:cubicBezTo>
                      <a:pt x="164" y="37"/>
                      <a:pt x="156" y="34"/>
                      <a:pt x="156" y="34"/>
                    </a:cubicBezTo>
                    <a:cubicBezTo>
                      <a:pt x="146" y="24"/>
                      <a:pt x="134" y="21"/>
                      <a:pt x="120" y="16"/>
                    </a:cubicBezTo>
                    <a:cubicBezTo>
                      <a:pt x="113" y="14"/>
                      <a:pt x="108" y="8"/>
                      <a:pt x="102" y="4"/>
                    </a:cubicBezTo>
                    <a:cubicBezTo>
                      <a:pt x="100" y="3"/>
                      <a:pt x="96" y="0"/>
                      <a:pt x="96" y="0"/>
                    </a:cubicBezTo>
                    <a:cubicBezTo>
                      <a:pt x="83" y="2"/>
                      <a:pt x="79" y="1"/>
                      <a:pt x="70" y="10"/>
                    </a:cubicBezTo>
                    <a:cubicBezTo>
                      <a:pt x="67" y="19"/>
                      <a:pt x="63" y="27"/>
                      <a:pt x="56" y="32"/>
                    </a:cubicBezTo>
                    <a:cubicBezTo>
                      <a:pt x="49" y="30"/>
                      <a:pt x="52" y="31"/>
                      <a:pt x="46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4" name="Freeform 24"/>
              <p:cNvSpPr>
                <a:spLocks/>
              </p:cNvSpPr>
              <p:nvPr userDrawn="1"/>
            </p:nvSpPr>
            <p:spPr bwMode="ltGray">
              <a:xfrm>
                <a:off x="2820" y="866"/>
                <a:ext cx="78" cy="64"/>
              </a:xfrm>
              <a:custGeom>
                <a:avLst/>
                <a:gdLst>
                  <a:gd name="T0" fmla="*/ 1 w 78"/>
                  <a:gd name="T1" fmla="*/ 58 h 78"/>
                  <a:gd name="T2" fmla="*/ 27 w 78"/>
                  <a:gd name="T3" fmla="*/ 60 h 78"/>
                  <a:gd name="T4" fmla="*/ 45 w 78"/>
                  <a:gd name="T5" fmla="*/ 48 h 78"/>
                  <a:gd name="T6" fmla="*/ 57 w 78"/>
                  <a:gd name="T7" fmla="*/ 30 h 78"/>
                  <a:gd name="T8" fmla="*/ 43 w 78"/>
                  <a:gd name="T9" fmla="*/ 14 h 78"/>
                  <a:gd name="T10" fmla="*/ 43 w 78"/>
                  <a:gd name="T11" fmla="*/ 4 h 78"/>
                  <a:gd name="T12" fmla="*/ 71 w 78"/>
                  <a:gd name="T13" fmla="*/ 26 h 78"/>
                  <a:gd name="T14" fmla="*/ 67 w 78"/>
                  <a:gd name="T15" fmla="*/ 54 h 78"/>
                  <a:gd name="T16" fmla="*/ 33 w 78"/>
                  <a:gd name="T17" fmla="*/ 78 h 78"/>
                  <a:gd name="T18" fmla="*/ 9 w 78"/>
                  <a:gd name="T19" fmla="*/ 66 h 78"/>
                  <a:gd name="T20" fmla="*/ 3 w 78"/>
                  <a:gd name="T21" fmla="*/ 62 h 78"/>
                  <a:gd name="T22" fmla="*/ 1 w 78"/>
                  <a:gd name="T23" fmla="*/ 5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" h="78">
                    <a:moveTo>
                      <a:pt x="1" y="58"/>
                    </a:moveTo>
                    <a:cubicBezTo>
                      <a:pt x="6" y="44"/>
                      <a:pt x="18" y="57"/>
                      <a:pt x="27" y="60"/>
                    </a:cubicBezTo>
                    <a:cubicBezTo>
                      <a:pt x="35" y="57"/>
                      <a:pt x="38" y="52"/>
                      <a:pt x="45" y="48"/>
                    </a:cubicBezTo>
                    <a:cubicBezTo>
                      <a:pt x="48" y="40"/>
                      <a:pt x="51" y="36"/>
                      <a:pt x="57" y="30"/>
                    </a:cubicBezTo>
                    <a:cubicBezTo>
                      <a:pt x="55" y="23"/>
                      <a:pt x="43" y="14"/>
                      <a:pt x="43" y="14"/>
                    </a:cubicBezTo>
                    <a:cubicBezTo>
                      <a:pt x="33" y="0"/>
                      <a:pt x="30" y="1"/>
                      <a:pt x="43" y="4"/>
                    </a:cubicBezTo>
                    <a:cubicBezTo>
                      <a:pt x="54" y="11"/>
                      <a:pt x="58" y="22"/>
                      <a:pt x="71" y="26"/>
                    </a:cubicBezTo>
                    <a:cubicBezTo>
                      <a:pt x="78" y="37"/>
                      <a:pt x="78" y="46"/>
                      <a:pt x="67" y="54"/>
                    </a:cubicBezTo>
                    <a:cubicBezTo>
                      <a:pt x="51" y="49"/>
                      <a:pt x="53" y="71"/>
                      <a:pt x="33" y="78"/>
                    </a:cubicBezTo>
                    <a:cubicBezTo>
                      <a:pt x="16" y="72"/>
                      <a:pt x="25" y="76"/>
                      <a:pt x="9" y="66"/>
                    </a:cubicBezTo>
                    <a:cubicBezTo>
                      <a:pt x="7" y="65"/>
                      <a:pt x="3" y="62"/>
                      <a:pt x="3" y="62"/>
                    </a:cubicBezTo>
                    <a:cubicBezTo>
                      <a:pt x="0" y="54"/>
                      <a:pt x="13" y="42"/>
                      <a:pt x="1" y="5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5" name="Freeform 25"/>
              <p:cNvSpPr>
                <a:spLocks/>
              </p:cNvSpPr>
              <p:nvPr userDrawn="1"/>
            </p:nvSpPr>
            <p:spPr bwMode="ltGray">
              <a:xfrm>
                <a:off x="2984" y="732"/>
                <a:ext cx="19" cy="14"/>
              </a:xfrm>
              <a:custGeom>
                <a:avLst/>
                <a:gdLst>
                  <a:gd name="T0" fmla="*/ 3 w 17"/>
                  <a:gd name="T1" fmla="*/ 4 h 18"/>
                  <a:gd name="T2" fmla="*/ 3 w 17"/>
                  <a:gd name="T3" fmla="*/ 14 h 18"/>
                  <a:gd name="T4" fmla="*/ 3 w 17"/>
                  <a:gd name="T5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8">
                    <a:moveTo>
                      <a:pt x="3" y="4"/>
                    </a:moveTo>
                    <a:cubicBezTo>
                      <a:pt x="17" y="7"/>
                      <a:pt x="16" y="18"/>
                      <a:pt x="3" y="14"/>
                    </a:cubicBezTo>
                    <a:cubicBezTo>
                      <a:pt x="0" y="6"/>
                      <a:pt x="7" y="0"/>
                      <a:pt x="3" y="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6" name="Freeform 26"/>
              <p:cNvSpPr>
                <a:spLocks/>
              </p:cNvSpPr>
              <p:nvPr userDrawn="1"/>
            </p:nvSpPr>
            <p:spPr bwMode="ltGray">
              <a:xfrm>
                <a:off x="3083" y="830"/>
                <a:ext cx="26" cy="19"/>
              </a:xfrm>
              <a:custGeom>
                <a:avLst/>
                <a:gdLst>
                  <a:gd name="T0" fmla="*/ 8 w 26"/>
                  <a:gd name="T1" fmla="*/ 14 h 22"/>
                  <a:gd name="T2" fmla="*/ 14 w 26"/>
                  <a:gd name="T3" fmla="*/ 0 h 22"/>
                  <a:gd name="T4" fmla="*/ 14 w 26"/>
                  <a:gd name="T5" fmla="*/ 22 h 22"/>
                  <a:gd name="T6" fmla="*/ 8 w 26"/>
                  <a:gd name="T7" fmla="*/ 1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2">
                    <a:moveTo>
                      <a:pt x="8" y="14"/>
                    </a:moveTo>
                    <a:cubicBezTo>
                      <a:pt x="5" y="6"/>
                      <a:pt x="5" y="3"/>
                      <a:pt x="14" y="0"/>
                    </a:cubicBezTo>
                    <a:cubicBezTo>
                      <a:pt x="26" y="4"/>
                      <a:pt x="23" y="16"/>
                      <a:pt x="14" y="22"/>
                    </a:cubicBezTo>
                    <a:cubicBezTo>
                      <a:pt x="0" y="17"/>
                      <a:pt x="13" y="3"/>
                      <a:pt x="8" y="1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7" name="Freeform 27"/>
              <p:cNvSpPr>
                <a:spLocks/>
              </p:cNvSpPr>
              <p:nvPr userDrawn="1"/>
            </p:nvSpPr>
            <p:spPr bwMode="ltGray">
              <a:xfrm>
                <a:off x="2766" y="610"/>
                <a:ext cx="19" cy="12"/>
              </a:xfrm>
              <a:custGeom>
                <a:avLst/>
                <a:gdLst>
                  <a:gd name="T0" fmla="*/ 7 w 20"/>
                  <a:gd name="T1" fmla="*/ 12 h 15"/>
                  <a:gd name="T2" fmla="*/ 17 w 20"/>
                  <a:gd name="T3" fmla="*/ 2 h 15"/>
                  <a:gd name="T4" fmla="*/ 9 w 20"/>
                  <a:gd name="T5" fmla="*/ 12 h 15"/>
                  <a:gd name="T6" fmla="*/ 7 w 20"/>
                  <a:gd name="T7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5">
                    <a:moveTo>
                      <a:pt x="7" y="12"/>
                    </a:moveTo>
                    <a:cubicBezTo>
                      <a:pt x="0" y="1"/>
                      <a:pt x="6" y="0"/>
                      <a:pt x="17" y="2"/>
                    </a:cubicBezTo>
                    <a:cubicBezTo>
                      <a:pt x="20" y="10"/>
                      <a:pt x="18" y="15"/>
                      <a:pt x="9" y="12"/>
                    </a:cubicBezTo>
                    <a:cubicBezTo>
                      <a:pt x="4" y="4"/>
                      <a:pt x="4" y="4"/>
                      <a:pt x="7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8" name="Freeform 28"/>
              <p:cNvSpPr>
                <a:spLocks/>
              </p:cNvSpPr>
              <p:nvPr userDrawn="1"/>
            </p:nvSpPr>
            <p:spPr bwMode="ltGray">
              <a:xfrm>
                <a:off x="2600" y="712"/>
                <a:ext cx="19" cy="12"/>
              </a:xfrm>
              <a:custGeom>
                <a:avLst/>
                <a:gdLst>
                  <a:gd name="T0" fmla="*/ 7 w 20"/>
                  <a:gd name="T1" fmla="*/ 12 h 15"/>
                  <a:gd name="T2" fmla="*/ 15 w 20"/>
                  <a:gd name="T3" fmla="*/ 2 h 15"/>
                  <a:gd name="T4" fmla="*/ 15 w 20"/>
                  <a:gd name="T5" fmla="*/ 14 h 15"/>
                  <a:gd name="T6" fmla="*/ 7 w 20"/>
                  <a:gd name="T7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5">
                    <a:moveTo>
                      <a:pt x="7" y="12"/>
                    </a:moveTo>
                    <a:cubicBezTo>
                      <a:pt x="0" y="2"/>
                      <a:pt x="3" y="0"/>
                      <a:pt x="15" y="2"/>
                    </a:cubicBezTo>
                    <a:cubicBezTo>
                      <a:pt x="16" y="4"/>
                      <a:pt x="20" y="12"/>
                      <a:pt x="15" y="14"/>
                    </a:cubicBezTo>
                    <a:cubicBezTo>
                      <a:pt x="12" y="15"/>
                      <a:pt x="7" y="12"/>
                      <a:pt x="7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9" name="Freeform 29"/>
              <p:cNvSpPr>
                <a:spLocks/>
              </p:cNvSpPr>
              <p:nvPr userDrawn="1"/>
            </p:nvSpPr>
            <p:spPr bwMode="ltGray">
              <a:xfrm>
                <a:off x="2417" y="680"/>
                <a:ext cx="80" cy="66"/>
              </a:xfrm>
              <a:custGeom>
                <a:avLst/>
                <a:gdLst>
                  <a:gd name="T0" fmla="*/ 0 w 80"/>
                  <a:gd name="T1" fmla="*/ 50 h 80"/>
                  <a:gd name="T2" fmla="*/ 14 w 80"/>
                  <a:gd name="T3" fmla="*/ 24 h 80"/>
                  <a:gd name="T4" fmla="*/ 26 w 80"/>
                  <a:gd name="T5" fmla="*/ 20 h 80"/>
                  <a:gd name="T6" fmla="*/ 48 w 80"/>
                  <a:gd name="T7" fmla="*/ 18 h 80"/>
                  <a:gd name="T8" fmla="*/ 58 w 80"/>
                  <a:gd name="T9" fmla="*/ 0 h 80"/>
                  <a:gd name="T10" fmla="*/ 80 w 80"/>
                  <a:gd name="T11" fmla="*/ 40 h 80"/>
                  <a:gd name="T12" fmla="*/ 70 w 80"/>
                  <a:gd name="T13" fmla="*/ 56 h 80"/>
                  <a:gd name="T14" fmla="*/ 54 w 80"/>
                  <a:gd name="T15" fmla="*/ 62 h 80"/>
                  <a:gd name="T16" fmla="*/ 48 w 80"/>
                  <a:gd name="T17" fmla="*/ 80 h 80"/>
                  <a:gd name="T18" fmla="*/ 32 w 80"/>
                  <a:gd name="T19" fmla="*/ 68 h 80"/>
                  <a:gd name="T20" fmla="*/ 38 w 80"/>
                  <a:gd name="T21" fmla="*/ 52 h 80"/>
                  <a:gd name="T22" fmla="*/ 30 w 80"/>
                  <a:gd name="T23" fmla="*/ 28 h 80"/>
                  <a:gd name="T24" fmla="*/ 20 w 80"/>
                  <a:gd name="T25" fmla="*/ 48 h 80"/>
                  <a:gd name="T26" fmla="*/ 8 w 80"/>
                  <a:gd name="T27" fmla="*/ 56 h 80"/>
                  <a:gd name="T28" fmla="*/ 0 w 80"/>
                  <a:gd name="T29" fmla="*/ 5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0" h="80">
                    <a:moveTo>
                      <a:pt x="0" y="50"/>
                    </a:moveTo>
                    <a:cubicBezTo>
                      <a:pt x="1" y="47"/>
                      <a:pt x="12" y="25"/>
                      <a:pt x="14" y="24"/>
                    </a:cubicBezTo>
                    <a:cubicBezTo>
                      <a:pt x="17" y="22"/>
                      <a:pt x="26" y="20"/>
                      <a:pt x="26" y="20"/>
                    </a:cubicBezTo>
                    <a:cubicBezTo>
                      <a:pt x="34" y="23"/>
                      <a:pt x="40" y="21"/>
                      <a:pt x="48" y="18"/>
                    </a:cubicBezTo>
                    <a:cubicBezTo>
                      <a:pt x="52" y="12"/>
                      <a:pt x="54" y="6"/>
                      <a:pt x="58" y="0"/>
                    </a:cubicBezTo>
                    <a:cubicBezTo>
                      <a:pt x="70" y="4"/>
                      <a:pt x="76" y="28"/>
                      <a:pt x="80" y="40"/>
                    </a:cubicBezTo>
                    <a:cubicBezTo>
                      <a:pt x="75" y="54"/>
                      <a:pt x="80" y="50"/>
                      <a:pt x="70" y="56"/>
                    </a:cubicBezTo>
                    <a:cubicBezTo>
                      <a:pt x="61" y="53"/>
                      <a:pt x="59" y="54"/>
                      <a:pt x="54" y="62"/>
                    </a:cubicBezTo>
                    <a:cubicBezTo>
                      <a:pt x="57" y="71"/>
                      <a:pt x="56" y="75"/>
                      <a:pt x="48" y="80"/>
                    </a:cubicBezTo>
                    <a:cubicBezTo>
                      <a:pt x="40" y="77"/>
                      <a:pt x="39" y="72"/>
                      <a:pt x="32" y="68"/>
                    </a:cubicBezTo>
                    <a:cubicBezTo>
                      <a:pt x="26" y="59"/>
                      <a:pt x="30" y="57"/>
                      <a:pt x="38" y="52"/>
                    </a:cubicBezTo>
                    <a:cubicBezTo>
                      <a:pt x="41" y="42"/>
                      <a:pt x="39" y="34"/>
                      <a:pt x="30" y="28"/>
                    </a:cubicBezTo>
                    <a:cubicBezTo>
                      <a:pt x="20" y="31"/>
                      <a:pt x="30" y="40"/>
                      <a:pt x="20" y="48"/>
                    </a:cubicBezTo>
                    <a:cubicBezTo>
                      <a:pt x="16" y="51"/>
                      <a:pt x="8" y="56"/>
                      <a:pt x="8" y="56"/>
                    </a:cubicBezTo>
                    <a:cubicBezTo>
                      <a:pt x="2" y="50"/>
                      <a:pt x="5" y="50"/>
                      <a:pt x="0" y="5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0" name="Freeform 30"/>
              <p:cNvSpPr>
                <a:spLocks/>
              </p:cNvSpPr>
              <p:nvPr userDrawn="1"/>
            </p:nvSpPr>
            <p:spPr bwMode="ltGray">
              <a:xfrm>
                <a:off x="2391" y="541"/>
                <a:ext cx="94" cy="142"/>
              </a:xfrm>
              <a:custGeom>
                <a:avLst/>
                <a:gdLst>
                  <a:gd name="T0" fmla="*/ 14 w 94"/>
                  <a:gd name="T1" fmla="*/ 96 h 174"/>
                  <a:gd name="T2" fmla="*/ 26 w 94"/>
                  <a:gd name="T3" fmla="*/ 128 h 174"/>
                  <a:gd name="T4" fmla="*/ 32 w 94"/>
                  <a:gd name="T5" fmla="*/ 108 h 174"/>
                  <a:gd name="T6" fmla="*/ 52 w 94"/>
                  <a:gd name="T7" fmla="*/ 100 h 174"/>
                  <a:gd name="T8" fmla="*/ 46 w 94"/>
                  <a:gd name="T9" fmla="*/ 124 h 174"/>
                  <a:gd name="T10" fmla="*/ 66 w 94"/>
                  <a:gd name="T11" fmla="*/ 126 h 174"/>
                  <a:gd name="T12" fmla="*/ 76 w 94"/>
                  <a:gd name="T13" fmla="*/ 142 h 174"/>
                  <a:gd name="T14" fmla="*/ 58 w 94"/>
                  <a:gd name="T15" fmla="*/ 148 h 174"/>
                  <a:gd name="T16" fmla="*/ 74 w 94"/>
                  <a:gd name="T17" fmla="*/ 174 h 174"/>
                  <a:gd name="T18" fmla="*/ 84 w 94"/>
                  <a:gd name="T19" fmla="*/ 154 h 174"/>
                  <a:gd name="T20" fmla="*/ 82 w 94"/>
                  <a:gd name="T21" fmla="*/ 112 h 174"/>
                  <a:gd name="T22" fmla="*/ 60 w 94"/>
                  <a:gd name="T23" fmla="*/ 106 h 174"/>
                  <a:gd name="T24" fmla="*/ 50 w 94"/>
                  <a:gd name="T25" fmla="*/ 82 h 174"/>
                  <a:gd name="T26" fmla="*/ 34 w 94"/>
                  <a:gd name="T27" fmla="*/ 82 h 174"/>
                  <a:gd name="T28" fmla="*/ 30 w 94"/>
                  <a:gd name="T29" fmla="*/ 70 h 174"/>
                  <a:gd name="T30" fmla="*/ 42 w 94"/>
                  <a:gd name="T31" fmla="*/ 42 h 174"/>
                  <a:gd name="T32" fmla="*/ 30 w 94"/>
                  <a:gd name="T33" fmla="*/ 0 h 174"/>
                  <a:gd name="T34" fmla="*/ 18 w 94"/>
                  <a:gd name="T35" fmla="*/ 22 h 174"/>
                  <a:gd name="T36" fmla="*/ 4 w 94"/>
                  <a:gd name="T37" fmla="*/ 46 h 174"/>
                  <a:gd name="T38" fmla="*/ 14 w 94"/>
                  <a:gd name="T39" fmla="*/ 76 h 174"/>
                  <a:gd name="T40" fmla="*/ 14 w 94"/>
                  <a:gd name="T41" fmla="*/ 96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4" h="174">
                    <a:moveTo>
                      <a:pt x="14" y="96"/>
                    </a:moveTo>
                    <a:cubicBezTo>
                      <a:pt x="11" y="109"/>
                      <a:pt x="15" y="120"/>
                      <a:pt x="26" y="128"/>
                    </a:cubicBezTo>
                    <a:cubicBezTo>
                      <a:pt x="34" y="120"/>
                      <a:pt x="35" y="119"/>
                      <a:pt x="32" y="108"/>
                    </a:cubicBezTo>
                    <a:cubicBezTo>
                      <a:pt x="35" y="92"/>
                      <a:pt x="39" y="92"/>
                      <a:pt x="52" y="100"/>
                    </a:cubicBezTo>
                    <a:cubicBezTo>
                      <a:pt x="59" y="110"/>
                      <a:pt x="49" y="114"/>
                      <a:pt x="46" y="124"/>
                    </a:cubicBezTo>
                    <a:cubicBezTo>
                      <a:pt x="50" y="137"/>
                      <a:pt x="57" y="129"/>
                      <a:pt x="66" y="126"/>
                    </a:cubicBezTo>
                    <a:cubicBezTo>
                      <a:pt x="77" y="129"/>
                      <a:pt x="79" y="131"/>
                      <a:pt x="76" y="142"/>
                    </a:cubicBezTo>
                    <a:cubicBezTo>
                      <a:pt x="67" y="139"/>
                      <a:pt x="65" y="141"/>
                      <a:pt x="58" y="148"/>
                    </a:cubicBezTo>
                    <a:cubicBezTo>
                      <a:pt x="60" y="160"/>
                      <a:pt x="62" y="170"/>
                      <a:pt x="74" y="174"/>
                    </a:cubicBezTo>
                    <a:cubicBezTo>
                      <a:pt x="77" y="165"/>
                      <a:pt x="74" y="157"/>
                      <a:pt x="84" y="154"/>
                    </a:cubicBezTo>
                    <a:cubicBezTo>
                      <a:pt x="91" y="143"/>
                      <a:pt x="94" y="122"/>
                      <a:pt x="82" y="112"/>
                    </a:cubicBezTo>
                    <a:cubicBezTo>
                      <a:pt x="77" y="108"/>
                      <a:pt x="66" y="108"/>
                      <a:pt x="60" y="106"/>
                    </a:cubicBezTo>
                    <a:cubicBezTo>
                      <a:pt x="65" y="92"/>
                      <a:pt x="66" y="87"/>
                      <a:pt x="50" y="82"/>
                    </a:cubicBezTo>
                    <a:cubicBezTo>
                      <a:pt x="48" y="82"/>
                      <a:pt x="37" y="86"/>
                      <a:pt x="34" y="82"/>
                    </a:cubicBezTo>
                    <a:cubicBezTo>
                      <a:pt x="32" y="79"/>
                      <a:pt x="30" y="70"/>
                      <a:pt x="30" y="70"/>
                    </a:cubicBezTo>
                    <a:cubicBezTo>
                      <a:pt x="32" y="54"/>
                      <a:pt x="32" y="52"/>
                      <a:pt x="42" y="42"/>
                    </a:cubicBezTo>
                    <a:cubicBezTo>
                      <a:pt x="41" y="30"/>
                      <a:pt x="45" y="5"/>
                      <a:pt x="30" y="0"/>
                    </a:cubicBezTo>
                    <a:cubicBezTo>
                      <a:pt x="14" y="4"/>
                      <a:pt x="16" y="4"/>
                      <a:pt x="18" y="22"/>
                    </a:cubicBezTo>
                    <a:cubicBezTo>
                      <a:pt x="16" y="39"/>
                      <a:pt x="15" y="35"/>
                      <a:pt x="4" y="46"/>
                    </a:cubicBezTo>
                    <a:cubicBezTo>
                      <a:pt x="0" y="59"/>
                      <a:pt x="5" y="67"/>
                      <a:pt x="14" y="76"/>
                    </a:cubicBezTo>
                    <a:cubicBezTo>
                      <a:pt x="15" y="80"/>
                      <a:pt x="17" y="93"/>
                      <a:pt x="14" y="9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1" name="Freeform 31"/>
              <p:cNvSpPr>
                <a:spLocks/>
              </p:cNvSpPr>
              <p:nvPr userDrawn="1"/>
            </p:nvSpPr>
            <p:spPr bwMode="ltGray">
              <a:xfrm>
                <a:off x="2415" y="644"/>
                <a:ext cx="32" cy="41"/>
              </a:xfrm>
              <a:custGeom>
                <a:avLst/>
                <a:gdLst>
                  <a:gd name="T0" fmla="*/ 6 w 32"/>
                  <a:gd name="T1" fmla="*/ 24 h 50"/>
                  <a:gd name="T2" fmla="*/ 12 w 32"/>
                  <a:gd name="T3" fmla="*/ 0 h 50"/>
                  <a:gd name="T4" fmla="*/ 20 w 32"/>
                  <a:gd name="T5" fmla="*/ 16 h 50"/>
                  <a:gd name="T6" fmla="*/ 22 w 32"/>
                  <a:gd name="T7" fmla="*/ 24 h 50"/>
                  <a:gd name="T8" fmla="*/ 28 w 32"/>
                  <a:gd name="T9" fmla="*/ 26 h 50"/>
                  <a:gd name="T10" fmla="*/ 32 w 32"/>
                  <a:gd name="T11" fmla="*/ 38 h 50"/>
                  <a:gd name="T12" fmla="*/ 18 w 32"/>
                  <a:gd name="T13" fmla="*/ 50 h 50"/>
                  <a:gd name="T14" fmla="*/ 6 w 32"/>
                  <a:gd name="T15" fmla="*/ 2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50">
                    <a:moveTo>
                      <a:pt x="6" y="24"/>
                    </a:moveTo>
                    <a:cubicBezTo>
                      <a:pt x="0" y="15"/>
                      <a:pt x="3" y="6"/>
                      <a:pt x="12" y="0"/>
                    </a:cubicBezTo>
                    <a:cubicBezTo>
                      <a:pt x="23" y="3"/>
                      <a:pt x="23" y="5"/>
                      <a:pt x="20" y="16"/>
                    </a:cubicBezTo>
                    <a:cubicBezTo>
                      <a:pt x="21" y="19"/>
                      <a:pt x="20" y="22"/>
                      <a:pt x="22" y="24"/>
                    </a:cubicBezTo>
                    <a:cubicBezTo>
                      <a:pt x="23" y="26"/>
                      <a:pt x="27" y="24"/>
                      <a:pt x="28" y="26"/>
                    </a:cubicBezTo>
                    <a:cubicBezTo>
                      <a:pt x="30" y="29"/>
                      <a:pt x="32" y="38"/>
                      <a:pt x="32" y="38"/>
                    </a:cubicBezTo>
                    <a:cubicBezTo>
                      <a:pt x="29" y="46"/>
                      <a:pt x="26" y="47"/>
                      <a:pt x="18" y="50"/>
                    </a:cubicBezTo>
                    <a:cubicBezTo>
                      <a:pt x="12" y="41"/>
                      <a:pt x="18" y="24"/>
                      <a:pt x="6" y="2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2" name="Freeform 32"/>
              <p:cNvSpPr>
                <a:spLocks/>
              </p:cNvSpPr>
              <p:nvPr userDrawn="1"/>
            </p:nvSpPr>
            <p:spPr bwMode="ltGray">
              <a:xfrm>
                <a:off x="2349" y="654"/>
                <a:ext cx="45" cy="41"/>
              </a:xfrm>
              <a:custGeom>
                <a:avLst/>
                <a:gdLst>
                  <a:gd name="T0" fmla="*/ 0 w 43"/>
                  <a:gd name="T1" fmla="*/ 44 h 50"/>
                  <a:gd name="T2" fmla="*/ 22 w 43"/>
                  <a:gd name="T3" fmla="*/ 20 h 50"/>
                  <a:gd name="T4" fmla="*/ 36 w 43"/>
                  <a:gd name="T5" fmla="*/ 0 h 50"/>
                  <a:gd name="T6" fmla="*/ 24 w 43"/>
                  <a:gd name="T7" fmla="*/ 28 h 50"/>
                  <a:gd name="T8" fmla="*/ 2 w 43"/>
                  <a:gd name="T9" fmla="*/ 50 h 50"/>
                  <a:gd name="T10" fmla="*/ 0 w 43"/>
                  <a:gd name="T11" fmla="*/ 4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50">
                    <a:moveTo>
                      <a:pt x="0" y="44"/>
                    </a:moveTo>
                    <a:cubicBezTo>
                      <a:pt x="6" y="38"/>
                      <a:pt x="18" y="29"/>
                      <a:pt x="22" y="20"/>
                    </a:cubicBezTo>
                    <a:cubicBezTo>
                      <a:pt x="27" y="10"/>
                      <a:pt x="25" y="4"/>
                      <a:pt x="36" y="0"/>
                    </a:cubicBezTo>
                    <a:cubicBezTo>
                      <a:pt x="43" y="11"/>
                      <a:pt x="36" y="24"/>
                      <a:pt x="24" y="28"/>
                    </a:cubicBezTo>
                    <a:cubicBezTo>
                      <a:pt x="21" y="38"/>
                      <a:pt x="12" y="47"/>
                      <a:pt x="2" y="50"/>
                    </a:cubicBezTo>
                    <a:cubicBezTo>
                      <a:pt x="1" y="48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3" name="Freeform 33"/>
              <p:cNvSpPr>
                <a:spLocks/>
              </p:cNvSpPr>
              <p:nvPr userDrawn="1"/>
            </p:nvSpPr>
            <p:spPr bwMode="ltGray">
              <a:xfrm>
                <a:off x="4808" y="597"/>
                <a:ext cx="701" cy="438"/>
              </a:xfrm>
              <a:custGeom>
                <a:avLst/>
                <a:gdLst>
                  <a:gd name="T0" fmla="*/ 21 w 471"/>
                  <a:gd name="T1" fmla="*/ 280 h 281"/>
                  <a:gd name="T2" fmla="*/ 24 w 471"/>
                  <a:gd name="T3" fmla="*/ 250 h 281"/>
                  <a:gd name="T4" fmla="*/ 22 w 471"/>
                  <a:gd name="T5" fmla="*/ 245 h 281"/>
                  <a:gd name="T6" fmla="*/ 16 w 471"/>
                  <a:gd name="T7" fmla="*/ 218 h 281"/>
                  <a:gd name="T8" fmla="*/ 4 w 471"/>
                  <a:gd name="T9" fmla="*/ 215 h 281"/>
                  <a:gd name="T10" fmla="*/ 0 w 471"/>
                  <a:gd name="T11" fmla="*/ 191 h 281"/>
                  <a:gd name="T12" fmla="*/ 12 w 471"/>
                  <a:gd name="T13" fmla="*/ 180 h 281"/>
                  <a:gd name="T14" fmla="*/ 6 w 471"/>
                  <a:gd name="T15" fmla="*/ 165 h 281"/>
                  <a:gd name="T16" fmla="*/ 2 w 471"/>
                  <a:gd name="T17" fmla="*/ 160 h 281"/>
                  <a:gd name="T18" fmla="*/ 28 w 471"/>
                  <a:gd name="T19" fmla="*/ 120 h 281"/>
                  <a:gd name="T20" fmla="*/ 44 w 471"/>
                  <a:gd name="T21" fmla="*/ 96 h 281"/>
                  <a:gd name="T22" fmla="*/ 42 w 471"/>
                  <a:gd name="T23" fmla="*/ 70 h 281"/>
                  <a:gd name="T24" fmla="*/ 24 w 471"/>
                  <a:gd name="T25" fmla="*/ 43 h 281"/>
                  <a:gd name="T26" fmla="*/ 20 w 471"/>
                  <a:gd name="T27" fmla="*/ 32 h 281"/>
                  <a:gd name="T28" fmla="*/ 26 w 471"/>
                  <a:gd name="T29" fmla="*/ 36 h 281"/>
                  <a:gd name="T30" fmla="*/ 48 w 471"/>
                  <a:gd name="T31" fmla="*/ 35 h 281"/>
                  <a:gd name="T32" fmla="*/ 64 w 471"/>
                  <a:gd name="T33" fmla="*/ 11 h 281"/>
                  <a:gd name="T34" fmla="*/ 82 w 471"/>
                  <a:gd name="T35" fmla="*/ 0 h 281"/>
                  <a:gd name="T36" fmla="*/ 88 w 471"/>
                  <a:gd name="T37" fmla="*/ 2 h 281"/>
                  <a:gd name="T38" fmla="*/ 92 w 471"/>
                  <a:gd name="T39" fmla="*/ 9 h 281"/>
                  <a:gd name="T40" fmla="*/ 98 w 471"/>
                  <a:gd name="T41" fmla="*/ 5 h 281"/>
                  <a:gd name="T42" fmla="*/ 110 w 471"/>
                  <a:gd name="T43" fmla="*/ 8 h 281"/>
                  <a:gd name="T44" fmla="*/ 116 w 471"/>
                  <a:gd name="T45" fmla="*/ 9 h 281"/>
                  <a:gd name="T46" fmla="*/ 141 w 471"/>
                  <a:gd name="T47" fmla="*/ 14 h 281"/>
                  <a:gd name="T48" fmla="*/ 155 w 471"/>
                  <a:gd name="T49" fmla="*/ 24 h 281"/>
                  <a:gd name="T50" fmla="*/ 167 w 471"/>
                  <a:gd name="T51" fmla="*/ 17 h 281"/>
                  <a:gd name="T52" fmla="*/ 173 w 471"/>
                  <a:gd name="T53" fmla="*/ 14 h 281"/>
                  <a:gd name="T54" fmla="*/ 195 w 471"/>
                  <a:gd name="T55" fmla="*/ 14 h 281"/>
                  <a:gd name="T56" fmla="*/ 211 w 471"/>
                  <a:gd name="T57" fmla="*/ 32 h 281"/>
                  <a:gd name="T58" fmla="*/ 231 w 471"/>
                  <a:gd name="T59" fmla="*/ 59 h 281"/>
                  <a:gd name="T60" fmla="*/ 245 w 471"/>
                  <a:gd name="T61" fmla="*/ 70 h 281"/>
                  <a:gd name="T62" fmla="*/ 257 w 471"/>
                  <a:gd name="T63" fmla="*/ 68 h 281"/>
                  <a:gd name="T64" fmla="*/ 270 w 471"/>
                  <a:gd name="T65" fmla="*/ 65 h 281"/>
                  <a:gd name="T66" fmla="*/ 290 w 471"/>
                  <a:gd name="T67" fmla="*/ 71 h 281"/>
                  <a:gd name="T68" fmla="*/ 300 w 471"/>
                  <a:gd name="T69" fmla="*/ 81 h 281"/>
                  <a:gd name="T70" fmla="*/ 308 w 471"/>
                  <a:gd name="T71" fmla="*/ 90 h 281"/>
                  <a:gd name="T72" fmla="*/ 318 w 471"/>
                  <a:gd name="T73" fmla="*/ 111 h 281"/>
                  <a:gd name="T74" fmla="*/ 322 w 471"/>
                  <a:gd name="T75" fmla="*/ 120 h 281"/>
                  <a:gd name="T76" fmla="*/ 324 w 471"/>
                  <a:gd name="T77" fmla="*/ 125 h 281"/>
                  <a:gd name="T78" fmla="*/ 310 w 471"/>
                  <a:gd name="T79" fmla="*/ 142 h 281"/>
                  <a:gd name="T80" fmla="*/ 322 w 471"/>
                  <a:gd name="T81" fmla="*/ 141 h 281"/>
                  <a:gd name="T82" fmla="*/ 342 w 471"/>
                  <a:gd name="T83" fmla="*/ 155 h 281"/>
                  <a:gd name="T84" fmla="*/ 364 w 471"/>
                  <a:gd name="T85" fmla="*/ 157 h 281"/>
                  <a:gd name="T86" fmla="*/ 380 w 471"/>
                  <a:gd name="T87" fmla="*/ 168 h 281"/>
                  <a:gd name="T88" fmla="*/ 382 w 471"/>
                  <a:gd name="T89" fmla="*/ 172 h 281"/>
                  <a:gd name="T90" fmla="*/ 382 w 471"/>
                  <a:gd name="T91" fmla="*/ 176 h 281"/>
                  <a:gd name="T92" fmla="*/ 394 w 471"/>
                  <a:gd name="T93" fmla="*/ 172 h 281"/>
                  <a:gd name="T94" fmla="*/ 400 w 471"/>
                  <a:gd name="T95" fmla="*/ 171 h 281"/>
                  <a:gd name="T96" fmla="*/ 439 w 471"/>
                  <a:gd name="T97" fmla="*/ 185 h 281"/>
                  <a:gd name="T98" fmla="*/ 447 w 471"/>
                  <a:gd name="T99" fmla="*/ 199 h 281"/>
                  <a:gd name="T100" fmla="*/ 465 w 471"/>
                  <a:gd name="T101" fmla="*/ 201 h 281"/>
                  <a:gd name="T102" fmla="*/ 471 w 471"/>
                  <a:gd name="T103" fmla="*/ 215 h 281"/>
                  <a:gd name="T104" fmla="*/ 451 w 471"/>
                  <a:gd name="T105" fmla="*/ 258 h 281"/>
                  <a:gd name="T106" fmla="*/ 435 w 471"/>
                  <a:gd name="T107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71" h="281">
                    <a:moveTo>
                      <a:pt x="21" y="280"/>
                    </a:moveTo>
                    <a:cubicBezTo>
                      <a:pt x="32" y="281"/>
                      <a:pt x="25" y="253"/>
                      <a:pt x="24" y="250"/>
                    </a:cubicBezTo>
                    <a:cubicBezTo>
                      <a:pt x="23" y="248"/>
                      <a:pt x="22" y="245"/>
                      <a:pt x="22" y="245"/>
                    </a:cubicBezTo>
                    <a:cubicBezTo>
                      <a:pt x="21" y="243"/>
                      <a:pt x="20" y="221"/>
                      <a:pt x="16" y="218"/>
                    </a:cubicBezTo>
                    <a:cubicBezTo>
                      <a:pt x="13" y="216"/>
                      <a:pt x="4" y="215"/>
                      <a:pt x="4" y="215"/>
                    </a:cubicBezTo>
                    <a:cubicBezTo>
                      <a:pt x="0" y="207"/>
                      <a:pt x="3" y="200"/>
                      <a:pt x="0" y="191"/>
                    </a:cubicBezTo>
                    <a:cubicBezTo>
                      <a:pt x="2" y="185"/>
                      <a:pt x="7" y="186"/>
                      <a:pt x="12" y="180"/>
                    </a:cubicBezTo>
                    <a:cubicBezTo>
                      <a:pt x="14" y="172"/>
                      <a:pt x="14" y="169"/>
                      <a:pt x="6" y="165"/>
                    </a:cubicBezTo>
                    <a:cubicBezTo>
                      <a:pt x="4" y="163"/>
                      <a:pt x="2" y="162"/>
                      <a:pt x="2" y="160"/>
                    </a:cubicBezTo>
                    <a:cubicBezTo>
                      <a:pt x="2" y="150"/>
                      <a:pt x="16" y="123"/>
                      <a:pt x="28" y="120"/>
                    </a:cubicBezTo>
                    <a:cubicBezTo>
                      <a:pt x="32" y="111"/>
                      <a:pt x="40" y="105"/>
                      <a:pt x="44" y="96"/>
                    </a:cubicBezTo>
                    <a:cubicBezTo>
                      <a:pt x="39" y="83"/>
                      <a:pt x="38" y="85"/>
                      <a:pt x="42" y="70"/>
                    </a:cubicBezTo>
                    <a:cubicBezTo>
                      <a:pt x="38" y="60"/>
                      <a:pt x="34" y="48"/>
                      <a:pt x="24" y="43"/>
                    </a:cubicBezTo>
                    <a:cubicBezTo>
                      <a:pt x="18" y="36"/>
                      <a:pt x="10" y="37"/>
                      <a:pt x="20" y="32"/>
                    </a:cubicBezTo>
                    <a:cubicBezTo>
                      <a:pt x="27" y="34"/>
                      <a:pt x="26" y="32"/>
                      <a:pt x="26" y="36"/>
                    </a:cubicBezTo>
                    <a:cubicBezTo>
                      <a:pt x="34" y="41"/>
                      <a:pt x="39" y="39"/>
                      <a:pt x="48" y="35"/>
                    </a:cubicBezTo>
                    <a:cubicBezTo>
                      <a:pt x="45" y="22"/>
                      <a:pt x="48" y="14"/>
                      <a:pt x="64" y="11"/>
                    </a:cubicBezTo>
                    <a:cubicBezTo>
                      <a:pt x="71" y="8"/>
                      <a:pt x="75" y="3"/>
                      <a:pt x="82" y="0"/>
                    </a:cubicBezTo>
                    <a:cubicBezTo>
                      <a:pt x="84" y="1"/>
                      <a:pt x="88" y="0"/>
                      <a:pt x="88" y="2"/>
                    </a:cubicBezTo>
                    <a:cubicBezTo>
                      <a:pt x="90" y="12"/>
                      <a:pt x="75" y="13"/>
                      <a:pt x="92" y="9"/>
                    </a:cubicBezTo>
                    <a:cubicBezTo>
                      <a:pt x="94" y="8"/>
                      <a:pt x="96" y="5"/>
                      <a:pt x="98" y="5"/>
                    </a:cubicBezTo>
                    <a:cubicBezTo>
                      <a:pt x="102" y="4"/>
                      <a:pt x="106" y="7"/>
                      <a:pt x="110" y="8"/>
                    </a:cubicBezTo>
                    <a:cubicBezTo>
                      <a:pt x="112" y="8"/>
                      <a:pt x="116" y="9"/>
                      <a:pt x="116" y="9"/>
                    </a:cubicBezTo>
                    <a:cubicBezTo>
                      <a:pt x="122" y="16"/>
                      <a:pt x="129" y="13"/>
                      <a:pt x="141" y="14"/>
                    </a:cubicBezTo>
                    <a:cubicBezTo>
                      <a:pt x="143" y="21"/>
                      <a:pt x="147" y="22"/>
                      <a:pt x="155" y="24"/>
                    </a:cubicBezTo>
                    <a:cubicBezTo>
                      <a:pt x="159" y="22"/>
                      <a:pt x="163" y="20"/>
                      <a:pt x="167" y="17"/>
                    </a:cubicBezTo>
                    <a:cubicBezTo>
                      <a:pt x="169" y="16"/>
                      <a:pt x="173" y="14"/>
                      <a:pt x="173" y="14"/>
                    </a:cubicBezTo>
                    <a:cubicBezTo>
                      <a:pt x="195" y="26"/>
                      <a:pt x="175" y="20"/>
                      <a:pt x="195" y="14"/>
                    </a:cubicBezTo>
                    <a:cubicBezTo>
                      <a:pt x="207" y="17"/>
                      <a:pt x="201" y="26"/>
                      <a:pt x="211" y="32"/>
                    </a:cubicBezTo>
                    <a:cubicBezTo>
                      <a:pt x="214" y="38"/>
                      <a:pt x="224" y="55"/>
                      <a:pt x="231" y="59"/>
                    </a:cubicBezTo>
                    <a:cubicBezTo>
                      <a:pt x="241" y="70"/>
                      <a:pt x="235" y="67"/>
                      <a:pt x="245" y="70"/>
                    </a:cubicBezTo>
                    <a:cubicBezTo>
                      <a:pt x="249" y="69"/>
                      <a:pt x="253" y="69"/>
                      <a:pt x="257" y="68"/>
                    </a:cubicBezTo>
                    <a:cubicBezTo>
                      <a:pt x="261" y="67"/>
                      <a:pt x="270" y="65"/>
                      <a:pt x="270" y="65"/>
                    </a:cubicBezTo>
                    <a:cubicBezTo>
                      <a:pt x="278" y="66"/>
                      <a:pt x="283" y="67"/>
                      <a:pt x="290" y="71"/>
                    </a:cubicBezTo>
                    <a:cubicBezTo>
                      <a:pt x="304" y="88"/>
                      <a:pt x="282" y="62"/>
                      <a:pt x="300" y="81"/>
                    </a:cubicBezTo>
                    <a:cubicBezTo>
                      <a:pt x="302" y="84"/>
                      <a:pt x="308" y="90"/>
                      <a:pt x="308" y="90"/>
                    </a:cubicBezTo>
                    <a:cubicBezTo>
                      <a:pt x="311" y="98"/>
                      <a:pt x="315" y="103"/>
                      <a:pt x="318" y="111"/>
                    </a:cubicBezTo>
                    <a:cubicBezTo>
                      <a:pt x="319" y="114"/>
                      <a:pt x="321" y="117"/>
                      <a:pt x="322" y="120"/>
                    </a:cubicBezTo>
                    <a:cubicBezTo>
                      <a:pt x="323" y="122"/>
                      <a:pt x="324" y="125"/>
                      <a:pt x="324" y="125"/>
                    </a:cubicBezTo>
                    <a:cubicBezTo>
                      <a:pt x="321" y="132"/>
                      <a:pt x="313" y="134"/>
                      <a:pt x="310" y="142"/>
                    </a:cubicBezTo>
                    <a:cubicBezTo>
                      <a:pt x="313" y="151"/>
                      <a:pt x="317" y="146"/>
                      <a:pt x="322" y="141"/>
                    </a:cubicBezTo>
                    <a:cubicBezTo>
                      <a:pt x="341" y="143"/>
                      <a:pt x="339" y="142"/>
                      <a:pt x="342" y="155"/>
                    </a:cubicBezTo>
                    <a:cubicBezTo>
                      <a:pt x="351" y="150"/>
                      <a:pt x="355" y="152"/>
                      <a:pt x="364" y="157"/>
                    </a:cubicBezTo>
                    <a:cubicBezTo>
                      <a:pt x="369" y="162"/>
                      <a:pt x="372" y="166"/>
                      <a:pt x="380" y="168"/>
                    </a:cubicBezTo>
                    <a:cubicBezTo>
                      <a:pt x="381" y="169"/>
                      <a:pt x="383" y="171"/>
                      <a:pt x="382" y="172"/>
                    </a:cubicBezTo>
                    <a:cubicBezTo>
                      <a:pt x="380" y="176"/>
                      <a:pt x="368" y="172"/>
                      <a:pt x="382" y="176"/>
                    </a:cubicBezTo>
                    <a:cubicBezTo>
                      <a:pt x="386" y="175"/>
                      <a:pt x="390" y="173"/>
                      <a:pt x="394" y="172"/>
                    </a:cubicBezTo>
                    <a:cubicBezTo>
                      <a:pt x="396" y="172"/>
                      <a:pt x="400" y="171"/>
                      <a:pt x="400" y="171"/>
                    </a:cubicBezTo>
                    <a:cubicBezTo>
                      <a:pt x="413" y="177"/>
                      <a:pt x="427" y="179"/>
                      <a:pt x="439" y="185"/>
                    </a:cubicBezTo>
                    <a:cubicBezTo>
                      <a:pt x="441" y="190"/>
                      <a:pt x="445" y="194"/>
                      <a:pt x="447" y="199"/>
                    </a:cubicBezTo>
                    <a:cubicBezTo>
                      <a:pt x="453" y="198"/>
                      <a:pt x="460" y="195"/>
                      <a:pt x="465" y="201"/>
                    </a:cubicBezTo>
                    <a:cubicBezTo>
                      <a:pt x="468" y="205"/>
                      <a:pt x="471" y="215"/>
                      <a:pt x="471" y="215"/>
                    </a:cubicBezTo>
                    <a:cubicBezTo>
                      <a:pt x="468" y="231"/>
                      <a:pt x="469" y="248"/>
                      <a:pt x="451" y="258"/>
                    </a:cubicBezTo>
                    <a:cubicBezTo>
                      <a:pt x="447" y="262"/>
                      <a:pt x="437" y="275"/>
                      <a:pt x="435" y="281"/>
                    </a:cubicBezTo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4" name="Freeform 34"/>
              <p:cNvSpPr>
                <a:spLocks/>
              </p:cNvSpPr>
              <p:nvPr userDrawn="1"/>
            </p:nvSpPr>
            <p:spPr bwMode="ltGray">
              <a:xfrm>
                <a:off x="3880" y="-7"/>
                <a:ext cx="984" cy="692"/>
              </a:xfrm>
              <a:custGeom>
                <a:avLst/>
                <a:gdLst>
                  <a:gd name="T0" fmla="*/ 406 w 984"/>
                  <a:gd name="T1" fmla="*/ 6 h 844"/>
                  <a:gd name="T2" fmla="*/ 502 w 984"/>
                  <a:gd name="T3" fmla="*/ 34 h 844"/>
                  <a:gd name="T4" fmla="*/ 550 w 984"/>
                  <a:gd name="T5" fmla="*/ 38 h 844"/>
                  <a:gd name="T6" fmla="*/ 578 w 984"/>
                  <a:gd name="T7" fmla="*/ 130 h 844"/>
                  <a:gd name="T8" fmla="*/ 586 w 984"/>
                  <a:gd name="T9" fmla="*/ 90 h 844"/>
                  <a:gd name="T10" fmla="*/ 606 w 984"/>
                  <a:gd name="T11" fmla="*/ 70 h 844"/>
                  <a:gd name="T12" fmla="*/ 642 w 984"/>
                  <a:gd name="T13" fmla="*/ 126 h 844"/>
                  <a:gd name="T14" fmla="*/ 682 w 984"/>
                  <a:gd name="T15" fmla="*/ 98 h 844"/>
                  <a:gd name="T16" fmla="*/ 706 w 984"/>
                  <a:gd name="T17" fmla="*/ 86 h 844"/>
                  <a:gd name="T18" fmla="*/ 762 w 984"/>
                  <a:gd name="T19" fmla="*/ 2 h 844"/>
                  <a:gd name="T20" fmla="*/ 798 w 984"/>
                  <a:gd name="T21" fmla="*/ 70 h 844"/>
                  <a:gd name="T22" fmla="*/ 798 w 984"/>
                  <a:gd name="T23" fmla="*/ 130 h 844"/>
                  <a:gd name="T24" fmla="*/ 790 w 984"/>
                  <a:gd name="T25" fmla="*/ 158 h 844"/>
                  <a:gd name="T26" fmla="*/ 766 w 984"/>
                  <a:gd name="T27" fmla="*/ 162 h 844"/>
                  <a:gd name="T28" fmla="*/ 762 w 984"/>
                  <a:gd name="T29" fmla="*/ 186 h 844"/>
                  <a:gd name="T30" fmla="*/ 802 w 984"/>
                  <a:gd name="T31" fmla="*/ 226 h 844"/>
                  <a:gd name="T32" fmla="*/ 786 w 984"/>
                  <a:gd name="T33" fmla="*/ 322 h 844"/>
                  <a:gd name="T34" fmla="*/ 830 w 984"/>
                  <a:gd name="T35" fmla="*/ 414 h 844"/>
                  <a:gd name="T36" fmla="*/ 854 w 984"/>
                  <a:gd name="T37" fmla="*/ 450 h 844"/>
                  <a:gd name="T38" fmla="*/ 830 w 984"/>
                  <a:gd name="T39" fmla="*/ 450 h 844"/>
                  <a:gd name="T40" fmla="*/ 746 w 984"/>
                  <a:gd name="T41" fmla="*/ 378 h 844"/>
                  <a:gd name="T42" fmla="*/ 678 w 984"/>
                  <a:gd name="T43" fmla="*/ 402 h 844"/>
                  <a:gd name="T44" fmla="*/ 590 w 984"/>
                  <a:gd name="T45" fmla="*/ 442 h 844"/>
                  <a:gd name="T46" fmla="*/ 642 w 984"/>
                  <a:gd name="T47" fmla="*/ 578 h 844"/>
                  <a:gd name="T48" fmla="*/ 710 w 984"/>
                  <a:gd name="T49" fmla="*/ 610 h 844"/>
                  <a:gd name="T50" fmla="*/ 738 w 984"/>
                  <a:gd name="T51" fmla="*/ 550 h 844"/>
                  <a:gd name="T52" fmla="*/ 774 w 984"/>
                  <a:gd name="T53" fmla="*/ 570 h 844"/>
                  <a:gd name="T54" fmla="*/ 766 w 984"/>
                  <a:gd name="T55" fmla="*/ 630 h 844"/>
                  <a:gd name="T56" fmla="*/ 802 w 984"/>
                  <a:gd name="T57" fmla="*/ 670 h 844"/>
                  <a:gd name="T58" fmla="*/ 838 w 984"/>
                  <a:gd name="T59" fmla="*/ 658 h 844"/>
                  <a:gd name="T60" fmla="*/ 922 w 984"/>
                  <a:gd name="T61" fmla="*/ 806 h 844"/>
                  <a:gd name="T62" fmla="*/ 942 w 984"/>
                  <a:gd name="T63" fmla="*/ 826 h 844"/>
                  <a:gd name="T64" fmla="*/ 874 w 984"/>
                  <a:gd name="T65" fmla="*/ 810 h 844"/>
                  <a:gd name="T66" fmla="*/ 830 w 984"/>
                  <a:gd name="T67" fmla="*/ 758 h 844"/>
                  <a:gd name="T68" fmla="*/ 778 w 984"/>
                  <a:gd name="T69" fmla="*/ 710 h 844"/>
                  <a:gd name="T70" fmla="*/ 702 w 984"/>
                  <a:gd name="T71" fmla="*/ 662 h 844"/>
                  <a:gd name="T72" fmla="*/ 614 w 984"/>
                  <a:gd name="T73" fmla="*/ 646 h 844"/>
                  <a:gd name="T74" fmla="*/ 506 w 984"/>
                  <a:gd name="T75" fmla="*/ 594 h 844"/>
                  <a:gd name="T76" fmla="*/ 462 w 984"/>
                  <a:gd name="T77" fmla="*/ 506 h 844"/>
                  <a:gd name="T78" fmla="*/ 430 w 984"/>
                  <a:gd name="T79" fmla="*/ 462 h 844"/>
                  <a:gd name="T80" fmla="*/ 382 w 984"/>
                  <a:gd name="T81" fmla="*/ 430 h 844"/>
                  <a:gd name="T82" fmla="*/ 342 w 984"/>
                  <a:gd name="T83" fmla="*/ 370 h 844"/>
                  <a:gd name="T84" fmla="*/ 354 w 984"/>
                  <a:gd name="T85" fmla="*/ 414 h 844"/>
                  <a:gd name="T86" fmla="*/ 418 w 984"/>
                  <a:gd name="T87" fmla="*/ 494 h 844"/>
                  <a:gd name="T88" fmla="*/ 422 w 984"/>
                  <a:gd name="T89" fmla="*/ 526 h 844"/>
                  <a:gd name="T90" fmla="*/ 394 w 984"/>
                  <a:gd name="T91" fmla="*/ 498 h 844"/>
                  <a:gd name="T92" fmla="*/ 354 w 984"/>
                  <a:gd name="T93" fmla="*/ 466 h 844"/>
                  <a:gd name="T94" fmla="*/ 314 w 984"/>
                  <a:gd name="T95" fmla="*/ 402 h 844"/>
                  <a:gd name="T96" fmla="*/ 266 w 984"/>
                  <a:gd name="T97" fmla="*/ 346 h 844"/>
                  <a:gd name="T98" fmla="*/ 210 w 984"/>
                  <a:gd name="T99" fmla="*/ 314 h 844"/>
                  <a:gd name="T100" fmla="*/ 154 w 984"/>
                  <a:gd name="T101" fmla="*/ 238 h 844"/>
                  <a:gd name="T102" fmla="*/ 66 w 984"/>
                  <a:gd name="T103" fmla="*/ 66 h 844"/>
                  <a:gd name="T104" fmla="*/ 34 w 984"/>
                  <a:gd name="T105" fmla="*/ 38 h 844"/>
                  <a:gd name="T106" fmla="*/ 46 w 984"/>
                  <a:gd name="T107" fmla="*/ 22 h 844"/>
                  <a:gd name="T108" fmla="*/ 102 w 984"/>
                  <a:gd name="T109" fmla="*/ 70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84" h="844">
                    <a:moveTo>
                      <a:pt x="82" y="38"/>
                    </a:moveTo>
                    <a:lnTo>
                      <a:pt x="406" y="6"/>
                    </a:lnTo>
                    <a:cubicBezTo>
                      <a:pt x="497" y="22"/>
                      <a:pt x="465" y="0"/>
                      <a:pt x="474" y="54"/>
                    </a:cubicBezTo>
                    <a:cubicBezTo>
                      <a:pt x="492" y="48"/>
                      <a:pt x="484" y="40"/>
                      <a:pt x="502" y="34"/>
                    </a:cubicBezTo>
                    <a:cubicBezTo>
                      <a:pt x="510" y="37"/>
                      <a:pt x="517" y="46"/>
                      <a:pt x="526" y="46"/>
                    </a:cubicBezTo>
                    <a:cubicBezTo>
                      <a:pt x="534" y="46"/>
                      <a:pt x="550" y="38"/>
                      <a:pt x="550" y="38"/>
                    </a:cubicBezTo>
                    <a:cubicBezTo>
                      <a:pt x="556" y="55"/>
                      <a:pt x="552" y="60"/>
                      <a:pt x="542" y="74"/>
                    </a:cubicBezTo>
                    <a:cubicBezTo>
                      <a:pt x="555" y="114"/>
                      <a:pt x="550" y="102"/>
                      <a:pt x="578" y="130"/>
                    </a:cubicBezTo>
                    <a:cubicBezTo>
                      <a:pt x="584" y="148"/>
                      <a:pt x="590" y="148"/>
                      <a:pt x="606" y="138"/>
                    </a:cubicBezTo>
                    <a:cubicBezTo>
                      <a:pt x="600" y="119"/>
                      <a:pt x="594" y="107"/>
                      <a:pt x="586" y="90"/>
                    </a:cubicBezTo>
                    <a:cubicBezTo>
                      <a:pt x="583" y="82"/>
                      <a:pt x="578" y="66"/>
                      <a:pt x="578" y="66"/>
                    </a:cubicBezTo>
                    <a:cubicBezTo>
                      <a:pt x="585" y="44"/>
                      <a:pt x="597" y="56"/>
                      <a:pt x="606" y="70"/>
                    </a:cubicBezTo>
                    <a:cubicBezTo>
                      <a:pt x="609" y="86"/>
                      <a:pt x="608" y="117"/>
                      <a:pt x="626" y="90"/>
                    </a:cubicBezTo>
                    <a:cubicBezTo>
                      <a:pt x="648" y="97"/>
                      <a:pt x="646" y="104"/>
                      <a:pt x="642" y="126"/>
                    </a:cubicBezTo>
                    <a:cubicBezTo>
                      <a:pt x="650" y="150"/>
                      <a:pt x="665" y="141"/>
                      <a:pt x="682" y="130"/>
                    </a:cubicBezTo>
                    <a:cubicBezTo>
                      <a:pt x="689" y="108"/>
                      <a:pt x="673" y="124"/>
                      <a:pt x="682" y="98"/>
                    </a:cubicBezTo>
                    <a:cubicBezTo>
                      <a:pt x="683" y="94"/>
                      <a:pt x="690" y="96"/>
                      <a:pt x="694" y="94"/>
                    </a:cubicBezTo>
                    <a:cubicBezTo>
                      <a:pt x="698" y="92"/>
                      <a:pt x="702" y="89"/>
                      <a:pt x="706" y="86"/>
                    </a:cubicBezTo>
                    <a:cubicBezTo>
                      <a:pt x="717" y="54"/>
                      <a:pt x="688" y="54"/>
                      <a:pt x="742" y="46"/>
                    </a:cubicBezTo>
                    <a:cubicBezTo>
                      <a:pt x="748" y="27"/>
                      <a:pt x="741" y="9"/>
                      <a:pt x="762" y="2"/>
                    </a:cubicBezTo>
                    <a:cubicBezTo>
                      <a:pt x="788" y="11"/>
                      <a:pt x="777" y="38"/>
                      <a:pt x="802" y="46"/>
                    </a:cubicBezTo>
                    <a:cubicBezTo>
                      <a:pt x="831" y="36"/>
                      <a:pt x="805" y="63"/>
                      <a:pt x="798" y="70"/>
                    </a:cubicBezTo>
                    <a:cubicBezTo>
                      <a:pt x="789" y="96"/>
                      <a:pt x="787" y="96"/>
                      <a:pt x="802" y="118"/>
                    </a:cubicBezTo>
                    <a:cubicBezTo>
                      <a:pt x="801" y="122"/>
                      <a:pt x="801" y="127"/>
                      <a:pt x="798" y="130"/>
                    </a:cubicBezTo>
                    <a:cubicBezTo>
                      <a:pt x="794" y="133"/>
                      <a:pt x="784" y="129"/>
                      <a:pt x="782" y="134"/>
                    </a:cubicBezTo>
                    <a:cubicBezTo>
                      <a:pt x="780" y="142"/>
                      <a:pt x="790" y="158"/>
                      <a:pt x="790" y="158"/>
                    </a:cubicBezTo>
                    <a:cubicBezTo>
                      <a:pt x="786" y="161"/>
                      <a:pt x="783" y="165"/>
                      <a:pt x="778" y="166"/>
                    </a:cubicBezTo>
                    <a:cubicBezTo>
                      <a:pt x="774" y="167"/>
                      <a:pt x="769" y="159"/>
                      <a:pt x="766" y="162"/>
                    </a:cubicBezTo>
                    <a:cubicBezTo>
                      <a:pt x="758" y="170"/>
                      <a:pt x="794" y="182"/>
                      <a:pt x="794" y="182"/>
                    </a:cubicBezTo>
                    <a:cubicBezTo>
                      <a:pt x="804" y="211"/>
                      <a:pt x="775" y="190"/>
                      <a:pt x="762" y="186"/>
                    </a:cubicBezTo>
                    <a:cubicBezTo>
                      <a:pt x="767" y="194"/>
                      <a:pt x="773" y="202"/>
                      <a:pt x="778" y="210"/>
                    </a:cubicBezTo>
                    <a:cubicBezTo>
                      <a:pt x="783" y="218"/>
                      <a:pt x="802" y="226"/>
                      <a:pt x="802" y="226"/>
                    </a:cubicBezTo>
                    <a:cubicBezTo>
                      <a:pt x="813" y="242"/>
                      <a:pt x="804" y="245"/>
                      <a:pt x="810" y="262"/>
                    </a:cubicBezTo>
                    <a:cubicBezTo>
                      <a:pt x="803" y="282"/>
                      <a:pt x="793" y="301"/>
                      <a:pt x="786" y="322"/>
                    </a:cubicBezTo>
                    <a:cubicBezTo>
                      <a:pt x="783" y="330"/>
                      <a:pt x="778" y="346"/>
                      <a:pt x="778" y="346"/>
                    </a:cubicBezTo>
                    <a:cubicBezTo>
                      <a:pt x="785" y="366"/>
                      <a:pt x="817" y="394"/>
                      <a:pt x="830" y="414"/>
                    </a:cubicBezTo>
                    <a:cubicBezTo>
                      <a:pt x="835" y="422"/>
                      <a:pt x="841" y="430"/>
                      <a:pt x="846" y="438"/>
                    </a:cubicBezTo>
                    <a:cubicBezTo>
                      <a:pt x="849" y="442"/>
                      <a:pt x="854" y="450"/>
                      <a:pt x="854" y="450"/>
                    </a:cubicBezTo>
                    <a:cubicBezTo>
                      <a:pt x="853" y="457"/>
                      <a:pt x="855" y="466"/>
                      <a:pt x="850" y="470"/>
                    </a:cubicBezTo>
                    <a:cubicBezTo>
                      <a:pt x="844" y="475"/>
                      <a:pt x="831" y="451"/>
                      <a:pt x="830" y="450"/>
                    </a:cubicBezTo>
                    <a:cubicBezTo>
                      <a:pt x="811" y="431"/>
                      <a:pt x="789" y="421"/>
                      <a:pt x="774" y="398"/>
                    </a:cubicBezTo>
                    <a:cubicBezTo>
                      <a:pt x="769" y="379"/>
                      <a:pt x="766" y="371"/>
                      <a:pt x="746" y="378"/>
                    </a:cubicBezTo>
                    <a:cubicBezTo>
                      <a:pt x="717" y="368"/>
                      <a:pt x="730" y="368"/>
                      <a:pt x="706" y="374"/>
                    </a:cubicBezTo>
                    <a:cubicBezTo>
                      <a:pt x="688" y="402"/>
                      <a:pt x="699" y="395"/>
                      <a:pt x="678" y="402"/>
                    </a:cubicBezTo>
                    <a:cubicBezTo>
                      <a:pt x="654" y="386"/>
                      <a:pt x="650" y="390"/>
                      <a:pt x="618" y="394"/>
                    </a:cubicBezTo>
                    <a:cubicBezTo>
                      <a:pt x="607" y="411"/>
                      <a:pt x="601" y="426"/>
                      <a:pt x="590" y="442"/>
                    </a:cubicBezTo>
                    <a:cubicBezTo>
                      <a:pt x="600" y="471"/>
                      <a:pt x="593" y="459"/>
                      <a:pt x="606" y="478"/>
                    </a:cubicBezTo>
                    <a:cubicBezTo>
                      <a:pt x="593" y="518"/>
                      <a:pt x="622" y="548"/>
                      <a:pt x="642" y="578"/>
                    </a:cubicBezTo>
                    <a:cubicBezTo>
                      <a:pt x="651" y="591"/>
                      <a:pt x="651" y="601"/>
                      <a:pt x="666" y="606"/>
                    </a:cubicBezTo>
                    <a:cubicBezTo>
                      <a:pt x="680" y="627"/>
                      <a:pt x="691" y="623"/>
                      <a:pt x="710" y="610"/>
                    </a:cubicBezTo>
                    <a:cubicBezTo>
                      <a:pt x="729" y="616"/>
                      <a:pt x="729" y="606"/>
                      <a:pt x="734" y="590"/>
                    </a:cubicBezTo>
                    <a:cubicBezTo>
                      <a:pt x="735" y="577"/>
                      <a:pt x="731" y="562"/>
                      <a:pt x="738" y="550"/>
                    </a:cubicBezTo>
                    <a:cubicBezTo>
                      <a:pt x="742" y="543"/>
                      <a:pt x="762" y="542"/>
                      <a:pt x="762" y="542"/>
                    </a:cubicBezTo>
                    <a:cubicBezTo>
                      <a:pt x="783" y="547"/>
                      <a:pt x="786" y="552"/>
                      <a:pt x="774" y="570"/>
                    </a:cubicBezTo>
                    <a:cubicBezTo>
                      <a:pt x="779" y="590"/>
                      <a:pt x="790" y="605"/>
                      <a:pt x="770" y="618"/>
                    </a:cubicBezTo>
                    <a:cubicBezTo>
                      <a:pt x="769" y="622"/>
                      <a:pt x="764" y="626"/>
                      <a:pt x="766" y="630"/>
                    </a:cubicBezTo>
                    <a:cubicBezTo>
                      <a:pt x="768" y="634"/>
                      <a:pt x="775" y="634"/>
                      <a:pt x="778" y="638"/>
                    </a:cubicBezTo>
                    <a:cubicBezTo>
                      <a:pt x="788" y="651"/>
                      <a:pt x="786" y="660"/>
                      <a:pt x="802" y="670"/>
                    </a:cubicBezTo>
                    <a:cubicBezTo>
                      <a:pt x="810" y="667"/>
                      <a:pt x="818" y="665"/>
                      <a:pt x="826" y="662"/>
                    </a:cubicBezTo>
                    <a:cubicBezTo>
                      <a:pt x="830" y="661"/>
                      <a:pt x="838" y="658"/>
                      <a:pt x="838" y="658"/>
                    </a:cubicBezTo>
                    <a:cubicBezTo>
                      <a:pt x="857" y="664"/>
                      <a:pt x="864" y="680"/>
                      <a:pt x="870" y="698"/>
                    </a:cubicBezTo>
                    <a:cubicBezTo>
                      <a:pt x="859" y="731"/>
                      <a:pt x="887" y="794"/>
                      <a:pt x="922" y="806"/>
                    </a:cubicBezTo>
                    <a:cubicBezTo>
                      <a:pt x="938" y="801"/>
                      <a:pt x="941" y="792"/>
                      <a:pt x="958" y="798"/>
                    </a:cubicBezTo>
                    <a:cubicBezTo>
                      <a:pt x="984" y="837"/>
                      <a:pt x="928" y="784"/>
                      <a:pt x="942" y="826"/>
                    </a:cubicBezTo>
                    <a:cubicBezTo>
                      <a:pt x="936" y="844"/>
                      <a:pt x="930" y="844"/>
                      <a:pt x="914" y="834"/>
                    </a:cubicBezTo>
                    <a:cubicBezTo>
                      <a:pt x="903" y="817"/>
                      <a:pt x="890" y="821"/>
                      <a:pt x="874" y="810"/>
                    </a:cubicBezTo>
                    <a:cubicBezTo>
                      <a:pt x="851" y="776"/>
                      <a:pt x="882" y="816"/>
                      <a:pt x="854" y="794"/>
                    </a:cubicBezTo>
                    <a:cubicBezTo>
                      <a:pt x="843" y="785"/>
                      <a:pt x="840" y="768"/>
                      <a:pt x="830" y="758"/>
                    </a:cubicBezTo>
                    <a:cubicBezTo>
                      <a:pt x="824" y="739"/>
                      <a:pt x="817" y="724"/>
                      <a:pt x="798" y="718"/>
                    </a:cubicBezTo>
                    <a:cubicBezTo>
                      <a:pt x="791" y="696"/>
                      <a:pt x="800" y="712"/>
                      <a:pt x="778" y="710"/>
                    </a:cubicBezTo>
                    <a:cubicBezTo>
                      <a:pt x="767" y="709"/>
                      <a:pt x="746" y="702"/>
                      <a:pt x="746" y="702"/>
                    </a:cubicBezTo>
                    <a:cubicBezTo>
                      <a:pt x="729" y="691"/>
                      <a:pt x="720" y="674"/>
                      <a:pt x="702" y="662"/>
                    </a:cubicBezTo>
                    <a:cubicBezTo>
                      <a:pt x="694" y="665"/>
                      <a:pt x="687" y="673"/>
                      <a:pt x="678" y="674"/>
                    </a:cubicBezTo>
                    <a:cubicBezTo>
                      <a:pt x="657" y="677"/>
                      <a:pt x="630" y="657"/>
                      <a:pt x="614" y="646"/>
                    </a:cubicBezTo>
                    <a:cubicBezTo>
                      <a:pt x="600" y="637"/>
                      <a:pt x="580" y="639"/>
                      <a:pt x="566" y="630"/>
                    </a:cubicBezTo>
                    <a:cubicBezTo>
                      <a:pt x="546" y="617"/>
                      <a:pt x="525" y="607"/>
                      <a:pt x="506" y="594"/>
                    </a:cubicBezTo>
                    <a:cubicBezTo>
                      <a:pt x="513" y="572"/>
                      <a:pt x="509" y="551"/>
                      <a:pt x="490" y="538"/>
                    </a:cubicBezTo>
                    <a:cubicBezTo>
                      <a:pt x="485" y="522"/>
                      <a:pt x="476" y="515"/>
                      <a:pt x="462" y="506"/>
                    </a:cubicBezTo>
                    <a:cubicBezTo>
                      <a:pt x="441" y="474"/>
                      <a:pt x="469" y="513"/>
                      <a:pt x="442" y="486"/>
                    </a:cubicBezTo>
                    <a:cubicBezTo>
                      <a:pt x="436" y="480"/>
                      <a:pt x="436" y="468"/>
                      <a:pt x="430" y="462"/>
                    </a:cubicBezTo>
                    <a:cubicBezTo>
                      <a:pt x="427" y="459"/>
                      <a:pt x="422" y="459"/>
                      <a:pt x="418" y="458"/>
                    </a:cubicBezTo>
                    <a:cubicBezTo>
                      <a:pt x="407" y="447"/>
                      <a:pt x="382" y="430"/>
                      <a:pt x="382" y="430"/>
                    </a:cubicBezTo>
                    <a:cubicBezTo>
                      <a:pt x="371" y="413"/>
                      <a:pt x="358" y="399"/>
                      <a:pt x="346" y="382"/>
                    </a:cubicBezTo>
                    <a:cubicBezTo>
                      <a:pt x="344" y="378"/>
                      <a:pt x="345" y="373"/>
                      <a:pt x="342" y="370"/>
                    </a:cubicBezTo>
                    <a:cubicBezTo>
                      <a:pt x="339" y="367"/>
                      <a:pt x="334" y="367"/>
                      <a:pt x="330" y="366"/>
                    </a:cubicBezTo>
                    <a:cubicBezTo>
                      <a:pt x="322" y="390"/>
                      <a:pt x="342" y="398"/>
                      <a:pt x="354" y="414"/>
                    </a:cubicBezTo>
                    <a:cubicBezTo>
                      <a:pt x="368" y="432"/>
                      <a:pt x="372" y="446"/>
                      <a:pt x="390" y="458"/>
                    </a:cubicBezTo>
                    <a:cubicBezTo>
                      <a:pt x="409" y="487"/>
                      <a:pt x="399" y="475"/>
                      <a:pt x="418" y="494"/>
                    </a:cubicBezTo>
                    <a:cubicBezTo>
                      <a:pt x="423" y="510"/>
                      <a:pt x="428" y="517"/>
                      <a:pt x="442" y="526"/>
                    </a:cubicBezTo>
                    <a:cubicBezTo>
                      <a:pt x="450" y="550"/>
                      <a:pt x="432" y="533"/>
                      <a:pt x="422" y="526"/>
                    </a:cubicBezTo>
                    <a:cubicBezTo>
                      <a:pt x="399" y="492"/>
                      <a:pt x="430" y="532"/>
                      <a:pt x="402" y="510"/>
                    </a:cubicBezTo>
                    <a:cubicBezTo>
                      <a:pt x="398" y="507"/>
                      <a:pt x="397" y="501"/>
                      <a:pt x="394" y="498"/>
                    </a:cubicBezTo>
                    <a:cubicBezTo>
                      <a:pt x="391" y="495"/>
                      <a:pt x="386" y="493"/>
                      <a:pt x="382" y="490"/>
                    </a:cubicBezTo>
                    <a:cubicBezTo>
                      <a:pt x="377" y="474"/>
                      <a:pt x="370" y="471"/>
                      <a:pt x="354" y="466"/>
                    </a:cubicBezTo>
                    <a:cubicBezTo>
                      <a:pt x="344" y="452"/>
                      <a:pt x="340" y="447"/>
                      <a:pt x="346" y="430"/>
                    </a:cubicBezTo>
                    <a:cubicBezTo>
                      <a:pt x="338" y="418"/>
                      <a:pt x="314" y="402"/>
                      <a:pt x="314" y="402"/>
                    </a:cubicBezTo>
                    <a:cubicBezTo>
                      <a:pt x="306" y="390"/>
                      <a:pt x="298" y="378"/>
                      <a:pt x="290" y="366"/>
                    </a:cubicBezTo>
                    <a:cubicBezTo>
                      <a:pt x="284" y="357"/>
                      <a:pt x="273" y="354"/>
                      <a:pt x="266" y="346"/>
                    </a:cubicBezTo>
                    <a:cubicBezTo>
                      <a:pt x="263" y="342"/>
                      <a:pt x="262" y="337"/>
                      <a:pt x="258" y="334"/>
                    </a:cubicBezTo>
                    <a:cubicBezTo>
                      <a:pt x="243" y="324"/>
                      <a:pt x="225" y="324"/>
                      <a:pt x="210" y="314"/>
                    </a:cubicBezTo>
                    <a:cubicBezTo>
                      <a:pt x="201" y="300"/>
                      <a:pt x="194" y="291"/>
                      <a:pt x="178" y="286"/>
                    </a:cubicBezTo>
                    <a:cubicBezTo>
                      <a:pt x="160" y="260"/>
                      <a:pt x="192" y="247"/>
                      <a:pt x="154" y="238"/>
                    </a:cubicBezTo>
                    <a:cubicBezTo>
                      <a:pt x="111" y="209"/>
                      <a:pt x="106" y="149"/>
                      <a:pt x="90" y="102"/>
                    </a:cubicBezTo>
                    <a:cubicBezTo>
                      <a:pt x="86" y="90"/>
                      <a:pt x="76" y="73"/>
                      <a:pt x="66" y="66"/>
                    </a:cubicBezTo>
                    <a:cubicBezTo>
                      <a:pt x="58" y="60"/>
                      <a:pt x="42" y="50"/>
                      <a:pt x="42" y="50"/>
                    </a:cubicBezTo>
                    <a:cubicBezTo>
                      <a:pt x="39" y="46"/>
                      <a:pt x="38" y="41"/>
                      <a:pt x="34" y="38"/>
                    </a:cubicBezTo>
                    <a:cubicBezTo>
                      <a:pt x="27" y="34"/>
                      <a:pt x="10" y="30"/>
                      <a:pt x="10" y="30"/>
                    </a:cubicBezTo>
                    <a:cubicBezTo>
                      <a:pt x="0" y="1"/>
                      <a:pt x="31" y="17"/>
                      <a:pt x="46" y="22"/>
                    </a:cubicBezTo>
                    <a:cubicBezTo>
                      <a:pt x="65" y="51"/>
                      <a:pt x="61" y="41"/>
                      <a:pt x="86" y="58"/>
                    </a:cubicBezTo>
                    <a:cubicBezTo>
                      <a:pt x="94" y="70"/>
                      <a:pt x="94" y="93"/>
                      <a:pt x="102" y="70"/>
                    </a:cubicBezTo>
                    <a:cubicBezTo>
                      <a:pt x="95" y="49"/>
                      <a:pt x="82" y="62"/>
                      <a:pt x="82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5" name="Freeform 35"/>
              <p:cNvSpPr>
                <a:spLocks/>
              </p:cNvSpPr>
              <p:nvPr userDrawn="1"/>
            </p:nvSpPr>
            <p:spPr bwMode="ltGray">
              <a:xfrm>
                <a:off x="3577" y="490"/>
                <a:ext cx="36" cy="39"/>
              </a:xfrm>
              <a:custGeom>
                <a:avLst/>
                <a:gdLst>
                  <a:gd name="T0" fmla="*/ 6 w 36"/>
                  <a:gd name="T1" fmla="*/ 28 h 48"/>
                  <a:gd name="T2" fmla="*/ 10 w 36"/>
                  <a:gd name="T3" fmla="*/ 48 h 48"/>
                  <a:gd name="T4" fmla="*/ 6 w 36"/>
                  <a:gd name="T5" fmla="*/ 2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48">
                    <a:moveTo>
                      <a:pt x="6" y="28"/>
                    </a:moveTo>
                    <a:cubicBezTo>
                      <a:pt x="25" y="0"/>
                      <a:pt x="36" y="31"/>
                      <a:pt x="10" y="48"/>
                    </a:cubicBezTo>
                    <a:cubicBezTo>
                      <a:pt x="0" y="34"/>
                      <a:pt x="0" y="40"/>
                      <a:pt x="6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6" name="Freeform 36"/>
              <p:cNvSpPr>
                <a:spLocks/>
              </p:cNvSpPr>
              <p:nvPr userDrawn="1"/>
            </p:nvSpPr>
            <p:spPr bwMode="ltGray">
              <a:xfrm>
                <a:off x="3549" y="475"/>
                <a:ext cx="38" cy="29"/>
              </a:xfrm>
              <a:custGeom>
                <a:avLst/>
                <a:gdLst>
                  <a:gd name="T0" fmla="*/ 0 w 36"/>
                  <a:gd name="T1" fmla="*/ 5 h 37"/>
                  <a:gd name="T2" fmla="*/ 12 w 36"/>
                  <a:gd name="T3" fmla="*/ 1 h 37"/>
                  <a:gd name="T4" fmla="*/ 36 w 36"/>
                  <a:gd name="T5" fmla="*/ 17 h 37"/>
                  <a:gd name="T6" fmla="*/ 8 w 36"/>
                  <a:gd name="T7" fmla="*/ 17 h 37"/>
                  <a:gd name="T8" fmla="*/ 0 w 36"/>
                  <a:gd name="T9" fmla="*/ 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7">
                    <a:moveTo>
                      <a:pt x="0" y="5"/>
                    </a:moveTo>
                    <a:cubicBezTo>
                      <a:pt x="4" y="4"/>
                      <a:pt x="8" y="0"/>
                      <a:pt x="12" y="1"/>
                    </a:cubicBezTo>
                    <a:cubicBezTo>
                      <a:pt x="21" y="4"/>
                      <a:pt x="36" y="17"/>
                      <a:pt x="36" y="17"/>
                    </a:cubicBezTo>
                    <a:cubicBezTo>
                      <a:pt x="29" y="37"/>
                      <a:pt x="22" y="26"/>
                      <a:pt x="8" y="17"/>
                    </a:cubicBezTo>
                    <a:cubicBezTo>
                      <a:pt x="5" y="13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7" name="Freeform 37"/>
              <p:cNvSpPr>
                <a:spLocks/>
              </p:cNvSpPr>
              <p:nvPr userDrawn="1"/>
            </p:nvSpPr>
            <p:spPr bwMode="ltGray">
              <a:xfrm>
                <a:off x="4686" y="394"/>
                <a:ext cx="171" cy="81"/>
              </a:xfrm>
              <a:custGeom>
                <a:avLst/>
                <a:gdLst>
                  <a:gd name="T0" fmla="*/ 0 w 170"/>
                  <a:gd name="T1" fmla="*/ 49 h 96"/>
                  <a:gd name="T2" fmla="*/ 28 w 170"/>
                  <a:gd name="T3" fmla="*/ 25 h 96"/>
                  <a:gd name="T4" fmla="*/ 56 w 170"/>
                  <a:gd name="T5" fmla="*/ 21 h 96"/>
                  <a:gd name="T6" fmla="*/ 80 w 170"/>
                  <a:gd name="T7" fmla="*/ 9 h 96"/>
                  <a:gd name="T8" fmla="*/ 64 w 170"/>
                  <a:gd name="T9" fmla="*/ 25 h 96"/>
                  <a:gd name="T10" fmla="*/ 124 w 170"/>
                  <a:gd name="T11" fmla="*/ 49 h 96"/>
                  <a:gd name="T12" fmla="*/ 160 w 170"/>
                  <a:gd name="T13" fmla="*/ 65 h 96"/>
                  <a:gd name="T14" fmla="*/ 116 w 170"/>
                  <a:gd name="T15" fmla="*/ 77 h 96"/>
                  <a:gd name="T16" fmla="*/ 88 w 170"/>
                  <a:gd name="T17" fmla="*/ 57 h 96"/>
                  <a:gd name="T18" fmla="*/ 76 w 170"/>
                  <a:gd name="T19" fmla="*/ 53 h 96"/>
                  <a:gd name="T20" fmla="*/ 24 w 170"/>
                  <a:gd name="T21" fmla="*/ 41 h 96"/>
                  <a:gd name="T22" fmla="*/ 0 w 170"/>
                  <a:gd name="T23" fmla="*/ 4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0" h="96">
                    <a:moveTo>
                      <a:pt x="0" y="49"/>
                    </a:moveTo>
                    <a:cubicBezTo>
                      <a:pt x="5" y="33"/>
                      <a:pt x="12" y="30"/>
                      <a:pt x="28" y="25"/>
                    </a:cubicBezTo>
                    <a:cubicBezTo>
                      <a:pt x="20" y="0"/>
                      <a:pt x="42" y="16"/>
                      <a:pt x="56" y="21"/>
                    </a:cubicBezTo>
                    <a:cubicBezTo>
                      <a:pt x="56" y="21"/>
                      <a:pt x="77" y="6"/>
                      <a:pt x="80" y="9"/>
                    </a:cubicBezTo>
                    <a:cubicBezTo>
                      <a:pt x="85" y="14"/>
                      <a:pt x="71" y="23"/>
                      <a:pt x="64" y="25"/>
                    </a:cubicBezTo>
                    <a:cubicBezTo>
                      <a:pt x="82" y="37"/>
                      <a:pt x="103" y="42"/>
                      <a:pt x="124" y="49"/>
                    </a:cubicBezTo>
                    <a:cubicBezTo>
                      <a:pt x="136" y="53"/>
                      <a:pt x="160" y="65"/>
                      <a:pt x="160" y="65"/>
                    </a:cubicBezTo>
                    <a:cubicBezTo>
                      <a:pt x="170" y="96"/>
                      <a:pt x="134" y="83"/>
                      <a:pt x="116" y="77"/>
                    </a:cubicBezTo>
                    <a:cubicBezTo>
                      <a:pt x="109" y="57"/>
                      <a:pt x="116" y="66"/>
                      <a:pt x="88" y="57"/>
                    </a:cubicBezTo>
                    <a:cubicBezTo>
                      <a:pt x="84" y="56"/>
                      <a:pt x="76" y="53"/>
                      <a:pt x="76" y="53"/>
                    </a:cubicBezTo>
                    <a:cubicBezTo>
                      <a:pt x="57" y="34"/>
                      <a:pt x="53" y="37"/>
                      <a:pt x="24" y="41"/>
                    </a:cubicBezTo>
                    <a:cubicBezTo>
                      <a:pt x="9" y="51"/>
                      <a:pt x="17" y="49"/>
                      <a:pt x="0" y="4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8" name="Freeform 38"/>
              <p:cNvSpPr>
                <a:spLocks/>
              </p:cNvSpPr>
              <p:nvPr userDrawn="1"/>
            </p:nvSpPr>
            <p:spPr bwMode="ltGray">
              <a:xfrm>
                <a:off x="4867" y="460"/>
                <a:ext cx="138" cy="37"/>
              </a:xfrm>
              <a:custGeom>
                <a:avLst/>
                <a:gdLst>
                  <a:gd name="T0" fmla="*/ 0 w 138"/>
                  <a:gd name="T1" fmla="*/ 0 h 44"/>
                  <a:gd name="T2" fmla="*/ 52 w 138"/>
                  <a:gd name="T3" fmla="*/ 4 h 44"/>
                  <a:gd name="T4" fmla="*/ 88 w 138"/>
                  <a:gd name="T5" fmla="*/ 24 h 44"/>
                  <a:gd name="T6" fmla="*/ 112 w 138"/>
                  <a:gd name="T7" fmla="*/ 20 h 44"/>
                  <a:gd name="T8" fmla="*/ 108 w 138"/>
                  <a:gd name="T9" fmla="*/ 44 h 44"/>
                  <a:gd name="T10" fmla="*/ 64 w 138"/>
                  <a:gd name="T11" fmla="*/ 40 h 44"/>
                  <a:gd name="T12" fmla="*/ 0 w 138"/>
                  <a:gd name="T13" fmla="*/ 36 h 44"/>
                  <a:gd name="T14" fmla="*/ 28 w 138"/>
                  <a:gd name="T15" fmla="*/ 20 h 44"/>
                  <a:gd name="T16" fmla="*/ 0 w 138"/>
                  <a:gd name="T1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8" h="44">
                    <a:moveTo>
                      <a:pt x="0" y="0"/>
                    </a:moveTo>
                    <a:cubicBezTo>
                      <a:pt x="19" y="3"/>
                      <a:pt x="35" y="10"/>
                      <a:pt x="52" y="4"/>
                    </a:cubicBezTo>
                    <a:cubicBezTo>
                      <a:pt x="87" y="11"/>
                      <a:pt x="61" y="15"/>
                      <a:pt x="88" y="24"/>
                    </a:cubicBezTo>
                    <a:cubicBezTo>
                      <a:pt x="96" y="23"/>
                      <a:pt x="104" y="19"/>
                      <a:pt x="112" y="20"/>
                    </a:cubicBezTo>
                    <a:cubicBezTo>
                      <a:pt x="138" y="23"/>
                      <a:pt x="118" y="41"/>
                      <a:pt x="108" y="44"/>
                    </a:cubicBezTo>
                    <a:cubicBezTo>
                      <a:pt x="78" y="34"/>
                      <a:pt x="92" y="34"/>
                      <a:pt x="64" y="40"/>
                    </a:cubicBezTo>
                    <a:cubicBezTo>
                      <a:pt x="41" y="37"/>
                      <a:pt x="22" y="41"/>
                      <a:pt x="0" y="36"/>
                    </a:cubicBezTo>
                    <a:cubicBezTo>
                      <a:pt x="6" y="11"/>
                      <a:pt x="7" y="27"/>
                      <a:pt x="28" y="20"/>
                    </a:cubicBezTo>
                    <a:cubicBezTo>
                      <a:pt x="17" y="13"/>
                      <a:pt x="0" y="13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9" name="Freeform 39"/>
              <p:cNvSpPr>
                <a:spLocks/>
              </p:cNvSpPr>
              <p:nvPr userDrawn="1"/>
            </p:nvSpPr>
            <p:spPr bwMode="ltGray">
              <a:xfrm>
                <a:off x="4794" y="480"/>
                <a:ext cx="56" cy="34"/>
              </a:xfrm>
              <a:custGeom>
                <a:avLst/>
                <a:gdLst>
                  <a:gd name="T0" fmla="*/ 17 w 57"/>
                  <a:gd name="T1" fmla="*/ 25 h 42"/>
                  <a:gd name="T2" fmla="*/ 37 w 57"/>
                  <a:gd name="T3" fmla="*/ 13 h 42"/>
                  <a:gd name="T4" fmla="*/ 17 w 57"/>
                  <a:gd name="T5" fmla="*/ 2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" h="42">
                    <a:moveTo>
                      <a:pt x="17" y="25"/>
                    </a:moveTo>
                    <a:cubicBezTo>
                      <a:pt x="0" y="0"/>
                      <a:pt x="21" y="9"/>
                      <a:pt x="37" y="13"/>
                    </a:cubicBezTo>
                    <a:cubicBezTo>
                      <a:pt x="57" y="42"/>
                      <a:pt x="30" y="25"/>
                      <a:pt x="17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0" name="Freeform 40"/>
              <p:cNvSpPr>
                <a:spLocks/>
              </p:cNvSpPr>
              <p:nvPr userDrawn="1"/>
            </p:nvSpPr>
            <p:spPr bwMode="ltGray">
              <a:xfrm>
                <a:off x="4757" y="375"/>
                <a:ext cx="37" cy="44"/>
              </a:xfrm>
              <a:custGeom>
                <a:avLst/>
                <a:gdLst>
                  <a:gd name="T0" fmla="*/ 19 w 39"/>
                  <a:gd name="T1" fmla="*/ 32 h 52"/>
                  <a:gd name="T2" fmla="*/ 19 w 39"/>
                  <a:gd name="T3" fmla="*/ 0 h 52"/>
                  <a:gd name="T4" fmla="*/ 19 w 39"/>
                  <a:gd name="T5" fmla="*/ 3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52">
                    <a:moveTo>
                      <a:pt x="19" y="32"/>
                    </a:moveTo>
                    <a:cubicBezTo>
                      <a:pt x="13" y="14"/>
                      <a:pt x="0" y="13"/>
                      <a:pt x="19" y="0"/>
                    </a:cubicBezTo>
                    <a:cubicBezTo>
                      <a:pt x="23" y="5"/>
                      <a:pt x="39" y="52"/>
                      <a:pt x="19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1" name="Freeform 41"/>
              <p:cNvSpPr>
                <a:spLocks/>
              </p:cNvSpPr>
              <p:nvPr userDrawn="1"/>
            </p:nvSpPr>
            <p:spPr bwMode="ltGray">
              <a:xfrm>
                <a:off x="5054" y="507"/>
                <a:ext cx="45" cy="66"/>
              </a:xfrm>
              <a:custGeom>
                <a:avLst/>
                <a:gdLst>
                  <a:gd name="T0" fmla="*/ 4 w 44"/>
                  <a:gd name="T1" fmla="*/ 9 h 80"/>
                  <a:gd name="T2" fmla="*/ 20 w 44"/>
                  <a:gd name="T3" fmla="*/ 33 h 80"/>
                  <a:gd name="T4" fmla="*/ 24 w 44"/>
                  <a:gd name="T5" fmla="*/ 49 h 80"/>
                  <a:gd name="T6" fmla="*/ 36 w 44"/>
                  <a:gd name="T7" fmla="*/ 53 h 80"/>
                  <a:gd name="T8" fmla="*/ 24 w 44"/>
                  <a:gd name="T9" fmla="*/ 73 h 80"/>
                  <a:gd name="T10" fmla="*/ 0 w 44"/>
                  <a:gd name="T11" fmla="*/ 21 h 80"/>
                  <a:gd name="T12" fmla="*/ 4 w 44"/>
                  <a:gd name="T13" fmla="*/ 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80">
                    <a:moveTo>
                      <a:pt x="4" y="9"/>
                    </a:moveTo>
                    <a:cubicBezTo>
                      <a:pt x="9" y="17"/>
                      <a:pt x="18" y="24"/>
                      <a:pt x="20" y="33"/>
                    </a:cubicBezTo>
                    <a:cubicBezTo>
                      <a:pt x="21" y="38"/>
                      <a:pt x="21" y="45"/>
                      <a:pt x="24" y="49"/>
                    </a:cubicBezTo>
                    <a:cubicBezTo>
                      <a:pt x="27" y="52"/>
                      <a:pt x="32" y="52"/>
                      <a:pt x="36" y="53"/>
                    </a:cubicBezTo>
                    <a:cubicBezTo>
                      <a:pt x="41" y="68"/>
                      <a:pt x="44" y="80"/>
                      <a:pt x="24" y="73"/>
                    </a:cubicBezTo>
                    <a:cubicBezTo>
                      <a:pt x="19" y="55"/>
                      <a:pt x="11" y="37"/>
                      <a:pt x="0" y="21"/>
                    </a:cubicBezTo>
                    <a:cubicBezTo>
                      <a:pt x="4" y="4"/>
                      <a:pt x="4" y="0"/>
                      <a:pt x="4" y="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2" name="Freeform 42"/>
              <p:cNvSpPr>
                <a:spLocks/>
              </p:cNvSpPr>
              <p:nvPr userDrawn="1"/>
            </p:nvSpPr>
            <p:spPr bwMode="ltGray">
              <a:xfrm>
                <a:off x="4260" y="6"/>
                <a:ext cx="480" cy="100"/>
              </a:xfrm>
              <a:custGeom>
                <a:avLst/>
                <a:gdLst>
                  <a:gd name="T0" fmla="*/ 220 w 323"/>
                  <a:gd name="T1" fmla="*/ 1 h 64"/>
                  <a:gd name="T2" fmla="*/ 231 w 323"/>
                  <a:gd name="T3" fmla="*/ 8 h 64"/>
                  <a:gd name="T4" fmla="*/ 235 w 323"/>
                  <a:gd name="T5" fmla="*/ 0 h 64"/>
                  <a:gd name="T6" fmla="*/ 265 w 323"/>
                  <a:gd name="T7" fmla="*/ 0 h 64"/>
                  <a:gd name="T8" fmla="*/ 287 w 323"/>
                  <a:gd name="T9" fmla="*/ 17 h 64"/>
                  <a:gd name="T10" fmla="*/ 319 w 323"/>
                  <a:gd name="T11" fmla="*/ 10 h 64"/>
                  <a:gd name="T12" fmla="*/ 314 w 323"/>
                  <a:gd name="T13" fmla="*/ 29 h 64"/>
                  <a:gd name="T14" fmla="*/ 298 w 323"/>
                  <a:gd name="T15" fmla="*/ 46 h 64"/>
                  <a:gd name="T16" fmla="*/ 295 w 323"/>
                  <a:gd name="T17" fmla="*/ 29 h 64"/>
                  <a:gd name="T18" fmla="*/ 287 w 323"/>
                  <a:gd name="T19" fmla="*/ 31 h 64"/>
                  <a:gd name="T20" fmla="*/ 279 w 323"/>
                  <a:gd name="T21" fmla="*/ 29 h 64"/>
                  <a:gd name="T22" fmla="*/ 263 w 323"/>
                  <a:gd name="T23" fmla="*/ 21 h 64"/>
                  <a:gd name="T24" fmla="*/ 228 w 323"/>
                  <a:gd name="T25" fmla="*/ 38 h 64"/>
                  <a:gd name="T26" fmla="*/ 201 w 323"/>
                  <a:gd name="T27" fmla="*/ 44 h 64"/>
                  <a:gd name="T28" fmla="*/ 212 w 323"/>
                  <a:gd name="T29" fmla="*/ 57 h 64"/>
                  <a:gd name="T30" fmla="*/ 188 w 323"/>
                  <a:gd name="T31" fmla="*/ 63 h 64"/>
                  <a:gd name="T32" fmla="*/ 169 w 323"/>
                  <a:gd name="T33" fmla="*/ 61 h 64"/>
                  <a:gd name="T34" fmla="*/ 177 w 323"/>
                  <a:gd name="T35" fmla="*/ 57 h 64"/>
                  <a:gd name="T36" fmla="*/ 171 w 323"/>
                  <a:gd name="T37" fmla="*/ 40 h 64"/>
                  <a:gd name="T38" fmla="*/ 169 w 323"/>
                  <a:gd name="T39" fmla="*/ 31 h 64"/>
                  <a:gd name="T40" fmla="*/ 158 w 323"/>
                  <a:gd name="T41" fmla="*/ 23 h 64"/>
                  <a:gd name="T42" fmla="*/ 142 w 323"/>
                  <a:gd name="T43" fmla="*/ 27 h 64"/>
                  <a:gd name="T44" fmla="*/ 134 w 323"/>
                  <a:gd name="T45" fmla="*/ 27 h 64"/>
                  <a:gd name="T46" fmla="*/ 123 w 323"/>
                  <a:gd name="T47" fmla="*/ 25 h 64"/>
                  <a:gd name="T48" fmla="*/ 83 w 323"/>
                  <a:gd name="T49" fmla="*/ 2 h 64"/>
                  <a:gd name="T50" fmla="*/ 59 w 323"/>
                  <a:gd name="T51" fmla="*/ 14 h 64"/>
                  <a:gd name="T52" fmla="*/ 1 w 323"/>
                  <a:gd name="T53" fmla="*/ 0 h 64"/>
                  <a:gd name="T54" fmla="*/ 220 w 323"/>
                  <a:gd name="T55" fmla="*/ 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23" h="64">
                    <a:moveTo>
                      <a:pt x="220" y="1"/>
                    </a:moveTo>
                    <a:cubicBezTo>
                      <a:pt x="215" y="12"/>
                      <a:pt x="225" y="17"/>
                      <a:pt x="231" y="8"/>
                    </a:cubicBezTo>
                    <a:cubicBezTo>
                      <a:pt x="235" y="0"/>
                      <a:pt x="229" y="7"/>
                      <a:pt x="235" y="0"/>
                    </a:cubicBezTo>
                    <a:lnTo>
                      <a:pt x="265" y="0"/>
                    </a:lnTo>
                    <a:cubicBezTo>
                      <a:pt x="277" y="6"/>
                      <a:pt x="276" y="11"/>
                      <a:pt x="287" y="17"/>
                    </a:cubicBezTo>
                    <a:cubicBezTo>
                      <a:pt x="308" y="11"/>
                      <a:pt x="293" y="7"/>
                      <a:pt x="319" y="10"/>
                    </a:cubicBezTo>
                    <a:cubicBezTo>
                      <a:pt x="323" y="19"/>
                      <a:pt x="321" y="22"/>
                      <a:pt x="314" y="29"/>
                    </a:cubicBezTo>
                    <a:cubicBezTo>
                      <a:pt x="312" y="39"/>
                      <a:pt x="313" y="50"/>
                      <a:pt x="298" y="46"/>
                    </a:cubicBezTo>
                    <a:cubicBezTo>
                      <a:pt x="297" y="40"/>
                      <a:pt x="298" y="34"/>
                      <a:pt x="295" y="29"/>
                    </a:cubicBezTo>
                    <a:cubicBezTo>
                      <a:pt x="294" y="27"/>
                      <a:pt x="290" y="31"/>
                      <a:pt x="287" y="31"/>
                    </a:cubicBezTo>
                    <a:cubicBezTo>
                      <a:pt x="284" y="31"/>
                      <a:pt x="282" y="30"/>
                      <a:pt x="279" y="29"/>
                    </a:cubicBezTo>
                    <a:cubicBezTo>
                      <a:pt x="274" y="27"/>
                      <a:pt x="263" y="21"/>
                      <a:pt x="263" y="21"/>
                    </a:cubicBezTo>
                    <a:cubicBezTo>
                      <a:pt x="249" y="23"/>
                      <a:pt x="241" y="31"/>
                      <a:pt x="228" y="38"/>
                    </a:cubicBezTo>
                    <a:cubicBezTo>
                      <a:pt x="220" y="41"/>
                      <a:pt x="209" y="42"/>
                      <a:pt x="201" y="44"/>
                    </a:cubicBezTo>
                    <a:cubicBezTo>
                      <a:pt x="193" y="54"/>
                      <a:pt x="200" y="53"/>
                      <a:pt x="212" y="57"/>
                    </a:cubicBezTo>
                    <a:cubicBezTo>
                      <a:pt x="200" y="62"/>
                      <a:pt x="199" y="57"/>
                      <a:pt x="188" y="63"/>
                    </a:cubicBezTo>
                    <a:cubicBezTo>
                      <a:pt x="181" y="62"/>
                      <a:pt x="174" y="64"/>
                      <a:pt x="169" y="61"/>
                    </a:cubicBezTo>
                    <a:cubicBezTo>
                      <a:pt x="166" y="59"/>
                      <a:pt x="175" y="59"/>
                      <a:pt x="177" y="57"/>
                    </a:cubicBezTo>
                    <a:cubicBezTo>
                      <a:pt x="181" y="48"/>
                      <a:pt x="149" y="28"/>
                      <a:pt x="171" y="40"/>
                    </a:cubicBezTo>
                    <a:cubicBezTo>
                      <a:pt x="184" y="55"/>
                      <a:pt x="184" y="36"/>
                      <a:pt x="169" y="31"/>
                    </a:cubicBezTo>
                    <a:cubicBezTo>
                      <a:pt x="167" y="27"/>
                      <a:pt x="167" y="22"/>
                      <a:pt x="158" y="23"/>
                    </a:cubicBezTo>
                    <a:cubicBezTo>
                      <a:pt x="153" y="23"/>
                      <a:pt x="142" y="27"/>
                      <a:pt x="142" y="27"/>
                    </a:cubicBezTo>
                    <a:cubicBezTo>
                      <a:pt x="136" y="39"/>
                      <a:pt x="143" y="31"/>
                      <a:pt x="134" y="27"/>
                    </a:cubicBezTo>
                    <a:cubicBezTo>
                      <a:pt x="130" y="25"/>
                      <a:pt x="126" y="25"/>
                      <a:pt x="123" y="25"/>
                    </a:cubicBezTo>
                    <a:cubicBezTo>
                      <a:pt x="117" y="11"/>
                      <a:pt x="100" y="6"/>
                      <a:pt x="83" y="2"/>
                    </a:cubicBezTo>
                    <a:cubicBezTo>
                      <a:pt x="70" y="4"/>
                      <a:pt x="69" y="9"/>
                      <a:pt x="59" y="14"/>
                    </a:cubicBezTo>
                    <a:cubicBezTo>
                      <a:pt x="45" y="14"/>
                      <a:pt x="0" y="12"/>
                      <a:pt x="1" y="0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3" name="Freeform 43"/>
              <p:cNvSpPr>
                <a:spLocks/>
              </p:cNvSpPr>
              <p:nvPr userDrawn="1"/>
            </p:nvSpPr>
            <p:spPr bwMode="ltGray">
              <a:xfrm>
                <a:off x="3835" y="3"/>
                <a:ext cx="446" cy="49"/>
              </a:xfrm>
              <a:custGeom>
                <a:avLst/>
                <a:gdLst>
                  <a:gd name="T0" fmla="*/ 105 w 300"/>
                  <a:gd name="T1" fmla="*/ 31 h 31"/>
                  <a:gd name="T2" fmla="*/ 30 w 300"/>
                  <a:gd name="T3" fmla="*/ 1 h 31"/>
                  <a:gd name="T4" fmla="*/ 285 w 300"/>
                  <a:gd name="T5" fmla="*/ 0 h 31"/>
                  <a:gd name="T6" fmla="*/ 296 w 300"/>
                  <a:gd name="T7" fmla="*/ 14 h 31"/>
                  <a:gd name="T8" fmla="*/ 264 w 300"/>
                  <a:gd name="T9" fmla="*/ 16 h 31"/>
                  <a:gd name="T10" fmla="*/ 105 w 300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0" h="31">
                    <a:moveTo>
                      <a:pt x="105" y="31"/>
                    </a:moveTo>
                    <a:cubicBezTo>
                      <a:pt x="83" y="19"/>
                      <a:pt x="0" y="6"/>
                      <a:pt x="30" y="1"/>
                    </a:cubicBezTo>
                    <a:lnTo>
                      <a:pt x="285" y="0"/>
                    </a:lnTo>
                    <a:cubicBezTo>
                      <a:pt x="296" y="4"/>
                      <a:pt x="300" y="5"/>
                      <a:pt x="296" y="14"/>
                    </a:cubicBezTo>
                    <a:cubicBezTo>
                      <a:pt x="285" y="11"/>
                      <a:pt x="276" y="16"/>
                      <a:pt x="264" y="16"/>
                    </a:cubicBezTo>
                    <a:lnTo>
                      <a:pt x="105" y="3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4" name="Freeform 44"/>
              <p:cNvSpPr>
                <a:spLocks/>
              </p:cNvSpPr>
              <p:nvPr userDrawn="1"/>
            </p:nvSpPr>
            <p:spPr bwMode="ltGray">
              <a:xfrm>
                <a:off x="2853" y="74"/>
                <a:ext cx="42" cy="25"/>
              </a:xfrm>
              <a:custGeom>
                <a:avLst/>
                <a:gdLst>
                  <a:gd name="T0" fmla="*/ 0 w 41"/>
                  <a:gd name="T1" fmla="*/ 25 h 29"/>
                  <a:gd name="T2" fmla="*/ 12 w 41"/>
                  <a:gd name="T3" fmla="*/ 29 h 29"/>
                  <a:gd name="T4" fmla="*/ 0 w 41"/>
                  <a:gd name="T5" fmla="*/ 2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9">
                    <a:moveTo>
                      <a:pt x="0" y="25"/>
                    </a:moveTo>
                    <a:cubicBezTo>
                      <a:pt x="10" y="11"/>
                      <a:pt x="41" y="0"/>
                      <a:pt x="12" y="29"/>
                    </a:cubicBezTo>
                    <a:cubicBezTo>
                      <a:pt x="8" y="28"/>
                      <a:pt x="0" y="25"/>
                      <a:pt x="0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5" name="Freeform 45"/>
              <p:cNvSpPr>
                <a:spLocks/>
              </p:cNvSpPr>
              <p:nvPr userDrawn="1"/>
            </p:nvSpPr>
            <p:spPr bwMode="ltGray">
              <a:xfrm>
                <a:off x="1704" y="3"/>
                <a:ext cx="1022" cy="372"/>
              </a:xfrm>
              <a:custGeom>
                <a:avLst/>
                <a:gdLst>
                  <a:gd name="T0" fmla="*/ 73 w 436"/>
                  <a:gd name="T1" fmla="*/ 1 h 152"/>
                  <a:gd name="T2" fmla="*/ 436 w 436"/>
                  <a:gd name="T3" fmla="*/ 0 h 152"/>
                  <a:gd name="T4" fmla="*/ 416 w 436"/>
                  <a:gd name="T5" fmla="*/ 54 h 152"/>
                  <a:gd name="T6" fmla="*/ 397 w 436"/>
                  <a:gd name="T7" fmla="*/ 68 h 152"/>
                  <a:gd name="T8" fmla="*/ 392 w 436"/>
                  <a:gd name="T9" fmla="*/ 70 h 152"/>
                  <a:gd name="T10" fmla="*/ 375 w 436"/>
                  <a:gd name="T11" fmla="*/ 73 h 152"/>
                  <a:gd name="T12" fmla="*/ 361 w 436"/>
                  <a:gd name="T13" fmla="*/ 88 h 152"/>
                  <a:gd name="T14" fmla="*/ 362 w 436"/>
                  <a:gd name="T15" fmla="*/ 99 h 152"/>
                  <a:gd name="T16" fmla="*/ 364 w 436"/>
                  <a:gd name="T17" fmla="*/ 107 h 152"/>
                  <a:gd name="T18" fmla="*/ 366 w 436"/>
                  <a:gd name="T19" fmla="*/ 113 h 152"/>
                  <a:gd name="T20" fmla="*/ 362 w 436"/>
                  <a:gd name="T21" fmla="*/ 122 h 152"/>
                  <a:gd name="T22" fmla="*/ 351 w 436"/>
                  <a:gd name="T23" fmla="*/ 120 h 152"/>
                  <a:gd name="T24" fmla="*/ 342 w 436"/>
                  <a:gd name="T25" fmla="*/ 129 h 152"/>
                  <a:gd name="T26" fmla="*/ 347 w 436"/>
                  <a:gd name="T27" fmla="*/ 105 h 152"/>
                  <a:gd name="T28" fmla="*/ 338 w 436"/>
                  <a:gd name="T29" fmla="*/ 100 h 152"/>
                  <a:gd name="T30" fmla="*/ 344 w 436"/>
                  <a:gd name="T31" fmla="*/ 93 h 152"/>
                  <a:gd name="T32" fmla="*/ 342 w 436"/>
                  <a:gd name="T33" fmla="*/ 89 h 152"/>
                  <a:gd name="T34" fmla="*/ 320 w 436"/>
                  <a:gd name="T35" fmla="*/ 94 h 152"/>
                  <a:gd name="T36" fmla="*/ 317 w 436"/>
                  <a:gd name="T37" fmla="*/ 85 h 152"/>
                  <a:gd name="T38" fmla="*/ 297 w 436"/>
                  <a:gd name="T39" fmla="*/ 94 h 152"/>
                  <a:gd name="T40" fmla="*/ 320 w 436"/>
                  <a:gd name="T41" fmla="*/ 103 h 152"/>
                  <a:gd name="T42" fmla="*/ 305 w 436"/>
                  <a:gd name="T43" fmla="*/ 117 h 152"/>
                  <a:gd name="T44" fmla="*/ 311 w 436"/>
                  <a:gd name="T45" fmla="*/ 126 h 152"/>
                  <a:gd name="T46" fmla="*/ 315 w 436"/>
                  <a:gd name="T47" fmla="*/ 138 h 152"/>
                  <a:gd name="T48" fmla="*/ 309 w 436"/>
                  <a:gd name="T49" fmla="*/ 139 h 152"/>
                  <a:gd name="T50" fmla="*/ 314 w 436"/>
                  <a:gd name="T51" fmla="*/ 144 h 152"/>
                  <a:gd name="T52" fmla="*/ 307 w 436"/>
                  <a:gd name="T53" fmla="*/ 152 h 152"/>
                  <a:gd name="T54" fmla="*/ 0 w 436"/>
                  <a:gd name="T55" fmla="*/ 149 h 152"/>
                  <a:gd name="T56" fmla="*/ 73 w 436"/>
                  <a:gd name="T57" fmla="*/ 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36" h="152">
                    <a:moveTo>
                      <a:pt x="73" y="1"/>
                    </a:moveTo>
                    <a:lnTo>
                      <a:pt x="436" y="0"/>
                    </a:lnTo>
                    <a:cubicBezTo>
                      <a:pt x="430" y="15"/>
                      <a:pt x="429" y="42"/>
                      <a:pt x="416" y="54"/>
                    </a:cubicBezTo>
                    <a:cubicBezTo>
                      <a:pt x="410" y="60"/>
                      <a:pt x="405" y="63"/>
                      <a:pt x="397" y="68"/>
                    </a:cubicBezTo>
                    <a:cubicBezTo>
                      <a:pt x="396" y="69"/>
                      <a:pt x="392" y="70"/>
                      <a:pt x="392" y="70"/>
                    </a:cubicBezTo>
                    <a:cubicBezTo>
                      <a:pt x="377" y="63"/>
                      <a:pt x="385" y="68"/>
                      <a:pt x="375" y="73"/>
                    </a:cubicBezTo>
                    <a:cubicBezTo>
                      <a:pt x="371" y="82"/>
                      <a:pt x="371" y="83"/>
                      <a:pt x="361" y="88"/>
                    </a:cubicBezTo>
                    <a:cubicBezTo>
                      <a:pt x="359" y="92"/>
                      <a:pt x="364" y="93"/>
                      <a:pt x="362" y="99"/>
                    </a:cubicBezTo>
                    <a:cubicBezTo>
                      <a:pt x="363" y="102"/>
                      <a:pt x="364" y="105"/>
                      <a:pt x="364" y="107"/>
                    </a:cubicBezTo>
                    <a:cubicBezTo>
                      <a:pt x="365" y="109"/>
                      <a:pt x="366" y="111"/>
                      <a:pt x="366" y="113"/>
                    </a:cubicBezTo>
                    <a:cubicBezTo>
                      <a:pt x="365" y="115"/>
                      <a:pt x="364" y="120"/>
                      <a:pt x="362" y="122"/>
                    </a:cubicBezTo>
                    <a:cubicBezTo>
                      <a:pt x="359" y="123"/>
                      <a:pt x="354" y="119"/>
                      <a:pt x="351" y="120"/>
                    </a:cubicBezTo>
                    <a:cubicBezTo>
                      <a:pt x="347" y="129"/>
                      <a:pt x="352" y="127"/>
                      <a:pt x="342" y="129"/>
                    </a:cubicBezTo>
                    <a:cubicBezTo>
                      <a:pt x="340" y="123"/>
                      <a:pt x="345" y="111"/>
                      <a:pt x="347" y="105"/>
                    </a:cubicBezTo>
                    <a:cubicBezTo>
                      <a:pt x="347" y="100"/>
                      <a:pt x="338" y="102"/>
                      <a:pt x="338" y="100"/>
                    </a:cubicBezTo>
                    <a:cubicBezTo>
                      <a:pt x="338" y="98"/>
                      <a:pt x="344" y="95"/>
                      <a:pt x="344" y="93"/>
                    </a:cubicBezTo>
                    <a:cubicBezTo>
                      <a:pt x="344" y="92"/>
                      <a:pt x="344" y="89"/>
                      <a:pt x="342" y="89"/>
                    </a:cubicBezTo>
                    <a:cubicBezTo>
                      <a:pt x="339" y="89"/>
                      <a:pt x="324" y="94"/>
                      <a:pt x="320" y="94"/>
                    </a:cubicBezTo>
                    <a:cubicBezTo>
                      <a:pt x="317" y="86"/>
                      <a:pt x="328" y="88"/>
                      <a:pt x="317" y="85"/>
                    </a:cubicBezTo>
                    <a:cubicBezTo>
                      <a:pt x="311" y="91"/>
                      <a:pt x="306" y="93"/>
                      <a:pt x="297" y="94"/>
                    </a:cubicBezTo>
                    <a:cubicBezTo>
                      <a:pt x="300" y="104"/>
                      <a:pt x="307" y="101"/>
                      <a:pt x="320" y="103"/>
                    </a:cubicBezTo>
                    <a:cubicBezTo>
                      <a:pt x="318" y="109"/>
                      <a:pt x="311" y="111"/>
                      <a:pt x="305" y="117"/>
                    </a:cubicBezTo>
                    <a:lnTo>
                      <a:pt x="311" y="126"/>
                    </a:lnTo>
                    <a:lnTo>
                      <a:pt x="315" y="138"/>
                    </a:lnTo>
                    <a:lnTo>
                      <a:pt x="309" y="139"/>
                    </a:lnTo>
                    <a:lnTo>
                      <a:pt x="314" y="144"/>
                    </a:lnTo>
                    <a:lnTo>
                      <a:pt x="307" y="152"/>
                    </a:lnTo>
                    <a:lnTo>
                      <a:pt x="0" y="149"/>
                    </a:lnTo>
                    <a:lnTo>
                      <a:pt x="73" y="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6" name="Freeform 46"/>
              <p:cNvSpPr>
                <a:spLocks/>
              </p:cNvSpPr>
              <p:nvPr userDrawn="1"/>
            </p:nvSpPr>
            <p:spPr bwMode="ltGray">
              <a:xfrm>
                <a:off x="2729" y="-9"/>
                <a:ext cx="47" cy="134"/>
              </a:xfrm>
              <a:custGeom>
                <a:avLst/>
                <a:gdLst>
                  <a:gd name="T0" fmla="*/ 5 w 47"/>
                  <a:gd name="T1" fmla="*/ 156 h 165"/>
                  <a:gd name="T2" fmla="*/ 15 w 47"/>
                  <a:gd name="T3" fmla="*/ 108 h 165"/>
                  <a:gd name="T4" fmla="*/ 17 w 47"/>
                  <a:gd name="T5" fmla="*/ 68 h 165"/>
                  <a:gd name="T6" fmla="*/ 11 w 47"/>
                  <a:gd name="T7" fmla="*/ 40 h 165"/>
                  <a:gd name="T8" fmla="*/ 17 w 47"/>
                  <a:gd name="T9" fmla="*/ 12 h 165"/>
                  <a:gd name="T10" fmla="*/ 21 w 47"/>
                  <a:gd name="T11" fmla="*/ 0 h 165"/>
                  <a:gd name="T12" fmla="*/ 31 w 47"/>
                  <a:gd name="T13" fmla="*/ 30 h 165"/>
                  <a:gd name="T14" fmla="*/ 47 w 47"/>
                  <a:gd name="T15" fmla="*/ 98 h 165"/>
                  <a:gd name="T16" fmla="*/ 31 w 47"/>
                  <a:gd name="T17" fmla="*/ 108 h 165"/>
                  <a:gd name="T18" fmla="*/ 23 w 47"/>
                  <a:gd name="T19" fmla="*/ 126 h 165"/>
                  <a:gd name="T20" fmla="*/ 21 w 47"/>
                  <a:gd name="T21" fmla="*/ 132 h 165"/>
                  <a:gd name="T22" fmla="*/ 27 w 47"/>
                  <a:gd name="T23" fmla="*/ 134 h 165"/>
                  <a:gd name="T24" fmla="*/ 31 w 47"/>
                  <a:gd name="T25" fmla="*/ 146 h 165"/>
                  <a:gd name="T26" fmla="*/ 13 w 47"/>
                  <a:gd name="T27" fmla="*/ 148 h 165"/>
                  <a:gd name="T28" fmla="*/ 7 w 47"/>
                  <a:gd name="T29" fmla="*/ 160 h 165"/>
                  <a:gd name="T30" fmla="*/ 3 w 47"/>
                  <a:gd name="T31" fmla="*/ 154 h 165"/>
                  <a:gd name="T32" fmla="*/ 5 w 47"/>
                  <a:gd name="T33" fmla="*/ 156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" h="165">
                    <a:moveTo>
                      <a:pt x="5" y="156"/>
                    </a:moveTo>
                    <a:cubicBezTo>
                      <a:pt x="0" y="141"/>
                      <a:pt x="1" y="118"/>
                      <a:pt x="15" y="108"/>
                    </a:cubicBezTo>
                    <a:cubicBezTo>
                      <a:pt x="16" y="95"/>
                      <a:pt x="17" y="81"/>
                      <a:pt x="17" y="68"/>
                    </a:cubicBezTo>
                    <a:cubicBezTo>
                      <a:pt x="17" y="58"/>
                      <a:pt x="11" y="40"/>
                      <a:pt x="11" y="40"/>
                    </a:cubicBezTo>
                    <a:cubicBezTo>
                      <a:pt x="14" y="20"/>
                      <a:pt x="11" y="29"/>
                      <a:pt x="17" y="12"/>
                    </a:cubicBezTo>
                    <a:cubicBezTo>
                      <a:pt x="18" y="8"/>
                      <a:pt x="21" y="0"/>
                      <a:pt x="21" y="0"/>
                    </a:cubicBezTo>
                    <a:cubicBezTo>
                      <a:pt x="38" y="6"/>
                      <a:pt x="33" y="7"/>
                      <a:pt x="31" y="30"/>
                    </a:cubicBezTo>
                    <a:cubicBezTo>
                      <a:pt x="38" y="52"/>
                      <a:pt x="40" y="76"/>
                      <a:pt x="47" y="98"/>
                    </a:cubicBezTo>
                    <a:cubicBezTo>
                      <a:pt x="44" y="116"/>
                      <a:pt x="45" y="113"/>
                      <a:pt x="31" y="108"/>
                    </a:cubicBezTo>
                    <a:cubicBezTo>
                      <a:pt x="25" y="118"/>
                      <a:pt x="28" y="112"/>
                      <a:pt x="23" y="126"/>
                    </a:cubicBezTo>
                    <a:cubicBezTo>
                      <a:pt x="22" y="128"/>
                      <a:pt x="21" y="132"/>
                      <a:pt x="21" y="132"/>
                    </a:cubicBezTo>
                    <a:cubicBezTo>
                      <a:pt x="23" y="133"/>
                      <a:pt x="26" y="132"/>
                      <a:pt x="27" y="134"/>
                    </a:cubicBezTo>
                    <a:cubicBezTo>
                      <a:pt x="29" y="137"/>
                      <a:pt x="31" y="146"/>
                      <a:pt x="31" y="146"/>
                    </a:cubicBezTo>
                    <a:cubicBezTo>
                      <a:pt x="27" y="165"/>
                      <a:pt x="23" y="155"/>
                      <a:pt x="13" y="148"/>
                    </a:cubicBezTo>
                    <a:cubicBezTo>
                      <a:pt x="11" y="152"/>
                      <a:pt x="11" y="160"/>
                      <a:pt x="7" y="160"/>
                    </a:cubicBezTo>
                    <a:cubicBezTo>
                      <a:pt x="5" y="160"/>
                      <a:pt x="4" y="156"/>
                      <a:pt x="3" y="154"/>
                    </a:cubicBezTo>
                    <a:cubicBezTo>
                      <a:pt x="3" y="153"/>
                      <a:pt x="4" y="155"/>
                      <a:pt x="5" y="15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7" name="Freeform 47"/>
              <p:cNvSpPr>
                <a:spLocks/>
              </p:cNvSpPr>
              <p:nvPr userDrawn="1"/>
            </p:nvSpPr>
            <p:spPr bwMode="ltGray">
              <a:xfrm>
                <a:off x="2701" y="103"/>
                <a:ext cx="138" cy="84"/>
              </a:xfrm>
              <a:custGeom>
                <a:avLst/>
                <a:gdLst>
                  <a:gd name="T0" fmla="*/ 26 w 138"/>
                  <a:gd name="T1" fmla="*/ 61 h 103"/>
                  <a:gd name="T2" fmla="*/ 30 w 138"/>
                  <a:gd name="T3" fmla="*/ 43 h 103"/>
                  <a:gd name="T4" fmla="*/ 50 w 138"/>
                  <a:gd name="T5" fmla="*/ 33 h 103"/>
                  <a:gd name="T6" fmla="*/ 54 w 138"/>
                  <a:gd name="T7" fmla="*/ 45 h 103"/>
                  <a:gd name="T8" fmla="*/ 66 w 138"/>
                  <a:gd name="T9" fmla="*/ 49 h 103"/>
                  <a:gd name="T10" fmla="*/ 80 w 138"/>
                  <a:gd name="T11" fmla="*/ 55 h 103"/>
                  <a:gd name="T12" fmla="*/ 116 w 138"/>
                  <a:gd name="T13" fmla="*/ 33 h 103"/>
                  <a:gd name="T14" fmla="*/ 130 w 138"/>
                  <a:gd name="T15" fmla="*/ 17 h 103"/>
                  <a:gd name="T16" fmla="*/ 138 w 138"/>
                  <a:gd name="T17" fmla="*/ 11 h 103"/>
                  <a:gd name="T18" fmla="*/ 106 w 138"/>
                  <a:gd name="T19" fmla="*/ 49 h 103"/>
                  <a:gd name="T20" fmla="*/ 84 w 138"/>
                  <a:gd name="T21" fmla="*/ 67 h 103"/>
                  <a:gd name="T22" fmla="*/ 66 w 138"/>
                  <a:gd name="T23" fmla="*/ 81 h 103"/>
                  <a:gd name="T24" fmla="*/ 48 w 138"/>
                  <a:gd name="T25" fmla="*/ 103 h 103"/>
                  <a:gd name="T26" fmla="*/ 26 w 138"/>
                  <a:gd name="T27" fmla="*/ 89 h 103"/>
                  <a:gd name="T28" fmla="*/ 20 w 138"/>
                  <a:gd name="T29" fmla="*/ 87 h 103"/>
                  <a:gd name="T30" fmla="*/ 22 w 138"/>
                  <a:gd name="T31" fmla="*/ 97 h 103"/>
                  <a:gd name="T32" fmla="*/ 0 w 138"/>
                  <a:gd name="T33" fmla="*/ 97 h 103"/>
                  <a:gd name="T34" fmla="*/ 10 w 138"/>
                  <a:gd name="T35" fmla="*/ 79 h 103"/>
                  <a:gd name="T36" fmla="*/ 26 w 138"/>
                  <a:gd name="T37" fmla="*/ 61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8" h="103">
                    <a:moveTo>
                      <a:pt x="26" y="61"/>
                    </a:moveTo>
                    <a:cubicBezTo>
                      <a:pt x="29" y="53"/>
                      <a:pt x="33" y="51"/>
                      <a:pt x="30" y="43"/>
                    </a:cubicBezTo>
                    <a:cubicBezTo>
                      <a:pt x="33" y="27"/>
                      <a:pt x="37" y="24"/>
                      <a:pt x="50" y="33"/>
                    </a:cubicBezTo>
                    <a:cubicBezTo>
                      <a:pt x="51" y="37"/>
                      <a:pt x="53" y="41"/>
                      <a:pt x="54" y="45"/>
                    </a:cubicBezTo>
                    <a:cubicBezTo>
                      <a:pt x="55" y="49"/>
                      <a:pt x="66" y="49"/>
                      <a:pt x="66" y="49"/>
                    </a:cubicBezTo>
                    <a:cubicBezTo>
                      <a:pt x="75" y="43"/>
                      <a:pt x="77" y="45"/>
                      <a:pt x="80" y="55"/>
                    </a:cubicBezTo>
                    <a:cubicBezTo>
                      <a:pt x="92" y="47"/>
                      <a:pt x="101" y="37"/>
                      <a:pt x="116" y="33"/>
                    </a:cubicBezTo>
                    <a:cubicBezTo>
                      <a:pt x="125" y="19"/>
                      <a:pt x="120" y="24"/>
                      <a:pt x="130" y="17"/>
                    </a:cubicBezTo>
                    <a:cubicBezTo>
                      <a:pt x="134" y="11"/>
                      <a:pt x="134" y="0"/>
                      <a:pt x="138" y="11"/>
                    </a:cubicBezTo>
                    <a:cubicBezTo>
                      <a:pt x="135" y="31"/>
                      <a:pt x="126" y="45"/>
                      <a:pt x="106" y="49"/>
                    </a:cubicBezTo>
                    <a:cubicBezTo>
                      <a:pt x="97" y="55"/>
                      <a:pt x="93" y="61"/>
                      <a:pt x="84" y="67"/>
                    </a:cubicBezTo>
                    <a:cubicBezTo>
                      <a:pt x="80" y="79"/>
                      <a:pt x="79" y="79"/>
                      <a:pt x="66" y="81"/>
                    </a:cubicBezTo>
                    <a:cubicBezTo>
                      <a:pt x="60" y="90"/>
                      <a:pt x="57" y="97"/>
                      <a:pt x="48" y="103"/>
                    </a:cubicBezTo>
                    <a:cubicBezTo>
                      <a:pt x="42" y="94"/>
                      <a:pt x="37" y="93"/>
                      <a:pt x="26" y="89"/>
                    </a:cubicBezTo>
                    <a:cubicBezTo>
                      <a:pt x="24" y="88"/>
                      <a:pt x="20" y="87"/>
                      <a:pt x="20" y="87"/>
                    </a:cubicBezTo>
                    <a:cubicBezTo>
                      <a:pt x="10" y="90"/>
                      <a:pt x="14" y="94"/>
                      <a:pt x="22" y="97"/>
                    </a:cubicBezTo>
                    <a:cubicBezTo>
                      <a:pt x="14" y="103"/>
                      <a:pt x="9" y="100"/>
                      <a:pt x="0" y="97"/>
                    </a:cubicBezTo>
                    <a:cubicBezTo>
                      <a:pt x="2" y="87"/>
                      <a:pt x="1" y="82"/>
                      <a:pt x="10" y="79"/>
                    </a:cubicBezTo>
                    <a:cubicBezTo>
                      <a:pt x="15" y="63"/>
                      <a:pt x="14" y="69"/>
                      <a:pt x="26" y="6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8" name="Freeform 48"/>
              <p:cNvSpPr>
                <a:spLocks/>
              </p:cNvSpPr>
              <p:nvPr userDrawn="1"/>
            </p:nvSpPr>
            <p:spPr bwMode="ltGray">
              <a:xfrm>
                <a:off x="2553" y="182"/>
                <a:ext cx="187" cy="176"/>
              </a:xfrm>
              <a:custGeom>
                <a:avLst/>
                <a:gdLst>
                  <a:gd name="T0" fmla="*/ 158 w 188"/>
                  <a:gd name="T1" fmla="*/ 24 h 214"/>
                  <a:gd name="T2" fmla="*/ 160 w 188"/>
                  <a:gd name="T3" fmla="*/ 6 h 214"/>
                  <a:gd name="T4" fmla="*/ 170 w 188"/>
                  <a:gd name="T5" fmla="*/ 0 h 214"/>
                  <a:gd name="T6" fmla="*/ 182 w 188"/>
                  <a:gd name="T7" fmla="*/ 24 h 214"/>
                  <a:gd name="T8" fmla="*/ 188 w 188"/>
                  <a:gd name="T9" fmla="*/ 42 h 214"/>
                  <a:gd name="T10" fmla="*/ 178 w 188"/>
                  <a:gd name="T11" fmla="*/ 58 h 214"/>
                  <a:gd name="T12" fmla="*/ 170 w 188"/>
                  <a:gd name="T13" fmla="*/ 76 h 214"/>
                  <a:gd name="T14" fmla="*/ 162 w 188"/>
                  <a:gd name="T15" fmla="*/ 126 h 214"/>
                  <a:gd name="T16" fmla="*/ 144 w 188"/>
                  <a:gd name="T17" fmla="*/ 136 h 214"/>
                  <a:gd name="T18" fmla="*/ 120 w 188"/>
                  <a:gd name="T19" fmla="*/ 138 h 214"/>
                  <a:gd name="T20" fmla="*/ 112 w 188"/>
                  <a:gd name="T21" fmla="*/ 124 h 214"/>
                  <a:gd name="T22" fmla="*/ 102 w 188"/>
                  <a:gd name="T23" fmla="*/ 146 h 214"/>
                  <a:gd name="T24" fmla="*/ 90 w 188"/>
                  <a:gd name="T25" fmla="*/ 150 h 214"/>
                  <a:gd name="T26" fmla="*/ 80 w 188"/>
                  <a:gd name="T27" fmla="*/ 132 h 214"/>
                  <a:gd name="T28" fmla="*/ 58 w 188"/>
                  <a:gd name="T29" fmla="*/ 144 h 214"/>
                  <a:gd name="T30" fmla="*/ 76 w 188"/>
                  <a:gd name="T31" fmla="*/ 142 h 214"/>
                  <a:gd name="T32" fmla="*/ 78 w 188"/>
                  <a:gd name="T33" fmla="*/ 160 h 214"/>
                  <a:gd name="T34" fmla="*/ 58 w 188"/>
                  <a:gd name="T35" fmla="*/ 166 h 214"/>
                  <a:gd name="T36" fmla="*/ 34 w 188"/>
                  <a:gd name="T37" fmla="*/ 166 h 214"/>
                  <a:gd name="T38" fmla="*/ 36 w 188"/>
                  <a:gd name="T39" fmla="*/ 154 h 214"/>
                  <a:gd name="T40" fmla="*/ 46 w 188"/>
                  <a:gd name="T41" fmla="*/ 144 h 214"/>
                  <a:gd name="T42" fmla="*/ 34 w 188"/>
                  <a:gd name="T43" fmla="*/ 148 h 214"/>
                  <a:gd name="T44" fmla="*/ 26 w 188"/>
                  <a:gd name="T45" fmla="*/ 166 h 214"/>
                  <a:gd name="T46" fmla="*/ 30 w 188"/>
                  <a:gd name="T47" fmla="*/ 190 h 214"/>
                  <a:gd name="T48" fmla="*/ 14 w 188"/>
                  <a:gd name="T49" fmla="*/ 200 h 214"/>
                  <a:gd name="T50" fmla="*/ 0 w 188"/>
                  <a:gd name="T51" fmla="*/ 214 h 214"/>
                  <a:gd name="T52" fmla="*/ 8 w 188"/>
                  <a:gd name="T53" fmla="*/ 188 h 214"/>
                  <a:gd name="T54" fmla="*/ 0 w 188"/>
                  <a:gd name="T55" fmla="*/ 164 h 214"/>
                  <a:gd name="T56" fmla="*/ 14 w 188"/>
                  <a:gd name="T57" fmla="*/ 152 h 214"/>
                  <a:gd name="T58" fmla="*/ 32 w 188"/>
                  <a:gd name="T59" fmla="*/ 134 h 214"/>
                  <a:gd name="T60" fmla="*/ 44 w 188"/>
                  <a:gd name="T61" fmla="*/ 118 h 214"/>
                  <a:gd name="T62" fmla="*/ 72 w 188"/>
                  <a:gd name="T63" fmla="*/ 116 h 214"/>
                  <a:gd name="T64" fmla="*/ 84 w 188"/>
                  <a:gd name="T65" fmla="*/ 112 h 214"/>
                  <a:gd name="T66" fmla="*/ 114 w 188"/>
                  <a:gd name="T67" fmla="*/ 78 h 214"/>
                  <a:gd name="T68" fmla="*/ 120 w 188"/>
                  <a:gd name="T69" fmla="*/ 92 h 214"/>
                  <a:gd name="T70" fmla="*/ 132 w 188"/>
                  <a:gd name="T71" fmla="*/ 76 h 214"/>
                  <a:gd name="T72" fmla="*/ 150 w 188"/>
                  <a:gd name="T73" fmla="*/ 54 h 214"/>
                  <a:gd name="T74" fmla="*/ 154 w 188"/>
                  <a:gd name="T75" fmla="*/ 42 h 214"/>
                  <a:gd name="T76" fmla="*/ 148 w 188"/>
                  <a:gd name="T77" fmla="*/ 38 h 214"/>
                  <a:gd name="T78" fmla="*/ 152 w 188"/>
                  <a:gd name="T79" fmla="*/ 32 h 214"/>
                  <a:gd name="T80" fmla="*/ 158 w 188"/>
                  <a:gd name="T81" fmla="*/ 2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88" h="214">
                    <a:moveTo>
                      <a:pt x="158" y="24"/>
                    </a:moveTo>
                    <a:cubicBezTo>
                      <a:pt x="156" y="18"/>
                      <a:pt x="160" y="6"/>
                      <a:pt x="160" y="6"/>
                    </a:cubicBezTo>
                    <a:cubicBezTo>
                      <a:pt x="167" y="16"/>
                      <a:pt x="167" y="8"/>
                      <a:pt x="170" y="0"/>
                    </a:cubicBezTo>
                    <a:cubicBezTo>
                      <a:pt x="181" y="4"/>
                      <a:pt x="179" y="14"/>
                      <a:pt x="182" y="24"/>
                    </a:cubicBezTo>
                    <a:cubicBezTo>
                      <a:pt x="184" y="30"/>
                      <a:pt x="188" y="42"/>
                      <a:pt x="188" y="42"/>
                    </a:cubicBezTo>
                    <a:cubicBezTo>
                      <a:pt x="183" y="56"/>
                      <a:pt x="188" y="52"/>
                      <a:pt x="178" y="58"/>
                    </a:cubicBezTo>
                    <a:cubicBezTo>
                      <a:pt x="174" y="63"/>
                      <a:pt x="170" y="76"/>
                      <a:pt x="170" y="76"/>
                    </a:cubicBezTo>
                    <a:cubicBezTo>
                      <a:pt x="169" y="100"/>
                      <a:pt x="173" y="110"/>
                      <a:pt x="162" y="126"/>
                    </a:cubicBezTo>
                    <a:cubicBezTo>
                      <a:pt x="150" y="118"/>
                      <a:pt x="155" y="132"/>
                      <a:pt x="144" y="136"/>
                    </a:cubicBezTo>
                    <a:cubicBezTo>
                      <a:pt x="135" y="134"/>
                      <a:pt x="129" y="135"/>
                      <a:pt x="120" y="138"/>
                    </a:cubicBezTo>
                    <a:cubicBezTo>
                      <a:pt x="114" y="129"/>
                      <a:pt x="122" y="127"/>
                      <a:pt x="112" y="124"/>
                    </a:cubicBezTo>
                    <a:cubicBezTo>
                      <a:pt x="108" y="130"/>
                      <a:pt x="108" y="142"/>
                      <a:pt x="102" y="146"/>
                    </a:cubicBezTo>
                    <a:cubicBezTo>
                      <a:pt x="98" y="148"/>
                      <a:pt x="90" y="150"/>
                      <a:pt x="90" y="150"/>
                    </a:cubicBezTo>
                    <a:cubicBezTo>
                      <a:pt x="87" y="141"/>
                      <a:pt x="89" y="135"/>
                      <a:pt x="80" y="132"/>
                    </a:cubicBezTo>
                    <a:cubicBezTo>
                      <a:pt x="68" y="134"/>
                      <a:pt x="65" y="134"/>
                      <a:pt x="58" y="144"/>
                    </a:cubicBezTo>
                    <a:cubicBezTo>
                      <a:pt x="66" y="150"/>
                      <a:pt x="68" y="147"/>
                      <a:pt x="76" y="142"/>
                    </a:cubicBezTo>
                    <a:cubicBezTo>
                      <a:pt x="81" y="146"/>
                      <a:pt x="85" y="155"/>
                      <a:pt x="78" y="160"/>
                    </a:cubicBezTo>
                    <a:cubicBezTo>
                      <a:pt x="75" y="162"/>
                      <a:pt x="62" y="165"/>
                      <a:pt x="58" y="166"/>
                    </a:cubicBezTo>
                    <a:cubicBezTo>
                      <a:pt x="48" y="173"/>
                      <a:pt x="44" y="173"/>
                      <a:pt x="34" y="166"/>
                    </a:cubicBezTo>
                    <a:cubicBezTo>
                      <a:pt x="35" y="162"/>
                      <a:pt x="34" y="158"/>
                      <a:pt x="36" y="154"/>
                    </a:cubicBezTo>
                    <a:cubicBezTo>
                      <a:pt x="38" y="150"/>
                      <a:pt x="55" y="146"/>
                      <a:pt x="46" y="144"/>
                    </a:cubicBezTo>
                    <a:cubicBezTo>
                      <a:pt x="42" y="143"/>
                      <a:pt x="34" y="148"/>
                      <a:pt x="34" y="148"/>
                    </a:cubicBezTo>
                    <a:cubicBezTo>
                      <a:pt x="32" y="155"/>
                      <a:pt x="28" y="159"/>
                      <a:pt x="26" y="166"/>
                    </a:cubicBezTo>
                    <a:cubicBezTo>
                      <a:pt x="36" y="182"/>
                      <a:pt x="36" y="173"/>
                      <a:pt x="30" y="190"/>
                    </a:cubicBezTo>
                    <a:cubicBezTo>
                      <a:pt x="28" y="196"/>
                      <a:pt x="14" y="200"/>
                      <a:pt x="14" y="200"/>
                    </a:cubicBezTo>
                    <a:cubicBezTo>
                      <a:pt x="5" y="214"/>
                      <a:pt x="11" y="210"/>
                      <a:pt x="0" y="214"/>
                    </a:cubicBezTo>
                    <a:cubicBezTo>
                      <a:pt x="2" y="202"/>
                      <a:pt x="5" y="198"/>
                      <a:pt x="8" y="188"/>
                    </a:cubicBezTo>
                    <a:cubicBezTo>
                      <a:pt x="6" y="178"/>
                      <a:pt x="3" y="173"/>
                      <a:pt x="0" y="164"/>
                    </a:cubicBezTo>
                    <a:cubicBezTo>
                      <a:pt x="3" y="156"/>
                      <a:pt x="7" y="157"/>
                      <a:pt x="14" y="152"/>
                    </a:cubicBezTo>
                    <a:cubicBezTo>
                      <a:pt x="18" y="141"/>
                      <a:pt x="23" y="140"/>
                      <a:pt x="32" y="134"/>
                    </a:cubicBezTo>
                    <a:cubicBezTo>
                      <a:pt x="37" y="127"/>
                      <a:pt x="37" y="123"/>
                      <a:pt x="44" y="118"/>
                    </a:cubicBezTo>
                    <a:cubicBezTo>
                      <a:pt x="64" y="121"/>
                      <a:pt x="55" y="122"/>
                      <a:pt x="72" y="116"/>
                    </a:cubicBezTo>
                    <a:cubicBezTo>
                      <a:pt x="76" y="115"/>
                      <a:pt x="84" y="112"/>
                      <a:pt x="84" y="112"/>
                    </a:cubicBezTo>
                    <a:cubicBezTo>
                      <a:pt x="105" y="119"/>
                      <a:pt x="97" y="84"/>
                      <a:pt x="114" y="78"/>
                    </a:cubicBezTo>
                    <a:cubicBezTo>
                      <a:pt x="117" y="87"/>
                      <a:pt x="110" y="89"/>
                      <a:pt x="120" y="92"/>
                    </a:cubicBezTo>
                    <a:cubicBezTo>
                      <a:pt x="125" y="85"/>
                      <a:pt x="125" y="81"/>
                      <a:pt x="132" y="76"/>
                    </a:cubicBezTo>
                    <a:cubicBezTo>
                      <a:pt x="138" y="68"/>
                      <a:pt x="146" y="65"/>
                      <a:pt x="150" y="54"/>
                    </a:cubicBezTo>
                    <a:cubicBezTo>
                      <a:pt x="151" y="50"/>
                      <a:pt x="154" y="42"/>
                      <a:pt x="154" y="42"/>
                    </a:cubicBezTo>
                    <a:cubicBezTo>
                      <a:pt x="152" y="41"/>
                      <a:pt x="148" y="40"/>
                      <a:pt x="148" y="38"/>
                    </a:cubicBezTo>
                    <a:cubicBezTo>
                      <a:pt x="148" y="36"/>
                      <a:pt x="161" y="33"/>
                      <a:pt x="152" y="32"/>
                    </a:cubicBezTo>
                    <a:lnTo>
                      <a:pt x="158" y="24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9" name="Freeform 49"/>
              <p:cNvSpPr>
                <a:spLocks/>
              </p:cNvSpPr>
              <p:nvPr userDrawn="1"/>
            </p:nvSpPr>
            <p:spPr bwMode="ltGray">
              <a:xfrm>
                <a:off x="2677" y="233"/>
                <a:ext cx="14" cy="10"/>
              </a:xfrm>
              <a:custGeom>
                <a:avLst/>
                <a:gdLst>
                  <a:gd name="T0" fmla="*/ 0 w 13"/>
                  <a:gd name="T1" fmla="*/ 9 h 13"/>
                  <a:gd name="T2" fmla="*/ 4 w 13"/>
                  <a:gd name="T3" fmla="*/ 13 h 13"/>
                  <a:gd name="T4" fmla="*/ 0 w 13"/>
                  <a:gd name="T5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3">
                    <a:moveTo>
                      <a:pt x="0" y="9"/>
                    </a:moveTo>
                    <a:cubicBezTo>
                      <a:pt x="6" y="0"/>
                      <a:pt x="13" y="7"/>
                      <a:pt x="4" y="13"/>
                    </a:cubicBezTo>
                    <a:cubicBezTo>
                      <a:pt x="0" y="6"/>
                      <a:pt x="0" y="5"/>
                      <a:pt x="0" y="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0" name="Freeform 50"/>
              <p:cNvSpPr>
                <a:spLocks/>
              </p:cNvSpPr>
              <p:nvPr userDrawn="1"/>
            </p:nvSpPr>
            <p:spPr bwMode="ltGray">
              <a:xfrm>
                <a:off x="1627" y="353"/>
                <a:ext cx="813" cy="462"/>
              </a:xfrm>
              <a:custGeom>
                <a:avLst/>
                <a:gdLst>
                  <a:gd name="T0" fmla="*/ 812 w 812"/>
                  <a:gd name="T1" fmla="*/ 26 h 564"/>
                  <a:gd name="T2" fmla="*/ 778 w 812"/>
                  <a:gd name="T3" fmla="*/ 78 h 564"/>
                  <a:gd name="T4" fmla="*/ 748 w 812"/>
                  <a:gd name="T5" fmla="*/ 122 h 564"/>
                  <a:gd name="T6" fmla="*/ 722 w 812"/>
                  <a:gd name="T7" fmla="*/ 142 h 564"/>
                  <a:gd name="T8" fmla="*/ 634 w 812"/>
                  <a:gd name="T9" fmla="*/ 180 h 564"/>
                  <a:gd name="T10" fmla="*/ 632 w 812"/>
                  <a:gd name="T11" fmla="*/ 210 h 564"/>
                  <a:gd name="T12" fmla="*/ 604 w 812"/>
                  <a:gd name="T13" fmla="*/ 230 h 564"/>
                  <a:gd name="T14" fmla="*/ 620 w 812"/>
                  <a:gd name="T15" fmla="*/ 178 h 564"/>
                  <a:gd name="T16" fmla="*/ 576 w 812"/>
                  <a:gd name="T17" fmla="*/ 188 h 564"/>
                  <a:gd name="T18" fmla="*/ 556 w 812"/>
                  <a:gd name="T19" fmla="*/ 218 h 564"/>
                  <a:gd name="T20" fmla="*/ 596 w 812"/>
                  <a:gd name="T21" fmla="*/ 280 h 564"/>
                  <a:gd name="T22" fmla="*/ 594 w 812"/>
                  <a:gd name="T23" fmla="*/ 368 h 564"/>
                  <a:gd name="T24" fmla="*/ 542 w 812"/>
                  <a:gd name="T25" fmla="*/ 406 h 564"/>
                  <a:gd name="T26" fmla="*/ 522 w 812"/>
                  <a:gd name="T27" fmla="*/ 386 h 564"/>
                  <a:gd name="T28" fmla="*/ 482 w 812"/>
                  <a:gd name="T29" fmla="*/ 348 h 564"/>
                  <a:gd name="T30" fmla="*/ 462 w 812"/>
                  <a:gd name="T31" fmla="*/ 348 h 564"/>
                  <a:gd name="T32" fmla="*/ 450 w 812"/>
                  <a:gd name="T33" fmla="*/ 394 h 564"/>
                  <a:gd name="T34" fmla="*/ 500 w 812"/>
                  <a:gd name="T35" fmla="*/ 464 h 564"/>
                  <a:gd name="T36" fmla="*/ 510 w 812"/>
                  <a:gd name="T37" fmla="*/ 524 h 564"/>
                  <a:gd name="T38" fmla="*/ 526 w 812"/>
                  <a:gd name="T39" fmla="*/ 560 h 564"/>
                  <a:gd name="T40" fmla="*/ 492 w 812"/>
                  <a:gd name="T41" fmla="*/ 544 h 564"/>
                  <a:gd name="T42" fmla="*/ 470 w 812"/>
                  <a:gd name="T43" fmla="*/ 518 h 564"/>
                  <a:gd name="T44" fmla="*/ 422 w 812"/>
                  <a:gd name="T45" fmla="*/ 424 h 564"/>
                  <a:gd name="T46" fmla="*/ 426 w 812"/>
                  <a:gd name="T47" fmla="*/ 310 h 564"/>
                  <a:gd name="T48" fmla="*/ 422 w 812"/>
                  <a:gd name="T49" fmla="*/ 268 h 564"/>
                  <a:gd name="T50" fmla="*/ 412 w 812"/>
                  <a:gd name="T51" fmla="*/ 276 h 564"/>
                  <a:gd name="T52" fmla="*/ 386 w 812"/>
                  <a:gd name="T53" fmla="*/ 266 h 564"/>
                  <a:gd name="T54" fmla="*/ 360 w 812"/>
                  <a:gd name="T55" fmla="*/ 170 h 564"/>
                  <a:gd name="T56" fmla="*/ 330 w 812"/>
                  <a:gd name="T57" fmla="*/ 166 h 564"/>
                  <a:gd name="T58" fmla="*/ 288 w 812"/>
                  <a:gd name="T59" fmla="*/ 172 h 564"/>
                  <a:gd name="T60" fmla="*/ 242 w 812"/>
                  <a:gd name="T61" fmla="*/ 232 h 564"/>
                  <a:gd name="T62" fmla="*/ 196 w 812"/>
                  <a:gd name="T63" fmla="*/ 268 h 564"/>
                  <a:gd name="T64" fmla="*/ 184 w 812"/>
                  <a:gd name="T65" fmla="*/ 274 h 564"/>
                  <a:gd name="T66" fmla="*/ 160 w 812"/>
                  <a:gd name="T67" fmla="*/ 328 h 564"/>
                  <a:gd name="T68" fmla="*/ 152 w 812"/>
                  <a:gd name="T69" fmla="*/ 354 h 564"/>
                  <a:gd name="T70" fmla="*/ 128 w 812"/>
                  <a:gd name="T71" fmla="*/ 404 h 564"/>
                  <a:gd name="T72" fmla="*/ 94 w 812"/>
                  <a:gd name="T73" fmla="*/ 392 h 564"/>
                  <a:gd name="T74" fmla="*/ 66 w 812"/>
                  <a:gd name="T75" fmla="*/ 258 h 564"/>
                  <a:gd name="T76" fmla="*/ 72 w 812"/>
                  <a:gd name="T77" fmla="*/ 156 h 564"/>
                  <a:gd name="T78" fmla="*/ 44 w 812"/>
                  <a:gd name="T79" fmla="*/ 180 h 564"/>
                  <a:gd name="T80" fmla="*/ 20 w 812"/>
                  <a:gd name="T81" fmla="*/ 150 h 564"/>
                  <a:gd name="T82" fmla="*/ 24 w 812"/>
                  <a:gd name="T83" fmla="*/ 138 h 564"/>
                  <a:gd name="T84" fmla="*/ 0 w 812"/>
                  <a:gd name="T85" fmla="*/ 92 h 564"/>
                  <a:gd name="T86" fmla="*/ 798 w 812"/>
                  <a:gd name="T87" fmla="*/ 6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12" h="564">
                    <a:moveTo>
                      <a:pt x="798" y="6"/>
                    </a:moveTo>
                    <a:cubicBezTo>
                      <a:pt x="801" y="15"/>
                      <a:pt x="809" y="16"/>
                      <a:pt x="812" y="26"/>
                    </a:cubicBezTo>
                    <a:cubicBezTo>
                      <a:pt x="809" y="36"/>
                      <a:pt x="801" y="41"/>
                      <a:pt x="796" y="50"/>
                    </a:cubicBezTo>
                    <a:cubicBezTo>
                      <a:pt x="791" y="61"/>
                      <a:pt x="788" y="71"/>
                      <a:pt x="778" y="78"/>
                    </a:cubicBezTo>
                    <a:cubicBezTo>
                      <a:pt x="773" y="85"/>
                      <a:pt x="771" y="88"/>
                      <a:pt x="774" y="96"/>
                    </a:cubicBezTo>
                    <a:cubicBezTo>
                      <a:pt x="767" y="107"/>
                      <a:pt x="758" y="114"/>
                      <a:pt x="748" y="122"/>
                    </a:cubicBezTo>
                    <a:cubicBezTo>
                      <a:pt x="744" y="125"/>
                      <a:pt x="736" y="130"/>
                      <a:pt x="736" y="130"/>
                    </a:cubicBezTo>
                    <a:cubicBezTo>
                      <a:pt x="740" y="141"/>
                      <a:pt x="731" y="140"/>
                      <a:pt x="722" y="142"/>
                    </a:cubicBezTo>
                    <a:cubicBezTo>
                      <a:pt x="716" y="148"/>
                      <a:pt x="712" y="151"/>
                      <a:pt x="704" y="154"/>
                    </a:cubicBezTo>
                    <a:cubicBezTo>
                      <a:pt x="686" y="150"/>
                      <a:pt x="650" y="169"/>
                      <a:pt x="634" y="180"/>
                    </a:cubicBezTo>
                    <a:cubicBezTo>
                      <a:pt x="636" y="189"/>
                      <a:pt x="631" y="193"/>
                      <a:pt x="640" y="196"/>
                    </a:cubicBezTo>
                    <a:cubicBezTo>
                      <a:pt x="643" y="205"/>
                      <a:pt x="640" y="207"/>
                      <a:pt x="632" y="210"/>
                    </a:cubicBezTo>
                    <a:cubicBezTo>
                      <a:pt x="626" y="219"/>
                      <a:pt x="623" y="226"/>
                      <a:pt x="614" y="232"/>
                    </a:cubicBezTo>
                    <a:cubicBezTo>
                      <a:pt x="611" y="231"/>
                      <a:pt x="606" y="233"/>
                      <a:pt x="604" y="230"/>
                    </a:cubicBezTo>
                    <a:cubicBezTo>
                      <a:pt x="599" y="220"/>
                      <a:pt x="610" y="199"/>
                      <a:pt x="620" y="196"/>
                    </a:cubicBezTo>
                    <a:cubicBezTo>
                      <a:pt x="623" y="187"/>
                      <a:pt x="617" y="187"/>
                      <a:pt x="620" y="178"/>
                    </a:cubicBezTo>
                    <a:cubicBezTo>
                      <a:pt x="617" y="164"/>
                      <a:pt x="609" y="168"/>
                      <a:pt x="598" y="172"/>
                    </a:cubicBezTo>
                    <a:cubicBezTo>
                      <a:pt x="592" y="180"/>
                      <a:pt x="585" y="185"/>
                      <a:pt x="576" y="188"/>
                    </a:cubicBezTo>
                    <a:cubicBezTo>
                      <a:pt x="572" y="194"/>
                      <a:pt x="568" y="200"/>
                      <a:pt x="564" y="206"/>
                    </a:cubicBezTo>
                    <a:cubicBezTo>
                      <a:pt x="561" y="210"/>
                      <a:pt x="556" y="218"/>
                      <a:pt x="556" y="218"/>
                    </a:cubicBezTo>
                    <a:cubicBezTo>
                      <a:pt x="558" y="234"/>
                      <a:pt x="559" y="243"/>
                      <a:pt x="572" y="252"/>
                    </a:cubicBezTo>
                    <a:cubicBezTo>
                      <a:pt x="579" y="262"/>
                      <a:pt x="586" y="273"/>
                      <a:pt x="596" y="280"/>
                    </a:cubicBezTo>
                    <a:cubicBezTo>
                      <a:pt x="598" y="286"/>
                      <a:pt x="602" y="298"/>
                      <a:pt x="602" y="298"/>
                    </a:cubicBezTo>
                    <a:cubicBezTo>
                      <a:pt x="601" y="308"/>
                      <a:pt x="599" y="361"/>
                      <a:pt x="594" y="368"/>
                    </a:cubicBezTo>
                    <a:cubicBezTo>
                      <a:pt x="590" y="374"/>
                      <a:pt x="576" y="378"/>
                      <a:pt x="570" y="382"/>
                    </a:cubicBezTo>
                    <a:cubicBezTo>
                      <a:pt x="563" y="393"/>
                      <a:pt x="550" y="396"/>
                      <a:pt x="542" y="406"/>
                    </a:cubicBezTo>
                    <a:cubicBezTo>
                      <a:pt x="536" y="413"/>
                      <a:pt x="539" y="417"/>
                      <a:pt x="530" y="420"/>
                    </a:cubicBezTo>
                    <a:cubicBezTo>
                      <a:pt x="526" y="408"/>
                      <a:pt x="538" y="391"/>
                      <a:pt x="522" y="386"/>
                    </a:cubicBezTo>
                    <a:cubicBezTo>
                      <a:pt x="516" y="377"/>
                      <a:pt x="510" y="364"/>
                      <a:pt x="502" y="356"/>
                    </a:cubicBezTo>
                    <a:cubicBezTo>
                      <a:pt x="497" y="341"/>
                      <a:pt x="505" y="360"/>
                      <a:pt x="482" y="348"/>
                    </a:cubicBezTo>
                    <a:cubicBezTo>
                      <a:pt x="478" y="346"/>
                      <a:pt x="478" y="339"/>
                      <a:pt x="474" y="336"/>
                    </a:cubicBezTo>
                    <a:cubicBezTo>
                      <a:pt x="470" y="323"/>
                      <a:pt x="466" y="342"/>
                      <a:pt x="462" y="348"/>
                    </a:cubicBezTo>
                    <a:cubicBezTo>
                      <a:pt x="460" y="358"/>
                      <a:pt x="456" y="363"/>
                      <a:pt x="454" y="374"/>
                    </a:cubicBezTo>
                    <a:cubicBezTo>
                      <a:pt x="457" y="383"/>
                      <a:pt x="455" y="387"/>
                      <a:pt x="450" y="394"/>
                    </a:cubicBezTo>
                    <a:cubicBezTo>
                      <a:pt x="454" y="399"/>
                      <a:pt x="464" y="411"/>
                      <a:pt x="466" y="418"/>
                    </a:cubicBezTo>
                    <a:cubicBezTo>
                      <a:pt x="474" y="443"/>
                      <a:pt x="472" y="458"/>
                      <a:pt x="500" y="464"/>
                    </a:cubicBezTo>
                    <a:cubicBezTo>
                      <a:pt x="507" y="469"/>
                      <a:pt x="510" y="474"/>
                      <a:pt x="516" y="480"/>
                    </a:cubicBezTo>
                    <a:cubicBezTo>
                      <a:pt x="511" y="494"/>
                      <a:pt x="513" y="509"/>
                      <a:pt x="510" y="524"/>
                    </a:cubicBezTo>
                    <a:cubicBezTo>
                      <a:pt x="512" y="537"/>
                      <a:pt x="511" y="541"/>
                      <a:pt x="522" y="548"/>
                    </a:cubicBezTo>
                    <a:cubicBezTo>
                      <a:pt x="523" y="552"/>
                      <a:pt x="525" y="556"/>
                      <a:pt x="526" y="560"/>
                    </a:cubicBezTo>
                    <a:cubicBezTo>
                      <a:pt x="527" y="564"/>
                      <a:pt x="514" y="556"/>
                      <a:pt x="514" y="556"/>
                    </a:cubicBezTo>
                    <a:cubicBezTo>
                      <a:pt x="502" y="564"/>
                      <a:pt x="501" y="551"/>
                      <a:pt x="492" y="544"/>
                    </a:cubicBezTo>
                    <a:cubicBezTo>
                      <a:pt x="488" y="541"/>
                      <a:pt x="480" y="536"/>
                      <a:pt x="480" y="536"/>
                    </a:cubicBezTo>
                    <a:cubicBezTo>
                      <a:pt x="471" y="522"/>
                      <a:pt x="474" y="529"/>
                      <a:pt x="470" y="518"/>
                    </a:cubicBezTo>
                    <a:cubicBezTo>
                      <a:pt x="467" y="491"/>
                      <a:pt x="461" y="446"/>
                      <a:pt x="436" y="430"/>
                    </a:cubicBezTo>
                    <a:cubicBezTo>
                      <a:pt x="428" y="433"/>
                      <a:pt x="425" y="433"/>
                      <a:pt x="422" y="424"/>
                    </a:cubicBezTo>
                    <a:cubicBezTo>
                      <a:pt x="427" y="404"/>
                      <a:pt x="432" y="383"/>
                      <a:pt x="438" y="364"/>
                    </a:cubicBezTo>
                    <a:cubicBezTo>
                      <a:pt x="436" y="343"/>
                      <a:pt x="431" y="330"/>
                      <a:pt x="426" y="310"/>
                    </a:cubicBezTo>
                    <a:cubicBezTo>
                      <a:pt x="429" y="302"/>
                      <a:pt x="425" y="300"/>
                      <a:pt x="422" y="292"/>
                    </a:cubicBezTo>
                    <a:cubicBezTo>
                      <a:pt x="424" y="282"/>
                      <a:pt x="428" y="277"/>
                      <a:pt x="422" y="268"/>
                    </a:cubicBezTo>
                    <a:cubicBezTo>
                      <a:pt x="420" y="269"/>
                      <a:pt x="418" y="269"/>
                      <a:pt x="416" y="270"/>
                    </a:cubicBezTo>
                    <a:cubicBezTo>
                      <a:pt x="414" y="272"/>
                      <a:pt x="414" y="275"/>
                      <a:pt x="412" y="276"/>
                    </a:cubicBezTo>
                    <a:cubicBezTo>
                      <a:pt x="408" y="278"/>
                      <a:pt x="400" y="280"/>
                      <a:pt x="400" y="280"/>
                    </a:cubicBezTo>
                    <a:cubicBezTo>
                      <a:pt x="394" y="274"/>
                      <a:pt x="389" y="274"/>
                      <a:pt x="386" y="266"/>
                    </a:cubicBezTo>
                    <a:cubicBezTo>
                      <a:pt x="391" y="251"/>
                      <a:pt x="379" y="206"/>
                      <a:pt x="364" y="196"/>
                    </a:cubicBezTo>
                    <a:cubicBezTo>
                      <a:pt x="357" y="186"/>
                      <a:pt x="358" y="182"/>
                      <a:pt x="360" y="170"/>
                    </a:cubicBezTo>
                    <a:cubicBezTo>
                      <a:pt x="358" y="160"/>
                      <a:pt x="356" y="147"/>
                      <a:pt x="346" y="144"/>
                    </a:cubicBezTo>
                    <a:cubicBezTo>
                      <a:pt x="343" y="154"/>
                      <a:pt x="338" y="160"/>
                      <a:pt x="330" y="166"/>
                    </a:cubicBezTo>
                    <a:cubicBezTo>
                      <a:pt x="323" y="164"/>
                      <a:pt x="308" y="160"/>
                      <a:pt x="308" y="160"/>
                    </a:cubicBezTo>
                    <a:cubicBezTo>
                      <a:pt x="296" y="162"/>
                      <a:pt x="297" y="166"/>
                      <a:pt x="288" y="172"/>
                    </a:cubicBezTo>
                    <a:cubicBezTo>
                      <a:pt x="284" y="185"/>
                      <a:pt x="282" y="191"/>
                      <a:pt x="268" y="196"/>
                    </a:cubicBezTo>
                    <a:cubicBezTo>
                      <a:pt x="264" y="200"/>
                      <a:pt x="243" y="231"/>
                      <a:pt x="242" y="232"/>
                    </a:cubicBezTo>
                    <a:cubicBezTo>
                      <a:pt x="231" y="239"/>
                      <a:pt x="215" y="247"/>
                      <a:pt x="206" y="256"/>
                    </a:cubicBezTo>
                    <a:cubicBezTo>
                      <a:pt x="202" y="260"/>
                      <a:pt x="200" y="265"/>
                      <a:pt x="196" y="268"/>
                    </a:cubicBezTo>
                    <a:cubicBezTo>
                      <a:pt x="194" y="269"/>
                      <a:pt x="192" y="269"/>
                      <a:pt x="190" y="270"/>
                    </a:cubicBezTo>
                    <a:cubicBezTo>
                      <a:pt x="188" y="271"/>
                      <a:pt x="186" y="272"/>
                      <a:pt x="184" y="274"/>
                    </a:cubicBezTo>
                    <a:cubicBezTo>
                      <a:pt x="180" y="278"/>
                      <a:pt x="172" y="286"/>
                      <a:pt x="172" y="286"/>
                    </a:cubicBezTo>
                    <a:cubicBezTo>
                      <a:pt x="167" y="300"/>
                      <a:pt x="165" y="314"/>
                      <a:pt x="160" y="328"/>
                    </a:cubicBezTo>
                    <a:cubicBezTo>
                      <a:pt x="158" y="335"/>
                      <a:pt x="156" y="341"/>
                      <a:pt x="154" y="348"/>
                    </a:cubicBezTo>
                    <a:cubicBezTo>
                      <a:pt x="153" y="350"/>
                      <a:pt x="152" y="354"/>
                      <a:pt x="152" y="354"/>
                    </a:cubicBezTo>
                    <a:cubicBezTo>
                      <a:pt x="152" y="359"/>
                      <a:pt x="156" y="384"/>
                      <a:pt x="146" y="392"/>
                    </a:cubicBezTo>
                    <a:cubicBezTo>
                      <a:pt x="141" y="397"/>
                      <a:pt x="128" y="404"/>
                      <a:pt x="128" y="404"/>
                    </a:cubicBezTo>
                    <a:cubicBezTo>
                      <a:pt x="125" y="412"/>
                      <a:pt x="122" y="421"/>
                      <a:pt x="114" y="424"/>
                    </a:cubicBezTo>
                    <a:cubicBezTo>
                      <a:pt x="100" y="419"/>
                      <a:pt x="97" y="405"/>
                      <a:pt x="94" y="392"/>
                    </a:cubicBezTo>
                    <a:cubicBezTo>
                      <a:pt x="86" y="362"/>
                      <a:pt x="82" y="332"/>
                      <a:pt x="72" y="302"/>
                    </a:cubicBezTo>
                    <a:cubicBezTo>
                      <a:pt x="71" y="281"/>
                      <a:pt x="70" y="275"/>
                      <a:pt x="66" y="258"/>
                    </a:cubicBezTo>
                    <a:cubicBezTo>
                      <a:pt x="66" y="251"/>
                      <a:pt x="68" y="219"/>
                      <a:pt x="64" y="208"/>
                    </a:cubicBezTo>
                    <a:cubicBezTo>
                      <a:pt x="70" y="191"/>
                      <a:pt x="66" y="173"/>
                      <a:pt x="72" y="156"/>
                    </a:cubicBezTo>
                    <a:cubicBezTo>
                      <a:pt x="66" y="139"/>
                      <a:pt x="60" y="168"/>
                      <a:pt x="56" y="172"/>
                    </a:cubicBezTo>
                    <a:cubicBezTo>
                      <a:pt x="53" y="175"/>
                      <a:pt x="44" y="180"/>
                      <a:pt x="44" y="180"/>
                    </a:cubicBezTo>
                    <a:cubicBezTo>
                      <a:pt x="35" y="177"/>
                      <a:pt x="28" y="173"/>
                      <a:pt x="24" y="162"/>
                    </a:cubicBezTo>
                    <a:cubicBezTo>
                      <a:pt x="23" y="158"/>
                      <a:pt x="20" y="150"/>
                      <a:pt x="20" y="150"/>
                    </a:cubicBezTo>
                    <a:cubicBezTo>
                      <a:pt x="30" y="148"/>
                      <a:pt x="30" y="143"/>
                      <a:pt x="38" y="138"/>
                    </a:cubicBezTo>
                    <a:cubicBezTo>
                      <a:pt x="35" y="128"/>
                      <a:pt x="31" y="133"/>
                      <a:pt x="24" y="138"/>
                    </a:cubicBezTo>
                    <a:cubicBezTo>
                      <a:pt x="15" y="135"/>
                      <a:pt x="15" y="132"/>
                      <a:pt x="18" y="124"/>
                    </a:cubicBezTo>
                    <a:cubicBezTo>
                      <a:pt x="11" y="114"/>
                      <a:pt x="9" y="101"/>
                      <a:pt x="0" y="92"/>
                    </a:cubicBezTo>
                    <a:lnTo>
                      <a:pt x="76" y="0"/>
                    </a:lnTo>
                    <a:lnTo>
                      <a:pt x="798" y="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1" name="Freeform 51"/>
              <p:cNvSpPr>
                <a:spLocks/>
              </p:cNvSpPr>
              <p:nvPr userDrawn="1"/>
            </p:nvSpPr>
            <p:spPr bwMode="ltGray">
              <a:xfrm>
                <a:off x="1770" y="671"/>
                <a:ext cx="45" cy="71"/>
              </a:xfrm>
              <a:custGeom>
                <a:avLst/>
                <a:gdLst>
                  <a:gd name="T0" fmla="*/ 7 w 43"/>
                  <a:gd name="T1" fmla="*/ 11 h 85"/>
                  <a:gd name="T2" fmla="*/ 17 w 43"/>
                  <a:gd name="T3" fmla="*/ 3 h 85"/>
                  <a:gd name="T4" fmla="*/ 37 w 43"/>
                  <a:gd name="T5" fmla="*/ 33 h 85"/>
                  <a:gd name="T6" fmla="*/ 19 w 43"/>
                  <a:gd name="T7" fmla="*/ 85 h 85"/>
                  <a:gd name="T8" fmla="*/ 1 w 43"/>
                  <a:gd name="T9" fmla="*/ 69 h 85"/>
                  <a:gd name="T10" fmla="*/ 7 w 43"/>
                  <a:gd name="T11" fmla="*/ 1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85">
                    <a:moveTo>
                      <a:pt x="7" y="11"/>
                    </a:moveTo>
                    <a:cubicBezTo>
                      <a:pt x="4" y="2"/>
                      <a:pt x="9" y="0"/>
                      <a:pt x="17" y="3"/>
                    </a:cubicBezTo>
                    <a:cubicBezTo>
                      <a:pt x="24" y="13"/>
                      <a:pt x="28" y="24"/>
                      <a:pt x="37" y="33"/>
                    </a:cubicBezTo>
                    <a:cubicBezTo>
                      <a:pt x="43" y="52"/>
                      <a:pt x="40" y="78"/>
                      <a:pt x="19" y="85"/>
                    </a:cubicBezTo>
                    <a:cubicBezTo>
                      <a:pt x="6" y="81"/>
                      <a:pt x="5" y="81"/>
                      <a:pt x="1" y="69"/>
                    </a:cubicBezTo>
                    <a:cubicBezTo>
                      <a:pt x="2" y="66"/>
                      <a:pt x="0" y="4"/>
                      <a:pt x="7" y="1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2" name="Freeform 52"/>
              <p:cNvSpPr>
                <a:spLocks/>
              </p:cNvSpPr>
              <p:nvPr userDrawn="1"/>
            </p:nvSpPr>
            <p:spPr bwMode="ltGray">
              <a:xfrm>
                <a:off x="2394" y="431"/>
                <a:ext cx="42" cy="59"/>
              </a:xfrm>
              <a:custGeom>
                <a:avLst/>
                <a:gdLst>
                  <a:gd name="T0" fmla="*/ 13 w 44"/>
                  <a:gd name="T1" fmla="*/ 28 h 74"/>
                  <a:gd name="T2" fmla="*/ 29 w 44"/>
                  <a:gd name="T3" fmla="*/ 2 h 74"/>
                  <a:gd name="T4" fmla="*/ 43 w 44"/>
                  <a:gd name="T5" fmla="*/ 4 h 74"/>
                  <a:gd name="T6" fmla="*/ 39 w 44"/>
                  <a:gd name="T7" fmla="*/ 26 h 74"/>
                  <a:gd name="T8" fmla="*/ 13 w 44"/>
                  <a:gd name="T9" fmla="*/ 74 h 74"/>
                  <a:gd name="T10" fmla="*/ 7 w 44"/>
                  <a:gd name="T11" fmla="*/ 60 h 74"/>
                  <a:gd name="T12" fmla="*/ 3 w 44"/>
                  <a:gd name="T13" fmla="*/ 36 h 74"/>
                  <a:gd name="T14" fmla="*/ 13 w 44"/>
                  <a:gd name="T15" fmla="*/ 2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74">
                    <a:moveTo>
                      <a:pt x="13" y="28"/>
                    </a:moveTo>
                    <a:cubicBezTo>
                      <a:pt x="15" y="13"/>
                      <a:pt x="14" y="7"/>
                      <a:pt x="29" y="2"/>
                    </a:cubicBezTo>
                    <a:cubicBezTo>
                      <a:pt x="34" y="3"/>
                      <a:pt x="40" y="0"/>
                      <a:pt x="43" y="4"/>
                    </a:cubicBezTo>
                    <a:cubicBezTo>
                      <a:pt x="44" y="6"/>
                      <a:pt x="41" y="21"/>
                      <a:pt x="39" y="26"/>
                    </a:cubicBezTo>
                    <a:cubicBezTo>
                      <a:pt x="31" y="43"/>
                      <a:pt x="30" y="63"/>
                      <a:pt x="13" y="74"/>
                    </a:cubicBezTo>
                    <a:cubicBezTo>
                      <a:pt x="4" y="71"/>
                      <a:pt x="4" y="68"/>
                      <a:pt x="7" y="60"/>
                    </a:cubicBezTo>
                    <a:cubicBezTo>
                      <a:pt x="5" y="50"/>
                      <a:pt x="0" y="46"/>
                      <a:pt x="3" y="36"/>
                    </a:cubicBezTo>
                    <a:cubicBezTo>
                      <a:pt x="4" y="32"/>
                      <a:pt x="8" y="23"/>
                      <a:pt x="1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3" name="Freeform 53"/>
              <p:cNvSpPr>
                <a:spLocks/>
              </p:cNvSpPr>
              <p:nvPr userDrawn="1"/>
            </p:nvSpPr>
            <p:spPr bwMode="ltGray">
              <a:xfrm>
                <a:off x="2513" y="402"/>
                <a:ext cx="21" cy="24"/>
              </a:xfrm>
              <a:custGeom>
                <a:avLst/>
                <a:gdLst>
                  <a:gd name="T0" fmla="*/ 7 w 20"/>
                  <a:gd name="T1" fmla="*/ 16 h 30"/>
                  <a:gd name="T2" fmla="*/ 5 w 20"/>
                  <a:gd name="T3" fmla="*/ 30 h 30"/>
                  <a:gd name="T4" fmla="*/ 7 w 20"/>
                  <a:gd name="T5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30">
                    <a:moveTo>
                      <a:pt x="7" y="16"/>
                    </a:moveTo>
                    <a:cubicBezTo>
                      <a:pt x="18" y="0"/>
                      <a:pt x="20" y="20"/>
                      <a:pt x="5" y="30"/>
                    </a:cubicBezTo>
                    <a:cubicBezTo>
                      <a:pt x="0" y="23"/>
                      <a:pt x="1" y="22"/>
                      <a:pt x="7" y="1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4" name="Freeform 54"/>
              <p:cNvSpPr>
                <a:spLocks/>
              </p:cNvSpPr>
              <p:nvPr userDrawn="1"/>
            </p:nvSpPr>
            <p:spPr bwMode="ltGray">
              <a:xfrm>
                <a:off x="333" y="169"/>
                <a:ext cx="1015" cy="866"/>
              </a:xfrm>
              <a:custGeom>
                <a:avLst/>
                <a:gdLst>
                  <a:gd name="T0" fmla="*/ 481 w 682"/>
                  <a:gd name="T1" fmla="*/ 464 h 557"/>
                  <a:gd name="T2" fmla="*/ 486 w 682"/>
                  <a:gd name="T3" fmla="*/ 451 h 557"/>
                  <a:gd name="T4" fmla="*/ 500 w 682"/>
                  <a:gd name="T5" fmla="*/ 413 h 557"/>
                  <a:gd name="T6" fmla="*/ 309 w 682"/>
                  <a:gd name="T7" fmla="*/ 287 h 557"/>
                  <a:gd name="T8" fmla="*/ 282 w 682"/>
                  <a:gd name="T9" fmla="*/ 346 h 557"/>
                  <a:gd name="T10" fmla="*/ 303 w 682"/>
                  <a:gd name="T11" fmla="*/ 556 h 557"/>
                  <a:gd name="T12" fmla="*/ 282 w 682"/>
                  <a:gd name="T13" fmla="*/ 494 h 557"/>
                  <a:gd name="T14" fmla="*/ 242 w 682"/>
                  <a:gd name="T15" fmla="*/ 439 h 557"/>
                  <a:gd name="T16" fmla="*/ 245 w 682"/>
                  <a:gd name="T17" fmla="*/ 413 h 557"/>
                  <a:gd name="T18" fmla="*/ 247 w 682"/>
                  <a:gd name="T19" fmla="*/ 394 h 557"/>
                  <a:gd name="T20" fmla="*/ 220 w 682"/>
                  <a:gd name="T21" fmla="*/ 375 h 557"/>
                  <a:gd name="T22" fmla="*/ 194 w 682"/>
                  <a:gd name="T23" fmla="*/ 346 h 557"/>
                  <a:gd name="T24" fmla="*/ 148 w 682"/>
                  <a:gd name="T25" fmla="*/ 354 h 557"/>
                  <a:gd name="T26" fmla="*/ 126 w 682"/>
                  <a:gd name="T27" fmla="*/ 365 h 557"/>
                  <a:gd name="T28" fmla="*/ 78 w 682"/>
                  <a:gd name="T29" fmla="*/ 365 h 557"/>
                  <a:gd name="T30" fmla="*/ 22 w 682"/>
                  <a:gd name="T31" fmla="*/ 312 h 557"/>
                  <a:gd name="T32" fmla="*/ 11 w 682"/>
                  <a:gd name="T33" fmla="*/ 295 h 557"/>
                  <a:gd name="T34" fmla="*/ 0 w 682"/>
                  <a:gd name="T35" fmla="*/ 264 h 557"/>
                  <a:gd name="T36" fmla="*/ 24 w 682"/>
                  <a:gd name="T37" fmla="*/ 213 h 557"/>
                  <a:gd name="T38" fmla="*/ 32 w 682"/>
                  <a:gd name="T39" fmla="*/ 181 h 557"/>
                  <a:gd name="T40" fmla="*/ 51 w 682"/>
                  <a:gd name="T41" fmla="*/ 143 h 557"/>
                  <a:gd name="T42" fmla="*/ 81 w 682"/>
                  <a:gd name="T43" fmla="*/ 116 h 557"/>
                  <a:gd name="T44" fmla="*/ 167 w 682"/>
                  <a:gd name="T45" fmla="*/ 67 h 557"/>
                  <a:gd name="T46" fmla="*/ 220 w 682"/>
                  <a:gd name="T47" fmla="*/ 30 h 557"/>
                  <a:gd name="T48" fmla="*/ 258 w 682"/>
                  <a:gd name="T49" fmla="*/ 6 h 557"/>
                  <a:gd name="T50" fmla="*/ 363 w 682"/>
                  <a:gd name="T51" fmla="*/ 2 h 557"/>
                  <a:gd name="T52" fmla="*/ 398 w 682"/>
                  <a:gd name="T53" fmla="*/ 0 h 557"/>
                  <a:gd name="T54" fmla="*/ 384 w 682"/>
                  <a:gd name="T55" fmla="*/ 34 h 557"/>
                  <a:gd name="T56" fmla="*/ 443 w 682"/>
                  <a:gd name="T57" fmla="*/ 84 h 557"/>
                  <a:gd name="T58" fmla="*/ 497 w 682"/>
                  <a:gd name="T59" fmla="*/ 74 h 557"/>
                  <a:gd name="T60" fmla="*/ 529 w 682"/>
                  <a:gd name="T61" fmla="*/ 82 h 557"/>
                  <a:gd name="T62" fmla="*/ 559 w 682"/>
                  <a:gd name="T63" fmla="*/ 97 h 557"/>
                  <a:gd name="T64" fmla="*/ 572 w 682"/>
                  <a:gd name="T65" fmla="*/ 188 h 557"/>
                  <a:gd name="T66" fmla="*/ 572 w 682"/>
                  <a:gd name="T67" fmla="*/ 240 h 557"/>
                  <a:gd name="T68" fmla="*/ 599 w 682"/>
                  <a:gd name="T69" fmla="*/ 283 h 557"/>
                  <a:gd name="T70" fmla="*/ 645 w 682"/>
                  <a:gd name="T71" fmla="*/ 300 h 557"/>
                  <a:gd name="T72" fmla="*/ 680 w 682"/>
                  <a:gd name="T73" fmla="*/ 295 h 557"/>
                  <a:gd name="T74" fmla="*/ 664 w 682"/>
                  <a:gd name="T75" fmla="*/ 340 h 557"/>
                  <a:gd name="T76" fmla="*/ 599 w 682"/>
                  <a:gd name="T77" fmla="*/ 407 h 557"/>
                  <a:gd name="T78" fmla="*/ 548 w 682"/>
                  <a:gd name="T79" fmla="*/ 485 h 557"/>
                  <a:gd name="T80" fmla="*/ 556 w 682"/>
                  <a:gd name="T81" fmla="*/ 508 h 557"/>
                  <a:gd name="T82" fmla="*/ 435 w 682"/>
                  <a:gd name="T83" fmla="*/ 556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82" h="557">
                    <a:moveTo>
                      <a:pt x="435" y="556"/>
                    </a:moveTo>
                    <a:lnTo>
                      <a:pt x="481" y="464"/>
                    </a:lnTo>
                    <a:lnTo>
                      <a:pt x="473" y="449"/>
                    </a:lnTo>
                    <a:lnTo>
                      <a:pt x="486" y="451"/>
                    </a:lnTo>
                    <a:lnTo>
                      <a:pt x="495" y="441"/>
                    </a:lnTo>
                    <a:lnTo>
                      <a:pt x="500" y="413"/>
                    </a:lnTo>
                    <a:lnTo>
                      <a:pt x="500" y="371"/>
                    </a:lnTo>
                    <a:lnTo>
                      <a:pt x="309" y="287"/>
                    </a:lnTo>
                    <a:lnTo>
                      <a:pt x="296" y="308"/>
                    </a:lnTo>
                    <a:lnTo>
                      <a:pt x="282" y="346"/>
                    </a:lnTo>
                    <a:lnTo>
                      <a:pt x="396" y="557"/>
                    </a:lnTo>
                    <a:lnTo>
                      <a:pt x="303" y="556"/>
                    </a:lnTo>
                    <a:lnTo>
                      <a:pt x="304" y="536"/>
                    </a:lnTo>
                    <a:cubicBezTo>
                      <a:pt x="284" y="520"/>
                      <a:pt x="296" y="510"/>
                      <a:pt x="282" y="494"/>
                    </a:cubicBezTo>
                    <a:cubicBezTo>
                      <a:pt x="276" y="475"/>
                      <a:pt x="267" y="468"/>
                      <a:pt x="253" y="451"/>
                    </a:cubicBezTo>
                    <a:cubicBezTo>
                      <a:pt x="249" y="447"/>
                      <a:pt x="245" y="443"/>
                      <a:pt x="242" y="439"/>
                    </a:cubicBezTo>
                    <a:lnTo>
                      <a:pt x="237" y="432"/>
                    </a:lnTo>
                    <a:cubicBezTo>
                      <a:pt x="237" y="432"/>
                      <a:pt x="245" y="413"/>
                      <a:pt x="245" y="413"/>
                    </a:cubicBezTo>
                    <a:cubicBezTo>
                      <a:pt x="247" y="409"/>
                      <a:pt x="250" y="401"/>
                      <a:pt x="250" y="401"/>
                    </a:cubicBezTo>
                    <a:cubicBezTo>
                      <a:pt x="249" y="399"/>
                      <a:pt x="247" y="397"/>
                      <a:pt x="247" y="394"/>
                    </a:cubicBezTo>
                    <a:cubicBezTo>
                      <a:pt x="248" y="390"/>
                      <a:pt x="253" y="382"/>
                      <a:pt x="253" y="382"/>
                    </a:cubicBezTo>
                    <a:cubicBezTo>
                      <a:pt x="243" y="370"/>
                      <a:pt x="237" y="371"/>
                      <a:pt x="220" y="375"/>
                    </a:cubicBezTo>
                    <a:cubicBezTo>
                      <a:pt x="217" y="371"/>
                      <a:pt x="210" y="369"/>
                      <a:pt x="207" y="365"/>
                    </a:cubicBezTo>
                    <a:cubicBezTo>
                      <a:pt x="185" y="337"/>
                      <a:pt x="216" y="363"/>
                      <a:pt x="194" y="346"/>
                    </a:cubicBezTo>
                    <a:cubicBezTo>
                      <a:pt x="167" y="349"/>
                      <a:pt x="179" y="346"/>
                      <a:pt x="156" y="352"/>
                    </a:cubicBezTo>
                    <a:cubicBezTo>
                      <a:pt x="153" y="353"/>
                      <a:pt x="148" y="354"/>
                      <a:pt x="148" y="354"/>
                    </a:cubicBezTo>
                    <a:cubicBezTo>
                      <a:pt x="146" y="356"/>
                      <a:pt x="145" y="359"/>
                      <a:pt x="142" y="361"/>
                    </a:cubicBezTo>
                    <a:cubicBezTo>
                      <a:pt x="138" y="363"/>
                      <a:pt x="126" y="365"/>
                      <a:pt x="126" y="365"/>
                    </a:cubicBezTo>
                    <a:cubicBezTo>
                      <a:pt x="105" y="354"/>
                      <a:pt x="116" y="355"/>
                      <a:pt x="94" y="361"/>
                    </a:cubicBezTo>
                    <a:cubicBezTo>
                      <a:pt x="89" y="362"/>
                      <a:pt x="78" y="365"/>
                      <a:pt x="78" y="365"/>
                    </a:cubicBezTo>
                    <a:cubicBezTo>
                      <a:pt x="62" y="383"/>
                      <a:pt x="46" y="346"/>
                      <a:pt x="35" y="337"/>
                    </a:cubicBezTo>
                    <a:cubicBezTo>
                      <a:pt x="32" y="330"/>
                      <a:pt x="24" y="320"/>
                      <a:pt x="22" y="312"/>
                    </a:cubicBezTo>
                    <a:cubicBezTo>
                      <a:pt x="20" y="308"/>
                      <a:pt x="22" y="303"/>
                      <a:pt x="19" y="300"/>
                    </a:cubicBezTo>
                    <a:cubicBezTo>
                      <a:pt x="17" y="297"/>
                      <a:pt x="13" y="297"/>
                      <a:pt x="11" y="295"/>
                    </a:cubicBezTo>
                    <a:cubicBezTo>
                      <a:pt x="3" y="277"/>
                      <a:pt x="15" y="306"/>
                      <a:pt x="5" y="276"/>
                    </a:cubicBezTo>
                    <a:cubicBezTo>
                      <a:pt x="4" y="272"/>
                      <a:pt x="0" y="264"/>
                      <a:pt x="0" y="264"/>
                    </a:cubicBezTo>
                    <a:cubicBezTo>
                      <a:pt x="3" y="253"/>
                      <a:pt x="2" y="248"/>
                      <a:pt x="13" y="243"/>
                    </a:cubicBezTo>
                    <a:cubicBezTo>
                      <a:pt x="20" y="221"/>
                      <a:pt x="17" y="231"/>
                      <a:pt x="24" y="213"/>
                    </a:cubicBezTo>
                    <a:cubicBezTo>
                      <a:pt x="26" y="209"/>
                      <a:pt x="30" y="200"/>
                      <a:pt x="30" y="200"/>
                    </a:cubicBezTo>
                    <a:cubicBezTo>
                      <a:pt x="26" y="192"/>
                      <a:pt x="24" y="191"/>
                      <a:pt x="32" y="181"/>
                    </a:cubicBezTo>
                    <a:cubicBezTo>
                      <a:pt x="36" y="177"/>
                      <a:pt x="43" y="169"/>
                      <a:pt x="43" y="169"/>
                    </a:cubicBezTo>
                    <a:cubicBezTo>
                      <a:pt x="37" y="155"/>
                      <a:pt x="36" y="153"/>
                      <a:pt x="51" y="143"/>
                    </a:cubicBezTo>
                    <a:cubicBezTo>
                      <a:pt x="56" y="140"/>
                      <a:pt x="67" y="135"/>
                      <a:pt x="67" y="135"/>
                    </a:cubicBezTo>
                    <a:cubicBezTo>
                      <a:pt x="73" y="129"/>
                      <a:pt x="75" y="122"/>
                      <a:pt x="81" y="116"/>
                    </a:cubicBezTo>
                    <a:cubicBezTo>
                      <a:pt x="89" y="107"/>
                      <a:pt x="102" y="105"/>
                      <a:pt x="113" y="99"/>
                    </a:cubicBezTo>
                    <a:cubicBezTo>
                      <a:pt x="125" y="85"/>
                      <a:pt x="149" y="76"/>
                      <a:pt x="167" y="67"/>
                    </a:cubicBezTo>
                    <a:cubicBezTo>
                      <a:pt x="174" y="59"/>
                      <a:pt x="175" y="50"/>
                      <a:pt x="188" y="46"/>
                    </a:cubicBezTo>
                    <a:cubicBezTo>
                      <a:pt x="198" y="39"/>
                      <a:pt x="208" y="36"/>
                      <a:pt x="220" y="30"/>
                    </a:cubicBezTo>
                    <a:cubicBezTo>
                      <a:pt x="223" y="28"/>
                      <a:pt x="228" y="25"/>
                      <a:pt x="228" y="25"/>
                    </a:cubicBezTo>
                    <a:cubicBezTo>
                      <a:pt x="237" y="16"/>
                      <a:pt x="245" y="10"/>
                      <a:pt x="258" y="6"/>
                    </a:cubicBezTo>
                    <a:cubicBezTo>
                      <a:pt x="269" y="31"/>
                      <a:pt x="301" y="6"/>
                      <a:pt x="320" y="4"/>
                    </a:cubicBezTo>
                    <a:cubicBezTo>
                      <a:pt x="334" y="3"/>
                      <a:pt x="349" y="3"/>
                      <a:pt x="363" y="2"/>
                    </a:cubicBezTo>
                    <a:cubicBezTo>
                      <a:pt x="369" y="3"/>
                      <a:pt x="376" y="5"/>
                      <a:pt x="382" y="4"/>
                    </a:cubicBezTo>
                    <a:cubicBezTo>
                      <a:pt x="387" y="4"/>
                      <a:pt x="398" y="0"/>
                      <a:pt x="398" y="0"/>
                    </a:cubicBezTo>
                    <a:cubicBezTo>
                      <a:pt x="415" y="8"/>
                      <a:pt x="406" y="16"/>
                      <a:pt x="400" y="30"/>
                    </a:cubicBezTo>
                    <a:cubicBezTo>
                      <a:pt x="398" y="34"/>
                      <a:pt x="384" y="34"/>
                      <a:pt x="384" y="34"/>
                    </a:cubicBezTo>
                    <a:cubicBezTo>
                      <a:pt x="379" y="47"/>
                      <a:pt x="398" y="51"/>
                      <a:pt x="411" y="55"/>
                    </a:cubicBezTo>
                    <a:cubicBezTo>
                      <a:pt x="419" y="72"/>
                      <a:pt x="421" y="79"/>
                      <a:pt x="443" y="84"/>
                    </a:cubicBezTo>
                    <a:cubicBezTo>
                      <a:pt x="461" y="71"/>
                      <a:pt x="435" y="65"/>
                      <a:pt x="468" y="57"/>
                    </a:cubicBezTo>
                    <a:cubicBezTo>
                      <a:pt x="482" y="61"/>
                      <a:pt x="485" y="70"/>
                      <a:pt x="497" y="74"/>
                    </a:cubicBezTo>
                    <a:cubicBezTo>
                      <a:pt x="505" y="76"/>
                      <a:pt x="513" y="78"/>
                      <a:pt x="521" y="80"/>
                    </a:cubicBezTo>
                    <a:cubicBezTo>
                      <a:pt x="524" y="81"/>
                      <a:pt x="529" y="82"/>
                      <a:pt x="529" y="82"/>
                    </a:cubicBezTo>
                    <a:cubicBezTo>
                      <a:pt x="547" y="78"/>
                      <a:pt x="547" y="76"/>
                      <a:pt x="562" y="84"/>
                    </a:cubicBezTo>
                    <a:cubicBezTo>
                      <a:pt x="566" y="95"/>
                      <a:pt x="565" y="86"/>
                      <a:pt x="559" y="97"/>
                    </a:cubicBezTo>
                    <a:cubicBezTo>
                      <a:pt x="557" y="101"/>
                      <a:pt x="554" y="110"/>
                      <a:pt x="554" y="110"/>
                    </a:cubicBezTo>
                    <a:cubicBezTo>
                      <a:pt x="556" y="132"/>
                      <a:pt x="556" y="168"/>
                      <a:pt x="572" y="188"/>
                    </a:cubicBezTo>
                    <a:cubicBezTo>
                      <a:pt x="568" y="198"/>
                      <a:pt x="564" y="208"/>
                      <a:pt x="562" y="219"/>
                    </a:cubicBezTo>
                    <a:cubicBezTo>
                      <a:pt x="564" y="227"/>
                      <a:pt x="569" y="233"/>
                      <a:pt x="572" y="240"/>
                    </a:cubicBezTo>
                    <a:cubicBezTo>
                      <a:pt x="573" y="247"/>
                      <a:pt x="572" y="254"/>
                      <a:pt x="575" y="259"/>
                    </a:cubicBezTo>
                    <a:cubicBezTo>
                      <a:pt x="577" y="263"/>
                      <a:pt x="595" y="272"/>
                      <a:pt x="599" y="283"/>
                    </a:cubicBezTo>
                    <a:cubicBezTo>
                      <a:pt x="594" y="295"/>
                      <a:pt x="603" y="306"/>
                      <a:pt x="618" y="310"/>
                    </a:cubicBezTo>
                    <a:cubicBezTo>
                      <a:pt x="630" y="307"/>
                      <a:pt x="638" y="308"/>
                      <a:pt x="645" y="300"/>
                    </a:cubicBezTo>
                    <a:cubicBezTo>
                      <a:pt x="660" y="302"/>
                      <a:pt x="663" y="303"/>
                      <a:pt x="672" y="293"/>
                    </a:cubicBezTo>
                    <a:cubicBezTo>
                      <a:pt x="675" y="294"/>
                      <a:pt x="679" y="293"/>
                      <a:pt x="680" y="295"/>
                    </a:cubicBezTo>
                    <a:cubicBezTo>
                      <a:pt x="682" y="301"/>
                      <a:pt x="674" y="321"/>
                      <a:pt x="672" y="327"/>
                    </a:cubicBezTo>
                    <a:cubicBezTo>
                      <a:pt x="668" y="340"/>
                      <a:pt x="671" y="326"/>
                      <a:pt x="664" y="340"/>
                    </a:cubicBezTo>
                    <a:cubicBezTo>
                      <a:pt x="652" y="360"/>
                      <a:pt x="646" y="381"/>
                      <a:pt x="621" y="394"/>
                    </a:cubicBezTo>
                    <a:cubicBezTo>
                      <a:pt x="614" y="402"/>
                      <a:pt x="609" y="402"/>
                      <a:pt x="599" y="407"/>
                    </a:cubicBezTo>
                    <a:cubicBezTo>
                      <a:pt x="590" y="418"/>
                      <a:pt x="579" y="429"/>
                      <a:pt x="567" y="439"/>
                    </a:cubicBezTo>
                    <a:cubicBezTo>
                      <a:pt x="560" y="454"/>
                      <a:pt x="555" y="470"/>
                      <a:pt x="548" y="485"/>
                    </a:cubicBezTo>
                    <a:cubicBezTo>
                      <a:pt x="549" y="489"/>
                      <a:pt x="550" y="492"/>
                      <a:pt x="551" y="496"/>
                    </a:cubicBezTo>
                    <a:cubicBezTo>
                      <a:pt x="552" y="500"/>
                      <a:pt x="556" y="508"/>
                      <a:pt x="556" y="508"/>
                    </a:cubicBezTo>
                    <a:cubicBezTo>
                      <a:pt x="559" y="524"/>
                      <a:pt x="562" y="546"/>
                      <a:pt x="576" y="557"/>
                    </a:cubicBezTo>
                    <a:lnTo>
                      <a:pt x="435" y="55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5" name="Freeform 55"/>
              <p:cNvSpPr>
                <a:spLocks/>
              </p:cNvSpPr>
              <p:nvPr userDrawn="1"/>
            </p:nvSpPr>
            <p:spPr bwMode="ltGray">
              <a:xfrm>
                <a:off x="727" y="495"/>
                <a:ext cx="382" cy="540"/>
              </a:xfrm>
              <a:custGeom>
                <a:avLst/>
                <a:gdLst>
                  <a:gd name="T0" fmla="*/ 243 w 257"/>
                  <a:gd name="T1" fmla="*/ 347 h 347"/>
                  <a:gd name="T2" fmla="*/ 233 w 257"/>
                  <a:gd name="T3" fmla="*/ 301 h 347"/>
                  <a:gd name="T4" fmla="*/ 217 w 257"/>
                  <a:gd name="T5" fmla="*/ 288 h 347"/>
                  <a:gd name="T6" fmla="*/ 215 w 257"/>
                  <a:gd name="T7" fmla="*/ 269 h 347"/>
                  <a:gd name="T8" fmla="*/ 209 w 257"/>
                  <a:gd name="T9" fmla="*/ 254 h 347"/>
                  <a:gd name="T10" fmla="*/ 209 w 257"/>
                  <a:gd name="T11" fmla="*/ 229 h 347"/>
                  <a:gd name="T12" fmla="*/ 207 w 257"/>
                  <a:gd name="T13" fmla="*/ 214 h 347"/>
                  <a:gd name="T14" fmla="*/ 228 w 257"/>
                  <a:gd name="T15" fmla="*/ 202 h 347"/>
                  <a:gd name="T16" fmla="*/ 257 w 257"/>
                  <a:gd name="T17" fmla="*/ 197 h 347"/>
                  <a:gd name="T18" fmla="*/ 257 w 257"/>
                  <a:gd name="T19" fmla="*/ 136 h 347"/>
                  <a:gd name="T20" fmla="*/ 54 w 257"/>
                  <a:gd name="T21" fmla="*/ 96 h 347"/>
                  <a:gd name="T22" fmla="*/ 32 w 257"/>
                  <a:gd name="T23" fmla="*/ 98 h 347"/>
                  <a:gd name="T24" fmla="*/ 16 w 257"/>
                  <a:gd name="T25" fmla="*/ 102 h 347"/>
                  <a:gd name="T26" fmla="*/ 0 w 257"/>
                  <a:gd name="T27" fmla="*/ 149 h 347"/>
                  <a:gd name="T28" fmla="*/ 93 w 257"/>
                  <a:gd name="T29" fmla="*/ 346 h 347"/>
                  <a:gd name="T30" fmla="*/ 243 w 257"/>
                  <a:gd name="T31" fmla="*/ 34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7" h="347">
                    <a:moveTo>
                      <a:pt x="243" y="347"/>
                    </a:moveTo>
                    <a:lnTo>
                      <a:pt x="233" y="301"/>
                    </a:lnTo>
                    <a:lnTo>
                      <a:pt x="217" y="288"/>
                    </a:lnTo>
                    <a:lnTo>
                      <a:pt x="215" y="269"/>
                    </a:lnTo>
                    <a:lnTo>
                      <a:pt x="209" y="254"/>
                    </a:lnTo>
                    <a:lnTo>
                      <a:pt x="209" y="229"/>
                    </a:lnTo>
                    <a:lnTo>
                      <a:pt x="207" y="214"/>
                    </a:lnTo>
                    <a:lnTo>
                      <a:pt x="228" y="202"/>
                    </a:lnTo>
                    <a:lnTo>
                      <a:pt x="257" y="197"/>
                    </a:lnTo>
                    <a:lnTo>
                      <a:pt x="257" y="136"/>
                    </a:lnTo>
                    <a:cubicBezTo>
                      <a:pt x="209" y="119"/>
                      <a:pt x="13" y="0"/>
                      <a:pt x="54" y="96"/>
                    </a:cubicBezTo>
                    <a:cubicBezTo>
                      <a:pt x="36" y="106"/>
                      <a:pt x="57" y="97"/>
                      <a:pt x="32" y="98"/>
                    </a:cubicBezTo>
                    <a:cubicBezTo>
                      <a:pt x="27" y="99"/>
                      <a:pt x="16" y="102"/>
                      <a:pt x="16" y="102"/>
                    </a:cubicBezTo>
                    <a:lnTo>
                      <a:pt x="0" y="149"/>
                    </a:lnTo>
                    <a:lnTo>
                      <a:pt x="93" y="346"/>
                    </a:lnTo>
                    <a:lnTo>
                      <a:pt x="243" y="347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hlink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6" name="Freeform 56"/>
              <p:cNvSpPr>
                <a:spLocks/>
              </p:cNvSpPr>
              <p:nvPr userDrawn="1"/>
            </p:nvSpPr>
            <p:spPr bwMode="ltGray">
              <a:xfrm>
                <a:off x="1400" y="896"/>
                <a:ext cx="16" cy="29"/>
              </a:xfrm>
              <a:custGeom>
                <a:avLst/>
                <a:gdLst>
                  <a:gd name="T0" fmla="*/ 7 w 19"/>
                  <a:gd name="T1" fmla="*/ 25 h 37"/>
                  <a:gd name="T2" fmla="*/ 19 w 19"/>
                  <a:gd name="T3" fmla="*/ 21 h 37"/>
                  <a:gd name="T4" fmla="*/ 7 w 19"/>
                  <a:gd name="T5" fmla="*/ 2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37">
                    <a:moveTo>
                      <a:pt x="7" y="25"/>
                    </a:moveTo>
                    <a:cubicBezTo>
                      <a:pt x="0" y="4"/>
                      <a:pt x="12" y="0"/>
                      <a:pt x="19" y="21"/>
                    </a:cubicBezTo>
                    <a:cubicBezTo>
                      <a:pt x="14" y="37"/>
                      <a:pt x="18" y="36"/>
                      <a:pt x="7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7" name="Freeform 57"/>
              <p:cNvSpPr>
                <a:spLocks/>
              </p:cNvSpPr>
              <p:nvPr userDrawn="1"/>
            </p:nvSpPr>
            <p:spPr bwMode="ltGray">
              <a:xfrm>
                <a:off x="1379" y="617"/>
                <a:ext cx="21" cy="17"/>
              </a:xfrm>
              <a:custGeom>
                <a:avLst/>
                <a:gdLst>
                  <a:gd name="T0" fmla="*/ 12 w 22"/>
                  <a:gd name="T1" fmla="*/ 12 h 20"/>
                  <a:gd name="T2" fmla="*/ 16 w 22"/>
                  <a:gd name="T3" fmla="*/ 0 h 20"/>
                  <a:gd name="T4" fmla="*/ 20 w 22"/>
                  <a:gd name="T5" fmla="*/ 12 h 20"/>
                  <a:gd name="T6" fmla="*/ 8 w 22"/>
                  <a:gd name="T7" fmla="*/ 20 h 20"/>
                  <a:gd name="T8" fmla="*/ 12 w 22"/>
                  <a:gd name="T9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0">
                    <a:moveTo>
                      <a:pt x="12" y="12"/>
                    </a:moveTo>
                    <a:cubicBezTo>
                      <a:pt x="13" y="8"/>
                      <a:pt x="12" y="0"/>
                      <a:pt x="16" y="0"/>
                    </a:cubicBezTo>
                    <a:cubicBezTo>
                      <a:pt x="20" y="0"/>
                      <a:pt x="22" y="8"/>
                      <a:pt x="20" y="12"/>
                    </a:cubicBezTo>
                    <a:cubicBezTo>
                      <a:pt x="18" y="16"/>
                      <a:pt x="12" y="17"/>
                      <a:pt x="8" y="20"/>
                    </a:cubicBezTo>
                    <a:cubicBezTo>
                      <a:pt x="3" y="5"/>
                      <a:pt x="0" y="6"/>
                      <a:pt x="12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8" name="Freeform 58"/>
              <p:cNvSpPr>
                <a:spLocks/>
              </p:cNvSpPr>
              <p:nvPr userDrawn="1"/>
            </p:nvSpPr>
            <p:spPr bwMode="ltGray">
              <a:xfrm>
                <a:off x="453" y="275"/>
                <a:ext cx="58" cy="24"/>
              </a:xfrm>
              <a:custGeom>
                <a:avLst/>
                <a:gdLst>
                  <a:gd name="T0" fmla="*/ 24 w 57"/>
                  <a:gd name="T1" fmla="*/ 18 h 30"/>
                  <a:gd name="T2" fmla="*/ 32 w 57"/>
                  <a:gd name="T3" fmla="*/ 6 h 30"/>
                  <a:gd name="T4" fmla="*/ 36 w 57"/>
                  <a:gd name="T5" fmla="*/ 30 h 30"/>
                  <a:gd name="T6" fmla="*/ 24 w 57"/>
                  <a:gd name="T7" fmla="*/ 1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30">
                    <a:moveTo>
                      <a:pt x="24" y="18"/>
                    </a:moveTo>
                    <a:cubicBezTo>
                      <a:pt x="0" y="10"/>
                      <a:pt x="9" y="0"/>
                      <a:pt x="32" y="6"/>
                    </a:cubicBezTo>
                    <a:cubicBezTo>
                      <a:pt x="46" y="15"/>
                      <a:pt x="57" y="23"/>
                      <a:pt x="36" y="30"/>
                    </a:cubicBezTo>
                    <a:cubicBezTo>
                      <a:pt x="21" y="25"/>
                      <a:pt x="24" y="30"/>
                      <a:pt x="24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9" name="Freeform 59"/>
              <p:cNvSpPr>
                <a:spLocks/>
              </p:cNvSpPr>
              <p:nvPr userDrawn="1"/>
            </p:nvSpPr>
            <p:spPr bwMode="ltGray">
              <a:xfrm>
                <a:off x="1161" y="50"/>
                <a:ext cx="691" cy="569"/>
              </a:xfrm>
              <a:custGeom>
                <a:avLst/>
                <a:gdLst>
                  <a:gd name="T0" fmla="*/ 473 w 693"/>
                  <a:gd name="T1" fmla="*/ 464 h 696"/>
                  <a:gd name="T2" fmla="*/ 393 w 693"/>
                  <a:gd name="T3" fmla="*/ 452 h 696"/>
                  <a:gd name="T4" fmla="*/ 325 w 693"/>
                  <a:gd name="T5" fmla="*/ 412 h 696"/>
                  <a:gd name="T6" fmla="*/ 265 w 693"/>
                  <a:gd name="T7" fmla="*/ 400 h 696"/>
                  <a:gd name="T8" fmla="*/ 237 w 693"/>
                  <a:gd name="T9" fmla="*/ 416 h 696"/>
                  <a:gd name="T10" fmla="*/ 261 w 693"/>
                  <a:gd name="T11" fmla="*/ 428 h 696"/>
                  <a:gd name="T12" fmla="*/ 293 w 693"/>
                  <a:gd name="T13" fmla="*/ 468 h 696"/>
                  <a:gd name="T14" fmla="*/ 321 w 693"/>
                  <a:gd name="T15" fmla="*/ 476 h 696"/>
                  <a:gd name="T16" fmla="*/ 333 w 693"/>
                  <a:gd name="T17" fmla="*/ 536 h 696"/>
                  <a:gd name="T18" fmla="*/ 313 w 693"/>
                  <a:gd name="T19" fmla="*/ 552 h 696"/>
                  <a:gd name="T20" fmla="*/ 261 w 693"/>
                  <a:gd name="T21" fmla="*/ 616 h 696"/>
                  <a:gd name="T22" fmla="*/ 225 w 693"/>
                  <a:gd name="T23" fmla="*/ 628 h 696"/>
                  <a:gd name="T24" fmla="*/ 97 w 693"/>
                  <a:gd name="T25" fmla="*/ 696 h 696"/>
                  <a:gd name="T26" fmla="*/ 77 w 693"/>
                  <a:gd name="T27" fmla="*/ 616 h 696"/>
                  <a:gd name="T28" fmla="*/ 45 w 693"/>
                  <a:gd name="T29" fmla="*/ 524 h 696"/>
                  <a:gd name="T30" fmla="*/ 33 w 693"/>
                  <a:gd name="T31" fmla="*/ 448 h 696"/>
                  <a:gd name="T32" fmla="*/ 53 w 693"/>
                  <a:gd name="T33" fmla="*/ 344 h 696"/>
                  <a:gd name="T34" fmla="*/ 17 w 693"/>
                  <a:gd name="T35" fmla="*/ 392 h 696"/>
                  <a:gd name="T36" fmla="*/ 81 w 693"/>
                  <a:gd name="T37" fmla="*/ 280 h 696"/>
                  <a:gd name="T38" fmla="*/ 113 w 693"/>
                  <a:gd name="T39" fmla="*/ 204 h 696"/>
                  <a:gd name="T40" fmla="*/ 37 w 693"/>
                  <a:gd name="T41" fmla="*/ 204 h 696"/>
                  <a:gd name="T42" fmla="*/ 1 w 693"/>
                  <a:gd name="T43" fmla="*/ 196 h 696"/>
                  <a:gd name="T44" fmla="*/ 25 w 693"/>
                  <a:gd name="T45" fmla="*/ 140 h 696"/>
                  <a:gd name="T46" fmla="*/ 97 w 693"/>
                  <a:gd name="T47" fmla="*/ 112 h 696"/>
                  <a:gd name="T48" fmla="*/ 221 w 693"/>
                  <a:gd name="T49" fmla="*/ 124 h 696"/>
                  <a:gd name="T50" fmla="*/ 229 w 693"/>
                  <a:gd name="T51" fmla="*/ 64 h 696"/>
                  <a:gd name="T52" fmla="*/ 261 w 693"/>
                  <a:gd name="T53" fmla="*/ 0 h 696"/>
                  <a:gd name="T54" fmla="*/ 357 w 693"/>
                  <a:gd name="T55" fmla="*/ 44 h 696"/>
                  <a:gd name="T56" fmla="*/ 329 w 693"/>
                  <a:gd name="T57" fmla="*/ 88 h 696"/>
                  <a:gd name="T58" fmla="*/ 301 w 693"/>
                  <a:gd name="T59" fmla="*/ 176 h 696"/>
                  <a:gd name="T60" fmla="*/ 361 w 693"/>
                  <a:gd name="T61" fmla="*/ 192 h 696"/>
                  <a:gd name="T62" fmla="*/ 373 w 693"/>
                  <a:gd name="T63" fmla="*/ 136 h 696"/>
                  <a:gd name="T64" fmla="*/ 417 w 693"/>
                  <a:gd name="T65" fmla="*/ 92 h 696"/>
                  <a:gd name="T66" fmla="*/ 497 w 693"/>
                  <a:gd name="T67" fmla="*/ 88 h 696"/>
                  <a:gd name="T68" fmla="*/ 529 w 693"/>
                  <a:gd name="T69" fmla="*/ 52 h 696"/>
                  <a:gd name="T70" fmla="*/ 541 w 693"/>
                  <a:gd name="T71" fmla="*/ 460 h 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93" h="696">
                    <a:moveTo>
                      <a:pt x="541" y="460"/>
                    </a:moveTo>
                    <a:lnTo>
                      <a:pt x="473" y="464"/>
                    </a:lnTo>
                    <a:lnTo>
                      <a:pt x="441" y="452"/>
                    </a:lnTo>
                    <a:lnTo>
                      <a:pt x="393" y="452"/>
                    </a:lnTo>
                    <a:cubicBezTo>
                      <a:pt x="365" y="448"/>
                      <a:pt x="360" y="444"/>
                      <a:pt x="337" y="436"/>
                    </a:cubicBezTo>
                    <a:cubicBezTo>
                      <a:pt x="336" y="432"/>
                      <a:pt x="330" y="413"/>
                      <a:pt x="325" y="412"/>
                    </a:cubicBezTo>
                    <a:cubicBezTo>
                      <a:pt x="317" y="411"/>
                      <a:pt x="301" y="420"/>
                      <a:pt x="301" y="420"/>
                    </a:cubicBezTo>
                    <a:cubicBezTo>
                      <a:pt x="289" y="412"/>
                      <a:pt x="277" y="408"/>
                      <a:pt x="265" y="400"/>
                    </a:cubicBezTo>
                    <a:cubicBezTo>
                      <a:pt x="252" y="380"/>
                      <a:pt x="256" y="356"/>
                      <a:pt x="233" y="348"/>
                    </a:cubicBezTo>
                    <a:cubicBezTo>
                      <a:pt x="217" y="372"/>
                      <a:pt x="221" y="392"/>
                      <a:pt x="237" y="416"/>
                    </a:cubicBezTo>
                    <a:cubicBezTo>
                      <a:pt x="234" y="428"/>
                      <a:pt x="228" y="445"/>
                      <a:pt x="237" y="444"/>
                    </a:cubicBezTo>
                    <a:cubicBezTo>
                      <a:pt x="247" y="443"/>
                      <a:pt x="261" y="428"/>
                      <a:pt x="261" y="428"/>
                    </a:cubicBezTo>
                    <a:cubicBezTo>
                      <a:pt x="258" y="450"/>
                      <a:pt x="243" y="475"/>
                      <a:pt x="269" y="484"/>
                    </a:cubicBezTo>
                    <a:cubicBezTo>
                      <a:pt x="277" y="479"/>
                      <a:pt x="288" y="476"/>
                      <a:pt x="293" y="468"/>
                    </a:cubicBezTo>
                    <a:cubicBezTo>
                      <a:pt x="302" y="454"/>
                      <a:pt x="303" y="446"/>
                      <a:pt x="317" y="436"/>
                    </a:cubicBezTo>
                    <a:cubicBezTo>
                      <a:pt x="315" y="448"/>
                      <a:pt x="306" y="467"/>
                      <a:pt x="321" y="476"/>
                    </a:cubicBezTo>
                    <a:cubicBezTo>
                      <a:pt x="328" y="480"/>
                      <a:pt x="345" y="484"/>
                      <a:pt x="345" y="484"/>
                    </a:cubicBezTo>
                    <a:cubicBezTo>
                      <a:pt x="382" y="472"/>
                      <a:pt x="347" y="527"/>
                      <a:pt x="333" y="536"/>
                    </a:cubicBezTo>
                    <a:cubicBezTo>
                      <a:pt x="330" y="540"/>
                      <a:pt x="329" y="545"/>
                      <a:pt x="325" y="548"/>
                    </a:cubicBezTo>
                    <a:cubicBezTo>
                      <a:pt x="322" y="551"/>
                      <a:pt x="316" y="549"/>
                      <a:pt x="313" y="552"/>
                    </a:cubicBezTo>
                    <a:cubicBezTo>
                      <a:pt x="300" y="565"/>
                      <a:pt x="320" y="575"/>
                      <a:pt x="293" y="584"/>
                    </a:cubicBezTo>
                    <a:cubicBezTo>
                      <a:pt x="286" y="595"/>
                      <a:pt x="272" y="610"/>
                      <a:pt x="261" y="616"/>
                    </a:cubicBezTo>
                    <a:cubicBezTo>
                      <a:pt x="254" y="620"/>
                      <a:pt x="245" y="621"/>
                      <a:pt x="237" y="624"/>
                    </a:cubicBezTo>
                    <a:cubicBezTo>
                      <a:pt x="233" y="625"/>
                      <a:pt x="225" y="628"/>
                      <a:pt x="225" y="628"/>
                    </a:cubicBezTo>
                    <a:cubicBezTo>
                      <a:pt x="215" y="659"/>
                      <a:pt x="212" y="652"/>
                      <a:pt x="173" y="656"/>
                    </a:cubicBezTo>
                    <a:cubicBezTo>
                      <a:pt x="140" y="667"/>
                      <a:pt x="132" y="687"/>
                      <a:pt x="97" y="696"/>
                    </a:cubicBezTo>
                    <a:cubicBezTo>
                      <a:pt x="77" y="691"/>
                      <a:pt x="75" y="687"/>
                      <a:pt x="81" y="668"/>
                    </a:cubicBezTo>
                    <a:cubicBezTo>
                      <a:pt x="77" y="646"/>
                      <a:pt x="72" y="639"/>
                      <a:pt x="77" y="616"/>
                    </a:cubicBezTo>
                    <a:cubicBezTo>
                      <a:pt x="73" y="598"/>
                      <a:pt x="71" y="587"/>
                      <a:pt x="61" y="572"/>
                    </a:cubicBezTo>
                    <a:cubicBezTo>
                      <a:pt x="58" y="551"/>
                      <a:pt x="51" y="543"/>
                      <a:pt x="45" y="524"/>
                    </a:cubicBezTo>
                    <a:cubicBezTo>
                      <a:pt x="52" y="502"/>
                      <a:pt x="58" y="496"/>
                      <a:pt x="49" y="472"/>
                    </a:cubicBezTo>
                    <a:cubicBezTo>
                      <a:pt x="46" y="463"/>
                      <a:pt x="33" y="448"/>
                      <a:pt x="33" y="448"/>
                    </a:cubicBezTo>
                    <a:cubicBezTo>
                      <a:pt x="42" y="422"/>
                      <a:pt x="42" y="408"/>
                      <a:pt x="33" y="380"/>
                    </a:cubicBezTo>
                    <a:cubicBezTo>
                      <a:pt x="49" y="369"/>
                      <a:pt x="48" y="362"/>
                      <a:pt x="53" y="344"/>
                    </a:cubicBezTo>
                    <a:cubicBezTo>
                      <a:pt x="47" y="327"/>
                      <a:pt x="49" y="308"/>
                      <a:pt x="33" y="332"/>
                    </a:cubicBezTo>
                    <a:cubicBezTo>
                      <a:pt x="40" y="353"/>
                      <a:pt x="29" y="374"/>
                      <a:pt x="17" y="392"/>
                    </a:cubicBezTo>
                    <a:cubicBezTo>
                      <a:pt x="6" y="360"/>
                      <a:pt x="10" y="340"/>
                      <a:pt x="13" y="304"/>
                    </a:cubicBezTo>
                    <a:cubicBezTo>
                      <a:pt x="44" y="314"/>
                      <a:pt x="54" y="289"/>
                      <a:pt x="81" y="280"/>
                    </a:cubicBezTo>
                    <a:cubicBezTo>
                      <a:pt x="94" y="261"/>
                      <a:pt x="85" y="242"/>
                      <a:pt x="105" y="228"/>
                    </a:cubicBezTo>
                    <a:cubicBezTo>
                      <a:pt x="108" y="220"/>
                      <a:pt x="110" y="212"/>
                      <a:pt x="113" y="204"/>
                    </a:cubicBezTo>
                    <a:cubicBezTo>
                      <a:pt x="116" y="196"/>
                      <a:pt x="89" y="196"/>
                      <a:pt x="89" y="196"/>
                    </a:cubicBezTo>
                    <a:cubicBezTo>
                      <a:pt x="81" y="221"/>
                      <a:pt x="58" y="211"/>
                      <a:pt x="37" y="204"/>
                    </a:cubicBezTo>
                    <a:cubicBezTo>
                      <a:pt x="33" y="207"/>
                      <a:pt x="30" y="213"/>
                      <a:pt x="25" y="212"/>
                    </a:cubicBezTo>
                    <a:cubicBezTo>
                      <a:pt x="16" y="210"/>
                      <a:pt x="1" y="196"/>
                      <a:pt x="1" y="196"/>
                    </a:cubicBezTo>
                    <a:cubicBezTo>
                      <a:pt x="4" y="186"/>
                      <a:pt x="4" y="174"/>
                      <a:pt x="9" y="164"/>
                    </a:cubicBezTo>
                    <a:cubicBezTo>
                      <a:pt x="13" y="155"/>
                      <a:pt x="25" y="140"/>
                      <a:pt x="25" y="140"/>
                    </a:cubicBezTo>
                    <a:cubicBezTo>
                      <a:pt x="0" y="132"/>
                      <a:pt x="25" y="128"/>
                      <a:pt x="37" y="124"/>
                    </a:cubicBezTo>
                    <a:cubicBezTo>
                      <a:pt x="58" y="131"/>
                      <a:pt x="75" y="116"/>
                      <a:pt x="97" y="112"/>
                    </a:cubicBezTo>
                    <a:cubicBezTo>
                      <a:pt x="135" y="87"/>
                      <a:pt x="159" y="122"/>
                      <a:pt x="197" y="132"/>
                    </a:cubicBezTo>
                    <a:cubicBezTo>
                      <a:pt x="205" y="129"/>
                      <a:pt x="213" y="127"/>
                      <a:pt x="221" y="124"/>
                    </a:cubicBezTo>
                    <a:cubicBezTo>
                      <a:pt x="225" y="123"/>
                      <a:pt x="226" y="147"/>
                      <a:pt x="233" y="120"/>
                    </a:cubicBezTo>
                    <a:lnTo>
                      <a:pt x="229" y="64"/>
                    </a:lnTo>
                    <a:lnTo>
                      <a:pt x="209" y="40"/>
                    </a:lnTo>
                    <a:cubicBezTo>
                      <a:pt x="243" y="21"/>
                      <a:pt x="240" y="21"/>
                      <a:pt x="261" y="0"/>
                    </a:cubicBezTo>
                    <a:cubicBezTo>
                      <a:pt x="297" y="16"/>
                      <a:pt x="333" y="32"/>
                      <a:pt x="369" y="48"/>
                    </a:cubicBezTo>
                    <a:cubicBezTo>
                      <a:pt x="373" y="50"/>
                      <a:pt x="361" y="44"/>
                      <a:pt x="357" y="44"/>
                    </a:cubicBezTo>
                    <a:cubicBezTo>
                      <a:pt x="349" y="45"/>
                      <a:pt x="333" y="52"/>
                      <a:pt x="333" y="52"/>
                    </a:cubicBezTo>
                    <a:cubicBezTo>
                      <a:pt x="322" y="68"/>
                      <a:pt x="318" y="71"/>
                      <a:pt x="329" y="88"/>
                    </a:cubicBezTo>
                    <a:cubicBezTo>
                      <a:pt x="308" y="119"/>
                      <a:pt x="323" y="118"/>
                      <a:pt x="333" y="148"/>
                    </a:cubicBezTo>
                    <a:cubicBezTo>
                      <a:pt x="320" y="157"/>
                      <a:pt x="314" y="167"/>
                      <a:pt x="301" y="176"/>
                    </a:cubicBezTo>
                    <a:cubicBezTo>
                      <a:pt x="306" y="213"/>
                      <a:pt x="303" y="213"/>
                      <a:pt x="337" y="220"/>
                    </a:cubicBezTo>
                    <a:cubicBezTo>
                      <a:pt x="358" y="216"/>
                      <a:pt x="368" y="214"/>
                      <a:pt x="361" y="192"/>
                    </a:cubicBezTo>
                    <a:cubicBezTo>
                      <a:pt x="362" y="177"/>
                      <a:pt x="362" y="162"/>
                      <a:pt x="365" y="148"/>
                    </a:cubicBezTo>
                    <a:cubicBezTo>
                      <a:pt x="366" y="143"/>
                      <a:pt x="369" y="133"/>
                      <a:pt x="373" y="136"/>
                    </a:cubicBezTo>
                    <a:cubicBezTo>
                      <a:pt x="379" y="140"/>
                      <a:pt x="376" y="149"/>
                      <a:pt x="377" y="156"/>
                    </a:cubicBezTo>
                    <a:cubicBezTo>
                      <a:pt x="404" y="147"/>
                      <a:pt x="409" y="116"/>
                      <a:pt x="417" y="92"/>
                    </a:cubicBezTo>
                    <a:cubicBezTo>
                      <a:pt x="422" y="76"/>
                      <a:pt x="453" y="74"/>
                      <a:pt x="465" y="72"/>
                    </a:cubicBezTo>
                    <a:cubicBezTo>
                      <a:pt x="472" y="92"/>
                      <a:pt x="477" y="93"/>
                      <a:pt x="497" y="88"/>
                    </a:cubicBezTo>
                    <a:cubicBezTo>
                      <a:pt x="512" y="78"/>
                      <a:pt x="515" y="74"/>
                      <a:pt x="509" y="56"/>
                    </a:cubicBezTo>
                    <a:cubicBezTo>
                      <a:pt x="523" y="46"/>
                      <a:pt x="517" y="46"/>
                      <a:pt x="529" y="52"/>
                    </a:cubicBezTo>
                    <a:lnTo>
                      <a:pt x="693" y="72"/>
                    </a:lnTo>
                    <a:lnTo>
                      <a:pt x="541" y="46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0" name="Freeform 60"/>
              <p:cNvSpPr>
                <a:spLocks/>
              </p:cNvSpPr>
              <p:nvPr userDrawn="1"/>
            </p:nvSpPr>
            <p:spPr bwMode="ltGray">
              <a:xfrm>
                <a:off x="689" y="6"/>
                <a:ext cx="1386" cy="232"/>
              </a:xfrm>
              <a:custGeom>
                <a:avLst/>
                <a:gdLst>
                  <a:gd name="T0" fmla="*/ 825 w 931"/>
                  <a:gd name="T1" fmla="*/ 0 h 149"/>
                  <a:gd name="T2" fmla="*/ 143 w 931"/>
                  <a:gd name="T3" fmla="*/ 29 h 149"/>
                  <a:gd name="T4" fmla="*/ 91 w 931"/>
                  <a:gd name="T5" fmla="*/ 42 h 149"/>
                  <a:gd name="T6" fmla="*/ 62 w 931"/>
                  <a:gd name="T7" fmla="*/ 42 h 149"/>
                  <a:gd name="T8" fmla="*/ 22 w 931"/>
                  <a:gd name="T9" fmla="*/ 77 h 149"/>
                  <a:gd name="T10" fmla="*/ 0 w 931"/>
                  <a:gd name="T11" fmla="*/ 105 h 149"/>
                  <a:gd name="T12" fmla="*/ 59 w 931"/>
                  <a:gd name="T13" fmla="*/ 115 h 149"/>
                  <a:gd name="T14" fmla="*/ 97 w 931"/>
                  <a:gd name="T15" fmla="*/ 96 h 149"/>
                  <a:gd name="T16" fmla="*/ 108 w 931"/>
                  <a:gd name="T17" fmla="*/ 84 h 149"/>
                  <a:gd name="T18" fmla="*/ 167 w 931"/>
                  <a:gd name="T19" fmla="*/ 52 h 149"/>
                  <a:gd name="T20" fmla="*/ 215 w 931"/>
                  <a:gd name="T21" fmla="*/ 46 h 149"/>
                  <a:gd name="T22" fmla="*/ 237 w 931"/>
                  <a:gd name="T23" fmla="*/ 94 h 149"/>
                  <a:gd name="T24" fmla="*/ 188 w 931"/>
                  <a:gd name="T25" fmla="*/ 109 h 149"/>
                  <a:gd name="T26" fmla="*/ 231 w 931"/>
                  <a:gd name="T27" fmla="*/ 113 h 149"/>
                  <a:gd name="T28" fmla="*/ 250 w 931"/>
                  <a:gd name="T29" fmla="*/ 90 h 149"/>
                  <a:gd name="T30" fmla="*/ 266 w 931"/>
                  <a:gd name="T31" fmla="*/ 92 h 149"/>
                  <a:gd name="T32" fmla="*/ 253 w 931"/>
                  <a:gd name="T33" fmla="*/ 54 h 149"/>
                  <a:gd name="T34" fmla="*/ 266 w 931"/>
                  <a:gd name="T35" fmla="*/ 44 h 149"/>
                  <a:gd name="T36" fmla="*/ 277 w 931"/>
                  <a:gd name="T37" fmla="*/ 88 h 149"/>
                  <a:gd name="T38" fmla="*/ 266 w 931"/>
                  <a:gd name="T39" fmla="*/ 113 h 149"/>
                  <a:gd name="T40" fmla="*/ 296 w 931"/>
                  <a:gd name="T41" fmla="*/ 130 h 149"/>
                  <a:gd name="T42" fmla="*/ 299 w 931"/>
                  <a:gd name="T43" fmla="*/ 92 h 149"/>
                  <a:gd name="T44" fmla="*/ 331 w 931"/>
                  <a:gd name="T45" fmla="*/ 103 h 149"/>
                  <a:gd name="T46" fmla="*/ 382 w 931"/>
                  <a:gd name="T47" fmla="*/ 73 h 149"/>
                  <a:gd name="T48" fmla="*/ 409 w 931"/>
                  <a:gd name="T49" fmla="*/ 50 h 149"/>
                  <a:gd name="T50" fmla="*/ 439 w 931"/>
                  <a:gd name="T51" fmla="*/ 56 h 149"/>
                  <a:gd name="T52" fmla="*/ 455 w 931"/>
                  <a:gd name="T53" fmla="*/ 50 h 149"/>
                  <a:gd name="T54" fmla="*/ 431 w 931"/>
                  <a:gd name="T55" fmla="*/ 44 h 149"/>
                  <a:gd name="T56" fmla="*/ 474 w 931"/>
                  <a:gd name="T57" fmla="*/ 35 h 149"/>
                  <a:gd name="T58" fmla="*/ 544 w 931"/>
                  <a:gd name="T59" fmla="*/ 54 h 149"/>
                  <a:gd name="T60" fmla="*/ 581 w 931"/>
                  <a:gd name="T61" fmla="*/ 42 h 149"/>
                  <a:gd name="T62" fmla="*/ 584 w 931"/>
                  <a:gd name="T63" fmla="*/ 63 h 149"/>
                  <a:gd name="T64" fmla="*/ 568 w 931"/>
                  <a:gd name="T65" fmla="*/ 101 h 149"/>
                  <a:gd name="T66" fmla="*/ 611 w 931"/>
                  <a:gd name="T67" fmla="*/ 88 h 149"/>
                  <a:gd name="T68" fmla="*/ 624 w 931"/>
                  <a:gd name="T69" fmla="*/ 80 h 149"/>
                  <a:gd name="T70" fmla="*/ 648 w 931"/>
                  <a:gd name="T71" fmla="*/ 61 h 149"/>
                  <a:gd name="T72" fmla="*/ 794 w 931"/>
                  <a:gd name="T73" fmla="*/ 8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31" h="149">
                    <a:moveTo>
                      <a:pt x="794" y="84"/>
                    </a:moveTo>
                    <a:cubicBezTo>
                      <a:pt x="813" y="72"/>
                      <a:pt x="931" y="14"/>
                      <a:pt x="825" y="0"/>
                    </a:cubicBezTo>
                    <a:lnTo>
                      <a:pt x="159" y="0"/>
                    </a:lnTo>
                    <a:cubicBezTo>
                      <a:pt x="149" y="12"/>
                      <a:pt x="162" y="18"/>
                      <a:pt x="143" y="29"/>
                    </a:cubicBezTo>
                    <a:cubicBezTo>
                      <a:pt x="130" y="44"/>
                      <a:pt x="133" y="39"/>
                      <a:pt x="116" y="48"/>
                    </a:cubicBezTo>
                    <a:cubicBezTo>
                      <a:pt x="108" y="46"/>
                      <a:pt x="100" y="44"/>
                      <a:pt x="91" y="42"/>
                    </a:cubicBezTo>
                    <a:cubicBezTo>
                      <a:pt x="89" y="41"/>
                      <a:pt x="83" y="40"/>
                      <a:pt x="83" y="40"/>
                    </a:cubicBezTo>
                    <a:cubicBezTo>
                      <a:pt x="76" y="40"/>
                      <a:pt x="68" y="39"/>
                      <a:pt x="62" y="42"/>
                    </a:cubicBezTo>
                    <a:cubicBezTo>
                      <a:pt x="54" y="45"/>
                      <a:pt x="46" y="61"/>
                      <a:pt x="38" y="67"/>
                    </a:cubicBezTo>
                    <a:cubicBezTo>
                      <a:pt x="32" y="71"/>
                      <a:pt x="27" y="74"/>
                      <a:pt x="22" y="77"/>
                    </a:cubicBezTo>
                    <a:cubicBezTo>
                      <a:pt x="16" y="81"/>
                      <a:pt x="5" y="86"/>
                      <a:pt x="5" y="86"/>
                    </a:cubicBezTo>
                    <a:cubicBezTo>
                      <a:pt x="9" y="95"/>
                      <a:pt x="7" y="97"/>
                      <a:pt x="0" y="105"/>
                    </a:cubicBezTo>
                    <a:cubicBezTo>
                      <a:pt x="17" y="107"/>
                      <a:pt x="22" y="107"/>
                      <a:pt x="16" y="120"/>
                    </a:cubicBezTo>
                    <a:cubicBezTo>
                      <a:pt x="27" y="122"/>
                      <a:pt x="48" y="116"/>
                      <a:pt x="59" y="115"/>
                    </a:cubicBezTo>
                    <a:cubicBezTo>
                      <a:pt x="71" y="112"/>
                      <a:pt x="73" y="117"/>
                      <a:pt x="83" y="111"/>
                    </a:cubicBezTo>
                    <a:cubicBezTo>
                      <a:pt x="89" y="96"/>
                      <a:pt x="83" y="100"/>
                      <a:pt x="97" y="96"/>
                    </a:cubicBezTo>
                    <a:cubicBezTo>
                      <a:pt x="100" y="94"/>
                      <a:pt x="103" y="93"/>
                      <a:pt x="105" y="90"/>
                    </a:cubicBezTo>
                    <a:cubicBezTo>
                      <a:pt x="106" y="88"/>
                      <a:pt x="106" y="85"/>
                      <a:pt x="108" y="84"/>
                    </a:cubicBezTo>
                    <a:cubicBezTo>
                      <a:pt x="112" y="80"/>
                      <a:pt x="140" y="69"/>
                      <a:pt x="148" y="67"/>
                    </a:cubicBezTo>
                    <a:cubicBezTo>
                      <a:pt x="160" y="52"/>
                      <a:pt x="153" y="56"/>
                      <a:pt x="167" y="52"/>
                    </a:cubicBezTo>
                    <a:cubicBezTo>
                      <a:pt x="178" y="55"/>
                      <a:pt x="179" y="62"/>
                      <a:pt x="191" y="58"/>
                    </a:cubicBezTo>
                    <a:cubicBezTo>
                      <a:pt x="199" y="52"/>
                      <a:pt x="206" y="51"/>
                      <a:pt x="215" y="46"/>
                    </a:cubicBezTo>
                    <a:cubicBezTo>
                      <a:pt x="226" y="58"/>
                      <a:pt x="217" y="46"/>
                      <a:pt x="223" y="69"/>
                    </a:cubicBezTo>
                    <a:cubicBezTo>
                      <a:pt x="226" y="79"/>
                      <a:pt x="233" y="85"/>
                      <a:pt x="237" y="94"/>
                    </a:cubicBezTo>
                    <a:cubicBezTo>
                      <a:pt x="227" y="100"/>
                      <a:pt x="229" y="104"/>
                      <a:pt x="218" y="107"/>
                    </a:cubicBezTo>
                    <a:cubicBezTo>
                      <a:pt x="207" y="120"/>
                      <a:pt x="203" y="113"/>
                      <a:pt x="188" y="109"/>
                    </a:cubicBezTo>
                    <a:cubicBezTo>
                      <a:pt x="191" y="117"/>
                      <a:pt x="200" y="127"/>
                      <a:pt x="210" y="132"/>
                    </a:cubicBezTo>
                    <a:cubicBezTo>
                      <a:pt x="218" y="114"/>
                      <a:pt x="211" y="122"/>
                      <a:pt x="231" y="113"/>
                    </a:cubicBezTo>
                    <a:cubicBezTo>
                      <a:pt x="237" y="111"/>
                      <a:pt x="248" y="105"/>
                      <a:pt x="248" y="105"/>
                    </a:cubicBezTo>
                    <a:cubicBezTo>
                      <a:pt x="248" y="100"/>
                      <a:pt x="246" y="94"/>
                      <a:pt x="250" y="90"/>
                    </a:cubicBezTo>
                    <a:cubicBezTo>
                      <a:pt x="253" y="88"/>
                      <a:pt x="254" y="96"/>
                      <a:pt x="258" y="96"/>
                    </a:cubicBezTo>
                    <a:cubicBezTo>
                      <a:pt x="262" y="97"/>
                      <a:pt x="264" y="94"/>
                      <a:pt x="266" y="92"/>
                    </a:cubicBezTo>
                    <a:cubicBezTo>
                      <a:pt x="262" y="82"/>
                      <a:pt x="252" y="77"/>
                      <a:pt x="248" y="67"/>
                    </a:cubicBezTo>
                    <a:cubicBezTo>
                      <a:pt x="250" y="63"/>
                      <a:pt x="255" y="58"/>
                      <a:pt x="253" y="54"/>
                    </a:cubicBezTo>
                    <a:cubicBezTo>
                      <a:pt x="251" y="50"/>
                      <a:pt x="248" y="42"/>
                      <a:pt x="248" y="42"/>
                    </a:cubicBezTo>
                    <a:cubicBezTo>
                      <a:pt x="256" y="32"/>
                      <a:pt x="259" y="35"/>
                      <a:pt x="266" y="44"/>
                    </a:cubicBezTo>
                    <a:cubicBezTo>
                      <a:pt x="270" y="56"/>
                      <a:pt x="276" y="61"/>
                      <a:pt x="285" y="71"/>
                    </a:cubicBezTo>
                    <a:cubicBezTo>
                      <a:pt x="281" y="81"/>
                      <a:pt x="289" y="82"/>
                      <a:pt x="277" y="88"/>
                    </a:cubicBezTo>
                    <a:cubicBezTo>
                      <a:pt x="262" y="106"/>
                      <a:pt x="278" y="83"/>
                      <a:pt x="274" y="101"/>
                    </a:cubicBezTo>
                    <a:cubicBezTo>
                      <a:pt x="274" y="105"/>
                      <a:pt x="268" y="109"/>
                      <a:pt x="266" y="113"/>
                    </a:cubicBezTo>
                    <a:cubicBezTo>
                      <a:pt x="270" y="122"/>
                      <a:pt x="268" y="125"/>
                      <a:pt x="261" y="132"/>
                    </a:cubicBezTo>
                    <a:cubicBezTo>
                      <a:pt x="268" y="149"/>
                      <a:pt x="282" y="134"/>
                      <a:pt x="296" y="130"/>
                    </a:cubicBezTo>
                    <a:cubicBezTo>
                      <a:pt x="299" y="122"/>
                      <a:pt x="295" y="119"/>
                      <a:pt x="299" y="111"/>
                    </a:cubicBezTo>
                    <a:cubicBezTo>
                      <a:pt x="296" y="105"/>
                      <a:pt x="288" y="97"/>
                      <a:pt x="299" y="92"/>
                    </a:cubicBezTo>
                    <a:cubicBezTo>
                      <a:pt x="303" y="90"/>
                      <a:pt x="315" y="88"/>
                      <a:pt x="315" y="88"/>
                    </a:cubicBezTo>
                    <a:cubicBezTo>
                      <a:pt x="326" y="91"/>
                      <a:pt x="325" y="95"/>
                      <a:pt x="331" y="103"/>
                    </a:cubicBezTo>
                    <a:cubicBezTo>
                      <a:pt x="339" y="84"/>
                      <a:pt x="331" y="90"/>
                      <a:pt x="361" y="92"/>
                    </a:cubicBezTo>
                    <a:cubicBezTo>
                      <a:pt x="355" y="76"/>
                      <a:pt x="365" y="76"/>
                      <a:pt x="382" y="73"/>
                    </a:cubicBezTo>
                    <a:cubicBezTo>
                      <a:pt x="383" y="71"/>
                      <a:pt x="387" y="57"/>
                      <a:pt x="393" y="54"/>
                    </a:cubicBezTo>
                    <a:cubicBezTo>
                      <a:pt x="398" y="52"/>
                      <a:pt x="409" y="50"/>
                      <a:pt x="409" y="50"/>
                    </a:cubicBezTo>
                    <a:cubicBezTo>
                      <a:pt x="430" y="54"/>
                      <a:pt x="413" y="58"/>
                      <a:pt x="431" y="63"/>
                    </a:cubicBezTo>
                    <a:cubicBezTo>
                      <a:pt x="433" y="61"/>
                      <a:pt x="435" y="57"/>
                      <a:pt x="439" y="56"/>
                    </a:cubicBezTo>
                    <a:cubicBezTo>
                      <a:pt x="445" y="55"/>
                      <a:pt x="452" y="61"/>
                      <a:pt x="457" y="58"/>
                    </a:cubicBezTo>
                    <a:cubicBezTo>
                      <a:pt x="461" y="57"/>
                      <a:pt x="457" y="52"/>
                      <a:pt x="455" y="50"/>
                    </a:cubicBezTo>
                    <a:cubicBezTo>
                      <a:pt x="451" y="47"/>
                      <a:pt x="444" y="47"/>
                      <a:pt x="439" y="46"/>
                    </a:cubicBezTo>
                    <a:cubicBezTo>
                      <a:pt x="436" y="45"/>
                      <a:pt x="431" y="44"/>
                      <a:pt x="431" y="44"/>
                    </a:cubicBezTo>
                    <a:cubicBezTo>
                      <a:pt x="440" y="38"/>
                      <a:pt x="443" y="36"/>
                      <a:pt x="455" y="40"/>
                    </a:cubicBezTo>
                    <a:cubicBezTo>
                      <a:pt x="461" y="38"/>
                      <a:pt x="467" y="35"/>
                      <a:pt x="474" y="35"/>
                    </a:cubicBezTo>
                    <a:cubicBezTo>
                      <a:pt x="483" y="36"/>
                      <a:pt x="511" y="43"/>
                      <a:pt x="519" y="46"/>
                    </a:cubicBezTo>
                    <a:cubicBezTo>
                      <a:pt x="527" y="49"/>
                      <a:pt x="544" y="54"/>
                      <a:pt x="544" y="54"/>
                    </a:cubicBezTo>
                    <a:cubicBezTo>
                      <a:pt x="548" y="54"/>
                      <a:pt x="560" y="52"/>
                      <a:pt x="565" y="50"/>
                    </a:cubicBezTo>
                    <a:cubicBezTo>
                      <a:pt x="570" y="47"/>
                      <a:pt x="581" y="42"/>
                      <a:pt x="581" y="42"/>
                    </a:cubicBezTo>
                    <a:cubicBezTo>
                      <a:pt x="585" y="42"/>
                      <a:pt x="598" y="44"/>
                      <a:pt x="600" y="48"/>
                    </a:cubicBezTo>
                    <a:cubicBezTo>
                      <a:pt x="603" y="55"/>
                      <a:pt x="589" y="61"/>
                      <a:pt x="584" y="63"/>
                    </a:cubicBezTo>
                    <a:cubicBezTo>
                      <a:pt x="576" y="69"/>
                      <a:pt x="568" y="69"/>
                      <a:pt x="565" y="77"/>
                    </a:cubicBezTo>
                    <a:cubicBezTo>
                      <a:pt x="568" y="86"/>
                      <a:pt x="564" y="92"/>
                      <a:pt x="568" y="101"/>
                    </a:cubicBezTo>
                    <a:cubicBezTo>
                      <a:pt x="574" y="93"/>
                      <a:pt x="577" y="91"/>
                      <a:pt x="589" y="94"/>
                    </a:cubicBezTo>
                    <a:cubicBezTo>
                      <a:pt x="595" y="108"/>
                      <a:pt x="602" y="93"/>
                      <a:pt x="611" y="88"/>
                    </a:cubicBezTo>
                    <a:cubicBezTo>
                      <a:pt x="613" y="86"/>
                      <a:pt x="613" y="83"/>
                      <a:pt x="616" y="82"/>
                    </a:cubicBezTo>
                    <a:cubicBezTo>
                      <a:pt x="618" y="80"/>
                      <a:pt x="622" y="81"/>
                      <a:pt x="624" y="80"/>
                    </a:cubicBezTo>
                    <a:cubicBezTo>
                      <a:pt x="626" y="78"/>
                      <a:pt x="626" y="75"/>
                      <a:pt x="627" y="73"/>
                    </a:cubicBezTo>
                    <a:cubicBezTo>
                      <a:pt x="632" y="65"/>
                      <a:pt x="638" y="63"/>
                      <a:pt x="648" y="61"/>
                    </a:cubicBezTo>
                    <a:cubicBezTo>
                      <a:pt x="664" y="62"/>
                      <a:pt x="684" y="69"/>
                      <a:pt x="700" y="69"/>
                    </a:cubicBezTo>
                    <a:lnTo>
                      <a:pt x="794" y="84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1" name="Freeform 61"/>
              <p:cNvSpPr>
                <a:spLocks/>
              </p:cNvSpPr>
              <p:nvPr userDrawn="1"/>
            </p:nvSpPr>
            <p:spPr bwMode="ltGray">
              <a:xfrm>
                <a:off x="971" y="91"/>
                <a:ext cx="30" cy="25"/>
              </a:xfrm>
              <a:custGeom>
                <a:avLst/>
                <a:gdLst>
                  <a:gd name="T0" fmla="*/ 3 w 31"/>
                  <a:gd name="T1" fmla="*/ 28 h 30"/>
                  <a:gd name="T2" fmla="*/ 31 w 31"/>
                  <a:gd name="T3" fmla="*/ 0 h 30"/>
                  <a:gd name="T4" fmla="*/ 19 w 31"/>
                  <a:gd name="T5" fmla="*/ 24 h 30"/>
                  <a:gd name="T6" fmla="*/ 3 w 31"/>
                  <a:gd name="T7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30">
                    <a:moveTo>
                      <a:pt x="3" y="28"/>
                    </a:moveTo>
                    <a:cubicBezTo>
                      <a:pt x="8" y="8"/>
                      <a:pt x="12" y="6"/>
                      <a:pt x="31" y="0"/>
                    </a:cubicBezTo>
                    <a:cubicBezTo>
                      <a:pt x="29" y="5"/>
                      <a:pt x="25" y="22"/>
                      <a:pt x="19" y="24"/>
                    </a:cubicBezTo>
                    <a:cubicBezTo>
                      <a:pt x="0" y="30"/>
                      <a:pt x="3" y="9"/>
                      <a:pt x="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2" name="Freeform 62"/>
              <p:cNvSpPr>
                <a:spLocks/>
              </p:cNvSpPr>
              <p:nvPr userDrawn="1"/>
            </p:nvSpPr>
            <p:spPr bwMode="ltGray">
              <a:xfrm>
                <a:off x="935" y="125"/>
                <a:ext cx="45" cy="27"/>
              </a:xfrm>
              <a:custGeom>
                <a:avLst/>
                <a:gdLst>
                  <a:gd name="T0" fmla="*/ 6 w 44"/>
                  <a:gd name="T1" fmla="*/ 32 h 32"/>
                  <a:gd name="T2" fmla="*/ 22 w 44"/>
                  <a:gd name="T3" fmla="*/ 0 h 32"/>
                  <a:gd name="T4" fmla="*/ 38 w 44"/>
                  <a:gd name="T5" fmla="*/ 4 h 32"/>
                  <a:gd name="T6" fmla="*/ 6 w 44"/>
                  <a:gd name="T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32">
                    <a:moveTo>
                      <a:pt x="6" y="32"/>
                    </a:moveTo>
                    <a:cubicBezTo>
                      <a:pt x="0" y="14"/>
                      <a:pt x="7" y="10"/>
                      <a:pt x="22" y="0"/>
                    </a:cubicBezTo>
                    <a:cubicBezTo>
                      <a:pt x="27" y="1"/>
                      <a:pt x="35" y="0"/>
                      <a:pt x="38" y="4"/>
                    </a:cubicBezTo>
                    <a:cubicBezTo>
                      <a:pt x="44" y="13"/>
                      <a:pt x="16" y="32"/>
                      <a:pt x="6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3" name="Freeform 63"/>
              <p:cNvSpPr>
                <a:spLocks/>
              </p:cNvSpPr>
              <p:nvPr userDrawn="1"/>
            </p:nvSpPr>
            <p:spPr bwMode="ltGray">
              <a:xfrm>
                <a:off x="1081" y="226"/>
                <a:ext cx="75" cy="14"/>
              </a:xfrm>
              <a:custGeom>
                <a:avLst/>
                <a:gdLst>
                  <a:gd name="T0" fmla="*/ 37 w 76"/>
                  <a:gd name="T1" fmla="*/ 18 h 18"/>
                  <a:gd name="T2" fmla="*/ 25 w 76"/>
                  <a:gd name="T3" fmla="*/ 2 h 18"/>
                  <a:gd name="T4" fmla="*/ 37 w 76"/>
                  <a:gd name="T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18">
                    <a:moveTo>
                      <a:pt x="37" y="18"/>
                    </a:moveTo>
                    <a:cubicBezTo>
                      <a:pt x="25" y="14"/>
                      <a:pt x="0" y="10"/>
                      <a:pt x="25" y="2"/>
                    </a:cubicBezTo>
                    <a:cubicBezTo>
                      <a:pt x="76" y="9"/>
                      <a:pt x="46" y="0"/>
                      <a:pt x="37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4" name="Freeform 64"/>
              <p:cNvSpPr>
                <a:spLocks/>
              </p:cNvSpPr>
              <p:nvPr userDrawn="1"/>
            </p:nvSpPr>
            <p:spPr bwMode="ltGray">
              <a:xfrm>
                <a:off x="1210" y="223"/>
                <a:ext cx="42" cy="37"/>
              </a:xfrm>
              <a:custGeom>
                <a:avLst/>
                <a:gdLst>
                  <a:gd name="T0" fmla="*/ 0 w 42"/>
                  <a:gd name="T1" fmla="*/ 21 h 44"/>
                  <a:gd name="T2" fmla="*/ 12 w 42"/>
                  <a:gd name="T3" fmla="*/ 9 h 44"/>
                  <a:gd name="T4" fmla="*/ 0 w 42"/>
                  <a:gd name="T5" fmla="*/ 2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44">
                    <a:moveTo>
                      <a:pt x="0" y="21"/>
                    </a:moveTo>
                    <a:cubicBezTo>
                      <a:pt x="4" y="17"/>
                      <a:pt x="7" y="11"/>
                      <a:pt x="12" y="9"/>
                    </a:cubicBezTo>
                    <a:cubicBezTo>
                      <a:pt x="42" y="0"/>
                      <a:pt x="23" y="44"/>
                      <a:pt x="0" y="2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5" name="Freeform 65"/>
              <p:cNvSpPr>
                <a:spLocks/>
              </p:cNvSpPr>
              <p:nvPr userDrawn="1"/>
            </p:nvSpPr>
            <p:spPr bwMode="ltGray">
              <a:xfrm>
                <a:off x="865" y="123"/>
                <a:ext cx="33" cy="24"/>
              </a:xfrm>
              <a:custGeom>
                <a:avLst/>
                <a:gdLst>
                  <a:gd name="T0" fmla="*/ 7 w 31"/>
                  <a:gd name="T1" fmla="*/ 22 h 30"/>
                  <a:gd name="T2" fmla="*/ 31 w 31"/>
                  <a:gd name="T3" fmla="*/ 10 h 30"/>
                  <a:gd name="T4" fmla="*/ 7 w 31"/>
                  <a:gd name="T5" fmla="*/ 2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30">
                    <a:moveTo>
                      <a:pt x="7" y="22"/>
                    </a:moveTo>
                    <a:cubicBezTo>
                      <a:pt x="0" y="0"/>
                      <a:pt x="15" y="6"/>
                      <a:pt x="31" y="10"/>
                    </a:cubicBezTo>
                    <a:cubicBezTo>
                      <a:pt x="14" y="16"/>
                      <a:pt x="15" y="30"/>
                      <a:pt x="7" y="2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6239" name="Group 159"/>
            <p:cNvGrpSpPr>
              <a:grpSpLocks/>
            </p:cNvGrpSpPr>
            <p:nvPr userDrawn="1"/>
          </p:nvGrpSpPr>
          <p:grpSpPr bwMode="auto">
            <a:xfrm>
              <a:off x="7" y="6"/>
              <a:ext cx="5739" cy="1022"/>
              <a:chOff x="1056" y="111"/>
              <a:chExt cx="2448" cy="418"/>
            </a:xfrm>
          </p:grpSpPr>
          <p:sp>
            <p:nvSpPr>
              <p:cNvPr id="46190" name="Line 110"/>
              <p:cNvSpPr>
                <a:spLocks noChangeShapeType="1"/>
              </p:cNvSpPr>
              <p:nvPr/>
            </p:nvSpPr>
            <p:spPr bwMode="white">
              <a:xfrm>
                <a:off x="1056" y="332"/>
                <a:ext cx="2448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2" name="Line 112"/>
              <p:cNvSpPr>
                <a:spLocks noChangeShapeType="1"/>
              </p:cNvSpPr>
              <p:nvPr/>
            </p:nvSpPr>
            <p:spPr bwMode="white">
              <a:xfrm>
                <a:off x="1254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3" name="Line 113"/>
              <p:cNvSpPr>
                <a:spLocks noChangeShapeType="1"/>
              </p:cNvSpPr>
              <p:nvPr/>
            </p:nvSpPr>
            <p:spPr bwMode="white">
              <a:xfrm>
                <a:off x="1482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4" name="Line 114"/>
              <p:cNvSpPr>
                <a:spLocks noChangeShapeType="1"/>
              </p:cNvSpPr>
              <p:nvPr/>
            </p:nvSpPr>
            <p:spPr bwMode="white">
              <a:xfrm>
                <a:off x="1710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5" name="Line 115"/>
              <p:cNvSpPr>
                <a:spLocks noChangeShapeType="1"/>
              </p:cNvSpPr>
              <p:nvPr/>
            </p:nvSpPr>
            <p:spPr bwMode="white">
              <a:xfrm>
                <a:off x="1938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6" name="Line 116"/>
              <p:cNvSpPr>
                <a:spLocks noChangeShapeType="1"/>
              </p:cNvSpPr>
              <p:nvPr/>
            </p:nvSpPr>
            <p:spPr bwMode="white">
              <a:xfrm>
                <a:off x="2166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7" name="Line 117"/>
              <p:cNvSpPr>
                <a:spLocks noChangeShapeType="1"/>
              </p:cNvSpPr>
              <p:nvPr/>
            </p:nvSpPr>
            <p:spPr bwMode="white">
              <a:xfrm>
                <a:off x="2394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8" name="Line 118"/>
              <p:cNvSpPr>
                <a:spLocks noChangeShapeType="1"/>
              </p:cNvSpPr>
              <p:nvPr/>
            </p:nvSpPr>
            <p:spPr bwMode="white">
              <a:xfrm>
                <a:off x="2622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9" name="Line 119"/>
              <p:cNvSpPr>
                <a:spLocks noChangeShapeType="1"/>
              </p:cNvSpPr>
              <p:nvPr/>
            </p:nvSpPr>
            <p:spPr bwMode="white">
              <a:xfrm>
                <a:off x="2850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00" name="Line 120"/>
              <p:cNvSpPr>
                <a:spLocks noChangeShapeType="1"/>
              </p:cNvSpPr>
              <p:nvPr/>
            </p:nvSpPr>
            <p:spPr bwMode="white">
              <a:xfrm>
                <a:off x="3078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01" name="Line 121"/>
              <p:cNvSpPr>
                <a:spLocks noChangeShapeType="1"/>
              </p:cNvSpPr>
              <p:nvPr/>
            </p:nvSpPr>
            <p:spPr bwMode="white">
              <a:xfrm>
                <a:off x="3306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6240" name="Group 160"/>
            <p:cNvGrpSpPr>
              <a:grpSpLocks/>
            </p:cNvGrpSpPr>
            <p:nvPr userDrawn="1"/>
          </p:nvGrpSpPr>
          <p:grpSpPr bwMode="auto">
            <a:xfrm>
              <a:off x="363" y="1"/>
              <a:ext cx="4919" cy="1034"/>
              <a:chOff x="1208" y="109"/>
              <a:chExt cx="2098" cy="423"/>
            </a:xfrm>
          </p:grpSpPr>
          <p:sp>
            <p:nvSpPr>
              <p:cNvPr id="46212" name="Line 132"/>
              <p:cNvSpPr>
                <a:spLocks noChangeShapeType="1"/>
              </p:cNvSpPr>
              <p:nvPr/>
            </p:nvSpPr>
            <p:spPr bwMode="ltGray">
              <a:xfrm>
                <a:off x="2850" y="110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13" name="Line 133"/>
              <p:cNvSpPr>
                <a:spLocks noChangeShapeType="1"/>
              </p:cNvSpPr>
              <p:nvPr/>
            </p:nvSpPr>
            <p:spPr bwMode="ltGray">
              <a:xfrm>
                <a:off x="2972" y="332"/>
                <a:ext cx="7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14" name="Line 134"/>
              <p:cNvSpPr>
                <a:spLocks noChangeShapeType="1"/>
              </p:cNvSpPr>
              <p:nvPr/>
            </p:nvSpPr>
            <p:spPr bwMode="ltGray">
              <a:xfrm>
                <a:off x="3078" y="350"/>
                <a:ext cx="0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15" name="Line 135"/>
              <p:cNvSpPr>
                <a:spLocks noChangeShapeType="1"/>
              </p:cNvSpPr>
              <p:nvPr/>
            </p:nvSpPr>
            <p:spPr bwMode="ltGray">
              <a:xfrm>
                <a:off x="3306" y="450"/>
                <a:ext cx="0" cy="79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25" name="Line 145"/>
              <p:cNvSpPr>
                <a:spLocks noChangeShapeType="1"/>
              </p:cNvSpPr>
              <p:nvPr/>
            </p:nvSpPr>
            <p:spPr bwMode="ltGray">
              <a:xfrm>
                <a:off x="2166" y="114"/>
                <a:ext cx="0" cy="6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26" name="Line 146"/>
              <p:cNvSpPr>
                <a:spLocks noChangeShapeType="1"/>
              </p:cNvSpPr>
              <p:nvPr/>
            </p:nvSpPr>
            <p:spPr bwMode="ltGray">
              <a:xfrm>
                <a:off x="1938" y="111"/>
                <a:ext cx="0" cy="33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27" name="Line 147"/>
              <p:cNvSpPr>
                <a:spLocks noChangeShapeType="1"/>
              </p:cNvSpPr>
              <p:nvPr/>
            </p:nvSpPr>
            <p:spPr bwMode="ltGray">
              <a:xfrm flipH="1">
                <a:off x="1912" y="332"/>
                <a:ext cx="6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28" name="Line 148"/>
              <p:cNvSpPr>
                <a:spLocks noChangeShapeType="1"/>
              </p:cNvSpPr>
              <p:nvPr/>
            </p:nvSpPr>
            <p:spPr bwMode="ltGray">
              <a:xfrm>
                <a:off x="1778" y="33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29" name="Line 149"/>
              <p:cNvSpPr>
                <a:spLocks noChangeShapeType="1"/>
              </p:cNvSpPr>
              <p:nvPr/>
            </p:nvSpPr>
            <p:spPr bwMode="ltGray">
              <a:xfrm flipH="1">
                <a:off x="1578" y="332"/>
                <a:ext cx="8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0" name="Line 150"/>
              <p:cNvSpPr>
                <a:spLocks noChangeShapeType="1"/>
              </p:cNvSpPr>
              <p:nvPr/>
            </p:nvSpPr>
            <p:spPr bwMode="ltGray">
              <a:xfrm>
                <a:off x="1208" y="33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1" name="Line 151"/>
              <p:cNvSpPr>
                <a:spLocks noChangeShapeType="1"/>
              </p:cNvSpPr>
              <p:nvPr/>
            </p:nvSpPr>
            <p:spPr bwMode="ltGray">
              <a:xfrm>
                <a:off x="1480" y="234"/>
                <a:ext cx="0" cy="29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2" name="Line 152"/>
              <p:cNvSpPr>
                <a:spLocks noChangeShapeType="1"/>
              </p:cNvSpPr>
              <p:nvPr/>
            </p:nvSpPr>
            <p:spPr bwMode="ltGray">
              <a:xfrm>
                <a:off x="1254" y="252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3" name="Line 153"/>
              <p:cNvSpPr>
                <a:spLocks noChangeShapeType="1"/>
              </p:cNvSpPr>
              <p:nvPr/>
            </p:nvSpPr>
            <p:spPr bwMode="ltGray">
              <a:xfrm flipH="1" flipV="1">
                <a:off x="1482" y="109"/>
                <a:ext cx="0" cy="2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4" name="Line 154"/>
              <p:cNvSpPr>
                <a:spLocks noChangeShapeType="1"/>
              </p:cNvSpPr>
              <p:nvPr/>
            </p:nvSpPr>
            <p:spPr bwMode="ltGray">
              <a:xfrm>
                <a:off x="1710" y="1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5" name="Line 155"/>
              <p:cNvSpPr>
                <a:spLocks noChangeShapeType="1"/>
              </p:cNvSpPr>
              <p:nvPr/>
            </p:nvSpPr>
            <p:spPr bwMode="ltGray">
              <a:xfrm flipV="1">
                <a:off x="1710" y="111"/>
                <a:ext cx="0" cy="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1828800"/>
            <a:ext cx="9245600" cy="2362200"/>
          </a:xfr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4572000"/>
            <a:ext cx="92456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267200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6249" name="Picture 169" descr="镂空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83267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668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6780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8238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28775"/>
            <a:ext cx="5080000" cy="46339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28775"/>
            <a:ext cx="5080000" cy="46339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22877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53086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500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solidFill>
                  <a:srgbClr val="320DCD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8477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74436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64569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64500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1865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540752" y="476250"/>
            <a:ext cx="2736849" cy="57864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8084" y="476250"/>
            <a:ext cx="8009467" cy="57864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90503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8084" y="476250"/>
            <a:ext cx="10363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628775"/>
            <a:ext cx="10363200" cy="463391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85883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8084" y="476250"/>
            <a:ext cx="10363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914400" y="1628775"/>
            <a:ext cx="10363200" cy="463391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083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8084" y="476250"/>
            <a:ext cx="10363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628775"/>
            <a:ext cx="5080000" cy="46339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28775"/>
            <a:ext cx="5080000" cy="46339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99622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43" name="Rectangle 163"/>
          <p:cNvSpPr>
            <a:spLocks noChangeArrowheads="1"/>
          </p:cNvSpPr>
          <p:nvPr/>
        </p:nvSpPr>
        <p:spPr bwMode="hidden">
          <a:xfrm>
            <a:off x="2336800" y="1600200"/>
            <a:ext cx="9855200" cy="52578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6246" name="Group 166"/>
          <p:cNvGrpSpPr>
            <a:grpSpLocks/>
          </p:cNvGrpSpPr>
          <p:nvPr/>
        </p:nvGrpSpPr>
        <p:grpSpPr bwMode="auto">
          <a:xfrm>
            <a:off x="0" y="-19050"/>
            <a:ext cx="12192000" cy="1658938"/>
            <a:chOff x="0" y="-9"/>
            <a:chExt cx="5760" cy="1045"/>
          </a:xfrm>
        </p:grpSpPr>
        <p:sp>
          <p:nvSpPr>
            <p:cNvPr id="46087" name="Freeform 7"/>
            <p:cNvSpPr>
              <a:spLocks/>
            </p:cNvSpPr>
            <p:nvPr userDrawn="1"/>
          </p:nvSpPr>
          <p:spPr bwMode="ltGray">
            <a:xfrm>
              <a:off x="0" y="4"/>
              <a:ext cx="5760" cy="1032"/>
            </a:xfrm>
            <a:custGeom>
              <a:avLst/>
              <a:gdLst>
                <a:gd name="T0" fmla="*/ 4848 w 4848"/>
                <a:gd name="T1" fmla="*/ 432 h 432"/>
                <a:gd name="T2" fmla="*/ 0 w 4848"/>
                <a:gd name="T3" fmla="*/ 432 h 432"/>
                <a:gd name="T4" fmla="*/ 0 w 4848"/>
                <a:gd name="T5" fmla="*/ 0 h 432"/>
                <a:gd name="T6" fmla="*/ 4848 w 4848"/>
                <a:gd name="T7" fmla="*/ 0 h 432"/>
                <a:gd name="T8" fmla="*/ 4848 w 4848"/>
                <a:gd name="T9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48" h="432">
                  <a:moveTo>
                    <a:pt x="4848" y="432"/>
                  </a:moveTo>
                  <a:lnTo>
                    <a:pt x="0" y="432"/>
                  </a:lnTo>
                  <a:lnTo>
                    <a:pt x="0" y="0"/>
                  </a:lnTo>
                  <a:lnTo>
                    <a:pt x="4848" y="0"/>
                  </a:lnTo>
                  <a:lnTo>
                    <a:pt x="4848" y="432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6245" name="Group 165"/>
            <p:cNvGrpSpPr>
              <a:grpSpLocks/>
            </p:cNvGrpSpPr>
            <p:nvPr userDrawn="1"/>
          </p:nvGrpSpPr>
          <p:grpSpPr bwMode="auto">
            <a:xfrm>
              <a:off x="333" y="-9"/>
              <a:ext cx="5176" cy="1044"/>
              <a:chOff x="333" y="-9"/>
              <a:chExt cx="5176" cy="1044"/>
            </a:xfrm>
          </p:grpSpPr>
          <p:sp>
            <p:nvSpPr>
              <p:cNvPr id="46090" name="Freeform 10"/>
              <p:cNvSpPr>
                <a:spLocks/>
              </p:cNvSpPr>
              <p:nvPr userDrawn="1"/>
            </p:nvSpPr>
            <p:spPr bwMode="ltGray">
              <a:xfrm>
                <a:off x="3230" y="949"/>
                <a:ext cx="17" cy="20"/>
              </a:xfrm>
              <a:custGeom>
                <a:avLst/>
                <a:gdLst>
                  <a:gd name="T0" fmla="*/ 5 w 15"/>
                  <a:gd name="T1" fmla="*/ 11 h 23"/>
                  <a:gd name="T2" fmla="*/ 15 w 15"/>
                  <a:gd name="T3" fmla="*/ 5 h 23"/>
                  <a:gd name="T4" fmla="*/ 13 w 15"/>
                  <a:gd name="T5" fmla="*/ 17 h 23"/>
                  <a:gd name="T6" fmla="*/ 5 w 15"/>
                  <a:gd name="T7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23">
                    <a:moveTo>
                      <a:pt x="5" y="11"/>
                    </a:moveTo>
                    <a:cubicBezTo>
                      <a:pt x="2" y="1"/>
                      <a:pt x="7" y="0"/>
                      <a:pt x="15" y="5"/>
                    </a:cubicBezTo>
                    <a:cubicBezTo>
                      <a:pt x="14" y="9"/>
                      <a:pt x="15" y="13"/>
                      <a:pt x="13" y="17"/>
                    </a:cubicBezTo>
                    <a:cubicBezTo>
                      <a:pt x="9" y="23"/>
                      <a:pt x="0" y="16"/>
                      <a:pt x="5" y="1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1" name="Freeform 11"/>
              <p:cNvSpPr>
                <a:spLocks/>
              </p:cNvSpPr>
              <p:nvPr userDrawn="1"/>
            </p:nvSpPr>
            <p:spPr bwMode="ltGray">
              <a:xfrm>
                <a:off x="3406" y="1015"/>
                <a:ext cx="21" cy="20"/>
              </a:xfrm>
              <a:custGeom>
                <a:avLst/>
                <a:gdLst>
                  <a:gd name="T0" fmla="*/ 3 w 20"/>
                  <a:gd name="T1" fmla="*/ 13 h 23"/>
                  <a:gd name="T2" fmla="*/ 11 w 20"/>
                  <a:gd name="T3" fmla="*/ 3 h 23"/>
                  <a:gd name="T4" fmla="*/ 7 w 20"/>
                  <a:gd name="T5" fmla="*/ 19 h 23"/>
                  <a:gd name="T6" fmla="*/ 3 w 20"/>
                  <a:gd name="T7" fmla="*/ 1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23">
                    <a:moveTo>
                      <a:pt x="3" y="13"/>
                    </a:moveTo>
                    <a:cubicBezTo>
                      <a:pt x="0" y="5"/>
                      <a:pt x="2" y="0"/>
                      <a:pt x="11" y="3"/>
                    </a:cubicBezTo>
                    <a:cubicBezTo>
                      <a:pt x="16" y="10"/>
                      <a:pt x="20" y="23"/>
                      <a:pt x="7" y="19"/>
                    </a:cubicBezTo>
                    <a:cubicBezTo>
                      <a:pt x="6" y="17"/>
                      <a:pt x="3" y="13"/>
                      <a:pt x="3" y="1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2" name="Freeform 12"/>
              <p:cNvSpPr>
                <a:spLocks/>
              </p:cNvSpPr>
              <p:nvPr userDrawn="1"/>
            </p:nvSpPr>
            <p:spPr bwMode="ltGray">
              <a:xfrm>
                <a:off x="2909" y="908"/>
                <a:ext cx="31" cy="34"/>
              </a:xfrm>
              <a:custGeom>
                <a:avLst/>
                <a:gdLst>
                  <a:gd name="T0" fmla="*/ 16 w 30"/>
                  <a:gd name="T1" fmla="*/ 33 h 42"/>
                  <a:gd name="T2" fmla="*/ 8 w 30"/>
                  <a:gd name="T3" fmla="*/ 21 h 42"/>
                  <a:gd name="T4" fmla="*/ 0 w 30"/>
                  <a:gd name="T5" fmla="*/ 9 h 42"/>
                  <a:gd name="T6" fmla="*/ 16 w 30"/>
                  <a:gd name="T7" fmla="*/ 3 h 42"/>
                  <a:gd name="T8" fmla="*/ 30 w 30"/>
                  <a:gd name="T9" fmla="*/ 23 h 42"/>
                  <a:gd name="T10" fmla="*/ 28 w 30"/>
                  <a:gd name="T11" fmla="*/ 31 h 42"/>
                  <a:gd name="T12" fmla="*/ 16 w 30"/>
                  <a:gd name="T13" fmla="*/ 3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42">
                    <a:moveTo>
                      <a:pt x="16" y="33"/>
                    </a:moveTo>
                    <a:cubicBezTo>
                      <a:pt x="3" y="20"/>
                      <a:pt x="15" y="34"/>
                      <a:pt x="8" y="21"/>
                    </a:cubicBezTo>
                    <a:cubicBezTo>
                      <a:pt x="6" y="17"/>
                      <a:pt x="0" y="9"/>
                      <a:pt x="0" y="9"/>
                    </a:cubicBezTo>
                    <a:cubicBezTo>
                      <a:pt x="5" y="1"/>
                      <a:pt x="7" y="0"/>
                      <a:pt x="16" y="3"/>
                    </a:cubicBezTo>
                    <a:cubicBezTo>
                      <a:pt x="25" y="16"/>
                      <a:pt x="10" y="16"/>
                      <a:pt x="30" y="23"/>
                    </a:cubicBezTo>
                    <a:cubicBezTo>
                      <a:pt x="29" y="26"/>
                      <a:pt x="30" y="29"/>
                      <a:pt x="28" y="31"/>
                    </a:cubicBezTo>
                    <a:cubicBezTo>
                      <a:pt x="15" y="42"/>
                      <a:pt x="16" y="38"/>
                      <a:pt x="16" y="3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3" name="Freeform 13"/>
              <p:cNvSpPr>
                <a:spLocks/>
              </p:cNvSpPr>
              <p:nvPr userDrawn="1"/>
            </p:nvSpPr>
            <p:spPr bwMode="ltGray">
              <a:xfrm>
                <a:off x="2551" y="940"/>
                <a:ext cx="25" cy="12"/>
              </a:xfrm>
              <a:custGeom>
                <a:avLst/>
                <a:gdLst>
                  <a:gd name="T0" fmla="*/ 15 w 25"/>
                  <a:gd name="T1" fmla="*/ 16 h 16"/>
                  <a:gd name="T2" fmla="*/ 3 w 25"/>
                  <a:gd name="T3" fmla="*/ 8 h 16"/>
                  <a:gd name="T4" fmla="*/ 15 w 25"/>
                  <a:gd name="T5" fmla="*/ 0 h 16"/>
                  <a:gd name="T6" fmla="*/ 15 w 25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16">
                    <a:moveTo>
                      <a:pt x="15" y="16"/>
                    </a:moveTo>
                    <a:cubicBezTo>
                      <a:pt x="10" y="15"/>
                      <a:pt x="0" y="12"/>
                      <a:pt x="3" y="8"/>
                    </a:cubicBezTo>
                    <a:cubicBezTo>
                      <a:pt x="6" y="4"/>
                      <a:pt x="15" y="0"/>
                      <a:pt x="15" y="0"/>
                    </a:cubicBezTo>
                    <a:cubicBezTo>
                      <a:pt x="17" y="3"/>
                      <a:pt x="25" y="16"/>
                      <a:pt x="15" y="1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4" name="Freeform 14"/>
              <p:cNvSpPr>
                <a:spLocks/>
              </p:cNvSpPr>
              <p:nvPr userDrawn="1"/>
            </p:nvSpPr>
            <p:spPr bwMode="ltGray">
              <a:xfrm>
                <a:off x="2443" y="954"/>
                <a:ext cx="65" cy="39"/>
              </a:xfrm>
              <a:custGeom>
                <a:avLst/>
                <a:gdLst>
                  <a:gd name="T0" fmla="*/ 14 w 65"/>
                  <a:gd name="T1" fmla="*/ 24 h 46"/>
                  <a:gd name="T2" fmla="*/ 30 w 65"/>
                  <a:gd name="T3" fmla="*/ 4 h 46"/>
                  <a:gd name="T4" fmla="*/ 42 w 65"/>
                  <a:gd name="T5" fmla="*/ 0 h 46"/>
                  <a:gd name="T6" fmla="*/ 58 w 65"/>
                  <a:gd name="T7" fmla="*/ 12 h 46"/>
                  <a:gd name="T8" fmla="*/ 32 w 65"/>
                  <a:gd name="T9" fmla="*/ 26 h 46"/>
                  <a:gd name="T10" fmla="*/ 12 w 65"/>
                  <a:gd name="T11" fmla="*/ 46 h 46"/>
                  <a:gd name="T12" fmla="*/ 8 w 65"/>
                  <a:gd name="T13" fmla="*/ 20 h 46"/>
                  <a:gd name="T14" fmla="*/ 12 w 65"/>
                  <a:gd name="T15" fmla="*/ 14 h 46"/>
                  <a:gd name="T16" fmla="*/ 14 w 65"/>
                  <a:gd name="T17" fmla="*/ 2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46">
                    <a:moveTo>
                      <a:pt x="14" y="24"/>
                    </a:moveTo>
                    <a:cubicBezTo>
                      <a:pt x="18" y="13"/>
                      <a:pt x="16" y="9"/>
                      <a:pt x="30" y="4"/>
                    </a:cubicBezTo>
                    <a:cubicBezTo>
                      <a:pt x="34" y="3"/>
                      <a:pt x="42" y="0"/>
                      <a:pt x="42" y="0"/>
                    </a:cubicBezTo>
                    <a:cubicBezTo>
                      <a:pt x="50" y="1"/>
                      <a:pt x="65" y="0"/>
                      <a:pt x="58" y="12"/>
                    </a:cubicBezTo>
                    <a:cubicBezTo>
                      <a:pt x="53" y="21"/>
                      <a:pt x="40" y="21"/>
                      <a:pt x="32" y="26"/>
                    </a:cubicBezTo>
                    <a:cubicBezTo>
                      <a:pt x="26" y="35"/>
                      <a:pt x="23" y="42"/>
                      <a:pt x="12" y="46"/>
                    </a:cubicBezTo>
                    <a:cubicBezTo>
                      <a:pt x="0" y="42"/>
                      <a:pt x="5" y="30"/>
                      <a:pt x="8" y="20"/>
                    </a:cubicBezTo>
                    <a:cubicBezTo>
                      <a:pt x="9" y="18"/>
                      <a:pt x="10" y="13"/>
                      <a:pt x="12" y="14"/>
                    </a:cubicBezTo>
                    <a:cubicBezTo>
                      <a:pt x="15" y="16"/>
                      <a:pt x="13" y="21"/>
                      <a:pt x="14" y="2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5" name="Freeform 15"/>
              <p:cNvSpPr>
                <a:spLocks/>
              </p:cNvSpPr>
              <p:nvPr userDrawn="1"/>
            </p:nvSpPr>
            <p:spPr bwMode="ltGray">
              <a:xfrm>
                <a:off x="2375" y="952"/>
                <a:ext cx="68" cy="39"/>
              </a:xfrm>
              <a:custGeom>
                <a:avLst/>
                <a:gdLst>
                  <a:gd name="T0" fmla="*/ 0 w 69"/>
                  <a:gd name="T1" fmla="*/ 31 h 47"/>
                  <a:gd name="T2" fmla="*/ 18 w 69"/>
                  <a:gd name="T3" fmla="*/ 25 h 47"/>
                  <a:gd name="T4" fmla="*/ 52 w 69"/>
                  <a:gd name="T5" fmla="*/ 1 h 47"/>
                  <a:gd name="T6" fmla="*/ 64 w 69"/>
                  <a:gd name="T7" fmla="*/ 3 h 47"/>
                  <a:gd name="T8" fmla="*/ 50 w 69"/>
                  <a:gd name="T9" fmla="*/ 19 h 47"/>
                  <a:gd name="T10" fmla="*/ 28 w 69"/>
                  <a:gd name="T11" fmla="*/ 33 h 47"/>
                  <a:gd name="T12" fmla="*/ 22 w 69"/>
                  <a:gd name="T13" fmla="*/ 47 h 47"/>
                  <a:gd name="T14" fmla="*/ 16 w 69"/>
                  <a:gd name="T15" fmla="*/ 45 h 47"/>
                  <a:gd name="T16" fmla="*/ 12 w 69"/>
                  <a:gd name="T17" fmla="*/ 39 h 47"/>
                  <a:gd name="T18" fmla="*/ 0 w 69"/>
                  <a:gd name="T19" fmla="*/ 35 h 47"/>
                  <a:gd name="T20" fmla="*/ 0 w 69"/>
                  <a:gd name="T21" fmla="*/ 3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47">
                    <a:moveTo>
                      <a:pt x="0" y="31"/>
                    </a:moveTo>
                    <a:cubicBezTo>
                      <a:pt x="7" y="24"/>
                      <a:pt x="9" y="22"/>
                      <a:pt x="18" y="25"/>
                    </a:cubicBezTo>
                    <a:cubicBezTo>
                      <a:pt x="25" y="4"/>
                      <a:pt x="36" y="12"/>
                      <a:pt x="52" y="1"/>
                    </a:cubicBezTo>
                    <a:cubicBezTo>
                      <a:pt x="56" y="2"/>
                      <a:pt x="61" y="0"/>
                      <a:pt x="64" y="3"/>
                    </a:cubicBezTo>
                    <a:cubicBezTo>
                      <a:pt x="69" y="8"/>
                      <a:pt x="50" y="19"/>
                      <a:pt x="50" y="19"/>
                    </a:cubicBezTo>
                    <a:cubicBezTo>
                      <a:pt x="46" y="31"/>
                      <a:pt x="35" y="22"/>
                      <a:pt x="28" y="33"/>
                    </a:cubicBezTo>
                    <a:cubicBezTo>
                      <a:pt x="31" y="41"/>
                      <a:pt x="31" y="44"/>
                      <a:pt x="22" y="47"/>
                    </a:cubicBezTo>
                    <a:cubicBezTo>
                      <a:pt x="20" y="46"/>
                      <a:pt x="18" y="46"/>
                      <a:pt x="16" y="45"/>
                    </a:cubicBezTo>
                    <a:cubicBezTo>
                      <a:pt x="14" y="43"/>
                      <a:pt x="14" y="40"/>
                      <a:pt x="12" y="39"/>
                    </a:cubicBezTo>
                    <a:cubicBezTo>
                      <a:pt x="8" y="37"/>
                      <a:pt x="0" y="35"/>
                      <a:pt x="0" y="35"/>
                    </a:cubicBezTo>
                    <a:cubicBezTo>
                      <a:pt x="2" y="26"/>
                      <a:pt x="3" y="25"/>
                      <a:pt x="0" y="3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6" name="Freeform 16"/>
              <p:cNvSpPr>
                <a:spLocks/>
              </p:cNvSpPr>
              <p:nvPr userDrawn="1"/>
            </p:nvSpPr>
            <p:spPr bwMode="ltGray">
              <a:xfrm>
                <a:off x="2007" y="739"/>
                <a:ext cx="354" cy="228"/>
              </a:xfrm>
              <a:custGeom>
                <a:avLst/>
                <a:gdLst>
                  <a:gd name="T0" fmla="*/ 10 w 355"/>
                  <a:gd name="T1" fmla="*/ 4 h 277"/>
                  <a:gd name="T2" fmla="*/ 36 w 355"/>
                  <a:gd name="T3" fmla="*/ 18 h 277"/>
                  <a:gd name="T4" fmla="*/ 46 w 355"/>
                  <a:gd name="T5" fmla="*/ 30 h 277"/>
                  <a:gd name="T6" fmla="*/ 76 w 355"/>
                  <a:gd name="T7" fmla="*/ 52 h 277"/>
                  <a:gd name="T8" fmla="*/ 92 w 355"/>
                  <a:gd name="T9" fmla="*/ 66 h 277"/>
                  <a:gd name="T10" fmla="*/ 122 w 355"/>
                  <a:gd name="T11" fmla="*/ 98 h 277"/>
                  <a:gd name="T12" fmla="*/ 136 w 355"/>
                  <a:gd name="T13" fmla="*/ 128 h 277"/>
                  <a:gd name="T14" fmla="*/ 148 w 355"/>
                  <a:gd name="T15" fmla="*/ 132 h 277"/>
                  <a:gd name="T16" fmla="*/ 154 w 355"/>
                  <a:gd name="T17" fmla="*/ 150 h 277"/>
                  <a:gd name="T18" fmla="*/ 176 w 355"/>
                  <a:gd name="T19" fmla="*/ 152 h 277"/>
                  <a:gd name="T20" fmla="*/ 170 w 355"/>
                  <a:gd name="T21" fmla="*/ 196 h 277"/>
                  <a:gd name="T22" fmla="*/ 180 w 355"/>
                  <a:gd name="T23" fmla="*/ 224 h 277"/>
                  <a:gd name="T24" fmla="*/ 198 w 355"/>
                  <a:gd name="T25" fmla="*/ 232 h 277"/>
                  <a:gd name="T26" fmla="*/ 216 w 355"/>
                  <a:gd name="T27" fmla="*/ 234 h 277"/>
                  <a:gd name="T28" fmla="*/ 236 w 355"/>
                  <a:gd name="T29" fmla="*/ 242 h 277"/>
                  <a:gd name="T30" fmla="*/ 254 w 355"/>
                  <a:gd name="T31" fmla="*/ 236 h 277"/>
                  <a:gd name="T32" fmla="*/ 272 w 355"/>
                  <a:gd name="T33" fmla="*/ 248 h 277"/>
                  <a:gd name="T34" fmla="*/ 296 w 355"/>
                  <a:gd name="T35" fmla="*/ 256 h 277"/>
                  <a:gd name="T36" fmla="*/ 314 w 355"/>
                  <a:gd name="T37" fmla="*/ 264 h 277"/>
                  <a:gd name="T38" fmla="*/ 352 w 355"/>
                  <a:gd name="T39" fmla="*/ 266 h 277"/>
                  <a:gd name="T40" fmla="*/ 342 w 355"/>
                  <a:gd name="T41" fmla="*/ 274 h 277"/>
                  <a:gd name="T42" fmla="*/ 322 w 355"/>
                  <a:gd name="T43" fmla="*/ 272 h 277"/>
                  <a:gd name="T44" fmla="*/ 300 w 355"/>
                  <a:gd name="T45" fmla="*/ 270 h 277"/>
                  <a:gd name="T46" fmla="*/ 288 w 355"/>
                  <a:gd name="T47" fmla="*/ 266 h 277"/>
                  <a:gd name="T48" fmla="*/ 252 w 355"/>
                  <a:gd name="T49" fmla="*/ 264 h 277"/>
                  <a:gd name="T50" fmla="*/ 234 w 355"/>
                  <a:gd name="T51" fmla="*/ 260 h 277"/>
                  <a:gd name="T52" fmla="*/ 172 w 355"/>
                  <a:gd name="T53" fmla="*/ 242 h 277"/>
                  <a:gd name="T54" fmla="*/ 160 w 355"/>
                  <a:gd name="T55" fmla="*/ 216 h 277"/>
                  <a:gd name="T56" fmla="*/ 126 w 355"/>
                  <a:gd name="T57" fmla="*/ 200 h 277"/>
                  <a:gd name="T58" fmla="*/ 108 w 355"/>
                  <a:gd name="T59" fmla="*/ 186 h 277"/>
                  <a:gd name="T60" fmla="*/ 94 w 355"/>
                  <a:gd name="T61" fmla="*/ 158 h 277"/>
                  <a:gd name="T62" fmla="*/ 68 w 355"/>
                  <a:gd name="T63" fmla="*/ 108 h 277"/>
                  <a:gd name="T64" fmla="*/ 64 w 355"/>
                  <a:gd name="T65" fmla="*/ 102 h 277"/>
                  <a:gd name="T66" fmla="*/ 58 w 355"/>
                  <a:gd name="T67" fmla="*/ 100 h 277"/>
                  <a:gd name="T68" fmla="*/ 54 w 355"/>
                  <a:gd name="T69" fmla="*/ 88 h 277"/>
                  <a:gd name="T70" fmla="*/ 38 w 355"/>
                  <a:gd name="T71" fmla="*/ 58 h 277"/>
                  <a:gd name="T72" fmla="*/ 20 w 355"/>
                  <a:gd name="T73" fmla="*/ 40 h 277"/>
                  <a:gd name="T74" fmla="*/ 4 w 355"/>
                  <a:gd name="T75" fmla="*/ 22 h 277"/>
                  <a:gd name="T76" fmla="*/ 10 w 355"/>
                  <a:gd name="T77" fmla="*/ 2 h 277"/>
                  <a:gd name="T78" fmla="*/ 10 w 355"/>
                  <a:gd name="T79" fmla="*/ 4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5" h="277">
                    <a:moveTo>
                      <a:pt x="10" y="4"/>
                    </a:moveTo>
                    <a:cubicBezTo>
                      <a:pt x="22" y="0"/>
                      <a:pt x="24" y="14"/>
                      <a:pt x="36" y="18"/>
                    </a:cubicBezTo>
                    <a:cubicBezTo>
                      <a:pt x="37" y="19"/>
                      <a:pt x="45" y="29"/>
                      <a:pt x="46" y="30"/>
                    </a:cubicBezTo>
                    <a:cubicBezTo>
                      <a:pt x="56" y="40"/>
                      <a:pt x="67" y="38"/>
                      <a:pt x="76" y="52"/>
                    </a:cubicBezTo>
                    <a:cubicBezTo>
                      <a:pt x="80" y="58"/>
                      <a:pt x="92" y="66"/>
                      <a:pt x="92" y="66"/>
                    </a:cubicBezTo>
                    <a:cubicBezTo>
                      <a:pt x="96" y="79"/>
                      <a:pt x="112" y="88"/>
                      <a:pt x="122" y="98"/>
                    </a:cubicBezTo>
                    <a:cubicBezTo>
                      <a:pt x="124" y="105"/>
                      <a:pt x="130" y="124"/>
                      <a:pt x="136" y="128"/>
                    </a:cubicBezTo>
                    <a:cubicBezTo>
                      <a:pt x="140" y="130"/>
                      <a:pt x="148" y="132"/>
                      <a:pt x="148" y="132"/>
                    </a:cubicBezTo>
                    <a:cubicBezTo>
                      <a:pt x="150" y="138"/>
                      <a:pt x="154" y="150"/>
                      <a:pt x="154" y="150"/>
                    </a:cubicBezTo>
                    <a:cubicBezTo>
                      <a:pt x="161" y="139"/>
                      <a:pt x="168" y="144"/>
                      <a:pt x="176" y="152"/>
                    </a:cubicBezTo>
                    <a:cubicBezTo>
                      <a:pt x="174" y="167"/>
                      <a:pt x="173" y="181"/>
                      <a:pt x="170" y="196"/>
                    </a:cubicBezTo>
                    <a:cubicBezTo>
                      <a:pt x="171" y="202"/>
                      <a:pt x="174" y="220"/>
                      <a:pt x="180" y="224"/>
                    </a:cubicBezTo>
                    <a:cubicBezTo>
                      <a:pt x="185" y="228"/>
                      <a:pt x="193" y="228"/>
                      <a:pt x="198" y="232"/>
                    </a:cubicBezTo>
                    <a:cubicBezTo>
                      <a:pt x="204" y="230"/>
                      <a:pt x="216" y="234"/>
                      <a:pt x="216" y="234"/>
                    </a:cubicBezTo>
                    <a:cubicBezTo>
                      <a:pt x="223" y="241"/>
                      <a:pt x="225" y="245"/>
                      <a:pt x="236" y="242"/>
                    </a:cubicBezTo>
                    <a:cubicBezTo>
                      <a:pt x="242" y="240"/>
                      <a:pt x="254" y="236"/>
                      <a:pt x="254" y="236"/>
                    </a:cubicBezTo>
                    <a:cubicBezTo>
                      <a:pt x="260" y="240"/>
                      <a:pt x="265" y="246"/>
                      <a:pt x="272" y="248"/>
                    </a:cubicBezTo>
                    <a:cubicBezTo>
                      <a:pt x="277" y="250"/>
                      <a:pt x="291" y="252"/>
                      <a:pt x="296" y="256"/>
                    </a:cubicBezTo>
                    <a:cubicBezTo>
                      <a:pt x="301" y="260"/>
                      <a:pt x="314" y="264"/>
                      <a:pt x="314" y="264"/>
                    </a:cubicBezTo>
                    <a:cubicBezTo>
                      <a:pt x="330" y="263"/>
                      <a:pt x="338" y="261"/>
                      <a:pt x="352" y="266"/>
                    </a:cubicBezTo>
                    <a:cubicBezTo>
                      <a:pt x="355" y="275"/>
                      <a:pt x="350" y="277"/>
                      <a:pt x="342" y="274"/>
                    </a:cubicBezTo>
                    <a:cubicBezTo>
                      <a:pt x="336" y="276"/>
                      <a:pt x="322" y="272"/>
                      <a:pt x="322" y="272"/>
                    </a:cubicBezTo>
                    <a:cubicBezTo>
                      <a:pt x="314" y="275"/>
                      <a:pt x="308" y="272"/>
                      <a:pt x="300" y="270"/>
                    </a:cubicBezTo>
                    <a:cubicBezTo>
                      <a:pt x="296" y="269"/>
                      <a:pt x="288" y="266"/>
                      <a:pt x="288" y="266"/>
                    </a:cubicBezTo>
                    <a:cubicBezTo>
                      <a:pt x="276" y="270"/>
                      <a:pt x="264" y="266"/>
                      <a:pt x="252" y="264"/>
                    </a:cubicBezTo>
                    <a:cubicBezTo>
                      <a:pt x="245" y="259"/>
                      <a:pt x="242" y="257"/>
                      <a:pt x="234" y="260"/>
                    </a:cubicBezTo>
                    <a:cubicBezTo>
                      <a:pt x="211" y="252"/>
                      <a:pt x="192" y="256"/>
                      <a:pt x="172" y="242"/>
                    </a:cubicBezTo>
                    <a:cubicBezTo>
                      <a:pt x="165" y="231"/>
                      <a:pt x="176" y="221"/>
                      <a:pt x="160" y="216"/>
                    </a:cubicBezTo>
                    <a:cubicBezTo>
                      <a:pt x="154" y="233"/>
                      <a:pt x="136" y="203"/>
                      <a:pt x="126" y="200"/>
                    </a:cubicBezTo>
                    <a:cubicBezTo>
                      <a:pt x="120" y="196"/>
                      <a:pt x="114" y="190"/>
                      <a:pt x="108" y="186"/>
                    </a:cubicBezTo>
                    <a:cubicBezTo>
                      <a:pt x="104" y="175"/>
                      <a:pt x="104" y="165"/>
                      <a:pt x="94" y="158"/>
                    </a:cubicBezTo>
                    <a:cubicBezTo>
                      <a:pt x="83" y="142"/>
                      <a:pt x="85" y="119"/>
                      <a:pt x="68" y="108"/>
                    </a:cubicBezTo>
                    <a:cubicBezTo>
                      <a:pt x="67" y="106"/>
                      <a:pt x="66" y="104"/>
                      <a:pt x="64" y="102"/>
                    </a:cubicBezTo>
                    <a:cubicBezTo>
                      <a:pt x="62" y="101"/>
                      <a:pt x="59" y="102"/>
                      <a:pt x="58" y="100"/>
                    </a:cubicBezTo>
                    <a:cubicBezTo>
                      <a:pt x="56" y="97"/>
                      <a:pt x="54" y="88"/>
                      <a:pt x="54" y="88"/>
                    </a:cubicBezTo>
                    <a:cubicBezTo>
                      <a:pt x="59" y="73"/>
                      <a:pt x="52" y="61"/>
                      <a:pt x="38" y="58"/>
                    </a:cubicBezTo>
                    <a:cubicBezTo>
                      <a:pt x="32" y="49"/>
                      <a:pt x="31" y="44"/>
                      <a:pt x="20" y="40"/>
                    </a:cubicBezTo>
                    <a:cubicBezTo>
                      <a:pt x="16" y="27"/>
                      <a:pt x="16" y="26"/>
                      <a:pt x="4" y="22"/>
                    </a:cubicBezTo>
                    <a:cubicBezTo>
                      <a:pt x="1" y="13"/>
                      <a:pt x="0" y="5"/>
                      <a:pt x="10" y="2"/>
                    </a:cubicBezTo>
                    <a:cubicBezTo>
                      <a:pt x="18" y="5"/>
                      <a:pt x="18" y="4"/>
                      <a:pt x="10" y="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7" name="Freeform 17"/>
              <p:cNvSpPr>
                <a:spLocks/>
              </p:cNvSpPr>
              <p:nvPr userDrawn="1"/>
            </p:nvSpPr>
            <p:spPr bwMode="ltGray">
              <a:xfrm>
                <a:off x="2222" y="724"/>
                <a:ext cx="157" cy="167"/>
              </a:xfrm>
              <a:custGeom>
                <a:avLst/>
                <a:gdLst>
                  <a:gd name="T0" fmla="*/ 54 w 156"/>
                  <a:gd name="T1" fmla="*/ 66 h 206"/>
                  <a:gd name="T2" fmla="*/ 66 w 156"/>
                  <a:gd name="T3" fmla="*/ 58 h 206"/>
                  <a:gd name="T4" fmla="*/ 68 w 156"/>
                  <a:gd name="T5" fmla="*/ 52 h 206"/>
                  <a:gd name="T6" fmla="*/ 80 w 156"/>
                  <a:gd name="T7" fmla="*/ 44 h 206"/>
                  <a:gd name="T8" fmla="*/ 106 w 156"/>
                  <a:gd name="T9" fmla="*/ 22 h 206"/>
                  <a:gd name="T10" fmla="*/ 112 w 156"/>
                  <a:gd name="T11" fmla="*/ 4 h 206"/>
                  <a:gd name="T12" fmla="*/ 124 w 156"/>
                  <a:gd name="T13" fmla="*/ 0 h 206"/>
                  <a:gd name="T14" fmla="*/ 150 w 156"/>
                  <a:gd name="T15" fmla="*/ 28 h 206"/>
                  <a:gd name="T16" fmla="*/ 146 w 156"/>
                  <a:gd name="T17" fmla="*/ 44 h 206"/>
                  <a:gd name="T18" fmla="*/ 126 w 156"/>
                  <a:gd name="T19" fmla="*/ 64 h 206"/>
                  <a:gd name="T20" fmla="*/ 132 w 156"/>
                  <a:gd name="T21" fmla="*/ 94 h 206"/>
                  <a:gd name="T22" fmla="*/ 142 w 156"/>
                  <a:gd name="T23" fmla="*/ 110 h 206"/>
                  <a:gd name="T24" fmla="*/ 146 w 156"/>
                  <a:gd name="T25" fmla="*/ 128 h 206"/>
                  <a:gd name="T26" fmla="*/ 128 w 156"/>
                  <a:gd name="T27" fmla="*/ 128 h 206"/>
                  <a:gd name="T28" fmla="*/ 116 w 156"/>
                  <a:gd name="T29" fmla="*/ 146 h 206"/>
                  <a:gd name="T30" fmla="*/ 104 w 156"/>
                  <a:gd name="T31" fmla="*/ 156 h 206"/>
                  <a:gd name="T32" fmla="*/ 100 w 156"/>
                  <a:gd name="T33" fmla="*/ 198 h 206"/>
                  <a:gd name="T34" fmla="*/ 88 w 156"/>
                  <a:gd name="T35" fmla="*/ 202 h 206"/>
                  <a:gd name="T36" fmla="*/ 82 w 156"/>
                  <a:gd name="T37" fmla="*/ 206 h 206"/>
                  <a:gd name="T38" fmla="*/ 76 w 156"/>
                  <a:gd name="T39" fmla="*/ 202 h 206"/>
                  <a:gd name="T40" fmla="*/ 72 w 156"/>
                  <a:gd name="T41" fmla="*/ 190 h 206"/>
                  <a:gd name="T42" fmla="*/ 60 w 156"/>
                  <a:gd name="T43" fmla="*/ 186 h 206"/>
                  <a:gd name="T44" fmla="*/ 42 w 156"/>
                  <a:gd name="T45" fmla="*/ 194 h 206"/>
                  <a:gd name="T46" fmla="*/ 28 w 156"/>
                  <a:gd name="T47" fmla="*/ 186 h 206"/>
                  <a:gd name="T48" fmla="*/ 10 w 156"/>
                  <a:gd name="T49" fmla="*/ 148 h 206"/>
                  <a:gd name="T50" fmla="*/ 4 w 156"/>
                  <a:gd name="T51" fmla="*/ 130 h 206"/>
                  <a:gd name="T52" fmla="*/ 0 w 156"/>
                  <a:gd name="T53" fmla="*/ 118 h 206"/>
                  <a:gd name="T54" fmla="*/ 20 w 156"/>
                  <a:gd name="T55" fmla="*/ 96 h 206"/>
                  <a:gd name="T56" fmla="*/ 32 w 156"/>
                  <a:gd name="T57" fmla="*/ 104 h 206"/>
                  <a:gd name="T58" fmla="*/ 34 w 156"/>
                  <a:gd name="T59" fmla="*/ 80 h 206"/>
                  <a:gd name="T60" fmla="*/ 52 w 156"/>
                  <a:gd name="T61" fmla="*/ 70 h 206"/>
                  <a:gd name="T62" fmla="*/ 54 w 156"/>
                  <a:gd name="T63" fmla="*/ 6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6" h="206">
                    <a:moveTo>
                      <a:pt x="54" y="66"/>
                    </a:moveTo>
                    <a:cubicBezTo>
                      <a:pt x="58" y="63"/>
                      <a:pt x="64" y="63"/>
                      <a:pt x="66" y="58"/>
                    </a:cubicBezTo>
                    <a:cubicBezTo>
                      <a:pt x="67" y="56"/>
                      <a:pt x="67" y="53"/>
                      <a:pt x="68" y="52"/>
                    </a:cubicBezTo>
                    <a:cubicBezTo>
                      <a:pt x="71" y="49"/>
                      <a:pt x="80" y="44"/>
                      <a:pt x="80" y="44"/>
                    </a:cubicBezTo>
                    <a:cubicBezTo>
                      <a:pt x="113" y="55"/>
                      <a:pt x="85" y="29"/>
                      <a:pt x="106" y="22"/>
                    </a:cubicBezTo>
                    <a:cubicBezTo>
                      <a:pt x="110" y="17"/>
                      <a:pt x="108" y="9"/>
                      <a:pt x="112" y="4"/>
                    </a:cubicBezTo>
                    <a:cubicBezTo>
                      <a:pt x="115" y="1"/>
                      <a:pt x="124" y="0"/>
                      <a:pt x="124" y="0"/>
                    </a:cubicBezTo>
                    <a:cubicBezTo>
                      <a:pt x="138" y="14"/>
                      <a:pt x="126" y="23"/>
                      <a:pt x="150" y="28"/>
                    </a:cubicBezTo>
                    <a:cubicBezTo>
                      <a:pt x="156" y="36"/>
                      <a:pt x="154" y="39"/>
                      <a:pt x="146" y="44"/>
                    </a:cubicBezTo>
                    <a:cubicBezTo>
                      <a:pt x="141" y="52"/>
                      <a:pt x="135" y="61"/>
                      <a:pt x="126" y="64"/>
                    </a:cubicBezTo>
                    <a:cubicBezTo>
                      <a:pt x="118" y="75"/>
                      <a:pt x="128" y="83"/>
                      <a:pt x="132" y="94"/>
                    </a:cubicBezTo>
                    <a:cubicBezTo>
                      <a:pt x="129" y="103"/>
                      <a:pt x="135" y="105"/>
                      <a:pt x="142" y="110"/>
                    </a:cubicBezTo>
                    <a:cubicBezTo>
                      <a:pt x="145" y="119"/>
                      <a:pt x="141" y="120"/>
                      <a:pt x="146" y="128"/>
                    </a:cubicBezTo>
                    <a:cubicBezTo>
                      <a:pt x="142" y="139"/>
                      <a:pt x="135" y="133"/>
                      <a:pt x="128" y="128"/>
                    </a:cubicBezTo>
                    <a:cubicBezTo>
                      <a:pt x="116" y="132"/>
                      <a:pt x="122" y="136"/>
                      <a:pt x="116" y="146"/>
                    </a:cubicBezTo>
                    <a:cubicBezTo>
                      <a:pt x="113" y="151"/>
                      <a:pt x="108" y="152"/>
                      <a:pt x="104" y="156"/>
                    </a:cubicBezTo>
                    <a:cubicBezTo>
                      <a:pt x="107" y="167"/>
                      <a:pt x="112" y="191"/>
                      <a:pt x="100" y="198"/>
                    </a:cubicBezTo>
                    <a:cubicBezTo>
                      <a:pt x="96" y="200"/>
                      <a:pt x="92" y="200"/>
                      <a:pt x="88" y="202"/>
                    </a:cubicBezTo>
                    <a:cubicBezTo>
                      <a:pt x="86" y="203"/>
                      <a:pt x="84" y="205"/>
                      <a:pt x="82" y="206"/>
                    </a:cubicBezTo>
                    <a:cubicBezTo>
                      <a:pt x="80" y="205"/>
                      <a:pt x="77" y="204"/>
                      <a:pt x="76" y="202"/>
                    </a:cubicBezTo>
                    <a:cubicBezTo>
                      <a:pt x="74" y="198"/>
                      <a:pt x="76" y="191"/>
                      <a:pt x="72" y="190"/>
                    </a:cubicBezTo>
                    <a:cubicBezTo>
                      <a:pt x="68" y="189"/>
                      <a:pt x="60" y="186"/>
                      <a:pt x="60" y="186"/>
                    </a:cubicBezTo>
                    <a:cubicBezTo>
                      <a:pt x="53" y="188"/>
                      <a:pt x="49" y="192"/>
                      <a:pt x="42" y="194"/>
                    </a:cubicBezTo>
                    <a:cubicBezTo>
                      <a:pt x="34" y="189"/>
                      <a:pt x="37" y="183"/>
                      <a:pt x="28" y="186"/>
                    </a:cubicBezTo>
                    <a:cubicBezTo>
                      <a:pt x="12" y="181"/>
                      <a:pt x="19" y="161"/>
                      <a:pt x="10" y="148"/>
                    </a:cubicBezTo>
                    <a:cubicBezTo>
                      <a:pt x="5" y="121"/>
                      <a:pt x="11" y="147"/>
                      <a:pt x="4" y="130"/>
                    </a:cubicBezTo>
                    <a:cubicBezTo>
                      <a:pt x="2" y="126"/>
                      <a:pt x="0" y="118"/>
                      <a:pt x="0" y="118"/>
                    </a:cubicBezTo>
                    <a:cubicBezTo>
                      <a:pt x="2" y="95"/>
                      <a:pt x="0" y="83"/>
                      <a:pt x="20" y="96"/>
                    </a:cubicBezTo>
                    <a:cubicBezTo>
                      <a:pt x="23" y="105"/>
                      <a:pt x="23" y="110"/>
                      <a:pt x="32" y="104"/>
                    </a:cubicBezTo>
                    <a:cubicBezTo>
                      <a:pt x="35" y="95"/>
                      <a:pt x="29" y="88"/>
                      <a:pt x="34" y="80"/>
                    </a:cubicBezTo>
                    <a:cubicBezTo>
                      <a:pt x="36" y="76"/>
                      <a:pt x="48" y="73"/>
                      <a:pt x="52" y="70"/>
                    </a:cubicBezTo>
                    <a:cubicBezTo>
                      <a:pt x="57" y="63"/>
                      <a:pt x="58" y="62"/>
                      <a:pt x="54" y="6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8" name="Freeform 18"/>
              <p:cNvSpPr>
                <a:spLocks/>
              </p:cNvSpPr>
              <p:nvPr userDrawn="1"/>
            </p:nvSpPr>
            <p:spPr bwMode="ltGray">
              <a:xfrm>
                <a:off x="2375" y="800"/>
                <a:ext cx="110" cy="32"/>
              </a:xfrm>
              <a:custGeom>
                <a:avLst/>
                <a:gdLst>
                  <a:gd name="T0" fmla="*/ 4 w 109"/>
                  <a:gd name="T1" fmla="*/ 32 h 38"/>
                  <a:gd name="T2" fmla="*/ 18 w 109"/>
                  <a:gd name="T3" fmla="*/ 10 h 38"/>
                  <a:gd name="T4" fmla="*/ 46 w 109"/>
                  <a:gd name="T5" fmla="*/ 20 h 38"/>
                  <a:gd name="T6" fmla="*/ 72 w 109"/>
                  <a:gd name="T7" fmla="*/ 14 h 38"/>
                  <a:gd name="T8" fmla="*/ 90 w 109"/>
                  <a:gd name="T9" fmla="*/ 0 h 38"/>
                  <a:gd name="T10" fmla="*/ 76 w 109"/>
                  <a:gd name="T11" fmla="*/ 26 h 38"/>
                  <a:gd name="T12" fmla="*/ 60 w 109"/>
                  <a:gd name="T13" fmla="*/ 38 h 38"/>
                  <a:gd name="T14" fmla="*/ 42 w 109"/>
                  <a:gd name="T15" fmla="*/ 32 h 38"/>
                  <a:gd name="T16" fmla="*/ 14 w 109"/>
                  <a:gd name="T17" fmla="*/ 30 h 38"/>
                  <a:gd name="T18" fmla="*/ 4 w 109"/>
                  <a:gd name="T19" fmla="*/ 3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9" h="38">
                    <a:moveTo>
                      <a:pt x="4" y="32"/>
                    </a:moveTo>
                    <a:cubicBezTo>
                      <a:pt x="7" y="22"/>
                      <a:pt x="7" y="14"/>
                      <a:pt x="18" y="10"/>
                    </a:cubicBezTo>
                    <a:cubicBezTo>
                      <a:pt x="28" y="12"/>
                      <a:pt x="37" y="14"/>
                      <a:pt x="46" y="20"/>
                    </a:cubicBezTo>
                    <a:cubicBezTo>
                      <a:pt x="62" y="15"/>
                      <a:pt x="54" y="17"/>
                      <a:pt x="72" y="14"/>
                    </a:cubicBezTo>
                    <a:cubicBezTo>
                      <a:pt x="77" y="9"/>
                      <a:pt x="90" y="0"/>
                      <a:pt x="90" y="0"/>
                    </a:cubicBezTo>
                    <a:cubicBezTo>
                      <a:pt x="109" y="6"/>
                      <a:pt x="85" y="23"/>
                      <a:pt x="76" y="26"/>
                    </a:cubicBezTo>
                    <a:cubicBezTo>
                      <a:pt x="71" y="33"/>
                      <a:pt x="68" y="35"/>
                      <a:pt x="60" y="38"/>
                    </a:cubicBezTo>
                    <a:cubicBezTo>
                      <a:pt x="54" y="36"/>
                      <a:pt x="42" y="32"/>
                      <a:pt x="42" y="32"/>
                    </a:cubicBezTo>
                    <a:cubicBezTo>
                      <a:pt x="33" y="23"/>
                      <a:pt x="26" y="26"/>
                      <a:pt x="14" y="30"/>
                    </a:cubicBezTo>
                    <a:cubicBezTo>
                      <a:pt x="1" y="28"/>
                      <a:pt x="0" y="24"/>
                      <a:pt x="4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9" name="Freeform 19"/>
              <p:cNvSpPr>
                <a:spLocks/>
              </p:cNvSpPr>
              <p:nvPr userDrawn="1"/>
            </p:nvSpPr>
            <p:spPr bwMode="ltGray">
              <a:xfrm>
                <a:off x="2370" y="839"/>
                <a:ext cx="75" cy="84"/>
              </a:xfrm>
              <a:custGeom>
                <a:avLst/>
                <a:gdLst>
                  <a:gd name="T0" fmla="*/ 8 w 76"/>
                  <a:gd name="T1" fmla="*/ 18 h 104"/>
                  <a:gd name="T2" fmla="*/ 18 w 76"/>
                  <a:gd name="T3" fmla="*/ 0 h 104"/>
                  <a:gd name="T4" fmla="*/ 34 w 76"/>
                  <a:gd name="T5" fmla="*/ 18 h 104"/>
                  <a:gd name="T6" fmla="*/ 62 w 76"/>
                  <a:gd name="T7" fmla="*/ 4 h 104"/>
                  <a:gd name="T8" fmla="*/ 46 w 76"/>
                  <a:gd name="T9" fmla="*/ 34 h 104"/>
                  <a:gd name="T10" fmla="*/ 54 w 76"/>
                  <a:gd name="T11" fmla="*/ 48 h 104"/>
                  <a:gd name="T12" fmla="*/ 58 w 76"/>
                  <a:gd name="T13" fmla="*/ 60 h 104"/>
                  <a:gd name="T14" fmla="*/ 46 w 76"/>
                  <a:gd name="T15" fmla="*/ 74 h 104"/>
                  <a:gd name="T16" fmla="*/ 34 w 76"/>
                  <a:gd name="T17" fmla="*/ 60 h 104"/>
                  <a:gd name="T18" fmla="*/ 22 w 76"/>
                  <a:gd name="T19" fmla="*/ 48 h 104"/>
                  <a:gd name="T20" fmla="*/ 28 w 76"/>
                  <a:gd name="T21" fmla="*/ 68 h 104"/>
                  <a:gd name="T22" fmla="*/ 30 w 76"/>
                  <a:gd name="T23" fmla="*/ 74 h 104"/>
                  <a:gd name="T24" fmla="*/ 20 w 76"/>
                  <a:gd name="T25" fmla="*/ 104 h 104"/>
                  <a:gd name="T26" fmla="*/ 12 w 76"/>
                  <a:gd name="T27" fmla="*/ 102 h 104"/>
                  <a:gd name="T28" fmla="*/ 8 w 76"/>
                  <a:gd name="T29" fmla="*/ 90 h 104"/>
                  <a:gd name="T30" fmla="*/ 0 w 76"/>
                  <a:gd name="T31" fmla="*/ 54 h 104"/>
                  <a:gd name="T32" fmla="*/ 2 w 76"/>
                  <a:gd name="T33" fmla="*/ 30 h 104"/>
                  <a:gd name="T34" fmla="*/ 8 w 76"/>
                  <a:gd name="T35" fmla="*/ 1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6" h="104">
                    <a:moveTo>
                      <a:pt x="8" y="18"/>
                    </a:moveTo>
                    <a:cubicBezTo>
                      <a:pt x="10" y="8"/>
                      <a:pt x="9" y="3"/>
                      <a:pt x="18" y="0"/>
                    </a:cubicBezTo>
                    <a:cubicBezTo>
                      <a:pt x="28" y="3"/>
                      <a:pt x="25" y="12"/>
                      <a:pt x="34" y="18"/>
                    </a:cubicBezTo>
                    <a:cubicBezTo>
                      <a:pt x="46" y="16"/>
                      <a:pt x="51" y="8"/>
                      <a:pt x="62" y="4"/>
                    </a:cubicBezTo>
                    <a:cubicBezTo>
                      <a:pt x="76" y="9"/>
                      <a:pt x="56" y="31"/>
                      <a:pt x="46" y="34"/>
                    </a:cubicBezTo>
                    <a:cubicBezTo>
                      <a:pt x="51" y="56"/>
                      <a:pt x="43" y="29"/>
                      <a:pt x="54" y="48"/>
                    </a:cubicBezTo>
                    <a:cubicBezTo>
                      <a:pt x="56" y="52"/>
                      <a:pt x="58" y="60"/>
                      <a:pt x="58" y="60"/>
                    </a:cubicBezTo>
                    <a:cubicBezTo>
                      <a:pt x="55" y="68"/>
                      <a:pt x="54" y="71"/>
                      <a:pt x="46" y="74"/>
                    </a:cubicBezTo>
                    <a:cubicBezTo>
                      <a:pt x="38" y="71"/>
                      <a:pt x="37" y="68"/>
                      <a:pt x="34" y="60"/>
                    </a:cubicBezTo>
                    <a:cubicBezTo>
                      <a:pt x="33" y="50"/>
                      <a:pt x="32" y="33"/>
                      <a:pt x="22" y="48"/>
                    </a:cubicBezTo>
                    <a:cubicBezTo>
                      <a:pt x="25" y="60"/>
                      <a:pt x="23" y="53"/>
                      <a:pt x="28" y="68"/>
                    </a:cubicBezTo>
                    <a:cubicBezTo>
                      <a:pt x="29" y="70"/>
                      <a:pt x="30" y="74"/>
                      <a:pt x="30" y="74"/>
                    </a:cubicBezTo>
                    <a:cubicBezTo>
                      <a:pt x="24" y="84"/>
                      <a:pt x="22" y="93"/>
                      <a:pt x="20" y="104"/>
                    </a:cubicBezTo>
                    <a:cubicBezTo>
                      <a:pt x="17" y="103"/>
                      <a:pt x="14" y="104"/>
                      <a:pt x="12" y="102"/>
                    </a:cubicBezTo>
                    <a:cubicBezTo>
                      <a:pt x="9" y="99"/>
                      <a:pt x="8" y="90"/>
                      <a:pt x="8" y="90"/>
                    </a:cubicBezTo>
                    <a:cubicBezTo>
                      <a:pt x="13" y="75"/>
                      <a:pt x="14" y="64"/>
                      <a:pt x="0" y="54"/>
                    </a:cubicBezTo>
                    <a:cubicBezTo>
                      <a:pt x="1" y="46"/>
                      <a:pt x="1" y="38"/>
                      <a:pt x="2" y="30"/>
                    </a:cubicBezTo>
                    <a:cubicBezTo>
                      <a:pt x="2" y="27"/>
                      <a:pt x="13" y="2"/>
                      <a:pt x="8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0" name="Freeform 20"/>
              <p:cNvSpPr>
                <a:spLocks/>
              </p:cNvSpPr>
              <p:nvPr userDrawn="1"/>
            </p:nvSpPr>
            <p:spPr bwMode="ltGray">
              <a:xfrm>
                <a:off x="2497" y="793"/>
                <a:ext cx="37" cy="49"/>
              </a:xfrm>
              <a:custGeom>
                <a:avLst/>
                <a:gdLst>
                  <a:gd name="T0" fmla="*/ 3 w 37"/>
                  <a:gd name="T1" fmla="*/ 28 h 61"/>
                  <a:gd name="T2" fmla="*/ 13 w 37"/>
                  <a:gd name="T3" fmla="*/ 0 h 61"/>
                  <a:gd name="T4" fmla="*/ 15 w 37"/>
                  <a:gd name="T5" fmla="*/ 28 h 61"/>
                  <a:gd name="T6" fmla="*/ 37 w 37"/>
                  <a:gd name="T7" fmla="*/ 38 h 61"/>
                  <a:gd name="T8" fmla="*/ 19 w 37"/>
                  <a:gd name="T9" fmla="*/ 44 h 61"/>
                  <a:gd name="T10" fmla="*/ 5 w 37"/>
                  <a:gd name="T11" fmla="*/ 58 h 61"/>
                  <a:gd name="T12" fmla="*/ 1 w 37"/>
                  <a:gd name="T13" fmla="*/ 34 h 61"/>
                  <a:gd name="T14" fmla="*/ 3 w 37"/>
                  <a:gd name="T15" fmla="*/ 2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61">
                    <a:moveTo>
                      <a:pt x="3" y="28"/>
                    </a:moveTo>
                    <a:cubicBezTo>
                      <a:pt x="5" y="14"/>
                      <a:pt x="2" y="7"/>
                      <a:pt x="13" y="0"/>
                    </a:cubicBezTo>
                    <a:cubicBezTo>
                      <a:pt x="26" y="9"/>
                      <a:pt x="23" y="17"/>
                      <a:pt x="15" y="28"/>
                    </a:cubicBezTo>
                    <a:cubicBezTo>
                      <a:pt x="25" y="31"/>
                      <a:pt x="33" y="27"/>
                      <a:pt x="37" y="38"/>
                    </a:cubicBezTo>
                    <a:cubicBezTo>
                      <a:pt x="30" y="45"/>
                      <a:pt x="28" y="47"/>
                      <a:pt x="19" y="44"/>
                    </a:cubicBezTo>
                    <a:cubicBezTo>
                      <a:pt x="13" y="54"/>
                      <a:pt x="18" y="61"/>
                      <a:pt x="5" y="58"/>
                    </a:cubicBezTo>
                    <a:cubicBezTo>
                      <a:pt x="0" y="50"/>
                      <a:pt x="3" y="44"/>
                      <a:pt x="1" y="34"/>
                    </a:cubicBezTo>
                    <a:cubicBezTo>
                      <a:pt x="2" y="32"/>
                      <a:pt x="3" y="28"/>
                      <a:pt x="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1" name="Freeform 21"/>
              <p:cNvSpPr>
                <a:spLocks/>
              </p:cNvSpPr>
              <p:nvPr userDrawn="1"/>
            </p:nvSpPr>
            <p:spPr bwMode="ltGray">
              <a:xfrm>
                <a:off x="2506" y="869"/>
                <a:ext cx="47" cy="24"/>
              </a:xfrm>
              <a:custGeom>
                <a:avLst/>
                <a:gdLst>
                  <a:gd name="T0" fmla="*/ 7 w 49"/>
                  <a:gd name="T1" fmla="*/ 0 h 29"/>
                  <a:gd name="T2" fmla="*/ 29 w 49"/>
                  <a:gd name="T3" fmla="*/ 0 h 29"/>
                  <a:gd name="T4" fmla="*/ 49 w 49"/>
                  <a:gd name="T5" fmla="*/ 16 h 29"/>
                  <a:gd name="T6" fmla="*/ 35 w 49"/>
                  <a:gd name="T7" fmla="*/ 14 h 29"/>
                  <a:gd name="T8" fmla="*/ 3 w 49"/>
                  <a:gd name="T9" fmla="*/ 16 h 29"/>
                  <a:gd name="T10" fmla="*/ 7 w 49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29">
                    <a:moveTo>
                      <a:pt x="7" y="0"/>
                    </a:moveTo>
                    <a:cubicBezTo>
                      <a:pt x="15" y="6"/>
                      <a:pt x="19" y="2"/>
                      <a:pt x="29" y="0"/>
                    </a:cubicBezTo>
                    <a:cubicBezTo>
                      <a:pt x="45" y="5"/>
                      <a:pt x="40" y="3"/>
                      <a:pt x="49" y="16"/>
                    </a:cubicBezTo>
                    <a:cubicBezTo>
                      <a:pt x="46" y="29"/>
                      <a:pt x="42" y="21"/>
                      <a:pt x="35" y="14"/>
                    </a:cubicBezTo>
                    <a:cubicBezTo>
                      <a:pt x="26" y="15"/>
                      <a:pt x="12" y="19"/>
                      <a:pt x="3" y="16"/>
                    </a:cubicBezTo>
                    <a:cubicBezTo>
                      <a:pt x="0" y="6"/>
                      <a:pt x="7" y="10"/>
                      <a:pt x="7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2" name="Freeform 22"/>
              <p:cNvSpPr>
                <a:spLocks/>
              </p:cNvSpPr>
              <p:nvPr userDrawn="1"/>
            </p:nvSpPr>
            <p:spPr bwMode="ltGray">
              <a:xfrm>
                <a:off x="2555" y="832"/>
                <a:ext cx="61" cy="42"/>
              </a:xfrm>
              <a:custGeom>
                <a:avLst/>
                <a:gdLst>
                  <a:gd name="T0" fmla="*/ 21 w 61"/>
                  <a:gd name="T1" fmla="*/ 38 h 48"/>
                  <a:gd name="T2" fmla="*/ 15 w 61"/>
                  <a:gd name="T3" fmla="*/ 26 h 48"/>
                  <a:gd name="T4" fmla="*/ 3 w 61"/>
                  <a:gd name="T5" fmla="*/ 22 h 48"/>
                  <a:gd name="T6" fmla="*/ 13 w 61"/>
                  <a:gd name="T7" fmla="*/ 8 h 48"/>
                  <a:gd name="T8" fmla="*/ 25 w 61"/>
                  <a:gd name="T9" fmla="*/ 0 h 48"/>
                  <a:gd name="T10" fmla="*/ 49 w 61"/>
                  <a:gd name="T11" fmla="*/ 10 h 48"/>
                  <a:gd name="T12" fmla="*/ 53 w 61"/>
                  <a:gd name="T13" fmla="*/ 20 h 48"/>
                  <a:gd name="T14" fmla="*/ 61 w 61"/>
                  <a:gd name="T15" fmla="*/ 32 h 48"/>
                  <a:gd name="T16" fmla="*/ 41 w 61"/>
                  <a:gd name="T17" fmla="*/ 38 h 48"/>
                  <a:gd name="T18" fmla="*/ 23 w 61"/>
                  <a:gd name="T19" fmla="*/ 44 h 48"/>
                  <a:gd name="T20" fmla="*/ 21 w 61"/>
                  <a:gd name="T21" fmla="*/ 3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1" h="48">
                    <a:moveTo>
                      <a:pt x="21" y="38"/>
                    </a:moveTo>
                    <a:cubicBezTo>
                      <a:pt x="19" y="34"/>
                      <a:pt x="19" y="29"/>
                      <a:pt x="15" y="26"/>
                    </a:cubicBezTo>
                    <a:cubicBezTo>
                      <a:pt x="12" y="24"/>
                      <a:pt x="3" y="22"/>
                      <a:pt x="3" y="22"/>
                    </a:cubicBezTo>
                    <a:cubicBezTo>
                      <a:pt x="0" y="12"/>
                      <a:pt x="5" y="12"/>
                      <a:pt x="13" y="8"/>
                    </a:cubicBezTo>
                    <a:cubicBezTo>
                      <a:pt x="17" y="6"/>
                      <a:pt x="25" y="0"/>
                      <a:pt x="25" y="0"/>
                    </a:cubicBezTo>
                    <a:cubicBezTo>
                      <a:pt x="37" y="2"/>
                      <a:pt x="41" y="2"/>
                      <a:pt x="49" y="10"/>
                    </a:cubicBezTo>
                    <a:cubicBezTo>
                      <a:pt x="45" y="21"/>
                      <a:pt x="46" y="12"/>
                      <a:pt x="53" y="20"/>
                    </a:cubicBezTo>
                    <a:cubicBezTo>
                      <a:pt x="56" y="24"/>
                      <a:pt x="61" y="32"/>
                      <a:pt x="61" y="32"/>
                    </a:cubicBezTo>
                    <a:cubicBezTo>
                      <a:pt x="56" y="47"/>
                      <a:pt x="53" y="42"/>
                      <a:pt x="41" y="38"/>
                    </a:cubicBezTo>
                    <a:cubicBezTo>
                      <a:pt x="27" y="47"/>
                      <a:pt x="34" y="48"/>
                      <a:pt x="23" y="44"/>
                    </a:cubicBezTo>
                    <a:cubicBezTo>
                      <a:pt x="22" y="42"/>
                      <a:pt x="21" y="38"/>
                      <a:pt x="21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3" name="Freeform 23"/>
              <p:cNvSpPr>
                <a:spLocks/>
              </p:cNvSpPr>
              <p:nvPr userDrawn="1"/>
            </p:nvSpPr>
            <p:spPr bwMode="ltGray">
              <a:xfrm>
                <a:off x="2572" y="852"/>
                <a:ext cx="286" cy="149"/>
              </a:xfrm>
              <a:custGeom>
                <a:avLst/>
                <a:gdLst>
                  <a:gd name="T0" fmla="*/ 46 w 286"/>
                  <a:gd name="T1" fmla="*/ 28 h 182"/>
                  <a:gd name="T2" fmla="*/ 36 w 286"/>
                  <a:gd name="T3" fmla="*/ 14 h 182"/>
                  <a:gd name="T4" fmla="*/ 26 w 286"/>
                  <a:gd name="T5" fmla="*/ 30 h 182"/>
                  <a:gd name="T6" fmla="*/ 0 w 286"/>
                  <a:gd name="T7" fmla="*/ 24 h 182"/>
                  <a:gd name="T8" fmla="*/ 10 w 286"/>
                  <a:gd name="T9" fmla="*/ 42 h 182"/>
                  <a:gd name="T10" fmla="*/ 16 w 286"/>
                  <a:gd name="T11" fmla="*/ 62 h 182"/>
                  <a:gd name="T12" fmla="*/ 24 w 286"/>
                  <a:gd name="T13" fmla="*/ 48 h 182"/>
                  <a:gd name="T14" fmla="*/ 30 w 286"/>
                  <a:gd name="T15" fmla="*/ 44 h 182"/>
                  <a:gd name="T16" fmla="*/ 48 w 286"/>
                  <a:gd name="T17" fmla="*/ 56 h 182"/>
                  <a:gd name="T18" fmla="*/ 70 w 286"/>
                  <a:gd name="T19" fmla="*/ 62 h 182"/>
                  <a:gd name="T20" fmla="*/ 88 w 286"/>
                  <a:gd name="T21" fmla="*/ 72 h 182"/>
                  <a:gd name="T22" fmla="*/ 106 w 286"/>
                  <a:gd name="T23" fmla="*/ 102 h 182"/>
                  <a:gd name="T24" fmla="*/ 104 w 286"/>
                  <a:gd name="T25" fmla="*/ 122 h 182"/>
                  <a:gd name="T26" fmla="*/ 98 w 286"/>
                  <a:gd name="T27" fmla="*/ 134 h 182"/>
                  <a:gd name="T28" fmla="*/ 122 w 286"/>
                  <a:gd name="T29" fmla="*/ 128 h 182"/>
                  <a:gd name="T30" fmla="*/ 140 w 286"/>
                  <a:gd name="T31" fmla="*/ 140 h 182"/>
                  <a:gd name="T32" fmla="*/ 168 w 286"/>
                  <a:gd name="T33" fmla="*/ 148 h 182"/>
                  <a:gd name="T34" fmla="*/ 174 w 286"/>
                  <a:gd name="T35" fmla="*/ 146 h 182"/>
                  <a:gd name="T36" fmla="*/ 168 w 286"/>
                  <a:gd name="T37" fmla="*/ 134 h 182"/>
                  <a:gd name="T38" fmla="*/ 178 w 286"/>
                  <a:gd name="T39" fmla="*/ 136 h 182"/>
                  <a:gd name="T40" fmla="*/ 186 w 286"/>
                  <a:gd name="T41" fmla="*/ 118 h 182"/>
                  <a:gd name="T42" fmla="*/ 202 w 286"/>
                  <a:gd name="T43" fmla="*/ 122 h 182"/>
                  <a:gd name="T44" fmla="*/ 214 w 286"/>
                  <a:gd name="T45" fmla="*/ 130 h 182"/>
                  <a:gd name="T46" fmla="*/ 244 w 286"/>
                  <a:gd name="T47" fmla="*/ 168 h 182"/>
                  <a:gd name="T48" fmla="*/ 262 w 286"/>
                  <a:gd name="T49" fmla="*/ 178 h 182"/>
                  <a:gd name="T50" fmla="*/ 284 w 286"/>
                  <a:gd name="T51" fmla="*/ 170 h 182"/>
                  <a:gd name="T52" fmla="*/ 268 w 286"/>
                  <a:gd name="T53" fmla="*/ 160 h 182"/>
                  <a:gd name="T54" fmla="*/ 256 w 286"/>
                  <a:gd name="T55" fmla="*/ 138 h 182"/>
                  <a:gd name="T56" fmla="*/ 250 w 286"/>
                  <a:gd name="T57" fmla="*/ 132 h 182"/>
                  <a:gd name="T58" fmla="*/ 248 w 286"/>
                  <a:gd name="T59" fmla="*/ 122 h 182"/>
                  <a:gd name="T60" fmla="*/ 236 w 286"/>
                  <a:gd name="T61" fmla="*/ 116 h 182"/>
                  <a:gd name="T62" fmla="*/ 240 w 286"/>
                  <a:gd name="T63" fmla="*/ 96 h 182"/>
                  <a:gd name="T64" fmla="*/ 220 w 286"/>
                  <a:gd name="T65" fmla="*/ 86 h 182"/>
                  <a:gd name="T66" fmla="*/ 210 w 286"/>
                  <a:gd name="T67" fmla="*/ 70 h 182"/>
                  <a:gd name="T68" fmla="*/ 190 w 286"/>
                  <a:gd name="T69" fmla="*/ 54 h 182"/>
                  <a:gd name="T70" fmla="*/ 168 w 286"/>
                  <a:gd name="T71" fmla="*/ 38 h 182"/>
                  <a:gd name="T72" fmla="*/ 156 w 286"/>
                  <a:gd name="T73" fmla="*/ 34 h 182"/>
                  <a:gd name="T74" fmla="*/ 120 w 286"/>
                  <a:gd name="T75" fmla="*/ 16 h 182"/>
                  <a:gd name="T76" fmla="*/ 102 w 286"/>
                  <a:gd name="T77" fmla="*/ 4 h 182"/>
                  <a:gd name="T78" fmla="*/ 96 w 286"/>
                  <a:gd name="T79" fmla="*/ 0 h 182"/>
                  <a:gd name="T80" fmla="*/ 70 w 286"/>
                  <a:gd name="T81" fmla="*/ 10 h 182"/>
                  <a:gd name="T82" fmla="*/ 56 w 286"/>
                  <a:gd name="T83" fmla="*/ 32 h 182"/>
                  <a:gd name="T84" fmla="*/ 46 w 286"/>
                  <a:gd name="T85" fmla="*/ 28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86" h="182">
                    <a:moveTo>
                      <a:pt x="46" y="28"/>
                    </a:moveTo>
                    <a:cubicBezTo>
                      <a:pt x="41" y="14"/>
                      <a:pt x="46" y="17"/>
                      <a:pt x="36" y="14"/>
                    </a:cubicBezTo>
                    <a:cubicBezTo>
                      <a:pt x="31" y="17"/>
                      <a:pt x="26" y="30"/>
                      <a:pt x="26" y="30"/>
                    </a:cubicBezTo>
                    <a:cubicBezTo>
                      <a:pt x="12" y="25"/>
                      <a:pt x="19" y="21"/>
                      <a:pt x="0" y="24"/>
                    </a:cubicBezTo>
                    <a:cubicBezTo>
                      <a:pt x="2" y="33"/>
                      <a:pt x="2" y="37"/>
                      <a:pt x="10" y="42"/>
                    </a:cubicBezTo>
                    <a:cubicBezTo>
                      <a:pt x="12" y="49"/>
                      <a:pt x="14" y="55"/>
                      <a:pt x="16" y="62"/>
                    </a:cubicBezTo>
                    <a:cubicBezTo>
                      <a:pt x="24" y="59"/>
                      <a:pt x="27" y="57"/>
                      <a:pt x="24" y="48"/>
                    </a:cubicBezTo>
                    <a:cubicBezTo>
                      <a:pt x="26" y="47"/>
                      <a:pt x="28" y="43"/>
                      <a:pt x="30" y="44"/>
                    </a:cubicBezTo>
                    <a:cubicBezTo>
                      <a:pt x="48" y="48"/>
                      <a:pt x="36" y="52"/>
                      <a:pt x="48" y="56"/>
                    </a:cubicBezTo>
                    <a:cubicBezTo>
                      <a:pt x="74" y="65"/>
                      <a:pt x="47" y="56"/>
                      <a:pt x="70" y="62"/>
                    </a:cubicBezTo>
                    <a:cubicBezTo>
                      <a:pt x="77" y="64"/>
                      <a:pt x="88" y="72"/>
                      <a:pt x="88" y="72"/>
                    </a:cubicBezTo>
                    <a:cubicBezTo>
                      <a:pt x="96" y="84"/>
                      <a:pt x="102" y="87"/>
                      <a:pt x="106" y="102"/>
                    </a:cubicBezTo>
                    <a:cubicBezTo>
                      <a:pt x="105" y="109"/>
                      <a:pt x="106" y="115"/>
                      <a:pt x="104" y="122"/>
                    </a:cubicBezTo>
                    <a:cubicBezTo>
                      <a:pt x="103" y="126"/>
                      <a:pt x="94" y="132"/>
                      <a:pt x="98" y="134"/>
                    </a:cubicBezTo>
                    <a:cubicBezTo>
                      <a:pt x="106" y="137"/>
                      <a:pt x="122" y="128"/>
                      <a:pt x="122" y="128"/>
                    </a:cubicBezTo>
                    <a:cubicBezTo>
                      <a:pt x="130" y="131"/>
                      <a:pt x="133" y="135"/>
                      <a:pt x="140" y="140"/>
                    </a:cubicBezTo>
                    <a:cubicBezTo>
                      <a:pt x="148" y="145"/>
                      <a:pt x="159" y="145"/>
                      <a:pt x="168" y="148"/>
                    </a:cubicBezTo>
                    <a:cubicBezTo>
                      <a:pt x="170" y="147"/>
                      <a:pt x="173" y="148"/>
                      <a:pt x="174" y="146"/>
                    </a:cubicBezTo>
                    <a:cubicBezTo>
                      <a:pt x="176" y="142"/>
                      <a:pt x="164" y="136"/>
                      <a:pt x="168" y="134"/>
                    </a:cubicBezTo>
                    <a:cubicBezTo>
                      <a:pt x="171" y="132"/>
                      <a:pt x="175" y="135"/>
                      <a:pt x="178" y="136"/>
                    </a:cubicBezTo>
                    <a:cubicBezTo>
                      <a:pt x="182" y="131"/>
                      <a:pt x="186" y="118"/>
                      <a:pt x="186" y="118"/>
                    </a:cubicBezTo>
                    <a:cubicBezTo>
                      <a:pt x="189" y="119"/>
                      <a:pt x="199" y="120"/>
                      <a:pt x="202" y="122"/>
                    </a:cubicBezTo>
                    <a:cubicBezTo>
                      <a:pt x="206" y="124"/>
                      <a:pt x="214" y="130"/>
                      <a:pt x="214" y="130"/>
                    </a:cubicBezTo>
                    <a:cubicBezTo>
                      <a:pt x="224" y="145"/>
                      <a:pt x="228" y="158"/>
                      <a:pt x="244" y="168"/>
                    </a:cubicBezTo>
                    <a:cubicBezTo>
                      <a:pt x="250" y="172"/>
                      <a:pt x="262" y="178"/>
                      <a:pt x="262" y="178"/>
                    </a:cubicBezTo>
                    <a:cubicBezTo>
                      <a:pt x="265" y="178"/>
                      <a:pt x="286" y="182"/>
                      <a:pt x="284" y="170"/>
                    </a:cubicBezTo>
                    <a:cubicBezTo>
                      <a:pt x="283" y="164"/>
                      <a:pt x="268" y="160"/>
                      <a:pt x="268" y="160"/>
                    </a:cubicBezTo>
                    <a:cubicBezTo>
                      <a:pt x="261" y="150"/>
                      <a:pt x="270" y="143"/>
                      <a:pt x="256" y="138"/>
                    </a:cubicBezTo>
                    <a:cubicBezTo>
                      <a:pt x="254" y="136"/>
                      <a:pt x="251" y="135"/>
                      <a:pt x="250" y="132"/>
                    </a:cubicBezTo>
                    <a:cubicBezTo>
                      <a:pt x="248" y="129"/>
                      <a:pt x="250" y="125"/>
                      <a:pt x="248" y="122"/>
                    </a:cubicBezTo>
                    <a:cubicBezTo>
                      <a:pt x="246" y="118"/>
                      <a:pt x="240" y="118"/>
                      <a:pt x="236" y="116"/>
                    </a:cubicBezTo>
                    <a:cubicBezTo>
                      <a:pt x="230" y="107"/>
                      <a:pt x="227" y="100"/>
                      <a:pt x="240" y="96"/>
                    </a:cubicBezTo>
                    <a:cubicBezTo>
                      <a:pt x="236" y="83"/>
                      <a:pt x="236" y="84"/>
                      <a:pt x="220" y="86"/>
                    </a:cubicBezTo>
                    <a:cubicBezTo>
                      <a:pt x="209" y="82"/>
                      <a:pt x="208" y="82"/>
                      <a:pt x="210" y="70"/>
                    </a:cubicBezTo>
                    <a:cubicBezTo>
                      <a:pt x="207" y="60"/>
                      <a:pt x="199" y="57"/>
                      <a:pt x="190" y="54"/>
                    </a:cubicBezTo>
                    <a:cubicBezTo>
                      <a:pt x="181" y="45"/>
                      <a:pt x="181" y="42"/>
                      <a:pt x="168" y="38"/>
                    </a:cubicBezTo>
                    <a:cubicBezTo>
                      <a:pt x="164" y="37"/>
                      <a:pt x="156" y="34"/>
                      <a:pt x="156" y="34"/>
                    </a:cubicBezTo>
                    <a:cubicBezTo>
                      <a:pt x="146" y="24"/>
                      <a:pt x="134" y="21"/>
                      <a:pt x="120" y="16"/>
                    </a:cubicBezTo>
                    <a:cubicBezTo>
                      <a:pt x="113" y="14"/>
                      <a:pt x="108" y="8"/>
                      <a:pt x="102" y="4"/>
                    </a:cubicBezTo>
                    <a:cubicBezTo>
                      <a:pt x="100" y="3"/>
                      <a:pt x="96" y="0"/>
                      <a:pt x="96" y="0"/>
                    </a:cubicBezTo>
                    <a:cubicBezTo>
                      <a:pt x="83" y="2"/>
                      <a:pt x="79" y="1"/>
                      <a:pt x="70" y="10"/>
                    </a:cubicBezTo>
                    <a:cubicBezTo>
                      <a:pt x="67" y="19"/>
                      <a:pt x="63" y="27"/>
                      <a:pt x="56" y="32"/>
                    </a:cubicBezTo>
                    <a:cubicBezTo>
                      <a:pt x="49" y="30"/>
                      <a:pt x="52" y="31"/>
                      <a:pt x="46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4" name="Freeform 24"/>
              <p:cNvSpPr>
                <a:spLocks/>
              </p:cNvSpPr>
              <p:nvPr userDrawn="1"/>
            </p:nvSpPr>
            <p:spPr bwMode="ltGray">
              <a:xfrm>
                <a:off x="2820" y="866"/>
                <a:ext cx="78" cy="64"/>
              </a:xfrm>
              <a:custGeom>
                <a:avLst/>
                <a:gdLst>
                  <a:gd name="T0" fmla="*/ 1 w 78"/>
                  <a:gd name="T1" fmla="*/ 58 h 78"/>
                  <a:gd name="T2" fmla="*/ 27 w 78"/>
                  <a:gd name="T3" fmla="*/ 60 h 78"/>
                  <a:gd name="T4" fmla="*/ 45 w 78"/>
                  <a:gd name="T5" fmla="*/ 48 h 78"/>
                  <a:gd name="T6" fmla="*/ 57 w 78"/>
                  <a:gd name="T7" fmla="*/ 30 h 78"/>
                  <a:gd name="T8" fmla="*/ 43 w 78"/>
                  <a:gd name="T9" fmla="*/ 14 h 78"/>
                  <a:gd name="T10" fmla="*/ 43 w 78"/>
                  <a:gd name="T11" fmla="*/ 4 h 78"/>
                  <a:gd name="T12" fmla="*/ 71 w 78"/>
                  <a:gd name="T13" fmla="*/ 26 h 78"/>
                  <a:gd name="T14" fmla="*/ 67 w 78"/>
                  <a:gd name="T15" fmla="*/ 54 h 78"/>
                  <a:gd name="T16" fmla="*/ 33 w 78"/>
                  <a:gd name="T17" fmla="*/ 78 h 78"/>
                  <a:gd name="T18" fmla="*/ 9 w 78"/>
                  <a:gd name="T19" fmla="*/ 66 h 78"/>
                  <a:gd name="T20" fmla="*/ 3 w 78"/>
                  <a:gd name="T21" fmla="*/ 62 h 78"/>
                  <a:gd name="T22" fmla="*/ 1 w 78"/>
                  <a:gd name="T23" fmla="*/ 5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" h="78">
                    <a:moveTo>
                      <a:pt x="1" y="58"/>
                    </a:moveTo>
                    <a:cubicBezTo>
                      <a:pt x="6" y="44"/>
                      <a:pt x="18" y="57"/>
                      <a:pt x="27" y="60"/>
                    </a:cubicBezTo>
                    <a:cubicBezTo>
                      <a:pt x="35" y="57"/>
                      <a:pt x="38" y="52"/>
                      <a:pt x="45" y="48"/>
                    </a:cubicBezTo>
                    <a:cubicBezTo>
                      <a:pt x="48" y="40"/>
                      <a:pt x="51" y="36"/>
                      <a:pt x="57" y="30"/>
                    </a:cubicBezTo>
                    <a:cubicBezTo>
                      <a:pt x="55" y="23"/>
                      <a:pt x="43" y="14"/>
                      <a:pt x="43" y="14"/>
                    </a:cubicBezTo>
                    <a:cubicBezTo>
                      <a:pt x="33" y="0"/>
                      <a:pt x="30" y="1"/>
                      <a:pt x="43" y="4"/>
                    </a:cubicBezTo>
                    <a:cubicBezTo>
                      <a:pt x="54" y="11"/>
                      <a:pt x="58" y="22"/>
                      <a:pt x="71" y="26"/>
                    </a:cubicBezTo>
                    <a:cubicBezTo>
                      <a:pt x="78" y="37"/>
                      <a:pt x="78" y="46"/>
                      <a:pt x="67" y="54"/>
                    </a:cubicBezTo>
                    <a:cubicBezTo>
                      <a:pt x="51" y="49"/>
                      <a:pt x="53" y="71"/>
                      <a:pt x="33" y="78"/>
                    </a:cubicBezTo>
                    <a:cubicBezTo>
                      <a:pt x="16" y="72"/>
                      <a:pt x="25" y="76"/>
                      <a:pt x="9" y="66"/>
                    </a:cubicBezTo>
                    <a:cubicBezTo>
                      <a:pt x="7" y="65"/>
                      <a:pt x="3" y="62"/>
                      <a:pt x="3" y="62"/>
                    </a:cubicBezTo>
                    <a:cubicBezTo>
                      <a:pt x="0" y="54"/>
                      <a:pt x="13" y="42"/>
                      <a:pt x="1" y="5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5" name="Freeform 25"/>
              <p:cNvSpPr>
                <a:spLocks/>
              </p:cNvSpPr>
              <p:nvPr userDrawn="1"/>
            </p:nvSpPr>
            <p:spPr bwMode="ltGray">
              <a:xfrm>
                <a:off x="2984" y="732"/>
                <a:ext cx="19" cy="14"/>
              </a:xfrm>
              <a:custGeom>
                <a:avLst/>
                <a:gdLst>
                  <a:gd name="T0" fmla="*/ 3 w 17"/>
                  <a:gd name="T1" fmla="*/ 4 h 18"/>
                  <a:gd name="T2" fmla="*/ 3 w 17"/>
                  <a:gd name="T3" fmla="*/ 14 h 18"/>
                  <a:gd name="T4" fmla="*/ 3 w 17"/>
                  <a:gd name="T5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8">
                    <a:moveTo>
                      <a:pt x="3" y="4"/>
                    </a:moveTo>
                    <a:cubicBezTo>
                      <a:pt x="17" y="7"/>
                      <a:pt x="16" y="18"/>
                      <a:pt x="3" y="14"/>
                    </a:cubicBezTo>
                    <a:cubicBezTo>
                      <a:pt x="0" y="6"/>
                      <a:pt x="7" y="0"/>
                      <a:pt x="3" y="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6" name="Freeform 26"/>
              <p:cNvSpPr>
                <a:spLocks/>
              </p:cNvSpPr>
              <p:nvPr userDrawn="1"/>
            </p:nvSpPr>
            <p:spPr bwMode="ltGray">
              <a:xfrm>
                <a:off x="3083" y="830"/>
                <a:ext cx="26" cy="19"/>
              </a:xfrm>
              <a:custGeom>
                <a:avLst/>
                <a:gdLst>
                  <a:gd name="T0" fmla="*/ 8 w 26"/>
                  <a:gd name="T1" fmla="*/ 14 h 22"/>
                  <a:gd name="T2" fmla="*/ 14 w 26"/>
                  <a:gd name="T3" fmla="*/ 0 h 22"/>
                  <a:gd name="T4" fmla="*/ 14 w 26"/>
                  <a:gd name="T5" fmla="*/ 22 h 22"/>
                  <a:gd name="T6" fmla="*/ 8 w 26"/>
                  <a:gd name="T7" fmla="*/ 1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2">
                    <a:moveTo>
                      <a:pt x="8" y="14"/>
                    </a:moveTo>
                    <a:cubicBezTo>
                      <a:pt x="5" y="6"/>
                      <a:pt x="5" y="3"/>
                      <a:pt x="14" y="0"/>
                    </a:cubicBezTo>
                    <a:cubicBezTo>
                      <a:pt x="26" y="4"/>
                      <a:pt x="23" y="16"/>
                      <a:pt x="14" y="22"/>
                    </a:cubicBezTo>
                    <a:cubicBezTo>
                      <a:pt x="0" y="17"/>
                      <a:pt x="13" y="3"/>
                      <a:pt x="8" y="1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7" name="Freeform 27"/>
              <p:cNvSpPr>
                <a:spLocks/>
              </p:cNvSpPr>
              <p:nvPr userDrawn="1"/>
            </p:nvSpPr>
            <p:spPr bwMode="ltGray">
              <a:xfrm>
                <a:off x="2766" y="610"/>
                <a:ext cx="19" cy="12"/>
              </a:xfrm>
              <a:custGeom>
                <a:avLst/>
                <a:gdLst>
                  <a:gd name="T0" fmla="*/ 7 w 20"/>
                  <a:gd name="T1" fmla="*/ 12 h 15"/>
                  <a:gd name="T2" fmla="*/ 17 w 20"/>
                  <a:gd name="T3" fmla="*/ 2 h 15"/>
                  <a:gd name="T4" fmla="*/ 9 w 20"/>
                  <a:gd name="T5" fmla="*/ 12 h 15"/>
                  <a:gd name="T6" fmla="*/ 7 w 20"/>
                  <a:gd name="T7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5">
                    <a:moveTo>
                      <a:pt x="7" y="12"/>
                    </a:moveTo>
                    <a:cubicBezTo>
                      <a:pt x="0" y="1"/>
                      <a:pt x="6" y="0"/>
                      <a:pt x="17" y="2"/>
                    </a:cubicBezTo>
                    <a:cubicBezTo>
                      <a:pt x="20" y="10"/>
                      <a:pt x="18" y="15"/>
                      <a:pt x="9" y="12"/>
                    </a:cubicBezTo>
                    <a:cubicBezTo>
                      <a:pt x="4" y="4"/>
                      <a:pt x="4" y="4"/>
                      <a:pt x="7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8" name="Freeform 28"/>
              <p:cNvSpPr>
                <a:spLocks/>
              </p:cNvSpPr>
              <p:nvPr userDrawn="1"/>
            </p:nvSpPr>
            <p:spPr bwMode="ltGray">
              <a:xfrm>
                <a:off x="2600" y="712"/>
                <a:ext cx="19" cy="12"/>
              </a:xfrm>
              <a:custGeom>
                <a:avLst/>
                <a:gdLst>
                  <a:gd name="T0" fmla="*/ 7 w 20"/>
                  <a:gd name="T1" fmla="*/ 12 h 15"/>
                  <a:gd name="T2" fmla="*/ 15 w 20"/>
                  <a:gd name="T3" fmla="*/ 2 h 15"/>
                  <a:gd name="T4" fmla="*/ 15 w 20"/>
                  <a:gd name="T5" fmla="*/ 14 h 15"/>
                  <a:gd name="T6" fmla="*/ 7 w 20"/>
                  <a:gd name="T7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5">
                    <a:moveTo>
                      <a:pt x="7" y="12"/>
                    </a:moveTo>
                    <a:cubicBezTo>
                      <a:pt x="0" y="2"/>
                      <a:pt x="3" y="0"/>
                      <a:pt x="15" y="2"/>
                    </a:cubicBezTo>
                    <a:cubicBezTo>
                      <a:pt x="16" y="4"/>
                      <a:pt x="20" y="12"/>
                      <a:pt x="15" y="14"/>
                    </a:cubicBezTo>
                    <a:cubicBezTo>
                      <a:pt x="12" y="15"/>
                      <a:pt x="7" y="12"/>
                      <a:pt x="7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9" name="Freeform 29"/>
              <p:cNvSpPr>
                <a:spLocks/>
              </p:cNvSpPr>
              <p:nvPr userDrawn="1"/>
            </p:nvSpPr>
            <p:spPr bwMode="ltGray">
              <a:xfrm>
                <a:off x="2417" y="680"/>
                <a:ext cx="80" cy="66"/>
              </a:xfrm>
              <a:custGeom>
                <a:avLst/>
                <a:gdLst>
                  <a:gd name="T0" fmla="*/ 0 w 80"/>
                  <a:gd name="T1" fmla="*/ 50 h 80"/>
                  <a:gd name="T2" fmla="*/ 14 w 80"/>
                  <a:gd name="T3" fmla="*/ 24 h 80"/>
                  <a:gd name="T4" fmla="*/ 26 w 80"/>
                  <a:gd name="T5" fmla="*/ 20 h 80"/>
                  <a:gd name="T6" fmla="*/ 48 w 80"/>
                  <a:gd name="T7" fmla="*/ 18 h 80"/>
                  <a:gd name="T8" fmla="*/ 58 w 80"/>
                  <a:gd name="T9" fmla="*/ 0 h 80"/>
                  <a:gd name="T10" fmla="*/ 80 w 80"/>
                  <a:gd name="T11" fmla="*/ 40 h 80"/>
                  <a:gd name="T12" fmla="*/ 70 w 80"/>
                  <a:gd name="T13" fmla="*/ 56 h 80"/>
                  <a:gd name="T14" fmla="*/ 54 w 80"/>
                  <a:gd name="T15" fmla="*/ 62 h 80"/>
                  <a:gd name="T16" fmla="*/ 48 w 80"/>
                  <a:gd name="T17" fmla="*/ 80 h 80"/>
                  <a:gd name="T18" fmla="*/ 32 w 80"/>
                  <a:gd name="T19" fmla="*/ 68 h 80"/>
                  <a:gd name="T20" fmla="*/ 38 w 80"/>
                  <a:gd name="T21" fmla="*/ 52 h 80"/>
                  <a:gd name="T22" fmla="*/ 30 w 80"/>
                  <a:gd name="T23" fmla="*/ 28 h 80"/>
                  <a:gd name="T24" fmla="*/ 20 w 80"/>
                  <a:gd name="T25" fmla="*/ 48 h 80"/>
                  <a:gd name="T26" fmla="*/ 8 w 80"/>
                  <a:gd name="T27" fmla="*/ 56 h 80"/>
                  <a:gd name="T28" fmla="*/ 0 w 80"/>
                  <a:gd name="T29" fmla="*/ 5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0" h="80">
                    <a:moveTo>
                      <a:pt x="0" y="50"/>
                    </a:moveTo>
                    <a:cubicBezTo>
                      <a:pt x="1" y="47"/>
                      <a:pt x="12" y="25"/>
                      <a:pt x="14" y="24"/>
                    </a:cubicBezTo>
                    <a:cubicBezTo>
                      <a:pt x="17" y="22"/>
                      <a:pt x="26" y="20"/>
                      <a:pt x="26" y="20"/>
                    </a:cubicBezTo>
                    <a:cubicBezTo>
                      <a:pt x="34" y="23"/>
                      <a:pt x="40" y="21"/>
                      <a:pt x="48" y="18"/>
                    </a:cubicBezTo>
                    <a:cubicBezTo>
                      <a:pt x="52" y="12"/>
                      <a:pt x="54" y="6"/>
                      <a:pt x="58" y="0"/>
                    </a:cubicBezTo>
                    <a:cubicBezTo>
                      <a:pt x="70" y="4"/>
                      <a:pt x="76" y="28"/>
                      <a:pt x="80" y="40"/>
                    </a:cubicBezTo>
                    <a:cubicBezTo>
                      <a:pt x="75" y="54"/>
                      <a:pt x="80" y="50"/>
                      <a:pt x="70" y="56"/>
                    </a:cubicBezTo>
                    <a:cubicBezTo>
                      <a:pt x="61" y="53"/>
                      <a:pt x="59" y="54"/>
                      <a:pt x="54" y="62"/>
                    </a:cubicBezTo>
                    <a:cubicBezTo>
                      <a:pt x="57" y="71"/>
                      <a:pt x="56" y="75"/>
                      <a:pt x="48" y="80"/>
                    </a:cubicBezTo>
                    <a:cubicBezTo>
                      <a:pt x="40" y="77"/>
                      <a:pt x="39" y="72"/>
                      <a:pt x="32" y="68"/>
                    </a:cubicBezTo>
                    <a:cubicBezTo>
                      <a:pt x="26" y="59"/>
                      <a:pt x="30" y="57"/>
                      <a:pt x="38" y="52"/>
                    </a:cubicBezTo>
                    <a:cubicBezTo>
                      <a:pt x="41" y="42"/>
                      <a:pt x="39" y="34"/>
                      <a:pt x="30" y="28"/>
                    </a:cubicBezTo>
                    <a:cubicBezTo>
                      <a:pt x="20" y="31"/>
                      <a:pt x="30" y="40"/>
                      <a:pt x="20" y="48"/>
                    </a:cubicBezTo>
                    <a:cubicBezTo>
                      <a:pt x="16" y="51"/>
                      <a:pt x="8" y="56"/>
                      <a:pt x="8" y="56"/>
                    </a:cubicBezTo>
                    <a:cubicBezTo>
                      <a:pt x="2" y="50"/>
                      <a:pt x="5" y="50"/>
                      <a:pt x="0" y="5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0" name="Freeform 30"/>
              <p:cNvSpPr>
                <a:spLocks/>
              </p:cNvSpPr>
              <p:nvPr userDrawn="1"/>
            </p:nvSpPr>
            <p:spPr bwMode="ltGray">
              <a:xfrm>
                <a:off x="2391" y="541"/>
                <a:ext cx="94" cy="142"/>
              </a:xfrm>
              <a:custGeom>
                <a:avLst/>
                <a:gdLst>
                  <a:gd name="T0" fmla="*/ 14 w 94"/>
                  <a:gd name="T1" fmla="*/ 96 h 174"/>
                  <a:gd name="T2" fmla="*/ 26 w 94"/>
                  <a:gd name="T3" fmla="*/ 128 h 174"/>
                  <a:gd name="T4" fmla="*/ 32 w 94"/>
                  <a:gd name="T5" fmla="*/ 108 h 174"/>
                  <a:gd name="T6" fmla="*/ 52 w 94"/>
                  <a:gd name="T7" fmla="*/ 100 h 174"/>
                  <a:gd name="T8" fmla="*/ 46 w 94"/>
                  <a:gd name="T9" fmla="*/ 124 h 174"/>
                  <a:gd name="T10" fmla="*/ 66 w 94"/>
                  <a:gd name="T11" fmla="*/ 126 h 174"/>
                  <a:gd name="T12" fmla="*/ 76 w 94"/>
                  <a:gd name="T13" fmla="*/ 142 h 174"/>
                  <a:gd name="T14" fmla="*/ 58 w 94"/>
                  <a:gd name="T15" fmla="*/ 148 h 174"/>
                  <a:gd name="T16" fmla="*/ 74 w 94"/>
                  <a:gd name="T17" fmla="*/ 174 h 174"/>
                  <a:gd name="T18" fmla="*/ 84 w 94"/>
                  <a:gd name="T19" fmla="*/ 154 h 174"/>
                  <a:gd name="T20" fmla="*/ 82 w 94"/>
                  <a:gd name="T21" fmla="*/ 112 h 174"/>
                  <a:gd name="T22" fmla="*/ 60 w 94"/>
                  <a:gd name="T23" fmla="*/ 106 h 174"/>
                  <a:gd name="T24" fmla="*/ 50 w 94"/>
                  <a:gd name="T25" fmla="*/ 82 h 174"/>
                  <a:gd name="T26" fmla="*/ 34 w 94"/>
                  <a:gd name="T27" fmla="*/ 82 h 174"/>
                  <a:gd name="T28" fmla="*/ 30 w 94"/>
                  <a:gd name="T29" fmla="*/ 70 h 174"/>
                  <a:gd name="T30" fmla="*/ 42 w 94"/>
                  <a:gd name="T31" fmla="*/ 42 h 174"/>
                  <a:gd name="T32" fmla="*/ 30 w 94"/>
                  <a:gd name="T33" fmla="*/ 0 h 174"/>
                  <a:gd name="T34" fmla="*/ 18 w 94"/>
                  <a:gd name="T35" fmla="*/ 22 h 174"/>
                  <a:gd name="T36" fmla="*/ 4 w 94"/>
                  <a:gd name="T37" fmla="*/ 46 h 174"/>
                  <a:gd name="T38" fmla="*/ 14 w 94"/>
                  <a:gd name="T39" fmla="*/ 76 h 174"/>
                  <a:gd name="T40" fmla="*/ 14 w 94"/>
                  <a:gd name="T41" fmla="*/ 96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4" h="174">
                    <a:moveTo>
                      <a:pt x="14" y="96"/>
                    </a:moveTo>
                    <a:cubicBezTo>
                      <a:pt x="11" y="109"/>
                      <a:pt x="15" y="120"/>
                      <a:pt x="26" y="128"/>
                    </a:cubicBezTo>
                    <a:cubicBezTo>
                      <a:pt x="34" y="120"/>
                      <a:pt x="35" y="119"/>
                      <a:pt x="32" y="108"/>
                    </a:cubicBezTo>
                    <a:cubicBezTo>
                      <a:pt x="35" y="92"/>
                      <a:pt x="39" y="92"/>
                      <a:pt x="52" y="100"/>
                    </a:cubicBezTo>
                    <a:cubicBezTo>
                      <a:pt x="59" y="110"/>
                      <a:pt x="49" y="114"/>
                      <a:pt x="46" y="124"/>
                    </a:cubicBezTo>
                    <a:cubicBezTo>
                      <a:pt x="50" y="137"/>
                      <a:pt x="57" y="129"/>
                      <a:pt x="66" y="126"/>
                    </a:cubicBezTo>
                    <a:cubicBezTo>
                      <a:pt x="77" y="129"/>
                      <a:pt x="79" y="131"/>
                      <a:pt x="76" y="142"/>
                    </a:cubicBezTo>
                    <a:cubicBezTo>
                      <a:pt x="67" y="139"/>
                      <a:pt x="65" y="141"/>
                      <a:pt x="58" y="148"/>
                    </a:cubicBezTo>
                    <a:cubicBezTo>
                      <a:pt x="60" y="160"/>
                      <a:pt x="62" y="170"/>
                      <a:pt x="74" y="174"/>
                    </a:cubicBezTo>
                    <a:cubicBezTo>
                      <a:pt x="77" y="165"/>
                      <a:pt x="74" y="157"/>
                      <a:pt x="84" y="154"/>
                    </a:cubicBezTo>
                    <a:cubicBezTo>
                      <a:pt x="91" y="143"/>
                      <a:pt x="94" y="122"/>
                      <a:pt x="82" y="112"/>
                    </a:cubicBezTo>
                    <a:cubicBezTo>
                      <a:pt x="77" y="108"/>
                      <a:pt x="66" y="108"/>
                      <a:pt x="60" y="106"/>
                    </a:cubicBezTo>
                    <a:cubicBezTo>
                      <a:pt x="65" y="92"/>
                      <a:pt x="66" y="87"/>
                      <a:pt x="50" y="82"/>
                    </a:cubicBezTo>
                    <a:cubicBezTo>
                      <a:pt x="48" y="82"/>
                      <a:pt x="37" y="86"/>
                      <a:pt x="34" y="82"/>
                    </a:cubicBezTo>
                    <a:cubicBezTo>
                      <a:pt x="32" y="79"/>
                      <a:pt x="30" y="70"/>
                      <a:pt x="30" y="70"/>
                    </a:cubicBezTo>
                    <a:cubicBezTo>
                      <a:pt x="32" y="54"/>
                      <a:pt x="32" y="52"/>
                      <a:pt x="42" y="42"/>
                    </a:cubicBezTo>
                    <a:cubicBezTo>
                      <a:pt x="41" y="30"/>
                      <a:pt x="45" y="5"/>
                      <a:pt x="30" y="0"/>
                    </a:cubicBezTo>
                    <a:cubicBezTo>
                      <a:pt x="14" y="4"/>
                      <a:pt x="16" y="4"/>
                      <a:pt x="18" y="22"/>
                    </a:cubicBezTo>
                    <a:cubicBezTo>
                      <a:pt x="16" y="39"/>
                      <a:pt x="15" y="35"/>
                      <a:pt x="4" y="46"/>
                    </a:cubicBezTo>
                    <a:cubicBezTo>
                      <a:pt x="0" y="59"/>
                      <a:pt x="5" y="67"/>
                      <a:pt x="14" y="76"/>
                    </a:cubicBezTo>
                    <a:cubicBezTo>
                      <a:pt x="15" y="80"/>
                      <a:pt x="17" y="93"/>
                      <a:pt x="14" y="9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1" name="Freeform 31"/>
              <p:cNvSpPr>
                <a:spLocks/>
              </p:cNvSpPr>
              <p:nvPr userDrawn="1"/>
            </p:nvSpPr>
            <p:spPr bwMode="ltGray">
              <a:xfrm>
                <a:off x="2415" y="644"/>
                <a:ext cx="32" cy="41"/>
              </a:xfrm>
              <a:custGeom>
                <a:avLst/>
                <a:gdLst>
                  <a:gd name="T0" fmla="*/ 6 w 32"/>
                  <a:gd name="T1" fmla="*/ 24 h 50"/>
                  <a:gd name="T2" fmla="*/ 12 w 32"/>
                  <a:gd name="T3" fmla="*/ 0 h 50"/>
                  <a:gd name="T4" fmla="*/ 20 w 32"/>
                  <a:gd name="T5" fmla="*/ 16 h 50"/>
                  <a:gd name="T6" fmla="*/ 22 w 32"/>
                  <a:gd name="T7" fmla="*/ 24 h 50"/>
                  <a:gd name="T8" fmla="*/ 28 w 32"/>
                  <a:gd name="T9" fmla="*/ 26 h 50"/>
                  <a:gd name="T10" fmla="*/ 32 w 32"/>
                  <a:gd name="T11" fmla="*/ 38 h 50"/>
                  <a:gd name="T12" fmla="*/ 18 w 32"/>
                  <a:gd name="T13" fmla="*/ 50 h 50"/>
                  <a:gd name="T14" fmla="*/ 6 w 32"/>
                  <a:gd name="T15" fmla="*/ 2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50">
                    <a:moveTo>
                      <a:pt x="6" y="24"/>
                    </a:moveTo>
                    <a:cubicBezTo>
                      <a:pt x="0" y="15"/>
                      <a:pt x="3" y="6"/>
                      <a:pt x="12" y="0"/>
                    </a:cubicBezTo>
                    <a:cubicBezTo>
                      <a:pt x="23" y="3"/>
                      <a:pt x="23" y="5"/>
                      <a:pt x="20" y="16"/>
                    </a:cubicBezTo>
                    <a:cubicBezTo>
                      <a:pt x="21" y="19"/>
                      <a:pt x="20" y="22"/>
                      <a:pt x="22" y="24"/>
                    </a:cubicBezTo>
                    <a:cubicBezTo>
                      <a:pt x="23" y="26"/>
                      <a:pt x="27" y="24"/>
                      <a:pt x="28" y="26"/>
                    </a:cubicBezTo>
                    <a:cubicBezTo>
                      <a:pt x="30" y="29"/>
                      <a:pt x="32" y="38"/>
                      <a:pt x="32" y="38"/>
                    </a:cubicBezTo>
                    <a:cubicBezTo>
                      <a:pt x="29" y="46"/>
                      <a:pt x="26" y="47"/>
                      <a:pt x="18" y="50"/>
                    </a:cubicBezTo>
                    <a:cubicBezTo>
                      <a:pt x="12" y="41"/>
                      <a:pt x="18" y="24"/>
                      <a:pt x="6" y="2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2" name="Freeform 32"/>
              <p:cNvSpPr>
                <a:spLocks/>
              </p:cNvSpPr>
              <p:nvPr userDrawn="1"/>
            </p:nvSpPr>
            <p:spPr bwMode="ltGray">
              <a:xfrm>
                <a:off x="2349" y="654"/>
                <a:ext cx="45" cy="41"/>
              </a:xfrm>
              <a:custGeom>
                <a:avLst/>
                <a:gdLst>
                  <a:gd name="T0" fmla="*/ 0 w 43"/>
                  <a:gd name="T1" fmla="*/ 44 h 50"/>
                  <a:gd name="T2" fmla="*/ 22 w 43"/>
                  <a:gd name="T3" fmla="*/ 20 h 50"/>
                  <a:gd name="T4" fmla="*/ 36 w 43"/>
                  <a:gd name="T5" fmla="*/ 0 h 50"/>
                  <a:gd name="T6" fmla="*/ 24 w 43"/>
                  <a:gd name="T7" fmla="*/ 28 h 50"/>
                  <a:gd name="T8" fmla="*/ 2 w 43"/>
                  <a:gd name="T9" fmla="*/ 50 h 50"/>
                  <a:gd name="T10" fmla="*/ 0 w 43"/>
                  <a:gd name="T11" fmla="*/ 4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50">
                    <a:moveTo>
                      <a:pt x="0" y="44"/>
                    </a:moveTo>
                    <a:cubicBezTo>
                      <a:pt x="6" y="38"/>
                      <a:pt x="18" y="29"/>
                      <a:pt x="22" y="20"/>
                    </a:cubicBezTo>
                    <a:cubicBezTo>
                      <a:pt x="27" y="10"/>
                      <a:pt x="25" y="4"/>
                      <a:pt x="36" y="0"/>
                    </a:cubicBezTo>
                    <a:cubicBezTo>
                      <a:pt x="43" y="11"/>
                      <a:pt x="36" y="24"/>
                      <a:pt x="24" y="28"/>
                    </a:cubicBezTo>
                    <a:cubicBezTo>
                      <a:pt x="21" y="38"/>
                      <a:pt x="12" y="47"/>
                      <a:pt x="2" y="50"/>
                    </a:cubicBezTo>
                    <a:cubicBezTo>
                      <a:pt x="1" y="48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3" name="Freeform 33"/>
              <p:cNvSpPr>
                <a:spLocks/>
              </p:cNvSpPr>
              <p:nvPr userDrawn="1"/>
            </p:nvSpPr>
            <p:spPr bwMode="ltGray">
              <a:xfrm>
                <a:off x="4808" y="597"/>
                <a:ext cx="701" cy="438"/>
              </a:xfrm>
              <a:custGeom>
                <a:avLst/>
                <a:gdLst>
                  <a:gd name="T0" fmla="*/ 21 w 471"/>
                  <a:gd name="T1" fmla="*/ 280 h 281"/>
                  <a:gd name="T2" fmla="*/ 24 w 471"/>
                  <a:gd name="T3" fmla="*/ 250 h 281"/>
                  <a:gd name="T4" fmla="*/ 22 w 471"/>
                  <a:gd name="T5" fmla="*/ 245 h 281"/>
                  <a:gd name="T6" fmla="*/ 16 w 471"/>
                  <a:gd name="T7" fmla="*/ 218 h 281"/>
                  <a:gd name="T8" fmla="*/ 4 w 471"/>
                  <a:gd name="T9" fmla="*/ 215 h 281"/>
                  <a:gd name="T10" fmla="*/ 0 w 471"/>
                  <a:gd name="T11" fmla="*/ 191 h 281"/>
                  <a:gd name="T12" fmla="*/ 12 w 471"/>
                  <a:gd name="T13" fmla="*/ 180 h 281"/>
                  <a:gd name="T14" fmla="*/ 6 w 471"/>
                  <a:gd name="T15" fmla="*/ 165 h 281"/>
                  <a:gd name="T16" fmla="*/ 2 w 471"/>
                  <a:gd name="T17" fmla="*/ 160 h 281"/>
                  <a:gd name="T18" fmla="*/ 28 w 471"/>
                  <a:gd name="T19" fmla="*/ 120 h 281"/>
                  <a:gd name="T20" fmla="*/ 44 w 471"/>
                  <a:gd name="T21" fmla="*/ 96 h 281"/>
                  <a:gd name="T22" fmla="*/ 42 w 471"/>
                  <a:gd name="T23" fmla="*/ 70 h 281"/>
                  <a:gd name="T24" fmla="*/ 24 w 471"/>
                  <a:gd name="T25" fmla="*/ 43 h 281"/>
                  <a:gd name="T26" fmla="*/ 20 w 471"/>
                  <a:gd name="T27" fmla="*/ 32 h 281"/>
                  <a:gd name="T28" fmla="*/ 26 w 471"/>
                  <a:gd name="T29" fmla="*/ 36 h 281"/>
                  <a:gd name="T30" fmla="*/ 48 w 471"/>
                  <a:gd name="T31" fmla="*/ 35 h 281"/>
                  <a:gd name="T32" fmla="*/ 64 w 471"/>
                  <a:gd name="T33" fmla="*/ 11 h 281"/>
                  <a:gd name="T34" fmla="*/ 82 w 471"/>
                  <a:gd name="T35" fmla="*/ 0 h 281"/>
                  <a:gd name="T36" fmla="*/ 88 w 471"/>
                  <a:gd name="T37" fmla="*/ 2 h 281"/>
                  <a:gd name="T38" fmla="*/ 92 w 471"/>
                  <a:gd name="T39" fmla="*/ 9 h 281"/>
                  <a:gd name="T40" fmla="*/ 98 w 471"/>
                  <a:gd name="T41" fmla="*/ 5 h 281"/>
                  <a:gd name="T42" fmla="*/ 110 w 471"/>
                  <a:gd name="T43" fmla="*/ 8 h 281"/>
                  <a:gd name="T44" fmla="*/ 116 w 471"/>
                  <a:gd name="T45" fmla="*/ 9 h 281"/>
                  <a:gd name="T46" fmla="*/ 141 w 471"/>
                  <a:gd name="T47" fmla="*/ 14 h 281"/>
                  <a:gd name="T48" fmla="*/ 155 w 471"/>
                  <a:gd name="T49" fmla="*/ 24 h 281"/>
                  <a:gd name="T50" fmla="*/ 167 w 471"/>
                  <a:gd name="T51" fmla="*/ 17 h 281"/>
                  <a:gd name="T52" fmla="*/ 173 w 471"/>
                  <a:gd name="T53" fmla="*/ 14 h 281"/>
                  <a:gd name="T54" fmla="*/ 195 w 471"/>
                  <a:gd name="T55" fmla="*/ 14 h 281"/>
                  <a:gd name="T56" fmla="*/ 211 w 471"/>
                  <a:gd name="T57" fmla="*/ 32 h 281"/>
                  <a:gd name="T58" fmla="*/ 231 w 471"/>
                  <a:gd name="T59" fmla="*/ 59 h 281"/>
                  <a:gd name="T60" fmla="*/ 245 w 471"/>
                  <a:gd name="T61" fmla="*/ 70 h 281"/>
                  <a:gd name="T62" fmla="*/ 257 w 471"/>
                  <a:gd name="T63" fmla="*/ 68 h 281"/>
                  <a:gd name="T64" fmla="*/ 270 w 471"/>
                  <a:gd name="T65" fmla="*/ 65 h 281"/>
                  <a:gd name="T66" fmla="*/ 290 w 471"/>
                  <a:gd name="T67" fmla="*/ 71 h 281"/>
                  <a:gd name="T68" fmla="*/ 300 w 471"/>
                  <a:gd name="T69" fmla="*/ 81 h 281"/>
                  <a:gd name="T70" fmla="*/ 308 w 471"/>
                  <a:gd name="T71" fmla="*/ 90 h 281"/>
                  <a:gd name="T72" fmla="*/ 318 w 471"/>
                  <a:gd name="T73" fmla="*/ 111 h 281"/>
                  <a:gd name="T74" fmla="*/ 322 w 471"/>
                  <a:gd name="T75" fmla="*/ 120 h 281"/>
                  <a:gd name="T76" fmla="*/ 324 w 471"/>
                  <a:gd name="T77" fmla="*/ 125 h 281"/>
                  <a:gd name="T78" fmla="*/ 310 w 471"/>
                  <a:gd name="T79" fmla="*/ 142 h 281"/>
                  <a:gd name="T80" fmla="*/ 322 w 471"/>
                  <a:gd name="T81" fmla="*/ 141 h 281"/>
                  <a:gd name="T82" fmla="*/ 342 w 471"/>
                  <a:gd name="T83" fmla="*/ 155 h 281"/>
                  <a:gd name="T84" fmla="*/ 364 w 471"/>
                  <a:gd name="T85" fmla="*/ 157 h 281"/>
                  <a:gd name="T86" fmla="*/ 380 w 471"/>
                  <a:gd name="T87" fmla="*/ 168 h 281"/>
                  <a:gd name="T88" fmla="*/ 382 w 471"/>
                  <a:gd name="T89" fmla="*/ 172 h 281"/>
                  <a:gd name="T90" fmla="*/ 382 w 471"/>
                  <a:gd name="T91" fmla="*/ 176 h 281"/>
                  <a:gd name="T92" fmla="*/ 394 w 471"/>
                  <a:gd name="T93" fmla="*/ 172 h 281"/>
                  <a:gd name="T94" fmla="*/ 400 w 471"/>
                  <a:gd name="T95" fmla="*/ 171 h 281"/>
                  <a:gd name="T96" fmla="*/ 439 w 471"/>
                  <a:gd name="T97" fmla="*/ 185 h 281"/>
                  <a:gd name="T98" fmla="*/ 447 w 471"/>
                  <a:gd name="T99" fmla="*/ 199 h 281"/>
                  <a:gd name="T100" fmla="*/ 465 w 471"/>
                  <a:gd name="T101" fmla="*/ 201 h 281"/>
                  <a:gd name="T102" fmla="*/ 471 w 471"/>
                  <a:gd name="T103" fmla="*/ 215 h 281"/>
                  <a:gd name="T104" fmla="*/ 451 w 471"/>
                  <a:gd name="T105" fmla="*/ 258 h 281"/>
                  <a:gd name="T106" fmla="*/ 435 w 471"/>
                  <a:gd name="T107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71" h="281">
                    <a:moveTo>
                      <a:pt x="21" y="280"/>
                    </a:moveTo>
                    <a:cubicBezTo>
                      <a:pt x="32" y="281"/>
                      <a:pt x="25" y="253"/>
                      <a:pt x="24" y="250"/>
                    </a:cubicBezTo>
                    <a:cubicBezTo>
                      <a:pt x="23" y="248"/>
                      <a:pt x="22" y="245"/>
                      <a:pt x="22" y="245"/>
                    </a:cubicBezTo>
                    <a:cubicBezTo>
                      <a:pt x="21" y="243"/>
                      <a:pt x="20" y="221"/>
                      <a:pt x="16" y="218"/>
                    </a:cubicBezTo>
                    <a:cubicBezTo>
                      <a:pt x="13" y="216"/>
                      <a:pt x="4" y="215"/>
                      <a:pt x="4" y="215"/>
                    </a:cubicBezTo>
                    <a:cubicBezTo>
                      <a:pt x="0" y="207"/>
                      <a:pt x="3" y="200"/>
                      <a:pt x="0" y="191"/>
                    </a:cubicBezTo>
                    <a:cubicBezTo>
                      <a:pt x="2" y="185"/>
                      <a:pt x="7" y="186"/>
                      <a:pt x="12" y="180"/>
                    </a:cubicBezTo>
                    <a:cubicBezTo>
                      <a:pt x="14" y="172"/>
                      <a:pt x="14" y="169"/>
                      <a:pt x="6" y="165"/>
                    </a:cubicBezTo>
                    <a:cubicBezTo>
                      <a:pt x="4" y="163"/>
                      <a:pt x="2" y="162"/>
                      <a:pt x="2" y="160"/>
                    </a:cubicBezTo>
                    <a:cubicBezTo>
                      <a:pt x="2" y="150"/>
                      <a:pt x="16" y="123"/>
                      <a:pt x="28" y="120"/>
                    </a:cubicBezTo>
                    <a:cubicBezTo>
                      <a:pt x="32" y="111"/>
                      <a:pt x="40" y="105"/>
                      <a:pt x="44" y="96"/>
                    </a:cubicBezTo>
                    <a:cubicBezTo>
                      <a:pt x="39" y="83"/>
                      <a:pt x="38" y="85"/>
                      <a:pt x="42" y="70"/>
                    </a:cubicBezTo>
                    <a:cubicBezTo>
                      <a:pt x="38" y="60"/>
                      <a:pt x="34" y="48"/>
                      <a:pt x="24" y="43"/>
                    </a:cubicBezTo>
                    <a:cubicBezTo>
                      <a:pt x="18" y="36"/>
                      <a:pt x="10" y="37"/>
                      <a:pt x="20" y="32"/>
                    </a:cubicBezTo>
                    <a:cubicBezTo>
                      <a:pt x="27" y="34"/>
                      <a:pt x="26" y="32"/>
                      <a:pt x="26" y="36"/>
                    </a:cubicBezTo>
                    <a:cubicBezTo>
                      <a:pt x="34" y="41"/>
                      <a:pt x="39" y="39"/>
                      <a:pt x="48" y="35"/>
                    </a:cubicBezTo>
                    <a:cubicBezTo>
                      <a:pt x="45" y="22"/>
                      <a:pt x="48" y="14"/>
                      <a:pt x="64" y="11"/>
                    </a:cubicBezTo>
                    <a:cubicBezTo>
                      <a:pt x="71" y="8"/>
                      <a:pt x="75" y="3"/>
                      <a:pt x="82" y="0"/>
                    </a:cubicBezTo>
                    <a:cubicBezTo>
                      <a:pt x="84" y="1"/>
                      <a:pt x="88" y="0"/>
                      <a:pt x="88" y="2"/>
                    </a:cubicBezTo>
                    <a:cubicBezTo>
                      <a:pt x="90" y="12"/>
                      <a:pt x="75" y="13"/>
                      <a:pt x="92" y="9"/>
                    </a:cubicBezTo>
                    <a:cubicBezTo>
                      <a:pt x="94" y="8"/>
                      <a:pt x="96" y="5"/>
                      <a:pt x="98" y="5"/>
                    </a:cubicBezTo>
                    <a:cubicBezTo>
                      <a:pt x="102" y="4"/>
                      <a:pt x="106" y="7"/>
                      <a:pt x="110" y="8"/>
                    </a:cubicBezTo>
                    <a:cubicBezTo>
                      <a:pt x="112" y="8"/>
                      <a:pt x="116" y="9"/>
                      <a:pt x="116" y="9"/>
                    </a:cubicBezTo>
                    <a:cubicBezTo>
                      <a:pt x="122" y="16"/>
                      <a:pt x="129" y="13"/>
                      <a:pt x="141" y="14"/>
                    </a:cubicBezTo>
                    <a:cubicBezTo>
                      <a:pt x="143" y="21"/>
                      <a:pt x="147" y="22"/>
                      <a:pt x="155" y="24"/>
                    </a:cubicBezTo>
                    <a:cubicBezTo>
                      <a:pt x="159" y="22"/>
                      <a:pt x="163" y="20"/>
                      <a:pt x="167" y="17"/>
                    </a:cubicBezTo>
                    <a:cubicBezTo>
                      <a:pt x="169" y="16"/>
                      <a:pt x="173" y="14"/>
                      <a:pt x="173" y="14"/>
                    </a:cubicBezTo>
                    <a:cubicBezTo>
                      <a:pt x="195" y="26"/>
                      <a:pt x="175" y="20"/>
                      <a:pt x="195" y="14"/>
                    </a:cubicBezTo>
                    <a:cubicBezTo>
                      <a:pt x="207" y="17"/>
                      <a:pt x="201" y="26"/>
                      <a:pt x="211" y="32"/>
                    </a:cubicBezTo>
                    <a:cubicBezTo>
                      <a:pt x="214" y="38"/>
                      <a:pt x="224" y="55"/>
                      <a:pt x="231" y="59"/>
                    </a:cubicBezTo>
                    <a:cubicBezTo>
                      <a:pt x="241" y="70"/>
                      <a:pt x="235" y="67"/>
                      <a:pt x="245" y="70"/>
                    </a:cubicBezTo>
                    <a:cubicBezTo>
                      <a:pt x="249" y="69"/>
                      <a:pt x="253" y="69"/>
                      <a:pt x="257" y="68"/>
                    </a:cubicBezTo>
                    <a:cubicBezTo>
                      <a:pt x="261" y="67"/>
                      <a:pt x="270" y="65"/>
                      <a:pt x="270" y="65"/>
                    </a:cubicBezTo>
                    <a:cubicBezTo>
                      <a:pt x="278" y="66"/>
                      <a:pt x="283" y="67"/>
                      <a:pt x="290" y="71"/>
                    </a:cubicBezTo>
                    <a:cubicBezTo>
                      <a:pt x="304" y="88"/>
                      <a:pt x="282" y="62"/>
                      <a:pt x="300" y="81"/>
                    </a:cubicBezTo>
                    <a:cubicBezTo>
                      <a:pt x="302" y="84"/>
                      <a:pt x="308" y="90"/>
                      <a:pt x="308" y="90"/>
                    </a:cubicBezTo>
                    <a:cubicBezTo>
                      <a:pt x="311" y="98"/>
                      <a:pt x="315" y="103"/>
                      <a:pt x="318" y="111"/>
                    </a:cubicBezTo>
                    <a:cubicBezTo>
                      <a:pt x="319" y="114"/>
                      <a:pt x="321" y="117"/>
                      <a:pt x="322" y="120"/>
                    </a:cubicBezTo>
                    <a:cubicBezTo>
                      <a:pt x="323" y="122"/>
                      <a:pt x="324" y="125"/>
                      <a:pt x="324" y="125"/>
                    </a:cubicBezTo>
                    <a:cubicBezTo>
                      <a:pt x="321" y="132"/>
                      <a:pt x="313" y="134"/>
                      <a:pt x="310" y="142"/>
                    </a:cubicBezTo>
                    <a:cubicBezTo>
                      <a:pt x="313" y="151"/>
                      <a:pt x="317" y="146"/>
                      <a:pt x="322" y="141"/>
                    </a:cubicBezTo>
                    <a:cubicBezTo>
                      <a:pt x="341" y="143"/>
                      <a:pt x="339" y="142"/>
                      <a:pt x="342" y="155"/>
                    </a:cubicBezTo>
                    <a:cubicBezTo>
                      <a:pt x="351" y="150"/>
                      <a:pt x="355" y="152"/>
                      <a:pt x="364" y="157"/>
                    </a:cubicBezTo>
                    <a:cubicBezTo>
                      <a:pt x="369" y="162"/>
                      <a:pt x="372" y="166"/>
                      <a:pt x="380" y="168"/>
                    </a:cubicBezTo>
                    <a:cubicBezTo>
                      <a:pt x="381" y="169"/>
                      <a:pt x="383" y="171"/>
                      <a:pt x="382" y="172"/>
                    </a:cubicBezTo>
                    <a:cubicBezTo>
                      <a:pt x="380" y="176"/>
                      <a:pt x="368" y="172"/>
                      <a:pt x="382" y="176"/>
                    </a:cubicBezTo>
                    <a:cubicBezTo>
                      <a:pt x="386" y="175"/>
                      <a:pt x="390" y="173"/>
                      <a:pt x="394" y="172"/>
                    </a:cubicBezTo>
                    <a:cubicBezTo>
                      <a:pt x="396" y="172"/>
                      <a:pt x="400" y="171"/>
                      <a:pt x="400" y="171"/>
                    </a:cubicBezTo>
                    <a:cubicBezTo>
                      <a:pt x="413" y="177"/>
                      <a:pt x="427" y="179"/>
                      <a:pt x="439" y="185"/>
                    </a:cubicBezTo>
                    <a:cubicBezTo>
                      <a:pt x="441" y="190"/>
                      <a:pt x="445" y="194"/>
                      <a:pt x="447" y="199"/>
                    </a:cubicBezTo>
                    <a:cubicBezTo>
                      <a:pt x="453" y="198"/>
                      <a:pt x="460" y="195"/>
                      <a:pt x="465" y="201"/>
                    </a:cubicBezTo>
                    <a:cubicBezTo>
                      <a:pt x="468" y="205"/>
                      <a:pt x="471" y="215"/>
                      <a:pt x="471" y="215"/>
                    </a:cubicBezTo>
                    <a:cubicBezTo>
                      <a:pt x="468" y="231"/>
                      <a:pt x="469" y="248"/>
                      <a:pt x="451" y="258"/>
                    </a:cubicBezTo>
                    <a:cubicBezTo>
                      <a:pt x="447" y="262"/>
                      <a:pt x="437" y="275"/>
                      <a:pt x="435" y="281"/>
                    </a:cubicBezTo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4" name="Freeform 34"/>
              <p:cNvSpPr>
                <a:spLocks/>
              </p:cNvSpPr>
              <p:nvPr userDrawn="1"/>
            </p:nvSpPr>
            <p:spPr bwMode="ltGray">
              <a:xfrm>
                <a:off x="3880" y="-7"/>
                <a:ext cx="984" cy="692"/>
              </a:xfrm>
              <a:custGeom>
                <a:avLst/>
                <a:gdLst>
                  <a:gd name="T0" fmla="*/ 406 w 984"/>
                  <a:gd name="T1" fmla="*/ 6 h 844"/>
                  <a:gd name="T2" fmla="*/ 502 w 984"/>
                  <a:gd name="T3" fmla="*/ 34 h 844"/>
                  <a:gd name="T4" fmla="*/ 550 w 984"/>
                  <a:gd name="T5" fmla="*/ 38 h 844"/>
                  <a:gd name="T6" fmla="*/ 578 w 984"/>
                  <a:gd name="T7" fmla="*/ 130 h 844"/>
                  <a:gd name="T8" fmla="*/ 586 w 984"/>
                  <a:gd name="T9" fmla="*/ 90 h 844"/>
                  <a:gd name="T10" fmla="*/ 606 w 984"/>
                  <a:gd name="T11" fmla="*/ 70 h 844"/>
                  <a:gd name="T12" fmla="*/ 642 w 984"/>
                  <a:gd name="T13" fmla="*/ 126 h 844"/>
                  <a:gd name="T14" fmla="*/ 682 w 984"/>
                  <a:gd name="T15" fmla="*/ 98 h 844"/>
                  <a:gd name="T16" fmla="*/ 706 w 984"/>
                  <a:gd name="T17" fmla="*/ 86 h 844"/>
                  <a:gd name="T18" fmla="*/ 762 w 984"/>
                  <a:gd name="T19" fmla="*/ 2 h 844"/>
                  <a:gd name="T20" fmla="*/ 798 w 984"/>
                  <a:gd name="T21" fmla="*/ 70 h 844"/>
                  <a:gd name="T22" fmla="*/ 798 w 984"/>
                  <a:gd name="T23" fmla="*/ 130 h 844"/>
                  <a:gd name="T24" fmla="*/ 790 w 984"/>
                  <a:gd name="T25" fmla="*/ 158 h 844"/>
                  <a:gd name="T26" fmla="*/ 766 w 984"/>
                  <a:gd name="T27" fmla="*/ 162 h 844"/>
                  <a:gd name="T28" fmla="*/ 762 w 984"/>
                  <a:gd name="T29" fmla="*/ 186 h 844"/>
                  <a:gd name="T30" fmla="*/ 802 w 984"/>
                  <a:gd name="T31" fmla="*/ 226 h 844"/>
                  <a:gd name="T32" fmla="*/ 786 w 984"/>
                  <a:gd name="T33" fmla="*/ 322 h 844"/>
                  <a:gd name="T34" fmla="*/ 830 w 984"/>
                  <a:gd name="T35" fmla="*/ 414 h 844"/>
                  <a:gd name="T36" fmla="*/ 854 w 984"/>
                  <a:gd name="T37" fmla="*/ 450 h 844"/>
                  <a:gd name="T38" fmla="*/ 830 w 984"/>
                  <a:gd name="T39" fmla="*/ 450 h 844"/>
                  <a:gd name="T40" fmla="*/ 746 w 984"/>
                  <a:gd name="T41" fmla="*/ 378 h 844"/>
                  <a:gd name="T42" fmla="*/ 678 w 984"/>
                  <a:gd name="T43" fmla="*/ 402 h 844"/>
                  <a:gd name="T44" fmla="*/ 590 w 984"/>
                  <a:gd name="T45" fmla="*/ 442 h 844"/>
                  <a:gd name="T46" fmla="*/ 642 w 984"/>
                  <a:gd name="T47" fmla="*/ 578 h 844"/>
                  <a:gd name="T48" fmla="*/ 710 w 984"/>
                  <a:gd name="T49" fmla="*/ 610 h 844"/>
                  <a:gd name="T50" fmla="*/ 738 w 984"/>
                  <a:gd name="T51" fmla="*/ 550 h 844"/>
                  <a:gd name="T52" fmla="*/ 774 w 984"/>
                  <a:gd name="T53" fmla="*/ 570 h 844"/>
                  <a:gd name="T54" fmla="*/ 766 w 984"/>
                  <a:gd name="T55" fmla="*/ 630 h 844"/>
                  <a:gd name="T56" fmla="*/ 802 w 984"/>
                  <a:gd name="T57" fmla="*/ 670 h 844"/>
                  <a:gd name="T58" fmla="*/ 838 w 984"/>
                  <a:gd name="T59" fmla="*/ 658 h 844"/>
                  <a:gd name="T60" fmla="*/ 922 w 984"/>
                  <a:gd name="T61" fmla="*/ 806 h 844"/>
                  <a:gd name="T62" fmla="*/ 942 w 984"/>
                  <a:gd name="T63" fmla="*/ 826 h 844"/>
                  <a:gd name="T64" fmla="*/ 874 w 984"/>
                  <a:gd name="T65" fmla="*/ 810 h 844"/>
                  <a:gd name="T66" fmla="*/ 830 w 984"/>
                  <a:gd name="T67" fmla="*/ 758 h 844"/>
                  <a:gd name="T68" fmla="*/ 778 w 984"/>
                  <a:gd name="T69" fmla="*/ 710 h 844"/>
                  <a:gd name="T70" fmla="*/ 702 w 984"/>
                  <a:gd name="T71" fmla="*/ 662 h 844"/>
                  <a:gd name="T72" fmla="*/ 614 w 984"/>
                  <a:gd name="T73" fmla="*/ 646 h 844"/>
                  <a:gd name="T74" fmla="*/ 506 w 984"/>
                  <a:gd name="T75" fmla="*/ 594 h 844"/>
                  <a:gd name="T76" fmla="*/ 462 w 984"/>
                  <a:gd name="T77" fmla="*/ 506 h 844"/>
                  <a:gd name="T78" fmla="*/ 430 w 984"/>
                  <a:gd name="T79" fmla="*/ 462 h 844"/>
                  <a:gd name="T80" fmla="*/ 382 w 984"/>
                  <a:gd name="T81" fmla="*/ 430 h 844"/>
                  <a:gd name="T82" fmla="*/ 342 w 984"/>
                  <a:gd name="T83" fmla="*/ 370 h 844"/>
                  <a:gd name="T84" fmla="*/ 354 w 984"/>
                  <a:gd name="T85" fmla="*/ 414 h 844"/>
                  <a:gd name="T86" fmla="*/ 418 w 984"/>
                  <a:gd name="T87" fmla="*/ 494 h 844"/>
                  <a:gd name="T88" fmla="*/ 422 w 984"/>
                  <a:gd name="T89" fmla="*/ 526 h 844"/>
                  <a:gd name="T90" fmla="*/ 394 w 984"/>
                  <a:gd name="T91" fmla="*/ 498 h 844"/>
                  <a:gd name="T92" fmla="*/ 354 w 984"/>
                  <a:gd name="T93" fmla="*/ 466 h 844"/>
                  <a:gd name="T94" fmla="*/ 314 w 984"/>
                  <a:gd name="T95" fmla="*/ 402 h 844"/>
                  <a:gd name="T96" fmla="*/ 266 w 984"/>
                  <a:gd name="T97" fmla="*/ 346 h 844"/>
                  <a:gd name="T98" fmla="*/ 210 w 984"/>
                  <a:gd name="T99" fmla="*/ 314 h 844"/>
                  <a:gd name="T100" fmla="*/ 154 w 984"/>
                  <a:gd name="T101" fmla="*/ 238 h 844"/>
                  <a:gd name="T102" fmla="*/ 66 w 984"/>
                  <a:gd name="T103" fmla="*/ 66 h 844"/>
                  <a:gd name="T104" fmla="*/ 34 w 984"/>
                  <a:gd name="T105" fmla="*/ 38 h 844"/>
                  <a:gd name="T106" fmla="*/ 46 w 984"/>
                  <a:gd name="T107" fmla="*/ 22 h 844"/>
                  <a:gd name="T108" fmla="*/ 102 w 984"/>
                  <a:gd name="T109" fmla="*/ 70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84" h="844">
                    <a:moveTo>
                      <a:pt x="82" y="38"/>
                    </a:moveTo>
                    <a:lnTo>
                      <a:pt x="406" y="6"/>
                    </a:lnTo>
                    <a:cubicBezTo>
                      <a:pt x="497" y="22"/>
                      <a:pt x="465" y="0"/>
                      <a:pt x="474" y="54"/>
                    </a:cubicBezTo>
                    <a:cubicBezTo>
                      <a:pt x="492" y="48"/>
                      <a:pt x="484" y="40"/>
                      <a:pt x="502" y="34"/>
                    </a:cubicBezTo>
                    <a:cubicBezTo>
                      <a:pt x="510" y="37"/>
                      <a:pt x="517" y="46"/>
                      <a:pt x="526" y="46"/>
                    </a:cubicBezTo>
                    <a:cubicBezTo>
                      <a:pt x="534" y="46"/>
                      <a:pt x="550" y="38"/>
                      <a:pt x="550" y="38"/>
                    </a:cubicBezTo>
                    <a:cubicBezTo>
                      <a:pt x="556" y="55"/>
                      <a:pt x="552" y="60"/>
                      <a:pt x="542" y="74"/>
                    </a:cubicBezTo>
                    <a:cubicBezTo>
                      <a:pt x="555" y="114"/>
                      <a:pt x="550" y="102"/>
                      <a:pt x="578" y="130"/>
                    </a:cubicBezTo>
                    <a:cubicBezTo>
                      <a:pt x="584" y="148"/>
                      <a:pt x="590" y="148"/>
                      <a:pt x="606" y="138"/>
                    </a:cubicBezTo>
                    <a:cubicBezTo>
                      <a:pt x="600" y="119"/>
                      <a:pt x="594" y="107"/>
                      <a:pt x="586" y="90"/>
                    </a:cubicBezTo>
                    <a:cubicBezTo>
                      <a:pt x="583" y="82"/>
                      <a:pt x="578" y="66"/>
                      <a:pt x="578" y="66"/>
                    </a:cubicBezTo>
                    <a:cubicBezTo>
                      <a:pt x="585" y="44"/>
                      <a:pt x="597" y="56"/>
                      <a:pt x="606" y="70"/>
                    </a:cubicBezTo>
                    <a:cubicBezTo>
                      <a:pt x="609" y="86"/>
                      <a:pt x="608" y="117"/>
                      <a:pt x="626" y="90"/>
                    </a:cubicBezTo>
                    <a:cubicBezTo>
                      <a:pt x="648" y="97"/>
                      <a:pt x="646" y="104"/>
                      <a:pt x="642" y="126"/>
                    </a:cubicBezTo>
                    <a:cubicBezTo>
                      <a:pt x="650" y="150"/>
                      <a:pt x="665" y="141"/>
                      <a:pt x="682" y="130"/>
                    </a:cubicBezTo>
                    <a:cubicBezTo>
                      <a:pt x="689" y="108"/>
                      <a:pt x="673" y="124"/>
                      <a:pt x="682" y="98"/>
                    </a:cubicBezTo>
                    <a:cubicBezTo>
                      <a:pt x="683" y="94"/>
                      <a:pt x="690" y="96"/>
                      <a:pt x="694" y="94"/>
                    </a:cubicBezTo>
                    <a:cubicBezTo>
                      <a:pt x="698" y="92"/>
                      <a:pt x="702" y="89"/>
                      <a:pt x="706" y="86"/>
                    </a:cubicBezTo>
                    <a:cubicBezTo>
                      <a:pt x="717" y="54"/>
                      <a:pt x="688" y="54"/>
                      <a:pt x="742" y="46"/>
                    </a:cubicBezTo>
                    <a:cubicBezTo>
                      <a:pt x="748" y="27"/>
                      <a:pt x="741" y="9"/>
                      <a:pt x="762" y="2"/>
                    </a:cubicBezTo>
                    <a:cubicBezTo>
                      <a:pt x="788" y="11"/>
                      <a:pt x="777" y="38"/>
                      <a:pt x="802" y="46"/>
                    </a:cubicBezTo>
                    <a:cubicBezTo>
                      <a:pt x="831" y="36"/>
                      <a:pt x="805" y="63"/>
                      <a:pt x="798" y="70"/>
                    </a:cubicBezTo>
                    <a:cubicBezTo>
                      <a:pt x="789" y="96"/>
                      <a:pt x="787" y="96"/>
                      <a:pt x="802" y="118"/>
                    </a:cubicBezTo>
                    <a:cubicBezTo>
                      <a:pt x="801" y="122"/>
                      <a:pt x="801" y="127"/>
                      <a:pt x="798" y="130"/>
                    </a:cubicBezTo>
                    <a:cubicBezTo>
                      <a:pt x="794" y="133"/>
                      <a:pt x="784" y="129"/>
                      <a:pt x="782" y="134"/>
                    </a:cubicBezTo>
                    <a:cubicBezTo>
                      <a:pt x="780" y="142"/>
                      <a:pt x="790" y="158"/>
                      <a:pt x="790" y="158"/>
                    </a:cubicBezTo>
                    <a:cubicBezTo>
                      <a:pt x="786" y="161"/>
                      <a:pt x="783" y="165"/>
                      <a:pt x="778" y="166"/>
                    </a:cubicBezTo>
                    <a:cubicBezTo>
                      <a:pt x="774" y="167"/>
                      <a:pt x="769" y="159"/>
                      <a:pt x="766" y="162"/>
                    </a:cubicBezTo>
                    <a:cubicBezTo>
                      <a:pt x="758" y="170"/>
                      <a:pt x="794" y="182"/>
                      <a:pt x="794" y="182"/>
                    </a:cubicBezTo>
                    <a:cubicBezTo>
                      <a:pt x="804" y="211"/>
                      <a:pt x="775" y="190"/>
                      <a:pt x="762" y="186"/>
                    </a:cubicBezTo>
                    <a:cubicBezTo>
                      <a:pt x="767" y="194"/>
                      <a:pt x="773" y="202"/>
                      <a:pt x="778" y="210"/>
                    </a:cubicBezTo>
                    <a:cubicBezTo>
                      <a:pt x="783" y="218"/>
                      <a:pt x="802" y="226"/>
                      <a:pt x="802" y="226"/>
                    </a:cubicBezTo>
                    <a:cubicBezTo>
                      <a:pt x="813" y="242"/>
                      <a:pt x="804" y="245"/>
                      <a:pt x="810" y="262"/>
                    </a:cubicBezTo>
                    <a:cubicBezTo>
                      <a:pt x="803" y="282"/>
                      <a:pt x="793" y="301"/>
                      <a:pt x="786" y="322"/>
                    </a:cubicBezTo>
                    <a:cubicBezTo>
                      <a:pt x="783" y="330"/>
                      <a:pt x="778" y="346"/>
                      <a:pt x="778" y="346"/>
                    </a:cubicBezTo>
                    <a:cubicBezTo>
                      <a:pt x="785" y="366"/>
                      <a:pt x="817" y="394"/>
                      <a:pt x="830" y="414"/>
                    </a:cubicBezTo>
                    <a:cubicBezTo>
                      <a:pt x="835" y="422"/>
                      <a:pt x="841" y="430"/>
                      <a:pt x="846" y="438"/>
                    </a:cubicBezTo>
                    <a:cubicBezTo>
                      <a:pt x="849" y="442"/>
                      <a:pt x="854" y="450"/>
                      <a:pt x="854" y="450"/>
                    </a:cubicBezTo>
                    <a:cubicBezTo>
                      <a:pt x="853" y="457"/>
                      <a:pt x="855" y="466"/>
                      <a:pt x="850" y="470"/>
                    </a:cubicBezTo>
                    <a:cubicBezTo>
                      <a:pt x="844" y="475"/>
                      <a:pt x="831" y="451"/>
                      <a:pt x="830" y="450"/>
                    </a:cubicBezTo>
                    <a:cubicBezTo>
                      <a:pt x="811" y="431"/>
                      <a:pt x="789" y="421"/>
                      <a:pt x="774" y="398"/>
                    </a:cubicBezTo>
                    <a:cubicBezTo>
                      <a:pt x="769" y="379"/>
                      <a:pt x="766" y="371"/>
                      <a:pt x="746" y="378"/>
                    </a:cubicBezTo>
                    <a:cubicBezTo>
                      <a:pt x="717" y="368"/>
                      <a:pt x="730" y="368"/>
                      <a:pt x="706" y="374"/>
                    </a:cubicBezTo>
                    <a:cubicBezTo>
                      <a:pt x="688" y="402"/>
                      <a:pt x="699" y="395"/>
                      <a:pt x="678" y="402"/>
                    </a:cubicBezTo>
                    <a:cubicBezTo>
                      <a:pt x="654" y="386"/>
                      <a:pt x="650" y="390"/>
                      <a:pt x="618" y="394"/>
                    </a:cubicBezTo>
                    <a:cubicBezTo>
                      <a:pt x="607" y="411"/>
                      <a:pt x="601" y="426"/>
                      <a:pt x="590" y="442"/>
                    </a:cubicBezTo>
                    <a:cubicBezTo>
                      <a:pt x="600" y="471"/>
                      <a:pt x="593" y="459"/>
                      <a:pt x="606" y="478"/>
                    </a:cubicBezTo>
                    <a:cubicBezTo>
                      <a:pt x="593" y="518"/>
                      <a:pt x="622" y="548"/>
                      <a:pt x="642" y="578"/>
                    </a:cubicBezTo>
                    <a:cubicBezTo>
                      <a:pt x="651" y="591"/>
                      <a:pt x="651" y="601"/>
                      <a:pt x="666" y="606"/>
                    </a:cubicBezTo>
                    <a:cubicBezTo>
                      <a:pt x="680" y="627"/>
                      <a:pt x="691" y="623"/>
                      <a:pt x="710" y="610"/>
                    </a:cubicBezTo>
                    <a:cubicBezTo>
                      <a:pt x="729" y="616"/>
                      <a:pt x="729" y="606"/>
                      <a:pt x="734" y="590"/>
                    </a:cubicBezTo>
                    <a:cubicBezTo>
                      <a:pt x="735" y="577"/>
                      <a:pt x="731" y="562"/>
                      <a:pt x="738" y="550"/>
                    </a:cubicBezTo>
                    <a:cubicBezTo>
                      <a:pt x="742" y="543"/>
                      <a:pt x="762" y="542"/>
                      <a:pt x="762" y="542"/>
                    </a:cubicBezTo>
                    <a:cubicBezTo>
                      <a:pt x="783" y="547"/>
                      <a:pt x="786" y="552"/>
                      <a:pt x="774" y="570"/>
                    </a:cubicBezTo>
                    <a:cubicBezTo>
                      <a:pt x="779" y="590"/>
                      <a:pt x="790" y="605"/>
                      <a:pt x="770" y="618"/>
                    </a:cubicBezTo>
                    <a:cubicBezTo>
                      <a:pt x="769" y="622"/>
                      <a:pt x="764" y="626"/>
                      <a:pt x="766" y="630"/>
                    </a:cubicBezTo>
                    <a:cubicBezTo>
                      <a:pt x="768" y="634"/>
                      <a:pt x="775" y="634"/>
                      <a:pt x="778" y="638"/>
                    </a:cubicBezTo>
                    <a:cubicBezTo>
                      <a:pt x="788" y="651"/>
                      <a:pt x="786" y="660"/>
                      <a:pt x="802" y="670"/>
                    </a:cubicBezTo>
                    <a:cubicBezTo>
                      <a:pt x="810" y="667"/>
                      <a:pt x="818" y="665"/>
                      <a:pt x="826" y="662"/>
                    </a:cubicBezTo>
                    <a:cubicBezTo>
                      <a:pt x="830" y="661"/>
                      <a:pt x="838" y="658"/>
                      <a:pt x="838" y="658"/>
                    </a:cubicBezTo>
                    <a:cubicBezTo>
                      <a:pt x="857" y="664"/>
                      <a:pt x="864" y="680"/>
                      <a:pt x="870" y="698"/>
                    </a:cubicBezTo>
                    <a:cubicBezTo>
                      <a:pt x="859" y="731"/>
                      <a:pt x="887" y="794"/>
                      <a:pt x="922" y="806"/>
                    </a:cubicBezTo>
                    <a:cubicBezTo>
                      <a:pt x="938" y="801"/>
                      <a:pt x="941" y="792"/>
                      <a:pt x="958" y="798"/>
                    </a:cubicBezTo>
                    <a:cubicBezTo>
                      <a:pt x="984" y="837"/>
                      <a:pt x="928" y="784"/>
                      <a:pt x="942" y="826"/>
                    </a:cubicBezTo>
                    <a:cubicBezTo>
                      <a:pt x="936" y="844"/>
                      <a:pt x="930" y="844"/>
                      <a:pt x="914" y="834"/>
                    </a:cubicBezTo>
                    <a:cubicBezTo>
                      <a:pt x="903" y="817"/>
                      <a:pt x="890" y="821"/>
                      <a:pt x="874" y="810"/>
                    </a:cubicBezTo>
                    <a:cubicBezTo>
                      <a:pt x="851" y="776"/>
                      <a:pt x="882" y="816"/>
                      <a:pt x="854" y="794"/>
                    </a:cubicBezTo>
                    <a:cubicBezTo>
                      <a:pt x="843" y="785"/>
                      <a:pt x="840" y="768"/>
                      <a:pt x="830" y="758"/>
                    </a:cubicBezTo>
                    <a:cubicBezTo>
                      <a:pt x="824" y="739"/>
                      <a:pt x="817" y="724"/>
                      <a:pt x="798" y="718"/>
                    </a:cubicBezTo>
                    <a:cubicBezTo>
                      <a:pt x="791" y="696"/>
                      <a:pt x="800" y="712"/>
                      <a:pt x="778" y="710"/>
                    </a:cubicBezTo>
                    <a:cubicBezTo>
                      <a:pt x="767" y="709"/>
                      <a:pt x="746" y="702"/>
                      <a:pt x="746" y="702"/>
                    </a:cubicBezTo>
                    <a:cubicBezTo>
                      <a:pt x="729" y="691"/>
                      <a:pt x="720" y="674"/>
                      <a:pt x="702" y="662"/>
                    </a:cubicBezTo>
                    <a:cubicBezTo>
                      <a:pt x="694" y="665"/>
                      <a:pt x="687" y="673"/>
                      <a:pt x="678" y="674"/>
                    </a:cubicBezTo>
                    <a:cubicBezTo>
                      <a:pt x="657" y="677"/>
                      <a:pt x="630" y="657"/>
                      <a:pt x="614" y="646"/>
                    </a:cubicBezTo>
                    <a:cubicBezTo>
                      <a:pt x="600" y="637"/>
                      <a:pt x="580" y="639"/>
                      <a:pt x="566" y="630"/>
                    </a:cubicBezTo>
                    <a:cubicBezTo>
                      <a:pt x="546" y="617"/>
                      <a:pt x="525" y="607"/>
                      <a:pt x="506" y="594"/>
                    </a:cubicBezTo>
                    <a:cubicBezTo>
                      <a:pt x="513" y="572"/>
                      <a:pt x="509" y="551"/>
                      <a:pt x="490" y="538"/>
                    </a:cubicBezTo>
                    <a:cubicBezTo>
                      <a:pt x="485" y="522"/>
                      <a:pt x="476" y="515"/>
                      <a:pt x="462" y="506"/>
                    </a:cubicBezTo>
                    <a:cubicBezTo>
                      <a:pt x="441" y="474"/>
                      <a:pt x="469" y="513"/>
                      <a:pt x="442" y="486"/>
                    </a:cubicBezTo>
                    <a:cubicBezTo>
                      <a:pt x="436" y="480"/>
                      <a:pt x="436" y="468"/>
                      <a:pt x="430" y="462"/>
                    </a:cubicBezTo>
                    <a:cubicBezTo>
                      <a:pt x="427" y="459"/>
                      <a:pt x="422" y="459"/>
                      <a:pt x="418" y="458"/>
                    </a:cubicBezTo>
                    <a:cubicBezTo>
                      <a:pt x="407" y="447"/>
                      <a:pt x="382" y="430"/>
                      <a:pt x="382" y="430"/>
                    </a:cubicBezTo>
                    <a:cubicBezTo>
                      <a:pt x="371" y="413"/>
                      <a:pt x="358" y="399"/>
                      <a:pt x="346" y="382"/>
                    </a:cubicBezTo>
                    <a:cubicBezTo>
                      <a:pt x="344" y="378"/>
                      <a:pt x="345" y="373"/>
                      <a:pt x="342" y="370"/>
                    </a:cubicBezTo>
                    <a:cubicBezTo>
                      <a:pt x="339" y="367"/>
                      <a:pt x="334" y="367"/>
                      <a:pt x="330" y="366"/>
                    </a:cubicBezTo>
                    <a:cubicBezTo>
                      <a:pt x="322" y="390"/>
                      <a:pt x="342" y="398"/>
                      <a:pt x="354" y="414"/>
                    </a:cubicBezTo>
                    <a:cubicBezTo>
                      <a:pt x="368" y="432"/>
                      <a:pt x="372" y="446"/>
                      <a:pt x="390" y="458"/>
                    </a:cubicBezTo>
                    <a:cubicBezTo>
                      <a:pt x="409" y="487"/>
                      <a:pt x="399" y="475"/>
                      <a:pt x="418" y="494"/>
                    </a:cubicBezTo>
                    <a:cubicBezTo>
                      <a:pt x="423" y="510"/>
                      <a:pt x="428" y="517"/>
                      <a:pt x="442" y="526"/>
                    </a:cubicBezTo>
                    <a:cubicBezTo>
                      <a:pt x="450" y="550"/>
                      <a:pt x="432" y="533"/>
                      <a:pt x="422" y="526"/>
                    </a:cubicBezTo>
                    <a:cubicBezTo>
                      <a:pt x="399" y="492"/>
                      <a:pt x="430" y="532"/>
                      <a:pt x="402" y="510"/>
                    </a:cubicBezTo>
                    <a:cubicBezTo>
                      <a:pt x="398" y="507"/>
                      <a:pt x="397" y="501"/>
                      <a:pt x="394" y="498"/>
                    </a:cubicBezTo>
                    <a:cubicBezTo>
                      <a:pt x="391" y="495"/>
                      <a:pt x="386" y="493"/>
                      <a:pt x="382" y="490"/>
                    </a:cubicBezTo>
                    <a:cubicBezTo>
                      <a:pt x="377" y="474"/>
                      <a:pt x="370" y="471"/>
                      <a:pt x="354" y="466"/>
                    </a:cubicBezTo>
                    <a:cubicBezTo>
                      <a:pt x="344" y="452"/>
                      <a:pt x="340" y="447"/>
                      <a:pt x="346" y="430"/>
                    </a:cubicBezTo>
                    <a:cubicBezTo>
                      <a:pt x="338" y="418"/>
                      <a:pt x="314" y="402"/>
                      <a:pt x="314" y="402"/>
                    </a:cubicBezTo>
                    <a:cubicBezTo>
                      <a:pt x="306" y="390"/>
                      <a:pt x="298" y="378"/>
                      <a:pt x="290" y="366"/>
                    </a:cubicBezTo>
                    <a:cubicBezTo>
                      <a:pt x="284" y="357"/>
                      <a:pt x="273" y="354"/>
                      <a:pt x="266" y="346"/>
                    </a:cubicBezTo>
                    <a:cubicBezTo>
                      <a:pt x="263" y="342"/>
                      <a:pt x="262" y="337"/>
                      <a:pt x="258" y="334"/>
                    </a:cubicBezTo>
                    <a:cubicBezTo>
                      <a:pt x="243" y="324"/>
                      <a:pt x="225" y="324"/>
                      <a:pt x="210" y="314"/>
                    </a:cubicBezTo>
                    <a:cubicBezTo>
                      <a:pt x="201" y="300"/>
                      <a:pt x="194" y="291"/>
                      <a:pt x="178" y="286"/>
                    </a:cubicBezTo>
                    <a:cubicBezTo>
                      <a:pt x="160" y="260"/>
                      <a:pt x="192" y="247"/>
                      <a:pt x="154" y="238"/>
                    </a:cubicBezTo>
                    <a:cubicBezTo>
                      <a:pt x="111" y="209"/>
                      <a:pt x="106" y="149"/>
                      <a:pt x="90" y="102"/>
                    </a:cubicBezTo>
                    <a:cubicBezTo>
                      <a:pt x="86" y="90"/>
                      <a:pt x="76" y="73"/>
                      <a:pt x="66" y="66"/>
                    </a:cubicBezTo>
                    <a:cubicBezTo>
                      <a:pt x="58" y="60"/>
                      <a:pt x="42" y="50"/>
                      <a:pt x="42" y="50"/>
                    </a:cubicBezTo>
                    <a:cubicBezTo>
                      <a:pt x="39" y="46"/>
                      <a:pt x="38" y="41"/>
                      <a:pt x="34" y="38"/>
                    </a:cubicBezTo>
                    <a:cubicBezTo>
                      <a:pt x="27" y="34"/>
                      <a:pt x="10" y="30"/>
                      <a:pt x="10" y="30"/>
                    </a:cubicBezTo>
                    <a:cubicBezTo>
                      <a:pt x="0" y="1"/>
                      <a:pt x="31" y="17"/>
                      <a:pt x="46" y="22"/>
                    </a:cubicBezTo>
                    <a:cubicBezTo>
                      <a:pt x="65" y="51"/>
                      <a:pt x="61" y="41"/>
                      <a:pt x="86" y="58"/>
                    </a:cubicBezTo>
                    <a:cubicBezTo>
                      <a:pt x="94" y="70"/>
                      <a:pt x="94" y="93"/>
                      <a:pt x="102" y="70"/>
                    </a:cubicBezTo>
                    <a:cubicBezTo>
                      <a:pt x="95" y="49"/>
                      <a:pt x="82" y="62"/>
                      <a:pt x="82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5" name="Freeform 35"/>
              <p:cNvSpPr>
                <a:spLocks/>
              </p:cNvSpPr>
              <p:nvPr userDrawn="1"/>
            </p:nvSpPr>
            <p:spPr bwMode="ltGray">
              <a:xfrm>
                <a:off x="3577" y="490"/>
                <a:ext cx="36" cy="39"/>
              </a:xfrm>
              <a:custGeom>
                <a:avLst/>
                <a:gdLst>
                  <a:gd name="T0" fmla="*/ 6 w 36"/>
                  <a:gd name="T1" fmla="*/ 28 h 48"/>
                  <a:gd name="T2" fmla="*/ 10 w 36"/>
                  <a:gd name="T3" fmla="*/ 48 h 48"/>
                  <a:gd name="T4" fmla="*/ 6 w 36"/>
                  <a:gd name="T5" fmla="*/ 2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48">
                    <a:moveTo>
                      <a:pt x="6" y="28"/>
                    </a:moveTo>
                    <a:cubicBezTo>
                      <a:pt x="25" y="0"/>
                      <a:pt x="36" y="31"/>
                      <a:pt x="10" y="48"/>
                    </a:cubicBezTo>
                    <a:cubicBezTo>
                      <a:pt x="0" y="34"/>
                      <a:pt x="0" y="40"/>
                      <a:pt x="6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6" name="Freeform 36"/>
              <p:cNvSpPr>
                <a:spLocks/>
              </p:cNvSpPr>
              <p:nvPr userDrawn="1"/>
            </p:nvSpPr>
            <p:spPr bwMode="ltGray">
              <a:xfrm>
                <a:off x="3549" y="475"/>
                <a:ext cx="38" cy="29"/>
              </a:xfrm>
              <a:custGeom>
                <a:avLst/>
                <a:gdLst>
                  <a:gd name="T0" fmla="*/ 0 w 36"/>
                  <a:gd name="T1" fmla="*/ 5 h 37"/>
                  <a:gd name="T2" fmla="*/ 12 w 36"/>
                  <a:gd name="T3" fmla="*/ 1 h 37"/>
                  <a:gd name="T4" fmla="*/ 36 w 36"/>
                  <a:gd name="T5" fmla="*/ 17 h 37"/>
                  <a:gd name="T6" fmla="*/ 8 w 36"/>
                  <a:gd name="T7" fmla="*/ 17 h 37"/>
                  <a:gd name="T8" fmla="*/ 0 w 36"/>
                  <a:gd name="T9" fmla="*/ 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7">
                    <a:moveTo>
                      <a:pt x="0" y="5"/>
                    </a:moveTo>
                    <a:cubicBezTo>
                      <a:pt x="4" y="4"/>
                      <a:pt x="8" y="0"/>
                      <a:pt x="12" y="1"/>
                    </a:cubicBezTo>
                    <a:cubicBezTo>
                      <a:pt x="21" y="4"/>
                      <a:pt x="36" y="17"/>
                      <a:pt x="36" y="17"/>
                    </a:cubicBezTo>
                    <a:cubicBezTo>
                      <a:pt x="29" y="37"/>
                      <a:pt x="22" y="26"/>
                      <a:pt x="8" y="17"/>
                    </a:cubicBezTo>
                    <a:cubicBezTo>
                      <a:pt x="5" y="13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7" name="Freeform 37"/>
              <p:cNvSpPr>
                <a:spLocks/>
              </p:cNvSpPr>
              <p:nvPr userDrawn="1"/>
            </p:nvSpPr>
            <p:spPr bwMode="ltGray">
              <a:xfrm>
                <a:off x="4686" y="394"/>
                <a:ext cx="171" cy="81"/>
              </a:xfrm>
              <a:custGeom>
                <a:avLst/>
                <a:gdLst>
                  <a:gd name="T0" fmla="*/ 0 w 170"/>
                  <a:gd name="T1" fmla="*/ 49 h 96"/>
                  <a:gd name="T2" fmla="*/ 28 w 170"/>
                  <a:gd name="T3" fmla="*/ 25 h 96"/>
                  <a:gd name="T4" fmla="*/ 56 w 170"/>
                  <a:gd name="T5" fmla="*/ 21 h 96"/>
                  <a:gd name="T6" fmla="*/ 80 w 170"/>
                  <a:gd name="T7" fmla="*/ 9 h 96"/>
                  <a:gd name="T8" fmla="*/ 64 w 170"/>
                  <a:gd name="T9" fmla="*/ 25 h 96"/>
                  <a:gd name="T10" fmla="*/ 124 w 170"/>
                  <a:gd name="T11" fmla="*/ 49 h 96"/>
                  <a:gd name="T12" fmla="*/ 160 w 170"/>
                  <a:gd name="T13" fmla="*/ 65 h 96"/>
                  <a:gd name="T14" fmla="*/ 116 w 170"/>
                  <a:gd name="T15" fmla="*/ 77 h 96"/>
                  <a:gd name="T16" fmla="*/ 88 w 170"/>
                  <a:gd name="T17" fmla="*/ 57 h 96"/>
                  <a:gd name="T18" fmla="*/ 76 w 170"/>
                  <a:gd name="T19" fmla="*/ 53 h 96"/>
                  <a:gd name="T20" fmla="*/ 24 w 170"/>
                  <a:gd name="T21" fmla="*/ 41 h 96"/>
                  <a:gd name="T22" fmla="*/ 0 w 170"/>
                  <a:gd name="T23" fmla="*/ 4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0" h="96">
                    <a:moveTo>
                      <a:pt x="0" y="49"/>
                    </a:moveTo>
                    <a:cubicBezTo>
                      <a:pt x="5" y="33"/>
                      <a:pt x="12" y="30"/>
                      <a:pt x="28" y="25"/>
                    </a:cubicBezTo>
                    <a:cubicBezTo>
                      <a:pt x="20" y="0"/>
                      <a:pt x="42" y="16"/>
                      <a:pt x="56" y="21"/>
                    </a:cubicBezTo>
                    <a:cubicBezTo>
                      <a:pt x="56" y="21"/>
                      <a:pt x="77" y="6"/>
                      <a:pt x="80" y="9"/>
                    </a:cubicBezTo>
                    <a:cubicBezTo>
                      <a:pt x="85" y="14"/>
                      <a:pt x="71" y="23"/>
                      <a:pt x="64" y="25"/>
                    </a:cubicBezTo>
                    <a:cubicBezTo>
                      <a:pt x="82" y="37"/>
                      <a:pt x="103" y="42"/>
                      <a:pt x="124" y="49"/>
                    </a:cubicBezTo>
                    <a:cubicBezTo>
                      <a:pt x="136" y="53"/>
                      <a:pt x="160" y="65"/>
                      <a:pt x="160" y="65"/>
                    </a:cubicBezTo>
                    <a:cubicBezTo>
                      <a:pt x="170" y="96"/>
                      <a:pt x="134" y="83"/>
                      <a:pt x="116" y="77"/>
                    </a:cubicBezTo>
                    <a:cubicBezTo>
                      <a:pt x="109" y="57"/>
                      <a:pt x="116" y="66"/>
                      <a:pt x="88" y="57"/>
                    </a:cubicBezTo>
                    <a:cubicBezTo>
                      <a:pt x="84" y="56"/>
                      <a:pt x="76" y="53"/>
                      <a:pt x="76" y="53"/>
                    </a:cubicBezTo>
                    <a:cubicBezTo>
                      <a:pt x="57" y="34"/>
                      <a:pt x="53" y="37"/>
                      <a:pt x="24" y="41"/>
                    </a:cubicBezTo>
                    <a:cubicBezTo>
                      <a:pt x="9" y="51"/>
                      <a:pt x="17" y="49"/>
                      <a:pt x="0" y="4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8" name="Freeform 38"/>
              <p:cNvSpPr>
                <a:spLocks/>
              </p:cNvSpPr>
              <p:nvPr userDrawn="1"/>
            </p:nvSpPr>
            <p:spPr bwMode="ltGray">
              <a:xfrm>
                <a:off x="4867" y="460"/>
                <a:ext cx="138" cy="37"/>
              </a:xfrm>
              <a:custGeom>
                <a:avLst/>
                <a:gdLst>
                  <a:gd name="T0" fmla="*/ 0 w 138"/>
                  <a:gd name="T1" fmla="*/ 0 h 44"/>
                  <a:gd name="T2" fmla="*/ 52 w 138"/>
                  <a:gd name="T3" fmla="*/ 4 h 44"/>
                  <a:gd name="T4" fmla="*/ 88 w 138"/>
                  <a:gd name="T5" fmla="*/ 24 h 44"/>
                  <a:gd name="T6" fmla="*/ 112 w 138"/>
                  <a:gd name="T7" fmla="*/ 20 h 44"/>
                  <a:gd name="T8" fmla="*/ 108 w 138"/>
                  <a:gd name="T9" fmla="*/ 44 h 44"/>
                  <a:gd name="T10" fmla="*/ 64 w 138"/>
                  <a:gd name="T11" fmla="*/ 40 h 44"/>
                  <a:gd name="T12" fmla="*/ 0 w 138"/>
                  <a:gd name="T13" fmla="*/ 36 h 44"/>
                  <a:gd name="T14" fmla="*/ 28 w 138"/>
                  <a:gd name="T15" fmla="*/ 20 h 44"/>
                  <a:gd name="T16" fmla="*/ 0 w 138"/>
                  <a:gd name="T1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8" h="44">
                    <a:moveTo>
                      <a:pt x="0" y="0"/>
                    </a:moveTo>
                    <a:cubicBezTo>
                      <a:pt x="19" y="3"/>
                      <a:pt x="35" y="10"/>
                      <a:pt x="52" y="4"/>
                    </a:cubicBezTo>
                    <a:cubicBezTo>
                      <a:pt x="87" y="11"/>
                      <a:pt x="61" y="15"/>
                      <a:pt x="88" y="24"/>
                    </a:cubicBezTo>
                    <a:cubicBezTo>
                      <a:pt x="96" y="23"/>
                      <a:pt x="104" y="19"/>
                      <a:pt x="112" y="20"/>
                    </a:cubicBezTo>
                    <a:cubicBezTo>
                      <a:pt x="138" y="23"/>
                      <a:pt x="118" y="41"/>
                      <a:pt x="108" y="44"/>
                    </a:cubicBezTo>
                    <a:cubicBezTo>
                      <a:pt x="78" y="34"/>
                      <a:pt x="92" y="34"/>
                      <a:pt x="64" y="40"/>
                    </a:cubicBezTo>
                    <a:cubicBezTo>
                      <a:pt x="41" y="37"/>
                      <a:pt x="22" y="41"/>
                      <a:pt x="0" y="36"/>
                    </a:cubicBezTo>
                    <a:cubicBezTo>
                      <a:pt x="6" y="11"/>
                      <a:pt x="7" y="27"/>
                      <a:pt x="28" y="20"/>
                    </a:cubicBezTo>
                    <a:cubicBezTo>
                      <a:pt x="17" y="13"/>
                      <a:pt x="0" y="13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9" name="Freeform 39"/>
              <p:cNvSpPr>
                <a:spLocks/>
              </p:cNvSpPr>
              <p:nvPr userDrawn="1"/>
            </p:nvSpPr>
            <p:spPr bwMode="ltGray">
              <a:xfrm>
                <a:off x="4794" y="480"/>
                <a:ext cx="56" cy="34"/>
              </a:xfrm>
              <a:custGeom>
                <a:avLst/>
                <a:gdLst>
                  <a:gd name="T0" fmla="*/ 17 w 57"/>
                  <a:gd name="T1" fmla="*/ 25 h 42"/>
                  <a:gd name="T2" fmla="*/ 37 w 57"/>
                  <a:gd name="T3" fmla="*/ 13 h 42"/>
                  <a:gd name="T4" fmla="*/ 17 w 57"/>
                  <a:gd name="T5" fmla="*/ 2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" h="42">
                    <a:moveTo>
                      <a:pt x="17" y="25"/>
                    </a:moveTo>
                    <a:cubicBezTo>
                      <a:pt x="0" y="0"/>
                      <a:pt x="21" y="9"/>
                      <a:pt x="37" y="13"/>
                    </a:cubicBezTo>
                    <a:cubicBezTo>
                      <a:pt x="57" y="42"/>
                      <a:pt x="30" y="25"/>
                      <a:pt x="17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0" name="Freeform 40"/>
              <p:cNvSpPr>
                <a:spLocks/>
              </p:cNvSpPr>
              <p:nvPr userDrawn="1"/>
            </p:nvSpPr>
            <p:spPr bwMode="ltGray">
              <a:xfrm>
                <a:off x="4757" y="375"/>
                <a:ext cx="37" cy="44"/>
              </a:xfrm>
              <a:custGeom>
                <a:avLst/>
                <a:gdLst>
                  <a:gd name="T0" fmla="*/ 19 w 39"/>
                  <a:gd name="T1" fmla="*/ 32 h 52"/>
                  <a:gd name="T2" fmla="*/ 19 w 39"/>
                  <a:gd name="T3" fmla="*/ 0 h 52"/>
                  <a:gd name="T4" fmla="*/ 19 w 39"/>
                  <a:gd name="T5" fmla="*/ 3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52">
                    <a:moveTo>
                      <a:pt x="19" y="32"/>
                    </a:moveTo>
                    <a:cubicBezTo>
                      <a:pt x="13" y="14"/>
                      <a:pt x="0" y="13"/>
                      <a:pt x="19" y="0"/>
                    </a:cubicBezTo>
                    <a:cubicBezTo>
                      <a:pt x="23" y="5"/>
                      <a:pt x="39" y="52"/>
                      <a:pt x="19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1" name="Freeform 41"/>
              <p:cNvSpPr>
                <a:spLocks/>
              </p:cNvSpPr>
              <p:nvPr userDrawn="1"/>
            </p:nvSpPr>
            <p:spPr bwMode="ltGray">
              <a:xfrm>
                <a:off x="5054" y="507"/>
                <a:ext cx="45" cy="66"/>
              </a:xfrm>
              <a:custGeom>
                <a:avLst/>
                <a:gdLst>
                  <a:gd name="T0" fmla="*/ 4 w 44"/>
                  <a:gd name="T1" fmla="*/ 9 h 80"/>
                  <a:gd name="T2" fmla="*/ 20 w 44"/>
                  <a:gd name="T3" fmla="*/ 33 h 80"/>
                  <a:gd name="T4" fmla="*/ 24 w 44"/>
                  <a:gd name="T5" fmla="*/ 49 h 80"/>
                  <a:gd name="T6" fmla="*/ 36 w 44"/>
                  <a:gd name="T7" fmla="*/ 53 h 80"/>
                  <a:gd name="T8" fmla="*/ 24 w 44"/>
                  <a:gd name="T9" fmla="*/ 73 h 80"/>
                  <a:gd name="T10" fmla="*/ 0 w 44"/>
                  <a:gd name="T11" fmla="*/ 21 h 80"/>
                  <a:gd name="T12" fmla="*/ 4 w 44"/>
                  <a:gd name="T13" fmla="*/ 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80">
                    <a:moveTo>
                      <a:pt x="4" y="9"/>
                    </a:moveTo>
                    <a:cubicBezTo>
                      <a:pt x="9" y="17"/>
                      <a:pt x="18" y="24"/>
                      <a:pt x="20" y="33"/>
                    </a:cubicBezTo>
                    <a:cubicBezTo>
                      <a:pt x="21" y="38"/>
                      <a:pt x="21" y="45"/>
                      <a:pt x="24" y="49"/>
                    </a:cubicBezTo>
                    <a:cubicBezTo>
                      <a:pt x="27" y="52"/>
                      <a:pt x="32" y="52"/>
                      <a:pt x="36" y="53"/>
                    </a:cubicBezTo>
                    <a:cubicBezTo>
                      <a:pt x="41" y="68"/>
                      <a:pt x="44" y="80"/>
                      <a:pt x="24" y="73"/>
                    </a:cubicBezTo>
                    <a:cubicBezTo>
                      <a:pt x="19" y="55"/>
                      <a:pt x="11" y="37"/>
                      <a:pt x="0" y="21"/>
                    </a:cubicBezTo>
                    <a:cubicBezTo>
                      <a:pt x="4" y="4"/>
                      <a:pt x="4" y="0"/>
                      <a:pt x="4" y="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2" name="Freeform 42"/>
              <p:cNvSpPr>
                <a:spLocks/>
              </p:cNvSpPr>
              <p:nvPr userDrawn="1"/>
            </p:nvSpPr>
            <p:spPr bwMode="ltGray">
              <a:xfrm>
                <a:off x="4260" y="6"/>
                <a:ext cx="480" cy="100"/>
              </a:xfrm>
              <a:custGeom>
                <a:avLst/>
                <a:gdLst>
                  <a:gd name="T0" fmla="*/ 220 w 323"/>
                  <a:gd name="T1" fmla="*/ 1 h 64"/>
                  <a:gd name="T2" fmla="*/ 231 w 323"/>
                  <a:gd name="T3" fmla="*/ 8 h 64"/>
                  <a:gd name="T4" fmla="*/ 235 w 323"/>
                  <a:gd name="T5" fmla="*/ 0 h 64"/>
                  <a:gd name="T6" fmla="*/ 265 w 323"/>
                  <a:gd name="T7" fmla="*/ 0 h 64"/>
                  <a:gd name="T8" fmla="*/ 287 w 323"/>
                  <a:gd name="T9" fmla="*/ 17 h 64"/>
                  <a:gd name="T10" fmla="*/ 319 w 323"/>
                  <a:gd name="T11" fmla="*/ 10 h 64"/>
                  <a:gd name="T12" fmla="*/ 314 w 323"/>
                  <a:gd name="T13" fmla="*/ 29 h 64"/>
                  <a:gd name="T14" fmla="*/ 298 w 323"/>
                  <a:gd name="T15" fmla="*/ 46 h 64"/>
                  <a:gd name="T16" fmla="*/ 295 w 323"/>
                  <a:gd name="T17" fmla="*/ 29 h 64"/>
                  <a:gd name="T18" fmla="*/ 287 w 323"/>
                  <a:gd name="T19" fmla="*/ 31 h 64"/>
                  <a:gd name="T20" fmla="*/ 279 w 323"/>
                  <a:gd name="T21" fmla="*/ 29 h 64"/>
                  <a:gd name="T22" fmla="*/ 263 w 323"/>
                  <a:gd name="T23" fmla="*/ 21 h 64"/>
                  <a:gd name="T24" fmla="*/ 228 w 323"/>
                  <a:gd name="T25" fmla="*/ 38 h 64"/>
                  <a:gd name="T26" fmla="*/ 201 w 323"/>
                  <a:gd name="T27" fmla="*/ 44 h 64"/>
                  <a:gd name="T28" fmla="*/ 212 w 323"/>
                  <a:gd name="T29" fmla="*/ 57 h 64"/>
                  <a:gd name="T30" fmla="*/ 188 w 323"/>
                  <a:gd name="T31" fmla="*/ 63 h 64"/>
                  <a:gd name="T32" fmla="*/ 169 w 323"/>
                  <a:gd name="T33" fmla="*/ 61 h 64"/>
                  <a:gd name="T34" fmla="*/ 177 w 323"/>
                  <a:gd name="T35" fmla="*/ 57 h 64"/>
                  <a:gd name="T36" fmla="*/ 171 w 323"/>
                  <a:gd name="T37" fmla="*/ 40 h 64"/>
                  <a:gd name="T38" fmla="*/ 169 w 323"/>
                  <a:gd name="T39" fmla="*/ 31 h 64"/>
                  <a:gd name="T40" fmla="*/ 158 w 323"/>
                  <a:gd name="T41" fmla="*/ 23 h 64"/>
                  <a:gd name="T42" fmla="*/ 142 w 323"/>
                  <a:gd name="T43" fmla="*/ 27 h 64"/>
                  <a:gd name="T44" fmla="*/ 134 w 323"/>
                  <a:gd name="T45" fmla="*/ 27 h 64"/>
                  <a:gd name="T46" fmla="*/ 123 w 323"/>
                  <a:gd name="T47" fmla="*/ 25 h 64"/>
                  <a:gd name="T48" fmla="*/ 83 w 323"/>
                  <a:gd name="T49" fmla="*/ 2 h 64"/>
                  <a:gd name="T50" fmla="*/ 59 w 323"/>
                  <a:gd name="T51" fmla="*/ 14 h 64"/>
                  <a:gd name="T52" fmla="*/ 1 w 323"/>
                  <a:gd name="T53" fmla="*/ 0 h 64"/>
                  <a:gd name="T54" fmla="*/ 220 w 323"/>
                  <a:gd name="T55" fmla="*/ 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23" h="64">
                    <a:moveTo>
                      <a:pt x="220" y="1"/>
                    </a:moveTo>
                    <a:cubicBezTo>
                      <a:pt x="215" y="12"/>
                      <a:pt x="225" y="17"/>
                      <a:pt x="231" y="8"/>
                    </a:cubicBezTo>
                    <a:cubicBezTo>
                      <a:pt x="235" y="0"/>
                      <a:pt x="229" y="7"/>
                      <a:pt x="235" y="0"/>
                    </a:cubicBezTo>
                    <a:lnTo>
                      <a:pt x="265" y="0"/>
                    </a:lnTo>
                    <a:cubicBezTo>
                      <a:pt x="277" y="6"/>
                      <a:pt x="276" y="11"/>
                      <a:pt x="287" y="17"/>
                    </a:cubicBezTo>
                    <a:cubicBezTo>
                      <a:pt x="308" y="11"/>
                      <a:pt x="293" y="7"/>
                      <a:pt x="319" y="10"/>
                    </a:cubicBezTo>
                    <a:cubicBezTo>
                      <a:pt x="323" y="19"/>
                      <a:pt x="321" y="22"/>
                      <a:pt x="314" y="29"/>
                    </a:cubicBezTo>
                    <a:cubicBezTo>
                      <a:pt x="312" y="39"/>
                      <a:pt x="313" y="50"/>
                      <a:pt x="298" y="46"/>
                    </a:cubicBezTo>
                    <a:cubicBezTo>
                      <a:pt x="297" y="40"/>
                      <a:pt x="298" y="34"/>
                      <a:pt x="295" y="29"/>
                    </a:cubicBezTo>
                    <a:cubicBezTo>
                      <a:pt x="294" y="27"/>
                      <a:pt x="290" y="31"/>
                      <a:pt x="287" y="31"/>
                    </a:cubicBezTo>
                    <a:cubicBezTo>
                      <a:pt x="284" y="31"/>
                      <a:pt x="282" y="30"/>
                      <a:pt x="279" y="29"/>
                    </a:cubicBezTo>
                    <a:cubicBezTo>
                      <a:pt x="274" y="27"/>
                      <a:pt x="263" y="21"/>
                      <a:pt x="263" y="21"/>
                    </a:cubicBezTo>
                    <a:cubicBezTo>
                      <a:pt x="249" y="23"/>
                      <a:pt x="241" y="31"/>
                      <a:pt x="228" y="38"/>
                    </a:cubicBezTo>
                    <a:cubicBezTo>
                      <a:pt x="220" y="41"/>
                      <a:pt x="209" y="42"/>
                      <a:pt x="201" y="44"/>
                    </a:cubicBezTo>
                    <a:cubicBezTo>
                      <a:pt x="193" y="54"/>
                      <a:pt x="200" y="53"/>
                      <a:pt x="212" y="57"/>
                    </a:cubicBezTo>
                    <a:cubicBezTo>
                      <a:pt x="200" y="62"/>
                      <a:pt x="199" y="57"/>
                      <a:pt x="188" y="63"/>
                    </a:cubicBezTo>
                    <a:cubicBezTo>
                      <a:pt x="181" y="62"/>
                      <a:pt x="174" y="64"/>
                      <a:pt x="169" y="61"/>
                    </a:cubicBezTo>
                    <a:cubicBezTo>
                      <a:pt x="166" y="59"/>
                      <a:pt x="175" y="59"/>
                      <a:pt x="177" y="57"/>
                    </a:cubicBezTo>
                    <a:cubicBezTo>
                      <a:pt x="181" y="48"/>
                      <a:pt x="149" y="28"/>
                      <a:pt x="171" y="40"/>
                    </a:cubicBezTo>
                    <a:cubicBezTo>
                      <a:pt x="184" y="55"/>
                      <a:pt x="184" y="36"/>
                      <a:pt x="169" y="31"/>
                    </a:cubicBezTo>
                    <a:cubicBezTo>
                      <a:pt x="167" y="27"/>
                      <a:pt x="167" y="22"/>
                      <a:pt x="158" y="23"/>
                    </a:cubicBezTo>
                    <a:cubicBezTo>
                      <a:pt x="153" y="23"/>
                      <a:pt x="142" y="27"/>
                      <a:pt x="142" y="27"/>
                    </a:cubicBezTo>
                    <a:cubicBezTo>
                      <a:pt x="136" y="39"/>
                      <a:pt x="143" y="31"/>
                      <a:pt x="134" y="27"/>
                    </a:cubicBezTo>
                    <a:cubicBezTo>
                      <a:pt x="130" y="25"/>
                      <a:pt x="126" y="25"/>
                      <a:pt x="123" y="25"/>
                    </a:cubicBezTo>
                    <a:cubicBezTo>
                      <a:pt x="117" y="11"/>
                      <a:pt x="100" y="6"/>
                      <a:pt x="83" y="2"/>
                    </a:cubicBezTo>
                    <a:cubicBezTo>
                      <a:pt x="70" y="4"/>
                      <a:pt x="69" y="9"/>
                      <a:pt x="59" y="14"/>
                    </a:cubicBezTo>
                    <a:cubicBezTo>
                      <a:pt x="45" y="14"/>
                      <a:pt x="0" y="12"/>
                      <a:pt x="1" y="0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3" name="Freeform 43"/>
              <p:cNvSpPr>
                <a:spLocks/>
              </p:cNvSpPr>
              <p:nvPr userDrawn="1"/>
            </p:nvSpPr>
            <p:spPr bwMode="ltGray">
              <a:xfrm>
                <a:off x="3835" y="3"/>
                <a:ext cx="446" cy="49"/>
              </a:xfrm>
              <a:custGeom>
                <a:avLst/>
                <a:gdLst>
                  <a:gd name="T0" fmla="*/ 105 w 300"/>
                  <a:gd name="T1" fmla="*/ 31 h 31"/>
                  <a:gd name="T2" fmla="*/ 30 w 300"/>
                  <a:gd name="T3" fmla="*/ 1 h 31"/>
                  <a:gd name="T4" fmla="*/ 285 w 300"/>
                  <a:gd name="T5" fmla="*/ 0 h 31"/>
                  <a:gd name="T6" fmla="*/ 296 w 300"/>
                  <a:gd name="T7" fmla="*/ 14 h 31"/>
                  <a:gd name="T8" fmla="*/ 264 w 300"/>
                  <a:gd name="T9" fmla="*/ 16 h 31"/>
                  <a:gd name="T10" fmla="*/ 105 w 300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0" h="31">
                    <a:moveTo>
                      <a:pt x="105" y="31"/>
                    </a:moveTo>
                    <a:cubicBezTo>
                      <a:pt x="83" y="19"/>
                      <a:pt x="0" y="6"/>
                      <a:pt x="30" y="1"/>
                    </a:cubicBezTo>
                    <a:lnTo>
                      <a:pt x="285" y="0"/>
                    </a:lnTo>
                    <a:cubicBezTo>
                      <a:pt x="296" y="4"/>
                      <a:pt x="300" y="5"/>
                      <a:pt x="296" y="14"/>
                    </a:cubicBezTo>
                    <a:cubicBezTo>
                      <a:pt x="285" y="11"/>
                      <a:pt x="276" y="16"/>
                      <a:pt x="264" y="16"/>
                    </a:cubicBezTo>
                    <a:lnTo>
                      <a:pt x="105" y="3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4" name="Freeform 44"/>
              <p:cNvSpPr>
                <a:spLocks/>
              </p:cNvSpPr>
              <p:nvPr userDrawn="1"/>
            </p:nvSpPr>
            <p:spPr bwMode="ltGray">
              <a:xfrm>
                <a:off x="2853" y="74"/>
                <a:ext cx="42" cy="25"/>
              </a:xfrm>
              <a:custGeom>
                <a:avLst/>
                <a:gdLst>
                  <a:gd name="T0" fmla="*/ 0 w 41"/>
                  <a:gd name="T1" fmla="*/ 25 h 29"/>
                  <a:gd name="T2" fmla="*/ 12 w 41"/>
                  <a:gd name="T3" fmla="*/ 29 h 29"/>
                  <a:gd name="T4" fmla="*/ 0 w 41"/>
                  <a:gd name="T5" fmla="*/ 2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9">
                    <a:moveTo>
                      <a:pt x="0" y="25"/>
                    </a:moveTo>
                    <a:cubicBezTo>
                      <a:pt x="10" y="11"/>
                      <a:pt x="41" y="0"/>
                      <a:pt x="12" y="29"/>
                    </a:cubicBezTo>
                    <a:cubicBezTo>
                      <a:pt x="8" y="28"/>
                      <a:pt x="0" y="25"/>
                      <a:pt x="0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5" name="Freeform 45"/>
              <p:cNvSpPr>
                <a:spLocks/>
              </p:cNvSpPr>
              <p:nvPr userDrawn="1"/>
            </p:nvSpPr>
            <p:spPr bwMode="ltGray">
              <a:xfrm>
                <a:off x="1704" y="3"/>
                <a:ext cx="1022" cy="372"/>
              </a:xfrm>
              <a:custGeom>
                <a:avLst/>
                <a:gdLst>
                  <a:gd name="T0" fmla="*/ 73 w 436"/>
                  <a:gd name="T1" fmla="*/ 1 h 152"/>
                  <a:gd name="T2" fmla="*/ 436 w 436"/>
                  <a:gd name="T3" fmla="*/ 0 h 152"/>
                  <a:gd name="T4" fmla="*/ 416 w 436"/>
                  <a:gd name="T5" fmla="*/ 54 h 152"/>
                  <a:gd name="T6" fmla="*/ 397 w 436"/>
                  <a:gd name="T7" fmla="*/ 68 h 152"/>
                  <a:gd name="T8" fmla="*/ 392 w 436"/>
                  <a:gd name="T9" fmla="*/ 70 h 152"/>
                  <a:gd name="T10" fmla="*/ 375 w 436"/>
                  <a:gd name="T11" fmla="*/ 73 h 152"/>
                  <a:gd name="T12" fmla="*/ 361 w 436"/>
                  <a:gd name="T13" fmla="*/ 88 h 152"/>
                  <a:gd name="T14" fmla="*/ 362 w 436"/>
                  <a:gd name="T15" fmla="*/ 99 h 152"/>
                  <a:gd name="T16" fmla="*/ 364 w 436"/>
                  <a:gd name="T17" fmla="*/ 107 h 152"/>
                  <a:gd name="T18" fmla="*/ 366 w 436"/>
                  <a:gd name="T19" fmla="*/ 113 h 152"/>
                  <a:gd name="T20" fmla="*/ 362 w 436"/>
                  <a:gd name="T21" fmla="*/ 122 h 152"/>
                  <a:gd name="T22" fmla="*/ 351 w 436"/>
                  <a:gd name="T23" fmla="*/ 120 h 152"/>
                  <a:gd name="T24" fmla="*/ 342 w 436"/>
                  <a:gd name="T25" fmla="*/ 129 h 152"/>
                  <a:gd name="T26" fmla="*/ 347 w 436"/>
                  <a:gd name="T27" fmla="*/ 105 h 152"/>
                  <a:gd name="T28" fmla="*/ 338 w 436"/>
                  <a:gd name="T29" fmla="*/ 100 h 152"/>
                  <a:gd name="T30" fmla="*/ 344 w 436"/>
                  <a:gd name="T31" fmla="*/ 93 h 152"/>
                  <a:gd name="T32" fmla="*/ 342 w 436"/>
                  <a:gd name="T33" fmla="*/ 89 h 152"/>
                  <a:gd name="T34" fmla="*/ 320 w 436"/>
                  <a:gd name="T35" fmla="*/ 94 h 152"/>
                  <a:gd name="T36" fmla="*/ 317 w 436"/>
                  <a:gd name="T37" fmla="*/ 85 h 152"/>
                  <a:gd name="T38" fmla="*/ 297 w 436"/>
                  <a:gd name="T39" fmla="*/ 94 h 152"/>
                  <a:gd name="T40" fmla="*/ 320 w 436"/>
                  <a:gd name="T41" fmla="*/ 103 h 152"/>
                  <a:gd name="T42" fmla="*/ 305 w 436"/>
                  <a:gd name="T43" fmla="*/ 117 h 152"/>
                  <a:gd name="T44" fmla="*/ 311 w 436"/>
                  <a:gd name="T45" fmla="*/ 126 h 152"/>
                  <a:gd name="T46" fmla="*/ 315 w 436"/>
                  <a:gd name="T47" fmla="*/ 138 h 152"/>
                  <a:gd name="T48" fmla="*/ 309 w 436"/>
                  <a:gd name="T49" fmla="*/ 139 h 152"/>
                  <a:gd name="T50" fmla="*/ 314 w 436"/>
                  <a:gd name="T51" fmla="*/ 144 h 152"/>
                  <a:gd name="T52" fmla="*/ 307 w 436"/>
                  <a:gd name="T53" fmla="*/ 152 h 152"/>
                  <a:gd name="T54" fmla="*/ 0 w 436"/>
                  <a:gd name="T55" fmla="*/ 149 h 152"/>
                  <a:gd name="T56" fmla="*/ 73 w 436"/>
                  <a:gd name="T57" fmla="*/ 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36" h="152">
                    <a:moveTo>
                      <a:pt x="73" y="1"/>
                    </a:moveTo>
                    <a:lnTo>
                      <a:pt x="436" y="0"/>
                    </a:lnTo>
                    <a:cubicBezTo>
                      <a:pt x="430" y="15"/>
                      <a:pt x="429" y="42"/>
                      <a:pt x="416" y="54"/>
                    </a:cubicBezTo>
                    <a:cubicBezTo>
                      <a:pt x="410" y="60"/>
                      <a:pt x="405" y="63"/>
                      <a:pt x="397" y="68"/>
                    </a:cubicBezTo>
                    <a:cubicBezTo>
                      <a:pt x="396" y="69"/>
                      <a:pt x="392" y="70"/>
                      <a:pt x="392" y="70"/>
                    </a:cubicBezTo>
                    <a:cubicBezTo>
                      <a:pt x="377" y="63"/>
                      <a:pt x="385" y="68"/>
                      <a:pt x="375" y="73"/>
                    </a:cubicBezTo>
                    <a:cubicBezTo>
                      <a:pt x="371" y="82"/>
                      <a:pt x="371" y="83"/>
                      <a:pt x="361" y="88"/>
                    </a:cubicBezTo>
                    <a:cubicBezTo>
                      <a:pt x="359" y="92"/>
                      <a:pt x="364" y="93"/>
                      <a:pt x="362" y="99"/>
                    </a:cubicBezTo>
                    <a:cubicBezTo>
                      <a:pt x="363" y="102"/>
                      <a:pt x="364" y="105"/>
                      <a:pt x="364" y="107"/>
                    </a:cubicBezTo>
                    <a:cubicBezTo>
                      <a:pt x="365" y="109"/>
                      <a:pt x="366" y="111"/>
                      <a:pt x="366" y="113"/>
                    </a:cubicBezTo>
                    <a:cubicBezTo>
                      <a:pt x="365" y="115"/>
                      <a:pt x="364" y="120"/>
                      <a:pt x="362" y="122"/>
                    </a:cubicBezTo>
                    <a:cubicBezTo>
                      <a:pt x="359" y="123"/>
                      <a:pt x="354" y="119"/>
                      <a:pt x="351" y="120"/>
                    </a:cubicBezTo>
                    <a:cubicBezTo>
                      <a:pt x="347" y="129"/>
                      <a:pt x="352" y="127"/>
                      <a:pt x="342" y="129"/>
                    </a:cubicBezTo>
                    <a:cubicBezTo>
                      <a:pt x="340" y="123"/>
                      <a:pt x="345" y="111"/>
                      <a:pt x="347" y="105"/>
                    </a:cubicBezTo>
                    <a:cubicBezTo>
                      <a:pt x="347" y="100"/>
                      <a:pt x="338" y="102"/>
                      <a:pt x="338" y="100"/>
                    </a:cubicBezTo>
                    <a:cubicBezTo>
                      <a:pt x="338" y="98"/>
                      <a:pt x="344" y="95"/>
                      <a:pt x="344" y="93"/>
                    </a:cubicBezTo>
                    <a:cubicBezTo>
                      <a:pt x="344" y="92"/>
                      <a:pt x="344" y="89"/>
                      <a:pt x="342" y="89"/>
                    </a:cubicBezTo>
                    <a:cubicBezTo>
                      <a:pt x="339" y="89"/>
                      <a:pt x="324" y="94"/>
                      <a:pt x="320" y="94"/>
                    </a:cubicBezTo>
                    <a:cubicBezTo>
                      <a:pt x="317" y="86"/>
                      <a:pt x="328" y="88"/>
                      <a:pt x="317" y="85"/>
                    </a:cubicBezTo>
                    <a:cubicBezTo>
                      <a:pt x="311" y="91"/>
                      <a:pt x="306" y="93"/>
                      <a:pt x="297" y="94"/>
                    </a:cubicBezTo>
                    <a:cubicBezTo>
                      <a:pt x="300" y="104"/>
                      <a:pt x="307" y="101"/>
                      <a:pt x="320" y="103"/>
                    </a:cubicBezTo>
                    <a:cubicBezTo>
                      <a:pt x="318" y="109"/>
                      <a:pt x="311" y="111"/>
                      <a:pt x="305" y="117"/>
                    </a:cubicBezTo>
                    <a:lnTo>
                      <a:pt x="311" y="126"/>
                    </a:lnTo>
                    <a:lnTo>
                      <a:pt x="315" y="138"/>
                    </a:lnTo>
                    <a:lnTo>
                      <a:pt x="309" y="139"/>
                    </a:lnTo>
                    <a:lnTo>
                      <a:pt x="314" y="144"/>
                    </a:lnTo>
                    <a:lnTo>
                      <a:pt x="307" y="152"/>
                    </a:lnTo>
                    <a:lnTo>
                      <a:pt x="0" y="149"/>
                    </a:lnTo>
                    <a:lnTo>
                      <a:pt x="73" y="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6" name="Freeform 46"/>
              <p:cNvSpPr>
                <a:spLocks/>
              </p:cNvSpPr>
              <p:nvPr userDrawn="1"/>
            </p:nvSpPr>
            <p:spPr bwMode="ltGray">
              <a:xfrm>
                <a:off x="2729" y="-9"/>
                <a:ext cx="47" cy="134"/>
              </a:xfrm>
              <a:custGeom>
                <a:avLst/>
                <a:gdLst>
                  <a:gd name="T0" fmla="*/ 5 w 47"/>
                  <a:gd name="T1" fmla="*/ 156 h 165"/>
                  <a:gd name="T2" fmla="*/ 15 w 47"/>
                  <a:gd name="T3" fmla="*/ 108 h 165"/>
                  <a:gd name="T4" fmla="*/ 17 w 47"/>
                  <a:gd name="T5" fmla="*/ 68 h 165"/>
                  <a:gd name="T6" fmla="*/ 11 w 47"/>
                  <a:gd name="T7" fmla="*/ 40 h 165"/>
                  <a:gd name="T8" fmla="*/ 17 w 47"/>
                  <a:gd name="T9" fmla="*/ 12 h 165"/>
                  <a:gd name="T10" fmla="*/ 21 w 47"/>
                  <a:gd name="T11" fmla="*/ 0 h 165"/>
                  <a:gd name="T12" fmla="*/ 31 w 47"/>
                  <a:gd name="T13" fmla="*/ 30 h 165"/>
                  <a:gd name="T14" fmla="*/ 47 w 47"/>
                  <a:gd name="T15" fmla="*/ 98 h 165"/>
                  <a:gd name="T16" fmla="*/ 31 w 47"/>
                  <a:gd name="T17" fmla="*/ 108 h 165"/>
                  <a:gd name="T18" fmla="*/ 23 w 47"/>
                  <a:gd name="T19" fmla="*/ 126 h 165"/>
                  <a:gd name="T20" fmla="*/ 21 w 47"/>
                  <a:gd name="T21" fmla="*/ 132 h 165"/>
                  <a:gd name="T22" fmla="*/ 27 w 47"/>
                  <a:gd name="T23" fmla="*/ 134 h 165"/>
                  <a:gd name="T24" fmla="*/ 31 w 47"/>
                  <a:gd name="T25" fmla="*/ 146 h 165"/>
                  <a:gd name="T26" fmla="*/ 13 w 47"/>
                  <a:gd name="T27" fmla="*/ 148 h 165"/>
                  <a:gd name="T28" fmla="*/ 7 w 47"/>
                  <a:gd name="T29" fmla="*/ 160 h 165"/>
                  <a:gd name="T30" fmla="*/ 3 w 47"/>
                  <a:gd name="T31" fmla="*/ 154 h 165"/>
                  <a:gd name="T32" fmla="*/ 5 w 47"/>
                  <a:gd name="T33" fmla="*/ 156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" h="165">
                    <a:moveTo>
                      <a:pt x="5" y="156"/>
                    </a:moveTo>
                    <a:cubicBezTo>
                      <a:pt x="0" y="141"/>
                      <a:pt x="1" y="118"/>
                      <a:pt x="15" y="108"/>
                    </a:cubicBezTo>
                    <a:cubicBezTo>
                      <a:pt x="16" y="95"/>
                      <a:pt x="17" y="81"/>
                      <a:pt x="17" y="68"/>
                    </a:cubicBezTo>
                    <a:cubicBezTo>
                      <a:pt x="17" y="58"/>
                      <a:pt x="11" y="40"/>
                      <a:pt x="11" y="40"/>
                    </a:cubicBezTo>
                    <a:cubicBezTo>
                      <a:pt x="14" y="20"/>
                      <a:pt x="11" y="29"/>
                      <a:pt x="17" y="12"/>
                    </a:cubicBezTo>
                    <a:cubicBezTo>
                      <a:pt x="18" y="8"/>
                      <a:pt x="21" y="0"/>
                      <a:pt x="21" y="0"/>
                    </a:cubicBezTo>
                    <a:cubicBezTo>
                      <a:pt x="38" y="6"/>
                      <a:pt x="33" y="7"/>
                      <a:pt x="31" y="30"/>
                    </a:cubicBezTo>
                    <a:cubicBezTo>
                      <a:pt x="38" y="52"/>
                      <a:pt x="40" y="76"/>
                      <a:pt x="47" y="98"/>
                    </a:cubicBezTo>
                    <a:cubicBezTo>
                      <a:pt x="44" y="116"/>
                      <a:pt x="45" y="113"/>
                      <a:pt x="31" y="108"/>
                    </a:cubicBezTo>
                    <a:cubicBezTo>
                      <a:pt x="25" y="118"/>
                      <a:pt x="28" y="112"/>
                      <a:pt x="23" y="126"/>
                    </a:cubicBezTo>
                    <a:cubicBezTo>
                      <a:pt x="22" y="128"/>
                      <a:pt x="21" y="132"/>
                      <a:pt x="21" y="132"/>
                    </a:cubicBezTo>
                    <a:cubicBezTo>
                      <a:pt x="23" y="133"/>
                      <a:pt x="26" y="132"/>
                      <a:pt x="27" y="134"/>
                    </a:cubicBezTo>
                    <a:cubicBezTo>
                      <a:pt x="29" y="137"/>
                      <a:pt x="31" y="146"/>
                      <a:pt x="31" y="146"/>
                    </a:cubicBezTo>
                    <a:cubicBezTo>
                      <a:pt x="27" y="165"/>
                      <a:pt x="23" y="155"/>
                      <a:pt x="13" y="148"/>
                    </a:cubicBezTo>
                    <a:cubicBezTo>
                      <a:pt x="11" y="152"/>
                      <a:pt x="11" y="160"/>
                      <a:pt x="7" y="160"/>
                    </a:cubicBezTo>
                    <a:cubicBezTo>
                      <a:pt x="5" y="160"/>
                      <a:pt x="4" y="156"/>
                      <a:pt x="3" y="154"/>
                    </a:cubicBezTo>
                    <a:cubicBezTo>
                      <a:pt x="3" y="153"/>
                      <a:pt x="4" y="155"/>
                      <a:pt x="5" y="15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7" name="Freeform 47"/>
              <p:cNvSpPr>
                <a:spLocks/>
              </p:cNvSpPr>
              <p:nvPr userDrawn="1"/>
            </p:nvSpPr>
            <p:spPr bwMode="ltGray">
              <a:xfrm>
                <a:off x="2701" y="103"/>
                <a:ext cx="138" cy="84"/>
              </a:xfrm>
              <a:custGeom>
                <a:avLst/>
                <a:gdLst>
                  <a:gd name="T0" fmla="*/ 26 w 138"/>
                  <a:gd name="T1" fmla="*/ 61 h 103"/>
                  <a:gd name="T2" fmla="*/ 30 w 138"/>
                  <a:gd name="T3" fmla="*/ 43 h 103"/>
                  <a:gd name="T4" fmla="*/ 50 w 138"/>
                  <a:gd name="T5" fmla="*/ 33 h 103"/>
                  <a:gd name="T6" fmla="*/ 54 w 138"/>
                  <a:gd name="T7" fmla="*/ 45 h 103"/>
                  <a:gd name="T8" fmla="*/ 66 w 138"/>
                  <a:gd name="T9" fmla="*/ 49 h 103"/>
                  <a:gd name="T10" fmla="*/ 80 w 138"/>
                  <a:gd name="T11" fmla="*/ 55 h 103"/>
                  <a:gd name="T12" fmla="*/ 116 w 138"/>
                  <a:gd name="T13" fmla="*/ 33 h 103"/>
                  <a:gd name="T14" fmla="*/ 130 w 138"/>
                  <a:gd name="T15" fmla="*/ 17 h 103"/>
                  <a:gd name="T16" fmla="*/ 138 w 138"/>
                  <a:gd name="T17" fmla="*/ 11 h 103"/>
                  <a:gd name="T18" fmla="*/ 106 w 138"/>
                  <a:gd name="T19" fmla="*/ 49 h 103"/>
                  <a:gd name="T20" fmla="*/ 84 w 138"/>
                  <a:gd name="T21" fmla="*/ 67 h 103"/>
                  <a:gd name="T22" fmla="*/ 66 w 138"/>
                  <a:gd name="T23" fmla="*/ 81 h 103"/>
                  <a:gd name="T24" fmla="*/ 48 w 138"/>
                  <a:gd name="T25" fmla="*/ 103 h 103"/>
                  <a:gd name="T26" fmla="*/ 26 w 138"/>
                  <a:gd name="T27" fmla="*/ 89 h 103"/>
                  <a:gd name="T28" fmla="*/ 20 w 138"/>
                  <a:gd name="T29" fmla="*/ 87 h 103"/>
                  <a:gd name="T30" fmla="*/ 22 w 138"/>
                  <a:gd name="T31" fmla="*/ 97 h 103"/>
                  <a:gd name="T32" fmla="*/ 0 w 138"/>
                  <a:gd name="T33" fmla="*/ 97 h 103"/>
                  <a:gd name="T34" fmla="*/ 10 w 138"/>
                  <a:gd name="T35" fmla="*/ 79 h 103"/>
                  <a:gd name="T36" fmla="*/ 26 w 138"/>
                  <a:gd name="T37" fmla="*/ 61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8" h="103">
                    <a:moveTo>
                      <a:pt x="26" y="61"/>
                    </a:moveTo>
                    <a:cubicBezTo>
                      <a:pt x="29" y="53"/>
                      <a:pt x="33" y="51"/>
                      <a:pt x="30" y="43"/>
                    </a:cubicBezTo>
                    <a:cubicBezTo>
                      <a:pt x="33" y="27"/>
                      <a:pt x="37" y="24"/>
                      <a:pt x="50" y="33"/>
                    </a:cubicBezTo>
                    <a:cubicBezTo>
                      <a:pt x="51" y="37"/>
                      <a:pt x="53" y="41"/>
                      <a:pt x="54" y="45"/>
                    </a:cubicBezTo>
                    <a:cubicBezTo>
                      <a:pt x="55" y="49"/>
                      <a:pt x="66" y="49"/>
                      <a:pt x="66" y="49"/>
                    </a:cubicBezTo>
                    <a:cubicBezTo>
                      <a:pt x="75" y="43"/>
                      <a:pt x="77" y="45"/>
                      <a:pt x="80" y="55"/>
                    </a:cubicBezTo>
                    <a:cubicBezTo>
                      <a:pt x="92" y="47"/>
                      <a:pt x="101" y="37"/>
                      <a:pt x="116" y="33"/>
                    </a:cubicBezTo>
                    <a:cubicBezTo>
                      <a:pt x="125" y="19"/>
                      <a:pt x="120" y="24"/>
                      <a:pt x="130" y="17"/>
                    </a:cubicBezTo>
                    <a:cubicBezTo>
                      <a:pt x="134" y="11"/>
                      <a:pt x="134" y="0"/>
                      <a:pt x="138" y="11"/>
                    </a:cubicBezTo>
                    <a:cubicBezTo>
                      <a:pt x="135" y="31"/>
                      <a:pt x="126" y="45"/>
                      <a:pt x="106" y="49"/>
                    </a:cubicBezTo>
                    <a:cubicBezTo>
                      <a:pt x="97" y="55"/>
                      <a:pt x="93" y="61"/>
                      <a:pt x="84" y="67"/>
                    </a:cubicBezTo>
                    <a:cubicBezTo>
                      <a:pt x="80" y="79"/>
                      <a:pt x="79" y="79"/>
                      <a:pt x="66" y="81"/>
                    </a:cubicBezTo>
                    <a:cubicBezTo>
                      <a:pt x="60" y="90"/>
                      <a:pt x="57" y="97"/>
                      <a:pt x="48" y="103"/>
                    </a:cubicBezTo>
                    <a:cubicBezTo>
                      <a:pt x="42" y="94"/>
                      <a:pt x="37" y="93"/>
                      <a:pt x="26" y="89"/>
                    </a:cubicBezTo>
                    <a:cubicBezTo>
                      <a:pt x="24" y="88"/>
                      <a:pt x="20" y="87"/>
                      <a:pt x="20" y="87"/>
                    </a:cubicBezTo>
                    <a:cubicBezTo>
                      <a:pt x="10" y="90"/>
                      <a:pt x="14" y="94"/>
                      <a:pt x="22" y="97"/>
                    </a:cubicBezTo>
                    <a:cubicBezTo>
                      <a:pt x="14" y="103"/>
                      <a:pt x="9" y="100"/>
                      <a:pt x="0" y="97"/>
                    </a:cubicBezTo>
                    <a:cubicBezTo>
                      <a:pt x="2" y="87"/>
                      <a:pt x="1" y="82"/>
                      <a:pt x="10" y="79"/>
                    </a:cubicBezTo>
                    <a:cubicBezTo>
                      <a:pt x="15" y="63"/>
                      <a:pt x="14" y="69"/>
                      <a:pt x="26" y="6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8" name="Freeform 48"/>
              <p:cNvSpPr>
                <a:spLocks/>
              </p:cNvSpPr>
              <p:nvPr userDrawn="1"/>
            </p:nvSpPr>
            <p:spPr bwMode="ltGray">
              <a:xfrm>
                <a:off x="2553" y="182"/>
                <a:ext cx="187" cy="176"/>
              </a:xfrm>
              <a:custGeom>
                <a:avLst/>
                <a:gdLst>
                  <a:gd name="T0" fmla="*/ 158 w 188"/>
                  <a:gd name="T1" fmla="*/ 24 h 214"/>
                  <a:gd name="T2" fmla="*/ 160 w 188"/>
                  <a:gd name="T3" fmla="*/ 6 h 214"/>
                  <a:gd name="T4" fmla="*/ 170 w 188"/>
                  <a:gd name="T5" fmla="*/ 0 h 214"/>
                  <a:gd name="T6" fmla="*/ 182 w 188"/>
                  <a:gd name="T7" fmla="*/ 24 h 214"/>
                  <a:gd name="T8" fmla="*/ 188 w 188"/>
                  <a:gd name="T9" fmla="*/ 42 h 214"/>
                  <a:gd name="T10" fmla="*/ 178 w 188"/>
                  <a:gd name="T11" fmla="*/ 58 h 214"/>
                  <a:gd name="T12" fmla="*/ 170 w 188"/>
                  <a:gd name="T13" fmla="*/ 76 h 214"/>
                  <a:gd name="T14" fmla="*/ 162 w 188"/>
                  <a:gd name="T15" fmla="*/ 126 h 214"/>
                  <a:gd name="T16" fmla="*/ 144 w 188"/>
                  <a:gd name="T17" fmla="*/ 136 h 214"/>
                  <a:gd name="T18" fmla="*/ 120 w 188"/>
                  <a:gd name="T19" fmla="*/ 138 h 214"/>
                  <a:gd name="T20" fmla="*/ 112 w 188"/>
                  <a:gd name="T21" fmla="*/ 124 h 214"/>
                  <a:gd name="T22" fmla="*/ 102 w 188"/>
                  <a:gd name="T23" fmla="*/ 146 h 214"/>
                  <a:gd name="T24" fmla="*/ 90 w 188"/>
                  <a:gd name="T25" fmla="*/ 150 h 214"/>
                  <a:gd name="T26" fmla="*/ 80 w 188"/>
                  <a:gd name="T27" fmla="*/ 132 h 214"/>
                  <a:gd name="T28" fmla="*/ 58 w 188"/>
                  <a:gd name="T29" fmla="*/ 144 h 214"/>
                  <a:gd name="T30" fmla="*/ 76 w 188"/>
                  <a:gd name="T31" fmla="*/ 142 h 214"/>
                  <a:gd name="T32" fmla="*/ 78 w 188"/>
                  <a:gd name="T33" fmla="*/ 160 h 214"/>
                  <a:gd name="T34" fmla="*/ 58 w 188"/>
                  <a:gd name="T35" fmla="*/ 166 h 214"/>
                  <a:gd name="T36" fmla="*/ 34 w 188"/>
                  <a:gd name="T37" fmla="*/ 166 h 214"/>
                  <a:gd name="T38" fmla="*/ 36 w 188"/>
                  <a:gd name="T39" fmla="*/ 154 h 214"/>
                  <a:gd name="T40" fmla="*/ 46 w 188"/>
                  <a:gd name="T41" fmla="*/ 144 h 214"/>
                  <a:gd name="T42" fmla="*/ 34 w 188"/>
                  <a:gd name="T43" fmla="*/ 148 h 214"/>
                  <a:gd name="T44" fmla="*/ 26 w 188"/>
                  <a:gd name="T45" fmla="*/ 166 h 214"/>
                  <a:gd name="T46" fmla="*/ 30 w 188"/>
                  <a:gd name="T47" fmla="*/ 190 h 214"/>
                  <a:gd name="T48" fmla="*/ 14 w 188"/>
                  <a:gd name="T49" fmla="*/ 200 h 214"/>
                  <a:gd name="T50" fmla="*/ 0 w 188"/>
                  <a:gd name="T51" fmla="*/ 214 h 214"/>
                  <a:gd name="T52" fmla="*/ 8 w 188"/>
                  <a:gd name="T53" fmla="*/ 188 h 214"/>
                  <a:gd name="T54" fmla="*/ 0 w 188"/>
                  <a:gd name="T55" fmla="*/ 164 h 214"/>
                  <a:gd name="T56" fmla="*/ 14 w 188"/>
                  <a:gd name="T57" fmla="*/ 152 h 214"/>
                  <a:gd name="T58" fmla="*/ 32 w 188"/>
                  <a:gd name="T59" fmla="*/ 134 h 214"/>
                  <a:gd name="T60" fmla="*/ 44 w 188"/>
                  <a:gd name="T61" fmla="*/ 118 h 214"/>
                  <a:gd name="T62" fmla="*/ 72 w 188"/>
                  <a:gd name="T63" fmla="*/ 116 h 214"/>
                  <a:gd name="T64" fmla="*/ 84 w 188"/>
                  <a:gd name="T65" fmla="*/ 112 h 214"/>
                  <a:gd name="T66" fmla="*/ 114 w 188"/>
                  <a:gd name="T67" fmla="*/ 78 h 214"/>
                  <a:gd name="T68" fmla="*/ 120 w 188"/>
                  <a:gd name="T69" fmla="*/ 92 h 214"/>
                  <a:gd name="T70" fmla="*/ 132 w 188"/>
                  <a:gd name="T71" fmla="*/ 76 h 214"/>
                  <a:gd name="T72" fmla="*/ 150 w 188"/>
                  <a:gd name="T73" fmla="*/ 54 h 214"/>
                  <a:gd name="T74" fmla="*/ 154 w 188"/>
                  <a:gd name="T75" fmla="*/ 42 h 214"/>
                  <a:gd name="T76" fmla="*/ 148 w 188"/>
                  <a:gd name="T77" fmla="*/ 38 h 214"/>
                  <a:gd name="T78" fmla="*/ 152 w 188"/>
                  <a:gd name="T79" fmla="*/ 32 h 214"/>
                  <a:gd name="T80" fmla="*/ 158 w 188"/>
                  <a:gd name="T81" fmla="*/ 2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88" h="214">
                    <a:moveTo>
                      <a:pt x="158" y="24"/>
                    </a:moveTo>
                    <a:cubicBezTo>
                      <a:pt x="156" y="18"/>
                      <a:pt x="160" y="6"/>
                      <a:pt x="160" y="6"/>
                    </a:cubicBezTo>
                    <a:cubicBezTo>
                      <a:pt x="167" y="16"/>
                      <a:pt x="167" y="8"/>
                      <a:pt x="170" y="0"/>
                    </a:cubicBezTo>
                    <a:cubicBezTo>
                      <a:pt x="181" y="4"/>
                      <a:pt x="179" y="14"/>
                      <a:pt x="182" y="24"/>
                    </a:cubicBezTo>
                    <a:cubicBezTo>
                      <a:pt x="184" y="30"/>
                      <a:pt x="188" y="42"/>
                      <a:pt x="188" y="42"/>
                    </a:cubicBezTo>
                    <a:cubicBezTo>
                      <a:pt x="183" y="56"/>
                      <a:pt x="188" y="52"/>
                      <a:pt x="178" y="58"/>
                    </a:cubicBezTo>
                    <a:cubicBezTo>
                      <a:pt x="174" y="63"/>
                      <a:pt x="170" y="76"/>
                      <a:pt x="170" y="76"/>
                    </a:cubicBezTo>
                    <a:cubicBezTo>
                      <a:pt x="169" y="100"/>
                      <a:pt x="173" y="110"/>
                      <a:pt x="162" y="126"/>
                    </a:cubicBezTo>
                    <a:cubicBezTo>
                      <a:pt x="150" y="118"/>
                      <a:pt x="155" y="132"/>
                      <a:pt x="144" y="136"/>
                    </a:cubicBezTo>
                    <a:cubicBezTo>
                      <a:pt x="135" y="134"/>
                      <a:pt x="129" y="135"/>
                      <a:pt x="120" y="138"/>
                    </a:cubicBezTo>
                    <a:cubicBezTo>
                      <a:pt x="114" y="129"/>
                      <a:pt x="122" y="127"/>
                      <a:pt x="112" y="124"/>
                    </a:cubicBezTo>
                    <a:cubicBezTo>
                      <a:pt x="108" y="130"/>
                      <a:pt x="108" y="142"/>
                      <a:pt x="102" y="146"/>
                    </a:cubicBezTo>
                    <a:cubicBezTo>
                      <a:pt x="98" y="148"/>
                      <a:pt x="90" y="150"/>
                      <a:pt x="90" y="150"/>
                    </a:cubicBezTo>
                    <a:cubicBezTo>
                      <a:pt x="87" y="141"/>
                      <a:pt x="89" y="135"/>
                      <a:pt x="80" y="132"/>
                    </a:cubicBezTo>
                    <a:cubicBezTo>
                      <a:pt x="68" y="134"/>
                      <a:pt x="65" y="134"/>
                      <a:pt x="58" y="144"/>
                    </a:cubicBezTo>
                    <a:cubicBezTo>
                      <a:pt x="66" y="150"/>
                      <a:pt x="68" y="147"/>
                      <a:pt x="76" y="142"/>
                    </a:cubicBezTo>
                    <a:cubicBezTo>
                      <a:pt x="81" y="146"/>
                      <a:pt x="85" y="155"/>
                      <a:pt x="78" y="160"/>
                    </a:cubicBezTo>
                    <a:cubicBezTo>
                      <a:pt x="75" y="162"/>
                      <a:pt x="62" y="165"/>
                      <a:pt x="58" y="166"/>
                    </a:cubicBezTo>
                    <a:cubicBezTo>
                      <a:pt x="48" y="173"/>
                      <a:pt x="44" y="173"/>
                      <a:pt x="34" y="166"/>
                    </a:cubicBezTo>
                    <a:cubicBezTo>
                      <a:pt x="35" y="162"/>
                      <a:pt x="34" y="158"/>
                      <a:pt x="36" y="154"/>
                    </a:cubicBezTo>
                    <a:cubicBezTo>
                      <a:pt x="38" y="150"/>
                      <a:pt x="55" y="146"/>
                      <a:pt x="46" y="144"/>
                    </a:cubicBezTo>
                    <a:cubicBezTo>
                      <a:pt x="42" y="143"/>
                      <a:pt x="34" y="148"/>
                      <a:pt x="34" y="148"/>
                    </a:cubicBezTo>
                    <a:cubicBezTo>
                      <a:pt x="32" y="155"/>
                      <a:pt x="28" y="159"/>
                      <a:pt x="26" y="166"/>
                    </a:cubicBezTo>
                    <a:cubicBezTo>
                      <a:pt x="36" y="182"/>
                      <a:pt x="36" y="173"/>
                      <a:pt x="30" y="190"/>
                    </a:cubicBezTo>
                    <a:cubicBezTo>
                      <a:pt x="28" y="196"/>
                      <a:pt x="14" y="200"/>
                      <a:pt x="14" y="200"/>
                    </a:cubicBezTo>
                    <a:cubicBezTo>
                      <a:pt x="5" y="214"/>
                      <a:pt x="11" y="210"/>
                      <a:pt x="0" y="214"/>
                    </a:cubicBezTo>
                    <a:cubicBezTo>
                      <a:pt x="2" y="202"/>
                      <a:pt x="5" y="198"/>
                      <a:pt x="8" y="188"/>
                    </a:cubicBezTo>
                    <a:cubicBezTo>
                      <a:pt x="6" y="178"/>
                      <a:pt x="3" y="173"/>
                      <a:pt x="0" y="164"/>
                    </a:cubicBezTo>
                    <a:cubicBezTo>
                      <a:pt x="3" y="156"/>
                      <a:pt x="7" y="157"/>
                      <a:pt x="14" y="152"/>
                    </a:cubicBezTo>
                    <a:cubicBezTo>
                      <a:pt x="18" y="141"/>
                      <a:pt x="23" y="140"/>
                      <a:pt x="32" y="134"/>
                    </a:cubicBezTo>
                    <a:cubicBezTo>
                      <a:pt x="37" y="127"/>
                      <a:pt x="37" y="123"/>
                      <a:pt x="44" y="118"/>
                    </a:cubicBezTo>
                    <a:cubicBezTo>
                      <a:pt x="64" y="121"/>
                      <a:pt x="55" y="122"/>
                      <a:pt x="72" y="116"/>
                    </a:cubicBezTo>
                    <a:cubicBezTo>
                      <a:pt x="76" y="115"/>
                      <a:pt x="84" y="112"/>
                      <a:pt x="84" y="112"/>
                    </a:cubicBezTo>
                    <a:cubicBezTo>
                      <a:pt x="105" y="119"/>
                      <a:pt x="97" y="84"/>
                      <a:pt x="114" y="78"/>
                    </a:cubicBezTo>
                    <a:cubicBezTo>
                      <a:pt x="117" y="87"/>
                      <a:pt x="110" y="89"/>
                      <a:pt x="120" y="92"/>
                    </a:cubicBezTo>
                    <a:cubicBezTo>
                      <a:pt x="125" y="85"/>
                      <a:pt x="125" y="81"/>
                      <a:pt x="132" y="76"/>
                    </a:cubicBezTo>
                    <a:cubicBezTo>
                      <a:pt x="138" y="68"/>
                      <a:pt x="146" y="65"/>
                      <a:pt x="150" y="54"/>
                    </a:cubicBezTo>
                    <a:cubicBezTo>
                      <a:pt x="151" y="50"/>
                      <a:pt x="154" y="42"/>
                      <a:pt x="154" y="42"/>
                    </a:cubicBezTo>
                    <a:cubicBezTo>
                      <a:pt x="152" y="41"/>
                      <a:pt x="148" y="40"/>
                      <a:pt x="148" y="38"/>
                    </a:cubicBezTo>
                    <a:cubicBezTo>
                      <a:pt x="148" y="36"/>
                      <a:pt x="161" y="33"/>
                      <a:pt x="152" y="32"/>
                    </a:cubicBezTo>
                    <a:lnTo>
                      <a:pt x="158" y="24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9" name="Freeform 49"/>
              <p:cNvSpPr>
                <a:spLocks/>
              </p:cNvSpPr>
              <p:nvPr userDrawn="1"/>
            </p:nvSpPr>
            <p:spPr bwMode="ltGray">
              <a:xfrm>
                <a:off x="2677" y="233"/>
                <a:ext cx="14" cy="10"/>
              </a:xfrm>
              <a:custGeom>
                <a:avLst/>
                <a:gdLst>
                  <a:gd name="T0" fmla="*/ 0 w 13"/>
                  <a:gd name="T1" fmla="*/ 9 h 13"/>
                  <a:gd name="T2" fmla="*/ 4 w 13"/>
                  <a:gd name="T3" fmla="*/ 13 h 13"/>
                  <a:gd name="T4" fmla="*/ 0 w 13"/>
                  <a:gd name="T5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3">
                    <a:moveTo>
                      <a:pt x="0" y="9"/>
                    </a:moveTo>
                    <a:cubicBezTo>
                      <a:pt x="6" y="0"/>
                      <a:pt x="13" y="7"/>
                      <a:pt x="4" y="13"/>
                    </a:cubicBezTo>
                    <a:cubicBezTo>
                      <a:pt x="0" y="6"/>
                      <a:pt x="0" y="5"/>
                      <a:pt x="0" y="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0" name="Freeform 50"/>
              <p:cNvSpPr>
                <a:spLocks/>
              </p:cNvSpPr>
              <p:nvPr userDrawn="1"/>
            </p:nvSpPr>
            <p:spPr bwMode="ltGray">
              <a:xfrm>
                <a:off x="1627" y="353"/>
                <a:ext cx="813" cy="462"/>
              </a:xfrm>
              <a:custGeom>
                <a:avLst/>
                <a:gdLst>
                  <a:gd name="T0" fmla="*/ 812 w 812"/>
                  <a:gd name="T1" fmla="*/ 26 h 564"/>
                  <a:gd name="T2" fmla="*/ 778 w 812"/>
                  <a:gd name="T3" fmla="*/ 78 h 564"/>
                  <a:gd name="T4" fmla="*/ 748 w 812"/>
                  <a:gd name="T5" fmla="*/ 122 h 564"/>
                  <a:gd name="T6" fmla="*/ 722 w 812"/>
                  <a:gd name="T7" fmla="*/ 142 h 564"/>
                  <a:gd name="T8" fmla="*/ 634 w 812"/>
                  <a:gd name="T9" fmla="*/ 180 h 564"/>
                  <a:gd name="T10" fmla="*/ 632 w 812"/>
                  <a:gd name="T11" fmla="*/ 210 h 564"/>
                  <a:gd name="T12" fmla="*/ 604 w 812"/>
                  <a:gd name="T13" fmla="*/ 230 h 564"/>
                  <a:gd name="T14" fmla="*/ 620 w 812"/>
                  <a:gd name="T15" fmla="*/ 178 h 564"/>
                  <a:gd name="T16" fmla="*/ 576 w 812"/>
                  <a:gd name="T17" fmla="*/ 188 h 564"/>
                  <a:gd name="T18" fmla="*/ 556 w 812"/>
                  <a:gd name="T19" fmla="*/ 218 h 564"/>
                  <a:gd name="T20" fmla="*/ 596 w 812"/>
                  <a:gd name="T21" fmla="*/ 280 h 564"/>
                  <a:gd name="T22" fmla="*/ 594 w 812"/>
                  <a:gd name="T23" fmla="*/ 368 h 564"/>
                  <a:gd name="T24" fmla="*/ 542 w 812"/>
                  <a:gd name="T25" fmla="*/ 406 h 564"/>
                  <a:gd name="T26" fmla="*/ 522 w 812"/>
                  <a:gd name="T27" fmla="*/ 386 h 564"/>
                  <a:gd name="T28" fmla="*/ 482 w 812"/>
                  <a:gd name="T29" fmla="*/ 348 h 564"/>
                  <a:gd name="T30" fmla="*/ 462 w 812"/>
                  <a:gd name="T31" fmla="*/ 348 h 564"/>
                  <a:gd name="T32" fmla="*/ 450 w 812"/>
                  <a:gd name="T33" fmla="*/ 394 h 564"/>
                  <a:gd name="T34" fmla="*/ 500 w 812"/>
                  <a:gd name="T35" fmla="*/ 464 h 564"/>
                  <a:gd name="T36" fmla="*/ 510 w 812"/>
                  <a:gd name="T37" fmla="*/ 524 h 564"/>
                  <a:gd name="T38" fmla="*/ 526 w 812"/>
                  <a:gd name="T39" fmla="*/ 560 h 564"/>
                  <a:gd name="T40" fmla="*/ 492 w 812"/>
                  <a:gd name="T41" fmla="*/ 544 h 564"/>
                  <a:gd name="T42" fmla="*/ 470 w 812"/>
                  <a:gd name="T43" fmla="*/ 518 h 564"/>
                  <a:gd name="T44" fmla="*/ 422 w 812"/>
                  <a:gd name="T45" fmla="*/ 424 h 564"/>
                  <a:gd name="T46" fmla="*/ 426 w 812"/>
                  <a:gd name="T47" fmla="*/ 310 h 564"/>
                  <a:gd name="T48" fmla="*/ 422 w 812"/>
                  <a:gd name="T49" fmla="*/ 268 h 564"/>
                  <a:gd name="T50" fmla="*/ 412 w 812"/>
                  <a:gd name="T51" fmla="*/ 276 h 564"/>
                  <a:gd name="T52" fmla="*/ 386 w 812"/>
                  <a:gd name="T53" fmla="*/ 266 h 564"/>
                  <a:gd name="T54" fmla="*/ 360 w 812"/>
                  <a:gd name="T55" fmla="*/ 170 h 564"/>
                  <a:gd name="T56" fmla="*/ 330 w 812"/>
                  <a:gd name="T57" fmla="*/ 166 h 564"/>
                  <a:gd name="T58" fmla="*/ 288 w 812"/>
                  <a:gd name="T59" fmla="*/ 172 h 564"/>
                  <a:gd name="T60" fmla="*/ 242 w 812"/>
                  <a:gd name="T61" fmla="*/ 232 h 564"/>
                  <a:gd name="T62" fmla="*/ 196 w 812"/>
                  <a:gd name="T63" fmla="*/ 268 h 564"/>
                  <a:gd name="T64" fmla="*/ 184 w 812"/>
                  <a:gd name="T65" fmla="*/ 274 h 564"/>
                  <a:gd name="T66" fmla="*/ 160 w 812"/>
                  <a:gd name="T67" fmla="*/ 328 h 564"/>
                  <a:gd name="T68" fmla="*/ 152 w 812"/>
                  <a:gd name="T69" fmla="*/ 354 h 564"/>
                  <a:gd name="T70" fmla="*/ 128 w 812"/>
                  <a:gd name="T71" fmla="*/ 404 h 564"/>
                  <a:gd name="T72" fmla="*/ 94 w 812"/>
                  <a:gd name="T73" fmla="*/ 392 h 564"/>
                  <a:gd name="T74" fmla="*/ 66 w 812"/>
                  <a:gd name="T75" fmla="*/ 258 h 564"/>
                  <a:gd name="T76" fmla="*/ 72 w 812"/>
                  <a:gd name="T77" fmla="*/ 156 h 564"/>
                  <a:gd name="T78" fmla="*/ 44 w 812"/>
                  <a:gd name="T79" fmla="*/ 180 h 564"/>
                  <a:gd name="T80" fmla="*/ 20 w 812"/>
                  <a:gd name="T81" fmla="*/ 150 h 564"/>
                  <a:gd name="T82" fmla="*/ 24 w 812"/>
                  <a:gd name="T83" fmla="*/ 138 h 564"/>
                  <a:gd name="T84" fmla="*/ 0 w 812"/>
                  <a:gd name="T85" fmla="*/ 92 h 564"/>
                  <a:gd name="T86" fmla="*/ 798 w 812"/>
                  <a:gd name="T87" fmla="*/ 6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12" h="564">
                    <a:moveTo>
                      <a:pt x="798" y="6"/>
                    </a:moveTo>
                    <a:cubicBezTo>
                      <a:pt x="801" y="15"/>
                      <a:pt x="809" y="16"/>
                      <a:pt x="812" y="26"/>
                    </a:cubicBezTo>
                    <a:cubicBezTo>
                      <a:pt x="809" y="36"/>
                      <a:pt x="801" y="41"/>
                      <a:pt x="796" y="50"/>
                    </a:cubicBezTo>
                    <a:cubicBezTo>
                      <a:pt x="791" y="61"/>
                      <a:pt x="788" y="71"/>
                      <a:pt x="778" y="78"/>
                    </a:cubicBezTo>
                    <a:cubicBezTo>
                      <a:pt x="773" y="85"/>
                      <a:pt x="771" y="88"/>
                      <a:pt x="774" y="96"/>
                    </a:cubicBezTo>
                    <a:cubicBezTo>
                      <a:pt x="767" y="107"/>
                      <a:pt x="758" y="114"/>
                      <a:pt x="748" y="122"/>
                    </a:cubicBezTo>
                    <a:cubicBezTo>
                      <a:pt x="744" y="125"/>
                      <a:pt x="736" y="130"/>
                      <a:pt x="736" y="130"/>
                    </a:cubicBezTo>
                    <a:cubicBezTo>
                      <a:pt x="740" y="141"/>
                      <a:pt x="731" y="140"/>
                      <a:pt x="722" y="142"/>
                    </a:cubicBezTo>
                    <a:cubicBezTo>
                      <a:pt x="716" y="148"/>
                      <a:pt x="712" y="151"/>
                      <a:pt x="704" y="154"/>
                    </a:cubicBezTo>
                    <a:cubicBezTo>
                      <a:pt x="686" y="150"/>
                      <a:pt x="650" y="169"/>
                      <a:pt x="634" y="180"/>
                    </a:cubicBezTo>
                    <a:cubicBezTo>
                      <a:pt x="636" y="189"/>
                      <a:pt x="631" y="193"/>
                      <a:pt x="640" y="196"/>
                    </a:cubicBezTo>
                    <a:cubicBezTo>
                      <a:pt x="643" y="205"/>
                      <a:pt x="640" y="207"/>
                      <a:pt x="632" y="210"/>
                    </a:cubicBezTo>
                    <a:cubicBezTo>
                      <a:pt x="626" y="219"/>
                      <a:pt x="623" y="226"/>
                      <a:pt x="614" y="232"/>
                    </a:cubicBezTo>
                    <a:cubicBezTo>
                      <a:pt x="611" y="231"/>
                      <a:pt x="606" y="233"/>
                      <a:pt x="604" y="230"/>
                    </a:cubicBezTo>
                    <a:cubicBezTo>
                      <a:pt x="599" y="220"/>
                      <a:pt x="610" y="199"/>
                      <a:pt x="620" y="196"/>
                    </a:cubicBezTo>
                    <a:cubicBezTo>
                      <a:pt x="623" y="187"/>
                      <a:pt x="617" y="187"/>
                      <a:pt x="620" y="178"/>
                    </a:cubicBezTo>
                    <a:cubicBezTo>
                      <a:pt x="617" y="164"/>
                      <a:pt x="609" y="168"/>
                      <a:pt x="598" y="172"/>
                    </a:cubicBezTo>
                    <a:cubicBezTo>
                      <a:pt x="592" y="180"/>
                      <a:pt x="585" y="185"/>
                      <a:pt x="576" y="188"/>
                    </a:cubicBezTo>
                    <a:cubicBezTo>
                      <a:pt x="572" y="194"/>
                      <a:pt x="568" y="200"/>
                      <a:pt x="564" y="206"/>
                    </a:cubicBezTo>
                    <a:cubicBezTo>
                      <a:pt x="561" y="210"/>
                      <a:pt x="556" y="218"/>
                      <a:pt x="556" y="218"/>
                    </a:cubicBezTo>
                    <a:cubicBezTo>
                      <a:pt x="558" y="234"/>
                      <a:pt x="559" y="243"/>
                      <a:pt x="572" y="252"/>
                    </a:cubicBezTo>
                    <a:cubicBezTo>
                      <a:pt x="579" y="262"/>
                      <a:pt x="586" y="273"/>
                      <a:pt x="596" y="280"/>
                    </a:cubicBezTo>
                    <a:cubicBezTo>
                      <a:pt x="598" y="286"/>
                      <a:pt x="602" y="298"/>
                      <a:pt x="602" y="298"/>
                    </a:cubicBezTo>
                    <a:cubicBezTo>
                      <a:pt x="601" y="308"/>
                      <a:pt x="599" y="361"/>
                      <a:pt x="594" y="368"/>
                    </a:cubicBezTo>
                    <a:cubicBezTo>
                      <a:pt x="590" y="374"/>
                      <a:pt x="576" y="378"/>
                      <a:pt x="570" y="382"/>
                    </a:cubicBezTo>
                    <a:cubicBezTo>
                      <a:pt x="563" y="393"/>
                      <a:pt x="550" y="396"/>
                      <a:pt x="542" y="406"/>
                    </a:cubicBezTo>
                    <a:cubicBezTo>
                      <a:pt x="536" y="413"/>
                      <a:pt x="539" y="417"/>
                      <a:pt x="530" y="420"/>
                    </a:cubicBezTo>
                    <a:cubicBezTo>
                      <a:pt x="526" y="408"/>
                      <a:pt x="538" y="391"/>
                      <a:pt x="522" y="386"/>
                    </a:cubicBezTo>
                    <a:cubicBezTo>
                      <a:pt x="516" y="377"/>
                      <a:pt x="510" y="364"/>
                      <a:pt x="502" y="356"/>
                    </a:cubicBezTo>
                    <a:cubicBezTo>
                      <a:pt x="497" y="341"/>
                      <a:pt x="505" y="360"/>
                      <a:pt x="482" y="348"/>
                    </a:cubicBezTo>
                    <a:cubicBezTo>
                      <a:pt x="478" y="346"/>
                      <a:pt x="478" y="339"/>
                      <a:pt x="474" y="336"/>
                    </a:cubicBezTo>
                    <a:cubicBezTo>
                      <a:pt x="470" y="323"/>
                      <a:pt x="466" y="342"/>
                      <a:pt x="462" y="348"/>
                    </a:cubicBezTo>
                    <a:cubicBezTo>
                      <a:pt x="460" y="358"/>
                      <a:pt x="456" y="363"/>
                      <a:pt x="454" y="374"/>
                    </a:cubicBezTo>
                    <a:cubicBezTo>
                      <a:pt x="457" y="383"/>
                      <a:pt x="455" y="387"/>
                      <a:pt x="450" y="394"/>
                    </a:cubicBezTo>
                    <a:cubicBezTo>
                      <a:pt x="454" y="399"/>
                      <a:pt x="464" y="411"/>
                      <a:pt x="466" y="418"/>
                    </a:cubicBezTo>
                    <a:cubicBezTo>
                      <a:pt x="474" y="443"/>
                      <a:pt x="472" y="458"/>
                      <a:pt x="500" y="464"/>
                    </a:cubicBezTo>
                    <a:cubicBezTo>
                      <a:pt x="507" y="469"/>
                      <a:pt x="510" y="474"/>
                      <a:pt x="516" y="480"/>
                    </a:cubicBezTo>
                    <a:cubicBezTo>
                      <a:pt x="511" y="494"/>
                      <a:pt x="513" y="509"/>
                      <a:pt x="510" y="524"/>
                    </a:cubicBezTo>
                    <a:cubicBezTo>
                      <a:pt x="512" y="537"/>
                      <a:pt x="511" y="541"/>
                      <a:pt x="522" y="548"/>
                    </a:cubicBezTo>
                    <a:cubicBezTo>
                      <a:pt x="523" y="552"/>
                      <a:pt x="525" y="556"/>
                      <a:pt x="526" y="560"/>
                    </a:cubicBezTo>
                    <a:cubicBezTo>
                      <a:pt x="527" y="564"/>
                      <a:pt x="514" y="556"/>
                      <a:pt x="514" y="556"/>
                    </a:cubicBezTo>
                    <a:cubicBezTo>
                      <a:pt x="502" y="564"/>
                      <a:pt x="501" y="551"/>
                      <a:pt x="492" y="544"/>
                    </a:cubicBezTo>
                    <a:cubicBezTo>
                      <a:pt x="488" y="541"/>
                      <a:pt x="480" y="536"/>
                      <a:pt x="480" y="536"/>
                    </a:cubicBezTo>
                    <a:cubicBezTo>
                      <a:pt x="471" y="522"/>
                      <a:pt x="474" y="529"/>
                      <a:pt x="470" y="518"/>
                    </a:cubicBezTo>
                    <a:cubicBezTo>
                      <a:pt x="467" y="491"/>
                      <a:pt x="461" y="446"/>
                      <a:pt x="436" y="430"/>
                    </a:cubicBezTo>
                    <a:cubicBezTo>
                      <a:pt x="428" y="433"/>
                      <a:pt x="425" y="433"/>
                      <a:pt x="422" y="424"/>
                    </a:cubicBezTo>
                    <a:cubicBezTo>
                      <a:pt x="427" y="404"/>
                      <a:pt x="432" y="383"/>
                      <a:pt x="438" y="364"/>
                    </a:cubicBezTo>
                    <a:cubicBezTo>
                      <a:pt x="436" y="343"/>
                      <a:pt x="431" y="330"/>
                      <a:pt x="426" y="310"/>
                    </a:cubicBezTo>
                    <a:cubicBezTo>
                      <a:pt x="429" y="302"/>
                      <a:pt x="425" y="300"/>
                      <a:pt x="422" y="292"/>
                    </a:cubicBezTo>
                    <a:cubicBezTo>
                      <a:pt x="424" y="282"/>
                      <a:pt x="428" y="277"/>
                      <a:pt x="422" y="268"/>
                    </a:cubicBezTo>
                    <a:cubicBezTo>
                      <a:pt x="420" y="269"/>
                      <a:pt x="418" y="269"/>
                      <a:pt x="416" y="270"/>
                    </a:cubicBezTo>
                    <a:cubicBezTo>
                      <a:pt x="414" y="272"/>
                      <a:pt x="414" y="275"/>
                      <a:pt x="412" y="276"/>
                    </a:cubicBezTo>
                    <a:cubicBezTo>
                      <a:pt x="408" y="278"/>
                      <a:pt x="400" y="280"/>
                      <a:pt x="400" y="280"/>
                    </a:cubicBezTo>
                    <a:cubicBezTo>
                      <a:pt x="394" y="274"/>
                      <a:pt x="389" y="274"/>
                      <a:pt x="386" y="266"/>
                    </a:cubicBezTo>
                    <a:cubicBezTo>
                      <a:pt x="391" y="251"/>
                      <a:pt x="379" y="206"/>
                      <a:pt x="364" y="196"/>
                    </a:cubicBezTo>
                    <a:cubicBezTo>
                      <a:pt x="357" y="186"/>
                      <a:pt x="358" y="182"/>
                      <a:pt x="360" y="170"/>
                    </a:cubicBezTo>
                    <a:cubicBezTo>
                      <a:pt x="358" y="160"/>
                      <a:pt x="356" y="147"/>
                      <a:pt x="346" y="144"/>
                    </a:cubicBezTo>
                    <a:cubicBezTo>
                      <a:pt x="343" y="154"/>
                      <a:pt x="338" y="160"/>
                      <a:pt x="330" y="166"/>
                    </a:cubicBezTo>
                    <a:cubicBezTo>
                      <a:pt x="323" y="164"/>
                      <a:pt x="308" y="160"/>
                      <a:pt x="308" y="160"/>
                    </a:cubicBezTo>
                    <a:cubicBezTo>
                      <a:pt x="296" y="162"/>
                      <a:pt x="297" y="166"/>
                      <a:pt x="288" y="172"/>
                    </a:cubicBezTo>
                    <a:cubicBezTo>
                      <a:pt x="284" y="185"/>
                      <a:pt x="282" y="191"/>
                      <a:pt x="268" y="196"/>
                    </a:cubicBezTo>
                    <a:cubicBezTo>
                      <a:pt x="264" y="200"/>
                      <a:pt x="243" y="231"/>
                      <a:pt x="242" y="232"/>
                    </a:cubicBezTo>
                    <a:cubicBezTo>
                      <a:pt x="231" y="239"/>
                      <a:pt x="215" y="247"/>
                      <a:pt x="206" y="256"/>
                    </a:cubicBezTo>
                    <a:cubicBezTo>
                      <a:pt x="202" y="260"/>
                      <a:pt x="200" y="265"/>
                      <a:pt x="196" y="268"/>
                    </a:cubicBezTo>
                    <a:cubicBezTo>
                      <a:pt x="194" y="269"/>
                      <a:pt x="192" y="269"/>
                      <a:pt x="190" y="270"/>
                    </a:cubicBezTo>
                    <a:cubicBezTo>
                      <a:pt x="188" y="271"/>
                      <a:pt x="186" y="272"/>
                      <a:pt x="184" y="274"/>
                    </a:cubicBezTo>
                    <a:cubicBezTo>
                      <a:pt x="180" y="278"/>
                      <a:pt x="172" y="286"/>
                      <a:pt x="172" y="286"/>
                    </a:cubicBezTo>
                    <a:cubicBezTo>
                      <a:pt x="167" y="300"/>
                      <a:pt x="165" y="314"/>
                      <a:pt x="160" y="328"/>
                    </a:cubicBezTo>
                    <a:cubicBezTo>
                      <a:pt x="158" y="335"/>
                      <a:pt x="156" y="341"/>
                      <a:pt x="154" y="348"/>
                    </a:cubicBezTo>
                    <a:cubicBezTo>
                      <a:pt x="153" y="350"/>
                      <a:pt x="152" y="354"/>
                      <a:pt x="152" y="354"/>
                    </a:cubicBezTo>
                    <a:cubicBezTo>
                      <a:pt x="152" y="359"/>
                      <a:pt x="156" y="384"/>
                      <a:pt x="146" y="392"/>
                    </a:cubicBezTo>
                    <a:cubicBezTo>
                      <a:pt x="141" y="397"/>
                      <a:pt x="128" y="404"/>
                      <a:pt x="128" y="404"/>
                    </a:cubicBezTo>
                    <a:cubicBezTo>
                      <a:pt x="125" y="412"/>
                      <a:pt x="122" y="421"/>
                      <a:pt x="114" y="424"/>
                    </a:cubicBezTo>
                    <a:cubicBezTo>
                      <a:pt x="100" y="419"/>
                      <a:pt x="97" y="405"/>
                      <a:pt x="94" y="392"/>
                    </a:cubicBezTo>
                    <a:cubicBezTo>
                      <a:pt x="86" y="362"/>
                      <a:pt x="82" y="332"/>
                      <a:pt x="72" y="302"/>
                    </a:cubicBezTo>
                    <a:cubicBezTo>
                      <a:pt x="71" y="281"/>
                      <a:pt x="70" y="275"/>
                      <a:pt x="66" y="258"/>
                    </a:cubicBezTo>
                    <a:cubicBezTo>
                      <a:pt x="66" y="251"/>
                      <a:pt x="68" y="219"/>
                      <a:pt x="64" y="208"/>
                    </a:cubicBezTo>
                    <a:cubicBezTo>
                      <a:pt x="70" y="191"/>
                      <a:pt x="66" y="173"/>
                      <a:pt x="72" y="156"/>
                    </a:cubicBezTo>
                    <a:cubicBezTo>
                      <a:pt x="66" y="139"/>
                      <a:pt x="60" y="168"/>
                      <a:pt x="56" y="172"/>
                    </a:cubicBezTo>
                    <a:cubicBezTo>
                      <a:pt x="53" y="175"/>
                      <a:pt x="44" y="180"/>
                      <a:pt x="44" y="180"/>
                    </a:cubicBezTo>
                    <a:cubicBezTo>
                      <a:pt x="35" y="177"/>
                      <a:pt x="28" y="173"/>
                      <a:pt x="24" y="162"/>
                    </a:cubicBezTo>
                    <a:cubicBezTo>
                      <a:pt x="23" y="158"/>
                      <a:pt x="20" y="150"/>
                      <a:pt x="20" y="150"/>
                    </a:cubicBezTo>
                    <a:cubicBezTo>
                      <a:pt x="30" y="148"/>
                      <a:pt x="30" y="143"/>
                      <a:pt x="38" y="138"/>
                    </a:cubicBezTo>
                    <a:cubicBezTo>
                      <a:pt x="35" y="128"/>
                      <a:pt x="31" y="133"/>
                      <a:pt x="24" y="138"/>
                    </a:cubicBezTo>
                    <a:cubicBezTo>
                      <a:pt x="15" y="135"/>
                      <a:pt x="15" y="132"/>
                      <a:pt x="18" y="124"/>
                    </a:cubicBezTo>
                    <a:cubicBezTo>
                      <a:pt x="11" y="114"/>
                      <a:pt x="9" y="101"/>
                      <a:pt x="0" y="92"/>
                    </a:cubicBezTo>
                    <a:lnTo>
                      <a:pt x="76" y="0"/>
                    </a:lnTo>
                    <a:lnTo>
                      <a:pt x="798" y="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1" name="Freeform 51"/>
              <p:cNvSpPr>
                <a:spLocks/>
              </p:cNvSpPr>
              <p:nvPr userDrawn="1"/>
            </p:nvSpPr>
            <p:spPr bwMode="ltGray">
              <a:xfrm>
                <a:off x="1770" y="671"/>
                <a:ext cx="45" cy="71"/>
              </a:xfrm>
              <a:custGeom>
                <a:avLst/>
                <a:gdLst>
                  <a:gd name="T0" fmla="*/ 7 w 43"/>
                  <a:gd name="T1" fmla="*/ 11 h 85"/>
                  <a:gd name="T2" fmla="*/ 17 w 43"/>
                  <a:gd name="T3" fmla="*/ 3 h 85"/>
                  <a:gd name="T4" fmla="*/ 37 w 43"/>
                  <a:gd name="T5" fmla="*/ 33 h 85"/>
                  <a:gd name="T6" fmla="*/ 19 w 43"/>
                  <a:gd name="T7" fmla="*/ 85 h 85"/>
                  <a:gd name="T8" fmla="*/ 1 w 43"/>
                  <a:gd name="T9" fmla="*/ 69 h 85"/>
                  <a:gd name="T10" fmla="*/ 7 w 43"/>
                  <a:gd name="T11" fmla="*/ 1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85">
                    <a:moveTo>
                      <a:pt x="7" y="11"/>
                    </a:moveTo>
                    <a:cubicBezTo>
                      <a:pt x="4" y="2"/>
                      <a:pt x="9" y="0"/>
                      <a:pt x="17" y="3"/>
                    </a:cubicBezTo>
                    <a:cubicBezTo>
                      <a:pt x="24" y="13"/>
                      <a:pt x="28" y="24"/>
                      <a:pt x="37" y="33"/>
                    </a:cubicBezTo>
                    <a:cubicBezTo>
                      <a:pt x="43" y="52"/>
                      <a:pt x="40" y="78"/>
                      <a:pt x="19" y="85"/>
                    </a:cubicBezTo>
                    <a:cubicBezTo>
                      <a:pt x="6" y="81"/>
                      <a:pt x="5" y="81"/>
                      <a:pt x="1" y="69"/>
                    </a:cubicBezTo>
                    <a:cubicBezTo>
                      <a:pt x="2" y="66"/>
                      <a:pt x="0" y="4"/>
                      <a:pt x="7" y="1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2" name="Freeform 52"/>
              <p:cNvSpPr>
                <a:spLocks/>
              </p:cNvSpPr>
              <p:nvPr userDrawn="1"/>
            </p:nvSpPr>
            <p:spPr bwMode="ltGray">
              <a:xfrm>
                <a:off x="2394" y="431"/>
                <a:ext cx="42" cy="59"/>
              </a:xfrm>
              <a:custGeom>
                <a:avLst/>
                <a:gdLst>
                  <a:gd name="T0" fmla="*/ 13 w 44"/>
                  <a:gd name="T1" fmla="*/ 28 h 74"/>
                  <a:gd name="T2" fmla="*/ 29 w 44"/>
                  <a:gd name="T3" fmla="*/ 2 h 74"/>
                  <a:gd name="T4" fmla="*/ 43 w 44"/>
                  <a:gd name="T5" fmla="*/ 4 h 74"/>
                  <a:gd name="T6" fmla="*/ 39 w 44"/>
                  <a:gd name="T7" fmla="*/ 26 h 74"/>
                  <a:gd name="T8" fmla="*/ 13 w 44"/>
                  <a:gd name="T9" fmla="*/ 74 h 74"/>
                  <a:gd name="T10" fmla="*/ 7 w 44"/>
                  <a:gd name="T11" fmla="*/ 60 h 74"/>
                  <a:gd name="T12" fmla="*/ 3 w 44"/>
                  <a:gd name="T13" fmla="*/ 36 h 74"/>
                  <a:gd name="T14" fmla="*/ 13 w 44"/>
                  <a:gd name="T15" fmla="*/ 2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74">
                    <a:moveTo>
                      <a:pt x="13" y="28"/>
                    </a:moveTo>
                    <a:cubicBezTo>
                      <a:pt x="15" y="13"/>
                      <a:pt x="14" y="7"/>
                      <a:pt x="29" y="2"/>
                    </a:cubicBezTo>
                    <a:cubicBezTo>
                      <a:pt x="34" y="3"/>
                      <a:pt x="40" y="0"/>
                      <a:pt x="43" y="4"/>
                    </a:cubicBezTo>
                    <a:cubicBezTo>
                      <a:pt x="44" y="6"/>
                      <a:pt x="41" y="21"/>
                      <a:pt x="39" y="26"/>
                    </a:cubicBezTo>
                    <a:cubicBezTo>
                      <a:pt x="31" y="43"/>
                      <a:pt x="30" y="63"/>
                      <a:pt x="13" y="74"/>
                    </a:cubicBezTo>
                    <a:cubicBezTo>
                      <a:pt x="4" y="71"/>
                      <a:pt x="4" y="68"/>
                      <a:pt x="7" y="60"/>
                    </a:cubicBezTo>
                    <a:cubicBezTo>
                      <a:pt x="5" y="50"/>
                      <a:pt x="0" y="46"/>
                      <a:pt x="3" y="36"/>
                    </a:cubicBezTo>
                    <a:cubicBezTo>
                      <a:pt x="4" y="32"/>
                      <a:pt x="8" y="23"/>
                      <a:pt x="1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3" name="Freeform 53"/>
              <p:cNvSpPr>
                <a:spLocks/>
              </p:cNvSpPr>
              <p:nvPr userDrawn="1"/>
            </p:nvSpPr>
            <p:spPr bwMode="ltGray">
              <a:xfrm>
                <a:off x="2513" y="402"/>
                <a:ext cx="21" cy="24"/>
              </a:xfrm>
              <a:custGeom>
                <a:avLst/>
                <a:gdLst>
                  <a:gd name="T0" fmla="*/ 7 w 20"/>
                  <a:gd name="T1" fmla="*/ 16 h 30"/>
                  <a:gd name="T2" fmla="*/ 5 w 20"/>
                  <a:gd name="T3" fmla="*/ 30 h 30"/>
                  <a:gd name="T4" fmla="*/ 7 w 20"/>
                  <a:gd name="T5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30">
                    <a:moveTo>
                      <a:pt x="7" y="16"/>
                    </a:moveTo>
                    <a:cubicBezTo>
                      <a:pt x="18" y="0"/>
                      <a:pt x="20" y="20"/>
                      <a:pt x="5" y="30"/>
                    </a:cubicBezTo>
                    <a:cubicBezTo>
                      <a:pt x="0" y="23"/>
                      <a:pt x="1" y="22"/>
                      <a:pt x="7" y="1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4" name="Freeform 54"/>
              <p:cNvSpPr>
                <a:spLocks/>
              </p:cNvSpPr>
              <p:nvPr userDrawn="1"/>
            </p:nvSpPr>
            <p:spPr bwMode="ltGray">
              <a:xfrm>
                <a:off x="333" y="169"/>
                <a:ext cx="1015" cy="866"/>
              </a:xfrm>
              <a:custGeom>
                <a:avLst/>
                <a:gdLst>
                  <a:gd name="T0" fmla="*/ 481 w 682"/>
                  <a:gd name="T1" fmla="*/ 464 h 557"/>
                  <a:gd name="T2" fmla="*/ 486 w 682"/>
                  <a:gd name="T3" fmla="*/ 451 h 557"/>
                  <a:gd name="T4" fmla="*/ 500 w 682"/>
                  <a:gd name="T5" fmla="*/ 413 h 557"/>
                  <a:gd name="T6" fmla="*/ 309 w 682"/>
                  <a:gd name="T7" fmla="*/ 287 h 557"/>
                  <a:gd name="T8" fmla="*/ 282 w 682"/>
                  <a:gd name="T9" fmla="*/ 346 h 557"/>
                  <a:gd name="T10" fmla="*/ 303 w 682"/>
                  <a:gd name="T11" fmla="*/ 556 h 557"/>
                  <a:gd name="T12" fmla="*/ 282 w 682"/>
                  <a:gd name="T13" fmla="*/ 494 h 557"/>
                  <a:gd name="T14" fmla="*/ 242 w 682"/>
                  <a:gd name="T15" fmla="*/ 439 h 557"/>
                  <a:gd name="T16" fmla="*/ 245 w 682"/>
                  <a:gd name="T17" fmla="*/ 413 h 557"/>
                  <a:gd name="T18" fmla="*/ 247 w 682"/>
                  <a:gd name="T19" fmla="*/ 394 h 557"/>
                  <a:gd name="T20" fmla="*/ 220 w 682"/>
                  <a:gd name="T21" fmla="*/ 375 h 557"/>
                  <a:gd name="T22" fmla="*/ 194 w 682"/>
                  <a:gd name="T23" fmla="*/ 346 h 557"/>
                  <a:gd name="T24" fmla="*/ 148 w 682"/>
                  <a:gd name="T25" fmla="*/ 354 h 557"/>
                  <a:gd name="T26" fmla="*/ 126 w 682"/>
                  <a:gd name="T27" fmla="*/ 365 h 557"/>
                  <a:gd name="T28" fmla="*/ 78 w 682"/>
                  <a:gd name="T29" fmla="*/ 365 h 557"/>
                  <a:gd name="T30" fmla="*/ 22 w 682"/>
                  <a:gd name="T31" fmla="*/ 312 h 557"/>
                  <a:gd name="T32" fmla="*/ 11 w 682"/>
                  <a:gd name="T33" fmla="*/ 295 h 557"/>
                  <a:gd name="T34" fmla="*/ 0 w 682"/>
                  <a:gd name="T35" fmla="*/ 264 h 557"/>
                  <a:gd name="T36" fmla="*/ 24 w 682"/>
                  <a:gd name="T37" fmla="*/ 213 h 557"/>
                  <a:gd name="T38" fmla="*/ 32 w 682"/>
                  <a:gd name="T39" fmla="*/ 181 h 557"/>
                  <a:gd name="T40" fmla="*/ 51 w 682"/>
                  <a:gd name="T41" fmla="*/ 143 h 557"/>
                  <a:gd name="T42" fmla="*/ 81 w 682"/>
                  <a:gd name="T43" fmla="*/ 116 h 557"/>
                  <a:gd name="T44" fmla="*/ 167 w 682"/>
                  <a:gd name="T45" fmla="*/ 67 h 557"/>
                  <a:gd name="T46" fmla="*/ 220 w 682"/>
                  <a:gd name="T47" fmla="*/ 30 h 557"/>
                  <a:gd name="T48" fmla="*/ 258 w 682"/>
                  <a:gd name="T49" fmla="*/ 6 h 557"/>
                  <a:gd name="T50" fmla="*/ 363 w 682"/>
                  <a:gd name="T51" fmla="*/ 2 h 557"/>
                  <a:gd name="T52" fmla="*/ 398 w 682"/>
                  <a:gd name="T53" fmla="*/ 0 h 557"/>
                  <a:gd name="T54" fmla="*/ 384 w 682"/>
                  <a:gd name="T55" fmla="*/ 34 h 557"/>
                  <a:gd name="T56" fmla="*/ 443 w 682"/>
                  <a:gd name="T57" fmla="*/ 84 h 557"/>
                  <a:gd name="T58" fmla="*/ 497 w 682"/>
                  <a:gd name="T59" fmla="*/ 74 h 557"/>
                  <a:gd name="T60" fmla="*/ 529 w 682"/>
                  <a:gd name="T61" fmla="*/ 82 h 557"/>
                  <a:gd name="T62" fmla="*/ 559 w 682"/>
                  <a:gd name="T63" fmla="*/ 97 h 557"/>
                  <a:gd name="T64" fmla="*/ 572 w 682"/>
                  <a:gd name="T65" fmla="*/ 188 h 557"/>
                  <a:gd name="T66" fmla="*/ 572 w 682"/>
                  <a:gd name="T67" fmla="*/ 240 h 557"/>
                  <a:gd name="T68" fmla="*/ 599 w 682"/>
                  <a:gd name="T69" fmla="*/ 283 h 557"/>
                  <a:gd name="T70" fmla="*/ 645 w 682"/>
                  <a:gd name="T71" fmla="*/ 300 h 557"/>
                  <a:gd name="T72" fmla="*/ 680 w 682"/>
                  <a:gd name="T73" fmla="*/ 295 h 557"/>
                  <a:gd name="T74" fmla="*/ 664 w 682"/>
                  <a:gd name="T75" fmla="*/ 340 h 557"/>
                  <a:gd name="T76" fmla="*/ 599 w 682"/>
                  <a:gd name="T77" fmla="*/ 407 h 557"/>
                  <a:gd name="T78" fmla="*/ 548 w 682"/>
                  <a:gd name="T79" fmla="*/ 485 h 557"/>
                  <a:gd name="T80" fmla="*/ 556 w 682"/>
                  <a:gd name="T81" fmla="*/ 508 h 557"/>
                  <a:gd name="T82" fmla="*/ 435 w 682"/>
                  <a:gd name="T83" fmla="*/ 556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82" h="557">
                    <a:moveTo>
                      <a:pt x="435" y="556"/>
                    </a:moveTo>
                    <a:lnTo>
                      <a:pt x="481" y="464"/>
                    </a:lnTo>
                    <a:lnTo>
                      <a:pt x="473" y="449"/>
                    </a:lnTo>
                    <a:lnTo>
                      <a:pt x="486" y="451"/>
                    </a:lnTo>
                    <a:lnTo>
                      <a:pt x="495" y="441"/>
                    </a:lnTo>
                    <a:lnTo>
                      <a:pt x="500" y="413"/>
                    </a:lnTo>
                    <a:lnTo>
                      <a:pt x="500" y="371"/>
                    </a:lnTo>
                    <a:lnTo>
                      <a:pt x="309" y="287"/>
                    </a:lnTo>
                    <a:lnTo>
                      <a:pt x="296" y="308"/>
                    </a:lnTo>
                    <a:lnTo>
                      <a:pt x="282" y="346"/>
                    </a:lnTo>
                    <a:lnTo>
                      <a:pt x="396" y="557"/>
                    </a:lnTo>
                    <a:lnTo>
                      <a:pt x="303" y="556"/>
                    </a:lnTo>
                    <a:lnTo>
                      <a:pt x="304" y="536"/>
                    </a:lnTo>
                    <a:cubicBezTo>
                      <a:pt x="284" y="520"/>
                      <a:pt x="296" y="510"/>
                      <a:pt x="282" y="494"/>
                    </a:cubicBezTo>
                    <a:cubicBezTo>
                      <a:pt x="276" y="475"/>
                      <a:pt x="267" y="468"/>
                      <a:pt x="253" y="451"/>
                    </a:cubicBezTo>
                    <a:cubicBezTo>
                      <a:pt x="249" y="447"/>
                      <a:pt x="245" y="443"/>
                      <a:pt x="242" y="439"/>
                    </a:cubicBezTo>
                    <a:lnTo>
                      <a:pt x="237" y="432"/>
                    </a:lnTo>
                    <a:cubicBezTo>
                      <a:pt x="237" y="432"/>
                      <a:pt x="245" y="413"/>
                      <a:pt x="245" y="413"/>
                    </a:cubicBezTo>
                    <a:cubicBezTo>
                      <a:pt x="247" y="409"/>
                      <a:pt x="250" y="401"/>
                      <a:pt x="250" y="401"/>
                    </a:cubicBezTo>
                    <a:cubicBezTo>
                      <a:pt x="249" y="399"/>
                      <a:pt x="247" y="397"/>
                      <a:pt x="247" y="394"/>
                    </a:cubicBezTo>
                    <a:cubicBezTo>
                      <a:pt x="248" y="390"/>
                      <a:pt x="253" y="382"/>
                      <a:pt x="253" y="382"/>
                    </a:cubicBezTo>
                    <a:cubicBezTo>
                      <a:pt x="243" y="370"/>
                      <a:pt x="237" y="371"/>
                      <a:pt x="220" y="375"/>
                    </a:cubicBezTo>
                    <a:cubicBezTo>
                      <a:pt x="217" y="371"/>
                      <a:pt x="210" y="369"/>
                      <a:pt x="207" y="365"/>
                    </a:cubicBezTo>
                    <a:cubicBezTo>
                      <a:pt x="185" y="337"/>
                      <a:pt x="216" y="363"/>
                      <a:pt x="194" y="346"/>
                    </a:cubicBezTo>
                    <a:cubicBezTo>
                      <a:pt x="167" y="349"/>
                      <a:pt x="179" y="346"/>
                      <a:pt x="156" y="352"/>
                    </a:cubicBezTo>
                    <a:cubicBezTo>
                      <a:pt x="153" y="353"/>
                      <a:pt x="148" y="354"/>
                      <a:pt x="148" y="354"/>
                    </a:cubicBezTo>
                    <a:cubicBezTo>
                      <a:pt x="146" y="356"/>
                      <a:pt x="145" y="359"/>
                      <a:pt x="142" y="361"/>
                    </a:cubicBezTo>
                    <a:cubicBezTo>
                      <a:pt x="138" y="363"/>
                      <a:pt x="126" y="365"/>
                      <a:pt x="126" y="365"/>
                    </a:cubicBezTo>
                    <a:cubicBezTo>
                      <a:pt x="105" y="354"/>
                      <a:pt x="116" y="355"/>
                      <a:pt x="94" y="361"/>
                    </a:cubicBezTo>
                    <a:cubicBezTo>
                      <a:pt x="89" y="362"/>
                      <a:pt x="78" y="365"/>
                      <a:pt x="78" y="365"/>
                    </a:cubicBezTo>
                    <a:cubicBezTo>
                      <a:pt x="62" y="383"/>
                      <a:pt x="46" y="346"/>
                      <a:pt x="35" y="337"/>
                    </a:cubicBezTo>
                    <a:cubicBezTo>
                      <a:pt x="32" y="330"/>
                      <a:pt x="24" y="320"/>
                      <a:pt x="22" y="312"/>
                    </a:cubicBezTo>
                    <a:cubicBezTo>
                      <a:pt x="20" y="308"/>
                      <a:pt x="22" y="303"/>
                      <a:pt x="19" y="300"/>
                    </a:cubicBezTo>
                    <a:cubicBezTo>
                      <a:pt x="17" y="297"/>
                      <a:pt x="13" y="297"/>
                      <a:pt x="11" y="295"/>
                    </a:cubicBezTo>
                    <a:cubicBezTo>
                      <a:pt x="3" y="277"/>
                      <a:pt x="15" y="306"/>
                      <a:pt x="5" y="276"/>
                    </a:cubicBezTo>
                    <a:cubicBezTo>
                      <a:pt x="4" y="272"/>
                      <a:pt x="0" y="264"/>
                      <a:pt x="0" y="264"/>
                    </a:cubicBezTo>
                    <a:cubicBezTo>
                      <a:pt x="3" y="253"/>
                      <a:pt x="2" y="248"/>
                      <a:pt x="13" y="243"/>
                    </a:cubicBezTo>
                    <a:cubicBezTo>
                      <a:pt x="20" y="221"/>
                      <a:pt x="17" y="231"/>
                      <a:pt x="24" y="213"/>
                    </a:cubicBezTo>
                    <a:cubicBezTo>
                      <a:pt x="26" y="209"/>
                      <a:pt x="30" y="200"/>
                      <a:pt x="30" y="200"/>
                    </a:cubicBezTo>
                    <a:cubicBezTo>
                      <a:pt x="26" y="192"/>
                      <a:pt x="24" y="191"/>
                      <a:pt x="32" y="181"/>
                    </a:cubicBezTo>
                    <a:cubicBezTo>
                      <a:pt x="36" y="177"/>
                      <a:pt x="43" y="169"/>
                      <a:pt x="43" y="169"/>
                    </a:cubicBezTo>
                    <a:cubicBezTo>
                      <a:pt x="37" y="155"/>
                      <a:pt x="36" y="153"/>
                      <a:pt x="51" y="143"/>
                    </a:cubicBezTo>
                    <a:cubicBezTo>
                      <a:pt x="56" y="140"/>
                      <a:pt x="67" y="135"/>
                      <a:pt x="67" y="135"/>
                    </a:cubicBezTo>
                    <a:cubicBezTo>
                      <a:pt x="73" y="129"/>
                      <a:pt x="75" y="122"/>
                      <a:pt x="81" y="116"/>
                    </a:cubicBezTo>
                    <a:cubicBezTo>
                      <a:pt x="89" y="107"/>
                      <a:pt x="102" y="105"/>
                      <a:pt x="113" y="99"/>
                    </a:cubicBezTo>
                    <a:cubicBezTo>
                      <a:pt x="125" y="85"/>
                      <a:pt x="149" y="76"/>
                      <a:pt x="167" y="67"/>
                    </a:cubicBezTo>
                    <a:cubicBezTo>
                      <a:pt x="174" y="59"/>
                      <a:pt x="175" y="50"/>
                      <a:pt x="188" y="46"/>
                    </a:cubicBezTo>
                    <a:cubicBezTo>
                      <a:pt x="198" y="39"/>
                      <a:pt x="208" y="36"/>
                      <a:pt x="220" y="30"/>
                    </a:cubicBezTo>
                    <a:cubicBezTo>
                      <a:pt x="223" y="28"/>
                      <a:pt x="228" y="25"/>
                      <a:pt x="228" y="25"/>
                    </a:cubicBezTo>
                    <a:cubicBezTo>
                      <a:pt x="237" y="16"/>
                      <a:pt x="245" y="10"/>
                      <a:pt x="258" y="6"/>
                    </a:cubicBezTo>
                    <a:cubicBezTo>
                      <a:pt x="269" y="31"/>
                      <a:pt x="301" y="6"/>
                      <a:pt x="320" y="4"/>
                    </a:cubicBezTo>
                    <a:cubicBezTo>
                      <a:pt x="334" y="3"/>
                      <a:pt x="349" y="3"/>
                      <a:pt x="363" y="2"/>
                    </a:cubicBezTo>
                    <a:cubicBezTo>
                      <a:pt x="369" y="3"/>
                      <a:pt x="376" y="5"/>
                      <a:pt x="382" y="4"/>
                    </a:cubicBezTo>
                    <a:cubicBezTo>
                      <a:pt x="387" y="4"/>
                      <a:pt x="398" y="0"/>
                      <a:pt x="398" y="0"/>
                    </a:cubicBezTo>
                    <a:cubicBezTo>
                      <a:pt x="415" y="8"/>
                      <a:pt x="406" y="16"/>
                      <a:pt x="400" y="30"/>
                    </a:cubicBezTo>
                    <a:cubicBezTo>
                      <a:pt x="398" y="34"/>
                      <a:pt x="384" y="34"/>
                      <a:pt x="384" y="34"/>
                    </a:cubicBezTo>
                    <a:cubicBezTo>
                      <a:pt x="379" y="47"/>
                      <a:pt x="398" y="51"/>
                      <a:pt x="411" y="55"/>
                    </a:cubicBezTo>
                    <a:cubicBezTo>
                      <a:pt x="419" y="72"/>
                      <a:pt x="421" y="79"/>
                      <a:pt x="443" y="84"/>
                    </a:cubicBezTo>
                    <a:cubicBezTo>
                      <a:pt x="461" y="71"/>
                      <a:pt x="435" y="65"/>
                      <a:pt x="468" y="57"/>
                    </a:cubicBezTo>
                    <a:cubicBezTo>
                      <a:pt x="482" y="61"/>
                      <a:pt x="485" y="70"/>
                      <a:pt x="497" y="74"/>
                    </a:cubicBezTo>
                    <a:cubicBezTo>
                      <a:pt x="505" y="76"/>
                      <a:pt x="513" y="78"/>
                      <a:pt x="521" y="80"/>
                    </a:cubicBezTo>
                    <a:cubicBezTo>
                      <a:pt x="524" y="81"/>
                      <a:pt x="529" y="82"/>
                      <a:pt x="529" y="82"/>
                    </a:cubicBezTo>
                    <a:cubicBezTo>
                      <a:pt x="547" y="78"/>
                      <a:pt x="547" y="76"/>
                      <a:pt x="562" y="84"/>
                    </a:cubicBezTo>
                    <a:cubicBezTo>
                      <a:pt x="566" y="95"/>
                      <a:pt x="565" y="86"/>
                      <a:pt x="559" y="97"/>
                    </a:cubicBezTo>
                    <a:cubicBezTo>
                      <a:pt x="557" y="101"/>
                      <a:pt x="554" y="110"/>
                      <a:pt x="554" y="110"/>
                    </a:cubicBezTo>
                    <a:cubicBezTo>
                      <a:pt x="556" y="132"/>
                      <a:pt x="556" y="168"/>
                      <a:pt x="572" y="188"/>
                    </a:cubicBezTo>
                    <a:cubicBezTo>
                      <a:pt x="568" y="198"/>
                      <a:pt x="564" y="208"/>
                      <a:pt x="562" y="219"/>
                    </a:cubicBezTo>
                    <a:cubicBezTo>
                      <a:pt x="564" y="227"/>
                      <a:pt x="569" y="233"/>
                      <a:pt x="572" y="240"/>
                    </a:cubicBezTo>
                    <a:cubicBezTo>
                      <a:pt x="573" y="247"/>
                      <a:pt x="572" y="254"/>
                      <a:pt x="575" y="259"/>
                    </a:cubicBezTo>
                    <a:cubicBezTo>
                      <a:pt x="577" y="263"/>
                      <a:pt x="595" y="272"/>
                      <a:pt x="599" y="283"/>
                    </a:cubicBezTo>
                    <a:cubicBezTo>
                      <a:pt x="594" y="295"/>
                      <a:pt x="603" y="306"/>
                      <a:pt x="618" y="310"/>
                    </a:cubicBezTo>
                    <a:cubicBezTo>
                      <a:pt x="630" y="307"/>
                      <a:pt x="638" y="308"/>
                      <a:pt x="645" y="300"/>
                    </a:cubicBezTo>
                    <a:cubicBezTo>
                      <a:pt x="660" y="302"/>
                      <a:pt x="663" y="303"/>
                      <a:pt x="672" y="293"/>
                    </a:cubicBezTo>
                    <a:cubicBezTo>
                      <a:pt x="675" y="294"/>
                      <a:pt x="679" y="293"/>
                      <a:pt x="680" y="295"/>
                    </a:cubicBezTo>
                    <a:cubicBezTo>
                      <a:pt x="682" y="301"/>
                      <a:pt x="674" y="321"/>
                      <a:pt x="672" y="327"/>
                    </a:cubicBezTo>
                    <a:cubicBezTo>
                      <a:pt x="668" y="340"/>
                      <a:pt x="671" y="326"/>
                      <a:pt x="664" y="340"/>
                    </a:cubicBezTo>
                    <a:cubicBezTo>
                      <a:pt x="652" y="360"/>
                      <a:pt x="646" y="381"/>
                      <a:pt x="621" y="394"/>
                    </a:cubicBezTo>
                    <a:cubicBezTo>
                      <a:pt x="614" y="402"/>
                      <a:pt x="609" y="402"/>
                      <a:pt x="599" y="407"/>
                    </a:cubicBezTo>
                    <a:cubicBezTo>
                      <a:pt x="590" y="418"/>
                      <a:pt x="579" y="429"/>
                      <a:pt x="567" y="439"/>
                    </a:cubicBezTo>
                    <a:cubicBezTo>
                      <a:pt x="560" y="454"/>
                      <a:pt x="555" y="470"/>
                      <a:pt x="548" y="485"/>
                    </a:cubicBezTo>
                    <a:cubicBezTo>
                      <a:pt x="549" y="489"/>
                      <a:pt x="550" y="492"/>
                      <a:pt x="551" y="496"/>
                    </a:cubicBezTo>
                    <a:cubicBezTo>
                      <a:pt x="552" y="500"/>
                      <a:pt x="556" y="508"/>
                      <a:pt x="556" y="508"/>
                    </a:cubicBezTo>
                    <a:cubicBezTo>
                      <a:pt x="559" y="524"/>
                      <a:pt x="562" y="546"/>
                      <a:pt x="576" y="557"/>
                    </a:cubicBezTo>
                    <a:lnTo>
                      <a:pt x="435" y="55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5" name="Freeform 55"/>
              <p:cNvSpPr>
                <a:spLocks/>
              </p:cNvSpPr>
              <p:nvPr userDrawn="1"/>
            </p:nvSpPr>
            <p:spPr bwMode="ltGray">
              <a:xfrm>
                <a:off x="727" y="495"/>
                <a:ext cx="382" cy="540"/>
              </a:xfrm>
              <a:custGeom>
                <a:avLst/>
                <a:gdLst>
                  <a:gd name="T0" fmla="*/ 243 w 257"/>
                  <a:gd name="T1" fmla="*/ 347 h 347"/>
                  <a:gd name="T2" fmla="*/ 233 w 257"/>
                  <a:gd name="T3" fmla="*/ 301 h 347"/>
                  <a:gd name="T4" fmla="*/ 217 w 257"/>
                  <a:gd name="T5" fmla="*/ 288 h 347"/>
                  <a:gd name="T6" fmla="*/ 215 w 257"/>
                  <a:gd name="T7" fmla="*/ 269 h 347"/>
                  <a:gd name="T8" fmla="*/ 209 w 257"/>
                  <a:gd name="T9" fmla="*/ 254 h 347"/>
                  <a:gd name="T10" fmla="*/ 209 w 257"/>
                  <a:gd name="T11" fmla="*/ 229 h 347"/>
                  <a:gd name="T12" fmla="*/ 207 w 257"/>
                  <a:gd name="T13" fmla="*/ 214 h 347"/>
                  <a:gd name="T14" fmla="*/ 228 w 257"/>
                  <a:gd name="T15" fmla="*/ 202 h 347"/>
                  <a:gd name="T16" fmla="*/ 257 w 257"/>
                  <a:gd name="T17" fmla="*/ 197 h 347"/>
                  <a:gd name="T18" fmla="*/ 257 w 257"/>
                  <a:gd name="T19" fmla="*/ 136 h 347"/>
                  <a:gd name="T20" fmla="*/ 54 w 257"/>
                  <a:gd name="T21" fmla="*/ 96 h 347"/>
                  <a:gd name="T22" fmla="*/ 32 w 257"/>
                  <a:gd name="T23" fmla="*/ 98 h 347"/>
                  <a:gd name="T24" fmla="*/ 16 w 257"/>
                  <a:gd name="T25" fmla="*/ 102 h 347"/>
                  <a:gd name="T26" fmla="*/ 0 w 257"/>
                  <a:gd name="T27" fmla="*/ 149 h 347"/>
                  <a:gd name="T28" fmla="*/ 93 w 257"/>
                  <a:gd name="T29" fmla="*/ 346 h 347"/>
                  <a:gd name="T30" fmla="*/ 243 w 257"/>
                  <a:gd name="T31" fmla="*/ 34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7" h="347">
                    <a:moveTo>
                      <a:pt x="243" y="347"/>
                    </a:moveTo>
                    <a:lnTo>
                      <a:pt x="233" y="301"/>
                    </a:lnTo>
                    <a:lnTo>
                      <a:pt x="217" y="288"/>
                    </a:lnTo>
                    <a:lnTo>
                      <a:pt x="215" y="269"/>
                    </a:lnTo>
                    <a:lnTo>
                      <a:pt x="209" y="254"/>
                    </a:lnTo>
                    <a:lnTo>
                      <a:pt x="209" y="229"/>
                    </a:lnTo>
                    <a:lnTo>
                      <a:pt x="207" y="214"/>
                    </a:lnTo>
                    <a:lnTo>
                      <a:pt x="228" y="202"/>
                    </a:lnTo>
                    <a:lnTo>
                      <a:pt x="257" y="197"/>
                    </a:lnTo>
                    <a:lnTo>
                      <a:pt x="257" y="136"/>
                    </a:lnTo>
                    <a:cubicBezTo>
                      <a:pt x="209" y="119"/>
                      <a:pt x="13" y="0"/>
                      <a:pt x="54" y="96"/>
                    </a:cubicBezTo>
                    <a:cubicBezTo>
                      <a:pt x="36" y="106"/>
                      <a:pt x="57" y="97"/>
                      <a:pt x="32" y="98"/>
                    </a:cubicBezTo>
                    <a:cubicBezTo>
                      <a:pt x="27" y="99"/>
                      <a:pt x="16" y="102"/>
                      <a:pt x="16" y="102"/>
                    </a:cubicBezTo>
                    <a:lnTo>
                      <a:pt x="0" y="149"/>
                    </a:lnTo>
                    <a:lnTo>
                      <a:pt x="93" y="346"/>
                    </a:lnTo>
                    <a:lnTo>
                      <a:pt x="243" y="347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hlink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6" name="Freeform 56"/>
              <p:cNvSpPr>
                <a:spLocks/>
              </p:cNvSpPr>
              <p:nvPr userDrawn="1"/>
            </p:nvSpPr>
            <p:spPr bwMode="ltGray">
              <a:xfrm>
                <a:off x="1400" y="896"/>
                <a:ext cx="16" cy="29"/>
              </a:xfrm>
              <a:custGeom>
                <a:avLst/>
                <a:gdLst>
                  <a:gd name="T0" fmla="*/ 7 w 19"/>
                  <a:gd name="T1" fmla="*/ 25 h 37"/>
                  <a:gd name="T2" fmla="*/ 19 w 19"/>
                  <a:gd name="T3" fmla="*/ 21 h 37"/>
                  <a:gd name="T4" fmla="*/ 7 w 19"/>
                  <a:gd name="T5" fmla="*/ 2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37">
                    <a:moveTo>
                      <a:pt x="7" y="25"/>
                    </a:moveTo>
                    <a:cubicBezTo>
                      <a:pt x="0" y="4"/>
                      <a:pt x="12" y="0"/>
                      <a:pt x="19" y="21"/>
                    </a:cubicBezTo>
                    <a:cubicBezTo>
                      <a:pt x="14" y="37"/>
                      <a:pt x="18" y="36"/>
                      <a:pt x="7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7" name="Freeform 57"/>
              <p:cNvSpPr>
                <a:spLocks/>
              </p:cNvSpPr>
              <p:nvPr userDrawn="1"/>
            </p:nvSpPr>
            <p:spPr bwMode="ltGray">
              <a:xfrm>
                <a:off x="1379" y="617"/>
                <a:ext cx="21" cy="17"/>
              </a:xfrm>
              <a:custGeom>
                <a:avLst/>
                <a:gdLst>
                  <a:gd name="T0" fmla="*/ 12 w 22"/>
                  <a:gd name="T1" fmla="*/ 12 h 20"/>
                  <a:gd name="T2" fmla="*/ 16 w 22"/>
                  <a:gd name="T3" fmla="*/ 0 h 20"/>
                  <a:gd name="T4" fmla="*/ 20 w 22"/>
                  <a:gd name="T5" fmla="*/ 12 h 20"/>
                  <a:gd name="T6" fmla="*/ 8 w 22"/>
                  <a:gd name="T7" fmla="*/ 20 h 20"/>
                  <a:gd name="T8" fmla="*/ 12 w 22"/>
                  <a:gd name="T9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0">
                    <a:moveTo>
                      <a:pt x="12" y="12"/>
                    </a:moveTo>
                    <a:cubicBezTo>
                      <a:pt x="13" y="8"/>
                      <a:pt x="12" y="0"/>
                      <a:pt x="16" y="0"/>
                    </a:cubicBezTo>
                    <a:cubicBezTo>
                      <a:pt x="20" y="0"/>
                      <a:pt x="22" y="8"/>
                      <a:pt x="20" y="12"/>
                    </a:cubicBezTo>
                    <a:cubicBezTo>
                      <a:pt x="18" y="16"/>
                      <a:pt x="12" y="17"/>
                      <a:pt x="8" y="20"/>
                    </a:cubicBezTo>
                    <a:cubicBezTo>
                      <a:pt x="3" y="5"/>
                      <a:pt x="0" y="6"/>
                      <a:pt x="12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8" name="Freeform 58"/>
              <p:cNvSpPr>
                <a:spLocks/>
              </p:cNvSpPr>
              <p:nvPr userDrawn="1"/>
            </p:nvSpPr>
            <p:spPr bwMode="ltGray">
              <a:xfrm>
                <a:off x="453" y="275"/>
                <a:ext cx="58" cy="24"/>
              </a:xfrm>
              <a:custGeom>
                <a:avLst/>
                <a:gdLst>
                  <a:gd name="T0" fmla="*/ 24 w 57"/>
                  <a:gd name="T1" fmla="*/ 18 h 30"/>
                  <a:gd name="T2" fmla="*/ 32 w 57"/>
                  <a:gd name="T3" fmla="*/ 6 h 30"/>
                  <a:gd name="T4" fmla="*/ 36 w 57"/>
                  <a:gd name="T5" fmla="*/ 30 h 30"/>
                  <a:gd name="T6" fmla="*/ 24 w 57"/>
                  <a:gd name="T7" fmla="*/ 1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30">
                    <a:moveTo>
                      <a:pt x="24" y="18"/>
                    </a:moveTo>
                    <a:cubicBezTo>
                      <a:pt x="0" y="10"/>
                      <a:pt x="9" y="0"/>
                      <a:pt x="32" y="6"/>
                    </a:cubicBezTo>
                    <a:cubicBezTo>
                      <a:pt x="46" y="15"/>
                      <a:pt x="57" y="23"/>
                      <a:pt x="36" y="30"/>
                    </a:cubicBezTo>
                    <a:cubicBezTo>
                      <a:pt x="21" y="25"/>
                      <a:pt x="24" y="30"/>
                      <a:pt x="24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9" name="Freeform 59"/>
              <p:cNvSpPr>
                <a:spLocks/>
              </p:cNvSpPr>
              <p:nvPr userDrawn="1"/>
            </p:nvSpPr>
            <p:spPr bwMode="ltGray">
              <a:xfrm>
                <a:off x="1161" y="50"/>
                <a:ext cx="691" cy="569"/>
              </a:xfrm>
              <a:custGeom>
                <a:avLst/>
                <a:gdLst>
                  <a:gd name="T0" fmla="*/ 473 w 693"/>
                  <a:gd name="T1" fmla="*/ 464 h 696"/>
                  <a:gd name="T2" fmla="*/ 393 w 693"/>
                  <a:gd name="T3" fmla="*/ 452 h 696"/>
                  <a:gd name="T4" fmla="*/ 325 w 693"/>
                  <a:gd name="T5" fmla="*/ 412 h 696"/>
                  <a:gd name="T6" fmla="*/ 265 w 693"/>
                  <a:gd name="T7" fmla="*/ 400 h 696"/>
                  <a:gd name="T8" fmla="*/ 237 w 693"/>
                  <a:gd name="T9" fmla="*/ 416 h 696"/>
                  <a:gd name="T10" fmla="*/ 261 w 693"/>
                  <a:gd name="T11" fmla="*/ 428 h 696"/>
                  <a:gd name="T12" fmla="*/ 293 w 693"/>
                  <a:gd name="T13" fmla="*/ 468 h 696"/>
                  <a:gd name="T14" fmla="*/ 321 w 693"/>
                  <a:gd name="T15" fmla="*/ 476 h 696"/>
                  <a:gd name="T16" fmla="*/ 333 w 693"/>
                  <a:gd name="T17" fmla="*/ 536 h 696"/>
                  <a:gd name="T18" fmla="*/ 313 w 693"/>
                  <a:gd name="T19" fmla="*/ 552 h 696"/>
                  <a:gd name="T20" fmla="*/ 261 w 693"/>
                  <a:gd name="T21" fmla="*/ 616 h 696"/>
                  <a:gd name="T22" fmla="*/ 225 w 693"/>
                  <a:gd name="T23" fmla="*/ 628 h 696"/>
                  <a:gd name="T24" fmla="*/ 97 w 693"/>
                  <a:gd name="T25" fmla="*/ 696 h 696"/>
                  <a:gd name="T26" fmla="*/ 77 w 693"/>
                  <a:gd name="T27" fmla="*/ 616 h 696"/>
                  <a:gd name="T28" fmla="*/ 45 w 693"/>
                  <a:gd name="T29" fmla="*/ 524 h 696"/>
                  <a:gd name="T30" fmla="*/ 33 w 693"/>
                  <a:gd name="T31" fmla="*/ 448 h 696"/>
                  <a:gd name="T32" fmla="*/ 53 w 693"/>
                  <a:gd name="T33" fmla="*/ 344 h 696"/>
                  <a:gd name="T34" fmla="*/ 17 w 693"/>
                  <a:gd name="T35" fmla="*/ 392 h 696"/>
                  <a:gd name="T36" fmla="*/ 81 w 693"/>
                  <a:gd name="T37" fmla="*/ 280 h 696"/>
                  <a:gd name="T38" fmla="*/ 113 w 693"/>
                  <a:gd name="T39" fmla="*/ 204 h 696"/>
                  <a:gd name="T40" fmla="*/ 37 w 693"/>
                  <a:gd name="T41" fmla="*/ 204 h 696"/>
                  <a:gd name="T42" fmla="*/ 1 w 693"/>
                  <a:gd name="T43" fmla="*/ 196 h 696"/>
                  <a:gd name="T44" fmla="*/ 25 w 693"/>
                  <a:gd name="T45" fmla="*/ 140 h 696"/>
                  <a:gd name="T46" fmla="*/ 97 w 693"/>
                  <a:gd name="T47" fmla="*/ 112 h 696"/>
                  <a:gd name="T48" fmla="*/ 221 w 693"/>
                  <a:gd name="T49" fmla="*/ 124 h 696"/>
                  <a:gd name="T50" fmla="*/ 229 w 693"/>
                  <a:gd name="T51" fmla="*/ 64 h 696"/>
                  <a:gd name="T52" fmla="*/ 261 w 693"/>
                  <a:gd name="T53" fmla="*/ 0 h 696"/>
                  <a:gd name="T54" fmla="*/ 357 w 693"/>
                  <a:gd name="T55" fmla="*/ 44 h 696"/>
                  <a:gd name="T56" fmla="*/ 329 w 693"/>
                  <a:gd name="T57" fmla="*/ 88 h 696"/>
                  <a:gd name="T58" fmla="*/ 301 w 693"/>
                  <a:gd name="T59" fmla="*/ 176 h 696"/>
                  <a:gd name="T60" fmla="*/ 361 w 693"/>
                  <a:gd name="T61" fmla="*/ 192 h 696"/>
                  <a:gd name="T62" fmla="*/ 373 w 693"/>
                  <a:gd name="T63" fmla="*/ 136 h 696"/>
                  <a:gd name="T64" fmla="*/ 417 w 693"/>
                  <a:gd name="T65" fmla="*/ 92 h 696"/>
                  <a:gd name="T66" fmla="*/ 497 w 693"/>
                  <a:gd name="T67" fmla="*/ 88 h 696"/>
                  <a:gd name="T68" fmla="*/ 529 w 693"/>
                  <a:gd name="T69" fmla="*/ 52 h 696"/>
                  <a:gd name="T70" fmla="*/ 541 w 693"/>
                  <a:gd name="T71" fmla="*/ 460 h 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93" h="696">
                    <a:moveTo>
                      <a:pt x="541" y="460"/>
                    </a:moveTo>
                    <a:lnTo>
                      <a:pt x="473" y="464"/>
                    </a:lnTo>
                    <a:lnTo>
                      <a:pt x="441" y="452"/>
                    </a:lnTo>
                    <a:lnTo>
                      <a:pt x="393" y="452"/>
                    </a:lnTo>
                    <a:cubicBezTo>
                      <a:pt x="365" y="448"/>
                      <a:pt x="360" y="444"/>
                      <a:pt x="337" y="436"/>
                    </a:cubicBezTo>
                    <a:cubicBezTo>
                      <a:pt x="336" y="432"/>
                      <a:pt x="330" y="413"/>
                      <a:pt x="325" y="412"/>
                    </a:cubicBezTo>
                    <a:cubicBezTo>
                      <a:pt x="317" y="411"/>
                      <a:pt x="301" y="420"/>
                      <a:pt x="301" y="420"/>
                    </a:cubicBezTo>
                    <a:cubicBezTo>
                      <a:pt x="289" y="412"/>
                      <a:pt x="277" y="408"/>
                      <a:pt x="265" y="400"/>
                    </a:cubicBezTo>
                    <a:cubicBezTo>
                      <a:pt x="252" y="380"/>
                      <a:pt x="256" y="356"/>
                      <a:pt x="233" y="348"/>
                    </a:cubicBezTo>
                    <a:cubicBezTo>
                      <a:pt x="217" y="372"/>
                      <a:pt x="221" y="392"/>
                      <a:pt x="237" y="416"/>
                    </a:cubicBezTo>
                    <a:cubicBezTo>
                      <a:pt x="234" y="428"/>
                      <a:pt x="228" y="445"/>
                      <a:pt x="237" y="444"/>
                    </a:cubicBezTo>
                    <a:cubicBezTo>
                      <a:pt x="247" y="443"/>
                      <a:pt x="261" y="428"/>
                      <a:pt x="261" y="428"/>
                    </a:cubicBezTo>
                    <a:cubicBezTo>
                      <a:pt x="258" y="450"/>
                      <a:pt x="243" y="475"/>
                      <a:pt x="269" y="484"/>
                    </a:cubicBezTo>
                    <a:cubicBezTo>
                      <a:pt x="277" y="479"/>
                      <a:pt x="288" y="476"/>
                      <a:pt x="293" y="468"/>
                    </a:cubicBezTo>
                    <a:cubicBezTo>
                      <a:pt x="302" y="454"/>
                      <a:pt x="303" y="446"/>
                      <a:pt x="317" y="436"/>
                    </a:cubicBezTo>
                    <a:cubicBezTo>
                      <a:pt x="315" y="448"/>
                      <a:pt x="306" y="467"/>
                      <a:pt x="321" y="476"/>
                    </a:cubicBezTo>
                    <a:cubicBezTo>
                      <a:pt x="328" y="480"/>
                      <a:pt x="345" y="484"/>
                      <a:pt x="345" y="484"/>
                    </a:cubicBezTo>
                    <a:cubicBezTo>
                      <a:pt x="382" y="472"/>
                      <a:pt x="347" y="527"/>
                      <a:pt x="333" y="536"/>
                    </a:cubicBezTo>
                    <a:cubicBezTo>
                      <a:pt x="330" y="540"/>
                      <a:pt x="329" y="545"/>
                      <a:pt x="325" y="548"/>
                    </a:cubicBezTo>
                    <a:cubicBezTo>
                      <a:pt x="322" y="551"/>
                      <a:pt x="316" y="549"/>
                      <a:pt x="313" y="552"/>
                    </a:cubicBezTo>
                    <a:cubicBezTo>
                      <a:pt x="300" y="565"/>
                      <a:pt x="320" y="575"/>
                      <a:pt x="293" y="584"/>
                    </a:cubicBezTo>
                    <a:cubicBezTo>
                      <a:pt x="286" y="595"/>
                      <a:pt x="272" y="610"/>
                      <a:pt x="261" y="616"/>
                    </a:cubicBezTo>
                    <a:cubicBezTo>
                      <a:pt x="254" y="620"/>
                      <a:pt x="245" y="621"/>
                      <a:pt x="237" y="624"/>
                    </a:cubicBezTo>
                    <a:cubicBezTo>
                      <a:pt x="233" y="625"/>
                      <a:pt x="225" y="628"/>
                      <a:pt x="225" y="628"/>
                    </a:cubicBezTo>
                    <a:cubicBezTo>
                      <a:pt x="215" y="659"/>
                      <a:pt x="212" y="652"/>
                      <a:pt x="173" y="656"/>
                    </a:cubicBezTo>
                    <a:cubicBezTo>
                      <a:pt x="140" y="667"/>
                      <a:pt x="132" y="687"/>
                      <a:pt x="97" y="696"/>
                    </a:cubicBezTo>
                    <a:cubicBezTo>
                      <a:pt x="77" y="691"/>
                      <a:pt x="75" y="687"/>
                      <a:pt x="81" y="668"/>
                    </a:cubicBezTo>
                    <a:cubicBezTo>
                      <a:pt x="77" y="646"/>
                      <a:pt x="72" y="639"/>
                      <a:pt x="77" y="616"/>
                    </a:cubicBezTo>
                    <a:cubicBezTo>
                      <a:pt x="73" y="598"/>
                      <a:pt x="71" y="587"/>
                      <a:pt x="61" y="572"/>
                    </a:cubicBezTo>
                    <a:cubicBezTo>
                      <a:pt x="58" y="551"/>
                      <a:pt x="51" y="543"/>
                      <a:pt x="45" y="524"/>
                    </a:cubicBezTo>
                    <a:cubicBezTo>
                      <a:pt x="52" y="502"/>
                      <a:pt x="58" y="496"/>
                      <a:pt x="49" y="472"/>
                    </a:cubicBezTo>
                    <a:cubicBezTo>
                      <a:pt x="46" y="463"/>
                      <a:pt x="33" y="448"/>
                      <a:pt x="33" y="448"/>
                    </a:cubicBezTo>
                    <a:cubicBezTo>
                      <a:pt x="42" y="422"/>
                      <a:pt x="42" y="408"/>
                      <a:pt x="33" y="380"/>
                    </a:cubicBezTo>
                    <a:cubicBezTo>
                      <a:pt x="49" y="369"/>
                      <a:pt x="48" y="362"/>
                      <a:pt x="53" y="344"/>
                    </a:cubicBezTo>
                    <a:cubicBezTo>
                      <a:pt x="47" y="327"/>
                      <a:pt x="49" y="308"/>
                      <a:pt x="33" y="332"/>
                    </a:cubicBezTo>
                    <a:cubicBezTo>
                      <a:pt x="40" y="353"/>
                      <a:pt x="29" y="374"/>
                      <a:pt x="17" y="392"/>
                    </a:cubicBezTo>
                    <a:cubicBezTo>
                      <a:pt x="6" y="360"/>
                      <a:pt x="10" y="340"/>
                      <a:pt x="13" y="304"/>
                    </a:cubicBezTo>
                    <a:cubicBezTo>
                      <a:pt x="44" y="314"/>
                      <a:pt x="54" y="289"/>
                      <a:pt x="81" y="280"/>
                    </a:cubicBezTo>
                    <a:cubicBezTo>
                      <a:pt x="94" y="261"/>
                      <a:pt x="85" y="242"/>
                      <a:pt x="105" y="228"/>
                    </a:cubicBezTo>
                    <a:cubicBezTo>
                      <a:pt x="108" y="220"/>
                      <a:pt x="110" y="212"/>
                      <a:pt x="113" y="204"/>
                    </a:cubicBezTo>
                    <a:cubicBezTo>
                      <a:pt x="116" y="196"/>
                      <a:pt x="89" y="196"/>
                      <a:pt x="89" y="196"/>
                    </a:cubicBezTo>
                    <a:cubicBezTo>
                      <a:pt x="81" y="221"/>
                      <a:pt x="58" y="211"/>
                      <a:pt x="37" y="204"/>
                    </a:cubicBezTo>
                    <a:cubicBezTo>
                      <a:pt x="33" y="207"/>
                      <a:pt x="30" y="213"/>
                      <a:pt x="25" y="212"/>
                    </a:cubicBezTo>
                    <a:cubicBezTo>
                      <a:pt x="16" y="210"/>
                      <a:pt x="1" y="196"/>
                      <a:pt x="1" y="196"/>
                    </a:cubicBezTo>
                    <a:cubicBezTo>
                      <a:pt x="4" y="186"/>
                      <a:pt x="4" y="174"/>
                      <a:pt x="9" y="164"/>
                    </a:cubicBezTo>
                    <a:cubicBezTo>
                      <a:pt x="13" y="155"/>
                      <a:pt x="25" y="140"/>
                      <a:pt x="25" y="140"/>
                    </a:cubicBezTo>
                    <a:cubicBezTo>
                      <a:pt x="0" y="132"/>
                      <a:pt x="25" y="128"/>
                      <a:pt x="37" y="124"/>
                    </a:cubicBezTo>
                    <a:cubicBezTo>
                      <a:pt x="58" y="131"/>
                      <a:pt x="75" y="116"/>
                      <a:pt x="97" y="112"/>
                    </a:cubicBezTo>
                    <a:cubicBezTo>
                      <a:pt x="135" y="87"/>
                      <a:pt x="159" y="122"/>
                      <a:pt x="197" y="132"/>
                    </a:cubicBezTo>
                    <a:cubicBezTo>
                      <a:pt x="205" y="129"/>
                      <a:pt x="213" y="127"/>
                      <a:pt x="221" y="124"/>
                    </a:cubicBezTo>
                    <a:cubicBezTo>
                      <a:pt x="225" y="123"/>
                      <a:pt x="226" y="147"/>
                      <a:pt x="233" y="120"/>
                    </a:cubicBezTo>
                    <a:lnTo>
                      <a:pt x="229" y="64"/>
                    </a:lnTo>
                    <a:lnTo>
                      <a:pt x="209" y="40"/>
                    </a:lnTo>
                    <a:cubicBezTo>
                      <a:pt x="243" y="21"/>
                      <a:pt x="240" y="21"/>
                      <a:pt x="261" y="0"/>
                    </a:cubicBezTo>
                    <a:cubicBezTo>
                      <a:pt x="297" y="16"/>
                      <a:pt x="333" y="32"/>
                      <a:pt x="369" y="48"/>
                    </a:cubicBezTo>
                    <a:cubicBezTo>
                      <a:pt x="373" y="50"/>
                      <a:pt x="361" y="44"/>
                      <a:pt x="357" y="44"/>
                    </a:cubicBezTo>
                    <a:cubicBezTo>
                      <a:pt x="349" y="45"/>
                      <a:pt x="333" y="52"/>
                      <a:pt x="333" y="52"/>
                    </a:cubicBezTo>
                    <a:cubicBezTo>
                      <a:pt x="322" y="68"/>
                      <a:pt x="318" y="71"/>
                      <a:pt x="329" y="88"/>
                    </a:cubicBezTo>
                    <a:cubicBezTo>
                      <a:pt x="308" y="119"/>
                      <a:pt x="323" y="118"/>
                      <a:pt x="333" y="148"/>
                    </a:cubicBezTo>
                    <a:cubicBezTo>
                      <a:pt x="320" y="157"/>
                      <a:pt x="314" y="167"/>
                      <a:pt x="301" y="176"/>
                    </a:cubicBezTo>
                    <a:cubicBezTo>
                      <a:pt x="306" y="213"/>
                      <a:pt x="303" y="213"/>
                      <a:pt x="337" y="220"/>
                    </a:cubicBezTo>
                    <a:cubicBezTo>
                      <a:pt x="358" y="216"/>
                      <a:pt x="368" y="214"/>
                      <a:pt x="361" y="192"/>
                    </a:cubicBezTo>
                    <a:cubicBezTo>
                      <a:pt x="362" y="177"/>
                      <a:pt x="362" y="162"/>
                      <a:pt x="365" y="148"/>
                    </a:cubicBezTo>
                    <a:cubicBezTo>
                      <a:pt x="366" y="143"/>
                      <a:pt x="369" y="133"/>
                      <a:pt x="373" y="136"/>
                    </a:cubicBezTo>
                    <a:cubicBezTo>
                      <a:pt x="379" y="140"/>
                      <a:pt x="376" y="149"/>
                      <a:pt x="377" y="156"/>
                    </a:cubicBezTo>
                    <a:cubicBezTo>
                      <a:pt x="404" y="147"/>
                      <a:pt x="409" y="116"/>
                      <a:pt x="417" y="92"/>
                    </a:cubicBezTo>
                    <a:cubicBezTo>
                      <a:pt x="422" y="76"/>
                      <a:pt x="453" y="74"/>
                      <a:pt x="465" y="72"/>
                    </a:cubicBezTo>
                    <a:cubicBezTo>
                      <a:pt x="472" y="92"/>
                      <a:pt x="477" y="93"/>
                      <a:pt x="497" y="88"/>
                    </a:cubicBezTo>
                    <a:cubicBezTo>
                      <a:pt x="512" y="78"/>
                      <a:pt x="515" y="74"/>
                      <a:pt x="509" y="56"/>
                    </a:cubicBezTo>
                    <a:cubicBezTo>
                      <a:pt x="523" y="46"/>
                      <a:pt x="517" y="46"/>
                      <a:pt x="529" y="52"/>
                    </a:cubicBezTo>
                    <a:lnTo>
                      <a:pt x="693" y="72"/>
                    </a:lnTo>
                    <a:lnTo>
                      <a:pt x="541" y="46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0" name="Freeform 60"/>
              <p:cNvSpPr>
                <a:spLocks/>
              </p:cNvSpPr>
              <p:nvPr userDrawn="1"/>
            </p:nvSpPr>
            <p:spPr bwMode="ltGray">
              <a:xfrm>
                <a:off x="689" y="6"/>
                <a:ext cx="1386" cy="232"/>
              </a:xfrm>
              <a:custGeom>
                <a:avLst/>
                <a:gdLst>
                  <a:gd name="T0" fmla="*/ 825 w 931"/>
                  <a:gd name="T1" fmla="*/ 0 h 149"/>
                  <a:gd name="T2" fmla="*/ 143 w 931"/>
                  <a:gd name="T3" fmla="*/ 29 h 149"/>
                  <a:gd name="T4" fmla="*/ 91 w 931"/>
                  <a:gd name="T5" fmla="*/ 42 h 149"/>
                  <a:gd name="T6" fmla="*/ 62 w 931"/>
                  <a:gd name="T7" fmla="*/ 42 h 149"/>
                  <a:gd name="T8" fmla="*/ 22 w 931"/>
                  <a:gd name="T9" fmla="*/ 77 h 149"/>
                  <a:gd name="T10" fmla="*/ 0 w 931"/>
                  <a:gd name="T11" fmla="*/ 105 h 149"/>
                  <a:gd name="T12" fmla="*/ 59 w 931"/>
                  <a:gd name="T13" fmla="*/ 115 h 149"/>
                  <a:gd name="T14" fmla="*/ 97 w 931"/>
                  <a:gd name="T15" fmla="*/ 96 h 149"/>
                  <a:gd name="T16" fmla="*/ 108 w 931"/>
                  <a:gd name="T17" fmla="*/ 84 h 149"/>
                  <a:gd name="T18" fmla="*/ 167 w 931"/>
                  <a:gd name="T19" fmla="*/ 52 h 149"/>
                  <a:gd name="T20" fmla="*/ 215 w 931"/>
                  <a:gd name="T21" fmla="*/ 46 h 149"/>
                  <a:gd name="T22" fmla="*/ 237 w 931"/>
                  <a:gd name="T23" fmla="*/ 94 h 149"/>
                  <a:gd name="T24" fmla="*/ 188 w 931"/>
                  <a:gd name="T25" fmla="*/ 109 h 149"/>
                  <a:gd name="T26" fmla="*/ 231 w 931"/>
                  <a:gd name="T27" fmla="*/ 113 h 149"/>
                  <a:gd name="T28" fmla="*/ 250 w 931"/>
                  <a:gd name="T29" fmla="*/ 90 h 149"/>
                  <a:gd name="T30" fmla="*/ 266 w 931"/>
                  <a:gd name="T31" fmla="*/ 92 h 149"/>
                  <a:gd name="T32" fmla="*/ 253 w 931"/>
                  <a:gd name="T33" fmla="*/ 54 h 149"/>
                  <a:gd name="T34" fmla="*/ 266 w 931"/>
                  <a:gd name="T35" fmla="*/ 44 h 149"/>
                  <a:gd name="T36" fmla="*/ 277 w 931"/>
                  <a:gd name="T37" fmla="*/ 88 h 149"/>
                  <a:gd name="T38" fmla="*/ 266 w 931"/>
                  <a:gd name="T39" fmla="*/ 113 h 149"/>
                  <a:gd name="T40" fmla="*/ 296 w 931"/>
                  <a:gd name="T41" fmla="*/ 130 h 149"/>
                  <a:gd name="T42" fmla="*/ 299 w 931"/>
                  <a:gd name="T43" fmla="*/ 92 h 149"/>
                  <a:gd name="T44" fmla="*/ 331 w 931"/>
                  <a:gd name="T45" fmla="*/ 103 h 149"/>
                  <a:gd name="T46" fmla="*/ 382 w 931"/>
                  <a:gd name="T47" fmla="*/ 73 h 149"/>
                  <a:gd name="T48" fmla="*/ 409 w 931"/>
                  <a:gd name="T49" fmla="*/ 50 h 149"/>
                  <a:gd name="T50" fmla="*/ 439 w 931"/>
                  <a:gd name="T51" fmla="*/ 56 h 149"/>
                  <a:gd name="T52" fmla="*/ 455 w 931"/>
                  <a:gd name="T53" fmla="*/ 50 h 149"/>
                  <a:gd name="T54" fmla="*/ 431 w 931"/>
                  <a:gd name="T55" fmla="*/ 44 h 149"/>
                  <a:gd name="T56" fmla="*/ 474 w 931"/>
                  <a:gd name="T57" fmla="*/ 35 h 149"/>
                  <a:gd name="T58" fmla="*/ 544 w 931"/>
                  <a:gd name="T59" fmla="*/ 54 h 149"/>
                  <a:gd name="T60" fmla="*/ 581 w 931"/>
                  <a:gd name="T61" fmla="*/ 42 h 149"/>
                  <a:gd name="T62" fmla="*/ 584 w 931"/>
                  <a:gd name="T63" fmla="*/ 63 h 149"/>
                  <a:gd name="T64" fmla="*/ 568 w 931"/>
                  <a:gd name="T65" fmla="*/ 101 h 149"/>
                  <a:gd name="T66" fmla="*/ 611 w 931"/>
                  <a:gd name="T67" fmla="*/ 88 h 149"/>
                  <a:gd name="T68" fmla="*/ 624 w 931"/>
                  <a:gd name="T69" fmla="*/ 80 h 149"/>
                  <a:gd name="T70" fmla="*/ 648 w 931"/>
                  <a:gd name="T71" fmla="*/ 61 h 149"/>
                  <a:gd name="T72" fmla="*/ 794 w 931"/>
                  <a:gd name="T73" fmla="*/ 8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31" h="149">
                    <a:moveTo>
                      <a:pt x="794" y="84"/>
                    </a:moveTo>
                    <a:cubicBezTo>
                      <a:pt x="813" y="72"/>
                      <a:pt x="931" y="14"/>
                      <a:pt x="825" y="0"/>
                    </a:cubicBezTo>
                    <a:lnTo>
                      <a:pt x="159" y="0"/>
                    </a:lnTo>
                    <a:cubicBezTo>
                      <a:pt x="149" y="12"/>
                      <a:pt x="162" y="18"/>
                      <a:pt x="143" y="29"/>
                    </a:cubicBezTo>
                    <a:cubicBezTo>
                      <a:pt x="130" y="44"/>
                      <a:pt x="133" y="39"/>
                      <a:pt x="116" y="48"/>
                    </a:cubicBezTo>
                    <a:cubicBezTo>
                      <a:pt x="108" y="46"/>
                      <a:pt x="100" y="44"/>
                      <a:pt x="91" y="42"/>
                    </a:cubicBezTo>
                    <a:cubicBezTo>
                      <a:pt x="89" y="41"/>
                      <a:pt x="83" y="40"/>
                      <a:pt x="83" y="40"/>
                    </a:cubicBezTo>
                    <a:cubicBezTo>
                      <a:pt x="76" y="40"/>
                      <a:pt x="68" y="39"/>
                      <a:pt x="62" y="42"/>
                    </a:cubicBezTo>
                    <a:cubicBezTo>
                      <a:pt x="54" y="45"/>
                      <a:pt x="46" y="61"/>
                      <a:pt x="38" y="67"/>
                    </a:cubicBezTo>
                    <a:cubicBezTo>
                      <a:pt x="32" y="71"/>
                      <a:pt x="27" y="74"/>
                      <a:pt x="22" y="77"/>
                    </a:cubicBezTo>
                    <a:cubicBezTo>
                      <a:pt x="16" y="81"/>
                      <a:pt x="5" y="86"/>
                      <a:pt x="5" y="86"/>
                    </a:cubicBezTo>
                    <a:cubicBezTo>
                      <a:pt x="9" y="95"/>
                      <a:pt x="7" y="97"/>
                      <a:pt x="0" y="105"/>
                    </a:cubicBezTo>
                    <a:cubicBezTo>
                      <a:pt x="17" y="107"/>
                      <a:pt x="22" y="107"/>
                      <a:pt x="16" y="120"/>
                    </a:cubicBezTo>
                    <a:cubicBezTo>
                      <a:pt x="27" y="122"/>
                      <a:pt x="48" y="116"/>
                      <a:pt x="59" y="115"/>
                    </a:cubicBezTo>
                    <a:cubicBezTo>
                      <a:pt x="71" y="112"/>
                      <a:pt x="73" y="117"/>
                      <a:pt x="83" y="111"/>
                    </a:cubicBezTo>
                    <a:cubicBezTo>
                      <a:pt x="89" y="96"/>
                      <a:pt x="83" y="100"/>
                      <a:pt x="97" y="96"/>
                    </a:cubicBezTo>
                    <a:cubicBezTo>
                      <a:pt x="100" y="94"/>
                      <a:pt x="103" y="93"/>
                      <a:pt x="105" y="90"/>
                    </a:cubicBezTo>
                    <a:cubicBezTo>
                      <a:pt x="106" y="88"/>
                      <a:pt x="106" y="85"/>
                      <a:pt x="108" y="84"/>
                    </a:cubicBezTo>
                    <a:cubicBezTo>
                      <a:pt x="112" y="80"/>
                      <a:pt x="140" y="69"/>
                      <a:pt x="148" y="67"/>
                    </a:cubicBezTo>
                    <a:cubicBezTo>
                      <a:pt x="160" y="52"/>
                      <a:pt x="153" y="56"/>
                      <a:pt x="167" y="52"/>
                    </a:cubicBezTo>
                    <a:cubicBezTo>
                      <a:pt x="178" y="55"/>
                      <a:pt x="179" y="62"/>
                      <a:pt x="191" y="58"/>
                    </a:cubicBezTo>
                    <a:cubicBezTo>
                      <a:pt x="199" y="52"/>
                      <a:pt x="206" y="51"/>
                      <a:pt x="215" y="46"/>
                    </a:cubicBezTo>
                    <a:cubicBezTo>
                      <a:pt x="226" y="58"/>
                      <a:pt x="217" y="46"/>
                      <a:pt x="223" y="69"/>
                    </a:cubicBezTo>
                    <a:cubicBezTo>
                      <a:pt x="226" y="79"/>
                      <a:pt x="233" y="85"/>
                      <a:pt x="237" y="94"/>
                    </a:cubicBezTo>
                    <a:cubicBezTo>
                      <a:pt x="227" y="100"/>
                      <a:pt x="229" y="104"/>
                      <a:pt x="218" y="107"/>
                    </a:cubicBezTo>
                    <a:cubicBezTo>
                      <a:pt x="207" y="120"/>
                      <a:pt x="203" y="113"/>
                      <a:pt x="188" y="109"/>
                    </a:cubicBezTo>
                    <a:cubicBezTo>
                      <a:pt x="191" y="117"/>
                      <a:pt x="200" y="127"/>
                      <a:pt x="210" y="132"/>
                    </a:cubicBezTo>
                    <a:cubicBezTo>
                      <a:pt x="218" y="114"/>
                      <a:pt x="211" y="122"/>
                      <a:pt x="231" y="113"/>
                    </a:cubicBezTo>
                    <a:cubicBezTo>
                      <a:pt x="237" y="111"/>
                      <a:pt x="248" y="105"/>
                      <a:pt x="248" y="105"/>
                    </a:cubicBezTo>
                    <a:cubicBezTo>
                      <a:pt x="248" y="100"/>
                      <a:pt x="246" y="94"/>
                      <a:pt x="250" y="90"/>
                    </a:cubicBezTo>
                    <a:cubicBezTo>
                      <a:pt x="253" y="88"/>
                      <a:pt x="254" y="96"/>
                      <a:pt x="258" y="96"/>
                    </a:cubicBezTo>
                    <a:cubicBezTo>
                      <a:pt x="262" y="97"/>
                      <a:pt x="264" y="94"/>
                      <a:pt x="266" y="92"/>
                    </a:cubicBezTo>
                    <a:cubicBezTo>
                      <a:pt x="262" y="82"/>
                      <a:pt x="252" y="77"/>
                      <a:pt x="248" y="67"/>
                    </a:cubicBezTo>
                    <a:cubicBezTo>
                      <a:pt x="250" y="63"/>
                      <a:pt x="255" y="58"/>
                      <a:pt x="253" y="54"/>
                    </a:cubicBezTo>
                    <a:cubicBezTo>
                      <a:pt x="251" y="50"/>
                      <a:pt x="248" y="42"/>
                      <a:pt x="248" y="42"/>
                    </a:cubicBezTo>
                    <a:cubicBezTo>
                      <a:pt x="256" y="32"/>
                      <a:pt x="259" y="35"/>
                      <a:pt x="266" y="44"/>
                    </a:cubicBezTo>
                    <a:cubicBezTo>
                      <a:pt x="270" y="56"/>
                      <a:pt x="276" y="61"/>
                      <a:pt x="285" y="71"/>
                    </a:cubicBezTo>
                    <a:cubicBezTo>
                      <a:pt x="281" y="81"/>
                      <a:pt x="289" y="82"/>
                      <a:pt x="277" y="88"/>
                    </a:cubicBezTo>
                    <a:cubicBezTo>
                      <a:pt x="262" y="106"/>
                      <a:pt x="278" y="83"/>
                      <a:pt x="274" y="101"/>
                    </a:cubicBezTo>
                    <a:cubicBezTo>
                      <a:pt x="274" y="105"/>
                      <a:pt x="268" y="109"/>
                      <a:pt x="266" y="113"/>
                    </a:cubicBezTo>
                    <a:cubicBezTo>
                      <a:pt x="270" y="122"/>
                      <a:pt x="268" y="125"/>
                      <a:pt x="261" y="132"/>
                    </a:cubicBezTo>
                    <a:cubicBezTo>
                      <a:pt x="268" y="149"/>
                      <a:pt x="282" y="134"/>
                      <a:pt x="296" y="130"/>
                    </a:cubicBezTo>
                    <a:cubicBezTo>
                      <a:pt x="299" y="122"/>
                      <a:pt x="295" y="119"/>
                      <a:pt x="299" y="111"/>
                    </a:cubicBezTo>
                    <a:cubicBezTo>
                      <a:pt x="296" y="105"/>
                      <a:pt x="288" y="97"/>
                      <a:pt x="299" y="92"/>
                    </a:cubicBezTo>
                    <a:cubicBezTo>
                      <a:pt x="303" y="90"/>
                      <a:pt x="315" y="88"/>
                      <a:pt x="315" y="88"/>
                    </a:cubicBezTo>
                    <a:cubicBezTo>
                      <a:pt x="326" y="91"/>
                      <a:pt x="325" y="95"/>
                      <a:pt x="331" y="103"/>
                    </a:cubicBezTo>
                    <a:cubicBezTo>
                      <a:pt x="339" y="84"/>
                      <a:pt x="331" y="90"/>
                      <a:pt x="361" y="92"/>
                    </a:cubicBezTo>
                    <a:cubicBezTo>
                      <a:pt x="355" y="76"/>
                      <a:pt x="365" y="76"/>
                      <a:pt x="382" y="73"/>
                    </a:cubicBezTo>
                    <a:cubicBezTo>
                      <a:pt x="383" y="71"/>
                      <a:pt x="387" y="57"/>
                      <a:pt x="393" y="54"/>
                    </a:cubicBezTo>
                    <a:cubicBezTo>
                      <a:pt x="398" y="52"/>
                      <a:pt x="409" y="50"/>
                      <a:pt x="409" y="50"/>
                    </a:cubicBezTo>
                    <a:cubicBezTo>
                      <a:pt x="430" y="54"/>
                      <a:pt x="413" y="58"/>
                      <a:pt x="431" y="63"/>
                    </a:cubicBezTo>
                    <a:cubicBezTo>
                      <a:pt x="433" y="61"/>
                      <a:pt x="435" y="57"/>
                      <a:pt x="439" y="56"/>
                    </a:cubicBezTo>
                    <a:cubicBezTo>
                      <a:pt x="445" y="55"/>
                      <a:pt x="452" y="61"/>
                      <a:pt x="457" y="58"/>
                    </a:cubicBezTo>
                    <a:cubicBezTo>
                      <a:pt x="461" y="57"/>
                      <a:pt x="457" y="52"/>
                      <a:pt x="455" y="50"/>
                    </a:cubicBezTo>
                    <a:cubicBezTo>
                      <a:pt x="451" y="47"/>
                      <a:pt x="444" y="47"/>
                      <a:pt x="439" y="46"/>
                    </a:cubicBezTo>
                    <a:cubicBezTo>
                      <a:pt x="436" y="45"/>
                      <a:pt x="431" y="44"/>
                      <a:pt x="431" y="44"/>
                    </a:cubicBezTo>
                    <a:cubicBezTo>
                      <a:pt x="440" y="38"/>
                      <a:pt x="443" y="36"/>
                      <a:pt x="455" y="40"/>
                    </a:cubicBezTo>
                    <a:cubicBezTo>
                      <a:pt x="461" y="38"/>
                      <a:pt x="467" y="35"/>
                      <a:pt x="474" y="35"/>
                    </a:cubicBezTo>
                    <a:cubicBezTo>
                      <a:pt x="483" y="36"/>
                      <a:pt x="511" y="43"/>
                      <a:pt x="519" y="46"/>
                    </a:cubicBezTo>
                    <a:cubicBezTo>
                      <a:pt x="527" y="49"/>
                      <a:pt x="544" y="54"/>
                      <a:pt x="544" y="54"/>
                    </a:cubicBezTo>
                    <a:cubicBezTo>
                      <a:pt x="548" y="54"/>
                      <a:pt x="560" y="52"/>
                      <a:pt x="565" y="50"/>
                    </a:cubicBezTo>
                    <a:cubicBezTo>
                      <a:pt x="570" y="47"/>
                      <a:pt x="581" y="42"/>
                      <a:pt x="581" y="42"/>
                    </a:cubicBezTo>
                    <a:cubicBezTo>
                      <a:pt x="585" y="42"/>
                      <a:pt x="598" y="44"/>
                      <a:pt x="600" y="48"/>
                    </a:cubicBezTo>
                    <a:cubicBezTo>
                      <a:pt x="603" y="55"/>
                      <a:pt x="589" y="61"/>
                      <a:pt x="584" y="63"/>
                    </a:cubicBezTo>
                    <a:cubicBezTo>
                      <a:pt x="576" y="69"/>
                      <a:pt x="568" y="69"/>
                      <a:pt x="565" y="77"/>
                    </a:cubicBezTo>
                    <a:cubicBezTo>
                      <a:pt x="568" y="86"/>
                      <a:pt x="564" y="92"/>
                      <a:pt x="568" y="101"/>
                    </a:cubicBezTo>
                    <a:cubicBezTo>
                      <a:pt x="574" y="93"/>
                      <a:pt x="577" y="91"/>
                      <a:pt x="589" y="94"/>
                    </a:cubicBezTo>
                    <a:cubicBezTo>
                      <a:pt x="595" y="108"/>
                      <a:pt x="602" y="93"/>
                      <a:pt x="611" y="88"/>
                    </a:cubicBezTo>
                    <a:cubicBezTo>
                      <a:pt x="613" y="86"/>
                      <a:pt x="613" y="83"/>
                      <a:pt x="616" y="82"/>
                    </a:cubicBezTo>
                    <a:cubicBezTo>
                      <a:pt x="618" y="80"/>
                      <a:pt x="622" y="81"/>
                      <a:pt x="624" y="80"/>
                    </a:cubicBezTo>
                    <a:cubicBezTo>
                      <a:pt x="626" y="78"/>
                      <a:pt x="626" y="75"/>
                      <a:pt x="627" y="73"/>
                    </a:cubicBezTo>
                    <a:cubicBezTo>
                      <a:pt x="632" y="65"/>
                      <a:pt x="638" y="63"/>
                      <a:pt x="648" y="61"/>
                    </a:cubicBezTo>
                    <a:cubicBezTo>
                      <a:pt x="664" y="62"/>
                      <a:pt x="684" y="69"/>
                      <a:pt x="700" y="69"/>
                    </a:cubicBezTo>
                    <a:lnTo>
                      <a:pt x="794" y="84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1" name="Freeform 61"/>
              <p:cNvSpPr>
                <a:spLocks/>
              </p:cNvSpPr>
              <p:nvPr userDrawn="1"/>
            </p:nvSpPr>
            <p:spPr bwMode="ltGray">
              <a:xfrm>
                <a:off x="971" y="91"/>
                <a:ext cx="30" cy="25"/>
              </a:xfrm>
              <a:custGeom>
                <a:avLst/>
                <a:gdLst>
                  <a:gd name="T0" fmla="*/ 3 w 31"/>
                  <a:gd name="T1" fmla="*/ 28 h 30"/>
                  <a:gd name="T2" fmla="*/ 31 w 31"/>
                  <a:gd name="T3" fmla="*/ 0 h 30"/>
                  <a:gd name="T4" fmla="*/ 19 w 31"/>
                  <a:gd name="T5" fmla="*/ 24 h 30"/>
                  <a:gd name="T6" fmla="*/ 3 w 31"/>
                  <a:gd name="T7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30">
                    <a:moveTo>
                      <a:pt x="3" y="28"/>
                    </a:moveTo>
                    <a:cubicBezTo>
                      <a:pt x="8" y="8"/>
                      <a:pt x="12" y="6"/>
                      <a:pt x="31" y="0"/>
                    </a:cubicBezTo>
                    <a:cubicBezTo>
                      <a:pt x="29" y="5"/>
                      <a:pt x="25" y="22"/>
                      <a:pt x="19" y="24"/>
                    </a:cubicBezTo>
                    <a:cubicBezTo>
                      <a:pt x="0" y="30"/>
                      <a:pt x="3" y="9"/>
                      <a:pt x="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2" name="Freeform 62"/>
              <p:cNvSpPr>
                <a:spLocks/>
              </p:cNvSpPr>
              <p:nvPr userDrawn="1"/>
            </p:nvSpPr>
            <p:spPr bwMode="ltGray">
              <a:xfrm>
                <a:off x="935" y="125"/>
                <a:ext cx="45" cy="27"/>
              </a:xfrm>
              <a:custGeom>
                <a:avLst/>
                <a:gdLst>
                  <a:gd name="T0" fmla="*/ 6 w 44"/>
                  <a:gd name="T1" fmla="*/ 32 h 32"/>
                  <a:gd name="T2" fmla="*/ 22 w 44"/>
                  <a:gd name="T3" fmla="*/ 0 h 32"/>
                  <a:gd name="T4" fmla="*/ 38 w 44"/>
                  <a:gd name="T5" fmla="*/ 4 h 32"/>
                  <a:gd name="T6" fmla="*/ 6 w 44"/>
                  <a:gd name="T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32">
                    <a:moveTo>
                      <a:pt x="6" y="32"/>
                    </a:moveTo>
                    <a:cubicBezTo>
                      <a:pt x="0" y="14"/>
                      <a:pt x="7" y="10"/>
                      <a:pt x="22" y="0"/>
                    </a:cubicBezTo>
                    <a:cubicBezTo>
                      <a:pt x="27" y="1"/>
                      <a:pt x="35" y="0"/>
                      <a:pt x="38" y="4"/>
                    </a:cubicBezTo>
                    <a:cubicBezTo>
                      <a:pt x="44" y="13"/>
                      <a:pt x="16" y="32"/>
                      <a:pt x="6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3" name="Freeform 63"/>
              <p:cNvSpPr>
                <a:spLocks/>
              </p:cNvSpPr>
              <p:nvPr userDrawn="1"/>
            </p:nvSpPr>
            <p:spPr bwMode="ltGray">
              <a:xfrm>
                <a:off x="1081" y="226"/>
                <a:ext cx="75" cy="14"/>
              </a:xfrm>
              <a:custGeom>
                <a:avLst/>
                <a:gdLst>
                  <a:gd name="T0" fmla="*/ 37 w 76"/>
                  <a:gd name="T1" fmla="*/ 18 h 18"/>
                  <a:gd name="T2" fmla="*/ 25 w 76"/>
                  <a:gd name="T3" fmla="*/ 2 h 18"/>
                  <a:gd name="T4" fmla="*/ 37 w 76"/>
                  <a:gd name="T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18">
                    <a:moveTo>
                      <a:pt x="37" y="18"/>
                    </a:moveTo>
                    <a:cubicBezTo>
                      <a:pt x="25" y="14"/>
                      <a:pt x="0" y="10"/>
                      <a:pt x="25" y="2"/>
                    </a:cubicBezTo>
                    <a:cubicBezTo>
                      <a:pt x="76" y="9"/>
                      <a:pt x="46" y="0"/>
                      <a:pt x="37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4" name="Freeform 64"/>
              <p:cNvSpPr>
                <a:spLocks/>
              </p:cNvSpPr>
              <p:nvPr userDrawn="1"/>
            </p:nvSpPr>
            <p:spPr bwMode="ltGray">
              <a:xfrm>
                <a:off x="1210" y="223"/>
                <a:ext cx="42" cy="37"/>
              </a:xfrm>
              <a:custGeom>
                <a:avLst/>
                <a:gdLst>
                  <a:gd name="T0" fmla="*/ 0 w 42"/>
                  <a:gd name="T1" fmla="*/ 21 h 44"/>
                  <a:gd name="T2" fmla="*/ 12 w 42"/>
                  <a:gd name="T3" fmla="*/ 9 h 44"/>
                  <a:gd name="T4" fmla="*/ 0 w 42"/>
                  <a:gd name="T5" fmla="*/ 2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44">
                    <a:moveTo>
                      <a:pt x="0" y="21"/>
                    </a:moveTo>
                    <a:cubicBezTo>
                      <a:pt x="4" y="17"/>
                      <a:pt x="7" y="11"/>
                      <a:pt x="12" y="9"/>
                    </a:cubicBezTo>
                    <a:cubicBezTo>
                      <a:pt x="42" y="0"/>
                      <a:pt x="23" y="44"/>
                      <a:pt x="0" y="2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5" name="Freeform 65"/>
              <p:cNvSpPr>
                <a:spLocks/>
              </p:cNvSpPr>
              <p:nvPr userDrawn="1"/>
            </p:nvSpPr>
            <p:spPr bwMode="ltGray">
              <a:xfrm>
                <a:off x="865" y="123"/>
                <a:ext cx="33" cy="24"/>
              </a:xfrm>
              <a:custGeom>
                <a:avLst/>
                <a:gdLst>
                  <a:gd name="T0" fmla="*/ 7 w 31"/>
                  <a:gd name="T1" fmla="*/ 22 h 30"/>
                  <a:gd name="T2" fmla="*/ 31 w 31"/>
                  <a:gd name="T3" fmla="*/ 10 h 30"/>
                  <a:gd name="T4" fmla="*/ 7 w 31"/>
                  <a:gd name="T5" fmla="*/ 2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30">
                    <a:moveTo>
                      <a:pt x="7" y="22"/>
                    </a:moveTo>
                    <a:cubicBezTo>
                      <a:pt x="0" y="0"/>
                      <a:pt x="15" y="6"/>
                      <a:pt x="31" y="10"/>
                    </a:cubicBezTo>
                    <a:cubicBezTo>
                      <a:pt x="14" y="16"/>
                      <a:pt x="15" y="30"/>
                      <a:pt x="7" y="2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6239" name="Group 159"/>
            <p:cNvGrpSpPr>
              <a:grpSpLocks/>
            </p:cNvGrpSpPr>
            <p:nvPr userDrawn="1"/>
          </p:nvGrpSpPr>
          <p:grpSpPr bwMode="auto">
            <a:xfrm>
              <a:off x="7" y="6"/>
              <a:ext cx="5739" cy="1022"/>
              <a:chOff x="1056" y="111"/>
              <a:chExt cx="2448" cy="418"/>
            </a:xfrm>
          </p:grpSpPr>
          <p:sp>
            <p:nvSpPr>
              <p:cNvPr id="46190" name="Line 110"/>
              <p:cNvSpPr>
                <a:spLocks noChangeShapeType="1"/>
              </p:cNvSpPr>
              <p:nvPr/>
            </p:nvSpPr>
            <p:spPr bwMode="white">
              <a:xfrm>
                <a:off x="1056" y="332"/>
                <a:ext cx="2448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2" name="Line 112"/>
              <p:cNvSpPr>
                <a:spLocks noChangeShapeType="1"/>
              </p:cNvSpPr>
              <p:nvPr/>
            </p:nvSpPr>
            <p:spPr bwMode="white">
              <a:xfrm>
                <a:off x="1254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3" name="Line 113"/>
              <p:cNvSpPr>
                <a:spLocks noChangeShapeType="1"/>
              </p:cNvSpPr>
              <p:nvPr/>
            </p:nvSpPr>
            <p:spPr bwMode="white">
              <a:xfrm>
                <a:off x="1482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4" name="Line 114"/>
              <p:cNvSpPr>
                <a:spLocks noChangeShapeType="1"/>
              </p:cNvSpPr>
              <p:nvPr/>
            </p:nvSpPr>
            <p:spPr bwMode="white">
              <a:xfrm>
                <a:off x="1710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5" name="Line 115"/>
              <p:cNvSpPr>
                <a:spLocks noChangeShapeType="1"/>
              </p:cNvSpPr>
              <p:nvPr/>
            </p:nvSpPr>
            <p:spPr bwMode="white">
              <a:xfrm>
                <a:off x="1938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6" name="Line 116"/>
              <p:cNvSpPr>
                <a:spLocks noChangeShapeType="1"/>
              </p:cNvSpPr>
              <p:nvPr/>
            </p:nvSpPr>
            <p:spPr bwMode="white">
              <a:xfrm>
                <a:off x="2166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7" name="Line 117"/>
              <p:cNvSpPr>
                <a:spLocks noChangeShapeType="1"/>
              </p:cNvSpPr>
              <p:nvPr/>
            </p:nvSpPr>
            <p:spPr bwMode="white">
              <a:xfrm>
                <a:off x="2394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8" name="Line 118"/>
              <p:cNvSpPr>
                <a:spLocks noChangeShapeType="1"/>
              </p:cNvSpPr>
              <p:nvPr/>
            </p:nvSpPr>
            <p:spPr bwMode="white">
              <a:xfrm>
                <a:off x="2622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9" name="Line 119"/>
              <p:cNvSpPr>
                <a:spLocks noChangeShapeType="1"/>
              </p:cNvSpPr>
              <p:nvPr/>
            </p:nvSpPr>
            <p:spPr bwMode="white">
              <a:xfrm>
                <a:off x="2850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00" name="Line 120"/>
              <p:cNvSpPr>
                <a:spLocks noChangeShapeType="1"/>
              </p:cNvSpPr>
              <p:nvPr/>
            </p:nvSpPr>
            <p:spPr bwMode="white">
              <a:xfrm>
                <a:off x="3078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01" name="Line 121"/>
              <p:cNvSpPr>
                <a:spLocks noChangeShapeType="1"/>
              </p:cNvSpPr>
              <p:nvPr/>
            </p:nvSpPr>
            <p:spPr bwMode="white">
              <a:xfrm>
                <a:off x="3306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6240" name="Group 160"/>
            <p:cNvGrpSpPr>
              <a:grpSpLocks/>
            </p:cNvGrpSpPr>
            <p:nvPr userDrawn="1"/>
          </p:nvGrpSpPr>
          <p:grpSpPr bwMode="auto">
            <a:xfrm>
              <a:off x="363" y="1"/>
              <a:ext cx="4919" cy="1034"/>
              <a:chOff x="1208" y="109"/>
              <a:chExt cx="2098" cy="423"/>
            </a:xfrm>
          </p:grpSpPr>
          <p:sp>
            <p:nvSpPr>
              <p:cNvPr id="46212" name="Line 132"/>
              <p:cNvSpPr>
                <a:spLocks noChangeShapeType="1"/>
              </p:cNvSpPr>
              <p:nvPr/>
            </p:nvSpPr>
            <p:spPr bwMode="ltGray">
              <a:xfrm>
                <a:off x="2850" y="110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13" name="Line 133"/>
              <p:cNvSpPr>
                <a:spLocks noChangeShapeType="1"/>
              </p:cNvSpPr>
              <p:nvPr/>
            </p:nvSpPr>
            <p:spPr bwMode="ltGray">
              <a:xfrm>
                <a:off x="2972" y="332"/>
                <a:ext cx="7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14" name="Line 134"/>
              <p:cNvSpPr>
                <a:spLocks noChangeShapeType="1"/>
              </p:cNvSpPr>
              <p:nvPr/>
            </p:nvSpPr>
            <p:spPr bwMode="ltGray">
              <a:xfrm>
                <a:off x="3078" y="350"/>
                <a:ext cx="0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15" name="Line 135"/>
              <p:cNvSpPr>
                <a:spLocks noChangeShapeType="1"/>
              </p:cNvSpPr>
              <p:nvPr/>
            </p:nvSpPr>
            <p:spPr bwMode="ltGray">
              <a:xfrm>
                <a:off x="3306" y="450"/>
                <a:ext cx="0" cy="79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25" name="Line 145"/>
              <p:cNvSpPr>
                <a:spLocks noChangeShapeType="1"/>
              </p:cNvSpPr>
              <p:nvPr/>
            </p:nvSpPr>
            <p:spPr bwMode="ltGray">
              <a:xfrm>
                <a:off x="2166" y="114"/>
                <a:ext cx="0" cy="6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26" name="Line 146"/>
              <p:cNvSpPr>
                <a:spLocks noChangeShapeType="1"/>
              </p:cNvSpPr>
              <p:nvPr/>
            </p:nvSpPr>
            <p:spPr bwMode="ltGray">
              <a:xfrm>
                <a:off x="1938" y="111"/>
                <a:ext cx="0" cy="33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27" name="Line 147"/>
              <p:cNvSpPr>
                <a:spLocks noChangeShapeType="1"/>
              </p:cNvSpPr>
              <p:nvPr/>
            </p:nvSpPr>
            <p:spPr bwMode="ltGray">
              <a:xfrm flipH="1">
                <a:off x="1912" y="332"/>
                <a:ext cx="6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28" name="Line 148"/>
              <p:cNvSpPr>
                <a:spLocks noChangeShapeType="1"/>
              </p:cNvSpPr>
              <p:nvPr/>
            </p:nvSpPr>
            <p:spPr bwMode="ltGray">
              <a:xfrm>
                <a:off x="1778" y="33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29" name="Line 149"/>
              <p:cNvSpPr>
                <a:spLocks noChangeShapeType="1"/>
              </p:cNvSpPr>
              <p:nvPr/>
            </p:nvSpPr>
            <p:spPr bwMode="ltGray">
              <a:xfrm flipH="1">
                <a:off x="1578" y="332"/>
                <a:ext cx="8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0" name="Line 150"/>
              <p:cNvSpPr>
                <a:spLocks noChangeShapeType="1"/>
              </p:cNvSpPr>
              <p:nvPr/>
            </p:nvSpPr>
            <p:spPr bwMode="ltGray">
              <a:xfrm>
                <a:off x="1208" y="33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1" name="Line 151"/>
              <p:cNvSpPr>
                <a:spLocks noChangeShapeType="1"/>
              </p:cNvSpPr>
              <p:nvPr/>
            </p:nvSpPr>
            <p:spPr bwMode="ltGray">
              <a:xfrm>
                <a:off x="1480" y="234"/>
                <a:ext cx="0" cy="29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2" name="Line 152"/>
              <p:cNvSpPr>
                <a:spLocks noChangeShapeType="1"/>
              </p:cNvSpPr>
              <p:nvPr/>
            </p:nvSpPr>
            <p:spPr bwMode="ltGray">
              <a:xfrm>
                <a:off x="1254" y="252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3" name="Line 153"/>
              <p:cNvSpPr>
                <a:spLocks noChangeShapeType="1"/>
              </p:cNvSpPr>
              <p:nvPr/>
            </p:nvSpPr>
            <p:spPr bwMode="ltGray">
              <a:xfrm flipH="1" flipV="1">
                <a:off x="1482" y="109"/>
                <a:ext cx="0" cy="2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4" name="Line 154"/>
              <p:cNvSpPr>
                <a:spLocks noChangeShapeType="1"/>
              </p:cNvSpPr>
              <p:nvPr/>
            </p:nvSpPr>
            <p:spPr bwMode="ltGray">
              <a:xfrm>
                <a:off x="1710" y="1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5" name="Line 155"/>
              <p:cNvSpPr>
                <a:spLocks noChangeShapeType="1"/>
              </p:cNvSpPr>
              <p:nvPr/>
            </p:nvSpPr>
            <p:spPr bwMode="ltGray">
              <a:xfrm flipV="1">
                <a:off x="1710" y="111"/>
                <a:ext cx="0" cy="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1828800"/>
            <a:ext cx="9245600" cy="2362200"/>
          </a:xfr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4572000"/>
            <a:ext cx="92456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267200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6249" name="Picture 169" descr="镂空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83267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400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3114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0145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5718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28775"/>
            <a:ext cx="5080000" cy="46339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28775"/>
            <a:ext cx="5080000" cy="46339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859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5067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529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9796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63797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0569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95873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540752" y="476250"/>
            <a:ext cx="2736849" cy="57864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8084" y="476250"/>
            <a:ext cx="8009467" cy="57864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161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8084" y="476250"/>
            <a:ext cx="10363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628775"/>
            <a:ext cx="5080000" cy="46339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28776"/>
            <a:ext cx="5080000" cy="2239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21138"/>
            <a:ext cx="5080000" cy="22415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127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28775"/>
            <a:ext cx="5080000" cy="46339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28775"/>
            <a:ext cx="5080000" cy="46339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5695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8084" y="476250"/>
            <a:ext cx="10363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628775"/>
            <a:ext cx="5080000" cy="46339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28775"/>
            <a:ext cx="5080000" cy="46339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1852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8084" y="476250"/>
            <a:ext cx="10363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628775"/>
            <a:ext cx="10363200" cy="463391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5594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8084" y="476250"/>
            <a:ext cx="10363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914400" y="1628775"/>
            <a:ext cx="10363200" cy="463391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6907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43" name="Rectangle 163"/>
          <p:cNvSpPr>
            <a:spLocks noChangeArrowheads="1"/>
          </p:cNvSpPr>
          <p:nvPr/>
        </p:nvSpPr>
        <p:spPr bwMode="hidden">
          <a:xfrm>
            <a:off x="2336800" y="1600200"/>
            <a:ext cx="9855200" cy="52578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6246" name="Group 166"/>
          <p:cNvGrpSpPr>
            <a:grpSpLocks/>
          </p:cNvGrpSpPr>
          <p:nvPr/>
        </p:nvGrpSpPr>
        <p:grpSpPr bwMode="auto">
          <a:xfrm>
            <a:off x="0" y="-19050"/>
            <a:ext cx="12192000" cy="1658938"/>
            <a:chOff x="0" y="-9"/>
            <a:chExt cx="5760" cy="1045"/>
          </a:xfrm>
        </p:grpSpPr>
        <p:sp>
          <p:nvSpPr>
            <p:cNvPr id="46087" name="Freeform 7"/>
            <p:cNvSpPr>
              <a:spLocks/>
            </p:cNvSpPr>
            <p:nvPr userDrawn="1"/>
          </p:nvSpPr>
          <p:spPr bwMode="ltGray">
            <a:xfrm>
              <a:off x="0" y="4"/>
              <a:ext cx="5760" cy="1032"/>
            </a:xfrm>
            <a:custGeom>
              <a:avLst/>
              <a:gdLst>
                <a:gd name="T0" fmla="*/ 4848 w 4848"/>
                <a:gd name="T1" fmla="*/ 432 h 432"/>
                <a:gd name="T2" fmla="*/ 0 w 4848"/>
                <a:gd name="T3" fmla="*/ 432 h 432"/>
                <a:gd name="T4" fmla="*/ 0 w 4848"/>
                <a:gd name="T5" fmla="*/ 0 h 432"/>
                <a:gd name="T6" fmla="*/ 4848 w 4848"/>
                <a:gd name="T7" fmla="*/ 0 h 432"/>
                <a:gd name="T8" fmla="*/ 4848 w 4848"/>
                <a:gd name="T9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48" h="432">
                  <a:moveTo>
                    <a:pt x="4848" y="432"/>
                  </a:moveTo>
                  <a:lnTo>
                    <a:pt x="0" y="432"/>
                  </a:lnTo>
                  <a:lnTo>
                    <a:pt x="0" y="0"/>
                  </a:lnTo>
                  <a:lnTo>
                    <a:pt x="4848" y="0"/>
                  </a:lnTo>
                  <a:lnTo>
                    <a:pt x="4848" y="432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6245" name="Group 165"/>
            <p:cNvGrpSpPr>
              <a:grpSpLocks/>
            </p:cNvGrpSpPr>
            <p:nvPr userDrawn="1"/>
          </p:nvGrpSpPr>
          <p:grpSpPr bwMode="auto">
            <a:xfrm>
              <a:off x="333" y="-9"/>
              <a:ext cx="5176" cy="1044"/>
              <a:chOff x="333" y="-9"/>
              <a:chExt cx="5176" cy="1044"/>
            </a:xfrm>
          </p:grpSpPr>
          <p:sp>
            <p:nvSpPr>
              <p:cNvPr id="46090" name="Freeform 10"/>
              <p:cNvSpPr>
                <a:spLocks/>
              </p:cNvSpPr>
              <p:nvPr userDrawn="1"/>
            </p:nvSpPr>
            <p:spPr bwMode="ltGray">
              <a:xfrm>
                <a:off x="3230" y="949"/>
                <a:ext cx="17" cy="20"/>
              </a:xfrm>
              <a:custGeom>
                <a:avLst/>
                <a:gdLst>
                  <a:gd name="T0" fmla="*/ 5 w 15"/>
                  <a:gd name="T1" fmla="*/ 11 h 23"/>
                  <a:gd name="T2" fmla="*/ 15 w 15"/>
                  <a:gd name="T3" fmla="*/ 5 h 23"/>
                  <a:gd name="T4" fmla="*/ 13 w 15"/>
                  <a:gd name="T5" fmla="*/ 17 h 23"/>
                  <a:gd name="T6" fmla="*/ 5 w 15"/>
                  <a:gd name="T7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23">
                    <a:moveTo>
                      <a:pt x="5" y="11"/>
                    </a:moveTo>
                    <a:cubicBezTo>
                      <a:pt x="2" y="1"/>
                      <a:pt x="7" y="0"/>
                      <a:pt x="15" y="5"/>
                    </a:cubicBezTo>
                    <a:cubicBezTo>
                      <a:pt x="14" y="9"/>
                      <a:pt x="15" y="13"/>
                      <a:pt x="13" y="17"/>
                    </a:cubicBezTo>
                    <a:cubicBezTo>
                      <a:pt x="9" y="23"/>
                      <a:pt x="0" y="16"/>
                      <a:pt x="5" y="1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1" name="Freeform 11"/>
              <p:cNvSpPr>
                <a:spLocks/>
              </p:cNvSpPr>
              <p:nvPr userDrawn="1"/>
            </p:nvSpPr>
            <p:spPr bwMode="ltGray">
              <a:xfrm>
                <a:off x="3406" y="1015"/>
                <a:ext cx="21" cy="20"/>
              </a:xfrm>
              <a:custGeom>
                <a:avLst/>
                <a:gdLst>
                  <a:gd name="T0" fmla="*/ 3 w 20"/>
                  <a:gd name="T1" fmla="*/ 13 h 23"/>
                  <a:gd name="T2" fmla="*/ 11 w 20"/>
                  <a:gd name="T3" fmla="*/ 3 h 23"/>
                  <a:gd name="T4" fmla="*/ 7 w 20"/>
                  <a:gd name="T5" fmla="*/ 19 h 23"/>
                  <a:gd name="T6" fmla="*/ 3 w 20"/>
                  <a:gd name="T7" fmla="*/ 1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23">
                    <a:moveTo>
                      <a:pt x="3" y="13"/>
                    </a:moveTo>
                    <a:cubicBezTo>
                      <a:pt x="0" y="5"/>
                      <a:pt x="2" y="0"/>
                      <a:pt x="11" y="3"/>
                    </a:cubicBezTo>
                    <a:cubicBezTo>
                      <a:pt x="16" y="10"/>
                      <a:pt x="20" y="23"/>
                      <a:pt x="7" y="19"/>
                    </a:cubicBezTo>
                    <a:cubicBezTo>
                      <a:pt x="6" y="17"/>
                      <a:pt x="3" y="13"/>
                      <a:pt x="3" y="1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2" name="Freeform 12"/>
              <p:cNvSpPr>
                <a:spLocks/>
              </p:cNvSpPr>
              <p:nvPr userDrawn="1"/>
            </p:nvSpPr>
            <p:spPr bwMode="ltGray">
              <a:xfrm>
                <a:off x="2909" y="908"/>
                <a:ext cx="31" cy="34"/>
              </a:xfrm>
              <a:custGeom>
                <a:avLst/>
                <a:gdLst>
                  <a:gd name="T0" fmla="*/ 16 w 30"/>
                  <a:gd name="T1" fmla="*/ 33 h 42"/>
                  <a:gd name="T2" fmla="*/ 8 w 30"/>
                  <a:gd name="T3" fmla="*/ 21 h 42"/>
                  <a:gd name="T4" fmla="*/ 0 w 30"/>
                  <a:gd name="T5" fmla="*/ 9 h 42"/>
                  <a:gd name="T6" fmla="*/ 16 w 30"/>
                  <a:gd name="T7" fmla="*/ 3 h 42"/>
                  <a:gd name="T8" fmla="*/ 30 w 30"/>
                  <a:gd name="T9" fmla="*/ 23 h 42"/>
                  <a:gd name="T10" fmla="*/ 28 w 30"/>
                  <a:gd name="T11" fmla="*/ 31 h 42"/>
                  <a:gd name="T12" fmla="*/ 16 w 30"/>
                  <a:gd name="T13" fmla="*/ 3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42">
                    <a:moveTo>
                      <a:pt x="16" y="33"/>
                    </a:moveTo>
                    <a:cubicBezTo>
                      <a:pt x="3" y="20"/>
                      <a:pt x="15" y="34"/>
                      <a:pt x="8" y="21"/>
                    </a:cubicBezTo>
                    <a:cubicBezTo>
                      <a:pt x="6" y="17"/>
                      <a:pt x="0" y="9"/>
                      <a:pt x="0" y="9"/>
                    </a:cubicBezTo>
                    <a:cubicBezTo>
                      <a:pt x="5" y="1"/>
                      <a:pt x="7" y="0"/>
                      <a:pt x="16" y="3"/>
                    </a:cubicBezTo>
                    <a:cubicBezTo>
                      <a:pt x="25" y="16"/>
                      <a:pt x="10" y="16"/>
                      <a:pt x="30" y="23"/>
                    </a:cubicBezTo>
                    <a:cubicBezTo>
                      <a:pt x="29" y="26"/>
                      <a:pt x="30" y="29"/>
                      <a:pt x="28" y="31"/>
                    </a:cubicBezTo>
                    <a:cubicBezTo>
                      <a:pt x="15" y="42"/>
                      <a:pt x="16" y="38"/>
                      <a:pt x="16" y="3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3" name="Freeform 13"/>
              <p:cNvSpPr>
                <a:spLocks/>
              </p:cNvSpPr>
              <p:nvPr userDrawn="1"/>
            </p:nvSpPr>
            <p:spPr bwMode="ltGray">
              <a:xfrm>
                <a:off x="2551" y="940"/>
                <a:ext cx="25" cy="12"/>
              </a:xfrm>
              <a:custGeom>
                <a:avLst/>
                <a:gdLst>
                  <a:gd name="T0" fmla="*/ 15 w 25"/>
                  <a:gd name="T1" fmla="*/ 16 h 16"/>
                  <a:gd name="T2" fmla="*/ 3 w 25"/>
                  <a:gd name="T3" fmla="*/ 8 h 16"/>
                  <a:gd name="T4" fmla="*/ 15 w 25"/>
                  <a:gd name="T5" fmla="*/ 0 h 16"/>
                  <a:gd name="T6" fmla="*/ 15 w 25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16">
                    <a:moveTo>
                      <a:pt x="15" y="16"/>
                    </a:moveTo>
                    <a:cubicBezTo>
                      <a:pt x="10" y="15"/>
                      <a:pt x="0" y="12"/>
                      <a:pt x="3" y="8"/>
                    </a:cubicBezTo>
                    <a:cubicBezTo>
                      <a:pt x="6" y="4"/>
                      <a:pt x="15" y="0"/>
                      <a:pt x="15" y="0"/>
                    </a:cubicBezTo>
                    <a:cubicBezTo>
                      <a:pt x="17" y="3"/>
                      <a:pt x="25" y="16"/>
                      <a:pt x="15" y="1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4" name="Freeform 14"/>
              <p:cNvSpPr>
                <a:spLocks/>
              </p:cNvSpPr>
              <p:nvPr userDrawn="1"/>
            </p:nvSpPr>
            <p:spPr bwMode="ltGray">
              <a:xfrm>
                <a:off x="2443" y="954"/>
                <a:ext cx="65" cy="39"/>
              </a:xfrm>
              <a:custGeom>
                <a:avLst/>
                <a:gdLst>
                  <a:gd name="T0" fmla="*/ 14 w 65"/>
                  <a:gd name="T1" fmla="*/ 24 h 46"/>
                  <a:gd name="T2" fmla="*/ 30 w 65"/>
                  <a:gd name="T3" fmla="*/ 4 h 46"/>
                  <a:gd name="T4" fmla="*/ 42 w 65"/>
                  <a:gd name="T5" fmla="*/ 0 h 46"/>
                  <a:gd name="T6" fmla="*/ 58 w 65"/>
                  <a:gd name="T7" fmla="*/ 12 h 46"/>
                  <a:gd name="T8" fmla="*/ 32 w 65"/>
                  <a:gd name="T9" fmla="*/ 26 h 46"/>
                  <a:gd name="T10" fmla="*/ 12 w 65"/>
                  <a:gd name="T11" fmla="*/ 46 h 46"/>
                  <a:gd name="T12" fmla="*/ 8 w 65"/>
                  <a:gd name="T13" fmla="*/ 20 h 46"/>
                  <a:gd name="T14" fmla="*/ 12 w 65"/>
                  <a:gd name="T15" fmla="*/ 14 h 46"/>
                  <a:gd name="T16" fmla="*/ 14 w 65"/>
                  <a:gd name="T17" fmla="*/ 2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46">
                    <a:moveTo>
                      <a:pt x="14" y="24"/>
                    </a:moveTo>
                    <a:cubicBezTo>
                      <a:pt x="18" y="13"/>
                      <a:pt x="16" y="9"/>
                      <a:pt x="30" y="4"/>
                    </a:cubicBezTo>
                    <a:cubicBezTo>
                      <a:pt x="34" y="3"/>
                      <a:pt x="42" y="0"/>
                      <a:pt x="42" y="0"/>
                    </a:cubicBezTo>
                    <a:cubicBezTo>
                      <a:pt x="50" y="1"/>
                      <a:pt x="65" y="0"/>
                      <a:pt x="58" y="12"/>
                    </a:cubicBezTo>
                    <a:cubicBezTo>
                      <a:pt x="53" y="21"/>
                      <a:pt x="40" y="21"/>
                      <a:pt x="32" y="26"/>
                    </a:cubicBezTo>
                    <a:cubicBezTo>
                      <a:pt x="26" y="35"/>
                      <a:pt x="23" y="42"/>
                      <a:pt x="12" y="46"/>
                    </a:cubicBezTo>
                    <a:cubicBezTo>
                      <a:pt x="0" y="42"/>
                      <a:pt x="5" y="30"/>
                      <a:pt x="8" y="20"/>
                    </a:cubicBezTo>
                    <a:cubicBezTo>
                      <a:pt x="9" y="18"/>
                      <a:pt x="10" y="13"/>
                      <a:pt x="12" y="14"/>
                    </a:cubicBezTo>
                    <a:cubicBezTo>
                      <a:pt x="15" y="16"/>
                      <a:pt x="13" y="21"/>
                      <a:pt x="14" y="2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5" name="Freeform 15"/>
              <p:cNvSpPr>
                <a:spLocks/>
              </p:cNvSpPr>
              <p:nvPr userDrawn="1"/>
            </p:nvSpPr>
            <p:spPr bwMode="ltGray">
              <a:xfrm>
                <a:off x="2375" y="952"/>
                <a:ext cx="68" cy="39"/>
              </a:xfrm>
              <a:custGeom>
                <a:avLst/>
                <a:gdLst>
                  <a:gd name="T0" fmla="*/ 0 w 69"/>
                  <a:gd name="T1" fmla="*/ 31 h 47"/>
                  <a:gd name="T2" fmla="*/ 18 w 69"/>
                  <a:gd name="T3" fmla="*/ 25 h 47"/>
                  <a:gd name="T4" fmla="*/ 52 w 69"/>
                  <a:gd name="T5" fmla="*/ 1 h 47"/>
                  <a:gd name="T6" fmla="*/ 64 w 69"/>
                  <a:gd name="T7" fmla="*/ 3 h 47"/>
                  <a:gd name="T8" fmla="*/ 50 w 69"/>
                  <a:gd name="T9" fmla="*/ 19 h 47"/>
                  <a:gd name="T10" fmla="*/ 28 w 69"/>
                  <a:gd name="T11" fmla="*/ 33 h 47"/>
                  <a:gd name="T12" fmla="*/ 22 w 69"/>
                  <a:gd name="T13" fmla="*/ 47 h 47"/>
                  <a:gd name="T14" fmla="*/ 16 w 69"/>
                  <a:gd name="T15" fmla="*/ 45 h 47"/>
                  <a:gd name="T16" fmla="*/ 12 w 69"/>
                  <a:gd name="T17" fmla="*/ 39 h 47"/>
                  <a:gd name="T18" fmla="*/ 0 w 69"/>
                  <a:gd name="T19" fmla="*/ 35 h 47"/>
                  <a:gd name="T20" fmla="*/ 0 w 69"/>
                  <a:gd name="T21" fmla="*/ 3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47">
                    <a:moveTo>
                      <a:pt x="0" y="31"/>
                    </a:moveTo>
                    <a:cubicBezTo>
                      <a:pt x="7" y="24"/>
                      <a:pt x="9" y="22"/>
                      <a:pt x="18" y="25"/>
                    </a:cubicBezTo>
                    <a:cubicBezTo>
                      <a:pt x="25" y="4"/>
                      <a:pt x="36" y="12"/>
                      <a:pt x="52" y="1"/>
                    </a:cubicBezTo>
                    <a:cubicBezTo>
                      <a:pt x="56" y="2"/>
                      <a:pt x="61" y="0"/>
                      <a:pt x="64" y="3"/>
                    </a:cubicBezTo>
                    <a:cubicBezTo>
                      <a:pt x="69" y="8"/>
                      <a:pt x="50" y="19"/>
                      <a:pt x="50" y="19"/>
                    </a:cubicBezTo>
                    <a:cubicBezTo>
                      <a:pt x="46" y="31"/>
                      <a:pt x="35" y="22"/>
                      <a:pt x="28" y="33"/>
                    </a:cubicBezTo>
                    <a:cubicBezTo>
                      <a:pt x="31" y="41"/>
                      <a:pt x="31" y="44"/>
                      <a:pt x="22" y="47"/>
                    </a:cubicBezTo>
                    <a:cubicBezTo>
                      <a:pt x="20" y="46"/>
                      <a:pt x="18" y="46"/>
                      <a:pt x="16" y="45"/>
                    </a:cubicBezTo>
                    <a:cubicBezTo>
                      <a:pt x="14" y="43"/>
                      <a:pt x="14" y="40"/>
                      <a:pt x="12" y="39"/>
                    </a:cubicBezTo>
                    <a:cubicBezTo>
                      <a:pt x="8" y="37"/>
                      <a:pt x="0" y="35"/>
                      <a:pt x="0" y="35"/>
                    </a:cubicBezTo>
                    <a:cubicBezTo>
                      <a:pt x="2" y="26"/>
                      <a:pt x="3" y="25"/>
                      <a:pt x="0" y="3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6" name="Freeform 16"/>
              <p:cNvSpPr>
                <a:spLocks/>
              </p:cNvSpPr>
              <p:nvPr userDrawn="1"/>
            </p:nvSpPr>
            <p:spPr bwMode="ltGray">
              <a:xfrm>
                <a:off x="2007" y="739"/>
                <a:ext cx="354" cy="228"/>
              </a:xfrm>
              <a:custGeom>
                <a:avLst/>
                <a:gdLst>
                  <a:gd name="T0" fmla="*/ 10 w 355"/>
                  <a:gd name="T1" fmla="*/ 4 h 277"/>
                  <a:gd name="T2" fmla="*/ 36 w 355"/>
                  <a:gd name="T3" fmla="*/ 18 h 277"/>
                  <a:gd name="T4" fmla="*/ 46 w 355"/>
                  <a:gd name="T5" fmla="*/ 30 h 277"/>
                  <a:gd name="T6" fmla="*/ 76 w 355"/>
                  <a:gd name="T7" fmla="*/ 52 h 277"/>
                  <a:gd name="T8" fmla="*/ 92 w 355"/>
                  <a:gd name="T9" fmla="*/ 66 h 277"/>
                  <a:gd name="T10" fmla="*/ 122 w 355"/>
                  <a:gd name="T11" fmla="*/ 98 h 277"/>
                  <a:gd name="T12" fmla="*/ 136 w 355"/>
                  <a:gd name="T13" fmla="*/ 128 h 277"/>
                  <a:gd name="T14" fmla="*/ 148 w 355"/>
                  <a:gd name="T15" fmla="*/ 132 h 277"/>
                  <a:gd name="T16" fmla="*/ 154 w 355"/>
                  <a:gd name="T17" fmla="*/ 150 h 277"/>
                  <a:gd name="T18" fmla="*/ 176 w 355"/>
                  <a:gd name="T19" fmla="*/ 152 h 277"/>
                  <a:gd name="T20" fmla="*/ 170 w 355"/>
                  <a:gd name="T21" fmla="*/ 196 h 277"/>
                  <a:gd name="T22" fmla="*/ 180 w 355"/>
                  <a:gd name="T23" fmla="*/ 224 h 277"/>
                  <a:gd name="T24" fmla="*/ 198 w 355"/>
                  <a:gd name="T25" fmla="*/ 232 h 277"/>
                  <a:gd name="T26" fmla="*/ 216 w 355"/>
                  <a:gd name="T27" fmla="*/ 234 h 277"/>
                  <a:gd name="T28" fmla="*/ 236 w 355"/>
                  <a:gd name="T29" fmla="*/ 242 h 277"/>
                  <a:gd name="T30" fmla="*/ 254 w 355"/>
                  <a:gd name="T31" fmla="*/ 236 h 277"/>
                  <a:gd name="T32" fmla="*/ 272 w 355"/>
                  <a:gd name="T33" fmla="*/ 248 h 277"/>
                  <a:gd name="T34" fmla="*/ 296 w 355"/>
                  <a:gd name="T35" fmla="*/ 256 h 277"/>
                  <a:gd name="T36" fmla="*/ 314 w 355"/>
                  <a:gd name="T37" fmla="*/ 264 h 277"/>
                  <a:gd name="T38" fmla="*/ 352 w 355"/>
                  <a:gd name="T39" fmla="*/ 266 h 277"/>
                  <a:gd name="T40" fmla="*/ 342 w 355"/>
                  <a:gd name="T41" fmla="*/ 274 h 277"/>
                  <a:gd name="T42" fmla="*/ 322 w 355"/>
                  <a:gd name="T43" fmla="*/ 272 h 277"/>
                  <a:gd name="T44" fmla="*/ 300 w 355"/>
                  <a:gd name="T45" fmla="*/ 270 h 277"/>
                  <a:gd name="T46" fmla="*/ 288 w 355"/>
                  <a:gd name="T47" fmla="*/ 266 h 277"/>
                  <a:gd name="T48" fmla="*/ 252 w 355"/>
                  <a:gd name="T49" fmla="*/ 264 h 277"/>
                  <a:gd name="T50" fmla="*/ 234 w 355"/>
                  <a:gd name="T51" fmla="*/ 260 h 277"/>
                  <a:gd name="T52" fmla="*/ 172 w 355"/>
                  <a:gd name="T53" fmla="*/ 242 h 277"/>
                  <a:gd name="T54" fmla="*/ 160 w 355"/>
                  <a:gd name="T55" fmla="*/ 216 h 277"/>
                  <a:gd name="T56" fmla="*/ 126 w 355"/>
                  <a:gd name="T57" fmla="*/ 200 h 277"/>
                  <a:gd name="T58" fmla="*/ 108 w 355"/>
                  <a:gd name="T59" fmla="*/ 186 h 277"/>
                  <a:gd name="T60" fmla="*/ 94 w 355"/>
                  <a:gd name="T61" fmla="*/ 158 h 277"/>
                  <a:gd name="T62" fmla="*/ 68 w 355"/>
                  <a:gd name="T63" fmla="*/ 108 h 277"/>
                  <a:gd name="T64" fmla="*/ 64 w 355"/>
                  <a:gd name="T65" fmla="*/ 102 h 277"/>
                  <a:gd name="T66" fmla="*/ 58 w 355"/>
                  <a:gd name="T67" fmla="*/ 100 h 277"/>
                  <a:gd name="T68" fmla="*/ 54 w 355"/>
                  <a:gd name="T69" fmla="*/ 88 h 277"/>
                  <a:gd name="T70" fmla="*/ 38 w 355"/>
                  <a:gd name="T71" fmla="*/ 58 h 277"/>
                  <a:gd name="T72" fmla="*/ 20 w 355"/>
                  <a:gd name="T73" fmla="*/ 40 h 277"/>
                  <a:gd name="T74" fmla="*/ 4 w 355"/>
                  <a:gd name="T75" fmla="*/ 22 h 277"/>
                  <a:gd name="T76" fmla="*/ 10 w 355"/>
                  <a:gd name="T77" fmla="*/ 2 h 277"/>
                  <a:gd name="T78" fmla="*/ 10 w 355"/>
                  <a:gd name="T79" fmla="*/ 4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5" h="277">
                    <a:moveTo>
                      <a:pt x="10" y="4"/>
                    </a:moveTo>
                    <a:cubicBezTo>
                      <a:pt x="22" y="0"/>
                      <a:pt x="24" y="14"/>
                      <a:pt x="36" y="18"/>
                    </a:cubicBezTo>
                    <a:cubicBezTo>
                      <a:pt x="37" y="19"/>
                      <a:pt x="45" y="29"/>
                      <a:pt x="46" y="30"/>
                    </a:cubicBezTo>
                    <a:cubicBezTo>
                      <a:pt x="56" y="40"/>
                      <a:pt x="67" y="38"/>
                      <a:pt x="76" y="52"/>
                    </a:cubicBezTo>
                    <a:cubicBezTo>
                      <a:pt x="80" y="58"/>
                      <a:pt x="92" y="66"/>
                      <a:pt x="92" y="66"/>
                    </a:cubicBezTo>
                    <a:cubicBezTo>
                      <a:pt x="96" y="79"/>
                      <a:pt x="112" y="88"/>
                      <a:pt x="122" y="98"/>
                    </a:cubicBezTo>
                    <a:cubicBezTo>
                      <a:pt x="124" y="105"/>
                      <a:pt x="130" y="124"/>
                      <a:pt x="136" y="128"/>
                    </a:cubicBezTo>
                    <a:cubicBezTo>
                      <a:pt x="140" y="130"/>
                      <a:pt x="148" y="132"/>
                      <a:pt x="148" y="132"/>
                    </a:cubicBezTo>
                    <a:cubicBezTo>
                      <a:pt x="150" y="138"/>
                      <a:pt x="154" y="150"/>
                      <a:pt x="154" y="150"/>
                    </a:cubicBezTo>
                    <a:cubicBezTo>
                      <a:pt x="161" y="139"/>
                      <a:pt x="168" y="144"/>
                      <a:pt x="176" y="152"/>
                    </a:cubicBezTo>
                    <a:cubicBezTo>
                      <a:pt x="174" y="167"/>
                      <a:pt x="173" y="181"/>
                      <a:pt x="170" y="196"/>
                    </a:cubicBezTo>
                    <a:cubicBezTo>
                      <a:pt x="171" y="202"/>
                      <a:pt x="174" y="220"/>
                      <a:pt x="180" y="224"/>
                    </a:cubicBezTo>
                    <a:cubicBezTo>
                      <a:pt x="185" y="228"/>
                      <a:pt x="193" y="228"/>
                      <a:pt x="198" y="232"/>
                    </a:cubicBezTo>
                    <a:cubicBezTo>
                      <a:pt x="204" y="230"/>
                      <a:pt x="216" y="234"/>
                      <a:pt x="216" y="234"/>
                    </a:cubicBezTo>
                    <a:cubicBezTo>
                      <a:pt x="223" y="241"/>
                      <a:pt x="225" y="245"/>
                      <a:pt x="236" y="242"/>
                    </a:cubicBezTo>
                    <a:cubicBezTo>
                      <a:pt x="242" y="240"/>
                      <a:pt x="254" y="236"/>
                      <a:pt x="254" y="236"/>
                    </a:cubicBezTo>
                    <a:cubicBezTo>
                      <a:pt x="260" y="240"/>
                      <a:pt x="265" y="246"/>
                      <a:pt x="272" y="248"/>
                    </a:cubicBezTo>
                    <a:cubicBezTo>
                      <a:pt x="277" y="250"/>
                      <a:pt x="291" y="252"/>
                      <a:pt x="296" y="256"/>
                    </a:cubicBezTo>
                    <a:cubicBezTo>
                      <a:pt x="301" y="260"/>
                      <a:pt x="314" y="264"/>
                      <a:pt x="314" y="264"/>
                    </a:cubicBezTo>
                    <a:cubicBezTo>
                      <a:pt x="330" y="263"/>
                      <a:pt x="338" y="261"/>
                      <a:pt x="352" y="266"/>
                    </a:cubicBezTo>
                    <a:cubicBezTo>
                      <a:pt x="355" y="275"/>
                      <a:pt x="350" y="277"/>
                      <a:pt x="342" y="274"/>
                    </a:cubicBezTo>
                    <a:cubicBezTo>
                      <a:pt x="336" y="276"/>
                      <a:pt x="322" y="272"/>
                      <a:pt x="322" y="272"/>
                    </a:cubicBezTo>
                    <a:cubicBezTo>
                      <a:pt x="314" y="275"/>
                      <a:pt x="308" y="272"/>
                      <a:pt x="300" y="270"/>
                    </a:cubicBezTo>
                    <a:cubicBezTo>
                      <a:pt x="296" y="269"/>
                      <a:pt x="288" y="266"/>
                      <a:pt x="288" y="266"/>
                    </a:cubicBezTo>
                    <a:cubicBezTo>
                      <a:pt x="276" y="270"/>
                      <a:pt x="264" y="266"/>
                      <a:pt x="252" y="264"/>
                    </a:cubicBezTo>
                    <a:cubicBezTo>
                      <a:pt x="245" y="259"/>
                      <a:pt x="242" y="257"/>
                      <a:pt x="234" y="260"/>
                    </a:cubicBezTo>
                    <a:cubicBezTo>
                      <a:pt x="211" y="252"/>
                      <a:pt x="192" y="256"/>
                      <a:pt x="172" y="242"/>
                    </a:cubicBezTo>
                    <a:cubicBezTo>
                      <a:pt x="165" y="231"/>
                      <a:pt x="176" y="221"/>
                      <a:pt x="160" y="216"/>
                    </a:cubicBezTo>
                    <a:cubicBezTo>
                      <a:pt x="154" y="233"/>
                      <a:pt x="136" y="203"/>
                      <a:pt x="126" y="200"/>
                    </a:cubicBezTo>
                    <a:cubicBezTo>
                      <a:pt x="120" y="196"/>
                      <a:pt x="114" y="190"/>
                      <a:pt x="108" y="186"/>
                    </a:cubicBezTo>
                    <a:cubicBezTo>
                      <a:pt x="104" y="175"/>
                      <a:pt x="104" y="165"/>
                      <a:pt x="94" y="158"/>
                    </a:cubicBezTo>
                    <a:cubicBezTo>
                      <a:pt x="83" y="142"/>
                      <a:pt x="85" y="119"/>
                      <a:pt x="68" y="108"/>
                    </a:cubicBezTo>
                    <a:cubicBezTo>
                      <a:pt x="67" y="106"/>
                      <a:pt x="66" y="104"/>
                      <a:pt x="64" y="102"/>
                    </a:cubicBezTo>
                    <a:cubicBezTo>
                      <a:pt x="62" y="101"/>
                      <a:pt x="59" y="102"/>
                      <a:pt x="58" y="100"/>
                    </a:cubicBezTo>
                    <a:cubicBezTo>
                      <a:pt x="56" y="97"/>
                      <a:pt x="54" y="88"/>
                      <a:pt x="54" y="88"/>
                    </a:cubicBezTo>
                    <a:cubicBezTo>
                      <a:pt x="59" y="73"/>
                      <a:pt x="52" y="61"/>
                      <a:pt x="38" y="58"/>
                    </a:cubicBezTo>
                    <a:cubicBezTo>
                      <a:pt x="32" y="49"/>
                      <a:pt x="31" y="44"/>
                      <a:pt x="20" y="40"/>
                    </a:cubicBezTo>
                    <a:cubicBezTo>
                      <a:pt x="16" y="27"/>
                      <a:pt x="16" y="26"/>
                      <a:pt x="4" y="22"/>
                    </a:cubicBezTo>
                    <a:cubicBezTo>
                      <a:pt x="1" y="13"/>
                      <a:pt x="0" y="5"/>
                      <a:pt x="10" y="2"/>
                    </a:cubicBezTo>
                    <a:cubicBezTo>
                      <a:pt x="18" y="5"/>
                      <a:pt x="18" y="4"/>
                      <a:pt x="10" y="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7" name="Freeform 17"/>
              <p:cNvSpPr>
                <a:spLocks/>
              </p:cNvSpPr>
              <p:nvPr userDrawn="1"/>
            </p:nvSpPr>
            <p:spPr bwMode="ltGray">
              <a:xfrm>
                <a:off x="2222" y="724"/>
                <a:ext cx="157" cy="167"/>
              </a:xfrm>
              <a:custGeom>
                <a:avLst/>
                <a:gdLst>
                  <a:gd name="T0" fmla="*/ 54 w 156"/>
                  <a:gd name="T1" fmla="*/ 66 h 206"/>
                  <a:gd name="T2" fmla="*/ 66 w 156"/>
                  <a:gd name="T3" fmla="*/ 58 h 206"/>
                  <a:gd name="T4" fmla="*/ 68 w 156"/>
                  <a:gd name="T5" fmla="*/ 52 h 206"/>
                  <a:gd name="T6" fmla="*/ 80 w 156"/>
                  <a:gd name="T7" fmla="*/ 44 h 206"/>
                  <a:gd name="T8" fmla="*/ 106 w 156"/>
                  <a:gd name="T9" fmla="*/ 22 h 206"/>
                  <a:gd name="T10" fmla="*/ 112 w 156"/>
                  <a:gd name="T11" fmla="*/ 4 h 206"/>
                  <a:gd name="T12" fmla="*/ 124 w 156"/>
                  <a:gd name="T13" fmla="*/ 0 h 206"/>
                  <a:gd name="T14" fmla="*/ 150 w 156"/>
                  <a:gd name="T15" fmla="*/ 28 h 206"/>
                  <a:gd name="T16" fmla="*/ 146 w 156"/>
                  <a:gd name="T17" fmla="*/ 44 h 206"/>
                  <a:gd name="T18" fmla="*/ 126 w 156"/>
                  <a:gd name="T19" fmla="*/ 64 h 206"/>
                  <a:gd name="T20" fmla="*/ 132 w 156"/>
                  <a:gd name="T21" fmla="*/ 94 h 206"/>
                  <a:gd name="T22" fmla="*/ 142 w 156"/>
                  <a:gd name="T23" fmla="*/ 110 h 206"/>
                  <a:gd name="T24" fmla="*/ 146 w 156"/>
                  <a:gd name="T25" fmla="*/ 128 h 206"/>
                  <a:gd name="T26" fmla="*/ 128 w 156"/>
                  <a:gd name="T27" fmla="*/ 128 h 206"/>
                  <a:gd name="T28" fmla="*/ 116 w 156"/>
                  <a:gd name="T29" fmla="*/ 146 h 206"/>
                  <a:gd name="T30" fmla="*/ 104 w 156"/>
                  <a:gd name="T31" fmla="*/ 156 h 206"/>
                  <a:gd name="T32" fmla="*/ 100 w 156"/>
                  <a:gd name="T33" fmla="*/ 198 h 206"/>
                  <a:gd name="T34" fmla="*/ 88 w 156"/>
                  <a:gd name="T35" fmla="*/ 202 h 206"/>
                  <a:gd name="T36" fmla="*/ 82 w 156"/>
                  <a:gd name="T37" fmla="*/ 206 h 206"/>
                  <a:gd name="T38" fmla="*/ 76 w 156"/>
                  <a:gd name="T39" fmla="*/ 202 h 206"/>
                  <a:gd name="T40" fmla="*/ 72 w 156"/>
                  <a:gd name="T41" fmla="*/ 190 h 206"/>
                  <a:gd name="T42" fmla="*/ 60 w 156"/>
                  <a:gd name="T43" fmla="*/ 186 h 206"/>
                  <a:gd name="T44" fmla="*/ 42 w 156"/>
                  <a:gd name="T45" fmla="*/ 194 h 206"/>
                  <a:gd name="T46" fmla="*/ 28 w 156"/>
                  <a:gd name="T47" fmla="*/ 186 h 206"/>
                  <a:gd name="T48" fmla="*/ 10 w 156"/>
                  <a:gd name="T49" fmla="*/ 148 h 206"/>
                  <a:gd name="T50" fmla="*/ 4 w 156"/>
                  <a:gd name="T51" fmla="*/ 130 h 206"/>
                  <a:gd name="T52" fmla="*/ 0 w 156"/>
                  <a:gd name="T53" fmla="*/ 118 h 206"/>
                  <a:gd name="T54" fmla="*/ 20 w 156"/>
                  <a:gd name="T55" fmla="*/ 96 h 206"/>
                  <a:gd name="T56" fmla="*/ 32 w 156"/>
                  <a:gd name="T57" fmla="*/ 104 h 206"/>
                  <a:gd name="T58" fmla="*/ 34 w 156"/>
                  <a:gd name="T59" fmla="*/ 80 h 206"/>
                  <a:gd name="T60" fmla="*/ 52 w 156"/>
                  <a:gd name="T61" fmla="*/ 70 h 206"/>
                  <a:gd name="T62" fmla="*/ 54 w 156"/>
                  <a:gd name="T63" fmla="*/ 6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6" h="206">
                    <a:moveTo>
                      <a:pt x="54" y="66"/>
                    </a:moveTo>
                    <a:cubicBezTo>
                      <a:pt x="58" y="63"/>
                      <a:pt x="64" y="63"/>
                      <a:pt x="66" y="58"/>
                    </a:cubicBezTo>
                    <a:cubicBezTo>
                      <a:pt x="67" y="56"/>
                      <a:pt x="67" y="53"/>
                      <a:pt x="68" y="52"/>
                    </a:cubicBezTo>
                    <a:cubicBezTo>
                      <a:pt x="71" y="49"/>
                      <a:pt x="80" y="44"/>
                      <a:pt x="80" y="44"/>
                    </a:cubicBezTo>
                    <a:cubicBezTo>
                      <a:pt x="113" y="55"/>
                      <a:pt x="85" y="29"/>
                      <a:pt x="106" y="22"/>
                    </a:cubicBezTo>
                    <a:cubicBezTo>
                      <a:pt x="110" y="17"/>
                      <a:pt x="108" y="9"/>
                      <a:pt x="112" y="4"/>
                    </a:cubicBezTo>
                    <a:cubicBezTo>
                      <a:pt x="115" y="1"/>
                      <a:pt x="124" y="0"/>
                      <a:pt x="124" y="0"/>
                    </a:cubicBezTo>
                    <a:cubicBezTo>
                      <a:pt x="138" y="14"/>
                      <a:pt x="126" y="23"/>
                      <a:pt x="150" y="28"/>
                    </a:cubicBezTo>
                    <a:cubicBezTo>
                      <a:pt x="156" y="36"/>
                      <a:pt x="154" y="39"/>
                      <a:pt x="146" y="44"/>
                    </a:cubicBezTo>
                    <a:cubicBezTo>
                      <a:pt x="141" y="52"/>
                      <a:pt x="135" y="61"/>
                      <a:pt x="126" y="64"/>
                    </a:cubicBezTo>
                    <a:cubicBezTo>
                      <a:pt x="118" y="75"/>
                      <a:pt x="128" y="83"/>
                      <a:pt x="132" y="94"/>
                    </a:cubicBezTo>
                    <a:cubicBezTo>
                      <a:pt x="129" y="103"/>
                      <a:pt x="135" y="105"/>
                      <a:pt x="142" y="110"/>
                    </a:cubicBezTo>
                    <a:cubicBezTo>
                      <a:pt x="145" y="119"/>
                      <a:pt x="141" y="120"/>
                      <a:pt x="146" y="128"/>
                    </a:cubicBezTo>
                    <a:cubicBezTo>
                      <a:pt x="142" y="139"/>
                      <a:pt x="135" y="133"/>
                      <a:pt x="128" y="128"/>
                    </a:cubicBezTo>
                    <a:cubicBezTo>
                      <a:pt x="116" y="132"/>
                      <a:pt x="122" y="136"/>
                      <a:pt x="116" y="146"/>
                    </a:cubicBezTo>
                    <a:cubicBezTo>
                      <a:pt x="113" y="151"/>
                      <a:pt x="108" y="152"/>
                      <a:pt x="104" y="156"/>
                    </a:cubicBezTo>
                    <a:cubicBezTo>
                      <a:pt x="107" y="167"/>
                      <a:pt x="112" y="191"/>
                      <a:pt x="100" y="198"/>
                    </a:cubicBezTo>
                    <a:cubicBezTo>
                      <a:pt x="96" y="200"/>
                      <a:pt x="92" y="200"/>
                      <a:pt x="88" y="202"/>
                    </a:cubicBezTo>
                    <a:cubicBezTo>
                      <a:pt x="86" y="203"/>
                      <a:pt x="84" y="205"/>
                      <a:pt x="82" y="206"/>
                    </a:cubicBezTo>
                    <a:cubicBezTo>
                      <a:pt x="80" y="205"/>
                      <a:pt x="77" y="204"/>
                      <a:pt x="76" y="202"/>
                    </a:cubicBezTo>
                    <a:cubicBezTo>
                      <a:pt x="74" y="198"/>
                      <a:pt x="76" y="191"/>
                      <a:pt x="72" y="190"/>
                    </a:cubicBezTo>
                    <a:cubicBezTo>
                      <a:pt x="68" y="189"/>
                      <a:pt x="60" y="186"/>
                      <a:pt x="60" y="186"/>
                    </a:cubicBezTo>
                    <a:cubicBezTo>
                      <a:pt x="53" y="188"/>
                      <a:pt x="49" y="192"/>
                      <a:pt x="42" y="194"/>
                    </a:cubicBezTo>
                    <a:cubicBezTo>
                      <a:pt x="34" y="189"/>
                      <a:pt x="37" y="183"/>
                      <a:pt x="28" y="186"/>
                    </a:cubicBezTo>
                    <a:cubicBezTo>
                      <a:pt x="12" y="181"/>
                      <a:pt x="19" y="161"/>
                      <a:pt x="10" y="148"/>
                    </a:cubicBezTo>
                    <a:cubicBezTo>
                      <a:pt x="5" y="121"/>
                      <a:pt x="11" y="147"/>
                      <a:pt x="4" y="130"/>
                    </a:cubicBezTo>
                    <a:cubicBezTo>
                      <a:pt x="2" y="126"/>
                      <a:pt x="0" y="118"/>
                      <a:pt x="0" y="118"/>
                    </a:cubicBezTo>
                    <a:cubicBezTo>
                      <a:pt x="2" y="95"/>
                      <a:pt x="0" y="83"/>
                      <a:pt x="20" y="96"/>
                    </a:cubicBezTo>
                    <a:cubicBezTo>
                      <a:pt x="23" y="105"/>
                      <a:pt x="23" y="110"/>
                      <a:pt x="32" y="104"/>
                    </a:cubicBezTo>
                    <a:cubicBezTo>
                      <a:pt x="35" y="95"/>
                      <a:pt x="29" y="88"/>
                      <a:pt x="34" y="80"/>
                    </a:cubicBezTo>
                    <a:cubicBezTo>
                      <a:pt x="36" y="76"/>
                      <a:pt x="48" y="73"/>
                      <a:pt x="52" y="70"/>
                    </a:cubicBezTo>
                    <a:cubicBezTo>
                      <a:pt x="57" y="63"/>
                      <a:pt x="58" y="62"/>
                      <a:pt x="54" y="6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8" name="Freeform 18"/>
              <p:cNvSpPr>
                <a:spLocks/>
              </p:cNvSpPr>
              <p:nvPr userDrawn="1"/>
            </p:nvSpPr>
            <p:spPr bwMode="ltGray">
              <a:xfrm>
                <a:off x="2375" y="800"/>
                <a:ext cx="110" cy="32"/>
              </a:xfrm>
              <a:custGeom>
                <a:avLst/>
                <a:gdLst>
                  <a:gd name="T0" fmla="*/ 4 w 109"/>
                  <a:gd name="T1" fmla="*/ 32 h 38"/>
                  <a:gd name="T2" fmla="*/ 18 w 109"/>
                  <a:gd name="T3" fmla="*/ 10 h 38"/>
                  <a:gd name="T4" fmla="*/ 46 w 109"/>
                  <a:gd name="T5" fmla="*/ 20 h 38"/>
                  <a:gd name="T6" fmla="*/ 72 w 109"/>
                  <a:gd name="T7" fmla="*/ 14 h 38"/>
                  <a:gd name="T8" fmla="*/ 90 w 109"/>
                  <a:gd name="T9" fmla="*/ 0 h 38"/>
                  <a:gd name="T10" fmla="*/ 76 w 109"/>
                  <a:gd name="T11" fmla="*/ 26 h 38"/>
                  <a:gd name="T12" fmla="*/ 60 w 109"/>
                  <a:gd name="T13" fmla="*/ 38 h 38"/>
                  <a:gd name="T14" fmla="*/ 42 w 109"/>
                  <a:gd name="T15" fmla="*/ 32 h 38"/>
                  <a:gd name="T16" fmla="*/ 14 w 109"/>
                  <a:gd name="T17" fmla="*/ 30 h 38"/>
                  <a:gd name="T18" fmla="*/ 4 w 109"/>
                  <a:gd name="T19" fmla="*/ 3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9" h="38">
                    <a:moveTo>
                      <a:pt x="4" y="32"/>
                    </a:moveTo>
                    <a:cubicBezTo>
                      <a:pt x="7" y="22"/>
                      <a:pt x="7" y="14"/>
                      <a:pt x="18" y="10"/>
                    </a:cubicBezTo>
                    <a:cubicBezTo>
                      <a:pt x="28" y="12"/>
                      <a:pt x="37" y="14"/>
                      <a:pt x="46" y="20"/>
                    </a:cubicBezTo>
                    <a:cubicBezTo>
                      <a:pt x="62" y="15"/>
                      <a:pt x="54" y="17"/>
                      <a:pt x="72" y="14"/>
                    </a:cubicBezTo>
                    <a:cubicBezTo>
                      <a:pt x="77" y="9"/>
                      <a:pt x="90" y="0"/>
                      <a:pt x="90" y="0"/>
                    </a:cubicBezTo>
                    <a:cubicBezTo>
                      <a:pt x="109" y="6"/>
                      <a:pt x="85" y="23"/>
                      <a:pt x="76" y="26"/>
                    </a:cubicBezTo>
                    <a:cubicBezTo>
                      <a:pt x="71" y="33"/>
                      <a:pt x="68" y="35"/>
                      <a:pt x="60" y="38"/>
                    </a:cubicBezTo>
                    <a:cubicBezTo>
                      <a:pt x="54" y="36"/>
                      <a:pt x="42" y="32"/>
                      <a:pt x="42" y="32"/>
                    </a:cubicBezTo>
                    <a:cubicBezTo>
                      <a:pt x="33" y="23"/>
                      <a:pt x="26" y="26"/>
                      <a:pt x="14" y="30"/>
                    </a:cubicBezTo>
                    <a:cubicBezTo>
                      <a:pt x="1" y="28"/>
                      <a:pt x="0" y="24"/>
                      <a:pt x="4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9" name="Freeform 19"/>
              <p:cNvSpPr>
                <a:spLocks/>
              </p:cNvSpPr>
              <p:nvPr userDrawn="1"/>
            </p:nvSpPr>
            <p:spPr bwMode="ltGray">
              <a:xfrm>
                <a:off x="2370" y="839"/>
                <a:ext cx="75" cy="84"/>
              </a:xfrm>
              <a:custGeom>
                <a:avLst/>
                <a:gdLst>
                  <a:gd name="T0" fmla="*/ 8 w 76"/>
                  <a:gd name="T1" fmla="*/ 18 h 104"/>
                  <a:gd name="T2" fmla="*/ 18 w 76"/>
                  <a:gd name="T3" fmla="*/ 0 h 104"/>
                  <a:gd name="T4" fmla="*/ 34 w 76"/>
                  <a:gd name="T5" fmla="*/ 18 h 104"/>
                  <a:gd name="T6" fmla="*/ 62 w 76"/>
                  <a:gd name="T7" fmla="*/ 4 h 104"/>
                  <a:gd name="T8" fmla="*/ 46 w 76"/>
                  <a:gd name="T9" fmla="*/ 34 h 104"/>
                  <a:gd name="T10" fmla="*/ 54 w 76"/>
                  <a:gd name="T11" fmla="*/ 48 h 104"/>
                  <a:gd name="T12" fmla="*/ 58 w 76"/>
                  <a:gd name="T13" fmla="*/ 60 h 104"/>
                  <a:gd name="T14" fmla="*/ 46 w 76"/>
                  <a:gd name="T15" fmla="*/ 74 h 104"/>
                  <a:gd name="T16" fmla="*/ 34 w 76"/>
                  <a:gd name="T17" fmla="*/ 60 h 104"/>
                  <a:gd name="T18" fmla="*/ 22 w 76"/>
                  <a:gd name="T19" fmla="*/ 48 h 104"/>
                  <a:gd name="T20" fmla="*/ 28 w 76"/>
                  <a:gd name="T21" fmla="*/ 68 h 104"/>
                  <a:gd name="T22" fmla="*/ 30 w 76"/>
                  <a:gd name="T23" fmla="*/ 74 h 104"/>
                  <a:gd name="T24" fmla="*/ 20 w 76"/>
                  <a:gd name="T25" fmla="*/ 104 h 104"/>
                  <a:gd name="T26" fmla="*/ 12 w 76"/>
                  <a:gd name="T27" fmla="*/ 102 h 104"/>
                  <a:gd name="T28" fmla="*/ 8 w 76"/>
                  <a:gd name="T29" fmla="*/ 90 h 104"/>
                  <a:gd name="T30" fmla="*/ 0 w 76"/>
                  <a:gd name="T31" fmla="*/ 54 h 104"/>
                  <a:gd name="T32" fmla="*/ 2 w 76"/>
                  <a:gd name="T33" fmla="*/ 30 h 104"/>
                  <a:gd name="T34" fmla="*/ 8 w 76"/>
                  <a:gd name="T35" fmla="*/ 1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6" h="104">
                    <a:moveTo>
                      <a:pt x="8" y="18"/>
                    </a:moveTo>
                    <a:cubicBezTo>
                      <a:pt x="10" y="8"/>
                      <a:pt x="9" y="3"/>
                      <a:pt x="18" y="0"/>
                    </a:cubicBezTo>
                    <a:cubicBezTo>
                      <a:pt x="28" y="3"/>
                      <a:pt x="25" y="12"/>
                      <a:pt x="34" y="18"/>
                    </a:cubicBezTo>
                    <a:cubicBezTo>
                      <a:pt x="46" y="16"/>
                      <a:pt x="51" y="8"/>
                      <a:pt x="62" y="4"/>
                    </a:cubicBezTo>
                    <a:cubicBezTo>
                      <a:pt x="76" y="9"/>
                      <a:pt x="56" y="31"/>
                      <a:pt x="46" y="34"/>
                    </a:cubicBezTo>
                    <a:cubicBezTo>
                      <a:pt x="51" y="56"/>
                      <a:pt x="43" y="29"/>
                      <a:pt x="54" y="48"/>
                    </a:cubicBezTo>
                    <a:cubicBezTo>
                      <a:pt x="56" y="52"/>
                      <a:pt x="58" y="60"/>
                      <a:pt x="58" y="60"/>
                    </a:cubicBezTo>
                    <a:cubicBezTo>
                      <a:pt x="55" y="68"/>
                      <a:pt x="54" y="71"/>
                      <a:pt x="46" y="74"/>
                    </a:cubicBezTo>
                    <a:cubicBezTo>
                      <a:pt x="38" y="71"/>
                      <a:pt x="37" y="68"/>
                      <a:pt x="34" y="60"/>
                    </a:cubicBezTo>
                    <a:cubicBezTo>
                      <a:pt x="33" y="50"/>
                      <a:pt x="32" y="33"/>
                      <a:pt x="22" y="48"/>
                    </a:cubicBezTo>
                    <a:cubicBezTo>
                      <a:pt x="25" y="60"/>
                      <a:pt x="23" y="53"/>
                      <a:pt x="28" y="68"/>
                    </a:cubicBezTo>
                    <a:cubicBezTo>
                      <a:pt x="29" y="70"/>
                      <a:pt x="30" y="74"/>
                      <a:pt x="30" y="74"/>
                    </a:cubicBezTo>
                    <a:cubicBezTo>
                      <a:pt x="24" y="84"/>
                      <a:pt x="22" y="93"/>
                      <a:pt x="20" y="104"/>
                    </a:cubicBezTo>
                    <a:cubicBezTo>
                      <a:pt x="17" y="103"/>
                      <a:pt x="14" y="104"/>
                      <a:pt x="12" y="102"/>
                    </a:cubicBezTo>
                    <a:cubicBezTo>
                      <a:pt x="9" y="99"/>
                      <a:pt x="8" y="90"/>
                      <a:pt x="8" y="90"/>
                    </a:cubicBezTo>
                    <a:cubicBezTo>
                      <a:pt x="13" y="75"/>
                      <a:pt x="14" y="64"/>
                      <a:pt x="0" y="54"/>
                    </a:cubicBezTo>
                    <a:cubicBezTo>
                      <a:pt x="1" y="46"/>
                      <a:pt x="1" y="38"/>
                      <a:pt x="2" y="30"/>
                    </a:cubicBezTo>
                    <a:cubicBezTo>
                      <a:pt x="2" y="27"/>
                      <a:pt x="13" y="2"/>
                      <a:pt x="8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0" name="Freeform 20"/>
              <p:cNvSpPr>
                <a:spLocks/>
              </p:cNvSpPr>
              <p:nvPr userDrawn="1"/>
            </p:nvSpPr>
            <p:spPr bwMode="ltGray">
              <a:xfrm>
                <a:off x="2497" y="793"/>
                <a:ext cx="37" cy="49"/>
              </a:xfrm>
              <a:custGeom>
                <a:avLst/>
                <a:gdLst>
                  <a:gd name="T0" fmla="*/ 3 w 37"/>
                  <a:gd name="T1" fmla="*/ 28 h 61"/>
                  <a:gd name="T2" fmla="*/ 13 w 37"/>
                  <a:gd name="T3" fmla="*/ 0 h 61"/>
                  <a:gd name="T4" fmla="*/ 15 w 37"/>
                  <a:gd name="T5" fmla="*/ 28 h 61"/>
                  <a:gd name="T6" fmla="*/ 37 w 37"/>
                  <a:gd name="T7" fmla="*/ 38 h 61"/>
                  <a:gd name="T8" fmla="*/ 19 w 37"/>
                  <a:gd name="T9" fmla="*/ 44 h 61"/>
                  <a:gd name="T10" fmla="*/ 5 w 37"/>
                  <a:gd name="T11" fmla="*/ 58 h 61"/>
                  <a:gd name="T12" fmla="*/ 1 w 37"/>
                  <a:gd name="T13" fmla="*/ 34 h 61"/>
                  <a:gd name="T14" fmla="*/ 3 w 37"/>
                  <a:gd name="T15" fmla="*/ 2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61">
                    <a:moveTo>
                      <a:pt x="3" y="28"/>
                    </a:moveTo>
                    <a:cubicBezTo>
                      <a:pt x="5" y="14"/>
                      <a:pt x="2" y="7"/>
                      <a:pt x="13" y="0"/>
                    </a:cubicBezTo>
                    <a:cubicBezTo>
                      <a:pt x="26" y="9"/>
                      <a:pt x="23" y="17"/>
                      <a:pt x="15" y="28"/>
                    </a:cubicBezTo>
                    <a:cubicBezTo>
                      <a:pt x="25" y="31"/>
                      <a:pt x="33" y="27"/>
                      <a:pt x="37" y="38"/>
                    </a:cubicBezTo>
                    <a:cubicBezTo>
                      <a:pt x="30" y="45"/>
                      <a:pt x="28" y="47"/>
                      <a:pt x="19" y="44"/>
                    </a:cubicBezTo>
                    <a:cubicBezTo>
                      <a:pt x="13" y="54"/>
                      <a:pt x="18" y="61"/>
                      <a:pt x="5" y="58"/>
                    </a:cubicBezTo>
                    <a:cubicBezTo>
                      <a:pt x="0" y="50"/>
                      <a:pt x="3" y="44"/>
                      <a:pt x="1" y="34"/>
                    </a:cubicBezTo>
                    <a:cubicBezTo>
                      <a:pt x="2" y="32"/>
                      <a:pt x="3" y="28"/>
                      <a:pt x="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1" name="Freeform 21"/>
              <p:cNvSpPr>
                <a:spLocks/>
              </p:cNvSpPr>
              <p:nvPr userDrawn="1"/>
            </p:nvSpPr>
            <p:spPr bwMode="ltGray">
              <a:xfrm>
                <a:off x="2506" y="869"/>
                <a:ext cx="47" cy="24"/>
              </a:xfrm>
              <a:custGeom>
                <a:avLst/>
                <a:gdLst>
                  <a:gd name="T0" fmla="*/ 7 w 49"/>
                  <a:gd name="T1" fmla="*/ 0 h 29"/>
                  <a:gd name="T2" fmla="*/ 29 w 49"/>
                  <a:gd name="T3" fmla="*/ 0 h 29"/>
                  <a:gd name="T4" fmla="*/ 49 w 49"/>
                  <a:gd name="T5" fmla="*/ 16 h 29"/>
                  <a:gd name="T6" fmla="*/ 35 w 49"/>
                  <a:gd name="T7" fmla="*/ 14 h 29"/>
                  <a:gd name="T8" fmla="*/ 3 w 49"/>
                  <a:gd name="T9" fmla="*/ 16 h 29"/>
                  <a:gd name="T10" fmla="*/ 7 w 49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29">
                    <a:moveTo>
                      <a:pt x="7" y="0"/>
                    </a:moveTo>
                    <a:cubicBezTo>
                      <a:pt x="15" y="6"/>
                      <a:pt x="19" y="2"/>
                      <a:pt x="29" y="0"/>
                    </a:cubicBezTo>
                    <a:cubicBezTo>
                      <a:pt x="45" y="5"/>
                      <a:pt x="40" y="3"/>
                      <a:pt x="49" y="16"/>
                    </a:cubicBezTo>
                    <a:cubicBezTo>
                      <a:pt x="46" y="29"/>
                      <a:pt x="42" y="21"/>
                      <a:pt x="35" y="14"/>
                    </a:cubicBezTo>
                    <a:cubicBezTo>
                      <a:pt x="26" y="15"/>
                      <a:pt x="12" y="19"/>
                      <a:pt x="3" y="16"/>
                    </a:cubicBezTo>
                    <a:cubicBezTo>
                      <a:pt x="0" y="6"/>
                      <a:pt x="7" y="10"/>
                      <a:pt x="7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2" name="Freeform 22"/>
              <p:cNvSpPr>
                <a:spLocks/>
              </p:cNvSpPr>
              <p:nvPr userDrawn="1"/>
            </p:nvSpPr>
            <p:spPr bwMode="ltGray">
              <a:xfrm>
                <a:off x="2555" y="832"/>
                <a:ext cx="61" cy="42"/>
              </a:xfrm>
              <a:custGeom>
                <a:avLst/>
                <a:gdLst>
                  <a:gd name="T0" fmla="*/ 21 w 61"/>
                  <a:gd name="T1" fmla="*/ 38 h 48"/>
                  <a:gd name="T2" fmla="*/ 15 w 61"/>
                  <a:gd name="T3" fmla="*/ 26 h 48"/>
                  <a:gd name="T4" fmla="*/ 3 w 61"/>
                  <a:gd name="T5" fmla="*/ 22 h 48"/>
                  <a:gd name="T6" fmla="*/ 13 w 61"/>
                  <a:gd name="T7" fmla="*/ 8 h 48"/>
                  <a:gd name="T8" fmla="*/ 25 w 61"/>
                  <a:gd name="T9" fmla="*/ 0 h 48"/>
                  <a:gd name="T10" fmla="*/ 49 w 61"/>
                  <a:gd name="T11" fmla="*/ 10 h 48"/>
                  <a:gd name="T12" fmla="*/ 53 w 61"/>
                  <a:gd name="T13" fmla="*/ 20 h 48"/>
                  <a:gd name="T14" fmla="*/ 61 w 61"/>
                  <a:gd name="T15" fmla="*/ 32 h 48"/>
                  <a:gd name="T16" fmla="*/ 41 w 61"/>
                  <a:gd name="T17" fmla="*/ 38 h 48"/>
                  <a:gd name="T18" fmla="*/ 23 w 61"/>
                  <a:gd name="T19" fmla="*/ 44 h 48"/>
                  <a:gd name="T20" fmla="*/ 21 w 61"/>
                  <a:gd name="T21" fmla="*/ 3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1" h="48">
                    <a:moveTo>
                      <a:pt x="21" y="38"/>
                    </a:moveTo>
                    <a:cubicBezTo>
                      <a:pt x="19" y="34"/>
                      <a:pt x="19" y="29"/>
                      <a:pt x="15" y="26"/>
                    </a:cubicBezTo>
                    <a:cubicBezTo>
                      <a:pt x="12" y="24"/>
                      <a:pt x="3" y="22"/>
                      <a:pt x="3" y="22"/>
                    </a:cubicBezTo>
                    <a:cubicBezTo>
                      <a:pt x="0" y="12"/>
                      <a:pt x="5" y="12"/>
                      <a:pt x="13" y="8"/>
                    </a:cubicBezTo>
                    <a:cubicBezTo>
                      <a:pt x="17" y="6"/>
                      <a:pt x="25" y="0"/>
                      <a:pt x="25" y="0"/>
                    </a:cubicBezTo>
                    <a:cubicBezTo>
                      <a:pt x="37" y="2"/>
                      <a:pt x="41" y="2"/>
                      <a:pt x="49" y="10"/>
                    </a:cubicBezTo>
                    <a:cubicBezTo>
                      <a:pt x="45" y="21"/>
                      <a:pt x="46" y="12"/>
                      <a:pt x="53" y="20"/>
                    </a:cubicBezTo>
                    <a:cubicBezTo>
                      <a:pt x="56" y="24"/>
                      <a:pt x="61" y="32"/>
                      <a:pt x="61" y="32"/>
                    </a:cubicBezTo>
                    <a:cubicBezTo>
                      <a:pt x="56" y="47"/>
                      <a:pt x="53" y="42"/>
                      <a:pt x="41" y="38"/>
                    </a:cubicBezTo>
                    <a:cubicBezTo>
                      <a:pt x="27" y="47"/>
                      <a:pt x="34" y="48"/>
                      <a:pt x="23" y="44"/>
                    </a:cubicBezTo>
                    <a:cubicBezTo>
                      <a:pt x="22" y="42"/>
                      <a:pt x="21" y="38"/>
                      <a:pt x="21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3" name="Freeform 23"/>
              <p:cNvSpPr>
                <a:spLocks/>
              </p:cNvSpPr>
              <p:nvPr userDrawn="1"/>
            </p:nvSpPr>
            <p:spPr bwMode="ltGray">
              <a:xfrm>
                <a:off x="2572" y="852"/>
                <a:ext cx="286" cy="149"/>
              </a:xfrm>
              <a:custGeom>
                <a:avLst/>
                <a:gdLst>
                  <a:gd name="T0" fmla="*/ 46 w 286"/>
                  <a:gd name="T1" fmla="*/ 28 h 182"/>
                  <a:gd name="T2" fmla="*/ 36 w 286"/>
                  <a:gd name="T3" fmla="*/ 14 h 182"/>
                  <a:gd name="T4" fmla="*/ 26 w 286"/>
                  <a:gd name="T5" fmla="*/ 30 h 182"/>
                  <a:gd name="T6" fmla="*/ 0 w 286"/>
                  <a:gd name="T7" fmla="*/ 24 h 182"/>
                  <a:gd name="T8" fmla="*/ 10 w 286"/>
                  <a:gd name="T9" fmla="*/ 42 h 182"/>
                  <a:gd name="T10" fmla="*/ 16 w 286"/>
                  <a:gd name="T11" fmla="*/ 62 h 182"/>
                  <a:gd name="T12" fmla="*/ 24 w 286"/>
                  <a:gd name="T13" fmla="*/ 48 h 182"/>
                  <a:gd name="T14" fmla="*/ 30 w 286"/>
                  <a:gd name="T15" fmla="*/ 44 h 182"/>
                  <a:gd name="T16" fmla="*/ 48 w 286"/>
                  <a:gd name="T17" fmla="*/ 56 h 182"/>
                  <a:gd name="T18" fmla="*/ 70 w 286"/>
                  <a:gd name="T19" fmla="*/ 62 h 182"/>
                  <a:gd name="T20" fmla="*/ 88 w 286"/>
                  <a:gd name="T21" fmla="*/ 72 h 182"/>
                  <a:gd name="T22" fmla="*/ 106 w 286"/>
                  <a:gd name="T23" fmla="*/ 102 h 182"/>
                  <a:gd name="T24" fmla="*/ 104 w 286"/>
                  <a:gd name="T25" fmla="*/ 122 h 182"/>
                  <a:gd name="T26" fmla="*/ 98 w 286"/>
                  <a:gd name="T27" fmla="*/ 134 h 182"/>
                  <a:gd name="T28" fmla="*/ 122 w 286"/>
                  <a:gd name="T29" fmla="*/ 128 h 182"/>
                  <a:gd name="T30" fmla="*/ 140 w 286"/>
                  <a:gd name="T31" fmla="*/ 140 h 182"/>
                  <a:gd name="T32" fmla="*/ 168 w 286"/>
                  <a:gd name="T33" fmla="*/ 148 h 182"/>
                  <a:gd name="T34" fmla="*/ 174 w 286"/>
                  <a:gd name="T35" fmla="*/ 146 h 182"/>
                  <a:gd name="T36" fmla="*/ 168 w 286"/>
                  <a:gd name="T37" fmla="*/ 134 h 182"/>
                  <a:gd name="T38" fmla="*/ 178 w 286"/>
                  <a:gd name="T39" fmla="*/ 136 h 182"/>
                  <a:gd name="T40" fmla="*/ 186 w 286"/>
                  <a:gd name="T41" fmla="*/ 118 h 182"/>
                  <a:gd name="T42" fmla="*/ 202 w 286"/>
                  <a:gd name="T43" fmla="*/ 122 h 182"/>
                  <a:gd name="T44" fmla="*/ 214 w 286"/>
                  <a:gd name="T45" fmla="*/ 130 h 182"/>
                  <a:gd name="T46" fmla="*/ 244 w 286"/>
                  <a:gd name="T47" fmla="*/ 168 h 182"/>
                  <a:gd name="T48" fmla="*/ 262 w 286"/>
                  <a:gd name="T49" fmla="*/ 178 h 182"/>
                  <a:gd name="T50" fmla="*/ 284 w 286"/>
                  <a:gd name="T51" fmla="*/ 170 h 182"/>
                  <a:gd name="T52" fmla="*/ 268 w 286"/>
                  <a:gd name="T53" fmla="*/ 160 h 182"/>
                  <a:gd name="T54" fmla="*/ 256 w 286"/>
                  <a:gd name="T55" fmla="*/ 138 h 182"/>
                  <a:gd name="T56" fmla="*/ 250 w 286"/>
                  <a:gd name="T57" fmla="*/ 132 h 182"/>
                  <a:gd name="T58" fmla="*/ 248 w 286"/>
                  <a:gd name="T59" fmla="*/ 122 h 182"/>
                  <a:gd name="T60" fmla="*/ 236 w 286"/>
                  <a:gd name="T61" fmla="*/ 116 h 182"/>
                  <a:gd name="T62" fmla="*/ 240 w 286"/>
                  <a:gd name="T63" fmla="*/ 96 h 182"/>
                  <a:gd name="T64" fmla="*/ 220 w 286"/>
                  <a:gd name="T65" fmla="*/ 86 h 182"/>
                  <a:gd name="T66" fmla="*/ 210 w 286"/>
                  <a:gd name="T67" fmla="*/ 70 h 182"/>
                  <a:gd name="T68" fmla="*/ 190 w 286"/>
                  <a:gd name="T69" fmla="*/ 54 h 182"/>
                  <a:gd name="T70" fmla="*/ 168 w 286"/>
                  <a:gd name="T71" fmla="*/ 38 h 182"/>
                  <a:gd name="T72" fmla="*/ 156 w 286"/>
                  <a:gd name="T73" fmla="*/ 34 h 182"/>
                  <a:gd name="T74" fmla="*/ 120 w 286"/>
                  <a:gd name="T75" fmla="*/ 16 h 182"/>
                  <a:gd name="T76" fmla="*/ 102 w 286"/>
                  <a:gd name="T77" fmla="*/ 4 h 182"/>
                  <a:gd name="T78" fmla="*/ 96 w 286"/>
                  <a:gd name="T79" fmla="*/ 0 h 182"/>
                  <a:gd name="T80" fmla="*/ 70 w 286"/>
                  <a:gd name="T81" fmla="*/ 10 h 182"/>
                  <a:gd name="T82" fmla="*/ 56 w 286"/>
                  <a:gd name="T83" fmla="*/ 32 h 182"/>
                  <a:gd name="T84" fmla="*/ 46 w 286"/>
                  <a:gd name="T85" fmla="*/ 28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86" h="182">
                    <a:moveTo>
                      <a:pt x="46" y="28"/>
                    </a:moveTo>
                    <a:cubicBezTo>
                      <a:pt x="41" y="14"/>
                      <a:pt x="46" y="17"/>
                      <a:pt x="36" y="14"/>
                    </a:cubicBezTo>
                    <a:cubicBezTo>
                      <a:pt x="31" y="17"/>
                      <a:pt x="26" y="30"/>
                      <a:pt x="26" y="30"/>
                    </a:cubicBezTo>
                    <a:cubicBezTo>
                      <a:pt x="12" y="25"/>
                      <a:pt x="19" y="21"/>
                      <a:pt x="0" y="24"/>
                    </a:cubicBezTo>
                    <a:cubicBezTo>
                      <a:pt x="2" y="33"/>
                      <a:pt x="2" y="37"/>
                      <a:pt x="10" y="42"/>
                    </a:cubicBezTo>
                    <a:cubicBezTo>
                      <a:pt x="12" y="49"/>
                      <a:pt x="14" y="55"/>
                      <a:pt x="16" y="62"/>
                    </a:cubicBezTo>
                    <a:cubicBezTo>
                      <a:pt x="24" y="59"/>
                      <a:pt x="27" y="57"/>
                      <a:pt x="24" y="48"/>
                    </a:cubicBezTo>
                    <a:cubicBezTo>
                      <a:pt x="26" y="47"/>
                      <a:pt x="28" y="43"/>
                      <a:pt x="30" y="44"/>
                    </a:cubicBezTo>
                    <a:cubicBezTo>
                      <a:pt x="48" y="48"/>
                      <a:pt x="36" y="52"/>
                      <a:pt x="48" y="56"/>
                    </a:cubicBezTo>
                    <a:cubicBezTo>
                      <a:pt x="74" y="65"/>
                      <a:pt x="47" y="56"/>
                      <a:pt x="70" y="62"/>
                    </a:cubicBezTo>
                    <a:cubicBezTo>
                      <a:pt x="77" y="64"/>
                      <a:pt x="88" y="72"/>
                      <a:pt x="88" y="72"/>
                    </a:cubicBezTo>
                    <a:cubicBezTo>
                      <a:pt x="96" y="84"/>
                      <a:pt x="102" y="87"/>
                      <a:pt x="106" y="102"/>
                    </a:cubicBezTo>
                    <a:cubicBezTo>
                      <a:pt x="105" y="109"/>
                      <a:pt x="106" y="115"/>
                      <a:pt x="104" y="122"/>
                    </a:cubicBezTo>
                    <a:cubicBezTo>
                      <a:pt x="103" y="126"/>
                      <a:pt x="94" y="132"/>
                      <a:pt x="98" y="134"/>
                    </a:cubicBezTo>
                    <a:cubicBezTo>
                      <a:pt x="106" y="137"/>
                      <a:pt x="122" y="128"/>
                      <a:pt x="122" y="128"/>
                    </a:cubicBezTo>
                    <a:cubicBezTo>
                      <a:pt x="130" y="131"/>
                      <a:pt x="133" y="135"/>
                      <a:pt x="140" y="140"/>
                    </a:cubicBezTo>
                    <a:cubicBezTo>
                      <a:pt x="148" y="145"/>
                      <a:pt x="159" y="145"/>
                      <a:pt x="168" y="148"/>
                    </a:cubicBezTo>
                    <a:cubicBezTo>
                      <a:pt x="170" y="147"/>
                      <a:pt x="173" y="148"/>
                      <a:pt x="174" y="146"/>
                    </a:cubicBezTo>
                    <a:cubicBezTo>
                      <a:pt x="176" y="142"/>
                      <a:pt x="164" y="136"/>
                      <a:pt x="168" y="134"/>
                    </a:cubicBezTo>
                    <a:cubicBezTo>
                      <a:pt x="171" y="132"/>
                      <a:pt x="175" y="135"/>
                      <a:pt x="178" y="136"/>
                    </a:cubicBezTo>
                    <a:cubicBezTo>
                      <a:pt x="182" y="131"/>
                      <a:pt x="186" y="118"/>
                      <a:pt x="186" y="118"/>
                    </a:cubicBezTo>
                    <a:cubicBezTo>
                      <a:pt x="189" y="119"/>
                      <a:pt x="199" y="120"/>
                      <a:pt x="202" y="122"/>
                    </a:cubicBezTo>
                    <a:cubicBezTo>
                      <a:pt x="206" y="124"/>
                      <a:pt x="214" y="130"/>
                      <a:pt x="214" y="130"/>
                    </a:cubicBezTo>
                    <a:cubicBezTo>
                      <a:pt x="224" y="145"/>
                      <a:pt x="228" y="158"/>
                      <a:pt x="244" y="168"/>
                    </a:cubicBezTo>
                    <a:cubicBezTo>
                      <a:pt x="250" y="172"/>
                      <a:pt x="262" y="178"/>
                      <a:pt x="262" y="178"/>
                    </a:cubicBezTo>
                    <a:cubicBezTo>
                      <a:pt x="265" y="178"/>
                      <a:pt x="286" y="182"/>
                      <a:pt x="284" y="170"/>
                    </a:cubicBezTo>
                    <a:cubicBezTo>
                      <a:pt x="283" y="164"/>
                      <a:pt x="268" y="160"/>
                      <a:pt x="268" y="160"/>
                    </a:cubicBezTo>
                    <a:cubicBezTo>
                      <a:pt x="261" y="150"/>
                      <a:pt x="270" y="143"/>
                      <a:pt x="256" y="138"/>
                    </a:cubicBezTo>
                    <a:cubicBezTo>
                      <a:pt x="254" y="136"/>
                      <a:pt x="251" y="135"/>
                      <a:pt x="250" y="132"/>
                    </a:cubicBezTo>
                    <a:cubicBezTo>
                      <a:pt x="248" y="129"/>
                      <a:pt x="250" y="125"/>
                      <a:pt x="248" y="122"/>
                    </a:cubicBezTo>
                    <a:cubicBezTo>
                      <a:pt x="246" y="118"/>
                      <a:pt x="240" y="118"/>
                      <a:pt x="236" y="116"/>
                    </a:cubicBezTo>
                    <a:cubicBezTo>
                      <a:pt x="230" y="107"/>
                      <a:pt x="227" y="100"/>
                      <a:pt x="240" y="96"/>
                    </a:cubicBezTo>
                    <a:cubicBezTo>
                      <a:pt x="236" y="83"/>
                      <a:pt x="236" y="84"/>
                      <a:pt x="220" y="86"/>
                    </a:cubicBezTo>
                    <a:cubicBezTo>
                      <a:pt x="209" y="82"/>
                      <a:pt x="208" y="82"/>
                      <a:pt x="210" y="70"/>
                    </a:cubicBezTo>
                    <a:cubicBezTo>
                      <a:pt x="207" y="60"/>
                      <a:pt x="199" y="57"/>
                      <a:pt x="190" y="54"/>
                    </a:cubicBezTo>
                    <a:cubicBezTo>
                      <a:pt x="181" y="45"/>
                      <a:pt x="181" y="42"/>
                      <a:pt x="168" y="38"/>
                    </a:cubicBezTo>
                    <a:cubicBezTo>
                      <a:pt x="164" y="37"/>
                      <a:pt x="156" y="34"/>
                      <a:pt x="156" y="34"/>
                    </a:cubicBezTo>
                    <a:cubicBezTo>
                      <a:pt x="146" y="24"/>
                      <a:pt x="134" y="21"/>
                      <a:pt x="120" y="16"/>
                    </a:cubicBezTo>
                    <a:cubicBezTo>
                      <a:pt x="113" y="14"/>
                      <a:pt x="108" y="8"/>
                      <a:pt x="102" y="4"/>
                    </a:cubicBezTo>
                    <a:cubicBezTo>
                      <a:pt x="100" y="3"/>
                      <a:pt x="96" y="0"/>
                      <a:pt x="96" y="0"/>
                    </a:cubicBezTo>
                    <a:cubicBezTo>
                      <a:pt x="83" y="2"/>
                      <a:pt x="79" y="1"/>
                      <a:pt x="70" y="10"/>
                    </a:cubicBezTo>
                    <a:cubicBezTo>
                      <a:pt x="67" y="19"/>
                      <a:pt x="63" y="27"/>
                      <a:pt x="56" y="32"/>
                    </a:cubicBezTo>
                    <a:cubicBezTo>
                      <a:pt x="49" y="30"/>
                      <a:pt x="52" y="31"/>
                      <a:pt x="46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4" name="Freeform 24"/>
              <p:cNvSpPr>
                <a:spLocks/>
              </p:cNvSpPr>
              <p:nvPr userDrawn="1"/>
            </p:nvSpPr>
            <p:spPr bwMode="ltGray">
              <a:xfrm>
                <a:off x="2820" y="866"/>
                <a:ext cx="78" cy="64"/>
              </a:xfrm>
              <a:custGeom>
                <a:avLst/>
                <a:gdLst>
                  <a:gd name="T0" fmla="*/ 1 w 78"/>
                  <a:gd name="T1" fmla="*/ 58 h 78"/>
                  <a:gd name="T2" fmla="*/ 27 w 78"/>
                  <a:gd name="T3" fmla="*/ 60 h 78"/>
                  <a:gd name="T4" fmla="*/ 45 w 78"/>
                  <a:gd name="T5" fmla="*/ 48 h 78"/>
                  <a:gd name="T6" fmla="*/ 57 w 78"/>
                  <a:gd name="T7" fmla="*/ 30 h 78"/>
                  <a:gd name="T8" fmla="*/ 43 w 78"/>
                  <a:gd name="T9" fmla="*/ 14 h 78"/>
                  <a:gd name="T10" fmla="*/ 43 w 78"/>
                  <a:gd name="T11" fmla="*/ 4 h 78"/>
                  <a:gd name="T12" fmla="*/ 71 w 78"/>
                  <a:gd name="T13" fmla="*/ 26 h 78"/>
                  <a:gd name="T14" fmla="*/ 67 w 78"/>
                  <a:gd name="T15" fmla="*/ 54 h 78"/>
                  <a:gd name="T16" fmla="*/ 33 w 78"/>
                  <a:gd name="T17" fmla="*/ 78 h 78"/>
                  <a:gd name="T18" fmla="*/ 9 w 78"/>
                  <a:gd name="T19" fmla="*/ 66 h 78"/>
                  <a:gd name="T20" fmla="*/ 3 w 78"/>
                  <a:gd name="T21" fmla="*/ 62 h 78"/>
                  <a:gd name="T22" fmla="*/ 1 w 78"/>
                  <a:gd name="T23" fmla="*/ 5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" h="78">
                    <a:moveTo>
                      <a:pt x="1" y="58"/>
                    </a:moveTo>
                    <a:cubicBezTo>
                      <a:pt x="6" y="44"/>
                      <a:pt x="18" y="57"/>
                      <a:pt x="27" y="60"/>
                    </a:cubicBezTo>
                    <a:cubicBezTo>
                      <a:pt x="35" y="57"/>
                      <a:pt x="38" y="52"/>
                      <a:pt x="45" y="48"/>
                    </a:cubicBezTo>
                    <a:cubicBezTo>
                      <a:pt x="48" y="40"/>
                      <a:pt x="51" y="36"/>
                      <a:pt x="57" y="30"/>
                    </a:cubicBezTo>
                    <a:cubicBezTo>
                      <a:pt x="55" y="23"/>
                      <a:pt x="43" y="14"/>
                      <a:pt x="43" y="14"/>
                    </a:cubicBezTo>
                    <a:cubicBezTo>
                      <a:pt x="33" y="0"/>
                      <a:pt x="30" y="1"/>
                      <a:pt x="43" y="4"/>
                    </a:cubicBezTo>
                    <a:cubicBezTo>
                      <a:pt x="54" y="11"/>
                      <a:pt x="58" y="22"/>
                      <a:pt x="71" y="26"/>
                    </a:cubicBezTo>
                    <a:cubicBezTo>
                      <a:pt x="78" y="37"/>
                      <a:pt x="78" y="46"/>
                      <a:pt x="67" y="54"/>
                    </a:cubicBezTo>
                    <a:cubicBezTo>
                      <a:pt x="51" y="49"/>
                      <a:pt x="53" y="71"/>
                      <a:pt x="33" y="78"/>
                    </a:cubicBezTo>
                    <a:cubicBezTo>
                      <a:pt x="16" y="72"/>
                      <a:pt x="25" y="76"/>
                      <a:pt x="9" y="66"/>
                    </a:cubicBezTo>
                    <a:cubicBezTo>
                      <a:pt x="7" y="65"/>
                      <a:pt x="3" y="62"/>
                      <a:pt x="3" y="62"/>
                    </a:cubicBezTo>
                    <a:cubicBezTo>
                      <a:pt x="0" y="54"/>
                      <a:pt x="13" y="42"/>
                      <a:pt x="1" y="5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5" name="Freeform 25"/>
              <p:cNvSpPr>
                <a:spLocks/>
              </p:cNvSpPr>
              <p:nvPr userDrawn="1"/>
            </p:nvSpPr>
            <p:spPr bwMode="ltGray">
              <a:xfrm>
                <a:off x="2984" y="732"/>
                <a:ext cx="19" cy="14"/>
              </a:xfrm>
              <a:custGeom>
                <a:avLst/>
                <a:gdLst>
                  <a:gd name="T0" fmla="*/ 3 w 17"/>
                  <a:gd name="T1" fmla="*/ 4 h 18"/>
                  <a:gd name="T2" fmla="*/ 3 w 17"/>
                  <a:gd name="T3" fmla="*/ 14 h 18"/>
                  <a:gd name="T4" fmla="*/ 3 w 17"/>
                  <a:gd name="T5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8">
                    <a:moveTo>
                      <a:pt x="3" y="4"/>
                    </a:moveTo>
                    <a:cubicBezTo>
                      <a:pt x="17" y="7"/>
                      <a:pt x="16" y="18"/>
                      <a:pt x="3" y="14"/>
                    </a:cubicBezTo>
                    <a:cubicBezTo>
                      <a:pt x="0" y="6"/>
                      <a:pt x="7" y="0"/>
                      <a:pt x="3" y="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6" name="Freeform 26"/>
              <p:cNvSpPr>
                <a:spLocks/>
              </p:cNvSpPr>
              <p:nvPr userDrawn="1"/>
            </p:nvSpPr>
            <p:spPr bwMode="ltGray">
              <a:xfrm>
                <a:off x="3083" y="830"/>
                <a:ext cx="26" cy="19"/>
              </a:xfrm>
              <a:custGeom>
                <a:avLst/>
                <a:gdLst>
                  <a:gd name="T0" fmla="*/ 8 w 26"/>
                  <a:gd name="T1" fmla="*/ 14 h 22"/>
                  <a:gd name="T2" fmla="*/ 14 w 26"/>
                  <a:gd name="T3" fmla="*/ 0 h 22"/>
                  <a:gd name="T4" fmla="*/ 14 w 26"/>
                  <a:gd name="T5" fmla="*/ 22 h 22"/>
                  <a:gd name="T6" fmla="*/ 8 w 26"/>
                  <a:gd name="T7" fmla="*/ 1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2">
                    <a:moveTo>
                      <a:pt x="8" y="14"/>
                    </a:moveTo>
                    <a:cubicBezTo>
                      <a:pt x="5" y="6"/>
                      <a:pt x="5" y="3"/>
                      <a:pt x="14" y="0"/>
                    </a:cubicBezTo>
                    <a:cubicBezTo>
                      <a:pt x="26" y="4"/>
                      <a:pt x="23" y="16"/>
                      <a:pt x="14" y="22"/>
                    </a:cubicBezTo>
                    <a:cubicBezTo>
                      <a:pt x="0" y="17"/>
                      <a:pt x="13" y="3"/>
                      <a:pt x="8" y="1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7" name="Freeform 27"/>
              <p:cNvSpPr>
                <a:spLocks/>
              </p:cNvSpPr>
              <p:nvPr userDrawn="1"/>
            </p:nvSpPr>
            <p:spPr bwMode="ltGray">
              <a:xfrm>
                <a:off x="2766" y="610"/>
                <a:ext cx="19" cy="12"/>
              </a:xfrm>
              <a:custGeom>
                <a:avLst/>
                <a:gdLst>
                  <a:gd name="T0" fmla="*/ 7 w 20"/>
                  <a:gd name="T1" fmla="*/ 12 h 15"/>
                  <a:gd name="T2" fmla="*/ 17 w 20"/>
                  <a:gd name="T3" fmla="*/ 2 h 15"/>
                  <a:gd name="T4" fmla="*/ 9 w 20"/>
                  <a:gd name="T5" fmla="*/ 12 h 15"/>
                  <a:gd name="T6" fmla="*/ 7 w 20"/>
                  <a:gd name="T7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5">
                    <a:moveTo>
                      <a:pt x="7" y="12"/>
                    </a:moveTo>
                    <a:cubicBezTo>
                      <a:pt x="0" y="1"/>
                      <a:pt x="6" y="0"/>
                      <a:pt x="17" y="2"/>
                    </a:cubicBezTo>
                    <a:cubicBezTo>
                      <a:pt x="20" y="10"/>
                      <a:pt x="18" y="15"/>
                      <a:pt x="9" y="12"/>
                    </a:cubicBezTo>
                    <a:cubicBezTo>
                      <a:pt x="4" y="4"/>
                      <a:pt x="4" y="4"/>
                      <a:pt x="7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8" name="Freeform 28"/>
              <p:cNvSpPr>
                <a:spLocks/>
              </p:cNvSpPr>
              <p:nvPr userDrawn="1"/>
            </p:nvSpPr>
            <p:spPr bwMode="ltGray">
              <a:xfrm>
                <a:off x="2600" y="712"/>
                <a:ext cx="19" cy="12"/>
              </a:xfrm>
              <a:custGeom>
                <a:avLst/>
                <a:gdLst>
                  <a:gd name="T0" fmla="*/ 7 w 20"/>
                  <a:gd name="T1" fmla="*/ 12 h 15"/>
                  <a:gd name="T2" fmla="*/ 15 w 20"/>
                  <a:gd name="T3" fmla="*/ 2 h 15"/>
                  <a:gd name="T4" fmla="*/ 15 w 20"/>
                  <a:gd name="T5" fmla="*/ 14 h 15"/>
                  <a:gd name="T6" fmla="*/ 7 w 20"/>
                  <a:gd name="T7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5">
                    <a:moveTo>
                      <a:pt x="7" y="12"/>
                    </a:moveTo>
                    <a:cubicBezTo>
                      <a:pt x="0" y="2"/>
                      <a:pt x="3" y="0"/>
                      <a:pt x="15" y="2"/>
                    </a:cubicBezTo>
                    <a:cubicBezTo>
                      <a:pt x="16" y="4"/>
                      <a:pt x="20" y="12"/>
                      <a:pt x="15" y="14"/>
                    </a:cubicBezTo>
                    <a:cubicBezTo>
                      <a:pt x="12" y="15"/>
                      <a:pt x="7" y="12"/>
                      <a:pt x="7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9" name="Freeform 29"/>
              <p:cNvSpPr>
                <a:spLocks/>
              </p:cNvSpPr>
              <p:nvPr userDrawn="1"/>
            </p:nvSpPr>
            <p:spPr bwMode="ltGray">
              <a:xfrm>
                <a:off x="2417" y="680"/>
                <a:ext cx="80" cy="66"/>
              </a:xfrm>
              <a:custGeom>
                <a:avLst/>
                <a:gdLst>
                  <a:gd name="T0" fmla="*/ 0 w 80"/>
                  <a:gd name="T1" fmla="*/ 50 h 80"/>
                  <a:gd name="T2" fmla="*/ 14 w 80"/>
                  <a:gd name="T3" fmla="*/ 24 h 80"/>
                  <a:gd name="T4" fmla="*/ 26 w 80"/>
                  <a:gd name="T5" fmla="*/ 20 h 80"/>
                  <a:gd name="T6" fmla="*/ 48 w 80"/>
                  <a:gd name="T7" fmla="*/ 18 h 80"/>
                  <a:gd name="T8" fmla="*/ 58 w 80"/>
                  <a:gd name="T9" fmla="*/ 0 h 80"/>
                  <a:gd name="T10" fmla="*/ 80 w 80"/>
                  <a:gd name="T11" fmla="*/ 40 h 80"/>
                  <a:gd name="T12" fmla="*/ 70 w 80"/>
                  <a:gd name="T13" fmla="*/ 56 h 80"/>
                  <a:gd name="T14" fmla="*/ 54 w 80"/>
                  <a:gd name="T15" fmla="*/ 62 h 80"/>
                  <a:gd name="T16" fmla="*/ 48 w 80"/>
                  <a:gd name="T17" fmla="*/ 80 h 80"/>
                  <a:gd name="T18" fmla="*/ 32 w 80"/>
                  <a:gd name="T19" fmla="*/ 68 h 80"/>
                  <a:gd name="T20" fmla="*/ 38 w 80"/>
                  <a:gd name="T21" fmla="*/ 52 h 80"/>
                  <a:gd name="T22" fmla="*/ 30 w 80"/>
                  <a:gd name="T23" fmla="*/ 28 h 80"/>
                  <a:gd name="T24" fmla="*/ 20 w 80"/>
                  <a:gd name="T25" fmla="*/ 48 h 80"/>
                  <a:gd name="T26" fmla="*/ 8 w 80"/>
                  <a:gd name="T27" fmla="*/ 56 h 80"/>
                  <a:gd name="T28" fmla="*/ 0 w 80"/>
                  <a:gd name="T29" fmla="*/ 5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0" h="80">
                    <a:moveTo>
                      <a:pt x="0" y="50"/>
                    </a:moveTo>
                    <a:cubicBezTo>
                      <a:pt x="1" y="47"/>
                      <a:pt x="12" y="25"/>
                      <a:pt x="14" y="24"/>
                    </a:cubicBezTo>
                    <a:cubicBezTo>
                      <a:pt x="17" y="22"/>
                      <a:pt x="26" y="20"/>
                      <a:pt x="26" y="20"/>
                    </a:cubicBezTo>
                    <a:cubicBezTo>
                      <a:pt x="34" y="23"/>
                      <a:pt x="40" y="21"/>
                      <a:pt x="48" y="18"/>
                    </a:cubicBezTo>
                    <a:cubicBezTo>
                      <a:pt x="52" y="12"/>
                      <a:pt x="54" y="6"/>
                      <a:pt x="58" y="0"/>
                    </a:cubicBezTo>
                    <a:cubicBezTo>
                      <a:pt x="70" y="4"/>
                      <a:pt x="76" y="28"/>
                      <a:pt x="80" y="40"/>
                    </a:cubicBezTo>
                    <a:cubicBezTo>
                      <a:pt x="75" y="54"/>
                      <a:pt x="80" y="50"/>
                      <a:pt x="70" y="56"/>
                    </a:cubicBezTo>
                    <a:cubicBezTo>
                      <a:pt x="61" y="53"/>
                      <a:pt x="59" y="54"/>
                      <a:pt x="54" y="62"/>
                    </a:cubicBezTo>
                    <a:cubicBezTo>
                      <a:pt x="57" y="71"/>
                      <a:pt x="56" y="75"/>
                      <a:pt x="48" y="80"/>
                    </a:cubicBezTo>
                    <a:cubicBezTo>
                      <a:pt x="40" y="77"/>
                      <a:pt x="39" y="72"/>
                      <a:pt x="32" y="68"/>
                    </a:cubicBezTo>
                    <a:cubicBezTo>
                      <a:pt x="26" y="59"/>
                      <a:pt x="30" y="57"/>
                      <a:pt x="38" y="52"/>
                    </a:cubicBezTo>
                    <a:cubicBezTo>
                      <a:pt x="41" y="42"/>
                      <a:pt x="39" y="34"/>
                      <a:pt x="30" y="28"/>
                    </a:cubicBezTo>
                    <a:cubicBezTo>
                      <a:pt x="20" y="31"/>
                      <a:pt x="30" y="40"/>
                      <a:pt x="20" y="48"/>
                    </a:cubicBezTo>
                    <a:cubicBezTo>
                      <a:pt x="16" y="51"/>
                      <a:pt x="8" y="56"/>
                      <a:pt x="8" y="56"/>
                    </a:cubicBezTo>
                    <a:cubicBezTo>
                      <a:pt x="2" y="50"/>
                      <a:pt x="5" y="50"/>
                      <a:pt x="0" y="5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0" name="Freeform 30"/>
              <p:cNvSpPr>
                <a:spLocks/>
              </p:cNvSpPr>
              <p:nvPr userDrawn="1"/>
            </p:nvSpPr>
            <p:spPr bwMode="ltGray">
              <a:xfrm>
                <a:off x="2391" y="541"/>
                <a:ext cx="94" cy="142"/>
              </a:xfrm>
              <a:custGeom>
                <a:avLst/>
                <a:gdLst>
                  <a:gd name="T0" fmla="*/ 14 w 94"/>
                  <a:gd name="T1" fmla="*/ 96 h 174"/>
                  <a:gd name="T2" fmla="*/ 26 w 94"/>
                  <a:gd name="T3" fmla="*/ 128 h 174"/>
                  <a:gd name="T4" fmla="*/ 32 w 94"/>
                  <a:gd name="T5" fmla="*/ 108 h 174"/>
                  <a:gd name="T6" fmla="*/ 52 w 94"/>
                  <a:gd name="T7" fmla="*/ 100 h 174"/>
                  <a:gd name="T8" fmla="*/ 46 w 94"/>
                  <a:gd name="T9" fmla="*/ 124 h 174"/>
                  <a:gd name="T10" fmla="*/ 66 w 94"/>
                  <a:gd name="T11" fmla="*/ 126 h 174"/>
                  <a:gd name="T12" fmla="*/ 76 w 94"/>
                  <a:gd name="T13" fmla="*/ 142 h 174"/>
                  <a:gd name="T14" fmla="*/ 58 w 94"/>
                  <a:gd name="T15" fmla="*/ 148 h 174"/>
                  <a:gd name="T16" fmla="*/ 74 w 94"/>
                  <a:gd name="T17" fmla="*/ 174 h 174"/>
                  <a:gd name="T18" fmla="*/ 84 w 94"/>
                  <a:gd name="T19" fmla="*/ 154 h 174"/>
                  <a:gd name="T20" fmla="*/ 82 w 94"/>
                  <a:gd name="T21" fmla="*/ 112 h 174"/>
                  <a:gd name="T22" fmla="*/ 60 w 94"/>
                  <a:gd name="T23" fmla="*/ 106 h 174"/>
                  <a:gd name="T24" fmla="*/ 50 w 94"/>
                  <a:gd name="T25" fmla="*/ 82 h 174"/>
                  <a:gd name="T26" fmla="*/ 34 w 94"/>
                  <a:gd name="T27" fmla="*/ 82 h 174"/>
                  <a:gd name="T28" fmla="*/ 30 w 94"/>
                  <a:gd name="T29" fmla="*/ 70 h 174"/>
                  <a:gd name="T30" fmla="*/ 42 w 94"/>
                  <a:gd name="T31" fmla="*/ 42 h 174"/>
                  <a:gd name="T32" fmla="*/ 30 w 94"/>
                  <a:gd name="T33" fmla="*/ 0 h 174"/>
                  <a:gd name="T34" fmla="*/ 18 w 94"/>
                  <a:gd name="T35" fmla="*/ 22 h 174"/>
                  <a:gd name="T36" fmla="*/ 4 w 94"/>
                  <a:gd name="T37" fmla="*/ 46 h 174"/>
                  <a:gd name="T38" fmla="*/ 14 w 94"/>
                  <a:gd name="T39" fmla="*/ 76 h 174"/>
                  <a:gd name="T40" fmla="*/ 14 w 94"/>
                  <a:gd name="T41" fmla="*/ 96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4" h="174">
                    <a:moveTo>
                      <a:pt x="14" y="96"/>
                    </a:moveTo>
                    <a:cubicBezTo>
                      <a:pt x="11" y="109"/>
                      <a:pt x="15" y="120"/>
                      <a:pt x="26" y="128"/>
                    </a:cubicBezTo>
                    <a:cubicBezTo>
                      <a:pt x="34" y="120"/>
                      <a:pt x="35" y="119"/>
                      <a:pt x="32" y="108"/>
                    </a:cubicBezTo>
                    <a:cubicBezTo>
                      <a:pt x="35" y="92"/>
                      <a:pt x="39" y="92"/>
                      <a:pt x="52" y="100"/>
                    </a:cubicBezTo>
                    <a:cubicBezTo>
                      <a:pt x="59" y="110"/>
                      <a:pt x="49" y="114"/>
                      <a:pt x="46" y="124"/>
                    </a:cubicBezTo>
                    <a:cubicBezTo>
                      <a:pt x="50" y="137"/>
                      <a:pt x="57" y="129"/>
                      <a:pt x="66" y="126"/>
                    </a:cubicBezTo>
                    <a:cubicBezTo>
                      <a:pt x="77" y="129"/>
                      <a:pt x="79" y="131"/>
                      <a:pt x="76" y="142"/>
                    </a:cubicBezTo>
                    <a:cubicBezTo>
                      <a:pt x="67" y="139"/>
                      <a:pt x="65" y="141"/>
                      <a:pt x="58" y="148"/>
                    </a:cubicBezTo>
                    <a:cubicBezTo>
                      <a:pt x="60" y="160"/>
                      <a:pt x="62" y="170"/>
                      <a:pt x="74" y="174"/>
                    </a:cubicBezTo>
                    <a:cubicBezTo>
                      <a:pt x="77" y="165"/>
                      <a:pt x="74" y="157"/>
                      <a:pt x="84" y="154"/>
                    </a:cubicBezTo>
                    <a:cubicBezTo>
                      <a:pt x="91" y="143"/>
                      <a:pt x="94" y="122"/>
                      <a:pt x="82" y="112"/>
                    </a:cubicBezTo>
                    <a:cubicBezTo>
                      <a:pt x="77" y="108"/>
                      <a:pt x="66" y="108"/>
                      <a:pt x="60" y="106"/>
                    </a:cubicBezTo>
                    <a:cubicBezTo>
                      <a:pt x="65" y="92"/>
                      <a:pt x="66" y="87"/>
                      <a:pt x="50" y="82"/>
                    </a:cubicBezTo>
                    <a:cubicBezTo>
                      <a:pt x="48" y="82"/>
                      <a:pt x="37" y="86"/>
                      <a:pt x="34" y="82"/>
                    </a:cubicBezTo>
                    <a:cubicBezTo>
                      <a:pt x="32" y="79"/>
                      <a:pt x="30" y="70"/>
                      <a:pt x="30" y="70"/>
                    </a:cubicBezTo>
                    <a:cubicBezTo>
                      <a:pt x="32" y="54"/>
                      <a:pt x="32" y="52"/>
                      <a:pt x="42" y="42"/>
                    </a:cubicBezTo>
                    <a:cubicBezTo>
                      <a:pt x="41" y="30"/>
                      <a:pt x="45" y="5"/>
                      <a:pt x="30" y="0"/>
                    </a:cubicBezTo>
                    <a:cubicBezTo>
                      <a:pt x="14" y="4"/>
                      <a:pt x="16" y="4"/>
                      <a:pt x="18" y="22"/>
                    </a:cubicBezTo>
                    <a:cubicBezTo>
                      <a:pt x="16" y="39"/>
                      <a:pt x="15" y="35"/>
                      <a:pt x="4" y="46"/>
                    </a:cubicBezTo>
                    <a:cubicBezTo>
                      <a:pt x="0" y="59"/>
                      <a:pt x="5" y="67"/>
                      <a:pt x="14" y="76"/>
                    </a:cubicBezTo>
                    <a:cubicBezTo>
                      <a:pt x="15" y="80"/>
                      <a:pt x="17" y="93"/>
                      <a:pt x="14" y="9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1" name="Freeform 31"/>
              <p:cNvSpPr>
                <a:spLocks/>
              </p:cNvSpPr>
              <p:nvPr userDrawn="1"/>
            </p:nvSpPr>
            <p:spPr bwMode="ltGray">
              <a:xfrm>
                <a:off x="2415" y="644"/>
                <a:ext cx="32" cy="41"/>
              </a:xfrm>
              <a:custGeom>
                <a:avLst/>
                <a:gdLst>
                  <a:gd name="T0" fmla="*/ 6 w 32"/>
                  <a:gd name="T1" fmla="*/ 24 h 50"/>
                  <a:gd name="T2" fmla="*/ 12 w 32"/>
                  <a:gd name="T3" fmla="*/ 0 h 50"/>
                  <a:gd name="T4" fmla="*/ 20 w 32"/>
                  <a:gd name="T5" fmla="*/ 16 h 50"/>
                  <a:gd name="T6" fmla="*/ 22 w 32"/>
                  <a:gd name="T7" fmla="*/ 24 h 50"/>
                  <a:gd name="T8" fmla="*/ 28 w 32"/>
                  <a:gd name="T9" fmla="*/ 26 h 50"/>
                  <a:gd name="T10" fmla="*/ 32 w 32"/>
                  <a:gd name="T11" fmla="*/ 38 h 50"/>
                  <a:gd name="T12" fmla="*/ 18 w 32"/>
                  <a:gd name="T13" fmla="*/ 50 h 50"/>
                  <a:gd name="T14" fmla="*/ 6 w 32"/>
                  <a:gd name="T15" fmla="*/ 2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50">
                    <a:moveTo>
                      <a:pt x="6" y="24"/>
                    </a:moveTo>
                    <a:cubicBezTo>
                      <a:pt x="0" y="15"/>
                      <a:pt x="3" y="6"/>
                      <a:pt x="12" y="0"/>
                    </a:cubicBezTo>
                    <a:cubicBezTo>
                      <a:pt x="23" y="3"/>
                      <a:pt x="23" y="5"/>
                      <a:pt x="20" y="16"/>
                    </a:cubicBezTo>
                    <a:cubicBezTo>
                      <a:pt x="21" y="19"/>
                      <a:pt x="20" y="22"/>
                      <a:pt x="22" y="24"/>
                    </a:cubicBezTo>
                    <a:cubicBezTo>
                      <a:pt x="23" y="26"/>
                      <a:pt x="27" y="24"/>
                      <a:pt x="28" y="26"/>
                    </a:cubicBezTo>
                    <a:cubicBezTo>
                      <a:pt x="30" y="29"/>
                      <a:pt x="32" y="38"/>
                      <a:pt x="32" y="38"/>
                    </a:cubicBezTo>
                    <a:cubicBezTo>
                      <a:pt x="29" y="46"/>
                      <a:pt x="26" y="47"/>
                      <a:pt x="18" y="50"/>
                    </a:cubicBezTo>
                    <a:cubicBezTo>
                      <a:pt x="12" y="41"/>
                      <a:pt x="18" y="24"/>
                      <a:pt x="6" y="2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2" name="Freeform 32"/>
              <p:cNvSpPr>
                <a:spLocks/>
              </p:cNvSpPr>
              <p:nvPr userDrawn="1"/>
            </p:nvSpPr>
            <p:spPr bwMode="ltGray">
              <a:xfrm>
                <a:off x="2349" y="654"/>
                <a:ext cx="45" cy="41"/>
              </a:xfrm>
              <a:custGeom>
                <a:avLst/>
                <a:gdLst>
                  <a:gd name="T0" fmla="*/ 0 w 43"/>
                  <a:gd name="T1" fmla="*/ 44 h 50"/>
                  <a:gd name="T2" fmla="*/ 22 w 43"/>
                  <a:gd name="T3" fmla="*/ 20 h 50"/>
                  <a:gd name="T4" fmla="*/ 36 w 43"/>
                  <a:gd name="T5" fmla="*/ 0 h 50"/>
                  <a:gd name="T6" fmla="*/ 24 w 43"/>
                  <a:gd name="T7" fmla="*/ 28 h 50"/>
                  <a:gd name="T8" fmla="*/ 2 w 43"/>
                  <a:gd name="T9" fmla="*/ 50 h 50"/>
                  <a:gd name="T10" fmla="*/ 0 w 43"/>
                  <a:gd name="T11" fmla="*/ 4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50">
                    <a:moveTo>
                      <a:pt x="0" y="44"/>
                    </a:moveTo>
                    <a:cubicBezTo>
                      <a:pt x="6" y="38"/>
                      <a:pt x="18" y="29"/>
                      <a:pt x="22" y="20"/>
                    </a:cubicBezTo>
                    <a:cubicBezTo>
                      <a:pt x="27" y="10"/>
                      <a:pt x="25" y="4"/>
                      <a:pt x="36" y="0"/>
                    </a:cubicBezTo>
                    <a:cubicBezTo>
                      <a:pt x="43" y="11"/>
                      <a:pt x="36" y="24"/>
                      <a:pt x="24" y="28"/>
                    </a:cubicBezTo>
                    <a:cubicBezTo>
                      <a:pt x="21" y="38"/>
                      <a:pt x="12" y="47"/>
                      <a:pt x="2" y="50"/>
                    </a:cubicBezTo>
                    <a:cubicBezTo>
                      <a:pt x="1" y="48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3" name="Freeform 33"/>
              <p:cNvSpPr>
                <a:spLocks/>
              </p:cNvSpPr>
              <p:nvPr userDrawn="1"/>
            </p:nvSpPr>
            <p:spPr bwMode="ltGray">
              <a:xfrm>
                <a:off x="4808" y="597"/>
                <a:ext cx="701" cy="438"/>
              </a:xfrm>
              <a:custGeom>
                <a:avLst/>
                <a:gdLst>
                  <a:gd name="T0" fmla="*/ 21 w 471"/>
                  <a:gd name="T1" fmla="*/ 280 h 281"/>
                  <a:gd name="T2" fmla="*/ 24 w 471"/>
                  <a:gd name="T3" fmla="*/ 250 h 281"/>
                  <a:gd name="T4" fmla="*/ 22 w 471"/>
                  <a:gd name="T5" fmla="*/ 245 h 281"/>
                  <a:gd name="T6" fmla="*/ 16 w 471"/>
                  <a:gd name="T7" fmla="*/ 218 h 281"/>
                  <a:gd name="T8" fmla="*/ 4 w 471"/>
                  <a:gd name="T9" fmla="*/ 215 h 281"/>
                  <a:gd name="T10" fmla="*/ 0 w 471"/>
                  <a:gd name="T11" fmla="*/ 191 h 281"/>
                  <a:gd name="T12" fmla="*/ 12 w 471"/>
                  <a:gd name="T13" fmla="*/ 180 h 281"/>
                  <a:gd name="T14" fmla="*/ 6 w 471"/>
                  <a:gd name="T15" fmla="*/ 165 h 281"/>
                  <a:gd name="T16" fmla="*/ 2 w 471"/>
                  <a:gd name="T17" fmla="*/ 160 h 281"/>
                  <a:gd name="T18" fmla="*/ 28 w 471"/>
                  <a:gd name="T19" fmla="*/ 120 h 281"/>
                  <a:gd name="T20" fmla="*/ 44 w 471"/>
                  <a:gd name="T21" fmla="*/ 96 h 281"/>
                  <a:gd name="T22" fmla="*/ 42 w 471"/>
                  <a:gd name="T23" fmla="*/ 70 h 281"/>
                  <a:gd name="T24" fmla="*/ 24 w 471"/>
                  <a:gd name="T25" fmla="*/ 43 h 281"/>
                  <a:gd name="T26" fmla="*/ 20 w 471"/>
                  <a:gd name="T27" fmla="*/ 32 h 281"/>
                  <a:gd name="T28" fmla="*/ 26 w 471"/>
                  <a:gd name="T29" fmla="*/ 36 h 281"/>
                  <a:gd name="T30" fmla="*/ 48 w 471"/>
                  <a:gd name="T31" fmla="*/ 35 h 281"/>
                  <a:gd name="T32" fmla="*/ 64 w 471"/>
                  <a:gd name="T33" fmla="*/ 11 h 281"/>
                  <a:gd name="T34" fmla="*/ 82 w 471"/>
                  <a:gd name="T35" fmla="*/ 0 h 281"/>
                  <a:gd name="T36" fmla="*/ 88 w 471"/>
                  <a:gd name="T37" fmla="*/ 2 h 281"/>
                  <a:gd name="T38" fmla="*/ 92 w 471"/>
                  <a:gd name="T39" fmla="*/ 9 h 281"/>
                  <a:gd name="T40" fmla="*/ 98 w 471"/>
                  <a:gd name="T41" fmla="*/ 5 h 281"/>
                  <a:gd name="T42" fmla="*/ 110 w 471"/>
                  <a:gd name="T43" fmla="*/ 8 h 281"/>
                  <a:gd name="T44" fmla="*/ 116 w 471"/>
                  <a:gd name="T45" fmla="*/ 9 h 281"/>
                  <a:gd name="T46" fmla="*/ 141 w 471"/>
                  <a:gd name="T47" fmla="*/ 14 h 281"/>
                  <a:gd name="T48" fmla="*/ 155 w 471"/>
                  <a:gd name="T49" fmla="*/ 24 h 281"/>
                  <a:gd name="T50" fmla="*/ 167 w 471"/>
                  <a:gd name="T51" fmla="*/ 17 h 281"/>
                  <a:gd name="T52" fmla="*/ 173 w 471"/>
                  <a:gd name="T53" fmla="*/ 14 h 281"/>
                  <a:gd name="T54" fmla="*/ 195 w 471"/>
                  <a:gd name="T55" fmla="*/ 14 h 281"/>
                  <a:gd name="T56" fmla="*/ 211 w 471"/>
                  <a:gd name="T57" fmla="*/ 32 h 281"/>
                  <a:gd name="T58" fmla="*/ 231 w 471"/>
                  <a:gd name="T59" fmla="*/ 59 h 281"/>
                  <a:gd name="T60" fmla="*/ 245 w 471"/>
                  <a:gd name="T61" fmla="*/ 70 h 281"/>
                  <a:gd name="T62" fmla="*/ 257 w 471"/>
                  <a:gd name="T63" fmla="*/ 68 h 281"/>
                  <a:gd name="T64" fmla="*/ 270 w 471"/>
                  <a:gd name="T65" fmla="*/ 65 h 281"/>
                  <a:gd name="T66" fmla="*/ 290 w 471"/>
                  <a:gd name="T67" fmla="*/ 71 h 281"/>
                  <a:gd name="T68" fmla="*/ 300 w 471"/>
                  <a:gd name="T69" fmla="*/ 81 h 281"/>
                  <a:gd name="T70" fmla="*/ 308 w 471"/>
                  <a:gd name="T71" fmla="*/ 90 h 281"/>
                  <a:gd name="T72" fmla="*/ 318 w 471"/>
                  <a:gd name="T73" fmla="*/ 111 h 281"/>
                  <a:gd name="T74" fmla="*/ 322 w 471"/>
                  <a:gd name="T75" fmla="*/ 120 h 281"/>
                  <a:gd name="T76" fmla="*/ 324 w 471"/>
                  <a:gd name="T77" fmla="*/ 125 h 281"/>
                  <a:gd name="T78" fmla="*/ 310 w 471"/>
                  <a:gd name="T79" fmla="*/ 142 h 281"/>
                  <a:gd name="T80" fmla="*/ 322 w 471"/>
                  <a:gd name="T81" fmla="*/ 141 h 281"/>
                  <a:gd name="T82" fmla="*/ 342 w 471"/>
                  <a:gd name="T83" fmla="*/ 155 h 281"/>
                  <a:gd name="T84" fmla="*/ 364 w 471"/>
                  <a:gd name="T85" fmla="*/ 157 h 281"/>
                  <a:gd name="T86" fmla="*/ 380 w 471"/>
                  <a:gd name="T87" fmla="*/ 168 h 281"/>
                  <a:gd name="T88" fmla="*/ 382 w 471"/>
                  <a:gd name="T89" fmla="*/ 172 h 281"/>
                  <a:gd name="T90" fmla="*/ 382 w 471"/>
                  <a:gd name="T91" fmla="*/ 176 h 281"/>
                  <a:gd name="T92" fmla="*/ 394 w 471"/>
                  <a:gd name="T93" fmla="*/ 172 h 281"/>
                  <a:gd name="T94" fmla="*/ 400 w 471"/>
                  <a:gd name="T95" fmla="*/ 171 h 281"/>
                  <a:gd name="T96" fmla="*/ 439 w 471"/>
                  <a:gd name="T97" fmla="*/ 185 h 281"/>
                  <a:gd name="T98" fmla="*/ 447 w 471"/>
                  <a:gd name="T99" fmla="*/ 199 h 281"/>
                  <a:gd name="T100" fmla="*/ 465 w 471"/>
                  <a:gd name="T101" fmla="*/ 201 h 281"/>
                  <a:gd name="T102" fmla="*/ 471 w 471"/>
                  <a:gd name="T103" fmla="*/ 215 h 281"/>
                  <a:gd name="T104" fmla="*/ 451 w 471"/>
                  <a:gd name="T105" fmla="*/ 258 h 281"/>
                  <a:gd name="T106" fmla="*/ 435 w 471"/>
                  <a:gd name="T107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71" h="281">
                    <a:moveTo>
                      <a:pt x="21" y="280"/>
                    </a:moveTo>
                    <a:cubicBezTo>
                      <a:pt x="32" y="281"/>
                      <a:pt x="25" y="253"/>
                      <a:pt x="24" y="250"/>
                    </a:cubicBezTo>
                    <a:cubicBezTo>
                      <a:pt x="23" y="248"/>
                      <a:pt x="22" y="245"/>
                      <a:pt x="22" y="245"/>
                    </a:cubicBezTo>
                    <a:cubicBezTo>
                      <a:pt x="21" y="243"/>
                      <a:pt x="20" y="221"/>
                      <a:pt x="16" y="218"/>
                    </a:cubicBezTo>
                    <a:cubicBezTo>
                      <a:pt x="13" y="216"/>
                      <a:pt x="4" y="215"/>
                      <a:pt x="4" y="215"/>
                    </a:cubicBezTo>
                    <a:cubicBezTo>
                      <a:pt x="0" y="207"/>
                      <a:pt x="3" y="200"/>
                      <a:pt x="0" y="191"/>
                    </a:cubicBezTo>
                    <a:cubicBezTo>
                      <a:pt x="2" y="185"/>
                      <a:pt x="7" y="186"/>
                      <a:pt x="12" y="180"/>
                    </a:cubicBezTo>
                    <a:cubicBezTo>
                      <a:pt x="14" y="172"/>
                      <a:pt x="14" y="169"/>
                      <a:pt x="6" y="165"/>
                    </a:cubicBezTo>
                    <a:cubicBezTo>
                      <a:pt x="4" y="163"/>
                      <a:pt x="2" y="162"/>
                      <a:pt x="2" y="160"/>
                    </a:cubicBezTo>
                    <a:cubicBezTo>
                      <a:pt x="2" y="150"/>
                      <a:pt x="16" y="123"/>
                      <a:pt x="28" y="120"/>
                    </a:cubicBezTo>
                    <a:cubicBezTo>
                      <a:pt x="32" y="111"/>
                      <a:pt x="40" y="105"/>
                      <a:pt x="44" y="96"/>
                    </a:cubicBezTo>
                    <a:cubicBezTo>
                      <a:pt x="39" y="83"/>
                      <a:pt x="38" y="85"/>
                      <a:pt x="42" y="70"/>
                    </a:cubicBezTo>
                    <a:cubicBezTo>
                      <a:pt x="38" y="60"/>
                      <a:pt x="34" y="48"/>
                      <a:pt x="24" y="43"/>
                    </a:cubicBezTo>
                    <a:cubicBezTo>
                      <a:pt x="18" y="36"/>
                      <a:pt x="10" y="37"/>
                      <a:pt x="20" y="32"/>
                    </a:cubicBezTo>
                    <a:cubicBezTo>
                      <a:pt x="27" y="34"/>
                      <a:pt x="26" y="32"/>
                      <a:pt x="26" y="36"/>
                    </a:cubicBezTo>
                    <a:cubicBezTo>
                      <a:pt x="34" y="41"/>
                      <a:pt x="39" y="39"/>
                      <a:pt x="48" y="35"/>
                    </a:cubicBezTo>
                    <a:cubicBezTo>
                      <a:pt x="45" y="22"/>
                      <a:pt x="48" y="14"/>
                      <a:pt x="64" y="11"/>
                    </a:cubicBezTo>
                    <a:cubicBezTo>
                      <a:pt x="71" y="8"/>
                      <a:pt x="75" y="3"/>
                      <a:pt x="82" y="0"/>
                    </a:cubicBezTo>
                    <a:cubicBezTo>
                      <a:pt x="84" y="1"/>
                      <a:pt x="88" y="0"/>
                      <a:pt x="88" y="2"/>
                    </a:cubicBezTo>
                    <a:cubicBezTo>
                      <a:pt x="90" y="12"/>
                      <a:pt x="75" y="13"/>
                      <a:pt x="92" y="9"/>
                    </a:cubicBezTo>
                    <a:cubicBezTo>
                      <a:pt x="94" y="8"/>
                      <a:pt x="96" y="5"/>
                      <a:pt x="98" y="5"/>
                    </a:cubicBezTo>
                    <a:cubicBezTo>
                      <a:pt x="102" y="4"/>
                      <a:pt x="106" y="7"/>
                      <a:pt x="110" y="8"/>
                    </a:cubicBezTo>
                    <a:cubicBezTo>
                      <a:pt x="112" y="8"/>
                      <a:pt x="116" y="9"/>
                      <a:pt x="116" y="9"/>
                    </a:cubicBezTo>
                    <a:cubicBezTo>
                      <a:pt x="122" y="16"/>
                      <a:pt x="129" y="13"/>
                      <a:pt x="141" y="14"/>
                    </a:cubicBezTo>
                    <a:cubicBezTo>
                      <a:pt x="143" y="21"/>
                      <a:pt x="147" y="22"/>
                      <a:pt x="155" y="24"/>
                    </a:cubicBezTo>
                    <a:cubicBezTo>
                      <a:pt x="159" y="22"/>
                      <a:pt x="163" y="20"/>
                      <a:pt x="167" y="17"/>
                    </a:cubicBezTo>
                    <a:cubicBezTo>
                      <a:pt x="169" y="16"/>
                      <a:pt x="173" y="14"/>
                      <a:pt x="173" y="14"/>
                    </a:cubicBezTo>
                    <a:cubicBezTo>
                      <a:pt x="195" y="26"/>
                      <a:pt x="175" y="20"/>
                      <a:pt x="195" y="14"/>
                    </a:cubicBezTo>
                    <a:cubicBezTo>
                      <a:pt x="207" y="17"/>
                      <a:pt x="201" y="26"/>
                      <a:pt x="211" y="32"/>
                    </a:cubicBezTo>
                    <a:cubicBezTo>
                      <a:pt x="214" y="38"/>
                      <a:pt x="224" y="55"/>
                      <a:pt x="231" y="59"/>
                    </a:cubicBezTo>
                    <a:cubicBezTo>
                      <a:pt x="241" y="70"/>
                      <a:pt x="235" y="67"/>
                      <a:pt x="245" y="70"/>
                    </a:cubicBezTo>
                    <a:cubicBezTo>
                      <a:pt x="249" y="69"/>
                      <a:pt x="253" y="69"/>
                      <a:pt x="257" y="68"/>
                    </a:cubicBezTo>
                    <a:cubicBezTo>
                      <a:pt x="261" y="67"/>
                      <a:pt x="270" y="65"/>
                      <a:pt x="270" y="65"/>
                    </a:cubicBezTo>
                    <a:cubicBezTo>
                      <a:pt x="278" y="66"/>
                      <a:pt x="283" y="67"/>
                      <a:pt x="290" y="71"/>
                    </a:cubicBezTo>
                    <a:cubicBezTo>
                      <a:pt x="304" y="88"/>
                      <a:pt x="282" y="62"/>
                      <a:pt x="300" y="81"/>
                    </a:cubicBezTo>
                    <a:cubicBezTo>
                      <a:pt x="302" y="84"/>
                      <a:pt x="308" y="90"/>
                      <a:pt x="308" y="90"/>
                    </a:cubicBezTo>
                    <a:cubicBezTo>
                      <a:pt x="311" y="98"/>
                      <a:pt x="315" y="103"/>
                      <a:pt x="318" y="111"/>
                    </a:cubicBezTo>
                    <a:cubicBezTo>
                      <a:pt x="319" y="114"/>
                      <a:pt x="321" y="117"/>
                      <a:pt x="322" y="120"/>
                    </a:cubicBezTo>
                    <a:cubicBezTo>
                      <a:pt x="323" y="122"/>
                      <a:pt x="324" y="125"/>
                      <a:pt x="324" y="125"/>
                    </a:cubicBezTo>
                    <a:cubicBezTo>
                      <a:pt x="321" y="132"/>
                      <a:pt x="313" y="134"/>
                      <a:pt x="310" y="142"/>
                    </a:cubicBezTo>
                    <a:cubicBezTo>
                      <a:pt x="313" y="151"/>
                      <a:pt x="317" y="146"/>
                      <a:pt x="322" y="141"/>
                    </a:cubicBezTo>
                    <a:cubicBezTo>
                      <a:pt x="341" y="143"/>
                      <a:pt x="339" y="142"/>
                      <a:pt x="342" y="155"/>
                    </a:cubicBezTo>
                    <a:cubicBezTo>
                      <a:pt x="351" y="150"/>
                      <a:pt x="355" y="152"/>
                      <a:pt x="364" y="157"/>
                    </a:cubicBezTo>
                    <a:cubicBezTo>
                      <a:pt x="369" y="162"/>
                      <a:pt x="372" y="166"/>
                      <a:pt x="380" y="168"/>
                    </a:cubicBezTo>
                    <a:cubicBezTo>
                      <a:pt x="381" y="169"/>
                      <a:pt x="383" y="171"/>
                      <a:pt x="382" y="172"/>
                    </a:cubicBezTo>
                    <a:cubicBezTo>
                      <a:pt x="380" y="176"/>
                      <a:pt x="368" y="172"/>
                      <a:pt x="382" y="176"/>
                    </a:cubicBezTo>
                    <a:cubicBezTo>
                      <a:pt x="386" y="175"/>
                      <a:pt x="390" y="173"/>
                      <a:pt x="394" y="172"/>
                    </a:cubicBezTo>
                    <a:cubicBezTo>
                      <a:pt x="396" y="172"/>
                      <a:pt x="400" y="171"/>
                      <a:pt x="400" y="171"/>
                    </a:cubicBezTo>
                    <a:cubicBezTo>
                      <a:pt x="413" y="177"/>
                      <a:pt x="427" y="179"/>
                      <a:pt x="439" y="185"/>
                    </a:cubicBezTo>
                    <a:cubicBezTo>
                      <a:pt x="441" y="190"/>
                      <a:pt x="445" y="194"/>
                      <a:pt x="447" y="199"/>
                    </a:cubicBezTo>
                    <a:cubicBezTo>
                      <a:pt x="453" y="198"/>
                      <a:pt x="460" y="195"/>
                      <a:pt x="465" y="201"/>
                    </a:cubicBezTo>
                    <a:cubicBezTo>
                      <a:pt x="468" y="205"/>
                      <a:pt x="471" y="215"/>
                      <a:pt x="471" y="215"/>
                    </a:cubicBezTo>
                    <a:cubicBezTo>
                      <a:pt x="468" y="231"/>
                      <a:pt x="469" y="248"/>
                      <a:pt x="451" y="258"/>
                    </a:cubicBezTo>
                    <a:cubicBezTo>
                      <a:pt x="447" y="262"/>
                      <a:pt x="437" y="275"/>
                      <a:pt x="435" y="281"/>
                    </a:cubicBezTo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4" name="Freeform 34"/>
              <p:cNvSpPr>
                <a:spLocks/>
              </p:cNvSpPr>
              <p:nvPr userDrawn="1"/>
            </p:nvSpPr>
            <p:spPr bwMode="ltGray">
              <a:xfrm>
                <a:off x="3880" y="-7"/>
                <a:ext cx="984" cy="692"/>
              </a:xfrm>
              <a:custGeom>
                <a:avLst/>
                <a:gdLst>
                  <a:gd name="T0" fmla="*/ 406 w 984"/>
                  <a:gd name="T1" fmla="*/ 6 h 844"/>
                  <a:gd name="T2" fmla="*/ 502 w 984"/>
                  <a:gd name="T3" fmla="*/ 34 h 844"/>
                  <a:gd name="T4" fmla="*/ 550 w 984"/>
                  <a:gd name="T5" fmla="*/ 38 h 844"/>
                  <a:gd name="T6" fmla="*/ 578 w 984"/>
                  <a:gd name="T7" fmla="*/ 130 h 844"/>
                  <a:gd name="T8" fmla="*/ 586 w 984"/>
                  <a:gd name="T9" fmla="*/ 90 h 844"/>
                  <a:gd name="T10" fmla="*/ 606 w 984"/>
                  <a:gd name="T11" fmla="*/ 70 h 844"/>
                  <a:gd name="T12" fmla="*/ 642 w 984"/>
                  <a:gd name="T13" fmla="*/ 126 h 844"/>
                  <a:gd name="T14" fmla="*/ 682 w 984"/>
                  <a:gd name="T15" fmla="*/ 98 h 844"/>
                  <a:gd name="T16" fmla="*/ 706 w 984"/>
                  <a:gd name="T17" fmla="*/ 86 h 844"/>
                  <a:gd name="T18" fmla="*/ 762 w 984"/>
                  <a:gd name="T19" fmla="*/ 2 h 844"/>
                  <a:gd name="T20" fmla="*/ 798 w 984"/>
                  <a:gd name="T21" fmla="*/ 70 h 844"/>
                  <a:gd name="T22" fmla="*/ 798 w 984"/>
                  <a:gd name="T23" fmla="*/ 130 h 844"/>
                  <a:gd name="T24" fmla="*/ 790 w 984"/>
                  <a:gd name="T25" fmla="*/ 158 h 844"/>
                  <a:gd name="T26" fmla="*/ 766 w 984"/>
                  <a:gd name="T27" fmla="*/ 162 h 844"/>
                  <a:gd name="T28" fmla="*/ 762 w 984"/>
                  <a:gd name="T29" fmla="*/ 186 h 844"/>
                  <a:gd name="T30" fmla="*/ 802 w 984"/>
                  <a:gd name="T31" fmla="*/ 226 h 844"/>
                  <a:gd name="T32" fmla="*/ 786 w 984"/>
                  <a:gd name="T33" fmla="*/ 322 h 844"/>
                  <a:gd name="T34" fmla="*/ 830 w 984"/>
                  <a:gd name="T35" fmla="*/ 414 h 844"/>
                  <a:gd name="T36" fmla="*/ 854 w 984"/>
                  <a:gd name="T37" fmla="*/ 450 h 844"/>
                  <a:gd name="T38" fmla="*/ 830 w 984"/>
                  <a:gd name="T39" fmla="*/ 450 h 844"/>
                  <a:gd name="T40" fmla="*/ 746 w 984"/>
                  <a:gd name="T41" fmla="*/ 378 h 844"/>
                  <a:gd name="T42" fmla="*/ 678 w 984"/>
                  <a:gd name="T43" fmla="*/ 402 h 844"/>
                  <a:gd name="T44" fmla="*/ 590 w 984"/>
                  <a:gd name="T45" fmla="*/ 442 h 844"/>
                  <a:gd name="T46" fmla="*/ 642 w 984"/>
                  <a:gd name="T47" fmla="*/ 578 h 844"/>
                  <a:gd name="T48" fmla="*/ 710 w 984"/>
                  <a:gd name="T49" fmla="*/ 610 h 844"/>
                  <a:gd name="T50" fmla="*/ 738 w 984"/>
                  <a:gd name="T51" fmla="*/ 550 h 844"/>
                  <a:gd name="T52" fmla="*/ 774 w 984"/>
                  <a:gd name="T53" fmla="*/ 570 h 844"/>
                  <a:gd name="T54" fmla="*/ 766 w 984"/>
                  <a:gd name="T55" fmla="*/ 630 h 844"/>
                  <a:gd name="T56" fmla="*/ 802 w 984"/>
                  <a:gd name="T57" fmla="*/ 670 h 844"/>
                  <a:gd name="T58" fmla="*/ 838 w 984"/>
                  <a:gd name="T59" fmla="*/ 658 h 844"/>
                  <a:gd name="T60" fmla="*/ 922 w 984"/>
                  <a:gd name="T61" fmla="*/ 806 h 844"/>
                  <a:gd name="T62" fmla="*/ 942 w 984"/>
                  <a:gd name="T63" fmla="*/ 826 h 844"/>
                  <a:gd name="T64" fmla="*/ 874 w 984"/>
                  <a:gd name="T65" fmla="*/ 810 h 844"/>
                  <a:gd name="T66" fmla="*/ 830 w 984"/>
                  <a:gd name="T67" fmla="*/ 758 h 844"/>
                  <a:gd name="T68" fmla="*/ 778 w 984"/>
                  <a:gd name="T69" fmla="*/ 710 h 844"/>
                  <a:gd name="T70" fmla="*/ 702 w 984"/>
                  <a:gd name="T71" fmla="*/ 662 h 844"/>
                  <a:gd name="T72" fmla="*/ 614 w 984"/>
                  <a:gd name="T73" fmla="*/ 646 h 844"/>
                  <a:gd name="T74" fmla="*/ 506 w 984"/>
                  <a:gd name="T75" fmla="*/ 594 h 844"/>
                  <a:gd name="T76" fmla="*/ 462 w 984"/>
                  <a:gd name="T77" fmla="*/ 506 h 844"/>
                  <a:gd name="T78" fmla="*/ 430 w 984"/>
                  <a:gd name="T79" fmla="*/ 462 h 844"/>
                  <a:gd name="T80" fmla="*/ 382 w 984"/>
                  <a:gd name="T81" fmla="*/ 430 h 844"/>
                  <a:gd name="T82" fmla="*/ 342 w 984"/>
                  <a:gd name="T83" fmla="*/ 370 h 844"/>
                  <a:gd name="T84" fmla="*/ 354 w 984"/>
                  <a:gd name="T85" fmla="*/ 414 h 844"/>
                  <a:gd name="T86" fmla="*/ 418 w 984"/>
                  <a:gd name="T87" fmla="*/ 494 h 844"/>
                  <a:gd name="T88" fmla="*/ 422 w 984"/>
                  <a:gd name="T89" fmla="*/ 526 h 844"/>
                  <a:gd name="T90" fmla="*/ 394 w 984"/>
                  <a:gd name="T91" fmla="*/ 498 h 844"/>
                  <a:gd name="T92" fmla="*/ 354 w 984"/>
                  <a:gd name="T93" fmla="*/ 466 h 844"/>
                  <a:gd name="T94" fmla="*/ 314 w 984"/>
                  <a:gd name="T95" fmla="*/ 402 h 844"/>
                  <a:gd name="T96" fmla="*/ 266 w 984"/>
                  <a:gd name="T97" fmla="*/ 346 h 844"/>
                  <a:gd name="T98" fmla="*/ 210 w 984"/>
                  <a:gd name="T99" fmla="*/ 314 h 844"/>
                  <a:gd name="T100" fmla="*/ 154 w 984"/>
                  <a:gd name="T101" fmla="*/ 238 h 844"/>
                  <a:gd name="T102" fmla="*/ 66 w 984"/>
                  <a:gd name="T103" fmla="*/ 66 h 844"/>
                  <a:gd name="T104" fmla="*/ 34 w 984"/>
                  <a:gd name="T105" fmla="*/ 38 h 844"/>
                  <a:gd name="T106" fmla="*/ 46 w 984"/>
                  <a:gd name="T107" fmla="*/ 22 h 844"/>
                  <a:gd name="T108" fmla="*/ 102 w 984"/>
                  <a:gd name="T109" fmla="*/ 70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84" h="844">
                    <a:moveTo>
                      <a:pt x="82" y="38"/>
                    </a:moveTo>
                    <a:lnTo>
                      <a:pt x="406" y="6"/>
                    </a:lnTo>
                    <a:cubicBezTo>
                      <a:pt x="497" y="22"/>
                      <a:pt x="465" y="0"/>
                      <a:pt x="474" y="54"/>
                    </a:cubicBezTo>
                    <a:cubicBezTo>
                      <a:pt x="492" y="48"/>
                      <a:pt x="484" y="40"/>
                      <a:pt x="502" y="34"/>
                    </a:cubicBezTo>
                    <a:cubicBezTo>
                      <a:pt x="510" y="37"/>
                      <a:pt x="517" y="46"/>
                      <a:pt x="526" y="46"/>
                    </a:cubicBezTo>
                    <a:cubicBezTo>
                      <a:pt x="534" y="46"/>
                      <a:pt x="550" y="38"/>
                      <a:pt x="550" y="38"/>
                    </a:cubicBezTo>
                    <a:cubicBezTo>
                      <a:pt x="556" y="55"/>
                      <a:pt x="552" y="60"/>
                      <a:pt x="542" y="74"/>
                    </a:cubicBezTo>
                    <a:cubicBezTo>
                      <a:pt x="555" y="114"/>
                      <a:pt x="550" y="102"/>
                      <a:pt x="578" y="130"/>
                    </a:cubicBezTo>
                    <a:cubicBezTo>
                      <a:pt x="584" y="148"/>
                      <a:pt x="590" y="148"/>
                      <a:pt x="606" y="138"/>
                    </a:cubicBezTo>
                    <a:cubicBezTo>
                      <a:pt x="600" y="119"/>
                      <a:pt x="594" y="107"/>
                      <a:pt x="586" y="90"/>
                    </a:cubicBezTo>
                    <a:cubicBezTo>
                      <a:pt x="583" y="82"/>
                      <a:pt x="578" y="66"/>
                      <a:pt x="578" y="66"/>
                    </a:cubicBezTo>
                    <a:cubicBezTo>
                      <a:pt x="585" y="44"/>
                      <a:pt x="597" y="56"/>
                      <a:pt x="606" y="70"/>
                    </a:cubicBezTo>
                    <a:cubicBezTo>
                      <a:pt x="609" y="86"/>
                      <a:pt x="608" y="117"/>
                      <a:pt x="626" y="90"/>
                    </a:cubicBezTo>
                    <a:cubicBezTo>
                      <a:pt x="648" y="97"/>
                      <a:pt x="646" y="104"/>
                      <a:pt x="642" y="126"/>
                    </a:cubicBezTo>
                    <a:cubicBezTo>
                      <a:pt x="650" y="150"/>
                      <a:pt x="665" y="141"/>
                      <a:pt x="682" y="130"/>
                    </a:cubicBezTo>
                    <a:cubicBezTo>
                      <a:pt x="689" y="108"/>
                      <a:pt x="673" y="124"/>
                      <a:pt x="682" y="98"/>
                    </a:cubicBezTo>
                    <a:cubicBezTo>
                      <a:pt x="683" y="94"/>
                      <a:pt x="690" y="96"/>
                      <a:pt x="694" y="94"/>
                    </a:cubicBezTo>
                    <a:cubicBezTo>
                      <a:pt x="698" y="92"/>
                      <a:pt x="702" y="89"/>
                      <a:pt x="706" y="86"/>
                    </a:cubicBezTo>
                    <a:cubicBezTo>
                      <a:pt x="717" y="54"/>
                      <a:pt x="688" y="54"/>
                      <a:pt x="742" y="46"/>
                    </a:cubicBezTo>
                    <a:cubicBezTo>
                      <a:pt x="748" y="27"/>
                      <a:pt x="741" y="9"/>
                      <a:pt x="762" y="2"/>
                    </a:cubicBezTo>
                    <a:cubicBezTo>
                      <a:pt x="788" y="11"/>
                      <a:pt x="777" y="38"/>
                      <a:pt x="802" y="46"/>
                    </a:cubicBezTo>
                    <a:cubicBezTo>
                      <a:pt x="831" y="36"/>
                      <a:pt x="805" y="63"/>
                      <a:pt x="798" y="70"/>
                    </a:cubicBezTo>
                    <a:cubicBezTo>
                      <a:pt x="789" y="96"/>
                      <a:pt x="787" y="96"/>
                      <a:pt x="802" y="118"/>
                    </a:cubicBezTo>
                    <a:cubicBezTo>
                      <a:pt x="801" y="122"/>
                      <a:pt x="801" y="127"/>
                      <a:pt x="798" y="130"/>
                    </a:cubicBezTo>
                    <a:cubicBezTo>
                      <a:pt x="794" y="133"/>
                      <a:pt x="784" y="129"/>
                      <a:pt x="782" y="134"/>
                    </a:cubicBezTo>
                    <a:cubicBezTo>
                      <a:pt x="780" y="142"/>
                      <a:pt x="790" y="158"/>
                      <a:pt x="790" y="158"/>
                    </a:cubicBezTo>
                    <a:cubicBezTo>
                      <a:pt x="786" y="161"/>
                      <a:pt x="783" y="165"/>
                      <a:pt x="778" y="166"/>
                    </a:cubicBezTo>
                    <a:cubicBezTo>
                      <a:pt x="774" y="167"/>
                      <a:pt x="769" y="159"/>
                      <a:pt x="766" y="162"/>
                    </a:cubicBezTo>
                    <a:cubicBezTo>
                      <a:pt x="758" y="170"/>
                      <a:pt x="794" y="182"/>
                      <a:pt x="794" y="182"/>
                    </a:cubicBezTo>
                    <a:cubicBezTo>
                      <a:pt x="804" y="211"/>
                      <a:pt x="775" y="190"/>
                      <a:pt x="762" y="186"/>
                    </a:cubicBezTo>
                    <a:cubicBezTo>
                      <a:pt x="767" y="194"/>
                      <a:pt x="773" y="202"/>
                      <a:pt x="778" y="210"/>
                    </a:cubicBezTo>
                    <a:cubicBezTo>
                      <a:pt x="783" y="218"/>
                      <a:pt x="802" y="226"/>
                      <a:pt x="802" y="226"/>
                    </a:cubicBezTo>
                    <a:cubicBezTo>
                      <a:pt x="813" y="242"/>
                      <a:pt x="804" y="245"/>
                      <a:pt x="810" y="262"/>
                    </a:cubicBezTo>
                    <a:cubicBezTo>
                      <a:pt x="803" y="282"/>
                      <a:pt x="793" y="301"/>
                      <a:pt x="786" y="322"/>
                    </a:cubicBezTo>
                    <a:cubicBezTo>
                      <a:pt x="783" y="330"/>
                      <a:pt x="778" y="346"/>
                      <a:pt x="778" y="346"/>
                    </a:cubicBezTo>
                    <a:cubicBezTo>
                      <a:pt x="785" y="366"/>
                      <a:pt x="817" y="394"/>
                      <a:pt x="830" y="414"/>
                    </a:cubicBezTo>
                    <a:cubicBezTo>
                      <a:pt x="835" y="422"/>
                      <a:pt x="841" y="430"/>
                      <a:pt x="846" y="438"/>
                    </a:cubicBezTo>
                    <a:cubicBezTo>
                      <a:pt x="849" y="442"/>
                      <a:pt x="854" y="450"/>
                      <a:pt x="854" y="450"/>
                    </a:cubicBezTo>
                    <a:cubicBezTo>
                      <a:pt x="853" y="457"/>
                      <a:pt x="855" y="466"/>
                      <a:pt x="850" y="470"/>
                    </a:cubicBezTo>
                    <a:cubicBezTo>
                      <a:pt x="844" y="475"/>
                      <a:pt x="831" y="451"/>
                      <a:pt x="830" y="450"/>
                    </a:cubicBezTo>
                    <a:cubicBezTo>
                      <a:pt x="811" y="431"/>
                      <a:pt x="789" y="421"/>
                      <a:pt x="774" y="398"/>
                    </a:cubicBezTo>
                    <a:cubicBezTo>
                      <a:pt x="769" y="379"/>
                      <a:pt x="766" y="371"/>
                      <a:pt x="746" y="378"/>
                    </a:cubicBezTo>
                    <a:cubicBezTo>
                      <a:pt x="717" y="368"/>
                      <a:pt x="730" y="368"/>
                      <a:pt x="706" y="374"/>
                    </a:cubicBezTo>
                    <a:cubicBezTo>
                      <a:pt x="688" y="402"/>
                      <a:pt x="699" y="395"/>
                      <a:pt x="678" y="402"/>
                    </a:cubicBezTo>
                    <a:cubicBezTo>
                      <a:pt x="654" y="386"/>
                      <a:pt x="650" y="390"/>
                      <a:pt x="618" y="394"/>
                    </a:cubicBezTo>
                    <a:cubicBezTo>
                      <a:pt x="607" y="411"/>
                      <a:pt x="601" y="426"/>
                      <a:pt x="590" y="442"/>
                    </a:cubicBezTo>
                    <a:cubicBezTo>
                      <a:pt x="600" y="471"/>
                      <a:pt x="593" y="459"/>
                      <a:pt x="606" y="478"/>
                    </a:cubicBezTo>
                    <a:cubicBezTo>
                      <a:pt x="593" y="518"/>
                      <a:pt x="622" y="548"/>
                      <a:pt x="642" y="578"/>
                    </a:cubicBezTo>
                    <a:cubicBezTo>
                      <a:pt x="651" y="591"/>
                      <a:pt x="651" y="601"/>
                      <a:pt x="666" y="606"/>
                    </a:cubicBezTo>
                    <a:cubicBezTo>
                      <a:pt x="680" y="627"/>
                      <a:pt x="691" y="623"/>
                      <a:pt x="710" y="610"/>
                    </a:cubicBezTo>
                    <a:cubicBezTo>
                      <a:pt x="729" y="616"/>
                      <a:pt x="729" y="606"/>
                      <a:pt x="734" y="590"/>
                    </a:cubicBezTo>
                    <a:cubicBezTo>
                      <a:pt x="735" y="577"/>
                      <a:pt x="731" y="562"/>
                      <a:pt x="738" y="550"/>
                    </a:cubicBezTo>
                    <a:cubicBezTo>
                      <a:pt x="742" y="543"/>
                      <a:pt x="762" y="542"/>
                      <a:pt x="762" y="542"/>
                    </a:cubicBezTo>
                    <a:cubicBezTo>
                      <a:pt x="783" y="547"/>
                      <a:pt x="786" y="552"/>
                      <a:pt x="774" y="570"/>
                    </a:cubicBezTo>
                    <a:cubicBezTo>
                      <a:pt x="779" y="590"/>
                      <a:pt x="790" y="605"/>
                      <a:pt x="770" y="618"/>
                    </a:cubicBezTo>
                    <a:cubicBezTo>
                      <a:pt x="769" y="622"/>
                      <a:pt x="764" y="626"/>
                      <a:pt x="766" y="630"/>
                    </a:cubicBezTo>
                    <a:cubicBezTo>
                      <a:pt x="768" y="634"/>
                      <a:pt x="775" y="634"/>
                      <a:pt x="778" y="638"/>
                    </a:cubicBezTo>
                    <a:cubicBezTo>
                      <a:pt x="788" y="651"/>
                      <a:pt x="786" y="660"/>
                      <a:pt x="802" y="670"/>
                    </a:cubicBezTo>
                    <a:cubicBezTo>
                      <a:pt x="810" y="667"/>
                      <a:pt x="818" y="665"/>
                      <a:pt x="826" y="662"/>
                    </a:cubicBezTo>
                    <a:cubicBezTo>
                      <a:pt x="830" y="661"/>
                      <a:pt x="838" y="658"/>
                      <a:pt x="838" y="658"/>
                    </a:cubicBezTo>
                    <a:cubicBezTo>
                      <a:pt x="857" y="664"/>
                      <a:pt x="864" y="680"/>
                      <a:pt x="870" y="698"/>
                    </a:cubicBezTo>
                    <a:cubicBezTo>
                      <a:pt x="859" y="731"/>
                      <a:pt x="887" y="794"/>
                      <a:pt x="922" y="806"/>
                    </a:cubicBezTo>
                    <a:cubicBezTo>
                      <a:pt x="938" y="801"/>
                      <a:pt x="941" y="792"/>
                      <a:pt x="958" y="798"/>
                    </a:cubicBezTo>
                    <a:cubicBezTo>
                      <a:pt x="984" y="837"/>
                      <a:pt x="928" y="784"/>
                      <a:pt x="942" y="826"/>
                    </a:cubicBezTo>
                    <a:cubicBezTo>
                      <a:pt x="936" y="844"/>
                      <a:pt x="930" y="844"/>
                      <a:pt x="914" y="834"/>
                    </a:cubicBezTo>
                    <a:cubicBezTo>
                      <a:pt x="903" y="817"/>
                      <a:pt x="890" y="821"/>
                      <a:pt x="874" y="810"/>
                    </a:cubicBezTo>
                    <a:cubicBezTo>
                      <a:pt x="851" y="776"/>
                      <a:pt x="882" y="816"/>
                      <a:pt x="854" y="794"/>
                    </a:cubicBezTo>
                    <a:cubicBezTo>
                      <a:pt x="843" y="785"/>
                      <a:pt x="840" y="768"/>
                      <a:pt x="830" y="758"/>
                    </a:cubicBezTo>
                    <a:cubicBezTo>
                      <a:pt x="824" y="739"/>
                      <a:pt x="817" y="724"/>
                      <a:pt x="798" y="718"/>
                    </a:cubicBezTo>
                    <a:cubicBezTo>
                      <a:pt x="791" y="696"/>
                      <a:pt x="800" y="712"/>
                      <a:pt x="778" y="710"/>
                    </a:cubicBezTo>
                    <a:cubicBezTo>
                      <a:pt x="767" y="709"/>
                      <a:pt x="746" y="702"/>
                      <a:pt x="746" y="702"/>
                    </a:cubicBezTo>
                    <a:cubicBezTo>
                      <a:pt x="729" y="691"/>
                      <a:pt x="720" y="674"/>
                      <a:pt x="702" y="662"/>
                    </a:cubicBezTo>
                    <a:cubicBezTo>
                      <a:pt x="694" y="665"/>
                      <a:pt x="687" y="673"/>
                      <a:pt x="678" y="674"/>
                    </a:cubicBezTo>
                    <a:cubicBezTo>
                      <a:pt x="657" y="677"/>
                      <a:pt x="630" y="657"/>
                      <a:pt x="614" y="646"/>
                    </a:cubicBezTo>
                    <a:cubicBezTo>
                      <a:pt x="600" y="637"/>
                      <a:pt x="580" y="639"/>
                      <a:pt x="566" y="630"/>
                    </a:cubicBezTo>
                    <a:cubicBezTo>
                      <a:pt x="546" y="617"/>
                      <a:pt x="525" y="607"/>
                      <a:pt x="506" y="594"/>
                    </a:cubicBezTo>
                    <a:cubicBezTo>
                      <a:pt x="513" y="572"/>
                      <a:pt x="509" y="551"/>
                      <a:pt x="490" y="538"/>
                    </a:cubicBezTo>
                    <a:cubicBezTo>
                      <a:pt x="485" y="522"/>
                      <a:pt x="476" y="515"/>
                      <a:pt x="462" y="506"/>
                    </a:cubicBezTo>
                    <a:cubicBezTo>
                      <a:pt x="441" y="474"/>
                      <a:pt x="469" y="513"/>
                      <a:pt x="442" y="486"/>
                    </a:cubicBezTo>
                    <a:cubicBezTo>
                      <a:pt x="436" y="480"/>
                      <a:pt x="436" y="468"/>
                      <a:pt x="430" y="462"/>
                    </a:cubicBezTo>
                    <a:cubicBezTo>
                      <a:pt x="427" y="459"/>
                      <a:pt x="422" y="459"/>
                      <a:pt x="418" y="458"/>
                    </a:cubicBezTo>
                    <a:cubicBezTo>
                      <a:pt x="407" y="447"/>
                      <a:pt x="382" y="430"/>
                      <a:pt x="382" y="430"/>
                    </a:cubicBezTo>
                    <a:cubicBezTo>
                      <a:pt x="371" y="413"/>
                      <a:pt x="358" y="399"/>
                      <a:pt x="346" y="382"/>
                    </a:cubicBezTo>
                    <a:cubicBezTo>
                      <a:pt x="344" y="378"/>
                      <a:pt x="345" y="373"/>
                      <a:pt x="342" y="370"/>
                    </a:cubicBezTo>
                    <a:cubicBezTo>
                      <a:pt x="339" y="367"/>
                      <a:pt x="334" y="367"/>
                      <a:pt x="330" y="366"/>
                    </a:cubicBezTo>
                    <a:cubicBezTo>
                      <a:pt x="322" y="390"/>
                      <a:pt x="342" y="398"/>
                      <a:pt x="354" y="414"/>
                    </a:cubicBezTo>
                    <a:cubicBezTo>
                      <a:pt x="368" y="432"/>
                      <a:pt x="372" y="446"/>
                      <a:pt x="390" y="458"/>
                    </a:cubicBezTo>
                    <a:cubicBezTo>
                      <a:pt x="409" y="487"/>
                      <a:pt x="399" y="475"/>
                      <a:pt x="418" y="494"/>
                    </a:cubicBezTo>
                    <a:cubicBezTo>
                      <a:pt x="423" y="510"/>
                      <a:pt x="428" y="517"/>
                      <a:pt x="442" y="526"/>
                    </a:cubicBezTo>
                    <a:cubicBezTo>
                      <a:pt x="450" y="550"/>
                      <a:pt x="432" y="533"/>
                      <a:pt x="422" y="526"/>
                    </a:cubicBezTo>
                    <a:cubicBezTo>
                      <a:pt x="399" y="492"/>
                      <a:pt x="430" y="532"/>
                      <a:pt x="402" y="510"/>
                    </a:cubicBezTo>
                    <a:cubicBezTo>
                      <a:pt x="398" y="507"/>
                      <a:pt x="397" y="501"/>
                      <a:pt x="394" y="498"/>
                    </a:cubicBezTo>
                    <a:cubicBezTo>
                      <a:pt x="391" y="495"/>
                      <a:pt x="386" y="493"/>
                      <a:pt x="382" y="490"/>
                    </a:cubicBezTo>
                    <a:cubicBezTo>
                      <a:pt x="377" y="474"/>
                      <a:pt x="370" y="471"/>
                      <a:pt x="354" y="466"/>
                    </a:cubicBezTo>
                    <a:cubicBezTo>
                      <a:pt x="344" y="452"/>
                      <a:pt x="340" y="447"/>
                      <a:pt x="346" y="430"/>
                    </a:cubicBezTo>
                    <a:cubicBezTo>
                      <a:pt x="338" y="418"/>
                      <a:pt x="314" y="402"/>
                      <a:pt x="314" y="402"/>
                    </a:cubicBezTo>
                    <a:cubicBezTo>
                      <a:pt x="306" y="390"/>
                      <a:pt x="298" y="378"/>
                      <a:pt x="290" y="366"/>
                    </a:cubicBezTo>
                    <a:cubicBezTo>
                      <a:pt x="284" y="357"/>
                      <a:pt x="273" y="354"/>
                      <a:pt x="266" y="346"/>
                    </a:cubicBezTo>
                    <a:cubicBezTo>
                      <a:pt x="263" y="342"/>
                      <a:pt x="262" y="337"/>
                      <a:pt x="258" y="334"/>
                    </a:cubicBezTo>
                    <a:cubicBezTo>
                      <a:pt x="243" y="324"/>
                      <a:pt x="225" y="324"/>
                      <a:pt x="210" y="314"/>
                    </a:cubicBezTo>
                    <a:cubicBezTo>
                      <a:pt x="201" y="300"/>
                      <a:pt x="194" y="291"/>
                      <a:pt x="178" y="286"/>
                    </a:cubicBezTo>
                    <a:cubicBezTo>
                      <a:pt x="160" y="260"/>
                      <a:pt x="192" y="247"/>
                      <a:pt x="154" y="238"/>
                    </a:cubicBezTo>
                    <a:cubicBezTo>
                      <a:pt x="111" y="209"/>
                      <a:pt x="106" y="149"/>
                      <a:pt x="90" y="102"/>
                    </a:cubicBezTo>
                    <a:cubicBezTo>
                      <a:pt x="86" y="90"/>
                      <a:pt x="76" y="73"/>
                      <a:pt x="66" y="66"/>
                    </a:cubicBezTo>
                    <a:cubicBezTo>
                      <a:pt x="58" y="60"/>
                      <a:pt x="42" y="50"/>
                      <a:pt x="42" y="50"/>
                    </a:cubicBezTo>
                    <a:cubicBezTo>
                      <a:pt x="39" y="46"/>
                      <a:pt x="38" y="41"/>
                      <a:pt x="34" y="38"/>
                    </a:cubicBezTo>
                    <a:cubicBezTo>
                      <a:pt x="27" y="34"/>
                      <a:pt x="10" y="30"/>
                      <a:pt x="10" y="30"/>
                    </a:cubicBezTo>
                    <a:cubicBezTo>
                      <a:pt x="0" y="1"/>
                      <a:pt x="31" y="17"/>
                      <a:pt x="46" y="22"/>
                    </a:cubicBezTo>
                    <a:cubicBezTo>
                      <a:pt x="65" y="51"/>
                      <a:pt x="61" y="41"/>
                      <a:pt x="86" y="58"/>
                    </a:cubicBezTo>
                    <a:cubicBezTo>
                      <a:pt x="94" y="70"/>
                      <a:pt x="94" y="93"/>
                      <a:pt x="102" y="70"/>
                    </a:cubicBezTo>
                    <a:cubicBezTo>
                      <a:pt x="95" y="49"/>
                      <a:pt x="82" y="62"/>
                      <a:pt x="82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5" name="Freeform 35"/>
              <p:cNvSpPr>
                <a:spLocks/>
              </p:cNvSpPr>
              <p:nvPr userDrawn="1"/>
            </p:nvSpPr>
            <p:spPr bwMode="ltGray">
              <a:xfrm>
                <a:off x="3577" y="490"/>
                <a:ext cx="36" cy="39"/>
              </a:xfrm>
              <a:custGeom>
                <a:avLst/>
                <a:gdLst>
                  <a:gd name="T0" fmla="*/ 6 w 36"/>
                  <a:gd name="T1" fmla="*/ 28 h 48"/>
                  <a:gd name="T2" fmla="*/ 10 w 36"/>
                  <a:gd name="T3" fmla="*/ 48 h 48"/>
                  <a:gd name="T4" fmla="*/ 6 w 36"/>
                  <a:gd name="T5" fmla="*/ 2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48">
                    <a:moveTo>
                      <a:pt x="6" y="28"/>
                    </a:moveTo>
                    <a:cubicBezTo>
                      <a:pt x="25" y="0"/>
                      <a:pt x="36" y="31"/>
                      <a:pt x="10" y="48"/>
                    </a:cubicBezTo>
                    <a:cubicBezTo>
                      <a:pt x="0" y="34"/>
                      <a:pt x="0" y="40"/>
                      <a:pt x="6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6" name="Freeform 36"/>
              <p:cNvSpPr>
                <a:spLocks/>
              </p:cNvSpPr>
              <p:nvPr userDrawn="1"/>
            </p:nvSpPr>
            <p:spPr bwMode="ltGray">
              <a:xfrm>
                <a:off x="3549" y="475"/>
                <a:ext cx="38" cy="29"/>
              </a:xfrm>
              <a:custGeom>
                <a:avLst/>
                <a:gdLst>
                  <a:gd name="T0" fmla="*/ 0 w 36"/>
                  <a:gd name="T1" fmla="*/ 5 h 37"/>
                  <a:gd name="T2" fmla="*/ 12 w 36"/>
                  <a:gd name="T3" fmla="*/ 1 h 37"/>
                  <a:gd name="T4" fmla="*/ 36 w 36"/>
                  <a:gd name="T5" fmla="*/ 17 h 37"/>
                  <a:gd name="T6" fmla="*/ 8 w 36"/>
                  <a:gd name="T7" fmla="*/ 17 h 37"/>
                  <a:gd name="T8" fmla="*/ 0 w 36"/>
                  <a:gd name="T9" fmla="*/ 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7">
                    <a:moveTo>
                      <a:pt x="0" y="5"/>
                    </a:moveTo>
                    <a:cubicBezTo>
                      <a:pt x="4" y="4"/>
                      <a:pt x="8" y="0"/>
                      <a:pt x="12" y="1"/>
                    </a:cubicBezTo>
                    <a:cubicBezTo>
                      <a:pt x="21" y="4"/>
                      <a:pt x="36" y="17"/>
                      <a:pt x="36" y="17"/>
                    </a:cubicBezTo>
                    <a:cubicBezTo>
                      <a:pt x="29" y="37"/>
                      <a:pt x="22" y="26"/>
                      <a:pt x="8" y="17"/>
                    </a:cubicBezTo>
                    <a:cubicBezTo>
                      <a:pt x="5" y="13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7" name="Freeform 37"/>
              <p:cNvSpPr>
                <a:spLocks/>
              </p:cNvSpPr>
              <p:nvPr userDrawn="1"/>
            </p:nvSpPr>
            <p:spPr bwMode="ltGray">
              <a:xfrm>
                <a:off x="4686" y="394"/>
                <a:ext cx="171" cy="81"/>
              </a:xfrm>
              <a:custGeom>
                <a:avLst/>
                <a:gdLst>
                  <a:gd name="T0" fmla="*/ 0 w 170"/>
                  <a:gd name="T1" fmla="*/ 49 h 96"/>
                  <a:gd name="T2" fmla="*/ 28 w 170"/>
                  <a:gd name="T3" fmla="*/ 25 h 96"/>
                  <a:gd name="T4" fmla="*/ 56 w 170"/>
                  <a:gd name="T5" fmla="*/ 21 h 96"/>
                  <a:gd name="T6" fmla="*/ 80 w 170"/>
                  <a:gd name="T7" fmla="*/ 9 h 96"/>
                  <a:gd name="T8" fmla="*/ 64 w 170"/>
                  <a:gd name="T9" fmla="*/ 25 h 96"/>
                  <a:gd name="T10" fmla="*/ 124 w 170"/>
                  <a:gd name="T11" fmla="*/ 49 h 96"/>
                  <a:gd name="T12" fmla="*/ 160 w 170"/>
                  <a:gd name="T13" fmla="*/ 65 h 96"/>
                  <a:gd name="T14" fmla="*/ 116 w 170"/>
                  <a:gd name="T15" fmla="*/ 77 h 96"/>
                  <a:gd name="T16" fmla="*/ 88 w 170"/>
                  <a:gd name="T17" fmla="*/ 57 h 96"/>
                  <a:gd name="T18" fmla="*/ 76 w 170"/>
                  <a:gd name="T19" fmla="*/ 53 h 96"/>
                  <a:gd name="T20" fmla="*/ 24 w 170"/>
                  <a:gd name="T21" fmla="*/ 41 h 96"/>
                  <a:gd name="T22" fmla="*/ 0 w 170"/>
                  <a:gd name="T23" fmla="*/ 4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0" h="96">
                    <a:moveTo>
                      <a:pt x="0" y="49"/>
                    </a:moveTo>
                    <a:cubicBezTo>
                      <a:pt x="5" y="33"/>
                      <a:pt x="12" y="30"/>
                      <a:pt x="28" y="25"/>
                    </a:cubicBezTo>
                    <a:cubicBezTo>
                      <a:pt x="20" y="0"/>
                      <a:pt x="42" y="16"/>
                      <a:pt x="56" y="21"/>
                    </a:cubicBezTo>
                    <a:cubicBezTo>
                      <a:pt x="56" y="21"/>
                      <a:pt x="77" y="6"/>
                      <a:pt x="80" y="9"/>
                    </a:cubicBezTo>
                    <a:cubicBezTo>
                      <a:pt x="85" y="14"/>
                      <a:pt x="71" y="23"/>
                      <a:pt x="64" y="25"/>
                    </a:cubicBezTo>
                    <a:cubicBezTo>
                      <a:pt x="82" y="37"/>
                      <a:pt x="103" y="42"/>
                      <a:pt x="124" y="49"/>
                    </a:cubicBezTo>
                    <a:cubicBezTo>
                      <a:pt x="136" y="53"/>
                      <a:pt x="160" y="65"/>
                      <a:pt x="160" y="65"/>
                    </a:cubicBezTo>
                    <a:cubicBezTo>
                      <a:pt x="170" y="96"/>
                      <a:pt x="134" y="83"/>
                      <a:pt x="116" y="77"/>
                    </a:cubicBezTo>
                    <a:cubicBezTo>
                      <a:pt x="109" y="57"/>
                      <a:pt x="116" y="66"/>
                      <a:pt x="88" y="57"/>
                    </a:cubicBezTo>
                    <a:cubicBezTo>
                      <a:pt x="84" y="56"/>
                      <a:pt x="76" y="53"/>
                      <a:pt x="76" y="53"/>
                    </a:cubicBezTo>
                    <a:cubicBezTo>
                      <a:pt x="57" y="34"/>
                      <a:pt x="53" y="37"/>
                      <a:pt x="24" y="41"/>
                    </a:cubicBezTo>
                    <a:cubicBezTo>
                      <a:pt x="9" y="51"/>
                      <a:pt x="17" y="49"/>
                      <a:pt x="0" y="4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8" name="Freeform 38"/>
              <p:cNvSpPr>
                <a:spLocks/>
              </p:cNvSpPr>
              <p:nvPr userDrawn="1"/>
            </p:nvSpPr>
            <p:spPr bwMode="ltGray">
              <a:xfrm>
                <a:off x="4867" y="460"/>
                <a:ext cx="138" cy="37"/>
              </a:xfrm>
              <a:custGeom>
                <a:avLst/>
                <a:gdLst>
                  <a:gd name="T0" fmla="*/ 0 w 138"/>
                  <a:gd name="T1" fmla="*/ 0 h 44"/>
                  <a:gd name="T2" fmla="*/ 52 w 138"/>
                  <a:gd name="T3" fmla="*/ 4 h 44"/>
                  <a:gd name="T4" fmla="*/ 88 w 138"/>
                  <a:gd name="T5" fmla="*/ 24 h 44"/>
                  <a:gd name="T6" fmla="*/ 112 w 138"/>
                  <a:gd name="T7" fmla="*/ 20 h 44"/>
                  <a:gd name="T8" fmla="*/ 108 w 138"/>
                  <a:gd name="T9" fmla="*/ 44 h 44"/>
                  <a:gd name="T10" fmla="*/ 64 w 138"/>
                  <a:gd name="T11" fmla="*/ 40 h 44"/>
                  <a:gd name="T12" fmla="*/ 0 w 138"/>
                  <a:gd name="T13" fmla="*/ 36 h 44"/>
                  <a:gd name="T14" fmla="*/ 28 w 138"/>
                  <a:gd name="T15" fmla="*/ 20 h 44"/>
                  <a:gd name="T16" fmla="*/ 0 w 138"/>
                  <a:gd name="T1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8" h="44">
                    <a:moveTo>
                      <a:pt x="0" y="0"/>
                    </a:moveTo>
                    <a:cubicBezTo>
                      <a:pt x="19" y="3"/>
                      <a:pt x="35" y="10"/>
                      <a:pt x="52" y="4"/>
                    </a:cubicBezTo>
                    <a:cubicBezTo>
                      <a:pt x="87" y="11"/>
                      <a:pt x="61" y="15"/>
                      <a:pt x="88" y="24"/>
                    </a:cubicBezTo>
                    <a:cubicBezTo>
                      <a:pt x="96" y="23"/>
                      <a:pt x="104" y="19"/>
                      <a:pt x="112" y="20"/>
                    </a:cubicBezTo>
                    <a:cubicBezTo>
                      <a:pt x="138" y="23"/>
                      <a:pt x="118" y="41"/>
                      <a:pt x="108" y="44"/>
                    </a:cubicBezTo>
                    <a:cubicBezTo>
                      <a:pt x="78" y="34"/>
                      <a:pt x="92" y="34"/>
                      <a:pt x="64" y="40"/>
                    </a:cubicBezTo>
                    <a:cubicBezTo>
                      <a:pt x="41" y="37"/>
                      <a:pt x="22" y="41"/>
                      <a:pt x="0" y="36"/>
                    </a:cubicBezTo>
                    <a:cubicBezTo>
                      <a:pt x="6" y="11"/>
                      <a:pt x="7" y="27"/>
                      <a:pt x="28" y="20"/>
                    </a:cubicBezTo>
                    <a:cubicBezTo>
                      <a:pt x="17" y="13"/>
                      <a:pt x="0" y="13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9" name="Freeform 39"/>
              <p:cNvSpPr>
                <a:spLocks/>
              </p:cNvSpPr>
              <p:nvPr userDrawn="1"/>
            </p:nvSpPr>
            <p:spPr bwMode="ltGray">
              <a:xfrm>
                <a:off x="4794" y="480"/>
                <a:ext cx="56" cy="34"/>
              </a:xfrm>
              <a:custGeom>
                <a:avLst/>
                <a:gdLst>
                  <a:gd name="T0" fmla="*/ 17 w 57"/>
                  <a:gd name="T1" fmla="*/ 25 h 42"/>
                  <a:gd name="T2" fmla="*/ 37 w 57"/>
                  <a:gd name="T3" fmla="*/ 13 h 42"/>
                  <a:gd name="T4" fmla="*/ 17 w 57"/>
                  <a:gd name="T5" fmla="*/ 2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" h="42">
                    <a:moveTo>
                      <a:pt x="17" y="25"/>
                    </a:moveTo>
                    <a:cubicBezTo>
                      <a:pt x="0" y="0"/>
                      <a:pt x="21" y="9"/>
                      <a:pt x="37" y="13"/>
                    </a:cubicBezTo>
                    <a:cubicBezTo>
                      <a:pt x="57" y="42"/>
                      <a:pt x="30" y="25"/>
                      <a:pt x="17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0" name="Freeform 40"/>
              <p:cNvSpPr>
                <a:spLocks/>
              </p:cNvSpPr>
              <p:nvPr userDrawn="1"/>
            </p:nvSpPr>
            <p:spPr bwMode="ltGray">
              <a:xfrm>
                <a:off x="4757" y="375"/>
                <a:ext cx="37" cy="44"/>
              </a:xfrm>
              <a:custGeom>
                <a:avLst/>
                <a:gdLst>
                  <a:gd name="T0" fmla="*/ 19 w 39"/>
                  <a:gd name="T1" fmla="*/ 32 h 52"/>
                  <a:gd name="T2" fmla="*/ 19 w 39"/>
                  <a:gd name="T3" fmla="*/ 0 h 52"/>
                  <a:gd name="T4" fmla="*/ 19 w 39"/>
                  <a:gd name="T5" fmla="*/ 3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52">
                    <a:moveTo>
                      <a:pt x="19" y="32"/>
                    </a:moveTo>
                    <a:cubicBezTo>
                      <a:pt x="13" y="14"/>
                      <a:pt x="0" y="13"/>
                      <a:pt x="19" y="0"/>
                    </a:cubicBezTo>
                    <a:cubicBezTo>
                      <a:pt x="23" y="5"/>
                      <a:pt x="39" y="52"/>
                      <a:pt x="19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1" name="Freeform 41"/>
              <p:cNvSpPr>
                <a:spLocks/>
              </p:cNvSpPr>
              <p:nvPr userDrawn="1"/>
            </p:nvSpPr>
            <p:spPr bwMode="ltGray">
              <a:xfrm>
                <a:off x="5054" y="507"/>
                <a:ext cx="45" cy="66"/>
              </a:xfrm>
              <a:custGeom>
                <a:avLst/>
                <a:gdLst>
                  <a:gd name="T0" fmla="*/ 4 w 44"/>
                  <a:gd name="T1" fmla="*/ 9 h 80"/>
                  <a:gd name="T2" fmla="*/ 20 w 44"/>
                  <a:gd name="T3" fmla="*/ 33 h 80"/>
                  <a:gd name="T4" fmla="*/ 24 w 44"/>
                  <a:gd name="T5" fmla="*/ 49 h 80"/>
                  <a:gd name="T6" fmla="*/ 36 w 44"/>
                  <a:gd name="T7" fmla="*/ 53 h 80"/>
                  <a:gd name="T8" fmla="*/ 24 w 44"/>
                  <a:gd name="T9" fmla="*/ 73 h 80"/>
                  <a:gd name="T10" fmla="*/ 0 w 44"/>
                  <a:gd name="T11" fmla="*/ 21 h 80"/>
                  <a:gd name="T12" fmla="*/ 4 w 44"/>
                  <a:gd name="T13" fmla="*/ 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80">
                    <a:moveTo>
                      <a:pt x="4" y="9"/>
                    </a:moveTo>
                    <a:cubicBezTo>
                      <a:pt x="9" y="17"/>
                      <a:pt x="18" y="24"/>
                      <a:pt x="20" y="33"/>
                    </a:cubicBezTo>
                    <a:cubicBezTo>
                      <a:pt x="21" y="38"/>
                      <a:pt x="21" y="45"/>
                      <a:pt x="24" y="49"/>
                    </a:cubicBezTo>
                    <a:cubicBezTo>
                      <a:pt x="27" y="52"/>
                      <a:pt x="32" y="52"/>
                      <a:pt x="36" y="53"/>
                    </a:cubicBezTo>
                    <a:cubicBezTo>
                      <a:pt x="41" y="68"/>
                      <a:pt x="44" y="80"/>
                      <a:pt x="24" y="73"/>
                    </a:cubicBezTo>
                    <a:cubicBezTo>
                      <a:pt x="19" y="55"/>
                      <a:pt x="11" y="37"/>
                      <a:pt x="0" y="21"/>
                    </a:cubicBezTo>
                    <a:cubicBezTo>
                      <a:pt x="4" y="4"/>
                      <a:pt x="4" y="0"/>
                      <a:pt x="4" y="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2" name="Freeform 42"/>
              <p:cNvSpPr>
                <a:spLocks/>
              </p:cNvSpPr>
              <p:nvPr userDrawn="1"/>
            </p:nvSpPr>
            <p:spPr bwMode="ltGray">
              <a:xfrm>
                <a:off x="4260" y="6"/>
                <a:ext cx="480" cy="100"/>
              </a:xfrm>
              <a:custGeom>
                <a:avLst/>
                <a:gdLst>
                  <a:gd name="T0" fmla="*/ 220 w 323"/>
                  <a:gd name="T1" fmla="*/ 1 h 64"/>
                  <a:gd name="T2" fmla="*/ 231 w 323"/>
                  <a:gd name="T3" fmla="*/ 8 h 64"/>
                  <a:gd name="T4" fmla="*/ 235 w 323"/>
                  <a:gd name="T5" fmla="*/ 0 h 64"/>
                  <a:gd name="T6" fmla="*/ 265 w 323"/>
                  <a:gd name="T7" fmla="*/ 0 h 64"/>
                  <a:gd name="T8" fmla="*/ 287 w 323"/>
                  <a:gd name="T9" fmla="*/ 17 h 64"/>
                  <a:gd name="T10" fmla="*/ 319 w 323"/>
                  <a:gd name="T11" fmla="*/ 10 h 64"/>
                  <a:gd name="T12" fmla="*/ 314 w 323"/>
                  <a:gd name="T13" fmla="*/ 29 h 64"/>
                  <a:gd name="T14" fmla="*/ 298 w 323"/>
                  <a:gd name="T15" fmla="*/ 46 h 64"/>
                  <a:gd name="T16" fmla="*/ 295 w 323"/>
                  <a:gd name="T17" fmla="*/ 29 h 64"/>
                  <a:gd name="T18" fmla="*/ 287 w 323"/>
                  <a:gd name="T19" fmla="*/ 31 h 64"/>
                  <a:gd name="T20" fmla="*/ 279 w 323"/>
                  <a:gd name="T21" fmla="*/ 29 h 64"/>
                  <a:gd name="T22" fmla="*/ 263 w 323"/>
                  <a:gd name="T23" fmla="*/ 21 h 64"/>
                  <a:gd name="T24" fmla="*/ 228 w 323"/>
                  <a:gd name="T25" fmla="*/ 38 h 64"/>
                  <a:gd name="T26" fmla="*/ 201 w 323"/>
                  <a:gd name="T27" fmla="*/ 44 h 64"/>
                  <a:gd name="T28" fmla="*/ 212 w 323"/>
                  <a:gd name="T29" fmla="*/ 57 h 64"/>
                  <a:gd name="T30" fmla="*/ 188 w 323"/>
                  <a:gd name="T31" fmla="*/ 63 h 64"/>
                  <a:gd name="T32" fmla="*/ 169 w 323"/>
                  <a:gd name="T33" fmla="*/ 61 h 64"/>
                  <a:gd name="T34" fmla="*/ 177 w 323"/>
                  <a:gd name="T35" fmla="*/ 57 h 64"/>
                  <a:gd name="T36" fmla="*/ 171 w 323"/>
                  <a:gd name="T37" fmla="*/ 40 h 64"/>
                  <a:gd name="T38" fmla="*/ 169 w 323"/>
                  <a:gd name="T39" fmla="*/ 31 h 64"/>
                  <a:gd name="T40" fmla="*/ 158 w 323"/>
                  <a:gd name="T41" fmla="*/ 23 h 64"/>
                  <a:gd name="T42" fmla="*/ 142 w 323"/>
                  <a:gd name="T43" fmla="*/ 27 h 64"/>
                  <a:gd name="T44" fmla="*/ 134 w 323"/>
                  <a:gd name="T45" fmla="*/ 27 h 64"/>
                  <a:gd name="T46" fmla="*/ 123 w 323"/>
                  <a:gd name="T47" fmla="*/ 25 h 64"/>
                  <a:gd name="T48" fmla="*/ 83 w 323"/>
                  <a:gd name="T49" fmla="*/ 2 h 64"/>
                  <a:gd name="T50" fmla="*/ 59 w 323"/>
                  <a:gd name="T51" fmla="*/ 14 h 64"/>
                  <a:gd name="T52" fmla="*/ 1 w 323"/>
                  <a:gd name="T53" fmla="*/ 0 h 64"/>
                  <a:gd name="T54" fmla="*/ 220 w 323"/>
                  <a:gd name="T55" fmla="*/ 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23" h="64">
                    <a:moveTo>
                      <a:pt x="220" y="1"/>
                    </a:moveTo>
                    <a:cubicBezTo>
                      <a:pt x="215" y="12"/>
                      <a:pt x="225" y="17"/>
                      <a:pt x="231" y="8"/>
                    </a:cubicBezTo>
                    <a:cubicBezTo>
                      <a:pt x="235" y="0"/>
                      <a:pt x="229" y="7"/>
                      <a:pt x="235" y="0"/>
                    </a:cubicBezTo>
                    <a:lnTo>
                      <a:pt x="265" y="0"/>
                    </a:lnTo>
                    <a:cubicBezTo>
                      <a:pt x="277" y="6"/>
                      <a:pt x="276" y="11"/>
                      <a:pt x="287" y="17"/>
                    </a:cubicBezTo>
                    <a:cubicBezTo>
                      <a:pt x="308" y="11"/>
                      <a:pt x="293" y="7"/>
                      <a:pt x="319" y="10"/>
                    </a:cubicBezTo>
                    <a:cubicBezTo>
                      <a:pt x="323" y="19"/>
                      <a:pt x="321" y="22"/>
                      <a:pt x="314" y="29"/>
                    </a:cubicBezTo>
                    <a:cubicBezTo>
                      <a:pt x="312" y="39"/>
                      <a:pt x="313" y="50"/>
                      <a:pt x="298" y="46"/>
                    </a:cubicBezTo>
                    <a:cubicBezTo>
                      <a:pt x="297" y="40"/>
                      <a:pt x="298" y="34"/>
                      <a:pt x="295" y="29"/>
                    </a:cubicBezTo>
                    <a:cubicBezTo>
                      <a:pt x="294" y="27"/>
                      <a:pt x="290" y="31"/>
                      <a:pt x="287" y="31"/>
                    </a:cubicBezTo>
                    <a:cubicBezTo>
                      <a:pt x="284" y="31"/>
                      <a:pt x="282" y="30"/>
                      <a:pt x="279" y="29"/>
                    </a:cubicBezTo>
                    <a:cubicBezTo>
                      <a:pt x="274" y="27"/>
                      <a:pt x="263" y="21"/>
                      <a:pt x="263" y="21"/>
                    </a:cubicBezTo>
                    <a:cubicBezTo>
                      <a:pt x="249" y="23"/>
                      <a:pt x="241" y="31"/>
                      <a:pt x="228" y="38"/>
                    </a:cubicBezTo>
                    <a:cubicBezTo>
                      <a:pt x="220" y="41"/>
                      <a:pt x="209" y="42"/>
                      <a:pt x="201" y="44"/>
                    </a:cubicBezTo>
                    <a:cubicBezTo>
                      <a:pt x="193" y="54"/>
                      <a:pt x="200" y="53"/>
                      <a:pt x="212" y="57"/>
                    </a:cubicBezTo>
                    <a:cubicBezTo>
                      <a:pt x="200" y="62"/>
                      <a:pt x="199" y="57"/>
                      <a:pt x="188" y="63"/>
                    </a:cubicBezTo>
                    <a:cubicBezTo>
                      <a:pt x="181" y="62"/>
                      <a:pt x="174" y="64"/>
                      <a:pt x="169" y="61"/>
                    </a:cubicBezTo>
                    <a:cubicBezTo>
                      <a:pt x="166" y="59"/>
                      <a:pt x="175" y="59"/>
                      <a:pt x="177" y="57"/>
                    </a:cubicBezTo>
                    <a:cubicBezTo>
                      <a:pt x="181" y="48"/>
                      <a:pt x="149" y="28"/>
                      <a:pt x="171" y="40"/>
                    </a:cubicBezTo>
                    <a:cubicBezTo>
                      <a:pt x="184" y="55"/>
                      <a:pt x="184" y="36"/>
                      <a:pt x="169" y="31"/>
                    </a:cubicBezTo>
                    <a:cubicBezTo>
                      <a:pt x="167" y="27"/>
                      <a:pt x="167" y="22"/>
                      <a:pt x="158" y="23"/>
                    </a:cubicBezTo>
                    <a:cubicBezTo>
                      <a:pt x="153" y="23"/>
                      <a:pt x="142" y="27"/>
                      <a:pt x="142" y="27"/>
                    </a:cubicBezTo>
                    <a:cubicBezTo>
                      <a:pt x="136" y="39"/>
                      <a:pt x="143" y="31"/>
                      <a:pt x="134" y="27"/>
                    </a:cubicBezTo>
                    <a:cubicBezTo>
                      <a:pt x="130" y="25"/>
                      <a:pt x="126" y="25"/>
                      <a:pt x="123" y="25"/>
                    </a:cubicBezTo>
                    <a:cubicBezTo>
                      <a:pt x="117" y="11"/>
                      <a:pt x="100" y="6"/>
                      <a:pt x="83" y="2"/>
                    </a:cubicBezTo>
                    <a:cubicBezTo>
                      <a:pt x="70" y="4"/>
                      <a:pt x="69" y="9"/>
                      <a:pt x="59" y="14"/>
                    </a:cubicBezTo>
                    <a:cubicBezTo>
                      <a:pt x="45" y="14"/>
                      <a:pt x="0" y="12"/>
                      <a:pt x="1" y="0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3" name="Freeform 43"/>
              <p:cNvSpPr>
                <a:spLocks/>
              </p:cNvSpPr>
              <p:nvPr userDrawn="1"/>
            </p:nvSpPr>
            <p:spPr bwMode="ltGray">
              <a:xfrm>
                <a:off x="3835" y="3"/>
                <a:ext cx="446" cy="49"/>
              </a:xfrm>
              <a:custGeom>
                <a:avLst/>
                <a:gdLst>
                  <a:gd name="T0" fmla="*/ 105 w 300"/>
                  <a:gd name="T1" fmla="*/ 31 h 31"/>
                  <a:gd name="T2" fmla="*/ 30 w 300"/>
                  <a:gd name="T3" fmla="*/ 1 h 31"/>
                  <a:gd name="T4" fmla="*/ 285 w 300"/>
                  <a:gd name="T5" fmla="*/ 0 h 31"/>
                  <a:gd name="T6" fmla="*/ 296 w 300"/>
                  <a:gd name="T7" fmla="*/ 14 h 31"/>
                  <a:gd name="T8" fmla="*/ 264 w 300"/>
                  <a:gd name="T9" fmla="*/ 16 h 31"/>
                  <a:gd name="T10" fmla="*/ 105 w 300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0" h="31">
                    <a:moveTo>
                      <a:pt x="105" y="31"/>
                    </a:moveTo>
                    <a:cubicBezTo>
                      <a:pt x="83" y="19"/>
                      <a:pt x="0" y="6"/>
                      <a:pt x="30" y="1"/>
                    </a:cubicBezTo>
                    <a:lnTo>
                      <a:pt x="285" y="0"/>
                    </a:lnTo>
                    <a:cubicBezTo>
                      <a:pt x="296" y="4"/>
                      <a:pt x="300" y="5"/>
                      <a:pt x="296" y="14"/>
                    </a:cubicBezTo>
                    <a:cubicBezTo>
                      <a:pt x="285" y="11"/>
                      <a:pt x="276" y="16"/>
                      <a:pt x="264" y="16"/>
                    </a:cubicBezTo>
                    <a:lnTo>
                      <a:pt x="105" y="3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4" name="Freeform 44"/>
              <p:cNvSpPr>
                <a:spLocks/>
              </p:cNvSpPr>
              <p:nvPr userDrawn="1"/>
            </p:nvSpPr>
            <p:spPr bwMode="ltGray">
              <a:xfrm>
                <a:off x="2853" y="74"/>
                <a:ext cx="42" cy="25"/>
              </a:xfrm>
              <a:custGeom>
                <a:avLst/>
                <a:gdLst>
                  <a:gd name="T0" fmla="*/ 0 w 41"/>
                  <a:gd name="T1" fmla="*/ 25 h 29"/>
                  <a:gd name="T2" fmla="*/ 12 w 41"/>
                  <a:gd name="T3" fmla="*/ 29 h 29"/>
                  <a:gd name="T4" fmla="*/ 0 w 41"/>
                  <a:gd name="T5" fmla="*/ 2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9">
                    <a:moveTo>
                      <a:pt x="0" y="25"/>
                    </a:moveTo>
                    <a:cubicBezTo>
                      <a:pt x="10" y="11"/>
                      <a:pt x="41" y="0"/>
                      <a:pt x="12" y="29"/>
                    </a:cubicBezTo>
                    <a:cubicBezTo>
                      <a:pt x="8" y="28"/>
                      <a:pt x="0" y="25"/>
                      <a:pt x="0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5" name="Freeform 45"/>
              <p:cNvSpPr>
                <a:spLocks/>
              </p:cNvSpPr>
              <p:nvPr userDrawn="1"/>
            </p:nvSpPr>
            <p:spPr bwMode="ltGray">
              <a:xfrm>
                <a:off x="1704" y="3"/>
                <a:ext cx="1022" cy="372"/>
              </a:xfrm>
              <a:custGeom>
                <a:avLst/>
                <a:gdLst>
                  <a:gd name="T0" fmla="*/ 73 w 436"/>
                  <a:gd name="T1" fmla="*/ 1 h 152"/>
                  <a:gd name="T2" fmla="*/ 436 w 436"/>
                  <a:gd name="T3" fmla="*/ 0 h 152"/>
                  <a:gd name="T4" fmla="*/ 416 w 436"/>
                  <a:gd name="T5" fmla="*/ 54 h 152"/>
                  <a:gd name="T6" fmla="*/ 397 w 436"/>
                  <a:gd name="T7" fmla="*/ 68 h 152"/>
                  <a:gd name="T8" fmla="*/ 392 w 436"/>
                  <a:gd name="T9" fmla="*/ 70 h 152"/>
                  <a:gd name="T10" fmla="*/ 375 w 436"/>
                  <a:gd name="T11" fmla="*/ 73 h 152"/>
                  <a:gd name="T12" fmla="*/ 361 w 436"/>
                  <a:gd name="T13" fmla="*/ 88 h 152"/>
                  <a:gd name="T14" fmla="*/ 362 w 436"/>
                  <a:gd name="T15" fmla="*/ 99 h 152"/>
                  <a:gd name="T16" fmla="*/ 364 w 436"/>
                  <a:gd name="T17" fmla="*/ 107 h 152"/>
                  <a:gd name="T18" fmla="*/ 366 w 436"/>
                  <a:gd name="T19" fmla="*/ 113 h 152"/>
                  <a:gd name="T20" fmla="*/ 362 w 436"/>
                  <a:gd name="T21" fmla="*/ 122 h 152"/>
                  <a:gd name="T22" fmla="*/ 351 w 436"/>
                  <a:gd name="T23" fmla="*/ 120 h 152"/>
                  <a:gd name="T24" fmla="*/ 342 w 436"/>
                  <a:gd name="T25" fmla="*/ 129 h 152"/>
                  <a:gd name="T26" fmla="*/ 347 w 436"/>
                  <a:gd name="T27" fmla="*/ 105 h 152"/>
                  <a:gd name="T28" fmla="*/ 338 w 436"/>
                  <a:gd name="T29" fmla="*/ 100 h 152"/>
                  <a:gd name="T30" fmla="*/ 344 w 436"/>
                  <a:gd name="T31" fmla="*/ 93 h 152"/>
                  <a:gd name="T32" fmla="*/ 342 w 436"/>
                  <a:gd name="T33" fmla="*/ 89 h 152"/>
                  <a:gd name="T34" fmla="*/ 320 w 436"/>
                  <a:gd name="T35" fmla="*/ 94 h 152"/>
                  <a:gd name="T36" fmla="*/ 317 w 436"/>
                  <a:gd name="T37" fmla="*/ 85 h 152"/>
                  <a:gd name="T38" fmla="*/ 297 w 436"/>
                  <a:gd name="T39" fmla="*/ 94 h 152"/>
                  <a:gd name="T40" fmla="*/ 320 w 436"/>
                  <a:gd name="T41" fmla="*/ 103 h 152"/>
                  <a:gd name="T42" fmla="*/ 305 w 436"/>
                  <a:gd name="T43" fmla="*/ 117 h 152"/>
                  <a:gd name="T44" fmla="*/ 311 w 436"/>
                  <a:gd name="T45" fmla="*/ 126 h 152"/>
                  <a:gd name="T46" fmla="*/ 315 w 436"/>
                  <a:gd name="T47" fmla="*/ 138 h 152"/>
                  <a:gd name="T48" fmla="*/ 309 w 436"/>
                  <a:gd name="T49" fmla="*/ 139 h 152"/>
                  <a:gd name="T50" fmla="*/ 314 w 436"/>
                  <a:gd name="T51" fmla="*/ 144 h 152"/>
                  <a:gd name="T52" fmla="*/ 307 w 436"/>
                  <a:gd name="T53" fmla="*/ 152 h 152"/>
                  <a:gd name="T54" fmla="*/ 0 w 436"/>
                  <a:gd name="T55" fmla="*/ 149 h 152"/>
                  <a:gd name="T56" fmla="*/ 73 w 436"/>
                  <a:gd name="T57" fmla="*/ 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36" h="152">
                    <a:moveTo>
                      <a:pt x="73" y="1"/>
                    </a:moveTo>
                    <a:lnTo>
                      <a:pt x="436" y="0"/>
                    </a:lnTo>
                    <a:cubicBezTo>
                      <a:pt x="430" y="15"/>
                      <a:pt x="429" y="42"/>
                      <a:pt x="416" y="54"/>
                    </a:cubicBezTo>
                    <a:cubicBezTo>
                      <a:pt x="410" y="60"/>
                      <a:pt x="405" y="63"/>
                      <a:pt x="397" y="68"/>
                    </a:cubicBezTo>
                    <a:cubicBezTo>
                      <a:pt x="396" y="69"/>
                      <a:pt x="392" y="70"/>
                      <a:pt x="392" y="70"/>
                    </a:cubicBezTo>
                    <a:cubicBezTo>
                      <a:pt x="377" y="63"/>
                      <a:pt x="385" y="68"/>
                      <a:pt x="375" y="73"/>
                    </a:cubicBezTo>
                    <a:cubicBezTo>
                      <a:pt x="371" y="82"/>
                      <a:pt x="371" y="83"/>
                      <a:pt x="361" y="88"/>
                    </a:cubicBezTo>
                    <a:cubicBezTo>
                      <a:pt x="359" y="92"/>
                      <a:pt x="364" y="93"/>
                      <a:pt x="362" y="99"/>
                    </a:cubicBezTo>
                    <a:cubicBezTo>
                      <a:pt x="363" y="102"/>
                      <a:pt x="364" y="105"/>
                      <a:pt x="364" y="107"/>
                    </a:cubicBezTo>
                    <a:cubicBezTo>
                      <a:pt x="365" y="109"/>
                      <a:pt x="366" y="111"/>
                      <a:pt x="366" y="113"/>
                    </a:cubicBezTo>
                    <a:cubicBezTo>
                      <a:pt x="365" y="115"/>
                      <a:pt x="364" y="120"/>
                      <a:pt x="362" y="122"/>
                    </a:cubicBezTo>
                    <a:cubicBezTo>
                      <a:pt x="359" y="123"/>
                      <a:pt x="354" y="119"/>
                      <a:pt x="351" y="120"/>
                    </a:cubicBezTo>
                    <a:cubicBezTo>
                      <a:pt x="347" y="129"/>
                      <a:pt x="352" y="127"/>
                      <a:pt x="342" y="129"/>
                    </a:cubicBezTo>
                    <a:cubicBezTo>
                      <a:pt x="340" y="123"/>
                      <a:pt x="345" y="111"/>
                      <a:pt x="347" y="105"/>
                    </a:cubicBezTo>
                    <a:cubicBezTo>
                      <a:pt x="347" y="100"/>
                      <a:pt x="338" y="102"/>
                      <a:pt x="338" y="100"/>
                    </a:cubicBezTo>
                    <a:cubicBezTo>
                      <a:pt x="338" y="98"/>
                      <a:pt x="344" y="95"/>
                      <a:pt x="344" y="93"/>
                    </a:cubicBezTo>
                    <a:cubicBezTo>
                      <a:pt x="344" y="92"/>
                      <a:pt x="344" y="89"/>
                      <a:pt x="342" y="89"/>
                    </a:cubicBezTo>
                    <a:cubicBezTo>
                      <a:pt x="339" y="89"/>
                      <a:pt x="324" y="94"/>
                      <a:pt x="320" y="94"/>
                    </a:cubicBezTo>
                    <a:cubicBezTo>
                      <a:pt x="317" y="86"/>
                      <a:pt x="328" y="88"/>
                      <a:pt x="317" y="85"/>
                    </a:cubicBezTo>
                    <a:cubicBezTo>
                      <a:pt x="311" y="91"/>
                      <a:pt x="306" y="93"/>
                      <a:pt x="297" y="94"/>
                    </a:cubicBezTo>
                    <a:cubicBezTo>
                      <a:pt x="300" y="104"/>
                      <a:pt x="307" y="101"/>
                      <a:pt x="320" y="103"/>
                    </a:cubicBezTo>
                    <a:cubicBezTo>
                      <a:pt x="318" y="109"/>
                      <a:pt x="311" y="111"/>
                      <a:pt x="305" y="117"/>
                    </a:cubicBezTo>
                    <a:lnTo>
                      <a:pt x="311" y="126"/>
                    </a:lnTo>
                    <a:lnTo>
                      <a:pt x="315" y="138"/>
                    </a:lnTo>
                    <a:lnTo>
                      <a:pt x="309" y="139"/>
                    </a:lnTo>
                    <a:lnTo>
                      <a:pt x="314" y="144"/>
                    </a:lnTo>
                    <a:lnTo>
                      <a:pt x="307" y="152"/>
                    </a:lnTo>
                    <a:lnTo>
                      <a:pt x="0" y="149"/>
                    </a:lnTo>
                    <a:lnTo>
                      <a:pt x="73" y="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6" name="Freeform 46"/>
              <p:cNvSpPr>
                <a:spLocks/>
              </p:cNvSpPr>
              <p:nvPr userDrawn="1"/>
            </p:nvSpPr>
            <p:spPr bwMode="ltGray">
              <a:xfrm>
                <a:off x="2729" y="-9"/>
                <a:ext cx="47" cy="134"/>
              </a:xfrm>
              <a:custGeom>
                <a:avLst/>
                <a:gdLst>
                  <a:gd name="T0" fmla="*/ 5 w 47"/>
                  <a:gd name="T1" fmla="*/ 156 h 165"/>
                  <a:gd name="T2" fmla="*/ 15 w 47"/>
                  <a:gd name="T3" fmla="*/ 108 h 165"/>
                  <a:gd name="T4" fmla="*/ 17 w 47"/>
                  <a:gd name="T5" fmla="*/ 68 h 165"/>
                  <a:gd name="T6" fmla="*/ 11 w 47"/>
                  <a:gd name="T7" fmla="*/ 40 h 165"/>
                  <a:gd name="T8" fmla="*/ 17 w 47"/>
                  <a:gd name="T9" fmla="*/ 12 h 165"/>
                  <a:gd name="T10" fmla="*/ 21 w 47"/>
                  <a:gd name="T11" fmla="*/ 0 h 165"/>
                  <a:gd name="T12" fmla="*/ 31 w 47"/>
                  <a:gd name="T13" fmla="*/ 30 h 165"/>
                  <a:gd name="T14" fmla="*/ 47 w 47"/>
                  <a:gd name="T15" fmla="*/ 98 h 165"/>
                  <a:gd name="T16" fmla="*/ 31 w 47"/>
                  <a:gd name="T17" fmla="*/ 108 h 165"/>
                  <a:gd name="T18" fmla="*/ 23 w 47"/>
                  <a:gd name="T19" fmla="*/ 126 h 165"/>
                  <a:gd name="T20" fmla="*/ 21 w 47"/>
                  <a:gd name="T21" fmla="*/ 132 h 165"/>
                  <a:gd name="T22" fmla="*/ 27 w 47"/>
                  <a:gd name="T23" fmla="*/ 134 h 165"/>
                  <a:gd name="T24" fmla="*/ 31 w 47"/>
                  <a:gd name="T25" fmla="*/ 146 h 165"/>
                  <a:gd name="T26" fmla="*/ 13 w 47"/>
                  <a:gd name="T27" fmla="*/ 148 h 165"/>
                  <a:gd name="T28" fmla="*/ 7 w 47"/>
                  <a:gd name="T29" fmla="*/ 160 h 165"/>
                  <a:gd name="T30" fmla="*/ 3 w 47"/>
                  <a:gd name="T31" fmla="*/ 154 h 165"/>
                  <a:gd name="T32" fmla="*/ 5 w 47"/>
                  <a:gd name="T33" fmla="*/ 156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" h="165">
                    <a:moveTo>
                      <a:pt x="5" y="156"/>
                    </a:moveTo>
                    <a:cubicBezTo>
                      <a:pt x="0" y="141"/>
                      <a:pt x="1" y="118"/>
                      <a:pt x="15" y="108"/>
                    </a:cubicBezTo>
                    <a:cubicBezTo>
                      <a:pt x="16" y="95"/>
                      <a:pt x="17" y="81"/>
                      <a:pt x="17" y="68"/>
                    </a:cubicBezTo>
                    <a:cubicBezTo>
                      <a:pt x="17" y="58"/>
                      <a:pt x="11" y="40"/>
                      <a:pt x="11" y="40"/>
                    </a:cubicBezTo>
                    <a:cubicBezTo>
                      <a:pt x="14" y="20"/>
                      <a:pt x="11" y="29"/>
                      <a:pt x="17" y="12"/>
                    </a:cubicBezTo>
                    <a:cubicBezTo>
                      <a:pt x="18" y="8"/>
                      <a:pt x="21" y="0"/>
                      <a:pt x="21" y="0"/>
                    </a:cubicBezTo>
                    <a:cubicBezTo>
                      <a:pt x="38" y="6"/>
                      <a:pt x="33" y="7"/>
                      <a:pt x="31" y="30"/>
                    </a:cubicBezTo>
                    <a:cubicBezTo>
                      <a:pt x="38" y="52"/>
                      <a:pt x="40" y="76"/>
                      <a:pt x="47" y="98"/>
                    </a:cubicBezTo>
                    <a:cubicBezTo>
                      <a:pt x="44" y="116"/>
                      <a:pt x="45" y="113"/>
                      <a:pt x="31" y="108"/>
                    </a:cubicBezTo>
                    <a:cubicBezTo>
                      <a:pt x="25" y="118"/>
                      <a:pt x="28" y="112"/>
                      <a:pt x="23" y="126"/>
                    </a:cubicBezTo>
                    <a:cubicBezTo>
                      <a:pt x="22" y="128"/>
                      <a:pt x="21" y="132"/>
                      <a:pt x="21" y="132"/>
                    </a:cubicBezTo>
                    <a:cubicBezTo>
                      <a:pt x="23" y="133"/>
                      <a:pt x="26" y="132"/>
                      <a:pt x="27" y="134"/>
                    </a:cubicBezTo>
                    <a:cubicBezTo>
                      <a:pt x="29" y="137"/>
                      <a:pt x="31" y="146"/>
                      <a:pt x="31" y="146"/>
                    </a:cubicBezTo>
                    <a:cubicBezTo>
                      <a:pt x="27" y="165"/>
                      <a:pt x="23" y="155"/>
                      <a:pt x="13" y="148"/>
                    </a:cubicBezTo>
                    <a:cubicBezTo>
                      <a:pt x="11" y="152"/>
                      <a:pt x="11" y="160"/>
                      <a:pt x="7" y="160"/>
                    </a:cubicBezTo>
                    <a:cubicBezTo>
                      <a:pt x="5" y="160"/>
                      <a:pt x="4" y="156"/>
                      <a:pt x="3" y="154"/>
                    </a:cubicBezTo>
                    <a:cubicBezTo>
                      <a:pt x="3" y="153"/>
                      <a:pt x="4" y="155"/>
                      <a:pt x="5" y="15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7" name="Freeform 47"/>
              <p:cNvSpPr>
                <a:spLocks/>
              </p:cNvSpPr>
              <p:nvPr userDrawn="1"/>
            </p:nvSpPr>
            <p:spPr bwMode="ltGray">
              <a:xfrm>
                <a:off x="2701" y="103"/>
                <a:ext cx="138" cy="84"/>
              </a:xfrm>
              <a:custGeom>
                <a:avLst/>
                <a:gdLst>
                  <a:gd name="T0" fmla="*/ 26 w 138"/>
                  <a:gd name="T1" fmla="*/ 61 h 103"/>
                  <a:gd name="T2" fmla="*/ 30 w 138"/>
                  <a:gd name="T3" fmla="*/ 43 h 103"/>
                  <a:gd name="T4" fmla="*/ 50 w 138"/>
                  <a:gd name="T5" fmla="*/ 33 h 103"/>
                  <a:gd name="T6" fmla="*/ 54 w 138"/>
                  <a:gd name="T7" fmla="*/ 45 h 103"/>
                  <a:gd name="T8" fmla="*/ 66 w 138"/>
                  <a:gd name="T9" fmla="*/ 49 h 103"/>
                  <a:gd name="T10" fmla="*/ 80 w 138"/>
                  <a:gd name="T11" fmla="*/ 55 h 103"/>
                  <a:gd name="T12" fmla="*/ 116 w 138"/>
                  <a:gd name="T13" fmla="*/ 33 h 103"/>
                  <a:gd name="T14" fmla="*/ 130 w 138"/>
                  <a:gd name="T15" fmla="*/ 17 h 103"/>
                  <a:gd name="T16" fmla="*/ 138 w 138"/>
                  <a:gd name="T17" fmla="*/ 11 h 103"/>
                  <a:gd name="T18" fmla="*/ 106 w 138"/>
                  <a:gd name="T19" fmla="*/ 49 h 103"/>
                  <a:gd name="T20" fmla="*/ 84 w 138"/>
                  <a:gd name="T21" fmla="*/ 67 h 103"/>
                  <a:gd name="T22" fmla="*/ 66 w 138"/>
                  <a:gd name="T23" fmla="*/ 81 h 103"/>
                  <a:gd name="T24" fmla="*/ 48 w 138"/>
                  <a:gd name="T25" fmla="*/ 103 h 103"/>
                  <a:gd name="T26" fmla="*/ 26 w 138"/>
                  <a:gd name="T27" fmla="*/ 89 h 103"/>
                  <a:gd name="T28" fmla="*/ 20 w 138"/>
                  <a:gd name="T29" fmla="*/ 87 h 103"/>
                  <a:gd name="T30" fmla="*/ 22 w 138"/>
                  <a:gd name="T31" fmla="*/ 97 h 103"/>
                  <a:gd name="T32" fmla="*/ 0 w 138"/>
                  <a:gd name="T33" fmla="*/ 97 h 103"/>
                  <a:gd name="T34" fmla="*/ 10 w 138"/>
                  <a:gd name="T35" fmla="*/ 79 h 103"/>
                  <a:gd name="T36" fmla="*/ 26 w 138"/>
                  <a:gd name="T37" fmla="*/ 61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8" h="103">
                    <a:moveTo>
                      <a:pt x="26" y="61"/>
                    </a:moveTo>
                    <a:cubicBezTo>
                      <a:pt x="29" y="53"/>
                      <a:pt x="33" y="51"/>
                      <a:pt x="30" y="43"/>
                    </a:cubicBezTo>
                    <a:cubicBezTo>
                      <a:pt x="33" y="27"/>
                      <a:pt x="37" y="24"/>
                      <a:pt x="50" y="33"/>
                    </a:cubicBezTo>
                    <a:cubicBezTo>
                      <a:pt x="51" y="37"/>
                      <a:pt x="53" y="41"/>
                      <a:pt x="54" y="45"/>
                    </a:cubicBezTo>
                    <a:cubicBezTo>
                      <a:pt x="55" y="49"/>
                      <a:pt x="66" y="49"/>
                      <a:pt x="66" y="49"/>
                    </a:cubicBezTo>
                    <a:cubicBezTo>
                      <a:pt x="75" y="43"/>
                      <a:pt x="77" y="45"/>
                      <a:pt x="80" y="55"/>
                    </a:cubicBezTo>
                    <a:cubicBezTo>
                      <a:pt x="92" y="47"/>
                      <a:pt x="101" y="37"/>
                      <a:pt x="116" y="33"/>
                    </a:cubicBezTo>
                    <a:cubicBezTo>
                      <a:pt x="125" y="19"/>
                      <a:pt x="120" y="24"/>
                      <a:pt x="130" y="17"/>
                    </a:cubicBezTo>
                    <a:cubicBezTo>
                      <a:pt x="134" y="11"/>
                      <a:pt x="134" y="0"/>
                      <a:pt x="138" y="11"/>
                    </a:cubicBezTo>
                    <a:cubicBezTo>
                      <a:pt x="135" y="31"/>
                      <a:pt x="126" y="45"/>
                      <a:pt x="106" y="49"/>
                    </a:cubicBezTo>
                    <a:cubicBezTo>
                      <a:pt x="97" y="55"/>
                      <a:pt x="93" y="61"/>
                      <a:pt x="84" y="67"/>
                    </a:cubicBezTo>
                    <a:cubicBezTo>
                      <a:pt x="80" y="79"/>
                      <a:pt x="79" y="79"/>
                      <a:pt x="66" y="81"/>
                    </a:cubicBezTo>
                    <a:cubicBezTo>
                      <a:pt x="60" y="90"/>
                      <a:pt x="57" y="97"/>
                      <a:pt x="48" y="103"/>
                    </a:cubicBezTo>
                    <a:cubicBezTo>
                      <a:pt x="42" y="94"/>
                      <a:pt x="37" y="93"/>
                      <a:pt x="26" y="89"/>
                    </a:cubicBezTo>
                    <a:cubicBezTo>
                      <a:pt x="24" y="88"/>
                      <a:pt x="20" y="87"/>
                      <a:pt x="20" y="87"/>
                    </a:cubicBezTo>
                    <a:cubicBezTo>
                      <a:pt x="10" y="90"/>
                      <a:pt x="14" y="94"/>
                      <a:pt x="22" y="97"/>
                    </a:cubicBezTo>
                    <a:cubicBezTo>
                      <a:pt x="14" y="103"/>
                      <a:pt x="9" y="100"/>
                      <a:pt x="0" y="97"/>
                    </a:cubicBezTo>
                    <a:cubicBezTo>
                      <a:pt x="2" y="87"/>
                      <a:pt x="1" y="82"/>
                      <a:pt x="10" y="79"/>
                    </a:cubicBezTo>
                    <a:cubicBezTo>
                      <a:pt x="15" y="63"/>
                      <a:pt x="14" y="69"/>
                      <a:pt x="26" y="6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8" name="Freeform 48"/>
              <p:cNvSpPr>
                <a:spLocks/>
              </p:cNvSpPr>
              <p:nvPr userDrawn="1"/>
            </p:nvSpPr>
            <p:spPr bwMode="ltGray">
              <a:xfrm>
                <a:off x="2553" y="182"/>
                <a:ext cx="187" cy="176"/>
              </a:xfrm>
              <a:custGeom>
                <a:avLst/>
                <a:gdLst>
                  <a:gd name="T0" fmla="*/ 158 w 188"/>
                  <a:gd name="T1" fmla="*/ 24 h 214"/>
                  <a:gd name="T2" fmla="*/ 160 w 188"/>
                  <a:gd name="T3" fmla="*/ 6 h 214"/>
                  <a:gd name="T4" fmla="*/ 170 w 188"/>
                  <a:gd name="T5" fmla="*/ 0 h 214"/>
                  <a:gd name="T6" fmla="*/ 182 w 188"/>
                  <a:gd name="T7" fmla="*/ 24 h 214"/>
                  <a:gd name="T8" fmla="*/ 188 w 188"/>
                  <a:gd name="T9" fmla="*/ 42 h 214"/>
                  <a:gd name="T10" fmla="*/ 178 w 188"/>
                  <a:gd name="T11" fmla="*/ 58 h 214"/>
                  <a:gd name="T12" fmla="*/ 170 w 188"/>
                  <a:gd name="T13" fmla="*/ 76 h 214"/>
                  <a:gd name="T14" fmla="*/ 162 w 188"/>
                  <a:gd name="T15" fmla="*/ 126 h 214"/>
                  <a:gd name="T16" fmla="*/ 144 w 188"/>
                  <a:gd name="T17" fmla="*/ 136 h 214"/>
                  <a:gd name="T18" fmla="*/ 120 w 188"/>
                  <a:gd name="T19" fmla="*/ 138 h 214"/>
                  <a:gd name="T20" fmla="*/ 112 w 188"/>
                  <a:gd name="T21" fmla="*/ 124 h 214"/>
                  <a:gd name="T22" fmla="*/ 102 w 188"/>
                  <a:gd name="T23" fmla="*/ 146 h 214"/>
                  <a:gd name="T24" fmla="*/ 90 w 188"/>
                  <a:gd name="T25" fmla="*/ 150 h 214"/>
                  <a:gd name="T26" fmla="*/ 80 w 188"/>
                  <a:gd name="T27" fmla="*/ 132 h 214"/>
                  <a:gd name="T28" fmla="*/ 58 w 188"/>
                  <a:gd name="T29" fmla="*/ 144 h 214"/>
                  <a:gd name="T30" fmla="*/ 76 w 188"/>
                  <a:gd name="T31" fmla="*/ 142 h 214"/>
                  <a:gd name="T32" fmla="*/ 78 w 188"/>
                  <a:gd name="T33" fmla="*/ 160 h 214"/>
                  <a:gd name="T34" fmla="*/ 58 w 188"/>
                  <a:gd name="T35" fmla="*/ 166 h 214"/>
                  <a:gd name="T36" fmla="*/ 34 w 188"/>
                  <a:gd name="T37" fmla="*/ 166 h 214"/>
                  <a:gd name="T38" fmla="*/ 36 w 188"/>
                  <a:gd name="T39" fmla="*/ 154 h 214"/>
                  <a:gd name="T40" fmla="*/ 46 w 188"/>
                  <a:gd name="T41" fmla="*/ 144 h 214"/>
                  <a:gd name="T42" fmla="*/ 34 w 188"/>
                  <a:gd name="T43" fmla="*/ 148 h 214"/>
                  <a:gd name="T44" fmla="*/ 26 w 188"/>
                  <a:gd name="T45" fmla="*/ 166 h 214"/>
                  <a:gd name="T46" fmla="*/ 30 w 188"/>
                  <a:gd name="T47" fmla="*/ 190 h 214"/>
                  <a:gd name="T48" fmla="*/ 14 w 188"/>
                  <a:gd name="T49" fmla="*/ 200 h 214"/>
                  <a:gd name="T50" fmla="*/ 0 w 188"/>
                  <a:gd name="T51" fmla="*/ 214 h 214"/>
                  <a:gd name="T52" fmla="*/ 8 w 188"/>
                  <a:gd name="T53" fmla="*/ 188 h 214"/>
                  <a:gd name="T54" fmla="*/ 0 w 188"/>
                  <a:gd name="T55" fmla="*/ 164 h 214"/>
                  <a:gd name="T56" fmla="*/ 14 w 188"/>
                  <a:gd name="T57" fmla="*/ 152 h 214"/>
                  <a:gd name="T58" fmla="*/ 32 w 188"/>
                  <a:gd name="T59" fmla="*/ 134 h 214"/>
                  <a:gd name="T60" fmla="*/ 44 w 188"/>
                  <a:gd name="T61" fmla="*/ 118 h 214"/>
                  <a:gd name="T62" fmla="*/ 72 w 188"/>
                  <a:gd name="T63" fmla="*/ 116 h 214"/>
                  <a:gd name="T64" fmla="*/ 84 w 188"/>
                  <a:gd name="T65" fmla="*/ 112 h 214"/>
                  <a:gd name="T66" fmla="*/ 114 w 188"/>
                  <a:gd name="T67" fmla="*/ 78 h 214"/>
                  <a:gd name="T68" fmla="*/ 120 w 188"/>
                  <a:gd name="T69" fmla="*/ 92 h 214"/>
                  <a:gd name="T70" fmla="*/ 132 w 188"/>
                  <a:gd name="T71" fmla="*/ 76 h 214"/>
                  <a:gd name="T72" fmla="*/ 150 w 188"/>
                  <a:gd name="T73" fmla="*/ 54 h 214"/>
                  <a:gd name="T74" fmla="*/ 154 w 188"/>
                  <a:gd name="T75" fmla="*/ 42 h 214"/>
                  <a:gd name="T76" fmla="*/ 148 w 188"/>
                  <a:gd name="T77" fmla="*/ 38 h 214"/>
                  <a:gd name="T78" fmla="*/ 152 w 188"/>
                  <a:gd name="T79" fmla="*/ 32 h 214"/>
                  <a:gd name="T80" fmla="*/ 158 w 188"/>
                  <a:gd name="T81" fmla="*/ 2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88" h="214">
                    <a:moveTo>
                      <a:pt x="158" y="24"/>
                    </a:moveTo>
                    <a:cubicBezTo>
                      <a:pt x="156" y="18"/>
                      <a:pt x="160" y="6"/>
                      <a:pt x="160" y="6"/>
                    </a:cubicBezTo>
                    <a:cubicBezTo>
                      <a:pt x="167" y="16"/>
                      <a:pt x="167" y="8"/>
                      <a:pt x="170" y="0"/>
                    </a:cubicBezTo>
                    <a:cubicBezTo>
                      <a:pt x="181" y="4"/>
                      <a:pt x="179" y="14"/>
                      <a:pt x="182" y="24"/>
                    </a:cubicBezTo>
                    <a:cubicBezTo>
                      <a:pt x="184" y="30"/>
                      <a:pt x="188" y="42"/>
                      <a:pt x="188" y="42"/>
                    </a:cubicBezTo>
                    <a:cubicBezTo>
                      <a:pt x="183" y="56"/>
                      <a:pt x="188" y="52"/>
                      <a:pt x="178" y="58"/>
                    </a:cubicBezTo>
                    <a:cubicBezTo>
                      <a:pt x="174" y="63"/>
                      <a:pt x="170" y="76"/>
                      <a:pt x="170" y="76"/>
                    </a:cubicBezTo>
                    <a:cubicBezTo>
                      <a:pt x="169" y="100"/>
                      <a:pt x="173" y="110"/>
                      <a:pt x="162" y="126"/>
                    </a:cubicBezTo>
                    <a:cubicBezTo>
                      <a:pt x="150" y="118"/>
                      <a:pt x="155" y="132"/>
                      <a:pt x="144" y="136"/>
                    </a:cubicBezTo>
                    <a:cubicBezTo>
                      <a:pt x="135" y="134"/>
                      <a:pt x="129" y="135"/>
                      <a:pt x="120" y="138"/>
                    </a:cubicBezTo>
                    <a:cubicBezTo>
                      <a:pt x="114" y="129"/>
                      <a:pt x="122" y="127"/>
                      <a:pt x="112" y="124"/>
                    </a:cubicBezTo>
                    <a:cubicBezTo>
                      <a:pt x="108" y="130"/>
                      <a:pt x="108" y="142"/>
                      <a:pt x="102" y="146"/>
                    </a:cubicBezTo>
                    <a:cubicBezTo>
                      <a:pt x="98" y="148"/>
                      <a:pt x="90" y="150"/>
                      <a:pt x="90" y="150"/>
                    </a:cubicBezTo>
                    <a:cubicBezTo>
                      <a:pt x="87" y="141"/>
                      <a:pt x="89" y="135"/>
                      <a:pt x="80" y="132"/>
                    </a:cubicBezTo>
                    <a:cubicBezTo>
                      <a:pt x="68" y="134"/>
                      <a:pt x="65" y="134"/>
                      <a:pt x="58" y="144"/>
                    </a:cubicBezTo>
                    <a:cubicBezTo>
                      <a:pt x="66" y="150"/>
                      <a:pt x="68" y="147"/>
                      <a:pt x="76" y="142"/>
                    </a:cubicBezTo>
                    <a:cubicBezTo>
                      <a:pt x="81" y="146"/>
                      <a:pt x="85" y="155"/>
                      <a:pt x="78" y="160"/>
                    </a:cubicBezTo>
                    <a:cubicBezTo>
                      <a:pt x="75" y="162"/>
                      <a:pt x="62" y="165"/>
                      <a:pt x="58" y="166"/>
                    </a:cubicBezTo>
                    <a:cubicBezTo>
                      <a:pt x="48" y="173"/>
                      <a:pt x="44" y="173"/>
                      <a:pt x="34" y="166"/>
                    </a:cubicBezTo>
                    <a:cubicBezTo>
                      <a:pt x="35" y="162"/>
                      <a:pt x="34" y="158"/>
                      <a:pt x="36" y="154"/>
                    </a:cubicBezTo>
                    <a:cubicBezTo>
                      <a:pt x="38" y="150"/>
                      <a:pt x="55" y="146"/>
                      <a:pt x="46" y="144"/>
                    </a:cubicBezTo>
                    <a:cubicBezTo>
                      <a:pt x="42" y="143"/>
                      <a:pt x="34" y="148"/>
                      <a:pt x="34" y="148"/>
                    </a:cubicBezTo>
                    <a:cubicBezTo>
                      <a:pt x="32" y="155"/>
                      <a:pt x="28" y="159"/>
                      <a:pt x="26" y="166"/>
                    </a:cubicBezTo>
                    <a:cubicBezTo>
                      <a:pt x="36" y="182"/>
                      <a:pt x="36" y="173"/>
                      <a:pt x="30" y="190"/>
                    </a:cubicBezTo>
                    <a:cubicBezTo>
                      <a:pt x="28" y="196"/>
                      <a:pt x="14" y="200"/>
                      <a:pt x="14" y="200"/>
                    </a:cubicBezTo>
                    <a:cubicBezTo>
                      <a:pt x="5" y="214"/>
                      <a:pt x="11" y="210"/>
                      <a:pt x="0" y="214"/>
                    </a:cubicBezTo>
                    <a:cubicBezTo>
                      <a:pt x="2" y="202"/>
                      <a:pt x="5" y="198"/>
                      <a:pt x="8" y="188"/>
                    </a:cubicBezTo>
                    <a:cubicBezTo>
                      <a:pt x="6" y="178"/>
                      <a:pt x="3" y="173"/>
                      <a:pt x="0" y="164"/>
                    </a:cubicBezTo>
                    <a:cubicBezTo>
                      <a:pt x="3" y="156"/>
                      <a:pt x="7" y="157"/>
                      <a:pt x="14" y="152"/>
                    </a:cubicBezTo>
                    <a:cubicBezTo>
                      <a:pt x="18" y="141"/>
                      <a:pt x="23" y="140"/>
                      <a:pt x="32" y="134"/>
                    </a:cubicBezTo>
                    <a:cubicBezTo>
                      <a:pt x="37" y="127"/>
                      <a:pt x="37" y="123"/>
                      <a:pt x="44" y="118"/>
                    </a:cubicBezTo>
                    <a:cubicBezTo>
                      <a:pt x="64" y="121"/>
                      <a:pt x="55" y="122"/>
                      <a:pt x="72" y="116"/>
                    </a:cubicBezTo>
                    <a:cubicBezTo>
                      <a:pt x="76" y="115"/>
                      <a:pt x="84" y="112"/>
                      <a:pt x="84" y="112"/>
                    </a:cubicBezTo>
                    <a:cubicBezTo>
                      <a:pt x="105" y="119"/>
                      <a:pt x="97" y="84"/>
                      <a:pt x="114" y="78"/>
                    </a:cubicBezTo>
                    <a:cubicBezTo>
                      <a:pt x="117" y="87"/>
                      <a:pt x="110" y="89"/>
                      <a:pt x="120" y="92"/>
                    </a:cubicBezTo>
                    <a:cubicBezTo>
                      <a:pt x="125" y="85"/>
                      <a:pt x="125" y="81"/>
                      <a:pt x="132" y="76"/>
                    </a:cubicBezTo>
                    <a:cubicBezTo>
                      <a:pt x="138" y="68"/>
                      <a:pt x="146" y="65"/>
                      <a:pt x="150" y="54"/>
                    </a:cubicBezTo>
                    <a:cubicBezTo>
                      <a:pt x="151" y="50"/>
                      <a:pt x="154" y="42"/>
                      <a:pt x="154" y="42"/>
                    </a:cubicBezTo>
                    <a:cubicBezTo>
                      <a:pt x="152" y="41"/>
                      <a:pt x="148" y="40"/>
                      <a:pt x="148" y="38"/>
                    </a:cubicBezTo>
                    <a:cubicBezTo>
                      <a:pt x="148" y="36"/>
                      <a:pt x="161" y="33"/>
                      <a:pt x="152" y="32"/>
                    </a:cubicBezTo>
                    <a:lnTo>
                      <a:pt x="158" y="24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9" name="Freeform 49"/>
              <p:cNvSpPr>
                <a:spLocks/>
              </p:cNvSpPr>
              <p:nvPr userDrawn="1"/>
            </p:nvSpPr>
            <p:spPr bwMode="ltGray">
              <a:xfrm>
                <a:off x="2677" y="233"/>
                <a:ext cx="14" cy="10"/>
              </a:xfrm>
              <a:custGeom>
                <a:avLst/>
                <a:gdLst>
                  <a:gd name="T0" fmla="*/ 0 w 13"/>
                  <a:gd name="T1" fmla="*/ 9 h 13"/>
                  <a:gd name="T2" fmla="*/ 4 w 13"/>
                  <a:gd name="T3" fmla="*/ 13 h 13"/>
                  <a:gd name="T4" fmla="*/ 0 w 13"/>
                  <a:gd name="T5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3">
                    <a:moveTo>
                      <a:pt x="0" y="9"/>
                    </a:moveTo>
                    <a:cubicBezTo>
                      <a:pt x="6" y="0"/>
                      <a:pt x="13" y="7"/>
                      <a:pt x="4" y="13"/>
                    </a:cubicBezTo>
                    <a:cubicBezTo>
                      <a:pt x="0" y="6"/>
                      <a:pt x="0" y="5"/>
                      <a:pt x="0" y="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0" name="Freeform 50"/>
              <p:cNvSpPr>
                <a:spLocks/>
              </p:cNvSpPr>
              <p:nvPr userDrawn="1"/>
            </p:nvSpPr>
            <p:spPr bwMode="ltGray">
              <a:xfrm>
                <a:off x="1627" y="353"/>
                <a:ext cx="813" cy="462"/>
              </a:xfrm>
              <a:custGeom>
                <a:avLst/>
                <a:gdLst>
                  <a:gd name="T0" fmla="*/ 812 w 812"/>
                  <a:gd name="T1" fmla="*/ 26 h 564"/>
                  <a:gd name="T2" fmla="*/ 778 w 812"/>
                  <a:gd name="T3" fmla="*/ 78 h 564"/>
                  <a:gd name="T4" fmla="*/ 748 w 812"/>
                  <a:gd name="T5" fmla="*/ 122 h 564"/>
                  <a:gd name="T6" fmla="*/ 722 w 812"/>
                  <a:gd name="T7" fmla="*/ 142 h 564"/>
                  <a:gd name="T8" fmla="*/ 634 w 812"/>
                  <a:gd name="T9" fmla="*/ 180 h 564"/>
                  <a:gd name="T10" fmla="*/ 632 w 812"/>
                  <a:gd name="T11" fmla="*/ 210 h 564"/>
                  <a:gd name="T12" fmla="*/ 604 w 812"/>
                  <a:gd name="T13" fmla="*/ 230 h 564"/>
                  <a:gd name="T14" fmla="*/ 620 w 812"/>
                  <a:gd name="T15" fmla="*/ 178 h 564"/>
                  <a:gd name="T16" fmla="*/ 576 w 812"/>
                  <a:gd name="T17" fmla="*/ 188 h 564"/>
                  <a:gd name="T18" fmla="*/ 556 w 812"/>
                  <a:gd name="T19" fmla="*/ 218 h 564"/>
                  <a:gd name="T20" fmla="*/ 596 w 812"/>
                  <a:gd name="T21" fmla="*/ 280 h 564"/>
                  <a:gd name="T22" fmla="*/ 594 w 812"/>
                  <a:gd name="T23" fmla="*/ 368 h 564"/>
                  <a:gd name="T24" fmla="*/ 542 w 812"/>
                  <a:gd name="T25" fmla="*/ 406 h 564"/>
                  <a:gd name="T26" fmla="*/ 522 w 812"/>
                  <a:gd name="T27" fmla="*/ 386 h 564"/>
                  <a:gd name="T28" fmla="*/ 482 w 812"/>
                  <a:gd name="T29" fmla="*/ 348 h 564"/>
                  <a:gd name="T30" fmla="*/ 462 w 812"/>
                  <a:gd name="T31" fmla="*/ 348 h 564"/>
                  <a:gd name="T32" fmla="*/ 450 w 812"/>
                  <a:gd name="T33" fmla="*/ 394 h 564"/>
                  <a:gd name="T34" fmla="*/ 500 w 812"/>
                  <a:gd name="T35" fmla="*/ 464 h 564"/>
                  <a:gd name="T36" fmla="*/ 510 w 812"/>
                  <a:gd name="T37" fmla="*/ 524 h 564"/>
                  <a:gd name="T38" fmla="*/ 526 w 812"/>
                  <a:gd name="T39" fmla="*/ 560 h 564"/>
                  <a:gd name="T40" fmla="*/ 492 w 812"/>
                  <a:gd name="T41" fmla="*/ 544 h 564"/>
                  <a:gd name="T42" fmla="*/ 470 w 812"/>
                  <a:gd name="T43" fmla="*/ 518 h 564"/>
                  <a:gd name="T44" fmla="*/ 422 w 812"/>
                  <a:gd name="T45" fmla="*/ 424 h 564"/>
                  <a:gd name="T46" fmla="*/ 426 w 812"/>
                  <a:gd name="T47" fmla="*/ 310 h 564"/>
                  <a:gd name="T48" fmla="*/ 422 w 812"/>
                  <a:gd name="T49" fmla="*/ 268 h 564"/>
                  <a:gd name="T50" fmla="*/ 412 w 812"/>
                  <a:gd name="T51" fmla="*/ 276 h 564"/>
                  <a:gd name="T52" fmla="*/ 386 w 812"/>
                  <a:gd name="T53" fmla="*/ 266 h 564"/>
                  <a:gd name="T54" fmla="*/ 360 w 812"/>
                  <a:gd name="T55" fmla="*/ 170 h 564"/>
                  <a:gd name="T56" fmla="*/ 330 w 812"/>
                  <a:gd name="T57" fmla="*/ 166 h 564"/>
                  <a:gd name="T58" fmla="*/ 288 w 812"/>
                  <a:gd name="T59" fmla="*/ 172 h 564"/>
                  <a:gd name="T60" fmla="*/ 242 w 812"/>
                  <a:gd name="T61" fmla="*/ 232 h 564"/>
                  <a:gd name="T62" fmla="*/ 196 w 812"/>
                  <a:gd name="T63" fmla="*/ 268 h 564"/>
                  <a:gd name="T64" fmla="*/ 184 w 812"/>
                  <a:gd name="T65" fmla="*/ 274 h 564"/>
                  <a:gd name="T66" fmla="*/ 160 w 812"/>
                  <a:gd name="T67" fmla="*/ 328 h 564"/>
                  <a:gd name="T68" fmla="*/ 152 w 812"/>
                  <a:gd name="T69" fmla="*/ 354 h 564"/>
                  <a:gd name="T70" fmla="*/ 128 w 812"/>
                  <a:gd name="T71" fmla="*/ 404 h 564"/>
                  <a:gd name="T72" fmla="*/ 94 w 812"/>
                  <a:gd name="T73" fmla="*/ 392 h 564"/>
                  <a:gd name="T74" fmla="*/ 66 w 812"/>
                  <a:gd name="T75" fmla="*/ 258 h 564"/>
                  <a:gd name="T76" fmla="*/ 72 w 812"/>
                  <a:gd name="T77" fmla="*/ 156 h 564"/>
                  <a:gd name="T78" fmla="*/ 44 w 812"/>
                  <a:gd name="T79" fmla="*/ 180 h 564"/>
                  <a:gd name="T80" fmla="*/ 20 w 812"/>
                  <a:gd name="T81" fmla="*/ 150 h 564"/>
                  <a:gd name="T82" fmla="*/ 24 w 812"/>
                  <a:gd name="T83" fmla="*/ 138 h 564"/>
                  <a:gd name="T84" fmla="*/ 0 w 812"/>
                  <a:gd name="T85" fmla="*/ 92 h 564"/>
                  <a:gd name="T86" fmla="*/ 798 w 812"/>
                  <a:gd name="T87" fmla="*/ 6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12" h="564">
                    <a:moveTo>
                      <a:pt x="798" y="6"/>
                    </a:moveTo>
                    <a:cubicBezTo>
                      <a:pt x="801" y="15"/>
                      <a:pt x="809" y="16"/>
                      <a:pt x="812" y="26"/>
                    </a:cubicBezTo>
                    <a:cubicBezTo>
                      <a:pt x="809" y="36"/>
                      <a:pt x="801" y="41"/>
                      <a:pt x="796" y="50"/>
                    </a:cubicBezTo>
                    <a:cubicBezTo>
                      <a:pt x="791" y="61"/>
                      <a:pt x="788" y="71"/>
                      <a:pt x="778" y="78"/>
                    </a:cubicBezTo>
                    <a:cubicBezTo>
                      <a:pt x="773" y="85"/>
                      <a:pt x="771" y="88"/>
                      <a:pt x="774" y="96"/>
                    </a:cubicBezTo>
                    <a:cubicBezTo>
                      <a:pt x="767" y="107"/>
                      <a:pt x="758" y="114"/>
                      <a:pt x="748" y="122"/>
                    </a:cubicBezTo>
                    <a:cubicBezTo>
                      <a:pt x="744" y="125"/>
                      <a:pt x="736" y="130"/>
                      <a:pt x="736" y="130"/>
                    </a:cubicBezTo>
                    <a:cubicBezTo>
                      <a:pt x="740" y="141"/>
                      <a:pt x="731" y="140"/>
                      <a:pt x="722" y="142"/>
                    </a:cubicBezTo>
                    <a:cubicBezTo>
                      <a:pt x="716" y="148"/>
                      <a:pt x="712" y="151"/>
                      <a:pt x="704" y="154"/>
                    </a:cubicBezTo>
                    <a:cubicBezTo>
                      <a:pt x="686" y="150"/>
                      <a:pt x="650" y="169"/>
                      <a:pt x="634" y="180"/>
                    </a:cubicBezTo>
                    <a:cubicBezTo>
                      <a:pt x="636" y="189"/>
                      <a:pt x="631" y="193"/>
                      <a:pt x="640" y="196"/>
                    </a:cubicBezTo>
                    <a:cubicBezTo>
                      <a:pt x="643" y="205"/>
                      <a:pt x="640" y="207"/>
                      <a:pt x="632" y="210"/>
                    </a:cubicBezTo>
                    <a:cubicBezTo>
                      <a:pt x="626" y="219"/>
                      <a:pt x="623" y="226"/>
                      <a:pt x="614" y="232"/>
                    </a:cubicBezTo>
                    <a:cubicBezTo>
                      <a:pt x="611" y="231"/>
                      <a:pt x="606" y="233"/>
                      <a:pt x="604" y="230"/>
                    </a:cubicBezTo>
                    <a:cubicBezTo>
                      <a:pt x="599" y="220"/>
                      <a:pt x="610" y="199"/>
                      <a:pt x="620" y="196"/>
                    </a:cubicBezTo>
                    <a:cubicBezTo>
                      <a:pt x="623" y="187"/>
                      <a:pt x="617" y="187"/>
                      <a:pt x="620" y="178"/>
                    </a:cubicBezTo>
                    <a:cubicBezTo>
                      <a:pt x="617" y="164"/>
                      <a:pt x="609" y="168"/>
                      <a:pt x="598" y="172"/>
                    </a:cubicBezTo>
                    <a:cubicBezTo>
                      <a:pt x="592" y="180"/>
                      <a:pt x="585" y="185"/>
                      <a:pt x="576" y="188"/>
                    </a:cubicBezTo>
                    <a:cubicBezTo>
                      <a:pt x="572" y="194"/>
                      <a:pt x="568" y="200"/>
                      <a:pt x="564" y="206"/>
                    </a:cubicBezTo>
                    <a:cubicBezTo>
                      <a:pt x="561" y="210"/>
                      <a:pt x="556" y="218"/>
                      <a:pt x="556" y="218"/>
                    </a:cubicBezTo>
                    <a:cubicBezTo>
                      <a:pt x="558" y="234"/>
                      <a:pt x="559" y="243"/>
                      <a:pt x="572" y="252"/>
                    </a:cubicBezTo>
                    <a:cubicBezTo>
                      <a:pt x="579" y="262"/>
                      <a:pt x="586" y="273"/>
                      <a:pt x="596" y="280"/>
                    </a:cubicBezTo>
                    <a:cubicBezTo>
                      <a:pt x="598" y="286"/>
                      <a:pt x="602" y="298"/>
                      <a:pt x="602" y="298"/>
                    </a:cubicBezTo>
                    <a:cubicBezTo>
                      <a:pt x="601" y="308"/>
                      <a:pt x="599" y="361"/>
                      <a:pt x="594" y="368"/>
                    </a:cubicBezTo>
                    <a:cubicBezTo>
                      <a:pt x="590" y="374"/>
                      <a:pt x="576" y="378"/>
                      <a:pt x="570" y="382"/>
                    </a:cubicBezTo>
                    <a:cubicBezTo>
                      <a:pt x="563" y="393"/>
                      <a:pt x="550" y="396"/>
                      <a:pt x="542" y="406"/>
                    </a:cubicBezTo>
                    <a:cubicBezTo>
                      <a:pt x="536" y="413"/>
                      <a:pt x="539" y="417"/>
                      <a:pt x="530" y="420"/>
                    </a:cubicBezTo>
                    <a:cubicBezTo>
                      <a:pt x="526" y="408"/>
                      <a:pt x="538" y="391"/>
                      <a:pt x="522" y="386"/>
                    </a:cubicBezTo>
                    <a:cubicBezTo>
                      <a:pt x="516" y="377"/>
                      <a:pt x="510" y="364"/>
                      <a:pt x="502" y="356"/>
                    </a:cubicBezTo>
                    <a:cubicBezTo>
                      <a:pt x="497" y="341"/>
                      <a:pt x="505" y="360"/>
                      <a:pt x="482" y="348"/>
                    </a:cubicBezTo>
                    <a:cubicBezTo>
                      <a:pt x="478" y="346"/>
                      <a:pt x="478" y="339"/>
                      <a:pt x="474" y="336"/>
                    </a:cubicBezTo>
                    <a:cubicBezTo>
                      <a:pt x="470" y="323"/>
                      <a:pt x="466" y="342"/>
                      <a:pt x="462" y="348"/>
                    </a:cubicBezTo>
                    <a:cubicBezTo>
                      <a:pt x="460" y="358"/>
                      <a:pt x="456" y="363"/>
                      <a:pt x="454" y="374"/>
                    </a:cubicBezTo>
                    <a:cubicBezTo>
                      <a:pt x="457" y="383"/>
                      <a:pt x="455" y="387"/>
                      <a:pt x="450" y="394"/>
                    </a:cubicBezTo>
                    <a:cubicBezTo>
                      <a:pt x="454" y="399"/>
                      <a:pt x="464" y="411"/>
                      <a:pt x="466" y="418"/>
                    </a:cubicBezTo>
                    <a:cubicBezTo>
                      <a:pt x="474" y="443"/>
                      <a:pt x="472" y="458"/>
                      <a:pt x="500" y="464"/>
                    </a:cubicBezTo>
                    <a:cubicBezTo>
                      <a:pt x="507" y="469"/>
                      <a:pt x="510" y="474"/>
                      <a:pt x="516" y="480"/>
                    </a:cubicBezTo>
                    <a:cubicBezTo>
                      <a:pt x="511" y="494"/>
                      <a:pt x="513" y="509"/>
                      <a:pt x="510" y="524"/>
                    </a:cubicBezTo>
                    <a:cubicBezTo>
                      <a:pt x="512" y="537"/>
                      <a:pt x="511" y="541"/>
                      <a:pt x="522" y="548"/>
                    </a:cubicBezTo>
                    <a:cubicBezTo>
                      <a:pt x="523" y="552"/>
                      <a:pt x="525" y="556"/>
                      <a:pt x="526" y="560"/>
                    </a:cubicBezTo>
                    <a:cubicBezTo>
                      <a:pt x="527" y="564"/>
                      <a:pt x="514" y="556"/>
                      <a:pt x="514" y="556"/>
                    </a:cubicBezTo>
                    <a:cubicBezTo>
                      <a:pt x="502" y="564"/>
                      <a:pt x="501" y="551"/>
                      <a:pt x="492" y="544"/>
                    </a:cubicBezTo>
                    <a:cubicBezTo>
                      <a:pt x="488" y="541"/>
                      <a:pt x="480" y="536"/>
                      <a:pt x="480" y="536"/>
                    </a:cubicBezTo>
                    <a:cubicBezTo>
                      <a:pt x="471" y="522"/>
                      <a:pt x="474" y="529"/>
                      <a:pt x="470" y="518"/>
                    </a:cubicBezTo>
                    <a:cubicBezTo>
                      <a:pt x="467" y="491"/>
                      <a:pt x="461" y="446"/>
                      <a:pt x="436" y="430"/>
                    </a:cubicBezTo>
                    <a:cubicBezTo>
                      <a:pt x="428" y="433"/>
                      <a:pt x="425" y="433"/>
                      <a:pt x="422" y="424"/>
                    </a:cubicBezTo>
                    <a:cubicBezTo>
                      <a:pt x="427" y="404"/>
                      <a:pt x="432" y="383"/>
                      <a:pt x="438" y="364"/>
                    </a:cubicBezTo>
                    <a:cubicBezTo>
                      <a:pt x="436" y="343"/>
                      <a:pt x="431" y="330"/>
                      <a:pt x="426" y="310"/>
                    </a:cubicBezTo>
                    <a:cubicBezTo>
                      <a:pt x="429" y="302"/>
                      <a:pt x="425" y="300"/>
                      <a:pt x="422" y="292"/>
                    </a:cubicBezTo>
                    <a:cubicBezTo>
                      <a:pt x="424" y="282"/>
                      <a:pt x="428" y="277"/>
                      <a:pt x="422" y="268"/>
                    </a:cubicBezTo>
                    <a:cubicBezTo>
                      <a:pt x="420" y="269"/>
                      <a:pt x="418" y="269"/>
                      <a:pt x="416" y="270"/>
                    </a:cubicBezTo>
                    <a:cubicBezTo>
                      <a:pt x="414" y="272"/>
                      <a:pt x="414" y="275"/>
                      <a:pt x="412" y="276"/>
                    </a:cubicBezTo>
                    <a:cubicBezTo>
                      <a:pt x="408" y="278"/>
                      <a:pt x="400" y="280"/>
                      <a:pt x="400" y="280"/>
                    </a:cubicBezTo>
                    <a:cubicBezTo>
                      <a:pt x="394" y="274"/>
                      <a:pt x="389" y="274"/>
                      <a:pt x="386" y="266"/>
                    </a:cubicBezTo>
                    <a:cubicBezTo>
                      <a:pt x="391" y="251"/>
                      <a:pt x="379" y="206"/>
                      <a:pt x="364" y="196"/>
                    </a:cubicBezTo>
                    <a:cubicBezTo>
                      <a:pt x="357" y="186"/>
                      <a:pt x="358" y="182"/>
                      <a:pt x="360" y="170"/>
                    </a:cubicBezTo>
                    <a:cubicBezTo>
                      <a:pt x="358" y="160"/>
                      <a:pt x="356" y="147"/>
                      <a:pt x="346" y="144"/>
                    </a:cubicBezTo>
                    <a:cubicBezTo>
                      <a:pt x="343" y="154"/>
                      <a:pt x="338" y="160"/>
                      <a:pt x="330" y="166"/>
                    </a:cubicBezTo>
                    <a:cubicBezTo>
                      <a:pt x="323" y="164"/>
                      <a:pt x="308" y="160"/>
                      <a:pt x="308" y="160"/>
                    </a:cubicBezTo>
                    <a:cubicBezTo>
                      <a:pt x="296" y="162"/>
                      <a:pt x="297" y="166"/>
                      <a:pt x="288" y="172"/>
                    </a:cubicBezTo>
                    <a:cubicBezTo>
                      <a:pt x="284" y="185"/>
                      <a:pt x="282" y="191"/>
                      <a:pt x="268" y="196"/>
                    </a:cubicBezTo>
                    <a:cubicBezTo>
                      <a:pt x="264" y="200"/>
                      <a:pt x="243" y="231"/>
                      <a:pt x="242" y="232"/>
                    </a:cubicBezTo>
                    <a:cubicBezTo>
                      <a:pt x="231" y="239"/>
                      <a:pt x="215" y="247"/>
                      <a:pt x="206" y="256"/>
                    </a:cubicBezTo>
                    <a:cubicBezTo>
                      <a:pt x="202" y="260"/>
                      <a:pt x="200" y="265"/>
                      <a:pt x="196" y="268"/>
                    </a:cubicBezTo>
                    <a:cubicBezTo>
                      <a:pt x="194" y="269"/>
                      <a:pt x="192" y="269"/>
                      <a:pt x="190" y="270"/>
                    </a:cubicBezTo>
                    <a:cubicBezTo>
                      <a:pt x="188" y="271"/>
                      <a:pt x="186" y="272"/>
                      <a:pt x="184" y="274"/>
                    </a:cubicBezTo>
                    <a:cubicBezTo>
                      <a:pt x="180" y="278"/>
                      <a:pt x="172" y="286"/>
                      <a:pt x="172" y="286"/>
                    </a:cubicBezTo>
                    <a:cubicBezTo>
                      <a:pt x="167" y="300"/>
                      <a:pt x="165" y="314"/>
                      <a:pt x="160" y="328"/>
                    </a:cubicBezTo>
                    <a:cubicBezTo>
                      <a:pt x="158" y="335"/>
                      <a:pt x="156" y="341"/>
                      <a:pt x="154" y="348"/>
                    </a:cubicBezTo>
                    <a:cubicBezTo>
                      <a:pt x="153" y="350"/>
                      <a:pt x="152" y="354"/>
                      <a:pt x="152" y="354"/>
                    </a:cubicBezTo>
                    <a:cubicBezTo>
                      <a:pt x="152" y="359"/>
                      <a:pt x="156" y="384"/>
                      <a:pt x="146" y="392"/>
                    </a:cubicBezTo>
                    <a:cubicBezTo>
                      <a:pt x="141" y="397"/>
                      <a:pt x="128" y="404"/>
                      <a:pt x="128" y="404"/>
                    </a:cubicBezTo>
                    <a:cubicBezTo>
                      <a:pt x="125" y="412"/>
                      <a:pt x="122" y="421"/>
                      <a:pt x="114" y="424"/>
                    </a:cubicBezTo>
                    <a:cubicBezTo>
                      <a:pt x="100" y="419"/>
                      <a:pt x="97" y="405"/>
                      <a:pt x="94" y="392"/>
                    </a:cubicBezTo>
                    <a:cubicBezTo>
                      <a:pt x="86" y="362"/>
                      <a:pt x="82" y="332"/>
                      <a:pt x="72" y="302"/>
                    </a:cubicBezTo>
                    <a:cubicBezTo>
                      <a:pt x="71" y="281"/>
                      <a:pt x="70" y="275"/>
                      <a:pt x="66" y="258"/>
                    </a:cubicBezTo>
                    <a:cubicBezTo>
                      <a:pt x="66" y="251"/>
                      <a:pt x="68" y="219"/>
                      <a:pt x="64" y="208"/>
                    </a:cubicBezTo>
                    <a:cubicBezTo>
                      <a:pt x="70" y="191"/>
                      <a:pt x="66" y="173"/>
                      <a:pt x="72" y="156"/>
                    </a:cubicBezTo>
                    <a:cubicBezTo>
                      <a:pt x="66" y="139"/>
                      <a:pt x="60" y="168"/>
                      <a:pt x="56" y="172"/>
                    </a:cubicBezTo>
                    <a:cubicBezTo>
                      <a:pt x="53" y="175"/>
                      <a:pt x="44" y="180"/>
                      <a:pt x="44" y="180"/>
                    </a:cubicBezTo>
                    <a:cubicBezTo>
                      <a:pt x="35" y="177"/>
                      <a:pt x="28" y="173"/>
                      <a:pt x="24" y="162"/>
                    </a:cubicBezTo>
                    <a:cubicBezTo>
                      <a:pt x="23" y="158"/>
                      <a:pt x="20" y="150"/>
                      <a:pt x="20" y="150"/>
                    </a:cubicBezTo>
                    <a:cubicBezTo>
                      <a:pt x="30" y="148"/>
                      <a:pt x="30" y="143"/>
                      <a:pt x="38" y="138"/>
                    </a:cubicBezTo>
                    <a:cubicBezTo>
                      <a:pt x="35" y="128"/>
                      <a:pt x="31" y="133"/>
                      <a:pt x="24" y="138"/>
                    </a:cubicBezTo>
                    <a:cubicBezTo>
                      <a:pt x="15" y="135"/>
                      <a:pt x="15" y="132"/>
                      <a:pt x="18" y="124"/>
                    </a:cubicBezTo>
                    <a:cubicBezTo>
                      <a:pt x="11" y="114"/>
                      <a:pt x="9" y="101"/>
                      <a:pt x="0" y="92"/>
                    </a:cubicBezTo>
                    <a:lnTo>
                      <a:pt x="76" y="0"/>
                    </a:lnTo>
                    <a:lnTo>
                      <a:pt x="798" y="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1" name="Freeform 51"/>
              <p:cNvSpPr>
                <a:spLocks/>
              </p:cNvSpPr>
              <p:nvPr userDrawn="1"/>
            </p:nvSpPr>
            <p:spPr bwMode="ltGray">
              <a:xfrm>
                <a:off x="1770" y="671"/>
                <a:ext cx="45" cy="71"/>
              </a:xfrm>
              <a:custGeom>
                <a:avLst/>
                <a:gdLst>
                  <a:gd name="T0" fmla="*/ 7 w 43"/>
                  <a:gd name="T1" fmla="*/ 11 h 85"/>
                  <a:gd name="T2" fmla="*/ 17 w 43"/>
                  <a:gd name="T3" fmla="*/ 3 h 85"/>
                  <a:gd name="T4" fmla="*/ 37 w 43"/>
                  <a:gd name="T5" fmla="*/ 33 h 85"/>
                  <a:gd name="T6" fmla="*/ 19 w 43"/>
                  <a:gd name="T7" fmla="*/ 85 h 85"/>
                  <a:gd name="T8" fmla="*/ 1 w 43"/>
                  <a:gd name="T9" fmla="*/ 69 h 85"/>
                  <a:gd name="T10" fmla="*/ 7 w 43"/>
                  <a:gd name="T11" fmla="*/ 1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85">
                    <a:moveTo>
                      <a:pt x="7" y="11"/>
                    </a:moveTo>
                    <a:cubicBezTo>
                      <a:pt x="4" y="2"/>
                      <a:pt x="9" y="0"/>
                      <a:pt x="17" y="3"/>
                    </a:cubicBezTo>
                    <a:cubicBezTo>
                      <a:pt x="24" y="13"/>
                      <a:pt x="28" y="24"/>
                      <a:pt x="37" y="33"/>
                    </a:cubicBezTo>
                    <a:cubicBezTo>
                      <a:pt x="43" y="52"/>
                      <a:pt x="40" y="78"/>
                      <a:pt x="19" y="85"/>
                    </a:cubicBezTo>
                    <a:cubicBezTo>
                      <a:pt x="6" y="81"/>
                      <a:pt x="5" y="81"/>
                      <a:pt x="1" y="69"/>
                    </a:cubicBezTo>
                    <a:cubicBezTo>
                      <a:pt x="2" y="66"/>
                      <a:pt x="0" y="4"/>
                      <a:pt x="7" y="1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2" name="Freeform 52"/>
              <p:cNvSpPr>
                <a:spLocks/>
              </p:cNvSpPr>
              <p:nvPr userDrawn="1"/>
            </p:nvSpPr>
            <p:spPr bwMode="ltGray">
              <a:xfrm>
                <a:off x="2394" y="431"/>
                <a:ext cx="42" cy="59"/>
              </a:xfrm>
              <a:custGeom>
                <a:avLst/>
                <a:gdLst>
                  <a:gd name="T0" fmla="*/ 13 w 44"/>
                  <a:gd name="T1" fmla="*/ 28 h 74"/>
                  <a:gd name="T2" fmla="*/ 29 w 44"/>
                  <a:gd name="T3" fmla="*/ 2 h 74"/>
                  <a:gd name="T4" fmla="*/ 43 w 44"/>
                  <a:gd name="T5" fmla="*/ 4 h 74"/>
                  <a:gd name="T6" fmla="*/ 39 w 44"/>
                  <a:gd name="T7" fmla="*/ 26 h 74"/>
                  <a:gd name="T8" fmla="*/ 13 w 44"/>
                  <a:gd name="T9" fmla="*/ 74 h 74"/>
                  <a:gd name="T10" fmla="*/ 7 w 44"/>
                  <a:gd name="T11" fmla="*/ 60 h 74"/>
                  <a:gd name="T12" fmla="*/ 3 w 44"/>
                  <a:gd name="T13" fmla="*/ 36 h 74"/>
                  <a:gd name="T14" fmla="*/ 13 w 44"/>
                  <a:gd name="T15" fmla="*/ 2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74">
                    <a:moveTo>
                      <a:pt x="13" y="28"/>
                    </a:moveTo>
                    <a:cubicBezTo>
                      <a:pt x="15" y="13"/>
                      <a:pt x="14" y="7"/>
                      <a:pt x="29" y="2"/>
                    </a:cubicBezTo>
                    <a:cubicBezTo>
                      <a:pt x="34" y="3"/>
                      <a:pt x="40" y="0"/>
                      <a:pt x="43" y="4"/>
                    </a:cubicBezTo>
                    <a:cubicBezTo>
                      <a:pt x="44" y="6"/>
                      <a:pt x="41" y="21"/>
                      <a:pt x="39" y="26"/>
                    </a:cubicBezTo>
                    <a:cubicBezTo>
                      <a:pt x="31" y="43"/>
                      <a:pt x="30" y="63"/>
                      <a:pt x="13" y="74"/>
                    </a:cubicBezTo>
                    <a:cubicBezTo>
                      <a:pt x="4" y="71"/>
                      <a:pt x="4" y="68"/>
                      <a:pt x="7" y="60"/>
                    </a:cubicBezTo>
                    <a:cubicBezTo>
                      <a:pt x="5" y="50"/>
                      <a:pt x="0" y="46"/>
                      <a:pt x="3" y="36"/>
                    </a:cubicBezTo>
                    <a:cubicBezTo>
                      <a:pt x="4" y="32"/>
                      <a:pt x="8" y="23"/>
                      <a:pt x="1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3" name="Freeform 53"/>
              <p:cNvSpPr>
                <a:spLocks/>
              </p:cNvSpPr>
              <p:nvPr userDrawn="1"/>
            </p:nvSpPr>
            <p:spPr bwMode="ltGray">
              <a:xfrm>
                <a:off x="2513" y="402"/>
                <a:ext cx="21" cy="24"/>
              </a:xfrm>
              <a:custGeom>
                <a:avLst/>
                <a:gdLst>
                  <a:gd name="T0" fmla="*/ 7 w 20"/>
                  <a:gd name="T1" fmla="*/ 16 h 30"/>
                  <a:gd name="T2" fmla="*/ 5 w 20"/>
                  <a:gd name="T3" fmla="*/ 30 h 30"/>
                  <a:gd name="T4" fmla="*/ 7 w 20"/>
                  <a:gd name="T5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30">
                    <a:moveTo>
                      <a:pt x="7" y="16"/>
                    </a:moveTo>
                    <a:cubicBezTo>
                      <a:pt x="18" y="0"/>
                      <a:pt x="20" y="20"/>
                      <a:pt x="5" y="30"/>
                    </a:cubicBezTo>
                    <a:cubicBezTo>
                      <a:pt x="0" y="23"/>
                      <a:pt x="1" y="22"/>
                      <a:pt x="7" y="1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4" name="Freeform 54"/>
              <p:cNvSpPr>
                <a:spLocks/>
              </p:cNvSpPr>
              <p:nvPr userDrawn="1"/>
            </p:nvSpPr>
            <p:spPr bwMode="ltGray">
              <a:xfrm>
                <a:off x="333" y="169"/>
                <a:ext cx="1015" cy="866"/>
              </a:xfrm>
              <a:custGeom>
                <a:avLst/>
                <a:gdLst>
                  <a:gd name="T0" fmla="*/ 481 w 682"/>
                  <a:gd name="T1" fmla="*/ 464 h 557"/>
                  <a:gd name="T2" fmla="*/ 486 w 682"/>
                  <a:gd name="T3" fmla="*/ 451 h 557"/>
                  <a:gd name="T4" fmla="*/ 500 w 682"/>
                  <a:gd name="T5" fmla="*/ 413 h 557"/>
                  <a:gd name="T6" fmla="*/ 309 w 682"/>
                  <a:gd name="T7" fmla="*/ 287 h 557"/>
                  <a:gd name="T8" fmla="*/ 282 w 682"/>
                  <a:gd name="T9" fmla="*/ 346 h 557"/>
                  <a:gd name="T10" fmla="*/ 303 w 682"/>
                  <a:gd name="T11" fmla="*/ 556 h 557"/>
                  <a:gd name="T12" fmla="*/ 282 w 682"/>
                  <a:gd name="T13" fmla="*/ 494 h 557"/>
                  <a:gd name="T14" fmla="*/ 242 w 682"/>
                  <a:gd name="T15" fmla="*/ 439 h 557"/>
                  <a:gd name="T16" fmla="*/ 245 w 682"/>
                  <a:gd name="T17" fmla="*/ 413 h 557"/>
                  <a:gd name="T18" fmla="*/ 247 w 682"/>
                  <a:gd name="T19" fmla="*/ 394 h 557"/>
                  <a:gd name="T20" fmla="*/ 220 w 682"/>
                  <a:gd name="T21" fmla="*/ 375 h 557"/>
                  <a:gd name="T22" fmla="*/ 194 w 682"/>
                  <a:gd name="T23" fmla="*/ 346 h 557"/>
                  <a:gd name="T24" fmla="*/ 148 w 682"/>
                  <a:gd name="T25" fmla="*/ 354 h 557"/>
                  <a:gd name="T26" fmla="*/ 126 w 682"/>
                  <a:gd name="T27" fmla="*/ 365 h 557"/>
                  <a:gd name="T28" fmla="*/ 78 w 682"/>
                  <a:gd name="T29" fmla="*/ 365 h 557"/>
                  <a:gd name="T30" fmla="*/ 22 w 682"/>
                  <a:gd name="T31" fmla="*/ 312 h 557"/>
                  <a:gd name="T32" fmla="*/ 11 w 682"/>
                  <a:gd name="T33" fmla="*/ 295 h 557"/>
                  <a:gd name="T34" fmla="*/ 0 w 682"/>
                  <a:gd name="T35" fmla="*/ 264 h 557"/>
                  <a:gd name="T36" fmla="*/ 24 w 682"/>
                  <a:gd name="T37" fmla="*/ 213 h 557"/>
                  <a:gd name="T38" fmla="*/ 32 w 682"/>
                  <a:gd name="T39" fmla="*/ 181 h 557"/>
                  <a:gd name="T40" fmla="*/ 51 w 682"/>
                  <a:gd name="T41" fmla="*/ 143 h 557"/>
                  <a:gd name="T42" fmla="*/ 81 w 682"/>
                  <a:gd name="T43" fmla="*/ 116 h 557"/>
                  <a:gd name="T44" fmla="*/ 167 w 682"/>
                  <a:gd name="T45" fmla="*/ 67 h 557"/>
                  <a:gd name="T46" fmla="*/ 220 w 682"/>
                  <a:gd name="T47" fmla="*/ 30 h 557"/>
                  <a:gd name="T48" fmla="*/ 258 w 682"/>
                  <a:gd name="T49" fmla="*/ 6 h 557"/>
                  <a:gd name="T50" fmla="*/ 363 w 682"/>
                  <a:gd name="T51" fmla="*/ 2 h 557"/>
                  <a:gd name="T52" fmla="*/ 398 w 682"/>
                  <a:gd name="T53" fmla="*/ 0 h 557"/>
                  <a:gd name="T54" fmla="*/ 384 w 682"/>
                  <a:gd name="T55" fmla="*/ 34 h 557"/>
                  <a:gd name="T56" fmla="*/ 443 w 682"/>
                  <a:gd name="T57" fmla="*/ 84 h 557"/>
                  <a:gd name="T58" fmla="*/ 497 w 682"/>
                  <a:gd name="T59" fmla="*/ 74 h 557"/>
                  <a:gd name="T60" fmla="*/ 529 w 682"/>
                  <a:gd name="T61" fmla="*/ 82 h 557"/>
                  <a:gd name="T62" fmla="*/ 559 w 682"/>
                  <a:gd name="T63" fmla="*/ 97 h 557"/>
                  <a:gd name="T64" fmla="*/ 572 w 682"/>
                  <a:gd name="T65" fmla="*/ 188 h 557"/>
                  <a:gd name="T66" fmla="*/ 572 w 682"/>
                  <a:gd name="T67" fmla="*/ 240 h 557"/>
                  <a:gd name="T68" fmla="*/ 599 w 682"/>
                  <a:gd name="T69" fmla="*/ 283 h 557"/>
                  <a:gd name="T70" fmla="*/ 645 w 682"/>
                  <a:gd name="T71" fmla="*/ 300 h 557"/>
                  <a:gd name="T72" fmla="*/ 680 w 682"/>
                  <a:gd name="T73" fmla="*/ 295 h 557"/>
                  <a:gd name="T74" fmla="*/ 664 w 682"/>
                  <a:gd name="T75" fmla="*/ 340 h 557"/>
                  <a:gd name="T76" fmla="*/ 599 w 682"/>
                  <a:gd name="T77" fmla="*/ 407 h 557"/>
                  <a:gd name="T78" fmla="*/ 548 w 682"/>
                  <a:gd name="T79" fmla="*/ 485 h 557"/>
                  <a:gd name="T80" fmla="*/ 556 w 682"/>
                  <a:gd name="T81" fmla="*/ 508 h 557"/>
                  <a:gd name="T82" fmla="*/ 435 w 682"/>
                  <a:gd name="T83" fmla="*/ 556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82" h="557">
                    <a:moveTo>
                      <a:pt x="435" y="556"/>
                    </a:moveTo>
                    <a:lnTo>
                      <a:pt x="481" y="464"/>
                    </a:lnTo>
                    <a:lnTo>
                      <a:pt x="473" y="449"/>
                    </a:lnTo>
                    <a:lnTo>
                      <a:pt x="486" y="451"/>
                    </a:lnTo>
                    <a:lnTo>
                      <a:pt x="495" y="441"/>
                    </a:lnTo>
                    <a:lnTo>
                      <a:pt x="500" y="413"/>
                    </a:lnTo>
                    <a:lnTo>
                      <a:pt x="500" y="371"/>
                    </a:lnTo>
                    <a:lnTo>
                      <a:pt x="309" y="287"/>
                    </a:lnTo>
                    <a:lnTo>
                      <a:pt x="296" y="308"/>
                    </a:lnTo>
                    <a:lnTo>
                      <a:pt x="282" y="346"/>
                    </a:lnTo>
                    <a:lnTo>
                      <a:pt x="396" y="557"/>
                    </a:lnTo>
                    <a:lnTo>
                      <a:pt x="303" y="556"/>
                    </a:lnTo>
                    <a:lnTo>
                      <a:pt x="304" y="536"/>
                    </a:lnTo>
                    <a:cubicBezTo>
                      <a:pt x="284" y="520"/>
                      <a:pt x="296" y="510"/>
                      <a:pt x="282" y="494"/>
                    </a:cubicBezTo>
                    <a:cubicBezTo>
                      <a:pt x="276" y="475"/>
                      <a:pt x="267" y="468"/>
                      <a:pt x="253" y="451"/>
                    </a:cubicBezTo>
                    <a:cubicBezTo>
                      <a:pt x="249" y="447"/>
                      <a:pt x="245" y="443"/>
                      <a:pt x="242" y="439"/>
                    </a:cubicBezTo>
                    <a:lnTo>
                      <a:pt x="237" y="432"/>
                    </a:lnTo>
                    <a:cubicBezTo>
                      <a:pt x="237" y="432"/>
                      <a:pt x="245" y="413"/>
                      <a:pt x="245" y="413"/>
                    </a:cubicBezTo>
                    <a:cubicBezTo>
                      <a:pt x="247" y="409"/>
                      <a:pt x="250" y="401"/>
                      <a:pt x="250" y="401"/>
                    </a:cubicBezTo>
                    <a:cubicBezTo>
                      <a:pt x="249" y="399"/>
                      <a:pt x="247" y="397"/>
                      <a:pt x="247" y="394"/>
                    </a:cubicBezTo>
                    <a:cubicBezTo>
                      <a:pt x="248" y="390"/>
                      <a:pt x="253" y="382"/>
                      <a:pt x="253" y="382"/>
                    </a:cubicBezTo>
                    <a:cubicBezTo>
                      <a:pt x="243" y="370"/>
                      <a:pt x="237" y="371"/>
                      <a:pt x="220" y="375"/>
                    </a:cubicBezTo>
                    <a:cubicBezTo>
                      <a:pt x="217" y="371"/>
                      <a:pt x="210" y="369"/>
                      <a:pt x="207" y="365"/>
                    </a:cubicBezTo>
                    <a:cubicBezTo>
                      <a:pt x="185" y="337"/>
                      <a:pt x="216" y="363"/>
                      <a:pt x="194" y="346"/>
                    </a:cubicBezTo>
                    <a:cubicBezTo>
                      <a:pt x="167" y="349"/>
                      <a:pt x="179" y="346"/>
                      <a:pt x="156" y="352"/>
                    </a:cubicBezTo>
                    <a:cubicBezTo>
                      <a:pt x="153" y="353"/>
                      <a:pt x="148" y="354"/>
                      <a:pt x="148" y="354"/>
                    </a:cubicBezTo>
                    <a:cubicBezTo>
                      <a:pt x="146" y="356"/>
                      <a:pt x="145" y="359"/>
                      <a:pt x="142" y="361"/>
                    </a:cubicBezTo>
                    <a:cubicBezTo>
                      <a:pt x="138" y="363"/>
                      <a:pt x="126" y="365"/>
                      <a:pt x="126" y="365"/>
                    </a:cubicBezTo>
                    <a:cubicBezTo>
                      <a:pt x="105" y="354"/>
                      <a:pt x="116" y="355"/>
                      <a:pt x="94" y="361"/>
                    </a:cubicBezTo>
                    <a:cubicBezTo>
                      <a:pt x="89" y="362"/>
                      <a:pt x="78" y="365"/>
                      <a:pt x="78" y="365"/>
                    </a:cubicBezTo>
                    <a:cubicBezTo>
                      <a:pt x="62" y="383"/>
                      <a:pt x="46" y="346"/>
                      <a:pt x="35" y="337"/>
                    </a:cubicBezTo>
                    <a:cubicBezTo>
                      <a:pt x="32" y="330"/>
                      <a:pt x="24" y="320"/>
                      <a:pt x="22" y="312"/>
                    </a:cubicBezTo>
                    <a:cubicBezTo>
                      <a:pt x="20" y="308"/>
                      <a:pt x="22" y="303"/>
                      <a:pt x="19" y="300"/>
                    </a:cubicBezTo>
                    <a:cubicBezTo>
                      <a:pt x="17" y="297"/>
                      <a:pt x="13" y="297"/>
                      <a:pt x="11" y="295"/>
                    </a:cubicBezTo>
                    <a:cubicBezTo>
                      <a:pt x="3" y="277"/>
                      <a:pt x="15" y="306"/>
                      <a:pt x="5" y="276"/>
                    </a:cubicBezTo>
                    <a:cubicBezTo>
                      <a:pt x="4" y="272"/>
                      <a:pt x="0" y="264"/>
                      <a:pt x="0" y="264"/>
                    </a:cubicBezTo>
                    <a:cubicBezTo>
                      <a:pt x="3" y="253"/>
                      <a:pt x="2" y="248"/>
                      <a:pt x="13" y="243"/>
                    </a:cubicBezTo>
                    <a:cubicBezTo>
                      <a:pt x="20" y="221"/>
                      <a:pt x="17" y="231"/>
                      <a:pt x="24" y="213"/>
                    </a:cubicBezTo>
                    <a:cubicBezTo>
                      <a:pt x="26" y="209"/>
                      <a:pt x="30" y="200"/>
                      <a:pt x="30" y="200"/>
                    </a:cubicBezTo>
                    <a:cubicBezTo>
                      <a:pt x="26" y="192"/>
                      <a:pt x="24" y="191"/>
                      <a:pt x="32" y="181"/>
                    </a:cubicBezTo>
                    <a:cubicBezTo>
                      <a:pt x="36" y="177"/>
                      <a:pt x="43" y="169"/>
                      <a:pt x="43" y="169"/>
                    </a:cubicBezTo>
                    <a:cubicBezTo>
                      <a:pt x="37" y="155"/>
                      <a:pt x="36" y="153"/>
                      <a:pt x="51" y="143"/>
                    </a:cubicBezTo>
                    <a:cubicBezTo>
                      <a:pt x="56" y="140"/>
                      <a:pt x="67" y="135"/>
                      <a:pt x="67" y="135"/>
                    </a:cubicBezTo>
                    <a:cubicBezTo>
                      <a:pt x="73" y="129"/>
                      <a:pt x="75" y="122"/>
                      <a:pt x="81" y="116"/>
                    </a:cubicBezTo>
                    <a:cubicBezTo>
                      <a:pt x="89" y="107"/>
                      <a:pt x="102" y="105"/>
                      <a:pt x="113" y="99"/>
                    </a:cubicBezTo>
                    <a:cubicBezTo>
                      <a:pt x="125" y="85"/>
                      <a:pt x="149" y="76"/>
                      <a:pt x="167" y="67"/>
                    </a:cubicBezTo>
                    <a:cubicBezTo>
                      <a:pt x="174" y="59"/>
                      <a:pt x="175" y="50"/>
                      <a:pt x="188" y="46"/>
                    </a:cubicBezTo>
                    <a:cubicBezTo>
                      <a:pt x="198" y="39"/>
                      <a:pt x="208" y="36"/>
                      <a:pt x="220" y="30"/>
                    </a:cubicBezTo>
                    <a:cubicBezTo>
                      <a:pt x="223" y="28"/>
                      <a:pt x="228" y="25"/>
                      <a:pt x="228" y="25"/>
                    </a:cubicBezTo>
                    <a:cubicBezTo>
                      <a:pt x="237" y="16"/>
                      <a:pt x="245" y="10"/>
                      <a:pt x="258" y="6"/>
                    </a:cubicBezTo>
                    <a:cubicBezTo>
                      <a:pt x="269" y="31"/>
                      <a:pt x="301" y="6"/>
                      <a:pt x="320" y="4"/>
                    </a:cubicBezTo>
                    <a:cubicBezTo>
                      <a:pt x="334" y="3"/>
                      <a:pt x="349" y="3"/>
                      <a:pt x="363" y="2"/>
                    </a:cubicBezTo>
                    <a:cubicBezTo>
                      <a:pt x="369" y="3"/>
                      <a:pt x="376" y="5"/>
                      <a:pt x="382" y="4"/>
                    </a:cubicBezTo>
                    <a:cubicBezTo>
                      <a:pt x="387" y="4"/>
                      <a:pt x="398" y="0"/>
                      <a:pt x="398" y="0"/>
                    </a:cubicBezTo>
                    <a:cubicBezTo>
                      <a:pt x="415" y="8"/>
                      <a:pt x="406" y="16"/>
                      <a:pt x="400" y="30"/>
                    </a:cubicBezTo>
                    <a:cubicBezTo>
                      <a:pt x="398" y="34"/>
                      <a:pt x="384" y="34"/>
                      <a:pt x="384" y="34"/>
                    </a:cubicBezTo>
                    <a:cubicBezTo>
                      <a:pt x="379" y="47"/>
                      <a:pt x="398" y="51"/>
                      <a:pt x="411" y="55"/>
                    </a:cubicBezTo>
                    <a:cubicBezTo>
                      <a:pt x="419" y="72"/>
                      <a:pt x="421" y="79"/>
                      <a:pt x="443" y="84"/>
                    </a:cubicBezTo>
                    <a:cubicBezTo>
                      <a:pt x="461" y="71"/>
                      <a:pt x="435" y="65"/>
                      <a:pt x="468" y="57"/>
                    </a:cubicBezTo>
                    <a:cubicBezTo>
                      <a:pt x="482" y="61"/>
                      <a:pt x="485" y="70"/>
                      <a:pt x="497" y="74"/>
                    </a:cubicBezTo>
                    <a:cubicBezTo>
                      <a:pt x="505" y="76"/>
                      <a:pt x="513" y="78"/>
                      <a:pt x="521" y="80"/>
                    </a:cubicBezTo>
                    <a:cubicBezTo>
                      <a:pt x="524" y="81"/>
                      <a:pt x="529" y="82"/>
                      <a:pt x="529" y="82"/>
                    </a:cubicBezTo>
                    <a:cubicBezTo>
                      <a:pt x="547" y="78"/>
                      <a:pt x="547" y="76"/>
                      <a:pt x="562" y="84"/>
                    </a:cubicBezTo>
                    <a:cubicBezTo>
                      <a:pt x="566" y="95"/>
                      <a:pt x="565" y="86"/>
                      <a:pt x="559" y="97"/>
                    </a:cubicBezTo>
                    <a:cubicBezTo>
                      <a:pt x="557" y="101"/>
                      <a:pt x="554" y="110"/>
                      <a:pt x="554" y="110"/>
                    </a:cubicBezTo>
                    <a:cubicBezTo>
                      <a:pt x="556" y="132"/>
                      <a:pt x="556" y="168"/>
                      <a:pt x="572" y="188"/>
                    </a:cubicBezTo>
                    <a:cubicBezTo>
                      <a:pt x="568" y="198"/>
                      <a:pt x="564" y="208"/>
                      <a:pt x="562" y="219"/>
                    </a:cubicBezTo>
                    <a:cubicBezTo>
                      <a:pt x="564" y="227"/>
                      <a:pt x="569" y="233"/>
                      <a:pt x="572" y="240"/>
                    </a:cubicBezTo>
                    <a:cubicBezTo>
                      <a:pt x="573" y="247"/>
                      <a:pt x="572" y="254"/>
                      <a:pt x="575" y="259"/>
                    </a:cubicBezTo>
                    <a:cubicBezTo>
                      <a:pt x="577" y="263"/>
                      <a:pt x="595" y="272"/>
                      <a:pt x="599" y="283"/>
                    </a:cubicBezTo>
                    <a:cubicBezTo>
                      <a:pt x="594" y="295"/>
                      <a:pt x="603" y="306"/>
                      <a:pt x="618" y="310"/>
                    </a:cubicBezTo>
                    <a:cubicBezTo>
                      <a:pt x="630" y="307"/>
                      <a:pt x="638" y="308"/>
                      <a:pt x="645" y="300"/>
                    </a:cubicBezTo>
                    <a:cubicBezTo>
                      <a:pt x="660" y="302"/>
                      <a:pt x="663" y="303"/>
                      <a:pt x="672" y="293"/>
                    </a:cubicBezTo>
                    <a:cubicBezTo>
                      <a:pt x="675" y="294"/>
                      <a:pt x="679" y="293"/>
                      <a:pt x="680" y="295"/>
                    </a:cubicBezTo>
                    <a:cubicBezTo>
                      <a:pt x="682" y="301"/>
                      <a:pt x="674" y="321"/>
                      <a:pt x="672" y="327"/>
                    </a:cubicBezTo>
                    <a:cubicBezTo>
                      <a:pt x="668" y="340"/>
                      <a:pt x="671" y="326"/>
                      <a:pt x="664" y="340"/>
                    </a:cubicBezTo>
                    <a:cubicBezTo>
                      <a:pt x="652" y="360"/>
                      <a:pt x="646" y="381"/>
                      <a:pt x="621" y="394"/>
                    </a:cubicBezTo>
                    <a:cubicBezTo>
                      <a:pt x="614" y="402"/>
                      <a:pt x="609" y="402"/>
                      <a:pt x="599" y="407"/>
                    </a:cubicBezTo>
                    <a:cubicBezTo>
                      <a:pt x="590" y="418"/>
                      <a:pt x="579" y="429"/>
                      <a:pt x="567" y="439"/>
                    </a:cubicBezTo>
                    <a:cubicBezTo>
                      <a:pt x="560" y="454"/>
                      <a:pt x="555" y="470"/>
                      <a:pt x="548" y="485"/>
                    </a:cubicBezTo>
                    <a:cubicBezTo>
                      <a:pt x="549" y="489"/>
                      <a:pt x="550" y="492"/>
                      <a:pt x="551" y="496"/>
                    </a:cubicBezTo>
                    <a:cubicBezTo>
                      <a:pt x="552" y="500"/>
                      <a:pt x="556" y="508"/>
                      <a:pt x="556" y="508"/>
                    </a:cubicBezTo>
                    <a:cubicBezTo>
                      <a:pt x="559" y="524"/>
                      <a:pt x="562" y="546"/>
                      <a:pt x="576" y="557"/>
                    </a:cubicBezTo>
                    <a:lnTo>
                      <a:pt x="435" y="55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5" name="Freeform 55"/>
              <p:cNvSpPr>
                <a:spLocks/>
              </p:cNvSpPr>
              <p:nvPr userDrawn="1"/>
            </p:nvSpPr>
            <p:spPr bwMode="ltGray">
              <a:xfrm>
                <a:off x="727" y="495"/>
                <a:ext cx="382" cy="540"/>
              </a:xfrm>
              <a:custGeom>
                <a:avLst/>
                <a:gdLst>
                  <a:gd name="T0" fmla="*/ 243 w 257"/>
                  <a:gd name="T1" fmla="*/ 347 h 347"/>
                  <a:gd name="T2" fmla="*/ 233 w 257"/>
                  <a:gd name="T3" fmla="*/ 301 h 347"/>
                  <a:gd name="T4" fmla="*/ 217 w 257"/>
                  <a:gd name="T5" fmla="*/ 288 h 347"/>
                  <a:gd name="T6" fmla="*/ 215 w 257"/>
                  <a:gd name="T7" fmla="*/ 269 h 347"/>
                  <a:gd name="T8" fmla="*/ 209 w 257"/>
                  <a:gd name="T9" fmla="*/ 254 h 347"/>
                  <a:gd name="T10" fmla="*/ 209 w 257"/>
                  <a:gd name="T11" fmla="*/ 229 h 347"/>
                  <a:gd name="T12" fmla="*/ 207 w 257"/>
                  <a:gd name="T13" fmla="*/ 214 h 347"/>
                  <a:gd name="T14" fmla="*/ 228 w 257"/>
                  <a:gd name="T15" fmla="*/ 202 h 347"/>
                  <a:gd name="T16" fmla="*/ 257 w 257"/>
                  <a:gd name="T17" fmla="*/ 197 h 347"/>
                  <a:gd name="T18" fmla="*/ 257 w 257"/>
                  <a:gd name="T19" fmla="*/ 136 h 347"/>
                  <a:gd name="T20" fmla="*/ 54 w 257"/>
                  <a:gd name="T21" fmla="*/ 96 h 347"/>
                  <a:gd name="T22" fmla="*/ 32 w 257"/>
                  <a:gd name="T23" fmla="*/ 98 h 347"/>
                  <a:gd name="T24" fmla="*/ 16 w 257"/>
                  <a:gd name="T25" fmla="*/ 102 h 347"/>
                  <a:gd name="T26" fmla="*/ 0 w 257"/>
                  <a:gd name="T27" fmla="*/ 149 h 347"/>
                  <a:gd name="T28" fmla="*/ 93 w 257"/>
                  <a:gd name="T29" fmla="*/ 346 h 347"/>
                  <a:gd name="T30" fmla="*/ 243 w 257"/>
                  <a:gd name="T31" fmla="*/ 34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7" h="347">
                    <a:moveTo>
                      <a:pt x="243" y="347"/>
                    </a:moveTo>
                    <a:lnTo>
                      <a:pt x="233" y="301"/>
                    </a:lnTo>
                    <a:lnTo>
                      <a:pt x="217" y="288"/>
                    </a:lnTo>
                    <a:lnTo>
                      <a:pt x="215" y="269"/>
                    </a:lnTo>
                    <a:lnTo>
                      <a:pt x="209" y="254"/>
                    </a:lnTo>
                    <a:lnTo>
                      <a:pt x="209" y="229"/>
                    </a:lnTo>
                    <a:lnTo>
                      <a:pt x="207" y="214"/>
                    </a:lnTo>
                    <a:lnTo>
                      <a:pt x="228" y="202"/>
                    </a:lnTo>
                    <a:lnTo>
                      <a:pt x="257" y="197"/>
                    </a:lnTo>
                    <a:lnTo>
                      <a:pt x="257" y="136"/>
                    </a:lnTo>
                    <a:cubicBezTo>
                      <a:pt x="209" y="119"/>
                      <a:pt x="13" y="0"/>
                      <a:pt x="54" y="96"/>
                    </a:cubicBezTo>
                    <a:cubicBezTo>
                      <a:pt x="36" y="106"/>
                      <a:pt x="57" y="97"/>
                      <a:pt x="32" y="98"/>
                    </a:cubicBezTo>
                    <a:cubicBezTo>
                      <a:pt x="27" y="99"/>
                      <a:pt x="16" y="102"/>
                      <a:pt x="16" y="102"/>
                    </a:cubicBezTo>
                    <a:lnTo>
                      <a:pt x="0" y="149"/>
                    </a:lnTo>
                    <a:lnTo>
                      <a:pt x="93" y="346"/>
                    </a:lnTo>
                    <a:lnTo>
                      <a:pt x="243" y="347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hlink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6" name="Freeform 56"/>
              <p:cNvSpPr>
                <a:spLocks/>
              </p:cNvSpPr>
              <p:nvPr userDrawn="1"/>
            </p:nvSpPr>
            <p:spPr bwMode="ltGray">
              <a:xfrm>
                <a:off x="1400" y="896"/>
                <a:ext cx="16" cy="29"/>
              </a:xfrm>
              <a:custGeom>
                <a:avLst/>
                <a:gdLst>
                  <a:gd name="T0" fmla="*/ 7 w 19"/>
                  <a:gd name="T1" fmla="*/ 25 h 37"/>
                  <a:gd name="T2" fmla="*/ 19 w 19"/>
                  <a:gd name="T3" fmla="*/ 21 h 37"/>
                  <a:gd name="T4" fmla="*/ 7 w 19"/>
                  <a:gd name="T5" fmla="*/ 2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37">
                    <a:moveTo>
                      <a:pt x="7" y="25"/>
                    </a:moveTo>
                    <a:cubicBezTo>
                      <a:pt x="0" y="4"/>
                      <a:pt x="12" y="0"/>
                      <a:pt x="19" y="21"/>
                    </a:cubicBezTo>
                    <a:cubicBezTo>
                      <a:pt x="14" y="37"/>
                      <a:pt x="18" y="36"/>
                      <a:pt x="7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7" name="Freeform 57"/>
              <p:cNvSpPr>
                <a:spLocks/>
              </p:cNvSpPr>
              <p:nvPr userDrawn="1"/>
            </p:nvSpPr>
            <p:spPr bwMode="ltGray">
              <a:xfrm>
                <a:off x="1379" y="617"/>
                <a:ext cx="21" cy="17"/>
              </a:xfrm>
              <a:custGeom>
                <a:avLst/>
                <a:gdLst>
                  <a:gd name="T0" fmla="*/ 12 w 22"/>
                  <a:gd name="T1" fmla="*/ 12 h 20"/>
                  <a:gd name="T2" fmla="*/ 16 w 22"/>
                  <a:gd name="T3" fmla="*/ 0 h 20"/>
                  <a:gd name="T4" fmla="*/ 20 w 22"/>
                  <a:gd name="T5" fmla="*/ 12 h 20"/>
                  <a:gd name="T6" fmla="*/ 8 w 22"/>
                  <a:gd name="T7" fmla="*/ 20 h 20"/>
                  <a:gd name="T8" fmla="*/ 12 w 22"/>
                  <a:gd name="T9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0">
                    <a:moveTo>
                      <a:pt x="12" y="12"/>
                    </a:moveTo>
                    <a:cubicBezTo>
                      <a:pt x="13" y="8"/>
                      <a:pt x="12" y="0"/>
                      <a:pt x="16" y="0"/>
                    </a:cubicBezTo>
                    <a:cubicBezTo>
                      <a:pt x="20" y="0"/>
                      <a:pt x="22" y="8"/>
                      <a:pt x="20" y="12"/>
                    </a:cubicBezTo>
                    <a:cubicBezTo>
                      <a:pt x="18" y="16"/>
                      <a:pt x="12" y="17"/>
                      <a:pt x="8" y="20"/>
                    </a:cubicBezTo>
                    <a:cubicBezTo>
                      <a:pt x="3" y="5"/>
                      <a:pt x="0" y="6"/>
                      <a:pt x="12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8" name="Freeform 58"/>
              <p:cNvSpPr>
                <a:spLocks/>
              </p:cNvSpPr>
              <p:nvPr userDrawn="1"/>
            </p:nvSpPr>
            <p:spPr bwMode="ltGray">
              <a:xfrm>
                <a:off x="453" y="275"/>
                <a:ext cx="58" cy="24"/>
              </a:xfrm>
              <a:custGeom>
                <a:avLst/>
                <a:gdLst>
                  <a:gd name="T0" fmla="*/ 24 w 57"/>
                  <a:gd name="T1" fmla="*/ 18 h 30"/>
                  <a:gd name="T2" fmla="*/ 32 w 57"/>
                  <a:gd name="T3" fmla="*/ 6 h 30"/>
                  <a:gd name="T4" fmla="*/ 36 w 57"/>
                  <a:gd name="T5" fmla="*/ 30 h 30"/>
                  <a:gd name="T6" fmla="*/ 24 w 57"/>
                  <a:gd name="T7" fmla="*/ 1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30">
                    <a:moveTo>
                      <a:pt x="24" y="18"/>
                    </a:moveTo>
                    <a:cubicBezTo>
                      <a:pt x="0" y="10"/>
                      <a:pt x="9" y="0"/>
                      <a:pt x="32" y="6"/>
                    </a:cubicBezTo>
                    <a:cubicBezTo>
                      <a:pt x="46" y="15"/>
                      <a:pt x="57" y="23"/>
                      <a:pt x="36" y="30"/>
                    </a:cubicBezTo>
                    <a:cubicBezTo>
                      <a:pt x="21" y="25"/>
                      <a:pt x="24" y="30"/>
                      <a:pt x="24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9" name="Freeform 59"/>
              <p:cNvSpPr>
                <a:spLocks/>
              </p:cNvSpPr>
              <p:nvPr userDrawn="1"/>
            </p:nvSpPr>
            <p:spPr bwMode="ltGray">
              <a:xfrm>
                <a:off x="1161" y="50"/>
                <a:ext cx="691" cy="569"/>
              </a:xfrm>
              <a:custGeom>
                <a:avLst/>
                <a:gdLst>
                  <a:gd name="T0" fmla="*/ 473 w 693"/>
                  <a:gd name="T1" fmla="*/ 464 h 696"/>
                  <a:gd name="T2" fmla="*/ 393 w 693"/>
                  <a:gd name="T3" fmla="*/ 452 h 696"/>
                  <a:gd name="T4" fmla="*/ 325 w 693"/>
                  <a:gd name="T5" fmla="*/ 412 h 696"/>
                  <a:gd name="T6" fmla="*/ 265 w 693"/>
                  <a:gd name="T7" fmla="*/ 400 h 696"/>
                  <a:gd name="T8" fmla="*/ 237 w 693"/>
                  <a:gd name="T9" fmla="*/ 416 h 696"/>
                  <a:gd name="T10" fmla="*/ 261 w 693"/>
                  <a:gd name="T11" fmla="*/ 428 h 696"/>
                  <a:gd name="T12" fmla="*/ 293 w 693"/>
                  <a:gd name="T13" fmla="*/ 468 h 696"/>
                  <a:gd name="T14" fmla="*/ 321 w 693"/>
                  <a:gd name="T15" fmla="*/ 476 h 696"/>
                  <a:gd name="T16" fmla="*/ 333 w 693"/>
                  <a:gd name="T17" fmla="*/ 536 h 696"/>
                  <a:gd name="T18" fmla="*/ 313 w 693"/>
                  <a:gd name="T19" fmla="*/ 552 h 696"/>
                  <a:gd name="T20" fmla="*/ 261 w 693"/>
                  <a:gd name="T21" fmla="*/ 616 h 696"/>
                  <a:gd name="T22" fmla="*/ 225 w 693"/>
                  <a:gd name="T23" fmla="*/ 628 h 696"/>
                  <a:gd name="T24" fmla="*/ 97 w 693"/>
                  <a:gd name="T25" fmla="*/ 696 h 696"/>
                  <a:gd name="T26" fmla="*/ 77 w 693"/>
                  <a:gd name="T27" fmla="*/ 616 h 696"/>
                  <a:gd name="T28" fmla="*/ 45 w 693"/>
                  <a:gd name="T29" fmla="*/ 524 h 696"/>
                  <a:gd name="T30" fmla="*/ 33 w 693"/>
                  <a:gd name="T31" fmla="*/ 448 h 696"/>
                  <a:gd name="T32" fmla="*/ 53 w 693"/>
                  <a:gd name="T33" fmla="*/ 344 h 696"/>
                  <a:gd name="T34" fmla="*/ 17 w 693"/>
                  <a:gd name="T35" fmla="*/ 392 h 696"/>
                  <a:gd name="T36" fmla="*/ 81 w 693"/>
                  <a:gd name="T37" fmla="*/ 280 h 696"/>
                  <a:gd name="T38" fmla="*/ 113 w 693"/>
                  <a:gd name="T39" fmla="*/ 204 h 696"/>
                  <a:gd name="T40" fmla="*/ 37 w 693"/>
                  <a:gd name="T41" fmla="*/ 204 h 696"/>
                  <a:gd name="T42" fmla="*/ 1 w 693"/>
                  <a:gd name="T43" fmla="*/ 196 h 696"/>
                  <a:gd name="T44" fmla="*/ 25 w 693"/>
                  <a:gd name="T45" fmla="*/ 140 h 696"/>
                  <a:gd name="T46" fmla="*/ 97 w 693"/>
                  <a:gd name="T47" fmla="*/ 112 h 696"/>
                  <a:gd name="T48" fmla="*/ 221 w 693"/>
                  <a:gd name="T49" fmla="*/ 124 h 696"/>
                  <a:gd name="T50" fmla="*/ 229 w 693"/>
                  <a:gd name="T51" fmla="*/ 64 h 696"/>
                  <a:gd name="T52" fmla="*/ 261 w 693"/>
                  <a:gd name="T53" fmla="*/ 0 h 696"/>
                  <a:gd name="T54" fmla="*/ 357 w 693"/>
                  <a:gd name="T55" fmla="*/ 44 h 696"/>
                  <a:gd name="T56" fmla="*/ 329 w 693"/>
                  <a:gd name="T57" fmla="*/ 88 h 696"/>
                  <a:gd name="T58" fmla="*/ 301 w 693"/>
                  <a:gd name="T59" fmla="*/ 176 h 696"/>
                  <a:gd name="T60" fmla="*/ 361 w 693"/>
                  <a:gd name="T61" fmla="*/ 192 h 696"/>
                  <a:gd name="T62" fmla="*/ 373 w 693"/>
                  <a:gd name="T63" fmla="*/ 136 h 696"/>
                  <a:gd name="T64" fmla="*/ 417 w 693"/>
                  <a:gd name="T65" fmla="*/ 92 h 696"/>
                  <a:gd name="T66" fmla="*/ 497 w 693"/>
                  <a:gd name="T67" fmla="*/ 88 h 696"/>
                  <a:gd name="T68" fmla="*/ 529 w 693"/>
                  <a:gd name="T69" fmla="*/ 52 h 696"/>
                  <a:gd name="T70" fmla="*/ 541 w 693"/>
                  <a:gd name="T71" fmla="*/ 460 h 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93" h="696">
                    <a:moveTo>
                      <a:pt x="541" y="460"/>
                    </a:moveTo>
                    <a:lnTo>
                      <a:pt x="473" y="464"/>
                    </a:lnTo>
                    <a:lnTo>
                      <a:pt x="441" y="452"/>
                    </a:lnTo>
                    <a:lnTo>
                      <a:pt x="393" y="452"/>
                    </a:lnTo>
                    <a:cubicBezTo>
                      <a:pt x="365" y="448"/>
                      <a:pt x="360" y="444"/>
                      <a:pt x="337" y="436"/>
                    </a:cubicBezTo>
                    <a:cubicBezTo>
                      <a:pt x="336" y="432"/>
                      <a:pt x="330" y="413"/>
                      <a:pt x="325" y="412"/>
                    </a:cubicBezTo>
                    <a:cubicBezTo>
                      <a:pt x="317" y="411"/>
                      <a:pt x="301" y="420"/>
                      <a:pt x="301" y="420"/>
                    </a:cubicBezTo>
                    <a:cubicBezTo>
                      <a:pt x="289" y="412"/>
                      <a:pt x="277" y="408"/>
                      <a:pt x="265" y="400"/>
                    </a:cubicBezTo>
                    <a:cubicBezTo>
                      <a:pt x="252" y="380"/>
                      <a:pt x="256" y="356"/>
                      <a:pt x="233" y="348"/>
                    </a:cubicBezTo>
                    <a:cubicBezTo>
                      <a:pt x="217" y="372"/>
                      <a:pt x="221" y="392"/>
                      <a:pt x="237" y="416"/>
                    </a:cubicBezTo>
                    <a:cubicBezTo>
                      <a:pt x="234" y="428"/>
                      <a:pt x="228" y="445"/>
                      <a:pt x="237" y="444"/>
                    </a:cubicBezTo>
                    <a:cubicBezTo>
                      <a:pt x="247" y="443"/>
                      <a:pt x="261" y="428"/>
                      <a:pt x="261" y="428"/>
                    </a:cubicBezTo>
                    <a:cubicBezTo>
                      <a:pt x="258" y="450"/>
                      <a:pt x="243" y="475"/>
                      <a:pt x="269" y="484"/>
                    </a:cubicBezTo>
                    <a:cubicBezTo>
                      <a:pt x="277" y="479"/>
                      <a:pt x="288" y="476"/>
                      <a:pt x="293" y="468"/>
                    </a:cubicBezTo>
                    <a:cubicBezTo>
                      <a:pt x="302" y="454"/>
                      <a:pt x="303" y="446"/>
                      <a:pt x="317" y="436"/>
                    </a:cubicBezTo>
                    <a:cubicBezTo>
                      <a:pt x="315" y="448"/>
                      <a:pt x="306" y="467"/>
                      <a:pt x="321" y="476"/>
                    </a:cubicBezTo>
                    <a:cubicBezTo>
                      <a:pt x="328" y="480"/>
                      <a:pt x="345" y="484"/>
                      <a:pt x="345" y="484"/>
                    </a:cubicBezTo>
                    <a:cubicBezTo>
                      <a:pt x="382" y="472"/>
                      <a:pt x="347" y="527"/>
                      <a:pt x="333" y="536"/>
                    </a:cubicBezTo>
                    <a:cubicBezTo>
                      <a:pt x="330" y="540"/>
                      <a:pt x="329" y="545"/>
                      <a:pt x="325" y="548"/>
                    </a:cubicBezTo>
                    <a:cubicBezTo>
                      <a:pt x="322" y="551"/>
                      <a:pt x="316" y="549"/>
                      <a:pt x="313" y="552"/>
                    </a:cubicBezTo>
                    <a:cubicBezTo>
                      <a:pt x="300" y="565"/>
                      <a:pt x="320" y="575"/>
                      <a:pt x="293" y="584"/>
                    </a:cubicBezTo>
                    <a:cubicBezTo>
                      <a:pt x="286" y="595"/>
                      <a:pt x="272" y="610"/>
                      <a:pt x="261" y="616"/>
                    </a:cubicBezTo>
                    <a:cubicBezTo>
                      <a:pt x="254" y="620"/>
                      <a:pt x="245" y="621"/>
                      <a:pt x="237" y="624"/>
                    </a:cubicBezTo>
                    <a:cubicBezTo>
                      <a:pt x="233" y="625"/>
                      <a:pt x="225" y="628"/>
                      <a:pt x="225" y="628"/>
                    </a:cubicBezTo>
                    <a:cubicBezTo>
                      <a:pt x="215" y="659"/>
                      <a:pt x="212" y="652"/>
                      <a:pt x="173" y="656"/>
                    </a:cubicBezTo>
                    <a:cubicBezTo>
                      <a:pt x="140" y="667"/>
                      <a:pt x="132" y="687"/>
                      <a:pt x="97" y="696"/>
                    </a:cubicBezTo>
                    <a:cubicBezTo>
                      <a:pt x="77" y="691"/>
                      <a:pt x="75" y="687"/>
                      <a:pt x="81" y="668"/>
                    </a:cubicBezTo>
                    <a:cubicBezTo>
                      <a:pt x="77" y="646"/>
                      <a:pt x="72" y="639"/>
                      <a:pt x="77" y="616"/>
                    </a:cubicBezTo>
                    <a:cubicBezTo>
                      <a:pt x="73" y="598"/>
                      <a:pt x="71" y="587"/>
                      <a:pt x="61" y="572"/>
                    </a:cubicBezTo>
                    <a:cubicBezTo>
                      <a:pt x="58" y="551"/>
                      <a:pt x="51" y="543"/>
                      <a:pt x="45" y="524"/>
                    </a:cubicBezTo>
                    <a:cubicBezTo>
                      <a:pt x="52" y="502"/>
                      <a:pt x="58" y="496"/>
                      <a:pt x="49" y="472"/>
                    </a:cubicBezTo>
                    <a:cubicBezTo>
                      <a:pt x="46" y="463"/>
                      <a:pt x="33" y="448"/>
                      <a:pt x="33" y="448"/>
                    </a:cubicBezTo>
                    <a:cubicBezTo>
                      <a:pt x="42" y="422"/>
                      <a:pt x="42" y="408"/>
                      <a:pt x="33" y="380"/>
                    </a:cubicBezTo>
                    <a:cubicBezTo>
                      <a:pt x="49" y="369"/>
                      <a:pt x="48" y="362"/>
                      <a:pt x="53" y="344"/>
                    </a:cubicBezTo>
                    <a:cubicBezTo>
                      <a:pt x="47" y="327"/>
                      <a:pt x="49" y="308"/>
                      <a:pt x="33" y="332"/>
                    </a:cubicBezTo>
                    <a:cubicBezTo>
                      <a:pt x="40" y="353"/>
                      <a:pt x="29" y="374"/>
                      <a:pt x="17" y="392"/>
                    </a:cubicBezTo>
                    <a:cubicBezTo>
                      <a:pt x="6" y="360"/>
                      <a:pt x="10" y="340"/>
                      <a:pt x="13" y="304"/>
                    </a:cubicBezTo>
                    <a:cubicBezTo>
                      <a:pt x="44" y="314"/>
                      <a:pt x="54" y="289"/>
                      <a:pt x="81" y="280"/>
                    </a:cubicBezTo>
                    <a:cubicBezTo>
                      <a:pt x="94" y="261"/>
                      <a:pt x="85" y="242"/>
                      <a:pt x="105" y="228"/>
                    </a:cubicBezTo>
                    <a:cubicBezTo>
                      <a:pt x="108" y="220"/>
                      <a:pt x="110" y="212"/>
                      <a:pt x="113" y="204"/>
                    </a:cubicBezTo>
                    <a:cubicBezTo>
                      <a:pt x="116" y="196"/>
                      <a:pt x="89" y="196"/>
                      <a:pt x="89" y="196"/>
                    </a:cubicBezTo>
                    <a:cubicBezTo>
                      <a:pt x="81" y="221"/>
                      <a:pt x="58" y="211"/>
                      <a:pt x="37" y="204"/>
                    </a:cubicBezTo>
                    <a:cubicBezTo>
                      <a:pt x="33" y="207"/>
                      <a:pt x="30" y="213"/>
                      <a:pt x="25" y="212"/>
                    </a:cubicBezTo>
                    <a:cubicBezTo>
                      <a:pt x="16" y="210"/>
                      <a:pt x="1" y="196"/>
                      <a:pt x="1" y="196"/>
                    </a:cubicBezTo>
                    <a:cubicBezTo>
                      <a:pt x="4" y="186"/>
                      <a:pt x="4" y="174"/>
                      <a:pt x="9" y="164"/>
                    </a:cubicBezTo>
                    <a:cubicBezTo>
                      <a:pt x="13" y="155"/>
                      <a:pt x="25" y="140"/>
                      <a:pt x="25" y="140"/>
                    </a:cubicBezTo>
                    <a:cubicBezTo>
                      <a:pt x="0" y="132"/>
                      <a:pt x="25" y="128"/>
                      <a:pt x="37" y="124"/>
                    </a:cubicBezTo>
                    <a:cubicBezTo>
                      <a:pt x="58" y="131"/>
                      <a:pt x="75" y="116"/>
                      <a:pt x="97" y="112"/>
                    </a:cubicBezTo>
                    <a:cubicBezTo>
                      <a:pt x="135" y="87"/>
                      <a:pt x="159" y="122"/>
                      <a:pt x="197" y="132"/>
                    </a:cubicBezTo>
                    <a:cubicBezTo>
                      <a:pt x="205" y="129"/>
                      <a:pt x="213" y="127"/>
                      <a:pt x="221" y="124"/>
                    </a:cubicBezTo>
                    <a:cubicBezTo>
                      <a:pt x="225" y="123"/>
                      <a:pt x="226" y="147"/>
                      <a:pt x="233" y="120"/>
                    </a:cubicBezTo>
                    <a:lnTo>
                      <a:pt x="229" y="64"/>
                    </a:lnTo>
                    <a:lnTo>
                      <a:pt x="209" y="40"/>
                    </a:lnTo>
                    <a:cubicBezTo>
                      <a:pt x="243" y="21"/>
                      <a:pt x="240" y="21"/>
                      <a:pt x="261" y="0"/>
                    </a:cubicBezTo>
                    <a:cubicBezTo>
                      <a:pt x="297" y="16"/>
                      <a:pt x="333" y="32"/>
                      <a:pt x="369" y="48"/>
                    </a:cubicBezTo>
                    <a:cubicBezTo>
                      <a:pt x="373" y="50"/>
                      <a:pt x="361" y="44"/>
                      <a:pt x="357" y="44"/>
                    </a:cubicBezTo>
                    <a:cubicBezTo>
                      <a:pt x="349" y="45"/>
                      <a:pt x="333" y="52"/>
                      <a:pt x="333" y="52"/>
                    </a:cubicBezTo>
                    <a:cubicBezTo>
                      <a:pt x="322" y="68"/>
                      <a:pt x="318" y="71"/>
                      <a:pt x="329" y="88"/>
                    </a:cubicBezTo>
                    <a:cubicBezTo>
                      <a:pt x="308" y="119"/>
                      <a:pt x="323" y="118"/>
                      <a:pt x="333" y="148"/>
                    </a:cubicBezTo>
                    <a:cubicBezTo>
                      <a:pt x="320" y="157"/>
                      <a:pt x="314" y="167"/>
                      <a:pt x="301" y="176"/>
                    </a:cubicBezTo>
                    <a:cubicBezTo>
                      <a:pt x="306" y="213"/>
                      <a:pt x="303" y="213"/>
                      <a:pt x="337" y="220"/>
                    </a:cubicBezTo>
                    <a:cubicBezTo>
                      <a:pt x="358" y="216"/>
                      <a:pt x="368" y="214"/>
                      <a:pt x="361" y="192"/>
                    </a:cubicBezTo>
                    <a:cubicBezTo>
                      <a:pt x="362" y="177"/>
                      <a:pt x="362" y="162"/>
                      <a:pt x="365" y="148"/>
                    </a:cubicBezTo>
                    <a:cubicBezTo>
                      <a:pt x="366" y="143"/>
                      <a:pt x="369" y="133"/>
                      <a:pt x="373" y="136"/>
                    </a:cubicBezTo>
                    <a:cubicBezTo>
                      <a:pt x="379" y="140"/>
                      <a:pt x="376" y="149"/>
                      <a:pt x="377" y="156"/>
                    </a:cubicBezTo>
                    <a:cubicBezTo>
                      <a:pt x="404" y="147"/>
                      <a:pt x="409" y="116"/>
                      <a:pt x="417" y="92"/>
                    </a:cubicBezTo>
                    <a:cubicBezTo>
                      <a:pt x="422" y="76"/>
                      <a:pt x="453" y="74"/>
                      <a:pt x="465" y="72"/>
                    </a:cubicBezTo>
                    <a:cubicBezTo>
                      <a:pt x="472" y="92"/>
                      <a:pt x="477" y="93"/>
                      <a:pt x="497" y="88"/>
                    </a:cubicBezTo>
                    <a:cubicBezTo>
                      <a:pt x="512" y="78"/>
                      <a:pt x="515" y="74"/>
                      <a:pt x="509" y="56"/>
                    </a:cubicBezTo>
                    <a:cubicBezTo>
                      <a:pt x="523" y="46"/>
                      <a:pt x="517" y="46"/>
                      <a:pt x="529" y="52"/>
                    </a:cubicBezTo>
                    <a:lnTo>
                      <a:pt x="693" y="72"/>
                    </a:lnTo>
                    <a:lnTo>
                      <a:pt x="541" y="46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0" name="Freeform 60"/>
              <p:cNvSpPr>
                <a:spLocks/>
              </p:cNvSpPr>
              <p:nvPr userDrawn="1"/>
            </p:nvSpPr>
            <p:spPr bwMode="ltGray">
              <a:xfrm>
                <a:off x="689" y="6"/>
                <a:ext cx="1386" cy="232"/>
              </a:xfrm>
              <a:custGeom>
                <a:avLst/>
                <a:gdLst>
                  <a:gd name="T0" fmla="*/ 825 w 931"/>
                  <a:gd name="T1" fmla="*/ 0 h 149"/>
                  <a:gd name="T2" fmla="*/ 143 w 931"/>
                  <a:gd name="T3" fmla="*/ 29 h 149"/>
                  <a:gd name="T4" fmla="*/ 91 w 931"/>
                  <a:gd name="T5" fmla="*/ 42 h 149"/>
                  <a:gd name="T6" fmla="*/ 62 w 931"/>
                  <a:gd name="T7" fmla="*/ 42 h 149"/>
                  <a:gd name="T8" fmla="*/ 22 w 931"/>
                  <a:gd name="T9" fmla="*/ 77 h 149"/>
                  <a:gd name="T10" fmla="*/ 0 w 931"/>
                  <a:gd name="T11" fmla="*/ 105 h 149"/>
                  <a:gd name="T12" fmla="*/ 59 w 931"/>
                  <a:gd name="T13" fmla="*/ 115 h 149"/>
                  <a:gd name="T14" fmla="*/ 97 w 931"/>
                  <a:gd name="T15" fmla="*/ 96 h 149"/>
                  <a:gd name="T16" fmla="*/ 108 w 931"/>
                  <a:gd name="T17" fmla="*/ 84 h 149"/>
                  <a:gd name="T18" fmla="*/ 167 w 931"/>
                  <a:gd name="T19" fmla="*/ 52 h 149"/>
                  <a:gd name="T20" fmla="*/ 215 w 931"/>
                  <a:gd name="T21" fmla="*/ 46 h 149"/>
                  <a:gd name="T22" fmla="*/ 237 w 931"/>
                  <a:gd name="T23" fmla="*/ 94 h 149"/>
                  <a:gd name="T24" fmla="*/ 188 w 931"/>
                  <a:gd name="T25" fmla="*/ 109 h 149"/>
                  <a:gd name="T26" fmla="*/ 231 w 931"/>
                  <a:gd name="T27" fmla="*/ 113 h 149"/>
                  <a:gd name="T28" fmla="*/ 250 w 931"/>
                  <a:gd name="T29" fmla="*/ 90 h 149"/>
                  <a:gd name="T30" fmla="*/ 266 w 931"/>
                  <a:gd name="T31" fmla="*/ 92 h 149"/>
                  <a:gd name="T32" fmla="*/ 253 w 931"/>
                  <a:gd name="T33" fmla="*/ 54 h 149"/>
                  <a:gd name="T34" fmla="*/ 266 w 931"/>
                  <a:gd name="T35" fmla="*/ 44 h 149"/>
                  <a:gd name="T36" fmla="*/ 277 w 931"/>
                  <a:gd name="T37" fmla="*/ 88 h 149"/>
                  <a:gd name="T38" fmla="*/ 266 w 931"/>
                  <a:gd name="T39" fmla="*/ 113 h 149"/>
                  <a:gd name="T40" fmla="*/ 296 w 931"/>
                  <a:gd name="T41" fmla="*/ 130 h 149"/>
                  <a:gd name="T42" fmla="*/ 299 w 931"/>
                  <a:gd name="T43" fmla="*/ 92 h 149"/>
                  <a:gd name="T44" fmla="*/ 331 w 931"/>
                  <a:gd name="T45" fmla="*/ 103 h 149"/>
                  <a:gd name="T46" fmla="*/ 382 w 931"/>
                  <a:gd name="T47" fmla="*/ 73 h 149"/>
                  <a:gd name="T48" fmla="*/ 409 w 931"/>
                  <a:gd name="T49" fmla="*/ 50 h 149"/>
                  <a:gd name="T50" fmla="*/ 439 w 931"/>
                  <a:gd name="T51" fmla="*/ 56 h 149"/>
                  <a:gd name="T52" fmla="*/ 455 w 931"/>
                  <a:gd name="T53" fmla="*/ 50 h 149"/>
                  <a:gd name="T54" fmla="*/ 431 w 931"/>
                  <a:gd name="T55" fmla="*/ 44 h 149"/>
                  <a:gd name="T56" fmla="*/ 474 w 931"/>
                  <a:gd name="T57" fmla="*/ 35 h 149"/>
                  <a:gd name="T58" fmla="*/ 544 w 931"/>
                  <a:gd name="T59" fmla="*/ 54 h 149"/>
                  <a:gd name="T60" fmla="*/ 581 w 931"/>
                  <a:gd name="T61" fmla="*/ 42 h 149"/>
                  <a:gd name="T62" fmla="*/ 584 w 931"/>
                  <a:gd name="T63" fmla="*/ 63 h 149"/>
                  <a:gd name="T64" fmla="*/ 568 w 931"/>
                  <a:gd name="T65" fmla="*/ 101 h 149"/>
                  <a:gd name="T66" fmla="*/ 611 w 931"/>
                  <a:gd name="T67" fmla="*/ 88 h 149"/>
                  <a:gd name="T68" fmla="*/ 624 w 931"/>
                  <a:gd name="T69" fmla="*/ 80 h 149"/>
                  <a:gd name="T70" fmla="*/ 648 w 931"/>
                  <a:gd name="T71" fmla="*/ 61 h 149"/>
                  <a:gd name="T72" fmla="*/ 794 w 931"/>
                  <a:gd name="T73" fmla="*/ 8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31" h="149">
                    <a:moveTo>
                      <a:pt x="794" y="84"/>
                    </a:moveTo>
                    <a:cubicBezTo>
                      <a:pt x="813" y="72"/>
                      <a:pt x="931" y="14"/>
                      <a:pt x="825" y="0"/>
                    </a:cubicBezTo>
                    <a:lnTo>
                      <a:pt x="159" y="0"/>
                    </a:lnTo>
                    <a:cubicBezTo>
                      <a:pt x="149" y="12"/>
                      <a:pt x="162" y="18"/>
                      <a:pt x="143" y="29"/>
                    </a:cubicBezTo>
                    <a:cubicBezTo>
                      <a:pt x="130" y="44"/>
                      <a:pt x="133" y="39"/>
                      <a:pt x="116" y="48"/>
                    </a:cubicBezTo>
                    <a:cubicBezTo>
                      <a:pt x="108" y="46"/>
                      <a:pt x="100" y="44"/>
                      <a:pt x="91" y="42"/>
                    </a:cubicBezTo>
                    <a:cubicBezTo>
                      <a:pt x="89" y="41"/>
                      <a:pt x="83" y="40"/>
                      <a:pt x="83" y="40"/>
                    </a:cubicBezTo>
                    <a:cubicBezTo>
                      <a:pt x="76" y="40"/>
                      <a:pt x="68" y="39"/>
                      <a:pt x="62" y="42"/>
                    </a:cubicBezTo>
                    <a:cubicBezTo>
                      <a:pt x="54" y="45"/>
                      <a:pt x="46" y="61"/>
                      <a:pt x="38" y="67"/>
                    </a:cubicBezTo>
                    <a:cubicBezTo>
                      <a:pt x="32" y="71"/>
                      <a:pt x="27" y="74"/>
                      <a:pt x="22" y="77"/>
                    </a:cubicBezTo>
                    <a:cubicBezTo>
                      <a:pt x="16" y="81"/>
                      <a:pt x="5" y="86"/>
                      <a:pt x="5" y="86"/>
                    </a:cubicBezTo>
                    <a:cubicBezTo>
                      <a:pt x="9" y="95"/>
                      <a:pt x="7" y="97"/>
                      <a:pt x="0" y="105"/>
                    </a:cubicBezTo>
                    <a:cubicBezTo>
                      <a:pt x="17" y="107"/>
                      <a:pt x="22" y="107"/>
                      <a:pt x="16" y="120"/>
                    </a:cubicBezTo>
                    <a:cubicBezTo>
                      <a:pt x="27" y="122"/>
                      <a:pt x="48" y="116"/>
                      <a:pt x="59" y="115"/>
                    </a:cubicBezTo>
                    <a:cubicBezTo>
                      <a:pt x="71" y="112"/>
                      <a:pt x="73" y="117"/>
                      <a:pt x="83" y="111"/>
                    </a:cubicBezTo>
                    <a:cubicBezTo>
                      <a:pt x="89" y="96"/>
                      <a:pt x="83" y="100"/>
                      <a:pt x="97" y="96"/>
                    </a:cubicBezTo>
                    <a:cubicBezTo>
                      <a:pt x="100" y="94"/>
                      <a:pt x="103" y="93"/>
                      <a:pt x="105" y="90"/>
                    </a:cubicBezTo>
                    <a:cubicBezTo>
                      <a:pt x="106" y="88"/>
                      <a:pt x="106" y="85"/>
                      <a:pt x="108" y="84"/>
                    </a:cubicBezTo>
                    <a:cubicBezTo>
                      <a:pt x="112" y="80"/>
                      <a:pt x="140" y="69"/>
                      <a:pt x="148" y="67"/>
                    </a:cubicBezTo>
                    <a:cubicBezTo>
                      <a:pt x="160" y="52"/>
                      <a:pt x="153" y="56"/>
                      <a:pt x="167" y="52"/>
                    </a:cubicBezTo>
                    <a:cubicBezTo>
                      <a:pt x="178" y="55"/>
                      <a:pt x="179" y="62"/>
                      <a:pt x="191" y="58"/>
                    </a:cubicBezTo>
                    <a:cubicBezTo>
                      <a:pt x="199" y="52"/>
                      <a:pt x="206" y="51"/>
                      <a:pt x="215" y="46"/>
                    </a:cubicBezTo>
                    <a:cubicBezTo>
                      <a:pt x="226" y="58"/>
                      <a:pt x="217" y="46"/>
                      <a:pt x="223" y="69"/>
                    </a:cubicBezTo>
                    <a:cubicBezTo>
                      <a:pt x="226" y="79"/>
                      <a:pt x="233" y="85"/>
                      <a:pt x="237" y="94"/>
                    </a:cubicBezTo>
                    <a:cubicBezTo>
                      <a:pt x="227" y="100"/>
                      <a:pt x="229" y="104"/>
                      <a:pt x="218" y="107"/>
                    </a:cubicBezTo>
                    <a:cubicBezTo>
                      <a:pt x="207" y="120"/>
                      <a:pt x="203" y="113"/>
                      <a:pt x="188" y="109"/>
                    </a:cubicBezTo>
                    <a:cubicBezTo>
                      <a:pt x="191" y="117"/>
                      <a:pt x="200" y="127"/>
                      <a:pt x="210" y="132"/>
                    </a:cubicBezTo>
                    <a:cubicBezTo>
                      <a:pt x="218" y="114"/>
                      <a:pt x="211" y="122"/>
                      <a:pt x="231" y="113"/>
                    </a:cubicBezTo>
                    <a:cubicBezTo>
                      <a:pt x="237" y="111"/>
                      <a:pt x="248" y="105"/>
                      <a:pt x="248" y="105"/>
                    </a:cubicBezTo>
                    <a:cubicBezTo>
                      <a:pt x="248" y="100"/>
                      <a:pt x="246" y="94"/>
                      <a:pt x="250" y="90"/>
                    </a:cubicBezTo>
                    <a:cubicBezTo>
                      <a:pt x="253" y="88"/>
                      <a:pt x="254" y="96"/>
                      <a:pt x="258" y="96"/>
                    </a:cubicBezTo>
                    <a:cubicBezTo>
                      <a:pt x="262" y="97"/>
                      <a:pt x="264" y="94"/>
                      <a:pt x="266" y="92"/>
                    </a:cubicBezTo>
                    <a:cubicBezTo>
                      <a:pt x="262" y="82"/>
                      <a:pt x="252" y="77"/>
                      <a:pt x="248" y="67"/>
                    </a:cubicBezTo>
                    <a:cubicBezTo>
                      <a:pt x="250" y="63"/>
                      <a:pt x="255" y="58"/>
                      <a:pt x="253" y="54"/>
                    </a:cubicBezTo>
                    <a:cubicBezTo>
                      <a:pt x="251" y="50"/>
                      <a:pt x="248" y="42"/>
                      <a:pt x="248" y="42"/>
                    </a:cubicBezTo>
                    <a:cubicBezTo>
                      <a:pt x="256" y="32"/>
                      <a:pt x="259" y="35"/>
                      <a:pt x="266" y="44"/>
                    </a:cubicBezTo>
                    <a:cubicBezTo>
                      <a:pt x="270" y="56"/>
                      <a:pt x="276" y="61"/>
                      <a:pt x="285" y="71"/>
                    </a:cubicBezTo>
                    <a:cubicBezTo>
                      <a:pt x="281" y="81"/>
                      <a:pt x="289" y="82"/>
                      <a:pt x="277" y="88"/>
                    </a:cubicBezTo>
                    <a:cubicBezTo>
                      <a:pt x="262" y="106"/>
                      <a:pt x="278" y="83"/>
                      <a:pt x="274" y="101"/>
                    </a:cubicBezTo>
                    <a:cubicBezTo>
                      <a:pt x="274" y="105"/>
                      <a:pt x="268" y="109"/>
                      <a:pt x="266" y="113"/>
                    </a:cubicBezTo>
                    <a:cubicBezTo>
                      <a:pt x="270" y="122"/>
                      <a:pt x="268" y="125"/>
                      <a:pt x="261" y="132"/>
                    </a:cubicBezTo>
                    <a:cubicBezTo>
                      <a:pt x="268" y="149"/>
                      <a:pt x="282" y="134"/>
                      <a:pt x="296" y="130"/>
                    </a:cubicBezTo>
                    <a:cubicBezTo>
                      <a:pt x="299" y="122"/>
                      <a:pt x="295" y="119"/>
                      <a:pt x="299" y="111"/>
                    </a:cubicBezTo>
                    <a:cubicBezTo>
                      <a:pt x="296" y="105"/>
                      <a:pt x="288" y="97"/>
                      <a:pt x="299" y="92"/>
                    </a:cubicBezTo>
                    <a:cubicBezTo>
                      <a:pt x="303" y="90"/>
                      <a:pt x="315" y="88"/>
                      <a:pt x="315" y="88"/>
                    </a:cubicBezTo>
                    <a:cubicBezTo>
                      <a:pt x="326" y="91"/>
                      <a:pt x="325" y="95"/>
                      <a:pt x="331" y="103"/>
                    </a:cubicBezTo>
                    <a:cubicBezTo>
                      <a:pt x="339" y="84"/>
                      <a:pt x="331" y="90"/>
                      <a:pt x="361" y="92"/>
                    </a:cubicBezTo>
                    <a:cubicBezTo>
                      <a:pt x="355" y="76"/>
                      <a:pt x="365" y="76"/>
                      <a:pt x="382" y="73"/>
                    </a:cubicBezTo>
                    <a:cubicBezTo>
                      <a:pt x="383" y="71"/>
                      <a:pt x="387" y="57"/>
                      <a:pt x="393" y="54"/>
                    </a:cubicBezTo>
                    <a:cubicBezTo>
                      <a:pt x="398" y="52"/>
                      <a:pt x="409" y="50"/>
                      <a:pt x="409" y="50"/>
                    </a:cubicBezTo>
                    <a:cubicBezTo>
                      <a:pt x="430" y="54"/>
                      <a:pt x="413" y="58"/>
                      <a:pt x="431" y="63"/>
                    </a:cubicBezTo>
                    <a:cubicBezTo>
                      <a:pt x="433" y="61"/>
                      <a:pt x="435" y="57"/>
                      <a:pt x="439" y="56"/>
                    </a:cubicBezTo>
                    <a:cubicBezTo>
                      <a:pt x="445" y="55"/>
                      <a:pt x="452" y="61"/>
                      <a:pt x="457" y="58"/>
                    </a:cubicBezTo>
                    <a:cubicBezTo>
                      <a:pt x="461" y="57"/>
                      <a:pt x="457" y="52"/>
                      <a:pt x="455" y="50"/>
                    </a:cubicBezTo>
                    <a:cubicBezTo>
                      <a:pt x="451" y="47"/>
                      <a:pt x="444" y="47"/>
                      <a:pt x="439" y="46"/>
                    </a:cubicBezTo>
                    <a:cubicBezTo>
                      <a:pt x="436" y="45"/>
                      <a:pt x="431" y="44"/>
                      <a:pt x="431" y="44"/>
                    </a:cubicBezTo>
                    <a:cubicBezTo>
                      <a:pt x="440" y="38"/>
                      <a:pt x="443" y="36"/>
                      <a:pt x="455" y="40"/>
                    </a:cubicBezTo>
                    <a:cubicBezTo>
                      <a:pt x="461" y="38"/>
                      <a:pt x="467" y="35"/>
                      <a:pt x="474" y="35"/>
                    </a:cubicBezTo>
                    <a:cubicBezTo>
                      <a:pt x="483" y="36"/>
                      <a:pt x="511" y="43"/>
                      <a:pt x="519" y="46"/>
                    </a:cubicBezTo>
                    <a:cubicBezTo>
                      <a:pt x="527" y="49"/>
                      <a:pt x="544" y="54"/>
                      <a:pt x="544" y="54"/>
                    </a:cubicBezTo>
                    <a:cubicBezTo>
                      <a:pt x="548" y="54"/>
                      <a:pt x="560" y="52"/>
                      <a:pt x="565" y="50"/>
                    </a:cubicBezTo>
                    <a:cubicBezTo>
                      <a:pt x="570" y="47"/>
                      <a:pt x="581" y="42"/>
                      <a:pt x="581" y="42"/>
                    </a:cubicBezTo>
                    <a:cubicBezTo>
                      <a:pt x="585" y="42"/>
                      <a:pt x="598" y="44"/>
                      <a:pt x="600" y="48"/>
                    </a:cubicBezTo>
                    <a:cubicBezTo>
                      <a:pt x="603" y="55"/>
                      <a:pt x="589" y="61"/>
                      <a:pt x="584" y="63"/>
                    </a:cubicBezTo>
                    <a:cubicBezTo>
                      <a:pt x="576" y="69"/>
                      <a:pt x="568" y="69"/>
                      <a:pt x="565" y="77"/>
                    </a:cubicBezTo>
                    <a:cubicBezTo>
                      <a:pt x="568" y="86"/>
                      <a:pt x="564" y="92"/>
                      <a:pt x="568" y="101"/>
                    </a:cubicBezTo>
                    <a:cubicBezTo>
                      <a:pt x="574" y="93"/>
                      <a:pt x="577" y="91"/>
                      <a:pt x="589" y="94"/>
                    </a:cubicBezTo>
                    <a:cubicBezTo>
                      <a:pt x="595" y="108"/>
                      <a:pt x="602" y="93"/>
                      <a:pt x="611" y="88"/>
                    </a:cubicBezTo>
                    <a:cubicBezTo>
                      <a:pt x="613" y="86"/>
                      <a:pt x="613" y="83"/>
                      <a:pt x="616" y="82"/>
                    </a:cubicBezTo>
                    <a:cubicBezTo>
                      <a:pt x="618" y="80"/>
                      <a:pt x="622" y="81"/>
                      <a:pt x="624" y="80"/>
                    </a:cubicBezTo>
                    <a:cubicBezTo>
                      <a:pt x="626" y="78"/>
                      <a:pt x="626" y="75"/>
                      <a:pt x="627" y="73"/>
                    </a:cubicBezTo>
                    <a:cubicBezTo>
                      <a:pt x="632" y="65"/>
                      <a:pt x="638" y="63"/>
                      <a:pt x="648" y="61"/>
                    </a:cubicBezTo>
                    <a:cubicBezTo>
                      <a:pt x="664" y="62"/>
                      <a:pt x="684" y="69"/>
                      <a:pt x="700" y="69"/>
                    </a:cubicBezTo>
                    <a:lnTo>
                      <a:pt x="794" y="84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1" name="Freeform 61"/>
              <p:cNvSpPr>
                <a:spLocks/>
              </p:cNvSpPr>
              <p:nvPr userDrawn="1"/>
            </p:nvSpPr>
            <p:spPr bwMode="ltGray">
              <a:xfrm>
                <a:off x="971" y="91"/>
                <a:ext cx="30" cy="25"/>
              </a:xfrm>
              <a:custGeom>
                <a:avLst/>
                <a:gdLst>
                  <a:gd name="T0" fmla="*/ 3 w 31"/>
                  <a:gd name="T1" fmla="*/ 28 h 30"/>
                  <a:gd name="T2" fmla="*/ 31 w 31"/>
                  <a:gd name="T3" fmla="*/ 0 h 30"/>
                  <a:gd name="T4" fmla="*/ 19 w 31"/>
                  <a:gd name="T5" fmla="*/ 24 h 30"/>
                  <a:gd name="T6" fmla="*/ 3 w 31"/>
                  <a:gd name="T7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30">
                    <a:moveTo>
                      <a:pt x="3" y="28"/>
                    </a:moveTo>
                    <a:cubicBezTo>
                      <a:pt x="8" y="8"/>
                      <a:pt x="12" y="6"/>
                      <a:pt x="31" y="0"/>
                    </a:cubicBezTo>
                    <a:cubicBezTo>
                      <a:pt x="29" y="5"/>
                      <a:pt x="25" y="22"/>
                      <a:pt x="19" y="24"/>
                    </a:cubicBezTo>
                    <a:cubicBezTo>
                      <a:pt x="0" y="30"/>
                      <a:pt x="3" y="9"/>
                      <a:pt x="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2" name="Freeform 62"/>
              <p:cNvSpPr>
                <a:spLocks/>
              </p:cNvSpPr>
              <p:nvPr userDrawn="1"/>
            </p:nvSpPr>
            <p:spPr bwMode="ltGray">
              <a:xfrm>
                <a:off x="935" y="125"/>
                <a:ext cx="45" cy="27"/>
              </a:xfrm>
              <a:custGeom>
                <a:avLst/>
                <a:gdLst>
                  <a:gd name="T0" fmla="*/ 6 w 44"/>
                  <a:gd name="T1" fmla="*/ 32 h 32"/>
                  <a:gd name="T2" fmla="*/ 22 w 44"/>
                  <a:gd name="T3" fmla="*/ 0 h 32"/>
                  <a:gd name="T4" fmla="*/ 38 w 44"/>
                  <a:gd name="T5" fmla="*/ 4 h 32"/>
                  <a:gd name="T6" fmla="*/ 6 w 44"/>
                  <a:gd name="T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32">
                    <a:moveTo>
                      <a:pt x="6" y="32"/>
                    </a:moveTo>
                    <a:cubicBezTo>
                      <a:pt x="0" y="14"/>
                      <a:pt x="7" y="10"/>
                      <a:pt x="22" y="0"/>
                    </a:cubicBezTo>
                    <a:cubicBezTo>
                      <a:pt x="27" y="1"/>
                      <a:pt x="35" y="0"/>
                      <a:pt x="38" y="4"/>
                    </a:cubicBezTo>
                    <a:cubicBezTo>
                      <a:pt x="44" y="13"/>
                      <a:pt x="16" y="32"/>
                      <a:pt x="6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3" name="Freeform 63"/>
              <p:cNvSpPr>
                <a:spLocks/>
              </p:cNvSpPr>
              <p:nvPr userDrawn="1"/>
            </p:nvSpPr>
            <p:spPr bwMode="ltGray">
              <a:xfrm>
                <a:off x="1081" y="226"/>
                <a:ext cx="75" cy="14"/>
              </a:xfrm>
              <a:custGeom>
                <a:avLst/>
                <a:gdLst>
                  <a:gd name="T0" fmla="*/ 37 w 76"/>
                  <a:gd name="T1" fmla="*/ 18 h 18"/>
                  <a:gd name="T2" fmla="*/ 25 w 76"/>
                  <a:gd name="T3" fmla="*/ 2 h 18"/>
                  <a:gd name="T4" fmla="*/ 37 w 76"/>
                  <a:gd name="T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18">
                    <a:moveTo>
                      <a:pt x="37" y="18"/>
                    </a:moveTo>
                    <a:cubicBezTo>
                      <a:pt x="25" y="14"/>
                      <a:pt x="0" y="10"/>
                      <a:pt x="25" y="2"/>
                    </a:cubicBezTo>
                    <a:cubicBezTo>
                      <a:pt x="76" y="9"/>
                      <a:pt x="46" y="0"/>
                      <a:pt x="37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4" name="Freeform 64"/>
              <p:cNvSpPr>
                <a:spLocks/>
              </p:cNvSpPr>
              <p:nvPr userDrawn="1"/>
            </p:nvSpPr>
            <p:spPr bwMode="ltGray">
              <a:xfrm>
                <a:off x="1210" y="223"/>
                <a:ext cx="42" cy="37"/>
              </a:xfrm>
              <a:custGeom>
                <a:avLst/>
                <a:gdLst>
                  <a:gd name="T0" fmla="*/ 0 w 42"/>
                  <a:gd name="T1" fmla="*/ 21 h 44"/>
                  <a:gd name="T2" fmla="*/ 12 w 42"/>
                  <a:gd name="T3" fmla="*/ 9 h 44"/>
                  <a:gd name="T4" fmla="*/ 0 w 42"/>
                  <a:gd name="T5" fmla="*/ 2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44">
                    <a:moveTo>
                      <a:pt x="0" y="21"/>
                    </a:moveTo>
                    <a:cubicBezTo>
                      <a:pt x="4" y="17"/>
                      <a:pt x="7" y="11"/>
                      <a:pt x="12" y="9"/>
                    </a:cubicBezTo>
                    <a:cubicBezTo>
                      <a:pt x="42" y="0"/>
                      <a:pt x="23" y="44"/>
                      <a:pt x="0" y="2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5" name="Freeform 65"/>
              <p:cNvSpPr>
                <a:spLocks/>
              </p:cNvSpPr>
              <p:nvPr userDrawn="1"/>
            </p:nvSpPr>
            <p:spPr bwMode="ltGray">
              <a:xfrm>
                <a:off x="865" y="123"/>
                <a:ext cx="33" cy="24"/>
              </a:xfrm>
              <a:custGeom>
                <a:avLst/>
                <a:gdLst>
                  <a:gd name="T0" fmla="*/ 7 w 31"/>
                  <a:gd name="T1" fmla="*/ 22 h 30"/>
                  <a:gd name="T2" fmla="*/ 31 w 31"/>
                  <a:gd name="T3" fmla="*/ 10 h 30"/>
                  <a:gd name="T4" fmla="*/ 7 w 31"/>
                  <a:gd name="T5" fmla="*/ 2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30">
                    <a:moveTo>
                      <a:pt x="7" y="22"/>
                    </a:moveTo>
                    <a:cubicBezTo>
                      <a:pt x="0" y="0"/>
                      <a:pt x="15" y="6"/>
                      <a:pt x="31" y="10"/>
                    </a:cubicBezTo>
                    <a:cubicBezTo>
                      <a:pt x="14" y="16"/>
                      <a:pt x="15" y="30"/>
                      <a:pt x="7" y="2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6239" name="Group 159"/>
            <p:cNvGrpSpPr>
              <a:grpSpLocks/>
            </p:cNvGrpSpPr>
            <p:nvPr userDrawn="1"/>
          </p:nvGrpSpPr>
          <p:grpSpPr bwMode="auto">
            <a:xfrm>
              <a:off x="7" y="6"/>
              <a:ext cx="5739" cy="1022"/>
              <a:chOff x="1056" y="111"/>
              <a:chExt cx="2448" cy="418"/>
            </a:xfrm>
          </p:grpSpPr>
          <p:sp>
            <p:nvSpPr>
              <p:cNvPr id="46190" name="Line 110"/>
              <p:cNvSpPr>
                <a:spLocks noChangeShapeType="1"/>
              </p:cNvSpPr>
              <p:nvPr/>
            </p:nvSpPr>
            <p:spPr bwMode="white">
              <a:xfrm>
                <a:off x="1056" y="332"/>
                <a:ext cx="2448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2" name="Line 112"/>
              <p:cNvSpPr>
                <a:spLocks noChangeShapeType="1"/>
              </p:cNvSpPr>
              <p:nvPr/>
            </p:nvSpPr>
            <p:spPr bwMode="white">
              <a:xfrm>
                <a:off x="1254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3" name="Line 113"/>
              <p:cNvSpPr>
                <a:spLocks noChangeShapeType="1"/>
              </p:cNvSpPr>
              <p:nvPr/>
            </p:nvSpPr>
            <p:spPr bwMode="white">
              <a:xfrm>
                <a:off x="1482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4" name="Line 114"/>
              <p:cNvSpPr>
                <a:spLocks noChangeShapeType="1"/>
              </p:cNvSpPr>
              <p:nvPr/>
            </p:nvSpPr>
            <p:spPr bwMode="white">
              <a:xfrm>
                <a:off x="1710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5" name="Line 115"/>
              <p:cNvSpPr>
                <a:spLocks noChangeShapeType="1"/>
              </p:cNvSpPr>
              <p:nvPr/>
            </p:nvSpPr>
            <p:spPr bwMode="white">
              <a:xfrm>
                <a:off x="1938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6" name="Line 116"/>
              <p:cNvSpPr>
                <a:spLocks noChangeShapeType="1"/>
              </p:cNvSpPr>
              <p:nvPr/>
            </p:nvSpPr>
            <p:spPr bwMode="white">
              <a:xfrm>
                <a:off x="2166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7" name="Line 117"/>
              <p:cNvSpPr>
                <a:spLocks noChangeShapeType="1"/>
              </p:cNvSpPr>
              <p:nvPr/>
            </p:nvSpPr>
            <p:spPr bwMode="white">
              <a:xfrm>
                <a:off x="2394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8" name="Line 118"/>
              <p:cNvSpPr>
                <a:spLocks noChangeShapeType="1"/>
              </p:cNvSpPr>
              <p:nvPr/>
            </p:nvSpPr>
            <p:spPr bwMode="white">
              <a:xfrm>
                <a:off x="2622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9" name="Line 119"/>
              <p:cNvSpPr>
                <a:spLocks noChangeShapeType="1"/>
              </p:cNvSpPr>
              <p:nvPr/>
            </p:nvSpPr>
            <p:spPr bwMode="white">
              <a:xfrm>
                <a:off x="2850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00" name="Line 120"/>
              <p:cNvSpPr>
                <a:spLocks noChangeShapeType="1"/>
              </p:cNvSpPr>
              <p:nvPr/>
            </p:nvSpPr>
            <p:spPr bwMode="white">
              <a:xfrm>
                <a:off x="3078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01" name="Line 121"/>
              <p:cNvSpPr>
                <a:spLocks noChangeShapeType="1"/>
              </p:cNvSpPr>
              <p:nvPr/>
            </p:nvSpPr>
            <p:spPr bwMode="white">
              <a:xfrm>
                <a:off x="3306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6240" name="Group 160"/>
            <p:cNvGrpSpPr>
              <a:grpSpLocks/>
            </p:cNvGrpSpPr>
            <p:nvPr userDrawn="1"/>
          </p:nvGrpSpPr>
          <p:grpSpPr bwMode="auto">
            <a:xfrm>
              <a:off x="363" y="1"/>
              <a:ext cx="4919" cy="1034"/>
              <a:chOff x="1208" y="109"/>
              <a:chExt cx="2098" cy="423"/>
            </a:xfrm>
          </p:grpSpPr>
          <p:sp>
            <p:nvSpPr>
              <p:cNvPr id="46212" name="Line 132"/>
              <p:cNvSpPr>
                <a:spLocks noChangeShapeType="1"/>
              </p:cNvSpPr>
              <p:nvPr/>
            </p:nvSpPr>
            <p:spPr bwMode="ltGray">
              <a:xfrm>
                <a:off x="2850" y="110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13" name="Line 133"/>
              <p:cNvSpPr>
                <a:spLocks noChangeShapeType="1"/>
              </p:cNvSpPr>
              <p:nvPr/>
            </p:nvSpPr>
            <p:spPr bwMode="ltGray">
              <a:xfrm>
                <a:off x="2972" y="332"/>
                <a:ext cx="7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14" name="Line 134"/>
              <p:cNvSpPr>
                <a:spLocks noChangeShapeType="1"/>
              </p:cNvSpPr>
              <p:nvPr/>
            </p:nvSpPr>
            <p:spPr bwMode="ltGray">
              <a:xfrm>
                <a:off x="3078" y="350"/>
                <a:ext cx="0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15" name="Line 135"/>
              <p:cNvSpPr>
                <a:spLocks noChangeShapeType="1"/>
              </p:cNvSpPr>
              <p:nvPr/>
            </p:nvSpPr>
            <p:spPr bwMode="ltGray">
              <a:xfrm>
                <a:off x="3306" y="450"/>
                <a:ext cx="0" cy="79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25" name="Line 145"/>
              <p:cNvSpPr>
                <a:spLocks noChangeShapeType="1"/>
              </p:cNvSpPr>
              <p:nvPr/>
            </p:nvSpPr>
            <p:spPr bwMode="ltGray">
              <a:xfrm>
                <a:off x="2166" y="114"/>
                <a:ext cx="0" cy="6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26" name="Line 146"/>
              <p:cNvSpPr>
                <a:spLocks noChangeShapeType="1"/>
              </p:cNvSpPr>
              <p:nvPr/>
            </p:nvSpPr>
            <p:spPr bwMode="ltGray">
              <a:xfrm>
                <a:off x="1938" y="111"/>
                <a:ext cx="0" cy="33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27" name="Line 147"/>
              <p:cNvSpPr>
                <a:spLocks noChangeShapeType="1"/>
              </p:cNvSpPr>
              <p:nvPr/>
            </p:nvSpPr>
            <p:spPr bwMode="ltGray">
              <a:xfrm flipH="1">
                <a:off x="1912" y="332"/>
                <a:ext cx="6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28" name="Line 148"/>
              <p:cNvSpPr>
                <a:spLocks noChangeShapeType="1"/>
              </p:cNvSpPr>
              <p:nvPr/>
            </p:nvSpPr>
            <p:spPr bwMode="ltGray">
              <a:xfrm>
                <a:off x="1778" y="33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29" name="Line 149"/>
              <p:cNvSpPr>
                <a:spLocks noChangeShapeType="1"/>
              </p:cNvSpPr>
              <p:nvPr/>
            </p:nvSpPr>
            <p:spPr bwMode="ltGray">
              <a:xfrm flipH="1">
                <a:off x="1578" y="332"/>
                <a:ext cx="8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0" name="Line 150"/>
              <p:cNvSpPr>
                <a:spLocks noChangeShapeType="1"/>
              </p:cNvSpPr>
              <p:nvPr/>
            </p:nvSpPr>
            <p:spPr bwMode="ltGray">
              <a:xfrm>
                <a:off x="1208" y="33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1" name="Line 151"/>
              <p:cNvSpPr>
                <a:spLocks noChangeShapeType="1"/>
              </p:cNvSpPr>
              <p:nvPr/>
            </p:nvSpPr>
            <p:spPr bwMode="ltGray">
              <a:xfrm>
                <a:off x="1480" y="234"/>
                <a:ext cx="0" cy="29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2" name="Line 152"/>
              <p:cNvSpPr>
                <a:spLocks noChangeShapeType="1"/>
              </p:cNvSpPr>
              <p:nvPr/>
            </p:nvSpPr>
            <p:spPr bwMode="ltGray">
              <a:xfrm>
                <a:off x="1254" y="252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3" name="Line 153"/>
              <p:cNvSpPr>
                <a:spLocks noChangeShapeType="1"/>
              </p:cNvSpPr>
              <p:nvPr/>
            </p:nvSpPr>
            <p:spPr bwMode="ltGray">
              <a:xfrm flipH="1" flipV="1">
                <a:off x="1482" y="109"/>
                <a:ext cx="0" cy="2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4" name="Line 154"/>
              <p:cNvSpPr>
                <a:spLocks noChangeShapeType="1"/>
              </p:cNvSpPr>
              <p:nvPr/>
            </p:nvSpPr>
            <p:spPr bwMode="ltGray">
              <a:xfrm>
                <a:off x="1710" y="1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5" name="Line 155"/>
              <p:cNvSpPr>
                <a:spLocks noChangeShapeType="1"/>
              </p:cNvSpPr>
              <p:nvPr/>
            </p:nvSpPr>
            <p:spPr bwMode="ltGray">
              <a:xfrm flipV="1">
                <a:off x="1710" y="111"/>
                <a:ext cx="0" cy="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1828800"/>
            <a:ext cx="9245600" cy="2362200"/>
          </a:xfr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4572000"/>
            <a:ext cx="92456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267200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6249" name="Picture 169" descr="镂空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4013" cy="126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70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925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22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28775"/>
            <a:ext cx="5080000" cy="46339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28775"/>
            <a:ext cx="5080000" cy="46339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7096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9831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259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239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0346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945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2100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9426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540752" y="476250"/>
            <a:ext cx="2736849" cy="57864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8084" y="476250"/>
            <a:ext cx="8009467" cy="57864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3990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8084" y="476250"/>
            <a:ext cx="10363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628775"/>
            <a:ext cx="10363200" cy="463391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7200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43" name="Rectangle 163"/>
          <p:cNvSpPr>
            <a:spLocks noChangeArrowheads="1"/>
          </p:cNvSpPr>
          <p:nvPr/>
        </p:nvSpPr>
        <p:spPr bwMode="hidden">
          <a:xfrm>
            <a:off x="2336800" y="1600200"/>
            <a:ext cx="9855200" cy="52578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6246" name="Group 166"/>
          <p:cNvGrpSpPr>
            <a:grpSpLocks/>
          </p:cNvGrpSpPr>
          <p:nvPr/>
        </p:nvGrpSpPr>
        <p:grpSpPr bwMode="auto">
          <a:xfrm>
            <a:off x="0" y="-19050"/>
            <a:ext cx="12192000" cy="1658938"/>
            <a:chOff x="0" y="-9"/>
            <a:chExt cx="5760" cy="1045"/>
          </a:xfrm>
        </p:grpSpPr>
        <p:sp>
          <p:nvSpPr>
            <p:cNvPr id="46087" name="Freeform 7"/>
            <p:cNvSpPr>
              <a:spLocks/>
            </p:cNvSpPr>
            <p:nvPr userDrawn="1"/>
          </p:nvSpPr>
          <p:spPr bwMode="ltGray">
            <a:xfrm>
              <a:off x="0" y="4"/>
              <a:ext cx="5760" cy="1032"/>
            </a:xfrm>
            <a:custGeom>
              <a:avLst/>
              <a:gdLst>
                <a:gd name="T0" fmla="*/ 4848 w 4848"/>
                <a:gd name="T1" fmla="*/ 432 h 432"/>
                <a:gd name="T2" fmla="*/ 0 w 4848"/>
                <a:gd name="T3" fmla="*/ 432 h 432"/>
                <a:gd name="T4" fmla="*/ 0 w 4848"/>
                <a:gd name="T5" fmla="*/ 0 h 432"/>
                <a:gd name="T6" fmla="*/ 4848 w 4848"/>
                <a:gd name="T7" fmla="*/ 0 h 432"/>
                <a:gd name="T8" fmla="*/ 4848 w 4848"/>
                <a:gd name="T9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48" h="432">
                  <a:moveTo>
                    <a:pt x="4848" y="432"/>
                  </a:moveTo>
                  <a:lnTo>
                    <a:pt x="0" y="432"/>
                  </a:lnTo>
                  <a:lnTo>
                    <a:pt x="0" y="0"/>
                  </a:lnTo>
                  <a:lnTo>
                    <a:pt x="4848" y="0"/>
                  </a:lnTo>
                  <a:lnTo>
                    <a:pt x="4848" y="432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6245" name="Group 165"/>
            <p:cNvGrpSpPr>
              <a:grpSpLocks/>
            </p:cNvGrpSpPr>
            <p:nvPr userDrawn="1"/>
          </p:nvGrpSpPr>
          <p:grpSpPr bwMode="auto">
            <a:xfrm>
              <a:off x="333" y="-9"/>
              <a:ext cx="5176" cy="1044"/>
              <a:chOff x="333" y="-9"/>
              <a:chExt cx="5176" cy="1044"/>
            </a:xfrm>
          </p:grpSpPr>
          <p:sp>
            <p:nvSpPr>
              <p:cNvPr id="46090" name="Freeform 10"/>
              <p:cNvSpPr>
                <a:spLocks/>
              </p:cNvSpPr>
              <p:nvPr userDrawn="1"/>
            </p:nvSpPr>
            <p:spPr bwMode="ltGray">
              <a:xfrm>
                <a:off x="3230" y="949"/>
                <a:ext cx="17" cy="20"/>
              </a:xfrm>
              <a:custGeom>
                <a:avLst/>
                <a:gdLst>
                  <a:gd name="T0" fmla="*/ 5 w 15"/>
                  <a:gd name="T1" fmla="*/ 11 h 23"/>
                  <a:gd name="T2" fmla="*/ 15 w 15"/>
                  <a:gd name="T3" fmla="*/ 5 h 23"/>
                  <a:gd name="T4" fmla="*/ 13 w 15"/>
                  <a:gd name="T5" fmla="*/ 17 h 23"/>
                  <a:gd name="T6" fmla="*/ 5 w 15"/>
                  <a:gd name="T7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23">
                    <a:moveTo>
                      <a:pt x="5" y="11"/>
                    </a:moveTo>
                    <a:cubicBezTo>
                      <a:pt x="2" y="1"/>
                      <a:pt x="7" y="0"/>
                      <a:pt x="15" y="5"/>
                    </a:cubicBezTo>
                    <a:cubicBezTo>
                      <a:pt x="14" y="9"/>
                      <a:pt x="15" y="13"/>
                      <a:pt x="13" y="17"/>
                    </a:cubicBezTo>
                    <a:cubicBezTo>
                      <a:pt x="9" y="23"/>
                      <a:pt x="0" y="16"/>
                      <a:pt x="5" y="1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1" name="Freeform 11"/>
              <p:cNvSpPr>
                <a:spLocks/>
              </p:cNvSpPr>
              <p:nvPr userDrawn="1"/>
            </p:nvSpPr>
            <p:spPr bwMode="ltGray">
              <a:xfrm>
                <a:off x="3406" y="1015"/>
                <a:ext cx="21" cy="20"/>
              </a:xfrm>
              <a:custGeom>
                <a:avLst/>
                <a:gdLst>
                  <a:gd name="T0" fmla="*/ 3 w 20"/>
                  <a:gd name="T1" fmla="*/ 13 h 23"/>
                  <a:gd name="T2" fmla="*/ 11 w 20"/>
                  <a:gd name="T3" fmla="*/ 3 h 23"/>
                  <a:gd name="T4" fmla="*/ 7 w 20"/>
                  <a:gd name="T5" fmla="*/ 19 h 23"/>
                  <a:gd name="T6" fmla="*/ 3 w 20"/>
                  <a:gd name="T7" fmla="*/ 1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23">
                    <a:moveTo>
                      <a:pt x="3" y="13"/>
                    </a:moveTo>
                    <a:cubicBezTo>
                      <a:pt x="0" y="5"/>
                      <a:pt x="2" y="0"/>
                      <a:pt x="11" y="3"/>
                    </a:cubicBezTo>
                    <a:cubicBezTo>
                      <a:pt x="16" y="10"/>
                      <a:pt x="20" y="23"/>
                      <a:pt x="7" y="19"/>
                    </a:cubicBezTo>
                    <a:cubicBezTo>
                      <a:pt x="6" y="17"/>
                      <a:pt x="3" y="13"/>
                      <a:pt x="3" y="1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2" name="Freeform 12"/>
              <p:cNvSpPr>
                <a:spLocks/>
              </p:cNvSpPr>
              <p:nvPr userDrawn="1"/>
            </p:nvSpPr>
            <p:spPr bwMode="ltGray">
              <a:xfrm>
                <a:off x="2909" y="908"/>
                <a:ext cx="31" cy="34"/>
              </a:xfrm>
              <a:custGeom>
                <a:avLst/>
                <a:gdLst>
                  <a:gd name="T0" fmla="*/ 16 w 30"/>
                  <a:gd name="T1" fmla="*/ 33 h 42"/>
                  <a:gd name="T2" fmla="*/ 8 w 30"/>
                  <a:gd name="T3" fmla="*/ 21 h 42"/>
                  <a:gd name="T4" fmla="*/ 0 w 30"/>
                  <a:gd name="T5" fmla="*/ 9 h 42"/>
                  <a:gd name="T6" fmla="*/ 16 w 30"/>
                  <a:gd name="T7" fmla="*/ 3 h 42"/>
                  <a:gd name="T8" fmla="*/ 30 w 30"/>
                  <a:gd name="T9" fmla="*/ 23 h 42"/>
                  <a:gd name="T10" fmla="*/ 28 w 30"/>
                  <a:gd name="T11" fmla="*/ 31 h 42"/>
                  <a:gd name="T12" fmla="*/ 16 w 30"/>
                  <a:gd name="T13" fmla="*/ 3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42">
                    <a:moveTo>
                      <a:pt x="16" y="33"/>
                    </a:moveTo>
                    <a:cubicBezTo>
                      <a:pt x="3" y="20"/>
                      <a:pt x="15" y="34"/>
                      <a:pt x="8" y="21"/>
                    </a:cubicBezTo>
                    <a:cubicBezTo>
                      <a:pt x="6" y="17"/>
                      <a:pt x="0" y="9"/>
                      <a:pt x="0" y="9"/>
                    </a:cubicBezTo>
                    <a:cubicBezTo>
                      <a:pt x="5" y="1"/>
                      <a:pt x="7" y="0"/>
                      <a:pt x="16" y="3"/>
                    </a:cubicBezTo>
                    <a:cubicBezTo>
                      <a:pt x="25" y="16"/>
                      <a:pt x="10" y="16"/>
                      <a:pt x="30" y="23"/>
                    </a:cubicBezTo>
                    <a:cubicBezTo>
                      <a:pt x="29" y="26"/>
                      <a:pt x="30" y="29"/>
                      <a:pt x="28" y="31"/>
                    </a:cubicBezTo>
                    <a:cubicBezTo>
                      <a:pt x="15" y="42"/>
                      <a:pt x="16" y="38"/>
                      <a:pt x="16" y="3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3" name="Freeform 13"/>
              <p:cNvSpPr>
                <a:spLocks/>
              </p:cNvSpPr>
              <p:nvPr userDrawn="1"/>
            </p:nvSpPr>
            <p:spPr bwMode="ltGray">
              <a:xfrm>
                <a:off x="2551" y="940"/>
                <a:ext cx="25" cy="12"/>
              </a:xfrm>
              <a:custGeom>
                <a:avLst/>
                <a:gdLst>
                  <a:gd name="T0" fmla="*/ 15 w 25"/>
                  <a:gd name="T1" fmla="*/ 16 h 16"/>
                  <a:gd name="T2" fmla="*/ 3 w 25"/>
                  <a:gd name="T3" fmla="*/ 8 h 16"/>
                  <a:gd name="T4" fmla="*/ 15 w 25"/>
                  <a:gd name="T5" fmla="*/ 0 h 16"/>
                  <a:gd name="T6" fmla="*/ 15 w 25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16">
                    <a:moveTo>
                      <a:pt x="15" y="16"/>
                    </a:moveTo>
                    <a:cubicBezTo>
                      <a:pt x="10" y="15"/>
                      <a:pt x="0" y="12"/>
                      <a:pt x="3" y="8"/>
                    </a:cubicBezTo>
                    <a:cubicBezTo>
                      <a:pt x="6" y="4"/>
                      <a:pt x="15" y="0"/>
                      <a:pt x="15" y="0"/>
                    </a:cubicBezTo>
                    <a:cubicBezTo>
                      <a:pt x="17" y="3"/>
                      <a:pt x="25" y="16"/>
                      <a:pt x="15" y="1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4" name="Freeform 14"/>
              <p:cNvSpPr>
                <a:spLocks/>
              </p:cNvSpPr>
              <p:nvPr userDrawn="1"/>
            </p:nvSpPr>
            <p:spPr bwMode="ltGray">
              <a:xfrm>
                <a:off x="2443" y="954"/>
                <a:ext cx="65" cy="39"/>
              </a:xfrm>
              <a:custGeom>
                <a:avLst/>
                <a:gdLst>
                  <a:gd name="T0" fmla="*/ 14 w 65"/>
                  <a:gd name="T1" fmla="*/ 24 h 46"/>
                  <a:gd name="T2" fmla="*/ 30 w 65"/>
                  <a:gd name="T3" fmla="*/ 4 h 46"/>
                  <a:gd name="T4" fmla="*/ 42 w 65"/>
                  <a:gd name="T5" fmla="*/ 0 h 46"/>
                  <a:gd name="T6" fmla="*/ 58 w 65"/>
                  <a:gd name="T7" fmla="*/ 12 h 46"/>
                  <a:gd name="T8" fmla="*/ 32 w 65"/>
                  <a:gd name="T9" fmla="*/ 26 h 46"/>
                  <a:gd name="T10" fmla="*/ 12 w 65"/>
                  <a:gd name="T11" fmla="*/ 46 h 46"/>
                  <a:gd name="T12" fmla="*/ 8 w 65"/>
                  <a:gd name="T13" fmla="*/ 20 h 46"/>
                  <a:gd name="T14" fmla="*/ 12 w 65"/>
                  <a:gd name="T15" fmla="*/ 14 h 46"/>
                  <a:gd name="T16" fmla="*/ 14 w 65"/>
                  <a:gd name="T17" fmla="*/ 2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46">
                    <a:moveTo>
                      <a:pt x="14" y="24"/>
                    </a:moveTo>
                    <a:cubicBezTo>
                      <a:pt x="18" y="13"/>
                      <a:pt x="16" y="9"/>
                      <a:pt x="30" y="4"/>
                    </a:cubicBezTo>
                    <a:cubicBezTo>
                      <a:pt x="34" y="3"/>
                      <a:pt x="42" y="0"/>
                      <a:pt x="42" y="0"/>
                    </a:cubicBezTo>
                    <a:cubicBezTo>
                      <a:pt x="50" y="1"/>
                      <a:pt x="65" y="0"/>
                      <a:pt x="58" y="12"/>
                    </a:cubicBezTo>
                    <a:cubicBezTo>
                      <a:pt x="53" y="21"/>
                      <a:pt x="40" y="21"/>
                      <a:pt x="32" y="26"/>
                    </a:cubicBezTo>
                    <a:cubicBezTo>
                      <a:pt x="26" y="35"/>
                      <a:pt x="23" y="42"/>
                      <a:pt x="12" y="46"/>
                    </a:cubicBezTo>
                    <a:cubicBezTo>
                      <a:pt x="0" y="42"/>
                      <a:pt x="5" y="30"/>
                      <a:pt x="8" y="20"/>
                    </a:cubicBezTo>
                    <a:cubicBezTo>
                      <a:pt x="9" y="18"/>
                      <a:pt x="10" y="13"/>
                      <a:pt x="12" y="14"/>
                    </a:cubicBezTo>
                    <a:cubicBezTo>
                      <a:pt x="15" y="16"/>
                      <a:pt x="13" y="21"/>
                      <a:pt x="14" y="2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5" name="Freeform 15"/>
              <p:cNvSpPr>
                <a:spLocks/>
              </p:cNvSpPr>
              <p:nvPr userDrawn="1"/>
            </p:nvSpPr>
            <p:spPr bwMode="ltGray">
              <a:xfrm>
                <a:off x="2375" y="952"/>
                <a:ext cx="68" cy="39"/>
              </a:xfrm>
              <a:custGeom>
                <a:avLst/>
                <a:gdLst>
                  <a:gd name="T0" fmla="*/ 0 w 69"/>
                  <a:gd name="T1" fmla="*/ 31 h 47"/>
                  <a:gd name="T2" fmla="*/ 18 w 69"/>
                  <a:gd name="T3" fmla="*/ 25 h 47"/>
                  <a:gd name="T4" fmla="*/ 52 w 69"/>
                  <a:gd name="T5" fmla="*/ 1 h 47"/>
                  <a:gd name="T6" fmla="*/ 64 w 69"/>
                  <a:gd name="T7" fmla="*/ 3 h 47"/>
                  <a:gd name="T8" fmla="*/ 50 w 69"/>
                  <a:gd name="T9" fmla="*/ 19 h 47"/>
                  <a:gd name="T10" fmla="*/ 28 w 69"/>
                  <a:gd name="T11" fmla="*/ 33 h 47"/>
                  <a:gd name="T12" fmla="*/ 22 w 69"/>
                  <a:gd name="T13" fmla="*/ 47 h 47"/>
                  <a:gd name="T14" fmla="*/ 16 w 69"/>
                  <a:gd name="T15" fmla="*/ 45 h 47"/>
                  <a:gd name="T16" fmla="*/ 12 w 69"/>
                  <a:gd name="T17" fmla="*/ 39 h 47"/>
                  <a:gd name="T18" fmla="*/ 0 w 69"/>
                  <a:gd name="T19" fmla="*/ 35 h 47"/>
                  <a:gd name="T20" fmla="*/ 0 w 69"/>
                  <a:gd name="T21" fmla="*/ 3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47">
                    <a:moveTo>
                      <a:pt x="0" y="31"/>
                    </a:moveTo>
                    <a:cubicBezTo>
                      <a:pt x="7" y="24"/>
                      <a:pt x="9" y="22"/>
                      <a:pt x="18" y="25"/>
                    </a:cubicBezTo>
                    <a:cubicBezTo>
                      <a:pt x="25" y="4"/>
                      <a:pt x="36" y="12"/>
                      <a:pt x="52" y="1"/>
                    </a:cubicBezTo>
                    <a:cubicBezTo>
                      <a:pt x="56" y="2"/>
                      <a:pt x="61" y="0"/>
                      <a:pt x="64" y="3"/>
                    </a:cubicBezTo>
                    <a:cubicBezTo>
                      <a:pt x="69" y="8"/>
                      <a:pt x="50" y="19"/>
                      <a:pt x="50" y="19"/>
                    </a:cubicBezTo>
                    <a:cubicBezTo>
                      <a:pt x="46" y="31"/>
                      <a:pt x="35" y="22"/>
                      <a:pt x="28" y="33"/>
                    </a:cubicBezTo>
                    <a:cubicBezTo>
                      <a:pt x="31" y="41"/>
                      <a:pt x="31" y="44"/>
                      <a:pt x="22" y="47"/>
                    </a:cubicBezTo>
                    <a:cubicBezTo>
                      <a:pt x="20" y="46"/>
                      <a:pt x="18" y="46"/>
                      <a:pt x="16" y="45"/>
                    </a:cubicBezTo>
                    <a:cubicBezTo>
                      <a:pt x="14" y="43"/>
                      <a:pt x="14" y="40"/>
                      <a:pt x="12" y="39"/>
                    </a:cubicBezTo>
                    <a:cubicBezTo>
                      <a:pt x="8" y="37"/>
                      <a:pt x="0" y="35"/>
                      <a:pt x="0" y="35"/>
                    </a:cubicBezTo>
                    <a:cubicBezTo>
                      <a:pt x="2" y="26"/>
                      <a:pt x="3" y="25"/>
                      <a:pt x="0" y="3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6" name="Freeform 16"/>
              <p:cNvSpPr>
                <a:spLocks/>
              </p:cNvSpPr>
              <p:nvPr userDrawn="1"/>
            </p:nvSpPr>
            <p:spPr bwMode="ltGray">
              <a:xfrm>
                <a:off x="2007" y="739"/>
                <a:ext cx="354" cy="228"/>
              </a:xfrm>
              <a:custGeom>
                <a:avLst/>
                <a:gdLst>
                  <a:gd name="T0" fmla="*/ 10 w 355"/>
                  <a:gd name="T1" fmla="*/ 4 h 277"/>
                  <a:gd name="T2" fmla="*/ 36 w 355"/>
                  <a:gd name="T3" fmla="*/ 18 h 277"/>
                  <a:gd name="T4" fmla="*/ 46 w 355"/>
                  <a:gd name="T5" fmla="*/ 30 h 277"/>
                  <a:gd name="T6" fmla="*/ 76 w 355"/>
                  <a:gd name="T7" fmla="*/ 52 h 277"/>
                  <a:gd name="T8" fmla="*/ 92 w 355"/>
                  <a:gd name="T9" fmla="*/ 66 h 277"/>
                  <a:gd name="T10" fmla="*/ 122 w 355"/>
                  <a:gd name="T11" fmla="*/ 98 h 277"/>
                  <a:gd name="T12" fmla="*/ 136 w 355"/>
                  <a:gd name="T13" fmla="*/ 128 h 277"/>
                  <a:gd name="T14" fmla="*/ 148 w 355"/>
                  <a:gd name="T15" fmla="*/ 132 h 277"/>
                  <a:gd name="T16" fmla="*/ 154 w 355"/>
                  <a:gd name="T17" fmla="*/ 150 h 277"/>
                  <a:gd name="T18" fmla="*/ 176 w 355"/>
                  <a:gd name="T19" fmla="*/ 152 h 277"/>
                  <a:gd name="T20" fmla="*/ 170 w 355"/>
                  <a:gd name="T21" fmla="*/ 196 h 277"/>
                  <a:gd name="T22" fmla="*/ 180 w 355"/>
                  <a:gd name="T23" fmla="*/ 224 h 277"/>
                  <a:gd name="T24" fmla="*/ 198 w 355"/>
                  <a:gd name="T25" fmla="*/ 232 h 277"/>
                  <a:gd name="T26" fmla="*/ 216 w 355"/>
                  <a:gd name="T27" fmla="*/ 234 h 277"/>
                  <a:gd name="T28" fmla="*/ 236 w 355"/>
                  <a:gd name="T29" fmla="*/ 242 h 277"/>
                  <a:gd name="T30" fmla="*/ 254 w 355"/>
                  <a:gd name="T31" fmla="*/ 236 h 277"/>
                  <a:gd name="T32" fmla="*/ 272 w 355"/>
                  <a:gd name="T33" fmla="*/ 248 h 277"/>
                  <a:gd name="T34" fmla="*/ 296 w 355"/>
                  <a:gd name="T35" fmla="*/ 256 h 277"/>
                  <a:gd name="T36" fmla="*/ 314 w 355"/>
                  <a:gd name="T37" fmla="*/ 264 h 277"/>
                  <a:gd name="T38" fmla="*/ 352 w 355"/>
                  <a:gd name="T39" fmla="*/ 266 h 277"/>
                  <a:gd name="T40" fmla="*/ 342 w 355"/>
                  <a:gd name="T41" fmla="*/ 274 h 277"/>
                  <a:gd name="T42" fmla="*/ 322 w 355"/>
                  <a:gd name="T43" fmla="*/ 272 h 277"/>
                  <a:gd name="T44" fmla="*/ 300 w 355"/>
                  <a:gd name="T45" fmla="*/ 270 h 277"/>
                  <a:gd name="T46" fmla="*/ 288 w 355"/>
                  <a:gd name="T47" fmla="*/ 266 h 277"/>
                  <a:gd name="T48" fmla="*/ 252 w 355"/>
                  <a:gd name="T49" fmla="*/ 264 h 277"/>
                  <a:gd name="T50" fmla="*/ 234 w 355"/>
                  <a:gd name="T51" fmla="*/ 260 h 277"/>
                  <a:gd name="T52" fmla="*/ 172 w 355"/>
                  <a:gd name="T53" fmla="*/ 242 h 277"/>
                  <a:gd name="T54" fmla="*/ 160 w 355"/>
                  <a:gd name="T55" fmla="*/ 216 h 277"/>
                  <a:gd name="T56" fmla="*/ 126 w 355"/>
                  <a:gd name="T57" fmla="*/ 200 h 277"/>
                  <a:gd name="T58" fmla="*/ 108 w 355"/>
                  <a:gd name="T59" fmla="*/ 186 h 277"/>
                  <a:gd name="T60" fmla="*/ 94 w 355"/>
                  <a:gd name="T61" fmla="*/ 158 h 277"/>
                  <a:gd name="T62" fmla="*/ 68 w 355"/>
                  <a:gd name="T63" fmla="*/ 108 h 277"/>
                  <a:gd name="T64" fmla="*/ 64 w 355"/>
                  <a:gd name="T65" fmla="*/ 102 h 277"/>
                  <a:gd name="T66" fmla="*/ 58 w 355"/>
                  <a:gd name="T67" fmla="*/ 100 h 277"/>
                  <a:gd name="T68" fmla="*/ 54 w 355"/>
                  <a:gd name="T69" fmla="*/ 88 h 277"/>
                  <a:gd name="T70" fmla="*/ 38 w 355"/>
                  <a:gd name="T71" fmla="*/ 58 h 277"/>
                  <a:gd name="T72" fmla="*/ 20 w 355"/>
                  <a:gd name="T73" fmla="*/ 40 h 277"/>
                  <a:gd name="T74" fmla="*/ 4 w 355"/>
                  <a:gd name="T75" fmla="*/ 22 h 277"/>
                  <a:gd name="T76" fmla="*/ 10 w 355"/>
                  <a:gd name="T77" fmla="*/ 2 h 277"/>
                  <a:gd name="T78" fmla="*/ 10 w 355"/>
                  <a:gd name="T79" fmla="*/ 4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5" h="277">
                    <a:moveTo>
                      <a:pt x="10" y="4"/>
                    </a:moveTo>
                    <a:cubicBezTo>
                      <a:pt x="22" y="0"/>
                      <a:pt x="24" y="14"/>
                      <a:pt x="36" y="18"/>
                    </a:cubicBezTo>
                    <a:cubicBezTo>
                      <a:pt x="37" y="19"/>
                      <a:pt x="45" y="29"/>
                      <a:pt x="46" y="30"/>
                    </a:cubicBezTo>
                    <a:cubicBezTo>
                      <a:pt x="56" y="40"/>
                      <a:pt x="67" y="38"/>
                      <a:pt x="76" y="52"/>
                    </a:cubicBezTo>
                    <a:cubicBezTo>
                      <a:pt x="80" y="58"/>
                      <a:pt x="92" y="66"/>
                      <a:pt x="92" y="66"/>
                    </a:cubicBezTo>
                    <a:cubicBezTo>
                      <a:pt x="96" y="79"/>
                      <a:pt x="112" y="88"/>
                      <a:pt x="122" y="98"/>
                    </a:cubicBezTo>
                    <a:cubicBezTo>
                      <a:pt x="124" y="105"/>
                      <a:pt x="130" y="124"/>
                      <a:pt x="136" y="128"/>
                    </a:cubicBezTo>
                    <a:cubicBezTo>
                      <a:pt x="140" y="130"/>
                      <a:pt x="148" y="132"/>
                      <a:pt x="148" y="132"/>
                    </a:cubicBezTo>
                    <a:cubicBezTo>
                      <a:pt x="150" y="138"/>
                      <a:pt x="154" y="150"/>
                      <a:pt x="154" y="150"/>
                    </a:cubicBezTo>
                    <a:cubicBezTo>
                      <a:pt x="161" y="139"/>
                      <a:pt x="168" y="144"/>
                      <a:pt x="176" y="152"/>
                    </a:cubicBezTo>
                    <a:cubicBezTo>
                      <a:pt x="174" y="167"/>
                      <a:pt x="173" y="181"/>
                      <a:pt x="170" y="196"/>
                    </a:cubicBezTo>
                    <a:cubicBezTo>
                      <a:pt x="171" y="202"/>
                      <a:pt x="174" y="220"/>
                      <a:pt x="180" y="224"/>
                    </a:cubicBezTo>
                    <a:cubicBezTo>
                      <a:pt x="185" y="228"/>
                      <a:pt x="193" y="228"/>
                      <a:pt x="198" y="232"/>
                    </a:cubicBezTo>
                    <a:cubicBezTo>
                      <a:pt x="204" y="230"/>
                      <a:pt x="216" y="234"/>
                      <a:pt x="216" y="234"/>
                    </a:cubicBezTo>
                    <a:cubicBezTo>
                      <a:pt x="223" y="241"/>
                      <a:pt x="225" y="245"/>
                      <a:pt x="236" y="242"/>
                    </a:cubicBezTo>
                    <a:cubicBezTo>
                      <a:pt x="242" y="240"/>
                      <a:pt x="254" y="236"/>
                      <a:pt x="254" y="236"/>
                    </a:cubicBezTo>
                    <a:cubicBezTo>
                      <a:pt x="260" y="240"/>
                      <a:pt x="265" y="246"/>
                      <a:pt x="272" y="248"/>
                    </a:cubicBezTo>
                    <a:cubicBezTo>
                      <a:pt x="277" y="250"/>
                      <a:pt x="291" y="252"/>
                      <a:pt x="296" y="256"/>
                    </a:cubicBezTo>
                    <a:cubicBezTo>
                      <a:pt x="301" y="260"/>
                      <a:pt x="314" y="264"/>
                      <a:pt x="314" y="264"/>
                    </a:cubicBezTo>
                    <a:cubicBezTo>
                      <a:pt x="330" y="263"/>
                      <a:pt x="338" y="261"/>
                      <a:pt x="352" y="266"/>
                    </a:cubicBezTo>
                    <a:cubicBezTo>
                      <a:pt x="355" y="275"/>
                      <a:pt x="350" y="277"/>
                      <a:pt x="342" y="274"/>
                    </a:cubicBezTo>
                    <a:cubicBezTo>
                      <a:pt x="336" y="276"/>
                      <a:pt x="322" y="272"/>
                      <a:pt x="322" y="272"/>
                    </a:cubicBezTo>
                    <a:cubicBezTo>
                      <a:pt x="314" y="275"/>
                      <a:pt x="308" y="272"/>
                      <a:pt x="300" y="270"/>
                    </a:cubicBezTo>
                    <a:cubicBezTo>
                      <a:pt x="296" y="269"/>
                      <a:pt x="288" y="266"/>
                      <a:pt x="288" y="266"/>
                    </a:cubicBezTo>
                    <a:cubicBezTo>
                      <a:pt x="276" y="270"/>
                      <a:pt x="264" y="266"/>
                      <a:pt x="252" y="264"/>
                    </a:cubicBezTo>
                    <a:cubicBezTo>
                      <a:pt x="245" y="259"/>
                      <a:pt x="242" y="257"/>
                      <a:pt x="234" y="260"/>
                    </a:cubicBezTo>
                    <a:cubicBezTo>
                      <a:pt x="211" y="252"/>
                      <a:pt x="192" y="256"/>
                      <a:pt x="172" y="242"/>
                    </a:cubicBezTo>
                    <a:cubicBezTo>
                      <a:pt x="165" y="231"/>
                      <a:pt x="176" y="221"/>
                      <a:pt x="160" y="216"/>
                    </a:cubicBezTo>
                    <a:cubicBezTo>
                      <a:pt x="154" y="233"/>
                      <a:pt x="136" y="203"/>
                      <a:pt x="126" y="200"/>
                    </a:cubicBezTo>
                    <a:cubicBezTo>
                      <a:pt x="120" y="196"/>
                      <a:pt x="114" y="190"/>
                      <a:pt x="108" y="186"/>
                    </a:cubicBezTo>
                    <a:cubicBezTo>
                      <a:pt x="104" y="175"/>
                      <a:pt x="104" y="165"/>
                      <a:pt x="94" y="158"/>
                    </a:cubicBezTo>
                    <a:cubicBezTo>
                      <a:pt x="83" y="142"/>
                      <a:pt x="85" y="119"/>
                      <a:pt x="68" y="108"/>
                    </a:cubicBezTo>
                    <a:cubicBezTo>
                      <a:pt x="67" y="106"/>
                      <a:pt x="66" y="104"/>
                      <a:pt x="64" y="102"/>
                    </a:cubicBezTo>
                    <a:cubicBezTo>
                      <a:pt x="62" y="101"/>
                      <a:pt x="59" y="102"/>
                      <a:pt x="58" y="100"/>
                    </a:cubicBezTo>
                    <a:cubicBezTo>
                      <a:pt x="56" y="97"/>
                      <a:pt x="54" y="88"/>
                      <a:pt x="54" y="88"/>
                    </a:cubicBezTo>
                    <a:cubicBezTo>
                      <a:pt x="59" y="73"/>
                      <a:pt x="52" y="61"/>
                      <a:pt x="38" y="58"/>
                    </a:cubicBezTo>
                    <a:cubicBezTo>
                      <a:pt x="32" y="49"/>
                      <a:pt x="31" y="44"/>
                      <a:pt x="20" y="40"/>
                    </a:cubicBezTo>
                    <a:cubicBezTo>
                      <a:pt x="16" y="27"/>
                      <a:pt x="16" y="26"/>
                      <a:pt x="4" y="22"/>
                    </a:cubicBezTo>
                    <a:cubicBezTo>
                      <a:pt x="1" y="13"/>
                      <a:pt x="0" y="5"/>
                      <a:pt x="10" y="2"/>
                    </a:cubicBezTo>
                    <a:cubicBezTo>
                      <a:pt x="18" y="5"/>
                      <a:pt x="18" y="4"/>
                      <a:pt x="10" y="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7" name="Freeform 17"/>
              <p:cNvSpPr>
                <a:spLocks/>
              </p:cNvSpPr>
              <p:nvPr userDrawn="1"/>
            </p:nvSpPr>
            <p:spPr bwMode="ltGray">
              <a:xfrm>
                <a:off x="2222" y="724"/>
                <a:ext cx="157" cy="167"/>
              </a:xfrm>
              <a:custGeom>
                <a:avLst/>
                <a:gdLst>
                  <a:gd name="T0" fmla="*/ 54 w 156"/>
                  <a:gd name="T1" fmla="*/ 66 h 206"/>
                  <a:gd name="T2" fmla="*/ 66 w 156"/>
                  <a:gd name="T3" fmla="*/ 58 h 206"/>
                  <a:gd name="T4" fmla="*/ 68 w 156"/>
                  <a:gd name="T5" fmla="*/ 52 h 206"/>
                  <a:gd name="T6" fmla="*/ 80 w 156"/>
                  <a:gd name="T7" fmla="*/ 44 h 206"/>
                  <a:gd name="T8" fmla="*/ 106 w 156"/>
                  <a:gd name="T9" fmla="*/ 22 h 206"/>
                  <a:gd name="T10" fmla="*/ 112 w 156"/>
                  <a:gd name="T11" fmla="*/ 4 h 206"/>
                  <a:gd name="T12" fmla="*/ 124 w 156"/>
                  <a:gd name="T13" fmla="*/ 0 h 206"/>
                  <a:gd name="T14" fmla="*/ 150 w 156"/>
                  <a:gd name="T15" fmla="*/ 28 h 206"/>
                  <a:gd name="T16" fmla="*/ 146 w 156"/>
                  <a:gd name="T17" fmla="*/ 44 h 206"/>
                  <a:gd name="T18" fmla="*/ 126 w 156"/>
                  <a:gd name="T19" fmla="*/ 64 h 206"/>
                  <a:gd name="T20" fmla="*/ 132 w 156"/>
                  <a:gd name="T21" fmla="*/ 94 h 206"/>
                  <a:gd name="T22" fmla="*/ 142 w 156"/>
                  <a:gd name="T23" fmla="*/ 110 h 206"/>
                  <a:gd name="T24" fmla="*/ 146 w 156"/>
                  <a:gd name="T25" fmla="*/ 128 h 206"/>
                  <a:gd name="T26" fmla="*/ 128 w 156"/>
                  <a:gd name="T27" fmla="*/ 128 h 206"/>
                  <a:gd name="T28" fmla="*/ 116 w 156"/>
                  <a:gd name="T29" fmla="*/ 146 h 206"/>
                  <a:gd name="T30" fmla="*/ 104 w 156"/>
                  <a:gd name="T31" fmla="*/ 156 h 206"/>
                  <a:gd name="T32" fmla="*/ 100 w 156"/>
                  <a:gd name="T33" fmla="*/ 198 h 206"/>
                  <a:gd name="T34" fmla="*/ 88 w 156"/>
                  <a:gd name="T35" fmla="*/ 202 h 206"/>
                  <a:gd name="T36" fmla="*/ 82 w 156"/>
                  <a:gd name="T37" fmla="*/ 206 h 206"/>
                  <a:gd name="T38" fmla="*/ 76 w 156"/>
                  <a:gd name="T39" fmla="*/ 202 h 206"/>
                  <a:gd name="T40" fmla="*/ 72 w 156"/>
                  <a:gd name="T41" fmla="*/ 190 h 206"/>
                  <a:gd name="T42" fmla="*/ 60 w 156"/>
                  <a:gd name="T43" fmla="*/ 186 h 206"/>
                  <a:gd name="T44" fmla="*/ 42 w 156"/>
                  <a:gd name="T45" fmla="*/ 194 h 206"/>
                  <a:gd name="T46" fmla="*/ 28 w 156"/>
                  <a:gd name="T47" fmla="*/ 186 h 206"/>
                  <a:gd name="T48" fmla="*/ 10 w 156"/>
                  <a:gd name="T49" fmla="*/ 148 h 206"/>
                  <a:gd name="T50" fmla="*/ 4 w 156"/>
                  <a:gd name="T51" fmla="*/ 130 h 206"/>
                  <a:gd name="T52" fmla="*/ 0 w 156"/>
                  <a:gd name="T53" fmla="*/ 118 h 206"/>
                  <a:gd name="T54" fmla="*/ 20 w 156"/>
                  <a:gd name="T55" fmla="*/ 96 h 206"/>
                  <a:gd name="T56" fmla="*/ 32 w 156"/>
                  <a:gd name="T57" fmla="*/ 104 h 206"/>
                  <a:gd name="T58" fmla="*/ 34 w 156"/>
                  <a:gd name="T59" fmla="*/ 80 h 206"/>
                  <a:gd name="T60" fmla="*/ 52 w 156"/>
                  <a:gd name="T61" fmla="*/ 70 h 206"/>
                  <a:gd name="T62" fmla="*/ 54 w 156"/>
                  <a:gd name="T63" fmla="*/ 6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6" h="206">
                    <a:moveTo>
                      <a:pt x="54" y="66"/>
                    </a:moveTo>
                    <a:cubicBezTo>
                      <a:pt x="58" y="63"/>
                      <a:pt x="64" y="63"/>
                      <a:pt x="66" y="58"/>
                    </a:cubicBezTo>
                    <a:cubicBezTo>
                      <a:pt x="67" y="56"/>
                      <a:pt x="67" y="53"/>
                      <a:pt x="68" y="52"/>
                    </a:cubicBezTo>
                    <a:cubicBezTo>
                      <a:pt x="71" y="49"/>
                      <a:pt x="80" y="44"/>
                      <a:pt x="80" y="44"/>
                    </a:cubicBezTo>
                    <a:cubicBezTo>
                      <a:pt x="113" y="55"/>
                      <a:pt x="85" y="29"/>
                      <a:pt x="106" y="22"/>
                    </a:cubicBezTo>
                    <a:cubicBezTo>
                      <a:pt x="110" y="17"/>
                      <a:pt x="108" y="9"/>
                      <a:pt x="112" y="4"/>
                    </a:cubicBezTo>
                    <a:cubicBezTo>
                      <a:pt x="115" y="1"/>
                      <a:pt x="124" y="0"/>
                      <a:pt x="124" y="0"/>
                    </a:cubicBezTo>
                    <a:cubicBezTo>
                      <a:pt x="138" y="14"/>
                      <a:pt x="126" y="23"/>
                      <a:pt x="150" y="28"/>
                    </a:cubicBezTo>
                    <a:cubicBezTo>
                      <a:pt x="156" y="36"/>
                      <a:pt x="154" y="39"/>
                      <a:pt x="146" y="44"/>
                    </a:cubicBezTo>
                    <a:cubicBezTo>
                      <a:pt x="141" y="52"/>
                      <a:pt x="135" y="61"/>
                      <a:pt x="126" y="64"/>
                    </a:cubicBezTo>
                    <a:cubicBezTo>
                      <a:pt x="118" y="75"/>
                      <a:pt x="128" y="83"/>
                      <a:pt x="132" y="94"/>
                    </a:cubicBezTo>
                    <a:cubicBezTo>
                      <a:pt x="129" y="103"/>
                      <a:pt x="135" y="105"/>
                      <a:pt x="142" y="110"/>
                    </a:cubicBezTo>
                    <a:cubicBezTo>
                      <a:pt x="145" y="119"/>
                      <a:pt x="141" y="120"/>
                      <a:pt x="146" y="128"/>
                    </a:cubicBezTo>
                    <a:cubicBezTo>
                      <a:pt x="142" y="139"/>
                      <a:pt x="135" y="133"/>
                      <a:pt x="128" y="128"/>
                    </a:cubicBezTo>
                    <a:cubicBezTo>
                      <a:pt x="116" y="132"/>
                      <a:pt x="122" y="136"/>
                      <a:pt x="116" y="146"/>
                    </a:cubicBezTo>
                    <a:cubicBezTo>
                      <a:pt x="113" y="151"/>
                      <a:pt x="108" y="152"/>
                      <a:pt x="104" y="156"/>
                    </a:cubicBezTo>
                    <a:cubicBezTo>
                      <a:pt x="107" y="167"/>
                      <a:pt x="112" y="191"/>
                      <a:pt x="100" y="198"/>
                    </a:cubicBezTo>
                    <a:cubicBezTo>
                      <a:pt x="96" y="200"/>
                      <a:pt x="92" y="200"/>
                      <a:pt x="88" y="202"/>
                    </a:cubicBezTo>
                    <a:cubicBezTo>
                      <a:pt x="86" y="203"/>
                      <a:pt x="84" y="205"/>
                      <a:pt x="82" y="206"/>
                    </a:cubicBezTo>
                    <a:cubicBezTo>
                      <a:pt x="80" y="205"/>
                      <a:pt x="77" y="204"/>
                      <a:pt x="76" y="202"/>
                    </a:cubicBezTo>
                    <a:cubicBezTo>
                      <a:pt x="74" y="198"/>
                      <a:pt x="76" y="191"/>
                      <a:pt x="72" y="190"/>
                    </a:cubicBezTo>
                    <a:cubicBezTo>
                      <a:pt x="68" y="189"/>
                      <a:pt x="60" y="186"/>
                      <a:pt x="60" y="186"/>
                    </a:cubicBezTo>
                    <a:cubicBezTo>
                      <a:pt x="53" y="188"/>
                      <a:pt x="49" y="192"/>
                      <a:pt x="42" y="194"/>
                    </a:cubicBezTo>
                    <a:cubicBezTo>
                      <a:pt x="34" y="189"/>
                      <a:pt x="37" y="183"/>
                      <a:pt x="28" y="186"/>
                    </a:cubicBezTo>
                    <a:cubicBezTo>
                      <a:pt x="12" y="181"/>
                      <a:pt x="19" y="161"/>
                      <a:pt x="10" y="148"/>
                    </a:cubicBezTo>
                    <a:cubicBezTo>
                      <a:pt x="5" y="121"/>
                      <a:pt x="11" y="147"/>
                      <a:pt x="4" y="130"/>
                    </a:cubicBezTo>
                    <a:cubicBezTo>
                      <a:pt x="2" y="126"/>
                      <a:pt x="0" y="118"/>
                      <a:pt x="0" y="118"/>
                    </a:cubicBezTo>
                    <a:cubicBezTo>
                      <a:pt x="2" y="95"/>
                      <a:pt x="0" y="83"/>
                      <a:pt x="20" y="96"/>
                    </a:cubicBezTo>
                    <a:cubicBezTo>
                      <a:pt x="23" y="105"/>
                      <a:pt x="23" y="110"/>
                      <a:pt x="32" y="104"/>
                    </a:cubicBezTo>
                    <a:cubicBezTo>
                      <a:pt x="35" y="95"/>
                      <a:pt x="29" y="88"/>
                      <a:pt x="34" y="80"/>
                    </a:cubicBezTo>
                    <a:cubicBezTo>
                      <a:pt x="36" y="76"/>
                      <a:pt x="48" y="73"/>
                      <a:pt x="52" y="70"/>
                    </a:cubicBezTo>
                    <a:cubicBezTo>
                      <a:pt x="57" y="63"/>
                      <a:pt x="58" y="62"/>
                      <a:pt x="54" y="6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8" name="Freeform 18"/>
              <p:cNvSpPr>
                <a:spLocks/>
              </p:cNvSpPr>
              <p:nvPr userDrawn="1"/>
            </p:nvSpPr>
            <p:spPr bwMode="ltGray">
              <a:xfrm>
                <a:off x="2375" y="800"/>
                <a:ext cx="110" cy="32"/>
              </a:xfrm>
              <a:custGeom>
                <a:avLst/>
                <a:gdLst>
                  <a:gd name="T0" fmla="*/ 4 w 109"/>
                  <a:gd name="T1" fmla="*/ 32 h 38"/>
                  <a:gd name="T2" fmla="*/ 18 w 109"/>
                  <a:gd name="T3" fmla="*/ 10 h 38"/>
                  <a:gd name="T4" fmla="*/ 46 w 109"/>
                  <a:gd name="T5" fmla="*/ 20 h 38"/>
                  <a:gd name="T6" fmla="*/ 72 w 109"/>
                  <a:gd name="T7" fmla="*/ 14 h 38"/>
                  <a:gd name="T8" fmla="*/ 90 w 109"/>
                  <a:gd name="T9" fmla="*/ 0 h 38"/>
                  <a:gd name="T10" fmla="*/ 76 w 109"/>
                  <a:gd name="T11" fmla="*/ 26 h 38"/>
                  <a:gd name="T12" fmla="*/ 60 w 109"/>
                  <a:gd name="T13" fmla="*/ 38 h 38"/>
                  <a:gd name="T14" fmla="*/ 42 w 109"/>
                  <a:gd name="T15" fmla="*/ 32 h 38"/>
                  <a:gd name="T16" fmla="*/ 14 w 109"/>
                  <a:gd name="T17" fmla="*/ 30 h 38"/>
                  <a:gd name="T18" fmla="*/ 4 w 109"/>
                  <a:gd name="T19" fmla="*/ 3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9" h="38">
                    <a:moveTo>
                      <a:pt x="4" y="32"/>
                    </a:moveTo>
                    <a:cubicBezTo>
                      <a:pt x="7" y="22"/>
                      <a:pt x="7" y="14"/>
                      <a:pt x="18" y="10"/>
                    </a:cubicBezTo>
                    <a:cubicBezTo>
                      <a:pt x="28" y="12"/>
                      <a:pt x="37" y="14"/>
                      <a:pt x="46" y="20"/>
                    </a:cubicBezTo>
                    <a:cubicBezTo>
                      <a:pt x="62" y="15"/>
                      <a:pt x="54" y="17"/>
                      <a:pt x="72" y="14"/>
                    </a:cubicBezTo>
                    <a:cubicBezTo>
                      <a:pt x="77" y="9"/>
                      <a:pt x="90" y="0"/>
                      <a:pt x="90" y="0"/>
                    </a:cubicBezTo>
                    <a:cubicBezTo>
                      <a:pt x="109" y="6"/>
                      <a:pt x="85" y="23"/>
                      <a:pt x="76" y="26"/>
                    </a:cubicBezTo>
                    <a:cubicBezTo>
                      <a:pt x="71" y="33"/>
                      <a:pt x="68" y="35"/>
                      <a:pt x="60" y="38"/>
                    </a:cubicBezTo>
                    <a:cubicBezTo>
                      <a:pt x="54" y="36"/>
                      <a:pt x="42" y="32"/>
                      <a:pt x="42" y="32"/>
                    </a:cubicBezTo>
                    <a:cubicBezTo>
                      <a:pt x="33" y="23"/>
                      <a:pt x="26" y="26"/>
                      <a:pt x="14" y="30"/>
                    </a:cubicBezTo>
                    <a:cubicBezTo>
                      <a:pt x="1" y="28"/>
                      <a:pt x="0" y="24"/>
                      <a:pt x="4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9" name="Freeform 19"/>
              <p:cNvSpPr>
                <a:spLocks/>
              </p:cNvSpPr>
              <p:nvPr userDrawn="1"/>
            </p:nvSpPr>
            <p:spPr bwMode="ltGray">
              <a:xfrm>
                <a:off x="2370" y="839"/>
                <a:ext cx="75" cy="84"/>
              </a:xfrm>
              <a:custGeom>
                <a:avLst/>
                <a:gdLst>
                  <a:gd name="T0" fmla="*/ 8 w 76"/>
                  <a:gd name="T1" fmla="*/ 18 h 104"/>
                  <a:gd name="T2" fmla="*/ 18 w 76"/>
                  <a:gd name="T3" fmla="*/ 0 h 104"/>
                  <a:gd name="T4" fmla="*/ 34 w 76"/>
                  <a:gd name="T5" fmla="*/ 18 h 104"/>
                  <a:gd name="T6" fmla="*/ 62 w 76"/>
                  <a:gd name="T7" fmla="*/ 4 h 104"/>
                  <a:gd name="T8" fmla="*/ 46 w 76"/>
                  <a:gd name="T9" fmla="*/ 34 h 104"/>
                  <a:gd name="T10" fmla="*/ 54 w 76"/>
                  <a:gd name="T11" fmla="*/ 48 h 104"/>
                  <a:gd name="T12" fmla="*/ 58 w 76"/>
                  <a:gd name="T13" fmla="*/ 60 h 104"/>
                  <a:gd name="T14" fmla="*/ 46 w 76"/>
                  <a:gd name="T15" fmla="*/ 74 h 104"/>
                  <a:gd name="T16" fmla="*/ 34 w 76"/>
                  <a:gd name="T17" fmla="*/ 60 h 104"/>
                  <a:gd name="T18" fmla="*/ 22 w 76"/>
                  <a:gd name="T19" fmla="*/ 48 h 104"/>
                  <a:gd name="T20" fmla="*/ 28 w 76"/>
                  <a:gd name="T21" fmla="*/ 68 h 104"/>
                  <a:gd name="T22" fmla="*/ 30 w 76"/>
                  <a:gd name="T23" fmla="*/ 74 h 104"/>
                  <a:gd name="T24" fmla="*/ 20 w 76"/>
                  <a:gd name="T25" fmla="*/ 104 h 104"/>
                  <a:gd name="T26" fmla="*/ 12 w 76"/>
                  <a:gd name="T27" fmla="*/ 102 h 104"/>
                  <a:gd name="T28" fmla="*/ 8 w 76"/>
                  <a:gd name="T29" fmla="*/ 90 h 104"/>
                  <a:gd name="T30" fmla="*/ 0 w 76"/>
                  <a:gd name="T31" fmla="*/ 54 h 104"/>
                  <a:gd name="T32" fmla="*/ 2 w 76"/>
                  <a:gd name="T33" fmla="*/ 30 h 104"/>
                  <a:gd name="T34" fmla="*/ 8 w 76"/>
                  <a:gd name="T35" fmla="*/ 1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6" h="104">
                    <a:moveTo>
                      <a:pt x="8" y="18"/>
                    </a:moveTo>
                    <a:cubicBezTo>
                      <a:pt x="10" y="8"/>
                      <a:pt x="9" y="3"/>
                      <a:pt x="18" y="0"/>
                    </a:cubicBezTo>
                    <a:cubicBezTo>
                      <a:pt x="28" y="3"/>
                      <a:pt x="25" y="12"/>
                      <a:pt x="34" y="18"/>
                    </a:cubicBezTo>
                    <a:cubicBezTo>
                      <a:pt x="46" y="16"/>
                      <a:pt x="51" y="8"/>
                      <a:pt x="62" y="4"/>
                    </a:cubicBezTo>
                    <a:cubicBezTo>
                      <a:pt x="76" y="9"/>
                      <a:pt x="56" y="31"/>
                      <a:pt x="46" y="34"/>
                    </a:cubicBezTo>
                    <a:cubicBezTo>
                      <a:pt x="51" y="56"/>
                      <a:pt x="43" y="29"/>
                      <a:pt x="54" y="48"/>
                    </a:cubicBezTo>
                    <a:cubicBezTo>
                      <a:pt x="56" y="52"/>
                      <a:pt x="58" y="60"/>
                      <a:pt x="58" y="60"/>
                    </a:cubicBezTo>
                    <a:cubicBezTo>
                      <a:pt x="55" y="68"/>
                      <a:pt x="54" y="71"/>
                      <a:pt x="46" y="74"/>
                    </a:cubicBezTo>
                    <a:cubicBezTo>
                      <a:pt x="38" y="71"/>
                      <a:pt x="37" y="68"/>
                      <a:pt x="34" y="60"/>
                    </a:cubicBezTo>
                    <a:cubicBezTo>
                      <a:pt x="33" y="50"/>
                      <a:pt x="32" y="33"/>
                      <a:pt x="22" y="48"/>
                    </a:cubicBezTo>
                    <a:cubicBezTo>
                      <a:pt x="25" y="60"/>
                      <a:pt x="23" y="53"/>
                      <a:pt x="28" y="68"/>
                    </a:cubicBezTo>
                    <a:cubicBezTo>
                      <a:pt x="29" y="70"/>
                      <a:pt x="30" y="74"/>
                      <a:pt x="30" y="74"/>
                    </a:cubicBezTo>
                    <a:cubicBezTo>
                      <a:pt x="24" y="84"/>
                      <a:pt x="22" y="93"/>
                      <a:pt x="20" y="104"/>
                    </a:cubicBezTo>
                    <a:cubicBezTo>
                      <a:pt x="17" y="103"/>
                      <a:pt x="14" y="104"/>
                      <a:pt x="12" y="102"/>
                    </a:cubicBezTo>
                    <a:cubicBezTo>
                      <a:pt x="9" y="99"/>
                      <a:pt x="8" y="90"/>
                      <a:pt x="8" y="90"/>
                    </a:cubicBezTo>
                    <a:cubicBezTo>
                      <a:pt x="13" y="75"/>
                      <a:pt x="14" y="64"/>
                      <a:pt x="0" y="54"/>
                    </a:cubicBezTo>
                    <a:cubicBezTo>
                      <a:pt x="1" y="46"/>
                      <a:pt x="1" y="38"/>
                      <a:pt x="2" y="30"/>
                    </a:cubicBezTo>
                    <a:cubicBezTo>
                      <a:pt x="2" y="27"/>
                      <a:pt x="13" y="2"/>
                      <a:pt x="8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0" name="Freeform 20"/>
              <p:cNvSpPr>
                <a:spLocks/>
              </p:cNvSpPr>
              <p:nvPr userDrawn="1"/>
            </p:nvSpPr>
            <p:spPr bwMode="ltGray">
              <a:xfrm>
                <a:off x="2497" y="793"/>
                <a:ext cx="37" cy="49"/>
              </a:xfrm>
              <a:custGeom>
                <a:avLst/>
                <a:gdLst>
                  <a:gd name="T0" fmla="*/ 3 w 37"/>
                  <a:gd name="T1" fmla="*/ 28 h 61"/>
                  <a:gd name="T2" fmla="*/ 13 w 37"/>
                  <a:gd name="T3" fmla="*/ 0 h 61"/>
                  <a:gd name="T4" fmla="*/ 15 w 37"/>
                  <a:gd name="T5" fmla="*/ 28 h 61"/>
                  <a:gd name="T6" fmla="*/ 37 w 37"/>
                  <a:gd name="T7" fmla="*/ 38 h 61"/>
                  <a:gd name="T8" fmla="*/ 19 w 37"/>
                  <a:gd name="T9" fmla="*/ 44 h 61"/>
                  <a:gd name="T10" fmla="*/ 5 w 37"/>
                  <a:gd name="T11" fmla="*/ 58 h 61"/>
                  <a:gd name="T12" fmla="*/ 1 w 37"/>
                  <a:gd name="T13" fmla="*/ 34 h 61"/>
                  <a:gd name="T14" fmla="*/ 3 w 37"/>
                  <a:gd name="T15" fmla="*/ 2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61">
                    <a:moveTo>
                      <a:pt x="3" y="28"/>
                    </a:moveTo>
                    <a:cubicBezTo>
                      <a:pt x="5" y="14"/>
                      <a:pt x="2" y="7"/>
                      <a:pt x="13" y="0"/>
                    </a:cubicBezTo>
                    <a:cubicBezTo>
                      <a:pt x="26" y="9"/>
                      <a:pt x="23" y="17"/>
                      <a:pt x="15" y="28"/>
                    </a:cubicBezTo>
                    <a:cubicBezTo>
                      <a:pt x="25" y="31"/>
                      <a:pt x="33" y="27"/>
                      <a:pt x="37" y="38"/>
                    </a:cubicBezTo>
                    <a:cubicBezTo>
                      <a:pt x="30" y="45"/>
                      <a:pt x="28" y="47"/>
                      <a:pt x="19" y="44"/>
                    </a:cubicBezTo>
                    <a:cubicBezTo>
                      <a:pt x="13" y="54"/>
                      <a:pt x="18" y="61"/>
                      <a:pt x="5" y="58"/>
                    </a:cubicBezTo>
                    <a:cubicBezTo>
                      <a:pt x="0" y="50"/>
                      <a:pt x="3" y="44"/>
                      <a:pt x="1" y="34"/>
                    </a:cubicBezTo>
                    <a:cubicBezTo>
                      <a:pt x="2" y="32"/>
                      <a:pt x="3" y="28"/>
                      <a:pt x="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1" name="Freeform 21"/>
              <p:cNvSpPr>
                <a:spLocks/>
              </p:cNvSpPr>
              <p:nvPr userDrawn="1"/>
            </p:nvSpPr>
            <p:spPr bwMode="ltGray">
              <a:xfrm>
                <a:off x="2506" y="869"/>
                <a:ext cx="47" cy="24"/>
              </a:xfrm>
              <a:custGeom>
                <a:avLst/>
                <a:gdLst>
                  <a:gd name="T0" fmla="*/ 7 w 49"/>
                  <a:gd name="T1" fmla="*/ 0 h 29"/>
                  <a:gd name="T2" fmla="*/ 29 w 49"/>
                  <a:gd name="T3" fmla="*/ 0 h 29"/>
                  <a:gd name="T4" fmla="*/ 49 w 49"/>
                  <a:gd name="T5" fmla="*/ 16 h 29"/>
                  <a:gd name="T6" fmla="*/ 35 w 49"/>
                  <a:gd name="T7" fmla="*/ 14 h 29"/>
                  <a:gd name="T8" fmla="*/ 3 w 49"/>
                  <a:gd name="T9" fmla="*/ 16 h 29"/>
                  <a:gd name="T10" fmla="*/ 7 w 49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29">
                    <a:moveTo>
                      <a:pt x="7" y="0"/>
                    </a:moveTo>
                    <a:cubicBezTo>
                      <a:pt x="15" y="6"/>
                      <a:pt x="19" y="2"/>
                      <a:pt x="29" y="0"/>
                    </a:cubicBezTo>
                    <a:cubicBezTo>
                      <a:pt x="45" y="5"/>
                      <a:pt x="40" y="3"/>
                      <a:pt x="49" y="16"/>
                    </a:cubicBezTo>
                    <a:cubicBezTo>
                      <a:pt x="46" y="29"/>
                      <a:pt x="42" y="21"/>
                      <a:pt x="35" y="14"/>
                    </a:cubicBezTo>
                    <a:cubicBezTo>
                      <a:pt x="26" y="15"/>
                      <a:pt x="12" y="19"/>
                      <a:pt x="3" y="16"/>
                    </a:cubicBezTo>
                    <a:cubicBezTo>
                      <a:pt x="0" y="6"/>
                      <a:pt x="7" y="10"/>
                      <a:pt x="7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2" name="Freeform 22"/>
              <p:cNvSpPr>
                <a:spLocks/>
              </p:cNvSpPr>
              <p:nvPr userDrawn="1"/>
            </p:nvSpPr>
            <p:spPr bwMode="ltGray">
              <a:xfrm>
                <a:off x="2555" y="832"/>
                <a:ext cx="61" cy="42"/>
              </a:xfrm>
              <a:custGeom>
                <a:avLst/>
                <a:gdLst>
                  <a:gd name="T0" fmla="*/ 21 w 61"/>
                  <a:gd name="T1" fmla="*/ 38 h 48"/>
                  <a:gd name="T2" fmla="*/ 15 w 61"/>
                  <a:gd name="T3" fmla="*/ 26 h 48"/>
                  <a:gd name="T4" fmla="*/ 3 w 61"/>
                  <a:gd name="T5" fmla="*/ 22 h 48"/>
                  <a:gd name="T6" fmla="*/ 13 w 61"/>
                  <a:gd name="T7" fmla="*/ 8 h 48"/>
                  <a:gd name="T8" fmla="*/ 25 w 61"/>
                  <a:gd name="T9" fmla="*/ 0 h 48"/>
                  <a:gd name="T10" fmla="*/ 49 w 61"/>
                  <a:gd name="T11" fmla="*/ 10 h 48"/>
                  <a:gd name="T12" fmla="*/ 53 w 61"/>
                  <a:gd name="T13" fmla="*/ 20 h 48"/>
                  <a:gd name="T14" fmla="*/ 61 w 61"/>
                  <a:gd name="T15" fmla="*/ 32 h 48"/>
                  <a:gd name="T16" fmla="*/ 41 w 61"/>
                  <a:gd name="T17" fmla="*/ 38 h 48"/>
                  <a:gd name="T18" fmla="*/ 23 w 61"/>
                  <a:gd name="T19" fmla="*/ 44 h 48"/>
                  <a:gd name="T20" fmla="*/ 21 w 61"/>
                  <a:gd name="T21" fmla="*/ 3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1" h="48">
                    <a:moveTo>
                      <a:pt x="21" y="38"/>
                    </a:moveTo>
                    <a:cubicBezTo>
                      <a:pt x="19" y="34"/>
                      <a:pt x="19" y="29"/>
                      <a:pt x="15" y="26"/>
                    </a:cubicBezTo>
                    <a:cubicBezTo>
                      <a:pt x="12" y="24"/>
                      <a:pt x="3" y="22"/>
                      <a:pt x="3" y="22"/>
                    </a:cubicBezTo>
                    <a:cubicBezTo>
                      <a:pt x="0" y="12"/>
                      <a:pt x="5" y="12"/>
                      <a:pt x="13" y="8"/>
                    </a:cubicBezTo>
                    <a:cubicBezTo>
                      <a:pt x="17" y="6"/>
                      <a:pt x="25" y="0"/>
                      <a:pt x="25" y="0"/>
                    </a:cubicBezTo>
                    <a:cubicBezTo>
                      <a:pt x="37" y="2"/>
                      <a:pt x="41" y="2"/>
                      <a:pt x="49" y="10"/>
                    </a:cubicBezTo>
                    <a:cubicBezTo>
                      <a:pt x="45" y="21"/>
                      <a:pt x="46" y="12"/>
                      <a:pt x="53" y="20"/>
                    </a:cubicBezTo>
                    <a:cubicBezTo>
                      <a:pt x="56" y="24"/>
                      <a:pt x="61" y="32"/>
                      <a:pt x="61" y="32"/>
                    </a:cubicBezTo>
                    <a:cubicBezTo>
                      <a:pt x="56" y="47"/>
                      <a:pt x="53" y="42"/>
                      <a:pt x="41" y="38"/>
                    </a:cubicBezTo>
                    <a:cubicBezTo>
                      <a:pt x="27" y="47"/>
                      <a:pt x="34" y="48"/>
                      <a:pt x="23" y="44"/>
                    </a:cubicBezTo>
                    <a:cubicBezTo>
                      <a:pt x="22" y="42"/>
                      <a:pt x="21" y="38"/>
                      <a:pt x="21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3" name="Freeform 23"/>
              <p:cNvSpPr>
                <a:spLocks/>
              </p:cNvSpPr>
              <p:nvPr userDrawn="1"/>
            </p:nvSpPr>
            <p:spPr bwMode="ltGray">
              <a:xfrm>
                <a:off x="2572" y="852"/>
                <a:ext cx="286" cy="149"/>
              </a:xfrm>
              <a:custGeom>
                <a:avLst/>
                <a:gdLst>
                  <a:gd name="T0" fmla="*/ 46 w 286"/>
                  <a:gd name="T1" fmla="*/ 28 h 182"/>
                  <a:gd name="T2" fmla="*/ 36 w 286"/>
                  <a:gd name="T3" fmla="*/ 14 h 182"/>
                  <a:gd name="T4" fmla="*/ 26 w 286"/>
                  <a:gd name="T5" fmla="*/ 30 h 182"/>
                  <a:gd name="T6" fmla="*/ 0 w 286"/>
                  <a:gd name="T7" fmla="*/ 24 h 182"/>
                  <a:gd name="T8" fmla="*/ 10 w 286"/>
                  <a:gd name="T9" fmla="*/ 42 h 182"/>
                  <a:gd name="T10" fmla="*/ 16 w 286"/>
                  <a:gd name="T11" fmla="*/ 62 h 182"/>
                  <a:gd name="T12" fmla="*/ 24 w 286"/>
                  <a:gd name="T13" fmla="*/ 48 h 182"/>
                  <a:gd name="T14" fmla="*/ 30 w 286"/>
                  <a:gd name="T15" fmla="*/ 44 h 182"/>
                  <a:gd name="T16" fmla="*/ 48 w 286"/>
                  <a:gd name="T17" fmla="*/ 56 h 182"/>
                  <a:gd name="T18" fmla="*/ 70 w 286"/>
                  <a:gd name="T19" fmla="*/ 62 h 182"/>
                  <a:gd name="T20" fmla="*/ 88 w 286"/>
                  <a:gd name="T21" fmla="*/ 72 h 182"/>
                  <a:gd name="T22" fmla="*/ 106 w 286"/>
                  <a:gd name="T23" fmla="*/ 102 h 182"/>
                  <a:gd name="T24" fmla="*/ 104 w 286"/>
                  <a:gd name="T25" fmla="*/ 122 h 182"/>
                  <a:gd name="T26" fmla="*/ 98 w 286"/>
                  <a:gd name="T27" fmla="*/ 134 h 182"/>
                  <a:gd name="T28" fmla="*/ 122 w 286"/>
                  <a:gd name="T29" fmla="*/ 128 h 182"/>
                  <a:gd name="T30" fmla="*/ 140 w 286"/>
                  <a:gd name="T31" fmla="*/ 140 h 182"/>
                  <a:gd name="T32" fmla="*/ 168 w 286"/>
                  <a:gd name="T33" fmla="*/ 148 h 182"/>
                  <a:gd name="T34" fmla="*/ 174 w 286"/>
                  <a:gd name="T35" fmla="*/ 146 h 182"/>
                  <a:gd name="T36" fmla="*/ 168 w 286"/>
                  <a:gd name="T37" fmla="*/ 134 h 182"/>
                  <a:gd name="T38" fmla="*/ 178 w 286"/>
                  <a:gd name="T39" fmla="*/ 136 h 182"/>
                  <a:gd name="T40" fmla="*/ 186 w 286"/>
                  <a:gd name="T41" fmla="*/ 118 h 182"/>
                  <a:gd name="T42" fmla="*/ 202 w 286"/>
                  <a:gd name="T43" fmla="*/ 122 h 182"/>
                  <a:gd name="T44" fmla="*/ 214 w 286"/>
                  <a:gd name="T45" fmla="*/ 130 h 182"/>
                  <a:gd name="T46" fmla="*/ 244 w 286"/>
                  <a:gd name="T47" fmla="*/ 168 h 182"/>
                  <a:gd name="T48" fmla="*/ 262 w 286"/>
                  <a:gd name="T49" fmla="*/ 178 h 182"/>
                  <a:gd name="T50" fmla="*/ 284 w 286"/>
                  <a:gd name="T51" fmla="*/ 170 h 182"/>
                  <a:gd name="T52" fmla="*/ 268 w 286"/>
                  <a:gd name="T53" fmla="*/ 160 h 182"/>
                  <a:gd name="T54" fmla="*/ 256 w 286"/>
                  <a:gd name="T55" fmla="*/ 138 h 182"/>
                  <a:gd name="T56" fmla="*/ 250 w 286"/>
                  <a:gd name="T57" fmla="*/ 132 h 182"/>
                  <a:gd name="T58" fmla="*/ 248 w 286"/>
                  <a:gd name="T59" fmla="*/ 122 h 182"/>
                  <a:gd name="T60" fmla="*/ 236 w 286"/>
                  <a:gd name="T61" fmla="*/ 116 h 182"/>
                  <a:gd name="T62" fmla="*/ 240 w 286"/>
                  <a:gd name="T63" fmla="*/ 96 h 182"/>
                  <a:gd name="T64" fmla="*/ 220 w 286"/>
                  <a:gd name="T65" fmla="*/ 86 h 182"/>
                  <a:gd name="T66" fmla="*/ 210 w 286"/>
                  <a:gd name="T67" fmla="*/ 70 h 182"/>
                  <a:gd name="T68" fmla="*/ 190 w 286"/>
                  <a:gd name="T69" fmla="*/ 54 h 182"/>
                  <a:gd name="T70" fmla="*/ 168 w 286"/>
                  <a:gd name="T71" fmla="*/ 38 h 182"/>
                  <a:gd name="T72" fmla="*/ 156 w 286"/>
                  <a:gd name="T73" fmla="*/ 34 h 182"/>
                  <a:gd name="T74" fmla="*/ 120 w 286"/>
                  <a:gd name="T75" fmla="*/ 16 h 182"/>
                  <a:gd name="T76" fmla="*/ 102 w 286"/>
                  <a:gd name="T77" fmla="*/ 4 h 182"/>
                  <a:gd name="T78" fmla="*/ 96 w 286"/>
                  <a:gd name="T79" fmla="*/ 0 h 182"/>
                  <a:gd name="T80" fmla="*/ 70 w 286"/>
                  <a:gd name="T81" fmla="*/ 10 h 182"/>
                  <a:gd name="T82" fmla="*/ 56 w 286"/>
                  <a:gd name="T83" fmla="*/ 32 h 182"/>
                  <a:gd name="T84" fmla="*/ 46 w 286"/>
                  <a:gd name="T85" fmla="*/ 28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86" h="182">
                    <a:moveTo>
                      <a:pt x="46" y="28"/>
                    </a:moveTo>
                    <a:cubicBezTo>
                      <a:pt x="41" y="14"/>
                      <a:pt x="46" y="17"/>
                      <a:pt x="36" y="14"/>
                    </a:cubicBezTo>
                    <a:cubicBezTo>
                      <a:pt x="31" y="17"/>
                      <a:pt x="26" y="30"/>
                      <a:pt x="26" y="30"/>
                    </a:cubicBezTo>
                    <a:cubicBezTo>
                      <a:pt x="12" y="25"/>
                      <a:pt x="19" y="21"/>
                      <a:pt x="0" y="24"/>
                    </a:cubicBezTo>
                    <a:cubicBezTo>
                      <a:pt x="2" y="33"/>
                      <a:pt x="2" y="37"/>
                      <a:pt x="10" y="42"/>
                    </a:cubicBezTo>
                    <a:cubicBezTo>
                      <a:pt x="12" y="49"/>
                      <a:pt x="14" y="55"/>
                      <a:pt x="16" y="62"/>
                    </a:cubicBezTo>
                    <a:cubicBezTo>
                      <a:pt x="24" y="59"/>
                      <a:pt x="27" y="57"/>
                      <a:pt x="24" y="48"/>
                    </a:cubicBezTo>
                    <a:cubicBezTo>
                      <a:pt x="26" y="47"/>
                      <a:pt x="28" y="43"/>
                      <a:pt x="30" y="44"/>
                    </a:cubicBezTo>
                    <a:cubicBezTo>
                      <a:pt x="48" y="48"/>
                      <a:pt x="36" y="52"/>
                      <a:pt x="48" y="56"/>
                    </a:cubicBezTo>
                    <a:cubicBezTo>
                      <a:pt x="74" y="65"/>
                      <a:pt x="47" y="56"/>
                      <a:pt x="70" y="62"/>
                    </a:cubicBezTo>
                    <a:cubicBezTo>
                      <a:pt x="77" y="64"/>
                      <a:pt x="88" y="72"/>
                      <a:pt x="88" y="72"/>
                    </a:cubicBezTo>
                    <a:cubicBezTo>
                      <a:pt x="96" y="84"/>
                      <a:pt x="102" y="87"/>
                      <a:pt x="106" y="102"/>
                    </a:cubicBezTo>
                    <a:cubicBezTo>
                      <a:pt x="105" y="109"/>
                      <a:pt x="106" y="115"/>
                      <a:pt x="104" y="122"/>
                    </a:cubicBezTo>
                    <a:cubicBezTo>
                      <a:pt x="103" y="126"/>
                      <a:pt x="94" y="132"/>
                      <a:pt x="98" y="134"/>
                    </a:cubicBezTo>
                    <a:cubicBezTo>
                      <a:pt x="106" y="137"/>
                      <a:pt x="122" y="128"/>
                      <a:pt x="122" y="128"/>
                    </a:cubicBezTo>
                    <a:cubicBezTo>
                      <a:pt x="130" y="131"/>
                      <a:pt x="133" y="135"/>
                      <a:pt x="140" y="140"/>
                    </a:cubicBezTo>
                    <a:cubicBezTo>
                      <a:pt x="148" y="145"/>
                      <a:pt x="159" y="145"/>
                      <a:pt x="168" y="148"/>
                    </a:cubicBezTo>
                    <a:cubicBezTo>
                      <a:pt x="170" y="147"/>
                      <a:pt x="173" y="148"/>
                      <a:pt x="174" y="146"/>
                    </a:cubicBezTo>
                    <a:cubicBezTo>
                      <a:pt x="176" y="142"/>
                      <a:pt x="164" y="136"/>
                      <a:pt x="168" y="134"/>
                    </a:cubicBezTo>
                    <a:cubicBezTo>
                      <a:pt x="171" y="132"/>
                      <a:pt x="175" y="135"/>
                      <a:pt x="178" y="136"/>
                    </a:cubicBezTo>
                    <a:cubicBezTo>
                      <a:pt x="182" y="131"/>
                      <a:pt x="186" y="118"/>
                      <a:pt x="186" y="118"/>
                    </a:cubicBezTo>
                    <a:cubicBezTo>
                      <a:pt x="189" y="119"/>
                      <a:pt x="199" y="120"/>
                      <a:pt x="202" y="122"/>
                    </a:cubicBezTo>
                    <a:cubicBezTo>
                      <a:pt x="206" y="124"/>
                      <a:pt x="214" y="130"/>
                      <a:pt x="214" y="130"/>
                    </a:cubicBezTo>
                    <a:cubicBezTo>
                      <a:pt x="224" y="145"/>
                      <a:pt x="228" y="158"/>
                      <a:pt x="244" y="168"/>
                    </a:cubicBezTo>
                    <a:cubicBezTo>
                      <a:pt x="250" y="172"/>
                      <a:pt x="262" y="178"/>
                      <a:pt x="262" y="178"/>
                    </a:cubicBezTo>
                    <a:cubicBezTo>
                      <a:pt x="265" y="178"/>
                      <a:pt x="286" y="182"/>
                      <a:pt x="284" y="170"/>
                    </a:cubicBezTo>
                    <a:cubicBezTo>
                      <a:pt x="283" y="164"/>
                      <a:pt x="268" y="160"/>
                      <a:pt x="268" y="160"/>
                    </a:cubicBezTo>
                    <a:cubicBezTo>
                      <a:pt x="261" y="150"/>
                      <a:pt x="270" y="143"/>
                      <a:pt x="256" y="138"/>
                    </a:cubicBezTo>
                    <a:cubicBezTo>
                      <a:pt x="254" y="136"/>
                      <a:pt x="251" y="135"/>
                      <a:pt x="250" y="132"/>
                    </a:cubicBezTo>
                    <a:cubicBezTo>
                      <a:pt x="248" y="129"/>
                      <a:pt x="250" y="125"/>
                      <a:pt x="248" y="122"/>
                    </a:cubicBezTo>
                    <a:cubicBezTo>
                      <a:pt x="246" y="118"/>
                      <a:pt x="240" y="118"/>
                      <a:pt x="236" y="116"/>
                    </a:cubicBezTo>
                    <a:cubicBezTo>
                      <a:pt x="230" y="107"/>
                      <a:pt x="227" y="100"/>
                      <a:pt x="240" y="96"/>
                    </a:cubicBezTo>
                    <a:cubicBezTo>
                      <a:pt x="236" y="83"/>
                      <a:pt x="236" y="84"/>
                      <a:pt x="220" y="86"/>
                    </a:cubicBezTo>
                    <a:cubicBezTo>
                      <a:pt x="209" y="82"/>
                      <a:pt x="208" y="82"/>
                      <a:pt x="210" y="70"/>
                    </a:cubicBezTo>
                    <a:cubicBezTo>
                      <a:pt x="207" y="60"/>
                      <a:pt x="199" y="57"/>
                      <a:pt x="190" y="54"/>
                    </a:cubicBezTo>
                    <a:cubicBezTo>
                      <a:pt x="181" y="45"/>
                      <a:pt x="181" y="42"/>
                      <a:pt x="168" y="38"/>
                    </a:cubicBezTo>
                    <a:cubicBezTo>
                      <a:pt x="164" y="37"/>
                      <a:pt x="156" y="34"/>
                      <a:pt x="156" y="34"/>
                    </a:cubicBezTo>
                    <a:cubicBezTo>
                      <a:pt x="146" y="24"/>
                      <a:pt x="134" y="21"/>
                      <a:pt x="120" y="16"/>
                    </a:cubicBezTo>
                    <a:cubicBezTo>
                      <a:pt x="113" y="14"/>
                      <a:pt x="108" y="8"/>
                      <a:pt x="102" y="4"/>
                    </a:cubicBezTo>
                    <a:cubicBezTo>
                      <a:pt x="100" y="3"/>
                      <a:pt x="96" y="0"/>
                      <a:pt x="96" y="0"/>
                    </a:cubicBezTo>
                    <a:cubicBezTo>
                      <a:pt x="83" y="2"/>
                      <a:pt x="79" y="1"/>
                      <a:pt x="70" y="10"/>
                    </a:cubicBezTo>
                    <a:cubicBezTo>
                      <a:pt x="67" y="19"/>
                      <a:pt x="63" y="27"/>
                      <a:pt x="56" y="32"/>
                    </a:cubicBezTo>
                    <a:cubicBezTo>
                      <a:pt x="49" y="30"/>
                      <a:pt x="52" y="31"/>
                      <a:pt x="46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4" name="Freeform 24"/>
              <p:cNvSpPr>
                <a:spLocks/>
              </p:cNvSpPr>
              <p:nvPr userDrawn="1"/>
            </p:nvSpPr>
            <p:spPr bwMode="ltGray">
              <a:xfrm>
                <a:off x="2820" y="866"/>
                <a:ext cx="78" cy="64"/>
              </a:xfrm>
              <a:custGeom>
                <a:avLst/>
                <a:gdLst>
                  <a:gd name="T0" fmla="*/ 1 w 78"/>
                  <a:gd name="T1" fmla="*/ 58 h 78"/>
                  <a:gd name="T2" fmla="*/ 27 w 78"/>
                  <a:gd name="T3" fmla="*/ 60 h 78"/>
                  <a:gd name="T4" fmla="*/ 45 w 78"/>
                  <a:gd name="T5" fmla="*/ 48 h 78"/>
                  <a:gd name="T6" fmla="*/ 57 w 78"/>
                  <a:gd name="T7" fmla="*/ 30 h 78"/>
                  <a:gd name="T8" fmla="*/ 43 w 78"/>
                  <a:gd name="T9" fmla="*/ 14 h 78"/>
                  <a:gd name="T10" fmla="*/ 43 w 78"/>
                  <a:gd name="T11" fmla="*/ 4 h 78"/>
                  <a:gd name="T12" fmla="*/ 71 w 78"/>
                  <a:gd name="T13" fmla="*/ 26 h 78"/>
                  <a:gd name="T14" fmla="*/ 67 w 78"/>
                  <a:gd name="T15" fmla="*/ 54 h 78"/>
                  <a:gd name="T16" fmla="*/ 33 w 78"/>
                  <a:gd name="T17" fmla="*/ 78 h 78"/>
                  <a:gd name="T18" fmla="*/ 9 w 78"/>
                  <a:gd name="T19" fmla="*/ 66 h 78"/>
                  <a:gd name="T20" fmla="*/ 3 w 78"/>
                  <a:gd name="T21" fmla="*/ 62 h 78"/>
                  <a:gd name="T22" fmla="*/ 1 w 78"/>
                  <a:gd name="T23" fmla="*/ 5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" h="78">
                    <a:moveTo>
                      <a:pt x="1" y="58"/>
                    </a:moveTo>
                    <a:cubicBezTo>
                      <a:pt x="6" y="44"/>
                      <a:pt x="18" y="57"/>
                      <a:pt x="27" y="60"/>
                    </a:cubicBezTo>
                    <a:cubicBezTo>
                      <a:pt x="35" y="57"/>
                      <a:pt x="38" y="52"/>
                      <a:pt x="45" y="48"/>
                    </a:cubicBezTo>
                    <a:cubicBezTo>
                      <a:pt x="48" y="40"/>
                      <a:pt x="51" y="36"/>
                      <a:pt x="57" y="30"/>
                    </a:cubicBezTo>
                    <a:cubicBezTo>
                      <a:pt x="55" y="23"/>
                      <a:pt x="43" y="14"/>
                      <a:pt x="43" y="14"/>
                    </a:cubicBezTo>
                    <a:cubicBezTo>
                      <a:pt x="33" y="0"/>
                      <a:pt x="30" y="1"/>
                      <a:pt x="43" y="4"/>
                    </a:cubicBezTo>
                    <a:cubicBezTo>
                      <a:pt x="54" y="11"/>
                      <a:pt x="58" y="22"/>
                      <a:pt x="71" y="26"/>
                    </a:cubicBezTo>
                    <a:cubicBezTo>
                      <a:pt x="78" y="37"/>
                      <a:pt x="78" y="46"/>
                      <a:pt x="67" y="54"/>
                    </a:cubicBezTo>
                    <a:cubicBezTo>
                      <a:pt x="51" y="49"/>
                      <a:pt x="53" y="71"/>
                      <a:pt x="33" y="78"/>
                    </a:cubicBezTo>
                    <a:cubicBezTo>
                      <a:pt x="16" y="72"/>
                      <a:pt x="25" y="76"/>
                      <a:pt x="9" y="66"/>
                    </a:cubicBezTo>
                    <a:cubicBezTo>
                      <a:pt x="7" y="65"/>
                      <a:pt x="3" y="62"/>
                      <a:pt x="3" y="62"/>
                    </a:cubicBezTo>
                    <a:cubicBezTo>
                      <a:pt x="0" y="54"/>
                      <a:pt x="13" y="42"/>
                      <a:pt x="1" y="5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5" name="Freeform 25"/>
              <p:cNvSpPr>
                <a:spLocks/>
              </p:cNvSpPr>
              <p:nvPr userDrawn="1"/>
            </p:nvSpPr>
            <p:spPr bwMode="ltGray">
              <a:xfrm>
                <a:off x="2984" y="732"/>
                <a:ext cx="19" cy="14"/>
              </a:xfrm>
              <a:custGeom>
                <a:avLst/>
                <a:gdLst>
                  <a:gd name="T0" fmla="*/ 3 w 17"/>
                  <a:gd name="T1" fmla="*/ 4 h 18"/>
                  <a:gd name="T2" fmla="*/ 3 w 17"/>
                  <a:gd name="T3" fmla="*/ 14 h 18"/>
                  <a:gd name="T4" fmla="*/ 3 w 17"/>
                  <a:gd name="T5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8">
                    <a:moveTo>
                      <a:pt x="3" y="4"/>
                    </a:moveTo>
                    <a:cubicBezTo>
                      <a:pt x="17" y="7"/>
                      <a:pt x="16" y="18"/>
                      <a:pt x="3" y="14"/>
                    </a:cubicBezTo>
                    <a:cubicBezTo>
                      <a:pt x="0" y="6"/>
                      <a:pt x="7" y="0"/>
                      <a:pt x="3" y="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6" name="Freeform 26"/>
              <p:cNvSpPr>
                <a:spLocks/>
              </p:cNvSpPr>
              <p:nvPr userDrawn="1"/>
            </p:nvSpPr>
            <p:spPr bwMode="ltGray">
              <a:xfrm>
                <a:off x="3083" y="830"/>
                <a:ext cx="26" cy="19"/>
              </a:xfrm>
              <a:custGeom>
                <a:avLst/>
                <a:gdLst>
                  <a:gd name="T0" fmla="*/ 8 w 26"/>
                  <a:gd name="T1" fmla="*/ 14 h 22"/>
                  <a:gd name="T2" fmla="*/ 14 w 26"/>
                  <a:gd name="T3" fmla="*/ 0 h 22"/>
                  <a:gd name="T4" fmla="*/ 14 w 26"/>
                  <a:gd name="T5" fmla="*/ 22 h 22"/>
                  <a:gd name="T6" fmla="*/ 8 w 26"/>
                  <a:gd name="T7" fmla="*/ 1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2">
                    <a:moveTo>
                      <a:pt x="8" y="14"/>
                    </a:moveTo>
                    <a:cubicBezTo>
                      <a:pt x="5" y="6"/>
                      <a:pt x="5" y="3"/>
                      <a:pt x="14" y="0"/>
                    </a:cubicBezTo>
                    <a:cubicBezTo>
                      <a:pt x="26" y="4"/>
                      <a:pt x="23" y="16"/>
                      <a:pt x="14" y="22"/>
                    </a:cubicBezTo>
                    <a:cubicBezTo>
                      <a:pt x="0" y="17"/>
                      <a:pt x="13" y="3"/>
                      <a:pt x="8" y="1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7" name="Freeform 27"/>
              <p:cNvSpPr>
                <a:spLocks/>
              </p:cNvSpPr>
              <p:nvPr userDrawn="1"/>
            </p:nvSpPr>
            <p:spPr bwMode="ltGray">
              <a:xfrm>
                <a:off x="2766" y="610"/>
                <a:ext cx="19" cy="12"/>
              </a:xfrm>
              <a:custGeom>
                <a:avLst/>
                <a:gdLst>
                  <a:gd name="T0" fmla="*/ 7 w 20"/>
                  <a:gd name="T1" fmla="*/ 12 h 15"/>
                  <a:gd name="T2" fmla="*/ 17 w 20"/>
                  <a:gd name="T3" fmla="*/ 2 h 15"/>
                  <a:gd name="T4" fmla="*/ 9 w 20"/>
                  <a:gd name="T5" fmla="*/ 12 h 15"/>
                  <a:gd name="T6" fmla="*/ 7 w 20"/>
                  <a:gd name="T7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5">
                    <a:moveTo>
                      <a:pt x="7" y="12"/>
                    </a:moveTo>
                    <a:cubicBezTo>
                      <a:pt x="0" y="1"/>
                      <a:pt x="6" y="0"/>
                      <a:pt x="17" y="2"/>
                    </a:cubicBezTo>
                    <a:cubicBezTo>
                      <a:pt x="20" y="10"/>
                      <a:pt x="18" y="15"/>
                      <a:pt x="9" y="12"/>
                    </a:cubicBezTo>
                    <a:cubicBezTo>
                      <a:pt x="4" y="4"/>
                      <a:pt x="4" y="4"/>
                      <a:pt x="7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8" name="Freeform 28"/>
              <p:cNvSpPr>
                <a:spLocks/>
              </p:cNvSpPr>
              <p:nvPr userDrawn="1"/>
            </p:nvSpPr>
            <p:spPr bwMode="ltGray">
              <a:xfrm>
                <a:off x="2600" y="712"/>
                <a:ext cx="19" cy="12"/>
              </a:xfrm>
              <a:custGeom>
                <a:avLst/>
                <a:gdLst>
                  <a:gd name="T0" fmla="*/ 7 w 20"/>
                  <a:gd name="T1" fmla="*/ 12 h 15"/>
                  <a:gd name="T2" fmla="*/ 15 w 20"/>
                  <a:gd name="T3" fmla="*/ 2 h 15"/>
                  <a:gd name="T4" fmla="*/ 15 w 20"/>
                  <a:gd name="T5" fmla="*/ 14 h 15"/>
                  <a:gd name="T6" fmla="*/ 7 w 20"/>
                  <a:gd name="T7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5">
                    <a:moveTo>
                      <a:pt x="7" y="12"/>
                    </a:moveTo>
                    <a:cubicBezTo>
                      <a:pt x="0" y="2"/>
                      <a:pt x="3" y="0"/>
                      <a:pt x="15" y="2"/>
                    </a:cubicBezTo>
                    <a:cubicBezTo>
                      <a:pt x="16" y="4"/>
                      <a:pt x="20" y="12"/>
                      <a:pt x="15" y="14"/>
                    </a:cubicBezTo>
                    <a:cubicBezTo>
                      <a:pt x="12" y="15"/>
                      <a:pt x="7" y="12"/>
                      <a:pt x="7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9" name="Freeform 29"/>
              <p:cNvSpPr>
                <a:spLocks/>
              </p:cNvSpPr>
              <p:nvPr userDrawn="1"/>
            </p:nvSpPr>
            <p:spPr bwMode="ltGray">
              <a:xfrm>
                <a:off x="2417" y="680"/>
                <a:ext cx="80" cy="66"/>
              </a:xfrm>
              <a:custGeom>
                <a:avLst/>
                <a:gdLst>
                  <a:gd name="T0" fmla="*/ 0 w 80"/>
                  <a:gd name="T1" fmla="*/ 50 h 80"/>
                  <a:gd name="T2" fmla="*/ 14 w 80"/>
                  <a:gd name="T3" fmla="*/ 24 h 80"/>
                  <a:gd name="T4" fmla="*/ 26 w 80"/>
                  <a:gd name="T5" fmla="*/ 20 h 80"/>
                  <a:gd name="T6" fmla="*/ 48 w 80"/>
                  <a:gd name="T7" fmla="*/ 18 h 80"/>
                  <a:gd name="T8" fmla="*/ 58 w 80"/>
                  <a:gd name="T9" fmla="*/ 0 h 80"/>
                  <a:gd name="T10" fmla="*/ 80 w 80"/>
                  <a:gd name="T11" fmla="*/ 40 h 80"/>
                  <a:gd name="T12" fmla="*/ 70 w 80"/>
                  <a:gd name="T13" fmla="*/ 56 h 80"/>
                  <a:gd name="T14" fmla="*/ 54 w 80"/>
                  <a:gd name="T15" fmla="*/ 62 h 80"/>
                  <a:gd name="T16" fmla="*/ 48 w 80"/>
                  <a:gd name="T17" fmla="*/ 80 h 80"/>
                  <a:gd name="T18" fmla="*/ 32 w 80"/>
                  <a:gd name="T19" fmla="*/ 68 h 80"/>
                  <a:gd name="T20" fmla="*/ 38 w 80"/>
                  <a:gd name="T21" fmla="*/ 52 h 80"/>
                  <a:gd name="T22" fmla="*/ 30 w 80"/>
                  <a:gd name="T23" fmla="*/ 28 h 80"/>
                  <a:gd name="T24" fmla="*/ 20 w 80"/>
                  <a:gd name="T25" fmla="*/ 48 h 80"/>
                  <a:gd name="T26" fmla="*/ 8 w 80"/>
                  <a:gd name="T27" fmla="*/ 56 h 80"/>
                  <a:gd name="T28" fmla="*/ 0 w 80"/>
                  <a:gd name="T29" fmla="*/ 5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0" h="80">
                    <a:moveTo>
                      <a:pt x="0" y="50"/>
                    </a:moveTo>
                    <a:cubicBezTo>
                      <a:pt x="1" y="47"/>
                      <a:pt x="12" y="25"/>
                      <a:pt x="14" y="24"/>
                    </a:cubicBezTo>
                    <a:cubicBezTo>
                      <a:pt x="17" y="22"/>
                      <a:pt x="26" y="20"/>
                      <a:pt x="26" y="20"/>
                    </a:cubicBezTo>
                    <a:cubicBezTo>
                      <a:pt x="34" y="23"/>
                      <a:pt x="40" y="21"/>
                      <a:pt x="48" y="18"/>
                    </a:cubicBezTo>
                    <a:cubicBezTo>
                      <a:pt x="52" y="12"/>
                      <a:pt x="54" y="6"/>
                      <a:pt x="58" y="0"/>
                    </a:cubicBezTo>
                    <a:cubicBezTo>
                      <a:pt x="70" y="4"/>
                      <a:pt x="76" y="28"/>
                      <a:pt x="80" y="40"/>
                    </a:cubicBezTo>
                    <a:cubicBezTo>
                      <a:pt x="75" y="54"/>
                      <a:pt x="80" y="50"/>
                      <a:pt x="70" y="56"/>
                    </a:cubicBezTo>
                    <a:cubicBezTo>
                      <a:pt x="61" y="53"/>
                      <a:pt x="59" y="54"/>
                      <a:pt x="54" y="62"/>
                    </a:cubicBezTo>
                    <a:cubicBezTo>
                      <a:pt x="57" y="71"/>
                      <a:pt x="56" y="75"/>
                      <a:pt x="48" y="80"/>
                    </a:cubicBezTo>
                    <a:cubicBezTo>
                      <a:pt x="40" y="77"/>
                      <a:pt x="39" y="72"/>
                      <a:pt x="32" y="68"/>
                    </a:cubicBezTo>
                    <a:cubicBezTo>
                      <a:pt x="26" y="59"/>
                      <a:pt x="30" y="57"/>
                      <a:pt x="38" y="52"/>
                    </a:cubicBezTo>
                    <a:cubicBezTo>
                      <a:pt x="41" y="42"/>
                      <a:pt x="39" y="34"/>
                      <a:pt x="30" y="28"/>
                    </a:cubicBezTo>
                    <a:cubicBezTo>
                      <a:pt x="20" y="31"/>
                      <a:pt x="30" y="40"/>
                      <a:pt x="20" y="48"/>
                    </a:cubicBezTo>
                    <a:cubicBezTo>
                      <a:pt x="16" y="51"/>
                      <a:pt x="8" y="56"/>
                      <a:pt x="8" y="56"/>
                    </a:cubicBezTo>
                    <a:cubicBezTo>
                      <a:pt x="2" y="50"/>
                      <a:pt x="5" y="50"/>
                      <a:pt x="0" y="5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0" name="Freeform 30"/>
              <p:cNvSpPr>
                <a:spLocks/>
              </p:cNvSpPr>
              <p:nvPr userDrawn="1"/>
            </p:nvSpPr>
            <p:spPr bwMode="ltGray">
              <a:xfrm>
                <a:off x="2391" y="541"/>
                <a:ext cx="94" cy="142"/>
              </a:xfrm>
              <a:custGeom>
                <a:avLst/>
                <a:gdLst>
                  <a:gd name="T0" fmla="*/ 14 w 94"/>
                  <a:gd name="T1" fmla="*/ 96 h 174"/>
                  <a:gd name="T2" fmla="*/ 26 w 94"/>
                  <a:gd name="T3" fmla="*/ 128 h 174"/>
                  <a:gd name="T4" fmla="*/ 32 w 94"/>
                  <a:gd name="T5" fmla="*/ 108 h 174"/>
                  <a:gd name="T6" fmla="*/ 52 w 94"/>
                  <a:gd name="T7" fmla="*/ 100 h 174"/>
                  <a:gd name="T8" fmla="*/ 46 w 94"/>
                  <a:gd name="T9" fmla="*/ 124 h 174"/>
                  <a:gd name="T10" fmla="*/ 66 w 94"/>
                  <a:gd name="T11" fmla="*/ 126 h 174"/>
                  <a:gd name="T12" fmla="*/ 76 w 94"/>
                  <a:gd name="T13" fmla="*/ 142 h 174"/>
                  <a:gd name="T14" fmla="*/ 58 w 94"/>
                  <a:gd name="T15" fmla="*/ 148 h 174"/>
                  <a:gd name="T16" fmla="*/ 74 w 94"/>
                  <a:gd name="T17" fmla="*/ 174 h 174"/>
                  <a:gd name="T18" fmla="*/ 84 w 94"/>
                  <a:gd name="T19" fmla="*/ 154 h 174"/>
                  <a:gd name="T20" fmla="*/ 82 w 94"/>
                  <a:gd name="T21" fmla="*/ 112 h 174"/>
                  <a:gd name="T22" fmla="*/ 60 w 94"/>
                  <a:gd name="T23" fmla="*/ 106 h 174"/>
                  <a:gd name="T24" fmla="*/ 50 w 94"/>
                  <a:gd name="T25" fmla="*/ 82 h 174"/>
                  <a:gd name="T26" fmla="*/ 34 w 94"/>
                  <a:gd name="T27" fmla="*/ 82 h 174"/>
                  <a:gd name="T28" fmla="*/ 30 w 94"/>
                  <a:gd name="T29" fmla="*/ 70 h 174"/>
                  <a:gd name="T30" fmla="*/ 42 w 94"/>
                  <a:gd name="T31" fmla="*/ 42 h 174"/>
                  <a:gd name="T32" fmla="*/ 30 w 94"/>
                  <a:gd name="T33" fmla="*/ 0 h 174"/>
                  <a:gd name="T34" fmla="*/ 18 w 94"/>
                  <a:gd name="T35" fmla="*/ 22 h 174"/>
                  <a:gd name="T36" fmla="*/ 4 w 94"/>
                  <a:gd name="T37" fmla="*/ 46 h 174"/>
                  <a:gd name="T38" fmla="*/ 14 w 94"/>
                  <a:gd name="T39" fmla="*/ 76 h 174"/>
                  <a:gd name="T40" fmla="*/ 14 w 94"/>
                  <a:gd name="T41" fmla="*/ 96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4" h="174">
                    <a:moveTo>
                      <a:pt x="14" y="96"/>
                    </a:moveTo>
                    <a:cubicBezTo>
                      <a:pt x="11" y="109"/>
                      <a:pt x="15" y="120"/>
                      <a:pt x="26" y="128"/>
                    </a:cubicBezTo>
                    <a:cubicBezTo>
                      <a:pt x="34" y="120"/>
                      <a:pt x="35" y="119"/>
                      <a:pt x="32" y="108"/>
                    </a:cubicBezTo>
                    <a:cubicBezTo>
                      <a:pt x="35" y="92"/>
                      <a:pt x="39" y="92"/>
                      <a:pt x="52" y="100"/>
                    </a:cubicBezTo>
                    <a:cubicBezTo>
                      <a:pt x="59" y="110"/>
                      <a:pt x="49" y="114"/>
                      <a:pt x="46" y="124"/>
                    </a:cubicBezTo>
                    <a:cubicBezTo>
                      <a:pt x="50" y="137"/>
                      <a:pt x="57" y="129"/>
                      <a:pt x="66" y="126"/>
                    </a:cubicBezTo>
                    <a:cubicBezTo>
                      <a:pt x="77" y="129"/>
                      <a:pt x="79" y="131"/>
                      <a:pt x="76" y="142"/>
                    </a:cubicBezTo>
                    <a:cubicBezTo>
                      <a:pt x="67" y="139"/>
                      <a:pt x="65" y="141"/>
                      <a:pt x="58" y="148"/>
                    </a:cubicBezTo>
                    <a:cubicBezTo>
                      <a:pt x="60" y="160"/>
                      <a:pt x="62" y="170"/>
                      <a:pt x="74" y="174"/>
                    </a:cubicBezTo>
                    <a:cubicBezTo>
                      <a:pt x="77" y="165"/>
                      <a:pt x="74" y="157"/>
                      <a:pt x="84" y="154"/>
                    </a:cubicBezTo>
                    <a:cubicBezTo>
                      <a:pt x="91" y="143"/>
                      <a:pt x="94" y="122"/>
                      <a:pt x="82" y="112"/>
                    </a:cubicBezTo>
                    <a:cubicBezTo>
                      <a:pt x="77" y="108"/>
                      <a:pt x="66" y="108"/>
                      <a:pt x="60" y="106"/>
                    </a:cubicBezTo>
                    <a:cubicBezTo>
                      <a:pt x="65" y="92"/>
                      <a:pt x="66" y="87"/>
                      <a:pt x="50" y="82"/>
                    </a:cubicBezTo>
                    <a:cubicBezTo>
                      <a:pt x="48" y="82"/>
                      <a:pt x="37" y="86"/>
                      <a:pt x="34" y="82"/>
                    </a:cubicBezTo>
                    <a:cubicBezTo>
                      <a:pt x="32" y="79"/>
                      <a:pt x="30" y="70"/>
                      <a:pt x="30" y="70"/>
                    </a:cubicBezTo>
                    <a:cubicBezTo>
                      <a:pt x="32" y="54"/>
                      <a:pt x="32" y="52"/>
                      <a:pt x="42" y="42"/>
                    </a:cubicBezTo>
                    <a:cubicBezTo>
                      <a:pt x="41" y="30"/>
                      <a:pt x="45" y="5"/>
                      <a:pt x="30" y="0"/>
                    </a:cubicBezTo>
                    <a:cubicBezTo>
                      <a:pt x="14" y="4"/>
                      <a:pt x="16" y="4"/>
                      <a:pt x="18" y="22"/>
                    </a:cubicBezTo>
                    <a:cubicBezTo>
                      <a:pt x="16" y="39"/>
                      <a:pt x="15" y="35"/>
                      <a:pt x="4" y="46"/>
                    </a:cubicBezTo>
                    <a:cubicBezTo>
                      <a:pt x="0" y="59"/>
                      <a:pt x="5" y="67"/>
                      <a:pt x="14" y="76"/>
                    </a:cubicBezTo>
                    <a:cubicBezTo>
                      <a:pt x="15" y="80"/>
                      <a:pt x="17" y="93"/>
                      <a:pt x="14" y="9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1" name="Freeform 31"/>
              <p:cNvSpPr>
                <a:spLocks/>
              </p:cNvSpPr>
              <p:nvPr userDrawn="1"/>
            </p:nvSpPr>
            <p:spPr bwMode="ltGray">
              <a:xfrm>
                <a:off x="2415" y="644"/>
                <a:ext cx="32" cy="41"/>
              </a:xfrm>
              <a:custGeom>
                <a:avLst/>
                <a:gdLst>
                  <a:gd name="T0" fmla="*/ 6 w 32"/>
                  <a:gd name="T1" fmla="*/ 24 h 50"/>
                  <a:gd name="T2" fmla="*/ 12 w 32"/>
                  <a:gd name="T3" fmla="*/ 0 h 50"/>
                  <a:gd name="T4" fmla="*/ 20 w 32"/>
                  <a:gd name="T5" fmla="*/ 16 h 50"/>
                  <a:gd name="T6" fmla="*/ 22 w 32"/>
                  <a:gd name="T7" fmla="*/ 24 h 50"/>
                  <a:gd name="T8" fmla="*/ 28 w 32"/>
                  <a:gd name="T9" fmla="*/ 26 h 50"/>
                  <a:gd name="T10" fmla="*/ 32 w 32"/>
                  <a:gd name="T11" fmla="*/ 38 h 50"/>
                  <a:gd name="T12" fmla="*/ 18 w 32"/>
                  <a:gd name="T13" fmla="*/ 50 h 50"/>
                  <a:gd name="T14" fmla="*/ 6 w 32"/>
                  <a:gd name="T15" fmla="*/ 2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50">
                    <a:moveTo>
                      <a:pt x="6" y="24"/>
                    </a:moveTo>
                    <a:cubicBezTo>
                      <a:pt x="0" y="15"/>
                      <a:pt x="3" y="6"/>
                      <a:pt x="12" y="0"/>
                    </a:cubicBezTo>
                    <a:cubicBezTo>
                      <a:pt x="23" y="3"/>
                      <a:pt x="23" y="5"/>
                      <a:pt x="20" y="16"/>
                    </a:cubicBezTo>
                    <a:cubicBezTo>
                      <a:pt x="21" y="19"/>
                      <a:pt x="20" y="22"/>
                      <a:pt x="22" y="24"/>
                    </a:cubicBezTo>
                    <a:cubicBezTo>
                      <a:pt x="23" y="26"/>
                      <a:pt x="27" y="24"/>
                      <a:pt x="28" y="26"/>
                    </a:cubicBezTo>
                    <a:cubicBezTo>
                      <a:pt x="30" y="29"/>
                      <a:pt x="32" y="38"/>
                      <a:pt x="32" y="38"/>
                    </a:cubicBezTo>
                    <a:cubicBezTo>
                      <a:pt x="29" y="46"/>
                      <a:pt x="26" y="47"/>
                      <a:pt x="18" y="50"/>
                    </a:cubicBezTo>
                    <a:cubicBezTo>
                      <a:pt x="12" y="41"/>
                      <a:pt x="18" y="24"/>
                      <a:pt x="6" y="2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2" name="Freeform 32"/>
              <p:cNvSpPr>
                <a:spLocks/>
              </p:cNvSpPr>
              <p:nvPr userDrawn="1"/>
            </p:nvSpPr>
            <p:spPr bwMode="ltGray">
              <a:xfrm>
                <a:off x="2349" y="654"/>
                <a:ext cx="45" cy="41"/>
              </a:xfrm>
              <a:custGeom>
                <a:avLst/>
                <a:gdLst>
                  <a:gd name="T0" fmla="*/ 0 w 43"/>
                  <a:gd name="T1" fmla="*/ 44 h 50"/>
                  <a:gd name="T2" fmla="*/ 22 w 43"/>
                  <a:gd name="T3" fmla="*/ 20 h 50"/>
                  <a:gd name="T4" fmla="*/ 36 w 43"/>
                  <a:gd name="T5" fmla="*/ 0 h 50"/>
                  <a:gd name="T6" fmla="*/ 24 w 43"/>
                  <a:gd name="T7" fmla="*/ 28 h 50"/>
                  <a:gd name="T8" fmla="*/ 2 w 43"/>
                  <a:gd name="T9" fmla="*/ 50 h 50"/>
                  <a:gd name="T10" fmla="*/ 0 w 43"/>
                  <a:gd name="T11" fmla="*/ 4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50">
                    <a:moveTo>
                      <a:pt x="0" y="44"/>
                    </a:moveTo>
                    <a:cubicBezTo>
                      <a:pt x="6" y="38"/>
                      <a:pt x="18" y="29"/>
                      <a:pt x="22" y="20"/>
                    </a:cubicBezTo>
                    <a:cubicBezTo>
                      <a:pt x="27" y="10"/>
                      <a:pt x="25" y="4"/>
                      <a:pt x="36" y="0"/>
                    </a:cubicBezTo>
                    <a:cubicBezTo>
                      <a:pt x="43" y="11"/>
                      <a:pt x="36" y="24"/>
                      <a:pt x="24" y="28"/>
                    </a:cubicBezTo>
                    <a:cubicBezTo>
                      <a:pt x="21" y="38"/>
                      <a:pt x="12" y="47"/>
                      <a:pt x="2" y="50"/>
                    </a:cubicBezTo>
                    <a:cubicBezTo>
                      <a:pt x="1" y="48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3" name="Freeform 33"/>
              <p:cNvSpPr>
                <a:spLocks/>
              </p:cNvSpPr>
              <p:nvPr userDrawn="1"/>
            </p:nvSpPr>
            <p:spPr bwMode="ltGray">
              <a:xfrm>
                <a:off x="4808" y="597"/>
                <a:ext cx="701" cy="438"/>
              </a:xfrm>
              <a:custGeom>
                <a:avLst/>
                <a:gdLst>
                  <a:gd name="T0" fmla="*/ 21 w 471"/>
                  <a:gd name="T1" fmla="*/ 280 h 281"/>
                  <a:gd name="T2" fmla="*/ 24 w 471"/>
                  <a:gd name="T3" fmla="*/ 250 h 281"/>
                  <a:gd name="T4" fmla="*/ 22 w 471"/>
                  <a:gd name="T5" fmla="*/ 245 h 281"/>
                  <a:gd name="T6" fmla="*/ 16 w 471"/>
                  <a:gd name="T7" fmla="*/ 218 h 281"/>
                  <a:gd name="T8" fmla="*/ 4 w 471"/>
                  <a:gd name="T9" fmla="*/ 215 h 281"/>
                  <a:gd name="T10" fmla="*/ 0 w 471"/>
                  <a:gd name="T11" fmla="*/ 191 h 281"/>
                  <a:gd name="T12" fmla="*/ 12 w 471"/>
                  <a:gd name="T13" fmla="*/ 180 h 281"/>
                  <a:gd name="T14" fmla="*/ 6 w 471"/>
                  <a:gd name="T15" fmla="*/ 165 h 281"/>
                  <a:gd name="T16" fmla="*/ 2 w 471"/>
                  <a:gd name="T17" fmla="*/ 160 h 281"/>
                  <a:gd name="T18" fmla="*/ 28 w 471"/>
                  <a:gd name="T19" fmla="*/ 120 h 281"/>
                  <a:gd name="T20" fmla="*/ 44 w 471"/>
                  <a:gd name="T21" fmla="*/ 96 h 281"/>
                  <a:gd name="T22" fmla="*/ 42 w 471"/>
                  <a:gd name="T23" fmla="*/ 70 h 281"/>
                  <a:gd name="T24" fmla="*/ 24 w 471"/>
                  <a:gd name="T25" fmla="*/ 43 h 281"/>
                  <a:gd name="T26" fmla="*/ 20 w 471"/>
                  <a:gd name="T27" fmla="*/ 32 h 281"/>
                  <a:gd name="T28" fmla="*/ 26 w 471"/>
                  <a:gd name="T29" fmla="*/ 36 h 281"/>
                  <a:gd name="T30" fmla="*/ 48 w 471"/>
                  <a:gd name="T31" fmla="*/ 35 h 281"/>
                  <a:gd name="T32" fmla="*/ 64 w 471"/>
                  <a:gd name="T33" fmla="*/ 11 h 281"/>
                  <a:gd name="T34" fmla="*/ 82 w 471"/>
                  <a:gd name="T35" fmla="*/ 0 h 281"/>
                  <a:gd name="T36" fmla="*/ 88 w 471"/>
                  <a:gd name="T37" fmla="*/ 2 h 281"/>
                  <a:gd name="T38" fmla="*/ 92 w 471"/>
                  <a:gd name="T39" fmla="*/ 9 h 281"/>
                  <a:gd name="T40" fmla="*/ 98 w 471"/>
                  <a:gd name="T41" fmla="*/ 5 h 281"/>
                  <a:gd name="T42" fmla="*/ 110 w 471"/>
                  <a:gd name="T43" fmla="*/ 8 h 281"/>
                  <a:gd name="T44" fmla="*/ 116 w 471"/>
                  <a:gd name="T45" fmla="*/ 9 h 281"/>
                  <a:gd name="T46" fmla="*/ 141 w 471"/>
                  <a:gd name="T47" fmla="*/ 14 h 281"/>
                  <a:gd name="T48" fmla="*/ 155 w 471"/>
                  <a:gd name="T49" fmla="*/ 24 h 281"/>
                  <a:gd name="T50" fmla="*/ 167 w 471"/>
                  <a:gd name="T51" fmla="*/ 17 h 281"/>
                  <a:gd name="T52" fmla="*/ 173 w 471"/>
                  <a:gd name="T53" fmla="*/ 14 h 281"/>
                  <a:gd name="T54" fmla="*/ 195 w 471"/>
                  <a:gd name="T55" fmla="*/ 14 h 281"/>
                  <a:gd name="T56" fmla="*/ 211 w 471"/>
                  <a:gd name="T57" fmla="*/ 32 h 281"/>
                  <a:gd name="T58" fmla="*/ 231 w 471"/>
                  <a:gd name="T59" fmla="*/ 59 h 281"/>
                  <a:gd name="T60" fmla="*/ 245 w 471"/>
                  <a:gd name="T61" fmla="*/ 70 h 281"/>
                  <a:gd name="T62" fmla="*/ 257 w 471"/>
                  <a:gd name="T63" fmla="*/ 68 h 281"/>
                  <a:gd name="T64" fmla="*/ 270 w 471"/>
                  <a:gd name="T65" fmla="*/ 65 h 281"/>
                  <a:gd name="T66" fmla="*/ 290 w 471"/>
                  <a:gd name="T67" fmla="*/ 71 h 281"/>
                  <a:gd name="T68" fmla="*/ 300 w 471"/>
                  <a:gd name="T69" fmla="*/ 81 h 281"/>
                  <a:gd name="T70" fmla="*/ 308 w 471"/>
                  <a:gd name="T71" fmla="*/ 90 h 281"/>
                  <a:gd name="T72" fmla="*/ 318 w 471"/>
                  <a:gd name="T73" fmla="*/ 111 h 281"/>
                  <a:gd name="T74" fmla="*/ 322 w 471"/>
                  <a:gd name="T75" fmla="*/ 120 h 281"/>
                  <a:gd name="T76" fmla="*/ 324 w 471"/>
                  <a:gd name="T77" fmla="*/ 125 h 281"/>
                  <a:gd name="T78" fmla="*/ 310 w 471"/>
                  <a:gd name="T79" fmla="*/ 142 h 281"/>
                  <a:gd name="T80" fmla="*/ 322 w 471"/>
                  <a:gd name="T81" fmla="*/ 141 h 281"/>
                  <a:gd name="T82" fmla="*/ 342 w 471"/>
                  <a:gd name="T83" fmla="*/ 155 h 281"/>
                  <a:gd name="T84" fmla="*/ 364 w 471"/>
                  <a:gd name="T85" fmla="*/ 157 h 281"/>
                  <a:gd name="T86" fmla="*/ 380 w 471"/>
                  <a:gd name="T87" fmla="*/ 168 h 281"/>
                  <a:gd name="T88" fmla="*/ 382 w 471"/>
                  <a:gd name="T89" fmla="*/ 172 h 281"/>
                  <a:gd name="T90" fmla="*/ 382 w 471"/>
                  <a:gd name="T91" fmla="*/ 176 h 281"/>
                  <a:gd name="T92" fmla="*/ 394 w 471"/>
                  <a:gd name="T93" fmla="*/ 172 h 281"/>
                  <a:gd name="T94" fmla="*/ 400 w 471"/>
                  <a:gd name="T95" fmla="*/ 171 h 281"/>
                  <a:gd name="T96" fmla="*/ 439 w 471"/>
                  <a:gd name="T97" fmla="*/ 185 h 281"/>
                  <a:gd name="T98" fmla="*/ 447 w 471"/>
                  <a:gd name="T99" fmla="*/ 199 h 281"/>
                  <a:gd name="T100" fmla="*/ 465 w 471"/>
                  <a:gd name="T101" fmla="*/ 201 h 281"/>
                  <a:gd name="T102" fmla="*/ 471 w 471"/>
                  <a:gd name="T103" fmla="*/ 215 h 281"/>
                  <a:gd name="T104" fmla="*/ 451 w 471"/>
                  <a:gd name="T105" fmla="*/ 258 h 281"/>
                  <a:gd name="T106" fmla="*/ 435 w 471"/>
                  <a:gd name="T107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71" h="281">
                    <a:moveTo>
                      <a:pt x="21" y="280"/>
                    </a:moveTo>
                    <a:cubicBezTo>
                      <a:pt x="32" y="281"/>
                      <a:pt x="25" y="253"/>
                      <a:pt x="24" y="250"/>
                    </a:cubicBezTo>
                    <a:cubicBezTo>
                      <a:pt x="23" y="248"/>
                      <a:pt x="22" y="245"/>
                      <a:pt x="22" y="245"/>
                    </a:cubicBezTo>
                    <a:cubicBezTo>
                      <a:pt x="21" y="243"/>
                      <a:pt x="20" y="221"/>
                      <a:pt x="16" y="218"/>
                    </a:cubicBezTo>
                    <a:cubicBezTo>
                      <a:pt x="13" y="216"/>
                      <a:pt x="4" y="215"/>
                      <a:pt x="4" y="215"/>
                    </a:cubicBezTo>
                    <a:cubicBezTo>
                      <a:pt x="0" y="207"/>
                      <a:pt x="3" y="200"/>
                      <a:pt x="0" y="191"/>
                    </a:cubicBezTo>
                    <a:cubicBezTo>
                      <a:pt x="2" y="185"/>
                      <a:pt x="7" y="186"/>
                      <a:pt x="12" y="180"/>
                    </a:cubicBezTo>
                    <a:cubicBezTo>
                      <a:pt x="14" y="172"/>
                      <a:pt x="14" y="169"/>
                      <a:pt x="6" y="165"/>
                    </a:cubicBezTo>
                    <a:cubicBezTo>
                      <a:pt x="4" y="163"/>
                      <a:pt x="2" y="162"/>
                      <a:pt x="2" y="160"/>
                    </a:cubicBezTo>
                    <a:cubicBezTo>
                      <a:pt x="2" y="150"/>
                      <a:pt x="16" y="123"/>
                      <a:pt x="28" y="120"/>
                    </a:cubicBezTo>
                    <a:cubicBezTo>
                      <a:pt x="32" y="111"/>
                      <a:pt x="40" y="105"/>
                      <a:pt x="44" y="96"/>
                    </a:cubicBezTo>
                    <a:cubicBezTo>
                      <a:pt x="39" y="83"/>
                      <a:pt x="38" y="85"/>
                      <a:pt x="42" y="70"/>
                    </a:cubicBezTo>
                    <a:cubicBezTo>
                      <a:pt x="38" y="60"/>
                      <a:pt x="34" y="48"/>
                      <a:pt x="24" y="43"/>
                    </a:cubicBezTo>
                    <a:cubicBezTo>
                      <a:pt x="18" y="36"/>
                      <a:pt x="10" y="37"/>
                      <a:pt x="20" y="32"/>
                    </a:cubicBezTo>
                    <a:cubicBezTo>
                      <a:pt x="27" y="34"/>
                      <a:pt x="26" y="32"/>
                      <a:pt x="26" y="36"/>
                    </a:cubicBezTo>
                    <a:cubicBezTo>
                      <a:pt x="34" y="41"/>
                      <a:pt x="39" y="39"/>
                      <a:pt x="48" y="35"/>
                    </a:cubicBezTo>
                    <a:cubicBezTo>
                      <a:pt x="45" y="22"/>
                      <a:pt x="48" y="14"/>
                      <a:pt x="64" y="11"/>
                    </a:cubicBezTo>
                    <a:cubicBezTo>
                      <a:pt x="71" y="8"/>
                      <a:pt x="75" y="3"/>
                      <a:pt x="82" y="0"/>
                    </a:cubicBezTo>
                    <a:cubicBezTo>
                      <a:pt x="84" y="1"/>
                      <a:pt x="88" y="0"/>
                      <a:pt x="88" y="2"/>
                    </a:cubicBezTo>
                    <a:cubicBezTo>
                      <a:pt x="90" y="12"/>
                      <a:pt x="75" y="13"/>
                      <a:pt x="92" y="9"/>
                    </a:cubicBezTo>
                    <a:cubicBezTo>
                      <a:pt x="94" y="8"/>
                      <a:pt x="96" y="5"/>
                      <a:pt x="98" y="5"/>
                    </a:cubicBezTo>
                    <a:cubicBezTo>
                      <a:pt x="102" y="4"/>
                      <a:pt x="106" y="7"/>
                      <a:pt x="110" y="8"/>
                    </a:cubicBezTo>
                    <a:cubicBezTo>
                      <a:pt x="112" y="8"/>
                      <a:pt x="116" y="9"/>
                      <a:pt x="116" y="9"/>
                    </a:cubicBezTo>
                    <a:cubicBezTo>
                      <a:pt x="122" y="16"/>
                      <a:pt x="129" y="13"/>
                      <a:pt x="141" y="14"/>
                    </a:cubicBezTo>
                    <a:cubicBezTo>
                      <a:pt x="143" y="21"/>
                      <a:pt x="147" y="22"/>
                      <a:pt x="155" y="24"/>
                    </a:cubicBezTo>
                    <a:cubicBezTo>
                      <a:pt x="159" y="22"/>
                      <a:pt x="163" y="20"/>
                      <a:pt x="167" y="17"/>
                    </a:cubicBezTo>
                    <a:cubicBezTo>
                      <a:pt x="169" y="16"/>
                      <a:pt x="173" y="14"/>
                      <a:pt x="173" y="14"/>
                    </a:cubicBezTo>
                    <a:cubicBezTo>
                      <a:pt x="195" y="26"/>
                      <a:pt x="175" y="20"/>
                      <a:pt x="195" y="14"/>
                    </a:cubicBezTo>
                    <a:cubicBezTo>
                      <a:pt x="207" y="17"/>
                      <a:pt x="201" y="26"/>
                      <a:pt x="211" y="32"/>
                    </a:cubicBezTo>
                    <a:cubicBezTo>
                      <a:pt x="214" y="38"/>
                      <a:pt x="224" y="55"/>
                      <a:pt x="231" y="59"/>
                    </a:cubicBezTo>
                    <a:cubicBezTo>
                      <a:pt x="241" y="70"/>
                      <a:pt x="235" y="67"/>
                      <a:pt x="245" y="70"/>
                    </a:cubicBezTo>
                    <a:cubicBezTo>
                      <a:pt x="249" y="69"/>
                      <a:pt x="253" y="69"/>
                      <a:pt x="257" y="68"/>
                    </a:cubicBezTo>
                    <a:cubicBezTo>
                      <a:pt x="261" y="67"/>
                      <a:pt x="270" y="65"/>
                      <a:pt x="270" y="65"/>
                    </a:cubicBezTo>
                    <a:cubicBezTo>
                      <a:pt x="278" y="66"/>
                      <a:pt x="283" y="67"/>
                      <a:pt x="290" y="71"/>
                    </a:cubicBezTo>
                    <a:cubicBezTo>
                      <a:pt x="304" y="88"/>
                      <a:pt x="282" y="62"/>
                      <a:pt x="300" y="81"/>
                    </a:cubicBezTo>
                    <a:cubicBezTo>
                      <a:pt x="302" y="84"/>
                      <a:pt x="308" y="90"/>
                      <a:pt x="308" y="90"/>
                    </a:cubicBezTo>
                    <a:cubicBezTo>
                      <a:pt x="311" y="98"/>
                      <a:pt x="315" y="103"/>
                      <a:pt x="318" y="111"/>
                    </a:cubicBezTo>
                    <a:cubicBezTo>
                      <a:pt x="319" y="114"/>
                      <a:pt x="321" y="117"/>
                      <a:pt x="322" y="120"/>
                    </a:cubicBezTo>
                    <a:cubicBezTo>
                      <a:pt x="323" y="122"/>
                      <a:pt x="324" y="125"/>
                      <a:pt x="324" y="125"/>
                    </a:cubicBezTo>
                    <a:cubicBezTo>
                      <a:pt x="321" y="132"/>
                      <a:pt x="313" y="134"/>
                      <a:pt x="310" y="142"/>
                    </a:cubicBezTo>
                    <a:cubicBezTo>
                      <a:pt x="313" y="151"/>
                      <a:pt x="317" y="146"/>
                      <a:pt x="322" y="141"/>
                    </a:cubicBezTo>
                    <a:cubicBezTo>
                      <a:pt x="341" y="143"/>
                      <a:pt x="339" y="142"/>
                      <a:pt x="342" y="155"/>
                    </a:cubicBezTo>
                    <a:cubicBezTo>
                      <a:pt x="351" y="150"/>
                      <a:pt x="355" y="152"/>
                      <a:pt x="364" y="157"/>
                    </a:cubicBezTo>
                    <a:cubicBezTo>
                      <a:pt x="369" y="162"/>
                      <a:pt x="372" y="166"/>
                      <a:pt x="380" y="168"/>
                    </a:cubicBezTo>
                    <a:cubicBezTo>
                      <a:pt x="381" y="169"/>
                      <a:pt x="383" y="171"/>
                      <a:pt x="382" y="172"/>
                    </a:cubicBezTo>
                    <a:cubicBezTo>
                      <a:pt x="380" y="176"/>
                      <a:pt x="368" y="172"/>
                      <a:pt x="382" y="176"/>
                    </a:cubicBezTo>
                    <a:cubicBezTo>
                      <a:pt x="386" y="175"/>
                      <a:pt x="390" y="173"/>
                      <a:pt x="394" y="172"/>
                    </a:cubicBezTo>
                    <a:cubicBezTo>
                      <a:pt x="396" y="172"/>
                      <a:pt x="400" y="171"/>
                      <a:pt x="400" y="171"/>
                    </a:cubicBezTo>
                    <a:cubicBezTo>
                      <a:pt x="413" y="177"/>
                      <a:pt x="427" y="179"/>
                      <a:pt x="439" y="185"/>
                    </a:cubicBezTo>
                    <a:cubicBezTo>
                      <a:pt x="441" y="190"/>
                      <a:pt x="445" y="194"/>
                      <a:pt x="447" y="199"/>
                    </a:cubicBezTo>
                    <a:cubicBezTo>
                      <a:pt x="453" y="198"/>
                      <a:pt x="460" y="195"/>
                      <a:pt x="465" y="201"/>
                    </a:cubicBezTo>
                    <a:cubicBezTo>
                      <a:pt x="468" y="205"/>
                      <a:pt x="471" y="215"/>
                      <a:pt x="471" y="215"/>
                    </a:cubicBezTo>
                    <a:cubicBezTo>
                      <a:pt x="468" y="231"/>
                      <a:pt x="469" y="248"/>
                      <a:pt x="451" y="258"/>
                    </a:cubicBezTo>
                    <a:cubicBezTo>
                      <a:pt x="447" y="262"/>
                      <a:pt x="437" y="275"/>
                      <a:pt x="435" y="281"/>
                    </a:cubicBezTo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4" name="Freeform 34"/>
              <p:cNvSpPr>
                <a:spLocks/>
              </p:cNvSpPr>
              <p:nvPr userDrawn="1"/>
            </p:nvSpPr>
            <p:spPr bwMode="ltGray">
              <a:xfrm>
                <a:off x="3880" y="-7"/>
                <a:ext cx="984" cy="692"/>
              </a:xfrm>
              <a:custGeom>
                <a:avLst/>
                <a:gdLst>
                  <a:gd name="T0" fmla="*/ 406 w 984"/>
                  <a:gd name="T1" fmla="*/ 6 h 844"/>
                  <a:gd name="T2" fmla="*/ 502 w 984"/>
                  <a:gd name="T3" fmla="*/ 34 h 844"/>
                  <a:gd name="T4" fmla="*/ 550 w 984"/>
                  <a:gd name="T5" fmla="*/ 38 h 844"/>
                  <a:gd name="T6" fmla="*/ 578 w 984"/>
                  <a:gd name="T7" fmla="*/ 130 h 844"/>
                  <a:gd name="T8" fmla="*/ 586 w 984"/>
                  <a:gd name="T9" fmla="*/ 90 h 844"/>
                  <a:gd name="T10" fmla="*/ 606 w 984"/>
                  <a:gd name="T11" fmla="*/ 70 h 844"/>
                  <a:gd name="T12" fmla="*/ 642 w 984"/>
                  <a:gd name="T13" fmla="*/ 126 h 844"/>
                  <a:gd name="T14" fmla="*/ 682 w 984"/>
                  <a:gd name="T15" fmla="*/ 98 h 844"/>
                  <a:gd name="T16" fmla="*/ 706 w 984"/>
                  <a:gd name="T17" fmla="*/ 86 h 844"/>
                  <a:gd name="T18" fmla="*/ 762 w 984"/>
                  <a:gd name="T19" fmla="*/ 2 h 844"/>
                  <a:gd name="T20" fmla="*/ 798 w 984"/>
                  <a:gd name="T21" fmla="*/ 70 h 844"/>
                  <a:gd name="T22" fmla="*/ 798 w 984"/>
                  <a:gd name="T23" fmla="*/ 130 h 844"/>
                  <a:gd name="T24" fmla="*/ 790 w 984"/>
                  <a:gd name="T25" fmla="*/ 158 h 844"/>
                  <a:gd name="T26" fmla="*/ 766 w 984"/>
                  <a:gd name="T27" fmla="*/ 162 h 844"/>
                  <a:gd name="T28" fmla="*/ 762 w 984"/>
                  <a:gd name="T29" fmla="*/ 186 h 844"/>
                  <a:gd name="T30" fmla="*/ 802 w 984"/>
                  <a:gd name="T31" fmla="*/ 226 h 844"/>
                  <a:gd name="T32" fmla="*/ 786 w 984"/>
                  <a:gd name="T33" fmla="*/ 322 h 844"/>
                  <a:gd name="T34" fmla="*/ 830 w 984"/>
                  <a:gd name="T35" fmla="*/ 414 h 844"/>
                  <a:gd name="T36" fmla="*/ 854 w 984"/>
                  <a:gd name="T37" fmla="*/ 450 h 844"/>
                  <a:gd name="T38" fmla="*/ 830 w 984"/>
                  <a:gd name="T39" fmla="*/ 450 h 844"/>
                  <a:gd name="T40" fmla="*/ 746 w 984"/>
                  <a:gd name="T41" fmla="*/ 378 h 844"/>
                  <a:gd name="T42" fmla="*/ 678 w 984"/>
                  <a:gd name="T43" fmla="*/ 402 h 844"/>
                  <a:gd name="T44" fmla="*/ 590 w 984"/>
                  <a:gd name="T45" fmla="*/ 442 h 844"/>
                  <a:gd name="T46" fmla="*/ 642 w 984"/>
                  <a:gd name="T47" fmla="*/ 578 h 844"/>
                  <a:gd name="T48" fmla="*/ 710 w 984"/>
                  <a:gd name="T49" fmla="*/ 610 h 844"/>
                  <a:gd name="T50" fmla="*/ 738 w 984"/>
                  <a:gd name="T51" fmla="*/ 550 h 844"/>
                  <a:gd name="T52" fmla="*/ 774 w 984"/>
                  <a:gd name="T53" fmla="*/ 570 h 844"/>
                  <a:gd name="T54" fmla="*/ 766 w 984"/>
                  <a:gd name="T55" fmla="*/ 630 h 844"/>
                  <a:gd name="T56" fmla="*/ 802 w 984"/>
                  <a:gd name="T57" fmla="*/ 670 h 844"/>
                  <a:gd name="T58" fmla="*/ 838 w 984"/>
                  <a:gd name="T59" fmla="*/ 658 h 844"/>
                  <a:gd name="T60" fmla="*/ 922 w 984"/>
                  <a:gd name="T61" fmla="*/ 806 h 844"/>
                  <a:gd name="T62" fmla="*/ 942 w 984"/>
                  <a:gd name="T63" fmla="*/ 826 h 844"/>
                  <a:gd name="T64" fmla="*/ 874 w 984"/>
                  <a:gd name="T65" fmla="*/ 810 h 844"/>
                  <a:gd name="T66" fmla="*/ 830 w 984"/>
                  <a:gd name="T67" fmla="*/ 758 h 844"/>
                  <a:gd name="T68" fmla="*/ 778 w 984"/>
                  <a:gd name="T69" fmla="*/ 710 h 844"/>
                  <a:gd name="T70" fmla="*/ 702 w 984"/>
                  <a:gd name="T71" fmla="*/ 662 h 844"/>
                  <a:gd name="T72" fmla="*/ 614 w 984"/>
                  <a:gd name="T73" fmla="*/ 646 h 844"/>
                  <a:gd name="T74" fmla="*/ 506 w 984"/>
                  <a:gd name="T75" fmla="*/ 594 h 844"/>
                  <a:gd name="T76" fmla="*/ 462 w 984"/>
                  <a:gd name="T77" fmla="*/ 506 h 844"/>
                  <a:gd name="T78" fmla="*/ 430 w 984"/>
                  <a:gd name="T79" fmla="*/ 462 h 844"/>
                  <a:gd name="T80" fmla="*/ 382 w 984"/>
                  <a:gd name="T81" fmla="*/ 430 h 844"/>
                  <a:gd name="T82" fmla="*/ 342 w 984"/>
                  <a:gd name="T83" fmla="*/ 370 h 844"/>
                  <a:gd name="T84" fmla="*/ 354 w 984"/>
                  <a:gd name="T85" fmla="*/ 414 h 844"/>
                  <a:gd name="T86" fmla="*/ 418 w 984"/>
                  <a:gd name="T87" fmla="*/ 494 h 844"/>
                  <a:gd name="T88" fmla="*/ 422 w 984"/>
                  <a:gd name="T89" fmla="*/ 526 h 844"/>
                  <a:gd name="T90" fmla="*/ 394 w 984"/>
                  <a:gd name="T91" fmla="*/ 498 h 844"/>
                  <a:gd name="T92" fmla="*/ 354 w 984"/>
                  <a:gd name="T93" fmla="*/ 466 h 844"/>
                  <a:gd name="T94" fmla="*/ 314 w 984"/>
                  <a:gd name="T95" fmla="*/ 402 h 844"/>
                  <a:gd name="T96" fmla="*/ 266 w 984"/>
                  <a:gd name="T97" fmla="*/ 346 h 844"/>
                  <a:gd name="T98" fmla="*/ 210 w 984"/>
                  <a:gd name="T99" fmla="*/ 314 h 844"/>
                  <a:gd name="T100" fmla="*/ 154 w 984"/>
                  <a:gd name="T101" fmla="*/ 238 h 844"/>
                  <a:gd name="T102" fmla="*/ 66 w 984"/>
                  <a:gd name="T103" fmla="*/ 66 h 844"/>
                  <a:gd name="T104" fmla="*/ 34 w 984"/>
                  <a:gd name="T105" fmla="*/ 38 h 844"/>
                  <a:gd name="T106" fmla="*/ 46 w 984"/>
                  <a:gd name="T107" fmla="*/ 22 h 844"/>
                  <a:gd name="T108" fmla="*/ 102 w 984"/>
                  <a:gd name="T109" fmla="*/ 70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84" h="844">
                    <a:moveTo>
                      <a:pt x="82" y="38"/>
                    </a:moveTo>
                    <a:lnTo>
                      <a:pt x="406" y="6"/>
                    </a:lnTo>
                    <a:cubicBezTo>
                      <a:pt x="497" y="22"/>
                      <a:pt x="465" y="0"/>
                      <a:pt x="474" y="54"/>
                    </a:cubicBezTo>
                    <a:cubicBezTo>
                      <a:pt x="492" y="48"/>
                      <a:pt x="484" y="40"/>
                      <a:pt x="502" y="34"/>
                    </a:cubicBezTo>
                    <a:cubicBezTo>
                      <a:pt x="510" y="37"/>
                      <a:pt x="517" y="46"/>
                      <a:pt x="526" y="46"/>
                    </a:cubicBezTo>
                    <a:cubicBezTo>
                      <a:pt x="534" y="46"/>
                      <a:pt x="550" y="38"/>
                      <a:pt x="550" y="38"/>
                    </a:cubicBezTo>
                    <a:cubicBezTo>
                      <a:pt x="556" y="55"/>
                      <a:pt x="552" y="60"/>
                      <a:pt x="542" y="74"/>
                    </a:cubicBezTo>
                    <a:cubicBezTo>
                      <a:pt x="555" y="114"/>
                      <a:pt x="550" y="102"/>
                      <a:pt x="578" y="130"/>
                    </a:cubicBezTo>
                    <a:cubicBezTo>
                      <a:pt x="584" y="148"/>
                      <a:pt x="590" y="148"/>
                      <a:pt x="606" y="138"/>
                    </a:cubicBezTo>
                    <a:cubicBezTo>
                      <a:pt x="600" y="119"/>
                      <a:pt x="594" y="107"/>
                      <a:pt x="586" y="90"/>
                    </a:cubicBezTo>
                    <a:cubicBezTo>
                      <a:pt x="583" y="82"/>
                      <a:pt x="578" y="66"/>
                      <a:pt x="578" y="66"/>
                    </a:cubicBezTo>
                    <a:cubicBezTo>
                      <a:pt x="585" y="44"/>
                      <a:pt x="597" y="56"/>
                      <a:pt x="606" y="70"/>
                    </a:cubicBezTo>
                    <a:cubicBezTo>
                      <a:pt x="609" y="86"/>
                      <a:pt x="608" y="117"/>
                      <a:pt x="626" y="90"/>
                    </a:cubicBezTo>
                    <a:cubicBezTo>
                      <a:pt x="648" y="97"/>
                      <a:pt x="646" y="104"/>
                      <a:pt x="642" y="126"/>
                    </a:cubicBezTo>
                    <a:cubicBezTo>
                      <a:pt x="650" y="150"/>
                      <a:pt x="665" y="141"/>
                      <a:pt x="682" y="130"/>
                    </a:cubicBezTo>
                    <a:cubicBezTo>
                      <a:pt x="689" y="108"/>
                      <a:pt x="673" y="124"/>
                      <a:pt x="682" y="98"/>
                    </a:cubicBezTo>
                    <a:cubicBezTo>
                      <a:pt x="683" y="94"/>
                      <a:pt x="690" y="96"/>
                      <a:pt x="694" y="94"/>
                    </a:cubicBezTo>
                    <a:cubicBezTo>
                      <a:pt x="698" y="92"/>
                      <a:pt x="702" y="89"/>
                      <a:pt x="706" y="86"/>
                    </a:cubicBezTo>
                    <a:cubicBezTo>
                      <a:pt x="717" y="54"/>
                      <a:pt x="688" y="54"/>
                      <a:pt x="742" y="46"/>
                    </a:cubicBezTo>
                    <a:cubicBezTo>
                      <a:pt x="748" y="27"/>
                      <a:pt x="741" y="9"/>
                      <a:pt x="762" y="2"/>
                    </a:cubicBezTo>
                    <a:cubicBezTo>
                      <a:pt x="788" y="11"/>
                      <a:pt x="777" y="38"/>
                      <a:pt x="802" y="46"/>
                    </a:cubicBezTo>
                    <a:cubicBezTo>
                      <a:pt x="831" y="36"/>
                      <a:pt x="805" y="63"/>
                      <a:pt x="798" y="70"/>
                    </a:cubicBezTo>
                    <a:cubicBezTo>
                      <a:pt x="789" y="96"/>
                      <a:pt x="787" y="96"/>
                      <a:pt x="802" y="118"/>
                    </a:cubicBezTo>
                    <a:cubicBezTo>
                      <a:pt x="801" y="122"/>
                      <a:pt x="801" y="127"/>
                      <a:pt x="798" y="130"/>
                    </a:cubicBezTo>
                    <a:cubicBezTo>
                      <a:pt x="794" y="133"/>
                      <a:pt x="784" y="129"/>
                      <a:pt x="782" y="134"/>
                    </a:cubicBezTo>
                    <a:cubicBezTo>
                      <a:pt x="780" y="142"/>
                      <a:pt x="790" y="158"/>
                      <a:pt x="790" y="158"/>
                    </a:cubicBezTo>
                    <a:cubicBezTo>
                      <a:pt x="786" y="161"/>
                      <a:pt x="783" y="165"/>
                      <a:pt x="778" y="166"/>
                    </a:cubicBezTo>
                    <a:cubicBezTo>
                      <a:pt x="774" y="167"/>
                      <a:pt x="769" y="159"/>
                      <a:pt x="766" y="162"/>
                    </a:cubicBezTo>
                    <a:cubicBezTo>
                      <a:pt x="758" y="170"/>
                      <a:pt x="794" y="182"/>
                      <a:pt x="794" y="182"/>
                    </a:cubicBezTo>
                    <a:cubicBezTo>
                      <a:pt x="804" y="211"/>
                      <a:pt x="775" y="190"/>
                      <a:pt x="762" y="186"/>
                    </a:cubicBezTo>
                    <a:cubicBezTo>
                      <a:pt x="767" y="194"/>
                      <a:pt x="773" y="202"/>
                      <a:pt x="778" y="210"/>
                    </a:cubicBezTo>
                    <a:cubicBezTo>
                      <a:pt x="783" y="218"/>
                      <a:pt x="802" y="226"/>
                      <a:pt x="802" y="226"/>
                    </a:cubicBezTo>
                    <a:cubicBezTo>
                      <a:pt x="813" y="242"/>
                      <a:pt x="804" y="245"/>
                      <a:pt x="810" y="262"/>
                    </a:cubicBezTo>
                    <a:cubicBezTo>
                      <a:pt x="803" y="282"/>
                      <a:pt x="793" y="301"/>
                      <a:pt x="786" y="322"/>
                    </a:cubicBezTo>
                    <a:cubicBezTo>
                      <a:pt x="783" y="330"/>
                      <a:pt x="778" y="346"/>
                      <a:pt x="778" y="346"/>
                    </a:cubicBezTo>
                    <a:cubicBezTo>
                      <a:pt x="785" y="366"/>
                      <a:pt x="817" y="394"/>
                      <a:pt x="830" y="414"/>
                    </a:cubicBezTo>
                    <a:cubicBezTo>
                      <a:pt x="835" y="422"/>
                      <a:pt x="841" y="430"/>
                      <a:pt x="846" y="438"/>
                    </a:cubicBezTo>
                    <a:cubicBezTo>
                      <a:pt x="849" y="442"/>
                      <a:pt x="854" y="450"/>
                      <a:pt x="854" y="450"/>
                    </a:cubicBezTo>
                    <a:cubicBezTo>
                      <a:pt x="853" y="457"/>
                      <a:pt x="855" y="466"/>
                      <a:pt x="850" y="470"/>
                    </a:cubicBezTo>
                    <a:cubicBezTo>
                      <a:pt x="844" y="475"/>
                      <a:pt x="831" y="451"/>
                      <a:pt x="830" y="450"/>
                    </a:cubicBezTo>
                    <a:cubicBezTo>
                      <a:pt x="811" y="431"/>
                      <a:pt x="789" y="421"/>
                      <a:pt x="774" y="398"/>
                    </a:cubicBezTo>
                    <a:cubicBezTo>
                      <a:pt x="769" y="379"/>
                      <a:pt x="766" y="371"/>
                      <a:pt x="746" y="378"/>
                    </a:cubicBezTo>
                    <a:cubicBezTo>
                      <a:pt x="717" y="368"/>
                      <a:pt x="730" y="368"/>
                      <a:pt x="706" y="374"/>
                    </a:cubicBezTo>
                    <a:cubicBezTo>
                      <a:pt x="688" y="402"/>
                      <a:pt x="699" y="395"/>
                      <a:pt x="678" y="402"/>
                    </a:cubicBezTo>
                    <a:cubicBezTo>
                      <a:pt x="654" y="386"/>
                      <a:pt x="650" y="390"/>
                      <a:pt x="618" y="394"/>
                    </a:cubicBezTo>
                    <a:cubicBezTo>
                      <a:pt x="607" y="411"/>
                      <a:pt x="601" y="426"/>
                      <a:pt x="590" y="442"/>
                    </a:cubicBezTo>
                    <a:cubicBezTo>
                      <a:pt x="600" y="471"/>
                      <a:pt x="593" y="459"/>
                      <a:pt x="606" y="478"/>
                    </a:cubicBezTo>
                    <a:cubicBezTo>
                      <a:pt x="593" y="518"/>
                      <a:pt x="622" y="548"/>
                      <a:pt x="642" y="578"/>
                    </a:cubicBezTo>
                    <a:cubicBezTo>
                      <a:pt x="651" y="591"/>
                      <a:pt x="651" y="601"/>
                      <a:pt x="666" y="606"/>
                    </a:cubicBezTo>
                    <a:cubicBezTo>
                      <a:pt x="680" y="627"/>
                      <a:pt x="691" y="623"/>
                      <a:pt x="710" y="610"/>
                    </a:cubicBezTo>
                    <a:cubicBezTo>
                      <a:pt x="729" y="616"/>
                      <a:pt x="729" y="606"/>
                      <a:pt x="734" y="590"/>
                    </a:cubicBezTo>
                    <a:cubicBezTo>
                      <a:pt x="735" y="577"/>
                      <a:pt x="731" y="562"/>
                      <a:pt x="738" y="550"/>
                    </a:cubicBezTo>
                    <a:cubicBezTo>
                      <a:pt x="742" y="543"/>
                      <a:pt x="762" y="542"/>
                      <a:pt x="762" y="542"/>
                    </a:cubicBezTo>
                    <a:cubicBezTo>
                      <a:pt x="783" y="547"/>
                      <a:pt x="786" y="552"/>
                      <a:pt x="774" y="570"/>
                    </a:cubicBezTo>
                    <a:cubicBezTo>
                      <a:pt x="779" y="590"/>
                      <a:pt x="790" y="605"/>
                      <a:pt x="770" y="618"/>
                    </a:cubicBezTo>
                    <a:cubicBezTo>
                      <a:pt x="769" y="622"/>
                      <a:pt x="764" y="626"/>
                      <a:pt x="766" y="630"/>
                    </a:cubicBezTo>
                    <a:cubicBezTo>
                      <a:pt x="768" y="634"/>
                      <a:pt x="775" y="634"/>
                      <a:pt x="778" y="638"/>
                    </a:cubicBezTo>
                    <a:cubicBezTo>
                      <a:pt x="788" y="651"/>
                      <a:pt x="786" y="660"/>
                      <a:pt x="802" y="670"/>
                    </a:cubicBezTo>
                    <a:cubicBezTo>
                      <a:pt x="810" y="667"/>
                      <a:pt x="818" y="665"/>
                      <a:pt x="826" y="662"/>
                    </a:cubicBezTo>
                    <a:cubicBezTo>
                      <a:pt x="830" y="661"/>
                      <a:pt x="838" y="658"/>
                      <a:pt x="838" y="658"/>
                    </a:cubicBezTo>
                    <a:cubicBezTo>
                      <a:pt x="857" y="664"/>
                      <a:pt x="864" y="680"/>
                      <a:pt x="870" y="698"/>
                    </a:cubicBezTo>
                    <a:cubicBezTo>
                      <a:pt x="859" y="731"/>
                      <a:pt x="887" y="794"/>
                      <a:pt x="922" y="806"/>
                    </a:cubicBezTo>
                    <a:cubicBezTo>
                      <a:pt x="938" y="801"/>
                      <a:pt x="941" y="792"/>
                      <a:pt x="958" y="798"/>
                    </a:cubicBezTo>
                    <a:cubicBezTo>
                      <a:pt x="984" y="837"/>
                      <a:pt x="928" y="784"/>
                      <a:pt x="942" y="826"/>
                    </a:cubicBezTo>
                    <a:cubicBezTo>
                      <a:pt x="936" y="844"/>
                      <a:pt x="930" y="844"/>
                      <a:pt x="914" y="834"/>
                    </a:cubicBezTo>
                    <a:cubicBezTo>
                      <a:pt x="903" y="817"/>
                      <a:pt x="890" y="821"/>
                      <a:pt x="874" y="810"/>
                    </a:cubicBezTo>
                    <a:cubicBezTo>
                      <a:pt x="851" y="776"/>
                      <a:pt x="882" y="816"/>
                      <a:pt x="854" y="794"/>
                    </a:cubicBezTo>
                    <a:cubicBezTo>
                      <a:pt x="843" y="785"/>
                      <a:pt x="840" y="768"/>
                      <a:pt x="830" y="758"/>
                    </a:cubicBezTo>
                    <a:cubicBezTo>
                      <a:pt x="824" y="739"/>
                      <a:pt x="817" y="724"/>
                      <a:pt x="798" y="718"/>
                    </a:cubicBezTo>
                    <a:cubicBezTo>
                      <a:pt x="791" y="696"/>
                      <a:pt x="800" y="712"/>
                      <a:pt x="778" y="710"/>
                    </a:cubicBezTo>
                    <a:cubicBezTo>
                      <a:pt x="767" y="709"/>
                      <a:pt x="746" y="702"/>
                      <a:pt x="746" y="702"/>
                    </a:cubicBezTo>
                    <a:cubicBezTo>
                      <a:pt x="729" y="691"/>
                      <a:pt x="720" y="674"/>
                      <a:pt x="702" y="662"/>
                    </a:cubicBezTo>
                    <a:cubicBezTo>
                      <a:pt x="694" y="665"/>
                      <a:pt x="687" y="673"/>
                      <a:pt x="678" y="674"/>
                    </a:cubicBezTo>
                    <a:cubicBezTo>
                      <a:pt x="657" y="677"/>
                      <a:pt x="630" y="657"/>
                      <a:pt x="614" y="646"/>
                    </a:cubicBezTo>
                    <a:cubicBezTo>
                      <a:pt x="600" y="637"/>
                      <a:pt x="580" y="639"/>
                      <a:pt x="566" y="630"/>
                    </a:cubicBezTo>
                    <a:cubicBezTo>
                      <a:pt x="546" y="617"/>
                      <a:pt x="525" y="607"/>
                      <a:pt x="506" y="594"/>
                    </a:cubicBezTo>
                    <a:cubicBezTo>
                      <a:pt x="513" y="572"/>
                      <a:pt x="509" y="551"/>
                      <a:pt x="490" y="538"/>
                    </a:cubicBezTo>
                    <a:cubicBezTo>
                      <a:pt x="485" y="522"/>
                      <a:pt x="476" y="515"/>
                      <a:pt x="462" y="506"/>
                    </a:cubicBezTo>
                    <a:cubicBezTo>
                      <a:pt x="441" y="474"/>
                      <a:pt x="469" y="513"/>
                      <a:pt x="442" y="486"/>
                    </a:cubicBezTo>
                    <a:cubicBezTo>
                      <a:pt x="436" y="480"/>
                      <a:pt x="436" y="468"/>
                      <a:pt x="430" y="462"/>
                    </a:cubicBezTo>
                    <a:cubicBezTo>
                      <a:pt x="427" y="459"/>
                      <a:pt x="422" y="459"/>
                      <a:pt x="418" y="458"/>
                    </a:cubicBezTo>
                    <a:cubicBezTo>
                      <a:pt x="407" y="447"/>
                      <a:pt x="382" y="430"/>
                      <a:pt x="382" y="430"/>
                    </a:cubicBezTo>
                    <a:cubicBezTo>
                      <a:pt x="371" y="413"/>
                      <a:pt x="358" y="399"/>
                      <a:pt x="346" y="382"/>
                    </a:cubicBezTo>
                    <a:cubicBezTo>
                      <a:pt x="344" y="378"/>
                      <a:pt x="345" y="373"/>
                      <a:pt x="342" y="370"/>
                    </a:cubicBezTo>
                    <a:cubicBezTo>
                      <a:pt x="339" y="367"/>
                      <a:pt x="334" y="367"/>
                      <a:pt x="330" y="366"/>
                    </a:cubicBezTo>
                    <a:cubicBezTo>
                      <a:pt x="322" y="390"/>
                      <a:pt x="342" y="398"/>
                      <a:pt x="354" y="414"/>
                    </a:cubicBezTo>
                    <a:cubicBezTo>
                      <a:pt x="368" y="432"/>
                      <a:pt x="372" y="446"/>
                      <a:pt x="390" y="458"/>
                    </a:cubicBezTo>
                    <a:cubicBezTo>
                      <a:pt x="409" y="487"/>
                      <a:pt x="399" y="475"/>
                      <a:pt x="418" y="494"/>
                    </a:cubicBezTo>
                    <a:cubicBezTo>
                      <a:pt x="423" y="510"/>
                      <a:pt x="428" y="517"/>
                      <a:pt x="442" y="526"/>
                    </a:cubicBezTo>
                    <a:cubicBezTo>
                      <a:pt x="450" y="550"/>
                      <a:pt x="432" y="533"/>
                      <a:pt x="422" y="526"/>
                    </a:cubicBezTo>
                    <a:cubicBezTo>
                      <a:pt x="399" y="492"/>
                      <a:pt x="430" y="532"/>
                      <a:pt x="402" y="510"/>
                    </a:cubicBezTo>
                    <a:cubicBezTo>
                      <a:pt x="398" y="507"/>
                      <a:pt x="397" y="501"/>
                      <a:pt x="394" y="498"/>
                    </a:cubicBezTo>
                    <a:cubicBezTo>
                      <a:pt x="391" y="495"/>
                      <a:pt x="386" y="493"/>
                      <a:pt x="382" y="490"/>
                    </a:cubicBezTo>
                    <a:cubicBezTo>
                      <a:pt x="377" y="474"/>
                      <a:pt x="370" y="471"/>
                      <a:pt x="354" y="466"/>
                    </a:cubicBezTo>
                    <a:cubicBezTo>
                      <a:pt x="344" y="452"/>
                      <a:pt x="340" y="447"/>
                      <a:pt x="346" y="430"/>
                    </a:cubicBezTo>
                    <a:cubicBezTo>
                      <a:pt x="338" y="418"/>
                      <a:pt x="314" y="402"/>
                      <a:pt x="314" y="402"/>
                    </a:cubicBezTo>
                    <a:cubicBezTo>
                      <a:pt x="306" y="390"/>
                      <a:pt x="298" y="378"/>
                      <a:pt x="290" y="366"/>
                    </a:cubicBezTo>
                    <a:cubicBezTo>
                      <a:pt x="284" y="357"/>
                      <a:pt x="273" y="354"/>
                      <a:pt x="266" y="346"/>
                    </a:cubicBezTo>
                    <a:cubicBezTo>
                      <a:pt x="263" y="342"/>
                      <a:pt x="262" y="337"/>
                      <a:pt x="258" y="334"/>
                    </a:cubicBezTo>
                    <a:cubicBezTo>
                      <a:pt x="243" y="324"/>
                      <a:pt x="225" y="324"/>
                      <a:pt x="210" y="314"/>
                    </a:cubicBezTo>
                    <a:cubicBezTo>
                      <a:pt x="201" y="300"/>
                      <a:pt x="194" y="291"/>
                      <a:pt x="178" y="286"/>
                    </a:cubicBezTo>
                    <a:cubicBezTo>
                      <a:pt x="160" y="260"/>
                      <a:pt x="192" y="247"/>
                      <a:pt x="154" y="238"/>
                    </a:cubicBezTo>
                    <a:cubicBezTo>
                      <a:pt x="111" y="209"/>
                      <a:pt x="106" y="149"/>
                      <a:pt x="90" y="102"/>
                    </a:cubicBezTo>
                    <a:cubicBezTo>
                      <a:pt x="86" y="90"/>
                      <a:pt x="76" y="73"/>
                      <a:pt x="66" y="66"/>
                    </a:cubicBezTo>
                    <a:cubicBezTo>
                      <a:pt x="58" y="60"/>
                      <a:pt x="42" y="50"/>
                      <a:pt x="42" y="50"/>
                    </a:cubicBezTo>
                    <a:cubicBezTo>
                      <a:pt x="39" y="46"/>
                      <a:pt x="38" y="41"/>
                      <a:pt x="34" y="38"/>
                    </a:cubicBezTo>
                    <a:cubicBezTo>
                      <a:pt x="27" y="34"/>
                      <a:pt x="10" y="30"/>
                      <a:pt x="10" y="30"/>
                    </a:cubicBezTo>
                    <a:cubicBezTo>
                      <a:pt x="0" y="1"/>
                      <a:pt x="31" y="17"/>
                      <a:pt x="46" y="22"/>
                    </a:cubicBezTo>
                    <a:cubicBezTo>
                      <a:pt x="65" y="51"/>
                      <a:pt x="61" y="41"/>
                      <a:pt x="86" y="58"/>
                    </a:cubicBezTo>
                    <a:cubicBezTo>
                      <a:pt x="94" y="70"/>
                      <a:pt x="94" y="93"/>
                      <a:pt x="102" y="70"/>
                    </a:cubicBezTo>
                    <a:cubicBezTo>
                      <a:pt x="95" y="49"/>
                      <a:pt x="82" y="62"/>
                      <a:pt x="82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5" name="Freeform 35"/>
              <p:cNvSpPr>
                <a:spLocks/>
              </p:cNvSpPr>
              <p:nvPr userDrawn="1"/>
            </p:nvSpPr>
            <p:spPr bwMode="ltGray">
              <a:xfrm>
                <a:off x="3577" y="490"/>
                <a:ext cx="36" cy="39"/>
              </a:xfrm>
              <a:custGeom>
                <a:avLst/>
                <a:gdLst>
                  <a:gd name="T0" fmla="*/ 6 w 36"/>
                  <a:gd name="T1" fmla="*/ 28 h 48"/>
                  <a:gd name="T2" fmla="*/ 10 w 36"/>
                  <a:gd name="T3" fmla="*/ 48 h 48"/>
                  <a:gd name="T4" fmla="*/ 6 w 36"/>
                  <a:gd name="T5" fmla="*/ 2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48">
                    <a:moveTo>
                      <a:pt x="6" y="28"/>
                    </a:moveTo>
                    <a:cubicBezTo>
                      <a:pt x="25" y="0"/>
                      <a:pt x="36" y="31"/>
                      <a:pt x="10" y="48"/>
                    </a:cubicBezTo>
                    <a:cubicBezTo>
                      <a:pt x="0" y="34"/>
                      <a:pt x="0" y="40"/>
                      <a:pt x="6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6" name="Freeform 36"/>
              <p:cNvSpPr>
                <a:spLocks/>
              </p:cNvSpPr>
              <p:nvPr userDrawn="1"/>
            </p:nvSpPr>
            <p:spPr bwMode="ltGray">
              <a:xfrm>
                <a:off x="3549" y="475"/>
                <a:ext cx="38" cy="29"/>
              </a:xfrm>
              <a:custGeom>
                <a:avLst/>
                <a:gdLst>
                  <a:gd name="T0" fmla="*/ 0 w 36"/>
                  <a:gd name="T1" fmla="*/ 5 h 37"/>
                  <a:gd name="T2" fmla="*/ 12 w 36"/>
                  <a:gd name="T3" fmla="*/ 1 h 37"/>
                  <a:gd name="T4" fmla="*/ 36 w 36"/>
                  <a:gd name="T5" fmla="*/ 17 h 37"/>
                  <a:gd name="T6" fmla="*/ 8 w 36"/>
                  <a:gd name="T7" fmla="*/ 17 h 37"/>
                  <a:gd name="T8" fmla="*/ 0 w 36"/>
                  <a:gd name="T9" fmla="*/ 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7">
                    <a:moveTo>
                      <a:pt x="0" y="5"/>
                    </a:moveTo>
                    <a:cubicBezTo>
                      <a:pt x="4" y="4"/>
                      <a:pt x="8" y="0"/>
                      <a:pt x="12" y="1"/>
                    </a:cubicBezTo>
                    <a:cubicBezTo>
                      <a:pt x="21" y="4"/>
                      <a:pt x="36" y="17"/>
                      <a:pt x="36" y="17"/>
                    </a:cubicBezTo>
                    <a:cubicBezTo>
                      <a:pt x="29" y="37"/>
                      <a:pt x="22" y="26"/>
                      <a:pt x="8" y="17"/>
                    </a:cubicBezTo>
                    <a:cubicBezTo>
                      <a:pt x="5" y="13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7" name="Freeform 37"/>
              <p:cNvSpPr>
                <a:spLocks/>
              </p:cNvSpPr>
              <p:nvPr userDrawn="1"/>
            </p:nvSpPr>
            <p:spPr bwMode="ltGray">
              <a:xfrm>
                <a:off x="4686" y="394"/>
                <a:ext cx="171" cy="81"/>
              </a:xfrm>
              <a:custGeom>
                <a:avLst/>
                <a:gdLst>
                  <a:gd name="T0" fmla="*/ 0 w 170"/>
                  <a:gd name="T1" fmla="*/ 49 h 96"/>
                  <a:gd name="T2" fmla="*/ 28 w 170"/>
                  <a:gd name="T3" fmla="*/ 25 h 96"/>
                  <a:gd name="T4" fmla="*/ 56 w 170"/>
                  <a:gd name="T5" fmla="*/ 21 h 96"/>
                  <a:gd name="T6" fmla="*/ 80 w 170"/>
                  <a:gd name="T7" fmla="*/ 9 h 96"/>
                  <a:gd name="T8" fmla="*/ 64 w 170"/>
                  <a:gd name="T9" fmla="*/ 25 h 96"/>
                  <a:gd name="T10" fmla="*/ 124 w 170"/>
                  <a:gd name="T11" fmla="*/ 49 h 96"/>
                  <a:gd name="T12" fmla="*/ 160 w 170"/>
                  <a:gd name="T13" fmla="*/ 65 h 96"/>
                  <a:gd name="T14" fmla="*/ 116 w 170"/>
                  <a:gd name="T15" fmla="*/ 77 h 96"/>
                  <a:gd name="T16" fmla="*/ 88 w 170"/>
                  <a:gd name="T17" fmla="*/ 57 h 96"/>
                  <a:gd name="T18" fmla="*/ 76 w 170"/>
                  <a:gd name="T19" fmla="*/ 53 h 96"/>
                  <a:gd name="T20" fmla="*/ 24 w 170"/>
                  <a:gd name="T21" fmla="*/ 41 h 96"/>
                  <a:gd name="T22" fmla="*/ 0 w 170"/>
                  <a:gd name="T23" fmla="*/ 4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0" h="96">
                    <a:moveTo>
                      <a:pt x="0" y="49"/>
                    </a:moveTo>
                    <a:cubicBezTo>
                      <a:pt x="5" y="33"/>
                      <a:pt x="12" y="30"/>
                      <a:pt x="28" y="25"/>
                    </a:cubicBezTo>
                    <a:cubicBezTo>
                      <a:pt x="20" y="0"/>
                      <a:pt x="42" y="16"/>
                      <a:pt x="56" y="21"/>
                    </a:cubicBezTo>
                    <a:cubicBezTo>
                      <a:pt x="56" y="21"/>
                      <a:pt x="77" y="6"/>
                      <a:pt x="80" y="9"/>
                    </a:cubicBezTo>
                    <a:cubicBezTo>
                      <a:pt x="85" y="14"/>
                      <a:pt x="71" y="23"/>
                      <a:pt x="64" y="25"/>
                    </a:cubicBezTo>
                    <a:cubicBezTo>
                      <a:pt x="82" y="37"/>
                      <a:pt x="103" y="42"/>
                      <a:pt x="124" y="49"/>
                    </a:cubicBezTo>
                    <a:cubicBezTo>
                      <a:pt x="136" y="53"/>
                      <a:pt x="160" y="65"/>
                      <a:pt x="160" y="65"/>
                    </a:cubicBezTo>
                    <a:cubicBezTo>
                      <a:pt x="170" y="96"/>
                      <a:pt x="134" y="83"/>
                      <a:pt x="116" y="77"/>
                    </a:cubicBezTo>
                    <a:cubicBezTo>
                      <a:pt x="109" y="57"/>
                      <a:pt x="116" y="66"/>
                      <a:pt x="88" y="57"/>
                    </a:cubicBezTo>
                    <a:cubicBezTo>
                      <a:pt x="84" y="56"/>
                      <a:pt x="76" y="53"/>
                      <a:pt x="76" y="53"/>
                    </a:cubicBezTo>
                    <a:cubicBezTo>
                      <a:pt x="57" y="34"/>
                      <a:pt x="53" y="37"/>
                      <a:pt x="24" y="41"/>
                    </a:cubicBezTo>
                    <a:cubicBezTo>
                      <a:pt x="9" y="51"/>
                      <a:pt x="17" y="49"/>
                      <a:pt x="0" y="4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8" name="Freeform 38"/>
              <p:cNvSpPr>
                <a:spLocks/>
              </p:cNvSpPr>
              <p:nvPr userDrawn="1"/>
            </p:nvSpPr>
            <p:spPr bwMode="ltGray">
              <a:xfrm>
                <a:off x="4867" y="460"/>
                <a:ext cx="138" cy="37"/>
              </a:xfrm>
              <a:custGeom>
                <a:avLst/>
                <a:gdLst>
                  <a:gd name="T0" fmla="*/ 0 w 138"/>
                  <a:gd name="T1" fmla="*/ 0 h 44"/>
                  <a:gd name="T2" fmla="*/ 52 w 138"/>
                  <a:gd name="T3" fmla="*/ 4 h 44"/>
                  <a:gd name="T4" fmla="*/ 88 w 138"/>
                  <a:gd name="T5" fmla="*/ 24 h 44"/>
                  <a:gd name="T6" fmla="*/ 112 w 138"/>
                  <a:gd name="T7" fmla="*/ 20 h 44"/>
                  <a:gd name="T8" fmla="*/ 108 w 138"/>
                  <a:gd name="T9" fmla="*/ 44 h 44"/>
                  <a:gd name="T10" fmla="*/ 64 w 138"/>
                  <a:gd name="T11" fmla="*/ 40 h 44"/>
                  <a:gd name="T12" fmla="*/ 0 w 138"/>
                  <a:gd name="T13" fmla="*/ 36 h 44"/>
                  <a:gd name="T14" fmla="*/ 28 w 138"/>
                  <a:gd name="T15" fmla="*/ 20 h 44"/>
                  <a:gd name="T16" fmla="*/ 0 w 138"/>
                  <a:gd name="T1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8" h="44">
                    <a:moveTo>
                      <a:pt x="0" y="0"/>
                    </a:moveTo>
                    <a:cubicBezTo>
                      <a:pt x="19" y="3"/>
                      <a:pt x="35" y="10"/>
                      <a:pt x="52" y="4"/>
                    </a:cubicBezTo>
                    <a:cubicBezTo>
                      <a:pt x="87" y="11"/>
                      <a:pt x="61" y="15"/>
                      <a:pt x="88" y="24"/>
                    </a:cubicBezTo>
                    <a:cubicBezTo>
                      <a:pt x="96" y="23"/>
                      <a:pt x="104" y="19"/>
                      <a:pt x="112" y="20"/>
                    </a:cubicBezTo>
                    <a:cubicBezTo>
                      <a:pt x="138" y="23"/>
                      <a:pt x="118" y="41"/>
                      <a:pt x="108" y="44"/>
                    </a:cubicBezTo>
                    <a:cubicBezTo>
                      <a:pt x="78" y="34"/>
                      <a:pt x="92" y="34"/>
                      <a:pt x="64" y="40"/>
                    </a:cubicBezTo>
                    <a:cubicBezTo>
                      <a:pt x="41" y="37"/>
                      <a:pt x="22" y="41"/>
                      <a:pt x="0" y="36"/>
                    </a:cubicBezTo>
                    <a:cubicBezTo>
                      <a:pt x="6" y="11"/>
                      <a:pt x="7" y="27"/>
                      <a:pt x="28" y="20"/>
                    </a:cubicBezTo>
                    <a:cubicBezTo>
                      <a:pt x="17" y="13"/>
                      <a:pt x="0" y="13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9" name="Freeform 39"/>
              <p:cNvSpPr>
                <a:spLocks/>
              </p:cNvSpPr>
              <p:nvPr userDrawn="1"/>
            </p:nvSpPr>
            <p:spPr bwMode="ltGray">
              <a:xfrm>
                <a:off x="4794" y="480"/>
                <a:ext cx="56" cy="34"/>
              </a:xfrm>
              <a:custGeom>
                <a:avLst/>
                <a:gdLst>
                  <a:gd name="T0" fmla="*/ 17 w 57"/>
                  <a:gd name="T1" fmla="*/ 25 h 42"/>
                  <a:gd name="T2" fmla="*/ 37 w 57"/>
                  <a:gd name="T3" fmla="*/ 13 h 42"/>
                  <a:gd name="T4" fmla="*/ 17 w 57"/>
                  <a:gd name="T5" fmla="*/ 2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" h="42">
                    <a:moveTo>
                      <a:pt x="17" y="25"/>
                    </a:moveTo>
                    <a:cubicBezTo>
                      <a:pt x="0" y="0"/>
                      <a:pt x="21" y="9"/>
                      <a:pt x="37" y="13"/>
                    </a:cubicBezTo>
                    <a:cubicBezTo>
                      <a:pt x="57" y="42"/>
                      <a:pt x="30" y="25"/>
                      <a:pt x="17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0" name="Freeform 40"/>
              <p:cNvSpPr>
                <a:spLocks/>
              </p:cNvSpPr>
              <p:nvPr userDrawn="1"/>
            </p:nvSpPr>
            <p:spPr bwMode="ltGray">
              <a:xfrm>
                <a:off x="4757" y="375"/>
                <a:ext cx="37" cy="44"/>
              </a:xfrm>
              <a:custGeom>
                <a:avLst/>
                <a:gdLst>
                  <a:gd name="T0" fmla="*/ 19 w 39"/>
                  <a:gd name="T1" fmla="*/ 32 h 52"/>
                  <a:gd name="T2" fmla="*/ 19 w 39"/>
                  <a:gd name="T3" fmla="*/ 0 h 52"/>
                  <a:gd name="T4" fmla="*/ 19 w 39"/>
                  <a:gd name="T5" fmla="*/ 3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52">
                    <a:moveTo>
                      <a:pt x="19" y="32"/>
                    </a:moveTo>
                    <a:cubicBezTo>
                      <a:pt x="13" y="14"/>
                      <a:pt x="0" y="13"/>
                      <a:pt x="19" y="0"/>
                    </a:cubicBezTo>
                    <a:cubicBezTo>
                      <a:pt x="23" y="5"/>
                      <a:pt x="39" y="52"/>
                      <a:pt x="19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1" name="Freeform 41"/>
              <p:cNvSpPr>
                <a:spLocks/>
              </p:cNvSpPr>
              <p:nvPr userDrawn="1"/>
            </p:nvSpPr>
            <p:spPr bwMode="ltGray">
              <a:xfrm>
                <a:off x="5054" y="507"/>
                <a:ext cx="45" cy="66"/>
              </a:xfrm>
              <a:custGeom>
                <a:avLst/>
                <a:gdLst>
                  <a:gd name="T0" fmla="*/ 4 w 44"/>
                  <a:gd name="T1" fmla="*/ 9 h 80"/>
                  <a:gd name="T2" fmla="*/ 20 w 44"/>
                  <a:gd name="T3" fmla="*/ 33 h 80"/>
                  <a:gd name="T4" fmla="*/ 24 w 44"/>
                  <a:gd name="T5" fmla="*/ 49 h 80"/>
                  <a:gd name="T6" fmla="*/ 36 w 44"/>
                  <a:gd name="T7" fmla="*/ 53 h 80"/>
                  <a:gd name="T8" fmla="*/ 24 w 44"/>
                  <a:gd name="T9" fmla="*/ 73 h 80"/>
                  <a:gd name="T10" fmla="*/ 0 w 44"/>
                  <a:gd name="T11" fmla="*/ 21 h 80"/>
                  <a:gd name="T12" fmla="*/ 4 w 44"/>
                  <a:gd name="T13" fmla="*/ 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80">
                    <a:moveTo>
                      <a:pt x="4" y="9"/>
                    </a:moveTo>
                    <a:cubicBezTo>
                      <a:pt x="9" y="17"/>
                      <a:pt x="18" y="24"/>
                      <a:pt x="20" y="33"/>
                    </a:cubicBezTo>
                    <a:cubicBezTo>
                      <a:pt x="21" y="38"/>
                      <a:pt x="21" y="45"/>
                      <a:pt x="24" y="49"/>
                    </a:cubicBezTo>
                    <a:cubicBezTo>
                      <a:pt x="27" y="52"/>
                      <a:pt x="32" y="52"/>
                      <a:pt x="36" y="53"/>
                    </a:cubicBezTo>
                    <a:cubicBezTo>
                      <a:pt x="41" y="68"/>
                      <a:pt x="44" y="80"/>
                      <a:pt x="24" y="73"/>
                    </a:cubicBezTo>
                    <a:cubicBezTo>
                      <a:pt x="19" y="55"/>
                      <a:pt x="11" y="37"/>
                      <a:pt x="0" y="21"/>
                    </a:cubicBezTo>
                    <a:cubicBezTo>
                      <a:pt x="4" y="4"/>
                      <a:pt x="4" y="0"/>
                      <a:pt x="4" y="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2" name="Freeform 42"/>
              <p:cNvSpPr>
                <a:spLocks/>
              </p:cNvSpPr>
              <p:nvPr userDrawn="1"/>
            </p:nvSpPr>
            <p:spPr bwMode="ltGray">
              <a:xfrm>
                <a:off x="4260" y="6"/>
                <a:ext cx="480" cy="100"/>
              </a:xfrm>
              <a:custGeom>
                <a:avLst/>
                <a:gdLst>
                  <a:gd name="T0" fmla="*/ 220 w 323"/>
                  <a:gd name="T1" fmla="*/ 1 h 64"/>
                  <a:gd name="T2" fmla="*/ 231 w 323"/>
                  <a:gd name="T3" fmla="*/ 8 h 64"/>
                  <a:gd name="T4" fmla="*/ 235 w 323"/>
                  <a:gd name="T5" fmla="*/ 0 h 64"/>
                  <a:gd name="T6" fmla="*/ 265 w 323"/>
                  <a:gd name="T7" fmla="*/ 0 h 64"/>
                  <a:gd name="T8" fmla="*/ 287 w 323"/>
                  <a:gd name="T9" fmla="*/ 17 h 64"/>
                  <a:gd name="T10" fmla="*/ 319 w 323"/>
                  <a:gd name="T11" fmla="*/ 10 h 64"/>
                  <a:gd name="T12" fmla="*/ 314 w 323"/>
                  <a:gd name="T13" fmla="*/ 29 h 64"/>
                  <a:gd name="T14" fmla="*/ 298 w 323"/>
                  <a:gd name="T15" fmla="*/ 46 h 64"/>
                  <a:gd name="T16" fmla="*/ 295 w 323"/>
                  <a:gd name="T17" fmla="*/ 29 h 64"/>
                  <a:gd name="T18" fmla="*/ 287 w 323"/>
                  <a:gd name="T19" fmla="*/ 31 h 64"/>
                  <a:gd name="T20" fmla="*/ 279 w 323"/>
                  <a:gd name="T21" fmla="*/ 29 h 64"/>
                  <a:gd name="T22" fmla="*/ 263 w 323"/>
                  <a:gd name="T23" fmla="*/ 21 h 64"/>
                  <a:gd name="T24" fmla="*/ 228 w 323"/>
                  <a:gd name="T25" fmla="*/ 38 h 64"/>
                  <a:gd name="T26" fmla="*/ 201 w 323"/>
                  <a:gd name="T27" fmla="*/ 44 h 64"/>
                  <a:gd name="T28" fmla="*/ 212 w 323"/>
                  <a:gd name="T29" fmla="*/ 57 h 64"/>
                  <a:gd name="T30" fmla="*/ 188 w 323"/>
                  <a:gd name="T31" fmla="*/ 63 h 64"/>
                  <a:gd name="T32" fmla="*/ 169 w 323"/>
                  <a:gd name="T33" fmla="*/ 61 h 64"/>
                  <a:gd name="T34" fmla="*/ 177 w 323"/>
                  <a:gd name="T35" fmla="*/ 57 h 64"/>
                  <a:gd name="T36" fmla="*/ 171 w 323"/>
                  <a:gd name="T37" fmla="*/ 40 h 64"/>
                  <a:gd name="T38" fmla="*/ 169 w 323"/>
                  <a:gd name="T39" fmla="*/ 31 h 64"/>
                  <a:gd name="T40" fmla="*/ 158 w 323"/>
                  <a:gd name="T41" fmla="*/ 23 h 64"/>
                  <a:gd name="T42" fmla="*/ 142 w 323"/>
                  <a:gd name="T43" fmla="*/ 27 h 64"/>
                  <a:gd name="T44" fmla="*/ 134 w 323"/>
                  <a:gd name="T45" fmla="*/ 27 h 64"/>
                  <a:gd name="T46" fmla="*/ 123 w 323"/>
                  <a:gd name="T47" fmla="*/ 25 h 64"/>
                  <a:gd name="T48" fmla="*/ 83 w 323"/>
                  <a:gd name="T49" fmla="*/ 2 h 64"/>
                  <a:gd name="T50" fmla="*/ 59 w 323"/>
                  <a:gd name="T51" fmla="*/ 14 h 64"/>
                  <a:gd name="T52" fmla="*/ 1 w 323"/>
                  <a:gd name="T53" fmla="*/ 0 h 64"/>
                  <a:gd name="T54" fmla="*/ 220 w 323"/>
                  <a:gd name="T55" fmla="*/ 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23" h="64">
                    <a:moveTo>
                      <a:pt x="220" y="1"/>
                    </a:moveTo>
                    <a:cubicBezTo>
                      <a:pt x="215" y="12"/>
                      <a:pt x="225" y="17"/>
                      <a:pt x="231" y="8"/>
                    </a:cubicBezTo>
                    <a:cubicBezTo>
                      <a:pt x="235" y="0"/>
                      <a:pt x="229" y="7"/>
                      <a:pt x="235" y="0"/>
                    </a:cubicBezTo>
                    <a:lnTo>
                      <a:pt x="265" y="0"/>
                    </a:lnTo>
                    <a:cubicBezTo>
                      <a:pt x="277" y="6"/>
                      <a:pt x="276" y="11"/>
                      <a:pt x="287" y="17"/>
                    </a:cubicBezTo>
                    <a:cubicBezTo>
                      <a:pt x="308" y="11"/>
                      <a:pt x="293" y="7"/>
                      <a:pt x="319" y="10"/>
                    </a:cubicBezTo>
                    <a:cubicBezTo>
                      <a:pt x="323" y="19"/>
                      <a:pt x="321" y="22"/>
                      <a:pt x="314" y="29"/>
                    </a:cubicBezTo>
                    <a:cubicBezTo>
                      <a:pt x="312" y="39"/>
                      <a:pt x="313" y="50"/>
                      <a:pt x="298" y="46"/>
                    </a:cubicBezTo>
                    <a:cubicBezTo>
                      <a:pt x="297" y="40"/>
                      <a:pt x="298" y="34"/>
                      <a:pt x="295" y="29"/>
                    </a:cubicBezTo>
                    <a:cubicBezTo>
                      <a:pt x="294" y="27"/>
                      <a:pt x="290" y="31"/>
                      <a:pt x="287" y="31"/>
                    </a:cubicBezTo>
                    <a:cubicBezTo>
                      <a:pt x="284" y="31"/>
                      <a:pt x="282" y="30"/>
                      <a:pt x="279" y="29"/>
                    </a:cubicBezTo>
                    <a:cubicBezTo>
                      <a:pt x="274" y="27"/>
                      <a:pt x="263" y="21"/>
                      <a:pt x="263" y="21"/>
                    </a:cubicBezTo>
                    <a:cubicBezTo>
                      <a:pt x="249" y="23"/>
                      <a:pt x="241" y="31"/>
                      <a:pt x="228" y="38"/>
                    </a:cubicBezTo>
                    <a:cubicBezTo>
                      <a:pt x="220" y="41"/>
                      <a:pt x="209" y="42"/>
                      <a:pt x="201" y="44"/>
                    </a:cubicBezTo>
                    <a:cubicBezTo>
                      <a:pt x="193" y="54"/>
                      <a:pt x="200" y="53"/>
                      <a:pt x="212" y="57"/>
                    </a:cubicBezTo>
                    <a:cubicBezTo>
                      <a:pt x="200" y="62"/>
                      <a:pt x="199" y="57"/>
                      <a:pt x="188" y="63"/>
                    </a:cubicBezTo>
                    <a:cubicBezTo>
                      <a:pt x="181" y="62"/>
                      <a:pt x="174" y="64"/>
                      <a:pt x="169" y="61"/>
                    </a:cubicBezTo>
                    <a:cubicBezTo>
                      <a:pt x="166" y="59"/>
                      <a:pt x="175" y="59"/>
                      <a:pt x="177" y="57"/>
                    </a:cubicBezTo>
                    <a:cubicBezTo>
                      <a:pt x="181" y="48"/>
                      <a:pt x="149" y="28"/>
                      <a:pt x="171" y="40"/>
                    </a:cubicBezTo>
                    <a:cubicBezTo>
                      <a:pt x="184" y="55"/>
                      <a:pt x="184" y="36"/>
                      <a:pt x="169" y="31"/>
                    </a:cubicBezTo>
                    <a:cubicBezTo>
                      <a:pt x="167" y="27"/>
                      <a:pt x="167" y="22"/>
                      <a:pt x="158" y="23"/>
                    </a:cubicBezTo>
                    <a:cubicBezTo>
                      <a:pt x="153" y="23"/>
                      <a:pt x="142" y="27"/>
                      <a:pt x="142" y="27"/>
                    </a:cubicBezTo>
                    <a:cubicBezTo>
                      <a:pt x="136" y="39"/>
                      <a:pt x="143" y="31"/>
                      <a:pt x="134" y="27"/>
                    </a:cubicBezTo>
                    <a:cubicBezTo>
                      <a:pt x="130" y="25"/>
                      <a:pt x="126" y="25"/>
                      <a:pt x="123" y="25"/>
                    </a:cubicBezTo>
                    <a:cubicBezTo>
                      <a:pt x="117" y="11"/>
                      <a:pt x="100" y="6"/>
                      <a:pt x="83" y="2"/>
                    </a:cubicBezTo>
                    <a:cubicBezTo>
                      <a:pt x="70" y="4"/>
                      <a:pt x="69" y="9"/>
                      <a:pt x="59" y="14"/>
                    </a:cubicBezTo>
                    <a:cubicBezTo>
                      <a:pt x="45" y="14"/>
                      <a:pt x="0" y="12"/>
                      <a:pt x="1" y="0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3" name="Freeform 43"/>
              <p:cNvSpPr>
                <a:spLocks/>
              </p:cNvSpPr>
              <p:nvPr userDrawn="1"/>
            </p:nvSpPr>
            <p:spPr bwMode="ltGray">
              <a:xfrm>
                <a:off x="3835" y="3"/>
                <a:ext cx="446" cy="49"/>
              </a:xfrm>
              <a:custGeom>
                <a:avLst/>
                <a:gdLst>
                  <a:gd name="T0" fmla="*/ 105 w 300"/>
                  <a:gd name="T1" fmla="*/ 31 h 31"/>
                  <a:gd name="T2" fmla="*/ 30 w 300"/>
                  <a:gd name="T3" fmla="*/ 1 h 31"/>
                  <a:gd name="T4" fmla="*/ 285 w 300"/>
                  <a:gd name="T5" fmla="*/ 0 h 31"/>
                  <a:gd name="T6" fmla="*/ 296 w 300"/>
                  <a:gd name="T7" fmla="*/ 14 h 31"/>
                  <a:gd name="T8" fmla="*/ 264 w 300"/>
                  <a:gd name="T9" fmla="*/ 16 h 31"/>
                  <a:gd name="T10" fmla="*/ 105 w 300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0" h="31">
                    <a:moveTo>
                      <a:pt x="105" y="31"/>
                    </a:moveTo>
                    <a:cubicBezTo>
                      <a:pt x="83" y="19"/>
                      <a:pt x="0" y="6"/>
                      <a:pt x="30" y="1"/>
                    </a:cubicBezTo>
                    <a:lnTo>
                      <a:pt x="285" y="0"/>
                    </a:lnTo>
                    <a:cubicBezTo>
                      <a:pt x="296" y="4"/>
                      <a:pt x="300" y="5"/>
                      <a:pt x="296" y="14"/>
                    </a:cubicBezTo>
                    <a:cubicBezTo>
                      <a:pt x="285" y="11"/>
                      <a:pt x="276" y="16"/>
                      <a:pt x="264" y="16"/>
                    </a:cubicBezTo>
                    <a:lnTo>
                      <a:pt x="105" y="3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4" name="Freeform 44"/>
              <p:cNvSpPr>
                <a:spLocks/>
              </p:cNvSpPr>
              <p:nvPr userDrawn="1"/>
            </p:nvSpPr>
            <p:spPr bwMode="ltGray">
              <a:xfrm>
                <a:off x="2853" y="74"/>
                <a:ext cx="42" cy="25"/>
              </a:xfrm>
              <a:custGeom>
                <a:avLst/>
                <a:gdLst>
                  <a:gd name="T0" fmla="*/ 0 w 41"/>
                  <a:gd name="T1" fmla="*/ 25 h 29"/>
                  <a:gd name="T2" fmla="*/ 12 w 41"/>
                  <a:gd name="T3" fmla="*/ 29 h 29"/>
                  <a:gd name="T4" fmla="*/ 0 w 41"/>
                  <a:gd name="T5" fmla="*/ 2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9">
                    <a:moveTo>
                      <a:pt x="0" y="25"/>
                    </a:moveTo>
                    <a:cubicBezTo>
                      <a:pt x="10" y="11"/>
                      <a:pt x="41" y="0"/>
                      <a:pt x="12" y="29"/>
                    </a:cubicBezTo>
                    <a:cubicBezTo>
                      <a:pt x="8" y="28"/>
                      <a:pt x="0" y="25"/>
                      <a:pt x="0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5" name="Freeform 45"/>
              <p:cNvSpPr>
                <a:spLocks/>
              </p:cNvSpPr>
              <p:nvPr userDrawn="1"/>
            </p:nvSpPr>
            <p:spPr bwMode="ltGray">
              <a:xfrm>
                <a:off x="1704" y="3"/>
                <a:ext cx="1022" cy="372"/>
              </a:xfrm>
              <a:custGeom>
                <a:avLst/>
                <a:gdLst>
                  <a:gd name="T0" fmla="*/ 73 w 436"/>
                  <a:gd name="T1" fmla="*/ 1 h 152"/>
                  <a:gd name="T2" fmla="*/ 436 w 436"/>
                  <a:gd name="T3" fmla="*/ 0 h 152"/>
                  <a:gd name="T4" fmla="*/ 416 w 436"/>
                  <a:gd name="T5" fmla="*/ 54 h 152"/>
                  <a:gd name="T6" fmla="*/ 397 w 436"/>
                  <a:gd name="T7" fmla="*/ 68 h 152"/>
                  <a:gd name="T8" fmla="*/ 392 w 436"/>
                  <a:gd name="T9" fmla="*/ 70 h 152"/>
                  <a:gd name="T10" fmla="*/ 375 w 436"/>
                  <a:gd name="T11" fmla="*/ 73 h 152"/>
                  <a:gd name="T12" fmla="*/ 361 w 436"/>
                  <a:gd name="T13" fmla="*/ 88 h 152"/>
                  <a:gd name="T14" fmla="*/ 362 w 436"/>
                  <a:gd name="T15" fmla="*/ 99 h 152"/>
                  <a:gd name="T16" fmla="*/ 364 w 436"/>
                  <a:gd name="T17" fmla="*/ 107 h 152"/>
                  <a:gd name="T18" fmla="*/ 366 w 436"/>
                  <a:gd name="T19" fmla="*/ 113 h 152"/>
                  <a:gd name="T20" fmla="*/ 362 w 436"/>
                  <a:gd name="T21" fmla="*/ 122 h 152"/>
                  <a:gd name="T22" fmla="*/ 351 w 436"/>
                  <a:gd name="T23" fmla="*/ 120 h 152"/>
                  <a:gd name="T24" fmla="*/ 342 w 436"/>
                  <a:gd name="T25" fmla="*/ 129 h 152"/>
                  <a:gd name="T26" fmla="*/ 347 w 436"/>
                  <a:gd name="T27" fmla="*/ 105 h 152"/>
                  <a:gd name="T28" fmla="*/ 338 w 436"/>
                  <a:gd name="T29" fmla="*/ 100 h 152"/>
                  <a:gd name="T30" fmla="*/ 344 w 436"/>
                  <a:gd name="T31" fmla="*/ 93 h 152"/>
                  <a:gd name="T32" fmla="*/ 342 w 436"/>
                  <a:gd name="T33" fmla="*/ 89 h 152"/>
                  <a:gd name="T34" fmla="*/ 320 w 436"/>
                  <a:gd name="T35" fmla="*/ 94 h 152"/>
                  <a:gd name="T36" fmla="*/ 317 w 436"/>
                  <a:gd name="T37" fmla="*/ 85 h 152"/>
                  <a:gd name="T38" fmla="*/ 297 w 436"/>
                  <a:gd name="T39" fmla="*/ 94 h 152"/>
                  <a:gd name="T40" fmla="*/ 320 w 436"/>
                  <a:gd name="T41" fmla="*/ 103 h 152"/>
                  <a:gd name="T42" fmla="*/ 305 w 436"/>
                  <a:gd name="T43" fmla="*/ 117 h 152"/>
                  <a:gd name="T44" fmla="*/ 311 w 436"/>
                  <a:gd name="T45" fmla="*/ 126 h 152"/>
                  <a:gd name="T46" fmla="*/ 315 w 436"/>
                  <a:gd name="T47" fmla="*/ 138 h 152"/>
                  <a:gd name="T48" fmla="*/ 309 w 436"/>
                  <a:gd name="T49" fmla="*/ 139 h 152"/>
                  <a:gd name="T50" fmla="*/ 314 w 436"/>
                  <a:gd name="T51" fmla="*/ 144 h 152"/>
                  <a:gd name="T52" fmla="*/ 307 w 436"/>
                  <a:gd name="T53" fmla="*/ 152 h 152"/>
                  <a:gd name="T54" fmla="*/ 0 w 436"/>
                  <a:gd name="T55" fmla="*/ 149 h 152"/>
                  <a:gd name="T56" fmla="*/ 73 w 436"/>
                  <a:gd name="T57" fmla="*/ 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36" h="152">
                    <a:moveTo>
                      <a:pt x="73" y="1"/>
                    </a:moveTo>
                    <a:lnTo>
                      <a:pt x="436" y="0"/>
                    </a:lnTo>
                    <a:cubicBezTo>
                      <a:pt x="430" y="15"/>
                      <a:pt x="429" y="42"/>
                      <a:pt x="416" y="54"/>
                    </a:cubicBezTo>
                    <a:cubicBezTo>
                      <a:pt x="410" y="60"/>
                      <a:pt x="405" y="63"/>
                      <a:pt x="397" y="68"/>
                    </a:cubicBezTo>
                    <a:cubicBezTo>
                      <a:pt x="396" y="69"/>
                      <a:pt x="392" y="70"/>
                      <a:pt x="392" y="70"/>
                    </a:cubicBezTo>
                    <a:cubicBezTo>
                      <a:pt x="377" y="63"/>
                      <a:pt x="385" y="68"/>
                      <a:pt x="375" y="73"/>
                    </a:cubicBezTo>
                    <a:cubicBezTo>
                      <a:pt x="371" y="82"/>
                      <a:pt x="371" y="83"/>
                      <a:pt x="361" y="88"/>
                    </a:cubicBezTo>
                    <a:cubicBezTo>
                      <a:pt x="359" y="92"/>
                      <a:pt x="364" y="93"/>
                      <a:pt x="362" y="99"/>
                    </a:cubicBezTo>
                    <a:cubicBezTo>
                      <a:pt x="363" y="102"/>
                      <a:pt x="364" y="105"/>
                      <a:pt x="364" y="107"/>
                    </a:cubicBezTo>
                    <a:cubicBezTo>
                      <a:pt x="365" y="109"/>
                      <a:pt x="366" y="111"/>
                      <a:pt x="366" y="113"/>
                    </a:cubicBezTo>
                    <a:cubicBezTo>
                      <a:pt x="365" y="115"/>
                      <a:pt x="364" y="120"/>
                      <a:pt x="362" y="122"/>
                    </a:cubicBezTo>
                    <a:cubicBezTo>
                      <a:pt x="359" y="123"/>
                      <a:pt x="354" y="119"/>
                      <a:pt x="351" y="120"/>
                    </a:cubicBezTo>
                    <a:cubicBezTo>
                      <a:pt x="347" y="129"/>
                      <a:pt x="352" y="127"/>
                      <a:pt x="342" y="129"/>
                    </a:cubicBezTo>
                    <a:cubicBezTo>
                      <a:pt x="340" y="123"/>
                      <a:pt x="345" y="111"/>
                      <a:pt x="347" y="105"/>
                    </a:cubicBezTo>
                    <a:cubicBezTo>
                      <a:pt x="347" y="100"/>
                      <a:pt x="338" y="102"/>
                      <a:pt x="338" y="100"/>
                    </a:cubicBezTo>
                    <a:cubicBezTo>
                      <a:pt x="338" y="98"/>
                      <a:pt x="344" y="95"/>
                      <a:pt x="344" y="93"/>
                    </a:cubicBezTo>
                    <a:cubicBezTo>
                      <a:pt x="344" y="92"/>
                      <a:pt x="344" y="89"/>
                      <a:pt x="342" y="89"/>
                    </a:cubicBezTo>
                    <a:cubicBezTo>
                      <a:pt x="339" y="89"/>
                      <a:pt x="324" y="94"/>
                      <a:pt x="320" y="94"/>
                    </a:cubicBezTo>
                    <a:cubicBezTo>
                      <a:pt x="317" y="86"/>
                      <a:pt x="328" y="88"/>
                      <a:pt x="317" y="85"/>
                    </a:cubicBezTo>
                    <a:cubicBezTo>
                      <a:pt x="311" y="91"/>
                      <a:pt x="306" y="93"/>
                      <a:pt x="297" y="94"/>
                    </a:cubicBezTo>
                    <a:cubicBezTo>
                      <a:pt x="300" y="104"/>
                      <a:pt x="307" y="101"/>
                      <a:pt x="320" y="103"/>
                    </a:cubicBezTo>
                    <a:cubicBezTo>
                      <a:pt x="318" y="109"/>
                      <a:pt x="311" y="111"/>
                      <a:pt x="305" y="117"/>
                    </a:cubicBezTo>
                    <a:lnTo>
                      <a:pt x="311" y="126"/>
                    </a:lnTo>
                    <a:lnTo>
                      <a:pt x="315" y="138"/>
                    </a:lnTo>
                    <a:lnTo>
                      <a:pt x="309" y="139"/>
                    </a:lnTo>
                    <a:lnTo>
                      <a:pt x="314" y="144"/>
                    </a:lnTo>
                    <a:lnTo>
                      <a:pt x="307" y="152"/>
                    </a:lnTo>
                    <a:lnTo>
                      <a:pt x="0" y="149"/>
                    </a:lnTo>
                    <a:lnTo>
                      <a:pt x="73" y="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6" name="Freeform 46"/>
              <p:cNvSpPr>
                <a:spLocks/>
              </p:cNvSpPr>
              <p:nvPr userDrawn="1"/>
            </p:nvSpPr>
            <p:spPr bwMode="ltGray">
              <a:xfrm>
                <a:off x="2729" y="-9"/>
                <a:ext cx="47" cy="134"/>
              </a:xfrm>
              <a:custGeom>
                <a:avLst/>
                <a:gdLst>
                  <a:gd name="T0" fmla="*/ 5 w 47"/>
                  <a:gd name="T1" fmla="*/ 156 h 165"/>
                  <a:gd name="T2" fmla="*/ 15 w 47"/>
                  <a:gd name="T3" fmla="*/ 108 h 165"/>
                  <a:gd name="T4" fmla="*/ 17 w 47"/>
                  <a:gd name="T5" fmla="*/ 68 h 165"/>
                  <a:gd name="T6" fmla="*/ 11 w 47"/>
                  <a:gd name="T7" fmla="*/ 40 h 165"/>
                  <a:gd name="T8" fmla="*/ 17 w 47"/>
                  <a:gd name="T9" fmla="*/ 12 h 165"/>
                  <a:gd name="T10" fmla="*/ 21 w 47"/>
                  <a:gd name="T11" fmla="*/ 0 h 165"/>
                  <a:gd name="T12" fmla="*/ 31 w 47"/>
                  <a:gd name="T13" fmla="*/ 30 h 165"/>
                  <a:gd name="T14" fmla="*/ 47 w 47"/>
                  <a:gd name="T15" fmla="*/ 98 h 165"/>
                  <a:gd name="T16" fmla="*/ 31 w 47"/>
                  <a:gd name="T17" fmla="*/ 108 h 165"/>
                  <a:gd name="T18" fmla="*/ 23 w 47"/>
                  <a:gd name="T19" fmla="*/ 126 h 165"/>
                  <a:gd name="T20" fmla="*/ 21 w 47"/>
                  <a:gd name="T21" fmla="*/ 132 h 165"/>
                  <a:gd name="T22" fmla="*/ 27 w 47"/>
                  <a:gd name="T23" fmla="*/ 134 h 165"/>
                  <a:gd name="T24" fmla="*/ 31 w 47"/>
                  <a:gd name="T25" fmla="*/ 146 h 165"/>
                  <a:gd name="T26" fmla="*/ 13 w 47"/>
                  <a:gd name="T27" fmla="*/ 148 h 165"/>
                  <a:gd name="T28" fmla="*/ 7 w 47"/>
                  <a:gd name="T29" fmla="*/ 160 h 165"/>
                  <a:gd name="T30" fmla="*/ 3 w 47"/>
                  <a:gd name="T31" fmla="*/ 154 h 165"/>
                  <a:gd name="T32" fmla="*/ 5 w 47"/>
                  <a:gd name="T33" fmla="*/ 156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" h="165">
                    <a:moveTo>
                      <a:pt x="5" y="156"/>
                    </a:moveTo>
                    <a:cubicBezTo>
                      <a:pt x="0" y="141"/>
                      <a:pt x="1" y="118"/>
                      <a:pt x="15" y="108"/>
                    </a:cubicBezTo>
                    <a:cubicBezTo>
                      <a:pt x="16" y="95"/>
                      <a:pt x="17" y="81"/>
                      <a:pt x="17" y="68"/>
                    </a:cubicBezTo>
                    <a:cubicBezTo>
                      <a:pt x="17" y="58"/>
                      <a:pt x="11" y="40"/>
                      <a:pt x="11" y="40"/>
                    </a:cubicBezTo>
                    <a:cubicBezTo>
                      <a:pt x="14" y="20"/>
                      <a:pt x="11" y="29"/>
                      <a:pt x="17" y="12"/>
                    </a:cubicBezTo>
                    <a:cubicBezTo>
                      <a:pt x="18" y="8"/>
                      <a:pt x="21" y="0"/>
                      <a:pt x="21" y="0"/>
                    </a:cubicBezTo>
                    <a:cubicBezTo>
                      <a:pt x="38" y="6"/>
                      <a:pt x="33" y="7"/>
                      <a:pt x="31" y="30"/>
                    </a:cubicBezTo>
                    <a:cubicBezTo>
                      <a:pt x="38" y="52"/>
                      <a:pt x="40" y="76"/>
                      <a:pt x="47" y="98"/>
                    </a:cubicBezTo>
                    <a:cubicBezTo>
                      <a:pt x="44" y="116"/>
                      <a:pt x="45" y="113"/>
                      <a:pt x="31" y="108"/>
                    </a:cubicBezTo>
                    <a:cubicBezTo>
                      <a:pt x="25" y="118"/>
                      <a:pt x="28" y="112"/>
                      <a:pt x="23" y="126"/>
                    </a:cubicBezTo>
                    <a:cubicBezTo>
                      <a:pt x="22" y="128"/>
                      <a:pt x="21" y="132"/>
                      <a:pt x="21" y="132"/>
                    </a:cubicBezTo>
                    <a:cubicBezTo>
                      <a:pt x="23" y="133"/>
                      <a:pt x="26" y="132"/>
                      <a:pt x="27" y="134"/>
                    </a:cubicBezTo>
                    <a:cubicBezTo>
                      <a:pt x="29" y="137"/>
                      <a:pt x="31" y="146"/>
                      <a:pt x="31" y="146"/>
                    </a:cubicBezTo>
                    <a:cubicBezTo>
                      <a:pt x="27" y="165"/>
                      <a:pt x="23" y="155"/>
                      <a:pt x="13" y="148"/>
                    </a:cubicBezTo>
                    <a:cubicBezTo>
                      <a:pt x="11" y="152"/>
                      <a:pt x="11" y="160"/>
                      <a:pt x="7" y="160"/>
                    </a:cubicBezTo>
                    <a:cubicBezTo>
                      <a:pt x="5" y="160"/>
                      <a:pt x="4" y="156"/>
                      <a:pt x="3" y="154"/>
                    </a:cubicBezTo>
                    <a:cubicBezTo>
                      <a:pt x="3" y="153"/>
                      <a:pt x="4" y="155"/>
                      <a:pt x="5" y="15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7" name="Freeform 47"/>
              <p:cNvSpPr>
                <a:spLocks/>
              </p:cNvSpPr>
              <p:nvPr userDrawn="1"/>
            </p:nvSpPr>
            <p:spPr bwMode="ltGray">
              <a:xfrm>
                <a:off x="2701" y="103"/>
                <a:ext cx="138" cy="84"/>
              </a:xfrm>
              <a:custGeom>
                <a:avLst/>
                <a:gdLst>
                  <a:gd name="T0" fmla="*/ 26 w 138"/>
                  <a:gd name="T1" fmla="*/ 61 h 103"/>
                  <a:gd name="T2" fmla="*/ 30 w 138"/>
                  <a:gd name="T3" fmla="*/ 43 h 103"/>
                  <a:gd name="T4" fmla="*/ 50 w 138"/>
                  <a:gd name="T5" fmla="*/ 33 h 103"/>
                  <a:gd name="T6" fmla="*/ 54 w 138"/>
                  <a:gd name="T7" fmla="*/ 45 h 103"/>
                  <a:gd name="T8" fmla="*/ 66 w 138"/>
                  <a:gd name="T9" fmla="*/ 49 h 103"/>
                  <a:gd name="T10" fmla="*/ 80 w 138"/>
                  <a:gd name="T11" fmla="*/ 55 h 103"/>
                  <a:gd name="T12" fmla="*/ 116 w 138"/>
                  <a:gd name="T13" fmla="*/ 33 h 103"/>
                  <a:gd name="T14" fmla="*/ 130 w 138"/>
                  <a:gd name="T15" fmla="*/ 17 h 103"/>
                  <a:gd name="T16" fmla="*/ 138 w 138"/>
                  <a:gd name="T17" fmla="*/ 11 h 103"/>
                  <a:gd name="T18" fmla="*/ 106 w 138"/>
                  <a:gd name="T19" fmla="*/ 49 h 103"/>
                  <a:gd name="T20" fmla="*/ 84 w 138"/>
                  <a:gd name="T21" fmla="*/ 67 h 103"/>
                  <a:gd name="T22" fmla="*/ 66 w 138"/>
                  <a:gd name="T23" fmla="*/ 81 h 103"/>
                  <a:gd name="T24" fmla="*/ 48 w 138"/>
                  <a:gd name="T25" fmla="*/ 103 h 103"/>
                  <a:gd name="T26" fmla="*/ 26 w 138"/>
                  <a:gd name="T27" fmla="*/ 89 h 103"/>
                  <a:gd name="T28" fmla="*/ 20 w 138"/>
                  <a:gd name="T29" fmla="*/ 87 h 103"/>
                  <a:gd name="T30" fmla="*/ 22 w 138"/>
                  <a:gd name="T31" fmla="*/ 97 h 103"/>
                  <a:gd name="T32" fmla="*/ 0 w 138"/>
                  <a:gd name="T33" fmla="*/ 97 h 103"/>
                  <a:gd name="T34" fmla="*/ 10 w 138"/>
                  <a:gd name="T35" fmla="*/ 79 h 103"/>
                  <a:gd name="T36" fmla="*/ 26 w 138"/>
                  <a:gd name="T37" fmla="*/ 61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8" h="103">
                    <a:moveTo>
                      <a:pt x="26" y="61"/>
                    </a:moveTo>
                    <a:cubicBezTo>
                      <a:pt x="29" y="53"/>
                      <a:pt x="33" y="51"/>
                      <a:pt x="30" y="43"/>
                    </a:cubicBezTo>
                    <a:cubicBezTo>
                      <a:pt x="33" y="27"/>
                      <a:pt x="37" y="24"/>
                      <a:pt x="50" y="33"/>
                    </a:cubicBezTo>
                    <a:cubicBezTo>
                      <a:pt x="51" y="37"/>
                      <a:pt x="53" y="41"/>
                      <a:pt x="54" y="45"/>
                    </a:cubicBezTo>
                    <a:cubicBezTo>
                      <a:pt x="55" y="49"/>
                      <a:pt x="66" y="49"/>
                      <a:pt x="66" y="49"/>
                    </a:cubicBezTo>
                    <a:cubicBezTo>
                      <a:pt x="75" y="43"/>
                      <a:pt x="77" y="45"/>
                      <a:pt x="80" y="55"/>
                    </a:cubicBezTo>
                    <a:cubicBezTo>
                      <a:pt x="92" y="47"/>
                      <a:pt x="101" y="37"/>
                      <a:pt x="116" y="33"/>
                    </a:cubicBezTo>
                    <a:cubicBezTo>
                      <a:pt x="125" y="19"/>
                      <a:pt x="120" y="24"/>
                      <a:pt x="130" y="17"/>
                    </a:cubicBezTo>
                    <a:cubicBezTo>
                      <a:pt x="134" y="11"/>
                      <a:pt x="134" y="0"/>
                      <a:pt x="138" y="11"/>
                    </a:cubicBezTo>
                    <a:cubicBezTo>
                      <a:pt x="135" y="31"/>
                      <a:pt x="126" y="45"/>
                      <a:pt x="106" y="49"/>
                    </a:cubicBezTo>
                    <a:cubicBezTo>
                      <a:pt x="97" y="55"/>
                      <a:pt x="93" y="61"/>
                      <a:pt x="84" y="67"/>
                    </a:cubicBezTo>
                    <a:cubicBezTo>
                      <a:pt x="80" y="79"/>
                      <a:pt x="79" y="79"/>
                      <a:pt x="66" y="81"/>
                    </a:cubicBezTo>
                    <a:cubicBezTo>
                      <a:pt x="60" y="90"/>
                      <a:pt x="57" y="97"/>
                      <a:pt x="48" y="103"/>
                    </a:cubicBezTo>
                    <a:cubicBezTo>
                      <a:pt x="42" y="94"/>
                      <a:pt x="37" y="93"/>
                      <a:pt x="26" y="89"/>
                    </a:cubicBezTo>
                    <a:cubicBezTo>
                      <a:pt x="24" y="88"/>
                      <a:pt x="20" y="87"/>
                      <a:pt x="20" y="87"/>
                    </a:cubicBezTo>
                    <a:cubicBezTo>
                      <a:pt x="10" y="90"/>
                      <a:pt x="14" y="94"/>
                      <a:pt x="22" y="97"/>
                    </a:cubicBezTo>
                    <a:cubicBezTo>
                      <a:pt x="14" y="103"/>
                      <a:pt x="9" y="100"/>
                      <a:pt x="0" y="97"/>
                    </a:cubicBezTo>
                    <a:cubicBezTo>
                      <a:pt x="2" y="87"/>
                      <a:pt x="1" y="82"/>
                      <a:pt x="10" y="79"/>
                    </a:cubicBezTo>
                    <a:cubicBezTo>
                      <a:pt x="15" y="63"/>
                      <a:pt x="14" y="69"/>
                      <a:pt x="26" y="6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8" name="Freeform 48"/>
              <p:cNvSpPr>
                <a:spLocks/>
              </p:cNvSpPr>
              <p:nvPr userDrawn="1"/>
            </p:nvSpPr>
            <p:spPr bwMode="ltGray">
              <a:xfrm>
                <a:off x="2553" y="182"/>
                <a:ext cx="187" cy="176"/>
              </a:xfrm>
              <a:custGeom>
                <a:avLst/>
                <a:gdLst>
                  <a:gd name="T0" fmla="*/ 158 w 188"/>
                  <a:gd name="T1" fmla="*/ 24 h 214"/>
                  <a:gd name="T2" fmla="*/ 160 w 188"/>
                  <a:gd name="T3" fmla="*/ 6 h 214"/>
                  <a:gd name="T4" fmla="*/ 170 w 188"/>
                  <a:gd name="T5" fmla="*/ 0 h 214"/>
                  <a:gd name="T6" fmla="*/ 182 w 188"/>
                  <a:gd name="T7" fmla="*/ 24 h 214"/>
                  <a:gd name="T8" fmla="*/ 188 w 188"/>
                  <a:gd name="T9" fmla="*/ 42 h 214"/>
                  <a:gd name="T10" fmla="*/ 178 w 188"/>
                  <a:gd name="T11" fmla="*/ 58 h 214"/>
                  <a:gd name="T12" fmla="*/ 170 w 188"/>
                  <a:gd name="T13" fmla="*/ 76 h 214"/>
                  <a:gd name="T14" fmla="*/ 162 w 188"/>
                  <a:gd name="T15" fmla="*/ 126 h 214"/>
                  <a:gd name="T16" fmla="*/ 144 w 188"/>
                  <a:gd name="T17" fmla="*/ 136 h 214"/>
                  <a:gd name="T18" fmla="*/ 120 w 188"/>
                  <a:gd name="T19" fmla="*/ 138 h 214"/>
                  <a:gd name="T20" fmla="*/ 112 w 188"/>
                  <a:gd name="T21" fmla="*/ 124 h 214"/>
                  <a:gd name="T22" fmla="*/ 102 w 188"/>
                  <a:gd name="T23" fmla="*/ 146 h 214"/>
                  <a:gd name="T24" fmla="*/ 90 w 188"/>
                  <a:gd name="T25" fmla="*/ 150 h 214"/>
                  <a:gd name="T26" fmla="*/ 80 w 188"/>
                  <a:gd name="T27" fmla="*/ 132 h 214"/>
                  <a:gd name="T28" fmla="*/ 58 w 188"/>
                  <a:gd name="T29" fmla="*/ 144 h 214"/>
                  <a:gd name="T30" fmla="*/ 76 w 188"/>
                  <a:gd name="T31" fmla="*/ 142 h 214"/>
                  <a:gd name="T32" fmla="*/ 78 w 188"/>
                  <a:gd name="T33" fmla="*/ 160 h 214"/>
                  <a:gd name="T34" fmla="*/ 58 w 188"/>
                  <a:gd name="T35" fmla="*/ 166 h 214"/>
                  <a:gd name="T36" fmla="*/ 34 w 188"/>
                  <a:gd name="T37" fmla="*/ 166 h 214"/>
                  <a:gd name="T38" fmla="*/ 36 w 188"/>
                  <a:gd name="T39" fmla="*/ 154 h 214"/>
                  <a:gd name="T40" fmla="*/ 46 w 188"/>
                  <a:gd name="T41" fmla="*/ 144 h 214"/>
                  <a:gd name="T42" fmla="*/ 34 w 188"/>
                  <a:gd name="T43" fmla="*/ 148 h 214"/>
                  <a:gd name="T44" fmla="*/ 26 w 188"/>
                  <a:gd name="T45" fmla="*/ 166 h 214"/>
                  <a:gd name="T46" fmla="*/ 30 w 188"/>
                  <a:gd name="T47" fmla="*/ 190 h 214"/>
                  <a:gd name="T48" fmla="*/ 14 w 188"/>
                  <a:gd name="T49" fmla="*/ 200 h 214"/>
                  <a:gd name="T50" fmla="*/ 0 w 188"/>
                  <a:gd name="T51" fmla="*/ 214 h 214"/>
                  <a:gd name="T52" fmla="*/ 8 w 188"/>
                  <a:gd name="T53" fmla="*/ 188 h 214"/>
                  <a:gd name="T54" fmla="*/ 0 w 188"/>
                  <a:gd name="T55" fmla="*/ 164 h 214"/>
                  <a:gd name="T56" fmla="*/ 14 w 188"/>
                  <a:gd name="T57" fmla="*/ 152 h 214"/>
                  <a:gd name="T58" fmla="*/ 32 w 188"/>
                  <a:gd name="T59" fmla="*/ 134 h 214"/>
                  <a:gd name="T60" fmla="*/ 44 w 188"/>
                  <a:gd name="T61" fmla="*/ 118 h 214"/>
                  <a:gd name="T62" fmla="*/ 72 w 188"/>
                  <a:gd name="T63" fmla="*/ 116 h 214"/>
                  <a:gd name="T64" fmla="*/ 84 w 188"/>
                  <a:gd name="T65" fmla="*/ 112 h 214"/>
                  <a:gd name="T66" fmla="*/ 114 w 188"/>
                  <a:gd name="T67" fmla="*/ 78 h 214"/>
                  <a:gd name="T68" fmla="*/ 120 w 188"/>
                  <a:gd name="T69" fmla="*/ 92 h 214"/>
                  <a:gd name="T70" fmla="*/ 132 w 188"/>
                  <a:gd name="T71" fmla="*/ 76 h 214"/>
                  <a:gd name="T72" fmla="*/ 150 w 188"/>
                  <a:gd name="T73" fmla="*/ 54 h 214"/>
                  <a:gd name="T74" fmla="*/ 154 w 188"/>
                  <a:gd name="T75" fmla="*/ 42 h 214"/>
                  <a:gd name="T76" fmla="*/ 148 w 188"/>
                  <a:gd name="T77" fmla="*/ 38 h 214"/>
                  <a:gd name="T78" fmla="*/ 152 w 188"/>
                  <a:gd name="T79" fmla="*/ 32 h 214"/>
                  <a:gd name="T80" fmla="*/ 158 w 188"/>
                  <a:gd name="T81" fmla="*/ 2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88" h="214">
                    <a:moveTo>
                      <a:pt x="158" y="24"/>
                    </a:moveTo>
                    <a:cubicBezTo>
                      <a:pt x="156" y="18"/>
                      <a:pt x="160" y="6"/>
                      <a:pt x="160" y="6"/>
                    </a:cubicBezTo>
                    <a:cubicBezTo>
                      <a:pt x="167" y="16"/>
                      <a:pt x="167" y="8"/>
                      <a:pt x="170" y="0"/>
                    </a:cubicBezTo>
                    <a:cubicBezTo>
                      <a:pt x="181" y="4"/>
                      <a:pt x="179" y="14"/>
                      <a:pt x="182" y="24"/>
                    </a:cubicBezTo>
                    <a:cubicBezTo>
                      <a:pt x="184" y="30"/>
                      <a:pt x="188" y="42"/>
                      <a:pt x="188" y="42"/>
                    </a:cubicBezTo>
                    <a:cubicBezTo>
                      <a:pt x="183" y="56"/>
                      <a:pt x="188" y="52"/>
                      <a:pt x="178" y="58"/>
                    </a:cubicBezTo>
                    <a:cubicBezTo>
                      <a:pt x="174" y="63"/>
                      <a:pt x="170" y="76"/>
                      <a:pt x="170" y="76"/>
                    </a:cubicBezTo>
                    <a:cubicBezTo>
                      <a:pt x="169" y="100"/>
                      <a:pt x="173" y="110"/>
                      <a:pt x="162" y="126"/>
                    </a:cubicBezTo>
                    <a:cubicBezTo>
                      <a:pt x="150" y="118"/>
                      <a:pt x="155" y="132"/>
                      <a:pt x="144" y="136"/>
                    </a:cubicBezTo>
                    <a:cubicBezTo>
                      <a:pt x="135" y="134"/>
                      <a:pt x="129" y="135"/>
                      <a:pt x="120" y="138"/>
                    </a:cubicBezTo>
                    <a:cubicBezTo>
                      <a:pt x="114" y="129"/>
                      <a:pt x="122" y="127"/>
                      <a:pt x="112" y="124"/>
                    </a:cubicBezTo>
                    <a:cubicBezTo>
                      <a:pt x="108" y="130"/>
                      <a:pt x="108" y="142"/>
                      <a:pt x="102" y="146"/>
                    </a:cubicBezTo>
                    <a:cubicBezTo>
                      <a:pt x="98" y="148"/>
                      <a:pt x="90" y="150"/>
                      <a:pt x="90" y="150"/>
                    </a:cubicBezTo>
                    <a:cubicBezTo>
                      <a:pt x="87" y="141"/>
                      <a:pt x="89" y="135"/>
                      <a:pt x="80" y="132"/>
                    </a:cubicBezTo>
                    <a:cubicBezTo>
                      <a:pt x="68" y="134"/>
                      <a:pt x="65" y="134"/>
                      <a:pt x="58" y="144"/>
                    </a:cubicBezTo>
                    <a:cubicBezTo>
                      <a:pt x="66" y="150"/>
                      <a:pt x="68" y="147"/>
                      <a:pt x="76" y="142"/>
                    </a:cubicBezTo>
                    <a:cubicBezTo>
                      <a:pt x="81" y="146"/>
                      <a:pt x="85" y="155"/>
                      <a:pt x="78" y="160"/>
                    </a:cubicBezTo>
                    <a:cubicBezTo>
                      <a:pt x="75" y="162"/>
                      <a:pt x="62" y="165"/>
                      <a:pt x="58" y="166"/>
                    </a:cubicBezTo>
                    <a:cubicBezTo>
                      <a:pt x="48" y="173"/>
                      <a:pt x="44" y="173"/>
                      <a:pt x="34" y="166"/>
                    </a:cubicBezTo>
                    <a:cubicBezTo>
                      <a:pt x="35" y="162"/>
                      <a:pt x="34" y="158"/>
                      <a:pt x="36" y="154"/>
                    </a:cubicBezTo>
                    <a:cubicBezTo>
                      <a:pt x="38" y="150"/>
                      <a:pt x="55" y="146"/>
                      <a:pt x="46" y="144"/>
                    </a:cubicBezTo>
                    <a:cubicBezTo>
                      <a:pt x="42" y="143"/>
                      <a:pt x="34" y="148"/>
                      <a:pt x="34" y="148"/>
                    </a:cubicBezTo>
                    <a:cubicBezTo>
                      <a:pt x="32" y="155"/>
                      <a:pt x="28" y="159"/>
                      <a:pt x="26" y="166"/>
                    </a:cubicBezTo>
                    <a:cubicBezTo>
                      <a:pt x="36" y="182"/>
                      <a:pt x="36" y="173"/>
                      <a:pt x="30" y="190"/>
                    </a:cubicBezTo>
                    <a:cubicBezTo>
                      <a:pt x="28" y="196"/>
                      <a:pt x="14" y="200"/>
                      <a:pt x="14" y="200"/>
                    </a:cubicBezTo>
                    <a:cubicBezTo>
                      <a:pt x="5" y="214"/>
                      <a:pt x="11" y="210"/>
                      <a:pt x="0" y="214"/>
                    </a:cubicBezTo>
                    <a:cubicBezTo>
                      <a:pt x="2" y="202"/>
                      <a:pt x="5" y="198"/>
                      <a:pt x="8" y="188"/>
                    </a:cubicBezTo>
                    <a:cubicBezTo>
                      <a:pt x="6" y="178"/>
                      <a:pt x="3" y="173"/>
                      <a:pt x="0" y="164"/>
                    </a:cubicBezTo>
                    <a:cubicBezTo>
                      <a:pt x="3" y="156"/>
                      <a:pt x="7" y="157"/>
                      <a:pt x="14" y="152"/>
                    </a:cubicBezTo>
                    <a:cubicBezTo>
                      <a:pt x="18" y="141"/>
                      <a:pt x="23" y="140"/>
                      <a:pt x="32" y="134"/>
                    </a:cubicBezTo>
                    <a:cubicBezTo>
                      <a:pt x="37" y="127"/>
                      <a:pt x="37" y="123"/>
                      <a:pt x="44" y="118"/>
                    </a:cubicBezTo>
                    <a:cubicBezTo>
                      <a:pt x="64" y="121"/>
                      <a:pt x="55" y="122"/>
                      <a:pt x="72" y="116"/>
                    </a:cubicBezTo>
                    <a:cubicBezTo>
                      <a:pt x="76" y="115"/>
                      <a:pt x="84" y="112"/>
                      <a:pt x="84" y="112"/>
                    </a:cubicBezTo>
                    <a:cubicBezTo>
                      <a:pt x="105" y="119"/>
                      <a:pt x="97" y="84"/>
                      <a:pt x="114" y="78"/>
                    </a:cubicBezTo>
                    <a:cubicBezTo>
                      <a:pt x="117" y="87"/>
                      <a:pt x="110" y="89"/>
                      <a:pt x="120" y="92"/>
                    </a:cubicBezTo>
                    <a:cubicBezTo>
                      <a:pt x="125" y="85"/>
                      <a:pt x="125" y="81"/>
                      <a:pt x="132" y="76"/>
                    </a:cubicBezTo>
                    <a:cubicBezTo>
                      <a:pt x="138" y="68"/>
                      <a:pt x="146" y="65"/>
                      <a:pt x="150" y="54"/>
                    </a:cubicBezTo>
                    <a:cubicBezTo>
                      <a:pt x="151" y="50"/>
                      <a:pt x="154" y="42"/>
                      <a:pt x="154" y="42"/>
                    </a:cubicBezTo>
                    <a:cubicBezTo>
                      <a:pt x="152" y="41"/>
                      <a:pt x="148" y="40"/>
                      <a:pt x="148" y="38"/>
                    </a:cubicBezTo>
                    <a:cubicBezTo>
                      <a:pt x="148" y="36"/>
                      <a:pt x="161" y="33"/>
                      <a:pt x="152" y="32"/>
                    </a:cubicBezTo>
                    <a:lnTo>
                      <a:pt x="158" y="24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9" name="Freeform 49"/>
              <p:cNvSpPr>
                <a:spLocks/>
              </p:cNvSpPr>
              <p:nvPr userDrawn="1"/>
            </p:nvSpPr>
            <p:spPr bwMode="ltGray">
              <a:xfrm>
                <a:off x="2677" y="233"/>
                <a:ext cx="14" cy="10"/>
              </a:xfrm>
              <a:custGeom>
                <a:avLst/>
                <a:gdLst>
                  <a:gd name="T0" fmla="*/ 0 w 13"/>
                  <a:gd name="T1" fmla="*/ 9 h 13"/>
                  <a:gd name="T2" fmla="*/ 4 w 13"/>
                  <a:gd name="T3" fmla="*/ 13 h 13"/>
                  <a:gd name="T4" fmla="*/ 0 w 13"/>
                  <a:gd name="T5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3">
                    <a:moveTo>
                      <a:pt x="0" y="9"/>
                    </a:moveTo>
                    <a:cubicBezTo>
                      <a:pt x="6" y="0"/>
                      <a:pt x="13" y="7"/>
                      <a:pt x="4" y="13"/>
                    </a:cubicBezTo>
                    <a:cubicBezTo>
                      <a:pt x="0" y="6"/>
                      <a:pt x="0" y="5"/>
                      <a:pt x="0" y="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0" name="Freeform 50"/>
              <p:cNvSpPr>
                <a:spLocks/>
              </p:cNvSpPr>
              <p:nvPr userDrawn="1"/>
            </p:nvSpPr>
            <p:spPr bwMode="ltGray">
              <a:xfrm>
                <a:off x="1627" y="353"/>
                <a:ext cx="813" cy="462"/>
              </a:xfrm>
              <a:custGeom>
                <a:avLst/>
                <a:gdLst>
                  <a:gd name="T0" fmla="*/ 812 w 812"/>
                  <a:gd name="T1" fmla="*/ 26 h 564"/>
                  <a:gd name="T2" fmla="*/ 778 w 812"/>
                  <a:gd name="T3" fmla="*/ 78 h 564"/>
                  <a:gd name="T4" fmla="*/ 748 w 812"/>
                  <a:gd name="T5" fmla="*/ 122 h 564"/>
                  <a:gd name="T6" fmla="*/ 722 w 812"/>
                  <a:gd name="T7" fmla="*/ 142 h 564"/>
                  <a:gd name="T8" fmla="*/ 634 w 812"/>
                  <a:gd name="T9" fmla="*/ 180 h 564"/>
                  <a:gd name="T10" fmla="*/ 632 w 812"/>
                  <a:gd name="T11" fmla="*/ 210 h 564"/>
                  <a:gd name="T12" fmla="*/ 604 w 812"/>
                  <a:gd name="T13" fmla="*/ 230 h 564"/>
                  <a:gd name="T14" fmla="*/ 620 w 812"/>
                  <a:gd name="T15" fmla="*/ 178 h 564"/>
                  <a:gd name="T16" fmla="*/ 576 w 812"/>
                  <a:gd name="T17" fmla="*/ 188 h 564"/>
                  <a:gd name="T18" fmla="*/ 556 w 812"/>
                  <a:gd name="T19" fmla="*/ 218 h 564"/>
                  <a:gd name="T20" fmla="*/ 596 w 812"/>
                  <a:gd name="T21" fmla="*/ 280 h 564"/>
                  <a:gd name="T22" fmla="*/ 594 w 812"/>
                  <a:gd name="T23" fmla="*/ 368 h 564"/>
                  <a:gd name="T24" fmla="*/ 542 w 812"/>
                  <a:gd name="T25" fmla="*/ 406 h 564"/>
                  <a:gd name="T26" fmla="*/ 522 w 812"/>
                  <a:gd name="T27" fmla="*/ 386 h 564"/>
                  <a:gd name="T28" fmla="*/ 482 w 812"/>
                  <a:gd name="T29" fmla="*/ 348 h 564"/>
                  <a:gd name="T30" fmla="*/ 462 w 812"/>
                  <a:gd name="T31" fmla="*/ 348 h 564"/>
                  <a:gd name="T32" fmla="*/ 450 w 812"/>
                  <a:gd name="T33" fmla="*/ 394 h 564"/>
                  <a:gd name="T34" fmla="*/ 500 w 812"/>
                  <a:gd name="T35" fmla="*/ 464 h 564"/>
                  <a:gd name="T36" fmla="*/ 510 w 812"/>
                  <a:gd name="T37" fmla="*/ 524 h 564"/>
                  <a:gd name="T38" fmla="*/ 526 w 812"/>
                  <a:gd name="T39" fmla="*/ 560 h 564"/>
                  <a:gd name="T40" fmla="*/ 492 w 812"/>
                  <a:gd name="T41" fmla="*/ 544 h 564"/>
                  <a:gd name="T42" fmla="*/ 470 w 812"/>
                  <a:gd name="T43" fmla="*/ 518 h 564"/>
                  <a:gd name="T44" fmla="*/ 422 w 812"/>
                  <a:gd name="T45" fmla="*/ 424 h 564"/>
                  <a:gd name="T46" fmla="*/ 426 w 812"/>
                  <a:gd name="T47" fmla="*/ 310 h 564"/>
                  <a:gd name="T48" fmla="*/ 422 w 812"/>
                  <a:gd name="T49" fmla="*/ 268 h 564"/>
                  <a:gd name="T50" fmla="*/ 412 w 812"/>
                  <a:gd name="T51" fmla="*/ 276 h 564"/>
                  <a:gd name="T52" fmla="*/ 386 w 812"/>
                  <a:gd name="T53" fmla="*/ 266 h 564"/>
                  <a:gd name="T54" fmla="*/ 360 w 812"/>
                  <a:gd name="T55" fmla="*/ 170 h 564"/>
                  <a:gd name="T56" fmla="*/ 330 w 812"/>
                  <a:gd name="T57" fmla="*/ 166 h 564"/>
                  <a:gd name="T58" fmla="*/ 288 w 812"/>
                  <a:gd name="T59" fmla="*/ 172 h 564"/>
                  <a:gd name="T60" fmla="*/ 242 w 812"/>
                  <a:gd name="T61" fmla="*/ 232 h 564"/>
                  <a:gd name="T62" fmla="*/ 196 w 812"/>
                  <a:gd name="T63" fmla="*/ 268 h 564"/>
                  <a:gd name="T64" fmla="*/ 184 w 812"/>
                  <a:gd name="T65" fmla="*/ 274 h 564"/>
                  <a:gd name="T66" fmla="*/ 160 w 812"/>
                  <a:gd name="T67" fmla="*/ 328 h 564"/>
                  <a:gd name="T68" fmla="*/ 152 w 812"/>
                  <a:gd name="T69" fmla="*/ 354 h 564"/>
                  <a:gd name="T70" fmla="*/ 128 w 812"/>
                  <a:gd name="T71" fmla="*/ 404 h 564"/>
                  <a:gd name="T72" fmla="*/ 94 w 812"/>
                  <a:gd name="T73" fmla="*/ 392 h 564"/>
                  <a:gd name="T74" fmla="*/ 66 w 812"/>
                  <a:gd name="T75" fmla="*/ 258 h 564"/>
                  <a:gd name="T76" fmla="*/ 72 w 812"/>
                  <a:gd name="T77" fmla="*/ 156 h 564"/>
                  <a:gd name="T78" fmla="*/ 44 w 812"/>
                  <a:gd name="T79" fmla="*/ 180 h 564"/>
                  <a:gd name="T80" fmla="*/ 20 w 812"/>
                  <a:gd name="T81" fmla="*/ 150 h 564"/>
                  <a:gd name="T82" fmla="*/ 24 w 812"/>
                  <a:gd name="T83" fmla="*/ 138 h 564"/>
                  <a:gd name="T84" fmla="*/ 0 w 812"/>
                  <a:gd name="T85" fmla="*/ 92 h 564"/>
                  <a:gd name="T86" fmla="*/ 798 w 812"/>
                  <a:gd name="T87" fmla="*/ 6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12" h="564">
                    <a:moveTo>
                      <a:pt x="798" y="6"/>
                    </a:moveTo>
                    <a:cubicBezTo>
                      <a:pt x="801" y="15"/>
                      <a:pt x="809" y="16"/>
                      <a:pt x="812" y="26"/>
                    </a:cubicBezTo>
                    <a:cubicBezTo>
                      <a:pt x="809" y="36"/>
                      <a:pt x="801" y="41"/>
                      <a:pt x="796" y="50"/>
                    </a:cubicBezTo>
                    <a:cubicBezTo>
                      <a:pt x="791" y="61"/>
                      <a:pt x="788" y="71"/>
                      <a:pt x="778" y="78"/>
                    </a:cubicBezTo>
                    <a:cubicBezTo>
                      <a:pt x="773" y="85"/>
                      <a:pt x="771" y="88"/>
                      <a:pt x="774" y="96"/>
                    </a:cubicBezTo>
                    <a:cubicBezTo>
                      <a:pt x="767" y="107"/>
                      <a:pt x="758" y="114"/>
                      <a:pt x="748" y="122"/>
                    </a:cubicBezTo>
                    <a:cubicBezTo>
                      <a:pt x="744" y="125"/>
                      <a:pt x="736" y="130"/>
                      <a:pt x="736" y="130"/>
                    </a:cubicBezTo>
                    <a:cubicBezTo>
                      <a:pt x="740" y="141"/>
                      <a:pt x="731" y="140"/>
                      <a:pt x="722" y="142"/>
                    </a:cubicBezTo>
                    <a:cubicBezTo>
                      <a:pt x="716" y="148"/>
                      <a:pt x="712" y="151"/>
                      <a:pt x="704" y="154"/>
                    </a:cubicBezTo>
                    <a:cubicBezTo>
                      <a:pt x="686" y="150"/>
                      <a:pt x="650" y="169"/>
                      <a:pt x="634" y="180"/>
                    </a:cubicBezTo>
                    <a:cubicBezTo>
                      <a:pt x="636" y="189"/>
                      <a:pt x="631" y="193"/>
                      <a:pt x="640" y="196"/>
                    </a:cubicBezTo>
                    <a:cubicBezTo>
                      <a:pt x="643" y="205"/>
                      <a:pt x="640" y="207"/>
                      <a:pt x="632" y="210"/>
                    </a:cubicBezTo>
                    <a:cubicBezTo>
                      <a:pt x="626" y="219"/>
                      <a:pt x="623" y="226"/>
                      <a:pt x="614" y="232"/>
                    </a:cubicBezTo>
                    <a:cubicBezTo>
                      <a:pt x="611" y="231"/>
                      <a:pt x="606" y="233"/>
                      <a:pt x="604" y="230"/>
                    </a:cubicBezTo>
                    <a:cubicBezTo>
                      <a:pt x="599" y="220"/>
                      <a:pt x="610" y="199"/>
                      <a:pt x="620" y="196"/>
                    </a:cubicBezTo>
                    <a:cubicBezTo>
                      <a:pt x="623" y="187"/>
                      <a:pt x="617" y="187"/>
                      <a:pt x="620" y="178"/>
                    </a:cubicBezTo>
                    <a:cubicBezTo>
                      <a:pt x="617" y="164"/>
                      <a:pt x="609" y="168"/>
                      <a:pt x="598" y="172"/>
                    </a:cubicBezTo>
                    <a:cubicBezTo>
                      <a:pt x="592" y="180"/>
                      <a:pt x="585" y="185"/>
                      <a:pt x="576" y="188"/>
                    </a:cubicBezTo>
                    <a:cubicBezTo>
                      <a:pt x="572" y="194"/>
                      <a:pt x="568" y="200"/>
                      <a:pt x="564" y="206"/>
                    </a:cubicBezTo>
                    <a:cubicBezTo>
                      <a:pt x="561" y="210"/>
                      <a:pt x="556" y="218"/>
                      <a:pt x="556" y="218"/>
                    </a:cubicBezTo>
                    <a:cubicBezTo>
                      <a:pt x="558" y="234"/>
                      <a:pt x="559" y="243"/>
                      <a:pt x="572" y="252"/>
                    </a:cubicBezTo>
                    <a:cubicBezTo>
                      <a:pt x="579" y="262"/>
                      <a:pt x="586" y="273"/>
                      <a:pt x="596" y="280"/>
                    </a:cubicBezTo>
                    <a:cubicBezTo>
                      <a:pt x="598" y="286"/>
                      <a:pt x="602" y="298"/>
                      <a:pt x="602" y="298"/>
                    </a:cubicBezTo>
                    <a:cubicBezTo>
                      <a:pt x="601" y="308"/>
                      <a:pt x="599" y="361"/>
                      <a:pt x="594" y="368"/>
                    </a:cubicBezTo>
                    <a:cubicBezTo>
                      <a:pt x="590" y="374"/>
                      <a:pt x="576" y="378"/>
                      <a:pt x="570" y="382"/>
                    </a:cubicBezTo>
                    <a:cubicBezTo>
                      <a:pt x="563" y="393"/>
                      <a:pt x="550" y="396"/>
                      <a:pt x="542" y="406"/>
                    </a:cubicBezTo>
                    <a:cubicBezTo>
                      <a:pt x="536" y="413"/>
                      <a:pt x="539" y="417"/>
                      <a:pt x="530" y="420"/>
                    </a:cubicBezTo>
                    <a:cubicBezTo>
                      <a:pt x="526" y="408"/>
                      <a:pt x="538" y="391"/>
                      <a:pt x="522" y="386"/>
                    </a:cubicBezTo>
                    <a:cubicBezTo>
                      <a:pt x="516" y="377"/>
                      <a:pt x="510" y="364"/>
                      <a:pt x="502" y="356"/>
                    </a:cubicBezTo>
                    <a:cubicBezTo>
                      <a:pt x="497" y="341"/>
                      <a:pt x="505" y="360"/>
                      <a:pt x="482" y="348"/>
                    </a:cubicBezTo>
                    <a:cubicBezTo>
                      <a:pt x="478" y="346"/>
                      <a:pt x="478" y="339"/>
                      <a:pt x="474" y="336"/>
                    </a:cubicBezTo>
                    <a:cubicBezTo>
                      <a:pt x="470" y="323"/>
                      <a:pt x="466" y="342"/>
                      <a:pt x="462" y="348"/>
                    </a:cubicBezTo>
                    <a:cubicBezTo>
                      <a:pt x="460" y="358"/>
                      <a:pt x="456" y="363"/>
                      <a:pt x="454" y="374"/>
                    </a:cubicBezTo>
                    <a:cubicBezTo>
                      <a:pt x="457" y="383"/>
                      <a:pt x="455" y="387"/>
                      <a:pt x="450" y="394"/>
                    </a:cubicBezTo>
                    <a:cubicBezTo>
                      <a:pt x="454" y="399"/>
                      <a:pt x="464" y="411"/>
                      <a:pt x="466" y="418"/>
                    </a:cubicBezTo>
                    <a:cubicBezTo>
                      <a:pt x="474" y="443"/>
                      <a:pt x="472" y="458"/>
                      <a:pt x="500" y="464"/>
                    </a:cubicBezTo>
                    <a:cubicBezTo>
                      <a:pt x="507" y="469"/>
                      <a:pt x="510" y="474"/>
                      <a:pt x="516" y="480"/>
                    </a:cubicBezTo>
                    <a:cubicBezTo>
                      <a:pt x="511" y="494"/>
                      <a:pt x="513" y="509"/>
                      <a:pt x="510" y="524"/>
                    </a:cubicBezTo>
                    <a:cubicBezTo>
                      <a:pt x="512" y="537"/>
                      <a:pt x="511" y="541"/>
                      <a:pt x="522" y="548"/>
                    </a:cubicBezTo>
                    <a:cubicBezTo>
                      <a:pt x="523" y="552"/>
                      <a:pt x="525" y="556"/>
                      <a:pt x="526" y="560"/>
                    </a:cubicBezTo>
                    <a:cubicBezTo>
                      <a:pt x="527" y="564"/>
                      <a:pt x="514" y="556"/>
                      <a:pt x="514" y="556"/>
                    </a:cubicBezTo>
                    <a:cubicBezTo>
                      <a:pt x="502" y="564"/>
                      <a:pt x="501" y="551"/>
                      <a:pt x="492" y="544"/>
                    </a:cubicBezTo>
                    <a:cubicBezTo>
                      <a:pt x="488" y="541"/>
                      <a:pt x="480" y="536"/>
                      <a:pt x="480" y="536"/>
                    </a:cubicBezTo>
                    <a:cubicBezTo>
                      <a:pt x="471" y="522"/>
                      <a:pt x="474" y="529"/>
                      <a:pt x="470" y="518"/>
                    </a:cubicBezTo>
                    <a:cubicBezTo>
                      <a:pt x="467" y="491"/>
                      <a:pt x="461" y="446"/>
                      <a:pt x="436" y="430"/>
                    </a:cubicBezTo>
                    <a:cubicBezTo>
                      <a:pt x="428" y="433"/>
                      <a:pt x="425" y="433"/>
                      <a:pt x="422" y="424"/>
                    </a:cubicBezTo>
                    <a:cubicBezTo>
                      <a:pt x="427" y="404"/>
                      <a:pt x="432" y="383"/>
                      <a:pt x="438" y="364"/>
                    </a:cubicBezTo>
                    <a:cubicBezTo>
                      <a:pt x="436" y="343"/>
                      <a:pt x="431" y="330"/>
                      <a:pt x="426" y="310"/>
                    </a:cubicBezTo>
                    <a:cubicBezTo>
                      <a:pt x="429" y="302"/>
                      <a:pt x="425" y="300"/>
                      <a:pt x="422" y="292"/>
                    </a:cubicBezTo>
                    <a:cubicBezTo>
                      <a:pt x="424" y="282"/>
                      <a:pt x="428" y="277"/>
                      <a:pt x="422" y="268"/>
                    </a:cubicBezTo>
                    <a:cubicBezTo>
                      <a:pt x="420" y="269"/>
                      <a:pt x="418" y="269"/>
                      <a:pt x="416" y="270"/>
                    </a:cubicBezTo>
                    <a:cubicBezTo>
                      <a:pt x="414" y="272"/>
                      <a:pt x="414" y="275"/>
                      <a:pt x="412" y="276"/>
                    </a:cubicBezTo>
                    <a:cubicBezTo>
                      <a:pt x="408" y="278"/>
                      <a:pt x="400" y="280"/>
                      <a:pt x="400" y="280"/>
                    </a:cubicBezTo>
                    <a:cubicBezTo>
                      <a:pt x="394" y="274"/>
                      <a:pt x="389" y="274"/>
                      <a:pt x="386" y="266"/>
                    </a:cubicBezTo>
                    <a:cubicBezTo>
                      <a:pt x="391" y="251"/>
                      <a:pt x="379" y="206"/>
                      <a:pt x="364" y="196"/>
                    </a:cubicBezTo>
                    <a:cubicBezTo>
                      <a:pt x="357" y="186"/>
                      <a:pt x="358" y="182"/>
                      <a:pt x="360" y="170"/>
                    </a:cubicBezTo>
                    <a:cubicBezTo>
                      <a:pt x="358" y="160"/>
                      <a:pt x="356" y="147"/>
                      <a:pt x="346" y="144"/>
                    </a:cubicBezTo>
                    <a:cubicBezTo>
                      <a:pt x="343" y="154"/>
                      <a:pt x="338" y="160"/>
                      <a:pt x="330" y="166"/>
                    </a:cubicBezTo>
                    <a:cubicBezTo>
                      <a:pt x="323" y="164"/>
                      <a:pt x="308" y="160"/>
                      <a:pt x="308" y="160"/>
                    </a:cubicBezTo>
                    <a:cubicBezTo>
                      <a:pt x="296" y="162"/>
                      <a:pt x="297" y="166"/>
                      <a:pt x="288" y="172"/>
                    </a:cubicBezTo>
                    <a:cubicBezTo>
                      <a:pt x="284" y="185"/>
                      <a:pt x="282" y="191"/>
                      <a:pt x="268" y="196"/>
                    </a:cubicBezTo>
                    <a:cubicBezTo>
                      <a:pt x="264" y="200"/>
                      <a:pt x="243" y="231"/>
                      <a:pt x="242" y="232"/>
                    </a:cubicBezTo>
                    <a:cubicBezTo>
                      <a:pt x="231" y="239"/>
                      <a:pt x="215" y="247"/>
                      <a:pt x="206" y="256"/>
                    </a:cubicBezTo>
                    <a:cubicBezTo>
                      <a:pt x="202" y="260"/>
                      <a:pt x="200" y="265"/>
                      <a:pt x="196" y="268"/>
                    </a:cubicBezTo>
                    <a:cubicBezTo>
                      <a:pt x="194" y="269"/>
                      <a:pt x="192" y="269"/>
                      <a:pt x="190" y="270"/>
                    </a:cubicBezTo>
                    <a:cubicBezTo>
                      <a:pt x="188" y="271"/>
                      <a:pt x="186" y="272"/>
                      <a:pt x="184" y="274"/>
                    </a:cubicBezTo>
                    <a:cubicBezTo>
                      <a:pt x="180" y="278"/>
                      <a:pt x="172" y="286"/>
                      <a:pt x="172" y="286"/>
                    </a:cubicBezTo>
                    <a:cubicBezTo>
                      <a:pt x="167" y="300"/>
                      <a:pt x="165" y="314"/>
                      <a:pt x="160" y="328"/>
                    </a:cubicBezTo>
                    <a:cubicBezTo>
                      <a:pt x="158" y="335"/>
                      <a:pt x="156" y="341"/>
                      <a:pt x="154" y="348"/>
                    </a:cubicBezTo>
                    <a:cubicBezTo>
                      <a:pt x="153" y="350"/>
                      <a:pt x="152" y="354"/>
                      <a:pt x="152" y="354"/>
                    </a:cubicBezTo>
                    <a:cubicBezTo>
                      <a:pt x="152" y="359"/>
                      <a:pt x="156" y="384"/>
                      <a:pt x="146" y="392"/>
                    </a:cubicBezTo>
                    <a:cubicBezTo>
                      <a:pt x="141" y="397"/>
                      <a:pt x="128" y="404"/>
                      <a:pt x="128" y="404"/>
                    </a:cubicBezTo>
                    <a:cubicBezTo>
                      <a:pt x="125" y="412"/>
                      <a:pt x="122" y="421"/>
                      <a:pt x="114" y="424"/>
                    </a:cubicBezTo>
                    <a:cubicBezTo>
                      <a:pt x="100" y="419"/>
                      <a:pt x="97" y="405"/>
                      <a:pt x="94" y="392"/>
                    </a:cubicBezTo>
                    <a:cubicBezTo>
                      <a:pt x="86" y="362"/>
                      <a:pt x="82" y="332"/>
                      <a:pt x="72" y="302"/>
                    </a:cubicBezTo>
                    <a:cubicBezTo>
                      <a:pt x="71" y="281"/>
                      <a:pt x="70" y="275"/>
                      <a:pt x="66" y="258"/>
                    </a:cubicBezTo>
                    <a:cubicBezTo>
                      <a:pt x="66" y="251"/>
                      <a:pt x="68" y="219"/>
                      <a:pt x="64" y="208"/>
                    </a:cubicBezTo>
                    <a:cubicBezTo>
                      <a:pt x="70" y="191"/>
                      <a:pt x="66" y="173"/>
                      <a:pt x="72" y="156"/>
                    </a:cubicBezTo>
                    <a:cubicBezTo>
                      <a:pt x="66" y="139"/>
                      <a:pt x="60" y="168"/>
                      <a:pt x="56" y="172"/>
                    </a:cubicBezTo>
                    <a:cubicBezTo>
                      <a:pt x="53" y="175"/>
                      <a:pt x="44" y="180"/>
                      <a:pt x="44" y="180"/>
                    </a:cubicBezTo>
                    <a:cubicBezTo>
                      <a:pt x="35" y="177"/>
                      <a:pt x="28" y="173"/>
                      <a:pt x="24" y="162"/>
                    </a:cubicBezTo>
                    <a:cubicBezTo>
                      <a:pt x="23" y="158"/>
                      <a:pt x="20" y="150"/>
                      <a:pt x="20" y="150"/>
                    </a:cubicBezTo>
                    <a:cubicBezTo>
                      <a:pt x="30" y="148"/>
                      <a:pt x="30" y="143"/>
                      <a:pt x="38" y="138"/>
                    </a:cubicBezTo>
                    <a:cubicBezTo>
                      <a:pt x="35" y="128"/>
                      <a:pt x="31" y="133"/>
                      <a:pt x="24" y="138"/>
                    </a:cubicBezTo>
                    <a:cubicBezTo>
                      <a:pt x="15" y="135"/>
                      <a:pt x="15" y="132"/>
                      <a:pt x="18" y="124"/>
                    </a:cubicBezTo>
                    <a:cubicBezTo>
                      <a:pt x="11" y="114"/>
                      <a:pt x="9" y="101"/>
                      <a:pt x="0" y="92"/>
                    </a:cubicBezTo>
                    <a:lnTo>
                      <a:pt x="76" y="0"/>
                    </a:lnTo>
                    <a:lnTo>
                      <a:pt x="798" y="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1" name="Freeform 51"/>
              <p:cNvSpPr>
                <a:spLocks/>
              </p:cNvSpPr>
              <p:nvPr userDrawn="1"/>
            </p:nvSpPr>
            <p:spPr bwMode="ltGray">
              <a:xfrm>
                <a:off x="1770" y="671"/>
                <a:ext cx="45" cy="71"/>
              </a:xfrm>
              <a:custGeom>
                <a:avLst/>
                <a:gdLst>
                  <a:gd name="T0" fmla="*/ 7 w 43"/>
                  <a:gd name="T1" fmla="*/ 11 h 85"/>
                  <a:gd name="T2" fmla="*/ 17 w 43"/>
                  <a:gd name="T3" fmla="*/ 3 h 85"/>
                  <a:gd name="T4" fmla="*/ 37 w 43"/>
                  <a:gd name="T5" fmla="*/ 33 h 85"/>
                  <a:gd name="T6" fmla="*/ 19 w 43"/>
                  <a:gd name="T7" fmla="*/ 85 h 85"/>
                  <a:gd name="T8" fmla="*/ 1 w 43"/>
                  <a:gd name="T9" fmla="*/ 69 h 85"/>
                  <a:gd name="T10" fmla="*/ 7 w 43"/>
                  <a:gd name="T11" fmla="*/ 1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85">
                    <a:moveTo>
                      <a:pt x="7" y="11"/>
                    </a:moveTo>
                    <a:cubicBezTo>
                      <a:pt x="4" y="2"/>
                      <a:pt x="9" y="0"/>
                      <a:pt x="17" y="3"/>
                    </a:cubicBezTo>
                    <a:cubicBezTo>
                      <a:pt x="24" y="13"/>
                      <a:pt x="28" y="24"/>
                      <a:pt x="37" y="33"/>
                    </a:cubicBezTo>
                    <a:cubicBezTo>
                      <a:pt x="43" y="52"/>
                      <a:pt x="40" y="78"/>
                      <a:pt x="19" y="85"/>
                    </a:cubicBezTo>
                    <a:cubicBezTo>
                      <a:pt x="6" y="81"/>
                      <a:pt x="5" y="81"/>
                      <a:pt x="1" y="69"/>
                    </a:cubicBezTo>
                    <a:cubicBezTo>
                      <a:pt x="2" y="66"/>
                      <a:pt x="0" y="4"/>
                      <a:pt x="7" y="1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2" name="Freeform 52"/>
              <p:cNvSpPr>
                <a:spLocks/>
              </p:cNvSpPr>
              <p:nvPr userDrawn="1"/>
            </p:nvSpPr>
            <p:spPr bwMode="ltGray">
              <a:xfrm>
                <a:off x="2394" y="431"/>
                <a:ext cx="42" cy="59"/>
              </a:xfrm>
              <a:custGeom>
                <a:avLst/>
                <a:gdLst>
                  <a:gd name="T0" fmla="*/ 13 w 44"/>
                  <a:gd name="T1" fmla="*/ 28 h 74"/>
                  <a:gd name="T2" fmla="*/ 29 w 44"/>
                  <a:gd name="T3" fmla="*/ 2 h 74"/>
                  <a:gd name="T4" fmla="*/ 43 w 44"/>
                  <a:gd name="T5" fmla="*/ 4 h 74"/>
                  <a:gd name="T6" fmla="*/ 39 w 44"/>
                  <a:gd name="T7" fmla="*/ 26 h 74"/>
                  <a:gd name="T8" fmla="*/ 13 w 44"/>
                  <a:gd name="T9" fmla="*/ 74 h 74"/>
                  <a:gd name="T10" fmla="*/ 7 w 44"/>
                  <a:gd name="T11" fmla="*/ 60 h 74"/>
                  <a:gd name="T12" fmla="*/ 3 w 44"/>
                  <a:gd name="T13" fmla="*/ 36 h 74"/>
                  <a:gd name="T14" fmla="*/ 13 w 44"/>
                  <a:gd name="T15" fmla="*/ 2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74">
                    <a:moveTo>
                      <a:pt x="13" y="28"/>
                    </a:moveTo>
                    <a:cubicBezTo>
                      <a:pt x="15" y="13"/>
                      <a:pt x="14" y="7"/>
                      <a:pt x="29" y="2"/>
                    </a:cubicBezTo>
                    <a:cubicBezTo>
                      <a:pt x="34" y="3"/>
                      <a:pt x="40" y="0"/>
                      <a:pt x="43" y="4"/>
                    </a:cubicBezTo>
                    <a:cubicBezTo>
                      <a:pt x="44" y="6"/>
                      <a:pt x="41" y="21"/>
                      <a:pt x="39" y="26"/>
                    </a:cubicBezTo>
                    <a:cubicBezTo>
                      <a:pt x="31" y="43"/>
                      <a:pt x="30" y="63"/>
                      <a:pt x="13" y="74"/>
                    </a:cubicBezTo>
                    <a:cubicBezTo>
                      <a:pt x="4" y="71"/>
                      <a:pt x="4" y="68"/>
                      <a:pt x="7" y="60"/>
                    </a:cubicBezTo>
                    <a:cubicBezTo>
                      <a:pt x="5" y="50"/>
                      <a:pt x="0" y="46"/>
                      <a:pt x="3" y="36"/>
                    </a:cubicBezTo>
                    <a:cubicBezTo>
                      <a:pt x="4" y="32"/>
                      <a:pt x="8" y="23"/>
                      <a:pt x="1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3" name="Freeform 53"/>
              <p:cNvSpPr>
                <a:spLocks/>
              </p:cNvSpPr>
              <p:nvPr userDrawn="1"/>
            </p:nvSpPr>
            <p:spPr bwMode="ltGray">
              <a:xfrm>
                <a:off x="2513" y="402"/>
                <a:ext cx="21" cy="24"/>
              </a:xfrm>
              <a:custGeom>
                <a:avLst/>
                <a:gdLst>
                  <a:gd name="T0" fmla="*/ 7 w 20"/>
                  <a:gd name="T1" fmla="*/ 16 h 30"/>
                  <a:gd name="T2" fmla="*/ 5 w 20"/>
                  <a:gd name="T3" fmla="*/ 30 h 30"/>
                  <a:gd name="T4" fmla="*/ 7 w 20"/>
                  <a:gd name="T5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30">
                    <a:moveTo>
                      <a:pt x="7" y="16"/>
                    </a:moveTo>
                    <a:cubicBezTo>
                      <a:pt x="18" y="0"/>
                      <a:pt x="20" y="20"/>
                      <a:pt x="5" y="30"/>
                    </a:cubicBezTo>
                    <a:cubicBezTo>
                      <a:pt x="0" y="23"/>
                      <a:pt x="1" y="22"/>
                      <a:pt x="7" y="1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4" name="Freeform 54"/>
              <p:cNvSpPr>
                <a:spLocks/>
              </p:cNvSpPr>
              <p:nvPr userDrawn="1"/>
            </p:nvSpPr>
            <p:spPr bwMode="ltGray">
              <a:xfrm>
                <a:off x="333" y="169"/>
                <a:ext cx="1015" cy="866"/>
              </a:xfrm>
              <a:custGeom>
                <a:avLst/>
                <a:gdLst>
                  <a:gd name="T0" fmla="*/ 481 w 682"/>
                  <a:gd name="T1" fmla="*/ 464 h 557"/>
                  <a:gd name="T2" fmla="*/ 486 w 682"/>
                  <a:gd name="T3" fmla="*/ 451 h 557"/>
                  <a:gd name="T4" fmla="*/ 500 w 682"/>
                  <a:gd name="T5" fmla="*/ 413 h 557"/>
                  <a:gd name="T6" fmla="*/ 309 w 682"/>
                  <a:gd name="T7" fmla="*/ 287 h 557"/>
                  <a:gd name="T8" fmla="*/ 282 w 682"/>
                  <a:gd name="T9" fmla="*/ 346 h 557"/>
                  <a:gd name="T10" fmla="*/ 303 w 682"/>
                  <a:gd name="T11" fmla="*/ 556 h 557"/>
                  <a:gd name="T12" fmla="*/ 282 w 682"/>
                  <a:gd name="T13" fmla="*/ 494 h 557"/>
                  <a:gd name="T14" fmla="*/ 242 w 682"/>
                  <a:gd name="T15" fmla="*/ 439 h 557"/>
                  <a:gd name="T16" fmla="*/ 245 w 682"/>
                  <a:gd name="T17" fmla="*/ 413 h 557"/>
                  <a:gd name="T18" fmla="*/ 247 w 682"/>
                  <a:gd name="T19" fmla="*/ 394 h 557"/>
                  <a:gd name="T20" fmla="*/ 220 w 682"/>
                  <a:gd name="T21" fmla="*/ 375 h 557"/>
                  <a:gd name="T22" fmla="*/ 194 w 682"/>
                  <a:gd name="T23" fmla="*/ 346 h 557"/>
                  <a:gd name="T24" fmla="*/ 148 w 682"/>
                  <a:gd name="T25" fmla="*/ 354 h 557"/>
                  <a:gd name="T26" fmla="*/ 126 w 682"/>
                  <a:gd name="T27" fmla="*/ 365 h 557"/>
                  <a:gd name="T28" fmla="*/ 78 w 682"/>
                  <a:gd name="T29" fmla="*/ 365 h 557"/>
                  <a:gd name="T30" fmla="*/ 22 w 682"/>
                  <a:gd name="T31" fmla="*/ 312 h 557"/>
                  <a:gd name="T32" fmla="*/ 11 w 682"/>
                  <a:gd name="T33" fmla="*/ 295 h 557"/>
                  <a:gd name="T34" fmla="*/ 0 w 682"/>
                  <a:gd name="T35" fmla="*/ 264 h 557"/>
                  <a:gd name="T36" fmla="*/ 24 w 682"/>
                  <a:gd name="T37" fmla="*/ 213 h 557"/>
                  <a:gd name="T38" fmla="*/ 32 w 682"/>
                  <a:gd name="T39" fmla="*/ 181 h 557"/>
                  <a:gd name="T40" fmla="*/ 51 w 682"/>
                  <a:gd name="T41" fmla="*/ 143 h 557"/>
                  <a:gd name="T42" fmla="*/ 81 w 682"/>
                  <a:gd name="T43" fmla="*/ 116 h 557"/>
                  <a:gd name="T44" fmla="*/ 167 w 682"/>
                  <a:gd name="T45" fmla="*/ 67 h 557"/>
                  <a:gd name="T46" fmla="*/ 220 w 682"/>
                  <a:gd name="T47" fmla="*/ 30 h 557"/>
                  <a:gd name="T48" fmla="*/ 258 w 682"/>
                  <a:gd name="T49" fmla="*/ 6 h 557"/>
                  <a:gd name="T50" fmla="*/ 363 w 682"/>
                  <a:gd name="T51" fmla="*/ 2 h 557"/>
                  <a:gd name="T52" fmla="*/ 398 w 682"/>
                  <a:gd name="T53" fmla="*/ 0 h 557"/>
                  <a:gd name="T54" fmla="*/ 384 w 682"/>
                  <a:gd name="T55" fmla="*/ 34 h 557"/>
                  <a:gd name="T56" fmla="*/ 443 w 682"/>
                  <a:gd name="T57" fmla="*/ 84 h 557"/>
                  <a:gd name="T58" fmla="*/ 497 w 682"/>
                  <a:gd name="T59" fmla="*/ 74 h 557"/>
                  <a:gd name="T60" fmla="*/ 529 w 682"/>
                  <a:gd name="T61" fmla="*/ 82 h 557"/>
                  <a:gd name="T62" fmla="*/ 559 w 682"/>
                  <a:gd name="T63" fmla="*/ 97 h 557"/>
                  <a:gd name="T64" fmla="*/ 572 w 682"/>
                  <a:gd name="T65" fmla="*/ 188 h 557"/>
                  <a:gd name="T66" fmla="*/ 572 w 682"/>
                  <a:gd name="T67" fmla="*/ 240 h 557"/>
                  <a:gd name="T68" fmla="*/ 599 w 682"/>
                  <a:gd name="T69" fmla="*/ 283 h 557"/>
                  <a:gd name="T70" fmla="*/ 645 w 682"/>
                  <a:gd name="T71" fmla="*/ 300 h 557"/>
                  <a:gd name="T72" fmla="*/ 680 w 682"/>
                  <a:gd name="T73" fmla="*/ 295 h 557"/>
                  <a:gd name="T74" fmla="*/ 664 w 682"/>
                  <a:gd name="T75" fmla="*/ 340 h 557"/>
                  <a:gd name="T76" fmla="*/ 599 w 682"/>
                  <a:gd name="T77" fmla="*/ 407 h 557"/>
                  <a:gd name="T78" fmla="*/ 548 w 682"/>
                  <a:gd name="T79" fmla="*/ 485 h 557"/>
                  <a:gd name="T80" fmla="*/ 556 w 682"/>
                  <a:gd name="T81" fmla="*/ 508 h 557"/>
                  <a:gd name="T82" fmla="*/ 435 w 682"/>
                  <a:gd name="T83" fmla="*/ 556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82" h="557">
                    <a:moveTo>
                      <a:pt x="435" y="556"/>
                    </a:moveTo>
                    <a:lnTo>
                      <a:pt x="481" y="464"/>
                    </a:lnTo>
                    <a:lnTo>
                      <a:pt x="473" y="449"/>
                    </a:lnTo>
                    <a:lnTo>
                      <a:pt x="486" y="451"/>
                    </a:lnTo>
                    <a:lnTo>
                      <a:pt x="495" y="441"/>
                    </a:lnTo>
                    <a:lnTo>
                      <a:pt x="500" y="413"/>
                    </a:lnTo>
                    <a:lnTo>
                      <a:pt x="500" y="371"/>
                    </a:lnTo>
                    <a:lnTo>
                      <a:pt x="309" y="287"/>
                    </a:lnTo>
                    <a:lnTo>
                      <a:pt x="296" y="308"/>
                    </a:lnTo>
                    <a:lnTo>
                      <a:pt x="282" y="346"/>
                    </a:lnTo>
                    <a:lnTo>
                      <a:pt x="396" y="557"/>
                    </a:lnTo>
                    <a:lnTo>
                      <a:pt x="303" y="556"/>
                    </a:lnTo>
                    <a:lnTo>
                      <a:pt x="304" y="536"/>
                    </a:lnTo>
                    <a:cubicBezTo>
                      <a:pt x="284" y="520"/>
                      <a:pt x="296" y="510"/>
                      <a:pt x="282" y="494"/>
                    </a:cubicBezTo>
                    <a:cubicBezTo>
                      <a:pt x="276" y="475"/>
                      <a:pt x="267" y="468"/>
                      <a:pt x="253" y="451"/>
                    </a:cubicBezTo>
                    <a:cubicBezTo>
                      <a:pt x="249" y="447"/>
                      <a:pt x="245" y="443"/>
                      <a:pt x="242" y="439"/>
                    </a:cubicBezTo>
                    <a:lnTo>
                      <a:pt x="237" y="432"/>
                    </a:lnTo>
                    <a:cubicBezTo>
                      <a:pt x="237" y="432"/>
                      <a:pt x="245" y="413"/>
                      <a:pt x="245" y="413"/>
                    </a:cubicBezTo>
                    <a:cubicBezTo>
                      <a:pt x="247" y="409"/>
                      <a:pt x="250" y="401"/>
                      <a:pt x="250" y="401"/>
                    </a:cubicBezTo>
                    <a:cubicBezTo>
                      <a:pt x="249" y="399"/>
                      <a:pt x="247" y="397"/>
                      <a:pt x="247" y="394"/>
                    </a:cubicBezTo>
                    <a:cubicBezTo>
                      <a:pt x="248" y="390"/>
                      <a:pt x="253" y="382"/>
                      <a:pt x="253" y="382"/>
                    </a:cubicBezTo>
                    <a:cubicBezTo>
                      <a:pt x="243" y="370"/>
                      <a:pt x="237" y="371"/>
                      <a:pt x="220" y="375"/>
                    </a:cubicBezTo>
                    <a:cubicBezTo>
                      <a:pt x="217" y="371"/>
                      <a:pt x="210" y="369"/>
                      <a:pt x="207" y="365"/>
                    </a:cubicBezTo>
                    <a:cubicBezTo>
                      <a:pt x="185" y="337"/>
                      <a:pt x="216" y="363"/>
                      <a:pt x="194" y="346"/>
                    </a:cubicBezTo>
                    <a:cubicBezTo>
                      <a:pt x="167" y="349"/>
                      <a:pt x="179" y="346"/>
                      <a:pt x="156" y="352"/>
                    </a:cubicBezTo>
                    <a:cubicBezTo>
                      <a:pt x="153" y="353"/>
                      <a:pt x="148" y="354"/>
                      <a:pt x="148" y="354"/>
                    </a:cubicBezTo>
                    <a:cubicBezTo>
                      <a:pt x="146" y="356"/>
                      <a:pt x="145" y="359"/>
                      <a:pt x="142" y="361"/>
                    </a:cubicBezTo>
                    <a:cubicBezTo>
                      <a:pt x="138" y="363"/>
                      <a:pt x="126" y="365"/>
                      <a:pt x="126" y="365"/>
                    </a:cubicBezTo>
                    <a:cubicBezTo>
                      <a:pt x="105" y="354"/>
                      <a:pt x="116" y="355"/>
                      <a:pt x="94" y="361"/>
                    </a:cubicBezTo>
                    <a:cubicBezTo>
                      <a:pt x="89" y="362"/>
                      <a:pt x="78" y="365"/>
                      <a:pt x="78" y="365"/>
                    </a:cubicBezTo>
                    <a:cubicBezTo>
                      <a:pt x="62" y="383"/>
                      <a:pt x="46" y="346"/>
                      <a:pt x="35" y="337"/>
                    </a:cubicBezTo>
                    <a:cubicBezTo>
                      <a:pt x="32" y="330"/>
                      <a:pt x="24" y="320"/>
                      <a:pt x="22" y="312"/>
                    </a:cubicBezTo>
                    <a:cubicBezTo>
                      <a:pt x="20" y="308"/>
                      <a:pt x="22" y="303"/>
                      <a:pt x="19" y="300"/>
                    </a:cubicBezTo>
                    <a:cubicBezTo>
                      <a:pt x="17" y="297"/>
                      <a:pt x="13" y="297"/>
                      <a:pt x="11" y="295"/>
                    </a:cubicBezTo>
                    <a:cubicBezTo>
                      <a:pt x="3" y="277"/>
                      <a:pt x="15" y="306"/>
                      <a:pt x="5" y="276"/>
                    </a:cubicBezTo>
                    <a:cubicBezTo>
                      <a:pt x="4" y="272"/>
                      <a:pt x="0" y="264"/>
                      <a:pt x="0" y="264"/>
                    </a:cubicBezTo>
                    <a:cubicBezTo>
                      <a:pt x="3" y="253"/>
                      <a:pt x="2" y="248"/>
                      <a:pt x="13" y="243"/>
                    </a:cubicBezTo>
                    <a:cubicBezTo>
                      <a:pt x="20" y="221"/>
                      <a:pt x="17" y="231"/>
                      <a:pt x="24" y="213"/>
                    </a:cubicBezTo>
                    <a:cubicBezTo>
                      <a:pt x="26" y="209"/>
                      <a:pt x="30" y="200"/>
                      <a:pt x="30" y="200"/>
                    </a:cubicBezTo>
                    <a:cubicBezTo>
                      <a:pt x="26" y="192"/>
                      <a:pt x="24" y="191"/>
                      <a:pt x="32" y="181"/>
                    </a:cubicBezTo>
                    <a:cubicBezTo>
                      <a:pt x="36" y="177"/>
                      <a:pt x="43" y="169"/>
                      <a:pt x="43" y="169"/>
                    </a:cubicBezTo>
                    <a:cubicBezTo>
                      <a:pt x="37" y="155"/>
                      <a:pt x="36" y="153"/>
                      <a:pt x="51" y="143"/>
                    </a:cubicBezTo>
                    <a:cubicBezTo>
                      <a:pt x="56" y="140"/>
                      <a:pt x="67" y="135"/>
                      <a:pt x="67" y="135"/>
                    </a:cubicBezTo>
                    <a:cubicBezTo>
                      <a:pt x="73" y="129"/>
                      <a:pt x="75" y="122"/>
                      <a:pt x="81" y="116"/>
                    </a:cubicBezTo>
                    <a:cubicBezTo>
                      <a:pt x="89" y="107"/>
                      <a:pt x="102" y="105"/>
                      <a:pt x="113" y="99"/>
                    </a:cubicBezTo>
                    <a:cubicBezTo>
                      <a:pt x="125" y="85"/>
                      <a:pt x="149" y="76"/>
                      <a:pt x="167" y="67"/>
                    </a:cubicBezTo>
                    <a:cubicBezTo>
                      <a:pt x="174" y="59"/>
                      <a:pt x="175" y="50"/>
                      <a:pt x="188" y="46"/>
                    </a:cubicBezTo>
                    <a:cubicBezTo>
                      <a:pt x="198" y="39"/>
                      <a:pt x="208" y="36"/>
                      <a:pt x="220" y="30"/>
                    </a:cubicBezTo>
                    <a:cubicBezTo>
                      <a:pt x="223" y="28"/>
                      <a:pt x="228" y="25"/>
                      <a:pt x="228" y="25"/>
                    </a:cubicBezTo>
                    <a:cubicBezTo>
                      <a:pt x="237" y="16"/>
                      <a:pt x="245" y="10"/>
                      <a:pt x="258" y="6"/>
                    </a:cubicBezTo>
                    <a:cubicBezTo>
                      <a:pt x="269" y="31"/>
                      <a:pt x="301" y="6"/>
                      <a:pt x="320" y="4"/>
                    </a:cubicBezTo>
                    <a:cubicBezTo>
                      <a:pt x="334" y="3"/>
                      <a:pt x="349" y="3"/>
                      <a:pt x="363" y="2"/>
                    </a:cubicBezTo>
                    <a:cubicBezTo>
                      <a:pt x="369" y="3"/>
                      <a:pt x="376" y="5"/>
                      <a:pt x="382" y="4"/>
                    </a:cubicBezTo>
                    <a:cubicBezTo>
                      <a:pt x="387" y="4"/>
                      <a:pt x="398" y="0"/>
                      <a:pt x="398" y="0"/>
                    </a:cubicBezTo>
                    <a:cubicBezTo>
                      <a:pt x="415" y="8"/>
                      <a:pt x="406" y="16"/>
                      <a:pt x="400" y="30"/>
                    </a:cubicBezTo>
                    <a:cubicBezTo>
                      <a:pt x="398" y="34"/>
                      <a:pt x="384" y="34"/>
                      <a:pt x="384" y="34"/>
                    </a:cubicBezTo>
                    <a:cubicBezTo>
                      <a:pt x="379" y="47"/>
                      <a:pt x="398" y="51"/>
                      <a:pt x="411" y="55"/>
                    </a:cubicBezTo>
                    <a:cubicBezTo>
                      <a:pt x="419" y="72"/>
                      <a:pt x="421" y="79"/>
                      <a:pt x="443" y="84"/>
                    </a:cubicBezTo>
                    <a:cubicBezTo>
                      <a:pt x="461" y="71"/>
                      <a:pt x="435" y="65"/>
                      <a:pt x="468" y="57"/>
                    </a:cubicBezTo>
                    <a:cubicBezTo>
                      <a:pt x="482" y="61"/>
                      <a:pt x="485" y="70"/>
                      <a:pt x="497" y="74"/>
                    </a:cubicBezTo>
                    <a:cubicBezTo>
                      <a:pt x="505" y="76"/>
                      <a:pt x="513" y="78"/>
                      <a:pt x="521" y="80"/>
                    </a:cubicBezTo>
                    <a:cubicBezTo>
                      <a:pt x="524" y="81"/>
                      <a:pt x="529" y="82"/>
                      <a:pt x="529" y="82"/>
                    </a:cubicBezTo>
                    <a:cubicBezTo>
                      <a:pt x="547" y="78"/>
                      <a:pt x="547" y="76"/>
                      <a:pt x="562" y="84"/>
                    </a:cubicBezTo>
                    <a:cubicBezTo>
                      <a:pt x="566" y="95"/>
                      <a:pt x="565" y="86"/>
                      <a:pt x="559" y="97"/>
                    </a:cubicBezTo>
                    <a:cubicBezTo>
                      <a:pt x="557" y="101"/>
                      <a:pt x="554" y="110"/>
                      <a:pt x="554" y="110"/>
                    </a:cubicBezTo>
                    <a:cubicBezTo>
                      <a:pt x="556" y="132"/>
                      <a:pt x="556" y="168"/>
                      <a:pt x="572" y="188"/>
                    </a:cubicBezTo>
                    <a:cubicBezTo>
                      <a:pt x="568" y="198"/>
                      <a:pt x="564" y="208"/>
                      <a:pt x="562" y="219"/>
                    </a:cubicBezTo>
                    <a:cubicBezTo>
                      <a:pt x="564" y="227"/>
                      <a:pt x="569" y="233"/>
                      <a:pt x="572" y="240"/>
                    </a:cubicBezTo>
                    <a:cubicBezTo>
                      <a:pt x="573" y="247"/>
                      <a:pt x="572" y="254"/>
                      <a:pt x="575" y="259"/>
                    </a:cubicBezTo>
                    <a:cubicBezTo>
                      <a:pt x="577" y="263"/>
                      <a:pt x="595" y="272"/>
                      <a:pt x="599" y="283"/>
                    </a:cubicBezTo>
                    <a:cubicBezTo>
                      <a:pt x="594" y="295"/>
                      <a:pt x="603" y="306"/>
                      <a:pt x="618" y="310"/>
                    </a:cubicBezTo>
                    <a:cubicBezTo>
                      <a:pt x="630" y="307"/>
                      <a:pt x="638" y="308"/>
                      <a:pt x="645" y="300"/>
                    </a:cubicBezTo>
                    <a:cubicBezTo>
                      <a:pt x="660" y="302"/>
                      <a:pt x="663" y="303"/>
                      <a:pt x="672" y="293"/>
                    </a:cubicBezTo>
                    <a:cubicBezTo>
                      <a:pt x="675" y="294"/>
                      <a:pt x="679" y="293"/>
                      <a:pt x="680" y="295"/>
                    </a:cubicBezTo>
                    <a:cubicBezTo>
                      <a:pt x="682" y="301"/>
                      <a:pt x="674" y="321"/>
                      <a:pt x="672" y="327"/>
                    </a:cubicBezTo>
                    <a:cubicBezTo>
                      <a:pt x="668" y="340"/>
                      <a:pt x="671" y="326"/>
                      <a:pt x="664" y="340"/>
                    </a:cubicBezTo>
                    <a:cubicBezTo>
                      <a:pt x="652" y="360"/>
                      <a:pt x="646" y="381"/>
                      <a:pt x="621" y="394"/>
                    </a:cubicBezTo>
                    <a:cubicBezTo>
                      <a:pt x="614" y="402"/>
                      <a:pt x="609" y="402"/>
                      <a:pt x="599" y="407"/>
                    </a:cubicBezTo>
                    <a:cubicBezTo>
                      <a:pt x="590" y="418"/>
                      <a:pt x="579" y="429"/>
                      <a:pt x="567" y="439"/>
                    </a:cubicBezTo>
                    <a:cubicBezTo>
                      <a:pt x="560" y="454"/>
                      <a:pt x="555" y="470"/>
                      <a:pt x="548" y="485"/>
                    </a:cubicBezTo>
                    <a:cubicBezTo>
                      <a:pt x="549" y="489"/>
                      <a:pt x="550" y="492"/>
                      <a:pt x="551" y="496"/>
                    </a:cubicBezTo>
                    <a:cubicBezTo>
                      <a:pt x="552" y="500"/>
                      <a:pt x="556" y="508"/>
                      <a:pt x="556" y="508"/>
                    </a:cubicBezTo>
                    <a:cubicBezTo>
                      <a:pt x="559" y="524"/>
                      <a:pt x="562" y="546"/>
                      <a:pt x="576" y="557"/>
                    </a:cubicBezTo>
                    <a:lnTo>
                      <a:pt x="435" y="55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5" name="Freeform 55"/>
              <p:cNvSpPr>
                <a:spLocks/>
              </p:cNvSpPr>
              <p:nvPr userDrawn="1"/>
            </p:nvSpPr>
            <p:spPr bwMode="ltGray">
              <a:xfrm>
                <a:off x="727" y="495"/>
                <a:ext cx="382" cy="540"/>
              </a:xfrm>
              <a:custGeom>
                <a:avLst/>
                <a:gdLst>
                  <a:gd name="T0" fmla="*/ 243 w 257"/>
                  <a:gd name="T1" fmla="*/ 347 h 347"/>
                  <a:gd name="T2" fmla="*/ 233 w 257"/>
                  <a:gd name="T3" fmla="*/ 301 h 347"/>
                  <a:gd name="T4" fmla="*/ 217 w 257"/>
                  <a:gd name="T5" fmla="*/ 288 h 347"/>
                  <a:gd name="T6" fmla="*/ 215 w 257"/>
                  <a:gd name="T7" fmla="*/ 269 h 347"/>
                  <a:gd name="T8" fmla="*/ 209 w 257"/>
                  <a:gd name="T9" fmla="*/ 254 h 347"/>
                  <a:gd name="T10" fmla="*/ 209 w 257"/>
                  <a:gd name="T11" fmla="*/ 229 h 347"/>
                  <a:gd name="T12" fmla="*/ 207 w 257"/>
                  <a:gd name="T13" fmla="*/ 214 h 347"/>
                  <a:gd name="T14" fmla="*/ 228 w 257"/>
                  <a:gd name="T15" fmla="*/ 202 h 347"/>
                  <a:gd name="T16" fmla="*/ 257 w 257"/>
                  <a:gd name="T17" fmla="*/ 197 h 347"/>
                  <a:gd name="T18" fmla="*/ 257 w 257"/>
                  <a:gd name="T19" fmla="*/ 136 h 347"/>
                  <a:gd name="T20" fmla="*/ 54 w 257"/>
                  <a:gd name="T21" fmla="*/ 96 h 347"/>
                  <a:gd name="T22" fmla="*/ 32 w 257"/>
                  <a:gd name="T23" fmla="*/ 98 h 347"/>
                  <a:gd name="T24" fmla="*/ 16 w 257"/>
                  <a:gd name="T25" fmla="*/ 102 h 347"/>
                  <a:gd name="T26" fmla="*/ 0 w 257"/>
                  <a:gd name="T27" fmla="*/ 149 h 347"/>
                  <a:gd name="T28" fmla="*/ 93 w 257"/>
                  <a:gd name="T29" fmla="*/ 346 h 347"/>
                  <a:gd name="T30" fmla="*/ 243 w 257"/>
                  <a:gd name="T31" fmla="*/ 34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7" h="347">
                    <a:moveTo>
                      <a:pt x="243" y="347"/>
                    </a:moveTo>
                    <a:lnTo>
                      <a:pt x="233" y="301"/>
                    </a:lnTo>
                    <a:lnTo>
                      <a:pt x="217" y="288"/>
                    </a:lnTo>
                    <a:lnTo>
                      <a:pt x="215" y="269"/>
                    </a:lnTo>
                    <a:lnTo>
                      <a:pt x="209" y="254"/>
                    </a:lnTo>
                    <a:lnTo>
                      <a:pt x="209" y="229"/>
                    </a:lnTo>
                    <a:lnTo>
                      <a:pt x="207" y="214"/>
                    </a:lnTo>
                    <a:lnTo>
                      <a:pt x="228" y="202"/>
                    </a:lnTo>
                    <a:lnTo>
                      <a:pt x="257" y="197"/>
                    </a:lnTo>
                    <a:lnTo>
                      <a:pt x="257" y="136"/>
                    </a:lnTo>
                    <a:cubicBezTo>
                      <a:pt x="209" y="119"/>
                      <a:pt x="13" y="0"/>
                      <a:pt x="54" y="96"/>
                    </a:cubicBezTo>
                    <a:cubicBezTo>
                      <a:pt x="36" y="106"/>
                      <a:pt x="57" y="97"/>
                      <a:pt x="32" y="98"/>
                    </a:cubicBezTo>
                    <a:cubicBezTo>
                      <a:pt x="27" y="99"/>
                      <a:pt x="16" y="102"/>
                      <a:pt x="16" y="102"/>
                    </a:cubicBezTo>
                    <a:lnTo>
                      <a:pt x="0" y="149"/>
                    </a:lnTo>
                    <a:lnTo>
                      <a:pt x="93" y="346"/>
                    </a:lnTo>
                    <a:lnTo>
                      <a:pt x="243" y="347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hlink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6" name="Freeform 56"/>
              <p:cNvSpPr>
                <a:spLocks/>
              </p:cNvSpPr>
              <p:nvPr userDrawn="1"/>
            </p:nvSpPr>
            <p:spPr bwMode="ltGray">
              <a:xfrm>
                <a:off x="1400" y="896"/>
                <a:ext cx="16" cy="29"/>
              </a:xfrm>
              <a:custGeom>
                <a:avLst/>
                <a:gdLst>
                  <a:gd name="T0" fmla="*/ 7 w 19"/>
                  <a:gd name="T1" fmla="*/ 25 h 37"/>
                  <a:gd name="T2" fmla="*/ 19 w 19"/>
                  <a:gd name="T3" fmla="*/ 21 h 37"/>
                  <a:gd name="T4" fmla="*/ 7 w 19"/>
                  <a:gd name="T5" fmla="*/ 2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37">
                    <a:moveTo>
                      <a:pt x="7" y="25"/>
                    </a:moveTo>
                    <a:cubicBezTo>
                      <a:pt x="0" y="4"/>
                      <a:pt x="12" y="0"/>
                      <a:pt x="19" y="21"/>
                    </a:cubicBezTo>
                    <a:cubicBezTo>
                      <a:pt x="14" y="37"/>
                      <a:pt x="18" y="36"/>
                      <a:pt x="7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7" name="Freeform 57"/>
              <p:cNvSpPr>
                <a:spLocks/>
              </p:cNvSpPr>
              <p:nvPr userDrawn="1"/>
            </p:nvSpPr>
            <p:spPr bwMode="ltGray">
              <a:xfrm>
                <a:off x="1379" y="617"/>
                <a:ext cx="21" cy="17"/>
              </a:xfrm>
              <a:custGeom>
                <a:avLst/>
                <a:gdLst>
                  <a:gd name="T0" fmla="*/ 12 w 22"/>
                  <a:gd name="T1" fmla="*/ 12 h 20"/>
                  <a:gd name="T2" fmla="*/ 16 w 22"/>
                  <a:gd name="T3" fmla="*/ 0 h 20"/>
                  <a:gd name="T4" fmla="*/ 20 w 22"/>
                  <a:gd name="T5" fmla="*/ 12 h 20"/>
                  <a:gd name="T6" fmla="*/ 8 w 22"/>
                  <a:gd name="T7" fmla="*/ 20 h 20"/>
                  <a:gd name="T8" fmla="*/ 12 w 22"/>
                  <a:gd name="T9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0">
                    <a:moveTo>
                      <a:pt x="12" y="12"/>
                    </a:moveTo>
                    <a:cubicBezTo>
                      <a:pt x="13" y="8"/>
                      <a:pt x="12" y="0"/>
                      <a:pt x="16" y="0"/>
                    </a:cubicBezTo>
                    <a:cubicBezTo>
                      <a:pt x="20" y="0"/>
                      <a:pt x="22" y="8"/>
                      <a:pt x="20" y="12"/>
                    </a:cubicBezTo>
                    <a:cubicBezTo>
                      <a:pt x="18" y="16"/>
                      <a:pt x="12" y="17"/>
                      <a:pt x="8" y="20"/>
                    </a:cubicBezTo>
                    <a:cubicBezTo>
                      <a:pt x="3" y="5"/>
                      <a:pt x="0" y="6"/>
                      <a:pt x="12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8" name="Freeform 58"/>
              <p:cNvSpPr>
                <a:spLocks/>
              </p:cNvSpPr>
              <p:nvPr userDrawn="1"/>
            </p:nvSpPr>
            <p:spPr bwMode="ltGray">
              <a:xfrm>
                <a:off x="453" y="275"/>
                <a:ext cx="58" cy="24"/>
              </a:xfrm>
              <a:custGeom>
                <a:avLst/>
                <a:gdLst>
                  <a:gd name="T0" fmla="*/ 24 w 57"/>
                  <a:gd name="T1" fmla="*/ 18 h 30"/>
                  <a:gd name="T2" fmla="*/ 32 w 57"/>
                  <a:gd name="T3" fmla="*/ 6 h 30"/>
                  <a:gd name="T4" fmla="*/ 36 w 57"/>
                  <a:gd name="T5" fmla="*/ 30 h 30"/>
                  <a:gd name="T6" fmla="*/ 24 w 57"/>
                  <a:gd name="T7" fmla="*/ 1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30">
                    <a:moveTo>
                      <a:pt x="24" y="18"/>
                    </a:moveTo>
                    <a:cubicBezTo>
                      <a:pt x="0" y="10"/>
                      <a:pt x="9" y="0"/>
                      <a:pt x="32" y="6"/>
                    </a:cubicBezTo>
                    <a:cubicBezTo>
                      <a:pt x="46" y="15"/>
                      <a:pt x="57" y="23"/>
                      <a:pt x="36" y="30"/>
                    </a:cubicBezTo>
                    <a:cubicBezTo>
                      <a:pt x="21" y="25"/>
                      <a:pt x="24" y="30"/>
                      <a:pt x="24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9" name="Freeform 59"/>
              <p:cNvSpPr>
                <a:spLocks/>
              </p:cNvSpPr>
              <p:nvPr userDrawn="1"/>
            </p:nvSpPr>
            <p:spPr bwMode="ltGray">
              <a:xfrm>
                <a:off x="1161" y="50"/>
                <a:ext cx="691" cy="569"/>
              </a:xfrm>
              <a:custGeom>
                <a:avLst/>
                <a:gdLst>
                  <a:gd name="T0" fmla="*/ 473 w 693"/>
                  <a:gd name="T1" fmla="*/ 464 h 696"/>
                  <a:gd name="T2" fmla="*/ 393 w 693"/>
                  <a:gd name="T3" fmla="*/ 452 h 696"/>
                  <a:gd name="T4" fmla="*/ 325 w 693"/>
                  <a:gd name="T5" fmla="*/ 412 h 696"/>
                  <a:gd name="T6" fmla="*/ 265 w 693"/>
                  <a:gd name="T7" fmla="*/ 400 h 696"/>
                  <a:gd name="T8" fmla="*/ 237 w 693"/>
                  <a:gd name="T9" fmla="*/ 416 h 696"/>
                  <a:gd name="T10" fmla="*/ 261 w 693"/>
                  <a:gd name="T11" fmla="*/ 428 h 696"/>
                  <a:gd name="T12" fmla="*/ 293 w 693"/>
                  <a:gd name="T13" fmla="*/ 468 h 696"/>
                  <a:gd name="T14" fmla="*/ 321 w 693"/>
                  <a:gd name="T15" fmla="*/ 476 h 696"/>
                  <a:gd name="T16" fmla="*/ 333 w 693"/>
                  <a:gd name="T17" fmla="*/ 536 h 696"/>
                  <a:gd name="T18" fmla="*/ 313 w 693"/>
                  <a:gd name="T19" fmla="*/ 552 h 696"/>
                  <a:gd name="T20" fmla="*/ 261 w 693"/>
                  <a:gd name="T21" fmla="*/ 616 h 696"/>
                  <a:gd name="T22" fmla="*/ 225 w 693"/>
                  <a:gd name="T23" fmla="*/ 628 h 696"/>
                  <a:gd name="T24" fmla="*/ 97 w 693"/>
                  <a:gd name="T25" fmla="*/ 696 h 696"/>
                  <a:gd name="T26" fmla="*/ 77 w 693"/>
                  <a:gd name="T27" fmla="*/ 616 h 696"/>
                  <a:gd name="T28" fmla="*/ 45 w 693"/>
                  <a:gd name="T29" fmla="*/ 524 h 696"/>
                  <a:gd name="T30" fmla="*/ 33 w 693"/>
                  <a:gd name="T31" fmla="*/ 448 h 696"/>
                  <a:gd name="T32" fmla="*/ 53 w 693"/>
                  <a:gd name="T33" fmla="*/ 344 h 696"/>
                  <a:gd name="T34" fmla="*/ 17 w 693"/>
                  <a:gd name="T35" fmla="*/ 392 h 696"/>
                  <a:gd name="T36" fmla="*/ 81 w 693"/>
                  <a:gd name="T37" fmla="*/ 280 h 696"/>
                  <a:gd name="T38" fmla="*/ 113 w 693"/>
                  <a:gd name="T39" fmla="*/ 204 h 696"/>
                  <a:gd name="T40" fmla="*/ 37 w 693"/>
                  <a:gd name="T41" fmla="*/ 204 h 696"/>
                  <a:gd name="T42" fmla="*/ 1 w 693"/>
                  <a:gd name="T43" fmla="*/ 196 h 696"/>
                  <a:gd name="T44" fmla="*/ 25 w 693"/>
                  <a:gd name="T45" fmla="*/ 140 h 696"/>
                  <a:gd name="T46" fmla="*/ 97 w 693"/>
                  <a:gd name="T47" fmla="*/ 112 h 696"/>
                  <a:gd name="T48" fmla="*/ 221 w 693"/>
                  <a:gd name="T49" fmla="*/ 124 h 696"/>
                  <a:gd name="T50" fmla="*/ 229 w 693"/>
                  <a:gd name="T51" fmla="*/ 64 h 696"/>
                  <a:gd name="T52" fmla="*/ 261 w 693"/>
                  <a:gd name="T53" fmla="*/ 0 h 696"/>
                  <a:gd name="T54" fmla="*/ 357 w 693"/>
                  <a:gd name="T55" fmla="*/ 44 h 696"/>
                  <a:gd name="T56" fmla="*/ 329 w 693"/>
                  <a:gd name="T57" fmla="*/ 88 h 696"/>
                  <a:gd name="T58" fmla="*/ 301 w 693"/>
                  <a:gd name="T59" fmla="*/ 176 h 696"/>
                  <a:gd name="T60" fmla="*/ 361 w 693"/>
                  <a:gd name="T61" fmla="*/ 192 h 696"/>
                  <a:gd name="T62" fmla="*/ 373 w 693"/>
                  <a:gd name="T63" fmla="*/ 136 h 696"/>
                  <a:gd name="T64" fmla="*/ 417 w 693"/>
                  <a:gd name="T65" fmla="*/ 92 h 696"/>
                  <a:gd name="T66" fmla="*/ 497 w 693"/>
                  <a:gd name="T67" fmla="*/ 88 h 696"/>
                  <a:gd name="T68" fmla="*/ 529 w 693"/>
                  <a:gd name="T69" fmla="*/ 52 h 696"/>
                  <a:gd name="T70" fmla="*/ 541 w 693"/>
                  <a:gd name="T71" fmla="*/ 460 h 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93" h="696">
                    <a:moveTo>
                      <a:pt x="541" y="460"/>
                    </a:moveTo>
                    <a:lnTo>
                      <a:pt x="473" y="464"/>
                    </a:lnTo>
                    <a:lnTo>
                      <a:pt x="441" y="452"/>
                    </a:lnTo>
                    <a:lnTo>
                      <a:pt x="393" y="452"/>
                    </a:lnTo>
                    <a:cubicBezTo>
                      <a:pt x="365" y="448"/>
                      <a:pt x="360" y="444"/>
                      <a:pt x="337" y="436"/>
                    </a:cubicBezTo>
                    <a:cubicBezTo>
                      <a:pt x="336" y="432"/>
                      <a:pt x="330" y="413"/>
                      <a:pt x="325" y="412"/>
                    </a:cubicBezTo>
                    <a:cubicBezTo>
                      <a:pt x="317" y="411"/>
                      <a:pt x="301" y="420"/>
                      <a:pt x="301" y="420"/>
                    </a:cubicBezTo>
                    <a:cubicBezTo>
                      <a:pt x="289" y="412"/>
                      <a:pt x="277" y="408"/>
                      <a:pt x="265" y="400"/>
                    </a:cubicBezTo>
                    <a:cubicBezTo>
                      <a:pt x="252" y="380"/>
                      <a:pt x="256" y="356"/>
                      <a:pt x="233" y="348"/>
                    </a:cubicBezTo>
                    <a:cubicBezTo>
                      <a:pt x="217" y="372"/>
                      <a:pt x="221" y="392"/>
                      <a:pt x="237" y="416"/>
                    </a:cubicBezTo>
                    <a:cubicBezTo>
                      <a:pt x="234" y="428"/>
                      <a:pt x="228" y="445"/>
                      <a:pt x="237" y="444"/>
                    </a:cubicBezTo>
                    <a:cubicBezTo>
                      <a:pt x="247" y="443"/>
                      <a:pt x="261" y="428"/>
                      <a:pt x="261" y="428"/>
                    </a:cubicBezTo>
                    <a:cubicBezTo>
                      <a:pt x="258" y="450"/>
                      <a:pt x="243" y="475"/>
                      <a:pt x="269" y="484"/>
                    </a:cubicBezTo>
                    <a:cubicBezTo>
                      <a:pt x="277" y="479"/>
                      <a:pt x="288" y="476"/>
                      <a:pt x="293" y="468"/>
                    </a:cubicBezTo>
                    <a:cubicBezTo>
                      <a:pt x="302" y="454"/>
                      <a:pt x="303" y="446"/>
                      <a:pt x="317" y="436"/>
                    </a:cubicBezTo>
                    <a:cubicBezTo>
                      <a:pt x="315" y="448"/>
                      <a:pt x="306" y="467"/>
                      <a:pt x="321" y="476"/>
                    </a:cubicBezTo>
                    <a:cubicBezTo>
                      <a:pt x="328" y="480"/>
                      <a:pt x="345" y="484"/>
                      <a:pt x="345" y="484"/>
                    </a:cubicBezTo>
                    <a:cubicBezTo>
                      <a:pt x="382" y="472"/>
                      <a:pt x="347" y="527"/>
                      <a:pt x="333" y="536"/>
                    </a:cubicBezTo>
                    <a:cubicBezTo>
                      <a:pt x="330" y="540"/>
                      <a:pt x="329" y="545"/>
                      <a:pt x="325" y="548"/>
                    </a:cubicBezTo>
                    <a:cubicBezTo>
                      <a:pt x="322" y="551"/>
                      <a:pt x="316" y="549"/>
                      <a:pt x="313" y="552"/>
                    </a:cubicBezTo>
                    <a:cubicBezTo>
                      <a:pt x="300" y="565"/>
                      <a:pt x="320" y="575"/>
                      <a:pt x="293" y="584"/>
                    </a:cubicBezTo>
                    <a:cubicBezTo>
                      <a:pt x="286" y="595"/>
                      <a:pt x="272" y="610"/>
                      <a:pt x="261" y="616"/>
                    </a:cubicBezTo>
                    <a:cubicBezTo>
                      <a:pt x="254" y="620"/>
                      <a:pt x="245" y="621"/>
                      <a:pt x="237" y="624"/>
                    </a:cubicBezTo>
                    <a:cubicBezTo>
                      <a:pt x="233" y="625"/>
                      <a:pt x="225" y="628"/>
                      <a:pt x="225" y="628"/>
                    </a:cubicBezTo>
                    <a:cubicBezTo>
                      <a:pt x="215" y="659"/>
                      <a:pt x="212" y="652"/>
                      <a:pt x="173" y="656"/>
                    </a:cubicBezTo>
                    <a:cubicBezTo>
                      <a:pt x="140" y="667"/>
                      <a:pt x="132" y="687"/>
                      <a:pt x="97" y="696"/>
                    </a:cubicBezTo>
                    <a:cubicBezTo>
                      <a:pt x="77" y="691"/>
                      <a:pt x="75" y="687"/>
                      <a:pt x="81" y="668"/>
                    </a:cubicBezTo>
                    <a:cubicBezTo>
                      <a:pt x="77" y="646"/>
                      <a:pt x="72" y="639"/>
                      <a:pt x="77" y="616"/>
                    </a:cubicBezTo>
                    <a:cubicBezTo>
                      <a:pt x="73" y="598"/>
                      <a:pt x="71" y="587"/>
                      <a:pt x="61" y="572"/>
                    </a:cubicBezTo>
                    <a:cubicBezTo>
                      <a:pt x="58" y="551"/>
                      <a:pt x="51" y="543"/>
                      <a:pt x="45" y="524"/>
                    </a:cubicBezTo>
                    <a:cubicBezTo>
                      <a:pt x="52" y="502"/>
                      <a:pt x="58" y="496"/>
                      <a:pt x="49" y="472"/>
                    </a:cubicBezTo>
                    <a:cubicBezTo>
                      <a:pt x="46" y="463"/>
                      <a:pt x="33" y="448"/>
                      <a:pt x="33" y="448"/>
                    </a:cubicBezTo>
                    <a:cubicBezTo>
                      <a:pt x="42" y="422"/>
                      <a:pt x="42" y="408"/>
                      <a:pt x="33" y="380"/>
                    </a:cubicBezTo>
                    <a:cubicBezTo>
                      <a:pt x="49" y="369"/>
                      <a:pt x="48" y="362"/>
                      <a:pt x="53" y="344"/>
                    </a:cubicBezTo>
                    <a:cubicBezTo>
                      <a:pt x="47" y="327"/>
                      <a:pt x="49" y="308"/>
                      <a:pt x="33" y="332"/>
                    </a:cubicBezTo>
                    <a:cubicBezTo>
                      <a:pt x="40" y="353"/>
                      <a:pt x="29" y="374"/>
                      <a:pt x="17" y="392"/>
                    </a:cubicBezTo>
                    <a:cubicBezTo>
                      <a:pt x="6" y="360"/>
                      <a:pt x="10" y="340"/>
                      <a:pt x="13" y="304"/>
                    </a:cubicBezTo>
                    <a:cubicBezTo>
                      <a:pt x="44" y="314"/>
                      <a:pt x="54" y="289"/>
                      <a:pt x="81" y="280"/>
                    </a:cubicBezTo>
                    <a:cubicBezTo>
                      <a:pt x="94" y="261"/>
                      <a:pt x="85" y="242"/>
                      <a:pt x="105" y="228"/>
                    </a:cubicBezTo>
                    <a:cubicBezTo>
                      <a:pt x="108" y="220"/>
                      <a:pt x="110" y="212"/>
                      <a:pt x="113" y="204"/>
                    </a:cubicBezTo>
                    <a:cubicBezTo>
                      <a:pt x="116" y="196"/>
                      <a:pt x="89" y="196"/>
                      <a:pt x="89" y="196"/>
                    </a:cubicBezTo>
                    <a:cubicBezTo>
                      <a:pt x="81" y="221"/>
                      <a:pt x="58" y="211"/>
                      <a:pt x="37" y="204"/>
                    </a:cubicBezTo>
                    <a:cubicBezTo>
                      <a:pt x="33" y="207"/>
                      <a:pt x="30" y="213"/>
                      <a:pt x="25" y="212"/>
                    </a:cubicBezTo>
                    <a:cubicBezTo>
                      <a:pt x="16" y="210"/>
                      <a:pt x="1" y="196"/>
                      <a:pt x="1" y="196"/>
                    </a:cubicBezTo>
                    <a:cubicBezTo>
                      <a:pt x="4" y="186"/>
                      <a:pt x="4" y="174"/>
                      <a:pt x="9" y="164"/>
                    </a:cubicBezTo>
                    <a:cubicBezTo>
                      <a:pt x="13" y="155"/>
                      <a:pt x="25" y="140"/>
                      <a:pt x="25" y="140"/>
                    </a:cubicBezTo>
                    <a:cubicBezTo>
                      <a:pt x="0" y="132"/>
                      <a:pt x="25" y="128"/>
                      <a:pt x="37" y="124"/>
                    </a:cubicBezTo>
                    <a:cubicBezTo>
                      <a:pt x="58" y="131"/>
                      <a:pt x="75" y="116"/>
                      <a:pt x="97" y="112"/>
                    </a:cubicBezTo>
                    <a:cubicBezTo>
                      <a:pt x="135" y="87"/>
                      <a:pt x="159" y="122"/>
                      <a:pt x="197" y="132"/>
                    </a:cubicBezTo>
                    <a:cubicBezTo>
                      <a:pt x="205" y="129"/>
                      <a:pt x="213" y="127"/>
                      <a:pt x="221" y="124"/>
                    </a:cubicBezTo>
                    <a:cubicBezTo>
                      <a:pt x="225" y="123"/>
                      <a:pt x="226" y="147"/>
                      <a:pt x="233" y="120"/>
                    </a:cubicBezTo>
                    <a:lnTo>
                      <a:pt x="229" y="64"/>
                    </a:lnTo>
                    <a:lnTo>
                      <a:pt x="209" y="40"/>
                    </a:lnTo>
                    <a:cubicBezTo>
                      <a:pt x="243" y="21"/>
                      <a:pt x="240" y="21"/>
                      <a:pt x="261" y="0"/>
                    </a:cubicBezTo>
                    <a:cubicBezTo>
                      <a:pt x="297" y="16"/>
                      <a:pt x="333" y="32"/>
                      <a:pt x="369" y="48"/>
                    </a:cubicBezTo>
                    <a:cubicBezTo>
                      <a:pt x="373" y="50"/>
                      <a:pt x="361" y="44"/>
                      <a:pt x="357" y="44"/>
                    </a:cubicBezTo>
                    <a:cubicBezTo>
                      <a:pt x="349" y="45"/>
                      <a:pt x="333" y="52"/>
                      <a:pt x="333" y="52"/>
                    </a:cubicBezTo>
                    <a:cubicBezTo>
                      <a:pt x="322" y="68"/>
                      <a:pt x="318" y="71"/>
                      <a:pt x="329" y="88"/>
                    </a:cubicBezTo>
                    <a:cubicBezTo>
                      <a:pt x="308" y="119"/>
                      <a:pt x="323" y="118"/>
                      <a:pt x="333" y="148"/>
                    </a:cubicBezTo>
                    <a:cubicBezTo>
                      <a:pt x="320" y="157"/>
                      <a:pt x="314" y="167"/>
                      <a:pt x="301" y="176"/>
                    </a:cubicBezTo>
                    <a:cubicBezTo>
                      <a:pt x="306" y="213"/>
                      <a:pt x="303" y="213"/>
                      <a:pt x="337" y="220"/>
                    </a:cubicBezTo>
                    <a:cubicBezTo>
                      <a:pt x="358" y="216"/>
                      <a:pt x="368" y="214"/>
                      <a:pt x="361" y="192"/>
                    </a:cubicBezTo>
                    <a:cubicBezTo>
                      <a:pt x="362" y="177"/>
                      <a:pt x="362" y="162"/>
                      <a:pt x="365" y="148"/>
                    </a:cubicBezTo>
                    <a:cubicBezTo>
                      <a:pt x="366" y="143"/>
                      <a:pt x="369" y="133"/>
                      <a:pt x="373" y="136"/>
                    </a:cubicBezTo>
                    <a:cubicBezTo>
                      <a:pt x="379" y="140"/>
                      <a:pt x="376" y="149"/>
                      <a:pt x="377" y="156"/>
                    </a:cubicBezTo>
                    <a:cubicBezTo>
                      <a:pt x="404" y="147"/>
                      <a:pt x="409" y="116"/>
                      <a:pt x="417" y="92"/>
                    </a:cubicBezTo>
                    <a:cubicBezTo>
                      <a:pt x="422" y="76"/>
                      <a:pt x="453" y="74"/>
                      <a:pt x="465" y="72"/>
                    </a:cubicBezTo>
                    <a:cubicBezTo>
                      <a:pt x="472" y="92"/>
                      <a:pt x="477" y="93"/>
                      <a:pt x="497" y="88"/>
                    </a:cubicBezTo>
                    <a:cubicBezTo>
                      <a:pt x="512" y="78"/>
                      <a:pt x="515" y="74"/>
                      <a:pt x="509" y="56"/>
                    </a:cubicBezTo>
                    <a:cubicBezTo>
                      <a:pt x="523" y="46"/>
                      <a:pt x="517" y="46"/>
                      <a:pt x="529" y="52"/>
                    </a:cubicBezTo>
                    <a:lnTo>
                      <a:pt x="693" y="72"/>
                    </a:lnTo>
                    <a:lnTo>
                      <a:pt x="541" y="46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0" name="Freeform 60"/>
              <p:cNvSpPr>
                <a:spLocks/>
              </p:cNvSpPr>
              <p:nvPr userDrawn="1"/>
            </p:nvSpPr>
            <p:spPr bwMode="ltGray">
              <a:xfrm>
                <a:off x="689" y="6"/>
                <a:ext cx="1386" cy="232"/>
              </a:xfrm>
              <a:custGeom>
                <a:avLst/>
                <a:gdLst>
                  <a:gd name="T0" fmla="*/ 825 w 931"/>
                  <a:gd name="T1" fmla="*/ 0 h 149"/>
                  <a:gd name="T2" fmla="*/ 143 w 931"/>
                  <a:gd name="T3" fmla="*/ 29 h 149"/>
                  <a:gd name="T4" fmla="*/ 91 w 931"/>
                  <a:gd name="T5" fmla="*/ 42 h 149"/>
                  <a:gd name="T6" fmla="*/ 62 w 931"/>
                  <a:gd name="T7" fmla="*/ 42 h 149"/>
                  <a:gd name="T8" fmla="*/ 22 w 931"/>
                  <a:gd name="T9" fmla="*/ 77 h 149"/>
                  <a:gd name="T10" fmla="*/ 0 w 931"/>
                  <a:gd name="T11" fmla="*/ 105 h 149"/>
                  <a:gd name="T12" fmla="*/ 59 w 931"/>
                  <a:gd name="T13" fmla="*/ 115 h 149"/>
                  <a:gd name="T14" fmla="*/ 97 w 931"/>
                  <a:gd name="T15" fmla="*/ 96 h 149"/>
                  <a:gd name="T16" fmla="*/ 108 w 931"/>
                  <a:gd name="T17" fmla="*/ 84 h 149"/>
                  <a:gd name="T18" fmla="*/ 167 w 931"/>
                  <a:gd name="T19" fmla="*/ 52 h 149"/>
                  <a:gd name="T20" fmla="*/ 215 w 931"/>
                  <a:gd name="T21" fmla="*/ 46 h 149"/>
                  <a:gd name="T22" fmla="*/ 237 w 931"/>
                  <a:gd name="T23" fmla="*/ 94 h 149"/>
                  <a:gd name="T24" fmla="*/ 188 w 931"/>
                  <a:gd name="T25" fmla="*/ 109 h 149"/>
                  <a:gd name="T26" fmla="*/ 231 w 931"/>
                  <a:gd name="T27" fmla="*/ 113 h 149"/>
                  <a:gd name="T28" fmla="*/ 250 w 931"/>
                  <a:gd name="T29" fmla="*/ 90 h 149"/>
                  <a:gd name="T30" fmla="*/ 266 w 931"/>
                  <a:gd name="T31" fmla="*/ 92 h 149"/>
                  <a:gd name="T32" fmla="*/ 253 w 931"/>
                  <a:gd name="T33" fmla="*/ 54 h 149"/>
                  <a:gd name="T34" fmla="*/ 266 w 931"/>
                  <a:gd name="T35" fmla="*/ 44 h 149"/>
                  <a:gd name="T36" fmla="*/ 277 w 931"/>
                  <a:gd name="T37" fmla="*/ 88 h 149"/>
                  <a:gd name="T38" fmla="*/ 266 w 931"/>
                  <a:gd name="T39" fmla="*/ 113 h 149"/>
                  <a:gd name="T40" fmla="*/ 296 w 931"/>
                  <a:gd name="T41" fmla="*/ 130 h 149"/>
                  <a:gd name="T42" fmla="*/ 299 w 931"/>
                  <a:gd name="T43" fmla="*/ 92 h 149"/>
                  <a:gd name="T44" fmla="*/ 331 w 931"/>
                  <a:gd name="T45" fmla="*/ 103 h 149"/>
                  <a:gd name="T46" fmla="*/ 382 w 931"/>
                  <a:gd name="T47" fmla="*/ 73 h 149"/>
                  <a:gd name="T48" fmla="*/ 409 w 931"/>
                  <a:gd name="T49" fmla="*/ 50 h 149"/>
                  <a:gd name="T50" fmla="*/ 439 w 931"/>
                  <a:gd name="T51" fmla="*/ 56 h 149"/>
                  <a:gd name="T52" fmla="*/ 455 w 931"/>
                  <a:gd name="T53" fmla="*/ 50 h 149"/>
                  <a:gd name="T54" fmla="*/ 431 w 931"/>
                  <a:gd name="T55" fmla="*/ 44 h 149"/>
                  <a:gd name="T56" fmla="*/ 474 w 931"/>
                  <a:gd name="T57" fmla="*/ 35 h 149"/>
                  <a:gd name="T58" fmla="*/ 544 w 931"/>
                  <a:gd name="T59" fmla="*/ 54 h 149"/>
                  <a:gd name="T60" fmla="*/ 581 w 931"/>
                  <a:gd name="T61" fmla="*/ 42 h 149"/>
                  <a:gd name="T62" fmla="*/ 584 w 931"/>
                  <a:gd name="T63" fmla="*/ 63 h 149"/>
                  <a:gd name="T64" fmla="*/ 568 w 931"/>
                  <a:gd name="T65" fmla="*/ 101 h 149"/>
                  <a:gd name="T66" fmla="*/ 611 w 931"/>
                  <a:gd name="T67" fmla="*/ 88 h 149"/>
                  <a:gd name="T68" fmla="*/ 624 w 931"/>
                  <a:gd name="T69" fmla="*/ 80 h 149"/>
                  <a:gd name="T70" fmla="*/ 648 w 931"/>
                  <a:gd name="T71" fmla="*/ 61 h 149"/>
                  <a:gd name="T72" fmla="*/ 794 w 931"/>
                  <a:gd name="T73" fmla="*/ 8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31" h="149">
                    <a:moveTo>
                      <a:pt x="794" y="84"/>
                    </a:moveTo>
                    <a:cubicBezTo>
                      <a:pt x="813" y="72"/>
                      <a:pt x="931" y="14"/>
                      <a:pt x="825" y="0"/>
                    </a:cubicBezTo>
                    <a:lnTo>
                      <a:pt x="159" y="0"/>
                    </a:lnTo>
                    <a:cubicBezTo>
                      <a:pt x="149" y="12"/>
                      <a:pt x="162" y="18"/>
                      <a:pt x="143" y="29"/>
                    </a:cubicBezTo>
                    <a:cubicBezTo>
                      <a:pt x="130" y="44"/>
                      <a:pt x="133" y="39"/>
                      <a:pt x="116" y="48"/>
                    </a:cubicBezTo>
                    <a:cubicBezTo>
                      <a:pt x="108" y="46"/>
                      <a:pt x="100" y="44"/>
                      <a:pt x="91" y="42"/>
                    </a:cubicBezTo>
                    <a:cubicBezTo>
                      <a:pt x="89" y="41"/>
                      <a:pt x="83" y="40"/>
                      <a:pt x="83" y="40"/>
                    </a:cubicBezTo>
                    <a:cubicBezTo>
                      <a:pt x="76" y="40"/>
                      <a:pt x="68" y="39"/>
                      <a:pt x="62" y="42"/>
                    </a:cubicBezTo>
                    <a:cubicBezTo>
                      <a:pt x="54" y="45"/>
                      <a:pt x="46" y="61"/>
                      <a:pt x="38" y="67"/>
                    </a:cubicBezTo>
                    <a:cubicBezTo>
                      <a:pt x="32" y="71"/>
                      <a:pt x="27" y="74"/>
                      <a:pt x="22" y="77"/>
                    </a:cubicBezTo>
                    <a:cubicBezTo>
                      <a:pt x="16" y="81"/>
                      <a:pt x="5" y="86"/>
                      <a:pt x="5" y="86"/>
                    </a:cubicBezTo>
                    <a:cubicBezTo>
                      <a:pt x="9" y="95"/>
                      <a:pt x="7" y="97"/>
                      <a:pt x="0" y="105"/>
                    </a:cubicBezTo>
                    <a:cubicBezTo>
                      <a:pt x="17" y="107"/>
                      <a:pt x="22" y="107"/>
                      <a:pt x="16" y="120"/>
                    </a:cubicBezTo>
                    <a:cubicBezTo>
                      <a:pt x="27" y="122"/>
                      <a:pt x="48" y="116"/>
                      <a:pt x="59" y="115"/>
                    </a:cubicBezTo>
                    <a:cubicBezTo>
                      <a:pt x="71" y="112"/>
                      <a:pt x="73" y="117"/>
                      <a:pt x="83" y="111"/>
                    </a:cubicBezTo>
                    <a:cubicBezTo>
                      <a:pt x="89" y="96"/>
                      <a:pt x="83" y="100"/>
                      <a:pt x="97" y="96"/>
                    </a:cubicBezTo>
                    <a:cubicBezTo>
                      <a:pt x="100" y="94"/>
                      <a:pt x="103" y="93"/>
                      <a:pt x="105" y="90"/>
                    </a:cubicBezTo>
                    <a:cubicBezTo>
                      <a:pt x="106" y="88"/>
                      <a:pt x="106" y="85"/>
                      <a:pt x="108" y="84"/>
                    </a:cubicBezTo>
                    <a:cubicBezTo>
                      <a:pt x="112" y="80"/>
                      <a:pt x="140" y="69"/>
                      <a:pt x="148" y="67"/>
                    </a:cubicBezTo>
                    <a:cubicBezTo>
                      <a:pt x="160" y="52"/>
                      <a:pt x="153" y="56"/>
                      <a:pt x="167" y="52"/>
                    </a:cubicBezTo>
                    <a:cubicBezTo>
                      <a:pt x="178" y="55"/>
                      <a:pt x="179" y="62"/>
                      <a:pt x="191" y="58"/>
                    </a:cubicBezTo>
                    <a:cubicBezTo>
                      <a:pt x="199" y="52"/>
                      <a:pt x="206" y="51"/>
                      <a:pt x="215" y="46"/>
                    </a:cubicBezTo>
                    <a:cubicBezTo>
                      <a:pt x="226" y="58"/>
                      <a:pt x="217" y="46"/>
                      <a:pt x="223" y="69"/>
                    </a:cubicBezTo>
                    <a:cubicBezTo>
                      <a:pt x="226" y="79"/>
                      <a:pt x="233" y="85"/>
                      <a:pt x="237" y="94"/>
                    </a:cubicBezTo>
                    <a:cubicBezTo>
                      <a:pt x="227" y="100"/>
                      <a:pt x="229" y="104"/>
                      <a:pt x="218" y="107"/>
                    </a:cubicBezTo>
                    <a:cubicBezTo>
                      <a:pt x="207" y="120"/>
                      <a:pt x="203" y="113"/>
                      <a:pt x="188" y="109"/>
                    </a:cubicBezTo>
                    <a:cubicBezTo>
                      <a:pt x="191" y="117"/>
                      <a:pt x="200" y="127"/>
                      <a:pt x="210" y="132"/>
                    </a:cubicBezTo>
                    <a:cubicBezTo>
                      <a:pt x="218" y="114"/>
                      <a:pt x="211" y="122"/>
                      <a:pt x="231" y="113"/>
                    </a:cubicBezTo>
                    <a:cubicBezTo>
                      <a:pt x="237" y="111"/>
                      <a:pt x="248" y="105"/>
                      <a:pt x="248" y="105"/>
                    </a:cubicBezTo>
                    <a:cubicBezTo>
                      <a:pt x="248" y="100"/>
                      <a:pt x="246" y="94"/>
                      <a:pt x="250" y="90"/>
                    </a:cubicBezTo>
                    <a:cubicBezTo>
                      <a:pt x="253" y="88"/>
                      <a:pt x="254" y="96"/>
                      <a:pt x="258" y="96"/>
                    </a:cubicBezTo>
                    <a:cubicBezTo>
                      <a:pt x="262" y="97"/>
                      <a:pt x="264" y="94"/>
                      <a:pt x="266" y="92"/>
                    </a:cubicBezTo>
                    <a:cubicBezTo>
                      <a:pt x="262" y="82"/>
                      <a:pt x="252" y="77"/>
                      <a:pt x="248" y="67"/>
                    </a:cubicBezTo>
                    <a:cubicBezTo>
                      <a:pt x="250" y="63"/>
                      <a:pt x="255" y="58"/>
                      <a:pt x="253" y="54"/>
                    </a:cubicBezTo>
                    <a:cubicBezTo>
                      <a:pt x="251" y="50"/>
                      <a:pt x="248" y="42"/>
                      <a:pt x="248" y="42"/>
                    </a:cubicBezTo>
                    <a:cubicBezTo>
                      <a:pt x="256" y="32"/>
                      <a:pt x="259" y="35"/>
                      <a:pt x="266" y="44"/>
                    </a:cubicBezTo>
                    <a:cubicBezTo>
                      <a:pt x="270" y="56"/>
                      <a:pt x="276" y="61"/>
                      <a:pt x="285" y="71"/>
                    </a:cubicBezTo>
                    <a:cubicBezTo>
                      <a:pt x="281" y="81"/>
                      <a:pt x="289" y="82"/>
                      <a:pt x="277" y="88"/>
                    </a:cubicBezTo>
                    <a:cubicBezTo>
                      <a:pt x="262" y="106"/>
                      <a:pt x="278" y="83"/>
                      <a:pt x="274" y="101"/>
                    </a:cubicBezTo>
                    <a:cubicBezTo>
                      <a:pt x="274" y="105"/>
                      <a:pt x="268" y="109"/>
                      <a:pt x="266" y="113"/>
                    </a:cubicBezTo>
                    <a:cubicBezTo>
                      <a:pt x="270" y="122"/>
                      <a:pt x="268" y="125"/>
                      <a:pt x="261" y="132"/>
                    </a:cubicBezTo>
                    <a:cubicBezTo>
                      <a:pt x="268" y="149"/>
                      <a:pt x="282" y="134"/>
                      <a:pt x="296" y="130"/>
                    </a:cubicBezTo>
                    <a:cubicBezTo>
                      <a:pt x="299" y="122"/>
                      <a:pt x="295" y="119"/>
                      <a:pt x="299" y="111"/>
                    </a:cubicBezTo>
                    <a:cubicBezTo>
                      <a:pt x="296" y="105"/>
                      <a:pt x="288" y="97"/>
                      <a:pt x="299" y="92"/>
                    </a:cubicBezTo>
                    <a:cubicBezTo>
                      <a:pt x="303" y="90"/>
                      <a:pt x="315" y="88"/>
                      <a:pt x="315" y="88"/>
                    </a:cubicBezTo>
                    <a:cubicBezTo>
                      <a:pt x="326" y="91"/>
                      <a:pt x="325" y="95"/>
                      <a:pt x="331" y="103"/>
                    </a:cubicBezTo>
                    <a:cubicBezTo>
                      <a:pt x="339" y="84"/>
                      <a:pt x="331" y="90"/>
                      <a:pt x="361" y="92"/>
                    </a:cubicBezTo>
                    <a:cubicBezTo>
                      <a:pt x="355" y="76"/>
                      <a:pt x="365" y="76"/>
                      <a:pt x="382" y="73"/>
                    </a:cubicBezTo>
                    <a:cubicBezTo>
                      <a:pt x="383" y="71"/>
                      <a:pt x="387" y="57"/>
                      <a:pt x="393" y="54"/>
                    </a:cubicBezTo>
                    <a:cubicBezTo>
                      <a:pt x="398" y="52"/>
                      <a:pt x="409" y="50"/>
                      <a:pt x="409" y="50"/>
                    </a:cubicBezTo>
                    <a:cubicBezTo>
                      <a:pt x="430" y="54"/>
                      <a:pt x="413" y="58"/>
                      <a:pt x="431" y="63"/>
                    </a:cubicBezTo>
                    <a:cubicBezTo>
                      <a:pt x="433" y="61"/>
                      <a:pt x="435" y="57"/>
                      <a:pt x="439" y="56"/>
                    </a:cubicBezTo>
                    <a:cubicBezTo>
                      <a:pt x="445" y="55"/>
                      <a:pt x="452" y="61"/>
                      <a:pt x="457" y="58"/>
                    </a:cubicBezTo>
                    <a:cubicBezTo>
                      <a:pt x="461" y="57"/>
                      <a:pt x="457" y="52"/>
                      <a:pt x="455" y="50"/>
                    </a:cubicBezTo>
                    <a:cubicBezTo>
                      <a:pt x="451" y="47"/>
                      <a:pt x="444" y="47"/>
                      <a:pt x="439" y="46"/>
                    </a:cubicBezTo>
                    <a:cubicBezTo>
                      <a:pt x="436" y="45"/>
                      <a:pt x="431" y="44"/>
                      <a:pt x="431" y="44"/>
                    </a:cubicBezTo>
                    <a:cubicBezTo>
                      <a:pt x="440" y="38"/>
                      <a:pt x="443" y="36"/>
                      <a:pt x="455" y="40"/>
                    </a:cubicBezTo>
                    <a:cubicBezTo>
                      <a:pt x="461" y="38"/>
                      <a:pt x="467" y="35"/>
                      <a:pt x="474" y="35"/>
                    </a:cubicBezTo>
                    <a:cubicBezTo>
                      <a:pt x="483" y="36"/>
                      <a:pt x="511" y="43"/>
                      <a:pt x="519" y="46"/>
                    </a:cubicBezTo>
                    <a:cubicBezTo>
                      <a:pt x="527" y="49"/>
                      <a:pt x="544" y="54"/>
                      <a:pt x="544" y="54"/>
                    </a:cubicBezTo>
                    <a:cubicBezTo>
                      <a:pt x="548" y="54"/>
                      <a:pt x="560" y="52"/>
                      <a:pt x="565" y="50"/>
                    </a:cubicBezTo>
                    <a:cubicBezTo>
                      <a:pt x="570" y="47"/>
                      <a:pt x="581" y="42"/>
                      <a:pt x="581" y="42"/>
                    </a:cubicBezTo>
                    <a:cubicBezTo>
                      <a:pt x="585" y="42"/>
                      <a:pt x="598" y="44"/>
                      <a:pt x="600" y="48"/>
                    </a:cubicBezTo>
                    <a:cubicBezTo>
                      <a:pt x="603" y="55"/>
                      <a:pt x="589" y="61"/>
                      <a:pt x="584" y="63"/>
                    </a:cubicBezTo>
                    <a:cubicBezTo>
                      <a:pt x="576" y="69"/>
                      <a:pt x="568" y="69"/>
                      <a:pt x="565" y="77"/>
                    </a:cubicBezTo>
                    <a:cubicBezTo>
                      <a:pt x="568" y="86"/>
                      <a:pt x="564" y="92"/>
                      <a:pt x="568" y="101"/>
                    </a:cubicBezTo>
                    <a:cubicBezTo>
                      <a:pt x="574" y="93"/>
                      <a:pt x="577" y="91"/>
                      <a:pt x="589" y="94"/>
                    </a:cubicBezTo>
                    <a:cubicBezTo>
                      <a:pt x="595" y="108"/>
                      <a:pt x="602" y="93"/>
                      <a:pt x="611" y="88"/>
                    </a:cubicBezTo>
                    <a:cubicBezTo>
                      <a:pt x="613" y="86"/>
                      <a:pt x="613" y="83"/>
                      <a:pt x="616" y="82"/>
                    </a:cubicBezTo>
                    <a:cubicBezTo>
                      <a:pt x="618" y="80"/>
                      <a:pt x="622" y="81"/>
                      <a:pt x="624" y="80"/>
                    </a:cubicBezTo>
                    <a:cubicBezTo>
                      <a:pt x="626" y="78"/>
                      <a:pt x="626" y="75"/>
                      <a:pt x="627" y="73"/>
                    </a:cubicBezTo>
                    <a:cubicBezTo>
                      <a:pt x="632" y="65"/>
                      <a:pt x="638" y="63"/>
                      <a:pt x="648" y="61"/>
                    </a:cubicBezTo>
                    <a:cubicBezTo>
                      <a:pt x="664" y="62"/>
                      <a:pt x="684" y="69"/>
                      <a:pt x="700" y="69"/>
                    </a:cubicBezTo>
                    <a:lnTo>
                      <a:pt x="794" y="84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1" name="Freeform 61"/>
              <p:cNvSpPr>
                <a:spLocks/>
              </p:cNvSpPr>
              <p:nvPr userDrawn="1"/>
            </p:nvSpPr>
            <p:spPr bwMode="ltGray">
              <a:xfrm>
                <a:off x="971" y="91"/>
                <a:ext cx="30" cy="25"/>
              </a:xfrm>
              <a:custGeom>
                <a:avLst/>
                <a:gdLst>
                  <a:gd name="T0" fmla="*/ 3 w 31"/>
                  <a:gd name="T1" fmla="*/ 28 h 30"/>
                  <a:gd name="T2" fmla="*/ 31 w 31"/>
                  <a:gd name="T3" fmla="*/ 0 h 30"/>
                  <a:gd name="T4" fmla="*/ 19 w 31"/>
                  <a:gd name="T5" fmla="*/ 24 h 30"/>
                  <a:gd name="T6" fmla="*/ 3 w 31"/>
                  <a:gd name="T7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30">
                    <a:moveTo>
                      <a:pt x="3" y="28"/>
                    </a:moveTo>
                    <a:cubicBezTo>
                      <a:pt x="8" y="8"/>
                      <a:pt x="12" y="6"/>
                      <a:pt x="31" y="0"/>
                    </a:cubicBezTo>
                    <a:cubicBezTo>
                      <a:pt x="29" y="5"/>
                      <a:pt x="25" y="22"/>
                      <a:pt x="19" y="24"/>
                    </a:cubicBezTo>
                    <a:cubicBezTo>
                      <a:pt x="0" y="30"/>
                      <a:pt x="3" y="9"/>
                      <a:pt x="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2" name="Freeform 62"/>
              <p:cNvSpPr>
                <a:spLocks/>
              </p:cNvSpPr>
              <p:nvPr userDrawn="1"/>
            </p:nvSpPr>
            <p:spPr bwMode="ltGray">
              <a:xfrm>
                <a:off x="935" y="125"/>
                <a:ext cx="45" cy="27"/>
              </a:xfrm>
              <a:custGeom>
                <a:avLst/>
                <a:gdLst>
                  <a:gd name="T0" fmla="*/ 6 w 44"/>
                  <a:gd name="T1" fmla="*/ 32 h 32"/>
                  <a:gd name="T2" fmla="*/ 22 w 44"/>
                  <a:gd name="T3" fmla="*/ 0 h 32"/>
                  <a:gd name="T4" fmla="*/ 38 w 44"/>
                  <a:gd name="T5" fmla="*/ 4 h 32"/>
                  <a:gd name="T6" fmla="*/ 6 w 44"/>
                  <a:gd name="T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32">
                    <a:moveTo>
                      <a:pt x="6" y="32"/>
                    </a:moveTo>
                    <a:cubicBezTo>
                      <a:pt x="0" y="14"/>
                      <a:pt x="7" y="10"/>
                      <a:pt x="22" y="0"/>
                    </a:cubicBezTo>
                    <a:cubicBezTo>
                      <a:pt x="27" y="1"/>
                      <a:pt x="35" y="0"/>
                      <a:pt x="38" y="4"/>
                    </a:cubicBezTo>
                    <a:cubicBezTo>
                      <a:pt x="44" y="13"/>
                      <a:pt x="16" y="32"/>
                      <a:pt x="6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3" name="Freeform 63"/>
              <p:cNvSpPr>
                <a:spLocks/>
              </p:cNvSpPr>
              <p:nvPr userDrawn="1"/>
            </p:nvSpPr>
            <p:spPr bwMode="ltGray">
              <a:xfrm>
                <a:off x="1081" y="226"/>
                <a:ext cx="75" cy="14"/>
              </a:xfrm>
              <a:custGeom>
                <a:avLst/>
                <a:gdLst>
                  <a:gd name="T0" fmla="*/ 37 w 76"/>
                  <a:gd name="T1" fmla="*/ 18 h 18"/>
                  <a:gd name="T2" fmla="*/ 25 w 76"/>
                  <a:gd name="T3" fmla="*/ 2 h 18"/>
                  <a:gd name="T4" fmla="*/ 37 w 76"/>
                  <a:gd name="T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18">
                    <a:moveTo>
                      <a:pt x="37" y="18"/>
                    </a:moveTo>
                    <a:cubicBezTo>
                      <a:pt x="25" y="14"/>
                      <a:pt x="0" y="10"/>
                      <a:pt x="25" y="2"/>
                    </a:cubicBezTo>
                    <a:cubicBezTo>
                      <a:pt x="76" y="9"/>
                      <a:pt x="46" y="0"/>
                      <a:pt x="37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4" name="Freeform 64"/>
              <p:cNvSpPr>
                <a:spLocks/>
              </p:cNvSpPr>
              <p:nvPr userDrawn="1"/>
            </p:nvSpPr>
            <p:spPr bwMode="ltGray">
              <a:xfrm>
                <a:off x="1210" y="223"/>
                <a:ext cx="42" cy="37"/>
              </a:xfrm>
              <a:custGeom>
                <a:avLst/>
                <a:gdLst>
                  <a:gd name="T0" fmla="*/ 0 w 42"/>
                  <a:gd name="T1" fmla="*/ 21 h 44"/>
                  <a:gd name="T2" fmla="*/ 12 w 42"/>
                  <a:gd name="T3" fmla="*/ 9 h 44"/>
                  <a:gd name="T4" fmla="*/ 0 w 42"/>
                  <a:gd name="T5" fmla="*/ 2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44">
                    <a:moveTo>
                      <a:pt x="0" y="21"/>
                    </a:moveTo>
                    <a:cubicBezTo>
                      <a:pt x="4" y="17"/>
                      <a:pt x="7" y="11"/>
                      <a:pt x="12" y="9"/>
                    </a:cubicBezTo>
                    <a:cubicBezTo>
                      <a:pt x="42" y="0"/>
                      <a:pt x="23" y="44"/>
                      <a:pt x="0" y="2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5" name="Freeform 65"/>
              <p:cNvSpPr>
                <a:spLocks/>
              </p:cNvSpPr>
              <p:nvPr userDrawn="1"/>
            </p:nvSpPr>
            <p:spPr bwMode="ltGray">
              <a:xfrm>
                <a:off x="865" y="123"/>
                <a:ext cx="33" cy="24"/>
              </a:xfrm>
              <a:custGeom>
                <a:avLst/>
                <a:gdLst>
                  <a:gd name="T0" fmla="*/ 7 w 31"/>
                  <a:gd name="T1" fmla="*/ 22 h 30"/>
                  <a:gd name="T2" fmla="*/ 31 w 31"/>
                  <a:gd name="T3" fmla="*/ 10 h 30"/>
                  <a:gd name="T4" fmla="*/ 7 w 31"/>
                  <a:gd name="T5" fmla="*/ 2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30">
                    <a:moveTo>
                      <a:pt x="7" y="22"/>
                    </a:moveTo>
                    <a:cubicBezTo>
                      <a:pt x="0" y="0"/>
                      <a:pt x="15" y="6"/>
                      <a:pt x="31" y="10"/>
                    </a:cubicBezTo>
                    <a:cubicBezTo>
                      <a:pt x="14" y="16"/>
                      <a:pt x="15" y="30"/>
                      <a:pt x="7" y="2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6239" name="Group 159"/>
            <p:cNvGrpSpPr>
              <a:grpSpLocks/>
            </p:cNvGrpSpPr>
            <p:nvPr userDrawn="1"/>
          </p:nvGrpSpPr>
          <p:grpSpPr bwMode="auto">
            <a:xfrm>
              <a:off x="7" y="6"/>
              <a:ext cx="5739" cy="1022"/>
              <a:chOff x="1056" y="111"/>
              <a:chExt cx="2448" cy="418"/>
            </a:xfrm>
          </p:grpSpPr>
          <p:sp>
            <p:nvSpPr>
              <p:cNvPr id="46190" name="Line 110"/>
              <p:cNvSpPr>
                <a:spLocks noChangeShapeType="1"/>
              </p:cNvSpPr>
              <p:nvPr/>
            </p:nvSpPr>
            <p:spPr bwMode="white">
              <a:xfrm>
                <a:off x="1056" y="332"/>
                <a:ext cx="2448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2" name="Line 112"/>
              <p:cNvSpPr>
                <a:spLocks noChangeShapeType="1"/>
              </p:cNvSpPr>
              <p:nvPr/>
            </p:nvSpPr>
            <p:spPr bwMode="white">
              <a:xfrm>
                <a:off x="1254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3" name="Line 113"/>
              <p:cNvSpPr>
                <a:spLocks noChangeShapeType="1"/>
              </p:cNvSpPr>
              <p:nvPr/>
            </p:nvSpPr>
            <p:spPr bwMode="white">
              <a:xfrm>
                <a:off x="1482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4" name="Line 114"/>
              <p:cNvSpPr>
                <a:spLocks noChangeShapeType="1"/>
              </p:cNvSpPr>
              <p:nvPr/>
            </p:nvSpPr>
            <p:spPr bwMode="white">
              <a:xfrm>
                <a:off x="1710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5" name="Line 115"/>
              <p:cNvSpPr>
                <a:spLocks noChangeShapeType="1"/>
              </p:cNvSpPr>
              <p:nvPr/>
            </p:nvSpPr>
            <p:spPr bwMode="white">
              <a:xfrm>
                <a:off x="1938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6" name="Line 116"/>
              <p:cNvSpPr>
                <a:spLocks noChangeShapeType="1"/>
              </p:cNvSpPr>
              <p:nvPr/>
            </p:nvSpPr>
            <p:spPr bwMode="white">
              <a:xfrm>
                <a:off x="2166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7" name="Line 117"/>
              <p:cNvSpPr>
                <a:spLocks noChangeShapeType="1"/>
              </p:cNvSpPr>
              <p:nvPr/>
            </p:nvSpPr>
            <p:spPr bwMode="white">
              <a:xfrm>
                <a:off x="2394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8" name="Line 118"/>
              <p:cNvSpPr>
                <a:spLocks noChangeShapeType="1"/>
              </p:cNvSpPr>
              <p:nvPr/>
            </p:nvSpPr>
            <p:spPr bwMode="white">
              <a:xfrm>
                <a:off x="2622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9" name="Line 119"/>
              <p:cNvSpPr>
                <a:spLocks noChangeShapeType="1"/>
              </p:cNvSpPr>
              <p:nvPr/>
            </p:nvSpPr>
            <p:spPr bwMode="white">
              <a:xfrm>
                <a:off x="2850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00" name="Line 120"/>
              <p:cNvSpPr>
                <a:spLocks noChangeShapeType="1"/>
              </p:cNvSpPr>
              <p:nvPr/>
            </p:nvSpPr>
            <p:spPr bwMode="white">
              <a:xfrm>
                <a:off x="3078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01" name="Line 121"/>
              <p:cNvSpPr>
                <a:spLocks noChangeShapeType="1"/>
              </p:cNvSpPr>
              <p:nvPr/>
            </p:nvSpPr>
            <p:spPr bwMode="white">
              <a:xfrm>
                <a:off x="3306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6240" name="Group 160"/>
            <p:cNvGrpSpPr>
              <a:grpSpLocks/>
            </p:cNvGrpSpPr>
            <p:nvPr userDrawn="1"/>
          </p:nvGrpSpPr>
          <p:grpSpPr bwMode="auto">
            <a:xfrm>
              <a:off x="363" y="1"/>
              <a:ext cx="4919" cy="1034"/>
              <a:chOff x="1208" y="109"/>
              <a:chExt cx="2098" cy="423"/>
            </a:xfrm>
          </p:grpSpPr>
          <p:sp>
            <p:nvSpPr>
              <p:cNvPr id="46212" name="Line 132"/>
              <p:cNvSpPr>
                <a:spLocks noChangeShapeType="1"/>
              </p:cNvSpPr>
              <p:nvPr/>
            </p:nvSpPr>
            <p:spPr bwMode="ltGray">
              <a:xfrm>
                <a:off x="2850" y="110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13" name="Line 133"/>
              <p:cNvSpPr>
                <a:spLocks noChangeShapeType="1"/>
              </p:cNvSpPr>
              <p:nvPr/>
            </p:nvSpPr>
            <p:spPr bwMode="ltGray">
              <a:xfrm>
                <a:off x="2972" y="332"/>
                <a:ext cx="7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14" name="Line 134"/>
              <p:cNvSpPr>
                <a:spLocks noChangeShapeType="1"/>
              </p:cNvSpPr>
              <p:nvPr/>
            </p:nvSpPr>
            <p:spPr bwMode="ltGray">
              <a:xfrm>
                <a:off x="3078" y="350"/>
                <a:ext cx="0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15" name="Line 135"/>
              <p:cNvSpPr>
                <a:spLocks noChangeShapeType="1"/>
              </p:cNvSpPr>
              <p:nvPr/>
            </p:nvSpPr>
            <p:spPr bwMode="ltGray">
              <a:xfrm>
                <a:off x="3306" y="450"/>
                <a:ext cx="0" cy="79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25" name="Line 145"/>
              <p:cNvSpPr>
                <a:spLocks noChangeShapeType="1"/>
              </p:cNvSpPr>
              <p:nvPr/>
            </p:nvSpPr>
            <p:spPr bwMode="ltGray">
              <a:xfrm>
                <a:off x="2166" y="114"/>
                <a:ext cx="0" cy="6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26" name="Line 146"/>
              <p:cNvSpPr>
                <a:spLocks noChangeShapeType="1"/>
              </p:cNvSpPr>
              <p:nvPr/>
            </p:nvSpPr>
            <p:spPr bwMode="ltGray">
              <a:xfrm>
                <a:off x="1938" y="111"/>
                <a:ext cx="0" cy="33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27" name="Line 147"/>
              <p:cNvSpPr>
                <a:spLocks noChangeShapeType="1"/>
              </p:cNvSpPr>
              <p:nvPr/>
            </p:nvSpPr>
            <p:spPr bwMode="ltGray">
              <a:xfrm flipH="1">
                <a:off x="1912" y="332"/>
                <a:ext cx="6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28" name="Line 148"/>
              <p:cNvSpPr>
                <a:spLocks noChangeShapeType="1"/>
              </p:cNvSpPr>
              <p:nvPr/>
            </p:nvSpPr>
            <p:spPr bwMode="ltGray">
              <a:xfrm>
                <a:off x="1778" y="33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29" name="Line 149"/>
              <p:cNvSpPr>
                <a:spLocks noChangeShapeType="1"/>
              </p:cNvSpPr>
              <p:nvPr/>
            </p:nvSpPr>
            <p:spPr bwMode="ltGray">
              <a:xfrm flipH="1">
                <a:off x="1578" y="332"/>
                <a:ext cx="8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0" name="Line 150"/>
              <p:cNvSpPr>
                <a:spLocks noChangeShapeType="1"/>
              </p:cNvSpPr>
              <p:nvPr/>
            </p:nvSpPr>
            <p:spPr bwMode="ltGray">
              <a:xfrm>
                <a:off x="1208" y="33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1" name="Line 151"/>
              <p:cNvSpPr>
                <a:spLocks noChangeShapeType="1"/>
              </p:cNvSpPr>
              <p:nvPr/>
            </p:nvSpPr>
            <p:spPr bwMode="ltGray">
              <a:xfrm>
                <a:off x="1480" y="234"/>
                <a:ext cx="0" cy="29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2" name="Line 152"/>
              <p:cNvSpPr>
                <a:spLocks noChangeShapeType="1"/>
              </p:cNvSpPr>
              <p:nvPr/>
            </p:nvSpPr>
            <p:spPr bwMode="ltGray">
              <a:xfrm>
                <a:off x="1254" y="252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3" name="Line 153"/>
              <p:cNvSpPr>
                <a:spLocks noChangeShapeType="1"/>
              </p:cNvSpPr>
              <p:nvPr/>
            </p:nvSpPr>
            <p:spPr bwMode="ltGray">
              <a:xfrm flipH="1" flipV="1">
                <a:off x="1482" y="109"/>
                <a:ext cx="0" cy="2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4" name="Line 154"/>
              <p:cNvSpPr>
                <a:spLocks noChangeShapeType="1"/>
              </p:cNvSpPr>
              <p:nvPr/>
            </p:nvSpPr>
            <p:spPr bwMode="ltGray">
              <a:xfrm>
                <a:off x="1710" y="1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5" name="Line 155"/>
              <p:cNvSpPr>
                <a:spLocks noChangeShapeType="1"/>
              </p:cNvSpPr>
              <p:nvPr/>
            </p:nvSpPr>
            <p:spPr bwMode="ltGray">
              <a:xfrm flipV="1">
                <a:off x="1710" y="111"/>
                <a:ext cx="0" cy="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1828800"/>
            <a:ext cx="9245600" cy="2362200"/>
          </a:xfr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4572000"/>
            <a:ext cx="92456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267200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40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2256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40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1731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40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175879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2147888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147888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40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11750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40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1574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960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40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1910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40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08158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40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420192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40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175160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40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64137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540752" y="930276"/>
            <a:ext cx="2736849" cy="53324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8084" y="930276"/>
            <a:ext cx="8009467" cy="5332413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40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716335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8084" y="930275"/>
            <a:ext cx="10363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2147888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147888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40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395105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8084" y="930275"/>
            <a:ext cx="10363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2147888"/>
            <a:ext cx="103632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40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212346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8084" y="930275"/>
            <a:ext cx="10363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2147888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联机映像占位符 3"/>
          <p:cNvSpPr>
            <a:spLocks noGrp="1"/>
          </p:cNvSpPr>
          <p:nvPr>
            <p:ph type="clipArt" sz="half" idx="2"/>
          </p:nvPr>
        </p:nvSpPr>
        <p:spPr>
          <a:xfrm>
            <a:off x="6197600" y="2147888"/>
            <a:ext cx="50800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40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70295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43" name="Rectangle 163"/>
          <p:cNvSpPr>
            <a:spLocks noChangeArrowheads="1"/>
          </p:cNvSpPr>
          <p:nvPr/>
        </p:nvSpPr>
        <p:spPr bwMode="hidden">
          <a:xfrm>
            <a:off x="2336800" y="1600200"/>
            <a:ext cx="9855200" cy="52578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6246" name="Group 166"/>
          <p:cNvGrpSpPr>
            <a:grpSpLocks/>
          </p:cNvGrpSpPr>
          <p:nvPr/>
        </p:nvGrpSpPr>
        <p:grpSpPr bwMode="auto">
          <a:xfrm>
            <a:off x="0" y="-19050"/>
            <a:ext cx="12192000" cy="1658938"/>
            <a:chOff x="0" y="-9"/>
            <a:chExt cx="5760" cy="1045"/>
          </a:xfrm>
        </p:grpSpPr>
        <p:sp>
          <p:nvSpPr>
            <p:cNvPr id="46087" name="Freeform 7"/>
            <p:cNvSpPr>
              <a:spLocks/>
            </p:cNvSpPr>
            <p:nvPr userDrawn="1"/>
          </p:nvSpPr>
          <p:spPr bwMode="ltGray">
            <a:xfrm>
              <a:off x="0" y="4"/>
              <a:ext cx="5760" cy="1032"/>
            </a:xfrm>
            <a:custGeom>
              <a:avLst/>
              <a:gdLst>
                <a:gd name="T0" fmla="*/ 4848 w 4848"/>
                <a:gd name="T1" fmla="*/ 432 h 432"/>
                <a:gd name="T2" fmla="*/ 0 w 4848"/>
                <a:gd name="T3" fmla="*/ 432 h 432"/>
                <a:gd name="T4" fmla="*/ 0 w 4848"/>
                <a:gd name="T5" fmla="*/ 0 h 432"/>
                <a:gd name="T6" fmla="*/ 4848 w 4848"/>
                <a:gd name="T7" fmla="*/ 0 h 432"/>
                <a:gd name="T8" fmla="*/ 4848 w 4848"/>
                <a:gd name="T9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48" h="432">
                  <a:moveTo>
                    <a:pt x="4848" y="432"/>
                  </a:moveTo>
                  <a:lnTo>
                    <a:pt x="0" y="432"/>
                  </a:lnTo>
                  <a:lnTo>
                    <a:pt x="0" y="0"/>
                  </a:lnTo>
                  <a:lnTo>
                    <a:pt x="4848" y="0"/>
                  </a:lnTo>
                  <a:lnTo>
                    <a:pt x="4848" y="432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6245" name="Group 165"/>
            <p:cNvGrpSpPr>
              <a:grpSpLocks/>
            </p:cNvGrpSpPr>
            <p:nvPr userDrawn="1"/>
          </p:nvGrpSpPr>
          <p:grpSpPr bwMode="auto">
            <a:xfrm>
              <a:off x="333" y="-9"/>
              <a:ext cx="5176" cy="1044"/>
              <a:chOff x="333" y="-9"/>
              <a:chExt cx="5176" cy="1044"/>
            </a:xfrm>
          </p:grpSpPr>
          <p:sp>
            <p:nvSpPr>
              <p:cNvPr id="46090" name="Freeform 10"/>
              <p:cNvSpPr>
                <a:spLocks/>
              </p:cNvSpPr>
              <p:nvPr userDrawn="1"/>
            </p:nvSpPr>
            <p:spPr bwMode="ltGray">
              <a:xfrm>
                <a:off x="3230" y="949"/>
                <a:ext cx="17" cy="20"/>
              </a:xfrm>
              <a:custGeom>
                <a:avLst/>
                <a:gdLst>
                  <a:gd name="T0" fmla="*/ 5 w 15"/>
                  <a:gd name="T1" fmla="*/ 11 h 23"/>
                  <a:gd name="T2" fmla="*/ 15 w 15"/>
                  <a:gd name="T3" fmla="*/ 5 h 23"/>
                  <a:gd name="T4" fmla="*/ 13 w 15"/>
                  <a:gd name="T5" fmla="*/ 17 h 23"/>
                  <a:gd name="T6" fmla="*/ 5 w 15"/>
                  <a:gd name="T7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23">
                    <a:moveTo>
                      <a:pt x="5" y="11"/>
                    </a:moveTo>
                    <a:cubicBezTo>
                      <a:pt x="2" y="1"/>
                      <a:pt x="7" y="0"/>
                      <a:pt x="15" y="5"/>
                    </a:cubicBezTo>
                    <a:cubicBezTo>
                      <a:pt x="14" y="9"/>
                      <a:pt x="15" y="13"/>
                      <a:pt x="13" y="17"/>
                    </a:cubicBezTo>
                    <a:cubicBezTo>
                      <a:pt x="9" y="23"/>
                      <a:pt x="0" y="16"/>
                      <a:pt x="5" y="1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1" name="Freeform 11"/>
              <p:cNvSpPr>
                <a:spLocks/>
              </p:cNvSpPr>
              <p:nvPr userDrawn="1"/>
            </p:nvSpPr>
            <p:spPr bwMode="ltGray">
              <a:xfrm>
                <a:off x="3406" y="1015"/>
                <a:ext cx="21" cy="20"/>
              </a:xfrm>
              <a:custGeom>
                <a:avLst/>
                <a:gdLst>
                  <a:gd name="T0" fmla="*/ 3 w 20"/>
                  <a:gd name="T1" fmla="*/ 13 h 23"/>
                  <a:gd name="T2" fmla="*/ 11 w 20"/>
                  <a:gd name="T3" fmla="*/ 3 h 23"/>
                  <a:gd name="T4" fmla="*/ 7 w 20"/>
                  <a:gd name="T5" fmla="*/ 19 h 23"/>
                  <a:gd name="T6" fmla="*/ 3 w 20"/>
                  <a:gd name="T7" fmla="*/ 1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23">
                    <a:moveTo>
                      <a:pt x="3" y="13"/>
                    </a:moveTo>
                    <a:cubicBezTo>
                      <a:pt x="0" y="5"/>
                      <a:pt x="2" y="0"/>
                      <a:pt x="11" y="3"/>
                    </a:cubicBezTo>
                    <a:cubicBezTo>
                      <a:pt x="16" y="10"/>
                      <a:pt x="20" y="23"/>
                      <a:pt x="7" y="19"/>
                    </a:cubicBezTo>
                    <a:cubicBezTo>
                      <a:pt x="6" y="17"/>
                      <a:pt x="3" y="13"/>
                      <a:pt x="3" y="1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2" name="Freeform 12"/>
              <p:cNvSpPr>
                <a:spLocks/>
              </p:cNvSpPr>
              <p:nvPr userDrawn="1"/>
            </p:nvSpPr>
            <p:spPr bwMode="ltGray">
              <a:xfrm>
                <a:off x="2909" y="908"/>
                <a:ext cx="31" cy="34"/>
              </a:xfrm>
              <a:custGeom>
                <a:avLst/>
                <a:gdLst>
                  <a:gd name="T0" fmla="*/ 16 w 30"/>
                  <a:gd name="T1" fmla="*/ 33 h 42"/>
                  <a:gd name="T2" fmla="*/ 8 w 30"/>
                  <a:gd name="T3" fmla="*/ 21 h 42"/>
                  <a:gd name="T4" fmla="*/ 0 w 30"/>
                  <a:gd name="T5" fmla="*/ 9 h 42"/>
                  <a:gd name="T6" fmla="*/ 16 w 30"/>
                  <a:gd name="T7" fmla="*/ 3 h 42"/>
                  <a:gd name="T8" fmla="*/ 30 w 30"/>
                  <a:gd name="T9" fmla="*/ 23 h 42"/>
                  <a:gd name="T10" fmla="*/ 28 w 30"/>
                  <a:gd name="T11" fmla="*/ 31 h 42"/>
                  <a:gd name="T12" fmla="*/ 16 w 30"/>
                  <a:gd name="T13" fmla="*/ 3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42">
                    <a:moveTo>
                      <a:pt x="16" y="33"/>
                    </a:moveTo>
                    <a:cubicBezTo>
                      <a:pt x="3" y="20"/>
                      <a:pt x="15" y="34"/>
                      <a:pt x="8" y="21"/>
                    </a:cubicBezTo>
                    <a:cubicBezTo>
                      <a:pt x="6" y="17"/>
                      <a:pt x="0" y="9"/>
                      <a:pt x="0" y="9"/>
                    </a:cubicBezTo>
                    <a:cubicBezTo>
                      <a:pt x="5" y="1"/>
                      <a:pt x="7" y="0"/>
                      <a:pt x="16" y="3"/>
                    </a:cubicBezTo>
                    <a:cubicBezTo>
                      <a:pt x="25" y="16"/>
                      <a:pt x="10" y="16"/>
                      <a:pt x="30" y="23"/>
                    </a:cubicBezTo>
                    <a:cubicBezTo>
                      <a:pt x="29" y="26"/>
                      <a:pt x="30" y="29"/>
                      <a:pt x="28" y="31"/>
                    </a:cubicBezTo>
                    <a:cubicBezTo>
                      <a:pt x="15" y="42"/>
                      <a:pt x="16" y="38"/>
                      <a:pt x="16" y="3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3" name="Freeform 13"/>
              <p:cNvSpPr>
                <a:spLocks/>
              </p:cNvSpPr>
              <p:nvPr userDrawn="1"/>
            </p:nvSpPr>
            <p:spPr bwMode="ltGray">
              <a:xfrm>
                <a:off x="2551" y="940"/>
                <a:ext cx="25" cy="12"/>
              </a:xfrm>
              <a:custGeom>
                <a:avLst/>
                <a:gdLst>
                  <a:gd name="T0" fmla="*/ 15 w 25"/>
                  <a:gd name="T1" fmla="*/ 16 h 16"/>
                  <a:gd name="T2" fmla="*/ 3 w 25"/>
                  <a:gd name="T3" fmla="*/ 8 h 16"/>
                  <a:gd name="T4" fmla="*/ 15 w 25"/>
                  <a:gd name="T5" fmla="*/ 0 h 16"/>
                  <a:gd name="T6" fmla="*/ 15 w 25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16">
                    <a:moveTo>
                      <a:pt x="15" y="16"/>
                    </a:moveTo>
                    <a:cubicBezTo>
                      <a:pt x="10" y="15"/>
                      <a:pt x="0" y="12"/>
                      <a:pt x="3" y="8"/>
                    </a:cubicBezTo>
                    <a:cubicBezTo>
                      <a:pt x="6" y="4"/>
                      <a:pt x="15" y="0"/>
                      <a:pt x="15" y="0"/>
                    </a:cubicBezTo>
                    <a:cubicBezTo>
                      <a:pt x="17" y="3"/>
                      <a:pt x="25" y="16"/>
                      <a:pt x="15" y="1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4" name="Freeform 14"/>
              <p:cNvSpPr>
                <a:spLocks/>
              </p:cNvSpPr>
              <p:nvPr userDrawn="1"/>
            </p:nvSpPr>
            <p:spPr bwMode="ltGray">
              <a:xfrm>
                <a:off x="2443" y="954"/>
                <a:ext cx="65" cy="39"/>
              </a:xfrm>
              <a:custGeom>
                <a:avLst/>
                <a:gdLst>
                  <a:gd name="T0" fmla="*/ 14 w 65"/>
                  <a:gd name="T1" fmla="*/ 24 h 46"/>
                  <a:gd name="T2" fmla="*/ 30 w 65"/>
                  <a:gd name="T3" fmla="*/ 4 h 46"/>
                  <a:gd name="T4" fmla="*/ 42 w 65"/>
                  <a:gd name="T5" fmla="*/ 0 h 46"/>
                  <a:gd name="T6" fmla="*/ 58 w 65"/>
                  <a:gd name="T7" fmla="*/ 12 h 46"/>
                  <a:gd name="T8" fmla="*/ 32 w 65"/>
                  <a:gd name="T9" fmla="*/ 26 h 46"/>
                  <a:gd name="T10" fmla="*/ 12 w 65"/>
                  <a:gd name="T11" fmla="*/ 46 h 46"/>
                  <a:gd name="T12" fmla="*/ 8 w 65"/>
                  <a:gd name="T13" fmla="*/ 20 h 46"/>
                  <a:gd name="T14" fmla="*/ 12 w 65"/>
                  <a:gd name="T15" fmla="*/ 14 h 46"/>
                  <a:gd name="T16" fmla="*/ 14 w 65"/>
                  <a:gd name="T17" fmla="*/ 2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46">
                    <a:moveTo>
                      <a:pt x="14" y="24"/>
                    </a:moveTo>
                    <a:cubicBezTo>
                      <a:pt x="18" y="13"/>
                      <a:pt x="16" y="9"/>
                      <a:pt x="30" y="4"/>
                    </a:cubicBezTo>
                    <a:cubicBezTo>
                      <a:pt x="34" y="3"/>
                      <a:pt x="42" y="0"/>
                      <a:pt x="42" y="0"/>
                    </a:cubicBezTo>
                    <a:cubicBezTo>
                      <a:pt x="50" y="1"/>
                      <a:pt x="65" y="0"/>
                      <a:pt x="58" y="12"/>
                    </a:cubicBezTo>
                    <a:cubicBezTo>
                      <a:pt x="53" y="21"/>
                      <a:pt x="40" y="21"/>
                      <a:pt x="32" y="26"/>
                    </a:cubicBezTo>
                    <a:cubicBezTo>
                      <a:pt x="26" y="35"/>
                      <a:pt x="23" y="42"/>
                      <a:pt x="12" y="46"/>
                    </a:cubicBezTo>
                    <a:cubicBezTo>
                      <a:pt x="0" y="42"/>
                      <a:pt x="5" y="30"/>
                      <a:pt x="8" y="20"/>
                    </a:cubicBezTo>
                    <a:cubicBezTo>
                      <a:pt x="9" y="18"/>
                      <a:pt x="10" y="13"/>
                      <a:pt x="12" y="14"/>
                    </a:cubicBezTo>
                    <a:cubicBezTo>
                      <a:pt x="15" y="16"/>
                      <a:pt x="13" y="21"/>
                      <a:pt x="14" y="2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5" name="Freeform 15"/>
              <p:cNvSpPr>
                <a:spLocks/>
              </p:cNvSpPr>
              <p:nvPr userDrawn="1"/>
            </p:nvSpPr>
            <p:spPr bwMode="ltGray">
              <a:xfrm>
                <a:off x="2375" y="952"/>
                <a:ext cx="68" cy="39"/>
              </a:xfrm>
              <a:custGeom>
                <a:avLst/>
                <a:gdLst>
                  <a:gd name="T0" fmla="*/ 0 w 69"/>
                  <a:gd name="T1" fmla="*/ 31 h 47"/>
                  <a:gd name="T2" fmla="*/ 18 w 69"/>
                  <a:gd name="T3" fmla="*/ 25 h 47"/>
                  <a:gd name="T4" fmla="*/ 52 w 69"/>
                  <a:gd name="T5" fmla="*/ 1 h 47"/>
                  <a:gd name="T6" fmla="*/ 64 w 69"/>
                  <a:gd name="T7" fmla="*/ 3 h 47"/>
                  <a:gd name="T8" fmla="*/ 50 w 69"/>
                  <a:gd name="T9" fmla="*/ 19 h 47"/>
                  <a:gd name="T10" fmla="*/ 28 w 69"/>
                  <a:gd name="T11" fmla="*/ 33 h 47"/>
                  <a:gd name="T12" fmla="*/ 22 w 69"/>
                  <a:gd name="T13" fmla="*/ 47 h 47"/>
                  <a:gd name="T14" fmla="*/ 16 w 69"/>
                  <a:gd name="T15" fmla="*/ 45 h 47"/>
                  <a:gd name="T16" fmla="*/ 12 w 69"/>
                  <a:gd name="T17" fmla="*/ 39 h 47"/>
                  <a:gd name="T18" fmla="*/ 0 w 69"/>
                  <a:gd name="T19" fmla="*/ 35 h 47"/>
                  <a:gd name="T20" fmla="*/ 0 w 69"/>
                  <a:gd name="T21" fmla="*/ 3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47">
                    <a:moveTo>
                      <a:pt x="0" y="31"/>
                    </a:moveTo>
                    <a:cubicBezTo>
                      <a:pt x="7" y="24"/>
                      <a:pt x="9" y="22"/>
                      <a:pt x="18" y="25"/>
                    </a:cubicBezTo>
                    <a:cubicBezTo>
                      <a:pt x="25" y="4"/>
                      <a:pt x="36" y="12"/>
                      <a:pt x="52" y="1"/>
                    </a:cubicBezTo>
                    <a:cubicBezTo>
                      <a:pt x="56" y="2"/>
                      <a:pt x="61" y="0"/>
                      <a:pt x="64" y="3"/>
                    </a:cubicBezTo>
                    <a:cubicBezTo>
                      <a:pt x="69" y="8"/>
                      <a:pt x="50" y="19"/>
                      <a:pt x="50" y="19"/>
                    </a:cubicBezTo>
                    <a:cubicBezTo>
                      <a:pt x="46" y="31"/>
                      <a:pt x="35" y="22"/>
                      <a:pt x="28" y="33"/>
                    </a:cubicBezTo>
                    <a:cubicBezTo>
                      <a:pt x="31" y="41"/>
                      <a:pt x="31" y="44"/>
                      <a:pt x="22" y="47"/>
                    </a:cubicBezTo>
                    <a:cubicBezTo>
                      <a:pt x="20" y="46"/>
                      <a:pt x="18" y="46"/>
                      <a:pt x="16" y="45"/>
                    </a:cubicBezTo>
                    <a:cubicBezTo>
                      <a:pt x="14" y="43"/>
                      <a:pt x="14" y="40"/>
                      <a:pt x="12" y="39"/>
                    </a:cubicBezTo>
                    <a:cubicBezTo>
                      <a:pt x="8" y="37"/>
                      <a:pt x="0" y="35"/>
                      <a:pt x="0" y="35"/>
                    </a:cubicBezTo>
                    <a:cubicBezTo>
                      <a:pt x="2" y="26"/>
                      <a:pt x="3" y="25"/>
                      <a:pt x="0" y="3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6" name="Freeform 16"/>
              <p:cNvSpPr>
                <a:spLocks/>
              </p:cNvSpPr>
              <p:nvPr userDrawn="1"/>
            </p:nvSpPr>
            <p:spPr bwMode="ltGray">
              <a:xfrm>
                <a:off x="2007" y="739"/>
                <a:ext cx="354" cy="228"/>
              </a:xfrm>
              <a:custGeom>
                <a:avLst/>
                <a:gdLst>
                  <a:gd name="T0" fmla="*/ 10 w 355"/>
                  <a:gd name="T1" fmla="*/ 4 h 277"/>
                  <a:gd name="T2" fmla="*/ 36 w 355"/>
                  <a:gd name="T3" fmla="*/ 18 h 277"/>
                  <a:gd name="T4" fmla="*/ 46 w 355"/>
                  <a:gd name="T5" fmla="*/ 30 h 277"/>
                  <a:gd name="T6" fmla="*/ 76 w 355"/>
                  <a:gd name="T7" fmla="*/ 52 h 277"/>
                  <a:gd name="T8" fmla="*/ 92 w 355"/>
                  <a:gd name="T9" fmla="*/ 66 h 277"/>
                  <a:gd name="T10" fmla="*/ 122 w 355"/>
                  <a:gd name="T11" fmla="*/ 98 h 277"/>
                  <a:gd name="T12" fmla="*/ 136 w 355"/>
                  <a:gd name="T13" fmla="*/ 128 h 277"/>
                  <a:gd name="T14" fmla="*/ 148 w 355"/>
                  <a:gd name="T15" fmla="*/ 132 h 277"/>
                  <a:gd name="T16" fmla="*/ 154 w 355"/>
                  <a:gd name="T17" fmla="*/ 150 h 277"/>
                  <a:gd name="T18" fmla="*/ 176 w 355"/>
                  <a:gd name="T19" fmla="*/ 152 h 277"/>
                  <a:gd name="T20" fmla="*/ 170 w 355"/>
                  <a:gd name="T21" fmla="*/ 196 h 277"/>
                  <a:gd name="T22" fmla="*/ 180 w 355"/>
                  <a:gd name="T23" fmla="*/ 224 h 277"/>
                  <a:gd name="T24" fmla="*/ 198 w 355"/>
                  <a:gd name="T25" fmla="*/ 232 h 277"/>
                  <a:gd name="T26" fmla="*/ 216 w 355"/>
                  <a:gd name="T27" fmla="*/ 234 h 277"/>
                  <a:gd name="T28" fmla="*/ 236 w 355"/>
                  <a:gd name="T29" fmla="*/ 242 h 277"/>
                  <a:gd name="T30" fmla="*/ 254 w 355"/>
                  <a:gd name="T31" fmla="*/ 236 h 277"/>
                  <a:gd name="T32" fmla="*/ 272 w 355"/>
                  <a:gd name="T33" fmla="*/ 248 h 277"/>
                  <a:gd name="T34" fmla="*/ 296 w 355"/>
                  <a:gd name="T35" fmla="*/ 256 h 277"/>
                  <a:gd name="T36" fmla="*/ 314 w 355"/>
                  <a:gd name="T37" fmla="*/ 264 h 277"/>
                  <a:gd name="T38" fmla="*/ 352 w 355"/>
                  <a:gd name="T39" fmla="*/ 266 h 277"/>
                  <a:gd name="T40" fmla="*/ 342 w 355"/>
                  <a:gd name="T41" fmla="*/ 274 h 277"/>
                  <a:gd name="T42" fmla="*/ 322 w 355"/>
                  <a:gd name="T43" fmla="*/ 272 h 277"/>
                  <a:gd name="T44" fmla="*/ 300 w 355"/>
                  <a:gd name="T45" fmla="*/ 270 h 277"/>
                  <a:gd name="T46" fmla="*/ 288 w 355"/>
                  <a:gd name="T47" fmla="*/ 266 h 277"/>
                  <a:gd name="T48" fmla="*/ 252 w 355"/>
                  <a:gd name="T49" fmla="*/ 264 h 277"/>
                  <a:gd name="T50" fmla="*/ 234 w 355"/>
                  <a:gd name="T51" fmla="*/ 260 h 277"/>
                  <a:gd name="T52" fmla="*/ 172 w 355"/>
                  <a:gd name="T53" fmla="*/ 242 h 277"/>
                  <a:gd name="T54" fmla="*/ 160 w 355"/>
                  <a:gd name="T55" fmla="*/ 216 h 277"/>
                  <a:gd name="T56" fmla="*/ 126 w 355"/>
                  <a:gd name="T57" fmla="*/ 200 h 277"/>
                  <a:gd name="T58" fmla="*/ 108 w 355"/>
                  <a:gd name="T59" fmla="*/ 186 h 277"/>
                  <a:gd name="T60" fmla="*/ 94 w 355"/>
                  <a:gd name="T61" fmla="*/ 158 h 277"/>
                  <a:gd name="T62" fmla="*/ 68 w 355"/>
                  <a:gd name="T63" fmla="*/ 108 h 277"/>
                  <a:gd name="T64" fmla="*/ 64 w 355"/>
                  <a:gd name="T65" fmla="*/ 102 h 277"/>
                  <a:gd name="T66" fmla="*/ 58 w 355"/>
                  <a:gd name="T67" fmla="*/ 100 h 277"/>
                  <a:gd name="T68" fmla="*/ 54 w 355"/>
                  <a:gd name="T69" fmla="*/ 88 h 277"/>
                  <a:gd name="T70" fmla="*/ 38 w 355"/>
                  <a:gd name="T71" fmla="*/ 58 h 277"/>
                  <a:gd name="T72" fmla="*/ 20 w 355"/>
                  <a:gd name="T73" fmla="*/ 40 h 277"/>
                  <a:gd name="T74" fmla="*/ 4 w 355"/>
                  <a:gd name="T75" fmla="*/ 22 h 277"/>
                  <a:gd name="T76" fmla="*/ 10 w 355"/>
                  <a:gd name="T77" fmla="*/ 2 h 277"/>
                  <a:gd name="T78" fmla="*/ 10 w 355"/>
                  <a:gd name="T79" fmla="*/ 4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5" h="277">
                    <a:moveTo>
                      <a:pt x="10" y="4"/>
                    </a:moveTo>
                    <a:cubicBezTo>
                      <a:pt x="22" y="0"/>
                      <a:pt x="24" y="14"/>
                      <a:pt x="36" y="18"/>
                    </a:cubicBezTo>
                    <a:cubicBezTo>
                      <a:pt x="37" y="19"/>
                      <a:pt x="45" y="29"/>
                      <a:pt x="46" y="30"/>
                    </a:cubicBezTo>
                    <a:cubicBezTo>
                      <a:pt x="56" y="40"/>
                      <a:pt x="67" y="38"/>
                      <a:pt x="76" y="52"/>
                    </a:cubicBezTo>
                    <a:cubicBezTo>
                      <a:pt x="80" y="58"/>
                      <a:pt x="92" y="66"/>
                      <a:pt x="92" y="66"/>
                    </a:cubicBezTo>
                    <a:cubicBezTo>
                      <a:pt x="96" y="79"/>
                      <a:pt x="112" y="88"/>
                      <a:pt x="122" y="98"/>
                    </a:cubicBezTo>
                    <a:cubicBezTo>
                      <a:pt x="124" y="105"/>
                      <a:pt x="130" y="124"/>
                      <a:pt x="136" y="128"/>
                    </a:cubicBezTo>
                    <a:cubicBezTo>
                      <a:pt x="140" y="130"/>
                      <a:pt x="148" y="132"/>
                      <a:pt x="148" y="132"/>
                    </a:cubicBezTo>
                    <a:cubicBezTo>
                      <a:pt x="150" y="138"/>
                      <a:pt x="154" y="150"/>
                      <a:pt x="154" y="150"/>
                    </a:cubicBezTo>
                    <a:cubicBezTo>
                      <a:pt x="161" y="139"/>
                      <a:pt x="168" y="144"/>
                      <a:pt x="176" y="152"/>
                    </a:cubicBezTo>
                    <a:cubicBezTo>
                      <a:pt x="174" y="167"/>
                      <a:pt x="173" y="181"/>
                      <a:pt x="170" y="196"/>
                    </a:cubicBezTo>
                    <a:cubicBezTo>
                      <a:pt x="171" y="202"/>
                      <a:pt x="174" y="220"/>
                      <a:pt x="180" y="224"/>
                    </a:cubicBezTo>
                    <a:cubicBezTo>
                      <a:pt x="185" y="228"/>
                      <a:pt x="193" y="228"/>
                      <a:pt x="198" y="232"/>
                    </a:cubicBezTo>
                    <a:cubicBezTo>
                      <a:pt x="204" y="230"/>
                      <a:pt x="216" y="234"/>
                      <a:pt x="216" y="234"/>
                    </a:cubicBezTo>
                    <a:cubicBezTo>
                      <a:pt x="223" y="241"/>
                      <a:pt x="225" y="245"/>
                      <a:pt x="236" y="242"/>
                    </a:cubicBezTo>
                    <a:cubicBezTo>
                      <a:pt x="242" y="240"/>
                      <a:pt x="254" y="236"/>
                      <a:pt x="254" y="236"/>
                    </a:cubicBezTo>
                    <a:cubicBezTo>
                      <a:pt x="260" y="240"/>
                      <a:pt x="265" y="246"/>
                      <a:pt x="272" y="248"/>
                    </a:cubicBezTo>
                    <a:cubicBezTo>
                      <a:pt x="277" y="250"/>
                      <a:pt x="291" y="252"/>
                      <a:pt x="296" y="256"/>
                    </a:cubicBezTo>
                    <a:cubicBezTo>
                      <a:pt x="301" y="260"/>
                      <a:pt x="314" y="264"/>
                      <a:pt x="314" y="264"/>
                    </a:cubicBezTo>
                    <a:cubicBezTo>
                      <a:pt x="330" y="263"/>
                      <a:pt x="338" y="261"/>
                      <a:pt x="352" y="266"/>
                    </a:cubicBezTo>
                    <a:cubicBezTo>
                      <a:pt x="355" y="275"/>
                      <a:pt x="350" y="277"/>
                      <a:pt x="342" y="274"/>
                    </a:cubicBezTo>
                    <a:cubicBezTo>
                      <a:pt x="336" y="276"/>
                      <a:pt x="322" y="272"/>
                      <a:pt x="322" y="272"/>
                    </a:cubicBezTo>
                    <a:cubicBezTo>
                      <a:pt x="314" y="275"/>
                      <a:pt x="308" y="272"/>
                      <a:pt x="300" y="270"/>
                    </a:cubicBezTo>
                    <a:cubicBezTo>
                      <a:pt x="296" y="269"/>
                      <a:pt x="288" y="266"/>
                      <a:pt x="288" y="266"/>
                    </a:cubicBezTo>
                    <a:cubicBezTo>
                      <a:pt x="276" y="270"/>
                      <a:pt x="264" y="266"/>
                      <a:pt x="252" y="264"/>
                    </a:cubicBezTo>
                    <a:cubicBezTo>
                      <a:pt x="245" y="259"/>
                      <a:pt x="242" y="257"/>
                      <a:pt x="234" y="260"/>
                    </a:cubicBezTo>
                    <a:cubicBezTo>
                      <a:pt x="211" y="252"/>
                      <a:pt x="192" y="256"/>
                      <a:pt x="172" y="242"/>
                    </a:cubicBezTo>
                    <a:cubicBezTo>
                      <a:pt x="165" y="231"/>
                      <a:pt x="176" y="221"/>
                      <a:pt x="160" y="216"/>
                    </a:cubicBezTo>
                    <a:cubicBezTo>
                      <a:pt x="154" y="233"/>
                      <a:pt x="136" y="203"/>
                      <a:pt x="126" y="200"/>
                    </a:cubicBezTo>
                    <a:cubicBezTo>
                      <a:pt x="120" y="196"/>
                      <a:pt x="114" y="190"/>
                      <a:pt x="108" y="186"/>
                    </a:cubicBezTo>
                    <a:cubicBezTo>
                      <a:pt x="104" y="175"/>
                      <a:pt x="104" y="165"/>
                      <a:pt x="94" y="158"/>
                    </a:cubicBezTo>
                    <a:cubicBezTo>
                      <a:pt x="83" y="142"/>
                      <a:pt x="85" y="119"/>
                      <a:pt x="68" y="108"/>
                    </a:cubicBezTo>
                    <a:cubicBezTo>
                      <a:pt x="67" y="106"/>
                      <a:pt x="66" y="104"/>
                      <a:pt x="64" y="102"/>
                    </a:cubicBezTo>
                    <a:cubicBezTo>
                      <a:pt x="62" y="101"/>
                      <a:pt x="59" y="102"/>
                      <a:pt x="58" y="100"/>
                    </a:cubicBezTo>
                    <a:cubicBezTo>
                      <a:pt x="56" y="97"/>
                      <a:pt x="54" y="88"/>
                      <a:pt x="54" y="88"/>
                    </a:cubicBezTo>
                    <a:cubicBezTo>
                      <a:pt x="59" y="73"/>
                      <a:pt x="52" y="61"/>
                      <a:pt x="38" y="58"/>
                    </a:cubicBezTo>
                    <a:cubicBezTo>
                      <a:pt x="32" y="49"/>
                      <a:pt x="31" y="44"/>
                      <a:pt x="20" y="40"/>
                    </a:cubicBezTo>
                    <a:cubicBezTo>
                      <a:pt x="16" y="27"/>
                      <a:pt x="16" y="26"/>
                      <a:pt x="4" y="22"/>
                    </a:cubicBezTo>
                    <a:cubicBezTo>
                      <a:pt x="1" y="13"/>
                      <a:pt x="0" y="5"/>
                      <a:pt x="10" y="2"/>
                    </a:cubicBezTo>
                    <a:cubicBezTo>
                      <a:pt x="18" y="5"/>
                      <a:pt x="18" y="4"/>
                      <a:pt x="10" y="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7" name="Freeform 17"/>
              <p:cNvSpPr>
                <a:spLocks/>
              </p:cNvSpPr>
              <p:nvPr userDrawn="1"/>
            </p:nvSpPr>
            <p:spPr bwMode="ltGray">
              <a:xfrm>
                <a:off x="2222" y="724"/>
                <a:ext cx="157" cy="167"/>
              </a:xfrm>
              <a:custGeom>
                <a:avLst/>
                <a:gdLst>
                  <a:gd name="T0" fmla="*/ 54 w 156"/>
                  <a:gd name="T1" fmla="*/ 66 h 206"/>
                  <a:gd name="T2" fmla="*/ 66 w 156"/>
                  <a:gd name="T3" fmla="*/ 58 h 206"/>
                  <a:gd name="T4" fmla="*/ 68 w 156"/>
                  <a:gd name="T5" fmla="*/ 52 h 206"/>
                  <a:gd name="T6" fmla="*/ 80 w 156"/>
                  <a:gd name="T7" fmla="*/ 44 h 206"/>
                  <a:gd name="T8" fmla="*/ 106 w 156"/>
                  <a:gd name="T9" fmla="*/ 22 h 206"/>
                  <a:gd name="T10" fmla="*/ 112 w 156"/>
                  <a:gd name="T11" fmla="*/ 4 h 206"/>
                  <a:gd name="T12" fmla="*/ 124 w 156"/>
                  <a:gd name="T13" fmla="*/ 0 h 206"/>
                  <a:gd name="T14" fmla="*/ 150 w 156"/>
                  <a:gd name="T15" fmla="*/ 28 h 206"/>
                  <a:gd name="T16" fmla="*/ 146 w 156"/>
                  <a:gd name="T17" fmla="*/ 44 h 206"/>
                  <a:gd name="T18" fmla="*/ 126 w 156"/>
                  <a:gd name="T19" fmla="*/ 64 h 206"/>
                  <a:gd name="T20" fmla="*/ 132 w 156"/>
                  <a:gd name="T21" fmla="*/ 94 h 206"/>
                  <a:gd name="T22" fmla="*/ 142 w 156"/>
                  <a:gd name="T23" fmla="*/ 110 h 206"/>
                  <a:gd name="T24" fmla="*/ 146 w 156"/>
                  <a:gd name="T25" fmla="*/ 128 h 206"/>
                  <a:gd name="T26" fmla="*/ 128 w 156"/>
                  <a:gd name="T27" fmla="*/ 128 h 206"/>
                  <a:gd name="T28" fmla="*/ 116 w 156"/>
                  <a:gd name="T29" fmla="*/ 146 h 206"/>
                  <a:gd name="T30" fmla="*/ 104 w 156"/>
                  <a:gd name="T31" fmla="*/ 156 h 206"/>
                  <a:gd name="T32" fmla="*/ 100 w 156"/>
                  <a:gd name="T33" fmla="*/ 198 h 206"/>
                  <a:gd name="T34" fmla="*/ 88 w 156"/>
                  <a:gd name="T35" fmla="*/ 202 h 206"/>
                  <a:gd name="T36" fmla="*/ 82 w 156"/>
                  <a:gd name="T37" fmla="*/ 206 h 206"/>
                  <a:gd name="T38" fmla="*/ 76 w 156"/>
                  <a:gd name="T39" fmla="*/ 202 h 206"/>
                  <a:gd name="T40" fmla="*/ 72 w 156"/>
                  <a:gd name="T41" fmla="*/ 190 h 206"/>
                  <a:gd name="T42" fmla="*/ 60 w 156"/>
                  <a:gd name="T43" fmla="*/ 186 h 206"/>
                  <a:gd name="T44" fmla="*/ 42 w 156"/>
                  <a:gd name="T45" fmla="*/ 194 h 206"/>
                  <a:gd name="T46" fmla="*/ 28 w 156"/>
                  <a:gd name="T47" fmla="*/ 186 h 206"/>
                  <a:gd name="T48" fmla="*/ 10 w 156"/>
                  <a:gd name="T49" fmla="*/ 148 h 206"/>
                  <a:gd name="T50" fmla="*/ 4 w 156"/>
                  <a:gd name="T51" fmla="*/ 130 h 206"/>
                  <a:gd name="T52" fmla="*/ 0 w 156"/>
                  <a:gd name="T53" fmla="*/ 118 h 206"/>
                  <a:gd name="T54" fmla="*/ 20 w 156"/>
                  <a:gd name="T55" fmla="*/ 96 h 206"/>
                  <a:gd name="T56" fmla="*/ 32 w 156"/>
                  <a:gd name="T57" fmla="*/ 104 h 206"/>
                  <a:gd name="T58" fmla="*/ 34 w 156"/>
                  <a:gd name="T59" fmla="*/ 80 h 206"/>
                  <a:gd name="T60" fmla="*/ 52 w 156"/>
                  <a:gd name="T61" fmla="*/ 70 h 206"/>
                  <a:gd name="T62" fmla="*/ 54 w 156"/>
                  <a:gd name="T63" fmla="*/ 6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6" h="206">
                    <a:moveTo>
                      <a:pt x="54" y="66"/>
                    </a:moveTo>
                    <a:cubicBezTo>
                      <a:pt x="58" y="63"/>
                      <a:pt x="64" y="63"/>
                      <a:pt x="66" y="58"/>
                    </a:cubicBezTo>
                    <a:cubicBezTo>
                      <a:pt x="67" y="56"/>
                      <a:pt x="67" y="53"/>
                      <a:pt x="68" y="52"/>
                    </a:cubicBezTo>
                    <a:cubicBezTo>
                      <a:pt x="71" y="49"/>
                      <a:pt x="80" y="44"/>
                      <a:pt x="80" y="44"/>
                    </a:cubicBezTo>
                    <a:cubicBezTo>
                      <a:pt x="113" y="55"/>
                      <a:pt x="85" y="29"/>
                      <a:pt x="106" y="22"/>
                    </a:cubicBezTo>
                    <a:cubicBezTo>
                      <a:pt x="110" y="17"/>
                      <a:pt x="108" y="9"/>
                      <a:pt x="112" y="4"/>
                    </a:cubicBezTo>
                    <a:cubicBezTo>
                      <a:pt x="115" y="1"/>
                      <a:pt x="124" y="0"/>
                      <a:pt x="124" y="0"/>
                    </a:cubicBezTo>
                    <a:cubicBezTo>
                      <a:pt x="138" y="14"/>
                      <a:pt x="126" y="23"/>
                      <a:pt x="150" y="28"/>
                    </a:cubicBezTo>
                    <a:cubicBezTo>
                      <a:pt x="156" y="36"/>
                      <a:pt x="154" y="39"/>
                      <a:pt x="146" y="44"/>
                    </a:cubicBezTo>
                    <a:cubicBezTo>
                      <a:pt x="141" y="52"/>
                      <a:pt x="135" y="61"/>
                      <a:pt x="126" y="64"/>
                    </a:cubicBezTo>
                    <a:cubicBezTo>
                      <a:pt x="118" y="75"/>
                      <a:pt x="128" y="83"/>
                      <a:pt x="132" y="94"/>
                    </a:cubicBezTo>
                    <a:cubicBezTo>
                      <a:pt x="129" y="103"/>
                      <a:pt x="135" y="105"/>
                      <a:pt x="142" y="110"/>
                    </a:cubicBezTo>
                    <a:cubicBezTo>
                      <a:pt x="145" y="119"/>
                      <a:pt x="141" y="120"/>
                      <a:pt x="146" y="128"/>
                    </a:cubicBezTo>
                    <a:cubicBezTo>
                      <a:pt x="142" y="139"/>
                      <a:pt x="135" y="133"/>
                      <a:pt x="128" y="128"/>
                    </a:cubicBezTo>
                    <a:cubicBezTo>
                      <a:pt x="116" y="132"/>
                      <a:pt x="122" y="136"/>
                      <a:pt x="116" y="146"/>
                    </a:cubicBezTo>
                    <a:cubicBezTo>
                      <a:pt x="113" y="151"/>
                      <a:pt x="108" y="152"/>
                      <a:pt x="104" y="156"/>
                    </a:cubicBezTo>
                    <a:cubicBezTo>
                      <a:pt x="107" y="167"/>
                      <a:pt x="112" y="191"/>
                      <a:pt x="100" y="198"/>
                    </a:cubicBezTo>
                    <a:cubicBezTo>
                      <a:pt x="96" y="200"/>
                      <a:pt x="92" y="200"/>
                      <a:pt x="88" y="202"/>
                    </a:cubicBezTo>
                    <a:cubicBezTo>
                      <a:pt x="86" y="203"/>
                      <a:pt x="84" y="205"/>
                      <a:pt x="82" y="206"/>
                    </a:cubicBezTo>
                    <a:cubicBezTo>
                      <a:pt x="80" y="205"/>
                      <a:pt x="77" y="204"/>
                      <a:pt x="76" y="202"/>
                    </a:cubicBezTo>
                    <a:cubicBezTo>
                      <a:pt x="74" y="198"/>
                      <a:pt x="76" y="191"/>
                      <a:pt x="72" y="190"/>
                    </a:cubicBezTo>
                    <a:cubicBezTo>
                      <a:pt x="68" y="189"/>
                      <a:pt x="60" y="186"/>
                      <a:pt x="60" y="186"/>
                    </a:cubicBezTo>
                    <a:cubicBezTo>
                      <a:pt x="53" y="188"/>
                      <a:pt x="49" y="192"/>
                      <a:pt x="42" y="194"/>
                    </a:cubicBezTo>
                    <a:cubicBezTo>
                      <a:pt x="34" y="189"/>
                      <a:pt x="37" y="183"/>
                      <a:pt x="28" y="186"/>
                    </a:cubicBezTo>
                    <a:cubicBezTo>
                      <a:pt x="12" y="181"/>
                      <a:pt x="19" y="161"/>
                      <a:pt x="10" y="148"/>
                    </a:cubicBezTo>
                    <a:cubicBezTo>
                      <a:pt x="5" y="121"/>
                      <a:pt x="11" y="147"/>
                      <a:pt x="4" y="130"/>
                    </a:cubicBezTo>
                    <a:cubicBezTo>
                      <a:pt x="2" y="126"/>
                      <a:pt x="0" y="118"/>
                      <a:pt x="0" y="118"/>
                    </a:cubicBezTo>
                    <a:cubicBezTo>
                      <a:pt x="2" y="95"/>
                      <a:pt x="0" y="83"/>
                      <a:pt x="20" y="96"/>
                    </a:cubicBezTo>
                    <a:cubicBezTo>
                      <a:pt x="23" y="105"/>
                      <a:pt x="23" y="110"/>
                      <a:pt x="32" y="104"/>
                    </a:cubicBezTo>
                    <a:cubicBezTo>
                      <a:pt x="35" y="95"/>
                      <a:pt x="29" y="88"/>
                      <a:pt x="34" y="80"/>
                    </a:cubicBezTo>
                    <a:cubicBezTo>
                      <a:pt x="36" y="76"/>
                      <a:pt x="48" y="73"/>
                      <a:pt x="52" y="70"/>
                    </a:cubicBezTo>
                    <a:cubicBezTo>
                      <a:pt x="57" y="63"/>
                      <a:pt x="58" y="62"/>
                      <a:pt x="54" y="6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8" name="Freeform 18"/>
              <p:cNvSpPr>
                <a:spLocks/>
              </p:cNvSpPr>
              <p:nvPr userDrawn="1"/>
            </p:nvSpPr>
            <p:spPr bwMode="ltGray">
              <a:xfrm>
                <a:off x="2375" y="800"/>
                <a:ext cx="110" cy="32"/>
              </a:xfrm>
              <a:custGeom>
                <a:avLst/>
                <a:gdLst>
                  <a:gd name="T0" fmla="*/ 4 w 109"/>
                  <a:gd name="T1" fmla="*/ 32 h 38"/>
                  <a:gd name="T2" fmla="*/ 18 w 109"/>
                  <a:gd name="T3" fmla="*/ 10 h 38"/>
                  <a:gd name="T4" fmla="*/ 46 w 109"/>
                  <a:gd name="T5" fmla="*/ 20 h 38"/>
                  <a:gd name="T6" fmla="*/ 72 w 109"/>
                  <a:gd name="T7" fmla="*/ 14 h 38"/>
                  <a:gd name="T8" fmla="*/ 90 w 109"/>
                  <a:gd name="T9" fmla="*/ 0 h 38"/>
                  <a:gd name="T10" fmla="*/ 76 w 109"/>
                  <a:gd name="T11" fmla="*/ 26 h 38"/>
                  <a:gd name="T12" fmla="*/ 60 w 109"/>
                  <a:gd name="T13" fmla="*/ 38 h 38"/>
                  <a:gd name="T14" fmla="*/ 42 w 109"/>
                  <a:gd name="T15" fmla="*/ 32 h 38"/>
                  <a:gd name="T16" fmla="*/ 14 w 109"/>
                  <a:gd name="T17" fmla="*/ 30 h 38"/>
                  <a:gd name="T18" fmla="*/ 4 w 109"/>
                  <a:gd name="T19" fmla="*/ 3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9" h="38">
                    <a:moveTo>
                      <a:pt x="4" y="32"/>
                    </a:moveTo>
                    <a:cubicBezTo>
                      <a:pt x="7" y="22"/>
                      <a:pt x="7" y="14"/>
                      <a:pt x="18" y="10"/>
                    </a:cubicBezTo>
                    <a:cubicBezTo>
                      <a:pt x="28" y="12"/>
                      <a:pt x="37" y="14"/>
                      <a:pt x="46" y="20"/>
                    </a:cubicBezTo>
                    <a:cubicBezTo>
                      <a:pt x="62" y="15"/>
                      <a:pt x="54" y="17"/>
                      <a:pt x="72" y="14"/>
                    </a:cubicBezTo>
                    <a:cubicBezTo>
                      <a:pt x="77" y="9"/>
                      <a:pt x="90" y="0"/>
                      <a:pt x="90" y="0"/>
                    </a:cubicBezTo>
                    <a:cubicBezTo>
                      <a:pt x="109" y="6"/>
                      <a:pt x="85" y="23"/>
                      <a:pt x="76" y="26"/>
                    </a:cubicBezTo>
                    <a:cubicBezTo>
                      <a:pt x="71" y="33"/>
                      <a:pt x="68" y="35"/>
                      <a:pt x="60" y="38"/>
                    </a:cubicBezTo>
                    <a:cubicBezTo>
                      <a:pt x="54" y="36"/>
                      <a:pt x="42" y="32"/>
                      <a:pt x="42" y="32"/>
                    </a:cubicBezTo>
                    <a:cubicBezTo>
                      <a:pt x="33" y="23"/>
                      <a:pt x="26" y="26"/>
                      <a:pt x="14" y="30"/>
                    </a:cubicBezTo>
                    <a:cubicBezTo>
                      <a:pt x="1" y="28"/>
                      <a:pt x="0" y="24"/>
                      <a:pt x="4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9" name="Freeform 19"/>
              <p:cNvSpPr>
                <a:spLocks/>
              </p:cNvSpPr>
              <p:nvPr userDrawn="1"/>
            </p:nvSpPr>
            <p:spPr bwMode="ltGray">
              <a:xfrm>
                <a:off x="2370" y="839"/>
                <a:ext cx="75" cy="84"/>
              </a:xfrm>
              <a:custGeom>
                <a:avLst/>
                <a:gdLst>
                  <a:gd name="T0" fmla="*/ 8 w 76"/>
                  <a:gd name="T1" fmla="*/ 18 h 104"/>
                  <a:gd name="T2" fmla="*/ 18 w 76"/>
                  <a:gd name="T3" fmla="*/ 0 h 104"/>
                  <a:gd name="T4" fmla="*/ 34 w 76"/>
                  <a:gd name="T5" fmla="*/ 18 h 104"/>
                  <a:gd name="T6" fmla="*/ 62 w 76"/>
                  <a:gd name="T7" fmla="*/ 4 h 104"/>
                  <a:gd name="T8" fmla="*/ 46 w 76"/>
                  <a:gd name="T9" fmla="*/ 34 h 104"/>
                  <a:gd name="T10" fmla="*/ 54 w 76"/>
                  <a:gd name="T11" fmla="*/ 48 h 104"/>
                  <a:gd name="T12" fmla="*/ 58 w 76"/>
                  <a:gd name="T13" fmla="*/ 60 h 104"/>
                  <a:gd name="T14" fmla="*/ 46 w 76"/>
                  <a:gd name="T15" fmla="*/ 74 h 104"/>
                  <a:gd name="T16" fmla="*/ 34 w 76"/>
                  <a:gd name="T17" fmla="*/ 60 h 104"/>
                  <a:gd name="T18" fmla="*/ 22 w 76"/>
                  <a:gd name="T19" fmla="*/ 48 h 104"/>
                  <a:gd name="T20" fmla="*/ 28 w 76"/>
                  <a:gd name="T21" fmla="*/ 68 h 104"/>
                  <a:gd name="T22" fmla="*/ 30 w 76"/>
                  <a:gd name="T23" fmla="*/ 74 h 104"/>
                  <a:gd name="T24" fmla="*/ 20 w 76"/>
                  <a:gd name="T25" fmla="*/ 104 h 104"/>
                  <a:gd name="T26" fmla="*/ 12 w 76"/>
                  <a:gd name="T27" fmla="*/ 102 h 104"/>
                  <a:gd name="T28" fmla="*/ 8 w 76"/>
                  <a:gd name="T29" fmla="*/ 90 h 104"/>
                  <a:gd name="T30" fmla="*/ 0 w 76"/>
                  <a:gd name="T31" fmla="*/ 54 h 104"/>
                  <a:gd name="T32" fmla="*/ 2 w 76"/>
                  <a:gd name="T33" fmla="*/ 30 h 104"/>
                  <a:gd name="T34" fmla="*/ 8 w 76"/>
                  <a:gd name="T35" fmla="*/ 1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6" h="104">
                    <a:moveTo>
                      <a:pt x="8" y="18"/>
                    </a:moveTo>
                    <a:cubicBezTo>
                      <a:pt x="10" y="8"/>
                      <a:pt x="9" y="3"/>
                      <a:pt x="18" y="0"/>
                    </a:cubicBezTo>
                    <a:cubicBezTo>
                      <a:pt x="28" y="3"/>
                      <a:pt x="25" y="12"/>
                      <a:pt x="34" y="18"/>
                    </a:cubicBezTo>
                    <a:cubicBezTo>
                      <a:pt x="46" y="16"/>
                      <a:pt x="51" y="8"/>
                      <a:pt x="62" y="4"/>
                    </a:cubicBezTo>
                    <a:cubicBezTo>
                      <a:pt x="76" y="9"/>
                      <a:pt x="56" y="31"/>
                      <a:pt x="46" y="34"/>
                    </a:cubicBezTo>
                    <a:cubicBezTo>
                      <a:pt x="51" y="56"/>
                      <a:pt x="43" y="29"/>
                      <a:pt x="54" y="48"/>
                    </a:cubicBezTo>
                    <a:cubicBezTo>
                      <a:pt x="56" y="52"/>
                      <a:pt x="58" y="60"/>
                      <a:pt x="58" y="60"/>
                    </a:cubicBezTo>
                    <a:cubicBezTo>
                      <a:pt x="55" y="68"/>
                      <a:pt x="54" y="71"/>
                      <a:pt x="46" y="74"/>
                    </a:cubicBezTo>
                    <a:cubicBezTo>
                      <a:pt x="38" y="71"/>
                      <a:pt x="37" y="68"/>
                      <a:pt x="34" y="60"/>
                    </a:cubicBezTo>
                    <a:cubicBezTo>
                      <a:pt x="33" y="50"/>
                      <a:pt x="32" y="33"/>
                      <a:pt x="22" y="48"/>
                    </a:cubicBezTo>
                    <a:cubicBezTo>
                      <a:pt x="25" y="60"/>
                      <a:pt x="23" y="53"/>
                      <a:pt x="28" y="68"/>
                    </a:cubicBezTo>
                    <a:cubicBezTo>
                      <a:pt x="29" y="70"/>
                      <a:pt x="30" y="74"/>
                      <a:pt x="30" y="74"/>
                    </a:cubicBezTo>
                    <a:cubicBezTo>
                      <a:pt x="24" y="84"/>
                      <a:pt x="22" y="93"/>
                      <a:pt x="20" y="104"/>
                    </a:cubicBezTo>
                    <a:cubicBezTo>
                      <a:pt x="17" y="103"/>
                      <a:pt x="14" y="104"/>
                      <a:pt x="12" y="102"/>
                    </a:cubicBezTo>
                    <a:cubicBezTo>
                      <a:pt x="9" y="99"/>
                      <a:pt x="8" y="90"/>
                      <a:pt x="8" y="90"/>
                    </a:cubicBezTo>
                    <a:cubicBezTo>
                      <a:pt x="13" y="75"/>
                      <a:pt x="14" y="64"/>
                      <a:pt x="0" y="54"/>
                    </a:cubicBezTo>
                    <a:cubicBezTo>
                      <a:pt x="1" y="46"/>
                      <a:pt x="1" y="38"/>
                      <a:pt x="2" y="30"/>
                    </a:cubicBezTo>
                    <a:cubicBezTo>
                      <a:pt x="2" y="27"/>
                      <a:pt x="13" y="2"/>
                      <a:pt x="8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0" name="Freeform 20"/>
              <p:cNvSpPr>
                <a:spLocks/>
              </p:cNvSpPr>
              <p:nvPr userDrawn="1"/>
            </p:nvSpPr>
            <p:spPr bwMode="ltGray">
              <a:xfrm>
                <a:off x="2497" y="793"/>
                <a:ext cx="37" cy="49"/>
              </a:xfrm>
              <a:custGeom>
                <a:avLst/>
                <a:gdLst>
                  <a:gd name="T0" fmla="*/ 3 w 37"/>
                  <a:gd name="T1" fmla="*/ 28 h 61"/>
                  <a:gd name="T2" fmla="*/ 13 w 37"/>
                  <a:gd name="T3" fmla="*/ 0 h 61"/>
                  <a:gd name="T4" fmla="*/ 15 w 37"/>
                  <a:gd name="T5" fmla="*/ 28 h 61"/>
                  <a:gd name="T6" fmla="*/ 37 w 37"/>
                  <a:gd name="T7" fmla="*/ 38 h 61"/>
                  <a:gd name="T8" fmla="*/ 19 w 37"/>
                  <a:gd name="T9" fmla="*/ 44 h 61"/>
                  <a:gd name="T10" fmla="*/ 5 w 37"/>
                  <a:gd name="T11" fmla="*/ 58 h 61"/>
                  <a:gd name="T12" fmla="*/ 1 w 37"/>
                  <a:gd name="T13" fmla="*/ 34 h 61"/>
                  <a:gd name="T14" fmla="*/ 3 w 37"/>
                  <a:gd name="T15" fmla="*/ 2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61">
                    <a:moveTo>
                      <a:pt x="3" y="28"/>
                    </a:moveTo>
                    <a:cubicBezTo>
                      <a:pt x="5" y="14"/>
                      <a:pt x="2" y="7"/>
                      <a:pt x="13" y="0"/>
                    </a:cubicBezTo>
                    <a:cubicBezTo>
                      <a:pt x="26" y="9"/>
                      <a:pt x="23" y="17"/>
                      <a:pt x="15" y="28"/>
                    </a:cubicBezTo>
                    <a:cubicBezTo>
                      <a:pt x="25" y="31"/>
                      <a:pt x="33" y="27"/>
                      <a:pt x="37" y="38"/>
                    </a:cubicBezTo>
                    <a:cubicBezTo>
                      <a:pt x="30" y="45"/>
                      <a:pt x="28" y="47"/>
                      <a:pt x="19" y="44"/>
                    </a:cubicBezTo>
                    <a:cubicBezTo>
                      <a:pt x="13" y="54"/>
                      <a:pt x="18" y="61"/>
                      <a:pt x="5" y="58"/>
                    </a:cubicBezTo>
                    <a:cubicBezTo>
                      <a:pt x="0" y="50"/>
                      <a:pt x="3" y="44"/>
                      <a:pt x="1" y="34"/>
                    </a:cubicBezTo>
                    <a:cubicBezTo>
                      <a:pt x="2" y="32"/>
                      <a:pt x="3" y="28"/>
                      <a:pt x="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1" name="Freeform 21"/>
              <p:cNvSpPr>
                <a:spLocks/>
              </p:cNvSpPr>
              <p:nvPr userDrawn="1"/>
            </p:nvSpPr>
            <p:spPr bwMode="ltGray">
              <a:xfrm>
                <a:off x="2506" y="869"/>
                <a:ext cx="47" cy="24"/>
              </a:xfrm>
              <a:custGeom>
                <a:avLst/>
                <a:gdLst>
                  <a:gd name="T0" fmla="*/ 7 w 49"/>
                  <a:gd name="T1" fmla="*/ 0 h 29"/>
                  <a:gd name="T2" fmla="*/ 29 w 49"/>
                  <a:gd name="T3" fmla="*/ 0 h 29"/>
                  <a:gd name="T4" fmla="*/ 49 w 49"/>
                  <a:gd name="T5" fmla="*/ 16 h 29"/>
                  <a:gd name="T6" fmla="*/ 35 w 49"/>
                  <a:gd name="T7" fmla="*/ 14 h 29"/>
                  <a:gd name="T8" fmla="*/ 3 w 49"/>
                  <a:gd name="T9" fmla="*/ 16 h 29"/>
                  <a:gd name="T10" fmla="*/ 7 w 49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29">
                    <a:moveTo>
                      <a:pt x="7" y="0"/>
                    </a:moveTo>
                    <a:cubicBezTo>
                      <a:pt x="15" y="6"/>
                      <a:pt x="19" y="2"/>
                      <a:pt x="29" y="0"/>
                    </a:cubicBezTo>
                    <a:cubicBezTo>
                      <a:pt x="45" y="5"/>
                      <a:pt x="40" y="3"/>
                      <a:pt x="49" y="16"/>
                    </a:cubicBezTo>
                    <a:cubicBezTo>
                      <a:pt x="46" y="29"/>
                      <a:pt x="42" y="21"/>
                      <a:pt x="35" y="14"/>
                    </a:cubicBezTo>
                    <a:cubicBezTo>
                      <a:pt x="26" y="15"/>
                      <a:pt x="12" y="19"/>
                      <a:pt x="3" y="16"/>
                    </a:cubicBezTo>
                    <a:cubicBezTo>
                      <a:pt x="0" y="6"/>
                      <a:pt x="7" y="10"/>
                      <a:pt x="7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2" name="Freeform 22"/>
              <p:cNvSpPr>
                <a:spLocks/>
              </p:cNvSpPr>
              <p:nvPr userDrawn="1"/>
            </p:nvSpPr>
            <p:spPr bwMode="ltGray">
              <a:xfrm>
                <a:off x="2555" y="832"/>
                <a:ext cx="61" cy="42"/>
              </a:xfrm>
              <a:custGeom>
                <a:avLst/>
                <a:gdLst>
                  <a:gd name="T0" fmla="*/ 21 w 61"/>
                  <a:gd name="T1" fmla="*/ 38 h 48"/>
                  <a:gd name="T2" fmla="*/ 15 w 61"/>
                  <a:gd name="T3" fmla="*/ 26 h 48"/>
                  <a:gd name="T4" fmla="*/ 3 w 61"/>
                  <a:gd name="T5" fmla="*/ 22 h 48"/>
                  <a:gd name="T6" fmla="*/ 13 w 61"/>
                  <a:gd name="T7" fmla="*/ 8 h 48"/>
                  <a:gd name="T8" fmla="*/ 25 w 61"/>
                  <a:gd name="T9" fmla="*/ 0 h 48"/>
                  <a:gd name="T10" fmla="*/ 49 w 61"/>
                  <a:gd name="T11" fmla="*/ 10 h 48"/>
                  <a:gd name="T12" fmla="*/ 53 w 61"/>
                  <a:gd name="T13" fmla="*/ 20 h 48"/>
                  <a:gd name="T14" fmla="*/ 61 w 61"/>
                  <a:gd name="T15" fmla="*/ 32 h 48"/>
                  <a:gd name="T16" fmla="*/ 41 w 61"/>
                  <a:gd name="T17" fmla="*/ 38 h 48"/>
                  <a:gd name="T18" fmla="*/ 23 w 61"/>
                  <a:gd name="T19" fmla="*/ 44 h 48"/>
                  <a:gd name="T20" fmla="*/ 21 w 61"/>
                  <a:gd name="T21" fmla="*/ 3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1" h="48">
                    <a:moveTo>
                      <a:pt x="21" y="38"/>
                    </a:moveTo>
                    <a:cubicBezTo>
                      <a:pt x="19" y="34"/>
                      <a:pt x="19" y="29"/>
                      <a:pt x="15" y="26"/>
                    </a:cubicBezTo>
                    <a:cubicBezTo>
                      <a:pt x="12" y="24"/>
                      <a:pt x="3" y="22"/>
                      <a:pt x="3" y="22"/>
                    </a:cubicBezTo>
                    <a:cubicBezTo>
                      <a:pt x="0" y="12"/>
                      <a:pt x="5" y="12"/>
                      <a:pt x="13" y="8"/>
                    </a:cubicBezTo>
                    <a:cubicBezTo>
                      <a:pt x="17" y="6"/>
                      <a:pt x="25" y="0"/>
                      <a:pt x="25" y="0"/>
                    </a:cubicBezTo>
                    <a:cubicBezTo>
                      <a:pt x="37" y="2"/>
                      <a:pt x="41" y="2"/>
                      <a:pt x="49" y="10"/>
                    </a:cubicBezTo>
                    <a:cubicBezTo>
                      <a:pt x="45" y="21"/>
                      <a:pt x="46" y="12"/>
                      <a:pt x="53" y="20"/>
                    </a:cubicBezTo>
                    <a:cubicBezTo>
                      <a:pt x="56" y="24"/>
                      <a:pt x="61" y="32"/>
                      <a:pt x="61" y="32"/>
                    </a:cubicBezTo>
                    <a:cubicBezTo>
                      <a:pt x="56" y="47"/>
                      <a:pt x="53" y="42"/>
                      <a:pt x="41" y="38"/>
                    </a:cubicBezTo>
                    <a:cubicBezTo>
                      <a:pt x="27" y="47"/>
                      <a:pt x="34" y="48"/>
                      <a:pt x="23" y="44"/>
                    </a:cubicBezTo>
                    <a:cubicBezTo>
                      <a:pt x="22" y="42"/>
                      <a:pt x="21" y="38"/>
                      <a:pt x="21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3" name="Freeform 23"/>
              <p:cNvSpPr>
                <a:spLocks/>
              </p:cNvSpPr>
              <p:nvPr userDrawn="1"/>
            </p:nvSpPr>
            <p:spPr bwMode="ltGray">
              <a:xfrm>
                <a:off x="2572" y="852"/>
                <a:ext cx="286" cy="149"/>
              </a:xfrm>
              <a:custGeom>
                <a:avLst/>
                <a:gdLst>
                  <a:gd name="T0" fmla="*/ 46 w 286"/>
                  <a:gd name="T1" fmla="*/ 28 h 182"/>
                  <a:gd name="T2" fmla="*/ 36 w 286"/>
                  <a:gd name="T3" fmla="*/ 14 h 182"/>
                  <a:gd name="T4" fmla="*/ 26 w 286"/>
                  <a:gd name="T5" fmla="*/ 30 h 182"/>
                  <a:gd name="T6" fmla="*/ 0 w 286"/>
                  <a:gd name="T7" fmla="*/ 24 h 182"/>
                  <a:gd name="T8" fmla="*/ 10 w 286"/>
                  <a:gd name="T9" fmla="*/ 42 h 182"/>
                  <a:gd name="T10" fmla="*/ 16 w 286"/>
                  <a:gd name="T11" fmla="*/ 62 h 182"/>
                  <a:gd name="T12" fmla="*/ 24 w 286"/>
                  <a:gd name="T13" fmla="*/ 48 h 182"/>
                  <a:gd name="T14" fmla="*/ 30 w 286"/>
                  <a:gd name="T15" fmla="*/ 44 h 182"/>
                  <a:gd name="T16" fmla="*/ 48 w 286"/>
                  <a:gd name="T17" fmla="*/ 56 h 182"/>
                  <a:gd name="T18" fmla="*/ 70 w 286"/>
                  <a:gd name="T19" fmla="*/ 62 h 182"/>
                  <a:gd name="T20" fmla="*/ 88 w 286"/>
                  <a:gd name="T21" fmla="*/ 72 h 182"/>
                  <a:gd name="T22" fmla="*/ 106 w 286"/>
                  <a:gd name="T23" fmla="*/ 102 h 182"/>
                  <a:gd name="T24" fmla="*/ 104 w 286"/>
                  <a:gd name="T25" fmla="*/ 122 h 182"/>
                  <a:gd name="T26" fmla="*/ 98 w 286"/>
                  <a:gd name="T27" fmla="*/ 134 h 182"/>
                  <a:gd name="T28" fmla="*/ 122 w 286"/>
                  <a:gd name="T29" fmla="*/ 128 h 182"/>
                  <a:gd name="T30" fmla="*/ 140 w 286"/>
                  <a:gd name="T31" fmla="*/ 140 h 182"/>
                  <a:gd name="T32" fmla="*/ 168 w 286"/>
                  <a:gd name="T33" fmla="*/ 148 h 182"/>
                  <a:gd name="T34" fmla="*/ 174 w 286"/>
                  <a:gd name="T35" fmla="*/ 146 h 182"/>
                  <a:gd name="T36" fmla="*/ 168 w 286"/>
                  <a:gd name="T37" fmla="*/ 134 h 182"/>
                  <a:gd name="T38" fmla="*/ 178 w 286"/>
                  <a:gd name="T39" fmla="*/ 136 h 182"/>
                  <a:gd name="T40" fmla="*/ 186 w 286"/>
                  <a:gd name="T41" fmla="*/ 118 h 182"/>
                  <a:gd name="T42" fmla="*/ 202 w 286"/>
                  <a:gd name="T43" fmla="*/ 122 h 182"/>
                  <a:gd name="T44" fmla="*/ 214 w 286"/>
                  <a:gd name="T45" fmla="*/ 130 h 182"/>
                  <a:gd name="T46" fmla="*/ 244 w 286"/>
                  <a:gd name="T47" fmla="*/ 168 h 182"/>
                  <a:gd name="T48" fmla="*/ 262 w 286"/>
                  <a:gd name="T49" fmla="*/ 178 h 182"/>
                  <a:gd name="T50" fmla="*/ 284 w 286"/>
                  <a:gd name="T51" fmla="*/ 170 h 182"/>
                  <a:gd name="T52" fmla="*/ 268 w 286"/>
                  <a:gd name="T53" fmla="*/ 160 h 182"/>
                  <a:gd name="T54" fmla="*/ 256 w 286"/>
                  <a:gd name="T55" fmla="*/ 138 h 182"/>
                  <a:gd name="T56" fmla="*/ 250 w 286"/>
                  <a:gd name="T57" fmla="*/ 132 h 182"/>
                  <a:gd name="T58" fmla="*/ 248 w 286"/>
                  <a:gd name="T59" fmla="*/ 122 h 182"/>
                  <a:gd name="T60" fmla="*/ 236 w 286"/>
                  <a:gd name="T61" fmla="*/ 116 h 182"/>
                  <a:gd name="T62" fmla="*/ 240 w 286"/>
                  <a:gd name="T63" fmla="*/ 96 h 182"/>
                  <a:gd name="T64" fmla="*/ 220 w 286"/>
                  <a:gd name="T65" fmla="*/ 86 h 182"/>
                  <a:gd name="T66" fmla="*/ 210 w 286"/>
                  <a:gd name="T67" fmla="*/ 70 h 182"/>
                  <a:gd name="T68" fmla="*/ 190 w 286"/>
                  <a:gd name="T69" fmla="*/ 54 h 182"/>
                  <a:gd name="T70" fmla="*/ 168 w 286"/>
                  <a:gd name="T71" fmla="*/ 38 h 182"/>
                  <a:gd name="T72" fmla="*/ 156 w 286"/>
                  <a:gd name="T73" fmla="*/ 34 h 182"/>
                  <a:gd name="T74" fmla="*/ 120 w 286"/>
                  <a:gd name="T75" fmla="*/ 16 h 182"/>
                  <a:gd name="T76" fmla="*/ 102 w 286"/>
                  <a:gd name="T77" fmla="*/ 4 h 182"/>
                  <a:gd name="T78" fmla="*/ 96 w 286"/>
                  <a:gd name="T79" fmla="*/ 0 h 182"/>
                  <a:gd name="T80" fmla="*/ 70 w 286"/>
                  <a:gd name="T81" fmla="*/ 10 h 182"/>
                  <a:gd name="T82" fmla="*/ 56 w 286"/>
                  <a:gd name="T83" fmla="*/ 32 h 182"/>
                  <a:gd name="T84" fmla="*/ 46 w 286"/>
                  <a:gd name="T85" fmla="*/ 28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86" h="182">
                    <a:moveTo>
                      <a:pt x="46" y="28"/>
                    </a:moveTo>
                    <a:cubicBezTo>
                      <a:pt x="41" y="14"/>
                      <a:pt x="46" y="17"/>
                      <a:pt x="36" y="14"/>
                    </a:cubicBezTo>
                    <a:cubicBezTo>
                      <a:pt x="31" y="17"/>
                      <a:pt x="26" y="30"/>
                      <a:pt x="26" y="30"/>
                    </a:cubicBezTo>
                    <a:cubicBezTo>
                      <a:pt x="12" y="25"/>
                      <a:pt x="19" y="21"/>
                      <a:pt x="0" y="24"/>
                    </a:cubicBezTo>
                    <a:cubicBezTo>
                      <a:pt x="2" y="33"/>
                      <a:pt x="2" y="37"/>
                      <a:pt x="10" y="42"/>
                    </a:cubicBezTo>
                    <a:cubicBezTo>
                      <a:pt x="12" y="49"/>
                      <a:pt x="14" y="55"/>
                      <a:pt x="16" y="62"/>
                    </a:cubicBezTo>
                    <a:cubicBezTo>
                      <a:pt x="24" y="59"/>
                      <a:pt x="27" y="57"/>
                      <a:pt x="24" y="48"/>
                    </a:cubicBezTo>
                    <a:cubicBezTo>
                      <a:pt x="26" y="47"/>
                      <a:pt x="28" y="43"/>
                      <a:pt x="30" y="44"/>
                    </a:cubicBezTo>
                    <a:cubicBezTo>
                      <a:pt x="48" y="48"/>
                      <a:pt x="36" y="52"/>
                      <a:pt x="48" y="56"/>
                    </a:cubicBezTo>
                    <a:cubicBezTo>
                      <a:pt x="74" y="65"/>
                      <a:pt x="47" y="56"/>
                      <a:pt x="70" y="62"/>
                    </a:cubicBezTo>
                    <a:cubicBezTo>
                      <a:pt x="77" y="64"/>
                      <a:pt x="88" y="72"/>
                      <a:pt x="88" y="72"/>
                    </a:cubicBezTo>
                    <a:cubicBezTo>
                      <a:pt x="96" y="84"/>
                      <a:pt x="102" y="87"/>
                      <a:pt x="106" y="102"/>
                    </a:cubicBezTo>
                    <a:cubicBezTo>
                      <a:pt x="105" y="109"/>
                      <a:pt x="106" y="115"/>
                      <a:pt x="104" y="122"/>
                    </a:cubicBezTo>
                    <a:cubicBezTo>
                      <a:pt x="103" y="126"/>
                      <a:pt x="94" y="132"/>
                      <a:pt x="98" y="134"/>
                    </a:cubicBezTo>
                    <a:cubicBezTo>
                      <a:pt x="106" y="137"/>
                      <a:pt x="122" y="128"/>
                      <a:pt x="122" y="128"/>
                    </a:cubicBezTo>
                    <a:cubicBezTo>
                      <a:pt x="130" y="131"/>
                      <a:pt x="133" y="135"/>
                      <a:pt x="140" y="140"/>
                    </a:cubicBezTo>
                    <a:cubicBezTo>
                      <a:pt x="148" y="145"/>
                      <a:pt x="159" y="145"/>
                      <a:pt x="168" y="148"/>
                    </a:cubicBezTo>
                    <a:cubicBezTo>
                      <a:pt x="170" y="147"/>
                      <a:pt x="173" y="148"/>
                      <a:pt x="174" y="146"/>
                    </a:cubicBezTo>
                    <a:cubicBezTo>
                      <a:pt x="176" y="142"/>
                      <a:pt x="164" y="136"/>
                      <a:pt x="168" y="134"/>
                    </a:cubicBezTo>
                    <a:cubicBezTo>
                      <a:pt x="171" y="132"/>
                      <a:pt x="175" y="135"/>
                      <a:pt x="178" y="136"/>
                    </a:cubicBezTo>
                    <a:cubicBezTo>
                      <a:pt x="182" y="131"/>
                      <a:pt x="186" y="118"/>
                      <a:pt x="186" y="118"/>
                    </a:cubicBezTo>
                    <a:cubicBezTo>
                      <a:pt x="189" y="119"/>
                      <a:pt x="199" y="120"/>
                      <a:pt x="202" y="122"/>
                    </a:cubicBezTo>
                    <a:cubicBezTo>
                      <a:pt x="206" y="124"/>
                      <a:pt x="214" y="130"/>
                      <a:pt x="214" y="130"/>
                    </a:cubicBezTo>
                    <a:cubicBezTo>
                      <a:pt x="224" y="145"/>
                      <a:pt x="228" y="158"/>
                      <a:pt x="244" y="168"/>
                    </a:cubicBezTo>
                    <a:cubicBezTo>
                      <a:pt x="250" y="172"/>
                      <a:pt x="262" y="178"/>
                      <a:pt x="262" y="178"/>
                    </a:cubicBezTo>
                    <a:cubicBezTo>
                      <a:pt x="265" y="178"/>
                      <a:pt x="286" y="182"/>
                      <a:pt x="284" y="170"/>
                    </a:cubicBezTo>
                    <a:cubicBezTo>
                      <a:pt x="283" y="164"/>
                      <a:pt x="268" y="160"/>
                      <a:pt x="268" y="160"/>
                    </a:cubicBezTo>
                    <a:cubicBezTo>
                      <a:pt x="261" y="150"/>
                      <a:pt x="270" y="143"/>
                      <a:pt x="256" y="138"/>
                    </a:cubicBezTo>
                    <a:cubicBezTo>
                      <a:pt x="254" y="136"/>
                      <a:pt x="251" y="135"/>
                      <a:pt x="250" y="132"/>
                    </a:cubicBezTo>
                    <a:cubicBezTo>
                      <a:pt x="248" y="129"/>
                      <a:pt x="250" y="125"/>
                      <a:pt x="248" y="122"/>
                    </a:cubicBezTo>
                    <a:cubicBezTo>
                      <a:pt x="246" y="118"/>
                      <a:pt x="240" y="118"/>
                      <a:pt x="236" y="116"/>
                    </a:cubicBezTo>
                    <a:cubicBezTo>
                      <a:pt x="230" y="107"/>
                      <a:pt x="227" y="100"/>
                      <a:pt x="240" y="96"/>
                    </a:cubicBezTo>
                    <a:cubicBezTo>
                      <a:pt x="236" y="83"/>
                      <a:pt x="236" y="84"/>
                      <a:pt x="220" y="86"/>
                    </a:cubicBezTo>
                    <a:cubicBezTo>
                      <a:pt x="209" y="82"/>
                      <a:pt x="208" y="82"/>
                      <a:pt x="210" y="70"/>
                    </a:cubicBezTo>
                    <a:cubicBezTo>
                      <a:pt x="207" y="60"/>
                      <a:pt x="199" y="57"/>
                      <a:pt x="190" y="54"/>
                    </a:cubicBezTo>
                    <a:cubicBezTo>
                      <a:pt x="181" y="45"/>
                      <a:pt x="181" y="42"/>
                      <a:pt x="168" y="38"/>
                    </a:cubicBezTo>
                    <a:cubicBezTo>
                      <a:pt x="164" y="37"/>
                      <a:pt x="156" y="34"/>
                      <a:pt x="156" y="34"/>
                    </a:cubicBezTo>
                    <a:cubicBezTo>
                      <a:pt x="146" y="24"/>
                      <a:pt x="134" y="21"/>
                      <a:pt x="120" y="16"/>
                    </a:cubicBezTo>
                    <a:cubicBezTo>
                      <a:pt x="113" y="14"/>
                      <a:pt x="108" y="8"/>
                      <a:pt x="102" y="4"/>
                    </a:cubicBezTo>
                    <a:cubicBezTo>
                      <a:pt x="100" y="3"/>
                      <a:pt x="96" y="0"/>
                      <a:pt x="96" y="0"/>
                    </a:cubicBezTo>
                    <a:cubicBezTo>
                      <a:pt x="83" y="2"/>
                      <a:pt x="79" y="1"/>
                      <a:pt x="70" y="10"/>
                    </a:cubicBezTo>
                    <a:cubicBezTo>
                      <a:pt x="67" y="19"/>
                      <a:pt x="63" y="27"/>
                      <a:pt x="56" y="32"/>
                    </a:cubicBezTo>
                    <a:cubicBezTo>
                      <a:pt x="49" y="30"/>
                      <a:pt x="52" y="31"/>
                      <a:pt x="46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4" name="Freeform 24"/>
              <p:cNvSpPr>
                <a:spLocks/>
              </p:cNvSpPr>
              <p:nvPr userDrawn="1"/>
            </p:nvSpPr>
            <p:spPr bwMode="ltGray">
              <a:xfrm>
                <a:off x="2820" y="866"/>
                <a:ext cx="78" cy="64"/>
              </a:xfrm>
              <a:custGeom>
                <a:avLst/>
                <a:gdLst>
                  <a:gd name="T0" fmla="*/ 1 w 78"/>
                  <a:gd name="T1" fmla="*/ 58 h 78"/>
                  <a:gd name="T2" fmla="*/ 27 w 78"/>
                  <a:gd name="T3" fmla="*/ 60 h 78"/>
                  <a:gd name="T4" fmla="*/ 45 w 78"/>
                  <a:gd name="T5" fmla="*/ 48 h 78"/>
                  <a:gd name="T6" fmla="*/ 57 w 78"/>
                  <a:gd name="T7" fmla="*/ 30 h 78"/>
                  <a:gd name="T8" fmla="*/ 43 w 78"/>
                  <a:gd name="T9" fmla="*/ 14 h 78"/>
                  <a:gd name="T10" fmla="*/ 43 w 78"/>
                  <a:gd name="T11" fmla="*/ 4 h 78"/>
                  <a:gd name="T12" fmla="*/ 71 w 78"/>
                  <a:gd name="T13" fmla="*/ 26 h 78"/>
                  <a:gd name="T14" fmla="*/ 67 w 78"/>
                  <a:gd name="T15" fmla="*/ 54 h 78"/>
                  <a:gd name="T16" fmla="*/ 33 w 78"/>
                  <a:gd name="T17" fmla="*/ 78 h 78"/>
                  <a:gd name="T18" fmla="*/ 9 w 78"/>
                  <a:gd name="T19" fmla="*/ 66 h 78"/>
                  <a:gd name="T20" fmla="*/ 3 w 78"/>
                  <a:gd name="T21" fmla="*/ 62 h 78"/>
                  <a:gd name="T22" fmla="*/ 1 w 78"/>
                  <a:gd name="T23" fmla="*/ 5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" h="78">
                    <a:moveTo>
                      <a:pt x="1" y="58"/>
                    </a:moveTo>
                    <a:cubicBezTo>
                      <a:pt x="6" y="44"/>
                      <a:pt x="18" y="57"/>
                      <a:pt x="27" y="60"/>
                    </a:cubicBezTo>
                    <a:cubicBezTo>
                      <a:pt x="35" y="57"/>
                      <a:pt x="38" y="52"/>
                      <a:pt x="45" y="48"/>
                    </a:cubicBezTo>
                    <a:cubicBezTo>
                      <a:pt x="48" y="40"/>
                      <a:pt x="51" y="36"/>
                      <a:pt x="57" y="30"/>
                    </a:cubicBezTo>
                    <a:cubicBezTo>
                      <a:pt x="55" y="23"/>
                      <a:pt x="43" y="14"/>
                      <a:pt x="43" y="14"/>
                    </a:cubicBezTo>
                    <a:cubicBezTo>
                      <a:pt x="33" y="0"/>
                      <a:pt x="30" y="1"/>
                      <a:pt x="43" y="4"/>
                    </a:cubicBezTo>
                    <a:cubicBezTo>
                      <a:pt x="54" y="11"/>
                      <a:pt x="58" y="22"/>
                      <a:pt x="71" y="26"/>
                    </a:cubicBezTo>
                    <a:cubicBezTo>
                      <a:pt x="78" y="37"/>
                      <a:pt x="78" y="46"/>
                      <a:pt x="67" y="54"/>
                    </a:cubicBezTo>
                    <a:cubicBezTo>
                      <a:pt x="51" y="49"/>
                      <a:pt x="53" y="71"/>
                      <a:pt x="33" y="78"/>
                    </a:cubicBezTo>
                    <a:cubicBezTo>
                      <a:pt x="16" y="72"/>
                      <a:pt x="25" y="76"/>
                      <a:pt x="9" y="66"/>
                    </a:cubicBezTo>
                    <a:cubicBezTo>
                      <a:pt x="7" y="65"/>
                      <a:pt x="3" y="62"/>
                      <a:pt x="3" y="62"/>
                    </a:cubicBezTo>
                    <a:cubicBezTo>
                      <a:pt x="0" y="54"/>
                      <a:pt x="13" y="42"/>
                      <a:pt x="1" y="5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5" name="Freeform 25"/>
              <p:cNvSpPr>
                <a:spLocks/>
              </p:cNvSpPr>
              <p:nvPr userDrawn="1"/>
            </p:nvSpPr>
            <p:spPr bwMode="ltGray">
              <a:xfrm>
                <a:off x="2984" y="732"/>
                <a:ext cx="19" cy="14"/>
              </a:xfrm>
              <a:custGeom>
                <a:avLst/>
                <a:gdLst>
                  <a:gd name="T0" fmla="*/ 3 w 17"/>
                  <a:gd name="T1" fmla="*/ 4 h 18"/>
                  <a:gd name="T2" fmla="*/ 3 w 17"/>
                  <a:gd name="T3" fmla="*/ 14 h 18"/>
                  <a:gd name="T4" fmla="*/ 3 w 17"/>
                  <a:gd name="T5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8">
                    <a:moveTo>
                      <a:pt x="3" y="4"/>
                    </a:moveTo>
                    <a:cubicBezTo>
                      <a:pt x="17" y="7"/>
                      <a:pt x="16" y="18"/>
                      <a:pt x="3" y="14"/>
                    </a:cubicBezTo>
                    <a:cubicBezTo>
                      <a:pt x="0" y="6"/>
                      <a:pt x="7" y="0"/>
                      <a:pt x="3" y="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6" name="Freeform 26"/>
              <p:cNvSpPr>
                <a:spLocks/>
              </p:cNvSpPr>
              <p:nvPr userDrawn="1"/>
            </p:nvSpPr>
            <p:spPr bwMode="ltGray">
              <a:xfrm>
                <a:off x="3083" y="830"/>
                <a:ext cx="26" cy="19"/>
              </a:xfrm>
              <a:custGeom>
                <a:avLst/>
                <a:gdLst>
                  <a:gd name="T0" fmla="*/ 8 w 26"/>
                  <a:gd name="T1" fmla="*/ 14 h 22"/>
                  <a:gd name="T2" fmla="*/ 14 w 26"/>
                  <a:gd name="T3" fmla="*/ 0 h 22"/>
                  <a:gd name="T4" fmla="*/ 14 w 26"/>
                  <a:gd name="T5" fmla="*/ 22 h 22"/>
                  <a:gd name="T6" fmla="*/ 8 w 26"/>
                  <a:gd name="T7" fmla="*/ 1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2">
                    <a:moveTo>
                      <a:pt x="8" y="14"/>
                    </a:moveTo>
                    <a:cubicBezTo>
                      <a:pt x="5" y="6"/>
                      <a:pt x="5" y="3"/>
                      <a:pt x="14" y="0"/>
                    </a:cubicBezTo>
                    <a:cubicBezTo>
                      <a:pt x="26" y="4"/>
                      <a:pt x="23" y="16"/>
                      <a:pt x="14" y="22"/>
                    </a:cubicBezTo>
                    <a:cubicBezTo>
                      <a:pt x="0" y="17"/>
                      <a:pt x="13" y="3"/>
                      <a:pt x="8" y="1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7" name="Freeform 27"/>
              <p:cNvSpPr>
                <a:spLocks/>
              </p:cNvSpPr>
              <p:nvPr userDrawn="1"/>
            </p:nvSpPr>
            <p:spPr bwMode="ltGray">
              <a:xfrm>
                <a:off x="2766" y="610"/>
                <a:ext cx="19" cy="12"/>
              </a:xfrm>
              <a:custGeom>
                <a:avLst/>
                <a:gdLst>
                  <a:gd name="T0" fmla="*/ 7 w 20"/>
                  <a:gd name="T1" fmla="*/ 12 h 15"/>
                  <a:gd name="T2" fmla="*/ 17 w 20"/>
                  <a:gd name="T3" fmla="*/ 2 h 15"/>
                  <a:gd name="T4" fmla="*/ 9 w 20"/>
                  <a:gd name="T5" fmla="*/ 12 h 15"/>
                  <a:gd name="T6" fmla="*/ 7 w 20"/>
                  <a:gd name="T7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5">
                    <a:moveTo>
                      <a:pt x="7" y="12"/>
                    </a:moveTo>
                    <a:cubicBezTo>
                      <a:pt x="0" y="1"/>
                      <a:pt x="6" y="0"/>
                      <a:pt x="17" y="2"/>
                    </a:cubicBezTo>
                    <a:cubicBezTo>
                      <a:pt x="20" y="10"/>
                      <a:pt x="18" y="15"/>
                      <a:pt x="9" y="12"/>
                    </a:cubicBezTo>
                    <a:cubicBezTo>
                      <a:pt x="4" y="4"/>
                      <a:pt x="4" y="4"/>
                      <a:pt x="7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8" name="Freeform 28"/>
              <p:cNvSpPr>
                <a:spLocks/>
              </p:cNvSpPr>
              <p:nvPr userDrawn="1"/>
            </p:nvSpPr>
            <p:spPr bwMode="ltGray">
              <a:xfrm>
                <a:off x="2600" y="712"/>
                <a:ext cx="19" cy="12"/>
              </a:xfrm>
              <a:custGeom>
                <a:avLst/>
                <a:gdLst>
                  <a:gd name="T0" fmla="*/ 7 w 20"/>
                  <a:gd name="T1" fmla="*/ 12 h 15"/>
                  <a:gd name="T2" fmla="*/ 15 w 20"/>
                  <a:gd name="T3" fmla="*/ 2 h 15"/>
                  <a:gd name="T4" fmla="*/ 15 w 20"/>
                  <a:gd name="T5" fmla="*/ 14 h 15"/>
                  <a:gd name="T6" fmla="*/ 7 w 20"/>
                  <a:gd name="T7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5">
                    <a:moveTo>
                      <a:pt x="7" y="12"/>
                    </a:moveTo>
                    <a:cubicBezTo>
                      <a:pt x="0" y="2"/>
                      <a:pt x="3" y="0"/>
                      <a:pt x="15" y="2"/>
                    </a:cubicBezTo>
                    <a:cubicBezTo>
                      <a:pt x="16" y="4"/>
                      <a:pt x="20" y="12"/>
                      <a:pt x="15" y="14"/>
                    </a:cubicBezTo>
                    <a:cubicBezTo>
                      <a:pt x="12" y="15"/>
                      <a:pt x="7" y="12"/>
                      <a:pt x="7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9" name="Freeform 29"/>
              <p:cNvSpPr>
                <a:spLocks/>
              </p:cNvSpPr>
              <p:nvPr userDrawn="1"/>
            </p:nvSpPr>
            <p:spPr bwMode="ltGray">
              <a:xfrm>
                <a:off x="2417" y="680"/>
                <a:ext cx="80" cy="66"/>
              </a:xfrm>
              <a:custGeom>
                <a:avLst/>
                <a:gdLst>
                  <a:gd name="T0" fmla="*/ 0 w 80"/>
                  <a:gd name="T1" fmla="*/ 50 h 80"/>
                  <a:gd name="T2" fmla="*/ 14 w 80"/>
                  <a:gd name="T3" fmla="*/ 24 h 80"/>
                  <a:gd name="T4" fmla="*/ 26 w 80"/>
                  <a:gd name="T5" fmla="*/ 20 h 80"/>
                  <a:gd name="T6" fmla="*/ 48 w 80"/>
                  <a:gd name="T7" fmla="*/ 18 h 80"/>
                  <a:gd name="T8" fmla="*/ 58 w 80"/>
                  <a:gd name="T9" fmla="*/ 0 h 80"/>
                  <a:gd name="T10" fmla="*/ 80 w 80"/>
                  <a:gd name="T11" fmla="*/ 40 h 80"/>
                  <a:gd name="T12" fmla="*/ 70 w 80"/>
                  <a:gd name="T13" fmla="*/ 56 h 80"/>
                  <a:gd name="T14" fmla="*/ 54 w 80"/>
                  <a:gd name="T15" fmla="*/ 62 h 80"/>
                  <a:gd name="T16" fmla="*/ 48 w 80"/>
                  <a:gd name="T17" fmla="*/ 80 h 80"/>
                  <a:gd name="T18" fmla="*/ 32 w 80"/>
                  <a:gd name="T19" fmla="*/ 68 h 80"/>
                  <a:gd name="T20" fmla="*/ 38 w 80"/>
                  <a:gd name="T21" fmla="*/ 52 h 80"/>
                  <a:gd name="T22" fmla="*/ 30 w 80"/>
                  <a:gd name="T23" fmla="*/ 28 h 80"/>
                  <a:gd name="T24" fmla="*/ 20 w 80"/>
                  <a:gd name="T25" fmla="*/ 48 h 80"/>
                  <a:gd name="T26" fmla="*/ 8 w 80"/>
                  <a:gd name="T27" fmla="*/ 56 h 80"/>
                  <a:gd name="T28" fmla="*/ 0 w 80"/>
                  <a:gd name="T29" fmla="*/ 5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0" h="80">
                    <a:moveTo>
                      <a:pt x="0" y="50"/>
                    </a:moveTo>
                    <a:cubicBezTo>
                      <a:pt x="1" y="47"/>
                      <a:pt x="12" y="25"/>
                      <a:pt x="14" y="24"/>
                    </a:cubicBezTo>
                    <a:cubicBezTo>
                      <a:pt x="17" y="22"/>
                      <a:pt x="26" y="20"/>
                      <a:pt x="26" y="20"/>
                    </a:cubicBezTo>
                    <a:cubicBezTo>
                      <a:pt x="34" y="23"/>
                      <a:pt x="40" y="21"/>
                      <a:pt x="48" y="18"/>
                    </a:cubicBezTo>
                    <a:cubicBezTo>
                      <a:pt x="52" y="12"/>
                      <a:pt x="54" y="6"/>
                      <a:pt x="58" y="0"/>
                    </a:cubicBezTo>
                    <a:cubicBezTo>
                      <a:pt x="70" y="4"/>
                      <a:pt x="76" y="28"/>
                      <a:pt x="80" y="40"/>
                    </a:cubicBezTo>
                    <a:cubicBezTo>
                      <a:pt x="75" y="54"/>
                      <a:pt x="80" y="50"/>
                      <a:pt x="70" y="56"/>
                    </a:cubicBezTo>
                    <a:cubicBezTo>
                      <a:pt x="61" y="53"/>
                      <a:pt x="59" y="54"/>
                      <a:pt x="54" y="62"/>
                    </a:cubicBezTo>
                    <a:cubicBezTo>
                      <a:pt x="57" y="71"/>
                      <a:pt x="56" y="75"/>
                      <a:pt x="48" y="80"/>
                    </a:cubicBezTo>
                    <a:cubicBezTo>
                      <a:pt x="40" y="77"/>
                      <a:pt x="39" y="72"/>
                      <a:pt x="32" y="68"/>
                    </a:cubicBezTo>
                    <a:cubicBezTo>
                      <a:pt x="26" y="59"/>
                      <a:pt x="30" y="57"/>
                      <a:pt x="38" y="52"/>
                    </a:cubicBezTo>
                    <a:cubicBezTo>
                      <a:pt x="41" y="42"/>
                      <a:pt x="39" y="34"/>
                      <a:pt x="30" y="28"/>
                    </a:cubicBezTo>
                    <a:cubicBezTo>
                      <a:pt x="20" y="31"/>
                      <a:pt x="30" y="40"/>
                      <a:pt x="20" y="48"/>
                    </a:cubicBezTo>
                    <a:cubicBezTo>
                      <a:pt x="16" y="51"/>
                      <a:pt x="8" y="56"/>
                      <a:pt x="8" y="56"/>
                    </a:cubicBezTo>
                    <a:cubicBezTo>
                      <a:pt x="2" y="50"/>
                      <a:pt x="5" y="50"/>
                      <a:pt x="0" y="5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0" name="Freeform 30"/>
              <p:cNvSpPr>
                <a:spLocks/>
              </p:cNvSpPr>
              <p:nvPr userDrawn="1"/>
            </p:nvSpPr>
            <p:spPr bwMode="ltGray">
              <a:xfrm>
                <a:off x="2391" y="541"/>
                <a:ext cx="94" cy="142"/>
              </a:xfrm>
              <a:custGeom>
                <a:avLst/>
                <a:gdLst>
                  <a:gd name="T0" fmla="*/ 14 w 94"/>
                  <a:gd name="T1" fmla="*/ 96 h 174"/>
                  <a:gd name="T2" fmla="*/ 26 w 94"/>
                  <a:gd name="T3" fmla="*/ 128 h 174"/>
                  <a:gd name="T4" fmla="*/ 32 w 94"/>
                  <a:gd name="T5" fmla="*/ 108 h 174"/>
                  <a:gd name="T6" fmla="*/ 52 w 94"/>
                  <a:gd name="T7" fmla="*/ 100 h 174"/>
                  <a:gd name="T8" fmla="*/ 46 w 94"/>
                  <a:gd name="T9" fmla="*/ 124 h 174"/>
                  <a:gd name="T10" fmla="*/ 66 w 94"/>
                  <a:gd name="T11" fmla="*/ 126 h 174"/>
                  <a:gd name="T12" fmla="*/ 76 w 94"/>
                  <a:gd name="T13" fmla="*/ 142 h 174"/>
                  <a:gd name="T14" fmla="*/ 58 w 94"/>
                  <a:gd name="T15" fmla="*/ 148 h 174"/>
                  <a:gd name="T16" fmla="*/ 74 w 94"/>
                  <a:gd name="T17" fmla="*/ 174 h 174"/>
                  <a:gd name="T18" fmla="*/ 84 w 94"/>
                  <a:gd name="T19" fmla="*/ 154 h 174"/>
                  <a:gd name="T20" fmla="*/ 82 w 94"/>
                  <a:gd name="T21" fmla="*/ 112 h 174"/>
                  <a:gd name="T22" fmla="*/ 60 w 94"/>
                  <a:gd name="T23" fmla="*/ 106 h 174"/>
                  <a:gd name="T24" fmla="*/ 50 w 94"/>
                  <a:gd name="T25" fmla="*/ 82 h 174"/>
                  <a:gd name="T26" fmla="*/ 34 w 94"/>
                  <a:gd name="T27" fmla="*/ 82 h 174"/>
                  <a:gd name="T28" fmla="*/ 30 w 94"/>
                  <a:gd name="T29" fmla="*/ 70 h 174"/>
                  <a:gd name="T30" fmla="*/ 42 w 94"/>
                  <a:gd name="T31" fmla="*/ 42 h 174"/>
                  <a:gd name="T32" fmla="*/ 30 w 94"/>
                  <a:gd name="T33" fmla="*/ 0 h 174"/>
                  <a:gd name="T34" fmla="*/ 18 w 94"/>
                  <a:gd name="T35" fmla="*/ 22 h 174"/>
                  <a:gd name="T36" fmla="*/ 4 w 94"/>
                  <a:gd name="T37" fmla="*/ 46 h 174"/>
                  <a:gd name="T38" fmla="*/ 14 w 94"/>
                  <a:gd name="T39" fmla="*/ 76 h 174"/>
                  <a:gd name="T40" fmla="*/ 14 w 94"/>
                  <a:gd name="T41" fmla="*/ 96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4" h="174">
                    <a:moveTo>
                      <a:pt x="14" y="96"/>
                    </a:moveTo>
                    <a:cubicBezTo>
                      <a:pt x="11" y="109"/>
                      <a:pt x="15" y="120"/>
                      <a:pt x="26" y="128"/>
                    </a:cubicBezTo>
                    <a:cubicBezTo>
                      <a:pt x="34" y="120"/>
                      <a:pt x="35" y="119"/>
                      <a:pt x="32" y="108"/>
                    </a:cubicBezTo>
                    <a:cubicBezTo>
                      <a:pt x="35" y="92"/>
                      <a:pt x="39" y="92"/>
                      <a:pt x="52" y="100"/>
                    </a:cubicBezTo>
                    <a:cubicBezTo>
                      <a:pt x="59" y="110"/>
                      <a:pt x="49" y="114"/>
                      <a:pt x="46" y="124"/>
                    </a:cubicBezTo>
                    <a:cubicBezTo>
                      <a:pt x="50" y="137"/>
                      <a:pt x="57" y="129"/>
                      <a:pt x="66" y="126"/>
                    </a:cubicBezTo>
                    <a:cubicBezTo>
                      <a:pt x="77" y="129"/>
                      <a:pt x="79" y="131"/>
                      <a:pt x="76" y="142"/>
                    </a:cubicBezTo>
                    <a:cubicBezTo>
                      <a:pt x="67" y="139"/>
                      <a:pt x="65" y="141"/>
                      <a:pt x="58" y="148"/>
                    </a:cubicBezTo>
                    <a:cubicBezTo>
                      <a:pt x="60" y="160"/>
                      <a:pt x="62" y="170"/>
                      <a:pt x="74" y="174"/>
                    </a:cubicBezTo>
                    <a:cubicBezTo>
                      <a:pt x="77" y="165"/>
                      <a:pt x="74" y="157"/>
                      <a:pt x="84" y="154"/>
                    </a:cubicBezTo>
                    <a:cubicBezTo>
                      <a:pt x="91" y="143"/>
                      <a:pt x="94" y="122"/>
                      <a:pt x="82" y="112"/>
                    </a:cubicBezTo>
                    <a:cubicBezTo>
                      <a:pt x="77" y="108"/>
                      <a:pt x="66" y="108"/>
                      <a:pt x="60" y="106"/>
                    </a:cubicBezTo>
                    <a:cubicBezTo>
                      <a:pt x="65" y="92"/>
                      <a:pt x="66" y="87"/>
                      <a:pt x="50" y="82"/>
                    </a:cubicBezTo>
                    <a:cubicBezTo>
                      <a:pt x="48" y="82"/>
                      <a:pt x="37" y="86"/>
                      <a:pt x="34" y="82"/>
                    </a:cubicBezTo>
                    <a:cubicBezTo>
                      <a:pt x="32" y="79"/>
                      <a:pt x="30" y="70"/>
                      <a:pt x="30" y="70"/>
                    </a:cubicBezTo>
                    <a:cubicBezTo>
                      <a:pt x="32" y="54"/>
                      <a:pt x="32" y="52"/>
                      <a:pt x="42" y="42"/>
                    </a:cubicBezTo>
                    <a:cubicBezTo>
                      <a:pt x="41" y="30"/>
                      <a:pt x="45" y="5"/>
                      <a:pt x="30" y="0"/>
                    </a:cubicBezTo>
                    <a:cubicBezTo>
                      <a:pt x="14" y="4"/>
                      <a:pt x="16" y="4"/>
                      <a:pt x="18" y="22"/>
                    </a:cubicBezTo>
                    <a:cubicBezTo>
                      <a:pt x="16" y="39"/>
                      <a:pt x="15" y="35"/>
                      <a:pt x="4" y="46"/>
                    </a:cubicBezTo>
                    <a:cubicBezTo>
                      <a:pt x="0" y="59"/>
                      <a:pt x="5" y="67"/>
                      <a:pt x="14" y="76"/>
                    </a:cubicBezTo>
                    <a:cubicBezTo>
                      <a:pt x="15" y="80"/>
                      <a:pt x="17" y="93"/>
                      <a:pt x="14" y="9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1" name="Freeform 31"/>
              <p:cNvSpPr>
                <a:spLocks/>
              </p:cNvSpPr>
              <p:nvPr userDrawn="1"/>
            </p:nvSpPr>
            <p:spPr bwMode="ltGray">
              <a:xfrm>
                <a:off x="2415" y="644"/>
                <a:ext cx="32" cy="41"/>
              </a:xfrm>
              <a:custGeom>
                <a:avLst/>
                <a:gdLst>
                  <a:gd name="T0" fmla="*/ 6 w 32"/>
                  <a:gd name="T1" fmla="*/ 24 h 50"/>
                  <a:gd name="T2" fmla="*/ 12 w 32"/>
                  <a:gd name="T3" fmla="*/ 0 h 50"/>
                  <a:gd name="T4" fmla="*/ 20 w 32"/>
                  <a:gd name="T5" fmla="*/ 16 h 50"/>
                  <a:gd name="T6" fmla="*/ 22 w 32"/>
                  <a:gd name="T7" fmla="*/ 24 h 50"/>
                  <a:gd name="T8" fmla="*/ 28 w 32"/>
                  <a:gd name="T9" fmla="*/ 26 h 50"/>
                  <a:gd name="T10" fmla="*/ 32 w 32"/>
                  <a:gd name="T11" fmla="*/ 38 h 50"/>
                  <a:gd name="T12" fmla="*/ 18 w 32"/>
                  <a:gd name="T13" fmla="*/ 50 h 50"/>
                  <a:gd name="T14" fmla="*/ 6 w 32"/>
                  <a:gd name="T15" fmla="*/ 2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50">
                    <a:moveTo>
                      <a:pt x="6" y="24"/>
                    </a:moveTo>
                    <a:cubicBezTo>
                      <a:pt x="0" y="15"/>
                      <a:pt x="3" y="6"/>
                      <a:pt x="12" y="0"/>
                    </a:cubicBezTo>
                    <a:cubicBezTo>
                      <a:pt x="23" y="3"/>
                      <a:pt x="23" y="5"/>
                      <a:pt x="20" y="16"/>
                    </a:cubicBezTo>
                    <a:cubicBezTo>
                      <a:pt x="21" y="19"/>
                      <a:pt x="20" y="22"/>
                      <a:pt x="22" y="24"/>
                    </a:cubicBezTo>
                    <a:cubicBezTo>
                      <a:pt x="23" y="26"/>
                      <a:pt x="27" y="24"/>
                      <a:pt x="28" y="26"/>
                    </a:cubicBezTo>
                    <a:cubicBezTo>
                      <a:pt x="30" y="29"/>
                      <a:pt x="32" y="38"/>
                      <a:pt x="32" y="38"/>
                    </a:cubicBezTo>
                    <a:cubicBezTo>
                      <a:pt x="29" y="46"/>
                      <a:pt x="26" y="47"/>
                      <a:pt x="18" y="50"/>
                    </a:cubicBezTo>
                    <a:cubicBezTo>
                      <a:pt x="12" y="41"/>
                      <a:pt x="18" y="24"/>
                      <a:pt x="6" y="2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2" name="Freeform 32"/>
              <p:cNvSpPr>
                <a:spLocks/>
              </p:cNvSpPr>
              <p:nvPr userDrawn="1"/>
            </p:nvSpPr>
            <p:spPr bwMode="ltGray">
              <a:xfrm>
                <a:off x="2349" y="654"/>
                <a:ext cx="45" cy="41"/>
              </a:xfrm>
              <a:custGeom>
                <a:avLst/>
                <a:gdLst>
                  <a:gd name="T0" fmla="*/ 0 w 43"/>
                  <a:gd name="T1" fmla="*/ 44 h 50"/>
                  <a:gd name="T2" fmla="*/ 22 w 43"/>
                  <a:gd name="T3" fmla="*/ 20 h 50"/>
                  <a:gd name="T4" fmla="*/ 36 w 43"/>
                  <a:gd name="T5" fmla="*/ 0 h 50"/>
                  <a:gd name="T6" fmla="*/ 24 w 43"/>
                  <a:gd name="T7" fmla="*/ 28 h 50"/>
                  <a:gd name="T8" fmla="*/ 2 w 43"/>
                  <a:gd name="T9" fmla="*/ 50 h 50"/>
                  <a:gd name="T10" fmla="*/ 0 w 43"/>
                  <a:gd name="T11" fmla="*/ 4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50">
                    <a:moveTo>
                      <a:pt x="0" y="44"/>
                    </a:moveTo>
                    <a:cubicBezTo>
                      <a:pt x="6" y="38"/>
                      <a:pt x="18" y="29"/>
                      <a:pt x="22" y="20"/>
                    </a:cubicBezTo>
                    <a:cubicBezTo>
                      <a:pt x="27" y="10"/>
                      <a:pt x="25" y="4"/>
                      <a:pt x="36" y="0"/>
                    </a:cubicBezTo>
                    <a:cubicBezTo>
                      <a:pt x="43" y="11"/>
                      <a:pt x="36" y="24"/>
                      <a:pt x="24" y="28"/>
                    </a:cubicBezTo>
                    <a:cubicBezTo>
                      <a:pt x="21" y="38"/>
                      <a:pt x="12" y="47"/>
                      <a:pt x="2" y="50"/>
                    </a:cubicBezTo>
                    <a:cubicBezTo>
                      <a:pt x="1" y="48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3" name="Freeform 33"/>
              <p:cNvSpPr>
                <a:spLocks/>
              </p:cNvSpPr>
              <p:nvPr userDrawn="1"/>
            </p:nvSpPr>
            <p:spPr bwMode="ltGray">
              <a:xfrm>
                <a:off x="4808" y="597"/>
                <a:ext cx="701" cy="438"/>
              </a:xfrm>
              <a:custGeom>
                <a:avLst/>
                <a:gdLst>
                  <a:gd name="T0" fmla="*/ 21 w 471"/>
                  <a:gd name="T1" fmla="*/ 280 h 281"/>
                  <a:gd name="T2" fmla="*/ 24 w 471"/>
                  <a:gd name="T3" fmla="*/ 250 h 281"/>
                  <a:gd name="T4" fmla="*/ 22 w 471"/>
                  <a:gd name="T5" fmla="*/ 245 h 281"/>
                  <a:gd name="T6" fmla="*/ 16 w 471"/>
                  <a:gd name="T7" fmla="*/ 218 h 281"/>
                  <a:gd name="T8" fmla="*/ 4 w 471"/>
                  <a:gd name="T9" fmla="*/ 215 h 281"/>
                  <a:gd name="T10" fmla="*/ 0 w 471"/>
                  <a:gd name="T11" fmla="*/ 191 h 281"/>
                  <a:gd name="T12" fmla="*/ 12 w 471"/>
                  <a:gd name="T13" fmla="*/ 180 h 281"/>
                  <a:gd name="T14" fmla="*/ 6 w 471"/>
                  <a:gd name="T15" fmla="*/ 165 h 281"/>
                  <a:gd name="T16" fmla="*/ 2 w 471"/>
                  <a:gd name="T17" fmla="*/ 160 h 281"/>
                  <a:gd name="T18" fmla="*/ 28 w 471"/>
                  <a:gd name="T19" fmla="*/ 120 h 281"/>
                  <a:gd name="T20" fmla="*/ 44 w 471"/>
                  <a:gd name="T21" fmla="*/ 96 h 281"/>
                  <a:gd name="T22" fmla="*/ 42 w 471"/>
                  <a:gd name="T23" fmla="*/ 70 h 281"/>
                  <a:gd name="T24" fmla="*/ 24 w 471"/>
                  <a:gd name="T25" fmla="*/ 43 h 281"/>
                  <a:gd name="T26" fmla="*/ 20 w 471"/>
                  <a:gd name="T27" fmla="*/ 32 h 281"/>
                  <a:gd name="T28" fmla="*/ 26 w 471"/>
                  <a:gd name="T29" fmla="*/ 36 h 281"/>
                  <a:gd name="T30" fmla="*/ 48 w 471"/>
                  <a:gd name="T31" fmla="*/ 35 h 281"/>
                  <a:gd name="T32" fmla="*/ 64 w 471"/>
                  <a:gd name="T33" fmla="*/ 11 h 281"/>
                  <a:gd name="T34" fmla="*/ 82 w 471"/>
                  <a:gd name="T35" fmla="*/ 0 h 281"/>
                  <a:gd name="T36" fmla="*/ 88 w 471"/>
                  <a:gd name="T37" fmla="*/ 2 h 281"/>
                  <a:gd name="T38" fmla="*/ 92 w 471"/>
                  <a:gd name="T39" fmla="*/ 9 h 281"/>
                  <a:gd name="T40" fmla="*/ 98 w 471"/>
                  <a:gd name="T41" fmla="*/ 5 h 281"/>
                  <a:gd name="T42" fmla="*/ 110 w 471"/>
                  <a:gd name="T43" fmla="*/ 8 h 281"/>
                  <a:gd name="T44" fmla="*/ 116 w 471"/>
                  <a:gd name="T45" fmla="*/ 9 h 281"/>
                  <a:gd name="T46" fmla="*/ 141 w 471"/>
                  <a:gd name="T47" fmla="*/ 14 h 281"/>
                  <a:gd name="T48" fmla="*/ 155 w 471"/>
                  <a:gd name="T49" fmla="*/ 24 h 281"/>
                  <a:gd name="T50" fmla="*/ 167 w 471"/>
                  <a:gd name="T51" fmla="*/ 17 h 281"/>
                  <a:gd name="T52" fmla="*/ 173 w 471"/>
                  <a:gd name="T53" fmla="*/ 14 h 281"/>
                  <a:gd name="T54" fmla="*/ 195 w 471"/>
                  <a:gd name="T55" fmla="*/ 14 h 281"/>
                  <a:gd name="T56" fmla="*/ 211 w 471"/>
                  <a:gd name="T57" fmla="*/ 32 h 281"/>
                  <a:gd name="T58" fmla="*/ 231 w 471"/>
                  <a:gd name="T59" fmla="*/ 59 h 281"/>
                  <a:gd name="T60" fmla="*/ 245 w 471"/>
                  <a:gd name="T61" fmla="*/ 70 h 281"/>
                  <a:gd name="T62" fmla="*/ 257 w 471"/>
                  <a:gd name="T63" fmla="*/ 68 h 281"/>
                  <a:gd name="T64" fmla="*/ 270 w 471"/>
                  <a:gd name="T65" fmla="*/ 65 h 281"/>
                  <a:gd name="T66" fmla="*/ 290 w 471"/>
                  <a:gd name="T67" fmla="*/ 71 h 281"/>
                  <a:gd name="T68" fmla="*/ 300 w 471"/>
                  <a:gd name="T69" fmla="*/ 81 h 281"/>
                  <a:gd name="T70" fmla="*/ 308 w 471"/>
                  <a:gd name="T71" fmla="*/ 90 h 281"/>
                  <a:gd name="T72" fmla="*/ 318 w 471"/>
                  <a:gd name="T73" fmla="*/ 111 h 281"/>
                  <a:gd name="T74" fmla="*/ 322 w 471"/>
                  <a:gd name="T75" fmla="*/ 120 h 281"/>
                  <a:gd name="T76" fmla="*/ 324 w 471"/>
                  <a:gd name="T77" fmla="*/ 125 h 281"/>
                  <a:gd name="T78" fmla="*/ 310 w 471"/>
                  <a:gd name="T79" fmla="*/ 142 h 281"/>
                  <a:gd name="T80" fmla="*/ 322 w 471"/>
                  <a:gd name="T81" fmla="*/ 141 h 281"/>
                  <a:gd name="T82" fmla="*/ 342 w 471"/>
                  <a:gd name="T83" fmla="*/ 155 h 281"/>
                  <a:gd name="T84" fmla="*/ 364 w 471"/>
                  <a:gd name="T85" fmla="*/ 157 h 281"/>
                  <a:gd name="T86" fmla="*/ 380 w 471"/>
                  <a:gd name="T87" fmla="*/ 168 h 281"/>
                  <a:gd name="T88" fmla="*/ 382 w 471"/>
                  <a:gd name="T89" fmla="*/ 172 h 281"/>
                  <a:gd name="T90" fmla="*/ 382 w 471"/>
                  <a:gd name="T91" fmla="*/ 176 h 281"/>
                  <a:gd name="T92" fmla="*/ 394 w 471"/>
                  <a:gd name="T93" fmla="*/ 172 h 281"/>
                  <a:gd name="T94" fmla="*/ 400 w 471"/>
                  <a:gd name="T95" fmla="*/ 171 h 281"/>
                  <a:gd name="T96" fmla="*/ 439 w 471"/>
                  <a:gd name="T97" fmla="*/ 185 h 281"/>
                  <a:gd name="T98" fmla="*/ 447 w 471"/>
                  <a:gd name="T99" fmla="*/ 199 h 281"/>
                  <a:gd name="T100" fmla="*/ 465 w 471"/>
                  <a:gd name="T101" fmla="*/ 201 h 281"/>
                  <a:gd name="T102" fmla="*/ 471 w 471"/>
                  <a:gd name="T103" fmla="*/ 215 h 281"/>
                  <a:gd name="T104" fmla="*/ 451 w 471"/>
                  <a:gd name="T105" fmla="*/ 258 h 281"/>
                  <a:gd name="T106" fmla="*/ 435 w 471"/>
                  <a:gd name="T107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71" h="281">
                    <a:moveTo>
                      <a:pt x="21" y="280"/>
                    </a:moveTo>
                    <a:cubicBezTo>
                      <a:pt x="32" y="281"/>
                      <a:pt x="25" y="253"/>
                      <a:pt x="24" y="250"/>
                    </a:cubicBezTo>
                    <a:cubicBezTo>
                      <a:pt x="23" y="248"/>
                      <a:pt x="22" y="245"/>
                      <a:pt x="22" y="245"/>
                    </a:cubicBezTo>
                    <a:cubicBezTo>
                      <a:pt x="21" y="243"/>
                      <a:pt x="20" y="221"/>
                      <a:pt x="16" y="218"/>
                    </a:cubicBezTo>
                    <a:cubicBezTo>
                      <a:pt x="13" y="216"/>
                      <a:pt x="4" y="215"/>
                      <a:pt x="4" y="215"/>
                    </a:cubicBezTo>
                    <a:cubicBezTo>
                      <a:pt x="0" y="207"/>
                      <a:pt x="3" y="200"/>
                      <a:pt x="0" y="191"/>
                    </a:cubicBezTo>
                    <a:cubicBezTo>
                      <a:pt x="2" y="185"/>
                      <a:pt x="7" y="186"/>
                      <a:pt x="12" y="180"/>
                    </a:cubicBezTo>
                    <a:cubicBezTo>
                      <a:pt x="14" y="172"/>
                      <a:pt x="14" y="169"/>
                      <a:pt x="6" y="165"/>
                    </a:cubicBezTo>
                    <a:cubicBezTo>
                      <a:pt x="4" y="163"/>
                      <a:pt x="2" y="162"/>
                      <a:pt x="2" y="160"/>
                    </a:cubicBezTo>
                    <a:cubicBezTo>
                      <a:pt x="2" y="150"/>
                      <a:pt x="16" y="123"/>
                      <a:pt x="28" y="120"/>
                    </a:cubicBezTo>
                    <a:cubicBezTo>
                      <a:pt x="32" y="111"/>
                      <a:pt x="40" y="105"/>
                      <a:pt x="44" y="96"/>
                    </a:cubicBezTo>
                    <a:cubicBezTo>
                      <a:pt x="39" y="83"/>
                      <a:pt x="38" y="85"/>
                      <a:pt x="42" y="70"/>
                    </a:cubicBezTo>
                    <a:cubicBezTo>
                      <a:pt x="38" y="60"/>
                      <a:pt x="34" y="48"/>
                      <a:pt x="24" y="43"/>
                    </a:cubicBezTo>
                    <a:cubicBezTo>
                      <a:pt x="18" y="36"/>
                      <a:pt x="10" y="37"/>
                      <a:pt x="20" y="32"/>
                    </a:cubicBezTo>
                    <a:cubicBezTo>
                      <a:pt x="27" y="34"/>
                      <a:pt x="26" y="32"/>
                      <a:pt x="26" y="36"/>
                    </a:cubicBezTo>
                    <a:cubicBezTo>
                      <a:pt x="34" y="41"/>
                      <a:pt x="39" y="39"/>
                      <a:pt x="48" y="35"/>
                    </a:cubicBezTo>
                    <a:cubicBezTo>
                      <a:pt x="45" y="22"/>
                      <a:pt x="48" y="14"/>
                      <a:pt x="64" y="11"/>
                    </a:cubicBezTo>
                    <a:cubicBezTo>
                      <a:pt x="71" y="8"/>
                      <a:pt x="75" y="3"/>
                      <a:pt x="82" y="0"/>
                    </a:cubicBezTo>
                    <a:cubicBezTo>
                      <a:pt x="84" y="1"/>
                      <a:pt x="88" y="0"/>
                      <a:pt x="88" y="2"/>
                    </a:cubicBezTo>
                    <a:cubicBezTo>
                      <a:pt x="90" y="12"/>
                      <a:pt x="75" y="13"/>
                      <a:pt x="92" y="9"/>
                    </a:cubicBezTo>
                    <a:cubicBezTo>
                      <a:pt x="94" y="8"/>
                      <a:pt x="96" y="5"/>
                      <a:pt x="98" y="5"/>
                    </a:cubicBezTo>
                    <a:cubicBezTo>
                      <a:pt x="102" y="4"/>
                      <a:pt x="106" y="7"/>
                      <a:pt x="110" y="8"/>
                    </a:cubicBezTo>
                    <a:cubicBezTo>
                      <a:pt x="112" y="8"/>
                      <a:pt x="116" y="9"/>
                      <a:pt x="116" y="9"/>
                    </a:cubicBezTo>
                    <a:cubicBezTo>
                      <a:pt x="122" y="16"/>
                      <a:pt x="129" y="13"/>
                      <a:pt x="141" y="14"/>
                    </a:cubicBezTo>
                    <a:cubicBezTo>
                      <a:pt x="143" y="21"/>
                      <a:pt x="147" y="22"/>
                      <a:pt x="155" y="24"/>
                    </a:cubicBezTo>
                    <a:cubicBezTo>
                      <a:pt x="159" y="22"/>
                      <a:pt x="163" y="20"/>
                      <a:pt x="167" y="17"/>
                    </a:cubicBezTo>
                    <a:cubicBezTo>
                      <a:pt x="169" y="16"/>
                      <a:pt x="173" y="14"/>
                      <a:pt x="173" y="14"/>
                    </a:cubicBezTo>
                    <a:cubicBezTo>
                      <a:pt x="195" y="26"/>
                      <a:pt x="175" y="20"/>
                      <a:pt x="195" y="14"/>
                    </a:cubicBezTo>
                    <a:cubicBezTo>
                      <a:pt x="207" y="17"/>
                      <a:pt x="201" y="26"/>
                      <a:pt x="211" y="32"/>
                    </a:cubicBezTo>
                    <a:cubicBezTo>
                      <a:pt x="214" y="38"/>
                      <a:pt x="224" y="55"/>
                      <a:pt x="231" y="59"/>
                    </a:cubicBezTo>
                    <a:cubicBezTo>
                      <a:pt x="241" y="70"/>
                      <a:pt x="235" y="67"/>
                      <a:pt x="245" y="70"/>
                    </a:cubicBezTo>
                    <a:cubicBezTo>
                      <a:pt x="249" y="69"/>
                      <a:pt x="253" y="69"/>
                      <a:pt x="257" y="68"/>
                    </a:cubicBezTo>
                    <a:cubicBezTo>
                      <a:pt x="261" y="67"/>
                      <a:pt x="270" y="65"/>
                      <a:pt x="270" y="65"/>
                    </a:cubicBezTo>
                    <a:cubicBezTo>
                      <a:pt x="278" y="66"/>
                      <a:pt x="283" y="67"/>
                      <a:pt x="290" y="71"/>
                    </a:cubicBezTo>
                    <a:cubicBezTo>
                      <a:pt x="304" y="88"/>
                      <a:pt x="282" y="62"/>
                      <a:pt x="300" y="81"/>
                    </a:cubicBezTo>
                    <a:cubicBezTo>
                      <a:pt x="302" y="84"/>
                      <a:pt x="308" y="90"/>
                      <a:pt x="308" y="90"/>
                    </a:cubicBezTo>
                    <a:cubicBezTo>
                      <a:pt x="311" y="98"/>
                      <a:pt x="315" y="103"/>
                      <a:pt x="318" y="111"/>
                    </a:cubicBezTo>
                    <a:cubicBezTo>
                      <a:pt x="319" y="114"/>
                      <a:pt x="321" y="117"/>
                      <a:pt x="322" y="120"/>
                    </a:cubicBezTo>
                    <a:cubicBezTo>
                      <a:pt x="323" y="122"/>
                      <a:pt x="324" y="125"/>
                      <a:pt x="324" y="125"/>
                    </a:cubicBezTo>
                    <a:cubicBezTo>
                      <a:pt x="321" y="132"/>
                      <a:pt x="313" y="134"/>
                      <a:pt x="310" y="142"/>
                    </a:cubicBezTo>
                    <a:cubicBezTo>
                      <a:pt x="313" y="151"/>
                      <a:pt x="317" y="146"/>
                      <a:pt x="322" y="141"/>
                    </a:cubicBezTo>
                    <a:cubicBezTo>
                      <a:pt x="341" y="143"/>
                      <a:pt x="339" y="142"/>
                      <a:pt x="342" y="155"/>
                    </a:cubicBezTo>
                    <a:cubicBezTo>
                      <a:pt x="351" y="150"/>
                      <a:pt x="355" y="152"/>
                      <a:pt x="364" y="157"/>
                    </a:cubicBezTo>
                    <a:cubicBezTo>
                      <a:pt x="369" y="162"/>
                      <a:pt x="372" y="166"/>
                      <a:pt x="380" y="168"/>
                    </a:cubicBezTo>
                    <a:cubicBezTo>
                      <a:pt x="381" y="169"/>
                      <a:pt x="383" y="171"/>
                      <a:pt x="382" y="172"/>
                    </a:cubicBezTo>
                    <a:cubicBezTo>
                      <a:pt x="380" y="176"/>
                      <a:pt x="368" y="172"/>
                      <a:pt x="382" y="176"/>
                    </a:cubicBezTo>
                    <a:cubicBezTo>
                      <a:pt x="386" y="175"/>
                      <a:pt x="390" y="173"/>
                      <a:pt x="394" y="172"/>
                    </a:cubicBezTo>
                    <a:cubicBezTo>
                      <a:pt x="396" y="172"/>
                      <a:pt x="400" y="171"/>
                      <a:pt x="400" y="171"/>
                    </a:cubicBezTo>
                    <a:cubicBezTo>
                      <a:pt x="413" y="177"/>
                      <a:pt x="427" y="179"/>
                      <a:pt x="439" y="185"/>
                    </a:cubicBezTo>
                    <a:cubicBezTo>
                      <a:pt x="441" y="190"/>
                      <a:pt x="445" y="194"/>
                      <a:pt x="447" y="199"/>
                    </a:cubicBezTo>
                    <a:cubicBezTo>
                      <a:pt x="453" y="198"/>
                      <a:pt x="460" y="195"/>
                      <a:pt x="465" y="201"/>
                    </a:cubicBezTo>
                    <a:cubicBezTo>
                      <a:pt x="468" y="205"/>
                      <a:pt x="471" y="215"/>
                      <a:pt x="471" y="215"/>
                    </a:cubicBezTo>
                    <a:cubicBezTo>
                      <a:pt x="468" y="231"/>
                      <a:pt x="469" y="248"/>
                      <a:pt x="451" y="258"/>
                    </a:cubicBezTo>
                    <a:cubicBezTo>
                      <a:pt x="447" y="262"/>
                      <a:pt x="437" y="275"/>
                      <a:pt x="435" y="281"/>
                    </a:cubicBezTo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4" name="Freeform 34"/>
              <p:cNvSpPr>
                <a:spLocks/>
              </p:cNvSpPr>
              <p:nvPr userDrawn="1"/>
            </p:nvSpPr>
            <p:spPr bwMode="ltGray">
              <a:xfrm>
                <a:off x="3880" y="-7"/>
                <a:ext cx="984" cy="692"/>
              </a:xfrm>
              <a:custGeom>
                <a:avLst/>
                <a:gdLst>
                  <a:gd name="T0" fmla="*/ 406 w 984"/>
                  <a:gd name="T1" fmla="*/ 6 h 844"/>
                  <a:gd name="T2" fmla="*/ 502 w 984"/>
                  <a:gd name="T3" fmla="*/ 34 h 844"/>
                  <a:gd name="T4" fmla="*/ 550 w 984"/>
                  <a:gd name="T5" fmla="*/ 38 h 844"/>
                  <a:gd name="T6" fmla="*/ 578 w 984"/>
                  <a:gd name="T7" fmla="*/ 130 h 844"/>
                  <a:gd name="T8" fmla="*/ 586 w 984"/>
                  <a:gd name="T9" fmla="*/ 90 h 844"/>
                  <a:gd name="T10" fmla="*/ 606 w 984"/>
                  <a:gd name="T11" fmla="*/ 70 h 844"/>
                  <a:gd name="T12" fmla="*/ 642 w 984"/>
                  <a:gd name="T13" fmla="*/ 126 h 844"/>
                  <a:gd name="T14" fmla="*/ 682 w 984"/>
                  <a:gd name="T15" fmla="*/ 98 h 844"/>
                  <a:gd name="T16" fmla="*/ 706 w 984"/>
                  <a:gd name="T17" fmla="*/ 86 h 844"/>
                  <a:gd name="T18" fmla="*/ 762 w 984"/>
                  <a:gd name="T19" fmla="*/ 2 h 844"/>
                  <a:gd name="T20" fmla="*/ 798 w 984"/>
                  <a:gd name="T21" fmla="*/ 70 h 844"/>
                  <a:gd name="T22" fmla="*/ 798 w 984"/>
                  <a:gd name="T23" fmla="*/ 130 h 844"/>
                  <a:gd name="T24" fmla="*/ 790 w 984"/>
                  <a:gd name="T25" fmla="*/ 158 h 844"/>
                  <a:gd name="T26" fmla="*/ 766 w 984"/>
                  <a:gd name="T27" fmla="*/ 162 h 844"/>
                  <a:gd name="T28" fmla="*/ 762 w 984"/>
                  <a:gd name="T29" fmla="*/ 186 h 844"/>
                  <a:gd name="T30" fmla="*/ 802 w 984"/>
                  <a:gd name="T31" fmla="*/ 226 h 844"/>
                  <a:gd name="T32" fmla="*/ 786 w 984"/>
                  <a:gd name="T33" fmla="*/ 322 h 844"/>
                  <a:gd name="T34" fmla="*/ 830 w 984"/>
                  <a:gd name="T35" fmla="*/ 414 h 844"/>
                  <a:gd name="T36" fmla="*/ 854 w 984"/>
                  <a:gd name="T37" fmla="*/ 450 h 844"/>
                  <a:gd name="T38" fmla="*/ 830 w 984"/>
                  <a:gd name="T39" fmla="*/ 450 h 844"/>
                  <a:gd name="T40" fmla="*/ 746 w 984"/>
                  <a:gd name="T41" fmla="*/ 378 h 844"/>
                  <a:gd name="T42" fmla="*/ 678 w 984"/>
                  <a:gd name="T43" fmla="*/ 402 h 844"/>
                  <a:gd name="T44" fmla="*/ 590 w 984"/>
                  <a:gd name="T45" fmla="*/ 442 h 844"/>
                  <a:gd name="T46" fmla="*/ 642 w 984"/>
                  <a:gd name="T47" fmla="*/ 578 h 844"/>
                  <a:gd name="T48" fmla="*/ 710 w 984"/>
                  <a:gd name="T49" fmla="*/ 610 h 844"/>
                  <a:gd name="T50" fmla="*/ 738 w 984"/>
                  <a:gd name="T51" fmla="*/ 550 h 844"/>
                  <a:gd name="T52" fmla="*/ 774 w 984"/>
                  <a:gd name="T53" fmla="*/ 570 h 844"/>
                  <a:gd name="T54" fmla="*/ 766 w 984"/>
                  <a:gd name="T55" fmla="*/ 630 h 844"/>
                  <a:gd name="T56" fmla="*/ 802 w 984"/>
                  <a:gd name="T57" fmla="*/ 670 h 844"/>
                  <a:gd name="T58" fmla="*/ 838 w 984"/>
                  <a:gd name="T59" fmla="*/ 658 h 844"/>
                  <a:gd name="T60" fmla="*/ 922 w 984"/>
                  <a:gd name="T61" fmla="*/ 806 h 844"/>
                  <a:gd name="T62" fmla="*/ 942 w 984"/>
                  <a:gd name="T63" fmla="*/ 826 h 844"/>
                  <a:gd name="T64" fmla="*/ 874 w 984"/>
                  <a:gd name="T65" fmla="*/ 810 h 844"/>
                  <a:gd name="T66" fmla="*/ 830 w 984"/>
                  <a:gd name="T67" fmla="*/ 758 h 844"/>
                  <a:gd name="T68" fmla="*/ 778 w 984"/>
                  <a:gd name="T69" fmla="*/ 710 h 844"/>
                  <a:gd name="T70" fmla="*/ 702 w 984"/>
                  <a:gd name="T71" fmla="*/ 662 h 844"/>
                  <a:gd name="T72" fmla="*/ 614 w 984"/>
                  <a:gd name="T73" fmla="*/ 646 h 844"/>
                  <a:gd name="T74" fmla="*/ 506 w 984"/>
                  <a:gd name="T75" fmla="*/ 594 h 844"/>
                  <a:gd name="T76" fmla="*/ 462 w 984"/>
                  <a:gd name="T77" fmla="*/ 506 h 844"/>
                  <a:gd name="T78" fmla="*/ 430 w 984"/>
                  <a:gd name="T79" fmla="*/ 462 h 844"/>
                  <a:gd name="T80" fmla="*/ 382 w 984"/>
                  <a:gd name="T81" fmla="*/ 430 h 844"/>
                  <a:gd name="T82" fmla="*/ 342 w 984"/>
                  <a:gd name="T83" fmla="*/ 370 h 844"/>
                  <a:gd name="T84" fmla="*/ 354 w 984"/>
                  <a:gd name="T85" fmla="*/ 414 h 844"/>
                  <a:gd name="T86" fmla="*/ 418 w 984"/>
                  <a:gd name="T87" fmla="*/ 494 h 844"/>
                  <a:gd name="T88" fmla="*/ 422 w 984"/>
                  <a:gd name="T89" fmla="*/ 526 h 844"/>
                  <a:gd name="T90" fmla="*/ 394 w 984"/>
                  <a:gd name="T91" fmla="*/ 498 h 844"/>
                  <a:gd name="T92" fmla="*/ 354 w 984"/>
                  <a:gd name="T93" fmla="*/ 466 h 844"/>
                  <a:gd name="T94" fmla="*/ 314 w 984"/>
                  <a:gd name="T95" fmla="*/ 402 h 844"/>
                  <a:gd name="T96" fmla="*/ 266 w 984"/>
                  <a:gd name="T97" fmla="*/ 346 h 844"/>
                  <a:gd name="T98" fmla="*/ 210 w 984"/>
                  <a:gd name="T99" fmla="*/ 314 h 844"/>
                  <a:gd name="T100" fmla="*/ 154 w 984"/>
                  <a:gd name="T101" fmla="*/ 238 h 844"/>
                  <a:gd name="T102" fmla="*/ 66 w 984"/>
                  <a:gd name="T103" fmla="*/ 66 h 844"/>
                  <a:gd name="T104" fmla="*/ 34 w 984"/>
                  <a:gd name="T105" fmla="*/ 38 h 844"/>
                  <a:gd name="T106" fmla="*/ 46 w 984"/>
                  <a:gd name="T107" fmla="*/ 22 h 844"/>
                  <a:gd name="T108" fmla="*/ 102 w 984"/>
                  <a:gd name="T109" fmla="*/ 70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84" h="844">
                    <a:moveTo>
                      <a:pt x="82" y="38"/>
                    </a:moveTo>
                    <a:lnTo>
                      <a:pt x="406" y="6"/>
                    </a:lnTo>
                    <a:cubicBezTo>
                      <a:pt x="497" y="22"/>
                      <a:pt x="465" y="0"/>
                      <a:pt x="474" y="54"/>
                    </a:cubicBezTo>
                    <a:cubicBezTo>
                      <a:pt x="492" y="48"/>
                      <a:pt x="484" y="40"/>
                      <a:pt x="502" y="34"/>
                    </a:cubicBezTo>
                    <a:cubicBezTo>
                      <a:pt x="510" y="37"/>
                      <a:pt x="517" y="46"/>
                      <a:pt x="526" y="46"/>
                    </a:cubicBezTo>
                    <a:cubicBezTo>
                      <a:pt x="534" y="46"/>
                      <a:pt x="550" y="38"/>
                      <a:pt x="550" y="38"/>
                    </a:cubicBezTo>
                    <a:cubicBezTo>
                      <a:pt x="556" y="55"/>
                      <a:pt x="552" y="60"/>
                      <a:pt x="542" y="74"/>
                    </a:cubicBezTo>
                    <a:cubicBezTo>
                      <a:pt x="555" y="114"/>
                      <a:pt x="550" y="102"/>
                      <a:pt x="578" y="130"/>
                    </a:cubicBezTo>
                    <a:cubicBezTo>
                      <a:pt x="584" y="148"/>
                      <a:pt x="590" y="148"/>
                      <a:pt x="606" y="138"/>
                    </a:cubicBezTo>
                    <a:cubicBezTo>
                      <a:pt x="600" y="119"/>
                      <a:pt x="594" y="107"/>
                      <a:pt x="586" y="90"/>
                    </a:cubicBezTo>
                    <a:cubicBezTo>
                      <a:pt x="583" y="82"/>
                      <a:pt x="578" y="66"/>
                      <a:pt x="578" y="66"/>
                    </a:cubicBezTo>
                    <a:cubicBezTo>
                      <a:pt x="585" y="44"/>
                      <a:pt x="597" y="56"/>
                      <a:pt x="606" y="70"/>
                    </a:cubicBezTo>
                    <a:cubicBezTo>
                      <a:pt x="609" y="86"/>
                      <a:pt x="608" y="117"/>
                      <a:pt x="626" y="90"/>
                    </a:cubicBezTo>
                    <a:cubicBezTo>
                      <a:pt x="648" y="97"/>
                      <a:pt x="646" y="104"/>
                      <a:pt x="642" y="126"/>
                    </a:cubicBezTo>
                    <a:cubicBezTo>
                      <a:pt x="650" y="150"/>
                      <a:pt x="665" y="141"/>
                      <a:pt x="682" y="130"/>
                    </a:cubicBezTo>
                    <a:cubicBezTo>
                      <a:pt x="689" y="108"/>
                      <a:pt x="673" y="124"/>
                      <a:pt x="682" y="98"/>
                    </a:cubicBezTo>
                    <a:cubicBezTo>
                      <a:pt x="683" y="94"/>
                      <a:pt x="690" y="96"/>
                      <a:pt x="694" y="94"/>
                    </a:cubicBezTo>
                    <a:cubicBezTo>
                      <a:pt x="698" y="92"/>
                      <a:pt x="702" y="89"/>
                      <a:pt x="706" y="86"/>
                    </a:cubicBezTo>
                    <a:cubicBezTo>
                      <a:pt x="717" y="54"/>
                      <a:pt x="688" y="54"/>
                      <a:pt x="742" y="46"/>
                    </a:cubicBezTo>
                    <a:cubicBezTo>
                      <a:pt x="748" y="27"/>
                      <a:pt x="741" y="9"/>
                      <a:pt x="762" y="2"/>
                    </a:cubicBezTo>
                    <a:cubicBezTo>
                      <a:pt x="788" y="11"/>
                      <a:pt x="777" y="38"/>
                      <a:pt x="802" y="46"/>
                    </a:cubicBezTo>
                    <a:cubicBezTo>
                      <a:pt x="831" y="36"/>
                      <a:pt x="805" y="63"/>
                      <a:pt x="798" y="70"/>
                    </a:cubicBezTo>
                    <a:cubicBezTo>
                      <a:pt x="789" y="96"/>
                      <a:pt x="787" y="96"/>
                      <a:pt x="802" y="118"/>
                    </a:cubicBezTo>
                    <a:cubicBezTo>
                      <a:pt x="801" y="122"/>
                      <a:pt x="801" y="127"/>
                      <a:pt x="798" y="130"/>
                    </a:cubicBezTo>
                    <a:cubicBezTo>
                      <a:pt x="794" y="133"/>
                      <a:pt x="784" y="129"/>
                      <a:pt x="782" y="134"/>
                    </a:cubicBezTo>
                    <a:cubicBezTo>
                      <a:pt x="780" y="142"/>
                      <a:pt x="790" y="158"/>
                      <a:pt x="790" y="158"/>
                    </a:cubicBezTo>
                    <a:cubicBezTo>
                      <a:pt x="786" y="161"/>
                      <a:pt x="783" y="165"/>
                      <a:pt x="778" y="166"/>
                    </a:cubicBezTo>
                    <a:cubicBezTo>
                      <a:pt x="774" y="167"/>
                      <a:pt x="769" y="159"/>
                      <a:pt x="766" y="162"/>
                    </a:cubicBezTo>
                    <a:cubicBezTo>
                      <a:pt x="758" y="170"/>
                      <a:pt x="794" y="182"/>
                      <a:pt x="794" y="182"/>
                    </a:cubicBezTo>
                    <a:cubicBezTo>
                      <a:pt x="804" y="211"/>
                      <a:pt x="775" y="190"/>
                      <a:pt x="762" y="186"/>
                    </a:cubicBezTo>
                    <a:cubicBezTo>
                      <a:pt x="767" y="194"/>
                      <a:pt x="773" y="202"/>
                      <a:pt x="778" y="210"/>
                    </a:cubicBezTo>
                    <a:cubicBezTo>
                      <a:pt x="783" y="218"/>
                      <a:pt x="802" y="226"/>
                      <a:pt x="802" y="226"/>
                    </a:cubicBezTo>
                    <a:cubicBezTo>
                      <a:pt x="813" y="242"/>
                      <a:pt x="804" y="245"/>
                      <a:pt x="810" y="262"/>
                    </a:cubicBezTo>
                    <a:cubicBezTo>
                      <a:pt x="803" y="282"/>
                      <a:pt x="793" y="301"/>
                      <a:pt x="786" y="322"/>
                    </a:cubicBezTo>
                    <a:cubicBezTo>
                      <a:pt x="783" y="330"/>
                      <a:pt x="778" y="346"/>
                      <a:pt x="778" y="346"/>
                    </a:cubicBezTo>
                    <a:cubicBezTo>
                      <a:pt x="785" y="366"/>
                      <a:pt x="817" y="394"/>
                      <a:pt x="830" y="414"/>
                    </a:cubicBezTo>
                    <a:cubicBezTo>
                      <a:pt x="835" y="422"/>
                      <a:pt x="841" y="430"/>
                      <a:pt x="846" y="438"/>
                    </a:cubicBezTo>
                    <a:cubicBezTo>
                      <a:pt x="849" y="442"/>
                      <a:pt x="854" y="450"/>
                      <a:pt x="854" y="450"/>
                    </a:cubicBezTo>
                    <a:cubicBezTo>
                      <a:pt x="853" y="457"/>
                      <a:pt x="855" y="466"/>
                      <a:pt x="850" y="470"/>
                    </a:cubicBezTo>
                    <a:cubicBezTo>
                      <a:pt x="844" y="475"/>
                      <a:pt x="831" y="451"/>
                      <a:pt x="830" y="450"/>
                    </a:cubicBezTo>
                    <a:cubicBezTo>
                      <a:pt x="811" y="431"/>
                      <a:pt x="789" y="421"/>
                      <a:pt x="774" y="398"/>
                    </a:cubicBezTo>
                    <a:cubicBezTo>
                      <a:pt x="769" y="379"/>
                      <a:pt x="766" y="371"/>
                      <a:pt x="746" y="378"/>
                    </a:cubicBezTo>
                    <a:cubicBezTo>
                      <a:pt x="717" y="368"/>
                      <a:pt x="730" y="368"/>
                      <a:pt x="706" y="374"/>
                    </a:cubicBezTo>
                    <a:cubicBezTo>
                      <a:pt x="688" y="402"/>
                      <a:pt x="699" y="395"/>
                      <a:pt x="678" y="402"/>
                    </a:cubicBezTo>
                    <a:cubicBezTo>
                      <a:pt x="654" y="386"/>
                      <a:pt x="650" y="390"/>
                      <a:pt x="618" y="394"/>
                    </a:cubicBezTo>
                    <a:cubicBezTo>
                      <a:pt x="607" y="411"/>
                      <a:pt x="601" y="426"/>
                      <a:pt x="590" y="442"/>
                    </a:cubicBezTo>
                    <a:cubicBezTo>
                      <a:pt x="600" y="471"/>
                      <a:pt x="593" y="459"/>
                      <a:pt x="606" y="478"/>
                    </a:cubicBezTo>
                    <a:cubicBezTo>
                      <a:pt x="593" y="518"/>
                      <a:pt x="622" y="548"/>
                      <a:pt x="642" y="578"/>
                    </a:cubicBezTo>
                    <a:cubicBezTo>
                      <a:pt x="651" y="591"/>
                      <a:pt x="651" y="601"/>
                      <a:pt x="666" y="606"/>
                    </a:cubicBezTo>
                    <a:cubicBezTo>
                      <a:pt x="680" y="627"/>
                      <a:pt x="691" y="623"/>
                      <a:pt x="710" y="610"/>
                    </a:cubicBezTo>
                    <a:cubicBezTo>
                      <a:pt x="729" y="616"/>
                      <a:pt x="729" y="606"/>
                      <a:pt x="734" y="590"/>
                    </a:cubicBezTo>
                    <a:cubicBezTo>
                      <a:pt x="735" y="577"/>
                      <a:pt x="731" y="562"/>
                      <a:pt x="738" y="550"/>
                    </a:cubicBezTo>
                    <a:cubicBezTo>
                      <a:pt x="742" y="543"/>
                      <a:pt x="762" y="542"/>
                      <a:pt x="762" y="542"/>
                    </a:cubicBezTo>
                    <a:cubicBezTo>
                      <a:pt x="783" y="547"/>
                      <a:pt x="786" y="552"/>
                      <a:pt x="774" y="570"/>
                    </a:cubicBezTo>
                    <a:cubicBezTo>
                      <a:pt x="779" y="590"/>
                      <a:pt x="790" y="605"/>
                      <a:pt x="770" y="618"/>
                    </a:cubicBezTo>
                    <a:cubicBezTo>
                      <a:pt x="769" y="622"/>
                      <a:pt x="764" y="626"/>
                      <a:pt x="766" y="630"/>
                    </a:cubicBezTo>
                    <a:cubicBezTo>
                      <a:pt x="768" y="634"/>
                      <a:pt x="775" y="634"/>
                      <a:pt x="778" y="638"/>
                    </a:cubicBezTo>
                    <a:cubicBezTo>
                      <a:pt x="788" y="651"/>
                      <a:pt x="786" y="660"/>
                      <a:pt x="802" y="670"/>
                    </a:cubicBezTo>
                    <a:cubicBezTo>
                      <a:pt x="810" y="667"/>
                      <a:pt x="818" y="665"/>
                      <a:pt x="826" y="662"/>
                    </a:cubicBezTo>
                    <a:cubicBezTo>
                      <a:pt x="830" y="661"/>
                      <a:pt x="838" y="658"/>
                      <a:pt x="838" y="658"/>
                    </a:cubicBezTo>
                    <a:cubicBezTo>
                      <a:pt x="857" y="664"/>
                      <a:pt x="864" y="680"/>
                      <a:pt x="870" y="698"/>
                    </a:cubicBezTo>
                    <a:cubicBezTo>
                      <a:pt x="859" y="731"/>
                      <a:pt x="887" y="794"/>
                      <a:pt x="922" y="806"/>
                    </a:cubicBezTo>
                    <a:cubicBezTo>
                      <a:pt x="938" y="801"/>
                      <a:pt x="941" y="792"/>
                      <a:pt x="958" y="798"/>
                    </a:cubicBezTo>
                    <a:cubicBezTo>
                      <a:pt x="984" y="837"/>
                      <a:pt x="928" y="784"/>
                      <a:pt x="942" y="826"/>
                    </a:cubicBezTo>
                    <a:cubicBezTo>
                      <a:pt x="936" y="844"/>
                      <a:pt x="930" y="844"/>
                      <a:pt x="914" y="834"/>
                    </a:cubicBezTo>
                    <a:cubicBezTo>
                      <a:pt x="903" y="817"/>
                      <a:pt x="890" y="821"/>
                      <a:pt x="874" y="810"/>
                    </a:cubicBezTo>
                    <a:cubicBezTo>
                      <a:pt x="851" y="776"/>
                      <a:pt x="882" y="816"/>
                      <a:pt x="854" y="794"/>
                    </a:cubicBezTo>
                    <a:cubicBezTo>
                      <a:pt x="843" y="785"/>
                      <a:pt x="840" y="768"/>
                      <a:pt x="830" y="758"/>
                    </a:cubicBezTo>
                    <a:cubicBezTo>
                      <a:pt x="824" y="739"/>
                      <a:pt x="817" y="724"/>
                      <a:pt x="798" y="718"/>
                    </a:cubicBezTo>
                    <a:cubicBezTo>
                      <a:pt x="791" y="696"/>
                      <a:pt x="800" y="712"/>
                      <a:pt x="778" y="710"/>
                    </a:cubicBezTo>
                    <a:cubicBezTo>
                      <a:pt x="767" y="709"/>
                      <a:pt x="746" y="702"/>
                      <a:pt x="746" y="702"/>
                    </a:cubicBezTo>
                    <a:cubicBezTo>
                      <a:pt x="729" y="691"/>
                      <a:pt x="720" y="674"/>
                      <a:pt x="702" y="662"/>
                    </a:cubicBezTo>
                    <a:cubicBezTo>
                      <a:pt x="694" y="665"/>
                      <a:pt x="687" y="673"/>
                      <a:pt x="678" y="674"/>
                    </a:cubicBezTo>
                    <a:cubicBezTo>
                      <a:pt x="657" y="677"/>
                      <a:pt x="630" y="657"/>
                      <a:pt x="614" y="646"/>
                    </a:cubicBezTo>
                    <a:cubicBezTo>
                      <a:pt x="600" y="637"/>
                      <a:pt x="580" y="639"/>
                      <a:pt x="566" y="630"/>
                    </a:cubicBezTo>
                    <a:cubicBezTo>
                      <a:pt x="546" y="617"/>
                      <a:pt x="525" y="607"/>
                      <a:pt x="506" y="594"/>
                    </a:cubicBezTo>
                    <a:cubicBezTo>
                      <a:pt x="513" y="572"/>
                      <a:pt x="509" y="551"/>
                      <a:pt x="490" y="538"/>
                    </a:cubicBezTo>
                    <a:cubicBezTo>
                      <a:pt x="485" y="522"/>
                      <a:pt x="476" y="515"/>
                      <a:pt x="462" y="506"/>
                    </a:cubicBezTo>
                    <a:cubicBezTo>
                      <a:pt x="441" y="474"/>
                      <a:pt x="469" y="513"/>
                      <a:pt x="442" y="486"/>
                    </a:cubicBezTo>
                    <a:cubicBezTo>
                      <a:pt x="436" y="480"/>
                      <a:pt x="436" y="468"/>
                      <a:pt x="430" y="462"/>
                    </a:cubicBezTo>
                    <a:cubicBezTo>
                      <a:pt x="427" y="459"/>
                      <a:pt x="422" y="459"/>
                      <a:pt x="418" y="458"/>
                    </a:cubicBezTo>
                    <a:cubicBezTo>
                      <a:pt x="407" y="447"/>
                      <a:pt x="382" y="430"/>
                      <a:pt x="382" y="430"/>
                    </a:cubicBezTo>
                    <a:cubicBezTo>
                      <a:pt x="371" y="413"/>
                      <a:pt x="358" y="399"/>
                      <a:pt x="346" y="382"/>
                    </a:cubicBezTo>
                    <a:cubicBezTo>
                      <a:pt x="344" y="378"/>
                      <a:pt x="345" y="373"/>
                      <a:pt x="342" y="370"/>
                    </a:cubicBezTo>
                    <a:cubicBezTo>
                      <a:pt x="339" y="367"/>
                      <a:pt x="334" y="367"/>
                      <a:pt x="330" y="366"/>
                    </a:cubicBezTo>
                    <a:cubicBezTo>
                      <a:pt x="322" y="390"/>
                      <a:pt x="342" y="398"/>
                      <a:pt x="354" y="414"/>
                    </a:cubicBezTo>
                    <a:cubicBezTo>
                      <a:pt x="368" y="432"/>
                      <a:pt x="372" y="446"/>
                      <a:pt x="390" y="458"/>
                    </a:cubicBezTo>
                    <a:cubicBezTo>
                      <a:pt x="409" y="487"/>
                      <a:pt x="399" y="475"/>
                      <a:pt x="418" y="494"/>
                    </a:cubicBezTo>
                    <a:cubicBezTo>
                      <a:pt x="423" y="510"/>
                      <a:pt x="428" y="517"/>
                      <a:pt x="442" y="526"/>
                    </a:cubicBezTo>
                    <a:cubicBezTo>
                      <a:pt x="450" y="550"/>
                      <a:pt x="432" y="533"/>
                      <a:pt x="422" y="526"/>
                    </a:cubicBezTo>
                    <a:cubicBezTo>
                      <a:pt x="399" y="492"/>
                      <a:pt x="430" y="532"/>
                      <a:pt x="402" y="510"/>
                    </a:cubicBezTo>
                    <a:cubicBezTo>
                      <a:pt x="398" y="507"/>
                      <a:pt x="397" y="501"/>
                      <a:pt x="394" y="498"/>
                    </a:cubicBezTo>
                    <a:cubicBezTo>
                      <a:pt x="391" y="495"/>
                      <a:pt x="386" y="493"/>
                      <a:pt x="382" y="490"/>
                    </a:cubicBezTo>
                    <a:cubicBezTo>
                      <a:pt x="377" y="474"/>
                      <a:pt x="370" y="471"/>
                      <a:pt x="354" y="466"/>
                    </a:cubicBezTo>
                    <a:cubicBezTo>
                      <a:pt x="344" y="452"/>
                      <a:pt x="340" y="447"/>
                      <a:pt x="346" y="430"/>
                    </a:cubicBezTo>
                    <a:cubicBezTo>
                      <a:pt x="338" y="418"/>
                      <a:pt x="314" y="402"/>
                      <a:pt x="314" y="402"/>
                    </a:cubicBezTo>
                    <a:cubicBezTo>
                      <a:pt x="306" y="390"/>
                      <a:pt x="298" y="378"/>
                      <a:pt x="290" y="366"/>
                    </a:cubicBezTo>
                    <a:cubicBezTo>
                      <a:pt x="284" y="357"/>
                      <a:pt x="273" y="354"/>
                      <a:pt x="266" y="346"/>
                    </a:cubicBezTo>
                    <a:cubicBezTo>
                      <a:pt x="263" y="342"/>
                      <a:pt x="262" y="337"/>
                      <a:pt x="258" y="334"/>
                    </a:cubicBezTo>
                    <a:cubicBezTo>
                      <a:pt x="243" y="324"/>
                      <a:pt x="225" y="324"/>
                      <a:pt x="210" y="314"/>
                    </a:cubicBezTo>
                    <a:cubicBezTo>
                      <a:pt x="201" y="300"/>
                      <a:pt x="194" y="291"/>
                      <a:pt x="178" y="286"/>
                    </a:cubicBezTo>
                    <a:cubicBezTo>
                      <a:pt x="160" y="260"/>
                      <a:pt x="192" y="247"/>
                      <a:pt x="154" y="238"/>
                    </a:cubicBezTo>
                    <a:cubicBezTo>
                      <a:pt x="111" y="209"/>
                      <a:pt x="106" y="149"/>
                      <a:pt x="90" y="102"/>
                    </a:cubicBezTo>
                    <a:cubicBezTo>
                      <a:pt x="86" y="90"/>
                      <a:pt x="76" y="73"/>
                      <a:pt x="66" y="66"/>
                    </a:cubicBezTo>
                    <a:cubicBezTo>
                      <a:pt x="58" y="60"/>
                      <a:pt x="42" y="50"/>
                      <a:pt x="42" y="50"/>
                    </a:cubicBezTo>
                    <a:cubicBezTo>
                      <a:pt x="39" y="46"/>
                      <a:pt x="38" y="41"/>
                      <a:pt x="34" y="38"/>
                    </a:cubicBezTo>
                    <a:cubicBezTo>
                      <a:pt x="27" y="34"/>
                      <a:pt x="10" y="30"/>
                      <a:pt x="10" y="30"/>
                    </a:cubicBezTo>
                    <a:cubicBezTo>
                      <a:pt x="0" y="1"/>
                      <a:pt x="31" y="17"/>
                      <a:pt x="46" y="22"/>
                    </a:cubicBezTo>
                    <a:cubicBezTo>
                      <a:pt x="65" y="51"/>
                      <a:pt x="61" y="41"/>
                      <a:pt x="86" y="58"/>
                    </a:cubicBezTo>
                    <a:cubicBezTo>
                      <a:pt x="94" y="70"/>
                      <a:pt x="94" y="93"/>
                      <a:pt x="102" y="70"/>
                    </a:cubicBezTo>
                    <a:cubicBezTo>
                      <a:pt x="95" y="49"/>
                      <a:pt x="82" y="62"/>
                      <a:pt x="82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5" name="Freeform 35"/>
              <p:cNvSpPr>
                <a:spLocks/>
              </p:cNvSpPr>
              <p:nvPr userDrawn="1"/>
            </p:nvSpPr>
            <p:spPr bwMode="ltGray">
              <a:xfrm>
                <a:off x="3577" y="490"/>
                <a:ext cx="36" cy="39"/>
              </a:xfrm>
              <a:custGeom>
                <a:avLst/>
                <a:gdLst>
                  <a:gd name="T0" fmla="*/ 6 w 36"/>
                  <a:gd name="T1" fmla="*/ 28 h 48"/>
                  <a:gd name="T2" fmla="*/ 10 w 36"/>
                  <a:gd name="T3" fmla="*/ 48 h 48"/>
                  <a:gd name="T4" fmla="*/ 6 w 36"/>
                  <a:gd name="T5" fmla="*/ 2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48">
                    <a:moveTo>
                      <a:pt x="6" y="28"/>
                    </a:moveTo>
                    <a:cubicBezTo>
                      <a:pt x="25" y="0"/>
                      <a:pt x="36" y="31"/>
                      <a:pt x="10" y="48"/>
                    </a:cubicBezTo>
                    <a:cubicBezTo>
                      <a:pt x="0" y="34"/>
                      <a:pt x="0" y="40"/>
                      <a:pt x="6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6" name="Freeform 36"/>
              <p:cNvSpPr>
                <a:spLocks/>
              </p:cNvSpPr>
              <p:nvPr userDrawn="1"/>
            </p:nvSpPr>
            <p:spPr bwMode="ltGray">
              <a:xfrm>
                <a:off x="3549" y="475"/>
                <a:ext cx="38" cy="29"/>
              </a:xfrm>
              <a:custGeom>
                <a:avLst/>
                <a:gdLst>
                  <a:gd name="T0" fmla="*/ 0 w 36"/>
                  <a:gd name="T1" fmla="*/ 5 h 37"/>
                  <a:gd name="T2" fmla="*/ 12 w 36"/>
                  <a:gd name="T3" fmla="*/ 1 h 37"/>
                  <a:gd name="T4" fmla="*/ 36 w 36"/>
                  <a:gd name="T5" fmla="*/ 17 h 37"/>
                  <a:gd name="T6" fmla="*/ 8 w 36"/>
                  <a:gd name="T7" fmla="*/ 17 h 37"/>
                  <a:gd name="T8" fmla="*/ 0 w 36"/>
                  <a:gd name="T9" fmla="*/ 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7">
                    <a:moveTo>
                      <a:pt x="0" y="5"/>
                    </a:moveTo>
                    <a:cubicBezTo>
                      <a:pt x="4" y="4"/>
                      <a:pt x="8" y="0"/>
                      <a:pt x="12" y="1"/>
                    </a:cubicBezTo>
                    <a:cubicBezTo>
                      <a:pt x="21" y="4"/>
                      <a:pt x="36" y="17"/>
                      <a:pt x="36" y="17"/>
                    </a:cubicBezTo>
                    <a:cubicBezTo>
                      <a:pt x="29" y="37"/>
                      <a:pt x="22" y="26"/>
                      <a:pt x="8" y="17"/>
                    </a:cubicBezTo>
                    <a:cubicBezTo>
                      <a:pt x="5" y="13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7" name="Freeform 37"/>
              <p:cNvSpPr>
                <a:spLocks/>
              </p:cNvSpPr>
              <p:nvPr userDrawn="1"/>
            </p:nvSpPr>
            <p:spPr bwMode="ltGray">
              <a:xfrm>
                <a:off x="4686" y="394"/>
                <a:ext cx="171" cy="81"/>
              </a:xfrm>
              <a:custGeom>
                <a:avLst/>
                <a:gdLst>
                  <a:gd name="T0" fmla="*/ 0 w 170"/>
                  <a:gd name="T1" fmla="*/ 49 h 96"/>
                  <a:gd name="T2" fmla="*/ 28 w 170"/>
                  <a:gd name="T3" fmla="*/ 25 h 96"/>
                  <a:gd name="T4" fmla="*/ 56 w 170"/>
                  <a:gd name="T5" fmla="*/ 21 h 96"/>
                  <a:gd name="T6" fmla="*/ 80 w 170"/>
                  <a:gd name="T7" fmla="*/ 9 h 96"/>
                  <a:gd name="T8" fmla="*/ 64 w 170"/>
                  <a:gd name="T9" fmla="*/ 25 h 96"/>
                  <a:gd name="T10" fmla="*/ 124 w 170"/>
                  <a:gd name="T11" fmla="*/ 49 h 96"/>
                  <a:gd name="T12" fmla="*/ 160 w 170"/>
                  <a:gd name="T13" fmla="*/ 65 h 96"/>
                  <a:gd name="T14" fmla="*/ 116 w 170"/>
                  <a:gd name="T15" fmla="*/ 77 h 96"/>
                  <a:gd name="T16" fmla="*/ 88 w 170"/>
                  <a:gd name="T17" fmla="*/ 57 h 96"/>
                  <a:gd name="T18" fmla="*/ 76 w 170"/>
                  <a:gd name="T19" fmla="*/ 53 h 96"/>
                  <a:gd name="T20" fmla="*/ 24 w 170"/>
                  <a:gd name="T21" fmla="*/ 41 h 96"/>
                  <a:gd name="T22" fmla="*/ 0 w 170"/>
                  <a:gd name="T23" fmla="*/ 4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0" h="96">
                    <a:moveTo>
                      <a:pt x="0" y="49"/>
                    </a:moveTo>
                    <a:cubicBezTo>
                      <a:pt x="5" y="33"/>
                      <a:pt x="12" y="30"/>
                      <a:pt x="28" y="25"/>
                    </a:cubicBezTo>
                    <a:cubicBezTo>
                      <a:pt x="20" y="0"/>
                      <a:pt x="42" y="16"/>
                      <a:pt x="56" y="21"/>
                    </a:cubicBezTo>
                    <a:cubicBezTo>
                      <a:pt x="56" y="21"/>
                      <a:pt x="77" y="6"/>
                      <a:pt x="80" y="9"/>
                    </a:cubicBezTo>
                    <a:cubicBezTo>
                      <a:pt x="85" y="14"/>
                      <a:pt x="71" y="23"/>
                      <a:pt x="64" y="25"/>
                    </a:cubicBezTo>
                    <a:cubicBezTo>
                      <a:pt x="82" y="37"/>
                      <a:pt x="103" y="42"/>
                      <a:pt x="124" y="49"/>
                    </a:cubicBezTo>
                    <a:cubicBezTo>
                      <a:pt x="136" y="53"/>
                      <a:pt x="160" y="65"/>
                      <a:pt x="160" y="65"/>
                    </a:cubicBezTo>
                    <a:cubicBezTo>
                      <a:pt x="170" y="96"/>
                      <a:pt x="134" y="83"/>
                      <a:pt x="116" y="77"/>
                    </a:cubicBezTo>
                    <a:cubicBezTo>
                      <a:pt x="109" y="57"/>
                      <a:pt x="116" y="66"/>
                      <a:pt x="88" y="57"/>
                    </a:cubicBezTo>
                    <a:cubicBezTo>
                      <a:pt x="84" y="56"/>
                      <a:pt x="76" y="53"/>
                      <a:pt x="76" y="53"/>
                    </a:cubicBezTo>
                    <a:cubicBezTo>
                      <a:pt x="57" y="34"/>
                      <a:pt x="53" y="37"/>
                      <a:pt x="24" y="41"/>
                    </a:cubicBezTo>
                    <a:cubicBezTo>
                      <a:pt x="9" y="51"/>
                      <a:pt x="17" y="49"/>
                      <a:pt x="0" y="4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8" name="Freeform 38"/>
              <p:cNvSpPr>
                <a:spLocks/>
              </p:cNvSpPr>
              <p:nvPr userDrawn="1"/>
            </p:nvSpPr>
            <p:spPr bwMode="ltGray">
              <a:xfrm>
                <a:off x="4867" y="460"/>
                <a:ext cx="138" cy="37"/>
              </a:xfrm>
              <a:custGeom>
                <a:avLst/>
                <a:gdLst>
                  <a:gd name="T0" fmla="*/ 0 w 138"/>
                  <a:gd name="T1" fmla="*/ 0 h 44"/>
                  <a:gd name="T2" fmla="*/ 52 w 138"/>
                  <a:gd name="T3" fmla="*/ 4 h 44"/>
                  <a:gd name="T4" fmla="*/ 88 w 138"/>
                  <a:gd name="T5" fmla="*/ 24 h 44"/>
                  <a:gd name="T6" fmla="*/ 112 w 138"/>
                  <a:gd name="T7" fmla="*/ 20 h 44"/>
                  <a:gd name="T8" fmla="*/ 108 w 138"/>
                  <a:gd name="T9" fmla="*/ 44 h 44"/>
                  <a:gd name="T10" fmla="*/ 64 w 138"/>
                  <a:gd name="T11" fmla="*/ 40 h 44"/>
                  <a:gd name="T12" fmla="*/ 0 w 138"/>
                  <a:gd name="T13" fmla="*/ 36 h 44"/>
                  <a:gd name="T14" fmla="*/ 28 w 138"/>
                  <a:gd name="T15" fmla="*/ 20 h 44"/>
                  <a:gd name="T16" fmla="*/ 0 w 138"/>
                  <a:gd name="T1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8" h="44">
                    <a:moveTo>
                      <a:pt x="0" y="0"/>
                    </a:moveTo>
                    <a:cubicBezTo>
                      <a:pt x="19" y="3"/>
                      <a:pt x="35" y="10"/>
                      <a:pt x="52" y="4"/>
                    </a:cubicBezTo>
                    <a:cubicBezTo>
                      <a:pt x="87" y="11"/>
                      <a:pt x="61" y="15"/>
                      <a:pt x="88" y="24"/>
                    </a:cubicBezTo>
                    <a:cubicBezTo>
                      <a:pt x="96" y="23"/>
                      <a:pt x="104" y="19"/>
                      <a:pt x="112" y="20"/>
                    </a:cubicBezTo>
                    <a:cubicBezTo>
                      <a:pt x="138" y="23"/>
                      <a:pt x="118" y="41"/>
                      <a:pt x="108" y="44"/>
                    </a:cubicBezTo>
                    <a:cubicBezTo>
                      <a:pt x="78" y="34"/>
                      <a:pt x="92" y="34"/>
                      <a:pt x="64" y="40"/>
                    </a:cubicBezTo>
                    <a:cubicBezTo>
                      <a:pt x="41" y="37"/>
                      <a:pt x="22" y="41"/>
                      <a:pt x="0" y="36"/>
                    </a:cubicBezTo>
                    <a:cubicBezTo>
                      <a:pt x="6" y="11"/>
                      <a:pt x="7" y="27"/>
                      <a:pt x="28" y="20"/>
                    </a:cubicBezTo>
                    <a:cubicBezTo>
                      <a:pt x="17" y="13"/>
                      <a:pt x="0" y="13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9" name="Freeform 39"/>
              <p:cNvSpPr>
                <a:spLocks/>
              </p:cNvSpPr>
              <p:nvPr userDrawn="1"/>
            </p:nvSpPr>
            <p:spPr bwMode="ltGray">
              <a:xfrm>
                <a:off x="4794" y="480"/>
                <a:ext cx="56" cy="34"/>
              </a:xfrm>
              <a:custGeom>
                <a:avLst/>
                <a:gdLst>
                  <a:gd name="T0" fmla="*/ 17 w 57"/>
                  <a:gd name="T1" fmla="*/ 25 h 42"/>
                  <a:gd name="T2" fmla="*/ 37 w 57"/>
                  <a:gd name="T3" fmla="*/ 13 h 42"/>
                  <a:gd name="T4" fmla="*/ 17 w 57"/>
                  <a:gd name="T5" fmla="*/ 2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" h="42">
                    <a:moveTo>
                      <a:pt x="17" y="25"/>
                    </a:moveTo>
                    <a:cubicBezTo>
                      <a:pt x="0" y="0"/>
                      <a:pt x="21" y="9"/>
                      <a:pt x="37" y="13"/>
                    </a:cubicBezTo>
                    <a:cubicBezTo>
                      <a:pt x="57" y="42"/>
                      <a:pt x="30" y="25"/>
                      <a:pt x="17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0" name="Freeform 40"/>
              <p:cNvSpPr>
                <a:spLocks/>
              </p:cNvSpPr>
              <p:nvPr userDrawn="1"/>
            </p:nvSpPr>
            <p:spPr bwMode="ltGray">
              <a:xfrm>
                <a:off x="4757" y="375"/>
                <a:ext cx="37" cy="44"/>
              </a:xfrm>
              <a:custGeom>
                <a:avLst/>
                <a:gdLst>
                  <a:gd name="T0" fmla="*/ 19 w 39"/>
                  <a:gd name="T1" fmla="*/ 32 h 52"/>
                  <a:gd name="T2" fmla="*/ 19 w 39"/>
                  <a:gd name="T3" fmla="*/ 0 h 52"/>
                  <a:gd name="T4" fmla="*/ 19 w 39"/>
                  <a:gd name="T5" fmla="*/ 3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52">
                    <a:moveTo>
                      <a:pt x="19" y="32"/>
                    </a:moveTo>
                    <a:cubicBezTo>
                      <a:pt x="13" y="14"/>
                      <a:pt x="0" y="13"/>
                      <a:pt x="19" y="0"/>
                    </a:cubicBezTo>
                    <a:cubicBezTo>
                      <a:pt x="23" y="5"/>
                      <a:pt x="39" y="52"/>
                      <a:pt x="19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1" name="Freeform 41"/>
              <p:cNvSpPr>
                <a:spLocks/>
              </p:cNvSpPr>
              <p:nvPr userDrawn="1"/>
            </p:nvSpPr>
            <p:spPr bwMode="ltGray">
              <a:xfrm>
                <a:off x="5054" y="507"/>
                <a:ext cx="45" cy="66"/>
              </a:xfrm>
              <a:custGeom>
                <a:avLst/>
                <a:gdLst>
                  <a:gd name="T0" fmla="*/ 4 w 44"/>
                  <a:gd name="T1" fmla="*/ 9 h 80"/>
                  <a:gd name="T2" fmla="*/ 20 w 44"/>
                  <a:gd name="T3" fmla="*/ 33 h 80"/>
                  <a:gd name="T4" fmla="*/ 24 w 44"/>
                  <a:gd name="T5" fmla="*/ 49 h 80"/>
                  <a:gd name="T6" fmla="*/ 36 w 44"/>
                  <a:gd name="T7" fmla="*/ 53 h 80"/>
                  <a:gd name="T8" fmla="*/ 24 w 44"/>
                  <a:gd name="T9" fmla="*/ 73 h 80"/>
                  <a:gd name="T10" fmla="*/ 0 w 44"/>
                  <a:gd name="T11" fmla="*/ 21 h 80"/>
                  <a:gd name="T12" fmla="*/ 4 w 44"/>
                  <a:gd name="T13" fmla="*/ 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80">
                    <a:moveTo>
                      <a:pt x="4" y="9"/>
                    </a:moveTo>
                    <a:cubicBezTo>
                      <a:pt x="9" y="17"/>
                      <a:pt x="18" y="24"/>
                      <a:pt x="20" y="33"/>
                    </a:cubicBezTo>
                    <a:cubicBezTo>
                      <a:pt x="21" y="38"/>
                      <a:pt x="21" y="45"/>
                      <a:pt x="24" y="49"/>
                    </a:cubicBezTo>
                    <a:cubicBezTo>
                      <a:pt x="27" y="52"/>
                      <a:pt x="32" y="52"/>
                      <a:pt x="36" y="53"/>
                    </a:cubicBezTo>
                    <a:cubicBezTo>
                      <a:pt x="41" y="68"/>
                      <a:pt x="44" y="80"/>
                      <a:pt x="24" y="73"/>
                    </a:cubicBezTo>
                    <a:cubicBezTo>
                      <a:pt x="19" y="55"/>
                      <a:pt x="11" y="37"/>
                      <a:pt x="0" y="21"/>
                    </a:cubicBezTo>
                    <a:cubicBezTo>
                      <a:pt x="4" y="4"/>
                      <a:pt x="4" y="0"/>
                      <a:pt x="4" y="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2" name="Freeform 42"/>
              <p:cNvSpPr>
                <a:spLocks/>
              </p:cNvSpPr>
              <p:nvPr userDrawn="1"/>
            </p:nvSpPr>
            <p:spPr bwMode="ltGray">
              <a:xfrm>
                <a:off x="4260" y="6"/>
                <a:ext cx="480" cy="100"/>
              </a:xfrm>
              <a:custGeom>
                <a:avLst/>
                <a:gdLst>
                  <a:gd name="T0" fmla="*/ 220 w 323"/>
                  <a:gd name="T1" fmla="*/ 1 h 64"/>
                  <a:gd name="T2" fmla="*/ 231 w 323"/>
                  <a:gd name="T3" fmla="*/ 8 h 64"/>
                  <a:gd name="T4" fmla="*/ 235 w 323"/>
                  <a:gd name="T5" fmla="*/ 0 h 64"/>
                  <a:gd name="T6" fmla="*/ 265 w 323"/>
                  <a:gd name="T7" fmla="*/ 0 h 64"/>
                  <a:gd name="T8" fmla="*/ 287 w 323"/>
                  <a:gd name="T9" fmla="*/ 17 h 64"/>
                  <a:gd name="T10" fmla="*/ 319 w 323"/>
                  <a:gd name="T11" fmla="*/ 10 h 64"/>
                  <a:gd name="T12" fmla="*/ 314 w 323"/>
                  <a:gd name="T13" fmla="*/ 29 h 64"/>
                  <a:gd name="T14" fmla="*/ 298 w 323"/>
                  <a:gd name="T15" fmla="*/ 46 h 64"/>
                  <a:gd name="T16" fmla="*/ 295 w 323"/>
                  <a:gd name="T17" fmla="*/ 29 h 64"/>
                  <a:gd name="T18" fmla="*/ 287 w 323"/>
                  <a:gd name="T19" fmla="*/ 31 h 64"/>
                  <a:gd name="T20" fmla="*/ 279 w 323"/>
                  <a:gd name="T21" fmla="*/ 29 h 64"/>
                  <a:gd name="T22" fmla="*/ 263 w 323"/>
                  <a:gd name="T23" fmla="*/ 21 h 64"/>
                  <a:gd name="T24" fmla="*/ 228 w 323"/>
                  <a:gd name="T25" fmla="*/ 38 h 64"/>
                  <a:gd name="T26" fmla="*/ 201 w 323"/>
                  <a:gd name="T27" fmla="*/ 44 h 64"/>
                  <a:gd name="T28" fmla="*/ 212 w 323"/>
                  <a:gd name="T29" fmla="*/ 57 h 64"/>
                  <a:gd name="T30" fmla="*/ 188 w 323"/>
                  <a:gd name="T31" fmla="*/ 63 h 64"/>
                  <a:gd name="T32" fmla="*/ 169 w 323"/>
                  <a:gd name="T33" fmla="*/ 61 h 64"/>
                  <a:gd name="T34" fmla="*/ 177 w 323"/>
                  <a:gd name="T35" fmla="*/ 57 h 64"/>
                  <a:gd name="T36" fmla="*/ 171 w 323"/>
                  <a:gd name="T37" fmla="*/ 40 h 64"/>
                  <a:gd name="T38" fmla="*/ 169 w 323"/>
                  <a:gd name="T39" fmla="*/ 31 h 64"/>
                  <a:gd name="T40" fmla="*/ 158 w 323"/>
                  <a:gd name="T41" fmla="*/ 23 h 64"/>
                  <a:gd name="T42" fmla="*/ 142 w 323"/>
                  <a:gd name="T43" fmla="*/ 27 h 64"/>
                  <a:gd name="T44" fmla="*/ 134 w 323"/>
                  <a:gd name="T45" fmla="*/ 27 h 64"/>
                  <a:gd name="T46" fmla="*/ 123 w 323"/>
                  <a:gd name="T47" fmla="*/ 25 h 64"/>
                  <a:gd name="T48" fmla="*/ 83 w 323"/>
                  <a:gd name="T49" fmla="*/ 2 h 64"/>
                  <a:gd name="T50" fmla="*/ 59 w 323"/>
                  <a:gd name="T51" fmla="*/ 14 h 64"/>
                  <a:gd name="T52" fmla="*/ 1 w 323"/>
                  <a:gd name="T53" fmla="*/ 0 h 64"/>
                  <a:gd name="T54" fmla="*/ 220 w 323"/>
                  <a:gd name="T55" fmla="*/ 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23" h="64">
                    <a:moveTo>
                      <a:pt x="220" y="1"/>
                    </a:moveTo>
                    <a:cubicBezTo>
                      <a:pt x="215" y="12"/>
                      <a:pt x="225" y="17"/>
                      <a:pt x="231" y="8"/>
                    </a:cubicBezTo>
                    <a:cubicBezTo>
                      <a:pt x="235" y="0"/>
                      <a:pt x="229" y="7"/>
                      <a:pt x="235" y="0"/>
                    </a:cubicBezTo>
                    <a:lnTo>
                      <a:pt x="265" y="0"/>
                    </a:lnTo>
                    <a:cubicBezTo>
                      <a:pt x="277" y="6"/>
                      <a:pt x="276" y="11"/>
                      <a:pt x="287" y="17"/>
                    </a:cubicBezTo>
                    <a:cubicBezTo>
                      <a:pt x="308" y="11"/>
                      <a:pt x="293" y="7"/>
                      <a:pt x="319" y="10"/>
                    </a:cubicBezTo>
                    <a:cubicBezTo>
                      <a:pt x="323" y="19"/>
                      <a:pt x="321" y="22"/>
                      <a:pt x="314" y="29"/>
                    </a:cubicBezTo>
                    <a:cubicBezTo>
                      <a:pt x="312" y="39"/>
                      <a:pt x="313" y="50"/>
                      <a:pt x="298" y="46"/>
                    </a:cubicBezTo>
                    <a:cubicBezTo>
                      <a:pt x="297" y="40"/>
                      <a:pt x="298" y="34"/>
                      <a:pt x="295" y="29"/>
                    </a:cubicBezTo>
                    <a:cubicBezTo>
                      <a:pt x="294" y="27"/>
                      <a:pt x="290" y="31"/>
                      <a:pt x="287" y="31"/>
                    </a:cubicBezTo>
                    <a:cubicBezTo>
                      <a:pt x="284" y="31"/>
                      <a:pt x="282" y="30"/>
                      <a:pt x="279" y="29"/>
                    </a:cubicBezTo>
                    <a:cubicBezTo>
                      <a:pt x="274" y="27"/>
                      <a:pt x="263" y="21"/>
                      <a:pt x="263" y="21"/>
                    </a:cubicBezTo>
                    <a:cubicBezTo>
                      <a:pt x="249" y="23"/>
                      <a:pt x="241" y="31"/>
                      <a:pt x="228" y="38"/>
                    </a:cubicBezTo>
                    <a:cubicBezTo>
                      <a:pt x="220" y="41"/>
                      <a:pt x="209" y="42"/>
                      <a:pt x="201" y="44"/>
                    </a:cubicBezTo>
                    <a:cubicBezTo>
                      <a:pt x="193" y="54"/>
                      <a:pt x="200" y="53"/>
                      <a:pt x="212" y="57"/>
                    </a:cubicBezTo>
                    <a:cubicBezTo>
                      <a:pt x="200" y="62"/>
                      <a:pt x="199" y="57"/>
                      <a:pt x="188" y="63"/>
                    </a:cubicBezTo>
                    <a:cubicBezTo>
                      <a:pt x="181" y="62"/>
                      <a:pt x="174" y="64"/>
                      <a:pt x="169" y="61"/>
                    </a:cubicBezTo>
                    <a:cubicBezTo>
                      <a:pt x="166" y="59"/>
                      <a:pt x="175" y="59"/>
                      <a:pt x="177" y="57"/>
                    </a:cubicBezTo>
                    <a:cubicBezTo>
                      <a:pt x="181" y="48"/>
                      <a:pt x="149" y="28"/>
                      <a:pt x="171" y="40"/>
                    </a:cubicBezTo>
                    <a:cubicBezTo>
                      <a:pt x="184" y="55"/>
                      <a:pt x="184" y="36"/>
                      <a:pt x="169" y="31"/>
                    </a:cubicBezTo>
                    <a:cubicBezTo>
                      <a:pt x="167" y="27"/>
                      <a:pt x="167" y="22"/>
                      <a:pt x="158" y="23"/>
                    </a:cubicBezTo>
                    <a:cubicBezTo>
                      <a:pt x="153" y="23"/>
                      <a:pt x="142" y="27"/>
                      <a:pt x="142" y="27"/>
                    </a:cubicBezTo>
                    <a:cubicBezTo>
                      <a:pt x="136" y="39"/>
                      <a:pt x="143" y="31"/>
                      <a:pt x="134" y="27"/>
                    </a:cubicBezTo>
                    <a:cubicBezTo>
                      <a:pt x="130" y="25"/>
                      <a:pt x="126" y="25"/>
                      <a:pt x="123" y="25"/>
                    </a:cubicBezTo>
                    <a:cubicBezTo>
                      <a:pt x="117" y="11"/>
                      <a:pt x="100" y="6"/>
                      <a:pt x="83" y="2"/>
                    </a:cubicBezTo>
                    <a:cubicBezTo>
                      <a:pt x="70" y="4"/>
                      <a:pt x="69" y="9"/>
                      <a:pt x="59" y="14"/>
                    </a:cubicBezTo>
                    <a:cubicBezTo>
                      <a:pt x="45" y="14"/>
                      <a:pt x="0" y="12"/>
                      <a:pt x="1" y="0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3" name="Freeform 43"/>
              <p:cNvSpPr>
                <a:spLocks/>
              </p:cNvSpPr>
              <p:nvPr userDrawn="1"/>
            </p:nvSpPr>
            <p:spPr bwMode="ltGray">
              <a:xfrm>
                <a:off x="3835" y="3"/>
                <a:ext cx="446" cy="49"/>
              </a:xfrm>
              <a:custGeom>
                <a:avLst/>
                <a:gdLst>
                  <a:gd name="T0" fmla="*/ 105 w 300"/>
                  <a:gd name="T1" fmla="*/ 31 h 31"/>
                  <a:gd name="T2" fmla="*/ 30 w 300"/>
                  <a:gd name="T3" fmla="*/ 1 h 31"/>
                  <a:gd name="T4" fmla="*/ 285 w 300"/>
                  <a:gd name="T5" fmla="*/ 0 h 31"/>
                  <a:gd name="T6" fmla="*/ 296 w 300"/>
                  <a:gd name="T7" fmla="*/ 14 h 31"/>
                  <a:gd name="T8" fmla="*/ 264 w 300"/>
                  <a:gd name="T9" fmla="*/ 16 h 31"/>
                  <a:gd name="T10" fmla="*/ 105 w 300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0" h="31">
                    <a:moveTo>
                      <a:pt x="105" y="31"/>
                    </a:moveTo>
                    <a:cubicBezTo>
                      <a:pt x="83" y="19"/>
                      <a:pt x="0" y="6"/>
                      <a:pt x="30" y="1"/>
                    </a:cubicBezTo>
                    <a:lnTo>
                      <a:pt x="285" y="0"/>
                    </a:lnTo>
                    <a:cubicBezTo>
                      <a:pt x="296" y="4"/>
                      <a:pt x="300" y="5"/>
                      <a:pt x="296" y="14"/>
                    </a:cubicBezTo>
                    <a:cubicBezTo>
                      <a:pt x="285" y="11"/>
                      <a:pt x="276" y="16"/>
                      <a:pt x="264" y="16"/>
                    </a:cubicBezTo>
                    <a:lnTo>
                      <a:pt x="105" y="3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4" name="Freeform 44"/>
              <p:cNvSpPr>
                <a:spLocks/>
              </p:cNvSpPr>
              <p:nvPr userDrawn="1"/>
            </p:nvSpPr>
            <p:spPr bwMode="ltGray">
              <a:xfrm>
                <a:off x="2853" y="74"/>
                <a:ext cx="42" cy="25"/>
              </a:xfrm>
              <a:custGeom>
                <a:avLst/>
                <a:gdLst>
                  <a:gd name="T0" fmla="*/ 0 w 41"/>
                  <a:gd name="T1" fmla="*/ 25 h 29"/>
                  <a:gd name="T2" fmla="*/ 12 w 41"/>
                  <a:gd name="T3" fmla="*/ 29 h 29"/>
                  <a:gd name="T4" fmla="*/ 0 w 41"/>
                  <a:gd name="T5" fmla="*/ 2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9">
                    <a:moveTo>
                      <a:pt x="0" y="25"/>
                    </a:moveTo>
                    <a:cubicBezTo>
                      <a:pt x="10" y="11"/>
                      <a:pt x="41" y="0"/>
                      <a:pt x="12" y="29"/>
                    </a:cubicBezTo>
                    <a:cubicBezTo>
                      <a:pt x="8" y="28"/>
                      <a:pt x="0" y="25"/>
                      <a:pt x="0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5" name="Freeform 45"/>
              <p:cNvSpPr>
                <a:spLocks/>
              </p:cNvSpPr>
              <p:nvPr userDrawn="1"/>
            </p:nvSpPr>
            <p:spPr bwMode="ltGray">
              <a:xfrm>
                <a:off x="1704" y="3"/>
                <a:ext cx="1022" cy="372"/>
              </a:xfrm>
              <a:custGeom>
                <a:avLst/>
                <a:gdLst>
                  <a:gd name="T0" fmla="*/ 73 w 436"/>
                  <a:gd name="T1" fmla="*/ 1 h 152"/>
                  <a:gd name="T2" fmla="*/ 436 w 436"/>
                  <a:gd name="T3" fmla="*/ 0 h 152"/>
                  <a:gd name="T4" fmla="*/ 416 w 436"/>
                  <a:gd name="T5" fmla="*/ 54 h 152"/>
                  <a:gd name="T6" fmla="*/ 397 w 436"/>
                  <a:gd name="T7" fmla="*/ 68 h 152"/>
                  <a:gd name="T8" fmla="*/ 392 w 436"/>
                  <a:gd name="T9" fmla="*/ 70 h 152"/>
                  <a:gd name="T10" fmla="*/ 375 w 436"/>
                  <a:gd name="T11" fmla="*/ 73 h 152"/>
                  <a:gd name="T12" fmla="*/ 361 w 436"/>
                  <a:gd name="T13" fmla="*/ 88 h 152"/>
                  <a:gd name="T14" fmla="*/ 362 w 436"/>
                  <a:gd name="T15" fmla="*/ 99 h 152"/>
                  <a:gd name="T16" fmla="*/ 364 w 436"/>
                  <a:gd name="T17" fmla="*/ 107 h 152"/>
                  <a:gd name="T18" fmla="*/ 366 w 436"/>
                  <a:gd name="T19" fmla="*/ 113 h 152"/>
                  <a:gd name="T20" fmla="*/ 362 w 436"/>
                  <a:gd name="T21" fmla="*/ 122 h 152"/>
                  <a:gd name="T22" fmla="*/ 351 w 436"/>
                  <a:gd name="T23" fmla="*/ 120 h 152"/>
                  <a:gd name="T24" fmla="*/ 342 w 436"/>
                  <a:gd name="T25" fmla="*/ 129 h 152"/>
                  <a:gd name="T26" fmla="*/ 347 w 436"/>
                  <a:gd name="T27" fmla="*/ 105 h 152"/>
                  <a:gd name="T28" fmla="*/ 338 w 436"/>
                  <a:gd name="T29" fmla="*/ 100 h 152"/>
                  <a:gd name="T30" fmla="*/ 344 w 436"/>
                  <a:gd name="T31" fmla="*/ 93 h 152"/>
                  <a:gd name="T32" fmla="*/ 342 w 436"/>
                  <a:gd name="T33" fmla="*/ 89 h 152"/>
                  <a:gd name="T34" fmla="*/ 320 w 436"/>
                  <a:gd name="T35" fmla="*/ 94 h 152"/>
                  <a:gd name="T36" fmla="*/ 317 w 436"/>
                  <a:gd name="T37" fmla="*/ 85 h 152"/>
                  <a:gd name="T38" fmla="*/ 297 w 436"/>
                  <a:gd name="T39" fmla="*/ 94 h 152"/>
                  <a:gd name="T40" fmla="*/ 320 w 436"/>
                  <a:gd name="T41" fmla="*/ 103 h 152"/>
                  <a:gd name="T42" fmla="*/ 305 w 436"/>
                  <a:gd name="T43" fmla="*/ 117 h 152"/>
                  <a:gd name="T44" fmla="*/ 311 w 436"/>
                  <a:gd name="T45" fmla="*/ 126 h 152"/>
                  <a:gd name="T46" fmla="*/ 315 w 436"/>
                  <a:gd name="T47" fmla="*/ 138 h 152"/>
                  <a:gd name="T48" fmla="*/ 309 w 436"/>
                  <a:gd name="T49" fmla="*/ 139 h 152"/>
                  <a:gd name="T50" fmla="*/ 314 w 436"/>
                  <a:gd name="T51" fmla="*/ 144 h 152"/>
                  <a:gd name="T52" fmla="*/ 307 w 436"/>
                  <a:gd name="T53" fmla="*/ 152 h 152"/>
                  <a:gd name="T54" fmla="*/ 0 w 436"/>
                  <a:gd name="T55" fmla="*/ 149 h 152"/>
                  <a:gd name="T56" fmla="*/ 73 w 436"/>
                  <a:gd name="T57" fmla="*/ 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36" h="152">
                    <a:moveTo>
                      <a:pt x="73" y="1"/>
                    </a:moveTo>
                    <a:lnTo>
                      <a:pt x="436" y="0"/>
                    </a:lnTo>
                    <a:cubicBezTo>
                      <a:pt x="430" y="15"/>
                      <a:pt x="429" y="42"/>
                      <a:pt x="416" y="54"/>
                    </a:cubicBezTo>
                    <a:cubicBezTo>
                      <a:pt x="410" y="60"/>
                      <a:pt x="405" y="63"/>
                      <a:pt x="397" y="68"/>
                    </a:cubicBezTo>
                    <a:cubicBezTo>
                      <a:pt x="396" y="69"/>
                      <a:pt x="392" y="70"/>
                      <a:pt x="392" y="70"/>
                    </a:cubicBezTo>
                    <a:cubicBezTo>
                      <a:pt x="377" y="63"/>
                      <a:pt x="385" y="68"/>
                      <a:pt x="375" y="73"/>
                    </a:cubicBezTo>
                    <a:cubicBezTo>
                      <a:pt x="371" y="82"/>
                      <a:pt x="371" y="83"/>
                      <a:pt x="361" y="88"/>
                    </a:cubicBezTo>
                    <a:cubicBezTo>
                      <a:pt x="359" y="92"/>
                      <a:pt x="364" y="93"/>
                      <a:pt x="362" y="99"/>
                    </a:cubicBezTo>
                    <a:cubicBezTo>
                      <a:pt x="363" y="102"/>
                      <a:pt x="364" y="105"/>
                      <a:pt x="364" y="107"/>
                    </a:cubicBezTo>
                    <a:cubicBezTo>
                      <a:pt x="365" y="109"/>
                      <a:pt x="366" y="111"/>
                      <a:pt x="366" y="113"/>
                    </a:cubicBezTo>
                    <a:cubicBezTo>
                      <a:pt x="365" y="115"/>
                      <a:pt x="364" y="120"/>
                      <a:pt x="362" y="122"/>
                    </a:cubicBezTo>
                    <a:cubicBezTo>
                      <a:pt x="359" y="123"/>
                      <a:pt x="354" y="119"/>
                      <a:pt x="351" y="120"/>
                    </a:cubicBezTo>
                    <a:cubicBezTo>
                      <a:pt x="347" y="129"/>
                      <a:pt x="352" y="127"/>
                      <a:pt x="342" y="129"/>
                    </a:cubicBezTo>
                    <a:cubicBezTo>
                      <a:pt x="340" y="123"/>
                      <a:pt x="345" y="111"/>
                      <a:pt x="347" y="105"/>
                    </a:cubicBezTo>
                    <a:cubicBezTo>
                      <a:pt x="347" y="100"/>
                      <a:pt x="338" y="102"/>
                      <a:pt x="338" y="100"/>
                    </a:cubicBezTo>
                    <a:cubicBezTo>
                      <a:pt x="338" y="98"/>
                      <a:pt x="344" y="95"/>
                      <a:pt x="344" y="93"/>
                    </a:cubicBezTo>
                    <a:cubicBezTo>
                      <a:pt x="344" y="92"/>
                      <a:pt x="344" y="89"/>
                      <a:pt x="342" y="89"/>
                    </a:cubicBezTo>
                    <a:cubicBezTo>
                      <a:pt x="339" y="89"/>
                      <a:pt x="324" y="94"/>
                      <a:pt x="320" y="94"/>
                    </a:cubicBezTo>
                    <a:cubicBezTo>
                      <a:pt x="317" y="86"/>
                      <a:pt x="328" y="88"/>
                      <a:pt x="317" y="85"/>
                    </a:cubicBezTo>
                    <a:cubicBezTo>
                      <a:pt x="311" y="91"/>
                      <a:pt x="306" y="93"/>
                      <a:pt x="297" y="94"/>
                    </a:cubicBezTo>
                    <a:cubicBezTo>
                      <a:pt x="300" y="104"/>
                      <a:pt x="307" y="101"/>
                      <a:pt x="320" y="103"/>
                    </a:cubicBezTo>
                    <a:cubicBezTo>
                      <a:pt x="318" y="109"/>
                      <a:pt x="311" y="111"/>
                      <a:pt x="305" y="117"/>
                    </a:cubicBezTo>
                    <a:lnTo>
                      <a:pt x="311" y="126"/>
                    </a:lnTo>
                    <a:lnTo>
                      <a:pt x="315" y="138"/>
                    </a:lnTo>
                    <a:lnTo>
                      <a:pt x="309" y="139"/>
                    </a:lnTo>
                    <a:lnTo>
                      <a:pt x="314" y="144"/>
                    </a:lnTo>
                    <a:lnTo>
                      <a:pt x="307" y="152"/>
                    </a:lnTo>
                    <a:lnTo>
                      <a:pt x="0" y="149"/>
                    </a:lnTo>
                    <a:lnTo>
                      <a:pt x="73" y="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6" name="Freeform 46"/>
              <p:cNvSpPr>
                <a:spLocks/>
              </p:cNvSpPr>
              <p:nvPr userDrawn="1"/>
            </p:nvSpPr>
            <p:spPr bwMode="ltGray">
              <a:xfrm>
                <a:off x="2729" y="-9"/>
                <a:ext cx="47" cy="134"/>
              </a:xfrm>
              <a:custGeom>
                <a:avLst/>
                <a:gdLst>
                  <a:gd name="T0" fmla="*/ 5 w 47"/>
                  <a:gd name="T1" fmla="*/ 156 h 165"/>
                  <a:gd name="T2" fmla="*/ 15 w 47"/>
                  <a:gd name="T3" fmla="*/ 108 h 165"/>
                  <a:gd name="T4" fmla="*/ 17 w 47"/>
                  <a:gd name="T5" fmla="*/ 68 h 165"/>
                  <a:gd name="T6" fmla="*/ 11 w 47"/>
                  <a:gd name="T7" fmla="*/ 40 h 165"/>
                  <a:gd name="T8" fmla="*/ 17 w 47"/>
                  <a:gd name="T9" fmla="*/ 12 h 165"/>
                  <a:gd name="T10" fmla="*/ 21 w 47"/>
                  <a:gd name="T11" fmla="*/ 0 h 165"/>
                  <a:gd name="T12" fmla="*/ 31 w 47"/>
                  <a:gd name="T13" fmla="*/ 30 h 165"/>
                  <a:gd name="T14" fmla="*/ 47 w 47"/>
                  <a:gd name="T15" fmla="*/ 98 h 165"/>
                  <a:gd name="T16" fmla="*/ 31 w 47"/>
                  <a:gd name="T17" fmla="*/ 108 h 165"/>
                  <a:gd name="T18" fmla="*/ 23 w 47"/>
                  <a:gd name="T19" fmla="*/ 126 h 165"/>
                  <a:gd name="T20" fmla="*/ 21 w 47"/>
                  <a:gd name="T21" fmla="*/ 132 h 165"/>
                  <a:gd name="T22" fmla="*/ 27 w 47"/>
                  <a:gd name="T23" fmla="*/ 134 h 165"/>
                  <a:gd name="T24" fmla="*/ 31 w 47"/>
                  <a:gd name="T25" fmla="*/ 146 h 165"/>
                  <a:gd name="T26" fmla="*/ 13 w 47"/>
                  <a:gd name="T27" fmla="*/ 148 h 165"/>
                  <a:gd name="T28" fmla="*/ 7 w 47"/>
                  <a:gd name="T29" fmla="*/ 160 h 165"/>
                  <a:gd name="T30" fmla="*/ 3 w 47"/>
                  <a:gd name="T31" fmla="*/ 154 h 165"/>
                  <a:gd name="T32" fmla="*/ 5 w 47"/>
                  <a:gd name="T33" fmla="*/ 156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" h="165">
                    <a:moveTo>
                      <a:pt x="5" y="156"/>
                    </a:moveTo>
                    <a:cubicBezTo>
                      <a:pt x="0" y="141"/>
                      <a:pt x="1" y="118"/>
                      <a:pt x="15" y="108"/>
                    </a:cubicBezTo>
                    <a:cubicBezTo>
                      <a:pt x="16" y="95"/>
                      <a:pt x="17" y="81"/>
                      <a:pt x="17" y="68"/>
                    </a:cubicBezTo>
                    <a:cubicBezTo>
                      <a:pt x="17" y="58"/>
                      <a:pt x="11" y="40"/>
                      <a:pt x="11" y="40"/>
                    </a:cubicBezTo>
                    <a:cubicBezTo>
                      <a:pt x="14" y="20"/>
                      <a:pt x="11" y="29"/>
                      <a:pt x="17" y="12"/>
                    </a:cubicBezTo>
                    <a:cubicBezTo>
                      <a:pt x="18" y="8"/>
                      <a:pt x="21" y="0"/>
                      <a:pt x="21" y="0"/>
                    </a:cubicBezTo>
                    <a:cubicBezTo>
                      <a:pt x="38" y="6"/>
                      <a:pt x="33" y="7"/>
                      <a:pt x="31" y="30"/>
                    </a:cubicBezTo>
                    <a:cubicBezTo>
                      <a:pt x="38" y="52"/>
                      <a:pt x="40" y="76"/>
                      <a:pt x="47" y="98"/>
                    </a:cubicBezTo>
                    <a:cubicBezTo>
                      <a:pt x="44" y="116"/>
                      <a:pt x="45" y="113"/>
                      <a:pt x="31" y="108"/>
                    </a:cubicBezTo>
                    <a:cubicBezTo>
                      <a:pt x="25" y="118"/>
                      <a:pt x="28" y="112"/>
                      <a:pt x="23" y="126"/>
                    </a:cubicBezTo>
                    <a:cubicBezTo>
                      <a:pt x="22" y="128"/>
                      <a:pt x="21" y="132"/>
                      <a:pt x="21" y="132"/>
                    </a:cubicBezTo>
                    <a:cubicBezTo>
                      <a:pt x="23" y="133"/>
                      <a:pt x="26" y="132"/>
                      <a:pt x="27" y="134"/>
                    </a:cubicBezTo>
                    <a:cubicBezTo>
                      <a:pt x="29" y="137"/>
                      <a:pt x="31" y="146"/>
                      <a:pt x="31" y="146"/>
                    </a:cubicBezTo>
                    <a:cubicBezTo>
                      <a:pt x="27" y="165"/>
                      <a:pt x="23" y="155"/>
                      <a:pt x="13" y="148"/>
                    </a:cubicBezTo>
                    <a:cubicBezTo>
                      <a:pt x="11" y="152"/>
                      <a:pt x="11" y="160"/>
                      <a:pt x="7" y="160"/>
                    </a:cubicBezTo>
                    <a:cubicBezTo>
                      <a:pt x="5" y="160"/>
                      <a:pt x="4" y="156"/>
                      <a:pt x="3" y="154"/>
                    </a:cubicBezTo>
                    <a:cubicBezTo>
                      <a:pt x="3" y="153"/>
                      <a:pt x="4" y="155"/>
                      <a:pt x="5" y="15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7" name="Freeform 47"/>
              <p:cNvSpPr>
                <a:spLocks/>
              </p:cNvSpPr>
              <p:nvPr userDrawn="1"/>
            </p:nvSpPr>
            <p:spPr bwMode="ltGray">
              <a:xfrm>
                <a:off x="2701" y="103"/>
                <a:ext cx="138" cy="84"/>
              </a:xfrm>
              <a:custGeom>
                <a:avLst/>
                <a:gdLst>
                  <a:gd name="T0" fmla="*/ 26 w 138"/>
                  <a:gd name="T1" fmla="*/ 61 h 103"/>
                  <a:gd name="T2" fmla="*/ 30 w 138"/>
                  <a:gd name="T3" fmla="*/ 43 h 103"/>
                  <a:gd name="T4" fmla="*/ 50 w 138"/>
                  <a:gd name="T5" fmla="*/ 33 h 103"/>
                  <a:gd name="T6" fmla="*/ 54 w 138"/>
                  <a:gd name="T7" fmla="*/ 45 h 103"/>
                  <a:gd name="T8" fmla="*/ 66 w 138"/>
                  <a:gd name="T9" fmla="*/ 49 h 103"/>
                  <a:gd name="T10" fmla="*/ 80 w 138"/>
                  <a:gd name="T11" fmla="*/ 55 h 103"/>
                  <a:gd name="T12" fmla="*/ 116 w 138"/>
                  <a:gd name="T13" fmla="*/ 33 h 103"/>
                  <a:gd name="T14" fmla="*/ 130 w 138"/>
                  <a:gd name="T15" fmla="*/ 17 h 103"/>
                  <a:gd name="T16" fmla="*/ 138 w 138"/>
                  <a:gd name="T17" fmla="*/ 11 h 103"/>
                  <a:gd name="T18" fmla="*/ 106 w 138"/>
                  <a:gd name="T19" fmla="*/ 49 h 103"/>
                  <a:gd name="T20" fmla="*/ 84 w 138"/>
                  <a:gd name="T21" fmla="*/ 67 h 103"/>
                  <a:gd name="T22" fmla="*/ 66 w 138"/>
                  <a:gd name="T23" fmla="*/ 81 h 103"/>
                  <a:gd name="T24" fmla="*/ 48 w 138"/>
                  <a:gd name="T25" fmla="*/ 103 h 103"/>
                  <a:gd name="T26" fmla="*/ 26 w 138"/>
                  <a:gd name="T27" fmla="*/ 89 h 103"/>
                  <a:gd name="T28" fmla="*/ 20 w 138"/>
                  <a:gd name="T29" fmla="*/ 87 h 103"/>
                  <a:gd name="T30" fmla="*/ 22 w 138"/>
                  <a:gd name="T31" fmla="*/ 97 h 103"/>
                  <a:gd name="T32" fmla="*/ 0 w 138"/>
                  <a:gd name="T33" fmla="*/ 97 h 103"/>
                  <a:gd name="T34" fmla="*/ 10 w 138"/>
                  <a:gd name="T35" fmla="*/ 79 h 103"/>
                  <a:gd name="T36" fmla="*/ 26 w 138"/>
                  <a:gd name="T37" fmla="*/ 61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8" h="103">
                    <a:moveTo>
                      <a:pt x="26" y="61"/>
                    </a:moveTo>
                    <a:cubicBezTo>
                      <a:pt x="29" y="53"/>
                      <a:pt x="33" y="51"/>
                      <a:pt x="30" y="43"/>
                    </a:cubicBezTo>
                    <a:cubicBezTo>
                      <a:pt x="33" y="27"/>
                      <a:pt x="37" y="24"/>
                      <a:pt x="50" y="33"/>
                    </a:cubicBezTo>
                    <a:cubicBezTo>
                      <a:pt x="51" y="37"/>
                      <a:pt x="53" y="41"/>
                      <a:pt x="54" y="45"/>
                    </a:cubicBezTo>
                    <a:cubicBezTo>
                      <a:pt x="55" y="49"/>
                      <a:pt x="66" y="49"/>
                      <a:pt x="66" y="49"/>
                    </a:cubicBezTo>
                    <a:cubicBezTo>
                      <a:pt x="75" y="43"/>
                      <a:pt x="77" y="45"/>
                      <a:pt x="80" y="55"/>
                    </a:cubicBezTo>
                    <a:cubicBezTo>
                      <a:pt x="92" y="47"/>
                      <a:pt x="101" y="37"/>
                      <a:pt x="116" y="33"/>
                    </a:cubicBezTo>
                    <a:cubicBezTo>
                      <a:pt x="125" y="19"/>
                      <a:pt x="120" y="24"/>
                      <a:pt x="130" y="17"/>
                    </a:cubicBezTo>
                    <a:cubicBezTo>
                      <a:pt x="134" y="11"/>
                      <a:pt x="134" y="0"/>
                      <a:pt x="138" y="11"/>
                    </a:cubicBezTo>
                    <a:cubicBezTo>
                      <a:pt x="135" y="31"/>
                      <a:pt x="126" y="45"/>
                      <a:pt x="106" y="49"/>
                    </a:cubicBezTo>
                    <a:cubicBezTo>
                      <a:pt x="97" y="55"/>
                      <a:pt x="93" y="61"/>
                      <a:pt x="84" y="67"/>
                    </a:cubicBezTo>
                    <a:cubicBezTo>
                      <a:pt x="80" y="79"/>
                      <a:pt x="79" y="79"/>
                      <a:pt x="66" y="81"/>
                    </a:cubicBezTo>
                    <a:cubicBezTo>
                      <a:pt x="60" y="90"/>
                      <a:pt x="57" y="97"/>
                      <a:pt x="48" y="103"/>
                    </a:cubicBezTo>
                    <a:cubicBezTo>
                      <a:pt x="42" y="94"/>
                      <a:pt x="37" y="93"/>
                      <a:pt x="26" y="89"/>
                    </a:cubicBezTo>
                    <a:cubicBezTo>
                      <a:pt x="24" y="88"/>
                      <a:pt x="20" y="87"/>
                      <a:pt x="20" y="87"/>
                    </a:cubicBezTo>
                    <a:cubicBezTo>
                      <a:pt x="10" y="90"/>
                      <a:pt x="14" y="94"/>
                      <a:pt x="22" y="97"/>
                    </a:cubicBezTo>
                    <a:cubicBezTo>
                      <a:pt x="14" y="103"/>
                      <a:pt x="9" y="100"/>
                      <a:pt x="0" y="97"/>
                    </a:cubicBezTo>
                    <a:cubicBezTo>
                      <a:pt x="2" y="87"/>
                      <a:pt x="1" y="82"/>
                      <a:pt x="10" y="79"/>
                    </a:cubicBezTo>
                    <a:cubicBezTo>
                      <a:pt x="15" y="63"/>
                      <a:pt x="14" y="69"/>
                      <a:pt x="26" y="6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8" name="Freeform 48"/>
              <p:cNvSpPr>
                <a:spLocks/>
              </p:cNvSpPr>
              <p:nvPr userDrawn="1"/>
            </p:nvSpPr>
            <p:spPr bwMode="ltGray">
              <a:xfrm>
                <a:off x="2553" y="182"/>
                <a:ext cx="187" cy="176"/>
              </a:xfrm>
              <a:custGeom>
                <a:avLst/>
                <a:gdLst>
                  <a:gd name="T0" fmla="*/ 158 w 188"/>
                  <a:gd name="T1" fmla="*/ 24 h 214"/>
                  <a:gd name="T2" fmla="*/ 160 w 188"/>
                  <a:gd name="T3" fmla="*/ 6 h 214"/>
                  <a:gd name="T4" fmla="*/ 170 w 188"/>
                  <a:gd name="T5" fmla="*/ 0 h 214"/>
                  <a:gd name="T6" fmla="*/ 182 w 188"/>
                  <a:gd name="T7" fmla="*/ 24 h 214"/>
                  <a:gd name="T8" fmla="*/ 188 w 188"/>
                  <a:gd name="T9" fmla="*/ 42 h 214"/>
                  <a:gd name="T10" fmla="*/ 178 w 188"/>
                  <a:gd name="T11" fmla="*/ 58 h 214"/>
                  <a:gd name="T12" fmla="*/ 170 w 188"/>
                  <a:gd name="T13" fmla="*/ 76 h 214"/>
                  <a:gd name="T14" fmla="*/ 162 w 188"/>
                  <a:gd name="T15" fmla="*/ 126 h 214"/>
                  <a:gd name="T16" fmla="*/ 144 w 188"/>
                  <a:gd name="T17" fmla="*/ 136 h 214"/>
                  <a:gd name="T18" fmla="*/ 120 w 188"/>
                  <a:gd name="T19" fmla="*/ 138 h 214"/>
                  <a:gd name="T20" fmla="*/ 112 w 188"/>
                  <a:gd name="T21" fmla="*/ 124 h 214"/>
                  <a:gd name="T22" fmla="*/ 102 w 188"/>
                  <a:gd name="T23" fmla="*/ 146 h 214"/>
                  <a:gd name="T24" fmla="*/ 90 w 188"/>
                  <a:gd name="T25" fmla="*/ 150 h 214"/>
                  <a:gd name="T26" fmla="*/ 80 w 188"/>
                  <a:gd name="T27" fmla="*/ 132 h 214"/>
                  <a:gd name="T28" fmla="*/ 58 w 188"/>
                  <a:gd name="T29" fmla="*/ 144 h 214"/>
                  <a:gd name="T30" fmla="*/ 76 w 188"/>
                  <a:gd name="T31" fmla="*/ 142 h 214"/>
                  <a:gd name="T32" fmla="*/ 78 w 188"/>
                  <a:gd name="T33" fmla="*/ 160 h 214"/>
                  <a:gd name="T34" fmla="*/ 58 w 188"/>
                  <a:gd name="T35" fmla="*/ 166 h 214"/>
                  <a:gd name="T36" fmla="*/ 34 w 188"/>
                  <a:gd name="T37" fmla="*/ 166 h 214"/>
                  <a:gd name="T38" fmla="*/ 36 w 188"/>
                  <a:gd name="T39" fmla="*/ 154 h 214"/>
                  <a:gd name="T40" fmla="*/ 46 w 188"/>
                  <a:gd name="T41" fmla="*/ 144 h 214"/>
                  <a:gd name="T42" fmla="*/ 34 w 188"/>
                  <a:gd name="T43" fmla="*/ 148 h 214"/>
                  <a:gd name="T44" fmla="*/ 26 w 188"/>
                  <a:gd name="T45" fmla="*/ 166 h 214"/>
                  <a:gd name="T46" fmla="*/ 30 w 188"/>
                  <a:gd name="T47" fmla="*/ 190 h 214"/>
                  <a:gd name="T48" fmla="*/ 14 w 188"/>
                  <a:gd name="T49" fmla="*/ 200 h 214"/>
                  <a:gd name="T50" fmla="*/ 0 w 188"/>
                  <a:gd name="T51" fmla="*/ 214 h 214"/>
                  <a:gd name="T52" fmla="*/ 8 w 188"/>
                  <a:gd name="T53" fmla="*/ 188 h 214"/>
                  <a:gd name="T54" fmla="*/ 0 w 188"/>
                  <a:gd name="T55" fmla="*/ 164 h 214"/>
                  <a:gd name="T56" fmla="*/ 14 w 188"/>
                  <a:gd name="T57" fmla="*/ 152 h 214"/>
                  <a:gd name="T58" fmla="*/ 32 w 188"/>
                  <a:gd name="T59" fmla="*/ 134 h 214"/>
                  <a:gd name="T60" fmla="*/ 44 w 188"/>
                  <a:gd name="T61" fmla="*/ 118 h 214"/>
                  <a:gd name="T62" fmla="*/ 72 w 188"/>
                  <a:gd name="T63" fmla="*/ 116 h 214"/>
                  <a:gd name="T64" fmla="*/ 84 w 188"/>
                  <a:gd name="T65" fmla="*/ 112 h 214"/>
                  <a:gd name="T66" fmla="*/ 114 w 188"/>
                  <a:gd name="T67" fmla="*/ 78 h 214"/>
                  <a:gd name="T68" fmla="*/ 120 w 188"/>
                  <a:gd name="T69" fmla="*/ 92 h 214"/>
                  <a:gd name="T70" fmla="*/ 132 w 188"/>
                  <a:gd name="T71" fmla="*/ 76 h 214"/>
                  <a:gd name="T72" fmla="*/ 150 w 188"/>
                  <a:gd name="T73" fmla="*/ 54 h 214"/>
                  <a:gd name="T74" fmla="*/ 154 w 188"/>
                  <a:gd name="T75" fmla="*/ 42 h 214"/>
                  <a:gd name="T76" fmla="*/ 148 w 188"/>
                  <a:gd name="T77" fmla="*/ 38 h 214"/>
                  <a:gd name="T78" fmla="*/ 152 w 188"/>
                  <a:gd name="T79" fmla="*/ 32 h 214"/>
                  <a:gd name="T80" fmla="*/ 158 w 188"/>
                  <a:gd name="T81" fmla="*/ 2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88" h="214">
                    <a:moveTo>
                      <a:pt x="158" y="24"/>
                    </a:moveTo>
                    <a:cubicBezTo>
                      <a:pt x="156" y="18"/>
                      <a:pt x="160" y="6"/>
                      <a:pt x="160" y="6"/>
                    </a:cubicBezTo>
                    <a:cubicBezTo>
                      <a:pt x="167" y="16"/>
                      <a:pt x="167" y="8"/>
                      <a:pt x="170" y="0"/>
                    </a:cubicBezTo>
                    <a:cubicBezTo>
                      <a:pt x="181" y="4"/>
                      <a:pt x="179" y="14"/>
                      <a:pt x="182" y="24"/>
                    </a:cubicBezTo>
                    <a:cubicBezTo>
                      <a:pt x="184" y="30"/>
                      <a:pt x="188" y="42"/>
                      <a:pt x="188" y="42"/>
                    </a:cubicBezTo>
                    <a:cubicBezTo>
                      <a:pt x="183" y="56"/>
                      <a:pt x="188" y="52"/>
                      <a:pt x="178" y="58"/>
                    </a:cubicBezTo>
                    <a:cubicBezTo>
                      <a:pt x="174" y="63"/>
                      <a:pt x="170" y="76"/>
                      <a:pt x="170" y="76"/>
                    </a:cubicBezTo>
                    <a:cubicBezTo>
                      <a:pt x="169" y="100"/>
                      <a:pt x="173" y="110"/>
                      <a:pt x="162" y="126"/>
                    </a:cubicBezTo>
                    <a:cubicBezTo>
                      <a:pt x="150" y="118"/>
                      <a:pt x="155" y="132"/>
                      <a:pt x="144" y="136"/>
                    </a:cubicBezTo>
                    <a:cubicBezTo>
                      <a:pt x="135" y="134"/>
                      <a:pt x="129" y="135"/>
                      <a:pt x="120" y="138"/>
                    </a:cubicBezTo>
                    <a:cubicBezTo>
                      <a:pt x="114" y="129"/>
                      <a:pt x="122" y="127"/>
                      <a:pt x="112" y="124"/>
                    </a:cubicBezTo>
                    <a:cubicBezTo>
                      <a:pt x="108" y="130"/>
                      <a:pt x="108" y="142"/>
                      <a:pt x="102" y="146"/>
                    </a:cubicBezTo>
                    <a:cubicBezTo>
                      <a:pt x="98" y="148"/>
                      <a:pt x="90" y="150"/>
                      <a:pt x="90" y="150"/>
                    </a:cubicBezTo>
                    <a:cubicBezTo>
                      <a:pt x="87" y="141"/>
                      <a:pt x="89" y="135"/>
                      <a:pt x="80" y="132"/>
                    </a:cubicBezTo>
                    <a:cubicBezTo>
                      <a:pt x="68" y="134"/>
                      <a:pt x="65" y="134"/>
                      <a:pt x="58" y="144"/>
                    </a:cubicBezTo>
                    <a:cubicBezTo>
                      <a:pt x="66" y="150"/>
                      <a:pt x="68" y="147"/>
                      <a:pt x="76" y="142"/>
                    </a:cubicBezTo>
                    <a:cubicBezTo>
                      <a:pt x="81" y="146"/>
                      <a:pt x="85" y="155"/>
                      <a:pt x="78" y="160"/>
                    </a:cubicBezTo>
                    <a:cubicBezTo>
                      <a:pt x="75" y="162"/>
                      <a:pt x="62" y="165"/>
                      <a:pt x="58" y="166"/>
                    </a:cubicBezTo>
                    <a:cubicBezTo>
                      <a:pt x="48" y="173"/>
                      <a:pt x="44" y="173"/>
                      <a:pt x="34" y="166"/>
                    </a:cubicBezTo>
                    <a:cubicBezTo>
                      <a:pt x="35" y="162"/>
                      <a:pt x="34" y="158"/>
                      <a:pt x="36" y="154"/>
                    </a:cubicBezTo>
                    <a:cubicBezTo>
                      <a:pt x="38" y="150"/>
                      <a:pt x="55" y="146"/>
                      <a:pt x="46" y="144"/>
                    </a:cubicBezTo>
                    <a:cubicBezTo>
                      <a:pt x="42" y="143"/>
                      <a:pt x="34" y="148"/>
                      <a:pt x="34" y="148"/>
                    </a:cubicBezTo>
                    <a:cubicBezTo>
                      <a:pt x="32" y="155"/>
                      <a:pt x="28" y="159"/>
                      <a:pt x="26" y="166"/>
                    </a:cubicBezTo>
                    <a:cubicBezTo>
                      <a:pt x="36" y="182"/>
                      <a:pt x="36" y="173"/>
                      <a:pt x="30" y="190"/>
                    </a:cubicBezTo>
                    <a:cubicBezTo>
                      <a:pt x="28" y="196"/>
                      <a:pt x="14" y="200"/>
                      <a:pt x="14" y="200"/>
                    </a:cubicBezTo>
                    <a:cubicBezTo>
                      <a:pt x="5" y="214"/>
                      <a:pt x="11" y="210"/>
                      <a:pt x="0" y="214"/>
                    </a:cubicBezTo>
                    <a:cubicBezTo>
                      <a:pt x="2" y="202"/>
                      <a:pt x="5" y="198"/>
                      <a:pt x="8" y="188"/>
                    </a:cubicBezTo>
                    <a:cubicBezTo>
                      <a:pt x="6" y="178"/>
                      <a:pt x="3" y="173"/>
                      <a:pt x="0" y="164"/>
                    </a:cubicBezTo>
                    <a:cubicBezTo>
                      <a:pt x="3" y="156"/>
                      <a:pt x="7" y="157"/>
                      <a:pt x="14" y="152"/>
                    </a:cubicBezTo>
                    <a:cubicBezTo>
                      <a:pt x="18" y="141"/>
                      <a:pt x="23" y="140"/>
                      <a:pt x="32" y="134"/>
                    </a:cubicBezTo>
                    <a:cubicBezTo>
                      <a:pt x="37" y="127"/>
                      <a:pt x="37" y="123"/>
                      <a:pt x="44" y="118"/>
                    </a:cubicBezTo>
                    <a:cubicBezTo>
                      <a:pt x="64" y="121"/>
                      <a:pt x="55" y="122"/>
                      <a:pt x="72" y="116"/>
                    </a:cubicBezTo>
                    <a:cubicBezTo>
                      <a:pt x="76" y="115"/>
                      <a:pt x="84" y="112"/>
                      <a:pt x="84" y="112"/>
                    </a:cubicBezTo>
                    <a:cubicBezTo>
                      <a:pt x="105" y="119"/>
                      <a:pt x="97" y="84"/>
                      <a:pt x="114" y="78"/>
                    </a:cubicBezTo>
                    <a:cubicBezTo>
                      <a:pt x="117" y="87"/>
                      <a:pt x="110" y="89"/>
                      <a:pt x="120" y="92"/>
                    </a:cubicBezTo>
                    <a:cubicBezTo>
                      <a:pt x="125" y="85"/>
                      <a:pt x="125" y="81"/>
                      <a:pt x="132" y="76"/>
                    </a:cubicBezTo>
                    <a:cubicBezTo>
                      <a:pt x="138" y="68"/>
                      <a:pt x="146" y="65"/>
                      <a:pt x="150" y="54"/>
                    </a:cubicBezTo>
                    <a:cubicBezTo>
                      <a:pt x="151" y="50"/>
                      <a:pt x="154" y="42"/>
                      <a:pt x="154" y="42"/>
                    </a:cubicBezTo>
                    <a:cubicBezTo>
                      <a:pt x="152" y="41"/>
                      <a:pt x="148" y="40"/>
                      <a:pt x="148" y="38"/>
                    </a:cubicBezTo>
                    <a:cubicBezTo>
                      <a:pt x="148" y="36"/>
                      <a:pt x="161" y="33"/>
                      <a:pt x="152" y="32"/>
                    </a:cubicBezTo>
                    <a:lnTo>
                      <a:pt x="158" y="24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9" name="Freeform 49"/>
              <p:cNvSpPr>
                <a:spLocks/>
              </p:cNvSpPr>
              <p:nvPr userDrawn="1"/>
            </p:nvSpPr>
            <p:spPr bwMode="ltGray">
              <a:xfrm>
                <a:off x="2677" y="233"/>
                <a:ext cx="14" cy="10"/>
              </a:xfrm>
              <a:custGeom>
                <a:avLst/>
                <a:gdLst>
                  <a:gd name="T0" fmla="*/ 0 w 13"/>
                  <a:gd name="T1" fmla="*/ 9 h 13"/>
                  <a:gd name="T2" fmla="*/ 4 w 13"/>
                  <a:gd name="T3" fmla="*/ 13 h 13"/>
                  <a:gd name="T4" fmla="*/ 0 w 13"/>
                  <a:gd name="T5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3">
                    <a:moveTo>
                      <a:pt x="0" y="9"/>
                    </a:moveTo>
                    <a:cubicBezTo>
                      <a:pt x="6" y="0"/>
                      <a:pt x="13" y="7"/>
                      <a:pt x="4" y="13"/>
                    </a:cubicBezTo>
                    <a:cubicBezTo>
                      <a:pt x="0" y="6"/>
                      <a:pt x="0" y="5"/>
                      <a:pt x="0" y="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0" name="Freeform 50"/>
              <p:cNvSpPr>
                <a:spLocks/>
              </p:cNvSpPr>
              <p:nvPr userDrawn="1"/>
            </p:nvSpPr>
            <p:spPr bwMode="ltGray">
              <a:xfrm>
                <a:off x="1627" y="353"/>
                <a:ext cx="813" cy="462"/>
              </a:xfrm>
              <a:custGeom>
                <a:avLst/>
                <a:gdLst>
                  <a:gd name="T0" fmla="*/ 812 w 812"/>
                  <a:gd name="T1" fmla="*/ 26 h 564"/>
                  <a:gd name="T2" fmla="*/ 778 w 812"/>
                  <a:gd name="T3" fmla="*/ 78 h 564"/>
                  <a:gd name="T4" fmla="*/ 748 w 812"/>
                  <a:gd name="T5" fmla="*/ 122 h 564"/>
                  <a:gd name="T6" fmla="*/ 722 w 812"/>
                  <a:gd name="T7" fmla="*/ 142 h 564"/>
                  <a:gd name="T8" fmla="*/ 634 w 812"/>
                  <a:gd name="T9" fmla="*/ 180 h 564"/>
                  <a:gd name="T10" fmla="*/ 632 w 812"/>
                  <a:gd name="T11" fmla="*/ 210 h 564"/>
                  <a:gd name="T12" fmla="*/ 604 w 812"/>
                  <a:gd name="T13" fmla="*/ 230 h 564"/>
                  <a:gd name="T14" fmla="*/ 620 w 812"/>
                  <a:gd name="T15" fmla="*/ 178 h 564"/>
                  <a:gd name="T16" fmla="*/ 576 w 812"/>
                  <a:gd name="T17" fmla="*/ 188 h 564"/>
                  <a:gd name="T18" fmla="*/ 556 w 812"/>
                  <a:gd name="T19" fmla="*/ 218 h 564"/>
                  <a:gd name="T20" fmla="*/ 596 w 812"/>
                  <a:gd name="T21" fmla="*/ 280 h 564"/>
                  <a:gd name="T22" fmla="*/ 594 w 812"/>
                  <a:gd name="T23" fmla="*/ 368 h 564"/>
                  <a:gd name="T24" fmla="*/ 542 w 812"/>
                  <a:gd name="T25" fmla="*/ 406 h 564"/>
                  <a:gd name="T26" fmla="*/ 522 w 812"/>
                  <a:gd name="T27" fmla="*/ 386 h 564"/>
                  <a:gd name="T28" fmla="*/ 482 w 812"/>
                  <a:gd name="T29" fmla="*/ 348 h 564"/>
                  <a:gd name="T30" fmla="*/ 462 w 812"/>
                  <a:gd name="T31" fmla="*/ 348 h 564"/>
                  <a:gd name="T32" fmla="*/ 450 w 812"/>
                  <a:gd name="T33" fmla="*/ 394 h 564"/>
                  <a:gd name="T34" fmla="*/ 500 w 812"/>
                  <a:gd name="T35" fmla="*/ 464 h 564"/>
                  <a:gd name="T36" fmla="*/ 510 w 812"/>
                  <a:gd name="T37" fmla="*/ 524 h 564"/>
                  <a:gd name="T38" fmla="*/ 526 w 812"/>
                  <a:gd name="T39" fmla="*/ 560 h 564"/>
                  <a:gd name="T40" fmla="*/ 492 w 812"/>
                  <a:gd name="T41" fmla="*/ 544 h 564"/>
                  <a:gd name="T42" fmla="*/ 470 w 812"/>
                  <a:gd name="T43" fmla="*/ 518 h 564"/>
                  <a:gd name="T44" fmla="*/ 422 w 812"/>
                  <a:gd name="T45" fmla="*/ 424 h 564"/>
                  <a:gd name="T46" fmla="*/ 426 w 812"/>
                  <a:gd name="T47" fmla="*/ 310 h 564"/>
                  <a:gd name="T48" fmla="*/ 422 w 812"/>
                  <a:gd name="T49" fmla="*/ 268 h 564"/>
                  <a:gd name="T50" fmla="*/ 412 w 812"/>
                  <a:gd name="T51" fmla="*/ 276 h 564"/>
                  <a:gd name="T52" fmla="*/ 386 w 812"/>
                  <a:gd name="T53" fmla="*/ 266 h 564"/>
                  <a:gd name="T54" fmla="*/ 360 w 812"/>
                  <a:gd name="T55" fmla="*/ 170 h 564"/>
                  <a:gd name="T56" fmla="*/ 330 w 812"/>
                  <a:gd name="T57" fmla="*/ 166 h 564"/>
                  <a:gd name="T58" fmla="*/ 288 w 812"/>
                  <a:gd name="T59" fmla="*/ 172 h 564"/>
                  <a:gd name="T60" fmla="*/ 242 w 812"/>
                  <a:gd name="T61" fmla="*/ 232 h 564"/>
                  <a:gd name="T62" fmla="*/ 196 w 812"/>
                  <a:gd name="T63" fmla="*/ 268 h 564"/>
                  <a:gd name="T64" fmla="*/ 184 w 812"/>
                  <a:gd name="T65" fmla="*/ 274 h 564"/>
                  <a:gd name="T66" fmla="*/ 160 w 812"/>
                  <a:gd name="T67" fmla="*/ 328 h 564"/>
                  <a:gd name="T68" fmla="*/ 152 w 812"/>
                  <a:gd name="T69" fmla="*/ 354 h 564"/>
                  <a:gd name="T70" fmla="*/ 128 w 812"/>
                  <a:gd name="T71" fmla="*/ 404 h 564"/>
                  <a:gd name="T72" fmla="*/ 94 w 812"/>
                  <a:gd name="T73" fmla="*/ 392 h 564"/>
                  <a:gd name="T74" fmla="*/ 66 w 812"/>
                  <a:gd name="T75" fmla="*/ 258 h 564"/>
                  <a:gd name="T76" fmla="*/ 72 w 812"/>
                  <a:gd name="T77" fmla="*/ 156 h 564"/>
                  <a:gd name="T78" fmla="*/ 44 w 812"/>
                  <a:gd name="T79" fmla="*/ 180 h 564"/>
                  <a:gd name="T80" fmla="*/ 20 w 812"/>
                  <a:gd name="T81" fmla="*/ 150 h 564"/>
                  <a:gd name="T82" fmla="*/ 24 w 812"/>
                  <a:gd name="T83" fmla="*/ 138 h 564"/>
                  <a:gd name="T84" fmla="*/ 0 w 812"/>
                  <a:gd name="T85" fmla="*/ 92 h 564"/>
                  <a:gd name="T86" fmla="*/ 798 w 812"/>
                  <a:gd name="T87" fmla="*/ 6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12" h="564">
                    <a:moveTo>
                      <a:pt x="798" y="6"/>
                    </a:moveTo>
                    <a:cubicBezTo>
                      <a:pt x="801" y="15"/>
                      <a:pt x="809" y="16"/>
                      <a:pt x="812" y="26"/>
                    </a:cubicBezTo>
                    <a:cubicBezTo>
                      <a:pt x="809" y="36"/>
                      <a:pt x="801" y="41"/>
                      <a:pt x="796" y="50"/>
                    </a:cubicBezTo>
                    <a:cubicBezTo>
                      <a:pt x="791" y="61"/>
                      <a:pt x="788" y="71"/>
                      <a:pt x="778" y="78"/>
                    </a:cubicBezTo>
                    <a:cubicBezTo>
                      <a:pt x="773" y="85"/>
                      <a:pt x="771" y="88"/>
                      <a:pt x="774" y="96"/>
                    </a:cubicBezTo>
                    <a:cubicBezTo>
                      <a:pt x="767" y="107"/>
                      <a:pt x="758" y="114"/>
                      <a:pt x="748" y="122"/>
                    </a:cubicBezTo>
                    <a:cubicBezTo>
                      <a:pt x="744" y="125"/>
                      <a:pt x="736" y="130"/>
                      <a:pt x="736" y="130"/>
                    </a:cubicBezTo>
                    <a:cubicBezTo>
                      <a:pt x="740" y="141"/>
                      <a:pt x="731" y="140"/>
                      <a:pt x="722" y="142"/>
                    </a:cubicBezTo>
                    <a:cubicBezTo>
                      <a:pt x="716" y="148"/>
                      <a:pt x="712" y="151"/>
                      <a:pt x="704" y="154"/>
                    </a:cubicBezTo>
                    <a:cubicBezTo>
                      <a:pt x="686" y="150"/>
                      <a:pt x="650" y="169"/>
                      <a:pt x="634" y="180"/>
                    </a:cubicBezTo>
                    <a:cubicBezTo>
                      <a:pt x="636" y="189"/>
                      <a:pt x="631" y="193"/>
                      <a:pt x="640" y="196"/>
                    </a:cubicBezTo>
                    <a:cubicBezTo>
                      <a:pt x="643" y="205"/>
                      <a:pt x="640" y="207"/>
                      <a:pt x="632" y="210"/>
                    </a:cubicBezTo>
                    <a:cubicBezTo>
                      <a:pt x="626" y="219"/>
                      <a:pt x="623" y="226"/>
                      <a:pt x="614" y="232"/>
                    </a:cubicBezTo>
                    <a:cubicBezTo>
                      <a:pt x="611" y="231"/>
                      <a:pt x="606" y="233"/>
                      <a:pt x="604" y="230"/>
                    </a:cubicBezTo>
                    <a:cubicBezTo>
                      <a:pt x="599" y="220"/>
                      <a:pt x="610" y="199"/>
                      <a:pt x="620" y="196"/>
                    </a:cubicBezTo>
                    <a:cubicBezTo>
                      <a:pt x="623" y="187"/>
                      <a:pt x="617" y="187"/>
                      <a:pt x="620" y="178"/>
                    </a:cubicBezTo>
                    <a:cubicBezTo>
                      <a:pt x="617" y="164"/>
                      <a:pt x="609" y="168"/>
                      <a:pt x="598" y="172"/>
                    </a:cubicBezTo>
                    <a:cubicBezTo>
                      <a:pt x="592" y="180"/>
                      <a:pt x="585" y="185"/>
                      <a:pt x="576" y="188"/>
                    </a:cubicBezTo>
                    <a:cubicBezTo>
                      <a:pt x="572" y="194"/>
                      <a:pt x="568" y="200"/>
                      <a:pt x="564" y="206"/>
                    </a:cubicBezTo>
                    <a:cubicBezTo>
                      <a:pt x="561" y="210"/>
                      <a:pt x="556" y="218"/>
                      <a:pt x="556" y="218"/>
                    </a:cubicBezTo>
                    <a:cubicBezTo>
                      <a:pt x="558" y="234"/>
                      <a:pt x="559" y="243"/>
                      <a:pt x="572" y="252"/>
                    </a:cubicBezTo>
                    <a:cubicBezTo>
                      <a:pt x="579" y="262"/>
                      <a:pt x="586" y="273"/>
                      <a:pt x="596" y="280"/>
                    </a:cubicBezTo>
                    <a:cubicBezTo>
                      <a:pt x="598" y="286"/>
                      <a:pt x="602" y="298"/>
                      <a:pt x="602" y="298"/>
                    </a:cubicBezTo>
                    <a:cubicBezTo>
                      <a:pt x="601" y="308"/>
                      <a:pt x="599" y="361"/>
                      <a:pt x="594" y="368"/>
                    </a:cubicBezTo>
                    <a:cubicBezTo>
                      <a:pt x="590" y="374"/>
                      <a:pt x="576" y="378"/>
                      <a:pt x="570" y="382"/>
                    </a:cubicBezTo>
                    <a:cubicBezTo>
                      <a:pt x="563" y="393"/>
                      <a:pt x="550" y="396"/>
                      <a:pt x="542" y="406"/>
                    </a:cubicBezTo>
                    <a:cubicBezTo>
                      <a:pt x="536" y="413"/>
                      <a:pt x="539" y="417"/>
                      <a:pt x="530" y="420"/>
                    </a:cubicBezTo>
                    <a:cubicBezTo>
                      <a:pt x="526" y="408"/>
                      <a:pt x="538" y="391"/>
                      <a:pt x="522" y="386"/>
                    </a:cubicBezTo>
                    <a:cubicBezTo>
                      <a:pt x="516" y="377"/>
                      <a:pt x="510" y="364"/>
                      <a:pt x="502" y="356"/>
                    </a:cubicBezTo>
                    <a:cubicBezTo>
                      <a:pt x="497" y="341"/>
                      <a:pt x="505" y="360"/>
                      <a:pt x="482" y="348"/>
                    </a:cubicBezTo>
                    <a:cubicBezTo>
                      <a:pt x="478" y="346"/>
                      <a:pt x="478" y="339"/>
                      <a:pt x="474" y="336"/>
                    </a:cubicBezTo>
                    <a:cubicBezTo>
                      <a:pt x="470" y="323"/>
                      <a:pt x="466" y="342"/>
                      <a:pt x="462" y="348"/>
                    </a:cubicBezTo>
                    <a:cubicBezTo>
                      <a:pt x="460" y="358"/>
                      <a:pt x="456" y="363"/>
                      <a:pt x="454" y="374"/>
                    </a:cubicBezTo>
                    <a:cubicBezTo>
                      <a:pt x="457" y="383"/>
                      <a:pt x="455" y="387"/>
                      <a:pt x="450" y="394"/>
                    </a:cubicBezTo>
                    <a:cubicBezTo>
                      <a:pt x="454" y="399"/>
                      <a:pt x="464" y="411"/>
                      <a:pt x="466" y="418"/>
                    </a:cubicBezTo>
                    <a:cubicBezTo>
                      <a:pt x="474" y="443"/>
                      <a:pt x="472" y="458"/>
                      <a:pt x="500" y="464"/>
                    </a:cubicBezTo>
                    <a:cubicBezTo>
                      <a:pt x="507" y="469"/>
                      <a:pt x="510" y="474"/>
                      <a:pt x="516" y="480"/>
                    </a:cubicBezTo>
                    <a:cubicBezTo>
                      <a:pt x="511" y="494"/>
                      <a:pt x="513" y="509"/>
                      <a:pt x="510" y="524"/>
                    </a:cubicBezTo>
                    <a:cubicBezTo>
                      <a:pt x="512" y="537"/>
                      <a:pt x="511" y="541"/>
                      <a:pt x="522" y="548"/>
                    </a:cubicBezTo>
                    <a:cubicBezTo>
                      <a:pt x="523" y="552"/>
                      <a:pt x="525" y="556"/>
                      <a:pt x="526" y="560"/>
                    </a:cubicBezTo>
                    <a:cubicBezTo>
                      <a:pt x="527" y="564"/>
                      <a:pt x="514" y="556"/>
                      <a:pt x="514" y="556"/>
                    </a:cubicBezTo>
                    <a:cubicBezTo>
                      <a:pt x="502" y="564"/>
                      <a:pt x="501" y="551"/>
                      <a:pt x="492" y="544"/>
                    </a:cubicBezTo>
                    <a:cubicBezTo>
                      <a:pt x="488" y="541"/>
                      <a:pt x="480" y="536"/>
                      <a:pt x="480" y="536"/>
                    </a:cubicBezTo>
                    <a:cubicBezTo>
                      <a:pt x="471" y="522"/>
                      <a:pt x="474" y="529"/>
                      <a:pt x="470" y="518"/>
                    </a:cubicBezTo>
                    <a:cubicBezTo>
                      <a:pt x="467" y="491"/>
                      <a:pt x="461" y="446"/>
                      <a:pt x="436" y="430"/>
                    </a:cubicBezTo>
                    <a:cubicBezTo>
                      <a:pt x="428" y="433"/>
                      <a:pt x="425" y="433"/>
                      <a:pt x="422" y="424"/>
                    </a:cubicBezTo>
                    <a:cubicBezTo>
                      <a:pt x="427" y="404"/>
                      <a:pt x="432" y="383"/>
                      <a:pt x="438" y="364"/>
                    </a:cubicBezTo>
                    <a:cubicBezTo>
                      <a:pt x="436" y="343"/>
                      <a:pt x="431" y="330"/>
                      <a:pt x="426" y="310"/>
                    </a:cubicBezTo>
                    <a:cubicBezTo>
                      <a:pt x="429" y="302"/>
                      <a:pt x="425" y="300"/>
                      <a:pt x="422" y="292"/>
                    </a:cubicBezTo>
                    <a:cubicBezTo>
                      <a:pt x="424" y="282"/>
                      <a:pt x="428" y="277"/>
                      <a:pt x="422" y="268"/>
                    </a:cubicBezTo>
                    <a:cubicBezTo>
                      <a:pt x="420" y="269"/>
                      <a:pt x="418" y="269"/>
                      <a:pt x="416" y="270"/>
                    </a:cubicBezTo>
                    <a:cubicBezTo>
                      <a:pt x="414" y="272"/>
                      <a:pt x="414" y="275"/>
                      <a:pt x="412" y="276"/>
                    </a:cubicBezTo>
                    <a:cubicBezTo>
                      <a:pt x="408" y="278"/>
                      <a:pt x="400" y="280"/>
                      <a:pt x="400" y="280"/>
                    </a:cubicBezTo>
                    <a:cubicBezTo>
                      <a:pt x="394" y="274"/>
                      <a:pt x="389" y="274"/>
                      <a:pt x="386" y="266"/>
                    </a:cubicBezTo>
                    <a:cubicBezTo>
                      <a:pt x="391" y="251"/>
                      <a:pt x="379" y="206"/>
                      <a:pt x="364" y="196"/>
                    </a:cubicBezTo>
                    <a:cubicBezTo>
                      <a:pt x="357" y="186"/>
                      <a:pt x="358" y="182"/>
                      <a:pt x="360" y="170"/>
                    </a:cubicBezTo>
                    <a:cubicBezTo>
                      <a:pt x="358" y="160"/>
                      <a:pt x="356" y="147"/>
                      <a:pt x="346" y="144"/>
                    </a:cubicBezTo>
                    <a:cubicBezTo>
                      <a:pt x="343" y="154"/>
                      <a:pt x="338" y="160"/>
                      <a:pt x="330" y="166"/>
                    </a:cubicBezTo>
                    <a:cubicBezTo>
                      <a:pt x="323" y="164"/>
                      <a:pt x="308" y="160"/>
                      <a:pt x="308" y="160"/>
                    </a:cubicBezTo>
                    <a:cubicBezTo>
                      <a:pt x="296" y="162"/>
                      <a:pt x="297" y="166"/>
                      <a:pt x="288" y="172"/>
                    </a:cubicBezTo>
                    <a:cubicBezTo>
                      <a:pt x="284" y="185"/>
                      <a:pt x="282" y="191"/>
                      <a:pt x="268" y="196"/>
                    </a:cubicBezTo>
                    <a:cubicBezTo>
                      <a:pt x="264" y="200"/>
                      <a:pt x="243" y="231"/>
                      <a:pt x="242" y="232"/>
                    </a:cubicBezTo>
                    <a:cubicBezTo>
                      <a:pt x="231" y="239"/>
                      <a:pt x="215" y="247"/>
                      <a:pt x="206" y="256"/>
                    </a:cubicBezTo>
                    <a:cubicBezTo>
                      <a:pt x="202" y="260"/>
                      <a:pt x="200" y="265"/>
                      <a:pt x="196" y="268"/>
                    </a:cubicBezTo>
                    <a:cubicBezTo>
                      <a:pt x="194" y="269"/>
                      <a:pt x="192" y="269"/>
                      <a:pt x="190" y="270"/>
                    </a:cubicBezTo>
                    <a:cubicBezTo>
                      <a:pt x="188" y="271"/>
                      <a:pt x="186" y="272"/>
                      <a:pt x="184" y="274"/>
                    </a:cubicBezTo>
                    <a:cubicBezTo>
                      <a:pt x="180" y="278"/>
                      <a:pt x="172" y="286"/>
                      <a:pt x="172" y="286"/>
                    </a:cubicBezTo>
                    <a:cubicBezTo>
                      <a:pt x="167" y="300"/>
                      <a:pt x="165" y="314"/>
                      <a:pt x="160" y="328"/>
                    </a:cubicBezTo>
                    <a:cubicBezTo>
                      <a:pt x="158" y="335"/>
                      <a:pt x="156" y="341"/>
                      <a:pt x="154" y="348"/>
                    </a:cubicBezTo>
                    <a:cubicBezTo>
                      <a:pt x="153" y="350"/>
                      <a:pt x="152" y="354"/>
                      <a:pt x="152" y="354"/>
                    </a:cubicBezTo>
                    <a:cubicBezTo>
                      <a:pt x="152" y="359"/>
                      <a:pt x="156" y="384"/>
                      <a:pt x="146" y="392"/>
                    </a:cubicBezTo>
                    <a:cubicBezTo>
                      <a:pt x="141" y="397"/>
                      <a:pt x="128" y="404"/>
                      <a:pt x="128" y="404"/>
                    </a:cubicBezTo>
                    <a:cubicBezTo>
                      <a:pt x="125" y="412"/>
                      <a:pt x="122" y="421"/>
                      <a:pt x="114" y="424"/>
                    </a:cubicBezTo>
                    <a:cubicBezTo>
                      <a:pt x="100" y="419"/>
                      <a:pt x="97" y="405"/>
                      <a:pt x="94" y="392"/>
                    </a:cubicBezTo>
                    <a:cubicBezTo>
                      <a:pt x="86" y="362"/>
                      <a:pt x="82" y="332"/>
                      <a:pt x="72" y="302"/>
                    </a:cubicBezTo>
                    <a:cubicBezTo>
                      <a:pt x="71" y="281"/>
                      <a:pt x="70" y="275"/>
                      <a:pt x="66" y="258"/>
                    </a:cubicBezTo>
                    <a:cubicBezTo>
                      <a:pt x="66" y="251"/>
                      <a:pt x="68" y="219"/>
                      <a:pt x="64" y="208"/>
                    </a:cubicBezTo>
                    <a:cubicBezTo>
                      <a:pt x="70" y="191"/>
                      <a:pt x="66" y="173"/>
                      <a:pt x="72" y="156"/>
                    </a:cubicBezTo>
                    <a:cubicBezTo>
                      <a:pt x="66" y="139"/>
                      <a:pt x="60" y="168"/>
                      <a:pt x="56" y="172"/>
                    </a:cubicBezTo>
                    <a:cubicBezTo>
                      <a:pt x="53" y="175"/>
                      <a:pt x="44" y="180"/>
                      <a:pt x="44" y="180"/>
                    </a:cubicBezTo>
                    <a:cubicBezTo>
                      <a:pt x="35" y="177"/>
                      <a:pt x="28" y="173"/>
                      <a:pt x="24" y="162"/>
                    </a:cubicBezTo>
                    <a:cubicBezTo>
                      <a:pt x="23" y="158"/>
                      <a:pt x="20" y="150"/>
                      <a:pt x="20" y="150"/>
                    </a:cubicBezTo>
                    <a:cubicBezTo>
                      <a:pt x="30" y="148"/>
                      <a:pt x="30" y="143"/>
                      <a:pt x="38" y="138"/>
                    </a:cubicBezTo>
                    <a:cubicBezTo>
                      <a:pt x="35" y="128"/>
                      <a:pt x="31" y="133"/>
                      <a:pt x="24" y="138"/>
                    </a:cubicBezTo>
                    <a:cubicBezTo>
                      <a:pt x="15" y="135"/>
                      <a:pt x="15" y="132"/>
                      <a:pt x="18" y="124"/>
                    </a:cubicBezTo>
                    <a:cubicBezTo>
                      <a:pt x="11" y="114"/>
                      <a:pt x="9" y="101"/>
                      <a:pt x="0" y="92"/>
                    </a:cubicBezTo>
                    <a:lnTo>
                      <a:pt x="76" y="0"/>
                    </a:lnTo>
                    <a:lnTo>
                      <a:pt x="798" y="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1" name="Freeform 51"/>
              <p:cNvSpPr>
                <a:spLocks/>
              </p:cNvSpPr>
              <p:nvPr userDrawn="1"/>
            </p:nvSpPr>
            <p:spPr bwMode="ltGray">
              <a:xfrm>
                <a:off x="1770" y="671"/>
                <a:ext cx="45" cy="71"/>
              </a:xfrm>
              <a:custGeom>
                <a:avLst/>
                <a:gdLst>
                  <a:gd name="T0" fmla="*/ 7 w 43"/>
                  <a:gd name="T1" fmla="*/ 11 h 85"/>
                  <a:gd name="T2" fmla="*/ 17 w 43"/>
                  <a:gd name="T3" fmla="*/ 3 h 85"/>
                  <a:gd name="T4" fmla="*/ 37 w 43"/>
                  <a:gd name="T5" fmla="*/ 33 h 85"/>
                  <a:gd name="T6" fmla="*/ 19 w 43"/>
                  <a:gd name="T7" fmla="*/ 85 h 85"/>
                  <a:gd name="T8" fmla="*/ 1 w 43"/>
                  <a:gd name="T9" fmla="*/ 69 h 85"/>
                  <a:gd name="T10" fmla="*/ 7 w 43"/>
                  <a:gd name="T11" fmla="*/ 1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85">
                    <a:moveTo>
                      <a:pt x="7" y="11"/>
                    </a:moveTo>
                    <a:cubicBezTo>
                      <a:pt x="4" y="2"/>
                      <a:pt x="9" y="0"/>
                      <a:pt x="17" y="3"/>
                    </a:cubicBezTo>
                    <a:cubicBezTo>
                      <a:pt x="24" y="13"/>
                      <a:pt x="28" y="24"/>
                      <a:pt x="37" y="33"/>
                    </a:cubicBezTo>
                    <a:cubicBezTo>
                      <a:pt x="43" y="52"/>
                      <a:pt x="40" y="78"/>
                      <a:pt x="19" y="85"/>
                    </a:cubicBezTo>
                    <a:cubicBezTo>
                      <a:pt x="6" y="81"/>
                      <a:pt x="5" y="81"/>
                      <a:pt x="1" y="69"/>
                    </a:cubicBezTo>
                    <a:cubicBezTo>
                      <a:pt x="2" y="66"/>
                      <a:pt x="0" y="4"/>
                      <a:pt x="7" y="1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2" name="Freeform 52"/>
              <p:cNvSpPr>
                <a:spLocks/>
              </p:cNvSpPr>
              <p:nvPr userDrawn="1"/>
            </p:nvSpPr>
            <p:spPr bwMode="ltGray">
              <a:xfrm>
                <a:off x="2394" y="431"/>
                <a:ext cx="42" cy="59"/>
              </a:xfrm>
              <a:custGeom>
                <a:avLst/>
                <a:gdLst>
                  <a:gd name="T0" fmla="*/ 13 w 44"/>
                  <a:gd name="T1" fmla="*/ 28 h 74"/>
                  <a:gd name="T2" fmla="*/ 29 w 44"/>
                  <a:gd name="T3" fmla="*/ 2 h 74"/>
                  <a:gd name="T4" fmla="*/ 43 w 44"/>
                  <a:gd name="T5" fmla="*/ 4 h 74"/>
                  <a:gd name="T6" fmla="*/ 39 w 44"/>
                  <a:gd name="T7" fmla="*/ 26 h 74"/>
                  <a:gd name="T8" fmla="*/ 13 w 44"/>
                  <a:gd name="T9" fmla="*/ 74 h 74"/>
                  <a:gd name="T10" fmla="*/ 7 w 44"/>
                  <a:gd name="T11" fmla="*/ 60 h 74"/>
                  <a:gd name="T12" fmla="*/ 3 w 44"/>
                  <a:gd name="T13" fmla="*/ 36 h 74"/>
                  <a:gd name="T14" fmla="*/ 13 w 44"/>
                  <a:gd name="T15" fmla="*/ 2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74">
                    <a:moveTo>
                      <a:pt x="13" y="28"/>
                    </a:moveTo>
                    <a:cubicBezTo>
                      <a:pt x="15" y="13"/>
                      <a:pt x="14" y="7"/>
                      <a:pt x="29" y="2"/>
                    </a:cubicBezTo>
                    <a:cubicBezTo>
                      <a:pt x="34" y="3"/>
                      <a:pt x="40" y="0"/>
                      <a:pt x="43" y="4"/>
                    </a:cubicBezTo>
                    <a:cubicBezTo>
                      <a:pt x="44" y="6"/>
                      <a:pt x="41" y="21"/>
                      <a:pt x="39" y="26"/>
                    </a:cubicBezTo>
                    <a:cubicBezTo>
                      <a:pt x="31" y="43"/>
                      <a:pt x="30" y="63"/>
                      <a:pt x="13" y="74"/>
                    </a:cubicBezTo>
                    <a:cubicBezTo>
                      <a:pt x="4" y="71"/>
                      <a:pt x="4" y="68"/>
                      <a:pt x="7" y="60"/>
                    </a:cubicBezTo>
                    <a:cubicBezTo>
                      <a:pt x="5" y="50"/>
                      <a:pt x="0" y="46"/>
                      <a:pt x="3" y="36"/>
                    </a:cubicBezTo>
                    <a:cubicBezTo>
                      <a:pt x="4" y="32"/>
                      <a:pt x="8" y="23"/>
                      <a:pt x="1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3" name="Freeform 53"/>
              <p:cNvSpPr>
                <a:spLocks/>
              </p:cNvSpPr>
              <p:nvPr userDrawn="1"/>
            </p:nvSpPr>
            <p:spPr bwMode="ltGray">
              <a:xfrm>
                <a:off x="2513" y="402"/>
                <a:ext cx="21" cy="24"/>
              </a:xfrm>
              <a:custGeom>
                <a:avLst/>
                <a:gdLst>
                  <a:gd name="T0" fmla="*/ 7 w 20"/>
                  <a:gd name="T1" fmla="*/ 16 h 30"/>
                  <a:gd name="T2" fmla="*/ 5 w 20"/>
                  <a:gd name="T3" fmla="*/ 30 h 30"/>
                  <a:gd name="T4" fmla="*/ 7 w 20"/>
                  <a:gd name="T5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30">
                    <a:moveTo>
                      <a:pt x="7" y="16"/>
                    </a:moveTo>
                    <a:cubicBezTo>
                      <a:pt x="18" y="0"/>
                      <a:pt x="20" y="20"/>
                      <a:pt x="5" y="30"/>
                    </a:cubicBezTo>
                    <a:cubicBezTo>
                      <a:pt x="0" y="23"/>
                      <a:pt x="1" y="22"/>
                      <a:pt x="7" y="1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4" name="Freeform 54"/>
              <p:cNvSpPr>
                <a:spLocks/>
              </p:cNvSpPr>
              <p:nvPr userDrawn="1"/>
            </p:nvSpPr>
            <p:spPr bwMode="ltGray">
              <a:xfrm>
                <a:off x="333" y="169"/>
                <a:ext cx="1015" cy="866"/>
              </a:xfrm>
              <a:custGeom>
                <a:avLst/>
                <a:gdLst>
                  <a:gd name="T0" fmla="*/ 481 w 682"/>
                  <a:gd name="T1" fmla="*/ 464 h 557"/>
                  <a:gd name="T2" fmla="*/ 486 w 682"/>
                  <a:gd name="T3" fmla="*/ 451 h 557"/>
                  <a:gd name="T4" fmla="*/ 500 w 682"/>
                  <a:gd name="T5" fmla="*/ 413 h 557"/>
                  <a:gd name="T6" fmla="*/ 309 w 682"/>
                  <a:gd name="T7" fmla="*/ 287 h 557"/>
                  <a:gd name="T8" fmla="*/ 282 w 682"/>
                  <a:gd name="T9" fmla="*/ 346 h 557"/>
                  <a:gd name="T10" fmla="*/ 303 w 682"/>
                  <a:gd name="T11" fmla="*/ 556 h 557"/>
                  <a:gd name="T12" fmla="*/ 282 w 682"/>
                  <a:gd name="T13" fmla="*/ 494 h 557"/>
                  <a:gd name="T14" fmla="*/ 242 w 682"/>
                  <a:gd name="T15" fmla="*/ 439 h 557"/>
                  <a:gd name="T16" fmla="*/ 245 w 682"/>
                  <a:gd name="T17" fmla="*/ 413 h 557"/>
                  <a:gd name="T18" fmla="*/ 247 w 682"/>
                  <a:gd name="T19" fmla="*/ 394 h 557"/>
                  <a:gd name="T20" fmla="*/ 220 w 682"/>
                  <a:gd name="T21" fmla="*/ 375 h 557"/>
                  <a:gd name="T22" fmla="*/ 194 w 682"/>
                  <a:gd name="T23" fmla="*/ 346 h 557"/>
                  <a:gd name="T24" fmla="*/ 148 w 682"/>
                  <a:gd name="T25" fmla="*/ 354 h 557"/>
                  <a:gd name="T26" fmla="*/ 126 w 682"/>
                  <a:gd name="T27" fmla="*/ 365 h 557"/>
                  <a:gd name="T28" fmla="*/ 78 w 682"/>
                  <a:gd name="T29" fmla="*/ 365 h 557"/>
                  <a:gd name="T30" fmla="*/ 22 w 682"/>
                  <a:gd name="T31" fmla="*/ 312 h 557"/>
                  <a:gd name="T32" fmla="*/ 11 w 682"/>
                  <a:gd name="T33" fmla="*/ 295 h 557"/>
                  <a:gd name="T34" fmla="*/ 0 w 682"/>
                  <a:gd name="T35" fmla="*/ 264 h 557"/>
                  <a:gd name="T36" fmla="*/ 24 w 682"/>
                  <a:gd name="T37" fmla="*/ 213 h 557"/>
                  <a:gd name="T38" fmla="*/ 32 w 682"/>
                  <a:gd name="T39" fmla="*/ 181 h 557"/>
                  <a:gd name="T40" fmla="*/ 51 w 682"/>
                  <a:gd name="T41" fmla="*/ 143 h 557"/>
                  <a:gd name="T42" fmla="*/ 81 w 682"/>
                  <a:gd name="T43" fmla="*/ 116 h 557"/>
                  <a:gd name="T44" fmla="*/ 167 w 682"/>
                  <a:gd name="T45" fmla="*/ 67 h 557"/>
                  <a:gd name="T46" fmla="*/ 220 w 682"/>
                  <a:gd name="T47" fmla="*/ 30 h 557"/>
                  <a:gd name="T48" fmla="*/ 258 w 682"/>
                  <a:gd name="T49" fmla="*/ 6 h 557"/>
                  <a:gd name="T50" fmla="*/ 363 w 682"/>
                  <a:gd name="T51" fmla="*/ 2 h 557"/>
                  <a:gd name="T52" fmla="*/ 398 w 682"/>
                  <a:gd name="T53" fmla="*/ 0 h 557"/>
                  <a:gd name="T54" fmla="*/ 384 w 682"/>
                  <a:gd name="T55" fmla="*/ 34 h 557"/>
                  <a:gd name="T56" fmla="*/ 443 w 682"/>
                  <a:gd name="T57" fmla="*/ 84 h 557"/>
                  <a:gd name="T58" fmla="*/ 497 w 682"/>
                  <a:gd name="T59" fmla="*/ 74 h 557"/>
                  <a:gd name="T60" fmla="*/ 529 w 682"/>
                  <a:gd name="T61" fmla="*/ 82 h 557"/>
                  <a:gd name="T62" fmla="*/ 559 w 682"/>
                  <a:gd name="T63" fmla="*/ 97 h 557"/>
                  <a:gd name="T64" fmla="*/ 572 w 682"/>
                  <a:gd name="T65" fmla="*/ 188 h 557"/>
                  <a:gd name="T66" fmla="*/ 572 w 682"/>
                  <a:gd name="T67" fmla="*/ 240 h 557"/>
                  <a:gd name="T68" fmla="*/ 599 w 682"/>
                  <a:gd name="T69" fmla="*/ 283 h 557"/>
                  <a:gd name="T70" fmla="*/ 645 w 682"/>
                  <a:gd name="T71" fmla="*/ 300 h 557"/>
                  <a:gd name="T72" fmla="*/ 680 w 682"/>
                  <a:gd name="T73" fmla="*/ 295 h 557"/>
                  <a:gd name="T74" fmla="*/ 664 w 682"/>
                  <a:gd name="T75" fmla="*/ 340 h 557"/>
                  <a:gd name="T76" fmla="*/ 599 w 682"/>
                  <a:gd name="T77" fmla="*/ 407 h 557"/>
                  <a:gd name="T78" fmla="*/ 548 w 682"/>
                  <a:gd name="T79" fmla="*/ 485 h 557"/>
                  <a:gd name="T80" fmla="*/ 556 w 682"/>
                  <a:gd name="T81" fmla="*/ 508 h 557"/>
                  <a:gd name="T82" fmla="*/ 435 w 682"/>
                  <a:gd name="T83" fmla="*/ 556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82" h="557">
                    <a:moveTo>
                      <a:pt x="435" y="556"/>
                    </a:moveTo>
                    <a:lnTo>
                      <a:pt x="481" y="464"/>
                    </a:lnTo>
                    <a:lnTo>
                      <a:pt x="473" y="449"/>
                    </a:lnTo>
                    <a:lnTo>
                      <a:pt x="486" y="451"/>
                    </a:lnTo>
                    <a:lnTo>
                      <a:pt x="495" y="441"/>
                    </a:lnTo>
                    <a:lnTo>
                      <a:pt x="500" y="413"/>
                    </a:lnTo>
                    <a:lnTo>
                      <a:pt x="500" y="371"/>
                    </a:lnTo>
                    <a:lnTo>
                      <a:pt x="309" y="287"/>
                    </a:lnTo>
                    <a:lnTo>
                      <a:pt x="296" y="308"/>
                    </a:lnTo>
                    <a:lnTo>
                      <a:pt x="282" y="346"/>
                    </a:lnTo>
                    <a:lnTo>
                      <a:pt x="396" y="557"/>
                    </a:lnTo>
                    <a:lnTo>
                      <a:pt x="303" y="556"/>
                    </a:lnTo>
                    <a:lnTo>
                      <a:pt x="304" y="536"/>
                    </a:lnTo>
                    <a:cubicBezTo>
                      <a:pt x="284" y="520"/>
                      <a:pt x="296" y="510"/>
                      <a:pt x="282" y="494"/>
                    </a:cubicBezTo>
                    <a:cubicBezTo>
                      <a:pt x="276" y="475"/>
                      <a:pt x="267" y="468"/>
                      <a:pt x="253" y="451"/>
                    </a:cubicBezTo>
                    <a:cubicBezTo>
                      <a:pt x="249" y="447"/>
                      <a:pt x="245" y="443"/>
                      <a:pt x="242" y="439"/>
                    </a:cubicBezTo>
                    <a:lnTo>
                      <a:pt x="237" y="432"/>
                    </a:lnTo>
                    <a:cubicBezTo>
                      <a:pt x="237" y="432"/>
                      <a:pt x="245" y="413"/>
                      <a:pt x="245" y="413"/>
                    </a:cubicBezTo>
                    <a:cubicBezTo>
                      <a:pt x="247" y="409"/>
                      <a:pt x="250" y="401"/>
                      <a:pt x="250" y="401"/>
                    </a:cubicBezTo>
                    <a:cubicBezTo>
                      <a:pt x="249" y="399"/>
                      <a:pt x="247" y="397"/>
                      <a:pt x="247" y="394"/>
                    </a:cubicBezTo>
                    <a:cubicBezTo>
                      <a:pt x="248" y="390"/>
                      <a:pt x="253" y="382"/>
                      <a:pt x="253" y="382"/>
                    </a:cubicBezTo>
                    <a:cubicBezTo>
                      <a:pt x="243" y="370"/>
                      <a:pt x="237" y="371"/>
                      <a:pt x="220" y="375"/>
                    </a:cubicBezTo>
                    <a:cubicBezTo>
                      <a:pt x="217" y="371"/>
                      <a:pt x="210" y="369"/>
                      <a:pt x="207" y="365"/>
                    </a:cubicBezTo>
                    <a:cubicBezTo>
                      <a:pt x="185" y="337"/>
                      <a:pt x="216" y="363"/>
                      <a:pt x="194" y="346"/>
                    </a:cubicBezTo>
                    <a:cubicBezTo>
                      <a:pt x="167" y="349"/>
                      <a:pt x="179" y="346"/>
                      <a:pt x="156" y="352"/>
                    </a:cubicBezTo>
                    <a:cubicBezTo>
                      <a:pt x="153" y="353"/>
                      <a:pt x="148" y="354"/>
                      <a:pt x="148" y="354"/>
                    </a:cubicBezTo>
                    <a:cubicBezTo>
                      <a:pt x="146" y="356"/>
                      <a:pt x="145" y="359"/>
                      <a:pt x="142" y="361"/>
                    </a:cubicBezTo>
                    <a:cubicBezTo>
                      <a:pt x="138" y="363"/>
                      <a:pt x="126" y="365"/>
                      <a:pt x="126" y="365"/>
                    </a:cubicBezTo>
                    <a:cubicBezTo>
                      <a:pt x="105" y="354"/>
                      <a:pt x="116" y="355"/>
                      <a:pt x="94" y="361"/>
                    </a:cubicBezTo>
                    <a:cubicBezTo>
                      <a:pt x="89" y="362"/>
                      <a:pt x="78" y="365"/>
                      <a:pt x="78" y="365"/>
                    </a:cubicBezTo>
                    <a:cubicBezTo>
                      <a:pt x="62" y="383"/>
                      <a:pt x="46" y="346"/>
                      <a:pt x="35" y="337"/>
                    </a:cubicBezTo>
                    <a:cubicBezTo>
                      <a:pt x="32" y="330"/>
                      <a:pt x="24" y="320"/>
                      <a:pt x="22" y="312"/>
                    </a:cubicBezTo>
                    <a:cubicBezTo>
                      <a:pt x="20" y="308"/>
                      <a:pt x="22" y="303"/>
                      <a:pt x="19" y="300"/>
                    </a:cubicBezTo>
                    <a:cubicBezTo>
                      <a:pt x="17" y="297"/>
                      <a:pt x="13" y="297"/>
                      <a:pt x="11" y="295"/>
                    </a:cubicBezTo>
                    <a:cubicBezTo>
                      <a:pt x="3" y="277"/>
                      <a:pt x="15" y="306"/>
                      <a:pt x="5" y="276"/>
                    </a:cubicBezTo>
                    <a:cubicBezTo>
                      <a:pt x="4" y="272"/>
                      <a:pt x="0" y="264"/>
                      <a:pt x="0" y="264"/>
                    </a:cubicBezTo>
                    <a:cubicBezTo>
                      <a:pt x="3" y="253"/>
                      <a:pt x="2" y="248"/>
                      <a:pt x="13" y="243"/>
                    </a:cubicBezTo>
                    <a:cubicBezTo>
                      <a:pt x="20" y="221"/>
                      <a:pt x="17" y="231"/>
                      <a:pt x="24" y="213"/>
                    </a:cubicBezTo>
                    <a:cubicBezTo>
                      <a:pt x="26" y="209"/>
                      <a:pt x="30" y="200"/>
                      <a:pt x="30" y="200"/>
                    </a:cubicBezTo>
                    <a:cubicBezTo>
                      <a:pt x="26" y="192"/>
                      <a:pt x="24" y="191"/>
                      <a:pt x="32" y="181"/>
                    </a:cubicBezTo>
                    <a:cubicBezTo>
                      <a:pt x="36" y="177"/>
                      <a:pt x="43" y="169"/>
                      <a:pt x="43" y="169"/>
                    </a:cubicBezTo>
                    <a:cubicBezTo>
                      <a:pt x="37" y="155"/>
                      <a:pt x="36" y="153"/>
                      <a:pt x="51" y="143"/>
                    </a:cubicBezTo>
                    <a:cubicBezTo>
                      <a:pt x="56" y="140"/>
                      <a:pt x="67" y="135"/>
                      <a:pt x="67" y="135"/>
                    </a:cubicBezTo>
                    <a:cubicBezTo>
                      <a:pt x="73" y="129"/>
                      <a:pt x="75" y="122"/>
                      <a:pt x="81" y="116"/>
                    </a:cubicBezTo>
                    <a:cubicBezTo>
                      <a:pt x="89" y="107"/>
                      <a:pt x="102" y="105"/>
                      <a:pt x="113" y="99"/>
                    </a:cubicBezTo>
                    <a:cubicBezTo>
                      <a:pt x="125" y="85"/>
                      <a:pt x="149" y="76"/>
                      <a:pt x="167" y="67"/>
                    </a:cubicBezTo>
                    <a:cubicBezTo>
                      <a:pt x="174" y="59"/>
                      <a:pt x="175" y="50"/>
                      <a:pt x="188" y="46"/>
                    </a:cubicBezTo>
                    <a:cubicBezTo>
                      <a:pt x="198" y="39"/>
                      <a:pt x="208" y="36"/>
                      <a:pt x="220" y="30"/>
                    </a:cubicBezTo>
                    <a:cubicBezTo>
                      <a:pt x="223" y="28"/>
                      <a:pt x="228" y="25"/>
                      <a:pt x="228" y="25"/>
                    </a:cubicBezTo>
                    <a:cubicBezTo>
                      <a:pt x="237" y="16"/>
                      <a:pt x="245" y="10"/>
                      <a:pt x="258" y="6"/>
                    </a:cubicBezTo>
                    <a:cubicBezTo>
                      <a:pt x="269" y="31"/>
                      <a:pt x="301" y="6"/>
                      <a:pt x="320" y="4"/>
                    </a:cubicBezTo>
                    <a:cubicBezTo>
                      <a:pt x="334" y="3"/>
                      <a:pt x="349" y="3"/>
                      <a:pt x="363" y="2"/>
                    </a:cubicBezTo>
                    <a:cubicBezTo>
                      <a:pt x="369" y="3"/>
                      <a:pt x="376" y="5"/>
                      <a:pt x="382" y="4"/>
                    </a:cubicBezTo>
                    <a:cubicBezTo>
                      <a:pt x="387" y="4"/>
                      <a:pt x="398" y="0"/>
                      <a:pt x="398" y="0"/>
                    </a:cubicBezTo>
                    <a:cubicBezTo>
                      <a:pt x="415" y="8"/>
                      <a:pt x="406" y="16"/>
                      <a:pt x="400" y="30"/>
                    </a:cubicBezTo>
                    <a:cubicBezTo>
                      <a:pt x="398" y="34"/>
                      <a:pt x="384" y="34"/>
                      <a:pt x="384" y="34"/>
                    </a:cubicBezTo>
                    <a:cubicBezTo>
                      <a:pt x="379" y="47"/>
                      <a:pt x="398" y="51"/>
                      <a:pt x="411" y="55"/>
                    </a:cubicBezTo>
                    <a:cubicBezTo>
                      <a:pt x="419" y="72"/>
                      <a:pt x="421" y="79"/>
                      <a:pt x="443" y="84"/>
                    </a:cubicBezTo>
                    <a:cubicBezTo>
                      <a:pt x="461" y="71"/>
                      <a:pt x="435" y="65"/>
                      <a:pt x="468" y="57"/>
                    </a:cubicBezTo>
                    <a:cubicBezTo>
                      <a:pt x="482" y="61"/>
                      <a:pt x="485" y="70"/>
                      <a:pt x="497" y="74"/>
                    </a:cubicBezTo>
                    <a:cubicBezTo>
                      <a:pt x="505" y="76"/>
                      <a:pt x="513" y="78"/>
                      <a:pt x="521" y="80"/>
                    </a:cubicBezTo>
                    <a:cubicBezTo>
                      <a:pt x="524" y="81"/>
                      <a:pt x="529" y="82"/>
                      <a:pt x="529" y="82"/>
                    </a:cubicBezTo>
                    <a:cubicBezTo>
                      <a:pt x="547" y="78"/>
                      <a:pt x="547" y="76"/>
                      <a:pt x="562" y="84"/>
                    </a:cubicBezTo>
                    <a:cubicBezTo>
                      <a:pt x="566" y="95"/>
                      <a:pt x="565" y="86"/>
                      <a:pt x="559" y="97"/>
                    </a:cubicBezTo>
                    <a:cubicBezTo>
                      <a:pt x="557" y="101"/>
                      <a:pt x="554" y="110"/>
                      <a:pt x="554" y="110"/>
                    </a:cubicBezTo>
                    <a:cubicBezTo>
                      <a:pt x="556" y="132"/>
                      <a:pt x="556" y="168"/>
                      <a:pt x="572" y="188"/>
                    </a:cubicBezTo>
                    <a:cubicBezTo>
                      <a:pt x="568" y="198"/>
                      <a:pt x="564" y="208"/>
                      <a:pt x="562" y="219"/>
                    </a:cubicBezTo>
                    <a:cubicBezTo>
                      <a:pt x="564" y="227"/>
                      <a:pt x="569" y="233"/>
                      <a:pt x="572" y="240"/>
                    </a:cubicBezTo>
                    <a:cubicBezTo>
                      <a:pt x="573" y="247"/>
                      <a:pt x="572" y="254"/>
                      <a:pt x="575" y="259"/>
                    </a:cubicBezTo>
                    <a:cubicBezTo>
                      <a:pt x="577" y="263"/>
                      <a:pt x="595" y="272"/>
                      <a:pt x="599" y="283"/>
                    </a:cubicBezTo>
                    <a:cubicBezTo>
                      <a:pt x="594" y="295"/>
                      <a:pt x="603" y="306"/>
                      <a:pt x="618" y="310"/>
                    </a:cubicBezTo>
                    <a:cubicBezTo>
                      <a:pt x="630" y="307"/>
                      <a:pt x="638" y="308"/>
                      <a:pt x="645" y="300"/>
                    </a:cubicBezTo>
                    <a:cubicBezTo>
                      <a:pt x="660" y="302"/>
                      <a:pt x="663" y="303"/>
                      <a:pt x="672" y="293"/>
                    </a:cubicBezTo>
                    <a:cubicBezTo>
                      <a:pt x="675" y="294"/>
                      <a:pt x="679" y="293"/>
                      <a:pt x="680" y="295"/>
                    </a:cubicBezTo>
                    <a:cubicBezTo>
                      <a:pt x="682" y="301"/>
                      <a:pt x="674" y="321"/>
                      <a:pt x="672" y="327"/>
                    </a:cubicBezTo>
                    <a:cubicBezTo>
                      <a:pt x="668" y="340"/>
                      <a:pt x="671" y="326"/>
                      <a:pt x="664" y="340"/>
                    </a:cubicBezTo>
                    <a:cubicBezTo>
                      <a:pt x="652" y="360"/>
                      <a:pt x="646" y="381"/>
                      <a:pt x="621" y="394"/>
                    </a:cubicBezTo>
                    <a:cubicBezTo>
                      <a:pt x="614" y="402"/>
                      <a:pt x="609" y="402"/>
                      <a:pt x="599" y="407"/>
                    </a:cubicBezTo>
                    <a:cubicBezTo>
                      <a:pt x="590" y="418"/>
                      <a:pt x="579" y="429"/>
                      <a:pt x="567" y="439"/>
                    </a:cubicBezTo>
                    <a:cubicBezTo>
                      <a:pt x="560" y="454"/>
                      <a:pt x="555" y="470"/>
                      <a:pt x="548" y="485"/>
                    </a:cubicBezTo>
                    <a:cubicBezTo>
                      <a:pt x="549" y="489"/>
                      <a:pt x="550" y="492"/>
                      <a:pt x="551" y="496"/>
                    </a:cubicBezTo>
                    <a:cubicBezTo>
                      <a:pt x="552" y="500"/>
                      <a:pt x="556" y="508"/>
                      <a:pt x="556" y="508"/>
                    </a:cubicBezTo>
                    <a:cubicBezTo>
                      <a:pt x="559" y="524"/>
                      <a:pt x="562" y="546"/>
                      <a:pt x="576" y="557"/>
                    </a:cubicBezTo>
                    <a:lnTo>
                      <a:pt x="435" y="55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5" name="Freeform 55"/>
              <p:cNvSpPr>
                <a:spLocks/>
              </p:cNvSpPr>
              <p:nvPr userDrawn="1"/>
            </p:nvSpPr>
            <p:spPr bwMode="ltGray">
              <a:xfrm>
                <a:off x="727" y="495"/>
                <a:ext cx="382" cy="540"/>
              </a:xfrm>
              <a:custGeom>
                <a:avLst/>
                <a:gdLst>
                  <a:gd name="T0" fmla="*/ 243 w 257"/>
                  <a:gd name="T1" fmla="*/ 347 h 347"/>
                  <a:gd name="T2" fmla="*/ 233 w 257"/>
                  <a:gd name="T3" fmla="*/ 301 h 347"/>
                  <a:gd name="T4" fmla="*/ 217 w 257"/>
                  <a:gd name="T5" fmla="*/ 288 h 347"/>
                  <a:gd name="T6" fmla="*/ 215 w 257"/>
                  <a:gd name="T7" fmla="*/ 269 h 347"/>
                  <a:gd name="T8" fmla="*/ 209 w 257"/>
                  <a:gd name="T9" fmla="*/ 254 h 347"/>
                  <a:gd name="T10" fmla="*/ 209 w 257"/>
                  <a:gd name="T11" fmla="*/ 229 h 347"/>
                  <a:gd name="T12" fmla="*/ 207 w 257"/>
                  <a:gd name="T13" fmla="*/ 214 h 347"/>
                  <a:gd name="T14" fmla="*/ 228 w 257"/>
                  <a:gd name="T15" fmla="*/ 202 h 347"/>
                  <a:gd name="T16" fmla="*/ 257 w 257"/>
                  <a:gd name="T17" fmla="*/ 197 h 347"/>
                  <a:gd name="T18" fmla="*/ 257 w 257"/>
                  <a:gd name="T19" fmla="*/ 136 h 347"/>
                  <a:gd name="T20" fmla="*/ 54 w 257"/>
                  <a:gd name="T21" fmla="*/ 96 h 347"/>
                  <a:gd name="T22" fmla="*/ 32 w 257"/>
                  <a:gd name="T23" fmla="*/ 98 h 347"/>
                  <a:gd name="T24" fmla="*/ 16 w 257"/>
                  <a:gd name="T25" fmla="*/ 102 h 347"/>
                  <a:gd name="T26" fmla="*/ 0 w 257"/>
                  <a:gd name="T27" fmla="*/ 149 h 347"/>
                  <a:gd name="T28" fmla="*/ 93 w 257"/>
                  <a:gd name="T29" fmla="*/ 346 h 347"/>
                  <a:gd name="T30" fmla="*/ 243 w 257"/>
                  <a:gd name="T31" fmla="*/ 34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7" h="347">
                    <a:moveTo>
                      <a:pt x="243" y="347"/>
                    </a:moveTo>
                    <a:lnTo>
                      <a:pt x="233" y="301"/>
                    </a:lnTo>
                    <a:lnTo>
                      <a:pt x="217" y="288"/>
                    </a:lnTo>
                    <a:lnTo>
                      <a:pt x="215" y="269"/>
                    </a:lnTo>
                    <a:lnTo>
                      <a:pt x="209" y="254"/>
                    </a:lnTo>
                    <a:lnTo>
                      <a:pt x="209" y="229"/>
                    </a:lnTo>
                    <a:lnTo>
                      <a:pt x="207" y="214"/>
                    </a:lnTo>
                    <a:lnTo>
                      <a:pt x="228" y="202"/>
                    </a:lnTo>
                    <a:lnTo>
                      <a:pt x="257" y="197"/>
                    </a:lnTo>
                    <a:lnTo>
                      <a:pt x="257" y="136"/>
                    </a:lnTo>
                    <a:cubicBezTo>
                      <a:pt x="209" y="119"/>
                      <a:pt x="13" y="0"/>
                      <a:pt x="54" y="96"/>
                    </a:cubicBezTo>
                    <a:cubicBezTo>
                      <a:pt x="36" y="106"/>
                      <a:pt x="57" y="97"/>
                      <a:pt x="32" y="98"/>
                    </a:cubicBezTo>
                    <a:cubicBezTo>
                      <a:pt x="27" y="99"/>
                      <a:pt x="16" y="102"/>
                      <a:pt x="16" y="102"/>
                    </a:cubicBezTo>
                    <a:lnTo>
                      <a:pt x="0" y="149"/>
                    </a:lnTo>
                    <a:lnTo>
                      <a:pt x="93" y="346"/>
                    </a:lnTo>
                    <a:lnTo>
                      <a:pt x="243" y="347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hlink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6" name="Freeform 56"/>
              <p:cNvSpPr>
                <a:spLocks/>
              </p:cNvSpPr>
              <p:nvPr userDrawn="1"/>
            </p:nvSpPr>
            <p:spPr bwMode="ltGray">
              <a:xfrm>
                <a:off x="1400" y="896"/>
                <a:ext cx="16" cy="29"/>
              </a:xfrm>
              <a:custGeom>
                <a:avLst/>
                <a:gdLst>
                  <a:gd name="T0" fmla="*/ 7 w 19"/>
                  <a:gd name="T1" fmla="*/ 25 h 37"/>
                  <a:gd name="T2" fmla="*/ 19 w 19"/>
                  <a:gd name="T3" fmla="*/ 21 h 37"/>
                  <a:gd name="T4" fmla="*/ 7 w 19"/>
                  <a:gd name="T5" fmla="*/ 2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37">
                    <a:moveTo>
                      <a:pt x="7" y="25"/>
                    </a:moveTo>
                    <a:cubicBezTo>
                      <a:pt x="0" y="4"/>
                      <a:pt x="12" y="0"/>
                      <a:pt x="19" y="21"/>
                    </a:cubicBezTo>
                    <a:cubicBezTo>
                      <a:pt x="14" y="37"/>
                      <a:pt x="18" y="36"/>
                      <a:pt x="7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7" name="Freeform 57"/>
              <p:cNvSpPr>
                <a:spLocks/>
              </p:cNvSpPr>
              <p:nvPr userDrawn="1"/>
            </p:nvSpPr>
            <p:spPr bwMode="ltGray">
              <a:xfrm>
                <a:off x="1379" y="617"/>
                <a:ext cx="21" cy="17"/>
              </a:xfrm>
              <a:custGeom>
                <a:avLst/>
                <a:gdLst>
                  <a:gd name="T0" fmla="*/ 12 w 22"/>
                  <a:gd name="T1" fmla="*/ 12 h 20"/>
                  <a:gd name="T2" fmla="*/ 16 w 22"/>
                  <a:gd name="T3" fmla="*/ 0 h 20"/>
                  <a:gd name="T4" fmla="*/ 20 w 22"/>
                  <a:gd name="T5" fmla="*/ 12 h 20"/>
                  <a:gd name="T6" fmla="*/ 8 w 22"/>
                  <a:gd name="T7" fmla="*/ 20 h 20"/>
                  <a:gd name="T8" fmla="*/ 12 w 22"/>
                  <a:gd name="T9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0">
                    <a:moveTo>
                      <a:pt x="12" y="12"/>
                    </a:moveTo>
                    <a:cubicBezTo>
                      <a:pt x="13" y="8"/>
                      <a:pt x="12" y="0"/>
                      <a:pt x="16" y="0"/>
                    </a:cubicBezTo>
                    <a:cubicBezTo>
                      <a:pt x="20" y="0"/>
                      <a:pt x="22" y="8"/>
                      <a:pt x="20" y="12"/>
                    </a:cubicBezTo>
                    <a:cubicBezTo>
                      <a:pt x="18" y="16"/>
                      <a:pt x="12" y="17"/>
                      <a:pt x="8" y="20"/>
                    </a:cubicBezTo>
                    <a:cubicBezTo>
                      <a:pt x="3" y="5"/>
                      <a:pt x="0" y="6"/>
                      <a:pt x="12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8" name="Freeform 58"/>
              <p:cNvSpPr>
                <a:spLocks/>
              </p:cNvSpPr>
              <p:nvPr userDrawn="1"/>
            </p:nvSpPr>
            <p:spPr bwMode="ltGray">
              <a:xfrm>
                <a:off x="453" y="275"/>
                <a:ext cx="58" cy="24"/>
              </a:xfrm>
              <a:custGeom>
                <a:avLst/>
                <a:gdLst>
                  <a:gd name="T0" fmla="*/ 24 w 57"/>
                  <a:gd name="T1" fmla="*/ 18 h 30"/>
                  <a:gd name="T2" fmla="*/ 32 w 57"/>
                  <a:gd name="T3" fmla="*/ 6 h 30"/>
                  <a:gd name="T4" fmla="*/ 36 w 57"/>
                  <a:gd name="T5" fmla="*/ 30 h 30"/>
                  <a:gd name="T6" fmla="*/ 24 w 57"/>
                  <a:gd name="T7" fmla="*/ 1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30">
                    <a:moveTo>
                      <a:pt x="24" y="18"/>
                    </a:moveTo>
                    <a:cubicBezTo>
                      <a:pt x="0" y="10"/>
                      <a:pt x="9" y="0"/>
                      <a:pt x="32" y="6"/>
                    </a:cubicBezTo>
                    <a:cubicBezTo>
                      <a:pt x="46" y="15"/>
                      <a:pt x="57" y="23"/>
                      <a:pt x="36" y="30"/>
                    </a:cubicBezTo>
                    <a:cubicBezTo>
                      <a:pt x="21" y="25"/>
                      <a:pt x="24" y="30"/>
                      <a:pt x="24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9" name="Freeform 59"/>
              <p:cNvSpPr>
                <a:spLocks/>
              </p:cNvSpPr>
              <p:nvPr userDrawn="1"/>
            </p:nvSpPr>
            <p:spPr bwMode="ltGray">
              <a:xfrm>
                <a:off x="1161" y="50"/>
                <a:ext cx="691" cy="569"/>
              </a:xfrm>
              <a:custGeom>
                <a:avLst/>
                <a:gdLst>
                  <a:gd name="T0" fmla="*/ 473 w 693"/>
                  <a:gd name="T1" fmla="*/ 464 h 696"/>
                  <a:gd name="T2" fmla="*/ 393 w 693"/>
                  <a:gd name="T3" fmla="*/ 452 h 696"/>
                  <a:gd name="T4" fmla="*/ 325 w 693"/>
                  <a:gd name="T5" fmla="*/ 412 h 696"/>
                  <a:gd name="T6" fmla="*/ 265 w 693"/>
                  <a:gd name="T7" fmla="*/ 400 h 696"/>
                  <a:gd name="T8" fmla="*/ 237 w 693"/>
                  <a:gd name="T9" fmla="*/ 416 h 696"/>
                  <a:gd name="T10" fmla="*/ 261 w 693"/>
                  <a:gd name="T11" fmla="*/ 428 h 696"/>
                  <a:gd name="T12" fmla="*/ 293 w 693"/>
                  <a:gd name="T13" fmla="*/ 468 h 696"/>
                  <a:gd name="T14" fmla="*/ 321 w 693"/>
                  <a:gd name="T15" fmla="*/ 476 h 696"/>
                  <a:gd name="T16" fmla="*/ 333 w 693"/>
                  <a:gd name="T17" fmla="*/ 536 h 696"/>
                  <a:gd name="T18" fmla="*/ 313 w 693"/>
                  <a:gd name="T19" fmla="*/ 552 h 696"/>
                  <a:gd name="T20" fmla="*/ 261 w 693"/>
                  <a:gd name="T21" fmla="*/ 616 h 696"/>
                  <a:gd name="T22" fmla="*/ 225 w 693"/>
                  <a:gd name="T23" fmla="*/ 628 h 696"/>
                  <a:gd name="T24" fmla="*/ 97 w 693"/>
                  <a:gd name="T25" fmla="*/ 696 h 696"/>
                  <a:gd name="T26" fmla="*/ 77 w 693"/>
                  <a:gd name="T27" fmla="*/ 616 h 696"/>
                  <a:gd name="T28" fmla="*/ 45 w 693"/>
                  <a:gd name="T29" fmla="*/ 524 h 696"/>
                  <a:gd name="T30" fmla="*/ 33 w 693"/>
                  <a:gd name="T31" fmla="*/ 448 h 696"/>
                  <a:gd name="T32" fmla="*/ 53 w 693"/>
                  <a:gd name="T33" fmla="*/ 344 h 696"/>
                  <a:gd name="T34" fmla="*/ 17 w 693"/>
                  <a:gd name="T35" fmla="*/ 392 h 696"/>
                  <a:gd name="T36" fmla="*/ 81 w 693"/>
                  <a:gd name="T37" fmla="*/ 280 h 696"/>
                  <a:gd name="T38" fmla="*/ 113 w 693"/>
                  <a:gd name="T39" fmla="*/ 204 h 696"/>
                  <a:gd name="T40" fmla="*/ 37 w 693"/>
                  <a:gd name="T41" fmla="*/ 204 h 696"/>
                  <a:gd name="T42" fmla="*/ 1 w 693"/>
                  <a:gd name="T43" fmla="*/ 196 h 696"/>
                  <a:gd name="T44" fmla="*/ 25 w 693"/>
                  <a:gd name="T45" fmla="*/ 140 h 696"/>
                  <a:gd name="T46" fmla="*/ 97 w 693"/>
                  <a:gd name="T47" fmla="*/ 112 h 696"/>
                  <a:gd name="T48" fmla="*/ 221 w 693"/>
                  <a:gd name="T49" fmla="*/ 124 h 696"/>
                  <a:gd name="T50" fmla="*/ 229 w 693"/>
                  <a:gd name="T51" fmla="*/ 64 h 696"/>
                  <a:gd name="T52" fmla="*/ 261 w 693"/>
                  <a:gd name="T53" fmla="*/ 0 h 696"/>
                  <a:gd name="T54" fmla="*/ 357 w 693"/>
                  <a:gd name="T55" fmla="*/ 44 h 696"/>
                  <a:gd name="T56" fmla="*/ 329 w 693"/>
                  <a:gd name="T57" fmla="*/ 88 h 696"/>
                  <a:gd name="T58" fmla="*/ 301 w 693"/>
                  <a:gd name="T59" fmla="*/ 176 h 696"/>
                  <a:gd name="T60" fmla="*/ 361 w 693"/>
                  <a:gd name="T61" fmla="*/ 192 h 696"/>
                  <a:gd name="T62" fmla="*/ 373 w 693"/>
                  <a:gd name="T63" fmla="*/ 136 h 696"/>
                  <a:gd name="T64" fmla="*/ 417 w 693"/>
                  <a:gd name="T65" fmla="*/ 92 h 696"/>
                  <a:gd name="T66" fmla="*/ 497 w 693"/>
                  <a:gd name="T67" fmla="*/ 88 h 696"/>
                  <a:gd name="T68" fmla="*/ 529 w 693"/>
                  <a:gd name="T69" fmla="*/ 52 h 696"/>
                  <a:gd name="T70" fmla="*/ 541 w 693"/>
                  <a:gd name="T71" fmla="*/ 460 h 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93" h="696">
                    <a:moveTo>
                      <a:pt x="541" y="460"/>
                    </a:moveTo>
                    <a:lnTo>
                      <a:pt x="473" y="464"/>
                    </a:lnTo>
                    <a:lnTo>
                      <a:pt x="441" y="452"/>
                    </a:lnTo>
                    <a:lnTo>
                      <a:pt x="393" y="452"/>
                    </a:lnTo>
                    <a:cubicBezTo>
                      <a:pt x="365" y="448"/>
                      <a:pt x="360" y="444"/>
                      <a:pt x="337" y="436"/>
                    </a:cubicBezTo>
                    <a:cubicBezTo>
                      <a:pt x="336" y="432"/>
                      <a:pt x="330" y="413"/>
                      <a:pt x="325" y="412"/>
                    </a:cubicBezTo>
                    <a:cubicBezTo>
                      <a:pt x="317" y="411"/>
                      <a:pt x="301" y="420"/>
                      <a:pt x="301" y="420"/>
                    </a:cubicBezTo>
                    <a:cubicBezTo>
                      <a:pt x="289" y="412"/>
                      <a:pt x="277" y="408"/>
                      <a:pt x="265" y="400"/>
                    </a:cubicBezTo>
                    <a:cubicBezTo>
                      <a:pt x="252" y="380"/>
                      <a:pt x="256" y="356"/>
                      <a:pt x="233" y="348"/>
                    </a:cubicBezTo>
                    <a:cubicBezTo>
                      <a:pt x="217" y="372"/>
                      <a:pt x="221" y="392"/>
                      <a:pt x="237" y="416"/>
                    </a:cubicBezTo>
                    <a:cubicBezTo>
                      <a:pt x="234" y="428"/>
                      <a:pt x="228" y="445"/>
                      <a:pt x="237" y="444"/>
                    </a:cubicBezTo>
                    <a:cubicBezTo>
                      <a:pt x="247" y="443"/>
                      <a:pt x="261" y="428"/>
                      <a:pt x="261" y="428"/>
                    </a:cubicBezTo>
                    <a:cubicBezTo>
                      <a:pt x="258" y="450"/>
                      <a:pt x="243" y="475"/>
                      <a:pt x="269" y="484"/>
                    </a:cubicBezTo>
                    <a:cubicBezTo>
                      <a:pt x="277" y="479"/>
                      <a:pt x="288" y="476"/>
                      <a:pt x="293" y="468"/>
                    </a:cubicBezTo>
                    <a:cubicBezTo>
                      <a:pt x="302" y="454"/>
                      <a:pt x="303" y="446"/>
                      <a:pt x="317" y="436"/>
                    </a:cubicBezTo>
                    <a:cubicBezTo>
                      <a:pt x="315" y="448"/>
                      <a:pt x="306" y="467"/>
                      <a:pt x="321" y="476"/>
                    </a:cubicBezTo>
                    <a:cubicBezTo>
                      <a:pt x="328" y="480"/>
                      <a:pt x="345" y="484"/>
                      <a:pt x="345" y="484"/>
                    </a:cubicBezTo>
                    <a:cubicBezTo>
                      <a:pt x="382" y="472"/>
                      <a:pt x="347" y="527"/>
                      <a:pt x="333" y="536"/>
                    </a:cubicBezTo>
                    <a:cubicBezTo>
                      <a:pt x="330" y="540"/>
                      <a:pt x="329" y="545"/>
                      <a:pt x="325" y="548"/>
                    </a:cubicBezTo>
                    <a:cubicBezTo>
                      <a:pt x="322" y="551"/>
                      <a:pt x="316" y="549"/>
                      <a:pt x="313" y="552"/>
                    </a:cubicBezTo>
                    <a:cubicBezTo>
                      <a:pt x="300" y="565"/>
                      <a:pt x="320" y="575"/>
                      <a:pt x="293" y="584"/>
                    </a:cubicBezTo>
                    <a:cubicBezTo>
                      <a:pt x="286" y="595"/>
                      <a:pt x="272" y="610"/>
                      <a:pt x="261" y="616"/>
                    </a:cubicBezTo>
                    <a:cubicBezTo>
                      <a:pt x="254" y="620"/>
                      <a:pt x="245" y="621"/>
                      <a:pt x="237" y="624"/>
                    </a:cubicBezTo>
                    <a:cubicBezTo>
                      <a:pt x="233" y="625"/>
                      <a:pt x="225" y="628"/>
                      <a:pt x="225" y="628"/>
                    </a:cubicBezTo>
                    <a:cubicBezTo>
                      <a:pt x="215" y="659"/>
                      <a:pt x="212" y="652"/>
                      <a:pt x="173" y="656"/>
                    </a:cubicBezTo>
                    <a:cubicBezTo>
                      <a:pt x="140" y="667"/>
                      <a:pt x="132" y="687"/>
                      <a:pt x="97" y="696"/>
                    </a:cubicBezTo>
                    <a:cubicBezTo>
                      <a:pt x="77" y="691"/>
                      <a:pt x="75" y="687"/>
                      <a:pt x="81" y="668"/>
                    </a:cubicBezTo>
                    <a:cubicBezTo>
                      <a:pt x="77" y="646"/>
                      <a:pt x="72" y="639"/>
                      <a:pt x="77" y="616"/>
                    </a:cubicBezTo>
                    <a:cubicBezTo>
                      <a:pt x="73" y="598"/>
                      <a:pt x="71" y="587"/>
                      <a:pt x="61" y="572"/>
                    </a:cubicBezTo>
                    <a:cubicBezTo>
                      <a:pt x="58" y="551"/>
                      <a:pt x="51" y="543"/>
                      <a:pt x="45" y="524"/>
                    </a:cubicBezTo>
                    <a:cubicBezTo>
                      <a:pt x="52" y="502"/>
                      <a:pt x="58" y="496"/>
                      <a:pt x="49" y="472"/>
                    </a:cubicBezTo>
                    <a:cubicBezTo>
                      <a:pt x="46" y="463"/>
                      <a:pt x="33" y="448"/>
                      <a:pt x="33" y="448"/>
                    </a:cubicBezTo>
                    <a:cubicBezTo>
                      <a:pt x="42" y="422"/>
                      <a:pt x="42" y="408"/>
                      <a:pt x="33" y="380"/>
                    </a:cubicBezTo>
                    <a:cubicBezTo>
                      <a:pt x="49" y="369"/>
                      <a:pt x="48" y="362"/>
                      <a:pt x="53" y="344"/>
                    </a:cubicBezTo>
                    <a:cubicBezTo>
                      <a:pt x="47" y="327"/>
                      <a:pt x="49" y="308"/>
                      <a:pt x="33" y="332"/>
                    </a:cubicBezTo>
                    <a:cubicBezTo>
                      <a:pt x="40" y="353"/>
                      <a:pt x="29" y="374"/>
                      <a:pt x="17" y="392"/>
                    </a:cubicBezTo>
                    <a:cubicBezTo>
                      <a:pt x="6" y="360"/>
                      <a:pt x="10" y="340"/>
                      <a:pt x="13" y="304"/>
                    </a:cubicBezTo>
                    <a:cubicBezTo>
                      <a:pt x="44" y="314"/>
                      <a:pt x="54" y="289"/>
                      <a:pt x="81" y="280"/>
                    </a:cubicBezTo>
                    <a:cubicBezTo>
                      <a:pt x="94" y="261"/>
                      <a:pt x="85" y="242"/>
                      <a:pt x="105" y="228"/>
                    </a:cubicBezTo>
                    <a:cubicBezTo>
                      <a:pt x="108" y="220"/>
                      <a:pt x="110" y="212"/>
                      <a:pt x="113" y="204"/>
                    </a:cubicBezTo>
                    <a:cubicBezTo>
                      <a:pt x="116" y="196"/>
                      <a:pt x="89" y="196"/>
                      <a:pt x="89" y="196"/>
                    </a:cubicBezTo>
                    <a:cubicBezTo>
                      <a:pt x="81" y="221"/>
                      <a:pt x="58" y="211"/>
                      <a:pt x="37" y="204"/>
                    </a:cubicBezTo>
                    <a:cubicBezTo>
                      <a:pt x="33" y="207"/>
                      <a:pt x="30" y="213"/>
                      <a:pt x="25" y="212"/>
                    </a:cubicBezTo>
                    <a:cubicBezTo>
                      <a:pt x="16" y="210"/>
                      <a:pt x="1" y="196"/>
                      <a:pt x="1" y="196"/>
                    </a:cubicBezTo>
                    <a:cubicBezTo>
                      <a:pt x="4" y="186"/>
                      <a:pt x="4" y="174"/>
                      <a:pt x="9" y="164"/>
                    </a:cubicBezTo>
                    <a:cubicBezTo>
                      <a:pt x="13" y="155"/>
                      <a:pt x="25" y="140"/>
                      <a:pt x="25" y="140"/>
                    </a:cubicBezTo>
                    <a:cubicBezTo>
                      <a:pt x="0" y="132"/>
                      <a:pt x="25" y="128"/>
                      <a:pt x="37" y="124"/>
                    </a:cubicBezTo>
                    <a:cubicBezTo>
                      <a:pt x="58" y="131"/>
                      <a:pt x="75" y="116"/>
                      <a:pt x="97" y="112"/>
                    </a:cubicBezTo>
                    <a:cubicBezTo>
                      <a:pt x="135" y="87"/>
                      <a:pt x="159" y="122"/>
                      <a:pt x="197" y="132"/>
                    </a:cubicBezTo>
                    <a:cubicBezTo>
                      <a:pt x="205" y="129"/>
                      <a:pt x="213" y="127"/>
                      <a:pt x="221" y="124"/>
                    </a:cubicBezTo>
                    <a:cubicBezTo>
                      <a:pt x="225" y="123"/>
                      <a:pt x="226" y="147"/>
                      <a:pt x="233" y="120"/>
                    </a:cubicBezTo>
                    <a:lnTo>
                      <a:pt x="229" y="64"/>
                    </a:lnTo>
                    <a:lnTo>
                      <a:pt x="209" y="40"/>
                    </a:lnTo>
                    <a:cubicBezTo>
                      <a:pt x="243" y="21"/>
                      <a:pt x="240" y="21"/>
                      <a:pt x="261" y="0"/>
                    </a:cubicBezTo>
                    <a:cubicBezTo>
                      <a:pt x="297" y="16"/>
                      <a:pt x="333" y="32"/>
                      <a:pt x="369" y="48"/>
                    </a:cubicBezTo>
                    <a:cubicBezTo>
                      <a:pt x="373" y="50"/>
                      <a:pt x="361" y="44"/>
                      <a:pt x="357" y="44"/>
                    </a:cubicBezTo>
                    <a:cubicBezTo>
                      <a:pt x="349" y="45"/>
                      <a:pt x="333" y="52"/>
                      <a:pt x="333" y="52"/>
                    </a:cubicBezTo>
                    <a:cubicBezTo>
                      <a:pt x="322" y="68"/>
                      <a:pt x="318" y="71"/>
                      <a:pt x="329" y="88"/>
                    </a:cubicBezTo>
                    <a:cubicBezTo>
                      <a:pt x="308" y="119"/>
                      <a:pt x="323" y="118"/>
                      <a:pt x="333" y="148"/>
                    </a:cubicBezTo>
                    <a:cubicBezTo>
                      <a:pt x="320" y="157"/>
                      <a:pt x="314" y="167"/>
                      <a:pt x="301" y="176"/>
                    </a:cubicBezTo>
                    <a:cubicBezTo>
                      <a:pt x="306" y="213"/>
                      <a:pt x="303" y="213"/>
                      <a:pt x="337" y="220"/>
                    </a:cubicBezTo>
                    <a:cubicBezTo>
                      <a:pt x="358" y="216"/>
                      <a:pt x="368" y="214"/>
                      <a:pt x="361" y="192"/>
                    </a:cubicBezTo>
                    <a:cubicBezTo>
                      <a:pt x="362" y="177"/>
                      <a:pt x="362" y="162"/>
                      <a:pt x="365" y="148"/>
                    </a:cubicBezTo>
                    <a:cubicBezTo>
                      <a:pt x="366" y="143"/>
                      <a:pt x="369" y="133"/>
                      <a:pt x="373" y="136"/>
                    </a:cubicBezTo>
                    <a:cubicBezTo>
                      <a:pt x="379" y="140"/>
                      <a:pt x="376" y="149"/>
                      <a:pt x="377" y="156"/>
                    </a:cubicBezTo>
                    <a:cubicBezTo>
                      <a:pt x="404" y="147"/>
                      <a:pt x="409" y="116"/>
                      <a:pt x="417" y="92"/>
                    </a:cubicBezTo>
                    <a:cubicBezTo>
                      <a:pt x="422" y="76"/>
                      <a:pt x="453" y="74"/>
                      <a:pt x="465" y="72"/>
                    </a:cubicBezTo>
                    <a:cubicBezTo>
                      <a:pt x="472" y="92"/>
                      <a:pt x="477" y="93"/>
                      <a:pt x="497" y="88"/>
                    </a:cubicBezTo>
                    <a:cubicBezTo>
                      <a:pt x="512" y="78"/>
                      <a:pt x="515" y="74"/>
                      <a:pt x="509" y="56"/>
                    </a:cubicBezTo>
                    <a:cubicBezTo>
                      <a:pt x="523" y="46"/>
                      <a:pt x="517" y="46"/>
                      <a:pt x="529" y="52"/>
                    </a:cubicBezTo>
                    <a:lnTo>
                      <a:pt x="693" y="72"/>
                    </a:lnTo>
                    <a:lnTo>
                      <a:pt x="541" y="46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0" name="Freeform 60"/>
              <p:cNvSpPr>
                <a:spLocks/>
              </p:cNvSpPr>
              <p:nvPr userDrawn="1"/>
            </p:nvSpPr>
            <p:spPr bwMode="ltGray">
              <a:xfrm>
                <a:off x="689" y="6"/>
                <a:ext cx="1386" cy="232"/>
              </a:xfrm>
              <a:custGeom>
                <a:avLst/>
                <a:gdLst>
                  <a:gd name="T0" fmla="*/ 825 w 931"/>
                  <a:gd name="T1" fmla="*/ 0 h 149"/>
                  <a:gd name="T2" fmla="*/ 143 w 931"/>
                  <a:gd name="T3" fmla="*/ 29 h 149"/>
                  <a:gd name="T4" fmla="*/ 91 w 931"/>
                  <a:gd name="T5" fmla="*/ 42 h 149"/>
                  <a:gd name="T6" fmla="*/ 62 w 931"/>
                  <a:gd name="T7" fmla="*/ 42 h 149"/>
                  <a:gd name="T8" fmla="*/ 22 w 931"/>
                  <a:gd name="T9" fmla="*/ 77 h 149"/>
                  <a:gd name="T10" fmla="*/ 0 w 931"/>
                  <a:gd name="T11" fmla="*/ 105 h 149"/>
                  <a:gd name="T12" fmla="*/ 59 w 931"/>
                  <a:gd name="T13" fmla="*/ 115 h 149"/>
                  <a:gd name="T14" fmla="*/ 97 w 931"/>
                  <a:gd name="T15" fmla="*/ 96 h 149"/>
                  <a:gd name="T16" fmla="*/ 108 w 931"/>
                  <a:gd name="T17" fmla="*/ 84 h 149"/>
                  <a:gd name="T18" fmla="*/ 167 w 931"/>
                  <a:gd name="T19" fmla="*/ 52 h 149"/>
                  <a:gd name="T20" fmla="*/ 215 w 931"/>
                  <a:gd name="T21" fmla="*/ 46 h 149"/>
                  <a:gd name="T22" fmla="*/ 237 w 931"/>
                  <a:gd name="T23" fmla="*/ 94 h 149"/>
                  <a:gd name="T24" fmla="*/ 188 w 931"/>
                  <a:gd name="T25" fmla="*/ 109 h 149"/>
                  <a:gd name="T26" fmla="*/ 231 w 931"/>
                  <a:gd name="T27" fmla="*/ 113 h 149"/>
                  <a:gd name="T28" fmla="*/ 250 w 931"/>
                  <a:gd name="T29" fmla="*/ 90 h 149"/>
                  <a:gd name="T30" fmla="*/ 266 w 931"/>
                  <a:gd name="T31" fmla="*/ 92 h 149"/>
                  <a:gd name="T32" fmla="*/ 253 w 931"/>
                  <a:gd name="T33" fmla="*/ 54 h 149"/>
                  <a:gd name="T34" fmla="*/ 266 w 931"/>
                  <a:gd name="T35" fmla="*/ 44 h 149"/>
                  <a:gd name="T36" fmla="*/ 277 w 931"/>
                  <a:gd name="T37" fmla="*/ 88 h 149"/>
                  <a:gd name="T38" fmla="*/ 266 w 931"/>
                  <a:gd name="T39" fmla="*/ 113 h 149"/>
                  <a:gd name="T40" fmla="*/ 296 w 931"/>
                  <a:gd name="T41" fmla="*/ 130 h 149"/>
                  <a:gd name="T42" fmla="*/ 299 w 931"/>
                  <a:gd name="T43" fmla="*/ 92 h 149"/>
                  <a:gd name="T44" fmla="*/ 331 w 931"/>
                  <a:gd name="T45" fmla="*/ 103 h 149"/>
                  <a:gd name="T46" fmla="*/ 382 w 931"/>
                  <a:gd name="T47" fmla="*/ 73 h 149"/>
                  <a:gd name="T48" fmla="*/ 409 w 931"/>
                  <a:gd name="T49" fmla="*/ 50 h 149"/>
                  <a:gd name="T50" fmla="*/ 439 w 931"/>
                  <a:gd name="T51" fmla="*/ 56 h 149"/>
                  <a:gd name="T52" fmla="*/ 455 w 931"/>
                  <a:gd name="T53" fmla="*/ 50 h 149"/>
                  <a:gd name="T54" fmla="*/ 431 w 931"/>
                  <a:gd name="T55" fmla="*/ 44 h 149"/>
                  <a:gd name="T56" fmla="*/ 474 w 931"/>
                  <a:gd name="T57" fmla="*/ 35 h 149"/>
                  <a:gd name="T58" fmla="*/ 544 w 931"/>
                  <a:gd name="T59" fmla="*/ 54 h 149"/>
                  <a:gd name="T60" fmla="*/ 581 w 931"/>
                  <a:gd name="T61" fmla="*/ 42 h 149"/>
                  <a:gd name="T62" fmla="*/ 584 w 931"/>
                  <a:gd name="T63" fmla="*/ 63 h 149"/>
                  <a:gd name="T64" fmla="*/ 568 w 931"/>
                  <a:gd name="T65" fmla="*/ 101 h 149"/>
                  <a:gd name="T66" fmla="*/ 611 w 931"/>
                  <a:gd name="T67" fmla="*/ 88 h 149"/>
                  <a:gd name="T68" fmla="*/ 624 w 931"/>
                  <a:gd name="T69" fmla="*/ 80 h 149"/>
                  <a:gd name="T70" fmla="*/ 648 w 931"/>
                  <a:gd name="T71" fmla="*/ 61 h 149"/>
                  <a:gd name="T72" fmla="*/ 794 w 931"/>
                  <a:gd name="T73" fmla="*/ 8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31" h="149">
                    <a:moveTo>
                      <a:pt x="794" y="84"/>
                    </a:moveTo>
                    <a:cubicBezTo>
                      <a:pt x="813" y="72"/>
                      <a:pt x="931" y="14"/>
                      <a:pt x="825" y="0"/>
                    </a:cubicBezTo>
                    <a:lnTo>
                      <a:pt x="159" y="0"/>
                    </a:lnTo>
                    <a:cubicBezTo>
                      <a:pt x="149" y="12"/>
                      <a:pt x="162" y="18"/>
                      <a:pt x="143" y="29"/>
                    </a:cubicBezTo>
                    <a:cubicBezTo>
                      <a:pt x="130" y="44"/>
                      <a:pt x="133" y="39"/>
                      <a:pt x="116" y="48"/>
                    </a:cubicBezTo>
                    <a:cubicBezTo>
                      <a:pt x="108" y="46"/>
                      <a:pt x="100" y="44"/>
                      <a:pt x="91" y="42"/>
                    </a:cubicBezTo>
                    <a:cubicBezTo>
                      <a:pt x="89" y="41"/>
                      <a:pt x="83" y="40"/>
                      <a:pt x="83" y="40"/>
                    </a:cubicBezTo>
                    <a:cubicBezTo>
                      <a:pt x="76" y="40"/>
                      <a:pt x="68" y="39"/>
                      <a:pt x="62" y="42"/>
                    </a:cubicBezTo>
                    <a:cubicBezTo>
                      <a:pt x="54" y="45"/>
                      <a:pt x="46" y="61"/>
                      <a:pt x="38" y="67"/>
                    </a:cubicBezTo>
                    <a:cubicBezTo>
                      <a:pt x="32" y="71"/>
                      <a:pt x="27" y="74"/>
                      <a:pt x="22" y="77"/>
                    </a:cubicBezTo>
                    <a:cubicBezTo>
                      <a:pt x="16" y="81"/>
                      <a:pt x="5" y="86"/>
                      <a:pt x="5" y="86"/>
                    </a:cubicBezTo>
                    <a:cubicBezTo>
                      <a:pt x="9" y="95"/>
                      <a:pt x="7" y="97"/>
                      <a:pt x="0" y="105"/>
                    </a:cubicBezTo>
                    <a:cubicBezTo>
                      <a:pt x="17" y="107"/>
                      <a:pt x="22" y="107"/>
                      <a:pt x="16" y="120"/>
                    </a:cubicBezTo>
                    <a:cubicBezTo>
                      <a:pt x="27" y="122"/>
                      <a:pt x="48" y="116"/>
                      <a:pt x="59" y="115"/>
                    </a:cubicBezTo>
                    <a:cubicBezTo>
                      <a:pt x="71" y="112"/>
                      <a:pt x="73" y="117"/>
                      <a:pt x="83" y="111"/>
                    </a:cubicBezTo>
                    <a:cubicBezTo>
                      <a:pt x="89" y="96"/>
                      <a:pt x="83" y="100"/>
                      <a:pt x="97" y="96"/>
                    </a:cubicBezTo>
                    <a:cubicBezTo>
                      <a:pt x="100" y="94"/>
                      <a:pt x="103" y="93"/>
                      <a:pt x="105" y="90"/>
                    </a:cubicBezTo>
                    <a:cubicBezTo>
                      <a:pt x="106" y="88"/>
                      <a:pt x="106" y="85"/>
                      <a:pt x="108" y="84"/>
                    </a:cubicBezTo>
                    <a:cubicBezTo>
                      <a:pt x="112" y="80"/>
                      <a:pt x="140" y="69"/>
                      <a:pt x="148" y="67"/>
                    </a:cubicBezTo>
                    <a:cubicBezTo>
                      <a:pt x="160" y="52"/>
                      <a:pt x="153" y="56"/>
                      <a:pt x="167" y="52"/>
                    </a:cubicBezTo>
                    <a:cubicBezTo>
                      <a:pt x="178" y="55"/>
                      <a:pt x="179" y="62"/>
                      <a:pt x="191" y="58"/>
                    </a:cubicBezTo>
                    <a:cubicBezTo>
                      <a:pt x="199" y="52"/>
                      <a:pt x="206" y="51"/>
                      <a:pt x="215" y="46"/>
                    </a:cubicBezTo>
                    <a:cubicBezTo>
                      <a:pt x="226" y="58"/>
                      <a:pt x="217" y="46"/>
                      <a:pt x="223" y="69"/>
                    </a:cubicBezTo>
                    <a:cubicBezTo>
                      <a:pt x="226" y="79"/>
                      <a:pt x="233" y="85"/>
                      <a:pt x="237" y="94"/>
                    </a:cubicBezTo>
                    <a:cubicBezTo>
                      <a:pt x="227" y="100"/>
                      <a:pt x="229" y="104"/>
                      <a:pt x="218" y="107"/>
                    </a:cubicBezTo>
                    <a:cubicBezTo>
                      <a:pt x="207" y="120"/>
                      <a:pt x="203" y="113"/>
                      <a:pt x="188" y="109"/>
                    </a:cubicBezTo>
                    <a:cubicBezTo>
                      <a:pt x="191" y="117"/>
                      <a:pt x="200" y="127"/>
                      <a:pt x="210" y="132"/>
                    </a:cubicBezTo>
                    <a:cubicBezTo>
                      <a:pt x="218" y="114"/>
                      <a:pt x="211" y="122"/>
                      <a:pt x="231" y="113"/>
                    </a:cubicBezTo>
                    <a:cubicBezTo>
                      <a:pt x="237" y="111"/>
                      <a:pt x="248" y="105"/>
                      <a:pt x="248" y="105"/>
                    </a:cubicBezTo>
                    <a:cubicBezTo>
                      <a:pt x="248" y="100"/>
                      <a:pt x="246" y="94"/>
                      <a:pt x="250" y="90"/>
                    </a:cubicBezTo>
                    <a:cubicBezTo>
                      <a:pt x="253" y="88"/>
                      <a:pt x="254" y="96"/>
                      <a:pt x="258" y="96"/>
                    </a:cubicBezTo>
                    <a:cubicBezTo>
                      <a:pt x="262" y="97"/>
                      <a:pt x="264" y="94"/>
                      <a:pt x="266" y="92"/>
                    </a:cubicBezTo>
                    <a:cubicBezTo>
                      <a:pt x="262" y="82"/>
                      <a:pt x="252" y="77"/>
                      <a:pt x="248" y="67"/>
                    </a:cubicBezTo>
                    <a:cubicBezTo>
                      <a:pt x="250" y="63"/>
                      <a:pt x="255" y="58"/>
                      <a:pt x="253" y="54"/>
                    </a:cubicBezTo>
                    <a:cubicBezTo>
                      <a:pt x="251" y="50"/>
                      <a:pt x="248" y="42"/>
                      <a:pt x="248" y="42"/>
                    </a:cubicBezTo>
                    <a:cubicBezTo>
                      <a:pt x="256" y="32"/>
                      <a:pt x="259" y="35"/>
                      <a:pt x="266" y="44"/>
                    </a:cubicBezTo>
                    <a:cubicBezTo>
                      <a:pt x="270" y="56"/>
                      <a:pt x="276" y="61"/>
                      <a:pt x="285" y="71"/>
                    </a:cubicBezTo>
                    <a:cubicBezTo>
                      <a:pt x="281" y="81"/>
                      <a:pt x="289" y="82"/>
                      <a:pt x="277" y="88"/>
                    </a:cubicBezTo>
                    <a:cubicBezTo>
                      <a:pt x="262" y="106"/>
                      <a:pt x="278" y="83"/>
                      <a:pt x="274" y="101"/>
                    </a:cubicBezTo>
                    <a:cubicBezTo>
                      <a:pt x="274" y="105"/>
                      <a:pt x="268" y="109"/>
                      <a:pt x="266" y="113"/>
                    </a:cubicBezTo>
                    <a:cubicBezTo>
                      <a:pt x="270" y="122"/>
                      <a:pt x="268" y="125"/>
                      <a:pt x="261" y="132"/>
                    </a:cubicBezTo>
                    <a:cubicBezTo>
                      <a:pt x="268" y="149"/>
                      <a:pt x="282" y="134"/>
                      <a:pt x="296" y="130"/>
                    </a:cubicBezTo>
                    <a:cubicBezTo>
                      <a:pt x="299" y="122"/>
                      <a:pt x="295" y="119"/>
                      <a:pt x="299" y="111"/>
                    </a:cubicBezTo>
                    <a:cubicBezTo>
                      <a:pt x="296" y="105"/>
                      <a:pt x="288" y="97"/>
                      <a:pt x="299" y="92"/>
                    </a:cubicBezTo>
                    <a:cubicBezTo>
                      <a:pt x="303" y="90"/>
                      <a:pt x="315" y="88"/>
                      <a:pt x="315" y="88"/>
                    </a:cubicBezTo>
                    <a:cubicBezTo>
                      <a:pt x="326" y="91"/>
                      <a:pt x="325" y="95"/>
                      <a:pt x="331" y="103"/>
                    </a:cubicBezTo>
                    <a:cubicBezTo>
                      <a:pt x="339" y="84"/>
                      <a:pt x="331" y="90"/>
                      <a:pt x="361" y="92"/>
                    </a:cubicBezTo>
                    <a:cubicBezTo>
                      <a:pt x="355" y="76"/>
                      <a:pt x="365" y="76"/>
                      <a:pt x="382" y="73"/>
                    </a:cubicBezTo>
                    <a:cubicBezTo>
                      <a:pt x="383" y="71"/>
                      <a:pt x="387" y="57"/>
                      <a:pt x="393" y="54"/>
                    </a:cubicBezTo>
                    <a:cubicBezTo>
                      <a:pt x="398" y="52"/>
                      <a:pt x="409" y="50"/>
                      <a:pt x="409" y="50"/>
                    </a:cubicBezTo>
                    <a:cubicBezTo>
                      <a:pt x="430" y="54"/>
                      <a:pt x="413" y="58"/>
                      <a:pt x="431" y="63"/>
                    </a:cubicBezTo>
                    <a:cubicBezTo>
                      <a:pt x="433" y="61"/>
                      <a:pt x="435" y="57"/>
                      <a:pt x="439" y="56"/>
                    </a:cubicBezTo>
                    <a:cubicBezTo>
                      <a:pt x="445" y="55"/>
                      <a:pt x="452" y="61"/>
                      <a:pt x="457" y="58"/>
                    </a:cubicBezTo>
                    <a:cubicBezTo>
                      <a:pt x="461" y="57"/>
                      <a:pt x="457" y="52"/>
                      <a:pt x="455" y="50"/>
                    </a:cubicBezTo>
                    <a:cubicBezTo>
                      <a:pt x="451" y="47"/>
                      <a:pt x="444" y="47"/>
                      <a:pt x="439" y="46"/>
                    </a:cubicBezTo>
                    <a:cubicBezTo>
                      <a:pt x="436" y="45"/>
                      <a:pt x="431" y="44"/>
                      <a:pt x="431" y="44"/>
                    </a:cubicBezTo>
                    <a:cubicBezTo>
                      <a:pt x="440" y="38"/>
                      <a:pt x="443" y="36"/>
                      <a:pt x="455" y="40"/>
                    </a:cubicBezTo>
                    <a:cubicBezTo>
                      <a:pt x="461" y="38"/>
                      <a:pt x="467" y="35"/>
                      <a:pt x="474" y="35"/>
                    </a:cubicBezTo>
                    <a:cubicBezTo>
                      <a:pt x="483" y="36"/>
                      <a:pt x="511" y="43"/>
                      <a:pt x="519" y="46"/>
                    </a:cubicBezTo>
                    <a:cubicBezTo>
                      <a:pt x="527" y="49"/>
                      <a:pt x="544" y="54"/>
                      <a:pt x="544" y="54"/>
                    </a:cubicBezTo>
                    <a:cubicBezTo>
                      <a:pt x="548" y="54"/>
                      <a:pt x="560" y="52"/>
                      <a:pt x="565" y="50"/>
                    </a:cubicBezTo>
                    <a:cubicBezTo>
                      <a:pt x="570" y="47"/>
                      <a:pt x="581" y="42"/>
                      <a:pt x="581" y="42"/>
                    </a:cubicBezTo>
                    <a:cubicBezTo>
                      <a:pt x="585" y="42"/>
                      <a:pt x="598" y="44"/>
                      <a:pt x="600" y="48"/>
                    </a:cubicBezTo>
                    <a:cubicBezTo>
                      <a:pt x="603" y="55"/>
                      <a:pt x="589" y="61"/>
                      <a:pt x="584" y="63"/>
                    </a:cubicBezTo>
                    <a:cubicBezTo>
                      <a:pt x="576" y="69"/>
                      <a:pt x="568" y="69"/>
                      <a:pt x="565" y="77"/>
                    </a:cubicBezTo>
                    <a:cubicBezTo>
                      <a:pt x="568" y="86"/>
                      <a:pt x="564" y="92"/>
                      <a:pt x="568" y="101"/>
                    </a:cubicBezTo>
                    <a:cubicBezTo>
                      <a:pt x="574" y="93"/>
                      <a:pt x="577" y="91"/>
                      <a:pt x="589" y="94"/>
                    </a:cubicBezTo>
                    <a:cubicBezTo>
                      <a:pt x="595" y="108"/>
                      <a:pt x="602" y="93"/>
                      <a:pt x="611" y="88"/>
                    </a:cubicBezTo>
                    <a:cubicBezTo>
                      <a:pt x="613" y="86"/>
                      <a:pt x="613" y="83"/>
                      <a:pt x="616" y="82"/>
                    </a:cubicBezTo>
                    <a:cubicBezTo>
                      <a:pt x="618" y="80"/>
                      <a:pt x="622" y="81"/>
                      <a:pt x="624" y="80"/>
                    </a:cubicBezTo>
                    <a:cubicBezTo>
                      <a:pt x="626" y="78"/>
                      <a:pt x="626" y="75"/>
                      <a:pt x="627" y="73"/>
                    </a:cubicBezTo>
                    <a:cubicBezTo>
                      <a:pt x="632" y="65"/>
                      <a:pt x="638" y="63"/>
                      <a:pt x="648" y="61"/>
                    </a:cubicBezTo>
                    <a:cubicBezTo>
                      <a:pt x="664" y="62"/>
                      <a:pt x="684" y="69"/>
                      <a:pt x="700" y="69"/>
                    </a:cubicBezTo>
                    <a:lnTo>
                      <a:pt x="794" y="84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1" name="Freeform 61"/>
              <p:cNvSpPr>
                <a:spLocks/>
              </p:cNvSpPr>
              <p:nvPr userDrawn="1"/>
            </p:nvSpPr>
            <p:spPr bwMode="ltGray">
              <a:xfrm>
                <a:off x="971" y="91"/>
                <a:ext cx="30" cy="25"/>
              </a:xfrm>
              <a:custGeom>
                <a:avLst/>
                <a:gdLst>
                  <a:gd name="T0" fmla="*/ 3 w 31"/>
                  <a:gd name="T1" fmla="*/ 28 h 30"/>
                  <a:gd name="T2" fmla="*/ 31 w 31"/>
                  <a:gd name="T3" fmla="*/ 0 h 30"/>
                  <a:gd name="T4" fmla="*/ 19 w 31"/>
                  <a:gd name="T5" fmla="*/ 24 h 30"/>
                  <a:gd name="T6" fmla="*/ 3 w 31"/>
                  <a:gd name="T7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30">
                    <a:moveTo>
                      <a:pt x="3" y="28"/>
                    </a:moveTo>
                    <a:cubicBezTo>
                      <a:pt x="8" y="8"/>
                      <a:pt x="12" y="6"/>
                      <a:pt x="31" y="0"/>
                    </a:cubicBezTo>
                    <a:cubicBezTo>
                      <a:pt x="29" y="5"/>
                      <a:pt x="25" y="22"/>
                      <a:pt x="19" y="24"/>
                    </a:cubicBezTo>
                    <a:cubicBezTo>
                      <a:pt x="0" y="30"/>
                      <a:pt x="3" y="9"/>
                      <a:pt x="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2" name="Freeform 62"/>
              <p:cNvSpPr>
                <a:spLocks/>
              </p:cNvSpPr>
              <p:nvPr userDrawn="1"/>
            </p:nvSpPr>
            <p:spPr bwMode="ltGray">
              <a:xfrm>
                <a:off x="935" y="125"/>
                <a:ext cx="45" cy="27"/>
              </a:xfrm>
              <a:custGeom>
                <a:avLst/>
                <a:gdLst>
                  <a:gd name="T0" fmla="*/ 6 w 44"/>
                  <a:gd name="T1" fmla="*/ 32 h 32"/>
                  <a:gd name="T2" fmla="*/ 22 w 44"/>
                  <a:gd name="T3" fmla="*/ 0 h 32"/>
                  <a:gd name="T4" fmla="*/ 38 w 44"/>
                  <a:gd name="T5" fmla="*/ 4 h 32"/>
                  <a:gd name="T6" fmla="*/ 6 w 44"/>
                  <a:gd name="T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32">
                    <a:moveTo>
                      <a:pt x="6" y="32"/>
                    </a:moveTo>
                    <a:cubicBezTo>
                      <a:pt x="0" y="14"/>
                      <a:pt x="7" y="10"/>
                      <a:pt x="22" y="0"/>
                    </a:cubicBezTo>
                    <a:cubicBezTo>
                      <a:pt x="27" y="1"/>
                      <a:pt x="35" y="0"/>
                      <a:pt x="38" y="4"/>
                    </a:cubicBezTo>
                    <a:cubicBezTo>
                      <a:pt x="44" y="13"/>
                      <a:pt x="16" y="32"/>
                      <a:pt x="6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3" name="Freeform 63"/>
              <p:cNvSpPr>
                <a:spLocks/>
              </p:cNvSpPr>
              <p:nvPr userDrawn="1"/>
            </p:nvSpPr>
            <p:spPr bwMode="ltGray">
              <a:xfrm>
                <a:off x="1081" y="226"/>
                <a:ext cx="75" cy="14"/>
              </a:xfrm>
              <a:custGeom>
                <a:avLst/>
                <a:gdLst>
                  <a:gd name="T0" fmla="*/ 37 w 76"/>
                  <a:gd name="T1" fmla="*/ 18 h 18"/>
                  <a:gd name="T2" fmla="*/ 25 w 76"/>
                  <a:gd name="T3" fmla="*/ 2 h 18"/>
                  <a:gd name="T4" fmla="*/ 37 w 76"/>
                  <a:gd name="T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18">
                    <a:moveTo>
                      <a:pt x="37" y="18"/>
                    </a:moveTo>
                    <a:cubicBezTo>
                      <a:pt x="25" y="14"/>
                      <a:pt x="0" y="10"/>
                      <a:pt x="25" y="2"/>
                    </a:cubicBezTo>
                    <a:cubicBezTo>
                      <a:pt x="76" y="9"/>
                      <a:pt x="46" y="0"/>
                      <a:pt x="37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4" name="Freeform 64"/>
              <p:cNvSpPr>
                <a:spLocks/>
              </p:cNvSpPr>
              <p:nvPr userDrawn="1"/>
            </p:nvSpPr>
            <p:spPr bwMode="ltGray">
              <a:xfrm>
                <a:off x="1210" y="223"/>
                <a:ext cx="42" cy="37"/>
              </a:xfrm>
              <a:custGeom>
                <a:avLst/>
                <a:gdLst>
                  <a:gd name="T0" fmla="*/ 0 w 42"/>
                  <a:gd name="T1" fmla="*/ 21 h 44"/>
                  <a:gd name="T2" fmla="*/ 12 w 42"/>
                  <a:gd name="T3" fmla="*/ 9 h 44"/>
                  <a:gd name="T4" fmla="*/ 0 w 42"/>
                  <a:gd name="T5" fmla="*/ 2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44">
                    <a:moveTo>
                      <a:pt x="0" y="21"/>
                    </a:moveTo>
                    <a:cubicBezTo>
                      <a:pt x="4" y="17"/>
                      <a:pt x="7" y="11"/>
                      <a:pt x="12" y="9"/>
                    </a:cubicBezTo>
                    <a:cubicBezTo>
                      <a:pt x="42" y="0"/>
                      <a:pt x="23" y="44"/>
                      <a:pt x="0" y="2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5" name="Freeform 65"/>
              <p:cNvSpPr>
                <a:spLocks/>
              </p:cNvSpPr>
              <p:nvPr userDrawn="1"/>
            </p:nvSpPr>
            <p:spPr bwMode="ltGray">
              <a:xfrm>
                <a:off x="865" y="123"/>
                <a:ext cx="33" cy="24"/>
              </a:xfrm>
              <a:custGeom>
                <a:avLst/>
                <a:gdLst>
                  <a:gd name="T0" fmla="*/ 7 w 31"/>
                  <a:gd name="T1" fmla="*/ 22 h 30"/>
                  <a:gd name="T2" fmla="*/ 31 w 31"/>
                  <a:gd name="T3" fmla="*/ 10 h 30"/>
                  <a:gd name="T4" fmla="*/ 7 w 31"/>
                  <a:gd name="T5" fmla="*/ 2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30">
                    <a:moveTo>
                      <a:pt x="7" y="22"/>
                    </a:moveTo>
                    <a:cubicBezTo>
                      <a:pt x="0" y="0"/>
                      <a:pt x="15" y="6"/>
                      <a:pt x="31" y="10"/>
                    </a:cubicBezTo>
                    <a:cubicBezTo>
                      <a:pt x="14" y="16"/>
                      <a:pt x="15" y="30"/>
                      <a:pt x="7" y="2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6239" name="Group 159"/>
            <p:cNvGrpSpPr>
              <a:grpSpLocks/>
            </p:cNvGrpSpPr>
            <p:nvPr userDrawn="1"/>
          </p:nvGrpSpPr>
          <p:grpSpPr bwMode="auto">
            <a:xfrm>
              <a:off x="7" y="6"/>
              <a:ext cx="5739" cy="1022"/>
              <a:chOff x="1056" y="111"/>
              <a:chExt cx="2448" cy="418"/>
            </a:xfrm>
          </p:grpSpPr>
          <p:sp>
            <p:nvSpPr>
              <p:cNvPr id="46190" name="Line 110"/>
              <p:cNvSpPr>
                <a:spLocks noChangeShapeType="1"/>
              </p:cNvSpPr>
              <p:nvPr/>
            </p:nvSpPr>
            <p:spPr bwMode="white">
              <a:xfrm>
                <a:off x="1056" y="332"/>
                <a:ext cx="2448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2" name="Line 112"/>
              <p:cNvSpPr>
                <a:spLocks noChangeShapeType="1"/>
              </p:cNvSpPr>
              <p:nvPr/>
            </p:nvSpPr>
            <p:spPr bwMode="white">
              <a:xfrm>
                <a:off x="1254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3" name="Line 113"/>
              <p:cNvSpPr>
                <a:spLocks noChangeShapeType="1"/>
              </p:cNvSpPr>
              <p:nvPr/>
            </p:nvSpPr>
            <p:spPr bwMode="white">
              <a:xfrm>
                <a:off x="1482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4" name="Line 114"/>
              <p:cNvSpPr>
                <a:spLocks noChangeShapeType="1"/>
              </p:cNvSpPr>
              <p:nvPr/>
            </p:nvSpPr>
            <p:spPr bwMode="white">
              <a:xfrm>
                <a:off x="1710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5" name="Line 115"/>
              <p:cNvSpPr>
                <a:spLocks noChangeShapeType="1"/>
              </p:cNvSpPr>
              <p:nvPr/>
            </p:nvSpPr>
            <p:spPr bwMode="white">
              <a:xfrm>
                <a:off x="1938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6" name="Line 116"/>
              <p:cNvSpPr>
                <a:spLocks noChangeShapeType="1"/>
              </p:cNvSpPr>
              <p:nvPr/>
            </p:nvSpPr>
            <p:spPr bwMode="white">
              <a:xfrm>
                <a:off x="2166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7" name="Line 117"/>
              <p:cNvSpPr>
                <a:spLocks noChangeShapeType="1"/>
              </p:cNvSpPr>
              <p:nvPr/>
            </p:nvSpPr>
            <p:spPr bwMode="white">
              <a:xfrm>
                <a:off x="2394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8" name="Line 118"/>
              <p:cNvSpPr>
                <a:spLocks noChangeShapeType="1"/>
              </p:cNvSpPr>
              <p:nvPr/>
            </p:nvSpPr>
            <p:spPr bwMode="white">
              <a:xfrm>
                <a:off x="2622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9" name="Line 119"/>
              <p:cNvSpPr>
                <a:spLocks noChangeShapeType="1"/>
              </p:cNvSpPr>
              <p:nvPr/>
            </p:nvSpPr>
            <p:spPr bwMode="white">
              <a:xfrm>
                <a:off x="2850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00" name="Line 120"/>
              <p:cNvSpPr>
                <a:spLocks noChangeShapeType="1"/>
              </p:cNvSpPr>
              <p:nvPr/>
            </p:nvSpPr>
            <p:spPr bwMode="white">
              <a:xfrm>
                <a:off x="3078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01" name="Line 121"/>
              <p:cNvSpPr>
                <a:spLocks noChangeShapeType="1"/>
              </p:cNvSpPr>
              <p:nvPr/>
            </p:nvSpPr>
            <p:spPr bwMode="white">
              <a:xfrm>
                <a:off x="3306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6240" name="Group 160"/>
            <p:cNvGrpSpPr>
              <a:grpSpLocks/>
            </p:cNvGrpSpPr>
            <p:nvPr userDrawn="1"/>
          </p:nvGrpSpPr>
          <p:grpSpPr bwMode="auto">
            <a:xfrm>
              <a:off x="363" y="1"/>
              <a:ext cx="4919" cy="1034"/>
              <a:chOff x="1208" y="109"/>
              <a:chExt cx="2098" cy="423"/>
            </a:xfrm>
          </p:grpSpPr>
          <p:sp>
            <p:nvSpPr>
              <p:cNvPr id="46212" name="Line 132"/>
              <p:cNvSpPr>
                <a:spLocks noChangeShapeType="1"/>
              </p:cNvSpPr>
              <p:nvPr/>
            </p:nvSpPr>
            <p:spPr bwMode="ltGray">
              <a:xfrm>
                <a:off x="2850" y="110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13" name="Line 133"/>
              <p:cNvSpPr>
                <a:spLocks noChangeShapeType="1"/>
              </p:cNvSpPr>
              <p:nvPr/>
            </p:nvSpPr>
            <p:spPr bwMode="ltGray">
              <a:xfrm>
                <a:off x="2972" y="332"/>
                <a:ext cx="7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14" name="Line 134"/>
              <p:cNvSpPr>
                <a:spLocks noChangeShapeType="1"/>
              </p:cNvSpPr>
              <p:nvPr/>
            </p:nvSpPr>
            <p:spPr bwMode="ltGray">
              <a:xfrm>
                <a:off x="3078" y="350"/>
                <a:ext cx="0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15" name="Line 135"/>
              <p:cNvSpPr>
                <a:spLocks noChangeShapeType="1"/>
              </p:cNvSpPr>
              <p:nvPr/>
            </p:nvSpPr>
            <p:spPr bwMode="ltGray">
              <a:xfrm>
                <a:off x="3306" y="450"/>
                <a:ext cx="0" cy="79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25" name="Line 145"/>
              <p:cNvSpPr>
                <a:spLocks noChangeShapeType="1"/>
              </p:cNvSpPr>
              <p:nvPr/>
            </p:nvSpPr>
            <p:spPr bwMode="ltGray">
              <a:xfrm>
                <a:off x="2166" y="114"/>
                <a:ext cx="0" cy="6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26" name="Line 146"/>
              <p:cNvSpPr>
                <a:spLocks noChangeShapeType="1"/>
              </p:cNvSpPr>
              <p:nvPr/>
            </p:nvSpPr>
            <p:spPr bwMode="ltGray">
              <a:xfrm>
                <a:off x="1938" y="111"/>
                <a:ext cx="0" cy="33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27" name="Line 147"/>
              <p:cNvSpPr>
                <a:spLocks noChangeShapeType="1"/>
              </p:cNvSpPr>
              <p:nvPr/>
            </p:nvSpPr>
            <p:spPr bwMode="ltGray">
              <a:xfrm flipH="1">
                <a:off x="1912" y="332"/>
                <a:ext cx="6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28" name="Line 148"/>
              <p:cNvSpPr>
                <a:spLocks noChangeShapeType="1"/>
              </p:cNvSpPr>
              <p:nvPr/>
            </p:nvSpPr>
            <p:spPr bwMode="ltGray">
              <a:xfrm>
                <a:off x="1778" y="33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29" name="Line 149"/>
              <p:cNvSpPr>
                <a:spLocks noChangeShapeType="1"/>
              </p:cNvSpPr>
              <p:nvPr/>
            </p:nvSpPr>
            <p:spPr bwMode="ltGray">
              <a:xfrm flipH="1">
                <a:off x="1578" y="332"/>
                <a:ext cx="8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0" name="Line 150"/>
              <p:cNvSpPr>
                <a:spLocks noChangeShapeType="1"/>
              </p:cNvSpPr>
              <p:nvPr/>
            </p:nvSpPr>
            <p:spPr bwMode="ltGray">
              <a:xfrm>
                <a:off x="1208" y="33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1" name="Line 151"/>
              <p:cNvSpPr>
                <a:spLocks noChangeShapeType="1"/>
              </p:cNvSpPr>
              <p:nvPr/>
            </p:nvSpPr>
            <p:spPr bwMode="ltGray">
              <a:xfrm>
                <a:off x="1480" y="234"/>
                <a:ext cx="0" cy="29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2" name="Line 152"/>
              <p:cNvSpPr>
                <a:spLocks noChangeShapeType="1"/>
              </p:cNvSpPr>
              <p:nvPr/>
            </p:nvSpPr>
            <p:spPr bwMode="ltGray">
              <a:xfrm>
                <a:off x="1254" y="252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3" name="Line 153"/>
              <p:cNvSpPr>
                <a:spLocks noChangeShapeType="1"/>
              </p:cNvSpPr>
              <p:nvPr/>
            </p:nvSpPr>
            <p:spPr bwMode="ltGray">
              <a:xfrm flipH="1" flipV="1">
                <a:off x="1482" y="109"/>
                <a:ext cx="0" cy="2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4" name="Line 154"/>
              <p:cNvSpPr>
                <a:spLocks noChangeShapeType="1"/>
              </p:cNvSpPr>
              <p:nvPr/>
            </p:nvSpPr>
            <p:spPr bwMode="ltGray">
              <a:xfrm>
                <a:off x="1710" y="1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5" name="Line 155"/>
              <p:cNvSpPr>
                <a:spLocks noChangeShapeType="1"/>
              </p:cNvSpPr>
              <p:nvPr/>
            </p:nvSpPr>
            <p:spPr bwMode="ltGray">
              <a:xfrm flipV="1">
                <a:off x="1710" y="111"/>
                <a:ext cx="0" cy="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1828800"/>
            <a:ext cx="9245600" cy="2362200"/>
          </a:xfr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4572000"/>
            <a:ext cx="92456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267200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6249" name="Picture 169" descr="镂空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796345" cy="166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912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0373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0729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2645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28775"/>
            <a:ext cx="5080000" cy="46339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28775"/>
            <a:ext cx="5080000" cy="46339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8135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6185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0089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463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4138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4322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7652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540752" y="476250"/>
            <a:ext cx="2736849" cy="57864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8084" y="476250"/>
            <a:ext cx="8009467" cy="57864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5280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088415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97338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8" y="274643"/>
            <a:ext cx="10972800" cy="1143000"/>
          </a:xfrm>
          <a:prstGeom prst="rect">
            <a:avLst/>
          </a:prstGeom>
        </p:spPr>
        <p:txBody>
          <a:bodyPr lIns="91383" tIns="45692" rIns="91383" bIns="45692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08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114800"/>
            <a:ext cx="508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050776"/>
      </p:ext>
    </p:extLst>
  </p:cSld>
  <p:clrMapOvr>
    <a:masterClrMapping/>
  </p:clrMapOvr>
  <p:transition>
    <p:random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8" y="274643"/>
            <a:ext cx="10972800" cy="1143000"/>
          </a:xfrm>
          <a:prstGeom prst="rect">
            <a:avLst/>
          </a:prstGeom>
        </p:spPr>
        <p:txBody>
          <a:bodyPr lIns="91383" tIns="45692" rIns="91383" bIns="45692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274361"/>
      </p:ext>
    </p:extLst>
  </p:cSld>
  <p:clrMapOvr>
    <a:masterClrMapping/>
  </p:clrMapOvr>
  <p:transition>
    <p:random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43" name="Rectangle 163"/>
          <p:cNvSpPr>
            <a:spLocks noChangeArrowheads="1"/>
          </p:cNvSpPr>
          <p:nvPr/>
        </p:nvSpPr>
        <p:spPr bwMode="hidden">
          <a:xfrm>
            <a:off x="2336800" y="1600200"/>
            <a:ext cx="9855200" cy="52578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6246" name="Group 166"/>
          <p:cNvGrpSpPr>
            <a:grpSpLocks/>
          </p:cNvGrpSpPr>
          <p:nvPr/>
        </p:nvGrpSpPr>
        <p:grpSpPr bwMode="auto">
          <a:xfrm>
            <a:off x="0" y="-19050"/>
            <a:ext cx="12192000" cy="1658938"/>
            <a:chOff x="0" y="-9"/>
            <a:chExt cx="5760" cy="1045"/>
          </a:xfrm>
        </p:grpSpPr>
        <p:sp>
          <p:nvSpPr>
            <p:cNvPr id="46087" name="Freeform 7"/>
            <p:cNvSpPr>
              <a:spLocks/>
            </p:cNvSpPr>
            <p:nvPr userDrawn="1"/>
          </p:nvSpPr>
          <p:spPr bwMode="ltGray">
            <a:xfrm>
              <a:off x="0" y="4"/>
              <a:ext cx="5760" cy="1032"/>
            </a:xfrm>
            <a:custGeom>
              <a:avLst/>
              <a:gdLst>
                <a:gd name="T0" fmla="*/ 4848 w 4848"/>
                <a:gd name="T1" fmla="*/ 432 h 432"/>
                <a:gd name="T2" fmla="*/ 0 w 4848"/>
                <a:gd name="T3" fmla="*/ 432 h 432"/>
                <a:gd name="T4" fmla="*/ 0 w 4848"/>
                <a:gd name="T5" fmla="*/ 0 h 432"/>
                <a:gd name="T6" fmla="*/ 4848 w 4848"/>
                <a:gd name="T7" fmla="*/ 0 h 432"/>
                <a:gd name="T8" fmla="*/ 4848 w 4848"/>
                <a:gd name="T9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48" h="432">
                  <a:moveTo>
                    <a:pt x="4848" y="432"/>
                  </a:moveTo>
                  <a:lnTo>
                    <a:pt x="0" y="432"/>
                  </a:lnTo>
                  <a:lnTo>
                    <a:pt x="0" y="0"/>
                  </a:lnTo>
                  <a:lnTo>
                    <a:pt x="4848" y="0"/>
                  </a:lnTo>
                  <a:lnTo>
                    <a:pt x="4848" y="432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6245" name="Group 165"/>
            <p:cNvGrpSpPr>
              <a:grpSpLocks/>
            </p:cNvGrpSpPr>
            <p:nvPr userDrawn="1"/>
          </p:nvGrpSpPr>
          <p:grpSpPr bwMode="auto">
            <a:xfrm>
              <a:off x="333" y="-9"/>
              <a:ext cx="5176" cy="1044"/>
              <a:chOff x="333" y="-9"/>
              <a:chExt cx="5176" cy="1044"/>
            </a:xfrm>
          </p:grpSpPr>
          <p:sp>
            <p:nvSpPr>
              <p:cNvPr id="46090" name="Freeform 10"/>
              <p:cNvSpPr>
                <a:spLocks/>
              </p:cNvSpPr>
              <p:nvPr userDrawn="1"/>
            </p:nvSpPr>
            <p:spPr bwMode="ltGray">
              <a:xfrm>
                <a:off x="3230" y="949"/>
                <a:ext cx="17" cy="20"/>
              </a:xfrm>
              <a:custGeom>
                <a:avLst/>
                <a:gdLst>
                  <a:gd name="T0" fmla="*/ 5 w 15"/>
                  <a:gd name="T1" fmla="*/ 11 h 23"/>
                  <a:gd name="T2" fmla="*/ 15 w 15"/>
                  <a:gd name="T3" fmla="*/ 5 h 23"/>
                  <a:gd name="T4" fmla="*/ 13 w 15"/>
                  <a:gd name="T5" fmla="*/ 17 h 23"/>
                  <a:gd name="T6" fmla="*/ 5 w 15"/>
                  <a:gd name="T7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23">
                    <a:moveTo>
                      <a:pt x="5" y="11"/>
                    </a:moveTo>
                    <a:cubicBezTo>
                      <a:pt x="2" y="1"/>
                      <a:pt x="7" y="0"/>
                      <a:pt x="15" y="5"/>
                    </a:cubicBezTo>
                    <a:cubicBezTo>
                      <a:pt x="14" y="9"/>
                      <a:pt x="15" y="13"/>
                      <a:pt x="13" y="17"/>
                    </a:cubicBezTo>
                    <a:cubicBezTo>
                      <a:pt x="9" y="23"/>
                      <a:pt x="0" y="16"/>
                      <a:pt x="5" y="1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1" name="Freeform 11"/>
              <p:cNvSpPr>
                <a:spLocks/>
              </p:cNvSpPr>
              <p:nvPr userDrawn="1"/>
            </p:nvSpPr>
            <p:spPr bwMode="ltGray">
              <a:xfrm>
                <a:off x="3406" y="1015"/>
                <a:ext cx="21" cy="20"/>
              </a:xfrm>
              <a:custGeom>
                <a:avLst/>
                <a:gdLst>
                  <a:gd name="T0" fmla="*/ 3 w 20"/>
                  <a:gd name="T1" fmla="*/ 13 h 23"/>
                  <a:gd name="T2" fmla="*/ 11 w 20"/>
                  <a:gd name="T3" fmla="*/ 3 h 23"/>
                  <a:gd name="T4" fmla="*/ 7 w 20"/>
                  <a:gd name="T5" fmla="*/ 19 h 23"/>
                  <a:gd name="T6" fmla="*/ 3 w 20"/>
                  <a:gd name="T7" fmla="*/ 1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23">
                    <a:moveTo>
                      <a:pt x="3" y="13"/>
                    </a:moveTo>
                    <a:cubicBezTo>
                      <a:pt x="0" y="5"/>
                      <a:pt x="2" y="0"/>
                      <a:pt x="11" y="3"/>
                    </a:cubicBezTo>
                    <a:cubicBezTo>
                      <a:pt x="16" y="10"/>
                      <a:pt x="20" y="23"/>
                      <a:pt x="7" y="19"/>
                    </a:cubicBezTo>
                    <a:cubicBezTo>
                      <a:pt x="6" y="17"/>
                      <a:pt x="3" y="13"/>
                      <a:pt x="3" y="1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2" name="Freeform 12"/>
              <p:cNvSpPr>
                <a:spLocks/>
              </p:cNvSpPr>
              <p:nvPr userDrawn="1"/>
            </p:nvSpPr>
            <p:spPr bwMode="ltGray">
              <a:xfrm>
                <a:off x="2909" y="908"/>
                <a:ext cx="31" cy="34"/>
              </a:xfrm>
              <a:custGeom>
                <a:avLst/>
                <a:gdLst>
                  <a:gd name="T0" fmla="*/ 16 w 30"/>
                  <a:gd name="T1" fmla="*/ 33 h 42"/>
                  <a:gd name="T2" fmla="*/ 8 w 30"/>
                  <a:gd name="T3" fmla="*/ 21 h 42"/>
                  <a:gd name="T4" fmla="*/ 0 w 30"/>
                  <a:gd name="T5" fmla="*/ 9 h 42"/>
                  <a:gd name="T6" fmla="*/ 16 w 30"/>
                  <a:gd name="T7" fmla="*/ 3 h 42"/>
                  <a:gd name="T8" fmla="*/ 30 w 30"/>
                  <a:gd name="T9" fmla="*/ 23 h 42"/>
                  <a:gd name="T10" fmla="*/ 28 w 30"/>
                  <a:gd name="T11" fmla="*/ 31 h 42"/>
                  <a:gd name="T12" fmla="*/ 16 w 30"/>
                  <a:gd name="T13" fmla="*/ 3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42">
                    <a:moveTo>
                      <a:pt x="16" y="33"/>
                    </a:moveTo>
                    <a:cubicBezTo>
                      <a:pt x="3" y="20"/>
                      <a:pt x="15" y="34"/>
                      <a:pt x="8" y="21"/>
                    </a:cubicBezTo>
                    <a:cubicBezTo>
                      <a:pt x="6" y="17"/>
                      <a:pt x="0" y="9"/>
                      <a:pt x="0" y="9"/>
                    </a:cubicBezTo>
                    <a:cubicBezTo>
                      <a:pt x="5" y="1"/>
                      <a:pt x="7" y="0"/>
                      <a:pt x="16" y="3"/>
                    </a:cubicBezTo>
                    <a:cubicBezTo>
                      <a:pt x="25" y="16"/>
                      <a:pt x="10" y="16"/>
                      <a:pt x="30" y="23"/>
                    </a:cubicBezTo>
                    <a:cubicBezTo>
                      <a:pt x="29" y="26"/>
                      <a:pt x="30" y="29"/>
                      <a:pt x="28" y="31"/>
                    </a:cubicBezTo>
                    <a:cubicBezTo>
                      <a:pt x="15" y="42"/>
                      <a:pt x="16" y="38"/>
                      <a:pt x="16" y="3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3" name="Freeform 13"/>
              <p:cNvSpPr>
                <a:spLocks/>
              </p:cNvSpPr>
              <p:nvPr userDrawn="1"/>
            </p:nvSpPr>
            <p:spPr bwMode="ltGray">
              <a:xfrm>
                <a:off x="2551" y="940"/>
                <a:ext cx="25" cy="12"/>
              </a:xfrm>
              <a:custGeom>
                <a:avLst/>
                <a:gdLst>
                  <a:gd name="T0" fmla="*/ 15 w 25"/>
                  <a:gd name="T1" fmla="*/ 16 h 16"/>
                  <a:gd name="T2" fmla="*/ 3 w 25"/>
                  <a:gd name="T3" fmla="*/ 8 h 16"/>
                  <a:gd name="T4" fmla="*/ 15 w 25"/>
                  <a:gd name="T5" fmla="*/ 0 h 16"/>
                  <a:gd name="T6" fmla="*/ 15 w 25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16">
                    <a:moveTo>
                      <a:pt x="15" y="16"/>
                    </a:moveTo>
                    <a:cubicBezTo>
                      <a:pt x="10" y="15"/>
                      <a:pt x="0" y="12"/>
                      <a:pt x="3" y="8"/>
                    </a:cubicBezTo>
                    <a:cubicBezTo>
                      <a:pt x="6" y="4"/>
                      <a:pt x="15" y="0"/>
                      <a:pt x="15" y="0"/>
                    </a:cubicBezTo>
                    <a:cubicBezTo>
                      <a:pt x="17" y="3"/>
                      <a:pt x="25" y="16"/>
                      <a:pt x="15" y="1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4" name="Freeform 14"/>
              <p:cNvSpPr>
                <a:spLocks/>
              </p:cNvSpPr>
              <p:nvPr userDrawn="1"/>
            </p:nvSpPr>
            <p:spPr bwMode="ltGray">
              <a:xfrm>
                <a:off x="2443" y="954"/>
                <a:ext cx="65" cy="39"/>
              </a:xfrm>
              <a:custGeom>
                <a:avLst/>
                <a:gdLst>
                  <a:gd name="T0" fmla="*/ 14 w 65"/>
                  <a:gd name="T1" fmla="*/ 24 h 46"/>
                  <a:gd name="T2" fmla="*/ 30 w 65"/>
                  <a:gd name="T3" fmla="*/ 4 h 46"/>
                  <a:gd name="T4" fmla="*/ 42 w 65"/>
                  <a:gd name="T5" fmla="*/ 0 h 46"/>
                  <a:gd name="T6" fmla="*/ 58 w 65"/>
                  <a:gd name="T7" fmla="*/ 12 h 46"/>
                  <a:gd name="T8" fmla="*/ 32 w 65"/>
                  <a:gd name="T9" fmla="*/ 26 h 46"/>
                  <a:gd name="T10" fmla="*/ 12 w 65"/>
                  <a:gd name="T11" fmla="*/ 46 h 46"/>
                  <a:gd name="T12" fmla="*/ 8 w 65"/>
                  <a:gd name="T13" fmla="*/ 20 h 46"/>
                  <a:gd name="T14" fmla="*/ 12 w 65"/>
                  <a:gd name="T15" fmla="*/ 14 h 46"/>
                  <a:gd name="T16" fmla="*/ 14 w 65"/>
                  <a:gd name="T17" fmla="*/ 2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46">
                    <a:moveTo>
                      <a:pt x="14" y="24"/>
                    </a:moveTo>
                    <a:cubicBezTo>
                      <a:pt x="18" y="13"/>
                      <a:pt x="16" y="9"/>
                      <a:pt x="30" y="4"/>
                    </a:cubicBezTo>
                    <a:cubicBezTo>
                      <a:pt x="34" y="3"/>
                      <a:pt x="42" y="0"/>
                      <a:pt x="42" y="0"/>
                    </a:cubicBezTo>
                    <a:cubicBezTo>
                      <a:pt x="50" y="1"/>
                      <a:pt x="65" y="0"/>
                      <a:pt x="58" y="12"/>
                    </a:cubicBezTo>
                    <a:cubicBezTo>
                      <a:pt x="53" y="21"/>
                      <a:pt x="40" y="21"/>
                      <a:pt x="32" y="26"/>
                    </a:cubicBezTo>
                    <a:cubicBezTo>
                      <a:pt x="26" y="35"/>
                      <a:pt x="23" y="42"/>
                      <a:pt x="12" y="46"/>
                    </a:cubicBezTo>
                    <a:cubicBezTo>
                      <a:pt x="0" y="42"/>
                      <a:pt x="5" y="30"/>
                      <a:pt x="8" y="20"/>
                    </a:cubicBezTo>
                    <a:cubicBezTo>
                      <a:pt x="9" y="18"/>
                      <a:pt x="10" y="13"/>
                      <a:pt x="12" y="14"/>
                    </a:cubicBezTo>
                    <a:cubicBezTo>
                      <a:pt x="15" y="16"/>
                      <a:pt x="13" y="21"/>
                      <a:pt x="14" y="2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5" name="Freeform 15"/>
              <p:cNvSpPr>
                <a:spLocks/>
              </p:cNvSpPr>
              <p:nvPr userDrawn="1"/>
            </p:nvSpPr>
            <p:spPr bwMode="ltGray">
              <a:xfrm>
                <a:off x="2375" y="952"/>
                <a:ext cx="68" cy="39"/>
              </a:xfrm>
              <a:custGeom>
                <a:avLst/>
                <a:gdLst>
                  <a:gd name="T0" fmla="*/ 0 w 69"/>
                  <a:gd name="T1" fmla="*/ 31 h 47"/>
                  <a:gd name="T2" fmla="*/ 18 w 69"/>
                  <a:gd name="T3" fmla="*/ 25 h 47"/>
                  <a:gd name="T4" fmla="*/ 52 w 69"/>
                  <a:gd name="T5" fmla="*/ 1 h 47"/>
                  <a:gd name="T6" fmla="*/ 64 w 69"/>
                  <a:gd name="T7" fmla="*/ 3 h 47"/>
                  <a:gd name="T8" fmla="*/ 50 w 69"/>
                  <a:gd name="T9" fmla="*/ 19 h 47"/>
                  <a:gd name="T10" fmla="*/ 28 w 69"/>
                  <a:gd name="T11" fmla="*/ 33 h 47"/>
                  <a:gd name="T12" fmla="*/ 22 w 69"/>
                  <a:gd name="T13" fmla="*/ 47 h 47"/>
                  <a:gd name="T14" fmla="*/ 16 w 69"/>
                  <a:gd name="T15" fmla="*/ 45 h 47"/>
                  <a:gd name="T16" fmla="*/ 12 w 69"/>
                  <a:gd name="T17" fmla="*/ 39 h 47"/>
                  <a:gd name="T18" fmla="*/ 0 w 69"/>
                  <a:gd name="T19" fmla="*/ 35 h 47"/>
                  <a:gd name="T20" fmla="*/ 0 w 69"/>
                  <a:gd name="T21" fmla="*/ 3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47">
                    <a:moveTo>
                      <a:pt x="0" y="31"/>
                    </a:moveTo>
                    <a:cubicBezTo>
                      <a:pt x="7" y="24"/>
                      <a:pt x="9" y="22"/>
                      <a:pt x="18" y="25"/>
                    </a:cubicBezTo>
                    <a:cubicBezTo>
                      <a:pt x="25" y="4"/>
                      <a:pt x="36" y="12"/>
                      <a:pt x="52" y="1"/>
                    </a:cubicBezTo>
                    <a:cubicBezTo>
                      <a:pt x="56" y="2"/>
                      <a:pt x="61" y="0"/>
                      <a:pt x="64" y="3"/>
                    </a:cubicBezTo>
                    <a:cubicBezTo>
                      <a:pt x="69" y="8"/>
                      <a:pt x="50" y="19"/>
                      <a:pt x="50" y="19"/>
                    </a:cubicBezTo>
                    <a:cubicBezTo>
                      <a:pt x="46" y="31"/>
                      <a:pt x="35" y="22"/>
                      <a:pt x="28" y="33"/>
                    </a:cubicBezTo>
                    <a:cubicBezTo>
                      <a:pt x="31" y="41"/>
                      <a:pt x="31" y="44"/>
                      <a:pt x="22" y="47"/>
                    </a:cubicBezTo>
                    <a:cubicBezTo>
                      <a:pt x="20" y="46"/>
                      <a:pt x="18" y="46"/>
                      <a:pt x="16" y="45"/>
                    </a:cubicBezTo>
                    <a:cubicBezTo>
                      <a:pt x="14" y="43"/>
                      <a:pt x="14" y="40"/>
                      <a:pt x="12" y="39"/>
                    </a:cubicBezTo>
                    <a:cubicBezTo>
                      <a:pt x="8" y="37"/>
                      <a:pt x="0" y="35"/>
                      <a:pt x="0" y="35"/>
                    </a:cubicBezTo>
                    <a:cubicBezTo>
                      <a:pt x="2" y="26"/>
                      <a:pt x="3" y="25"/>
                      <a:pt x="0" y="3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6" name="Freeform 16"/>
              <p:cNvSpPr>
                <a:spLocks/>
              </p:cNvSpPr>
              <p:nvPr userDrawn="1"/>
            </p:nvSpPr>
            <p:spPr bwMode="ltGray">
              <a:xfrm>
                <a:off x="2007" y="739"/>
                <a:ext cx="354" cy="228"/>
              </a:xfrm>
              <a:custGeom>
                <a:avLst/>
                <a:gdLst>
                  <a:gd name="T0" fmla="*/ 10 w 355"/>
                  <a:gd name="T1" fmla="*/ 4 h 277"/>
                  <a:gd name="T2" fmla="*/ 36 w 355"/>
                  <a:gd name="T3" fmla="*/ 18 h 277"/>
                  <a:gd name="T4" fmla="*/ 46 w 355"/>
                  <a:gd name="T5" fmla="*/ 30 h 277"/>
                  <a:gd name="T6" fmla="*/ 76 w 355"/>
                  <a:gd name="T7" fmla="*/ 52 h 277"/>
                  <a:gd name="T8" fmla="*/ 92 w 355"/>
                  <a:gd name="T9" fmla="*/ 66 h 277"/>
                  <a:gd name="T10" fmla="*/ 122 w 355"/>
                  <a:gd name="T11" fmla="*/ 98 h 277"/>
                  <a:gd name="T12" fmla="*/ 136 w 355"/>
                  <a:gd name="T13" fmla="*/ 128 h 277"/>
                  <a:gd name="T14" fmla="*/ 148 w 355"/>
                  <a:gd name="T15" fmla="*/ 132 h 277"/>
                  <a:gd name="T16" fmla="*/ 154 w 355"/>
                  <a:gd name="T17" fmla="*/ 150 h 277"/>
                  <a:gd name="T18" fmla="*/ 176 w 355"/>
                  <a:gd name="T19" fmla="*/ 152 h 277"/>
                  <a:gd name="T20" fmla="*/ 170 w 355"/>
                  <a:gd name="T21" fmla="*/ 196 h 277"/>
                  <a:gd name="T22" fmla="*/ 180 w 355"/>
                  <a:gd name="T23" fmla="*/ 224 h 277"/>
                  <a:gd name="T24" fmla="*/ 198 w 355"/>
                  <a:gd name="T25" fmla="*/ 232 h 277"/>
                  <a:gd name="T26" fmla="*/ 216 w 355"/>
                  <a:gd name="T27" fmla="*/ 234 h 277"/>
                  <a:gd name="T28" fmla="*/ 236 w 355"/>
                  <a:gd name="T29" fmla="*/ 242 h 277"/>
                  <a:gd name="T30" fmla="*/ 254 w 355"/>
                  <a:gd name="T31" fmla="*/ 236 h 277"/>
                  <a:gd name="T32" fmla="*/ 272 w 355"/>
                  <a:gd name="T33" fmla="*/ 248 h 277"/>
                  <a:gd name="T34" fmla="*/ 296 w 355"/>
                  <a:gd name="T35" fmla="*/ 256 h 277"/>
                  <a:gd name="T36" fmla="*/ 314 w 355"/>
                  <a:gd name="T37" fmla="*/ 264 h 277"/>
                  <a:gd name="T38" fmla="*/ 352 w 355"/>
                  <a:gd name="T39" fmla="*/ 266 h 277"/>
                  <a:gd name="T40" fmla="*/ 342 w 355"/>
                  <a:gd name="T41" fmla="*/ 274 h 277"/>
                  <a:gd name="T42" fmla="*/ 322 w 355"/>
                  <a:gd name="T43" fmla="*/ 272 h 277"/>
                  <a:gd name="T44" fmla="*/ 300 w 355"/>
                  <a:gd name="T45" fmla="*/ 270 h 277"/>
                  <a:gd name="T46" fmla="*/ 288 w 355"/>
                  <a:gd name="T47" fmla="*/ 266 h 277"/>
                  <a:gd name="T48" fmla="*/ 252 w 355"/>
                  <a:gd name="T49" fmla="*/ 264 h 277"/>
                  <a:gd name="T50" fmla="*/ 234 w 355"/>
                  <a:gd name="T51" fmla="*/ 260 h 277"/>
                  <a:gd name="T52" fmla="*/ 172 w 355"/>
                  <a:gd name="T53" fmla="*/ 242 h 277"/>
                  <a:gd name="T54" fmla="*/ 160 w 355"/>
                  <a:gd name="T55" fmla="*/ 216 h 277"/>
                  <a:gd name="T56" fmla="*/ 126 w 355"/>
                  <a:gd name="T57" fmla="*/ 200 h 277"/>
                  <a:gd name="T58" fmla="*/ 108 w 355"/>
                  <a:gd name="T59" fmla="*/ 186 h 277"/>
                  <a:gd name="T60" fmla="*/ 94 w 355"/>
                  <a:gd name="T61" fmla="*/ 158 h 277"/>
                  <a:gd name="T62" fmla="*/ 68 w 355"/>
                  <a:gd name="T63" fmla="*/ 108 h 277"/>
                  <a:gd name="T64" fmla="*/ 64 w 355"/>
                  <a:gd name="T65" fmla="*/ 102 h 277"/>
                  <a:gd name="T66" fmla="*/ 58 w 355"/>
                  <a:gd name="T67" fmla="*/ 100 h 277"/>
                  <a:gd name="T68" fmla="*/ 54 w 355"/>
                  <a:gd name="T69" fmla="*/ 88 h 277"/>
                  <a:gd name="T70" fmla="*/ 38 w 355"/>
                  <a:gd name="T71" fmla="*/ 58 h 277"/>
                  <a:gd name="T72" fmla="*/ 20 w 355"/>
                  <a:gd name="T73" fmla="*/ 40 h 277"/>
                  <a:gd name="T74" fmla="*/ 4 w 355"/>
                  <a:gd name="T75" fmla="*/ 22 h 277"/>
                  <a:gd name="T76" fmla="*/ 10 w 355"/>
                  <a:gd name="T77" fmla="*/ 2 h 277"/>
                  <a:gd name="T78" fmla="*/ 10 w 355"/>
                  <a:gd name="T79" fmla="*/ 4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5" h="277">
                    <a:moveTo>
                      <a:pt x="10" y="4"/>
                    </a:moveTo>
                    <a:cubicBezTo>
                      <a:pt x="22" y="0"/>
                      <a:pt x="24" y="14"/>
                      <a:pt x="36" y="18"/>
                    </a:cubicBezTo>
                    <a:cubicBezTo>
                      <a:pt x="37" y="19"/>
                      <a:pt x="45" y="29"/>
                      <a:pt x="46" y="30"/>
                    </a:cubicBezTo>
                    <a:cubicBezTo>
                      <a:pt x="56" y="40"/>
                      <a:pt x="67" y="38"/>
                      <a:pt x="76" y="52"/>
                    </a:cubicBezTo>
                    <a:cubicBezTo>
                      <a:pt x="80" y="58"/>
                      <a:pt x="92" y="66"/>
                      <a:pt x="92" y="66"/>
                    </a:cubicBezTo>
                    <a:cubicBezTo>
                      <a:pt x="96" y="79"/>
                      <a:pt x="112" y="88"/>
                      <a:pt x="122" y="98"/>
                    </a:cubicBezTo>
                    <a:cubicBezTo>
                      <a:pt x="124" y="105"/>
                      <a:pt x="130" y="124"/>
                      <a:pt x="136" y="128"/>
                    </a:cubicBezTo>
                    <a:cubicBezTo>
                      <a:pt x="140" y="130"/>
                      <a:pt x="148" y="132"/>
                      <a:pt x="148" y="132"/>
                    </a:cubicBezTo>
                    <a:cubicBezTo>
                      <a:pt x="150" y="138"/>
                      <a:pt x="154" y="150"/>
                      <a:pt x="154" y="150"/>
                    </a:cubicBezTo>
                    <a:cubicBezTo>
                      <a:pt x="161" y="139"/>
                      <a:pt x="168" y="144"/>
                      <a:pt x="176" y="152"/>
                    </a:cubicBezTo>
                    <a:cubicBezTo>
                      <a:pt x="174" y="167"/>
                      <a:pt x="173" y="181"/>
                      <a:pt x="170" y="196"/>
                    </a:cubicBezTo>
                    <a:cubicBezTo>
                      <a:pt x="171" y="202"/>
                      <a:pt x="174" y="220"/>
                      <a:pt x="180" y="224"/>
                    </a:cubicBezTo>
                    <a:cubicBezTo>
                      <a:pt x="185" y="228"/>
                      <a:pt x="193" y="228"/>
                      <a:pt x="198" y="232"/>
                    </a:cubicBezTo>
                    <a:cubicBezTo>
                      <a:pt x="204" y="230"/>
                      <a:pt x="216" y="234"/>
                      <a:pt x="216" y="234"/>
                    </a:cubicBezTo>
                    <a:cubicBezTo>
                      <a:pt x="223" y="241"/>
                      <a:pt x="225" y="245"/>
                      <a:pt x="236" y="242"/>
                    </a:cubicBezTo>
                    <a:cubicBezTo>
                      <a:pt x="242" y="240"/>
                      <a:pt x="254" y="236"/>
                      <a:pt x="254" y="236"/>
                    </a:cubicBezTo>
                    <a:cubicBezTo>
                      <a:pt x="260" y="240"/>
                      <a:pt x="265" y="246"/>
                      <a:pt x="272" y="248"/>
                    </a:cubicBezTo>
                    <a:cubicBezTo>
                      <a:pt x="277" y="250"/>
                      <a:pt x="291" y="252"/>
                      <a:pt x="296" y="256"/>
                    </a:cubicBezTo>
                    <a:cubicBezTo>
                      <a:pt x="301" y="260"/>
                      <a:pt x="314" y="264"/>
                      <a:pt x="314" y="264"/>
                    </a:cubicBezTo>
                    <a:cubicBezTo>
                      <a:pt x="330" y="263"/>
                      <a:pt x="338" y="261"/>
                      <a:pt x="352" y="266"/>
                    </a:cubicBezTo>
                    <a:cubicBezTo>
                      <a:pt x="355" y="275"/>
                      <a:pt x="350" y="277"/>
                      <a:pt x="342" y="274"/>
                    </a:cubicBezTo>
                    <a:cubicBezTo>
                      <a:pt x="336" y="276"/>
                      <a:pt x="322" y="272"/>
                      <a:pt x="322" y="272"/>
                    </a:cubicBezTo>
                    <a:cubicBezTo>
                      <a:pt x="314" y="275"/>
                      <a:pt x="308" y="272"/>
                      <a:pt x="300" y="270"/>
                    </a:cubicBezTo>
                    <a:cubicBezTo>
                      <a:pt x="296" y="269"/>
                      <a:pt x="288" y="266"/>
                      <a:pt x="288" y="266"/>
                    </a:cubicBezTo>
                    <a:cubicBezTo>
                      <a:pt x="276" y="270"/>
                      <a:pt x="264" y="266"/>
                      <a:pt x="252" y="264"/>
                    </a:cubicBezTo>
                    <a:cubicBezTo>
                      <a:pt x="245" y="259"/>
                      <a:pt x="242" y="257"/>
                      <a:pt x="234" y="260"/>
                    </a:cubicBezTo>
                    <a:cubicBezTo>
                      <a:pt x="211" y="252"/>
                      <a:pt x="192" y="256"/>
                      <a:pt x="172" y="242"/>
                    </a:cubicBezTo>
                    <a:cubicBezTo>
                      <a:pt x="165" y="231"/>
                      <a:pt x="176" y="221"/>
                      <a:pt x="160" y="216"/>
                    </a:cubicBezTo>
                    <a:cubicBezTo>
                      <a:pt x="154" y="233"/>
                      <a:pt x="136" y="203"/>
                      <a:pt x="126" y="200"/>
                    </a:cubicBezTo>
                    <a:cubicBezTo>
                      <a:pt x="120" y="196"/>
                      <a:pt x="114" y="190"/>
                      <a:pt x="108" y="186"/>
                    </a:cubicBezTo>
                    <a:cubicBezTo>
                      <a:pt x="104" y="175"/>
                      <a:pt x="104" y="165"/>
                      <a:pt x="94" y="158"/>
                    </a:cubicBezTo>
                    <a:cubicBezTo>
                      <a:pt x="83" y="142"/>
                      <a:pt x="85" y="119"/>
                      <a:pt x="68" y="108"/>
                    </a:cubicBezTo>
                    <a:cubicBezTo>
                      <a:pt x="67" y="106"/>
                      <a:pt x="66" y="104"/>
                      <a:pt x="64" y="102"/>
                    </a:cubicBezTo>
                    <a:cubicBezTo>
                      <a:pt x="62" y="101"/>
                      <a:pt x="59" y="102"/>
                      <a:pt x="58" y="100"/>
                    </a:cubicBezTo>
                    <a:cubicBezTo>
                      <a:pt x="56" y="97"/>
                      <a:pt x="54" y="88"/>
                      <a:pt x="54" y="88"/>
                    </a:cubicBezTo>
                    <a:cubicBezTo>
                      <a:pt x="59" y="73"/>
                      <a:pt x="52" y="61"/>
                      <a:pt x="38" y="58"/>
                    </a:cubicBezTo>
                    <a:cubicBezTo>
                      <a:pt x="32" y="49"/>
                      <a:pt x="31" y="44"/>
                      <a:pt x="20" y="40"/>
                    </a:cubicBezTo>
                    <a:cubicBezTo>
                      <a:pt x="16" y="27"/>
                      <a:pt x="16" y="26"/>
                      <a:pt x="4" y="22"/>
                    </a:cubicBezTo>
                    <a:cubicBezTo>
                      <a:pt x="1" y="13"/>
                      <a:pt x="0" y="5"/>
                      <a:pt x="10" y="2"/>
                    </a:cubicBezTo>
                    <a:cubicBezTo>
                      <a:pt x="18" y="5"/>
                      <a:pt x="18" y="4"/>
                      <a:pt x="10" y="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7" name="Freeform 17"/>
              <p:cNvSpPr>
                <a:spLocks/>
              </p:cNvSpPr>
              <p:nvPr userDrawn="1"/>
            </p:nvSpPr>
            <p:spPr bwMode="ltGray">
              <a:xfrm>
                <a:off x="2222" y="724"/>
                <a:ext cx="157" cy="167"/>
              </a:xfrm>
              <a:custGeom>
                <a:avLst/>
                <a:gdLst>
                  <a:gd name="T0" fmla="*/ 54 w 156"/>
                  <a:gd name="T1" fmla="*/ 66 h 206"/>
                  <a:gd name="T2" fmla="*/ 66 w 156"/>
                  <a:gd name="T3" fmla="*/ 58 h 206"/>
                  <a:gd name="T4" fmla="*/ 68 w 156"/>
                  <a:gd name="T5" fmla="*/ 52 h 206"/>
                  <a:gd name="T6" fmla="*/ 80 w 156"/>
                  <a:gd name="T7" fmla="*/ 44 h 206"/>
                  <a:gd name="T8" fmla="*/ 106 w 156"/>
                  <a:gd name="T9" fmla="*/ 22 h 206"/>
                  <a:gd name="T10" fmla="*/ 112 w 156"/>
                  <a:gd name="T11" fmla="*/ 4 h 206"/>
                  <a:gd name="T12" fmla="*/ 124 w 156"/>
                  <a:gd name="T13" fmla="*/ 0 h 206"/>
                  <a:gd name="T14" fmla="*/ 150 w 156"/>
                  <a:gd name="T15" fmla="*/ 28 h 206"/>
                  <a:gd name="T16" fmla="*/ 146 w 156"/>
                  <a:gd name="T17" fmla="*/ 44 h 206"/>
                  <a:gd name="T18" fmla="*/ 126 w 156"/>
                  <a:gd name="T19" fmla="*/ 64 h 206"/>
                  <a:gd name="T20" fmla="*/ 132 w 156"/>
                  <a:gd name="T21" fmla="*/ 94 h 206"/>
                  <a:gd name="T22" fmla="*/ 142 w 156"/>
                  <a:gd name="T23" fmla="*/ 110 h 206"/>
                  <a:gd name="T24" fmla="*/ 146 w 156"/>
                  <a:gd name="T25" fmla="*/ 128 h 206"/>
                  <a:gd name="T26" fmla="*/ 128 w 156"/>
                  <a:gd name="T27" fmla="*/ 128 h 206"/>
                  <a:gd name="T28" fmla="*/ 116 w 156"/>
                  <a:gd name="T29" fmla="*/ 146 h 206"/>
                  <a:gd name="T30" fmla="*/ 104 w 156"/>
                  <a:gd name="T31" fmla="*/ 156 h 206"/>
                  <a:gd name="T32" fmla="*/ 100 w 156"/>
                  <a:gd name="T33" fmla="*/ 198 h 206"/>
                  <a:gd name="T34" fmla="*/ 88 w 156"/>
                  <a:gd name="T35" fmla="*/ 202 h 206"/>
                  <a:gd name="T36" fmla="*/ 82 w 156"/>
                  <a:gd name="T37" fmla="*/ 206 h 206"/>
                  <a:gd name="T38" fmla="*/ 76 w 156"/>
                  <a:gd name="T39" fmla="*/ 202 h 206"/>
                  <a:gd name="T40" fmla="*/ 72 w 156"/>
                  <a:gd name="T41" fmla="*/ 190 h 206"/>
                  <a:gd name="T42" fmla="*/ 60 w 156"/>
                  <a:gd name="T43" fmla="*/ 186 h 206"/>
                  <a:gd name="T44" fmla="*/ 42 w 156"/>
                  <a:gd name="T45" fmla="*/ 194 h 206"/>
                  <a:gd name="T46" fmla="*/ 28 w 156"/>
                  <a:gd name="T47" fmla="*/ 186 h 206"/>
                  <a:gd name="T48" fmla="*/ 10 w 156"/>
                  <a:gd name="T49" fmla="*/ 148 h 206"/>
                  <a:gd name="T50" fmla="*/ 4 w 156"/>
                  <a:gd name="T51" fmla="*/ 130 h 206"/>
                  <a:gd name="T52" fmla="*/ 0 w 156"/>
                  <a:gd name="T53" fmla="*/ 118 h 206"/>
                  <a:gd name="T54" fmla="*/ 20 w 156"/>
                  <a:gd name="T55" fmla="*/ 96 h 206"/>
                  <a:gd name="T56" fmla="*/ 32 w 156"/>
                  <a:gd name="T57" fmla="*/ 104 h 206"/>
                  <a:gd name="T58" fmla="*/ 34 w 156"/>
                  <a:gd name="T59" fmla="*/ 80 h 206"/>
                  <a:gd name="T60" fmla="*/ 52 w 156"/>
                  <a:gd name="T61" fmla="*/ 70 h 206"/>
                  <a:gd name="T62" fmla="*/ 54 w 156"/>
                  <a:gd name="T63" fmla="*/ 6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6" h="206">
                    <a:moveTo>
                      <a:pt x="54" y="66"/>
                    </a:moveTo>
                    <a:cubicBezTo>
                      <a:pt x="58" y="63"/>
                      <a:pt x="64" y="63"/>
                      <a:pt x="66" y="58"/>
                    </a:cubicBezTo>
                    <a:cubicBezTo>
                      <a:pt x="67" y="56"/>
                      <a:pt x="67" y="53"/>
                      <a:pt x="68" y="52"/>
                    </a:cubicBezTo>
                    <a:cubicBezTo>
                      <a:pt x="71" y="49"/>
                      <a:pt x="80" y="44"/>
                      <a:pt x="80" y="44"/>
                    </a:cubicBezTo>
                    <a:cubicBezTo>
                      <a:pt x="113" y="55"/>
                      <a:pt x="85" y="29"/>
                      <a:pt x="106" y="22"/>
                    </a:cubicBezTo>
                    <a:cubicBezTo>
                      <a:pt x="110" y="17"/>
                      <a:pt x="108" y="9"/>
                      <a:pt x="112" y="4"/>
                    </a:cubicBezTo>
                    <a:cubicBezTo>
                      <a:pt x="115" y="1"/>
                      <a:pt x="124" y="0"/>
                      <a:pt x="124" y="0"/>
                    </a:cubicBezTo>
                    <a:cubicBezTo>
                      <a:pt x="138" y="14"/>
                      <a:pt x="126" y="23"/>
                      <a:pt x="150" y="28"/>
                    </a:cubicBezTo>
                    <a:cubicBezTo>
                      <a:pt x="156" y="36"/>
                      <a:pt x="154" y="39"/>
                      <a:pt x="146" y="44"/>
                    </a:cubicBezTo>
                    <a:cubicBezTo>
                      <a:pt x="141" y="52"/>
                      <a:pt x="135" y="61"/>
                      <a:pt x="126" y="64"/>
                    </a:cubicBezTo>
                    <a:cubicBezTo>
                      <a:pt x="118" y="75"/>
                      <a:pt x="128" y="83"/>
                      <a:pt x="132" y="94"/>
                    </a:cubicBezTo>
                    <a:cubicBezTo>
                      <a:pt x="129" y="103"/>
                      <a:pt x="135" y="105"/>
                      <a:pt x="142" y="110"/>
                    </a:cubicBezTo>
                    <a:cubicBezTo>
                      <a:pt x="145" y="119"/>
                      <a:pt x="141" y="120"/>
                      <a:pt x="146" y="128"/>
                    </a:cubicBezTo>
                    <a:cubicBezTo>
                      <a:pt x="142" y="139"/>
                      <a:pt x="135" y="133"/>
                      <a:pt x="128" y="128"/>
                    </a:cubicBezTo>
                    <a:cubicBezTo>
                      <a:pt x="116" y="132"/>
                      <a:pt x="122" y="136"/>
                      <a:pt x="116" y="146"/>
                    </a:cubicBezTo>
                    <a:cubicBezTo>
                      <a:pt x="113" y="151"/>
                      <a:pt x="108" y="152"/>
                      <a:pt x="104" y="156"/>
                    </a:cubicBezTo>
                    <a:cubicBezTo>
                      <a:pt x="107" y="167"/>
                      <a:pt x="112" y="191"/>
                      <a:pt x="100" y="198"/>
                    </a:cubicBezTo>
                    <a:cubicBezTo>
                      <a:pt x="96" y="200"/>
                      <a:pt x="92" y="200"/>
                      <a:pt x="88" y="202"/>
                    </a:cubicBezTo>
                    <a:cubicBezTo>
                      <a:pt x="86" y="203"/>
                      <a:pt x="84" y="205"/>
                      <a:pt x="82" y="206"/>
                    </a:cubicBezTo>
                    <a:cubicBezTo>
                      <a:pt x="80" y="205"/>
                      <a:pt x="77" y="204"/>
                      <a:pt x="76" y="202"/>
                    </a:cubicBezTo>
                    <a:cubicBezTo>
                      <a:pt x="74" y="198"/>
                      <a:pt x="76" y="191"/>
                      <a:pt x="72" y="190"/>
                    </a:cubicBezTo>
                    <a:cubicBezTo>
                      <a:pt x="68" y="189"/>
                      <a:pt x="60" y="186"/>
                      <a:pt x="60" y="186"/>
                    </a:cubicBezTo>
                    <a:cubicBezTo>
                      <a:pt x="53" y="188"/>
                      <a:pt x="49" y="192"/>
                      <a:pt x="42" y="194"/>
                    </a:cubicBezTo>
                    <a:cubicBezTo>
                      <a:pt x="34" y="189"/>
                      <a:pt x="37" y="183"/>
                      <a:pt x="28" y="186"/>
                    </a:cubicBezTo>
                    <a:cubicBezTo>
                      <a:pt x="12" y="181"/>
                      <a:pt x="19" y="161"/>
                      <a:pt x="10" y="148"/>
                    </a:cubicBezTo>
                    <a:cubicBezTo>
                      <a:pt x="5" y="121"/>
                      <a:pt x="11" y="147"/>
                      <a:pt x="4" y="130"/>
                    </a:cubicBezTo>
                    <a:cubicBezTo>
                      <a:pt x="2" y="126"/>
                      <a:pt x="0" y="118"/>
                      <a:pt x="0" y="118"/>
                    </a:cubicBezTo>
                    <a:cubicBezTo>
                      <a:pt x="2" y="95"/>
                      <a:pt x="0" y="83"/>
                      <a:pt x="20" y="96"/>
                    </a:cubicBezTo>
                    <a:cubicBezTo>
                      <a:pt x="23" y="105"/>
                      <a:pt x="23" y="110"/>
                      <a:pt x="32" y="104"/>
                    </a:cubicBezTo>
                    <a:cubicBezTo>
                      <a:pt x="35" y="95"/>
                      <a:pt x="29" y="88"/>
                      <a:pt x="34" y="80"/>
                    </a:cubicBezTo>
                    <a:cubicBezTo>
                      <a:pt x="36" y="76"/>
                      <a:pt x="48" y="73"/>
                      <a:pt x="52" y="70"/>
                    </a:cubicBezTo>
                    <a:cubicBezTo>
                      <a:pt x="57" y="63"/>
                      <a:pt x="58" y="62"/>
                      <a:pt x="54" y="6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8" name="Freeform 18"/>
              <p:cNvSpPr>
                <a:spLocks/>
              </p:cNvSpPr>
              <p:nvPr userDrawn="1"/>
            </p:nvSpPr>
            <p:spPr bwMode="ltGray">
              <a:xfrm>
                <a:off x="2375" y="800"/>
                <a:ext cx="110" cy="32"/>
              </a:xfrm>
              <a:custGeom>
                <a:avLst/>
                <a:gdLst>
                  <a:gd name="T0" fmla="*/ 4 w 109"/>
                  <a:gd name="T1" fmla="*/ 32 h 38"/>
                  <a:gd name="T2" fmla="*/ 18 w 109"/>
                  <a:gd name="T3" fmla="*/ 10 h 38"/>
                  <a:gd name="T4" fmla="*/ 46 w 109"/>
                  <a:gd name="T5" fmla="*/ 20 h 38"/>
                  <a:gd name="T6" fmla="*/ 72 w 109"/>
                  <a:gd name="T7" fmla="*/ 14 h 38"/>
                  <a:gd name="T8" fmla="*/ 90 w 109"/>
                  <a:gd name="T9" fmla="*/ 0 h 38"/>
                  <a:gd name="T10" fmla="*/ 76 w 109"/>
                  <a:gd name="T11" fmla="*/ 26 h 38"/>
                  <a:gd name="T12" fmla="*/ 60 w 109"/>
                  <a:gd name="T13" fmla="*/ 38 h 38"/>
                  <a:gd name="T14" fmla="*/ 42 w 109"/>
                  <a:gd name="T15" fmla="*/ 32 h 38"/>
                  <a:gd name="T16" fmla="*/ 14 w 109"/>
                  <a:gd name="T17" fmla="*/ 30 h 38"/>
                  <a:gd name="T18" fmla="*/ 4 w 109"/>
                  <a:gd name="T19" fmla="*/ 3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9" h="38">
                    <a:moveTo>
                      <a:pt x="4" y="32"/>
                    </a:moveTo>
                    <a:cubicBezTo>
                      <a:pt x="7" y="22"/>
                      <a:pt x="7" y="14"/>
                      <a:pt x="18" y="10"/>
                    </a:cubicBezTo>
                    <a:cubicBezTo>
                      <a:pt x="28" y="12"/>
                      <a:pt x="37" y="14"/>
                      <a:pt x="46" y="20"/>
                    </a:cubicBezTo>
                    <a:cubicBezTo>
                      <a:pt x="62" y="15"/>
                      <a:pt x="54" y="17"/>
                      <a:pt x="72" y="14"/>
                    </a:cubicBezTo>
                    <a:cubicBezTo>
                      <a:pt x="77" y="9"/>
                      <a:pt x="90" y="0"/>
                      <a:pt x="90" y="0"/>
                    </a:cubicBezTo>
                    <a:cubicBezTo>
                      <a:pt x="109" y="6"/>
                      <a:pt x="85" y="23"/>
                      <a:pt x="76" y="26"/>
                    </a:cubicBezTo>
                    <a:cubicBezTo>
                      <a:pt x="71" y="33"/>
                      <a:pt x="68" y="35"/>
                      <a:pt x="60" y="38"/>
                    </a:cubicBezTo>
                    <a:cubicBezTo>
                      <a:pt x="54" y="36"/>
                      <a:pt x="42" y="32"/>
                      <a:pt x="42" y="32"/>
                    </a:cubicBezTo>
                    <a:cubicBezTo>
                      <a:pt x="33" y="23"/>
                      <a:pt x="26" y="26"/>
                      <a:pt x="14" y="30"/>
                    </a:cubicBezTo>
                    <a:cubicBezTo>
                      <a:pt x="1" y="28"/>
                      <a:pt x="0" y="24"/>
                      <a:pt x="4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9" name="Freeform 19"/>
              <p:cNvSpPr>
                <a:spLocks/>
              </p:cNvSpPr>
              <p:nvPr userDrawn="1"/>
            </p:nvSpPr>
            <p:spPr bwMode="ltGray">
              <a:xfrm>
                <a:off x="2370" y="839"/>
                <a:ext cx="75" cy="84"/>
              </a:xfrm>
              <a:custGeom>
                <a:avLst/>
                <a:gdLst>
                  <a:gd name="T0" fmla="*/ 8 w 76"/>
                  <a:gd name="T1" fmla="*/ 18 h 104"/>
                  <a:gd name="T2" fmla="*/ 18 w 76"/>
                  <a:gd name="T3" fmla="*/ 0 h 104"/>
                  <a:gd name="T4" fmla="*/ 34 w 76"/>
                  <a:gd name="T5" fmla="*/ 18 h 104"/>
                  <a:gd name="T6" fmla="*/ 62 w 76"/>
                  <a:gd name="T7" fmla="*/ 4 h 104"/>
                  <a:gd name="T8" fmla="*/ 46 w 76"/>
                  <a:gd name="T9" fmla="*/ 34 h 104"/>
                  <a:gd name="T10" fmla="*/ 54 w 76"/>
                  <a:gd name="T11" fmla="*/ 48 h 104"/>
                  <a:gd name="T12" fmla="*/ 58 w 76"/>
                  <a:gd name="T13" fmla="*/ 60 h 104"/>
                  <a:gd name="T14" fmla="*/ 46 w 76"/>
                  <a:gd name="T15" fmla="*/ 74 h 104"/>
                  <a:gd name="T16" fmla="*/ 34 w 76"/>
                  <a:gd name="T17" fmla="*/ 60 h 104"/>
                  <a:gd name="T18" fmla="*/ 22 w 76"/>
                  <a:gd name="T19" fmla="*/ 48 h 104"/>
                  <a:gd name="T20" fmla="*/ 28 w 76"/>
                  <a:gd name="T21" fmla="*/ 68 h 104"/>
                  <a:gd name="T22" fmla="*/ 30 w 76"/>
                  <a:gd name="T23" fmla="*/ 74 h 104"/>
                  <a:gd name="T24" fmla="*/ 20 w 76"/>
                  <a:gd name="T25" fmla="*/ 104 h 104"/>
                  <a:gd name="T26" fmla="*/ 12 w 76"/>
                  <a:gd name="T27" fmla="*/ 102 h 104"/>
                  <a:gd name="T28" fmla="*/ 8 w 76"/>
                  <a:gd name="T29" fmla="*/ 90 h 104"/>
                  <a:gd name="T30" fmla="*/ 0 w 76"/>
                  <a:gd name="T31" fmla="*/ 54 h 104"/>
                  <a:gd name="T32" fmla="*/ 2 w 76"/>
                  <a:gd name="T33" fmla="*/ 30 h 104"/>
                  <a:gd name="T34" fmla="*/ 8 w 76"/>
                  <a:gd name="T35" fmla="*/ 1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6" h="104">
                    <a:moveTo>
                      <a:pt x="8" y="18"/>
                    </a:moveTo>
                    <a:cubicBezTo>
                      <a:pt x="10" y="8"/>
                      <a:pt x="9" y="3"/>
                      <a:pt x="18" y="0"/>
                    </a:cubicBezTo>
                    <a:cubicBezTo>
                      <a:pt x="28" y="3"/>
                      <a:pt x="25" y="12"/>
                      <a:pt x="34" y="18"/>
                    </a:cubicBezTo>
                    <a:cubicBezTo>
                      <a:pt x="46" y="16"/>
                      <a:pt x="51" y="8"/>
                      <a:pt x="62" y="4"/>
                    </a:cubicBezTo>
                    <a:cubicBezTo>
                      <a:pt x="76" y="9"/>
                      <a:pt x="56" y="31"/>
                      <a:pt x="46" y="34"/>
                    </a:cubicBezTo>
                    <a:cubicBezTo>
                      <a:pt x="51" y="56"/>
                      <a:pt x="43" y="29"/>
                      <a:pt x="54" y="48"/>
                    </a:cubicBezTo>
                    <a:cubicBezTo>
                      <a:pt x="56" y="52"/>
                      <a:pt x="58" y="60"/>
                      <a:pt x="58" y="60"/>
                    </a:cubicBezTo>
                    <a:cubicBezTo>
                      <a:pt x="55" y="68"/>
                      <a:pt x="54" y="71"/>
                      <a:pt x="46" y="74"/>
                    </a:cubicBezTo>
                    <a:cubicBezTo>
                      <a:pt x="38" y="71"/>
                      <a:pt x="37" y="68"/>
                      <a:pt x="34" y="60"/>
                    </a:cubicBezTo>
                    <a:cubicBezTo>
                      <a:pt x="33" y="50"/>
                      <a:pt x="32" y="33"/>
                      <a:pt x="22" y="48"/>
                    </a:cubicBezTo>
                    <a:cubicBezTo>
                      <a:pt x="25" y="60"/>
                      <a:pt x="23" y="53"/>
                      <a:pt x="28" y="68"/>
                    </a:cubicBezTo>
                    <a:cubicBezTo>
                      <a:pt x="29" y="70"/>
                      <a:pt x="30" y="74"/>
                      <a:pt x="30" y="74"/>
                    </a:cubicBezTo>
                    <a:cubicBezTo>
                      <a:pt x="24" y="84"/>
                      <a:pt x="22" y="93"/>
                      <a:pt x="20" y="104"/>
                    </a:cubicBezTo>
                    <a:cubicBezTo>
                      <a:pt x="17" y="103"/>
                      <a:pt x="14" y="104"/>
                      <a:pt x="12" y="102"/>
                    </a:cubicBezTo>
                    <a:cubicBezTo>
                      <a:pt x="9" y="99"/>
                      <a:pt x="8" y="90"/>
                      <a:pt x="8" y="90"/>
                    </a:cubicBezTo>
                    <a:cubicBezTo>
                      <a:pt x="13" y="75"/>
                      <a:pt x="14" y="64"/>
                      <a:pt x="0" y="54"/>
                    </a:cubicBezTo>
                    <a:cubicBezTo>
                      <a:pt x="1" y="46"/>
                      <a:pt x="1" y="38"/>
                      <a:pt x="2" y="30"/>
                    </a:cubicBezTo>
                    <a:cubicBezTo>
                      <a:pt x="2" y="27"/>
                      <a:pt x="13" y="2"/>
                      <a:pt x="8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0" name="Freeform 20"/>
              <p:cNvSpPr>
                <a:spLocks/>
              </p:cNvSpPr>
              <p:nvPr userDrawn="1"/>
            </p:nvSpPr>
            <p:spPr bwMode="ltGray">
              <a:xfrm>
                <a:off x="2497" y="793"/>
                <a:ext cx="37" cy="49"/>
              </a:xfrm>
              <a:custGeom>
                <a:avLst/>
                <a:gdLst>
                  <a:gd name="T0" fmla="*/ 3 w 37"/>
                  <a:gd name="T1" fmla="*/ 28 h 61"/>
                  <a:gd name="T2" fmla="*/ 13 w 37"/>
                  <a:gd name="T3" fmla="*/ 0 h 61"/>
                  <a:gd name="T4" fmla="*/ 15 w 37"/>
                  <a:gd name="T5" fmla="*/ 28 h 61"/>
                  <a:gd name="T6" fmla="*/ 37 w 37"/>
                  <a:gd name="T7" fmla="*/ 38 h 61"/>
                  <a:gd name="T8" fmla="*/ 19 w 37"/>
                  <a:gd name="T9" fmla="*/ 44 h 61"/>
                  <a:gd name="T10" fmla="*/ 5 w 37"/>
                  <a:gd name="T11" fmla="*/ 58 h 61"/>
                  <a:gd name="T12" fmla="*/ 1 w 37"/>
                  <a:gd name="T13" fmla="*/ 34 h 61"/>
                  <a:gd name="T14" fmla="*/ 3 w 37"/>
                  <a:gd name="T15" fmla="*/ 2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61">
                    <a:moveTo>
                      <a:pt x="3" y="28"/>
                    </a:moveTo>
                    <a:cubicBezTo>
                      <a:pt x="5" y="14"/>
                      <a:pt x="2" y="7"/>
                      <a:pt x="13" y="0"/>
                    </a:cubicBezTo>
                    <a:cubicBezTo>
                      <a:pt x="26" y="9"/>
                      <a:pt x="23" y="17"/>
                      <a:pt x="15" y="28"/>
                    </a:cubicBezTo>
                    <a:cubicBezTo>
                      <a:pt x="25" y="31"/>
                      <a:pt x="33" y="27"/>
                      <a:pt x="37" y="38"/>
                    </a:cubicBezTo>
                    <a:cubicBezTo>
                      <a:pt x="30" y="45"/>
                      <a:pt x="28" y="47"/>
                      <a:pt x="19" y="44"/>
                    </a:cubicBezTo>
                    <a:cubicBezTo>
                      <a:pt x="13" y="54"/>
                      <a:pt x="18" y="61"/>
                      <a:pt x="5" y="58"/>
                    </a:cubicBezTo>
                    <a:cubicBezTo>
                      <a:pt x="0" y="50"/>
                      <a:pt x="3" y="44"/>
                      <a:pt x="1" y="34"/>
                    </a:cubicBezTo>
                    <a:cubicBezTo>
                      <a:pt x="2" y="32"/>
                      <a:pt x="3" y="28"/>
                      <a:pt x="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1" name="Freeform 21"/>
              <p:cNvSpPr>
                <a:spLocks/>
              </p:cNvSpPr>
              <p:nvPr userDrawn="1"/>
            </p:nvSpPr>
            <p:spPr bwMode="ltGray">
              <a:xfrm>
                <a:off x="2506" y="869"/>
                <a:ext cx="47" cy="24"/>
              </a:xfrm>
              <a:custGeom>
                <a:avLst/>
                <a:gdLst>
                  <a:gd name="T0" fmla="*/ 7 w 49"/>
                  <a:gd name="T1" fmla="*/ 0 h 29"/>
                  <a:gd name="T2" fmla="*/ 29 w 49"/>
                  <a:gd name="T3" fmla="*/ 0 h 29"/>
                  <a:gd name="T4" fmla="*/ 49 w 49"/>
                  <a:gd name="T5" fmla="*/ 16 h 29"/>
                  <a:gd name="T6" fmla="*/ 35 w 49"/>
                  <a:gd name="T7" fmla="*/ 14 h 29"/>
                  <a:gd name="T8" fmla="*/ 3 w 49"/>
                  <a:gd name="T9" fmla="*/ 16 h 29"/>
                  <a:gd name="T10" fmla="*/ 7 w 49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29">
                    <a:moveTo>
                      <a:pt x="7" y="0"/>
                    </a:moveTo>
                    <a:cubicBezTo>
                      <a:pt x="15" y="6"/>
                      <a:pt x="19" y="2"/>
                      <a:pt x="29" y="0"/>
                    </a:cubicBezTo>
                    <a:cubicBezTo>
                      <a:pt x="45" y="5"/>
                      <a:pt x="40" y="3"/>
                      <a:pt x="49" y="16"/>
                    </a:cubicBezTo>
                    <a:cubicBezTo>
                      <a:pt x="46" y="29"/>
                      <a:pt x="42" y="21"/>
                      <a:pt x="35" y="14"/>
                    </a:cubicBezTo>
                    <a:cubicBezTo>
                      <a:pt x="26" y="15"/>
                      <a:pt x="12" y="19"/>
                      <a:pt x="3" y="16"/>
                    </a:cubicBezTo>
                    <a:cubicBezTo>
                      <a:pt x="0" y="6"/>
                      <a:pt x="7" y="10"/>
                      <a:pt x="7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2" name="Freeform 22"/>
              <p:cNvSpPr>
                <a:spLocks/>
              </p:cNvSpPr>
              <p:nvPr userDrawn="1"/>
            </p:nvSpPr>
            <p:spPr bwMode="ltGray">
              <a:xfrm>
                <a:off x="2555" y="832"/>
                <a:ext cx="61" cy="42"/>
              </a:xfrm>
              <a:custGeom>
                <a:avLst/>
                <a:gdLst>
                  <a:gd name="T0" fmla="*/ 21 w 61"/>
                  <a:gd name="T1" fmla="*/ 38 h 48"/>
                  <a:gd name="T2" fmla="*/ 15 w 61"/>
                  <a:gd name="T3" fmla="*/ 26 h 48"/>
                  <a:gd name="T4" fmla="*/ 3 w 61"/>
                  <a:gd name="T5" fmla="*/ 22 h 48"/>
                  <a:gd name="T6" fmla="*/ 13 w 61"/>
                  <a:gd name="T7" fmla="*/ 8 h 48"/>
                  <a:gd name="T8" fmla="*/ 25 w 61"/>
                  <a:gd name="T9" fmla="*/ 0 h 48"/>
                  <a:gd name="T10" fmla="*/ 49 w 61"/>
                  <a:gd name="T11" fmla="*/ 10 h 48"/>
                  <a:gd name="T12" fmla="*/ 53 w 61"/>
                  <a:gd name="T13" fmla="*/ 20 h 48"/>
                  <a:gd name="T14" fmla="*/ 61 w 61"/>
                  <a:gd name="T15" fmla="*/ 32 h 48"/>
                  <a:gd name="T16" fmla="*/ 41 w 61"/>
                  <a:gd name="T17" fmla="*/ 38 h 48"/>
                  <a:gd name="T18" fmla="*/ 23 w 61"/>
                  <a:gd name="T19" fmla="*/ 44 h 48"/>
                  <a:gd name="T20" fmla="*/ 21 w 61"/>
                  <a:gd name="T21" fmla="*/ 3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1" h="48">
                    <a:moveTo>
                      <a:pt x="21" y="38"/>
                    </a:moveTo>
                    <a:cubicBezTo>
                      <a:pt x="19" y="34"/>
                      <a:pt x="19" y="29"/>
                      <a:pt x="15" y="26"/>
                    </a:cubicBezTo>
                    <a:cubicBezTo>
                      <a:pt x="12" y="24"/>
                      <a:pt x="3" y="22"/>
                      <a:pt x="3" y="22"/>
                    </a:cubicBezTo>
                    <a:cubicBezTo>
                      <a:pt x="0" y="12"/>
                      <a:pt x="5" y="12"/>
                      <a:pt x="13" y="8"/>
                    </a:cubicBezTo>
                    <a:cubicBezTo>
                      <a:pt x="17" y="6"/>
                      <a:pt x="25" y="0"/>
                      <a:pt x="25" y="0"/>
                    </a:cubicBezTo>
                    <a:cubicBezTo>
                      <a:pt x="37" y="2"/>
                      <a:pt x="41" y="2"/>
                      <a:pt x="49" y="10"/>
                    </a:cubicBezTo>
                    <a:cubicBezTo>
                      <a:pt x="45" y="21"/>
                      <a:pt x="46" y="12"/>
                      <a:pt x="53" y="20"/>
                    </a:cubicBezTo>
                    <a:cubicBezTo>
                      <a:pt x="56" y="24"/>
                      <a:pt x="61" y="32"/>
                      <a:pt x="61" y="32"/>
                    </a:cubicBezTo>
                    <a:cubicBezTo>
                      <a:pt x="56" y="47"/>
                      <a:pt x="53" y="42"/>
                      <a:pt x="41" y="38"/>
                    </a:cubicBezTo>
                    <a:cubicBezTo>
                      <a:pt x="27" y="47"/>
                      <a:pt x="34" y="48"/>
                      <a:pt x="23" y="44"/>
                    </a:cubicBezTo>
                    <a:cubicBezTo>
                      <a:pt x="22" y="42"/>
                      <a:pt x="21" y="38"/>
                      <a:pt x="21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3" name="Freeform 23"/>
              <p:cNvSpPr>
                <a:spLocks/>
              </p:cNvSpPr>
              <p:nvPr userDrawn="1"/>
            </p:nvSpPr>
            <p:spPr bwMode="ltGray">
              <a:xfrm>
                <a:off x="2572" y="852"/>
                <a:ext cx="286" cy="149"/>
              </a:xfrm>
              <a:custGeom>
                <a:avLst/>
                <a:gdLst>
                  <a:gd name="T0" fmla="*/ 46 w 286"/>
                  <a:gd name="T1" fmla="*/ 28 h 182"/>
                  <a:gd name="T2" fmla="*/ 36 w 286"/>
                  <a:gd name="T3" fmla="*/ 14 h 182"/>
                  <a:gd name="T4" fmla="*/ 26 w 286"/>
                  <a:gd name="T5" fmla="*/ 30 h 182"/>
                  <a:gd name="T6" fmla="*/ 0 w 286"/>
                  <a:gd name="T7" fmla="*/ 24 h 182"/>
                  <a:gd name="T8" fmla="*/ 10 w 286"/>
                  <a:gd name="T9" fmla="*/ 42 h 182"/>
                  <a:gd name="T10" fmla="*/ 16 w 286"/>
                  <a:gd name="T11" fmla="*/ 62 h 182"/>
                  <a:gd name="T12" fmla="*/ 24 w 286"/>
                  <a:gd name="T13" fmla="*/ 48 h 182"/>
                  <a:gd name="T14" fmla="*/ 30 w 286"/>
                  <a:gd name="T15" fmla="*/ 44 h 182"/>
                  <a:gd name="T16" fmla="*/ 48 w 286"/>
                  <a:gd name="T17" fmla="*/ 56 h 182"/>
                  <a:gd name="T18" fmla="*/ 70 w 286"/>
                  <a:gd name="T19" fmla="*/ 62 h 182"/>
                  <a:gd name="T20" fmla="*/ 88 w 286"/>
                  <a:gd name="T21" fmla="*/ 72 h 182"/>
                  <a:gd name="T22" fmla="*/ 106 w 286"/>
                  <a:gd name="T23" fmla="*/ 102 h 182"/>
                  <a:gd name="T24" fmla="*/ 104 w 286"/>
                  <a:gd name="T25" fmla="*/ 122 h 182"/>
                  <a:gd name="T26" fmla="*/ 98 w 286"/>
                  <a:gd name="T27" fmla="*/ 134 h 182"/>
                  <a:gd name="T28" fmla="*/ 122 w 286"/>
                  <a:gd name="T29" fmla="*/ 128 h 182"/>
                  <a:gd name="T30" fmla="*/ 140 w 286"/>
                  <a:gd name="T31" fmla="*/ 140 h 182"/>
                  <a:gd name="T32" fmla="*/ 168 w 286"/>
                  <a:gd name="T33" fmla="*/ 148 h 182"/>
                  <a:gd name="T34" fmla="*/ 174 w 286"/>
                  <a:gd name="T35" fmla="*/ 146 h 182"/>
                  <a:gd name="T36" fmla="*/ 168 w 286"/>
                  <a:gd name="T37" fmla="*/ 134 h 182"/>
                  <a:gd name="T38" fmla="*/ 178 w 286"/>
                  <a:gd name="T39" fmla="*/ 136 h 182"/>
                  <a:gd name="T40" fmla="*/ 186 w 286"/>
                  <a:gd name="T41" fmla="*/ 118 h 182"/>
                  <a:gd name="T42" fmla="*/ 202 w 286"/>
                  <a:gd name="T43" fmla="*/ 122 h 182"/>
                  <a:gd name="T44" fmla="*/ 214 w 286"/>
                  <a:gd name="T45" fmla="*/ 130 h 182"/>
                  <a:gd name="T46" fmla="*/ 244 w 286"/>
                  <a:gd name="T47" fmla="*/ 168 h 182"/>
                  <a:gd name="T48" fmla="*/ 262 w 286"/>
                  <a:gd name="T49" fmla="*/ 178 h 182"/>
                  <a:gd name="T50" fmla="*/ 284 w 286"/>
                  <a:gd name="T51" fmla="*/ 170 h 182"/>
                  <a:gd name="T52" fmla="*/ 268 w 286"/>
                  <a:gd name="T53" fmla="*/ 160 h 182"/>
                  <a:gd name="T54" fmla="*/ 256 w 286"/>
                  <a:gd name="T55" fmla="*/ 138 h 182"/>
                  <a:gd name="T56" fmla="*/ 250 w 286"/>
                  <a:gd name="T57" fmla="*/ 132 h 182"/>
                  <a:gd name="T58" fmla="*/ 248 w 286"/>
                  <a:gd name="T59" fmla="*/ 122 h 182"/>
                  <a:gd name="T60" fmla="*/ 236 w 286"/>
                  <a:gd name="T61" fmla="*/ 116 h 182"/>
                  <a:gd name="T62" fmla="*/ 240 w 286"/>
                  <a:gd name="T63" fmla="*/ 96 h 182"/>
                  <a:gd name="T64" fmla="*/ 220 w 286"/>
                  <a:gd name="T65" fmla="*/ 86 h 182"/>
                  <a:gd name="T66" fmla="*/ 210 w 286"/>
                  <a:gd name="T67" fmla="*/ 70 h 182"/>
                  <a:gd name="T68" fmla="*/ 190 w 286"/>
                  <a:gd name="T69" fmla="*/ 54 h 182"/>
                  <a:gd name="T70" fmla="*/ 168 w 286"/>
                  <a:gd name="T71" fmla="*/ 38 h 182"/>
                  <a:gd name="T72" fmla="*/ 156 w 286"/>
                  <a:gd name="T73" fmla="*/ 34 h 182"/>
                  <a:gd name="T74" fmla="*/ 120 w 286"/>
                  <a:gd name="T75" fmla="*/ 16 h 182"/>
                  <a:gd name="T76" fmla="*/ 102 w 286"/>
                  <a:gd name="T77" fmla="*/ 4 h 182"/>
                  <a:gd name="T78" fmla="*/ 96 w 286"/>
                  <a:gd name="T79" fmla="*/ 0 h 182"/>
                  <a:gd name="T80" fmla="*/ 70 w 286"/>
                  <a:gd name="T81" fmla="*/ 10 h 182"/>
                  <a:gd name="T82" fmla="*/ 56 w 286"/>
                  <a:gd name="T83" fmla="*/ 32 h 182"/>
                  <a:gd name="T84" fmla="*/ 46 w 286"/>
                  <a:gd name="T85" fmla="*/ 28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86" h="182">
                    <a:moveTo>
                      <a:pt x="46" y="28"/>
                    </a:moveTo>
                    <a:cubicBezTo>
                      <a:pt x="41" y="14"/>
                      <a:pt x="46" y="17"/>
                      <a:pt x="36" y="14"/>
                    </a:cubicBezTo>
                    <a:cubicBezTo>
                      <a:pt x="31" y="17"/>
                      <a:pt x="26" y="30"/>
                      <a:pt x="26" y="30"/>
                    </a:cubicBezTo>
                    <a:cubicBezTo>
                      <a:pt x="12" y="25"/>
                      <a:pt x="19" y="21"/>
                      <a:pt x="0" y="24"/>
                    </a:cubicBezTo>
                    <a:cubicBezTo>
                      <a:pt x="2" y="33"/>
                      <a:pt x="2" y="37"/>
                      <a:pt x="10" y="42"/>
                    </a:cubicBezTo>
                    <a:cubicBezTo>
                      <a:pt x="12" y="49"/>
                      <a:pt x="14" y="55"/>
                      <a:pt x="16" y="62"/>
                    </a:cubicBezTo>
                    <a:cubicBezTo>
                      <a:pt x="24" y="59"/>
                      <a:pt x="27" y="57"/>
                      <a:pt x="24" y="48"/>
                    </a:cubicBezTo>
                    <a:cubicBezTo>
                      <a:pt x="26" y="47"/>
                      <a:pt x="28" y="43"/>
                      <a:pt x="30" y="44"/>
                    </a:cubicBezTo>
                    <a:cubicBezTo>
                      <a:pt x="48" y="48"/>
                      <a:pt x="36" y="52"/>
                      <a:pt x="48" y="56"/>
                    </a:cubicBezTo>
                    <a:cubicBezTo>
                      <a:pt x="74" y="65"/>
                      <a:pt x="47" y="56"/>
                      <a:pt x="70" y="62"/>
                    </a:cubicBezTo>
                    <a:cubicBezTo>
                      <a:pt x="77" y="64"/>
                      <a:pt x="88" y="72"/>
                      <a:pt x="88" y="72"/>
                    </a:cubicBezTo>
                    <a:cubicBezTo>
                      <a:pt x="96" y="84"/>
                      <a:pt x="102" y="87"/>
                      <a:pt x="106" y="102"/>
                    </a:cubicBezTo>
                    <a:cubicBezTo>
                      <a:pt x="105" y="109"/>
                      <a:pt x="106" y="115"/>
                      <a:pt x="104" y="122"/>
                    </a:cubicBezTo>
                    <a:cubicBezTo>
                      <a:pt x="103" y="126"/>
                      <a:pt x="94" y="132"/>
                      <a:pt x="98" y="134"/>
                    </a:cubicBezTo>
                    <a:cubicBezTo>
                      <a:pt x="106" y="137"/>
                      <a:pt x="122" y="128"/>
                      <a:pt x="122" y="128"/>
                    </a:cubicBezTo>
                    <a:cubicBezTo>
                      <a:pt x="130" y="131"/>
                      <a:pt x="133" y="135"/>
                      <a:pt x="140" y="140"/>
                    </a:cubicBezTo>
                    <a:cubicBezTo>
                      <a:pt x="148" y="145"/>
                      <a:pt x="159" y="145"/>
                      <a:pt x="168" y="148"/>
                    </a:cubicBezTo>
                    <a:cubicBezTo>
                      <a:pt x="170" y="147"/>
                      <a:pt x="173" y="148"/>
                      <a:pt x="174" y="146"/>
                    </a:cubicBezTo>
                    <a:cubicBezTo>
                      <a:pt x="176" y="142"/>
                      <a:pt x="164" y="136"/>
                      <a:pt x="168" y="134"/>
                    </a:cubicBezTo>
                    <a:cubicBezTo>
                      <a:pt x="171" y="132"/>
                      <a:pt x="175" y="135"/>
                      <a:pt x="178" y="136"/>
                    </a:cubicBezTo>
                    <a:cubicBezTo>
                      <a:pt x="182" y="131"/>
                      <a:pt x="186" y="118"/>
                      <a:pt x="186" y="118"/>
                    </a:cubicBezTo>
                    <a:cubicBezTo>
                      <a:pt x="189" y="119"/>
                      <a:pt x="199" y="120"/>
                      <a:pt x="202" y="122"/>
                    </a:cubicBezTo>
                    <a:cubicBezTo>
                      <a:pt x="206" y="124"/>
                      <a:pt x="214" y="130"/>
                      <a:pt x="214" y="130"/>
                    </a:cubicBezTo>
                    <a:cubicBezTo>
                      <a:pt x="224" y="145"/>
                      <a:pt x="228" y="158"/>
                      <a:pt x="244" y="168"/>
                    </a:cubicBezTo>
                    <a:cubicBezTo>
                      <a:pt x="250" y="172"/>
                      <a:pt x="262" y="178"/>
                      <a:pt x="262" y="178"/>
                    </a:cubicBezTo>
                    <a:cubicBezTo>
                      <a:pt x="265" y="178"/>
                      <a:pt x="286" y="182"/>
                      <a:pt x="284" y="170"/>
                    </a:cubicBezTo>
                    <a:cubicBezTo>
                      <a:pt x="283" y="164"/>
                      <a:pt x="268" y="160"/>
                      <a:pt x="268" y="160"/>
                    </a:cubicBezTo>
                    <a:cubicBezTo>
                      <a:pt x="261" y="150"/>
                      <a:pt x="270" y="143"/>
                      <a:pt x="256" y="138"/>
                    </a:cubicBezTo>
                    <a:cubicBezTo>
                      <a:pt x="254" y="136"/>
                      <a:pt x="251" y="135"/>
                      <a:pt x="250" y="132"/>
                    </a:cubicBezTo>
                    <a:cubicBezTo>
                      <a:pt x="248" y="129"/>
                      <a:pt x="250" y="125"/>
                      <a:pt x="248" y="122"/>
                    </a:cubicBezTo>
                    <a:cubicBezTo>
                      <a:pt x="246" y="118"/>
                      <a:pt x="240" y="118"/>
                      <a:pt x="236" y="116"/>
                    </a:cubicBezTo>
                    <a:cubicBezTo>
                      <a:pt x="230" y="107"/>
                      <a:pt x="227" y="100"/>
                      <a:pt x="240" y="96"/>
                    </a:cubicBezTo>
                    <a:cubicBezTo>
                      <a:pt x="236" y="83"/>
                      <a:pt x="236" y="84"/>
                      <a:pt x="220" y="86"/>
                    </a:cubicBezTo>
                    <a:cubicBezTo>
                      <a:pt x="209" y="82"/>
                      <a:pt x="208" y="82"/>
                      <a:pt x="210" y="70"/>
                    </a:cubicBezTo>
                    <a:cubicBezTo>
                      <a:pt x="207" y="60"/>
                      <a:pt x="199" y="57"/>
                      <a:pt x="190" y="54"/>
                    </a:cubicBezTo>
                    <a:cubicBezTo>
                      <a:pt x="181" y="45"/>
                      <a:pt x="181" y="42"/>
                      <a:pt x="168" y="38"/>
                    </a:cubicBezTo>
                    <a:cubicBezTo>
                      <a:pt x="164" y="37"/>
                      <a:pt x="156" y="34"/>
                      <a:pt x="156" y="34"/>
                    </a:cubicBezTo>
                    <a:cubicBezTo>
                      <a:pt x="146" y="24"/>
                      <a:pt x="134" y="21"/>
                      <a:pt x="120" y="16"/>
                    </a:cubicBezTo>
                    <a:cubicBezTo>
                      <a:pt x="113" y="14"/>
                      <a:pt x="108" y="8"/>
                      <a:pt x="102" y="4"/>
                    </a:cubicBezTo>
                    <a:cubicBezTo>
                      <a:pt x="100" y="3"/>
                      <a:pt x="96" y="0"/>
                      <a:pt x="96" y="0"/>
                    </a:cubicBezTo>
                    <a:cubicBezTo>
                      <a:pt x="83" y="2"/>
                      <a:pt x="79" y="1"/>
                      <a:pt x="70" y="10"/>
                    </a:cubicBezTo>
                    <a:cubicBezTo>
                      <a:pt x="67" y="19"/>
                      <a:pt x="63" y="27"/>
                      <a:pt x="56" y="32"/>
                    </a:cubicBezTo>
                    <a:cubicBezTo>
                      <a:pt x="49" y="30"/>
                      <a:pt x="52" y="31"/>
                      <a:pt x="46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4" name="Freeform 24"/>
              <p:cNvSpPr>
                <a:spLocks/>
              </p:cNvSpPr>
              <p:nvPr userDrawn="1"/>
            </p:nvSpPr>
            <p:spPr bwMode="ltGray">
              <a:xfrm>
                <a:off x="2820" y="866"/>
                <a:ext cx="78" cy="64"/>
              </a:xfrm>
              <a:custGeom>
                <a:avLst/>
                <a:gdLst>
                  <a:gd name="T0" fmla="*/ 1 w 78"/>
                  <a:gd name="T1" fmla="*/ 58 h 78"/>
                  <a:gd name="T2" fmla="*/ 27 w 78"/>
                  <a:gd name="T3" fmla="*/ 60 h 78"/>
                  <a:gd name="T4" fmla="*/ 45 w 78"/>
                  <a:gd name="T5" fmla="*/ 48 h 78"/>
                  <a:gd name="T6" fmla="*/ 57 w 78"/>
                  <a:gd name="T7" fmla="*/ 30 h 78"/>
                  <a:gd name="T8" fmla="*/ 43 w 78"/>
                  <a:gd name="T9" fmla="*/ 14 h 78"/>
                  <a:gd name="T10" fmla="*/ 43 w 78"/>
                  <a:gd name="T11" fmla="*/ 4 h 78"/>
                  <a:gd name="T12" fmla="*/ 71 w 78"/>
                  <a:gd name="T13" fmla="*/ 26 h 78"/>
                  <a:gd name="T14" fmla="*/ 67 w 78"/>
                  <a:gd name="T15" fmla="*/ 54 h 78"/>
                  <a:gd name="T16" fmla="*/ 33 w 78"/>
                  <a:gd name="T17" fmla="*/ 78 h 78"/>
                  <a:gd name="T18" fmla="*/ 9 w 78"/>
                  <a:gd name="T19" fmla="*/ 66 h 78"/>
                  <a:gd name="T20" fmla="*/ 3 w 78"/>
                  <a:gd name="T21" fmla="*/ 62 h 78"/>
                  <a:gd name="T22" fmla="*/ 1 w 78"/>
                  <a:gd name="T23" fmla="*/ 5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" h="78">
                    <a:moveTo>
                      <a:pt x="1" y="58"/>
                    </a:moveTo>
                    <a:cubicBezTo>
                      <a:pt x="6" y="44"/>
                      <a:pt x="18" y="57"/>
                      <a:pt x="27" y="60"/>
                    </a:cubicBezTo>
                    <a:cubicBezTo>
                      <a:pt x="35" y="57"/>
                      <a:pt x="38" y="52"/>
                      <a:pt x="45" y="48"/>
                    </a:cubicBezTo>
                    <a:cubicBezTo>
                      <a:pt x="48" y="40"/>
                      <a:pt x="51" y="36"/>
                      <a:pt x="57" y="30"/>
                    </a:cubicBezTo>
                    <a:cubicBezTo>
                      <a:pt x="55" y="23"/>
                      <a:pt x="43" y="14"/>
                      <a:pt x="43" y="14"/>
                    </a:cubicBezTo>
                    <a:cubicBezTo>
                      <a:pt x="33" y="0"/>
                      <a:pt x="30" y="1"/>
                      <a:pt x="43" y="4"/>
                    </a:cubicBezTo>
                    <a:cubicBezTo>
                      <a:pt x="54" y="11"/>
                      <a:pt x="58" y="22"/>
                      <a:pt x="71" y="26"/>
                    </a:cubicBezTo>
                    <a:cubicBezTo>
                      <a:pt x="78" y="37"/>
                      <a:pt x="78" y="46"/>
                      <a:pt x="67" y="54"/>
                    </a:cubicBezTo>
                    <a:cubicBezTo>
                      <a:pt x="51" y="49"/>
                      <a:pt x="53" y="71"/>
                      <a:pt x="33" y="78"/>
                    </a:cubicBezTo>
                    <a:cubicBezTo>
                      <a:pt x="16" y="72"/>
                      <a:pt x="25" y="76"/>
                      <a:pt x="9" y="66"/>
                    </a:cubicBezTo>
                    <a:cubicBezTo>
                      <a:pt x="7" y="65"/>
                      <a:pt x="3" y="62"/>
                      <a:pt x="3" y="62"/>
                    </a:cubicBezTo>
                    <a:cubicBezTo>
                      <a:pt x="0" y="54"/>
                      <a:pt x="13" y="42"/>
                      <a:pt x="1" y="5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5" name="Freeform 25"/>
              <p:cNvSpPr>
                <a:spLocks/>
              </p:cNvSpPr>
              <p:nvPr userDrawn="1"/>
            </p:nvSpPr>
            <p:spPr bwMode="ltGray">
              <a:xfrm>
                <a:off x="2984" y="732"/>
                <a:ext cx="19" cy="14"/>
              </a:xfrm>
              <a:custGeom>
                <a:avLst/>
                <a:gdLst>
                  <a:gd name="T0" fmla="*/ 3 w 17"/>
                  <a:gd name="T1" fmla="*/ 4 h 18"/>
                  <a:gd name="T2" fmla="*/ 3 w 17"/>
                  <a:gd name="T3" fmla="*/ 14 h 18"/>
                  <a:gd name="T4" fmla="*/ 3 w 17"/>
                  <a:gd name="T5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8">
                    <a:moveTo>
                      <a:pt x="3" y="4"/>
                    </a:moveTo>
                    <a:cubicBezTo>
                      <a:pt x="17" y="7"/>
                      <a:pt x="16" y="18"/>
                      <a:pt x="3" y="14"/>
                    </a:cubicBezTo>
                    <a:cubicBezTo>
                      <a:pt x="0" y="6"/>
                      <a:pt x="7" y="0"/>
                      <a:pt x="3" y="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6" name="Freeform 26"/>
              <p:cNvSpPr>
                <a:spLocks/>
              </p:cNvSpPr>
              <p:nvPr userDrawn="1"/>
            </p:nvSpPr>
            <p:spPr bwMode="ltGray">
              <a:xfrm>
                <a:off x="3083" y="830"/>
                <a:ext cx="26" cy="19"/>
              </a:xfrm>
              <a:custGeom>
                <a:avLst/>
                <a:gdLst>
                  <a:gd name="T0" fmla="*/ 8 w 26"/>
                  <a:gd name="T1" fmla="*/ 14 h 22"/>
                  <a:gd name="T2" fmla="*/ 14 w 26"/>
                  <a:gd name="T3" fmla="*/ 0 h 22"/>
                  <a:gd name="T4" fmla="*/ 14 w 26"/>
                  <a:gd name="T5" fmla="*/ 22 h 22"/>
                  <a:gd name="T6" fmla="*/ 8 w 26"/>
                  <a:gd name="T7" fmla="*/ 1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2">
                    <a:moveTo>
                      <a:pt x="8" y="14"/>
                    </a:moveTo>
                    <a:cubicBezTo>
                      <a:pt x="5" y="6"/>
                      <a:pt x="5" y="3"/>
                      <a:pt x="14" y="0"/>
                    </a:cubicBezTo>
                    <a:cubicBezTo>
                      <a:pt x="26" y="4"/>
                      <a:pt x="23" y="16"/>
                      <a:pt x="14" y="22"/>
                    </a:cubicBezTo>
                    <a:cubicBezTo>
                      <a:pt x="0" y="17"/>
                      <a:pt x="13" y="3"/>
                      <a:pt x="8" y="1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7" name="Freeform 27"/>
              <p:cNvSpPr>
                <a:spLocks/>
              </p:cNvSpPr>
              <p:nvPr userDrawn="1"/>
            </p:nvSpPr>
            <p:spPr bwMode="ltGray">
              <a:xfrm>
                <a:off x="2766" y="610"/>
                <a:ext cx="19" cy="12"/>
              </a:xfrm>
              <a:custGeom>
                <a:avLst/>
                <a:gdLst>
                  <a:gd name="T0" fmla="*/ 7 w 20"/>
                  <a:gd name="T1" fmla="*/ 12 h 15"/>
                  <a:gd name="T2" fmla="*/ 17 w 20"/>
                  <a:gd name="T3" fmla="*/ 2 h 15"/>
                  <a:gd name="T4" fmla="*/ 9 w 20"/>
                  <a:gd name="T5" fmla="*/ 12 h 15"/>
                  <a:gd name="T6" fmla="*/ 7 w 20"/>
                  <a:gd name="T7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5">
                    <a:moveTo>
                      <a:pt x="7" y="12"/>
                    </a:moveTo>
                    <a:cubicBezTo>
                      <a:pt x="0" y="1"/>
                      <a:pt x="6" y="0"/>
                      <a:pt x="17" y="2"/>
                    </a:cubicBezTo>
                    <a:cubicBezTo>
                      <a:pt x="20" y="10"/>
                      <a:pt x="18" y="15"/>
                      <a:pt x="9" y="12"/>
                    </a:cubicBezTo>
                    <a:cubicBezTo>
                      <a:pt x="4" y="4"/>
                      <a:pt x="4" y="4"/>
                      <a:pt x="7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8" name="Freeform 28"/>
              <p:cNvSpPr>
                <a:spLocks/>
              </p:cNvSpPr>
              <p:nvPr userDrawn="1"/>
            </p:nvSpPr>
            <p:spPr bwMode="ltGray">
              <a:xfrm>
                <a:off x="2600" y="712"/>
                <a:ext cx="19" cy="12"/>
              </a:xfrm>
              <a:custGeom>
                <a:avLst/>
                <a:gdLst>
                  <a:gd name="T0" fmla="*/ 7 w 20"/>
                  <a:gd name="T1" fmla="*/ 12 h 15"/>
                  <a:gd name="T2" fmla="*/ 15 w 20"/>
                  <a:gd name="T3" fmla="*/ 2 h 15"/>
                  <a:gd name="T4" fmla="*/ 15 w 20"/>
                  <a:gd name="T5" fmla="*/ 14 h 15"/>
                  <a:gd name="T6" fmla="*/ 7 w 20"/>
                  <a:gd name="T7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5">
                    <a:moveTo>
                      <a:pt x="7" y="12"/>
                    </a:moveTo>
                    <a:cubicBezTo>
                      <a:pt x="0" y="2"/>
                      <a:pt x="3" y="0"/>
                      <a:pt x="15" y="2"/>
                    </a:cubicBezTo>
                    <a:cubicBezTo>
                      <a:pt x="16" y="4"/>
                      <a:pt x="20" y="12"/>
                      <a:pt x="15" y="14"/>
                    </a:cubicBezTo>
                    <a:cubicBezTo>
                      <a:pt x="12" y="15"/>
                      <a:pt x="7" y="12"/>
                      <a:pt x="7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9" name="Freeform 29"/>
              <p:cNvSpPr>
                <a:spLocks/>
              </p:cNvSpPr>
              <p:nvPr userDrawn="1"/>
            </p:nvSpPr>
            <p:spPr bwMode="ltGray">
              <a:xfrm>
                <a:off x="2417" y="680"/>
                <a:ext cx="80" cy="66"/>
              </a:xfrm>
              <a:custGeom>
                <a:avLst/>
                <a:gdLst>
                  <a:gd name="T0" fmla="*/ 0 w 80"/>
                  <a:gd name="T1" fmla="*/ 50 h 80"/>
                  <a:gd name="T2" fmla="*/ 14 w 80"/>
                  <a:gd name="T3" fmla="*/ 24 h 80"/>
                  <a:gd name="T4" fmla="*/ 26 w 80"/>
                  <a:gd name="T5" fmla="*/ 20 h 80"/>
                  <a:gd name="T6" fmla="*/ 48 w 80"/>
                  <a:gd name="T7" fmla="*/ 18 h 80"/>
                  <a:gd name="T8" fmla="*/ 58 w 80"/>
                  <a:gd name="T9" fmla="*/ 0 h 80"/>
                  <a:gd name="T10" fmla="*/ 80 w 80"/>
                  <a:gd name="T11" fmla="*/ 40 h 80"/>
                  <a:gd name="T12" fmla="*/ 70 w 80"/>
                  <a:gd name="T13" fmla="*/ 56 h 80"/>
                  <a:gd name="T14" fmla="*/ 54 w 80"/>
                  <a:gd name="T15" fmla="*/ 62 h 80"/>
                  <a:gd name="T16" fmla="*/ 48 w 80"/>
                  <a:gd name="T17" fmla="*/ 80 h 80"/>
                  <a:gd name="T18" fmla="*/ 32 w 80"/>
                  <a:gd name="T19" fmla="*/ 68 h 80"/>
                  <a:gd name="T20" fmla="*/ 38 w 80"/>
                  <a:gd name="T21" fmla="*/ 52 h 80"/>
                  <a:gd name="T22" fmla="*/ 30 w 80"/>
                  <a:gd name="T23" fmla="*/ 28 h 80"/>
                  <a:gd name="T24" fmla="*/ 20 w 80"/>
                  <a:gd name="T25" fmla="*/ 48 h 80"/>
                  <a:gd name="T26" fmla="*/ 8 w 80"/>
                  <a:gd name="T27" fmla="*/ 56 h 80"/>
                  <a:gd name="T28" fmla="*/ 0 w 80"/>
                  <a:gd name="T29" fmla="*/ 5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0" h="80">
                    <a:moveTo>
                      <a:pt x="0" y="50"/>
                    </a:moveTo>
                    <a:cubicBezTo>
                      <a:pt x="1" y="47"/>
                      <a:pt x="12" y="25"/>
                      <a:pt x="14" y="24"/>
                    </a:cubicBezTo>
                    <a:cubicBezTo>
                      <a:pt x="17" y="22"/>
                      <a:pt x="26" y="20"/>
                      <a:pt x="26" y="20"/>
                    </a:cubicBezTo>
                    <a:cubicBezTo>
                      <a:pt x="34" y="23"/>
                      <a:pt x="40" y="21"/>
                      <a:pt x="48" y="18"/>
                    </a:cubicBezTo>
                    <a:cubicBezTo>
                      <a:pt x="52" y="12"/>
                      <a:pt x="54" y="6"/>
                      <a:pt x="58" y="0"/>
                    </a:cubicBezTo>
                    <a:cubicBezTo>
                      <a:pt x="70" y="4"/>
                      <a:pt x="76" y="28"/>
                      <a:pt x="80" y="40"/>
                    </a:cubicBezTo>
                    <a:cubicBezTo>
                      <a:pt x="75" y="54"/>
                      <a:pt x="80" y="50"/>
                      <a:pt x="70" y="56"/>
                    </a:cubicBezTo>
                    <a:cubicBezTo>
                      <a:pt x="61" y="53"/>
                      <a:pt x="59" y="54"/>
                      <a:pt x="54" y="62"/>
                    </a:cubicBezTo>
                    <a:cubicBezTo>
                      <a:pt x="57" y="71"/>
                      <a:pt x="56" y="75"/>
                      <a:pt x="48" y="80"/>
                    </a:cubicBezTo>
                    <a:cubicBezTo>
                      <a:pt x="40" y="77"/>
                      <a:pt x="39" y="72"/>
                      <a:pt x="32" y="68"/>
                    </a:cubicBezTo>
                    <a:cubicBezTo>
                      <a:pt x="26" y="59"/>
                      <a:pt x="30" y="57"/>
                      <a:pt x="38" y="52"/>
                    </a:cubicBezTo>
                    <a:cubicBezTo>
                      <a:pt x="41" y="42"/>
                      <a:pt x="39" y="34"/>
                      <a:pt x="30" y="28"/>
                    </a:cubicBezTo>
                    <a:cubicBezTo>
                      <a:pt x="20" y="31"/>
                      <a:pt x="30" y="40"/>
                      <a:pt x="20" y="48"/>
                    </a:cubicBezTo>
                    <a:cubicBezTo>
                      <a:pt x="16" y="51"/>
                      <a:pt x="8" y="56"/>
                      <a:pt x="8" y="56"/>
                    </a:cubicBezTo>
                    <a:cubicBezTo>
                      <a:pt x="2" y="50"/>
                      <a:pt x="5" y="50"/>
                      <a:pt x="0" y="5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0" name="Freeform 30"/>
              <p:cNvSpPr>
                <a:spLocks/>
              </p:cNvSpPr>
              <p:nvPr userDrawn="1"/>
            </p:nvSpPr>
            <p:spPr bwMode="ltGray">
              <a:xfrm>
                <a:off x="2391" y="541"/>
                <a:ext cx="94" cy="142"/>
              </a:xfrm>
              <a:custGeom>
                <a:avLst/>
                <a:gdLst>
                  <a:gd name="T0" fmla="*/ 14 w 94"/>
                  <a:gd name="T1" fmla="*/ 96 h 174"/>
                  <a:gd name="T2" fmla="*/ 26 w 94"/>
                  <a:gd name="T3" fmla="*/ 128 h 174"/>
                  <a:gd name="T4" fmla="*/ 32 w 94"/>
                  <a:gd name="T5" fmla="*/ 108 h 174"/>
                  <a:gd name="T6" fmla="*/ 52 w 94"/>
                  <a:gd name="T7" fmla="*/ 100 h 174"/>
                  <a:gd name="T8" fmla="*/ 46 w 94"/>
                  <a:gd name="T9" fmla="*/ 124 h 174"/>
                  <a:gd name="T10" fmla="*/ 66 w 94"/>
                  <a:gd name="T11" fmla="*/ 126 h 174"/>
                  <a:gd name="T12" fmla="*/ 76 w 94"/>
                  <a:gd name="T13" fmla="*/ 142 h 174"/>
                  <a:gd name="T14" fmla="*/ 58 w 94"/>
                  <a:gd name="T15" fmla="*/ 148 h 174"/>
                  <a:gd name="T16" fmla="*/ 74 w 94"/>
                  <a:gd name="T17" fmla="*/ 174 h 174"/>
                  <a:gd name="T18" fmla="*/ 84 w 94"/>
                  <a:gd name="T19" fmla="*/ 154 h 174"/>
                  <a:gd name="T20" fmla="*/ 82 w 94"/>
                  <a:gd name="T21" fmla="*/ 112 h 174"/>
                  <a:gd name="T22" fmla="*/ 60 w 94"/>
                  <a:gd name="T23" fmla="*/ 106 h 174"/>
                  <a:gd name="T24" fmla="*/ 50 w 94"/>
                  <a:gd name="T25" fmla="*/ 82 h 174"/>
                  <a:gd name="T26" fmla="*/ 34 w 94"/>
                  <a:gd name="T27" fmla="*/ 82 h 174"/>
                  <a:gd name="T28" fmla="*/ 30 w 94"/>
                  <a:gd name="T29" fmla="*/ 70 h 174"/>
                  <a:gd name="T30" fmla="*/ 42 w 94"/>
                  <a:gd name="T31" fmla="*/ 42 h 174"/>
                  <a:gd name="T32" fmla="*/ 30 w 94"/>
                  <a:gd name="T33" fmla="*/ 0 h 174"/>
                  <a:gd name="T34" fmla="*/ 18 w 94"/>
                  <a:gd name="T35" fmla="*/ 22 h 174"/>
                  <a:gd name="T36" fmla="*/ 4 w 94"/>
                  <a:gd name="T37" fmla="*/ 46 h 174"/>
                  <a:gd name="T38" fmla="*/ 14 w 94"/>
                  <a:gd name="T39" fmla="*/ 76 h 174"/>
                  <a:gd name="T40" fmla="*/ 14 w 94"/>
                  <a:gd name="T41" fmla="*/ 96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4" h="174">
                    <a:moveTo>
                      <a:pt x="14" y="96"/>
                    </a:moveTo>
                    <a:cubicBezTo>
                      <a:pt x="11" y="109"/>
                      <a:pt x="15" y="120"/>
                      <a:pt x="26" y="128"/>
                    </a:cubicBezTo>
                    <a:cubicBezTo>
                      <a:pt x="34" y="120"/>
                      <a:pt x="35" y="119"/>
                      <a:pt x="32" y="108"/>
                    </a:cubicBezTo>
                    <a:cubicBezTo>
                      <a:pt x="35" y="92"/>
                      <a:pt x="39" y="92"/>
                      <a:pt x="52" y="100"/>
                    </a:cubicBezTo>
                    <a:cubicBezTo>
                      <a:pt x="59" y="110"/>
                      <a:pt x="49" y="114"/>
                      <a:pt x="46" y="124"/>
                    </a:cubicBezTo>
                    <a:cubicBezTo>
                      <a:pt x="50" y="137"/>
                      <a:pt x="57" y="129"/>
                      <a:pt x="66" y="126"/>
                    </a:cubicBezTo>
                    <a:cubicBezTo>
                      <a:pt x="77" y="129"/>
                      <a:pt x="79" y="131"/>
                      <a:pt x="76" y="142"/>
                    </a:cubicBezTo>
                    <a:cubicBezTo>
                      <a:pt x="67" y="139"/>
                      <a:pt x="65" y="141"/>
                      <a:pt x="58" y="148"/>
                    </a:cubicBezTo>
                    <a:cubicBezTo>
                      <a:pt x="60" y="160"/>
                      <a:pt x="62" y="170"/>
                      <a:pt x="74" y="174"/>
                    </a:cubicBezTo>
                    <a:cubicBezTo>
                      <a:pt x="77" y="165"/>
                      <a:pt x="74" y="157"/>
                      <a:pt x="84" y="154"/>
                    </a:cubicBezTo>
                    <a:cubicBezTo>
                      <a:pt x="91" y="143"/>
                      <a:pt x="94" y="122"/>
                      <a:pt x="82" y="112"/>
                    </a:cubicBezTo>
                    <a:cubicBezTo>
                      <a:pt x="77" y="108"/>
                      <a:pt x="66" y="108"/>
                      <a:pt x="60" y="106"/>
                    </a:cubicBezTo>
                    <a:cubicBezTo>
                      <a:pt x="65" y="92"/>
                      <a:pt x="66" y="87"/>
                      <a:pt x="50" y="82"/>
                    </a:cubicBezTo>
                    <a:cubicBezTo>
                      <a:pt x="48" y="82"/>
                      <a:pt x="37" y="86"/>
                      <a:pt x="34" y="82"/>
                    </a:cubicBezTo>
                    <a:cubicBezTo>
                      <a:pt x="32" y="79"/>
                      <a:pt x="30" y="70"/>
                      <a:pt x="30" y="70"/>
                    </a:cubicBezTo>
                    <a:cubicBezTo>
                      <a:pt x="32" y="54"/>
                      <a:pt x="32" y="52"/>
                      <a:pt x="42" y="42"/>
                    </a:cubicBezTo>
                    <a:cubicBezTo>
                      <a:pt x="41" y="30"/>
                      <a:pt x="45" y="5"/>
                      <a:pt x="30" y="0"/>
                    </a:cubicBezTo>
                    <a:cubicBezTo>
                      <a:pt x="14" y="4"/>
                      <a:pt x="16" y="4"/>
                      <a:pt x="18" y="22"/>
                    </a:cubicBezTo>
                    <a:cubicBezTo>
                      <a:pt x="16" y="39"/>
                      <a:pt x="15" y="35"/>
                      <a:pt x="4" y="46"/>
                    </a:cubicBezTo>
                    <a:cubicBezTo>
                      <a:pt x="0" y="59"/>
                      <a:pt x="5" y="67"/>
                      <a:pt x="14" y="76"/>
                    </a:cubicBezTo>
                    <a:cubicBezTo>
                      <a:pt x="15" y="80"/>
                      <a:pt x="17" y="93"/>
                      <a:pt x="14" y="9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1" name="Freeform 31"/>
              <p:cNvSpPr>
                <a:spLocks/>
              </p:cNvSpPr>
              <p:nvPr userDrawn="1"/>
            </p:nvSpPr>
            <p:spPr bwMode="ltGray">
              <a:xfrm>
                <a:off x="2415" y="644"/>
                <a:ext cx="32" cy="41"/>
              </a:xfrm>
              <a:custGeom>
                <a:avLst/>
                <a:gdLst>
                  <a:gd name="T0" fmla="*/ 6 w 32"/>
                  <a:gd name="T1" fmla="*/ 24 h 50"/>
                  <a:gd name="T2" fmla="*/ 12 w 32"/>
                  <a:gd name="T3" fmla="*/ 0 h 50"/>
                  <a:gd name="T4" fmla="*/ 20 w 32"/>
                  <a:gd name="T5" fmla="*/ 16 h 50"/>
                  <a:gd name="T6" fmla="*/ 22 w 32"/>
                  <a:gd name="T7" fmla="*/ 24 h 50"/>
                  <a:gd name="T8" fmla="*/ 28 w 32"/>
                  <a:gd name="T9" fmla="*/ 26 h 50"/>
                  <a:gd name="T10" fmla="*/ 32 w 32"/>
                  <a:gd name="T11" fmla="*/ 38 h 50"/>
                  <a:gd name="T12" fmla="*/ 18 w 32"/>
                  <a:gd name="T13" fmla="*/ 50 h 50"/>
                  <a:gd name="T14" fmla="*/ 6 w 32"/>
                  <a:gd name="T15" fmla="*/ 2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50">
                    <a:moveTo>
                      <a:pt x="6" y="24"/>
                    </a:moveTo>
                    <a:cubicBezTo>
                      <a:pt x="0" y="15"/>
                      <a:pt x="3" y="6"/>
                      <a:pt x="12" y="0"/>
                    </a:cubicBezTo>
                    <a:cubicBezTo>
                      <a:pt x="23" y="3"/>
                      <a:pt x="23" y="5"/>
                      <a:pt x="20" y="16"/>
                    </a:cubicBezTo>
                    <a:cubicBezTo>
                      <a:pt x="21" y="19"/>
                      <a:pt x="20" y="22"/>
                      <a:pt x="22" y="24"/>
                    </a:cubicBezTo>
                    <a:cubicBezTo>
                      <a:pt x="23" y="26"/>
                      <a:pt x="27" y="24"/>
                      <a:pt x="28" y="26"/>
                    </a:cubicBezTo>
                    <a:cubicBezTo>
                      <a:pt x="30" y="29"/>
                      <a:pt x="32" y="38"/>
                      <a:pt x="32" y="38"/>
                    </a:cubicBezTo>
                    <a:cubicBezTo>
                      <a:pt x="29" y="46"/>
                      <a:pt x="26" y="47"/>
                      <a:pt x="18" y="50"/>
                    </a:cubicBezTo>
                    <a:cubicBezTo>
                      <a:pt x="12" y="41"/>
                      <a:pt x="18" y="24"/>
                      <a:pt x="6" y="2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2" name="Freeform 32"/>
              <p:cNvSpPr>
                <a:spLocks/>
              </p:cNvSpPr>
              <p:nvPr userDrawn="1"/>
            </p:nvSpPr>
            <p:spPr bwMode="ltGray">
              <a:xfrm>
                <a:off x="2349" y="654"/>
                <a:ext cx="45" cy="41"/>
              </a:xfrm>
              <a:custGeom>
                <a:avLst/>
                <a:gdLst>
                  <a:gd name="T0" fmla="*/ 0 w 43"/>
                  <a:gd name="T1" fmla="*/ 44 h 50"/>
                  <a:gd name="T2" fmla="*/ 22 w 43"/>
                  <a:gd name="T3" fmla="*/ 20 h 50"/>
                  <a:gd name="T4" fmla="*/ 36 w 43"/>
                  <a:gd name="T5" fmla="*/ 0 h 50"/>
                  <a:gd name="T6" fmla="*/ 24 w 43"/>
                  <a:gd name="T7" fmla="*/ 28 h 50"/>
                  <a:gd name="T8" fmla="*/ 2 w 43"/>
                  <a:gd name="T9" fmla="*/ 50 h 50"/>
                  <a:gd name="T10" fmla="*/ 0 w 43"/>
                  <a:gd name="T11" fmla="*/ 4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50">
                    <a:moveTo>
                      <a:pt x="0" y="44"/>
                    </a:moveTo>
                    <a:cubicBezTo>
                      <a:pt x="6" y="38"/>
                      <a:pt x="18" y="29"/>
                      <a:pt x="22" y="20"/>
                    </a:cubicBezTo>
                    <a:cubicBezTo>
                      <a:pt x="27" y="10"/>
                      <a:pt x="25" y="4"/>
                      <a:pt x="36" y="0"/>
                    </a:cubicBezTo>
                    <a:cubicBezTo>
                      <a:pt x="43" y="11"/>
                      <a:pt x="36" y="24"/>
                      <a:pt x="24" y="28"/>
                    </a:cubicBezTo>
                    <a:cubicBezTo>
                      <a:pt x="21" y="38"/>
                      <a:pt x="12" y="47"/>
                      <a:pt x="2" y="50"/>
                    </a:cubicBezTo>
                    <a:cubicBezTo>
                      <a:pt x="1" y="48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3" name="Freeform 33"/>
              <p:cNvSpPr>
                <a:spLocks/>
              </p:cNvSpPr>
              <p:nvPr userDrawn="1"/>
            </p:nvSpPr>
            <p:spPr bwMode="ltGray">
              <a:xfrm>
                <a:off x="4808" y="597"/>
                <a:ext cx="701" cy="438"/>
              </a:xfrm>
              <a:custGeom>
                <a:avLst/>
                <a:gdLst>
                  <a:gd name="T0" fmla="*/ 21 w 471"/>
                  <a:gd name="T1" fmla="*/ 280 h 281"/>
                  <a:gd name="T2" fmla="*/ 24 w 471"/>
                  <a:gd name="T3" fmla="*/ 250 h 281"/>
                  <a:gd name="T4" fmla="*/ 22 w 471"/>
                  <a:gd name="T5" fmla="*/ 245 h 281"/>
                  <a:gd name="T6" fmla="*/ 16 w 471"/>
                  <a:gd name="T7" fmla="*/ 218 h 281"/>
                  <a:gd name="T8" fmla="*/ 4 w 471"/>
                  <a:gd name="T9" fmla="*/ 215 h 281"/>
                  <a:gd name="T10" fmla="*/ 0 w 471"/>
                  <a:gd name="T11" fmla="*/ 191 h 281"/>
                  <a:gd name="T12" fmla="*/ 12 w 471"/>
                  <a:gd name="T13" fmla="*/ 180 h 281"/>
                  <a:gd name="T14" fmla="*/ 6 w 471"/>
                  <a:gd name="T15" fmla="*/ 165 h 281"/>
                  <a:gd name="T16" fmla="*/ 2 w 471"/>
                  <a:gd name="T17" fmla="*/ 160 h 281"/>
                  <a:gd name="T18" fmla="*/ 28 w 471"/>
                  <a:gd name="T19" fmla="*/ 120 h 281"/>
                  <a:gd name="T20" fmla="*/ 44 w 471"/>
                  <a:gd name="T21" fmla="*/ 96 h 281"/>
                  <a:gd name="T22" fmla="*/ 42 w 471"/>
                  <a:gd name="T23" fmla="*/ 70 h 281"/>
                  <a:gd name="T24" fmla="*/ 24 w 471"/>
                  <a:gd name="T25" fmla="*/ 43 h 281"/>
                  <a:gd name="T26" fmla="*/ 20 w 471"/>
                  <a:gd name="T27" fmla="*/ 32 h 281"/>
                  <a:gd name="T28" fmla="*/ 26 w 471"/>
                  <a:gd name="T29" fmla="*/ 36 h 281"/>
                  <a:gd name="T30" fmla="*/ 48 w 471"/>
                  <a:gd name="T31" fmla="*/ 35 h 281"/>
                  <a:gd name="T32" fmla="*/ 64 w 471"/>
                  <a:gd name="T33" fmla="*/ 11 h 281"/>
                  <a:gd name="T34" fmla="*/ 82 w 471"/>
                  <a:gd name="T35" fmla="*/ 0 h 281"/>
                  <a:gd name="T36" fmla="*/ 88 w 471"/>
                  <a:gd name="T37" fmla="*/ 2 h 281"/>
                  <a:gd name="T38" fmla="*/ 92 w 471"/>
                  <a:gd name="T39" fmla="*/ 9 h 281"/>
                  <a:gd name="T40" fmla="*/ 98 w 471"/>
                  <a:gd name="T41" fmla="*/ 5 h 281"/>
                  <a:gd name="T42" fmla="*/ 110 w 471"/>
                  <a:gd name="T43" fmla="*/ 8 h 281"/>
                  <a:gd name="T44" fmla="*/ 116 w 471"/>
                  <a:gd name="T45" fmla="*/ 9 h 281"/>
                  <a:gd name="T46" fmla="*/ 141 w 471"/>
                  <a:gd name="T47" fmla="*/ 14 h 281"/>
                  <a:gd name="T48" fmla="*/ 155 w 471"/>
                  <a:gd name="T49" fmla="*/ 24 h 281"/>
                  <a:gd name="T50" fmla="*/ 167 w 471"/>
                  <a:gd name="T51" fmla="*/ 17 h 281"/>
                  <a:gd name="T52" fmla="*/ 173 w 471"/>
                  <a:gd name="T53" fmla="*/ 14 h 281"/>
                  <a:gd name="T54" fmla="*/ 195 w 471"/>
                  <a:gd name="T55" fmla="*/ 14 h 281"/>
                  <a:gd name="T56" fmla="*/ 211 w 471"/>
                  <a:gd name="T57" fmla="*/ 32 h 281"/>
                  <a:gd name="T58" fmla="*/ 231 w 471"/>
                  <a:gd name="T59" fmla="*/ 59 h 281"/>
                  <a:gd name="T60" fmla="*/ 245 w 471"/>
                  <a:gd name="T61" fmla="*/ 70 h 281"/>
                  <a:gd name="T62" fmla="*/ 257 w 471"/>
                  <a:gd name="T63" fmla="*/ 68 h 281"/>
                  <a:gd name="T64" fmla="*/ 270 w 471"/>
                  <a:gd name="T65" fmla="*/ 65 h 281"/>
                  <a:gd name="T66" fmla="*/ 290 w 471"/>
                  <a:gd name="T67" fmla="*/ 71 h 281"/>
                  <a:gd name="T68" fmla="*/ 300 w 471"/>
                  <a:gd name="T69" fmla="*/ 81 h 281"/>
                  <a:gd name="T70" fmla="*/ 308 w 471"/>
                  <a:gd name="T71" fmla="*/ 90 h 281"/>
                  <a:gd name="T72" fmla="*/ 318 w 471"/>
                  <a:gd name="T73" fmla="*/ 111 h 281"/>
                  <a:gd name="T74" fmla="*/ 322 w 471"/>
                  <a:gd name="T75" fmla="*/ 120 h 281"/>
                  <a:gd name="T76" fmla="*/ 324 w 471"/>
                  <a:gd name="T77" fmla="*/ 125 h 281"/>
                  <a:gd name="T78" fmla="*/ 310 w 471"/>
                  <a:gd name="T79" fmla="*/ 142 h 281"/>
                  <a:gd name="T80" fmla="*/ 322 w 471"/>
                  <a:gd name="T81" fmla="*/ 141 h 281"/>
                  <a:gd name="T82" fmla="*/ 342 w 471"/>
                  <a:gd name="T83" fmla="*/ 155 h 281"/>
                  <a:gd name="T84" fmla="*/ 364 w 471"/>
                  <a:gd name="T85" fmla="*/ 157 h 281"/>
                  <a:gd name="T86" fmla="*/ 380 w 471"/>
                  <a:gd name="T87" fmla="*/ 168 h 281"/>
                  <a:gd name="T88" fmla="*/ 382 w 471"/>
                  <a:gd name="T89" fmla="*/ 172 h 281"/>
                  <a:gd name="T90" fmla="*/ 382 w 471"/>
                  <a:gd name="T91" fmla="*/ 176 h 281"/>
                  <a:gd name="T92" fmla="*/ 394 w 471"/>
                  <a:gd name="T93" fmla="*/ 172 h 281"/>
                  <a:gd name="T94" fmla="*/ 400 w 471"/>
                  <a:gd name="T95" fmla="*/ 171 h 281"/>
                  <a:gd name="T96" fmla="*/ 439 w 471"/>
                  <a:gd name="T97" fmla="*/ 185 h 281"/>
                  <a:gd name="T98" fmla="*/ 447 w 471"/>
                  <a:gd name="T99" fmla="*/ 199 h 281"/>
                  <a:gd name="T100" fmla="*/ 465 w 471"/>
                  <a:gd name="T101" fmla="*/ 201 h 281"/>
                  <a:gd name="T102" fmla="*/ 471 w 471"/>
                  <a:gd name="T103" fmla="*/ 215 h 281"/>
                  <a:gd name="T104" fmla="*/ 451 w 471"/>
                  <a:gd name="T105" fmla="*/ 258 h 281"/>
                  <a:gd name="T106" fmla="*/ 435 w 471"/>
                  <a:gd name="T107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71" h="281">
                    <a:moveTo>
                      <a:pt x="21" y="280"/>
                    </a:moveTo>
                    <a:cubicBezTo>
                      <a:pt x="32" y="281"/>
                      <a:pt x="25" y="253"/>
                      <a:pt x="24" y="250"/>
                    </a:cubicBezTo>
                    <a:cubicBezTo>
                      <a:pt x="23" y="248"/>
                      <a:pt x="22" y="245"/>
                      <a:pt x="22" y="245"/>
                    </a:cubicBezTo>
                    <a:cubicBezTo>
                      <a:pt x="21" y="243"/>
                      <a:pt x="20" y="221"/>
                      <a:pt x="16" y="218"/>
                    </a:cubicBezTo>
                    <a:cubicBezTo>
                      <a:pt x="13" y="216"/>
                      <a:pt x="4" y="215"/>
                      <a:pt x="4" y="215"/>
                    </a:cubicBezTo>
                    <a:cubicBezTo>
                      <a:pt x="0" y="207"/>
                      <a:pt x="3" y="200"/>
                      <a:pt x="0" y="191"/>
                    </a:cubicBezTo>
                    <a:cubicBezTo>
                      <a:pt x="2" y="185"/>
                      <a:pt x="7" y="186"/>
                      <a:pt x="12" y="180"/>
                    </a:cubicBezTo>
                    <a:cubicBezTo>
                      <a:pt x="14" y="172"/>
                      <a:pt x="14" y="169"/>
                      <a:pt x="6" y="165"/>
                    </a:cubicBezTo>
                    <a:cubicBezTo>
                      <a:pt x="4" y="163"/>
                      <a:pt x="2" y="162"/>
                      <a:pt x="2" y="160"/>
                    </a:cubicBezTo>
                    <a:cubicBezTo>
                      <a:pt x="2" y="150"/>
                      <a:pt x="16" y="123"/>
                      <a:pt x="28" y="120"/>
                    </a:cubicBezTo>
                    <a:cubicBezTo>
                      <a:pt x="32" y="111"/>
                      <a:pt x="40" y="105"/>
                      <a:pt x="44" y="96"/>
                    </a:cubicBezTo>
                    <a:cubicBezTo>
                      <a:pt x="39" y="83"/>
                      <a:pt x="38" y="85"/>
                      <a:pt x="42" y="70"/>
                    </a:cubicBezTo>
                    <a:cubicBezTo>
                      <a:pt x="38" y="60"/>
                      <a:pt x="34" y="48"/>
                      <a:pt x="24" y="43"/>
                    </a:cubicBezTo>
                    <a:cubicBezTo>
                      <a:pt x="18" y="36"/>
                      <a:pt x="10" y="37"/>
                      <a:pt x="20" y="32"/>
                    </a:cubicBezTo>
                    <a:cubicBezTo>
                      <a:pt x="27" y="34"/>
                      <a:pt x="26" y="32"/>
                      <a:pt x="26" y="36"/>
                    </a:cubicBezTo>
                    <a:cubicBezTo>
                      <a:pt x="34" y="41"/>
                      <a:pt x="39" y="39"/>
                      <a:pt x="48" y="35"/>
                    </a:cubicBezTo>
                    <a:cubicBezTo>
                      <a:pt x="45" y="22"/>
                      <a:pt x="48" y="14"/>
                      <a:pt x="64" y="11"/>
                    </a:cubicBezTo>
                    <a:cubicBezTo>
                      <a:pt x="71" y="8"/>
                      <a:pt x="75" y="3"/>
                      <a:pt x="82" y="0"/>
                    </a:cubicBezTo>
                    <a:cubicBezTo>
                      <a:pt x="84" y="1"/>
                      <a:pt x="88" y="0"/>
                      <a:pt x="88" y="2"/>
                    </a:cubicBezTo>
                    <a:cubicBezTo>
                      <a:pt x="90" y="12"/>
                      <a:pt x="75" y="13"/>
                      <a:pt x="92" y="9"/>
                    </a:cubicBezTo>
                    <a:cubicBezTo>
                      <a:pt x="94" y="8"/>
                      <a:pt x="96" y="5"/>
                      <a:pt x="98" y="5"/>
                    </a:cubicBezTo>
                    <a:cubicBezTo>
                      <a:pt x="102" y="4"/>
                      <a:pt x="106" y="7"/>
                      <a:pt x="110" y="8"/>
                    </a:cubicBezTo>
                    <a:cubicBezTo>
                      <a:pt x="112" y="8"/>
                      <a:pt x="116" y="9"/>
                      <a:pt x="116" y="9"/>
                    </a:cubicBezTo>
                    <a:cubicBezTo>
                      <a:pt x="122" y="16"/>
                      <a:pt x="129" y="13"/>
                      <a:pt x="141" y="14"/>
                    </a:cubicBezTo>
                    <a:cubicBezTo>
                      <a:pt x="143" y="21"/>
                      <a:pt x="147" y="22"/>
                      <a:pt x="155" y="24"/>
                    </a:cubicBezTo>
                    <a:cubicBezTo>
                      <a:pt x="159" y="22"/>
                      <a:pt x="163" y="20"/>
                      <a:pt x="167" y="17"/>
                    </a:cubicBezTo>
                    <a:cubicBezTo>
                      <a:pt x="169" y="16"/>
                      <a:pt x="173" y="14"/>
                      <a:pt x="173" y="14"/>
                    </a:cubicBezTo>
                    <a:cubicBezTo>
                      <a:pt x="195" y="26"/>
                      <a:pt x="175" y="20"/>
                      <a:pt x="195" y="14"/>
                    </a:cubicBezTo>
                    <a:cubicBezTo>
                      <a:pt x="207" y="17"/>
                      <a:pt x="201" y="26"/>
                      <a:pt x="211" y="32"/>
                    </a:cubicBezTo>
                    <a:cubicBezTo>
                      <a:pt x="214" y="38"/>
                      <a:pt x="224" y="55"/>
                      <a:pt x="231" y="59"/>
                    </a:cubicBezTo>
                    <a:cubicBezTo>
                      <a:pt x="241" y="70"/>
                      <a:pt x="235" y="67"/>
                      <a:pt x="245" y="70"/>
                    </a:cubicBezTo>
                    <a:cubicBezTo>
                      <a:pt x="249" y="69"/>
                      <a:pt x="253" y="69"/>
                      <a:pt x="257" y="68"/>
                    </a:cubicBezTo>
                    <a:cubicBezTo>
                      <a:pt x="261" y="67"/>
                      <a:pt x="270" y="65"/>
                      <a:pt x="270" y="65"/>
                    </a:cubicBezTo>
                    <a:cubicBezTo>
                      <a:pt x="278" y="66"/>
                      <a:pt x="283" y="67"/>
                      <a:pt x="290" y="71"/>
                    </a:cubicBezTo>
                    <a:cubicBezTo>
                      <a:pt x="304" y="88"/>
                      <a:pt x="282" y="62"/>
                      <a:pt x="300" y="81"/>
                    </a:cubicBezTo>
                    <a:cubicBezTo>
                      <a:pt x="302" y="84"/>
                      <a:pt x="308" y="90"/>
                      <a:pt x="308" y="90"/>
                    </a:cubicBezTo>
                    <a:cubicBezTo>
                      <a:pt x="311" y="98"/>
                      <a:pt x="315" y="103"/>
                      <a:pt x="318" y="111"/>
                    </a:cubicBezTo>
                    <a:cubicBezTo>
                      <a:pt x="319" y="114"/>
                      <a:pt x="321" y="117"/>
                      <a:pt x="322" y="120"/>
                    </a:cubicBezTo>
                    <a:cubicBezTo>
                      <a:pt x="323" y="122"/>
                      <a:pt x="324" y="125"/>
                      <a:pt x="324" y="125"/>
                    </a:cubicBezTo>
                    <a:cubicBezTo>
                      <a:pt x="321" y="132"/>
                      <a:pt x="313" y="134"/>
                      <a:pt x="310" y="142"/>
                    </a:cubicBezTo>
                    <a:cubicBezTo>
                      <a:pt x="313" y="151"/>
                      <a:pt x="317" y="146"/>
                      <a:pt x="322" y="141"/>
                    </a:cubicBezTo>
                    <a:cubicBezTo>
                      <a:pt x="341" y="143"/>
                      <a:pt x="339" y="142"/>
                      <a:pt x="342" y="155"/>
                    </a:cubicBezTo>
                    <a:cubicBezTo>
                      <a:pt x="351" y="150"/>
                      <a:pt x="355" y="152"/>
                      <a:pt x="364" y="157"/>
                    </a:cubicBezTo>
                    <a:cubicBezTo>
                      <a:pt x="369" y="162"/>
                      <a:pt x="372" y="166"/>
                      <a:pt x="380" y="168"/>
                    </a:cubicBezTo>
                    <a:cubicBezTo>
                      <a:pt x="381" y="169"/>
                      <a:pt x="383" y="171"/>
                      <a:pt x="382" y="172"/>
                    </a:cubicBezTo>
                    <a:cubicBezTo>
                      <a:pt x="380" y="176"/>
                      <a:pt x="368" y="172"/>
                      <a:pt x="382" y="176"/>
                    </a:cubicBezTo>
                    <a:cubicBezTo>
                      <a:pt x="386" y="175"/>
                      <a:pt x="390" y="173"/>
                      <a:pt x="394" y="172"/>
                    </a:cubicBezTo>
                    <a:cubicBezTo>
                      <a:pt x="396" y="172"/>
                      <a:pt x="400" y="171"/>
                      <a:pt x="400" y="171"/>
                    </a:cubicBezTo>
                    <a:cubicBezTo>
                      <a:pt x="413" y="177"/>
                      <a:pt x="427" y="179"/>
                      <a:pt x="439" y="185"/>
                    </a:cubicBezTo>
                    <a:cubicBezTo>
                      <a:pt x="441" y="190"/>
                      <a:pt x="445" y="194"/>
                      <a:pt x="447" y="199"/>
                    </a:cubicBezTo>
                    <a:cubicBezTo>
                      <a:pt x="453" y="198"/>
                      <a:pt x="460" y="195"/>
                      <a:pt x="465" y="201"/>
                    </a:cubicBezTo>
                    <a:cubicBezTo>
                      <a:pt x="468" y="205"/>
                      <a:pt x="471" y="215"/>
                      <a:pt x="471" y="215"/>
                    </a:cubicBezTo>
                    <a:cubicBezTo>
                      <a:pt x="468" y="231"/>
                      <a:pt x="469" y="248"/>
                      <a:pt x="451" y="258"/>
                    </a:cubicBezTo>
                    <a:cubicBezTo>
                      <a:pt x="447" y="262"/>
                      <a:pt x="437" y="275"/>
                      <a:pt x="435" y="281"/>
                    </a:cubicBezTo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4" name="Freeform 34"/>
              <p:cNvSpPr>
                <a:spLocks/>
              </p:cNvSpPr>
              <p:nvPr userDrawn="1"/>
            </p:nvSpPr>
            <p:spPr bwMode="ltGray">
              <a:xfrm>
                <a:off x="3880" y="-7"/>
                <a:ext cx="984" cy="692"/>
              </a:xfrm>
              <a:custGeom>
                <a:avLst/>
                <a:gdLst>
                  <a:gd name="T0" fmla="*/ 406 w 984"/>
                  <a:gd name="T1" fmla="*/ 6 h 844"/>
                  <a:gd name="T2" fmla="*/ 502 w 984"/>
                  <a:gd name="T3" fmla="*/ 34 h 844"/>
                  <a:gd name="T4" fmla="*/ 550 w 984"/>
                  <a:gd name="T5" fmla="*/ 38 h 844"/>
                  <a:gd name="T6" fmla="*/ 578 w 984"/>
                  <a:gd name="T7" fmla="*/ 130 h 844"/>
                  <a:gd name="T8" fmla="*/ 586 w 984"/>
                  <a:gd name="T9" fmla="*/ 90 h 844"/>
                  <a:gd name="T10" fmla="*/ 606 w 984"/>
                  <a:gd name="T11" fmla="*/ 70 h 844"/>
                  <a:gd name="T12" fmla="*/ 642 w 984"/>
                  <a:gd name="T13" fmla="*/ 126 h 844"/>
                  <a:gd name="T14" fmla="*/ 682 w 984"/>
                  <a:gd name="T15" fmla="*/ 98 h 844"/>
                  <a:gd name="T16" fmla="*/ 706 w 984"/>
                  <a:gd name="T17" fmla="*/ 86 h 844"/>
                  <a:gd name="T18" fmla="*/ 762 w 984"/>
                  <a:gd name="T19" fmla="*/ 2 h 844"/>
                  <a:gd name="T20" fmla="*/ 798 w 984"/>
                  <a:gd name="T21" fmla="*/ 70 h 844"/>
                  <a:gd name="T22" fmla="*/ 798 w 984"/>
                  <a:gd name="T23" fmla="*/ 130 h 844"/>
                  <a:gd name="T24" fmla="*/ 790 w 984"/>
                  <a:gd name="T25" fmla="*/ 158 h 844"/>
                  <a:gd name="T26" fmla="*/ 766 w 984"/>
                  <a:gd name="T27" fmla="*/ 162 h 844"/>
                  <a:gd name="T28" fmla="*/ 762 w 984"/>
                  <a:gd name="T29" fmla="*/ 186 h 844"/>
                  <a:gd name="T30" fmla="*/ 802 w 984"/>
                  <a:gd name="T31" fmla="*/ 226 h 844"/>
                  <a:gd name="T32" fmla="*/ 786 w 984"/>
                  <a:gd name="T33" fmla="*/ 322 h 844"/>
                  <a:gd name="T34" fmla="*/ 830 w 984"/>
                  <a:gd name="T35" fmla="*/ 414 h 844"/>
                  <a:gd name="T36" fmla="*/ 854 w 984"/>
                  <a:gd name="T37" fmla="*/ 450 h 844"/>
                  <a:gd name="T38" fmla="*/ 830 w 984"/>
                  <a:gd name="T39" fmla="*/ 450 h 844"/>
                  <a:gd name="T40" fmla="*/ 746 w 984"/>
                  <a:gd name="T41" fmla="*/ 378 h 844"/>
                  <a:gd name="T42" fmla="*/ 678 w 984"/>
                  <a:gd name="T43" fmla="*/ 402 h 844"/>
                  <a:gd name="T44" fmla="*/ 590 w 984"/>
                  <a:gd name="T45" fmla="*/ 442 h 844"/>
                  <a:gd name="T46" fmla="*/ 642 w 984"/>
                  <a:gd name="T47" fmla="*/ 578 h 844"/>
                  <a:gd name="T48" fmla="*/ 710 w 984"/>
                  <a:gd name="T49" fmla="*/ 610 h 844"/>
                  <a:gd name="T50" fmla="*/ 738 w 984"/>
                  <a:gd name="T51" fmla="*/ 550 h 844"/>
                  <a:gd name="T52" fmla="*/ 774 w 984"/>
                  <a:gd name="T53" fmla="*/ 570 h 844"/>
                  <a:gd name="T54" fmla="*/ 766 w 984"/>
                  <a:gd name="T55" fmla="*/ 630 h 844"/>
                  <a:gd name="T56" fmla="*/ 802 w 984"/>
                  <a:gd name="T57" fmla="*/ 670 h 844"/>
                  <a:gd name="T58" fmla="*/ 838 w 984"/>
                  <a:gd name="T59" fmla="*/ 658 h 844"/>
                  <a:gd name="T60" fmla="*/ 922 w 984"/>
                  <a:gd name="T61" fmla="*/ 806 h 844"/>
                  <a:gd name="T62" fmla="*/ 942 w 984"/>
                  <a:gd name="T63" fmla="*/ 826 h 844"/>
                  <a:gd name="T64" fmla="*/ 874 w 984"/>
                  <a:gd name="T65" fmla="*/ 810 h 844"/>
                  <a:gd name="T66" fmla="*/ 830 w 984"/>
                  <a:gd name="T67" fmla="*/ 758 h 844"/>
                  <a:gd name="T68" fmla="*/ 778 w 984"/>
                  <a:gd name="T69" fmla="*/ 710 h 844"/>
                  <a:gd name="T70" fmla="*/ 702 w 984"/>
                  <a:gd name="T71" fmla="*/ 662 h 844"/>
                  <a:gd name="T72" fmla="*/ 614 w 984"/>
                  <a:gd name="T73" fmla="*/ 646 h 844"/>
                  <a:gd name="T74" fmla="*/ 506 w 984"/>
                  <a:gd name="T75" fmla="*/ 594 h 844"/>
                  <a:gd name="T76" fmla="*/ 462 w 984"/>
                  <a:gd name="T77" fmla="*/ 506 h 844"/>
                  <a:gd name="T78" fmla="*/ 430 w 984"/>
                  <a:gd name="T79" fmla="*/ 462 h 844"/>
                  <a:gd name="T80" fmla="*/ 382 w 984"/>
                  <a:gd name="T81" fmla="*/ 430 h 844"/>
                  <a:gd name="T82" fmla="*/ 342 w 984"/>
                  <a:gd name="T83" fmla="*/ 370 h 844"/>
                  <a:gd name="T84" fmla="*/ 354 w 984"/>
                  <a:gd name="T85" fmla="*/ 414 h 844"/>
                  <a:gd name="T86" fmla="*/ 418 w 984"/>
                  <a:gd name="T87" fmla="*/ 494 h 844"/>
                  <a:gd name="T88" fmla="*/ 422 w 984"/>
                  <a:gd name="T89" fmla="*/ 526 h 844"/>
                  <a:gd name="T90" fmla="*/ 394 w 984"/>
                  <a:gd name="T91" fmla="*/ 498 h 844"/>
                  <a:gd name="T92" fmla="*/ 354 w 984"/>
                  <a:gd name="T93" fmla="*/ 466 h 844"/>
                  <a:gd name="T94" fmla="*/ 314 w 984"/>
                  <a:gd name="T95" fmla="*/ 402 h 844"/>
                  <a:gd name="T96" fmla="*/ 266 w 984"/>
                  <a:gd name="T97" fmla="*/ 346 h 844"/>
                  <a:gd name="T98" fmla="*/ 210 w 984"/>
                  <a:gd name="T99" fmla="*/ 314 h 844"/>
                  <a:gd name="T100" fmla="*/ 154 w 984"/>
                  <a:gd name="T101" fmla="*/ 238 h 844"/>
                  <a:gd name="T102" fmla="*/ 66 w 984"/>
                  <a:gd name="T103" fmla="*/ 66 h 844"/>
                  <a:gd name="T104" fmla="*/ 34 w 984"/>
                  <a:gd name="T105" fmla="*/ 38 h 844"/>
                  <a:gd name="T106" fmla="*/ 46 w 984"/>
                  <a:gd name="T107" fmla="*/ 22 h 844"/>
                  <a:gd name="T108" fmla="*/ 102 w 984"/>
                  <a:gd name="T109" fmla="*/ 70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84" h="844">
                    <a:moveTo>
                      <a:pt x="82" y="38"/>
                    </a:moveTo>
                    <a:lnTo>
                      <a:pt x="406" y="6"/>
                    </a:lnTo>
                    <a:cubicBezTo>
                      <a:pt x="497" y="22"/>
                      <a:pt x="465" y="0"/>
                      <a:pt x="474" y="54"/>
                    </a:cubicBezTo>
                    <a:cubicBezTo>
                      <a:pt x="492" y="48"/>
                      <a:pt x="484" y="40"/>
                      <a:pt x="502" y="34"/>
                    </a:cubicBezTo>
                    <a:cubicBezTo>
                      <a:pt x="510" y="37"/>
                      <a:pt x="517" y="46"/>
                      <a:pt x="526" y="46"/>
                    </a:cubicBezTo>
                    <a:cubicBezTo>
                      <a:pt x="534" y="46"/>
                      <a:pt x="550" y="38"/>
                      <a:pt x="550" y="38"/>
                    </a:cubicBezTo>
                    <a:cubicBezTo>
                      <a:pt x="556" y="55"/>
                      <a:pt x="552" y="60"/>
                      <a:pt x="542" y="74"/>
                    </a:cubicBezTo>
                    <a:cubicBezTo>
                      <a:pt x="555" y="114"/>
                      <a:pt x="550" y="102"/>
                      <a:pt x="578" y="130"/>
                    </a:cubicBezTo>
                    <a:cubicBezTo>
                      <a:pt x="584" y="148"/>
                      <a:pt x="590" y="148"/>
                      <a:pt x="606" y="138"/>
                    </a:cubicBezTo>
                    <a:cubicBezTo>
                      <a:pt x="600" y="119"/>
                      <a:pt x="594" y="107"/>
                      <a:pt x="586" y="90"/>
                    </a:cubicBezTo>
                    <a:cubicBezTo>
                      <a:pt x="583" y="82"/>
                      <a:pt x="578" y="66"/>
                      <a:pt x="578" y="66"/>
                    </a:cubicBezTo>
                    <a:cubicBezTo>
                      <a:pt x="585" y="44"/>
                      <a:pt x="597" y="56"/>
                      <a:pt x="606" y="70"/>
                    </a:cubicBezTo>
                    <a:cubicBezTo>
                      <a:pt x="609" y="86"/>
                      <a:pt x="608" y="117"/>
                      <a:pt x="626" y="90"/>
                    </a:cubicBezTo>
                    <a:cubicBezTo>
                      <a:pt x="648" y="97"/>
                      <a:pt x="646" y="104"/>
                      <a:pt x="642" y="126"/>
                    </a:cubicBezTo>
                    <a:cubicBezTo>
                      <a:pt x="650" y="150"/>
                      <a:pt x="665" y="141"/>
                      <a:pt x="682" y="130"/>
                    </a:cubicBezTo>
                    <a:cubicBezTo>
                      <a:pt x="689" y="108"/>
                      <a:pt x="673" y="124"/>
                      <a:pt x="682" y="98"/>
                    </a:cubicBezTo>
                    <a:cubicBezTo>
                      <a:pt x="683" y="94"/>
                      <a:pt x="690" y="96"/>
                      <a:pt x="694" y="94"/>
                    </a:cubicBezTo>
                    <a:cubicBezTo>
                      <a:pt x="698" y="92"/>
                      <a:pt x="702" y="89"/>
                      <a:pt x="706" y="86"/>
                    </a:cubicBezTo>
                    <a:cubicBezTo>
                      <a:pt x="717" y="54"/>
                      <a:pt x="688" y="54"/>
                      <a:pt x="742" y="46"/>
                    </a:cubicBezTo>
                    <a:cubicBezTo>
                      <a:pt x="748" y="27"/>
                      <a:pt x="741" y="9"/>
                      <a:pt x="762" y="2"/>
                    </a:cubicBezTo>
                    <a:cubicBezTo>
                      <a:pt x="788" y="11"/>
                      <a:pt x="777" y="38"/>
                      <a:pt x="802" y="46"/>
                    </a:cubicBezTo>
                    <a:cubicBezTo>
                      <a:pt x="831" y="36"/>
                      <a:pt x="805" y="63"/>
                      <a:pt x="798" y="70"/>
                    </a:cubicBezTo>
                    <a:cubicBezTo>
                      <a:pt x="789" y="96"/>
                      <a:pt x="787" y="96"/>
                      <a:pt x="802" y="118"/>
                    </a:cubicBezTo>
                    <a:cubicBezTo>
                      <a:pt x="801" y="122"/>
                      <a:pt x="801" y="127"/>
                      <a:pt x="798" y="130"/>
                    </a:cubicBezTo>
                    <a:cubicBezTo>
                      <a:pt x="794" y="133"/>
                      <a:pt x="784" y="129"/>
                      <a:pt x="782" y="134"/>
                    </a:cubicBezTo>
                    <a:cubicBezTo>
                      <a:pt x="780" y="142"/>
                      <a:pt x="790" y="158"/>
                      <a:pt x="790" y="158"/>
                    </a:cubicBezTo>
                    <a:cubicBezTo>
                      <a:pt x="786" y="161"/>
                      <a:pt x="783" y="165"/>
                      <a:pt x="778" y="166"/>
                    </a:cubicBezTo>
                    <a:cubicBezTo>
                      <a:pt x="774" y="167"/>
                      <a:pt x="769" y="159"/>
                      <a:pt x="766" y="162"/>
                    </a:cubicBezTo>
                    <a:cubicBezTo>
                      <a:pt x="758" y="170"/>
                      <a:pt x="794" y="182"/>
                      <a:pt x="794" y="182"/>
                    </a:cubicBezTo>
                    <a:cubicBezTo>
                      <a:pt x="804" y="211"/>
                      <a:pt x="775" y="190"/>
                      <a:pt x="762" y="186"/>
                    </a:cubicBezTo>
                    <a:cubicBezTo>
                      <a:pt x="767" y="194"/>
                      <a:pt x="773" y="202"/>
                      <a:pt x="778" y="210"/>
                    </a:cubicBezTo>
                    <a:cubicBezTo>
                      <a:pt x="783" y="218"/>
                      <a:pt x="802" y="226"/>
                      <a:pt x="802" y="226"/>
                    </a:cubicBezTo>
                    <a:cubicBezTo>
                      <a:pt x="813" y="242"/>
                      <a:pt x="804" y="245"/>
                      <a:pt x="810" y="262"/>
                    </a:cubicBezTo>
                    <a:cubicBezTo>
                      <a:pt x="803" y="282"/>
                      <a:pt x="793" y="301"/>
                      <a:pt x="786" y="322"/>
                    </a:cubicBezTo>
                    <a:cubicBezTo>
                      <a:pt x="783" y="330"/>
                      <a:pt x="778" y="346"/>
                      <a:pt x="778" y="346"/>
                    </a:cubicBezTo>
                    <a:cubicBezTo>
                      <a:pt x="785" y="366"/>
                      <a:pt x="817" y="394"/>
                      <a:pt x="830" y="414"/>
                    </a:cubicBezTo>
                    <a:cubicBezTo>
                      <a:pt x="835" y="422"/>
                      <a:pt x="841" y="430"/>
                      <a:pt x="846" y="438"/>
                    </a:cubicBezTo>
                    <a:cubicBezTo>
                      <a:pt x="849" y="442"/>
                      <a:pt x="854" y="450"/>
                      <a:pt x="854" y="450"/>
                    </a:cubicBezTo>
                    <a:cubicBezTo>
                      <a:pt x="853" y="457"/>
                      <a:pt x="855" y="466"/>
                      <a:pt x="850" y="470"/>
                    </a:cubicBezTo>
                    <a:cubicBezTo>
                      <a:pt x="844" y="475"/>
                      <a:pt x="831" y="451"/>
                      <a:pt x="830" y="450"/>
                    </a:cubicBezTo>
                    <a:cubicBezTo>
                      <a:pt x="811" y="431"/>
                      <a:pt x="789" y="421"/>
                      <a:pt x="774" y="398"/>
                    </a:cubicBezTo>
                    <a:cubicBezTo>
                      <a:pt x="769" y="379"/>
                      <a:pt x="766" y="371"/>
                      <a:pt x="746" y="378"/>
                    </a:cubicBezTo>
                    <a:cubicBezTo>
                      <a:pt x="717" y="368"/>
                      <a:pt x="730" y="368"/>
                      <a:pt x="706" y="374"/>
                    </a:cubicBezTo>
                    <a:cubicBezTo>
                      <a:pt x="688" y="402"/>
                      <a:pt x="699" y="395"/>
                      <a:pt x="678" y="402"/>
                    </a:cubicBezTo>
                    <a:cubicBezTo>
                      <a:pt x="654" y="386"/>
                      <a:pt x="650" y="390"/>
                      <a:pt x="618" y="394"/>
                    </a:cubicBezTo>
                    <a:cubicBezTo>
                      <a:pt x="607" y="411"/>
                      <a:pt x="601" y="426"/>
                      <a:pt x="590" y="442"/>
                    </a:cubicBezTo>
                    <a:cubicBezTo>
                      <a:pt x="600" y="471"/>
                      <a:pt x="593" y="459"/>
                      <a:pt x="606" y="478"/>
                    </a:cubicBezTo>
                    <a:cubicBezTo>
                      <a:pt x="593" y="518"/>
                      <a:pt x="622" y="548"/>
                      <a:pt x="642" y="578"/>
                    </a:cubicBezTo>
                    <a:cubicBezTo>
                      <a:pt x="651" y="591"/>
                      <a:pt x="651" y="601"/>
                      <a:pt x="666" y="606"/>
                    </a:cubicBezTo>
                    <a:cubicBezTo>
                      <a:pt x="680" y="627"/>
                      <a:pt x="691" y="623"/>
                      <a:pt x="710" y="610"/>
                    </a:cubicBezTo>
                    <a:cubicBezTo>
                      <a:pt x="729" y="616"/>
                      <a:pt x="729" y="606"/>
                      <a:pt x="734" y="590"/>
                    </a:cubicBezTo>
                    <a:cubicBezTo>
                      <a:pt x="735" y="577"/>
                      <a:pt x="731" y="562"/>
                      <a:pt x="738" y="550"/>
                    </a:cubicBezTo>
                    <a:cubicBezTo>
                      <a:pt x="742" y="543"/>
                      <a:pt x="762" y="542"/>
                      <a:pt x="762" y="542"/>
                    </a:cubicBezTo>
                    <a:cubicBezTo>
                      <a:pt x="783" y="547"/>
                      <a:pt x="786" y="552"/>
                      <a:pt x="774" y="570"/>
                    </a:cubicBezTo>
                    <a:cubicBezTo>
                      <a:pt x="779" y="590"/>
                      <a:pt x="790" y="605"/>
                      <a:pt x="770" y="618"/>
                    </a:cubicBezTo>
                    <a:cubicBezTo>
                      <a:pt x="769" y="622"/>
                      <a:pt x="764" y="626"/>
                      <a:pt x="766" y="630"/>
                    </a:cubicBezTo>
                    <a:cubicBezTo>
                      <a:pt x="768" y="634"/>
                      <a:pt x="775" y="634"/>
                      <a:pt x="778" y="638"/>
                    </a:cubicBezTo>
                    <a:cubicBezTo>
                      <a:pt x="788" y="651"/>
                      <a:pt x="786" y="660"/>
                      <a:pt x="802" y="670"/>
                    </a:cubicBezTo>
                    <a:cubicBezTo>
                      <a:pt x="810" y="667"/>
                      <a:pt x="818" y="665"/>
                      <a:pt x="826" y="662"/>
                    </a:cubicBezTo>
                    <a:cubicBezTo>
                      <a:pt x="830" y="661"/>
                      <a:pt x="838" y="658"/>
                      <a:pt x="838" y="658"/>
                    </a:cubicBezTo>
                    <a:cubicBezTo>
                      <a:pt x="857" y="664"/>
                      <a:pt x="864" y="680"/>
                      <a:pt x="870" y="698"/>
                    </a:cubicBezTo>
                    <a:cubicBezTo>
                      <a:pt x="859" y="731"/>
                      <a:pt x="887" y="794"/>
                      <a:pt x="922" y="806"/>
                    </a:cubicBezTo>
                    <a:cubicBezTo>
                      <a:pt x="938" y="801"/>
                      <a:pt x="941" y="792"/>
                      <a:pt x="958" y="798"/>
                    </a:cubicBezTo>
                    <a:cubicBezTo>
                      <a:pt x="984" y="837"/>
                      <a:pt x="928" y="784"/>
                      <a:pt x="942" y="826"/>
                    </a:cubicBezTo>
                    <a:cubicBezTo>
                      <a:pt x="936" y="844"/>
                      <a:pt x="930" y="844"/>
                      <a:pt x="914" y="834"/>
                    </a:cubicBezTo>
                    <a:cubicBezTo>
                      <a:pt x="903" y="817"/>
                      <a:pt x="890" y="821"/>
                      <a:pt x="874" y="810"/>
                    </a:cubicBezTo>
                    <a:cubicBezTo>
                      <a:pt x="851" y="776"/>
                      <a:pt x="882" y="816"/>
                      <a:pt x="854" y="794"/>
                    </a:cubicBezTo>
                    <a:cubicBezTo>
                      <a:pt x="843" y="785"/>
                      <a:pt x="840" y="768"/>
                      <a:pt x="830" y="758"/>
                    </a:cubicBezTo>
                    <a:cubicBezTo>
                      <a:pt x="824" y="739"/>
                      <a:pt x="817" y="724"/>
                      <a:pt x="798" y="718"/>
                    </a:cubicBezTo>
                    <a:cubicBezTo>
                      <a:pt x="791" y="696"/>
                      <a:pt x="800" y="712"/>
                      <a:pt x="778" y="710"/>
                    </a:cubicBezTo>
                    <a:cubicBezTo>
                      <a:pt x="767" y="709"/>
                      <a:pt x="746" y="702"/>
                      <a:pt x="746" y="702"/>
                    </a:cubicBezTo>
                    <a:cubicBezTo>
                      <a:pt x="729" y="691"/>
                      <a:pt x="720" y="674"/>
                      <a:pt x="702" y="662"/>
                    </a:cubicBezTo>
                    <a:cubicBezTo>
                      <a:pt x="694" y="665"/>
                      <a:pt x="687" y="673"/>
                      <a:pt x="678" y="674"/>
                    </a:cubicBezTo>
                    <a:cubicBezTo>
                      <a:pt x="657" y="677"/>
                      <a:pt x="630" y="657"/>
                      <a:pt x="614" y="646"/>
                    </a:cubicBezTo>
                    <a:cubicBezTo>
                      <a:pt x="600" y="637"/>
                      <a:pt x="580" y="639"/>
                      <a:pt x="566" y="630"/>
                    </a:cubicBezTo>
                    <a:cubicBezTo>
                      <a:pt x="546" y="617"/>
                      <a:pt x="525" y="607"/>
                      <a:pt x="506" y="594"/>
                    </a:cubicBezTo>
                    <a:cubicBezTo>
                      <a:pt x="513" y="572"/>
                      <a:pt x="509" y="551"/>
                      <a:pt x="490" y="538"/>
                    </a:cubicBezTo>
                    <a:cubicBezTo>
                      <a:pt x="485" y="522"/>
                      <a:pt x="476" y="515"/>
                      <a:pt x="462" y="506"/>
                    </a:cubicBezTo>
                    <a:cubicBezTo>
                      <a:pt x="441" y="474"/>
                      <a:pt x="469" y="513"/>
                      <a:pt x="442" y="486"/>
                    </a:cubicBezTo>
                    <a:cubicBezTo>
                      <a:pt x="436" y="480"/>
                      <a:pt x="436" y="468"/>
                      <a:pt x="430" y="462"/>
                    </a:cubicBezTo>
                    <a:cubicBezTo>
                      <a:pt x="427" y="459"/>
                      <a:pt x="422" y="459"/>
                      <a:pt x="418" y="458"/>
                    </a:cubicBezTo>
                    <a:cubicBezTo>
                      <a:pt x="407" y="447"/>
                      <a:pt x="382" y="430"/>
                      <a:pt x="382" y="430"/>
                    </a:cubicBezTo>
                    <a:cubicBezTo>
                      <a:pt x="371" y="413"/>
                      <a:pt x="358" y="399"/>
                      <a:pt x="346" y="382"/>
                    </a:cubicBezTo>
                    <a:cubicBezTo>
                      <a:pt x="344" y="378"/>
                      <a:pt x="345" y="373"/>
                      <a:pt x="342" y="370"/>
                    </a:cubicBezTo>
                    <a:cubicBezTo>
                      <a:pt x="339" y="367"/>
                      <a:pt x="334" y="367"/>
                      <a:pt x="330" y="366"/>
                    </a:cubicBezTo>
                    <a:cubicBezTo>
                      <a:pt x="322" y="390"/>
                      <a:pt x="342" y="398"/>
                      <a:pt x="354" y="414"/>
                    </a:cubicBezTo>
                    <a:cubicBezTo>
                      <a:pt x="368" y="432"/>
                      <a:pt x="372" y="446"/>
                      <a:pt x="390" y="458"/>
                    </a:cubicBezTo>
                    <a:cubicBezTo>
                      <a:pt x="409" y="487"/>
                      <a:pt x="399" y="475"/>
                      <a:pt x="418" y="494"/>
                    </a:cubicBezTo>
                    <a:cubicBezTo>
                      <a:pt x="423" y="510"/>
                      <a:pt x="428" y="517"/>
                      <a:pt x="442" y="526"/>
                    </a:cubicBezTo>
                    <a:cubicBezTo>
                      <a:pt x="450" y="550"/>
                      <a:pt x="432" y="533"/>
                      <a:pt x="422" y="526"/>
                    </a:cubicBezTo>
                    <a:cubicBezTo>
                      <a:pt x="399" y="492"/>
                      <a:pt x="430" y="532"/>
                      <a:pt x="402" y="510"/>
                    </a:cubicBezTo>
                    <a:cubicBezTo>
                      <a:pt x="398" y="507"/>
                      <a:pt x="397" y="501"/>
                      <a:pt x="394" y="498"/>
                    </a:cubicBezTo>
                    <a:cubicBezTo>
                      <a:pt x="391" y="495"/>
                      <a:pt x="386" y="493"/>
                      <a:pt x="382" y="490"/>
                    </a:cubicBezTo>
                    <a:cubicBezTo>
                      <a:pt x="377" y="474"/>
                      <a:pt x="370" y="471"/>
                      <a:pt x="354" y="466"/>
                    </a:cubicBezTo>
                    <a:cubicBezTo>
                      <a:pt x="344" y="452"/>
                      <a:pt x="340" y="447"/>
                      <a:pt x="346" y="430"/>
                    </a:cubicBezTo>
                    <a:cubicBezTo>
                      <a:pt x="338" y="418"/>
                      <a:pt x="314" y="402"/>
                      <a:pt x="314" y="402"/>
                    </a:cubicBezTo>
                    <a:cubicBezTo>
                      <a:pt x="306" y="390"/>
                      <a:pt x="298" y="378"/>
                      <a:pt x="290" y="366"/>
                    </a:cubicBezTo>
                    <a:cubicBezTo>
                      <a:pt x="284" y="357"/>
                      <a:pt x="273" y="354"/>
                      <a:pt x="266" y="346"/>
                    </a:cubicBezTo>
                    <a:cubicBezTo>
                      <a:pt x="263" y="342"/>
                      <a:pt x="262" y="337"/>
                      <a:pt x="258" y="334"/>
                    </a:cubicBezTo>
                    <a:cubicBezTo>
                      <a:pt x="243" y="324"/>
                      <a:pt x="225" y="324"/>
                      <a:pt x="210" y="314"/>
                    </a:cubicBezTo>
                    <a:cubicBezTo>
                      <a:pt x="201" y="300"/>
                      <a:pt x="194" y="291"/>
                      <a:pt x="178" y="286"/>
                    </a:cubicBezTo>
                    <a:cubicBezTo>
                      <a:pt x="160" y="260"/>
                      <a:pt x="192" y="247"/>
                      <a:pt x="154" y="238"/>
                    </a:cubicBezTo>
                    <a:cubicBezTo>
                      <a:pt x="111" y="209"/>
                      <a:pt x="106" y="149"/>
                      <a:pt x="90" y="102"/>
                    </a:cubicBezTo>
                    <a:cubicBezTo>
                      <a:pt x="86" y="90"/>
                      <a:pt x="76" y="73"/>
                      <a:pt x="66" y="66"/>
                    </a:cubicBezTo>
                    <a:cubicBezTo>
                      <a:pt x="58" y="60"/>
                      <a:pt x="42" y="50"/>
                      <a:pt x="42" y="50"/>
                    </a:cubicBezTo>
                    <a:cubicBezTo>
                      <a:pt x="39" y="46"/>
                      <a:pt x="38" y="41"/>
                      <a:pt x="34" y="38"/>
                    </a:cubicBezTo>
                    <a:cubicBezTo>
                      <a:pt x="27" y="34"/>
                      <a:pt x="10" y="30"/>
                      <a:pt x="10" y="30"/>
                    </a:cubicBezTo>
                    <a:cubicBezTo>
                      <a:pt x="0" y="1"/>
                      <a:pt x="31" y="17"/>
                      <a:pt x="46" y="22"/>
                    </a:cubicBezTo>
                    <a:cubicBezTo>
                      <a:pt x="65" y="51"/>
                      <a:pt x="61" y="41"/>
                      <a:pt x="86" y="58"/>
                    </a:cubicBezTo>
                    <a:cubicBezTo>
                      <a:pt x="94" y="70"/>
                      <a:pt x="94" y="93"/>
                      <a:pt x="102" y="70"/>
                    </a:cubicBezTo>
                    <a:cubicBezTo>
                      <a:pt x="95" y="49"/>
                      <a:pt x="82" y="62"/>
                      <a:pt x="82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5" name="Freeform 35"/>
              <p:cNvSpPr>
                <a:spLocks/>
              </p:cNvSpPr>
              <p:nvPr userDrawn="1"/>
            </p:nvSpPr>
            <p:spPr bwMode="ltGray">
              <a:xfrm>
                <a:off x="3577" y="490"/>
                <a:ext cx="36" cy="39"/>
              </a:xfrm>
              <a:custGeom>
                <a:avLst/>
                <a:gdLst>
                  <a:gd name="T0" fmla="*/ 6 w 36"/>
                  <a:gd name="T1" fmla="*/ 28 h 48"/>
                  <a:gd name="T2" fmla="*/ 10 w 36"/>
                  <a:gd name="T3" fmla="*/ 48 h 48"/>
                  <a:gd name="T4" fmla="*/ 6 w 36"/>
                  <a:gd name="T5" fmla="*/ 2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48">
                    <a:moveTo>
                      <a:pt x="6" y="28"/>
                    </a:moveTo>
                    <a:cubicBezTo>
                      <a:pt x="25" y="0"/>
                      <a:pt x="36" y="31"/>
                      <a:pt x="10" y="48"/>
                    </a:cubicBezTo>
                    <a:cubicBezTo>
                      <a:pt x="0" y="34"/>
                      <a:pt x="0" y="40"/>
                      <a:pt x="6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6" name="Freeform 36"/>
              <p:cNvSpPr>
                <a:spLocks/>
              </p:cNvSpPr>
              <p:nvPr userDrawn="1"/>
            </p:nvSpPr>
            <p:spPr bwMode="ltGray">
              <a:xfrm>
                <a:off x="3549" y="475"/>
                <a:ext cx="38" cy="29"/>
              </a:xfrm>
              <a:custGeom>
                <a:avLst/>
                <a:gdLst>
                  <a:gd name="T0" fmla="*/ 0 w 36"/>
                  <a:gd name="T1" fmla="*/ 5 h 37"/>
                  <a:gd name="T2" fmla="*/ 12 w 36"/>
                  <a:gd name="T3" fmla="*/ 1 h 37"/>
                  <a:gd name="T4" fmla="*/ 36 w 36"/>
                  <a:gd name="T5" fmla="*/ 17 h 37"/>
                  <a:gd name="T6" fmla="*/ 8 w 36"/>
                  <a:gd name="T7" fmla="*/ 17 h 37"/>
                  <a:gd name="T8" fmla="*/ 0 w 36"/>
                  <a:gd name="T9" fmla="*/ 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7">
                    <a:moveTo>
                      <a:pt x="0" y="5"/>
                    </a:moveTo>
                    <a:cubicBezTo>
                      <a:pt x="4" y="4"/>
                      <a:pt x="8" y="0"/>
                      <a:pt x="12" y="1"/>
                    </a:cubicBezTo>
                    <a:cubicBezTo>
                      <a:pt x="21" y="4"/>
                      <a:pt x="36" y="17"/>
                      <a:pt x="36" y="17"/>
                    </a:cubicBezTo>
                    <a:cubicBezTo>
                      <a:pt x="29" y="37"/>
                      <a:pt x="22" y="26"/>
                      <a:pt x="8" y="17"/>
                    </a:cubicBezTo>
                    <a:cubicBezTo>
                      <a:pt x="5" y="13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7" name="Freeform 37"/>
              <p:cNvSpPr>
                <a:spLocks/>
              </p:cNvSpPr>
              <p:nvPr userDrawn="1"/>
            </p:nvSpPr>
            <p:spPr bwMode="ltGray">
              <a:xfrm>
                <a:off x="4686" y="394"/>
                <a:ext cx="171" cy="81"/>
              </a:xfrm>
              <a:custGeom>
                <a:avLst/>
                <a:gdLst>
                  <a:gd name="T0" fmla="*/ 0 w 170"/>
                  <a:gd name="T1" fmla="*/ 49 h 96"/>
                  <a:gd name="T2" fmla="*/ 28 w 170"/>
                  <a:gd name="T3" fmla="*/ 25 h 96"/>
                  <a:gd name="T4" fmla="*/ 56 w 170"/>
                  <a:gd name="T5" fmla="*/ 21 h 96"/>
                  <a:gd name="T6" fmla="*/ 80 w 170"/>
                  <a:gd name="T7" fmla="*/ 9 h 96"/>
                  <a:gd name="T8" fmla="*/ 64 w 170"/>
                  <a:gd name="T9" fmla="*/ 25 h 96"/>
                  <a:gd name="T10" fmla="*/ 124 w 170"/>
                  <a:gd name="T11" fmla="*/ 49 h 96"/>
                  <a:gd name="T12" fmla="*/ 160 w 170"/>
                  <a:gd name="T13" fmla="*/ 65 h 96"/>
                  <a:gd name="T14" fmla="*/ 116 w 170"/>
                  <a:gd name="T15" fmla="*/ 77 h 96"/>
                  <a:gd name="T16" fmla="*/ 88 w 170"/>
                  <a:gd name="T17" fmla="*/ 57 h 96"/>
                  <a:gd name="T18" fmla="*/ 76 w 170"/>
                  <a:gd name="T19" fmla="*/ 53 h 96"/>
                  <a:gd name="T20" fmla="*/ 24 w 170"/>
                  <a:gd name="T21" fmla="*/ 41 h 96"/>
                  <a:gd name="T22" fmla="*/ 0 w 170"/>
                  <a:gd name="T23" fmla="*/ 4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0" h="96">
                    <a:moveTo>
                      <a:pt x="0" y="49"/>
                    </a:moveTo>
                    <a:cubicBezTo>
                      <a:pt x="5" y="33"/>
                      <a:pt x="12" y="30"/>
                      <a:pt x="28" y="25"/>
                    </a:cubicBezTo>
                    <a:cubicBezTo>
                      <a:pt x="20" y="0"/>
                      <a:pt x="42" y="16"/>
                      <a:pt x="56" y="21"/>
                    </a:cubicBezTo>
                    <a:cubicBezTo>
                      <a:pt x="56" y="21"/>
                      <a:pt x="77" y="6"/>
                      <a:pt x="80" y="9"/>
                    </a:cubicBezTo>
                    <a:cubicBezTo>
                      <a:pt x="85" y="14"/>
                      <a:pt x="71" y="23"/>
                      <a:pt x="64" y="25"/>
                    </a:cubicBezTo>
                    <a:cubicBezTo>
                      <a:pt x="82" y="37"/>
                      <a:pt x="103" y="42"/>
                      <a:pt x="124" y="49"/>
                    </a:cubicBezTo>
                    <a:cubicBezTo>
                      <a:pt x="136" y="53"/>
                      <a:pt x="160" y="65"/>
                      <a:pt x="160" y="65"/>
                    </a:cubicBezTo>
                    <a:cubicBezTo>
                      <a:pt x="170" y="96"/>
                      <a:pt x="134" y="83"/>
                      <a:pt x="116" y="77"/>
                    </a:cubicBezTo>
                    <a:cubicBezTo>
                      <a:pt x="109" y="57"/>
                      <a:pt x="116" y="66"/>
                      <a:pt x="88" y="57"/>
                    </a:cubicBezTo>
                    <a:cubicBezTo>
                      <a:pt x="84" y="56"/>
                      <a:pt x="76" y="53"/>
                      <a:pt x="76" y="53"/>
                    </a:cubicBezTo>
                    <a:cubicBezTo>
                      <a:pt x="57" y="34"/>
                      <a:pt x="53" y="37"/>
                      <a:pt x="24" y="41"/>
                    </a:cubicBezTo>
                    <a:cubicBezTo>
                      <a:pt x="9" y="51"/>
                      <a:pt x="17" y="49"/>
                      <a:pt x="0" y="4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8" name="Freeform 38"/>
              <p:cNvSpPr>
                <a:spLocks/>
              </p:cNvSpPr>
              <p:nvPr userDrawn="1"/>
            </p:nvSpPr>
            <p:spPr bwMode="ltGray">
              <a:xfrm>
                <a:off x="4867" y="460"/>
                <a:ext cx="138" cy="37"/>
              </a:xfrm>
              <a:custGeom>
                <a:avLst/>
                <a:gdLst>
                  <a:gd name="T0" fmla="*/ 0 w 138"/>
                  <a:gd name="T1" fmla="*/ 0 h 44"/>
                  <a:gd name="T2" fmla="*/ 52 w 138"/>
                  <a:gd name="T3" fmla="*/ 4 h 44"/>
                  <a:gd name="T4" fmla="*/ 88 w 138"/>
                  <a:gd name="T5" fmla="*/ 24 h 44"/>
                  <a:gd name="T6" fmla="*/ 112 w 138"/>
                  <a:gd name="T7" fmla="*/ 20 h 44"/>
                  <a:gd name="T8" fmla="*/ 108 w 138"/>
                  <a:gd name="T9" fmla="*/ 44 h 44"/>
                  <a:gd name="T10" fmla="*/ 64 w 138"/>
                  <a:gd name="T11" fmla="*/ 40 h 44"/>
                  <a:gd name="T12" fmla="*/ 0 w 138"/>
                  <a:gd name="T13" fmla="*/ 36 h 44"/>
                  <a:gd name="T14" fmla="*/ 28 w 138"/>
                  <a:gd name="T15" fmla="*/ 20 h 44"/>
                  <a:gd name="T16" fmla="*/ 0 w 138"/>
                  <a:gd name="T1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8" h="44">
                    <a:moveTo>
                      <a:pt x="0" y="0"/>
                    </a:moveTo>
                    <a:cubicBezTo>
                      <a:pt x="19" y="3"/>
                      <a:pt x="35" y="10"/>
                      <a:pt x="52" y="4"/>
                    </a:cubicBezTo>
                    <a:cubicBezTo>
                      <a:pt x="87" y="11"/>
                      <a:pt x="61" y="15"/>
                      <a:pt x="88" y="24"/>
                    </a:cubicBezTo>
                    <a:cubicBezTo>
                      <a:pt x="96" y="23"/>
                      <a:pt x="104" y="19"/>
                      <a:pt x="112" y="20"/>
                    </a:cubicBezTo>
                    <a:cubicBezTo>
                      <a:pt x="138" y="23"/>
                      <a:pt x="118" y="41"/>
                      <a:pt x="108" y="44"/>
                    </a:cubicBezTo>
                    <a:cubicBezTo>
                      <a:pt x="78" y="34"/>
                      <a:pt x="92" y="34"/>
                      <a:pt x="64" y="40"/>
                    </a:cubicBezTo>
                    <a:cubicBezTo>
                      <a:pt x="41" y="37"/>
                      <a:pt x="22" y="41"/>
                      <a:pt x="0" y="36"/>
                    </a:cubicBezTo>
                    <a:cubicBezTo>
                      <a:pt x="6" y="11"/>
                      <a:pt x="7" y="27"/>
                      <a:pt x="28" y="20"/>
                    </a:cubicBezTo>
                    <a:cubicBezTo>
                      <a:pt x="17" y="13"/>
                      <a:pt x="0" y="13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9" name="Freeform 39"/>
              <p:cNvSpPr>
                <a:spLocks/>
              </p:cNvSpPr>
              <p:nvPr userDrawn="1"/>
            </p:nvSpPr>
            <p:spPr bwMode="ltGray">
              <a:xfrm>
                <a:off x="4794" y="480"/>
                <a:ext cx="56" cy="34"/>
              </a:xfrm>
              <a:custGeom>
                <a:avLst/>
                <a:gdLst>
                  <a:gd name="T0" fmla="*/ 17 w 57"/>
                  <a:gd name="T1" fmla="*/ 25 h 42"/>
                  <a:gd name="T2" fmla="*/ 37 w 57"/>
                  <a:gd name="T3" fmla="*/ 13 h 42"/>
                  <a:gd name="T4" fmla="*/ 17 w 57"/>
                  <a:gd name="T5" fmla="*/ 2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" h="42">
                    <a:moveTo>
                      <a:pt x="17" y="25"/>
                    </a:moveTo>
                    <a:cubicBezTo>
                      <a:pt x="0" y="0"/>
                      <a:pt x="21" y="9"/>
                      <a:pt x="37" y="13"/>
                    </a:cubicBezTo>
                    <a:cubicBezTo>
                      <a:pt x="57" y="42"/>
                      <a:pt x="30" y="25"/>
                      <a:pt x="17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0" name="Freeform 40"/>
              <p:cNvSpPr>
                <a:spLocks/>
              </p:cNvSpPr>
              <p:nvPr userDrawn="1"/>
            </p:nvSpPr>
            <p:spPr bwMode="ltGray">
              <a:xfrm>
                <a:off x="4757" y="375"/>
                <a:ext cx="37" cy="44"/>
              </a:xfrm>
              <a:custGeom>
                <a:avLst/>
                <a:gdLst>
                  <a:gd name="T0" fmla="*/ 19 w 39"/>
                  <a:gd name="T1" fmla="*/ 32 h 52"/>
                  <a:gd name="T2" fmla="*/ 19 w 39"/>
                  <a:gd name="T3" fmla="*/ 0 h 52"/>
                  <a:gd name="T4" fmla="*/ 19 w 39"/>
                  <a:gd name="T5" fmla="*/ 3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52">
                    <a:moveTo>
                      <a:pt x="19" y="32"/>
                    </a:moveTo>
                    <a:cubicBezTo>
                      <a:pt x="13" y="14"/>
                      <a:pt x="0" y="13"/>
                      <a:pt x="19" y="0"/>
                    </a:cubicBezTo>
                    <a:cubicBezTo>
                      <a:pt x="23" y="5"/>
                      <a:pt x="39" y="52"/>
                      <a:pt x="19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1" name="Freeform 41"/>
              <p:cNvSpPr>
                <a:spLocks/>
              </p:cNvSpPr>
              <p:nvPr userDrawn="1"/>
            </p:nvSpPr>
            <p:spPr bwMode="ltGray">
              <a:xfrm>
                <a:off x="5054" y="507"/>
                <a:ext cx="45" cy="66"/>
              </a:xfrm>
              <a:custGeom>
                <a:avLst/>
                <a:gdLst>
                  <a:gd name="T0" fmla="*/ 4 w 44"/>
                  <a:gd name="T1" fmla="*/ 9 h 80"/>
                  <a:gd name="T2" fmla="*/ 20 w 44"/>
                  <a:gd name="T3" fmla="*/ 33 h 80"/>
                  <a:gd name="T4" fmla="*/ 24 w 44"/>
                  <a:gd name="T5" fmla="*/ 49 h 80"/>
                  <a:gd name="T6" fmla="*/ 36 w 44"/>
                  <a:gd name="T7" fmla="*/ 53 h 80"/>
                  <a:gd name="T8" fmla="*/ 24 w 44"/>
                  <a:gd name="T9" fmla="*/ 73 h 80"/>
                  <a:gd name="T10" fmla="*/ 0 w 44"/>
                  <a:gd name="T11" fmla="*/ 21 h 80"/>
                  <a:gd name="T12" fmla="*/ 4 w 44"/>
                  <a:gd name="T13" fmla="*/ 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80">
                    <a:moveTo>
                      <a:pt x="4" y="9"/>
                    </a:moveTo>
                    <a:cubicBezTo>
                      <a:pt x="9" y="17"/>
                      <a:pt x="18" y="24"/>
                      <a:pt x="20" y="33"/>
                    </a:cubicBezTo>
                    <a:cubicBezTo>
                      <a:pt x="21" y="38"/>
                      <a:pt x="21" y="45"/>
                      <a:pt x="24" y="49"/>
                    </a:cubicBezTo>
                    <a:cubicBezTo>
                      <a:pt x="27" y="52"/>
                      <a:pt x="32" y="52"/>
                      <a:pt x="36" y="53"/>
                    </a:cubicBezTo>
                    <a:cubicBezTo>
                      <a:pt x="41" y="68"/>
                      <a:pt x="44" y="80"/>
                      <a:pt x="24" y="73"/>
                    </a:cubicBezTo>
                    <a:cubicBezTo>
                      <a:pt x="19" y="55"/>
                      <a:pt x="11" y="37"/>
                      <a:pt x="0" y="21"/>
                    </a:cubicBezTo>
                    <a:cubicBezTo>
                      <a:pt x="4" y="4"/>
                      <a:pt x="4" y="0"/>
                      <a:pt x="4" y="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2" name="Freeform 42"/>
              <p:cNvSpPr>
                <a:spLocks/>
              </p:cNvSpPr>
              <p:nvPr userDrawn="1"/>
            </p:nvSpPr>
            <p:spPr bwMode="ltGray">
              <a:xfrm>
                <a:off x="4260" y="6"/>
                <a:ext cx="480" cy="100"/>
              </a:xfrm>
              <a:custGeom>
                <a:avLst/>
                <a:gdLst>
                  <a:gd name="T0" fmla="*/ 220 w 323"/>
                  <a:gd name="T1" fmla="*/ 1 h 64"/>
                  <a:gd name="T2" fmla="*/ 231 w 323"/>
                  <a:gd name="T3" fmla="*/ 8 h 64"/>
                  <a:gd name="T4" fmla="*/ 235 w 323"/>
                  <a:gd name="T5" fmla="*/ 0 h 64"/>
                  <a:gd name="T6" fmla="*/ 265 w 323"/>
                  <a:gd name="T7" fmla="*/ 0 h 64"/>
                  <a:gd name="T8" fmla="*/ 287 w 323"/>
                  <a:gd name="T9" fmla="*/ 17 h 64"/>
                  <a:gd name="T10" fmla="*/ 319 w 323"/>
                  <a:gd name="T11" fmla="*/ 10 h 64"/>
                  <a:gd name="T12" fmla="*/ 314 w 323"/>
                  <a:gd name="T13" fmla="*/ 29 h 64"/>
                  <a:gd name="T14" fmla="*/ 298 w 323"/>
                  <a:gd name="T15" fmla="*/ 46 h 64"/>
                  <a:gd name="T16" fmla="*/ 295 w 323"/>
                  <a:gd name="T17" fmla="*/ 29 h 64"/>
                  <a:gd name="T18" fmla="*/ 287 w 323"/>
                  <a:gd name="T19" fmla="*/ 31 h 64"/>
                  <a:gd name="T20" fmla="*/ 279 w 323"/>
                  <a:gd name="T21" fmla="*/ 29 h 64"/>
                  <a:gd name="T22" fmla="*/ 263 w 323"/>
                  <a:gd name="T23" fmla="*/ 21 h 64"/>
                  <a:gd name="T24" fmla="*/ 228 w 323"/>
                  <a:gd name="T25" fmla="*/ 38 h 64"/>
                  <a:gd name="T26" fmla="*/ 201 w 323"/>
                  <a:gd name="T27" fmla="*/ 44 h 64"/>
                  <a:gd name="T28" fmla="*/ 212 w 323"/>
                  <a:gd name="T29" fmla="*/ 57 h 64"/>
                  <a:gd name="T30" fmla="*/ 188 w 323"/>
                  <a:gd name="T31" fmla="*/ 63 h 64"/>
                  <a:gd name="T32" fmla="*/ 169 w 323"/>
                  <a:gd name="T33" fmla="*/ 61 h 64"/>
                  <a:gd name="T34" fmla="*/ 177 w 323"/>
                  <a:gd name="T35" fmla="*/ 57 h 64"/>
                  <a:gd name="T36" fmla="*/ 171 w 323"/>
                  <a:gd name="T37" fmla="*/ 40 h 64"/>
                  <a:gd name="T38" fmla="*/ 169 w 323"/>
                  <a:gd name="T39" fmla="*/ 31 h 64"/>
                  <a:gd name="T40" fmla="*/ 158 w 323"/>
                  <a:gd name="T41" fmla="*/ 23 h 64"/>
                  <a:gd name="T42" fmla="*/ 142 w 323"/>
                  <a:gd name="T43" fmla="*/ 27 h 64"/>
                  <a:gd name="T44" fmla="*/ 134 w 323"/>
                  <a:gd name="T45" fmla="*/ 27 h 64"/>
                  <a:gd name="T46" fmla="*/ 123 w 323"/>
                  <a:gd name="T47" fmla="*/ 25 h 64"/>
                  <a:gd name="T48" fmla="*/ 83 w 323"/>
                  <a:gd name="T49" fmla="*/ 2 h 64"/>
                  <a:gd name="T50" fmla="*/ 59 w 323"/>
                  <a:gd name="T51" fmla="*/ 14 h 64"/>
                  <a:gd name="T52" fmla="*/ 1 w 323"/>
                  <a:gd name="T53" fmla="*/ 0 h 64"/>
                  <a:gd name="T54" fmla="*/ 220 w 323"/>
                  <a:gd name="T55" fmla="*/ 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23" h="64">
                    <a:moveTo>
                      <a:pt x="220" y="1"/>
                    </a:moveTo>
                    <a:cubicBezTo>
                      <a:pt x="215" y="12"/>
                      <a:pt x="225" y="17"/>
                      <a:pt x="231" y="8"/>
                    </a:cubicBezTo>
                    <a:cubicBezTo>
                      <a:pt x="235" y="0"/>
                      <a:pt x="229" y="7"/>
                      <a:pt x="235" y="0"/>
                    </a:cubicBezTo>
                    <a:lnTo>
                      <a:pt x="265" y="0"/>
                    </a:lnTo>
                    <a:cubicBezTo>
                      <a:pt x="277" y="6"/>
                      <a:pt x="276" y="11"/>
                      <a:pt x="287" y="17"/>
                    </a:cubicBezTo>
                    <a:cubicBezTo>
                      <a:pt x="308" y="11"/>
                      <a:pt x="293" y="7"/>
                      <a:pt x="319" y="10"/>
                    </a:cubicBezTo>
                    <a:cubicBezTo>
                      <a:pt x="323" y="19"/>
                      <a:pt x="321" y="22"/>
                      <a:pt x="314" y="29"/>
                    </a:cubicBezTo>
                    <a:cubicBezTo>
                      <a:pt x="312" y="39"/>
                      <a:pt x="313" y="50"/>
                      <a:pt x="298" y="46"/>
                    </a:cubicBezTo>
                    <a:cubicBezTo>
                      <a:pt x="297" y="40"/>
                      <a:pt x="298" y="34"/>
                      <a:pt x="295" y="29"/>
                    </a:cubicBezTo>
                    <a:cubicBezTo>
                      <a:pt x="294" y="27"/>
                      <a:pt x="290" y="31"/>
                      <a:pt x="287" y="31"/>
                    </a:cubicBezTo>
                    <a:cubicBezTo>
                      <a:pt x="284" y="31"/>
                      <a:pt x="282" y="30"/>
                      <a:pt x="279" y="29"/>
                    </a:cubicBezTo>
                    <a:cubicBezTo>
                      <a:pt x="274" y="27"/>
                      <a:pt x="263" y="21"/>
                      <a:pt x="263" y="21"/>
                    </a:cubicBezTo>
                    <a:cubicBezTo>
                      <a:pt x="249" y="23"/>
                      <a:pt x="241" y="31"/>
                      <a:pt x="228" y="38"/>
                    </a:cubicBezTo>
                    <a:cubicBezTo>
                      <a:pt x="220" y="41"/>
                      <a:pt x="209" y="42"/>
                      <a:pt x="201" y="44"/>
                    </a:cubicBezTo>
                    <a:cubicBezTo>
                      <a:pt x="193" y="54"/>
                      <a:pt x="200" y="53"/>
                      <a:pt x="212" y="57"/>
                    </a:cubicBezTo>
                    <a:cubicBezTo>
                      <a:pt x="200" y="62"/>
                      <a:pt x="199" y="57"/>
                      <a:pt x="188" y="63"/>
                    </a:cubicBezTo>
                    <a:cubicBezTo>
                      <a:pt x="181" y="62"/>
                      <a:pt x="174" y="64"/>
                      <a:pt x="169" y="61"/>
                    </a:cubicBezTo>
                    <a:cubicBezTo>
                      <a:pt x="166" y="59"/>
                      <a:pt x="175" y="59"/>
                      <a:pt x="177" y="57"/>
                    </a:cubicBezTo>
                    <a:cubicBezTo>
                      <a:pt x="181" y="48"/>
                      <a:pt x="149" y="28"/>
                      <a:pt x="171" y="40"/>
                    </a:cubicBezTo>
                    <a:cubicBezTo>
                      <a:pt x="184" y="55"/>
                      <a:pt x="184" y="36"/>
                      <a:pt x="169" y="31"/>
                    </a:cubicBezTo>
                    <a:cubicBezTo>
                      <a:pt x="167" y="27"/>
                      <a:pt x="167" y="22"/>
                      <a:pt x="158" y="23"/>
                    </a:cubicBezTo>
                    <a:cubicBezTo>
                      <a:pt x="153" y="23"/>
                      <a:pt x="142" y="27"/>
                      <a:pt x="142" y="27"/>
                    </a:cubicBezTo>
                    <a:cubicBezTo>
                      <a:pt x="136" y="39"/>
                      <a:pt x="143" y="31"/>
                      <a:pt x="134" y="27"/>
                    </a:cubicBezTo>
                    <a:cubicBezTo>
                      <a:pt x="130" y="25"/>
                      <a:pt x="126" y="25"/>
                      <a:pt x="123" y="25"/>
                    </a:cubicBezTo>
                    <a:cubicBezTo>
                      <a:pt x="117" y="11"/>
                      <a:pt x="100" y="6"/>
                      <a:pt x="83" y="2"/>
                    </a:cubicBezTo>
                    <a:cubicBezTo>
                      <a:pt x="70" y="4"/>
                      <a:pt x="69" y="9"/>
                      <a:pt x="59" y="14"/>
                    </a:cubicBezTo>
                    <a:cubicBezTo>
                      <a:pt x="45" y="14"/>
                      <a:pt x="0" y="12"/>
                      <a:pt x="1" y="0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3" name="Freeform 43"/>
              <p:cNvSpPr>
                <a:spLocks/>
              </p:cNvSpPr>
              <p:nvPr userDrawn="1"/>
            </p:nvSpPr>
            <p:spPr bwMode="ltGray">
              <a:xfrm>
                <a:off x="3835" y="3"/>
                <a:ext cx="446" cy="49"/>
              </a:xfrm>
              <a:custGeom>
                <a:avLst/>
                <a:gdLst>
                  <a:gd name="T0" fmla="*/ 105 w 300"/>
                  <a:gd name="T1" fmla="*/ 31 h 31"/>
                  <a:gd name="T2" fmla="*/ 30 w 300"/>
                  <a:gd name="T3" fmla="*/ 1 h 31"/>
                  <a:gd name="T4" fmla="*/ 285 w 300"/>
                  <a:gd name="T5" fmla="*/ 0 h 31"/>
                  <a:gd name="T6" fmla="*/ 296 w 300"/>
                  <a:gd name="T7" fmla="*/ 14 h 31"/>
                  <a:gd name="T8" fmla="*/ 264 w 300"/>
                  <a:gd name="T9" fmla="*/ 16 h 31"/>
                  <a:gd name="T10" fmla="*/ 105 w 300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0" h="31">
                    <a:moveTo>
                      <a:pt x="105" y="31"/>
                    </a:moveTo>
                    <a:cubicBezTo>
                      <a:pt x="83" y="19"/>
                      <a:pt x="0" y="6"/>
                      <a:pt x="30" y="1"/>
                    </a:cubicBezTo>
                    <a:lnTo>
                      <a:pt x="285" y="0"/>
                    </a:lnTo>
                    <a:cubicBezTo>
                      <a:pt x="296" y="4"/>
                      <a:pt x="300" y="5"/>
                      <a:pt x="296" y="14"/>
                    </a:cubicBezTo>
                    <a:cubicBezTo>
                      <a:pt x="285" y="11"/>
                      <a:pt x="276" y="16"/>
                      <a:pt x="264" y="16"/>
                    </a:cubicBezTo>
                    <a:lnTo>
                      <a:pt x="105" y="3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4" name="Freeform 44"/>
              <p:cNvSpPr>
                <a:spLocks/>
              </p:cNvSpPr>
              <p:nvPr userDrawn="1"/>
            </p:nvSpPr>
            <p:spPr bwMode="ltGray">
              <a:xfrm>
                <a:off x="2853" y="74"/>
                <a:ext cx="42" cy="25"/>
              </a:xfrm>
              <a:custGeom>
                <a:avLst/>
                <a:gdLst>
                  <a:gd name="T0" fmla="*/ 0 w 41"/>
                  <a:gd name="T1" fmla="*/ 25 h 29"/>
                  <a:gd name="T2" fmla="*/ 12 w 41"/>
                  <a:gd name="T3" fmla="*/ 29 h 29"/>
                  <a:gd name="T4" fmla="*/ 0 w 41"/>
                  <a:gd name="T5" fmla="*/ 2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9">
                    <a:moveTo>
                      <a:pt x="0" y="25"/>
                    </a:moveTo>
                    <a:cubicBezTo>
                      <a:pt x="10" y="11"/>
                      <a:pt x="41" y="0"/>
                      <a:pt x="12" y="29"/>
                    </a:cubicBezTo>
                    <a:cubicBezTo>
                      <a:pt x="8" y="28"/>
                      <a:pt x="0" y="25"/>
                      <a:pt x="0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5" name="Freeform 45"/>
              <p:cNvSpPr>
                <a:spLocks/>
              </p:cNvSpPr>
              <p:nvPr userDrawn="1"/>
            </p:nvSpPr>
            <p:spPr bwMode="ltGray">
              <a:xfrm>
                <a:off x="1704" y="3"/>
                <a:ext cx="1022" cy="372"/>
              </a:xfrm>
              <a:custGeom>
                <a:avLst/>
                <a:gdLst>
                  <a:gd name="T0" fmla="*/ 73 w 436"/>
                  <a:gd name="T1" fmla="*/ 1 h 152"/>
                  <a:gd name="T2" fmla="*/ 436 w 436"/>
                  <a:gd name="T3" fmla="*/ 0 h 152"/>
                  <a:gd name="T4" fmla="*/ 416 w 436"/>
                  <a:gd name="T5" fmla="*/ 54 h 152"/>
                  <a:gd name="T6" fmla="*/ 397 w 436"/>
                  <a:gd name="T7" fmla="*/ 68 h 152"/>
                  <a:gd name="T8" fmla="*/ 392 w 436"/>
                  <a:gd name="T9" fmla="*/ 70 h 152"/>
                  <a:gd name="T10" fmla="*/ 375 w 436"/>
                  <a:gd name="T11" fmla="*/ 73 h 152"/>
                  <a:gd name="T12" fmla="*/ 361 w 436"/>
                  <a:gd name="T13" fmla="*/ 88 h 152"/>
                  <a:gd name="T14" fmla="*/ 362 w 436"/>
                  <a:gd name="T15" fmla="*/ 99 h 152"/>
                  <a:gd name="T16" fmla="*/ 364 w 436"/>
                  <a:gd name="T17" fmla="*/ 107 h 152"/>
                  <a:gd name="T18" fmla="*/ 366 w 436"/>
                  <a:gd name="T19" fmla="*/ 113 h 152"/>
                  <a:gd name="T20" fmla="*/ 362 w 436"/>
                  <a:gd name="T21" fmla="*/ 122 h 152"/>
                  <a:gd name="T22" fmla="*/ 351 w 436"/>
                  <a:gd name="T23" fmla="*/ 120 h 152"/>
                  <a:gd name="T24" fmla="*/ 342 w 436"/>
                  <a:gd name="T25" fmla="*/ 129 h 152"/>
                  <a:gd name="T26" fmla="*/ 347 w 436"/>
                  <a:gd name="T27" fmla="*/ 105 h 152"/>
                  <a:gd name="T28" fmla="*/ 338 w 436"/>
                  <a:gd name="T29" fmla="*/ 100 h 152"/>
                  <a:gd name="T30" fmla="*/ 344 w 436"/>
                  <a:gd name="T31" fmla="*/ 93 h 152"/>
                  <a:gd name="T32" fmla="*/ 342 w 436"/>
                  <a:gd name="T33" fmla="*/ 89 h 152"/>
                  <a:gd name="T34" fmla="*/ 320 w 436"/>
                  <a:gd name="T35" fmla="*/ 94 h 152"/>
                  <a:gd name="T36" fmla="*/ 317 w 436"/>
                  <a:gd name="T37" fmla="*/ 85 h 152"/>
                  <a:gd name="T38" fmla="*/ 297 w 436"/>
                  <a:gd name="T39" fmla="*/ 94 h 152"/>
                  <a:gd name="T40" fmla="*/ 320 w 436"/>
                  <a:gd name="T41" fmla="*/ 103 h 152"/>
                  <a:gd name="T42" fmla="*/ 305 w 436"/>
                  <a:gd name="T43" fmla="*/ 117 h 152"/>
                  <a:gd name="T44" fmla="*/ 311 w 436"/>
                  <a:gd name="T45" fmla="*/ 126 h 152"/>
                  <a:gd name="T46" fmla="*/ 315 w 436"/>
                  <a:gd name="T47" fmla="*/ 138 h 152"/>
                  <a:gd name="T48" fmla="*/ 309 w 436"/>
                  <a:gd name="T49" fmla="*/ 139 h 152"/>
                  <a:gd name="T50" fmla="*/ 314 w 436"/>
                  <a:gd name="T51" fmla="*/ 144 h 152"/>
                  <a:gd name="T52" fmla="*/ 307 w 436"/>
                  <a:gd name="T53" fmla="*/ 152 h 152"/>
                  <a:gd name="T54" fmla="*/ 0 w 436"/>
                  <a:gd name="T55" fmla="*/ 149 h 152"/>
                  <a:gd name="T56" fmla="*/ 73 w 436"/>
                  <a:gd name="T57" fmla="*/ 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36" h="152">
                    <a:moveTo>
                      <a:pt x="73" y="1"/>
                    </a:moveTo>
                    <a:lnTo>
                      <a:pt x="436" y="0"/>
                    </a:lnTo>
                    <a:cubicBezTo>
                      <a:pt x="430" y="15"/>
                      <a:pt x="429" y="42"/>
                      <a:pt x="416" y="54"/>
                    </a:cubicBezTo>
                    <a:cubicBezTo>
                      <a:pt x="410" y="60"/>
                      <a:pt x="405" y="63"/>
                      <a:pt x="397" y="68"/>
                    </a:cubicBezTo>
                    <a:cubicBezTo>
                      <a:pt x="396" y="69"/>
                      <a:pt x="392" y="70"/>
                      <a:pt x="392" y="70"/>
                    </a:cubicBezTo>
                    <a:cubicBezTo>
                      <a:pt x="377" y="63"/>
                      <a:pt x="385" y="68"/>
                      <a:pt x="375" y="73"/>
                    </a:cubicBezTo>
                    <a:cubicBezTo>
                      <a:pt x="371" y="82"/>
                      <a:pt x="371" y="83"/>
                      <a:pt x="361" y="88"/>
                    </a:cubicBezTo>
                    <a:cubicBezTo>
                      <a:pt x="359" y="92"/>
                      <a:pt x="364" y="93"/>
                      <a:pt x="362" y="99"/>
                    </a:cubicBezTo>
                    <a:cubicBezTo>
                      <a:pt x="363" y="102"/>
                      <a:pt x="364" y="105"/>
                      <a:pt x="364" y="107"/>
                    </a:cubicBezTo>
                    <a:cubicBezTo>
                      <a:pt x="365" y="109"/>
                      <a:pt x="366" y="111"/>
                      <a:pt x="366" y="113"/>
                    </a:cubicBezTo>
                    <a:cubicBezTo>
                      <a:pt x="365" y="115"/>
                      <a:pt x="364" y="120"/>
                      <a:pt x="362" y="122"/>
                    </a:cubicBezTo>
                    <a:cubicBezTo>
                      <a:pt x="359" y="123"/>
                      <a:pt x="354" y="119"/>
                      <a:pt x="351" y="120"/>
                    </a:cubicBezTo>
                    <a:cubicBezTo>
                      <a:pt x="347" y="129"/>
                      <a:pt x="352" y="127"/>
                      <a:pt x="342" y="129"/>
                    </a:cubicBezTo>
                    <a:cubicBezTo>
                      <a:pt x="340" y="123"/>
                      <a:pt x="345" y="111"/>
                      <a:pt x="347" y="105"/>
                    </a:cubicBezTo>
                    <a:cubicBezTo>
                      <a:pt x="347" y="100"/>
                      <a:pt x="338" y="102"/>
                      <a:pt x="338" y="100"/>
                    </a:cubicBezTo>
                    <a:cubicBezTo>
                      <a:pt x="338" y="98"/>
                      <a:pt x="344" y="95"/>
                      <a:pt x="344" y="93"/>
                    </a:cubicBezTo>
                    <a:cubicBezTo>
                      <a:pt x="344" y="92"/>
                      <a:pt x="344" y="89"/>
                      <a:pt x="342" y="89"/>
                    </a:cubicBezTo>
                    <a:cubicBezTo>
                      <a:pt x="339" y="89"/>
                      <a:pt x="324" y="94"/>
                      <a:pt x="320" y="94"/>
                    </a:cubicBezTo>
                    <a:cubicBezTo>
                      <a:pt x="317" y="86"/>
                      <a:pt x="328" y="88"/>
                      <a:pt x="317" y="85"/>
                    </a:cubicBezTo>
                    <a:cubicBezTo>
                      <a:pt x="311" y="91"/>
                      <a:pt x="306" y="93"/>
                      <a:pt x="297" y="94"/>
                    </a:cubicBezTo>
                    <a:cubicBezTo>
                      <a:pt x="300" y="104"/>
                      <a:pt x="307" y="101"/>
                      <a:pt x="320" y="103"/>
                    </a:cubicBezTo>
                    <a:cubicBezTo>
                      <a:pt x="318" y="109"/>
                      <a:pt x="311" y="111"/>
                      <a:pt x="305" y="117"/>
                    </a:cubicBezTo>
                    <a:lnTo>
                      <a:pt x="311" y="126"/>
                    </a:lnTo>
                    <a:lnTo>
                      <a:pt x="315" y="138"/>
                    </a:lnTo>
                    <a:lnTo>
                      <a:pt x="309" y="139"/>
                    </a:lnTo>
                    <a:lnTo>
                      <a:pt x="314" y="144"/>
                    </a:lnTo>
                    <a:lnTo>
                      <a:pt x="307" y="152"/>
                    </a:lnTo>
                    <a:lnTo>
                      <a:pt x="0" y="149"/>
                    </a:lnTo>
                    <a:lnTo>
                      <a:pt x="73" y="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6" name="Freeform 46"/>
              <p:cNvSpPr>
                <a:spLocks/>
              </p:cNvSpPr>
              <p:nvPr userDrawn="1"/>
            </p:nvSpPr>
            <p:spPr bwMode="ltGray">
              <a:xfrm>
                <a:off x="2729" y="-9"/>
                <a:ext cx="47" cy="134"/>
              </a:xfrm>
              <a:custGeom>
                <a:avLst/>
                <a:gdLst>
                  <a:gd name="T0" fmla="*/ 5 w 47"/>
                  <a:gd name="T1" fmla="*/ 156 h 165"/>
                  <a:gd name="T2" fmla="*/ 15 w 47"/>
                  <a:gd name="T3" fmla="*/ 108 h 165"/>
                  <a:gd name="T4" fmla="*/ 17 w 47"/>
                  <a:gd name="T5" fmla="*/ 68 h 165"/>
                  <a:gd name="T6" fmla="*/ 11 w 47"/>
                  <a:gd name="T7" fmla="*/ 40 h 165"/>
                  <a:gd name="T8" fmla="*/ 17 w 47"/>
                  <a:gd name="T9" fmla="*/ 12 h 165"/>
                  <a:gd name="T10" fmla="*/ 21 w 47"/>
                  <a:gd name="T11" fmla="*/ 0 h 165"/>
                  <a:gd name="T12" fmla="*/ 31 w 47"/>
                  <a:gd name="T13" fmla="*/ 30 h 165"/>
                  <a:gd name="T14" fmla="*/ 47 w 47"/>
                  <a:gd name="T15" fmla="*/ 98 h 165"/>
                  <a:gd name="T16" fmla="*/ 31 w 47"/>
                  <a:gd name="T17" fmla="*/ 108 h 165"/>
                  <a:gd name="T18" fmla="*/ 23 w 47"/>
                  <a:gd name="T19" fmla="*/ 126 h 165"/>
                  <a:gd name="T20" fmla="*/ 21 w 47"/>
                  <a:gd name="T21" fmla="*/ 132 h 165"/>
                  <a:gd name="T22" fmla="*/ 27 w 47"/>
                  <a:gd name="T23" fmla="*/ 134 h 165"/>
                  <a:gd name="T24" fmla="*/ 31 w 47"/>
                  <a:gd name="T25" fmla="*/ 146 h 165"/>
                  <a:gd name="T26" fmla="*/ 13 w 47"/>
                  <a:gd name="T27" fmla="*/ 148 h 165"/>
                  <a:gd name="T28" fmla="*/ 7 w 47"/>
                  <a:gd name="T29" fmla="*/ 160 h 165"/>
                  <a:gd name="T30" fmla="*/ 3 w 47"/>
                  <a:gd name="T31" fmla="*/ 154 h 165"/>
                  <a:gd name="T32" fmla="*/ 5 w 47"/>
                  <a:gd name="T33" fmla="*/ 156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" h="165">
                    <a:moveTo>
                      <a:pt x="5" y="156"/>
                    </a:moveTo>
                    <a:cubicBezTo>
                      <a:pt x="0" y="141"/>
                      <a:pt x="1" y="118"/>
                      <a:pt x="15" y="108"/>
                    </a:cubicBezTo>
                    <a:cubicBezTo>
                      <a:pt x="16" y="95"/>
                      <a:pt x="17" y="81"/>
                      <a:pt x="17" y="68"/>
                    </a:cubicBezTo>
                    <a:cubicBezTo>
                      <a:pt x="17" y="58"/>
                      <a:pt x="11" y="40"/>
                      <a:pt x="11" y="40"/>
                    </a:cubicBezTo>
                    <a:cubicBezTo>
                      <a:pt x="14" y="20"/>
                      <a:pt x="11" y="29"/>
                      <a:pt x="17" y="12"/>
                    </a:cubicBezTo>
                    <a:cubicBezTo>
                      <a:pt x="18" y="8"/>
                      <a:pt x="21" y="0"/>
                      <a:pt x="21" y="0"/>
                    </a:cubicBezTo>
                    <a:cubicBezTo>
                      <a:pt x="38" y="6"/>
                      <a:pt x="33" y="7"/>
                      <a:pt x="31" y="30"/>
                    </a:cubicBezTo>
                    <a:cubicBezTo>
                      <a:pt x="38" y="52"/>
                      <a:pt x="40" y="76"/>
                      <a:pt x="47" y="98"/>
                    </a:cubicBezTo>
                    <a:cubicBezTo>
                      <a:pt x="44" y="116"/>
                      <a:pt x="45" y="113"/>
                      <a:pt x="31" y="108"/>
                    </a:cubicBezTo>
                    <a:cubicBezTo>
                      <a:pt x="25" y="118"/>
                      <a:pt x="28" y="112"/>
                      <a:pt x="23" y="126"/>
                    </a:cubicBezTo>
                    <a:cubicBezTo>
                      <a:pt x="22" y="128"/>
                      <a:pt x="21" y="132"/>
                      <a:pt x="21" y="132"/>
                    </a:cubicBezTo>
                    <a:cubicBezTo>
                      <a:pt x="23" y="133"/>
                      <a:pt x="26" y="132"/>
                      <a:pt x="27" y="134"/>
                    </a:cubicBezTo>
                    <a:cubicBezTo>
                      <a:pt x="29" y="137"/>
                      <a:pt x="31" y="146"/>
                      <a:pt x="31" y="146"/>
                    </a:cubicBezTo>
                    <a:cubicBezTo>
                      <a:pt x="27" y="165"/>
                      <a:pt x="23" y="155"/>
                      <a:pt x="13" y="148"/>
                    </a:cubicBezTo>
                    <a:cubicBezTo>
                      <a:pt x="11" y="152"/>
                      <a:pt x="11" y="160"/>
                      <a:pt x="7" y="160"/>
                    </a:cubicBezTo>
                    <a:cubicBezTo>
                      <a:pt x="5" y="160"/>
                      <a:pt x="4" y="156"/>
                      <a:pt x="3" y="154"/>
                    </a:cubicBezTo>
                    <a:cubicBezTo>
                      <a:pt x="3" y="153"/>
                      <a:pt x="4" y="155"/>
                      <a:pt x="5" y="15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7" name="Freeform 47"/>
              <p:cNvSpPr>
                <a:spLocks/>
              </p:cNvSpPr>
              <p:nvPr userDrawn="1"/>
            </p:nvSpPr>
            <p:spPr bwMode="ltGray">
              <a:xfrm>
                <a:off x="2701" y="103"/>
                <a:ext cx="138" cy="84"/>
              </a:xfrm>
              <a:custGeom>
                <a:avLst/>
                <a:gdLst>
                  <a:gd name="T0" fmla="*/ 26 w 138"/>
                  <a:gd name="T1" fmla="*/ 61 h 103"/>
                  <a:gd name="T2" fmla="*/ 30 w 138"/>
                  <a:gd name="T3" fmla="*/ 43 h 103"/>
                  <a:gd name="T4" fmla="*/ 50 w 138"/>
                  <a:gd name="T5" fmla="*/ 33 h 103"/>
                  <a:gd name="T6" fmla="*/ 54 w 138"/>
                  <a:gd name="T7" fmla="*/ 45 h 103"/>
                  <a:gd name="T8" fmla="*/ 66 w 138"/>
                  <a:gd name="T9" fmla="*/ 49 h 103"/>
                  <a:gd name="T10" fmla="*/ 80 w 138"/>
                  <a:gd name="T11" fmla="*/ 55 h 103"/>
                  <a:gd name="T12" fmla="*/ 116 w 138"/>
                  <a:gd name="T13" fmla="*/ 33 h 103"/>
                  <a:gd name="T14" fmla="*/ 130 w 138"/>
                  <a:gd name="T15" fmla="*/ 17 h 103"/>
                  <a:gd name="T16" fmla="*/ 138 w 138"/>
                  <a:gd name="T17" fmla="*/ 11 h 103"/>
                  <a:gd name="T18" fmla="*/ 106 w 138"/>
                  <a:gd name="T19" fmla="*/ 49 h 103"/>
                  <a:gd name="T20" fmla="*/ 84 w 138"/>
                  <a:gd name="T21" fmla="*/ 67 h 103"/>
                  <a:gd name="T22" fmla="*/ 66 w 138"/>
                  <a:gd name="T23" fmla="*/ 81 h 103"/>
                  <a:gd name="T24" fmla="*/ 48 w 138"/>
                  <a:gd name="T25" fmla="*/ 103 h 103"/>
                  <a:gd name="T26" fmla="*/ 26 w 138"/>
                  <a:gd name="T27" fmla="*/ 89 h 103"/>
                  <a:gd name="T28" fmla="*/ 20 w 138"/>
                  <a:gd name="T29" fmla="*/ 87 h 103"/>
                  <a:gd name="T30" fmla="*/ 22 w 138"/>
                  <a:gd name="T31" fmla="*/ 97 h 103"/>
                  <a:gd name="T32" fmla="*/ 0 w 138"/>
                  <a:gd name="T33" fmla="*/ 97 h 103"/>
                  <a:gd name="T34" fmla="*/ 10 w 138"/>
                  <a:gd name="T35" fmla="*/ 79 h 103"/>
                  <a:gd name="T36" fmla="*/ 26 w 138"/>
                  <a:gd name="T37" fmla="*/ 61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8" h="103">
                    <a:moveTo>
                      <a:pt x="26" y="61"/>
                    </a:moveTo>
                    <a:cubicBezTo>
                      <a:pt x="29" y="53"/>
                      <a:pt x="33" y="51"/>
                      <a:pt x="30" y="43"/>
                    </a:cubicBezTo>
                    <a:cubicBezTo>
                      <a:pt x="33" y="27"/>
                      <a:pt x="37" y="24"/>
                      <a:pt x="50" y="33"/>
                    </a:cubicBezTo>
                    <a:cubicBezTo>
                      <a:pt x="51" y="37"/>
                      <a:pt x="53" y="41"/>
                      <a:pt x="54" y="45"/>
                    </a:cubicBezTo>
                    <a:cubicBezTo>
                      <a:pt x="55" y="49"/>
                      <a:pt x="66" y="49"/>
                      <a:pt x="66" y="49"/>
                    </a:cubicBezTo>
                    <a:cubicBezTo>
                      <a:pt x="75" y="43"/>
                      <a:pt x="77" y="45"/>
                      <a:pt x="80" y="55"/>
                    </a:cubicBezTo>
                    <a:cubicBezTo>
                      <a:pt x="92" y="47"/>
                      <a:pt x="101" y="37"/>
                      <a:pt x="116" y="33"/>
                    </a:cubicBezTo>
                    <a:cubicBezTo>
                      <a:pt x="125" y="19"/>
                      <a:pt x="120" y="24"/>
                      <a:pt x="130" y="17"/>
                    </a:cubicBezTo>
                    <a:cubicBezTo>
                      <a:pt x="134" y="11"/>
                      <a:pt x="134" y="0"/>
                      <a:pt x="138" y="11"/>
                    </a:cubicBezTo>
                    <a:cubicBezTo>
                      <a:pt x="135" y="31"/>
                      <a:pt x="126" y="45"/>
                      <a:pt x="106" y="49"/>
                    </a:cubicBezTo>
                    <a:cubicBezTo>
                      <a:pt x="97" y="55"/>
                      <a:pt x="93" y="61"/>
                      <a:pt x="84" y="67"/>
                    </a:cubicBezTo>
                    <a:cubicBezTo>
                      <a:pt x="80" y="79"/>
                      <a:pt x="79" y="79"/>
                      <a:pt x="66" y="81"/>
                    </a:cubicBezTo>
                    <a:cubicBezTo>
                      <a:pt x="60" y="90"/>
                      <a:pt x="57" y="97"/>
                      <a:pt x="48" y="103"/>
                    </a:cubicBezTo>
                    <a:cubicBezTo>
                      <a:pt x="42" y="94"/>
                      <a:pt x="37" y="93"/>
                      <a:pt x="26" y="89"/>
                    </a:cubicBezTo>
                    <a:cubicBezTo>
                      <a:pt x="24" y="88"/>
                      <a:pt x="20" y="87"/>
                      <a:pt x="20" y="87"/>
                    </a:cubicBezTo>
                    <a:cubicBezTo>
                      <a:pt x="10" y="90"/>
                      <a:pt x="14" y="94"/>
                      <a:pt x="22" y="97"/>
                    </a:cubicBezTo>
                    <a:cubicBezTo>
                      <a:pt x="14" y="103"/>
                      <a:pt x="9" y="100"/>
                      <a:pt x="0" y="97"/>
                    </a:cubicBezTo>
                    <a:cubicBezTo>
                      <a:pt x="2" y="87"/>
                      <a:pt x="1" y="82"/>
                      <a:pt x="10" y="79"/>
                    </a:cubicBezTo>
                    <a:cubicBezTo>
                      <a:pt x="15" y="63"/>
                      <a:pt x="14" y="69"/>
                      <a:pt x="26" y="6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8" name="Freeform 48"/>
              <p:cNvSpPr>
                <a:spLocks/>
              </p:cNvSpPr>
              <p:nvPr userDrawn="1"/>
            </p:nvSpPr>
            <p:spPr bwMode="ltGray">
              <a:xfrm>
                <a:off x="2553" y="182"/>
                <a:ext cx="187" cy="176"/>
              </a:xfrm>
              <a:custGeom>
                <a:avLst/>
                <a:gdLst>
                  <a:gd name="T0" fmla="*/ 158 w 188"/>
                  <a:gd name="T1" fmla="*/ 24 h 214"/>
                  <a:gd name="T2" fmla="*/ 160 w 188"/>
                  <a:gd name="T3" fmla="*/ 6 h 214"/>
                  <a:gd name="T4" fmla="*/ 170 w 188"/>
                  <a:gd name="T5" fmla="*/ 0 h 214"/>
                  <a:gd name="T6" fmla="*/ 182 w 188"/>
                  <a:gd name="T7" fmla="*/ 24 h 214"/>
                  <a:gd name="T8" fmla="*/ 188 w 188"/>
                  <a:gd name="T9" fmla="*/ 42 h 214"/>
                  <a:gd name="T10" fmla="*/ 178 w 188"/>
                  <a:gd name="T11" fmla="*/ 58 h 214"/>
                  <a:gd name="T12" fmla="*/ 170 w 188"/>
                  <a:gd name="T13" fmla="*/ 76 h 214"/>
                  <a:gd name="T14" fmla="*/ 162 w 188"/>
                  <a:gd name="T15" fmla="*/ 126 h 214"/>
                  <a:gd name="T16" fmla="*/ 144 w 188"/>
                  <a:gd name="T17" fmla="*/ 136 h 214"/>
                  <a:gd name="T18" fmla="*/ 120 w 188"/>
                  <a:gd name="T19" fmla="*/ 138 h 214"/>
                  <a:gd name="T20" fmla="*/ 112 w 188"/>
                  <a:gd name="T21" fmla="*/ 124 h 214"/>
                  <a:gd name="T22" fmla="*/ 102 w 188"/>
                  <a:gd name="T23" fmla="*/ 146 h 214"/>
                  <a:gd name="T24" fmla="*/ 90 w 188"/>
                  <a:gd name="T25" fmla="*/ 150 h 214"/>
                  <a:gd name="T26" fmla="*/ 80 w 188"/>
                  <a:gd name="T27" fmla="*/ 132 h 214"/>
                  <a:gd name="T28" fmla="*/ 58 w 188"/>
                  <a:gd name="T29" fmla="*/ 144 h 214"/>
                  <a:gd name="T30" fmla="*/ 76 w 188"/>
                  <a:gd name="T31" fmla="*/ 142 h 214"/>
                  <a:gd name="T32" fmla="*/ 78 w 188"/>
                  <a:gd name="T33" fmla="*/ 160 h 214"/>
                  <a:gd name="T34" fmla="*/ 58 w 188"/>
                  <a:gd name="T35" fmla="*/ 166 h 214"/>
                  <a:gd name="T36" fmla="*/ 34 w 188"/>
                  <a:gd name="T37" fmla="*/ 166 h 214"/>
                  <a:gd name="T38" fmla="*/ 36 w 188"/>
                  <a:gd name="T39" fmla="*/ 154 h 214"/>
                  <a:gd name="T40" fmla="*/ 46 w 188"/>
                  <a:gd name="T41" fmla="*/ 144 h 214"/>
                  <a:gd name="T42" fmla="*/ 34 w 188"/>
                  <a:gd name="T43" fmla="*/ 148 h 214"/>
                  <a:gd name="T44" fmla="*/ 26 w 188"/>
                  <a:gd name="T45" fmla="*/ 166 h 214"/>
                  <a:gd name="T46" fmla="*/ 30 w 188"/>
                  <a:gd name="T47" fmla="*/ 190 h 214"/>
                  <a:gd name="T48" fmla="*/ 14 w 188"/>
                  <a:gd name="T49" fmla="*/ 200 h 214"/>
                  <a:gd name="T50" fmla="*/ 0 w 188"/>
                  <a:gd name="T51" fmla="*/ 214 h 214"/>
                  <a:gd name="T52" fmla="*/ 8 w 188"/>
                  <a:gd name="T53" fmla="*/ 188 h 214"/>
                  <a:gd name="T54" fmla="*/ 0 w 188"/>
                  <a:gd name="T55" fmla="*/ 164 h 214"/>
                  <a:gd name="T56" fmla="*/ 14 w 188"/>
                  <a:gd name="T57" fmla="*/ 152 h 214"/>
                  <a:gd name="T58" fmla="*/ 32 w 188"/>
                  <a:gd name="T59" fmla="*/ 134 h 214"/>
                  <a:gd name="T60" fmla="*/ 44 w 188"/>
                  <a:gd name="T61" fmla="*/ 118 h 214"/>
                  <a:gd name="T62" fmla="*/ 72 w 188"/>
                  <a:gd name="T63" fmla="*/ 116 h 214"/>
                  <a:gd name="T64" fmla="*/ 84 w 188"/>
                  <a:gd name="T65" fmla="*/ 112 h 214"/>
                  <a:gd name="T66" fmla="*/ 114 w 188"/>
                  <a:gd name="T67" fmla="*/ 78 h 214"/>
                  <a:gd name="T68" fmla="*/ 120 w 188"/>
                  <a:gd name="T69" fmla="*/ 92 h 214"/>
                  <a:gd name="T70" fmla="*/ 132 w 188"/>
                  <a:gd name="T71" fmla="*/ 76 h 214"/>
                  <a:gd name="T72" fmla="*/ 150 w 188"/>
                  <a:gd name="T73" fmla="*/ 54 h 214"/>
                  <a:gd name="T74" fmla="*/ 154 w 188"/>
                  <a:gd name="T75" fmla="*/ 42 h 214"/>
                  <a:gd name="T76" fmla="*/ 148 w 188"/>
                  <a:gd name="T77" fmla="*/ 38 h 214"/>
                  <a:gd name="T78" fmla="*/ 152 w 188"/>
                  <a:gd name="T79" fmla="*/ 32 h 214"/>
                  <a:gd name="T80" fmla="*/ 158 w 188"/>
                  <a:gd name="T81" fmla="*/ 2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88" h="214">
                    <a:moveTo>
                      <a:pt x="158" y="24"/>
                    </a:moveTo>
                    <a:cubicBezTo>
                      <a:pt x="156" y="18"/>
                      <a:pt x="160" y="6"/>
                      <a:pt x="160" y="6"/>
                    </a:cubicBezTo>
                    <a:cubicBezTo>
                      <a:pt x="167" y="16"/>
                      <a:pt x="167" y="8"/>
                      <a:pt x="170" y="0"/>
                    </a:cubicBezTo>
                    <a:cubicBezTo>
                      <a:pt x="181" y="4"/>
                      <a:pt x="179" y="14"/>
                      <a:pt x="182" y="24"/>
                    </a:cubicBezTo>
                    <a:cubicBezTo>
                      <a:pt x="184" y="30"/>
                      <a:pt x="188" y="42"/>
                      <a:pt x="188" y="42"/>
                    </a:cubicBezTo>
                    <a:cubicBezTo>
                      <a:pt x="183" y="56"/>
                      <a:pt x="188" y="52"/>
                      <a:pt x="178" y="58"/>
                    </a:cubicBezTo>
                    <a:cubicBezTo>
                      <a:pt x="174" y="63"/>
                      <a:pt x="170" y="76"/>
                      <a:pt x="170" y="76"/>
                    </a:cubicBezTo>
                    <a:cubicBezTo>
                      <a:pt x="169" y="100"/>
                      <a:pt x="173" y="110"/>
                      <a:pt x="162" y="126"/>
                    </a:cubicBezTo>
                    <a:cubicBezTo>
                      <a:pt x="150" y="118"/>
                      <a:pt x="155" y="132"/>
                      <a:pt x="144" y="136"/>
                    </a:cubicBezTo>
                    <a:cubicBezTo>
                      <a:pt x="135" y="134"/>
                      <a:pt x="129" y="135"/>
                      <a:pt x="120" y="138"/>
                    </a:cubicBezTo>
                    <a:cubicBezTo>
                      <a:pt x="114" y="129"/>
                      <a:pt x="122" y="127"/>
                      <a:pt x="112" y="124"/>
                    </a:cubicBezTo>
                    <a:cubicBezTo>
                      <a:pt x="108" y="130"/>
                      <a:pt x="108" y="142"/>
                      <a:pt x="102" y="146"/>
                    </a:cubicBezTo>
                    <a:cubicBezTo>
                      <a:pt x="98" y="148"/>
                      <a:pt x="90" y="150"/>
                      <a:pt x="90" y="150"/>
                    </a:cubicBezTo>
                    <a:cubicBezTo>
                      <a:pt x="87" y="141"/>
                      <a:pt x="89" y="135"/>
                      <a:pt x="80" y="132"/>
                    </a:cubicBezTo>
                    <a:cubicBezTo>
                      <a:pt x="68" y="134"/>
                      <a:pt x="65" y="134"/>
                      <a:pt x="58" y="144"/>
                    </a:cubicBezTo>
                    <a:cubicBezTo>
                      <a:pt x="66" y="150"/>
                      <a:pt x="68" y="147"/>
                      <a:pt x="76" y="142"/>
                    </a:cubicBezTo>
                    <a:cubicBezTo>
                      <a:pt x="81" y="146"/>
                      <a:pt x="85" y="155"/>
                      <a:pt x="78" y="160"/>
                    </a:cubicBezTo>
                    <a:cubicBezTo>
                      <a:pt x="75" y="162"/>
                      <a:pt x="62" y="165"/>
                      <a:pt x="58" y="166"/>
                    </a:cubicBezTo>
                    <a:cubicBezTo>
                      <a:pt x="48" y="173"/>
                      <a:pt x="44" y="173"/>
                      <a:pt x="34" y="166"/>
                    </a:cubicBezTo>
                    <a:cubicBezTo>
                      <a:pt x="35" y="162"/>
                      <a:pt x="34" y="158"/>
                      <a:pt x="36" y="154"/>
                    </a:cubicBezTo>
                    <a:cubicBezTo>
                      <a:pt x="38" y="150"/>
                      <a:pt x="55" y="146"/>
                      <a:pt x="46" y="144"/>
                    </a:cubicBezTo>
                    <a:cubicBezTo>
                      <a:pt x="42" y="143"/>
                      <a:pt x="34" y="148"/>
                      <a:pt x="34" y="148"/>
                    </a:cubicBezTo>
                    <a:cubicBezTo>
                      <a:pt x="32" y="155"/>
                      <a:pt x="28" y="159"/>
                      <a:pt x="26" y="166"/>
                    </a:cubicBezTo>
                    <a:cubicBezTo>
                      <a:pt x="36" y="182"/>
                      <a:pt x="36" y="173"/>
                      <a:pt x="30" y="190"/>
                    </a:cubicBezTo>
                    <a:cubicBezTo>
                      <a:pt x="28" y="196"/>
                      <a:pt x="14" y="200"/>
                      <a:pt x="14" y="200"/>
                    </a:cubicBezTo>
                    <a:cubicBezTo>
                      <a:pt x="5" y="214"/>
                      <a:pt x="11" y="210"/>
                      <a:pt x="0" y="214"/>
                    </a:cubicBezTo>
                    <a:cubicBezTo>
                      <a:pt x="2" y="202"/>
                      <a:pt x="5" y="198"/>
                      <a:pt x="8" y="188"/>
                    </a:cubicBezTo>
                    <a:cubicBezTo>
                      <a:pt x="6" y="178"/>
                      <a:pt x="3" y="173"/>
                      <a:pt x="0" y="164"/>
                    </a:cubicBezTo>
                    <a:cubicBezTo>
                      <a:pt x="3" y="156"/>
                      <a:pt x="7" y="157"/>
                      <a:pt x="14" y="152"/>
                    </a:cubicBezTo>
                    <a:cubicBezTo>
                      <a:pt x="18" y="141"/>
                      <a:pt x="23" y="140"/>
                      <a:pt x="32" y="134"/>
                    </a:cubicBezTo>
                    <a:cubicBezTo>
                      <a:pt x="37" y="127"/>
                      <a:pt x="37" y="123"/>
                      <a:pt x="44" y="118"/>
                    </a:cubicBezTo>
                    <a:cubicBezTo>
                      <a:pt x="64" y="121"/>
                      <a:pt x="55" y="122"/>
                      <a:pt x="72" y="116"/>
                    </a:cubicBezTo>
                    <a:cubicBezTo>
                      <a:pt x="76" y="115"/>
                      <a:pt x="84" y="112"/>
                      <a:pt x="84" y="112"/>
                    </a:cubicBezTo>
                    <a:cubicBezTo>
                      <a:pt x="105" y="119"/>
                      <a:pt x="97" y="84"/>
                      <a:pt x="114" y="78"/>
                    </a:cubicBezTo>
                    <a:cubicBezTo>
                      <a:pt x="117" y="87"/>
                      <a:pt x="110" y="89"/>
                      <a:pt x="120" y="92"/>
                    </a:cubicBezTo>
                    <a:cubicBezTo>
                      <a:pt x="125" y="85"/>
                      <a:pt x="125" y="81"/>
                      <a:pt x="132" y="76"/>
                    </a:cubicBezTo>
                    <a:cubicBezTo>
                      <a:pt x="138" y="68"/>
                      <a:pt x="146" y="65"/>
                      <a:pt x="150" y="54"/>
                    </a:cubicBezTo>
                    <a:cubicBezTo>
                      <a:pt x="151" y="50"/>
                      <a:pt x="154" y="42"/>
                      <a:pt x="154" y="42"/>
                    </a:cubicBezTo>
                    <a:cubicBezTo>
                      <a:pt x="152" y="41"/>
                      <a:pt x="148" y="40"/>
                      <a:pt x="148" y="38"/>
                    </a:cubicBezTo>
                    <a:cubicBezTo>
                      <a:pt x="148" y="36"/>
                      <a:pt x="161" y="33"/>
                      <a:pt x="152" y="32"/>
                    </a:cubicBezTo>
                    <a:lnTo>
                      <a:pt x="158" y="24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9" name="Freeform 49"/>
              <p:cNvSpPr>
                <a:spLocks/>
              </p:cNvSpPr>
              <p:nvPr userDrawn="1"/>
            </p:nvSpPr>
            <p:spPr bwMode="ltGray">
              <a:xfrm>
                <a:off x="2677" y="233"/>
                <a:ext cx="14" cy="10"/>
              </a:xfrm>
              <a:custGeom>
                <a:avLst/>
                <a:gdLst>
                  <a:gd name="T0" fmla="*/ 0 w 13"/>
                  <a:gd name="T1" fmla="*/ 9 h 13"/>
                  <a:gd name="T2" fmla="*/ 4 w 13"/>
                  <a:gd name="T3" fmla="*/ 13 h 13"/>
                  <a:gd name="T4" fmla="*/ 0 w 13"/>
                  <a:gd name="T5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3">
                    <a:moveTo>
                      <a:pt x="0" y="9"/>
                    </a:moveTo>
                    <a:cubicBezTo>
                      <a:pt x="6" y="0"/>
                      <a:pt x="13" y="7"/>
                      <a:pt x="4" y="13"/>
                    </a:cubicBezTo>
                    <a:cubicBezTo>
                      <a:pt x="0" y="6"/>
                      <a:pt x="0" y="5"/>
                      <a:pt x="0" y="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0" name="Freeform 50"/>
              <p:cNvSpPr>
                <a:spLocks/>
              </p:cNvSpPr>
              <p:nvPr userDrawn="1"/>
            </p:nvSpPr>
            <p:spPr bwMode="ltGray">
              <a:xfrm>
                <a:off x="1627" y="353"/>
                <a:ext cx="813" cy="462"/>
              </a:xfrm>
              <a:custGeom>
                <a:avLst/>
                <a:gdLst>
                  <a:gd name="T0" fmla="*/ 812 w 812"/>
                  <a:gd name="T1" fmla="*/ 26 h 564"/>
                  <a:gd name="T2" fmla="*/ 778 w 812"/>
                  <a:gd name="T3" fmla="*/ 78 h 564"/>
                  <a:gd name="T4" fmla="*/ 748 w 812"/>
                  <a:gd name="T5" fmla="*/ 122 h 564"/>
                  <a:gd name="T6" fmla="*/ 722 w 812"/>
                  <a:gd name="T7" fmla="*/ 142 h 564"/>
                  <a:gd name="T8" fmla="*/ 634 w 812"/>
                  <a:gd name="T9" fmla="*/ 180 h 564"/>
                  <a:gd name="T10" fmla="*/ 632 w 812"/>
                  <a:gd name="T11" fmla="*/ 210 h 564"/>
                  <a:gd name="T12" fmla="*/ 604 w 812"/>
                  <a:gd name="T13" fmla="*/ 230 h 564"/>
                  <a:gd name="T14" fmla="*/ 620 w 812"/>
                  <a:gd name="T15" fmla="*/ 178 h 564"/>
                  <a:gd name="T16" fmla="*/ 576 w 812"/>
                  <a:gd name="T17" fmla="*/ 188 h 564"/>
                  <a:gd name="T18" fmla="*/ 556 w 812"/>
                  <a:gd name="T19" fmla="*/ 218 h 564"/>
                  <a:gd name="T20" fmla="*/ 596 w 812"/>
                  <a:gd name="T21" fmla="*/ 280 h 564"/>
                  <a:gd name="T22" fmla="*/ 594 w 812"/>
                  <a:gd name="T23" fmla="*/ 368 h 564"/>
                  <a:gd name="T24" fmla="*/ 542 w 812"/>
                  <a:gd name="T25" fmla="*/ 406 h 564"/>
                  <a:gd name="T26" fmla="*/ 522 w 812"/>
                  <a:gd name="T27" fmla="*/ 386 h 564"/>
                  <a:gd name="T28" fmla="*/ 482 w 812"/>
                  <a:gd name="T29" fmla="*/ 348 h 564"/>
                  <a:gd name="T30" fmla="*/ 462 w 812"/>
                  <a:gd name="T31" fmla="*/ 348 h 564"/>
                  <a:gd name="T32" fmla="*/ 450 w 812"/>
                  <a:gd name="T33" fmla="*/ 394 h 564"/>
                  <a:gd name="T34" fmla="*/ 500 w 812"/>
                  <a:gd name="T35" fmla="*/ 464 h 564"/>
                  <a:gd name="T36" fmla="*/ 510 w 812"/>
                  <a:gd name="T37" fmla="*/ 524 h 564"/>
                  <a:gd name="T38" fmla="*/ 526 w 812"/>
                  <a:gd name="T39" fmla="*/ 560 h 564"/>
                  <a:gd name="T40" fmla="*/ 492 w 812"/>
                  <a:gd name="T41" fmla="*/ 544 h 564"/>
                  <a:gd name="T42" fmla="*/ 470 w 812"/>
                  <a:gd name="T43" fmla="*/ 518 h 564"/>
                  <a:gd name="T44" fmla="*/ 422 w 812"/>
                  <a:gd name="T45" fmla="*/ 424 h 564"/>
                  <a:gd name="T46" fmla="*/ 426 w 812"/>
                  <a:gd name="T47" fmla="*/ 310 h 564"/>
                  <a:gd name="T48" fmla="*/ 422 w 812"/>
                  <a:gd name="T49" fmla="*/ 268 h 564"/>
                  <a:gd name="T50" fmla="*/ 412 w 812"/>
                  <a:gd name="T51" fmla="*/ 276 h 564"/>
                  <a:gd name="T52" fmla="*/ 386 w 812"/>
                  <a:gd name="T53" fmla="*/ 266 h 564"/>
                  <a:gd name="T54" fmla="*/ 360 w 812"/>
                  <a:gd name="T55" fmla="*/ 170 h 564"/>
                  <a:gd name="T56" fmla="*/ 330 w 812"/>
                  <a:gd name="T57" fmla="*/ 166 h 564"/>
                  <a:gd name="T58" fmla="*/ 288 w 812"/>
                  <a:gd name="T59" fmla="*/ 172 h 564"/>
                  <a:gd name="T60" fmla="*/ 242 w 812"/>
                  <a:gd name="T61" fmla="*/ 232 h 564"/>
                  <a:gd name="T62" fmla="*/ 196 w 812"/>
                  <a:gd name="T63" fmla="*/ 268 h 564"/>
                  <a:gd name="T64" fmla="*/ 184 w 812"/>
                  <a:gd name="T65" fmla="*/ 274 h 564"/>
                  <a:gd name="T66" fmla="*/ 160 w 812"/>
                  <a:gd name="T67" fmla="*/ 328 h 564"/>
                  <a:gd name="T68" fmla="*/ 152 w 812"/>
                  <a:gd name="T69" fmla="*/ 354 h 564"/>
                  <a:gd name="T70" fmla="*/ 128 w 812"/>
                  <a:gd name="T71" fmla="*/ 404 h 564"/>
                  <a:gd name="T72" fmla="*/ 94 w 812"/>
                  <a:gd name="T73" fmla="*/ 392 h 564"/>
                  <a:gd name="T74" fmla="*/ 66 w 812"/>
                  <a:gd name="T75" fmla="*/ 258 h 564"/>
                  <a:gd name="T76" fmla="*/ 72 w 812"/>
                  <a:gd name="T77" fmla="*/ 156 h 564"/>
                  <a:gd name="T78" fmla="*/ 44 w 812"/>
                  <a:gd name="T79" fmla="*/ 180 h 564"/>
                  <a:gd name="T80" fmla="*/ 20 w 812"/>
                  <a:gd name="T81" fmla="*/ 150 h 564"/>
                  <a:gd name="T82" fmla="*/ 24 w 812"/>
                  <a:gd name="T83" fmla="*/ 138 h 564"/>
                  <a:gd name="T84" fmla="*/ 0 w 812"/>
                  <a:gd name="T85" fmla="*/ 92 h 564"/>
                  <a:gd name="T86" fmla="*/ 798 w 812"/>
                  <a:gd name="T87" fmla="*/ 6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12" h="564">
                    <a:moveTo>
                      <a:pt x="798" y="6"/>
                    </a:moveTo>
                    <a:cubicBezTo>
                      <a:pt x="801" y="15"/>
                      <a:pt x="809" y="16"/>
                      <a:pt x="812" y="26"/>
                    </a:cubicBezTo>
                    <a:cubicBezTo>
                      <a:pt x="809" y="36"/>
                      <a:pt x="801" y="41"/>
                      <a:pt x="796" y="50"/>
                    </a:cubicBezTo>
                    <a:cubicBezTo>
                      <a:pt x="791" y="61"/>
                      <a:pt x="788" y="71"/>
                      <a:pt x="778" y="78"/>
                    </a:cubicBezTo>
                    <a:cubicBezTo>
                      <a:pt x="773" y="85"/>
                      <a:pt x="771" y="88"/>
                      <a:pt x="774" y="96"/>
                    </a:cubicBezTo>
                    <a:cubicBezTo>
                      <a:pt x="767" y="107"/>
                      <a:pt x="758" y="114"/>
                      <a:pt x="748" y="122"/>
                    </a:cubicBezTo>
                    <a:cubicBezTo>
                      <a:pt x="744" y="125"/>
                      <a:pt x="736" y="130"/>
                      <a:pt x="736" y="130"/>
                    </a:cubicBezTo>
                    <a:cubicBezTo>
                      <a:pt x="740" y="141"/>
                      <a:pt x="731" y="140"/>
                      <a:pt x="722" y="142"/>
                    </a:cubicBezTo>
                    <a:cubicBezTo>
                      <a:pt x="716" y="148"/>
                      <a:pt x="712" y="151"/>
                      <a:pt x="704" y="154"/>
                    </a:cubicBezTo>
                    <a:cubicBezTo>
                      <a:pt x="686" y="150"/>
                      <a:pt x="650" y="169"/>
                      <a:pt x="634" y="180"/>
                    </a:cubicBezTo>
                    <a:cubicBezTo>
                      <a:pt x="636" y="189"/>
                      <a:pt x="631" y="193"/>
                      <a:pt x="640" y="196"/>
                    </a:cubicBezTo>
                    <a:cubicBezTo>
                      <a:pt x="643" y="205"/>
                      <a:pt x="640" y="207"/>
                      <a:pt x="632" y="210"/>
                    </a:cubicBezTo>
                    <a:cubicBezTo>
                      <a:pt x="626" y="219"/>
                      <a:pt x="623" y="226"/>
                      <a:pt x="614" y="232"/>
                    </a:cubicBezTo>
                    <a:cubicBezTo>
                      <a:pt x="611" y="231"/>
                      <a:pt x="606" y="233"/>
                      <a:pt x="604" y="230"/>
                    </a:cubicBezTo>
                    <a:cubicBezTo>
                      <a:pt x="599" y="220"/>
                      <a:pt x="610" y="199"/>
                      <a:pt x="620" y="196"/>
                    </a:cubicBezTo>
                    <a:cubicBezTo>
                      <a:pt x="623" y="187"/>
                      <a:pt x="617" y="187"/>
                      <a:pt x="620" y="178"/>
                    </a:cubicBezTo>
                    <a:cubicBezTo>
                      <a:pt x="617" y="164"/>
                      <a:pt x="609" y="168"/>
                      <a:pt x="598" y="172"/>
                    </a:cubicBezTo>
                    <a:cubicBezTo>
                      <a:pt x="592" y="180"/>
                      <a:pt x="585" y="185"/>
                      <a:pt x="576" y="188"/>
                    </a:cubicBezTo>
                    <a:cubicBezTo>
                      <a:pt x="572" y="194"/>
                      <a:pt x="568" y="200"/>
                      <a:pt x="564" y="206"/>
                    </a:cubicBezTo>
                    <a:cubicBezTo>
                      <a:pt x="561" y="210"/>
                      <a:pt x="556" y="218"/>
                      <a:pt x="556" y="218"/>
                    </a:cubicBezTo>
                    <a:cubicBezTo>
                      <a:pt x="558" y="234"/>
                      <a:pt x="559" y="243"/>
                      <a:pt x="572" y="252"/>
                    </a:cubicBezTo>
                    <a:cubicBezTo>
                      <a:pt x="579" y="262"/>
                      <a:pt x="586" y="273"/>
                      <a:pt x="596" y="280"/>
                    </a:cubicBezTo>
                    <a:cubicBezTo>
                      <a:pt x="598" y="286"/>
                      <a:pt x="602" y="298"/>
                      <a:pt x="602" y="298"/>
                    </a:cubicBezTo>
                    <a:cubicBezTo>
                      <a:pt x="601" y="308"/>
                      <a:pt x="599" y="361"/>
                      <a:pt x="594" y="368"/>
                    </a:cubicBezTo>
                    <a:cubicBezTo>
                      <a:pt x="590" y="374"/>
                      <a:pt x="576" y="378"/>
                      <a:pt x="570" y="382"/>
                    </a:cubicBezTo>
                    <a:cubicBezTo>
                      <a:pt x="563" y="393"/>
                      <a:pt x="550" y="396"/>
                      <a:pt x="542" y="406"/>
                    </a:cubicBezTo>
                    <a:cubicBezTo>
                      <a:pt x="536" y="413"/>
                      <a:pt x="539" y="417"/>
                      <a:pt x="530" y="420"/>
                    </a:cubicBezTo>
                    <a:cubicBezTo>
                      <a:pt x="526" y="408"/>
                      <a:pt x="538" y="391"/>
                      <a:pt x="522" y="386"/>
                    </a:cubicBezTo>
                    <a:cubicBezTo>
                      <a:pt x="516" y="377"/>
                      <a:pt x="510" y="364"/>
                      <a:pt x="502" y="356"/>
                    </a:cubicBezTo>
                    <a:cubicBezTo>
                      <a:pt x="497" y="341"/>
                      <a:pt x="505" y="360"/>
                      <a:pt x="482" y="348"/>
                    </a:cubicBezTo>
                    <a:cubicBezTo>
                      <a:pt x="478" y="346"/>
                      <a:pt x="478" y="339"/>
                      <a:pt x="474" y="336"/>
                    </a:cubicBezTo>
                    <a:cubicBezTo>
                      <a:pt x="470" y="323"/>
                      <a:pt x="466" y="342"/>
                      <a:pt x="462" y="348"/>
                    </a:cubicBezTo>
                    <a:cubicBezTo>
                      <a:pt x="460" y="358"/>
                      <a:pt x="456" y="363"/>
                      <a:pt x="454" y="374"/>
                    </a:cubicBezTo>
                    <a:cubicBezTo>
                      <a:pt x="457" y="383"/>
                      <a:pt x="455" y="387"/>
                      <a:pt x="450" y="394"/>
                    </a:cubicBezTo>
                    <a:cubicBezTo>
                      <a:pt x="454" y="399"/>
                      <a:pt x="464" y="411"/>
                      <a:pt x="466" y="418"/>
                    </a:cubicBezTo>
                    <a:cubicBezTo>
                      <a:pt x="474" y="443"/>
                      <a:pt x="472" y="458"/>
                      <a:pt x="500" y="464"/>
                    </a:cubicBezTo>
                    <a:cubicBezTo>
                      <a:pt x="507" y="469"/>
                      <a:pt x="510" y="474"/>
                      <a:pt x="516" y="480"/>
                    </a:cubicBezTo>
                    <a:cubicBezTo>
                      <a:pt x="511" y="494"/>
                      <a:pt x="513" y="509"/>
                      <a:pt x="510" y="524"/>
                    </a:cubicBezTo>
                    <a:cubicBezTo>
                      <a:pt x="512" y="537"/>
                      <a:pt x="511" y="541"/>
                      <a:pt x="522" y="548"/>
                    </a:cubicBezTo>
                    <a:cubicBezTo>
                      <a:pt x="523" y="552"/>
                      <a:pt x="525" y="556"/>
                      <a:pt x="526" y="560"/>
                    </a:cubicBezTo>
                    <a:cubicBezTo>
                      <a:pt x="527" y="564"/>
                      <a:pt x="514" y="556"/>
                      <a:pt x="514" y="556"/>
                    </a:cubicBezTo>
                    <a:cubicBezTo>
                      <a:pt x="502" y="564"/>
                      <a:pt x="501" y="551"/>
                      <a:pt x="492" y="544"/>
                    </a:cubicBezTo>
                    <a:cubicBezTo>
                      <a:pt x="488" y="541"/>
                      <a:pt x="480" y="536"/>
                      <a:pt x="480" y="536"/>
                    </a:cubicBezTo>
                    <a:cubicBezTo>
                      <a:pt x="471" y="522"/>
                      <a:pt x="474" y="529"/>
                      <a:pt x="470" y="518"/>
                    </a:cubicBezTo>
                    <a:cubicBezTo>
                      <a:pt x="467" y="491"/>
                      <a:pt x="461" y="446"/>
                      <a:pt x="436" y="430"/>
                    </a:cubicBezTo>
                    <a:cubicBezTo>
                      <a:pt x="428" y="433"/>
                      <a:pt x="425" y="433"/>
                      <a:pt x="422" y="424"/>
                    </a:cubicBezTo>
                    <a:cubicBezTo>
                      <a:pt x="427" y="404"/>
                      <a:pt x="432" y="383"/>
                      <a:pt x="438" y="364"/>
                    </a:cubicBezTo>
                    <a:cubicBezTo>
                      <a:pt x="436" y="343"/>
                      <a:pt x="431" y="330"/>
                      <a:pt x="426" y="310"/>
                    </a:cubicBezTo>
                    <a:cubicBezTo>
                      <a:pt x="429" y="302"/>
                      <a:pt x="425" y="300"/>
                      <a:pt x="422" y="292"/>
                    </a:cubicBezTo>
                    <a:cubicBezTo>
                      <a:pt x="424" y="282"/>
                      <a:pt x="428" y="277"/>
                      <a:pt x="422" y="268"/>
                    </a:cubicBezTo>
                    <a:cubicBezTo>
                      <a:pt x="420" y="269"/>
                      <a:pt x="418" y="269"/>
                      <a:pt x="416" y="270"/>
                    </a:cubicBezTo>
                    <a:cubicBezTo>
                      <a:pt x="414" y="272"/>
                      <a:pt x="414" y="275"/>
                      <a:pt x="412" y="276"/>
                    </a:cubicBezTo>
                    <a:cubicBezTo>
                      <a:pt x="408" y="278"/>
                      <a:pt x="400" y="280"/>
                      <a:pt x="400" y="280"/>
                    </a:cubicBezTo>
                    <a:cubicBezTo>
                      <a:pt x="394" y="274"/>
                      <a:pt x="389" y="274"/>
                      <a:pt x="386" y="266"/>
                    </a:cubicBezTo>
                    <a:cubicBezTo>
                      <a:pt x="391" y="251"/>
                      <a:pt x="379" y="206"/>
                      <a:pt x="364" y="196"/>
                    </a:cubicBezTo>
                    <a:cubicBezTo>
                      <a:pt x="357" y="186"/>
                      <a:pt x="358" y="182"/>
                      <a:pt x="360" y="170"/>
                    </a:cubicBezTo>
                    <a:cubicBezTo>
                      <a:pt x="358" y="160"/>
                      <a:pt x="356" y="147"/>
                      <a:pt x="346" y="144"/>
                    </a:cubicBezTo>
                    <a:cubicBezTo>
                      <a:pt x="343" y="154"/>
                      <a:pt x="338" y="160"/>
                      <a:pt x="330" y="166"/>
                    </a:cubicBezTo>
                    <a:cubicBezTo>
                      <a:pt x="323" y="164"/>
                      <a:pt x="308" y="160"/>
                      <a:pt x="308" y="160"/>
                    </a:cubicBezTo>
                    <a:cubicBezTo>
                      <a:pt x="296" y="162"/>
                      <a:pt x="297" y="166"/>
                      <a:pt x="288" y="172"/>
                    </a:cubicBezTo>
                    <a:cubicBezTo>
                      <a:pt x="284" y="185"/>
                      <a:pt x="282" y="191"/>
                      <a:pt x="268" y="196"/>
                    </a:cubicBezTo>
                    <a:cubicBezTo>
                      <a:pt x="264" y="200"/>
                      <a:pt x="243" y="231"/>
                      <a:pt x="242" y="232"/>
                    </a:cubicBezTo>
                    <a:cubicBezTo>
                      <a:pt x="231" y="239"/>
                      <a:pt x="215" y="247"/>
                      <a:pt x="206" y="256"/>
                    </a:cubicBezTo>
                    <a:cubicBezTo>
                      <a:pt x="202" y="260"/>
                      <a:pt x="200" y="265"/>
                      <a:pt x="196" y="268"/>
                    </a:cubicBezTo>
                    <a:cubicBezTo>
                      <a:pt x="194" y="269"/>
                      <a:pt x="192" y="269"/>
                      <a:pt x="190" y="270"/>
                    </a:cubicBezTo>
                    <a:cubicBezTo>
                      <a:pt x="188" y="271"/>
                      <a:pt x="186" y="272"/>
                      <a:pt x="184" y="274"/>
                    </a:cubicBezTo>
                    <a:cubicBezTo>
                      <a:pt x="180" y="278"/>
                      <a:pt x="172" y="286"/>
                      <a:pt x="172" y="286"/>
                    </a:cubicBezTo>
                    <a:cubicBezTo>
                      <a:pt x="167" y="300"/>
                      <a:pt x="165" y="314"/>
                      <a:pt x="160" y="328"/>
                    </a:cubicBezTo>
                    <a:cubicBezTo>
                      <a:pt x="158" y="335"/>
                      <a:pt x="156" y="341"/>
                      <a:pt x="154" y="348"/>
                    </a:cubicBezTo>
                    <a:cubicBezTo>
                      <a:pt x="153" y="350"/>
                      <a:pt x="152" y="354"/>
                      <a:pt x="152" y="354"/>
                    </a:cubicBezTo>
                    <a:cubicBezTo>
                      <a:pt x="152" y="359"/>
                      <a:pt x="156" y="384"/>
                      <a:pt x="146" y="392"/>
                    </a:cubicBezTo>
                    <a:cubicBezTo>
                      <a:pt x="141" y="397"/>
                      <a:pt x="128" y="404"/>
                      <a:pt x="128" y="404"/>
                    </a:cubicBezTo>
                    <a:cubicBezTo>
                      <a:pt x="125" y="412"/>
                      <a:pt x="122" y="421"/>
                      <a:pt x="114" y="424"/>
                    </a:cubicBezTo>
                    <a:cubicBezTo>
                      <a:pt x="100" y="419"/>
                      <a:pt x="97" y="405"/>
                      <a:pt x="94" y="392"/>
                    </a:cubicBezTo>
                    <a:cubicBezTo>
                      <a:pt x="86" y="362"/>
                      <a:pt x="82" y="332"/>
                      <a:pt x="72" y="302"/>
                    </a:cubicBezTo>
                    <a:cubicBezTo>
                      <a:pt x="71" y="281"/>
                      <a:pt x="70" y="275"/>
                      <a:pt x="66" y="258"/>
                    </a:cubicBezTo>
                    <a:cubicBezTo>
                      <a:pt x="66" y="251"/>
                      <a:pt x="68" y="219"/>
                      <a:pt x="64" y="208"/>
                    </a:cubicBezTo>
                    <a:cubicBezTo>
                      <a:pt x="70" y="191"/>
                      <a:pt x="66" y="173"/>
                      <a:pt x="72" y="156"/>
                    </a:cubicBezTo>
                    <a:cubicBezTo>
                      <a:pt x="66" y="139"/>
                      <a:pt x="60" y="168"/>
                      <a:pt x="56" y="172"/>
                    </a:cubicBezTo>
                    <a:cubicBezTo>
                      <a:pt x="53" y="175"/>
                      <a:pt x="44" y="180"/>
                      <a:pt x="44" y="180"/>
                    </a:cubicBezTo>
                    <a:cubicBezTo>
                      <a:pt x="35" y="177"/>
                      <a:pt x="28" y="173"/>
                      <a:pt x="24" y="162"/>
                    </a:cubicBezTo>
                    <a:cubicBezTo>
                      <a:pt x="23" y="158"/>
                      <a:pt x="20" y="150"/>
                      <a:pt x="20" y="150"/>
                    </a:cubicBezTo>
                    <a:cubicBezTo>
                      <a:pt x="30" y="148"/>
                      <a:pt x="30" y="143"/>
                      <a:pt x="38" y="138"/>
                    </a:cubicBezTo>
                    <a:cubicBezTo>
                      <a:pt x="35" y="128"/>
                      <a:pt x="31" y="133"/>
                      <a:pt x="24" y="138"/>
                    </a:cubicBezTo>
                    <a:cubicBezTo>
                      <a:pt x="15" y="135"/>
                      <a:pt x="15" y="132"/>
                      <a:pt x="18" y="124"/>
                    </a:cubicBezTo>
                    <a:cubicBezTo>
                      <a:pt x="11" y="114"/>
                      <a:pt x="9" y="101"/>
                      <a:pt x="0" y="92"/>
                    </a:cubicBezTo>
                    <a:lnTo>
                      <a:pt x="76" y="0"/>
                    </a:lnTo>
                    <a:lnTo>
                      <a:pt x="798" y="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1" name="Freeform 51"/>
              <p:cNvSpPr>
                <a:spLocks/>
              </p:cNvSpPr>
              <p:nvPr userDrawn="1"/>
            </p:nvSpPr>
            <p:spPr bwMode="ltGray">
              <a:xfrm>
                <a:off x="1770" y="671"/>
                <a:ext cx="45" cy="71"/>
              </a:xfrm>
              <a:custGeom>
                <a:avLst/>
                <a:gdLst>
                  <a:gd name="T0" fmla="*/ 7 w 43"/>
                  <a:gd name="T1" fmla="*/ 11 h 85"/>
                  <a:gd name="T2" fmla="*/ 17 w 43"/>
                  <a:gd name="T3" fmla="*/ 3 h 85"/>
                  <a:gd name="T4" fmla="*/ 37 w 43"/>
                  <a:gd name="T5" fmla="*/ 33 h 85"/>
                  <a:gd name="T6" fmla="*/ 19 w 43"/>
                  <a:gd name="T7" fmla="*/ 85 h 85"/>
                  <a:gd name="T8" fmla="*/ 1 w 43"/>
                  <a:gd name="T9" fmla="*/ 69 h 85"/>
                  <a:gd name="T10" fmla="*/ 7 w 43"/>
                  <a:gd name="T11" fmla="*/ 1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85">
                    <a:moveTo>
                      <a:pt x="7" y="11"/>
                    </a:moveTo>
                    <a:cubicBezTo>
                      <a:pt x="4" y="2"/>
                      <a:pt x="9" y="0"/>
                      <a:pt x="17" y="3"/>
                    </a:cubicBezTo>
                    <a:cubicBezTo>
                      <a:pt x="24" y="13"/>
                      <a:pt x="28" y="24"/>
                      <a:pt x="37" y="33"/>
                    </a:cubicBezTo>
                    <a:cubicBezTo>
                      <a:pt x="43" y="52"/>
                      <a:pt x="40" y="78"/>
                      <a:pt x="19" y="85"/>
                    </a:cubicBezTo>
                    <a:cubicBezTo>
                      <a:pt x="6" y="81"/>
                      <a:pt x="5" y="81"/>
                      <a:pt x="1" y="69"/>
                    </a:cubicBezTo>
                    <a:cubicBezTo>
                      <a:pt x="2" y="66"/>
                      <a:pt x="0" y="4"/>
                      <a:pt x="7" y="1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2" name="Freeform 52"/>
              <p:cNvSpPr>
                <a:spLocks/>
              </p:cNvSpPr>
              <p:nvPr userDrawn="1"/>
            </p:nvSpPr>
            <p:spPr bwMode="ltGray">
              <a:xfrm>
                <a:off x="2394" y="431"/>
                <a:ext cx="42" cy="59"/>
              </a:xfrm>
              <a:custGeom>
                <a:avLst/>
                <a:gdLst>
                  <a:gd name="T0" fmla="*/ 13 w 44"/>
                  <a:gd name="T1" fmla="*/ 28 h 74"/>
                  <a:gd name="T2" fmla="*/ 29 w 44"/>
                  <a:gd name="T3" fmla="*/ 2 h 74"/>
                  <a:gd name="T4" fmla="*/ 43 w 44"/>
                  <a:gd name="T5" fmla="*/ 4 h 74"/>
                  <a:gd name="T6" fmla="*/ 39 w 44"/>
                  <a:gd name="T7" fmla="*/ 26 h 74"/>
                  <a:gd name="T8" fmla="*/ 13 w 44"/>
                  <a:gd name="T9" fmla="*/ 74 h 74"/>
                  <a:gd name="T10" fmla="*/ 7 w 44"/>
                  <a:gd name="T11" fmla="*/ 60 h 74"/>
                  <a:gd name="T12" fmla="*/ 3 w 44"/>
                  <a:gd name="T13" fmla="*/ 36 h 74"/>
                  <a:gd name="T14" fmla="*/ 13 w 44"/>
                  <a:gd name="T15" fmla="*/ 2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74">
                    <a:moveTo>
                      <a:pt x="13" y="28"/>
                    </a:moveTo>
                    <a:cubicBezTo>
                      <a:pt x="15" y="13"/>
                      <a:pt x="14" y="7"/>
                      <a:pt x="29" y="2"/>
                    </a:cubicBezTo>
                    <a:cubicBezTo>
                      <a:pt x="34" y="3"/>
                      <a:pt x="40" y="0"/>
                      <a:pt x="43" y="4"/>
                    </a:cubicBezTo>
                    <a:cubicBezTo>
                      <a:pt x="44" y="6"/>
                      <a:pt x="41" y="21"/>
                      <a:pt x="39" y="26"/>
                    </a:cubicBezTo>
                    <a:cubicBezTo>
                      <a:pt x="31" y="43"/>
                      <a:pt x="30" y="63"/>
                      <a:pt x="13" y="74"/>
                    </a:cubicBezTo>
                    <a:cubicBezTo>
                      <a:pt x="4" y="71"/>
                      <a:pt x="4" y="68"/>
                      <a:pt x="7" y="60"/>
                    </a:cubicBezTo>
                    <a:cubicBezTo>
                      <a:pt x="5" y="50"/>
                      <a:pt x="0" y="46"/>
                      <a:pt x="3" y="36"/>
                    </a:cubicBezTo>
                    <a:cubicBezTo>
                      <a:pt x="4" y="32"/>
                      <a:pt x="8" y="23"/>
                      <a:pt x="1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3" name="Freeform 53"/>
              <p:cNvSpPr>
                <a:spLocks/>
              </p:cNvSpPr>
              <p:nvPr userDrawn="1"/>
            </p:nvSpPr>
            <p:spPr bwMode="ltGray">
              <a:xfrm>
                <a:off x="2513" y="402"/>
                <a:ext cx="21" cy="24"/>
              </a:xfrm>
              <a:custGeom>
                <a:avLst/>
                <a:gdLst>
                  <a:gd name="T0" fmla="*/ 7 w 20"/>
                  <a:gd name="T1" fmla="*/ 16 h 30"/>
                  <a:gd name="T2" fmla="*/ 5 w 20"/>
                  <a:gd name="T3" fmla="*/ 30 h 30"/>
                  <a:gd name="T4" fmla="*/ 7 w 20"/>
                  <a:gd name="T5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30">
                    <a:moveTo>
                      <a:pt x="7" y="16"/>
                    </a:moveTo>
                    <a:cubicBezTo>
                      <a:pt x="18" y="0"/>
                      <a:pt x="20" y="20"/>
                      <a:pt x="5" y="30"/>
                    </a:cubicBezTo>
                    <a:cubicBezTo>
                      <a:pt x="0" y="23"/>
                      <a:pt x="1" y="22"/>
                      <a:pt x="7" y="1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4" name="Freeform 54"/>
              <p:cNvSpPr>
                <a:spLocks/>
              </p:cNvSpPr>
              <p:nvPr userDrawn="1"/>
            </p:nvSpPr>
            <p:spPr bwMode="ltGray">
              <a:xfrm>
                <a:off x="333" y="169"/>
                <a:ext cx="1015" cy="866"/>
              </a:xfrm>
              <a:custGeom>
                <a:avLst/>
                <a:gdLst>
                  <a:gd name="T0" fmla="*/ 481 w 682"/>
                  <a:gd name="T1" fmla="*/ 464 h 557"/>
                  <a:gd name="T2" fmla="*/ 486 w 682"/>
                  <a:gd name="T3" fmla="*/ 451 h 557"/>
                  <a:gd name="T4" fmla="*/ 500 w 682"/>
                  <a:gd name="T5" fmla="*/ 413 h 557"/>
                  <a:gd name="T6" fmla="*/ 309 w 682"/>
                  <a:gd name="T7" fmla="*/ 287 h 557"/>
                  <a:gd name="T8" fmla="*/ 282 w 682"/>
                  <a:gd name="T9" fmla="*/ 346 h 557"/>
                  <a:gd name="T10" fmla="*/ 303 w 682"/>
                  <a:gd name="T11" fmla="*/ 556 h 557"/>
                  <a:gd name="T12" fmla="*/ 282 w 682"/>
                  <a:gd name="T13" fmla="*/ 494 h 557"/>
                  <a:gd name="T14" fmla="*/ 242 w 682"/>
                  <a:gd name="T15" fmla="*/ 439 h 557"/>
                  <a:gd name="T16" fmla="*/ 245 w 682"/>
                  <a:gd name="T17" fmla="*/ 413 h 557"/>
                  <a:gd name="T18" fmla="*/ 247 w 682"/>
                  <a:gd name="T19" fmla="*/ 394 h 557"/>
                  <a:gd name="T20" fmla="*/ 220 w 682"/>
                  <a:gd name="T21" fmla="*/ 375 h 557"/>
                  <a:gd name="T22" fmla="*/ 194 w 682"/>
                  <a:gd name="T23" fmla="*/ 346 h 557"/>
                  <a:gd name="T24" fmla="*/ 148 w 682"/>
                  <a:gd name="T25" fmla="*/ 354 h 557"/>
                  <a:gd name="T26" fmla="*/ 126 w 682"/>
                  <a:gd name="T27" fmla="*/ 365 h 557"/>
                  <a:gd name="T28" fmla="*/ 78 w 682"/>
                  <a:gd name="T29" fmla="*/ 365 h 557"/>
                  <a:gd name="T30" fmla="*/ 22 w 682"/>
                  <a:gd name="T31" fmla="*/ 312 h 557"/>
                  <a:gd name="T32" fmla="*/ 11 w 682"/>
                  <a:gd name="T33" fmla="*/ 295 h 557"/>
                  <a:gd name="T34" fmla="*/ 0 w 682"/>
                  <a:gd name="T35" fmla="*/ 264 h 557"/>
                  <a:gd name="T36" fmla="*/ 24 w 682"/>
                  <a:gd name="T37" fmla="*/ 213 h 557"/>
                  <a:gd name="T38" fmla="*/ 32 w 682"/>
                  <a:gd name="T39" fmla="*/ 181 h 557"/>
                  <a:gd name="T40" fmla="*/ 51 w 682"/>
                  <a:gd name="T41" fmla="*/ 143 h 557"/>
                  <a:gd name="T42" fmla="*/ 81 w 682"/>
                  <a:gd name="T43" fmla="*/ 116 h 557"/>
                  <a:gd name="T44" fmla="*/ 167 w 682"/>
                  <a:gd name="T45" fmla="*/ 67 h 557"/>
                  <a:gd name="T46" fmla="*/ 220 w 682"/>
                  <a:gd name="T47" fmla="*/ 30 h 557"/>
                  <a:gd name="T48" fmla="*/ 258 w 682"/>
                  <a:gd name="T49" fmla="*/ 6 h 557"/>
                  <a:gd name="T50" fmla="*/ 363 w 682"/>
                  <a:gd name="T51" fmla="*/ 2 h 557"/>
                  <a:gd name="T52" fmla="*/ 398 w 682"/>
                  <a:gd name="T53" fmla="*/ 0 h 557"/>
                  <a:gd name="T54" fmla="*/ 384 w 682"/>
                  <a:gd name="T55" fmla="*/ 34 h 557"/>
                  <a:gd name="T56" fmla="*/ 443 w 682"/>
                  <a:gd name="T57" fmla="*/ 84 h 557"/>
                  <a:gd name="T58" fmla="*/ 497 w 682"/>
                  <a:gd name="T59" fmla="*/ 74 h 557"/>
                  <a:gd name="T60" fmla="*/ 529 w 682"/>
                  <a:gd name="T61" fmla="*/ 82 h 557"/>
                  <a:gd name="T62" fmla="*/ 559 w 682"/>
                  <a:gd name="T63" fmla="*/ 97 h 557"/>
                  <a:gd name="T64" fmla="*/ 572 w 682"/>
                  <a:gd name="T65" fmla="*/ 188 h 557"/>
                  <a:gd name="T66" fmla="*/ 572 w 682"/>
                  <a:gd name="T67" fmla="*/ 240 h 557"/>
                  <a:gd name="T68" fmla="*/ 599 w 682"/>
                  <a:gd name="T69" fmla="*/ 283 h 557"/>
                  <a:gd name="T70" fmla="*/ 645 w 682"/>
                  <a:gd name="T71" fmla="*/ 300 h 557"/>
                  <a:gd name="T72" fmla="*/ 680 w 682"/>
                  <a:gd name="T73" fmla="*/ 295 h 557"/>
                  <a:gd name="T74" fmla="*/ 664 w 682"/>
                  <a:gd name="T75" fmla="*/ 340 h 557"/>
                  <a:gd name="T76" fmla="*/ 599 w 682"/>
                  <a:gd name="T77" fmla="*/ 407 h 557"/>
                  <a:gd name="T78" fmla="*/ 548 w 682"/>
                  <a:gd name="T79" fmla="*/ 485 h 557"/>
                  <a:gd name="T80" fmla="*/ 556 w 682"/>
                  <a:gd name="T81" fmla="*/ 508 h 557"/>
                  <a:gd name="T82" fmla="*/ 435 w 682"/>
                  <a:gd name="T83" fmla="*/ 556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82" h="557">
                    <a:moveTo>
                      <a:pt x="435" y="556"/>
                    </a:moveTo>
                    <a:lnTo>
                      <a:pt x="481" y="464"/>
                    </a:lnTo>
                    <a:lnTo>
                      <a:pt x="473" y="449"/>
                    </a:lnTo>
                    <a:lnTo>
                      <a:pt x="486" y="451"/>
                    </a:lnTo>
                    <a:lnTo>
                      <a:pt x="495" y="441"/>
                    </a:lnTo>
                    <a:lnTo>
                      <a:pt x="500" y="413"/>
                    </a:lnTo>
                    <a:lnTo>
                      <a:pt x="500" y="371"/>
                    </a:lnTo>
                    <a:lnTo>
                      <a:pt x="309" y="287"/>
                    </a:lnTo>
                    <a:lnTo>
                      <a:pt x="296" y="308"/>
                    </a:lnTo>
                    <a:lnTo>
                      <a:pt x="282" y="346"/>
                    </a:lnTo>
                    <a:lnTo>
                      <a:pt x="396" y="557"/>
                    </a:lnTo>
                    <a:lnTo>
                      <a:pt x="303" y="556"/>
                    </a:lnTo>
                    <a:lnTo>
                      <a:pt x="304" y="536"/>
                    </a:lnTo>
                    <a:cubicBezTo>
                      <a:pt x="284" y="520"/>
                      <a:pt x="296" y="510"/>
                      <a:pt x="282" y="494"/>
                    </a:cubicBezTo>
                    <a:cubicBezTo>
                      <a:pt x="276" y="475"/>
                      <a:pt x="267" y="468"/>
                      <a:pt x="253" y="451"/>
                    </a:cubicBezTo>
                    <a:cubicBezTo>
                      <a:pt x="249" y="447"/>
                      <a:pt x="245" y="443"/>
                      <a:pt x="242" y="439"/>
                    </a:cubicBezTo>
                    <a:lnTo>
                      <a:pt x="237" y="432"/>
                    </a:lnTo>
                    <a:cubicBezTo>
                      <a:pt x="237" y="432"/>
                      <a:pt x="245" y="413"/>
                      <a:pt x="245" y="413"/>
                    </a:cubicBezTo>
                    <a:cubicBezTo>
                      <a:pt x="247" y="409"/>
                      <a:pt x="250" y="401"/>
                      <a:pt x="250" y="401"/>
                    </a:cubicBezTo>
                    <a:cubicBezTo>
                      <a:pt x="249" y="399"/>
                      <a:pt x="247" y="397"/>
                      <a:pt x="247" y="394"/>
                    </a:cubicBezTo>
                    <a:cubicBezTo>
                      <a:pt x="248" y="390"/>
                      <a:pt x="253" y="382"/>
                      <a:pt x="253" y="382"/>
                    </a:cubicBezTo>
                    <a:cubicBezTo>
                      <a:pt x="243" y="370"/>
                      <a:pt x="237" y="371"/>
                      <a:pt x="220" y="375"/>
                    </a:cubicBezTo>
                    <a:cubicBezTo>
                      <a:pt x="217" y="371"/>
                      <a:pt x="210" y="369"/>
                      <a:pt x="207" y="365"/>
                    </a:cubicBezTo>
                    <a:cubicBezTo>
                      <a:pt x="185" y="337"/>
                      <a:pt x="216" y="363"/>
                      <a:pt x="194" y="346"/>
                    </a:cubicBezTo>
                    <a:cubicBezTo>
                      <a:pt x="167" y="349"/>
                      <a:pt x="179" y="346"/>
                      <a:pt x="156" y="352"/>
                    </a:cubicBezTo>
                    <a:cubicBezTo>
                      <a:pt x="153" y="353"/>
                      <a:pt x="148" y="354"/>
                      <a:pt x="148" y="354"/>
                    </a:cubicBezTo>
                    <a:cubicBezTo>
                      <a:pt x="146" y="356"/>
                      <a:pt x="145" y="359"/>
                      <a:pt x="142" y="361"/>
                    </a:cubicBezTo>
                    <a:cubicBezTo>
                      <a:pt x="138" y="363"/>
                      <a:pt x="126" y="365"/>
                      <a:pt x="126" y="365"/>
                    </a:cubicBezTo>
                    <a:cubicBezTo>
                      <a:pt x="105" y="354"/>
                      <a:pt x="116" y="355"/>
                      <a:pt x="94" y="361"/>
                    </a:cubicBezTo>
                    <a:cubicBezTo>
                      <a:pt x="89" y="362"/>
                      <a:pt x="78" y="365"/>
                      <a:pt x="78" y="365"/>
                    </a:cubicBezTo>
                    <a:cubicBezTo>
                      <a:pt x="62" y="383"/>
                      <a:pt x="46" y="346"/>
                      <a:pt x="35" y="337"/>
                    </a:cubicBezTo>
                    <a:cubicBezTo>
                      <a:pt x="32" y="330"/>
                      <a:pt x="24" y="320"/>
                      <a:pt x="22" y="312"/>
                    </a:cubicBezTo>
                    <a:cubicBezTo>
                      <a:pt x="20" y="308"/>
                      <a:pt x="22" y="303"/>
                      <a:pt x="19" y="300"/>
                    </a:cubicBezTo>
                    <a:cubicBezTo>
                      <a:pt x="17" y="297"/>
                      <a:pt x="13" y="297"/>
                      <a:pt x="11" y="295"/>
                    </a:cubicBezTo>
                    <a:cubicBezTo>
                      <a:pt x="3" y="277"/>
                      <a:pt x="15" y="306"/>
                      <a:pt x="5" y="276"/>
                    </a:cubicBezTo>
                    <a:cubicBezTo>
                      <a:pt x="4" y="272"/>
                      <a:pt x="0" y="264"/>
                      <a:pt x="0" y="264"/>
                    </a:cubicBezTo>
                    <a:cubicBezTo>
                      <a:pt x="3" y="253"/>
                      <a:pt x="2" y="248"/>
                      <a:pt x="13" y="243"/>
                    </a:cubicBezTo>
                    <a:cubicBezTo>
                      <a:pt x="20" y="221"/>
                      <a:pt x="17" y="231"/>
                      <a:pt x="24" y="213"/>
                    </a:cubicBezTo>
                    <a:cubicBezTo>
                      <a:pt x="26" y="209"/>
                      <a:pt x="30" y="200"/>
                      <a:pt x="30" y="200"/>
                    </a:cubicBezTo>
                    <a:cubicBezTo>
                      <a:pt x="26" y="192"/>
                      <a:pt x="24" y="191"/>
                      <a:pt x="32" y="181"/>
                    </a:cubicBezTo>
                    <a:cubicBezTo>
                      <a:pt x="36" y="177"/>
                      <a:pt x="43" y="169"/>
                      <a:pt x="43" y="169"/>
                    </a:cubicBezTo>
                    <a:cubicBezTo>
                      <a:pt x="37" y="155"/>
                      <a:pt x="36" y="153"/>
                      <a:pt x="51" y="143"/>
                    </a:cubicBezTo>
                    <a:cubicBezTo>
                      <a:pt x="56" y="140"/>
                      <a:pt x="67" y="135"/>
                      <a:pt x="67" y="135"/>
                    </a:cubicBezTo>
                    <a:cubicBezTo>
                      <a:pt x="73" y="129"/>
                      <a:pt x="75" y="122"/>
                      <a:pt x="81" y="116"/>
                    </a:cubicBezTo>
                    <a:cubicBezTo>
                      <a:pt x="89" y="107"/>
                      <a:pt x="102" y="105"/>
                      <a:pt x="113" y="99"/>
                    </a:cubicBezTo>
                    <a:cubicBezTo>
                      <a:pt x="125" y="85"/>
                      <a:pt x="149" y="76"/>
                      <a:pt x="167" y="67"/>
                    </a:cubicBezTo>
                    <a:cubicBezTo>
                      <a:pt x="174" y="59"/>
                      <a:pt x="175" y="50"/>
                      <a:pt x="188" y="46"/>
                    </a:cubicBezTo>
                    <a:cubicBezTo>
                      <a:pt x="198" y="39"/>
                      <a:pt x="208" y="36"/>
                      <a:pt x="220" y="30"/>
                    </a:cubicBezTo>
                    <a:cubicBezTo>
                      <a:pt x="223" y="28"/>
                      <a:pt x="228" y="25"/>
                      <a:pt x="228" y="25"/>
                    </a:cubicBezTo>
                    <a:cubicBezTo>
                      <a:pt x="237" y="16"/>
                      <a:pt x="245" y="10"/>
                      <a:pt x="258" y="6"/>
                    </a:cubicBezTo>
                    <a:cubicBezTo>
                      <a:pt x="269" y="31"/>
                      <a:pt x="301" y="6"/>
                      <a:pt x="320" y="4"/>
                    </a:cubicBezTo>
                    <a:cubicBezTo>
                      <a:pt x="334" y="3"/>
                      <a:pt x="349" y="3"/>
                      <a:pt x="363" y="2"/>
                    </a:cubicBezTo>
                    <a:cubicBezTo>
                      <a:pt x="369" y="3"/>
                      <a:pt x="376" y="5"/>
                      <a:pt x="382" y="4"/>
                    </a:cubicBezTo>
                    <a:cubicBezTo>
                      <a:pt x="387" y="4"/>
                      <a:pt x="398" y="0"/>
                      <a:pt x="398" y="0"/>
                    </a:cubicBezTo>
                    <a:cubicBezTo>
                      <a:pt x="415" y="8"/>
                      <a:pt x="406" y="16"/>
                      <a:pt x="400" y="30"/>
                    </a:cubicBezTo>
                    <a:cubicBezTo>
                      <a:pt x="398" y="34"/>
                      <a:pt x="384" y="34"/>
                      <a:pt x="384" y="34"/>
                    </a:cubicBezTo>
                    <a:cubicBezTo>
                      <a:pt x="379" y="47"/>
                      <a:pt x="398" y="51"/>
                      <a:pt x="411" y="55"/>
                    </a:cubicBezTo>
                    <a:cubicBezTo>
                      <a:pt x="419" y="72"/>
                      <a:pt x="421" y="79"/>
                      <a:pt x="443" y="84"/>
                    </a:cubicBezTo>
                    <a:cubicBezTo>
                      <a:pt x="461" y="71"/>
                      <a:pt x="435" y="65"/>
                      <a:pt x="468" y="57"/>
                    </a:cubicBezTo>
                    <a:cubicBezTo>
                      <a:pt x="482" y="61"/>
                      <a:pt x="485" y="70"/>
                      <a:pt x="497" y="74"/>
                    </a:cubicBezTo>
                    <a:cubicBezTo>
                      <a:pt x="505" y="76"/>
                      <a:pt x="513" y="78"/>
                      <a:pt x="521" y="80"/>
                    </a:cubicBezTo>
                    <a:cubicBezTo>
                      <a:pt x="524" y="81"/>
                      <a:pt x="529" y="82"/>
                      <a:pt x="529" y="82"/>
                    </a:cubicBezTo>
                    <a:cubicBezTo>
                      <a:pt x="547" y="78"/>
                      <a:pt x="547" y="76"/>
                      <a:pt x="562" y="84"/>
                    </a:cubicBezTo>
                    <a:cubicBezTo>
                      <a:pt x="566" y="95"/>
                      <a:pt x="565" y="86"/>
                      <a:pt x="559" y="97"/>
                    </a:cubicBezTo>
                    <a:cubicBezTo>
                      <a:pt x="557" y="101"/>
                      <a:pt x="554" y="110"/>
                      <a:pt x="554" y="110"/>
                    </a:cubicBezTo>
                    <a:cubicBezTo>
                      <a:pt x="556" y="132"/>
                      <a:pt x="556" y="168"/>
                      <a:pt x="572" y="188"/>
                    </a:cubicBezTo>
                    <a:cubicBezTo>
                      <a:pt x="568" y="198"/>
                      <a:pt x="564" y="208"/>
                      <a:pt x="562" y="219"/>
                    </a:cubicBezTo>
                    <a:cubicBezTo>
                      <a:pt x="564" y="227"/>
                      <a:pt x="569" y="233"/>
                      <a:pt x="572" y="240"/>
                    </a:cubicBezTo>
                    <a:cubicBezTo>
                      <a:pt x="573" y="247"/>
                      <a:pt x="572" y="254"/>
                      <a:pt x="575" y="259"/>
                    </a:cubicBezTo>
                    <a:cubicBezTo>
                      <a:pt x="577" y="263"/>
                      <a:pt x="595" y="272"/>
                      <a:pt x="599" y="283"/>
                    </a:cubicBezTo>
                    <a:cubicBezTo>
                      <a:pt x="594" y="295"/>
                      <a:pt x="603" y="306"/>
                      <a:pt x="618" y="310"/>
                    </a:cubicBezTo>
                    <a:cubicBezTo>
                      <a:pt x="630" y="307"/>
                      <a:pt x="638" y="308"/>
                      <a:pt x="645" y="300"/>
                    </a:cubicBezTo>
                    <a:cubicBezTo>
                      <a:pt x="660" y="302"/>
                      <a:pt x="663" y="303"/>
                      <a:pt x="672" y="293"/>
                    </a:cubicBezTo>
                    <a:cubicBezTo>
                      <a:pt x="675" y="294"/>
                      <a:pt x="679" y="293"/>
                      <a:pt x="680" y="295"/>
                    </a:cubicBezTo>
                    <a:cubicBezTo>
                      <a:pt x="682" y="301"/>
                      <a:pt x="674" y="321"/>
                      <a:pt x="672" y="327"/>
                    </a:cubicBezTo>
                    <a:cubicBezTo>
                      <a:pt x="668" y="340"/>
                      <a:pt x="671" y="326"/>
                      <a:pt x="664" y="340"/>
                    </a:cubicBezTo>
                    <a:cubicBezTo>
                      <a:pt x="652" y="360"/>
                      <a:pt x="646" y="381"/>
                      <a:pt x="621" y="394"/>
                    </a:cubicBezTo>
                    <a:cubicBezTo>
                      <a:pt x="614" y="402"/>
                      <a:pt x="609" y="402"/>
                      <a:pt x="599" y="407"/>
                    </a:cubicBezTo>
                    <a:cubicBezTo>
                      <a:pt x="590" y="418"/>
                      <a:pt x="579" y="429"/>
                      <a:pt x="567" y="439"/>
                    </a:cubicBezTo>
                    <a:cubicBezTo>
                      <a:pt x="560" y="454"/>
                      <a:pt x="555" y="470"/>
                      <a:pt x="548" y="485"/>
                    </a:cubicBezTo>
                    <a:cubicBezTo>
                      <a:pt x="549" y="489"/>
                      <a:pt x="550" y="492"/>
                      <a:pt x="551" y="496"/>
                    </a:cubicBezTo>
                    <a:cubicBezTo>
                      <a:pt x="552" y="500"/>
                      <a:pt x="556" y="508"/>
                      <a:pt x="556" y="508"/>
                    </a:cubicBezTo>
                    <a:cubicBezTo>
                      <a:pt x="559" y="524"/>
                      <a:pt x="562" y="546"/>
                      <a:pt x="576" y="557"/>
                    </a:cubicBezTo>
                    <a:lnTo>
                      <a:pt x="435" y="55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5" name="Freeform 55"/>
              <p:cNvSpPr>
                <a:spLocks/>
              </p:cNvSpPr>
              <p:nvPr userDrawn="1"/>
            </p:nvSpPr>
            <p:spPr bwMode="ltGray">
              <a:xfrm>
                <a:off x="727" y="495"/>
                <a:ext cx="382" cy="540"/>
              </a:xfrm>
              <a:custGeom>
                <a:avLst/>
                <a:gdLst>
                  <a:gd name="T0" fmla="*/ 243 w 257"/>
                  <a:gd name="T1" fmla="*/ 347 h 347"/>
                  <a:gd name="T2" fmla="*/ 233 w 257"/>
                  <a:gd name="T3" fmla="*/ 301 h 347"/>
                  <a:gd name="T4" fmla="*/ 217 w 257"/>
                  <a:gd name="T5" fmla="*/ 288 h 347"/>
                  <a:gd name="T6" fmla="*/ 215 w 257"/>
                  <a:gd name="T7" fmla="*/ 269 h 347"/>
                  <a:gd name="T8" fmla="*/ 209 w 257"/>
                  <a:gd name="T9" fmla="*/ 254 h 347"/>
                  <a:gd name="T10" fmla="*/ 209 w 257"/>
                  <a:gd name="T11" fmla="*/ 229 h 347"/>
                  <a:gd name="T12" fmla="*/ 207 w 257"/>
                  <a:gd name="T13" fmla="*/ 214 h 347"/>
                  <a:gd name="T14" fmla="*/ 228 w 257"/>
                  <a:gd name="T15" fmla="*/ 202 h 347"/>
                  <a:gd name="T16" fmla="*/ 257 w 257"/>
                  <a:gd name="T17" fmla="*/ 197 h 347"/>
                  <a:gd name="T18" fmla="*/ 257 w 257"/>
                  <a:gd name="T19" fmla="*/ 136 h 347"/>
                  <a:gd name="T20" fmla="*/ 54 w 257"/>
                  <a:gd name="T21" fmla="*/ 96 h 347"/>
                  <a:gd name="T22" fmla="*/ 32 w 257"/>
                  <a:gd name="T23" fmla="*/ 98 h 347"/>
                  <a:gd name="T24" fmla="*/ 16 w 257"/>
                  <a:gd name="T25" fmla="*/ 102 h 347"/>
                  <a:gd name="T26" fmla="*/ 0 w 257"/>
                  <a:gd name="T27" fmla="*/ 149 h 347"/>
                  <a:gd name="T28" fmla="*/ 93 w 257"/>
                  <a:gd name="T29" fmla="*/ 346 h 347"/>
                  <a:gd name="T30" fmla="*/ 243 w 257"/>
                  <a:gd name="T31" fmla="*/ 34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7" h="347">
                    <a:moveTo>
                      <a:pt x="243" y="347"/>
                    </a:moveTo>
                    <a:lnTo>
                      <a:pt x="233" y="301"/>
                    </a:lnTo>
                    <a:lnTo>
                      <a:pt x="217" y="288"/>
                    </a:lnTo>
                    <a:lnTo>
                      <a:pt x="215" y="269"/>
                    </a:lnTo>
                    <a:lnTo>
                      <a:pt x="209" y="254"/>
                    </a:lnTo>
                    <a:lnTo>
                      <a:pt x="209" y="229"/>
                    </a:lnTo>
                    <a:lnTo>
                      <a:pt x="207" y="214"/>
                    </a:lnTo>
                    <a:lnTo>
                      <a:pt x="228" y="202"/>
                    </a:lnTo>
                    <a:lnTo>
                      <a:pt x="257" y="197"/>
                    </a:lnTo>
                    <a:lnTo>
                      <a:pt x="257" y="136"/>
                    </a:lnTo>
                    <a:cubicBezTo>
                      <a:pt x="209" y="119"/>
                      <a:pt x="13" y="0"/>
                      <a:pt x="54" y="96"/>
                    </a:cubicBezTo>
                    <a:cubicBezTo>
                      <a:pt x="36" y="106"/>
                      <a:pt x="57" y="97"/>
                      <a:pt x="32" y="98"/>
                    </a:cubicBezTo>
                    <a:cubicBezTo>
                      <a:pt x="27" y="99"/>
                      <a:pt x="16" y="102"/>
                      <a:pt x="16" y="102"/>
                    </a:cubicBezTo>
                    <a:lnTo>
                      <a:pt x="0" y="149"/>
                    </a:lnTo>
                    <a:lnTo>
                      <a:pt x="93" y="346"/>
                    </a:lnTo>
                    <a:lnTo>
                      <a:pt x="243" y="347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hlink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6" name="Freeform 56"/>
              <p:cNvSpPr>
                <a:spLocks/>
              </p:cNvSpPr>
              <p:nvPr userDrawn="1"/>
            </p:nvSpPr>
            <p:spPr bwMode="ltGray">
              <a:xfrm>
                <a:off x="1400" y="896"/>
                <a:ext cx="16" cy="29"/>
              </a:xfrm>
              <a:custGeom>
                <a:avLst/>
                <a:gdLst>
                  <a:gd name="T0" fmla="*/ 7 w 19"/>
                  <a:gd name="T1" fmla="*/ 25 h 37"/>
                  <a:gd name="T2" fmla="*/ 19 w 19"/>
                  <a:gd name="T3" fmla="*/ 21 h 37"/>
                  <a:gd name="T4" fmla="*/ 7 w 19"/>
                  <a:gd name="T5" fmla="*/ 2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37">
                    <a:moveTo>
                      <a:pt x="7" y="25"/>
                    </a:moveTo>
                    <a:cubicBezTo>
                      <a:pt x="0" y="4"/>
                      <a:pt x="12" y="0"/>
                      <a:pt x="19" y="21"/>
                    </a:cubicBezTo>
                    <a:cubicBezTo>
                      <a:pt x="14" y="37"/>
                      <a:pt x="18" y="36"/>
                      <a:pt x="7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7" name="Freeform 57"/>
              <p:cNvSpPr>
                <a:spLocks/>
              </p:cNvSpPr>
              <p:nvPr userDrawn="1"/>
            </p:nvSpPr>
            <p:spPr bwMode="ltGray">
              <a:xfrm>
                <a:off x="1379" y="617"/>
                <a:ext cx="21" cy="17"/>
              </a:xfrm>
              <a:custGeom>
                <a:avLst/>
                <a:gdLst>
                  <a:gd name="T0" fmla="*/ 12 w 22"/>
                  <a:gd name="T1" fmla="*/ 12 h 20"/>
                  <a:gd name="T2" fmla="*/ 16 w 22"/>
                  <a:gd name="T3" fmla="*/ 0 h 20"/>
                  <a:gd name="T4" fmla="*/ 20 w 22"/>
                  <a:gd name="T5" fmla="*/ 12 h 20"/>
                  <a:gd name="T6" fmla="*/ 8 w 22"/>
                  <a:gd name="T7" fmla="*/ 20 h 20"/>
                  <a:gd name="T8" fmla="*/ 12 w 22"/>
                  <a:gd name="T9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0">
                    <a:moveTo>
                      <a:pt x="12" y="12"/>
                    </a:moveTo>
                    <a:cubicBezTo>
                      <a:pt x="13" y="8"/>
                      <a:pt x="12" y="0"/>
                      <a:pt x="16" y="0"/>
                    </a:cubicBezTo>
                    <a:cubicBezTo>
                      <a:pt x="20" y="0"/>
                      <a:pt x="22" y="8"/>
                      <a:pt x="20" y="12"/>
                    </a:cubicBezTo>
                    <a:cubicBezTo>
                      <a:pt x="18" y="16"/>
                      <a:pt x="12" y="17"/>
                      <a:pt x="8" y="20"/>
                    </a:cubicBezTo>
                    <a:cubicBezTo>
                      <a:pt x="3" y="5"/>
                      <a:pt x="0" y="6"/>
                      <a:pt x="12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8" name="Freeform 58"/>
              <p:cNvSpPr>
                <a:spLocks/>
              </p:cNvSpPr>
              <p:nvPr userDrawn="1"/>
            </p:nvSpPr>
            <p:spPr bwMode="ltGray">
              <a:xfrm>
                <a:off x="453" y="275"/>
                <a:ext cx="58" cy="24"/>
              </a:xfrm>
              <a:custGeom>
                <a:avLst/>
                <a:gdLst>
                  <a:gd name="T0" fmla="*/ 24 w 57"/>
                  <a:gd name="T1" fmla="*/ 18 h 30"/>
                  <a:gd name="T2" fmla="*/ 32 w 57"/>
                  <a:gd name="T3" fmla="*/ 6 h 30"/>
                  <a:gd name="T4" fmla="*/ 36 w 57"/>
                  <a:gd name="T5" fmla="*/ 30 h 30"/>
                  <a:gd name="T6" fmla="*/ 24 w 57"/>
                  <a:gd name="T7" fmla="*/ 1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30">
                    <a:moveTo>
                      <a:pt x="24" y="18"/>
                    </a:moveTo>
                    <a:cubicBezTo>
                      <a:pt x="0" y="10"/>
                      <a:pt x="9" y="0"/>
                      <a:pt x="32" y="6"/>
                    </a:cubicBezTo>
                    <a:cubicBezTo>
                      <a:pt x="46" y="15"/>
                      <a:pt x="57" y="23"/>
                      <a:pt x="36" y="30"/>
                    </a:cubicBezTo>
                    <a:cubicBezTo>
                      <a:pt x="21" y="25"/>
                      <a:pt x="24" y="30"/>
                      <a:pt x="24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9" name="Freeform 59"/>
              <p:cNvSpPr>
                <a:spLocks/>
              </p:cNvSpPr>
              <p:nvPr userDrawn="1"/>
            </p:nvSpPr>
            <p:spPr bwMode="ltGray">
              <a:xfrm>
                <a:off x="1161" y="50"/>
                <a:ext cx="691" cy="569"/>
              </a:xfrm>
              <a:custGeom>
                <a:avLst/>
                <a:gdLst>
                  <a:gd name="T0" fmla="*/ 473 w 693"/>
                  <a:gd name="T1" fmla="*/ 464 h 696"/>
                  <a:gd name="T2" fmla="*/ 393 w 693"/>
                  <a:gd name="T3" fmla="*/ 452 h 696"/>
                  <a:gd name="T4" fmla="*/ 325 w 693"/>
                  <a:gd name="T5" fmla="*/ 412 h 696"/>
                  <a:gd name="T6" fmla="*/ 265 w 693"/>
                  <a:gd name="T7" fmla="*/ 400 h 696"/>
                  <a:gd name="T8" fmla="*/ 237 w 693"/>
                  <a:gd name="T9" fmla="*/ 416 h 696"/>
                  <a:gd name="T10" fmla="*/ 261 w 693"/>
                  <a:gd name="T11" fmla="*/ 428 h 696"/>
                  <a:gd name="T12" fmla="*/ 293 w 693"/>
                  <a:gd name="T13" fmla="*/ 468 h 696"/>
                  <a:gd name="T14" fmla="*/ 321 w 693"/>
                  <a:gd name="T15" fmla="*/ 476 h 696"/>
                  <a:gd name="T16" fmla="*/ 333 w 693"/>
                  <a:gd name="T17" fmla="*/ 536 h 696"/>
                  <a:gd name="T18" fmla="*/ 313 w 693"/>
                  <a:gd name="T19" fmla="*/ 552 h 696"/>
                  <a:gd name="T20" fmla="*/ 261 w 693"/>
                  <a:gd name="T21" fmla="*/ 616 h 696"/>
                  <a:gd name="T22" fmla="*/ 225 w 693"/>
                  <a:gd name="T23" fmla="*/ 628 h 696"/>
                  <a:gd name="T24" fmla="*/ 97 w 693"/>
                  <a:gd name="T25" fmla="*/ 696 h 696"/>
                  <a:gd name="T26" fmla="*/ 77 w 693"/>
                  <a:gd name="T27" fmla="*/ 616 h 696"/>
                  <a:gd name="T28" fmla="*/ 45 w 693"/>
                  <a:gd name="T29" fmla="*/ 524 h 696"/>
                  <a:gd name="T30" fmla="*/ 33 w 693"/>
                  <a:gd name="T31" fmla="*/ 448 h 696"/>
                  <a:gd name="T32" fmla="*/ 53 w 693"/>
                  <a:gd name="T33" fmla="*/ 344 h 696"/>
                  <a:gd name="T34" fmla="*/ 17 w 693"/>
                  <a:gd name="T35" fmla="*/ 392 h 696"/>
                  <a:gd name="T36" fmla="*/ 81 w 693"/>
                  <a:gd name="T37" fmla="*/ 280 h 696"/>
                  <a:gd name="T38" fmla="*/ 113 w 693"/>
                  <a:gd name="T39" fmla="*/ 204 h 696"/>
                  <a:gd name="T40" fmla="*/ 37 w 693"/>
                  <a:gd name="T41" fmla="*/ 204 h 696"/>
                  <a:gd name="T42" fmla="*/ 1 w 693"/>
                  <a:gd name="T43" fmla="*/ 196 h 696"/>
                  <a:gd name="T44" fmla="*/ 25 w 693"/>
                  <a:gd name="T45" fmla="*/ 140 h 696"/>
                  <a:gd name="T46" fmla="*/ 97 w 693"/>
                  <a:gd name="T47" fmla="*/ 112 h 696"/>
                  <a:gd name="T48" fmla="*/ 221 w 693"/>
                  <a:gd name="T49" fmla="*/ 124 h 696"/>
                  <a:gd name="T50" fmla="*/ 229 w 693"/>
                  <a:gd name="T51" fmla="*/ 64 h 696"/>
                  <a:gd name="T52" fmla="*/ 261 w 693"/>
                  <a:gd name="T53" fmla="*/ 0 h 696"/>
                  <a:gd name="T54" fmla="*/ 357 w 693"/>
                  <a:gd name="T55" fmla="*/ 44 h 696"/>
                  <a:gd name="T56" fmla="*/ 329 w 693"/>
                  <a:gd name="T57" fmla="*/ 88 h 696"/>
                  <a:gd name="T58" fmla="*/ 301 w 693"/>
                  <a:gd name="T59" fmla="*/ 176 h 696"/>
                  <a:gd name="T60" fmla="*/ 361 w 693"/>
                  <a:gd name="T61" fmla="*/ 192 h 696"/>
                  <a:gd name="T62" fmla="*/ 373 w 693"/>
                  <a:gd name="T63" fmla="*/ 136 h 696"/>
                  <a:gd name="T64" fmla="*/ 417 w 693"/>
                  <a:gd name="T65" fmla="*/ 92 h 696"/>
                  <a:gd name="T66" fmla="*/ 497 w 693"/>
                  <a:gd name="T67" fmla="*/ 88 h 696"/>
                  <a:gd name="T68" fmla="*/ 529 w 693"/>
                  <a:gd name="T69" fmla="*/ 52 h 696"/>
                  <a:gd name="T70" fmla="*/ 541 w 693"/>
                  <a:gd name="T71" fmla="*/ 460 h 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93" h="696">
                    <a:moveTo>
                      <a:pt x="541" y="460"/>
                    </a:moveTo>
                    <a:lnTo>
                      <a:pt x="473" y="464"/>
                    </a:lnTo>
                    <a:lnTo>
                      <a:pt x="441" y="452"/>
                    </a:lnTo>
                    <a:lnTo>
                      <a:pt x="393" y="452"/>
                    </a:lnTo>
                    <a:cubicBezTo>
                      <a:pt x="365" y="448"/>
                      <a:pt x="360" y="444"/>
                      <a:pt x="337" y="436"/>
                    </a:cubicBezTo>
                    <a:cubicBezTo>
                      <a:pt x="336" y="432"/>
                      <a:pt x="330" y="413"/>
                      <a:pt x="325" y="412"/>
                    </a:cubicBezTo>
                    <a:cubicBezTo>
                      <a:pt x="317" y="411"/>
                      <a:pt x="301" y="420"/>
                      <a:pt x="301" y="420"/>
                    </a:cubicBezTo>
                    <a:cubicBezTo>
                      <a:pt x="289" y="412"/>
                      <a:pt x="277" y="408"/>
                      <a:pt x="265" y="400"/>
                    </a:cubicBezTo>
                    <a:cubicBezTo>
                      <a:pt x="252" y="380"/>
                      <a:pt x="256" y="356"/>
                      <a:pt x="233" y="348"/>
                    </a:cubicBezTo>
                    <a:cubicBezTo>
                      <a:pt x="217" y="372"/>
                      <a:pt x="221" y="392"/>
                      <a:pt x="237" y="416"/>
                    </a:cubicBezTo>
                    <a:cubicBezTo>
                      <a:pt x="234" y="428"/>
                      <a:pt x="228" y="445"/>
                      <a:pt x="237" y="444"/>
                    </a:cubicBezTo>
                    <a:cubicBezTo>
                      <a:pt x="247" y="443"/>
                      <a:pt x="261" y="428"/>
                      <a:pt x="261" y="428"/>
                    </a:cubicBezTo>
                    <a:cubicBezTo>
                      <a:pt x="258" y="450"/>
                      <a:pt x="243" y="475"/>
                      <a:pt x="269" y="484"/>
                    </a:cubicBezTo>
                    <a:cubicBezTo>
                      <a:pt x="277" y="479"/>
                      <a:pt x="288" y="476"/>
                      <a:pt x="293" y="468"/>
                    </a:cubicBezTo>
                    <a:cubicBezTo>
                      <a:pt x="302" y="454"/>
                      <a:pt x="303" y="446"/>
                      <a:pt x="317" y="436"/>
                    </a:cubicBezTo>
                    <a:cubicBezTo>
                      <a:pt x="315" y="448"/>
                      <a:pt x="306" y="467"/>
                      <a:pt x="321" y="476"/>
                    </a:cubicBezTo>
                    <a:cubicBezTo>
                      <a:pt x="328" y="480"/>
                      <a:pt x="345" y="484"/>
                      <a:pt x="345" y="484"/>
                    </a:cubicBezTo>
                    <a:cubicBezTo>
                      <a:pt x="382" y="472"/>
                      <a:pt x="347" y="527"/>
                      <a:pt x="333" y="536"/>
                    </a:cubicBezTo>
                    <a:cubicBezTo>
                      <a:pt x="330" y="540"/>
                      <a:pt x="329" y="545"/>
                      <a:pt x="325" y="548"/>
                    </a:cubicBezTo>
                    <a:cubicBezTo>
                      <a:pt x="322" y="551"/>
                      <a:pt x="316" y="549"/>
                      <a:pt x="313" y="552"/>
                    </a:cubicBezTo>
                    <a:cubicBezTo>
                      <a:pt x="300" y="565"/>
                      <a:pt x="320" y="575"/>
                      <a:pt x="293" y="584"/>
                    </a:cubicBezTo>
                    <a:cubicBezTo>
                      <a:pt x="286" y="595"/>
                      <a:pt x="272" y="610"/>
                      <a:pt x="261" y="616"/>
                    </a:cubicBezTo>
                    <a:cubicBezTo>
                      <a:pt x="254" y="620"/>
                      <a:pt x="245" y="621"/>
                      <a:pt x="237" y="624"/>
                    </a:cubicBezTo>
                    <a:cubicBezTo>
                      <a:pt x="233" y="625"/>
                      <a:pt x="225" y="628"/>
                      <a:pt x="225" y="628"/>
                    </a:cubicBezTo>
                    <a:cubicBezTo>
                      <a:pt x="215" y="659"/>
                      <a:pt x="212" y="652"/>
                      <a:pt x="173" y="656"/>
                    </a:cubicBezTo>
                    <a:cubicBezTo>
                      <a:pt x="140" y="667"/>
                      <a:pt x="132" y="687"/>
                      <a:pt x="97" y="696"/>
                    </a:cubicBezTo>
                    <a:cubicBezTo>
                      <a:pt x="77" y="691"/>
                      <a:pt x="75" y="687"/>
                      <a:pt x="81" y="668"/>
                    </a:cubicBezTo>
                    <a:cubicBezTo>
                      <a:pt x="77" y="646"/>
                      <a:pt x="72" y="639"/>
                      <a:pt x="77" y="616"/>
                    </a:cubicBezTo>
                    <a:cubicBezTo>
                      <a:pt x="73" y="598"/>
                      <a:pt x="71" y="587"/>
                      <a:pt x="61" y="572"/>
                    </a:cubicBezTo>
                    <a:cubicBezTo>
                      <a:pt x="58" y="551"/>
                      <a:pt x="51" y="543"/>
                      <a:pt x="45" y="524"/>
                    </a:cubicBezTo>
                    <a:cubicBezTo>
                      <a:pt x="52" y="502"/>
                      <a:pt x="58" y="496"/>
                      <a:pt x="49" y="472"/>
                    </a:cubicBezTo>
                    <a:cubicBezTo>
                      <a:pt x="46" y="463"/>
                      <a:pt x="33" y="448"/>
                      <a:pt x="33" y="448"/>
                    </a:cubicBezTo>
                    <a:cubicBezTo>
                      <a:pt x="42" y="422"/>
                      <a:pt x="42" y="408"/>
                      <a:pt x="33" y="380"/>
                    </a:cubicBezTo>
                    <a:cubicBezTo>
                      <a:pt x="49" y="369"/>
                      <a:pt x="48" y="362"/>
                      <a:pt x="53" y="344"/>
                    </a:cubicBezTo>
                    <a:cubicBezTo>
                      <a:pt x="47" y="327"/>
                      <a:pt x="49" y="308"/>
                      <a:pt x="33" y="332"/>
                    </a:cubicBezTo>
                    <a:cubicBezTo>
                      <a:pt x="40" y="353"/>
                      <a:pt x="29" y="374"/>
                      <a:pt x="17" y="392"/>
                    </a:cubicBezTo>
                    <a:cubicBezTo>
                      <a:pt x="6" y="360"/>
                      <a:pt x="10" y="340"/>
                      <a:pt x="13" y="304"/>
                    </a:cubicBezTo>
                    <a:cubicBezTo>
                      <a:pt x="44" y="314"/>
                      <a:pt x="54" y="289"/>
                      <a:pt x="81" y="280"/>
                    </a:cubicBezTo>
                    <a:cubicBezTo>
                      <a:pt x="94" y="261"/>
                      <a:pt x="85" y="242"/>
                      <a:pt x="105" y="228"/>
                    </a:cubicBezTo>
                    <a:cubicBezTo>
                      <a:pt x="108" y="220"/>
                      <a:pt x="110" y="212"/>
                      <a:pt x="113" y="204"/>
                    </a:cubicBezTo>
                    <a:cubicBezTo>
                      <a:pt x="116" y="196"/>
                      <a:pt x="89" y="196"/>
                      <a:pt x="89" y="196"/>
                    </a:cubicBezTo>
                    <a:cubicBezTo>
                      <a:pt x="81" y="221"/>
                      <a:pt x="58" y="211"/>
                      <a:pt x="37" y="204"/>
                    </a:cubicBezTo>
                    <a:cubicBezTo>
                      <a:pt x="33" y="207"/>
                      <a:pt x="30" y="213"/>
                      <a:pt x="25" y="212"/>
                    </a:cubicBezTo>
                    <a:cubicBezTo>
                      <a:pt x="16" y="210"/>
                      <a:pt x="1" y="196"/>
                      <a:pt x="1" y="196"/>
                    </a:cubicBezTo>
                    <a:cubicBezTo>
                      <a:pt x="4" y="186"/>
                      <a:pt x="4" y="174"/>
                      <a:pt x="9" y="164"/>
                    </a:cubicBezTo>
                    <a:cubicBezTo>
                      <a:pt x="13" y="155"/>
                      <a:pt x="25" y="140"/>
                      <a:pt x="25" y="140"/>
                    </a:cubicBezTo>
                    <a:cubicBezTo>
                      <a:pt x="0" y="132"/>
                      <a:pt x="25" y="128"/>
                      <a:pt x="37" y="124"/>
                    </a:cubicBezTo>
                    <a:cubicBezTo>
                      <a:pt x="58" y="131"/>
                      <a:pt x="75" y="116"/>
                      <a:pt x="97" y="112"/>
                    </a:cubicBezTo>
                    <a:cubicBezTo>
                      <a:pt x="135" y="87"/>
                      <a:pt x="159" y="122"/>
                      <a:pt x="197" y="132"/>
                    </a:cubicBezTo>
                    <a:cubicBezTo>
                      <a:pt x="205" y="129"/>
                      <a:pt x="213" y="127"/>
                      <a:pt x="221" y="124"/>
                    </a:cubicBezTo>
                    <a:cubicBezTo>
                      <a:pt x="225" y="123"/>
                      <a:pt x="226" y="147"/>
                      <a:pt x="233" y="120"/>
                    </a:cubicBezTo>
                    <a:lnTo>
                      <a:pt x="229" y="64"/>
                    </a:lnTo>
                    <a:lnTo>
                      <a:pt x="209" y="40"/>
                    </a:lnTo>
                    <a:cubicBezTo>
                      <a:pt x="243" y="21"/>
                      <a:pt x="240" y="21"/>
                      <a:pt x="261" y="0"/>
                    </a:cubicBezTo>
                    <a:cubicBezTo>
                      <a:pt x="297" y="16"/>
                      <a:pt x="333" y="32"/>
                      <a:pt x="369" y="48"/>
                    </a:cubicBezTo>
                    <a:cubicBezTo>
                      <a:pt x="373" y="50"/>
                      <a:pt x="361" y="44"/>
                      <a:pt x="357" y="44"/>
                    </a:cubicBezTo>
                    <a:cubicBezTo>
                      <a:pt x="349" y="45"/>
                      <a:pt x="333" y="52"/>
                      <a:pt x="333" y="52"/>
                    </a:cubicBezTo>
                    <a:cubicBezTo>
                      <a:pt x="322" y="68"/>
                      <a:pt x="318" y="71"/>
                      <a:pt x="329" y="88"/>
                    </a:cubicBezTo>
                    <a:cubicBezTo>
                      <a:pt x="308" y="119"/>
                      <a:pt x="323" y="118"/>
                      <a:pt x="333" y="148"/>
                    </a:cubicBezTo>
                    <a:cubicBezTo>
                      <a:pt x="320" y="157"/>
                      <a:pt x="314" y="167"/>
                      <a:pt x="301" y="176"/>
                    </a:cubicBezTo>
                    <a:cubicBezTo>
                      <a:pt x="306" y="213"/>
                      <a:pt x="303" y="213"/>
                      <a:pt x="337" y="220"/>
                    </a:cubicBezTo>
                    <a:cubicBezTo>
                      <a:pt x="358" y="216"/>
                      <a:pt x="368" y="214"/>
                      <a:pt x="361" y="192"/>
                    </a:cubicBezTo>
                    <a:cubicBezTo>
                      <a:pt x="362" y="177"/>
                      <a:pt x="362" y="162"/>
                      <a:pt x="365" y="148"/>
                    </a:cubicBezTo>
                    <a:cubicBezTo>
                      <a:pt x="366" y="143"/>
                      <a:pt x="369" y="133"/>
                      <a:pt x="373" y="136"/>
                    </a:cubicBezTo>
                    <a:cubicBezTo>
                      <a:pt x="379" y="140"/>
                      <a:pt x="376" y="149"/>
                      <a:pt x="377" y="156"/>
                    </a:cubicBezTo>
                    <a:cubicBezTo>
                      <a:pt x="404" y="147"/>
                      <a:pt x="409" y="116"/>
                      <a:pt x="417" y="92"/>
                    </a:cubicBezTo>
                    <a:cubicBezTo>
                      <a:pt x="422" y="76"/>
                      <a:pt x="453" y="74"/>
                      <a:pt x="465" y="72"/>
                    </a:cubicBezTo>
                    <a:cubicBezTo>
                      <a:pt x="472" y="92"/>
                      <a:pt x="477" y="93"/>
                      <a:pt x="497" y="88"/>
                    </a:cubicBezTo>
                    <a:cubicBezTo>
                      <a:pt x="512" y="78"/>
                      <a:pt x="515" y="74"/>
                      <a:pt x="509" y="56"/>
                    </a:cubicBezTo>
                    <a:cubicBezTo>
                      <a:pt x="523" y="46"/>
                      <a:pt x="517" y="46"/>
                      <a:pt x="529" y="52"/>
                    </a:cubicBezTo>
                    <a:lnTo>
                      <a:pt x="693" y="72"/>
                    </a:lnTo>
                    <a:lnTo>
                      <a:pt x="541" y="46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0" name="Freeform 60"/>
              <p:cNvSpPr>
                <a:spLocks/>
              </p:cNvSpPr>
              <p:nvPr userDrawn="1"/>
            </p:nvSpPr>
            <p:spPr bwMode="ltGray">
              <a:xfrm>
                <a:off x="689" y="6"/>
                <a:ext cx="1386" cy="232"/>
              </a:xfrm>
              <a:custGeom>
                <a:avLst/>
                <a:gdLst>
                  <a:gd name="T0" fmla="*/ 825 w 931"/>
                  <a:gd name="T1" fmla="*/ 0 h 149"/>
                  <a:gd name="T2" fmla="*/ 143 w 931"/>
                  <a:gd name="T3" fmla="*/ 29 h 149"/>
                  <a:gd name="T4" fmla="*/ 91 w 931"/>
                  <a:gd name="T5" fmla="*/ 42 h 149"/>
                  <a:gd name="T6" fmla="*/ 62 w 931"/>
                  <a:gd name="T7" fmla="*/ 42 h 149"/>
                  <a:gd name="T8" fmla="*/ 22 w 931"/>
                  <a:gd name="T9" fmla="*/ 77 h 149"/>
                  <a:gd name="T10" fmla="*/ 0 w 931"/>
                  <a:gd name="T11" fmla="*/ 105 h 149"/>
                  <a:gd name="T12" fmla="*/ 59 w 931"/>
                  <a:gd name="T13" fmla="*/ 115 h 149"/>
                  <a:gd name="T14" fmla="*/ 97 w 931"/>
                  <a:gd name="T15" fmla="*/ 96 h 149"/>
                  <a:gd name="T16" fmla="*/ 108 w 931"/>
                  <a:gd name="T17" fmla="*/ 84 h 149"/>
                  <a:gd name="T18" fmla="*/ 167 w 931"/>
                  <a:gd name="T19" fmla="*/ 52 h 149"/>
                  <a:gd name="T20" fmla="*/ 215 w 931"/>
                  <a:gd name="T21" fmla="*/ 46 h 149"/>
                  <a:gd name="T22" fmla="*/ 237 w 931"/>
                  <a:gd name="T23" fmla="*/ 94 h 149"/>
                  <a:gd name="T24" fmla="*/ 188 w 931"/>
                  <a:gd name="T25" fmla="*/ 109 h 149"/>
                  <a:gd name="T26" fmla="*/ 231 w 931"/>
                  <a:gd name="T27" fmla="*/ 113 h 149"/>
                  <a:gd name="T28" fmla="*/ 250 w 931"/>
                  <a:gd name="T29" fmla="*/ 90 h 149"/>
                  <a:gd name="T30" fmla="*/ 266 w 931"/>
                  <a:gd name="T31" fmla="*/ 92 h 149"/>
                  <a:gd name="T32" fmla="*/ 253 w 931"/>
                  <a:gd name="T33" fmla="*/ 54 h 149"/>
                  <a:gd name="T34" fmla="*/ 266 w 931"/>
                  <a:gd name="T35" fmla="*/ 44 h 149"/>
                  <a:gd name="T36" fmla="*/ 277 w 931"/>
                  <a:gd name="T37" fmla="*/ 88 h 149"/>
                  <a:gd name="T38" fmla="*/ 266 w 931"/>
                  <a:gd name="T39" fmla="*/ 113 h 149"/>
                  <a:gd name="T40" fmla="*/ 296 w 931"/>
                  <a:gd name="T41" fmla="*/ 130 h 149"/>
                  <a:gd name="T42" fmla="*/ 299 w 931"/>
                  <a:gd name="T43" fmla="*/ 92 h 149"/>
                  <a:gd name="T44" fmla="*/ 331 w 931"/>
                  <a:gd name="T45" fmla="*/ 103 h 149"/>
                  <a:gd name="T46" fmla="*/ 382 w 931"/>
                  <a:gd name="T47" fmla="*/ 73 h 149"/>
                  <a:gd name="T48" fmla="*/ 409 w 931"/>
                  <a:gd name="T49" fmla="*/ 50 h 149"/>
                  <a:gd name="T50" fmla="*/ 439 w 931"/>
                  <a:gd name="T51" fmla="*/ 56 h 149"/>
                  <a:gd name="T52" fmla="*/ 455 w 931"/>
                  <a:gd name="T53" fmla="*/ 50 h 149"/>
                  <a:gd name="T54" fmla="*/ 431 w 931"/>
                  <a:gd name="T55" fmla="*/ 44 h 149"/>
                  <a:gd name="T56" fmla="*/ 474 w 931"/>
                  <a:gd name="T57" fmla="*/ 35 h 149"/>
                  <a:gd name="T58" fmla="*/ 544 w 931"/>
                  <a:gd name="T59" fmla="*/ 54 h 149"/>
                  <a:gd name="T60" fmla="*/ 581 w 931"/>
                  <a:gd name="T61" fmla="*/ 42 h 149"/>
                  <a:gd name="T62" fmla="*/ 584 w 931"/>
                  <a:gd name="T63" fmla="*/ 63 h 149"/>
                  <a:gd name="T64" fmla="*/ 568 w 931"/>
                  <a:gd name="T65" fmla="*/ 101 h 149"/>
                  <a:gd name="T66" fmla="*/ 611 w 931"/>
                  <a:gd name="T67" fmla="*/ 88 h 149"/>
                  <a:gd name="T68" fmla="*/ 624 w 931"/>
                  <a:gd name="T69" fmla="*/ 80 h 149"/>
                  <a:gd name="T70" fmla="*/ 648 w 931"/>
                  <a:gd name="T71" fmla="*/ 61 h 149"/>
                  <a:gd name="T72" fmla="*/ 794 w 931"/>
                  <a:gd name="T73" fmla="*/ 8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31" h="149">
                    <a:moveTo>
                      <a:pt x="794" y="84"/>
                    </a:moveTo>
                    <a:cubicBezTo>
                      <a:pt x="813" y="72"/>
                      <a:pt x="931" y="14"/>
                      <a:pt x="825" y="0"/>
                    </a:cubicBezTo>
                    <a:lnTo>
                      <a:pt x="159" y="0"/>
                    </a:lnTo>
                    <a:cubicBezTo>
                      <a:pt x="149" y="12"/>
                      <a:pt x="162" y="18"/>
                      <a:pt x="143" y="29"/>
                    </a:cubicBezTo>
                    <a:cubicBezTo>
                      <a:pt x="130" y="44"/>
                      <a:pt x="133" y="39"/>
                      <a:pt x="116" y="48"/>
                    </a:cubicBezTo>
                    <a:cubicBezTo>
                      <a:pt x="108" y="46"/>
                      <a:pt x="100" y="44"/>
                      <a:pt x="91" y="42"/>
                    </a:cubicBezTo>
                    <a:cubicBezTo>
                      <a:pt x="89" y="41"/>
                      <a:pt x="83" y="40"/>
                      <a:pt x="83" y="40"/>
                    </a:cubicBezTo>
                    <a:cubicBezTo>
                      <a:pt x="76" y="40"/>
                      <a:pt x="68" y="39"/>
                      <a:pt x="62" y="42"/>
                    </a:cubicBezTo>
                    <a:cubicBezTo>
                      <a:pt x="54" y="45"/>
                      <a:pt x="46" y="61"/>
                      <a:pt x="38" y="67"/>
                    </a:cubicBezTo>
                    <a:cubicBezTo>
                      <a:pt x="32" y="71"/>
                      <a:pt x="27" y="74"/>
                      <a:pt x="22" y="77"/>
                    </a:cubicBezTo>
                    <a:cubicBezTo>
                      <a:pt x="16" y="81"/>
                      <a:pt x="5" y="86"/>
                      <a:pt x="5" y="86"/>
                    </a:cubicBezTo>
                    <a:cubicBezTo>
                      <a:pt x="9" y="95"/>
                      <a:pt x="7" y="97"/>
                      <a:pt x="0" y="105"/>
                    </a:cubicBezTo>
                    <a:cubicBezTo>
                      <a:pt x="17" y="107"/>
                      <a:pt x="22" y="107"/>
                      <a:pt x="16" y="120"/>
                    </a:cubicBezTo>
                    <a:cubicBezTo>
                      <a:pt x="27" y="122"/>
                      <a:pt x="48" y="116"/>
                      <a:pt x="59" y="115"/>
                    </a:cubicBezTo>
                    <a:cubicBezTo>
                      <a:pt x="71" y="112"/>
                      <a:pt x="73" y="117"/>
                      <a:pt x="83" y="111"/>
                    </a:cubicBezTo>
                    <a:cubicBezTo>
                      <a:pt x="89" y="96"/>
                      <a:pt x="83" y="100"/>
                      <a:pt x="97" y="96"/>
                    </a:cubicBezTo>
                    <a:cubicBezTo>
                      <a:pt x="100" y="94"/>
                      <a:pt x="103" y="93"/>
                      <a:pt x="105" y="90"/>
                    </a:cubicBezTo>
                    <a:cubicBezTo>
                      <a:pt x="106" y="88"/>
                      <a:pt x="106" y="85"/>
                      <a:pt x="108" y="84"/>
                    </a:cubicBezTo>
                    <a:cubicBezTo>
                      <a:pt x="112" y="80"/>
                      <a:pt x="140" y="69"/>
                      <a:pt x="148" y="67"/>
                    </a:cubicBezTo>
                    <a:cubicBezTo>
                      <a:pt x="160" y="52"/>
                      <a:pt x="153" y="56"/>
                      <a:pt x="167" y="52"/>
                    </a:cubicBezTo>
                    <a:cubicBezTo>
                      <a:pt x="178" y="55"/>
                      <a:pt x="179" y="62"/>
                      <a:pt x="191" y="58"/>
                    </a:cubicBezTo>
                    <a:cubicBezTo>
                      <a:pt x="199" y="52"/>
                      <a:pt x="206" y="51"/>
                      <a:pt x="215" y="46"/>
                    </a:cubicBezTo>
                    <a:cubicBezTo>
                      <a:pt x="226" y="58"/>
                      <a:pt x="217" y="46"/>
                      <a:pt x="223" y="69"/>
                    </a:cubicBezTo>
                    <a:cubicBezTo>
                      <a:pt x="226" y="79"/>
                      <a:pt x="233" y="85"/>
                      <a:pt x="237" y="94"/>
                    </a:cubicBezTo>
                    <a:cubicBezTo>
                      <a:pt x="227" y="100"/>
                      <a:pt x="229" y="104"/>
                      <a:pt x="218" y="107"/>
                    </a:cubicBezTo>
                    <a:cubicBezTo>
                      <a:pt x="207" y="120"/>
                      <a:pt x="203" y="113"/>
                      <a:pt x="188" y="109"/>
                    </a:cubicBezTo>
                    <a:cubicBezTo>
                      <a:pt x="191" y="117"/>
                      <a:pt x="200" y="127"/>
                      <a:pt x="210" y="132"/>
                    </a:cubicBezTo>
                    <a:cubicBezTo>
                      <a:pt x="218" y="114"/>
                      <a:pt x="211" y="122"/>
                      <a:pt x="231" y="113"/>
                    </a:cubicBezTo>
                    <a:cubicBezTo>
                      <a:pt x="237" y="111"/>
                      <a:pt x="248" y="105"/>
                      <a:pt x="248" y="105"/>
                    </a:cubicBezTo>
                    <a:cubicBezTo>
                      <a:pt x="248" y="100"/>
                      <a:pt x="246" y="94"/>
                      <a:pt x="250" y="90"/>
                    </a:cubicBezTo>
                    <a:cubicBezTo>
                      <a:pt x="253" y="88"/>
                      <a:pt x="254" y="96"/>
                      <a:pt x="258" y="96"/>
                    </a:cubicBezTo>
                    <a:cubicBezTo>
                      <a:pt x="262" y="97"/>
                      <a:pt x="264" y="94"/>
                      <a:pt x="266" y="92"/>
                    </a:cubicBezTo>
                    <a:cubicBezTo>
                      <a:pt x="262" y="82"/>
                      <a:pt x="252" y="77"/>
                      <a:pt x="248" y="67"/>
                    </a:cubicBezTo>
                    <a:cubicBezTo>
                      <a:pt x="250" y="63"/>
                      <a:pt x="255" y="58"/>
                      <a:pt x="253" y="54"/>
                    </a:cubicBezTo>
                    <a:cubicBezTo>
                      <a:pt x="251" y="50"/>
                      <a:pt x="248" y="42"/>
                      <a:pt x="248" y="42"/>
                    </a:cubicBezTo>
                    <a:cubicBezTo>
                      <a:pt x="256" y="32"/>
                      <a:pt x="259" y="35"/>
                      <a:pt x="266" y="44"/>
                    </a:cubicBezTo>
                    <a:cubicBezTo>
                      <a:pt x="270" y="56"/>
                      <a:pt x="276" y="61"/>
                      <a:pt x="285" y="71"/>
                    </a:cubicBezTo>
                    <a:cubicBezTo>
                      <a:pt x="281" y="81"/>
                      <a:pt x="289" y="82"/>
                      <a:pt x="277" y="88"/>
                    </a:cubicBezTo>
                    <a:cubicBezTo>
                      <a:pt x="262" y="106"/>
                      <a:pt x="278" y="83"/>
                      <a:pt x="274" y="101"/>
                    </a:cubicBezTo>
                    <a:cubicBezTo>
                      <a:pt x="274" y="105"/>
                      <a:pt x="268" y="109"/>
                      <a:pt x="266" y="113"/>
                    </a:cubicBezTo>
                    <a:cubicBezTo>
                      <a:pt x="270" y="122"/>
                      <a:pt x="268" y="125"/>
                      <a:pt x="261" y="132"/>
                    </a:cubicBezTo>
                    <a:cubicBezTo>
                      <a:pt x="268" y="149"/>
                      <a:pt x="282" y="134"/>
                      <a:pt x="296" y="130"/>
                    </a:cubicBezTo>
                    <a:cubicBezTo>
                      <a:pt x="299" y="122"/>
                      <a:pt x="295" y="119"/>
                      <a:pt x="299" y="111"/>
                    </a:cubicBezTo>
                    <a:cubicBezTo>
                      <a:pt x="296" y="105"/>
                      <a:pt x="288" y="97"/>
                      <a:pt x="299" y="92"/>
                    </a:cubicBezTo>
                    <a:cubicBezTo>
                      <a:pt x="303" y="90"/>
                      <a:pt x="315" y="88"/>
                      <a:pt x="315" y="88"/>
                    </a:cubicBezTo>
                    <a:cubicBezTo>
                      <a:pt x="326" y="91"/>
                      <a:pt x="325" y="95"/>
                      <a:pt x="331" y="103"/>
                    </a:cubicBezTo>
                    <a:cubicBezTo>
                      <a:pt x="339" y="84"/>
                      <a:pt x="331" y="90"/>
                      <a:pt x="361" y="92"/>
                    </a:cubicBezTo>
                    <a:cubicBezTo>
                      <a:pt x="355" y="76"/>
                      <a:pt x="365" y="76"/>
                      <a:pt x="382" y="73"/>
                    </a:cubicBezTo>
                    <a:cubicBezTo>
                      <a:pt x="383" y="71"/>
                      <a:pt x="387" y="57"/>
                      <a:pt x="393" y="54"/>
                    </a:cubicBezTo>
                    <a:cubicBezTo>
                      <a:pt x="398" y="52"/>
                      <a:pt x="409" y="50"/>
                      <a:pt x="409" y="50"/>
                    </a:cubicBezTo>
                    <a:cubicBezTo>
                      <a:pt x="430" y="54"/>
                      <a:pt x="413" y="58"/>
                      <a:pt x="431" y="63"/>
                    </a:cubicBezTo>
                    <a:cubicBezTo>
                      <a:pt x="433" y="61"/>
                      <a:pt x="435" y="57"/>
                      <a:pt x="439" y="56"/>
                    </a:cubicBezTo>
                    <a:cubicBezTo>
                      <a:pt x="445" y="55"/>
                      <a:pt x="452" y="61"/>
                      <a:pt x="457" y="58"/>
                    </a:cubicBezTo>
                    <a:cubicBezTo>
                      <a:pt x="461" y="57"/>
                      <a:pt x="457" y="52"/>
                      <a:pt x="455" y="50"/>
                    </a:cubicBezTo>
                    <a:cubicBezTo>
                      <a:pt x="451" y="47"/>
                      <a:pt x="444" y="47"/>
                      <a:pt x="439" y="46"/>
                    </a:cubicBezTo>
                    <a:cubicBezTo>
                      <a:pt x="436" y="45"/>
                      <a:pt x="431" y="44"/>
                      <a:pt x="431" y="44"/>
                    </a:cubicBezTo>
                    <a:cubicBezTo>
                      <a:pt x="440" y="38"/>
                      <a:pt x="443" y="36"/>
                      <a:pt x="455" y="40"/>
                    </a:cubicBezTo>
                    <a:cubicBezTo>
                      <a:pt x="461" y="38"/>
                      <a:pt x="467" y="35"/>
                      <a:pt x="474" y="35"/>
                    </a:cubicBezTo>
                    <a:cubicBezTo>
                      <a:pt x="483" y="36"/>
                      <a:pt x="511" y="43"/>
                      <a:pt x="519" y="46"/>
                    </a:cubicBezTo>
                    <a:cubicBezTo>
                      <a:pt x="527" y="49"/>
                      <a:pt x="544" y="54"/>
                      <a:pt x="544" y="54"/>
                    </a:cubicBezTo>
                    <a:cubicBezTo>
                      <a:pt x="548" y="54"/>
                      <a:pt x="560" y="52"/>
                      <a:pt x="565" y="50"/>
                    </a:cubicBezTo>
                    <a:cubicBezTo>
                      <a:pt x="570" y="47"/>
                      <a:pt x="581" y="42"/>
                      <a:pt x="581" y="42"/>
                    </a:cubicBezTo>
                    <a:cubicBezTo>
                      <a:pt x="585" y="42"/>
                      <a:pt x="598" y="44"/>
                      <a:pt x="600" y="48"/>
                    </a:cubicBezTo>
                    <a:cubicBezTo>
                      <a:pt x="603" y="55"/>
                      <a:pt x="589" y="61"/>
                      <a:pt x="584" y="63"/>
                    </a:cubicBezTo>
                    <a:cubicBezTo>
                      <a:pt x="576" y="69"/>
                      <a:pt x="568" y="69"/>
                      <a:pt x="565" y="77"/>
                    </a:cubicBezTo>
                    <a:cubicBezTo>
                      <a:pt x="568" y="86"/>
                      <a:pt x="564" y="92"/>
                      <a:pt x="568" y="101"/>
                    </a:cubicBezTo>
                    <a:cubicBezTo>
                      <a:pt x="574" y="93"/>
                      <a:pt x="577" y="91"/>
                      <a:pt x="589" y="94"/>
                    </a:cubicBezTo>
                    <a:cubicBezTo>
                      <a:pt x="595" y="108"/>
                      <a:pt x="602" y="93"/>
                      <a:pt x="611" y="88"/>
                    </a:cubicBezTo>
                    <a:cubicBezTo>
                      <a:pt x="613" y="86"/>
                      <a:pt x="613" y="83"/>
                      <a:pt x="616" y="82"/>
                    </a:cubicBezTo>
                    <a:cubicBezTo>
                      <a:pt x="618" y="80"/>
                      <a:pt x="622" y="81"/>
                      <a:pt x="624" y="80"/>
                    </a:cubicBezTo>
                    <a:cubicBezTo>
                      <a:pt x="626" y="78"/>
                      <a:pt x="626" y="75"/>
                      <a:pt x="627" y="73"/>
                    </a:cubicBezTo>
                    <a:cubicBezTo>
                      <a:pt x="632" y="65"/>
                      <a:pt x="638" y="63"/>
                      <a:pt x="648" y="61"/>
                    </a:cubicBezTo>
                    <a:cubicBezTo>
                      <a:pt x="664" y="62"/>
                      <a:pt x="684" y="69"/>
                      <a:pt x="700" y="69"/>
                    </a:cubicBezTo>
                    <a:lnTo>
                      <a:pt x="794" y="84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1" name="Freeform 61"/>
              <p:cNvSpPr>
                <a:spLocks/>
              </p:cNvSpPr>
              <p:nvPr userDrawn="1"/>
            </p:nvSpPr>
            <p:spPr bwMode="ltGray">
              <a:xfrm>
                <a:off x="971" y="91"/>
                <a:ext cx="30" cy="25"/>
              </a:xfrm>
              <a:custGeom>
                <a:avLst/>
                <a:gdLst>
                  <a:gd name="T0" fmla="*/ 3 w 31"/>
                  <a:gd name="T1" fmla="*/ 28 h 30"/>
                  <a:gd name="T2" fmla="*/ 31 w 31"/>
                  <a:gd name="T3" fmla="*/ 0 h 30"/>
                  <a:gd name="T4" fmla="*/ 19 w 31"/>
                  <a:gd name="T5" fmla="*/ 24 h 30"/>
                  <a:gd name="T6" fmla="*/ 3 w 31"/>
                  <a:gd name="T7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30">
                    <a:moveTo>
                      <a:pt x="3" y="28"/>
                    </a:moveTo>
                    <a:cubicBezTo>
                      <a:pt x="8" y="8"/>
                      <a:pt x="12" y="6"/>
                      <a:pt x="31" y="0"/>
                    </a:cubicBezTo>
                    <a:cubicBezTo>
                      <a:pt x="29" y="5"/>
                      <a:pt x="25" y="22"/>
                      <a:pt x="19" y="24"/>
                    </a:cubicBezTo>
                    <a:cubicBezTo>
                      <a:pt x="0" y="30"/>
                      <a:pt x="3" y="9"/>
                      <a:pt x="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2" name="Freeform 62"/>
              <p:cNvSpPr>
                <a:spLocks/>
              </p:cNvSpPr>
              <p:nvPr userDrawn="1"/>
            </p:nvSpPr>
            <p:spPr bwMode="ltGray">
              <a:xfrm>
                <a:off x="935" y="125"/>
                <a:ext cx="45" cy="27"/>
              </a:xfrm>
              <a:custGeom>
                <a:avLst/>
                <a:gdLst>
                  <a:gd name="T0" fmla="*/ 6 w 44"/>
                  <a:gd name="T1" fmla="*/ 32 h 32"/>
                  <a:gd name="T2" fmla="*/ 22 w 44"/>
                  <a:gd name="T3" fmla="*/ 0 h 32"/>
                  <a:gd name="T4" fmla="*/ 38 w 44"/>
                  <a:gd name="T5" fmla="*/ 4 h 32"/>
                  <a:gd name="T6" fmla="*/ 6 w 44"/>
                  <a:gd name="T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32">
                    <a:moveTo>
                      <a:pt x="6" y="32"/>
                    </a:moveTo>
                    <a:cubicBezTo>
                      <a:pt x="0" y="14"/>
                      <a:pt x="7" y="10"/>
                      <a:pt x="22" y="0"/>
                    </a:cubicBezTo>
                    <a:cubicBezTo>
                      <a:pt x="27" y="1"/>
                      <a:pt x="35" y="0"/>
                      <a:pt x="38" y="4"/>
                    </a:cubicBezTo>
                    <a:cubicBezTo>
                      <a:pt x="44" y="13"/>
                      <a:pt x="16" y="32"/>
                      <a:pt x="6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3" name="Freeform 63"/>
              <p:cNvSpPr>
                <a:spLocks/>
              </p:cNvSpPr>
              <p:nvPr userDrawn="1"/>
            </p:nvSpPr>
            <p:spPr bwMode="ltGray">
              <a:xfrm>
                <a:off x="1081" y="226"/>
                <a:ext cx="75" cy="14"/>
              </a:xfrm>
              <a:custGeom>
                <a:avLst/>
                <a:gdLst>
                  <a:gd name="T0" fmla="*/ 37 w 76"/>
                  <a:gd name="T1" fmla="*/ 18 h 18"/>
                  <a:gd name="T2" fmla="*/ 25 w 76"/>
                  <a:gd name="T3" fmla="*/ 2 h 18"/>
                  <a:gd name="T4" fmla="*/ 37 w 76"/>
                  <a:gd name="T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18">
                    <a:moveTo>
                      <a:pt x="37" y="18"/>
                    </a:moveTo>
                    <a:cubicBezTo>
                      <a:pt x="25" y="14"/>
                      <a:pt x="0" y="10"/>
                      <a:pt x="25" y="2"/>
                    </a:cubicBezTo>
                    <a:cubicBezTo>
                      <a:pt x="76" y="9"/>
                      <a:pt x="46" y="0"/>
                      <a:pt x="37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4" name="Freeform 64"/>
              <p:cNvSpPr>
                <a:spLocks/>
              </p:cNvSpPr>
              <p:nvPr userDrawn="1"/>
            </p:nvSpPr>
            <p:spPr bwMode="ltGray">
              <a:xfrm>
                <a:off x="1210" y="223"/>
                <a:ext cx="42" cy="37"/>
              </a:xfrm>
              <a:custGeom>
                <a:avLst/>
                <a:gdLst>
                  <a:gd name="T0" fmla="*/ 0 w 42"/>
                  <a:gd name="T1" fmla="*/ 21 h 44"/>
                  <a:gd name="T2" fmla="*/ 12 w 42"/>
                  <a:gd name="T3" fmla="*/ 9 h 44"/>
                  <a:gd name="T4" fmla="*/ 0 w 42"/>
                  <a:gd name="T5" fmla="*/ 2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44">
                    <a:moveTo>
                      <a:pt x="0" y="21"/>
                    </a:moveTo>
                    <a:cubicBezTo>
                      <a:pt x="4" y="17"/>
                      <a:pt x="7" y="11"/>
                      <a:pt x="12" y="9"/>
                    </a:cubicBezTo>
                    <a:cubicBezTo>
                      <a:pt x="42" y="0"/>
                      <a:pt x="23" y="44"/>
                      <a:pt x="0" y="2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5" name="Freeform 65"/>
              <p:cNvSpPr>
                <a:spLocks/>
              </p:cNvSpPr>
              <p:nvPr userDrawn="1"/>
            </p:nvSpPr>
            <p:spPr bwMode="ltGray">
              <a:xfrm>
                <a:off x="865" y="123"/>
                <a:ext cx="33" cy="24"/>
              </a:xfrm>
              <a:custGeom>
                <a:avLst/>
                <a:gdLst>
                  <a:gd name="T0" fmla="*/ 7 w 31"/>
                  <a:gd name="T1" fmla="*/ 22 h 30"/>
                  <a:gd name="T2" fmla="*/ 31 w 31"/>
                  <a:gd name="T3" fmla="*/ 10 h 30"/>
                  <a:gd name="T4" fmla="*/ 7 w 31"/>
                  <a:gd name="T5" fmla="*/ 2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30">
                    <a:moveTo>
                      <a:pt x="7" y="22"/>
                    </a:moveTo>
                    <a:cubicBezTo>
                      <a:pt x="0" y="0"/>
                      <a:pt x="15" y="6"/>
                      <a:pt x="31" y="10"/>
                    </a:cubicBezTo>
                    <a:cubicBezTo>
                      <a:pt x="14" y="16"/>
                      <a:pt x="15" y="30"/>
                      <a:pt x="7" y="2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6239" name="Group 159"/>
            <p:cNvGrpSpPr>
              <a:grpSpLocks/>
            </p:cNvGrpSpPr>
            <p:nvPr userDrawn="1"/>
          </p:nvGrpSpPr>
          <p:grpSpPr bwMode="auto">
            <a:xfrm>
              <a:off x="7" y="6"/>
              <a:ext cx="5739" cy="1022"/>
              <a:chOff x="1056" y="111"/>
              <a:chExt cx="2448" cy="418"/>
            </a:xfrm>
          </p:grpSpPr>
          <p:sp>
            <p:nvSpPr>
              <p:cNvPr id="46190" name="Line 110"/>
              <p:cNvSpPr>
                <a:spLocks noChangeShapeType="1"/>
              </p:cNvSpPr>
              <p:nvPr/>
            </p:nvSpPr>
            <p:spPr bwMode="white">
              <a:xfrm>
                <a:off x="1056" y="332"/>
                <a:ext cx="2448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2" name="Line 112"/>
              <p:cNvSpPr>
                <a:spLocks noChangeShapeType="1"/>
              </p:cNvSpPr>
              <p:nvPr/>
            </p:nvSpPr>
            <p:spPr bwMode="white">
              <a:xfrm>
                <a:off x="1254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3" name="Line 113"/>
              <p:cNvSpPr>
                <a:spLocks noChangeShapeType="1"/>
              </p:cNvSpPr>
              <p:nvPr/>
            </p:nvSpPr>
            <p:spPr bwMode="white">
              <a:xfrm>
                <a:off x="1482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4" name="Line 114"/>
              <p:cNvSpPr>
                <a:spLocks noChangeShapeType="1"/>
              </p:cNvSpPr>
              <p:nvPr/>
            </p:nvSpPr>
            <p:spPr bwMode="white">
              <a:xfrm>
                <a:off x="1710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5" name="Line 115"/>
              <p:cNvSpPr>
                <a:spLocks noChangeShapeType="1"/>
              </p:cNvSpPr>
              <p:nvPr/>
            </p:nvSpPr>
            <p:spPr bwMode="white">
              <a:xfrm>
                <a:off x="1938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6" name="Line 116"/>
              <p:cNvSpPr>
                <a:spLocks noChangeShapeType="1"/>
              </p:cNvSpPr>
              <p:nvPr/>
            </p:nvSpPr>
            <p:spPr bwMode="white">
              <a:xfrm>
                <a:off x="2166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7" name="Line 117"/>
              <p:cNvSpPr>
                <a:spLocks noChangeShapeType="1"/>
              </p:cNvSpPr>
              <p:nvPr/>
            </p:nvSpPr>
            <p:spPr bwMode="white">
              <a:xfrm>
                <a:off x="2394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8" name="Line 118"/>
              <p:cNvSpPr>
                <a:spLocks noChangeShapeType="1"/>
              </p:cNvSpPr>
              <p:nvPr/>
            </p:nvSpPr>
            <p:spPr bwMode="white">
              <a:xfrm>
                <a:off x="2622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9" name="Line 119"/>
              <p:cNvSpPr>
                <a:spLocks noChangeShapeType="1"/>
              </p:cNvSpPr>
              <p:nvPr/>
            </p:nvSpPr>
            <p:spPr bwMode="white">
              <a:xfrm>
                <a:off x="2850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00" name="Line 120"/>
              <p:cNvSpPr>
                <a:spLocks noChangeShapeType="1"/>
              </p:cNvSpPr>
              <p:nvPr/>
            </p:nvSpPr>
            <p:spPr bwMode="white">
              <a:xfrm>
                <a:off x="3078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01" name="Line 121"/>
              <p:cNvSpPr>
                <a:spLocks noChangeShapeType="1"/>
              </p:cNvSpPr>
              <p:nvPr/>
            </p:nvSpPr>
            <p:spPr bwMode="white">
              <a:xfrm>
                <a:off x="3306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6240" name="Group 160"/>
            <p:cNvGrpSpPr>
              <a:grpSpLocks/>
            </p:cNvGrpSpPr>
            <p:nvPr userDrawn="1"/>
          </p:nvGrpSpPr>
          <p:grpSpPr bwMode="auto">
            <a:xfrm>
              <a:off x="363" y="1"/>
              <a:ext cx="4919" cy="1034"/>
              <a:chOff x="1208" y="109"/>
              <a:chExt cx="2098" cy="423"/>
            </a:xfrm>
          </p:grpSpPr>
          <p:sp>
            <p:nvSpPr>
              <p:cNvPr id="46212" name="Line 132"/>
              <p:cNvSpPr>
                <a:spLocks noChangeShapeType="1"/>
              </p:cNvSpPr>
              <p:nvPr/>
            </p:nvSpPr>
            <p:spPr bwMode="ltGray">
              <a:xfrm>
                <a:off x="2850" y="110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13" name="Line 133"/>
              <p:cNvSpPr>
                <a:spLocks noChangeShapeType="1"/>
              </p:cNvSpPr>
              <p:nvPr/>
            </p:nvSpPr>
            <p:spPr bwMode="ltGray">
              <a:xfrm>
                <a:off x="2972" y="332"/>
                <a:ext cx="7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14" name="Line 134"/>
              <p:cNvSpPr>
                <a:spLocks noChangeShapeType="1"/>
              </p:cNvSpPr>
              <p:nvPr/>
            </p:nvSpPr>
            <p:spPr bwMode="ltGray">
              <a:xfrm>
                <a:off x="3078" y="350"/>
                <a:ext cx="0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15" name="Line 135"/>
              <p:cNvSpPr>
                <a:spLocks noChangeShapeType="1"/>
              </p:cNvSpPr>
              <p:nvPr/>
            </p:nvSpPr>
            <p:spPr bwMode="ltGray">
              <a:xfrm>
                <a:off x="3306" y="450"/>
                <a:ext cx="0" cy="79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25" name="Line 145"/>
              <p:cNvSpPr>
                <a:spLocks noChangeShapeType="1"/>
              </p:cNvSpPr>
              <p:nvPr/>
            </p:nvSpPr>
            <p:spPr bwMode="ltGray">
              <a:xfrm>
                <a:off x="2166" y="114"/>
                <a:ext cx="0" cy="6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26" name="Line 146"/>
              <p:cNvSpPr>
                <a:spLocks noChangeShapeType="1"/>
              </p:cNvSpPr>
              <p:nvPr/>
            </p:nvSpPr>
            <p:spPr bwMode="ltGray">
              <a:xfrm>
                <a:off x="1938" y="111"/>
                <a:ext cx="0" cy="33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27" name="Line 147"/>
              <p:cNvSpPr>
                <a:spLocks noChangeShapeType="1"/>
              </p:cNvSpPr>
              <p:nvPr/>
            </p:nvSpPr>
            <p:spPr bwMode="ltGray">
              <a:xfrm flipH="1">
                <a:off x="1912" y="332"/>
                <a:ext cx="6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28" name="Line 148"/>
              <p:cNvSpPr>
                <a:spLocks noChangeShapeType="1"/>
              </p:cNvSpPr>
              <p:nvPr/>
            </p:nvSpPr>
            <p:spPr bwMode="ltGray">
              <a:xfrm>
                <a:off x="1778" y="33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29" name="Line 149"/>
              <p:cNvSpPr>
                <a:spLocks noChangeShapeType="1"/>
              </p:cNvSpPr>
              <p:nvPr/>
            </p:nvSpPr>
            <p:spPr bwMode="ltGray">
              <a:xfrm flipH="1">
                <a:off x="1578" y="332"/>
                <a:ext cx="8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0" name="Line 150"/>
              <p:cNvSpPr>
                <a:spLocks noChangeShapeType="1"/>
              </p:cNvSpPr>
              <p:nvPr/>
            </p:nvSpPr>
            <p:spPr bwMode="ltGray">
              <a:xfrm>
                <a:off x="1208" y="33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1" name="Line 151"/>
              <p:cNvSpPr>
                <a:spLocks noChangeShapeType="1"/>
              </p:cNvSpPr>
              <p:nvPr/>
            </p:nvSpPr>
            <p:spPr bwMode="ltGray">
              <a:xfrm>
                <a:off x="1480" y="234"/>
                <a:ext cx="0" cy="29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2" name="Line 152"/>
              <p:cNvSpPr>
                <a:spLocks noChangeShapeType="1"/>
              </p:cNvSpPr>
              <p:nvPr/>
            </p:nvSpPr>
            <p:spPr bwMode="ltGray">
              <a:xfrm>
                <a:off x="1254" y="252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3" name="Line 153"/>
              <p:cNvSpPr>
                <a:spLocks noChangeShapeType="1"/>
              </p:cNvSpPr>
              <p:nvPr/>
            </p:nvSpPr>
            <p:spPr bwMode="ltGray">
              <a:xfrm flipH="1" flipV="1">
                <a:off x="1482" y="109"/>
                <a:ext cx="0" cy="2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4" name="Line 154"/>
              <p:cNvSpPr>
                <a:spLocks noChangeShapeType="1"/>
              </p:cNvSpPr>
              <p:nvPr/>
            </p:nvSpPr>
            <p:spPr bwMode="ltGray">
              <a:xfrm>
                <a:off x="1710" y="1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5" name="Line 155"/>
              <p:cNvSpPr>
                <a:spLocks noChangeShapeType="1"/>
              </p:cNvSpPr>
              <p:nvPr/>
            </p:nvSpPr>
            <p:spPr bwMode="ltGray">
              <a:xfrm flipV="1">
                <a:off x="1710" y="111"/>
                <a:ext cx="0" cy="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1828800"/>
            <a:ext cx="9245600" cy="2362200"/>
          </a:xfr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4572000"/>
            <a:ext cx="92456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267200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6249" name="Picture 169" descr="镂空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796345" cy="166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324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9604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6396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28775"/>
            <a:ext cx="5080000" cy="46339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28775"/>
            <a:ext cx="5080000" cy="46339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5752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5480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7880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7278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225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7101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715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2691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540752" y="476250"/>
            <a:ext cx="2736849" cy="57864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8084" y="476250"/>
            <a:ext cx="8009467" cy="57864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0495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buClr>
                <a:srgbClr val="0033CC"/>
              </a:buClr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buClr>
                <a:srgbClr val="0033CC"/>
              </a:buClr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5253692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9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56.xml"/><Relationship Id="rId16" Type="http://schemas.openxmlformats.org/officeDocument/2006/relationships/vmlDrawing" Target="../drawings/vmlDrawing1.v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4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70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4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5" Type="http://schemas.openxmlformats.org/officeDocument/2006/relationships/slideLayout" Target="../slideLayouts/slideLayout8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92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01" name="Group 173"/>
          <p:cNvGrpSpPr>
            <a:grpSpLocks/>
          </p:cNvGrpSpPr>
          <p:nvPr userDrawn="1"/>
        </p:nvGrpSpPr>
        <p:grpSpPr bwMode="auto">
          <a:xfrm>
            <a:off x="2926054" y="-12700"/>
            <a:ext cx="9265947" cy="522288"/>
            <a:chOff x="0" y="-9"/>
            <a:chExt cx="5760" cy="1045"/>
          </a:xfrm>
        </p:grpSpPr>
        <p:sp>
          <p:nvSpPr>
            <p:cNvPr id="22702" name="Freeform 174"/>
            <p:cNvSpPr>
              <a:spLocks/>
            </p:cNvSpPr>
            <p:nvPr userDrawn="1"/>
          </p:nvSpPr>
          <p:spPr bwMode="ltGray">
            <a:xfrm>
              <a:off x="0" y="4"/>
              <a:ext cx="5760" cy="1032"/>
            </a:xfrm>
            <a:custGeom>
              <a:avLst/>
              <a:gdLst>
                <a:gd name="T0" fmla="*/ 4848 w 4848"/>
                <a:gd name="T1" fmla="*/ 432 h 432"/>
                <a:gd name="T2" fmla="*/ 0 w 4848"/>
                <a:gd name="T3" fmla="*/ 432 h 432"/>
                <a:gd name="T4" fmla="*/ 0 w 4848"/>
                <a:gd name="T5" fmla="*/ 0 h 432"/>
                <a:gd name="T6" fmla="*/ 4848 w 4848"/>
                <a:gd name="T7" fmla="*/ 0 h 432"/>
                <a:gd name="T8" fmla="*/ 4848 w 4848"/>
                <a:gd name="T9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48" h="432">
                  <a:moveTo>
                    <a:pt x="4848" y="432"/>
                  </a:moveTo>
                  <a:lnTo>
                    <a:pt x="0" y="432"/>
                  </a:lnTo>
                  <a:lnTo>
                    <a:pt x="0" y="0"/>
                  </a:lnTo>
                  <a:lnTo>
                    <a:pt x="4848" y="0"/>
                  </a:lnTo>
                  <a:lnTo>
                    <a:pt x="4848" y="432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2703" name="Group 175"/>
            <p:cNvGrpSpPr>
              <a:grpSpLocks/>
            </p:cNvGrpSpPr>
            <p:nvPr userDrawn="1"/>
          </p:nvGrpSpPr>
          <p:grpSpPr bwMode="auto">
            <a:xfrm>
              <a:off x="333" y="-9"/>
              <a:ext cx="5176" cy="1044"/>
              <a:chOff x="333" y="-9"/>
              <a:chExt cx="5176" cy="1044"/>
            </a:xfrm>
          </p:grpSpPr>
          <p:sp>
            <p:nvSpPr>
              <p:cNvPr id="22704" name="Freeform 176"/>
              <p:cNvSpPr>
                <a:spLocks/>
              </p:cNvSpPr>
              <p:nvPr userDrawn="1"/>
            </p:nvSpPr>
            <p:spPr bwMode="ltGray">
              <a:xfrm>
                <a:off x="3230" y="949"/>
                <a:ext cx="17" cy="20"/>
              </a:xfrm>
              <a:custGeom>
                <a:avLst/>
                <a:gdLst>
                  <a:gd name="T0" fmla="*/ 5 w 15"/>
                  <a:gd name="T1" fmla="*/ 11 h 23"/>
                  <a:gd name="T2" fmla="*/ 15 w 15"/>
                  <a:gd name="T3" fmla="*/ 5 h 23"/>
                  <a:gd name="T4" fmla="*/ 13 w 15"/>
                  <a:gd name="T5" fmla="*/ 17 h 23"/>
                  <a:gd name="T6" fmla="*/ 5 w 15"/>
                  <a:gd name="T7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23">
                    <a:moveTo>
                      <a:pt x="5" y="11"/>
                    </a:moveTo>
                    <a:cubicBezTo>
                      <a:pt x="2" y="1"/>
                      <a:pt x="7" y="0"/>
                      <a:pt x="15" y="5"/>
                    </a:cubicBezTo>
                    <a:cubicBezTo>
                      <a:pt x="14" y="9"/>
                      <a:pt x="15" y="13"/>
                      <a:pt x="13" y="17"/>
                    </a:cubicBezTo>
                    <a:cubicBezTo>
                      <a:pt x="9" y="23"/>
                      <a:pt x="0" y="16"/>
                      <a:pt x="5" y="1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05" name="Freeform 177"/>
              <p:cNvSpPr>
                <a:spLocks/>
              </p:cNvSpPr>
              <p:nvPr userDrawn="1"/>
            </p:nvSpPr>
            <p:spPr bwMode="ltGray">
              <a:xfrm>
                <a:off x="3406" y="1015"/>
                <a:ext cx="21" cy="20"/>
              </a:xfrm>
              <a:custGeom>
                <a:avLst/>
                <a:gdLst>
                  <a:gd name="T0" fmla="*/ 3 w 20"/>
                  <a:gd name="T1" fmla="*/ 13 h 23"/>
                  <a:gd name="T2" fmla="*/ 11 w 20"/>
                  <a:gd name="T3" fmla="*/ 3 h 23"/>
                  <a:gd name="T4" fmla="*/ 7 w 20"/>
                  <a:gd name="T5" fmla="*/ 19 h 23"/>
                  <a:gd name="T6" fmla="*/ 3 w 20"/>
                  <a:gd name="T7" fmla="*/ 1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23">
                    <a:moveTo>
                      <a:pt x="3" y="13"/>
                    </a:moveTo>
                    <a:cubicBezTo>
                      <a:pt x="0" y="5"/>
                      <a:pt x="2" y="0"/>
                      <a:pt x="11" y="3"/>
                    </a:cubicBezTo>
                    <a:cubicBezTo>
                      <a:pt x="16" y="10"/>
                      <a:pt x="20" y="23"/>
                      <a:pt x="7" y="19"/>
                    </a:cubicBezTo>
                    <a:cubicBezTo>
                      <a:pt x="6" y="17"/>
                      <a:pt x="3" y="13"/>
                      <a:pt x="3" y="1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06" name="Freeform 178"/>
              <p:cNvSpPr>
                <a:spLocks/>
              </p:cNvSpPr>
              <p:nvPr userDrawn="1"/>
            </p:nvSpPr>
            <p:spPr bwMode="ltGray">
              <a:xfrm>
                <a:off x="2909" y="908"/>
                <a:ext cx="31" cy="34"/>
              </a:xfrm>
              <a:custGeom>
                <a:avLst/>
                <a:gdLst>
                  <a:gd name="T0" fmla="*/ 16 w 30"/>
                  <a:gd name="T1" fmla="*/ 33 h 42"/>
                  <a:gd name="T2" fmla="*/ 8 w 30"/>
                  <a:gd name="T3" fmla="*/ 21 h 42"/>
                  <a:gd name="T4" fmla="*/ 0 w 30"/>
                  <a:gd name="T5" fmla="*/ 9 h 42"/>
                  <a:gd name="T6" fmla="*/ 16 w 30"/>
                  <a:gd name="T7" fmla="*/ 3 h 42"/>
                  <a:gd name="T8" fmla="*/ 30 w 30"/>
                  <a:gd name="T9" fmla="*/ 23 h 42"/>
                  <a:gd name="T10" fmla="*/ 28 w 30"/>
                  <a:gd name="T11" fmla="*/ 31 h 42"/>
                  <a:gd name="T12" fmla="*/ 16 w 30"/>
                  <a:gd name="T13" fmla="*/ 3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42">
                    <a:moveTo>
                      <a:pt x="16" y="33"/>
                    </a:moveTo>
                    <a:cubicBezTo>
                      <a:pt x="3" y="20"/>
                      <a:pt x="15" y="34"/>
                      <a:pt x="8" y="21"/>
                    </a:cubicBezTo>
                    <a:cubicBezTo>
                      <a:pt x="6" y="17"/>
                      <a:pt x="0" y="9"/>
                      <a:pt x="0" y="9"/>
                    </a:cubicBezTo>
                    <a:cubicBezTo>
                      <a:pt x="5" y="1"/>
                      <a:pt x="7" y="0"/>
                      <a:pt x="16" y="3"/>
                    </a:cubicBezTo>
                    <a:cubicBezTo>
                      <a:pt x="25" y="16"/>
                      <a:pt x="10" y="16"/>
                      <a:pt x="30" y="23"/>
                    </a:cubicBezTo>
                    <a:cubicBezTo>
                      <a:pt x="29" y="26"/>
                      <a:pt x="30" y="29"/>
                      <a:pt x="28" y="31"/>
                    </a:cubicBezTo>
                    <a:cubicBezTo>
                      <a:pt x="15" y="42"/>
                      <a:pt x="16" y="38"/>
                      <a:pt x="16" y="3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07" name="Freeform 179"/>
              <p:cNvSpPr>
                <a:spLocks/>
              </p:cNvSpPr>
              <p:nvPr userDrawn="1"/>
            </p:nvSpPr>
            <p:spPr bwMode="ltGray">
              <a:xfrm>
                <a:off x="2551" y="940"/>
                <a:ext cx="25" cy="12"/>
              </a:xfrm>
              <a:custGeom>
                <a:avLst/>
                <a:gdLst>
                  <a:gd name="T0" fmla="*/ 15 w 25"/>
                  <a:gd name="T1" fmla="*/ 16 h 16"/>
                  <a:gd name="T2" fmla="*/ 3 w 25"/>
                  <a:gd name="T3" fmla="*/ 8 h 16"/>
                  <a:gd name="T4" fmla="*/ 15 w 25"/>
                  <a:gd name="T5" fmla="*/ 0 h 16"/>
                  <a:gd name="T6" fmla="*/ 15 w 25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16">
                    <a:moveTo>
                      <a:pt x="15" y="16"/>
                    </a:moveTo>
                    <a:cubicBezTo>
                      <a:pt x="10" y="15"/>
                      <a:pt x="0" y="12"/>
                      <a:pt x="3" y="8"/>
                    </a:cubicBezTo>
                    <a:cubicBezTo>
                      <a:pt x="6" y="4"/>
                      <a:pt x="15" y="0"/>
                      <a:pt x="15" y="0"/>
                    </a:cubicBezTo>
                    <a:cubicBezTo>
                      <a:pt x="17" y="3"/>
                      <a:pt x="25" y="16"/>
                      <a:pt x="15" y="1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08" name="Freeform 180"/>
              <p:cNvSpPr>
                <a:spLocks/>
              </p:cNvSpPr>
              <p:nvPr userDrawn="1"/>
            </p:nvSpPr>
            <p:spPr bwMode="ltGray">
              <a:xfrm>
                <a:off x="2443" y="954"/>
                <a:ext cx="65" cy="39"/>
              </a:xfrm>
              <a:custGeom>
                <a:avLst/>
                <a:gdLst>
                  <a:gd name="T0" fmla="*/ 14 w 65"/>
                  <a:gd name="T1" fmla="*/ 24 h 46"/>
                  <a:gd name="T2" fmla="*/ 30 w 65"/>
                  <a:gd name="T3" fmla="*/ 4 h 46"/>
                  <a:gd name="T4" fmla="*/ 42 w 65"/>
                  <a:gd name="T5" fmla="*/ 0 h 46"/>
                  <a:gd name="T6" fmla="*/ 58 w 65"/>
                  <a:gd name="T7" fmla="*/ 12 h 46"/>
                  <a:gd name="T8" fmla="*/ 32 w 65"/>
                  <a:gd name="T9" fmla="*/ 26 h 46"/>
                  <a:gd name="T10" fmla="*/ 12 w 65"/>
                  <a:gd name="T11" fmla="*/ 46 h 46"/>
                  <a:gd name="T12" fmla="*/ 8 w 65"/>
                  <a:gd name="T13" fmla="*/ 20 h 46"/>
                  <a:gd name="T14" fmla="*/ 12 w 65"/>
                  <a:gd name="T15" fmla="*/ 14 h 46"/>
                  <a:gd name="T16" fmla="*/ 14 w 65"/>
                  <a:gd name="T17" fmla="*/ 2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46">
                    <a:moveTo>
                      <a:pt x="14" y="24"/>
                    </a:moveTo>
                    <a:cubicBezTo>
                      <a:pt x="18" y="13"/>
                      <a:pt x="16" y="9"/>
                      <a:pt x="30" y="4"/>
                    </a:cubicBezTo>
                    <a:cubicBezTo>
                      <a:pt x="34" y="3"/>
                      <a:pt x="42" y="0"/>
                      <a:pt x="42" y="0"/>
                    </a:cubicBezTo>
                    <a:cubicBezTo>
                      <a:pt x="50" y="1"/>
                      <a:pt x="65" y="0"/>
                      <a:pt x="58" y="12"/>
                    </a:cubicBezTo>
                    <a:cubicBezTo>
                      <a:pt x="53" y="21"/>
                      <a:pt x="40" y="21"/>
                      <a:pt x="32" y="26"/>
                    </a:cubicBezTo>
                    <a:cubicBezTo>
                      <a:pt x="26" y="35"/>
                      <a:pt x="23" y="42"/>
                      <a:pt x="12" y="46"/>
                    </a:cubicBezTo>
                    <a:cubicBezTo>
                      <a:pt x="0" y="42"/>
                      <a:pt x="5" y="30"/>
                      <a:pt x="8" y="20"/>
                    </a:cubicBezTo>
                    <a:cubicBezTo>
                      <a:pt x="9" y="18"/>
                      <a:pt x="10" y="13"/>
                      <a:pt x="12" y="14"/>
                    </a:cubicBezTo>
                    <a:cubicBezTo>
                      <a:pt x="15" y="16"/>
                      <a:pt x="13" y="21"/>
                      <a:pt x="14" y="2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09" name="Freeform 181"/>
              <p:cNvSpPr>
                <a:spLocks/>
              </p:cNvSpPr>
              <p:nvPr userDrawn="1"/>
            </p:nvSpPr>
            <p:spPr bwMode="ltGray">
              <a:xfrm>
                <a:off x="2375" y="952"/>
                <a:ext cx="68" cy="39"/>
              </a:xfrm>
              <a:custGeom>
                <a:avLst/>
                <a:gdLst>
                  <a:gd name="T0" fmla="*/ 0 w 69"/>
                  <a:gd name="T1" fmla="*/ 31 h 47"/>
                  <a:gd name="T2" fmla="*/ 18 w 69"/>
                  <a:gd name="T3" fmla="*/ 25 h 47"/>
                  <a:gd name="T4" fmla="*/ 52 w 69"/>
                  <a:gd name="T5" fmla="*/ 1 h 47"/>
                  <a:gd name="T6" fmla="*/ 64 w 69"/>
                  <a:gd name="T7" fmla="*/ 3 h 47"/>
                  <a:gd name="T8" fmla="*/ 50 w 69"/>
                  <a:gd name="T9" fmla="*/ 19 h 47"/>
                  <a:gd name="T10" fmla="*/ 28 w 69"/>
                  <a:gd name="T11" fmla="*/ 33 h 47"/>
                  <a:gd name="T12" fmla="*/ 22 w 69"/>
                  <a:gd name="T13" fmla="*/ 47 h 47"/>
                  <a:gd name="T14" fmla="*/ 16 w 69"/>
                  <a:gd name="T15" fmla="*/ 45 h 47"/>
                  <a:gd name="T16" fmla="*/ 12 w 69"/>
                  <a:gd name="T17" fmla="*/ 39 h 47"/>
                  <a:gd name="T18" fmla="*/ 0 w 69"/>
                  <a:gd name="T19" fmla="*/ 35 h 47"/>
                  <a:gd name="T20" fmla="*/ 0 w 69"/>
                  <a:gd name="T21" fmla="*/ 3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47">
                    <a:moveTo>
                      <a:pt x="0" y="31"/>
                    </a:moveTo>
                    <a:cubicBezTo>
                      <a:pt x="7" y="24"/>
                      <a:pt x="9" y="22"/>
                      <a:pt x="18" y="25"/>
                    </a:cubicBezTo>
                    <a:cubicBezTo>
                      <a:pt x="25" y="4"/>
                      <a:pt x="36" y="12"/>
                      <a:pt x="52" y="1"/>
                    </a:cubicBezTo>
                    <a:cubicBezTo>
                      <a:pt x="56" y="2"/>
                      <a:pt x="61" y="0"/>
                      <a:pt x="64" y="3"/>
                    </a:cubicBezTo>
                    <a:cubicBezTo>
                      <a:pt x="69" y="8"/>
                      <a:pt x="50" y="19"/>
                      <a:pt x="50" y="19"/>
                    </a:cubicBezTo>
                    <a:cubicBezTo>
                      <a:pt x="46" y="31"/>
                      <a:pt x="35" y="22"/>
                      <a:pt x="28" y="33"/>
                    </a:cubicBezTo>
                    <a:cubicBezTo>
                      <a:pt x="31" y="41"/>
                      <a:pt x="31" y="44"/>
                      <a:pt x="22" y="47"/>
                    </a:cubicBezTo>
                    <a:cubicBezTo>
                      <a:pt x="20" y="46"/>
                      <a:pt x="18" y="46"/>
                      <a:pt x="16" y="45"/>
                    </a:cubicBezTo>
                    <a:cubicBezTo>
                      <a:pt x="14" y="43"/>
                      <a:pt x="14" y="40"/>
                      <a:pt x="12" y="39"/>
                    </a:cubicBezTo>
                    <a:cubicBezTo>
                      <a:pt x="8" y="37"/>
                      <a:pt x="0" y="35"/>
                      <a:pt x="0" y="35"/>
                    </a:cubicBezTo>
                    <a:cubicBezTo>
                      <a:pt x="2" y="26"/>
                      <a:pt x="3" y="25"/>
                      <a:pt x="0" y="3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0" name="Freeform 182"/>
              <p:cNvSpPr>
                <a:spLocks/>
              </p:cNvSpPr>
              <p:nvPr userDrawn="1"/>
            </p:nvSpPr>
            <p:spPr bwMode="ltGray">
              <a:xfrm>
                <a:off x="2007" y="739"/>
                <a:ext cx="354" cy="228"/>
              </a:xfrm>
              <a:custGeom>
                <a:avLst/>
                <a:gdLst>
                  <a:gd name="T0" fmla="*/ 10 w 355"/>
                  <a:gd name="T1" fmla="*/ 4 h 277"/>
                  <a:gd name="T2" fmla="*/ 36 w 355"/>
                  <a:gd name="T3" fmla="*/ 18 h 277"/>
                  <a:gd name="T4" fmla="*/ 46 w 355"/>
                  <a:gd name="T5" fmla="*/ 30 h 277"/>
                  <a:gd name="T6" fmla="*/ 76 w 355"/>
                  <a:gd name="T7" fmla="*/ 52 h 277"/>
                  <a:gd name="T8" fmla="*/ 92 w 355"/>
                  <a:gd name="T9" fmla="*/ 66 h 277"/>
                  <a:gd name="T10" fmla="*/ 122 w 355"/>
                  <a:gd name="T11" fmla="*/ 98 h 277"/>
                  <a:gd name="T12" fmla="*/ 136 w 355"/>
                  <a:gd name="T13" fmla="*/ 128 h 277"/>
                  <a:gd name="T14" fmla="*/ 148 w 355"/>
                  <a:gd name="T15" fmla="*/ 132 h 277"/>
                  <a:gd name="T16" fmla="*/ 154 w 355"/>
                  <a:gd name="T17" fmla="*/ 150 h 277"/>
                  <a:gd name="T18" fmla="*/ 176 w 355"/>
                  <a:gd name="T19" fmla="*/ 152 h 277"/>
                  <a:gd name="T20" fmla="*/ 170 w 355"/>
                  <a:gd name="T21" fmla="*/ 196 h 277"/>
                  <a:gd name="T22" fmla="*/ 180 w 355"/>
                  <a:gd name="T23" fmla="*/ 224 h 277"/>
                  <a:gd name="T24" fmla="*/ 198 w 355"/>
                  <a:gd name="T25" fmla="*/ 232 h 277"/>
                  <a:gd name="T26" fmla="*/ 216 w 355"/>
                  <a:gd name="T27" fmla="*/ 234 h 277"/>
                  <a:gd name="T28" fmla="*/ 236 w 355"/>
                  <a:gd name="T29" fmla="*/ 242 h 277"/>
                  <a:gd name="T30" fmla="*/ 254 w 355"/>
                  <a:gd name="T31" fmla="*/ 236 h 277"/>
                  <a:gd name="T32" fmla="*/ 272 w 355"/>
                  <a:gd name="T33" fmla="*/ 248 h 277"/>
                  <a:gd name="T34" fmla="*/ 296 w 355"/>
                  <a:gd name="T35" fmla="*/ 256 h 277"/>
                  <a:gd name="T36" fmla="*/ 314 w 355"/>
                  <a:gd name="T37" fmla="*/ 264 h 277"/>
                  <a:gd name="T38" fmla="*/ 352 w 355"/>
                  <a:gd name="T39" fmla="*/ 266 h 277"/>
                  <a:gd name="T40" fmla="*/ 342 w 355"/>
                  <a:gd name="T41" fmla="*/ 274 h 277"/>
                  <a:gd name="T42" fmla="*/ 322 w 355"/>
                  <a:gd name="T43" fmla="*/ 272 h 277"/>
                  <a:gd name="T44" fmla="*/ 300 w 355"/>
                  <a:gd name="T45" fmla="*/ 270 h 277"/>
                  <a:gd name="T46" fmla="*/ 288 w 355"/>
                  <a:gd name="T47" fmla="*/ 266 h 277"/>
                  <a:gd name="T48" fmla="*/ 252 w 355"/>
                  <a:gd name="T49" fmla="*/ 264 h 277"/>
                  <a:gd name="T50" fmla="*/ 234 w 355"/>
                  <a:gd name="T51" fmla="*/ 260 h 277"/>
                  <a:gd name="T52" fmla="*/ 172 w 355"/>
                  <a:gd name="T53" fmla="*/ 242 h 277"/>
                  <a:gd name="T54" fmla="*/ 160 w 355"/>
                  <a:gd name="T55" fmla="*/ 216 h 277"/>
                  <a:gd name="T56" fmla="*/ 126 w 355"/>
                  <a:gd name="T57" fmla="*/ 200 h 277"/>
                  <a:gd name="T58" fmla="*/ 108 w 355"/>
                  <a:gd name="T59" fmla="*/ 186 h 277"/>
                  <a:gd name="T60" fmla="*/ 94 w 355"/>
                  <a:gd name="T61" fmla="*/ 158 h 277"/>
                  <a:gd name="T62" fmla="*/ 68 w 355"/>
                  <a:gd name="T63" fmla="*/ 108 h 277"/>
                  <a:gd name="T64" fmla="*/ 64 w 355"/>
                  <a:gd name="T65" fmla="*/ 102 h 277"/>
                  <a:gd name="T66" fmla="*/ 58 w 355"/>
                  <a:gd name="T67" fmla="*/ 100 h 277"/>
                  <a:gd name="T68" fmla="*/ 54 w 355"/>
                  <a:gd name="T69" fmla="*/ 88 h 277"/>
                  <a:gd name="T70" fmla="*/ 38 w 355"/>
                  <a:gd name="T71" fmla="*/ 58 h 277"/>
                  <a:gd name="T72" fmla="*/ 20 w 355"/>
                  <a:gd name="T73" fmla="*/ 40 h 277"/>
                  <a:gd name="T74" fmla="*/ 4 w 355"/>
                  <a:gd name="T75" fmla="*/ 22 h 277"/>
                  <a:gd name="T76" fmla="*/ 10 w 355"/>
                  <a:gd name="T77" fmla="*/ 2 h 277"/>
                  <a:gd name="T78" fmla="*/ 10 w 355"/>
                  <a:gd name="T79" fmla="*/ 4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5" h="277">
                    <a:moveTo>
                      <a:pt x="10" y="4"/>
                    </a:moveTo>
                    <a:cubicBezTo>
                      <a:pt x="22" y="0"/>
                      <a:pt x="24" y="14"/>
                      <a:pt x="36" y="18"/>
                    </a:cubicBezTo>
                    <a:cubicBezTo>
                      <a:pt x="37" y="19"/>
                      <a:pt x="45" y="29"/>
                      <a:pt x="46" y="30"/>
                    </a:cubicBezTo>
                    <a:cubicBezTo>
                      <a:pt x="56" y="40"/>
                      <a:pt x="67" y="38"/>
                      <a:pt x="76" y="52"/>
                    </a:cubicBezTo>
                    <a:cubicBezTo>
                      <a:pt x="80" y="58"/>
                      <a:pt x="92" y="66"/>
                      <a:pt x="92" y="66"/>
                    </a:cubicBezTo>
                    <a:cubicBezTo>
                      <a:pt x="96" y="79"/>
                      <a:pt x="112" y="88"/>
                      <a:pt x="122" y="98"/>
                    </a:cubicBezTo>
                    <a:cubicBezTo>
                      <a:pt x="124" y="105"/>
                      <a:pt x="130" y="124"/>
                      <a:pt x="136" y="128"/>
                    </a:cubicBezTo>
                    <a:cubicBezTo>
                      <a:pt x="140" y="130"/>
                      <a:pt x="148" y="132"/>
                      <a:pt x="148" y="132"/>
                    </a:cubicBezTo>
                    <a:cubicBezTo>
                      <a:pt x="150" y="138"/>
                      <a:pt x="154" y="150"/>
                      <a:pt x="154" y="150"/>
                    </a:cubicBezTo>
                    <a:cubicBezTo>
                      <a:pt x="161" y="139"/>
                      <a:pt x="168" y="144"/>
                      <a:pt x="176" y="152"/>
                    </a:cubicBezTo>
                    <a:cubicBezTo>
                      <a:pt x="174" y="167"/>
                      <a:pt x="173" y="181"/>
                      <a:pt x="170" y="196"/>
                    </a:cubicBezTo>
                    <a:cubicBezTo>
                      <a:pt x="171" y="202"/>
                      <a:pt x="174" y="220"/>
                      <a:pt x="180" y="224"/>
                    </a:cubicBezTo>
                    <a:cubicBezTo>
                      <a:pt x="185" y="228"/>
                      <a:pt x="193" y="228"/>
                      <a:pt x="198" y="232"/>
                    </a:cubicBezTo>
                    <a:cubicBezTo>
                      <a:pt x="204" y="230"/>
                      <a:pt x="216" y="234"/>
                      <a:pt x="216" y="234"/>
                    </a:cubicBezTo>
                    <a:cubicBezTo>
                      <a:pt x="223" y="241"/>
                      <a:pt x="225" y="245"/>
                      <a:pt x="236" y="242"/>
                    </a:cubicBezTo>
                    <a:cubicBezTo>
                      <a:pt x="242" y="240"/>
                      <a:pt x="254" y="236"/>
                      <a:pt x="254" y="236"/>
                    </a:cubicBezTo>
                    <a:cubicBezTo>
                      <a:pt x="260" y="240"/>
                      <a:pt x="265" y="246"/>
                      <a:pt x="272" y="248"/>
                    </a:cubicBezTo>
                    <a:cubicBezTo>
                      <a:pt x="277" y="250"/>
                      <a:pt x="291" y="252"/>
                      <a:pt x="296" y="256"/>
                    </a:cubicBezTo>
                    <a:cubicBezTo>
                      <a:pt x="301" y="260"/>
                      <a:pt x="314" y="264"/>
                      <a:pt x="314" y="264"/>
                    </a:cubicBezTo>
                    <a:cubicBezTo>
                      <a:pt x="330" y="263"/>
                      <a:pt x="338" y="261"/>
                      <a:pt x="352" y="266"/>
                    </a:cubicBezTo>
                    <a:cubicBezTo>
                      <a:pt x="355" y="275"/>
                      <a:pt x="350" y="277"/>
                      <a:pt x="342" y="274"/>
                    </a:cubicBezTo>
                    <a:cubicBezTo>
                      <a:pt x="336" y="276"/>
                      <a:pt x="322" y="272"/>
                      <a:pt x="322" y="272"/>
                    </a:cubicBezTo>
                    <a:cubicBezTo>
                      <a:pt x="314" y="275"/>
                      <a:pt x="308" y="272"/>
                      <a:pt x="300" y="270"/>
                    </a:cubicBezTo>
                    <a:cubicBezTo>
                      <a:pt x="296" y="269"/>
                      <a:pt x="288" y="266"/>
                      <a:pt x="288" y="266"/>
                    </a:cubicBezTo>
                    <a:cubicBezTo>
                      <a:pt x="276" y="270"/>
                      <a:pt x="264" y="266"/>
                      <a:pt x="252" y="264"/>
                    </a:cubicBezTo>
                    <a:cubicBezTo>
                      <a:pt x="245" y="259"/>
                      <a:pt x="242" y="257"/>
                      <a:pt x="234" y="260"/>
                    </a:cubicBezTo>
                    <a:cubicBezTo>
                      <a:pt x="211" y="252"/>
                      <a:pt x="192" y="256"/>
                      <a:pt x="172" y="242"/>
                    </a:cubicBezTo>
                    <a:cubicBezTo>
                      <a:pt x="165" y="231"/>
                      <a:pt x="176" y="221"/>
                      <a:pt x="160" y="216"/>
                    </a:cubicBezTo>
                    <a:cubicBezTo>
                      <a:pt x="154" y="233"/>
                      <a:pt x="136" y="203"/>
                      <a:pt x="126" y="200"/>
                    </a:cubicBezTo>
                    <a:cubicBezTo>
                      <a:pt x="120" y="196"/>
                      <a:pt x="114" y="190"/>
                      <a:pt x="108" y="186"/>
                    </a:cubicBezTo>
                    <a:cubicBezTo>
                      <a:pt x="104" y="175"/>
                      <a:pt x="104" y="165"/>
                      <a:pt x="94" y="158"/>
                    </a:cubicBezTo>
                    <a:cubicBezTo>
                      <a:pt x="83" y="142"/>
                      <a:pt x="85" y="119"/>
                      <a:pt x="68" y="108"/>
                    </a:cubicBezTo>
                    <a:cubicBezTo>
                      <a:pt x="67" y="106"/>
                      <a:pt x="66" y="104"/>
                      <a:pt x="64" y="102"/>
                    </a:cubicBezTo>
                    <a:cubicBezTo>
                      <a:pt x="62" y="101"/>
                      <a:pt x="59" y="102"/>
                      <a:pt x="58" y="100"/>
                    </a:cubicBezTo>
                    <a:cubicBezTo>
                      <a:pt x="56" y="97"/>
                      <a:pt x="54" y="88"/>
                      <a:pt x="54" y="88"/>
                    </a:cubicBezTo>
                    <a:cubicBezTo>
                      <a:pt x="59" y="73"/>
                      <a:pt x="52" y="61"/>
                      <a:pt x="38" y="58"/>
                    </a:cubicBezTo>
                    <a:cubicBezTo>
                      <a:pt x="32" y="49"/>
                      <a:pt x="31" y="44"/>
                      <a:pt x="20" y="40"/>
                    </a:cubicBezTo>
                    <a:cubicBezTo>
                      <a:pt x="16" y="27"/>
                      <a:pt x="16" y="26"/>
                      <a:pt x="4" y="22"/>
                    </a:cubicBezTo>
                    <a:cubicBezTo>
                      <a:pt x="1" y="13"/>
                      <a:pt x="0" y="5"/>
                      <a:pt x="10" y="2"/>
                    </a:cubicBezTo>
                    <a:cubicBezTo>
                      <a:pt x="18" y="5"/>
                      <a:pt x="18" y="4"/>
                      <a:pt x="10" y="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1" name="Freeform 183"/>
              <p:cNvSpPr>
                <a:spLocks/>
              </p:cNvSpPr>
              <p:nvPr userDrawn="1"/>
            </p:nvSpPr>
            <p:spPr bwMode="ltGray">
              <a:xfrm>
                <a:off x="2222" y="724"/>
                <a:ext cx="157" cy="167"/>
              </a:xfrm>
              <a:custGeom>
                <a:avLst/>
                <a:gdLst>
                  <a:gd name="T0" fmla="*/ 54 w 156"/>
                  <a:gd name="T1" fmla="*/ 66 h 206"/>
                  <a:gd name="T2" fmla="*/ 66 w 156"/>
                  <a:gd name="T3" fmla="*/ 58 h 206"/>
                  <a:gd name="T4" fmla="*/ 68 w 156"/>
                  <a:gd name="T5" fmla="*/ 52 h 206"/>
                  <a:gd name="T6" fmla="*/ 80 w 156"/>
                  <a:gd name="T7" fmla="*/ 44 h 206"/>
                  <a:gd name="T8" fmla="*/ 106 w 156"/>
                  <a:gd name="T9" fmla="*/ 22 h 206"/>
                  <a:gd name="T10" fmla="*/ 112 w 156"/>
                  <a:gd name="T11" fmla="*/ 4 h 206"/>
                  <a:gd name="T12" fmla="*/ 124 w 156"/>
                  <a:gd name="T13" fmla="*/ 0 h 206"/>
                  <a:gd name="T14" fmla="*/ 150 w 156"/>
                  <a:gd name="T15" fmla="*/ 28 h 206"/>
                  <a:gd name="T16" fmla="*/ 146 w 156"/>
                  <a:gd name="T17" fmla="*/ 44 h 206"/>
                  <a:gd name="T18" fmla="*/ 126 w 156"/>
                  <a:gd name="T19" fmla="*/ 64 h 206"/>
                  <a:gd name="T20" fmla="*/ 132 w 156"/>
                  <a:gd name="T21" fmla="*/ 94 h 206"/>
                  <a:gd name="T22" fmla="*/ 142 w 156"/>
                  <a:gd name="T23" fmla="*/ 110 h 206"/>
                  <a:gd name="T24" fmla="*/ 146 w 156"/>
                  <a:gd name="T25" fmla="*/ 128 h 206"/>
                  <a:gd name="T26" fmla="*/ 128 w 156"/>
                  <a:gd name="T27" fmla="*/ 128 h 206"/>
                  <a:gd name="T28" fmla="*/ 116 w 156"/>
                  <a:gd name="T29" fmla="*/ 146 h 206"/>
                  <a:gd name="T30" fmla="*/ 104 w 156"/>
                  <a:gd name="T31" fmla="*/ 156 h 206"/>
                  <a:gd name="T32" fmla="*/ 100 w 156"/>
                  <a:gd name="T33" fmla="*/ 198 h 206"/>
                  <a:gd name="T34" fmla="*/ 88 w 156"/>
                  <a:gd name="T35" fmla="*/ 202 h 206"/>
                  <a:gd name="T36" fmla="*/ 82 w 156"/>
                  <a:gd name="T37" fmla="*/ 206 h 206"/>
                  <a:gd name="T38" fmla="*/ 76 w 156"/>
                  <a:gd name="T39" fmla="*/ 202 h 206"/>
                  <a:gd name="T40" fmla="*/ 72 w 156"/>
                  <a:gd name="T41" fmla="*/ 190 h 206"/>
                  <a:gd name="T42" fmla="*/ 60 w 156"/>
                  <a:gd name="T43" fmla="*/ 186 h 206"/>
                  <a:gd name="T44" fmla="*/ 42 w 156"/>
                  <a:gd name="T45" fmla="*/ 194 h 206"/>
                  <a:gd name="T46" fmla="*/ 28 w 156"/>
                  <a:gd name="T47" fmla="*/ 186 h 206"/>
                  <a:gd name="T48" fmla="*/ 10 w 156"/>
                  <a:gd name="T49" fmla="*/ 148 h 206"/>
                  <a:gd name="T50" fmla="*/ 4 w 156"/>
                  <a:gd name="T51" fmla="*/ 130 h 206"/>
                  <a:gd name="T52" fmla="*/ 0 w 156"/>
                  <a:gd name="T53" fmla="*/ 118 h 206"/>
                  <a:gd name="T54" fmla="*/ 20 w 156"/>
                  <a:gd name="T55" fmla="*/ 96 h 206"/>
                  <a:gd name="T56" fmla="*/ 32 w 156"/>
                  <a:gd name="T57" fmla="*/ 104 h 206"/>
                  <a:gd name="T58" fmla="*/ 34 w 156"/>
                  <a:gd name="T59" fmla="*/ 80 h 206"/>
                  <a:gd name="T60" fmla="*/ 52 w 156"/>
                  <a:gd name="T61" fmla="*/ 70 h 206"/>
                  <a:gd name="T62" fmla="*/ 54 w 156"/>
                  <a:gd name="T63" fmla="*/ 6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6" h="206">
                    <a:moveTo>
                      <a:pt x="54" y="66"/>
                    </a:moveTo>
                    <a:cubicBezTo>
                      <a:pt x="58" y="63"/>
                      <a:pt x="64" y="63"/>
                      <a:pt x="66" y="58"/>
                    </a:cubicBezTo>
                    <a:cubicBezTo>
                      <a:pt x="67" y="56"/>
                      <a:pt x="67" y="53"/>
                      <a:pt x="68" y="52"/>
                    </a:cubicBezTo>
                    <a:cubicBezTo>
                      <a:pt x="71" y="49"/>
                      <a:pt x="80" y="44"/>
                      <a:pt x="80" y="44"/>
                    </a:cubicBezTo>
                    <a:cubicBezTo>
                      <a:pt x="113" y="55"/>
                      <a:pt x="85" y="29"/>
                      <a:pt x="106" y="22"/>
                    </a:cubicBezTo>
                    <a:cubicBezTo>
                      <a:pt x="110" y="17"/>
                      <a:pt x="108" y="9"/>
                      <a:pt x="112" y="4"/>
                    </a:cubicBezTo>
                    <a:cubicBezTo>
                      <a:pt x="115" y="1"/>
                      <a:pt x="124" y="0"/>
                      <a:pt x="124" y="0"/>
                    </a:cubicBezTo>
                    <a:cubicBezTo>
                      <a:pt x="138" y="14"/>
                      <a:pt x="126" y="23"/>
                      <a:pt x="150" y="28"/>
                    </a:cubicBezTo>
                    <a:cubicBezTo>
                      <a:pt x="156" y="36"/>
                      <a:pt x="154" y="39"/>
                      <a:pt x="146" y="44"/>
                    </a:cubicBezTo>
                    <a:cubicBezTo>
                      <a:pt x="141" y="52"/>
                      <a:pt x="135" y="61"/>
                      <a:pt x="126" y="64"/>
                    </a:cubicBezTo>
                    <a:cubicBezTo>
                      <a:pt x="118" y="75"/>
                      <a:pt x="128" y="83"/>
                      <a:pt x="132" y="94"/>
                    </a:cubicBezTo>
                    <a:cubicBezTo>
                      <a:pt x="129" y="103"/>
                      <a:pt x="135" y="105"/>
                      <a:pt x="142" y="110"/>
                    </a:cubicBezTo>
                    <a:cubicBezTo>
                      <a:pt x="145" y="119"/>
                      <a:pt x="141" y="120"/>
                      <a:pt x="146" y="128"/>
                    </a:cubicBezTo>
                    <a:cubicBezTo>
                      <a:pt x="142" y="139"/>
                      <a:pt x="135" y="133"/>
                      <a:pt x="128" y="128"/>
                    </a:cubicBezTo>
                    <a:cubicBezTo>
                      <a:pt x="116" y="132"/>
                      <a:pt x="122" y="136"/>
                      <a:pt x="116" y="146"/>
                    </a:cubicBezTo>
                    <a:cubicBezTo>
                      <a:pt x="113" y="151"/>
                      <a:pt x="108" y="152"/>
                      <a:pt x="104" y="156"/>
                    </a:cubicBezTo>
                    <a:cubicBezTo>
                      <a:pt x="107" y="167"/>
                      <a:pt x="112" y="191"/>
                      <a:pt x="100" y="198"/>
                    </a:cubicBezTo>
                    <a:cubicBezTo>
                      <a:pt x="96" y="200"/>
                      <a:pt x="92" y="200"/>
                      <a:pt x="88" y="202"/>
                    </a:cubicBezTo>
                    <a:cubicBezTo>
                      <a:pt x="86" y="203"/>
                      <a:pt x="84" y="205"/>
                      <a:pt x="82" y="206"/>
                    </a:cubicBezTo>
                    <a:cubicBezTo>
                      <a:pt x="80" y="205"/>
                      <a:pt x="77" y="204"/>
                      <a:pt x="76" y="202"/>
                    </a:cubicBezTo>
                    <a:cubicBezTo>
                      <a:pt x="74" y="198"/>
                      <a:pt x="76" y="191"/>
                      <a:pt x="72" y="190"/>
                    </a:cubicBezTo>
                    <a:cubicBezTo>
                      <a:pt x="68" y="189"/>
                      <a:pt x="60" y="186"/>
                      <a:pt x="60" y="186"/>
                    </a:cubicBezTo>
                    <a:cubicBezTo>
                      <a:pt x="53" y="188"/>
                      <a:pt x="49" y="192"/>
                      <a:pt x="42" y="194"/>
                    </a:cubicBezTo>
                    <a:cubicBezTo>
                      <a:pt x="34" y="189"/>
                      <a:pt x="37" y="183"/>
                      <a:pt x="28" y="186"/>
                    </a:cubicBezTo>
                    <a:cubicBezTo>
                      <a:pt x="12" y="181"/>
                      <a:pt x="19" y="161"/>
                      <a:pt x="10" y="148"/>
                    </a:cubicBezTo>
                    <a:cubicBezTo>
                      <a:pt x="5" y="121"/>
                      <a:pt x="11" y="147"/>
                      <a:pt x="4" y="130"/>
                    </a:cubicBezTo>
                    <a:cubicBezTo>
                      <a:pt x="2" y="126"/>
                      <a:pt x="0" y="118"/>
                      <a:pt x="0" y="118"/>
                    </a:cubicBezTo>
                    <a:cubicBezTo>
                      <a:pt x="2" y="95"/>
                      <a:pt x="0" y="83"/>
                      <a:pt x="20" y="96"/>
                    </a:cubicBezTo>
                    <a:cubicBezTo>
                      <a:pt x="23" y="105"/>
                      <a:pt x="23" y="110"/>
                      <a:pt x="32" y="104"/>
                    </a:cubicBezTo>
                    <a:cubicBezTo>
                      <a:pt x="35" y="95"/>
                      <a:pt x="29" y="88"/>
                      <a:pt x="34" y="80"/>
                    </a:cubicBezTo>
                    <a:cubicBezTo>
                      <a:pt x="36" y="76"/>
                      <a:pt x="48" y="73"/>
                      <a:pt x="52" y="70"/>
                    </a:cubicBezTo>
                    <a:cubicBezTo>
                      <a:pt x="57" y="63"/>
                      <a:pt x="58" y="62"/>
                      <a:pt x="54" y="6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2" name="Freeform 184"/>
              <p:cNvSpPr>
                <a:spLocks/>
              </p:cNvSpPr>
              <p:nvPr userDrawn="1"/>
            </p:nvSpPr>
            <p:spPr bwMode="ltGray">
              <a:xfrm>
                <a:off x="2375" y="800"/>
                <a:ext cx="110" cy="32"/>
              </a:xfrm>
              <a:custGeom>
                <a:avLst/>
                <a:gdLst>
                  <a:gd name="T0" fmla="*/ 4 w 109"/>
                  <a:gd name="T1" fmla="*/ 32 h 38"/>
                  <a:gd name="T2" fmla="*/ 18 w 109"/>
                  <a:gd name="T3" fmla="*/ 10 h 38"/>
                  <a:gd name="T4" fmla="*/ 46 w 109"/>
                  <a:gd name="T5" fmla="*/ 20 h 38"/>
                  <a:gd name="T6" fmla="*/ 72 w 109"/>
                  <a:gd name="T7" fmla="*/ 14 h 38"/>
                  <a:gd name="T8" fmla="*/ 90 w 109"/>
                  <a:gd name="T9" fmla="*/ 0 h 38"/>
                  <a:gd name="T10" fmla="*/ 76 w 109"/>
                  <a:gd name="T11" fmla="*/ 26 h 38"/>
                  <a:gd name="T12" fmla="*/ 60 w 109"/>
                  <a:gd name="T13" fmla="*/ 38 h 38"/>
                  <a:gd name="T14" fmla="*/ 42 w 109"/>
                  <a:gd name="T15" fmla="*/ 32 h 38"/>
                  <a:gd name="T16" fmla="*/ 14 w 109"/>
                  <a:gd name="T17" fmla="*/ 30 h 38"/>
                  <a:gd name="T18" fmla="*/ 4 w 109"/>
                  <a:gd name="T19" fmla="*/ 3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9" h="38">
                    <a:moveTo>
                      <a:pt x="4" y="32"/>
                    </a:moveTo>
                    <a:cubicBezTo>
                      <a:pt x="7" y="22"/>
                      <a:pt x="7" y="14"/>
                      <a:pt x="18" y="10"/>
                    </a:cubicBezTo>
                    <a:cubicBezTo>
                      <a:pt x="28" y="12"/>
                      <a:pt x="37" y="14"/>
                      <a:pt x="46" y="20"/>
                    </a:cubicBezTo>
                    <a:cubicBezTo>
                      <a:pt x="62" y="15"/>
                      <a:pt x="54" y="17"/>
                      <a:pt x="72" y="14"/>
                    </a:cubicBezTo>
                    <a:cubicBezTo>
                      <a:pt x="77" y="9"/>
                      <a:pt x="90" y="0"/>
                      <a:pt x="90" y="0"/>
                    </a:cubicBezTo>
                    <a:cubicBezTo>
                      <a:pt x="109" y="6"/>
                      <a:pt x="85" y="23"/>
                      <a:pt x="76" y="26"/>
                    </a:cubicBezTo>
                    <a:cubicBezTo>
                      <a:pt x="71" y="33"/>
                      <a:pt x="68" y="35"/>
                      <a:pt x="60" y="38"/>
                    </a:cubicBezTo>
                    <a:cubicBezTo>
                      <a:pt x="54" y="36"/>
                      <a:pt x="42" y="32"/>
                      <a:pt x="42" y="32"/>
                    </a:cubicBezTo>
                    <a:cubicBezTo>
                      <a:pt x="33" y="23"/>
                      <a:pt x="26" y="26"/>
                      <a:pt x="14" y="30"/>
                    </a:cubicBezTo>
                    <a:cubicBezTo>
                      <a:pt x="1" y="28"/>
                      <a:pt x="0" y="24"/>
                      <a:pt x="4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3" name="Freeform 185"/>
              <p:cNvSpPr>
                <a:spLocks/>
              </p:cNvSpPr>
              <p:nvPr userDrawn="1"/>
            </p:nvSpPr>
            <p:spPr bwMode="ltGray">
              <a:xfrm>
                <a:off x="2370" y="839"/>
                <a:ext cx="75" cy="84"/>
              </a:xfrm>
              <a:custGeom>
                <a:avLst/>
                <a:gdLst>
                  <a:gd name="T0" fmla="*/ 8 w 76"/>
                  <a:gd name="T1" fmla="*/ 18 h 104"/>
                  <a:gd name="T2" fmla="*/ 18 w 76"/>
                  <a:gd name="T3" fmla="*/ 0 h 104"/>
                  <a:gd name="T4" fmla="*/ 34 w 76"/>
                  <a:gd name="T5" fmla="*/ 18 h 104"/>
                  <a:gd name="T6" fmla="*/ 62 w 76"/>
                  <a:gd name="T7" fmla="*/ 4 h 104"/>
                  <a:gd name="T8" fmla="*/ 46 w 76"/>
                  <a:gd name="T9" fmla="*/ 34 h 104"/>
                  <a:gd name="T10" fmla="*/ 54 w 76"/>
                  <a:gd name="T11" fmla="*/ 48 h 104"/>
                  <a:gd name="T12" fmla="*/ 58 w 76"/>
                  <a:gd name="T13" fmla="*/ 60 h 104"/>
                  <a:gd name="T14" fmla="*/ 46 w 76"/>
                  <a:gd name="T15" fmla="*/ 74 h 104"/>
                  <a:gd name="T16" fmla="*/ 34 w 76"/>
                  <a:gd name="T17" fmla="*/ 60 h 104"/>
                  <a:gd name="T18" fmla="*/ 22 w 76"/>
                  <a:gd name="T19" fmla="*/ 48 h 104"/>
                  <a:gd name="T20" fmla="*/ 28 w 76"/>
                  <a:gd name="T21" fmla="*/ 68 h 104"/>
                  <a:gd name="T22" fmla="*/ 30 w 76"/>
                  <a:gd name="T23" fmla="*/ 74 h 104"/>
                  <a:gd name="T24" fmla="*/ 20 w 76"/>
                  <a:gd name="T25" fmla="*/ 104 h 104"/>
                  <a:gd name="T26" fmla="*/ 12 w 76"/>
                  <a:gd name="T27" fmla="*/ 102 h 104"/>
                  <a:gd name="T28" fmla="*/ 8 w 76"/>
                  <a:gd name="T29" fmla="*/ 90 h 104"/>
                  <a:gd name="T30" fmla="*/ 0 w 76"/>
                  <a:gd name="T31" fmla="*/ 54 h 104"/>
                  <a:gd name="T32" fmla="*/ 2 w 76"/>
                  <a:gd name="T33" fmla="*/ 30 h 104"/>
                  <a:gd name="T34" fmla="*/ 8 w 76"/>
                  <a:gd name="T35" fmla="*/ 1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6" h="104">
                    <a:moveTo>
                      <a:pt x="8" y="18"/>
                    </a:moveTo>
                    <a:cubicBezTo>
                      <a:pt x="10" y="8"/>
                      <a:pt x="9" y="3"/>
                      <a:pt x="18" y="0"/>
                    </a:cubicBezTo>
                    <a:cubicBezTo>
                      <a:pt x="28" y="3"/>
                      <a:pt x="25" y="12"/>
                      <a:pt x="34" y="18"/>
                    </a:cubicBezTo>
                    <a:cubicBezTo>
                      <a:pt x="46" y="16"/>
                      <a:pt x="51" y="8"/>
                      <a:pt x="62" y="4"/>
                    </a:cubicBezTo>
                    <a:cubicBezTo>
                      <a:pt x="76" y="9"/>
                      <a:pt x="56" y="31"/>
                      <a:pt x="46" y="34"/>
                    </a:cubicBezTo>
                    <a:cubicBezTo>
                      <a:pt x="51" y="56"/>
                      <a:pt x="43" y="29"/>
                      <a:pt x="54" y="48"/>
                    </a:cubicBezTo>
                    <a:cubicBezTo>
                      <a:pt x="56" y="52"/>
                      <a:pt x="58" y="60"/>
                      <a:pt x="58" y="60"/>
                    </a:cubicBezTo>
                    <a:cubicBezTo>
                      <a:pt x="55" y="68"/>
                      <a:pt x="54" y="71"/>
                      <a:pt x="46" y="74"/>
                    </a:cubicBezTo>
                    <a:cubicBezTo>
                      <a:pt x="38" y="71"/>
                      <a:pt x="37" y="68"/>
                      <a:pt x="34" y="60"/>
                    </a:cubicBezTo>
                    <a:cubicBezTo>
                      <a:pt x="33" y="50"/>
                      <a:pt x="32" y="33"/>
                      <a:pt x="22" y="48"/>
                    </a:cubicBezTo>
                    <a:cubicBezTo>
                      <a:pt x="25" y="60"/>
                      <a:pt x="23" y="53"/>
                      <a:pt x="28" y="68"/>
                    </a:cubicBezTo>
                    <a:cubicBezTo>
                      <a:pt x="29" y="70"/>
                      <a:pt x="30" y="74"/>
                      <a:pt x="30" y="74"/>
                    </a:cubicBezTo>
                    <a:cubicBezTo>
                      <a:pt x="24" y="84"/>
                      <a:pt x="22" y="93"/>
                      <a:pt x="20" y="104"/>
                    </a:cubicBezTo>
                    <a:cubicBezTo>
                      <a:pt x="17" y="103"/>
                      <a:pt x="14" y="104"/>
                      <a:pt x="12" y="102"/>
                    </a:cubicBezTo>
                    <a:cubicBezTo>
                      <a:pt x="9" y="99"/>
                      <a:pt x="8" y="90"/>
                      <a:pt x="8" y="90"/>
                    </a:cubicBezTo>
                    <a:cubicBezTo>
                      <a:pt x="13" y="75"/>
                      <a:pt x="14" y="64"/>
                      <a:pt x="0" y="54"/>
                    </a:cubicBezTo>
                    <a:cubicBezTo>
                      <a:pt x="1" y="46"/>
                      <a:pt x="1" y="38"/>
                      <a:pt x="2" y="30"/>
                    </a:cubicBezTo>
                    <a:cubicBezTo>
                      <a:pt x="2" y="27"/>
                      <a:pt x="13" y="2"/>
                      <a:pt x="8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4" name="Freeform 186"/>
              <p:cNvSpPr>
                <a:spLocks/>
              </p:cNvSpPr>
              <p:nvPr userDrawn="1"/>
            </p:nvSpPr>
            <p:spPr bwMode="ltGray">
              <a:xfrm>
                <a:off x="2497" y="793"/>
                <a:ext cx="37" cy="49"/>
              </a:xfrm>
              <a:custGeom>
                <a:avLst/>
                <a:gdLst>
                  <a:gd name="T0" fmla="*/ 3 w 37"/>
                  <a:gd name="T1" fmla="*/ 28 h 61"/>
                  <a:gd name="T2" fmla="*/ 13 w 37"/>
                  <a:gd name="T3" fmla="*/ 0 h 61"/>
                  <a:gd name="T4" fmla="*/ 15 w 37"/>
                  <a:gd name="T5" fmla="*/ 28 h 61"/>
                  <a:gd name="T6" fmla="*/ 37 w 37"/>
                  <a:gd name="T7" fmla="*/ 38 h 61"/>
                  <a:gd name="T8" fmla="*/ 19 w 37"/>
                  <a:gd name="T9" fmla="*/ 44 h 61"/>
                  <a:gd name="T10" fmla="*/ 5 w 37"/>
                  <a:gd name="T11" fmla="*/ 58 h 61"/>
                  <a:gd name="T12" fmla="*/ 1 w 37"/>
                  <a:gd name="T13" fmla="*/ 34 h 61"/>
                  <a:gd name="T14" fmla="*/ 3 w 37"/>
                  <a:gd name="T15" fmla="*/ 2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61">
                    <a:moveTo>
                      <a:pt x="3" y="28"/>
                    </a:moveTo>
                    <a:cubicBezTo>
                      <a:pt x="5" y="14"/>
                      <a:pt x="2" y="7"/>
                      <a:pt x="13" y="0"/>
                    </a:cubicBezTo>
                    <a:cubicBezTo>
                      <a:pt x="26" y="9"/>
                      <a:pt x="23" y="17"/>
                      <a:pt x="15" y="28"/>
                    </a:cubicBezTo>
                    <a:cubicBezTo>
                      <a:pt x="25" y="31"/>
                      <a:pt x="33" y="27"/>
                      <a:pt x="37" y="38"/>
                    </a:cubicBezTo>
                    <a:cubicBezTo>
                      <a:pt x="30" y="45"/>
                      <a:pt x="28" y="47"/>
                      <a:pt x="19" y="44"/>
                    </a:cubicBezTo>
                    <a:cubicBezTo>
                      <a:pt x="13" y="54"/>
                      <a:pt x="18" y="61"/>
                      <a:pt x="5" y="58"/>
                    </a:cubicBezTo>
                    <a:cubicBezTo>
                      <a:pt x="0" y="50"/>
                      <a:pt x="3" y="44"/>
                      <a:pt x="1" y="34"/>
                    </a:cubicBezTo>
                    <a:cubicBezTo>
                      <a:pt x="2" y="32"/>
                      <a:pt x="3" y="28"/>
                      <a:pt x="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5" name="Freeform 187"/>
              <p:cNvSpPr>
                <a:spLocks/>
              </p:cNvSpPr>
              <p:nvPr userDrawn="1"/>
            </p:nvSpPr>
            <p:spPr bwMode="ltGray">
              <a:xfrm>
                <a:off x="2506" y="869"/>
                <a:ext cx="47" cy="24"/>
              </a:xfrm>
              <a:custGeom>
                <a:avLst/>
                <a:gdLst>
                  <a:gd name="T0" fmla="*/ 7 w 49"/>
                  <a:gd name="T1" fmla="*/ 0 h 29"/>
                  <a:gd name="T2" fmla="*/ 29 w 49"/>
                  <a:gd name="T3" fmla="*/ 0 h 29"/>
                  <a:gd name="T4" fmla="*/ 49 w 49"/>
                  <a:gd name="T5" fmla="*/ 16 h 29"/>
                  <a:gd name="T6" fmla="*/ 35 w 49"/>
                  <a:gd name="T7" fmla="*/ 14 h 29"/>
                  <a:gd name="T8" fmla="*/ 3 w 49"/>
                  <a:gd name="T9" fmla="*/ 16 h 29"/>
                  <a:gd name="T10" fmla="*/ 7 w 49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29">
                    <a:moveTo>
                      <a:pt x="7" y="0"/>
                    </a:moveTo>
                    <a:cubicBezTo>
                      <a:pt x="15" y="6"/>
                      <a:pt x="19" y="2"/>
                      <a:pt x="29" y="0"/>
                    </a:cubicBezTo>
                    <a:cubicBezTo>
                      <a:pt x="45" y="5"/>
                      <a:pt x="40" y="3"/>
                      <a:pt x="49" y="16"/>
                    </a:cubicBezTo>
                    <a:cubicBezTo>
                      <a:pt x="46" y="29"/>
                      <a:pt x="42" y="21"/>
                      <a:pt x="35" y="14"/>
                    </a:cubicBezTo>
                    <a:cubicBezTo>
                      <a:pt x="26" y="15"/>
                      <a:pt x="12" y="19"/>
                      <a:pt x="3" y="16"/>
                    </a:cubicBezTo>
                    <a:cubicBezTo>
                      <a:pt x="0" y="6"/>
                      <a:pt x="7" y="10"/>
                      <a:pt x="7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6" name="Freeform 188"/>
              <p:cNvSpPr>
                <a:spLocks/>
              </p:cNvSpPr>
              <p:nvPr userDrawn="1"/>
            </p:nvSpPr>
            <p:spPr bwMode="ltGray">
              <a:xfrm>
                <a:off x="2555" y="832"/>
                <a:ext cx="61" cy="42"/>
              </a:xfrm>
              <a:custGeom>
                <a:avLst/>
                <a:gdLst>
                  <a:gd name="T0" fmla="*/ 21 w 61"/>
                  <a:gd name="T1" fmla="*/ 38 h 48"/>
                  <a:gd name="T2" fmla="*/ 15 w 61"/>
                  <a:gd name="T3" fmla="*/ 26 h 48"/>
                  <a:gd name="T4" fmla="*/ 3 w 61"/>
                  <a:gd name="T5" fmla="*/ 22 h 48"/>
                  <a:gd name="T6" fmla="*/ 13 w 61"/>
                  <a:gd name="T7" fmla="*/ 8 h 48"/>
                  <a:gd name="T8" fmla="*/ 25 w 61"/>
                  <a:gd name="T9" fmla="*/ 0 h 48"/>
                  <a:gd name="T10" fmla="*/ 49 w 61"/>
                  <a:gd name="T11" fmla="*/ 10 h 48"/>
                  <a:gd name="T12" fmla="*/ 53 w 61"/>
                  <a:gd name="T13" fmla="*/ 20 h 48"/>
                  <a:gd name="T14" fmla="*/ 61 w 61"/>
                  <a:gd name="T15" fmla="*/ 32 h 48"/>
                  <a:gd name="T16" fmla="*/ 41 w 61"/>
                  <a:gd name="T17" fmla="*/ 38 h 48"/>
                  <a:gd name="T18" fmla="*/ 23 w 61"/>
                  <a:gd name="T19" fmla="*/ 44 h 48"/>
                  <a:gd name="T20" fmla="*/ 21 w 61"/>
                  <a:gd name="T21" fmla="*/ 3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1" h="48">
                    <a:moveTo>
                      <a:pt x="21" y="38"/>
                    </a:moveTo>
                    <a:cubicBezTo>
                      <a:pt x="19" y="34"/>
                      <a:pt x="19" y="29"/>
                      <a:pt x="15" y="26"/>
                    </a:cubicBezTo>
                    <a:cubicBezTo>
                      <a:pt x="12" y="24"/>
                      <a:pt x="3" y="22"/>
                      <a:pt x="3" y="22"/>
                    </a:cubicBezTo>
                    <a:cubicBezTo>
                      <a:pt x="0" y="12"/>
                      <a:pt x="5" y="12"/>
                      <a:pt x="13" y="8"/>
                    </a:cubicBezTo>
                    <a:cubicBezTo>
                      <a:pt x="17" y="6"/>
                      <a:pt x="25" y="0"/>
                      <a:pt x="25" y="0"/>
                    </a:cubicBezTo>
                    <a:cubicBezTo>
                      <a:pt x="37" y="2"/>
                      <a:pt x="41" y="2"/>
                      <a:pt x="49" y="10"/>
                    </a:cubicBezTo>
                    <a:cubicBezTo>
                      <a:pt x="45" y="21"/>
                      <a:pt x="46" y="12"/>
                      <a:pt x="53" y="20"/>
                    </a:cubicBezTo>
                    <a:cubicBezTo>
                      <a:pt x="56" y="24"/>
                      <a:pt x="61" y="32"/>
                      <a:pt x="61" y="32"/>
                    </a:cubicBezTo>
                    <a:cubicBezTo>
                      <a:pt x="56" y="47"/>
                      <a:pt x="53" y="42"/>
                      <a:pt x="41" y="38"/>
                    </a:cubicBezTo>
                    <a:cubicBezTo>
                      <a:pt x="27" y="47"/>
                      <a:pt x="34" y="48"/>
                      <a:pt x="23" y="44"/>
                    </a:cubicBezTo>
                    <a:cubicBezTo>
                      <a:pt x="22" y="42"/>
                      <a:pt x="21" y="38"/>
                      <a:pt x="21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7" name="Freeform 189"/>
              <p:cNvSpPr>
                <a:spLocks/>
              </p:cNvSpPr>
              <p:nvPr userDrawn="1"/>
            </p:nvSpPr>
            <p:spPr bwMode="ltGray">
              <a:xfrm>
                <a:off x="2572" y="852"/>
                <a:ext cx="286" cy="149"/>
              </a:xfrm>
              <a:custGeom>
                <a:avLst/>
                <a:gdLst>
                  <a:gd name="T0" fmla="*/ 46 w 286"/>
                  <a:gd name="T1" fmla="*/ 28 h 182"/>
                  <a:gd name="T2" fmla="*/ 36 w 286"/>
                  <a:gd name="T3" fmla="*/ 14 h 182"/>
                  <a:gd name="T4" fmla="*/ 26 w 286"/>
                  <a:gd name="T5" fmla="*/ 30 h 182"/>
                  <a:gd name="T6" fmla="*/ 0 w 286"/>
                  <a:gd name="T7" fmla="*/ 24 h 182"/>
                  <a:gd name="T8" fmla="*/ 10 w 286"/>
                  <a:gd name="T9" fmla="*/ 42 h 182"/>
                  <a:gd name="T10" fmla="*/ 16 w 286"/>
                  <a:gd name="T11" fmla="*/ 62 h 182"/>
                  <a:gd name="T12" fmla="*/ 24 w 286"/>
                  <a:gd name="T13" fmla="*/ 48 h 182"/>
                  <a:gd name="T14" fmla="*/ 30 w 286"/>
                  <a:gd name="T15" fmla="*/ 44 h 182"/>
                  <a:gd name="T16" fmla="*/ 48 w 286"/>
                  <a:gd name="T17" fmla="*/ 56 h 182"/>
                  <a:gd name="T18" fmla="*/ 70 w 286"/>
                  <a:gd name="T19" fmla="*/ 62 h 182"/>
                  <a:gd name="T20" fmla="*/ 88 w 286"/>
                  <a:gd name="T21" fmla="*/ 72 h 182"/>
                  <a:gd name="T22" fmla="*/ 106 w 286"/>
                  <a:gd name="T23" fmla="*/ 102 h 182"/>
                  <a:gd name="T24" fmla="*/ 104 w 286"/>
                  <a:gd name="T25" fmla="*/ 122 h 182"/>
                  <a:gd name="T26" fmla="*/ 98 w 286"/>
                  <a:gd name="T27" fmla="*/ 134 h 182"/>
                  <a:gd name="T28" fmla="*/ 122 w 286"/>
                  <a:gd name="T29" fmla="*/ 128 h 182"/>
                  <a:gd name="T30" fmla="*/ 140 w 286"/>
                  <a:gd name="T31" fmla="*/ 140 h 182"/>
                  <a:gd name="T32" fmla="*/ 168 w 286"/>
                  <a:gd name="T33" fmla="*/ 148 h 182"/>
                  <a:gd name="T34" fmla="*/ 174 w 286"/>
                  <a:gd name="T35" fmla="*/ 146 h 182"/>
                  <a:gd name="T36" fmla="*/ 168 w 286"/>
                  <a:gd name="T37" fmla="*/ 134 h 182"/>
                  <a:gd name="T38" fmla="*/ 178 w 286"/>
                  <a:gd name="T39" fmla="*/ 136 h 182"/>
                  <a:gd name="T40" fmla="*/ 186 w 286"/>
                  <a:gd name="T41" fmla="*/ 118 h 182"/>
                  <a:gd name="T42" fmla="*/ 202 w 286"/>
                  <a:gd name="T43" fmla="*/ 122 h 182"/>
                  <a:gd name="T44" fmla="*/ 214 w 286"/>
                  <a:gd name="T45" fmla="*/ 130 h 182"/>
                  <a:gd name="T46" fmla="*/ 244 w 286"/>
                  <a:gd name="T47" fmla="*/ 168 h 182"/>
                  <a:gd name="T48" fmla="*/ 262 w 286"/>
                  <a:gd name="T49" fmla="*/ 178 h 182"/>
                  <a:gd name="T50" fmla="*/ 284 w 286"/>
                  <a:gd name="T51" fmla="*/ 170 h 182"/>
                  <a:gd name="T52" fmla="*/ 268 w 286"/>
                  <a:gd name="T53" fmla="*/ 160 h 182"/>
                  <a:gd name="T54" fmla="*/ 256 w 286"/>
                  <a:gd name="T55" fmla="*/ 138 h 182"/>
                  <a:gd name="T56" fmla="*/ 250 w 286"/>
                  <a:gd name="T57" fmla="*/ 132 h 182"/>
                  <a:gd name="T58" fmla="*/ 248 w 286"/>
                  <a:gd name="T59" fmla="*/ 122 h 182"/>
                  <a:gd name="T60" fmla="*/ 236 w 286"/>
                  <a:gd name="T61" fmla="*/ 116 h 182"/>
                  <a:gd name="T62" fmla="*/ 240 w 286"/>
                  <a:gd name="T63" fmla="*/ 96 h 182"/>
                  <a:gd name="T64" fmla="*/ 220 w 286"/>
                  <a:gd name="T65" fmla="*/ 86 h 182"/>
                  <a:gd name="T66" fmla="*/ 210 w 286"/>
                  <a:gd name="T67" fmla="*/ 70 h 182"/>
                  <a:gd name="T68" fmla="*/ 190 w 286"/>
                  <a:gd name="T69" fmla="*/ 54 h 182"/>
                  <a:gd name="T70" fmla="*/ 168 w 286"/>
                  <a:gd name="T71" fmla="*/ 38 h 182"/>
                  <a:gd name="T72" fmla="*/ 156 w 286"/>
                  <a:gd name="T73" fmla="*/ 34 h 182"/>
                  <a:gd name="T74" fmla="*/ 120 w 286"/>
                  <a:gd name="T75" fmla="*/ 16 h 182"/>
                  <a:gd name="T76" fmla="*/ 102 w 286"/>
                  <a:gd name="T77" fmla="*/ 4 h 182"/>
                  <a:gd name="T78" fmla="*/ 96 w 286"/>
                  <a:gd name="T79" fmla="*/ 0 h 182"/>
                  <a:gd name="T80" fmla="*/ 70 w 286"/>
                  <a:gd name="T81" fmla="*/ 10 h 182"/>
                  <a:gd name="T82" fmla="*/ 56 w 286"/>
                  <a:gd name="T83" fmla="*/ 32 h 182"/>
                  <a:gd name="T84" fmla="*/ 46 w 286"/>
                  <a:gd name="T85" fmla="*/ 28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86" h="182">
                    <a:moveTo>
                      <a:pt x="46" y="28"/>
                    </a:moveTo>
                    <a:cubicBezTo>
                      <a:pt x="41" y="14"/>
                      <a:pt x="46" y="17"/>
                      <a:pt x="36" y="14"/>
                    </a:cubicBezTo>
                    <a:cubicBezTo>
                      <a:pt x="31" y="17"/>
                      <a:pt x="26" y="30"/>
                      <a:pt x="26" y="30"/>
                    </a:cubicBezTo>
                    <a:cubicBezTo>
                      <a:pt x="12" y="25"/>
                      <a:pt x="19" y="21"/>
                      <a:pt x="0" y="24"/>
                    </a:cubicBezTo>
                    <a:cubicBezTo>
                      <a:pt x="2" y="33"/>
                      <a:pt x="2" y="37"/>
                      <a:pt x="10" y="42"/>
                    </a:cubicBezTo>
                    <a:cubicBezTo>
                      <a:pt x="12" y="49"/>
                      <a:pt x="14" y="55"/>
                      <a:pt x="16" y="62"/>
                    </a:cubicBezTo>
                    <a:cubicBezTo>
                      <a:pt x="24" y="59"/>
                      <a:pt x="27" y="57"/>
                      <a:pt x="24" y="48"/>
                    </a:cubicBezTo>
                    <a:cubicBezTo>
                      <a:pt x="26" y="47"/>
                      <a:pt x="28" y="43"/>
                      <a:pt x="30" y="44"/>
                    </a:cubicBezTo>
                    <a:cubicBezTo>
                      <a:pt x="48" y="48"/>
                      <a:pt x="36" y="52"/>
                      <a:pt x="48" y="56"/>
                    </a:cubicBezTo>
                    <a:cubicBezTo>
                      <a:pt x="74" y="65"/>
                      <a:pt x="47" y="56"/>
                      <a:pt x="70" y="62"/>
                    </a:cubicBezTo>
                    <a:cubicBezTo>
                      <a:pt x="77" y="64"/>
                      <a:pt x="88" y="72"/>
                      <a:pt x="88" y="72"/>
                    </a:cubicBezTo>
                    <a:cubicBezTo>
                      <a:pt x="96" y="84"/>
                      <a:pt x="102" y="87"/>
                      <a:pt x="106" y="102"/>
                    </a:cubicBezTo>
                    <a:cubicBezTo>
                      <a:pt x="105" y="109"/>
                      <a:pt x="106" y="115"/>
                      <a:pt x="104" y="122"/>
                    </a:cubicBezTo>
                    <a:cubicBezTo>
                      <a:pt x="103" y="126"/>
                      <a:pt x="94" y="132"/>
                      <a:pt x="98" y="134"/>
                    </a:cubicBezTo>
                    <a:cubicBezTo>
                      <a:pt x="106" y="137"/>
                      <a:pt x="122" y="128"/>
                      <a:pt x="122" y="128"/>
                    </a:cubicBezTo>
                    <a:cubicBezTo>
                      <a:pt x="130" y="131"/>
                      <a:pt x="133" y="135"/>
                      <a:pt x="140" y="140"/>
                    </a:cubicBezTo>
                    <a:cubicBezTo>
                      <a:pt x="148" y="145"/>
                      <a:pt x="159" y="145"/>
                      <a:pt x="168" y="148"/>
                    </a:cubicBezTo>
                    <a:cubicBezTo>
                      <a:pt x="170" y="147"/>
                      <a:pt x="173" y="148"/>
                      <a:pt x="174" y="146"/>
                    </a:cubicBezTo>
                    <a:cubicBezTo>
                      <a:pt x="176" y="142"/>
                      <a:pt x="164" y="136"/>
                      <a:pt x="168" y="134"/>
                    </a:cubicBezTo>
                    <a:cubicBezTo>
                      <a:pt x="171" y="132"/>
                      <a:pt x="175" y="135"/>
                      <a:pt x="178" y="136"/>
                    </a:cubicBezTo>
                    <a:cubicBezTo>
                      <a:pt x="182" y="131"/>
                      <a:pt x="186" y="118"/>
                      <a:pt x="186" y="118"/>
                    </a:cubicBezTo>
                    <a:cubicBezTo>
                      <a:pt x="189" y="119"/>
                      <a:pt x="199" y="120"/>
                      <a:pt x="202" y="122"/>
                    </a:cubicBezTo>
                    <a:cubicBezTo>
                      <a:pt x="206" y="124"/>
                      <a:pt x="214" y="130"/>
                      <a:pt x="214" y="130"/>
                    </a:cubicBezTo>
                    <a:cubicBezTo>
                      <a:pt x="224" y="145"/>
                      <a:pt x="228" y="158"/>
                      <a:pt x="244" y="168"/>
                    </a:cubicBezTo>
                    <a:cubicBezTo>
                      <a:pt x="250" y="172"/>
                      <a:pt x="262" y="178"/>
                      <a:pt x="262" y="178"/>
                    </a:cubicBezTo>
                    <a:cubicBezTo>
                      <a:pt x="265" y="178"/>
                      <a:pt x="286" y="182"/>
                      <a:pt x="284" y="170"/>
                    </a:cubicBezTo>
                    <a:cubicBezTo>
                      <a:pt x="283" y="164"/>
                      <a:pt x="268" y="160"/>
                      <a:pt x="268" y="160"/>
                    </a:cubicBezTo>
                    <a:cubicBezTo>
                      <a:pt x="261" y="150"/>
                      <a:pt x="270" y="143"/>
                      <a:pt x="256" y="138"/>
                    </a:cubicBezTo>
                    <a:cubicBezTo>
                      <a:pt x="254" y="136"/>
                      <a:pt x="251" y="135"/>
                      <a:pt x="250" y="132"/>
                    </a:cubicBezTo>
                    <a:cubicBezTo>
                      <a:pt x="248" y="129"/>
                      <a:pt x="250" y="125"/>
                      <a:pt x="248" y="122"/>
                    </a:cubicBezTo>
                    <a:cubicBezTo>
                      <a:pt x="246" y="118"/>
                      <a:pt x="240" y="118"/>
                      <a:pt x="236" y="116"/>
                    </a:cubicBezTo>
                    <a:cubicBezTo>
                      <a:pt x="230" y="107"/>
                      <a:pt x="227" y="100"/>
                      <a:pt x="240" y="96"/>
                    </a:cubicBezTo>
                    <a:cubicBezTo>
                      <a:pt x="236" y="83"/>
                      <a:pt x="236" y="84"/>
                      <a:pt x="220" y="86"/>
                    </a:cubicBezTo>
                    <a:cubicBezTo>
                      <a:pt x="209" y="82"/>
                      <a:pt x="208" y="82"/>
                      <a:pt x="210" y="70"/>
                    </a:cubicBezTo>
                    <a:cubicBezTo>
                      <a:pt x="207" y="60"/>
                      <a:pt x="199" y="57"/>
                      <a:pt x="190" y="54"/>
                    </a:cubicBezTo>
                    <a:cubicBezTo>
                      <a:pt x="181" y="45"/>
                      <a:pt x="181" y="42"/>
                      <a:pt x="168" y="38"/>
                    </a:cubicBezTo>
                    <a:cubicBezTo>
                      <a:pt x="164" y="37"/>
                      <a:pt x="156" y="34"/>
                      <a:pt x="156" y="34"/>
                    </a:cubicBezTo>
                    <a:cubicBezTo>
                      <a:pt x="146" y="24"/>
                      <a:pt x="134" y="21"/>
                      <a:pt x="120" y="16"/>
                    </a:cubicBezTo>
                    <a:cubicBezTo>
                      <a:pt x="113" y="14"/>
                      <a:pt x="108" y="8"/>
                      <a:pt x="102" y="4"/>
                    </a:cubicBezTo>
                    <a:cubicBezTo>
                      <a:pt x="100" y="3"/>
                      <a:pt x="96" y="0"/>
                      <a:pt x="96" y="0"/>
                    </a:cubicBezTo>
                    <a:cubicBezTo>
                      <a:pt x="83" y="2"/>
                      <a:pt x="79" y="1"/>
                      <a:pt x="70" y="10"/>
                    </a:cubicBezTo>
                    <a:cubicBezTo>
                      <a:pt x="67" y="19"/>
                      <a:pt x="63" y="27"/>
                      <a:pt x="56" y="32"/>
                    </a:cubicBezTo>
                    <a:cubicBezTo>
                      <a:pt x="49" y="30"/>
                      <a:pt x="52" y="31"/>
                      <a:pt x="46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8" name="Freeform 190"/>
              <p:cNvSpPr>
                <a:spLocks/>
              </p:cNvSpPr>
              <p:nvPr userDrawn="1"/>
            </p:nvSpPr>
            <p:spPr bwMode="ltGray">
              <a:xfrm>
                <a:off x="2820" y="866"/>
                <a:ext cx="78" cy="64"/>
              </a:xfrm>
              <a:custGeom>
                <a:avLst/>
                <a:gdLst>
                  <a:gd name="T0" fmla="*/ 1 w 78"/>
                  <a:gd name="T1" fmla="*/ 58 h 78"/>
                  <a:gd name="T2" fmla="*/ 27 w 78"/>
                  <a:gd name="T3" fmla="*/ 60 h 78"/>
                  <a:gd name="T4" fmla="*/ 45 w 78"/>
                  <a:gd name="T5" fmla="*/ 48 h 78"/>
                  <a:gd name="T6" fmla="*/ 57 w 78"/>
                  <a:gd name="T7" fmla="*/ 30 h 78"/>
                  <a:gd name="T8" fmla="*/ 43 w 78"/>
                  <a:gd name="T9" fmla="*/ 14 h 78"/>
                  <a:gd name="T10" fmla="*/ 43 w 78"/>
                  <a:gd name="T11" fmla="*/ 4 h 78"/>
                  <a:gd name="T12" fmla="*/ 71 w 78"/>
                  <a:gd name="T13" fmla="*/ 26 h 78"/>
                  <a:gd name="T14" fmla="*/ 67 w 78"/>
                  <a:gd name="T15" fmla="*/ 54 h 78"/>
                  <a:gd name="T16" fmla="*/ 33 w 78"/>
                  <a:gd name="T17" fmla="*/ 78 h 78"/>
                  <a:gd name="T18" fmla="*/ 9 w 78"/>
                  <a:gd name="T19" fmla="*/ 66 h 78"/>
                  <a:gd name="T20" fmla="*/ 3 w 78"/>
                  <a:gd name="T21" fmla="*/ 62 h 78"/>
                  <a:gd name="T22" fmla="*/ 1 w 78"/>
                  <a:gd name="T23" fmla="*/ 5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" h="78">
                    <a:moveTo>
                      <a:pt x="1" y="58"/>
                    </a:moveTo>
                    <a:cubicBezTo>
                      <a:pt x="6" y="44"/>
                      <a:pt x="18" y="57"/>
                      <a:pt x="27" y="60"/>
                    </a:cubicBezTo>
                    <a:cubicBezTo>
                      <a:pt x="35" y="57"/>
                      <a:pt x="38" y="52"/>
                      <a:pt x="45" y="48"/>
                    </a:cubicBezTo>
                    <a:cubicBezTo>
                      <a:pt x="48" y="40"/>
                      <a:pt x="51" y="36"/>
                      <a:pt x="57" y="30"/>
                    </a:cubicBezTo>
                    <a:cubicBezTo>
                      <a:pt x="55" y="23"/>
                      <a:pt x="43" y="14"/>
                      <a:pt x="43" y="14"/>
                    </a:cubicBezTo>
                    <a:cubicBezTo>
                      <a:pt x="33" y="0"/>
                      <a:pt x="30" y="1"/>
                      <a:pt x="43" y="4"/>
                    </a:cubicBezTo>
                    <a:cubicBezTo>
                      <a:pt x="54" y="11"/>
                      <a:pt x="58" y="22"/>
                      <a:pt x="71" y="26"/>
                    </a:cubicBezTo>
                    <a:cubicBezTo>
                      <a:pt x="78" y="37"/>
                      <a:pt x="78" y="46"/>
                      <a:pt x="67" y="54"/>
                    </a:cubicBezTo>
                    <a:cubicBezTo>
                      <a:pt x="51" y="49"/>
                      <a:pt x="53" y="71"/>
                      <a:pt x="33" y="78"/>
                    </a:cubicBezTo>
                    <a:cubicBezTo>
                      <a:pt x="16" y="72"/>
                      <a:pt x="25" y="76"/>
                      <a:pt x="9" y="66"/>
                    </a:cubicBezTo>
                    <a:cubicBezTo>
                      <a:pt x="7" y="65"/>
                      <a:pt x="3" y="62"/>
                      <a:pt x="3" y="62"/>
                    </a:cubicBezTo>
                    <a:cubicBezTo>
                      <a:pt x="0" y="54"/>
                      <a:pt x="13" y="42"/>
                      <a:pt x="1" y="5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9" name="Freeform 191"/>
              <p:cNvSpPr>
                <a:spLocks/>
              </p:cNvSpPr>
              <p:nvPr userDrawn="1"/>
            </p:nvSpPr>
            <p:spPr bwMode="ltGray">
              <a:xfrm>
                <a:off x="2984" y="732"/>
                <a:ext cx="19" cy="14"/>
              </a:xfrm>
              <a:custGeom>
                <a:avLst/>
                <a:gdLst>
                  <a:gd name="T0" fmla="*/ 3 w 17"/>
                  <a:gd name="T1" fmla="*/ 4 h 18"/>
                  <a:gd name="T2" fmla="*/ 3 w 17"/>
                  <a:gd name="T3" fmla="*/ 14 h 18"/>
                  <a:gd name="T4" fmla="*/ 3 w 17"/>
                  <a:gd name="T5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8">
                    <a:moveTo>
                      <a:pt x="3" y="4"/>
                    </a:moveTo>
                    <a:cubicBezTo>
                      <a:pt x="17" y="7"/>
                      <a:pt x="16" y="18"/>
                      <a:pt x="3" y="14"/>
                    </a:cubicBezTo>
                    <a:cubicBezTo>
                      <a:pt x="0" y="6"/>
                      <a:pt x="7" y="0"/>
                      <a:pt x="3" y="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0" name="Freeform 192"/>
              <p:cNvSpPr>
                <a:spLocks/>
              </p:cNvSpPr>
              <p:nvPr userDrawn="1"/>
            </p:nvSpPr>
            <p:spPr bwMode="ltGray">
              <a:xfrm>
                <a:off x="3083" y="830"/>
                <a:ext cx="26" cy="19"/>
              </a:xfrm>
              <a:custGeom>
                <a:avLst/>
                <a:gdLst>
                  <a:gd name="T0" fmla="*/ 8 w 26"/>
                  <a:gd name="T1" fmla="*/ 14 h 22"/>
                  <a:gd name="T2" fmla="*/ 14 w 26"/>
                  <a:gd name="T3" fmla="*/ 0 h 22"/>
                  <a:gd name="T4" fmla="*/ 14 w 26"/>
                  <a:gd name="T5" fmla="*/ 22 h 22"/>
                  <a:gd name="T6" fmla="*/ 8 w 26"/>
                  <a:gd name="T7" fmla="*/ 1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2">
                    <a:moveTo>
                      <a:pt x="8" y="14"/>
                    </a:moveTo>
                    <a:cubicBezTo>
                      <a:pt x="5" y="6"/>
                      <a:pt x="5" y="3"/>
                      <a:pt x="14" y="0"/>
                    </a:cubicBezTo>
                    <a:cubicBezTo>
                      <a:pt x="26" y="4"/>
                      <a:pt x="23" y="16"/>
                      <a:pt x="14" y="22"/>
                    </a:cubicBezTo>
                    <a:cubicBezTo>
                      <a:pt x="0" y="17"/>
                      <a:pt x="13" y="3"/>
                      <a:pt x="8" y="1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1" name="Freeform 193"/>
              <p:cNvSpPr>
                <a:spLocks/>
              </p:cNvSpPr>
              <p:nvPr userDrawn="1"/>
            </p:nvSpPr>
            <p:spPr bwMode="ltGray">
              <a:xfrm>
                <a:off x="2766" y="610"/>
                <a:ext cx="19" cy="12"/>
              </a:xfrm>
              <a:custGeom>
                <a:avLst/>
                <a:gdLst>
                  <a:gd name="T0" fmla="*/ 7 w 20"/>
                  <a:gd name="T1" fmla="*/ 12 h 15"/>
                  <a:gd name="T2" fmla="*/ 17 w 20"/>
                  <a:gd name="T3" fmla="*/ 2 h 15"/>
                  <a:gd name="T4" fmla="*/ 9 w 20"/>
                  <a:gd name="T5" fmla="*/ 12 h 15"/>
                  <a:gd name="T6" fmla="*/ 7 w 20"/>
                  <a:gd name="T7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5">
                    <a:moveTo>
                      <a:pt x="7" y="12"/>
                    </a:moveTo>
                    <a:cubicBezTo>
                      <a:pt x="0" y="1"/>
                      <a:pt x="6" y="0"/>
                      <a:pt x="17" y="2"/>
                    </a:cubicBezTo>
                    <a:cubicBezTo>
                      <a:pt x="20" y="10"/>
                      <a:pt x="18" y="15"/>
                      <a:pt x="9" y="12"/>
                    </a:cubicBezTo>
                    <a:cubicBezTo>
                      <a:pt x="4" y="4"/>
                      <a:pt x="4" y="4"/>
                      <a:pt x="7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2" name="Freeform 194"/>
              <p:cNvSpPr>
                <a:spLocks/>
              </p:cNvSpPr>
              <p:nvPr userDrawn="1"/>
            </p:nvSpPr>
            <p:spPr bwMode="ltGray">
              <a:xfrm>
                <a:off x="2600" y="712"/>
                <a:ext cx="19" cy="12"/>
              </a:xfrm>
              <a:custGeom>
                <a:avLst/>
                <a:gdLst>
                  <a:gd name="T0" fmla="*/ 7 w 20"/>
                  <a:gd name="T1" fmla="*/ 12 h 15"/>
                  <a:gd name="T2" fmla="*/ 15 w 20"/>
                  <a:gd name="T3" fmla="*/ 2 h 15"/>
                  <a:gd name="T4" fmla="*/ 15 w 20"/>
                  <a:gd name="T5" fmla="*/ 14 h 15"/>
                  <a:gd name="T6" fmla="*/ 7 w 20"/>
                  <a:gd name="T7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5">
                    <a:moveTo>
                      <a:pt x="7" y="12"/>
                    </a:moveTo>
                    <a:cubicBezTo>
                      <a:pt x="0" y="2"/>
                      <a:pt x="3" y="0"/>
                      <a:pt x="15" y="2"/>
                    </a:cubicBezTo>
                    <a:cubicBezTo>
                      <a:pt x="16" y="4"/>
                      <a:pt x="20" y="12"/>
                      <a:pt x="15" y="14"/>
                    </a:cubicBezTo>
                    <a:cubicBezTo>
                      <a:pt x="12" y="15"/>
                      <a:pt x="7" y="12"/>
                      <a:pt x="7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3" name="Freeform 195"/>
              <p:cNvSpPr>
                <a:spLocks/>
              </p:cNvSpPr>
              <p:nvPr userDrawn="1"/>
            </p:nvSpPr>
            <p:spPr bwMode="ltGray">
              <a:xfrm>
                <a:off x="2417" y="680"/>
                <a:ext cx="80" cy="66"/>
              </a:xfrm>
              <a:custGeom>
                <a:avLst/>
                <a:gdLst>
                  <a:gd name="T0" fmla="*/ 0 w 80"/>
                  <a:gd name="T1" fmla="*/ 50 h 80"/>
                  <a:gd name="T2" fmla="*/ 14 w 80"/>
                  <a:gd name="T3" fmla="*/ 24 h 80"/>
                  <a:gd name="T4" fmla="*/ 26 w 80"/>
                  <a:gd name="T5" fmla="*/ 20 h 80"/>
                  <a:gd name="T6" fmla="*/ 48 w 80"/>
                  <a:gd name="T7" fmla="*/ 18 h 80"/>
                  <a:gd name="T8" fmla="*/ 58 w 80"/>
                  <a:gd name="T9" fmla="*/ 0 h 80"/>
                  <a:gd name="T10" fmla="*/ 80 w 80"/>
                  <a:gd name="T11" fmla="*/ 40 h 80"/>
                  <a:gd name="T12" fmla="*/ 70 w 80"/>
                  <a:gd name="T13" fmla="*/ 56 h 80"/>
                  <a:gd name="T14" fmla="*/ 54 w 80"/>
                  <a:gd name="T15" fmla="*/ 62 h 80"/>
                  <a:gd name="T16" fmla="*/ 48 w 80"/>
                  <a:gd name="T17" fmla="*/ 80 h 80"/>
                  <a:gd name="T18" fmla="*/ 32 w 80"/>
                  <a:gd name="T19" fmla="*/ 68 h 80"/>
                  <a:gd name="T20" fmla="*/ 38 w 80"/>
                  <a:gd name="T21" fmla="*/ 52 h 80"/>
                  <a:gd name="T22" fmla="*/ 30 w 80"/>
                  <a:gd name="T23" fmla="*/ 28 h 80"/>
                  <a:gd name="T24" fmla="*/ 20 w 80"/>
                  <a:gd name="T25" fmla="*/ 48 h 80"/>
                  <a:gd name="T26" fmla="*/ 8 w 80"/>
                  <a:gd name="T27" fmla="*/ 56 h 80"/>
                  <a:gd name="T28" fmla="*/ 0 w 80"/>
                  <a:gd name="T29" fmla="*/ 5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0" h="80">
                    <a:moveTo>
                      <a:pt x="0" y="50"/>
                    </a:moveTo>
                    <a:cubicBezTo>
                      <a:pt x="1" y="47"/>
                      <a:pt x="12" y="25"/>
                      <a:pt x="14" y="24"/>
                    </a:cubicBezTo>
                    <a:cubicBezTo>
                      <a:pt x="17" y="22"/>
                      <a:pt x="26" y="20"/>
                      <a:pt x="26" y="20"/>
                    </a:cubicBezTo>
                    <a:cubicBezTo>
                      <a:pt x="34" y="23"/>
                      <a:pt x="40" y="21"/>
                      <a:pt x="48" y="18"/>
                    </a:cubicBezTo>
                    <a:cubicBezTo>
                      <a:pt x="52" y="12"/>
                      <a:pt x="54" y="6"/>
                      <a:pt x="58" y="0"/>
                    </a:cubicBezTo>
                    <a:cubicBezTo>
                      <a:pt x="70" y="4"/>
                      <a:pt x="76" y="28"/>
                      <a:pt x="80" y="40"/>
                    </a:cubicBezTo>
                    <a:cubicBezTo>
                      <a:pt x="75" y="54"/>
                      <a:pt x="80" y="50"/>
                      <a:pt x="70" y="56"/>
                    </a:cubicBezTo>
                    <a:cubicBezTo>
                      <a:pt x="61" y="53"/>
                      <a:pt x="59" y="54"/>
                      <a:pt x="54" y="62"/>
                    </a:cubicBezTo>
                    <a:cubicBezTo>
                      <a:pt x="57" y="71"/>
                      <a:pt x="56" y="75"/>
                      <a:pt x="48" y="80"/>
                    </a:cubicBezTo>
                    <a:cubicBezTo>
                      <a:pt x="40" y="77"/>
                      <a:pt x="39" y="72"/>
                      <a:pt x="32" y="68"/>
                    </a:cubicBezTo>
                    <a:cubicBezTo>
                      <a:pt x="26" y="59"/>
                      <a:pt x="30" y="57"/>
                      <a:pt x="38" y="52"/>
                    </a:cubicBezTo>
                    <a:cubicBezTo>
                      <a:pt x="41" y="42"/>
                      <a:pt x="39" y="34"/>
                      <a:pt x="30" y="28"/>
                    </a:cubicBezTo>
                    <a:cubicBezTo>
                      <a:pt x="20" y="31"/>
                      <a:pt x="30" y="40"/>
                      <a:pt x="20" y="48"/>
                    </a:cubicBezTo>
                    <a:cubicBezTo>
                      <a:pt x="16" y="51"/>
                      <a:pt x="8" y="56"/>
                      <a:pt x="8" y="56"/>
                    </a:cubicBezTo>
                    <a:cubicBezTo>
                      <a:pt x="2" y="50"/>
                      <a:pt x="5" y="50"/>
                      <a:pt x="0" y="5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4" name="Freeform 196"/>
              <p:cNvSpPr>
                <a:spLocks/>
              </p:cNvSpPr>
              <p:nvPr userDrawn="1"/>
            </p:nvSpPr>
            <p:spPr bwMode="ltGray">
              <a:xfrm>
                <a:off x="2391" y="541"/>
                <a:ext cx="94" cy="142"/>
              </a:xfrm>
              <a:custGeom>
                <a:avLst/>
                <a:gdLst>
                  <a:gd name="T0" fmla="*/ 14 w 94"/>
                  <a:gd name="T1" fmla="*/ 96 h 174"/>
                  <a:gd name="T2" fmla="*/ 26 w 94"/>
                  <a:gd name="T3" fmla="*/ 128 h 174"/>
                  <a:gd name="T4" fmla="*/ 32 w 94"/>
                  <a:gd name="T5" fmla="*/ 108 h 174"/>
                  <a:gd name="T6" fmla="*/ 52 w 94"/>
                  <a:gd name="T7" fmla="*/ 100 h 174"/>
                  <a:gd name="T8" fmla="*/ 46 w 94"/>
                  <a:gd name="T9" fmla="*/ 124 h 174"/>
                  <a:gd name="T10" fmla="*/ 66 w 94"/>
                  <a:gd name="T11" fmla="*/ 126 h 174"/>
                  <a:gd name="T12" fmla="*/ 76 w 94"/>
                  <a:gd name="T13" fmla="*/ 142 h 174"/>
                  <a:gd name="T14" fmla="*/ 58 w 94"/>
                  <a:gd name="T15" fmla="*/ 148 h 174"/>
                  <a:gd name="T16" fmla="*/ 74 w 94"/>
                  <a:gd name="T17" fmla="*/ 174 h 174"/>
                  <a:gd name="T18" fmla="*/ 84 w 94"/>
                  <a:gd name="T19" fmla="*/ 154 h 174"/>
                  <a:gd name="T20" fmla="*/ 82 w 94"/>
                  <a:gd name="T21" fmla="*/ 112 h 174"/>
                  <a:gd name="T22" fmla="*/ 60 w 94"/>
                  <a:gd name="T23" fmla="*/ 106 h 174"/>
                  <a:gd name="T24" fmla="*/ 50 w 94"/>
                  <a:gd name="T25" fmla="*/ 82 h 174"/>
                  <a:gd name="T26" fmla="*/ 34 w 94"/>
                  <a:gd name="T27" fmla="*/ 82 h 174"/>
                  <a:gd name="T28" fmla="*/ 30 w 94"/>
                  <a:gd name="T29" fmla="*/ 70 h 174"/>
                  <a:gd name="T30" fmla="*/ 42 w 94"/>
                  <a:gd name="T31" fmla="*/ 42 h 174"/>
                  <a:gd name="T32" fmla="*/ 30 w 94"/>
                  <a:gd name="T33" fmla="*/ 0 h 174"/>
                  <a:gd name="T34" fmla="*/ 18 w 94"/>
                  <a:gd name="T35" fmla="*/ 22 h 174"/>
                  <a:gd name="T36" fmla="*/ 4 w 94"/>
                  <a:gd name="T37" fmla="*/ 46 h 174"/>
                  <a:gd name="T38" fmla="*/ 14 w 94"/>
                  <a:gd name="T39" fmla="*/ 76 h 174"/>
                  <a:gd name="T40" fmla="*/ 14 w 94"/>
                  <a:gd name="T41" fmla="*/ 96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4" h="174">
                    <a:moveTo>
                      <a:pt x="14" y="96"/>
                    </a:moveTo>
                    <a:cubicBezTo>
                      <a:pt x="11" y="109"/>
                      <a:pt x="15" y="120"/>
                      <a:pt x="26" y="128"/>
                    </a:cubicBezTo>
                    <a:cubicBezTo>
                      <a:pt x="34" y="120"/>
                      <a:pt x="35" y="119"/>
                      <a:pt x="32" y="108"/>
                    </a:cubicBezTo>
                    <a:cubicBezTo>
                      <a:pt x="35" y="92"/>
                      <a:pt x="39" y="92"/>
                      <a:pt x="52" y="100"/>
                    </a:cubicBezTo>
                    <a:cubicBezTo>
                      <a:pt x="59" y="110"/>
                      <a:pt x="49" y="114"/>
                      <a:pt x="46" y="124"/>
                    </a:cubicBezTo>
                    <a:cubicBezTo>
                      <a:pt x="50" y="137"/>
                      <a:pt x="57" y="129"/>
                      <a:pt x="66" y="126"/>
                    </a:cubicBezTo>
                    <a:cubicBezTo>
                      <a:pt x="77" y="129"/>
                      <a:pt x="79" y="131"/>
                      <a:pt x="76" y="142"/>
                    </a:cubicBezTo>
                    <a:cubicBezTo>
                      <a:pt x="67" y="139"/>
                      <a:pt x="65" y="141"/>
                      <a:pt x="58" y="148"/>
                    </a:cubicBezTo>
                    <a:cubicBezTo>
                      <a:pt x="60" y="160"/>
                      <a:pt x="62" y="170"/>
                      <a:pt x="74" y="174"/>
                    </a:cubicBezTo>
                    <a:cubicBezTo>
                      <a:pt x="77" y="165"/>
                      <a:pt x="74" y="157"/>
                      <a:pt x="84" y="154"/>
                    </a:cubicBezTo>
                    <a:cubicBezTo>
                      <a:pt x="91" y="143"/>
                      <a:pt x="94" y="122"/>
                      <a:pt x="82" y="112"/>
                    </a:cubicBezTo>
                    <a:cubicBezTo>
                      <a:pt x="77" y="108"/>
                      <a:pt x="66" y="108"/>
                      <a:pt x="60" y="106"/>
                    </a:cubicBezTo>
                    <a:cubicBezTo>
                      <a:pt x="65" y="92"/>
                      <a:pt x="66" y="87"/>
                      <a:pt x="50" y="82"/>
                    </a:cubicBezTo>
                    <a:cubicBezTo>
                      <a:pt x="48" y="82"/>
                      <a:pt x="37" y="86"/>
                      <a:pt x="34" y="82"/>
                    </a:cubicBezTo>
                    <a:cubicBezTo>
                      <a:pt x="32" y="79"/>
                      <a:pt x="30" y="70"/>
                      <a:pt x="30" y="70"/>
                    </a:cubicBezTo>
                    <a:cubicBezTo>
                      <a:pt x="32" y="54"/>
                      <a:pt x="32" y="52"/>
                      <a:pt x="42" y="42"/>
                    </a:cubicBezTo>
                    <a:cubicBezTo>
                      <a:pt x="41" y="30"/>
                      <a:pt x="45" y="5"/>
                      <a:pt x="30" y="0"/>
                    </a:cubicBezTo>
                    <a:cubicBezTo>
                      <a:pt x="14" y="4"/>
                      <a:pt x="16" y="4"/>
                      <a:pt x="18" y="22"/>
                    </a:cubicBezTo>
                    <a:cubicBezTo>
                      <a:pt x="16" y="39"/>
                      <a:pt x="15" y="35"/>
                      <a:pt x="4" y="46"/>
                    </a:cubicBezTo>
                    <a:cubicBezTo>
                      <a:pt x="0" y="59"/>
                      <a:pt x="5" y="67"/>
                      <a:pt x="14" y="76"/>
                    </a:cubicBezTo>
                    <a:cubicBezTo>
                      <a:pt x="15" y="80"/>
                      <a:pt x="17" y="93"/>
                      <a:pt x="14" y="9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5" name="Freeform 197"/>
              <p:cNvSpPr>
                <a:spLocks/>
              </p:cNvSpPr>
              <p:nvPr userDrawn="1"/>
            </p:nvSpPr>
            <p:spPr bwMode="ltGray">
              <a:xfrm>
                <a:off x="2415" y="644"/>
                <a:ext cx="32" cy="41"/>
              </a:xfrm>
              <a:custGeom>
                <a:avLst/>
                <a:gdLst>
                  <a:gd name="T0" fmla="*/ 6 w 32"/>
                  <a:gd name="T1" fmla="*/ 24 h 50"/>
                  <a:gd name="T2" fmla="*/ 12 w 32"/>
                  <a:gd name="T3" fmla="*/ 0 h 50"/>
                  <a:gd name="T4" fmla="*/ 20 w 32"/>
                  <a:gd name="T5" fmla="*/ 16 h 50"/>
                  <a:gd name="T6" fmla="*/ 22 w 32"/>
                  <a:gd name="T7" fmla="*/ 24 h 50"/>
                  <a:gd name="T8" fmla="*/ 28 w 32"/>
                  <a:gd name="T9" fmla="*/ 26 h 50"/>
                  <a:gd name="T10" fmla="*/ 32 w 32"/>
                  <a:gd name="T11" fmla="*/ 38 h 50"/>
                  <a:gd name="T12" fmla="*/ 18 w 32"/>
                  <a:gd name="T13" fmla="*/ 50 h 50"/>
                  <a:gd name="T14" fmla="*/ 6 w 32"/>
                  <a:gd name="T15" fmla="*/ 2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50">
                    <a:moveTo>
                      <a:pt x="6" y="24"/>
                    </a:moveTo>
                    <a:cubicBezTo>
                      <a:pt x="0" y="15"/>
                      <a:pt x="3" y="6"/>
                      <a:pt x="12" y="0"/>
                    </a:cubicBezTo>
                    <a:cubicBezTo>
                      <a:pt x="23" y="3"/>
                      <a:pt x="23" y="5"/>
                      <a:pt x="20" y="16"/>
                    </a:cubicBezTo>
                    <a:cubicBezTo>
                      <a:pt x="21" y="19"/>
                      <a:pt x="20" y="22"/>
                      <a:pt x="22" y="24"/>
                    </a:cubicBezTo>
                    <a:cubicBezTo>
                      <a:pt x="23" y="26"/>
                      <a:pt x="27" y="24"/>
                      <a:pt x="28" y="26"/>
                    </a:cubicBezTo>
                    <a:cubicBezTo>
                      <a:pt x="30" y="29"/>
                      <a:pt x="32" y="38"/>
                      <a:pt x="32" y="38"/>
                    </a:cubicBezTo>
                    <a:cubicBezTo>
                      <a:pt x="29" y="46"/>
                      <a:pt x="26" y="47"/>
                      <a:pt x="18" y="50"/>
                    </a:cubicBezTo>
                    <a:cubicBezTo>
                      <a:pt x="12" y="41"/>
                      <a:pt x="18" y="24"/>
                      <a:pt x="6" y="2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6" name="Freeform 198"/>
              <p:cNvSpPr>
                <a:spLocks/>
              </p:cNvSpPr>
              <p:nvPr userDrawn="1"/>
            </p:nvSpPr>
            <p:spPr bwMode="ltGray">
              <a:xfrm>
                <a:off x="2349" y="654"/>
                <a:ext cx="45" cy="41"/>
              </a:xfrm>
              <a:custGeom>
                <a:avLst/>
                <a:gdLst>
                  <a:gd name="T0" fmla="*/ 0 w 43"/>
                  <a:gd name="T1" fmla="*/ 44 h 50"/>
                  <a:gd name="T2" fmla="*/ 22 w 43"/>
                  <a:gd name="T3" fmla="*/ 20 h 50"/>
                  <a:gd name="T4" fmla="*/ 36 w 43"/>
                  <a:gd name="T5" fmla="*/ 0 h 50"/>
                  <a:gd name="T6" fmla="*/ 24 w 43"/>
                  <a:gd name="T7" fmla="*/ 28 h 50"/>
                  <a:gd name="T8" fmla="*/ 2 w 43"/>
                  <a:gd name="T9" fmla="*/ 50 h 50"/>
                  <a:gd name="T10" fmla="*/ 0 w 43"/>
                  <a:gd name="T11" fmla="*/ 4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50">
                    <a:moveTo>
                      <a:pt x="0" y="44"/>
                    </a:moveTo>
                    <a:cubicBezTo>
                      <a:pt x="6" y="38"/>
                      <a:pt x="18" y="29"/>
                      <a:pt x="22" y="20"/>
                    </a:cubicBezTo>
                    <a:cubicBezTo>
                      <a:pt x="27" y="10"/>
                      <a:pt x="25" y="4"/>
                      <a:pt x="36" y="0"/>
                    </a:cubicBezTo>
                    <a:cubicBezTo>
                      <a:pt x="43" y="11"/>
                      <a:pt x="36" y="24"/>
                      <a:pt x="24" y="28"/>
                    </a:cubicBezTo>
                    <a:cubicBezTo>
                      <a:pt x="21" y="38"/>
                      <a:pt x="12" y="47"/>
                      <a:pt x="2" y="50"/>
                    </a:cubicBezTo>
                    <a:cubicBezTo>
                      <a:pt x="1" y="48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7" name="Freeform 199"/>
              <p:cNvSpPr>
                <a:spLocks/>
              </p:cNvSpPr>
              <p:nvPr userDrawn="1"/>
            </p:nvSpPr>
            <p:spPr bwMode="ltGray">
              <a:xfrm>
                <a:off x="4808" y="597"/>
                <a:ext cx="701" cy="438"/>
              </a:xfrm>
              <a:custGeom>
                <a:avLst/>
                <a:gdLst>
                  <a:gd name="T0" fmla="*/ 21 w 471"/>
                  <a:gd name="T1" fmla="*/ 280 h 281"/>
                  <a:gd name="T2" fmla="*/ 24 w 471"/>
                  <a:gd name="T3" fmla="*/ 250 h 281"/>
                  <a:gd name="T4" fmla="*/ 22 w 471"/>
                  <a:gd name="T5" fmla="*/ 245 h 281"/>
                  <a:gd name="T6" fmla="*/ 16 w 471"/>
                  <a:gd name="T7" fmla="*/ 218 h 281"/>
                  <a:gd name="T8" fmla="*/ 4 w 471"/>
                  <a:gd name="T9" fmla="*/ 215 h 281"/>
                  <a:gd name="T10" fmla="*/ 0 w 471"/>
                  <a:gd name="T11" fmla="*/ 191 h 281"/>
                  <a:gd name="T12" fmla="*/ 12 w 471"/>
                  <a:gd name="T13" fmla="*/ 180 h 281"/>
                  <a:gd name="T14" fmla="*/ 6 w 471"/>
                  <a:gd name="T15" fmla="*/ 165 h 281"/>
                  <a:gd name="T16" fmla="*/ 2 w 471"/>
                  <a:gd name="T17" fmla="*/ 160 h 281"/>
                  <a:gd name="T18" fmla="*/ 28 w 471"/>
                  <a:gd name="T19" fmla="*/ 120 h 281"/>
                  <a:gd name="T20" fmla="*/ 44 w 471"/>
                  <a:gd name="T21" fmla="*/ 96 h 281"/>
                  <a:gd name="T22" fmla="*/ 42 w 471"/>
                  <a:gd name="T23" fmla="*/ 70 h 281"/>
                  <a:gd name="T24" fmla="*/ 24 w 471"/>
                  <a:gd name="T25" fmla="*/ 43 h 281"/>
                  <a:gd name="T26" fmla="*/ 20 w 471"/>
                  <a:gd name="T27" fmla="*/ 32 h 281"/>
                  <a:gd name="T28" fmla="*/ 26 w 471"/>
                  <a:gd name="T29" fmla="*/ 36 h 281"/>
                  <a:gd name="T30" fmla="*/ 48 w 471"/>
                  <a:gd name="T31" fmla="*/ 35 h 281"/>
                  <a:gd name="T32" fmla="*/ 64 w 471"/>
                  <a:gd name="T33" fmla="*/ 11 h 281"/>
                  <a:gd name="T34" fmla="*/ 82 w 471"/>
                  <a:gd name="T35" fmla="*/ 0 h 281"/>
                  <a:gd name="T36" fmla="*/ 88 w 471"/>
                  <a:gd name="T37" fmla="*/ 2 h 281"/>
                  <a:gd name="T38" fmla="*/ 92 w 471"/>
                  <a:gd name="T39" fmla="*/ 9 h 281"/>
                  <a:gd name="T40" fmla="*/ 98 w 471"/>
                  <a:gd name="T41" fmla="*/ 5 h 281"/>
                  <a:gd name="T42" fmla="*/ 110 w 471"/>
                  <a:gd name="T43" fmla="*/ 8 h 281"/>
                  <a:gd name="T44" fmla="*/ 116 w 471"/>
                  <a:gd name="T45" fmla="*/ 9 h 281"/>
                  <a:gd name="T46" fmla="*/ 141 w 471"/>
                  <a:gd name="T47" fmla="*/ 14 h 281"/>
                  <a:gd name="T48" fmla="*/ 155 w 471"/>
                  <a:gd name="T49" fmla="*/ 24 h 281"/>
                  <a:gd name="T50" fmla="*/ 167 w 471"/>
                  <a:gd name="T51" fmla="*/ 17 h 281"/>
                  <a:gd name="T52" fmla="*/ 173 w 471"/>
                  <a:gd name="T53" fmla="*/ 14 h 281"/>
                  <a:gd name="T54" fmla="*/ 195 w 471"/>
                  <a:gd name="T55" fmla="*/ 14 h 281"/>
                  <a:gd name="T56" fmla="*/ 211 w 471"/>
                  <a:gd name="T57" fmla="*/ 32 h 281"/>
                  <a:gd name="T58" fmla="*/ 231 w 471"/>
                  <a:gd name="T59" fmla="*/ 59 h 281"/>
                  <a:gd name="T60" fmla="*/ 245 w 471"/>
                  <a:gd name="T61" fmla="*/ 70 h 281"/>
                  <a:gd name="T62" fmla="*/ 257 w 471"/>
                  <a:gd name="T63" fmla="*/ 68 h 281"/>
                  <a:gd name="T64" fmla="*/ 270 w 471"/>
                  <a:gd name="T65" fmla="*/ 65 h 281"/>
                  <a:gd name="T66" fmla="*/ 290 w 471"/>
                  <a:gd name="T67" fmla="*/ 71 h 281"/>
                  <a:gd name="T68" fmla="*/ 300 w 471"/>
                  <a:gd name="T69" fmla="*/ 81 h 281"/>
                  <a:gd name="T70" fmla="*/ 308 w 471"/>
                  <a:gd name="T71" fmla="*/ 90 h 281"/>
                  <a:gd name="T72" fmla="*/ 318 w 471"/>
                  <a:gd name="T73" fmla="*/ 111 h 281"/>
                  <a:gd name="T74" fmla="*/ 322 w 471"/>
                  <a:gd name="T75" fmla="*/ 120 h 281"/>
                  <a:gd name="T76" fmla="*/ 324 w 471"/>
                  <a:gd name="T77" fmla="*/ 125 h 281"/>
                  <a:gd name="T78" fmla="*/ 310 w 471"/>
                  <a:gd name="T79" fmla="*/ 142 h 281"/>
                  <a:gd name="T80" fmla="*/ 322 w 471"/>
                  <a:gd name="T81" fmla="*/ 141 h 281"/>
                  <a:gd name="T82" fmla="*/ 342 w 471"/>
                  <a:gd name="T83" fmla="*/ 155 h 281"/>
                  <a:gd name="T84" fmla="*/ 364 w 471"/>
                  <a:gd name="T85" fmla="*/ 157 h 281"/>
                  <a:gd name="T86" fmla="*/ 380 w 471"/>
                  <a:gd name="T87" fmla="*/ 168 h 281"/>
                  <a:gd name="T88" fmla="*/ 382 w 471"/>
                  <a:gd name="T89" fmla="*/ 172 h 281"/>
                  <a:gd name="T90" fmla="*/ 382 w 471"/>
                  <a:gd name="T91" fmla="*/ 176 h 281"/>
                  <a:gd name="T92" fmla="*/ 394 w 471"/>
                  <a:gd name="T93" fmla="*/ 172 h 281"/>
                  <a:gd name="T94" fmla="*/ 400 w 471"/>
                  <a:gd name="T95" fmla="*/ 171 h 281"/>
                  <a:gd name="T96" fmla="*/ 439 w 471"/>
                  <a:gd name="T97" fmla="*/ 185 h 281"/>
                  <a:gd name="T98" fmla="*/ 447 w 471"/>
                  <a:gd name="T99" fmla="*/ 199 h 281"/>
                  <a:gd name="T100" fmla="*/ 465 w 471"/>
                  <a:gd name="T101" fmla="*/ 201 h 281"/>
                  <a:gd name="T102" fmla="*/ 471 w 471"/>
                  <a:gd name="T103" fmla="*/ 215 h 281"/>
                  <a:gd name="T104" fmla="*/ 451 w 471"/>
                  <a:gd name="T105" fmla="*/ 258 h 281"/>
                  <a:gd name="T106" fmla="*/ 435 w 471"/>
                  <a:gd name="T107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71" h="281">
                    <a:moveTo>
                      <a:pt x="21" y="280"/>
                    </a:moveTo>
                    <a:cubicBezTo>
                      <a:pt x="32" y="281"/>
                      <a:pt x="25" y="253"/>
                      <a:pt x="24" y="250"/>
                    </a:cubicBezTo>
                    <a:cubicBezTo>
                      <a:pt x="23" y="248"/>
                      <a:pt x="22" y="245"/>
                      <a:pt x="22" y="245"/>
                    </a:cubicBezTo>
                    <a:cubicBezTo>
                      <a:pt x="21" y="243"/>
                      <a:pt x="20" y="221"/>
                      <a:pt x="16" y="218"/>
                    </a:cubicBezTo>
                    <a:cubicBezTo>
                      <a:pt x="13" y="216"/>
                      <a:pt x="4" y="215"/>
                      <a:pt x="4" y="215"/>
                    </a:cubicBezTo>
                    <a:cubicBezTo>
                      <a:pt x="0" y="207"/>
                      <a:pt x="3" y="200"/>
                      <a:pt x="0" y="191"/>
                    </a:cubicBezTo>
                    <a:cubicBezTo>
                      <a:pt x="2" y="185"/>
                      <a:pt x="7" y="186"/>
                      <a:pt x="12" y="180"/>
                    </a:cubicBezTo>
                    <a:cubicBezTo>
                      <a:pt x="14" y="172"/>
                      <a:pt x="14" y="169"/>
                      <a:pt x="6" y="165"/>
                    </a:cubicBezTo>
                    <a:cubicBezTo>
                      <a:pt x="4" y="163"/>
                      <a:pt x="2" y="162"/>
                      <a:pt x="2" y="160"/>
                    </a:cubicBezTo>
                    <a:cubicBezTo>
                      <a:pt x="2" y="150"/>
                      <a:pt x="16" y="123"/>
                      <a:pt x="28" y="120"/>
                    </a:cubicBezTo>
                    <a:cubicBezTo>
                      <a:pt x="32" y="111"/>
                      <a:pt x="40" y="105"/>
                      <a:pt x="44" y="96"/>
                    </a:cubicBezTo>
                    <a:cubicBezTo>
                      <a:pt x="39" y="83"/>
                      <a:pt x="38" y="85"/>
                      <a:pt x="42" y="70"/>
                    </a:cubicBezTo>
                    <a:cubicBezTo>
                      <a:pt x="38" y="60"/>
                      <a:pt x="34" y="48"/>
                      <a:pt x="24" y="43"/>
                    </a:cubicBezTo>
                    <a:cubicBezTo>
                      <a:pt x="18" y="36"/>
                      <a:pt x="10" y="37"/>
                      <a:pt x="20" y="32"/>
                    </a:cubicBezTo>
                    <a:cubicBezTo>
                      <a:pt x="27" y="34"/>
                      <a:pt x="26" y="32"/>
                      <a:pt x="26" y="36"/>
                    </a:cubicBezTo>
                    <a:cubicBezTo>
                      <a:pt x="34" y="41"/>
                      <a:pt x="39" y="39"/>
                      <a:pt x="48" y="35"/>
                    </a:cubicBezTo>
                    <a:cubicBezTo>
                      <a:pt x="45" y="22"/>
                      <a:pt x="48" y="14"/>
                      <a:pt x="64" y="11"/>
                    </a:cubicBezTo>
                    <a:cubicBezTo>
                      <a:pt x="71" y="8"/>
                      <a:pt x="75" y="3"/>
                      <a:pt x="82" y="0"/>
                    </a:cubicBezTo>
                    <a:cubicBezTo>
                      <a:pt x="84" y="1"/>
                      <a:pt x="88" y="0"/>
                      <a:pt x="88" y="2"/>
                    </a:cubicBezTo>
                    <a:cubicBezTo>
                      <a:pt x="90" y="12"/>
                      <a:pt x="75" y="13"/>
                      <a:pt x="92" y="9"/>
                    </a:cubicBezTo>
                    <a:cubicBezTo>
                      <a:pt x="94" y="8"/>
                      <a:pt x="96" y="5"/>
                      <a:pt x="98" y="5"/>
                    </a:cubicBezTo>
                    <a:cubicBezTo>
                      <a:pt x="102" y="4"/>
                      <a:pt x="106" y="7"/>
                      <a:pt x="110" y="8"/>
                    </a:cubicBezTo>
                    <a:cubicBezTo>
                      <a:pt x="112" y="8"/>
                      <a:pt x="116" y="9"/>
                      <a:pt x="116" y="9"/>
                    </a:cubicBezTo>
                    <a:cubicBezTo>
                      <a:pt x="122" y="16"/>
                      <a:pt x="129" y="13"/>
                      <a:pt x="141" y="14"/>
                    </a:cubicBezTo>
                    <a:cubicBezTo>
                      <a:pt x="143" y="21"/>
                      <a:pt x="147" y="22"/>
                      <a:pt x="155" y="24"/>
                    </a:cubicBezTo>
                    <a:cubicBezTo>
                      <a:pt x="159" y="22"/>
                      <a:pt x="163" y="20"/>
                      <a:pt x="167" y="17"/>
                    </a:cubicBezTo>
                    <a:cubicBezTo>
                      <a:pt x="169" y="16"/>
                      <a:pt x="173" y="14"/>
                      <a:pt x="173" y="14"/>
                    </a:cubicBezTo>
                    <a:cubicBezTo>
                      <a:pt x="195" y="26"/>
                      <a:pt x="175" y="20"/>
                      <a:pt x="195" y="14"/>
                    </a:cubicBezTo>
                    <a:cubicBezTo>
                      <a:pt x="207" y="17"/>
                      <a:pt x="201" y="26"/>
                      <a:pt x="211" y="32"/>
                    </a:cubicBezTo>
                    <a:cubicBezTo>
                      <a:pt x="214" y="38"/>
                      <a:pt x="224" y="55"/>
                      <a:pt x="231" y="59"/>
                    </a:cubicBezTo>
                    <a:cubicBezTo>
                      <a:pt x="241" y="70"/>
                      <a:pt x="235" y="67"/>
                      <a:pt x="245" y="70"/>
                    </a:cubicBezTo>
                    <a:cubicBezTo>
                      <a:pt x="249" y="69"/>
                      <a:pt x="253" y="69"/>
                      <a:pt x="257" y="68"/>
                    </a:cubicBezTo>
                    <a:cubicBezTo>
                      <a:pt x="261" y="67"/>
                      <a:pt x="270" y="65"/>
                      <a:pt x="270" y="65"/>
                    </a:cubicBezTo>
                    <a:cubicBezTo>
                      <a:pt x="278" y="66"/>
                      <a:pt x="283" y="67"/>
                      <a:pt x="290" y="71"/>
                    </a:cubicBezTo>
                    <a:cubicBezTo>
                      <a:pt x="304" y="88"/>
                      <a:pt x="282" y="62"/>
                      <a:pt x="300" y="81"/>
                    </a:cubicBezTo>
                    <a:cubicBezTo>
                      <a:pt x="302" y="84"/>
                      <a:pt x="308" y="90"/>
                      <a:pt x="308" y="90"/>
                    </a:cubicBezTo>
                    <a:cubicBezTo>
                      <a:pt x="311" y="98"/>
                      <a:pt x="315" y="103"/>
                      <a:pt x="318" y="111"/>
                    </a:cubicBezTo>
                    <a:cubicBezTo>
                      <a:pt x="319" y="114"/>
                      <a:pt x="321" y="117"/>
                      <a:pt x="322" y="120"/>
                    </a:cubicBezTo>
                    <a:cubicBezTo>
                      <a:pt x="323" y="122"/>
                      <a:pt x="324" y="125"/>
                      <a:pt x="324" y="125"/>
                    </a:cubicBezTo>
                    <a:cubicBezTo>
                      <a:pt x="321" y="132"/>
                      <a:pt x="313" y="134"/>
                      <a:pt x="310" y="142"/>
                    </a:cubicBezTo>
                    <a:cubicBezTo>
                      <a:pt x="313" y="151"/>
                      <a:pt x="317" y="146"/>
                      <a:pt x="322" y="141"/>
                    </a:cubicBezTo>
                    <a:cubicBezTo>
                      <a:pt x="341" y="143"/>
                      <a:pt x="339" y="142"/>
                      <a:pt x="342" y="155"/>
                    </a:cubicBezTo>
                    <a:cubicBezTo>
                      <a:pt x="351" y="150"/>
                      <a:pt x="355" y="152"/>
                      <a:pt x="364" y="157"/>
                    </a:cubicBezTo>
                    <a:cubicBezTo>
                      <a:pt x="369" y="162"/>
                      <a:pt x="372" y="166"/>
                      <a:pt x="380" y="168"/>
                    </a:cubicBezTo>
                    <a:cubicBezTo>
                      <a:pt x="381" y="169"/>
                      <a:pt x="383" y="171"/>
                      <a:pt x="382" y="172"/>
                    </a:cubicBezTo>
                    <a:cubicBezTo>
                      <a:pt x="380" y="176"/>
                      <a:pt x="368" y="172"/>
                      <a:pt x="382" y="176"/>
                    </a:cubicBezTo>
                    <a:cubicBezTo>
                      <a:pt x="386" y="175"/>
                      <a:pt x="390" y="173"/>
                      <a:pt x="394" y="172"/>
                    </a:cubicBezTo>
                    <a:cubicBezTo>
                      <a:pt x="396" y="172"/>
                      <a:pt x="400" y="171"/>
                      <a:pt x="400" y="171"/>
                    </a:cubicBezTo>
                    <a:cubicBezTo>
                      <a:pt x="413" y="177"/>
                      <a:pt x="427" y="179"/>
                      <a:pt x="439" y="185"/>
                    </a:cubicBezTo>
                    <a:cubicBezTo>
                      <a:pt x="441" y="190"/>
                      <a:pt x="445" y="194"/>
                      <a:pt x="447" y="199"/>
                    </a:cubicBezTo>
                    <a:cubicBezTo>
                      <a:pt x="453" y="198"/>
                      <a:pt x="460" y="195"/>
                      <a:pt x="465" y="201"/>
                    </a:cubicBezTo>
                    <a:cubicBezTo>
                      <a:pt x="468" y="205"/>
                      <a:pt x="471" y="215"/>
                      <a:pt x="471" y="215"/>
                    </a:cubicBezTo>
                    <a:cubicBezTo>
                      <a:pt x="468" y="231"/>
                      <a:pt x="469" y="248"/>
                      <a:pt x="451" y="258"/>
                    </a:cubicBezTo>
                    <a:cubicBezTo>
                      <a:pt x="447" y="262"/>
                      <a:pt x="437" y="275"/>
                      <a:pt x="435" y="281"/>
                    </a:cubicBezTo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8" name="Freeform 200"/>
              <p:cNvSpPr>
                <a:spLocks/>
              </p:cNvSpPr>
              <p:nvPr userDrawn="1"/>
            </p:nvSpPr>
            <p:spPr bwMode="ltGray">
              <a:xfrm>
                <a:off x="3880" y="-7"/>
                <a:ext cx="984" cy="692"/>
              </a:xfrm>
              <a:custGeom>
                <a:avLst/>
                <a:gdLst>
                  <a:gd name="T0" fmla="*/ 406 w 984"/>
                  <a:gd name="T1" fmla="*/ 6 h 844"/>
                  <a:gd name="T2" fmla="*/ 502 w 984"/>
                  <a:gd name="T3" fmla="*/ 34 h 844"/>
                  <a:gd name="T4" fmla="*/ 550 w 984"/>
                  <a:gd name="T5" fmla="*/ 38 h 844"/>
                  <a:gd name="T6" fmla="*/ 578 w 984"/>
                  <a:gd name="T7" fmla="*/ 130 h 844"/>
                  <a:gd name="T8" fmla="*/ 586 w 984"/>
                  <a:gd name="T9" fmla="*/ 90 h 844"/>
                  <a:gd name="T10" fmla="*/ 606 w 984"/>
                  <a:gd name="T11" fmla="*/ 70 h 844"/>
                  <a:gd name="T12" fmla="*/ 642 w 984"/>
                  <a:gd name="T13" fmla="*/ 126 h 844"/>
                  <a:gd name="T14" fmla="*/ 682 w 984"/>
                  <a:gd name="T15" fmla="*/ 98 h 844"/>
                  <a:gd name="T16" fmla="*/ 706 w 984"/>
                  <a:gd name="T17" fmla="*/ 86 h 844"/>
                  <a:gd name="T18" fmla="*/ 762 w 984"/>
                  <a:gd name="T19" fmla="*/ 2 h 844"/>
                  <a:gd name="T20" fmla="*/ 798 w 984"/>
                  <a:gd name="T21" fmla="*/ 70 h 844"/>
                  <a:gd name="T22" fmla="*/ 798 w 984"/>
                  <a:gd name="T23" fmla="*/ 130 h 844"/>
                  <a:gd name="T24" fmla="*/ 790 w 984"/>
                  <a:gd name="T25" fmla="*/ 158 h 844"/>
                  <a:gd name="T26" fmla="*/ 766 w 984"/>
                  <a:gd name="T27" fmla="*/ 162 h 844"/>
                  <a:gd name="T28" fmla="*/ 762 w 984"/>
                  <a:gd name="T29" fmla="*/ 186 h 844"/>
                  <a:gd name="T30" fmla="*/ 802 w 984"/>
                  <a:gd name="T31" fmla="*/ 226 h 844"/>
                  <a:gd name="T32" fmla="*/ 786 w 984"/>
                  <a:gd name="T33" fmla="*/ 322 h 844"/>
                  <a:gd name="T34" fmla="*/ 830 w 984"/>
                  <a:gd name="T35" fmla="*/ 414 h 844"/>
                  <a:gd name="T36" fmla="*/ 854 w 984"/>
                  <a:gd name="T37" fmla="*/ 450 h 844"/>
                  <a:gd name="T38" fmla="*/ 830 w 984"/>
                  <a:gd name="T39" fmla="*/ 450 h 844"/>
                  <a:gd name="T40" fmla="*/ 746 w 984"/>
                  <a:gd name="T41" fmla="*/ 378 h 844"/>
                  <a:gd name="T42" fmla="*/ 678 w 984"/>
                  <a:gd name="T43" fmla="*/ 402 h 844"/>
                  <a:gd name="T44" fmla="*/ 590 w 984"/>
                  <a:gd name="T45" fmla="*/ 442 h 844"/>
                  <a:gd name="T46" fmla="*/ 642 w 984"/>
                  <a:gd name="T47" fmla="*/ 578 h 844"/>
                  <a:gd name="T48" fmla="*/ 710 w 984"/>
                  <a:gd name="T49" fmla="*/ 610 h 844"/>
                  <a:gd name="T50" fmla="*/ 738 w 984"/>
                  <a:gd name="T51" fmla="*/ 550 h 844"/>
                  <a:gd name="T52" fmla="*/ 774 w 984"/>
                  <a:gd name="T53" fmla="*/ 570 h 844"/>
                  <a:gd name="T54" fmla="*/ 766 w 984"/>
                  <a:gd name="T55" fmla="*/ 630 h 844"/>
                  <a:gd name="T56" fmla="*/ 802 w 984"/>
                  <a:gd name="T57" fmla="*/ 670 h 844"/>
                  <a:gd name="T58" fmla="*/ 838 w 984"/>
                  <a:gd name="T59" fmla="*/ 658 h 844"/>
                  <a:gd name="T60" fmla="*/ 922 w 984"/>
                  <a:gd name="T61" fmla="*/ 806 h 844"/>
                  <a:gd name="T62" fmla="*/ 942 w 984"/>
                  <a:gd name="T63" fmla="*/ 826 h 844"/>
                  <a:gd name="T64" fmla="*/ 874 w 984"/>
                  <a:gd name="T65" fmla="*/ 810 h 844"/>
                  <a:gd name="T66" fmla="*/ 830 w 984"/>
                  <a:gd name="T67" fmla="*/ 758 h 844"/>
                  <a:gd name="T68" fmla="*/ 778 w 984"/>
                  <a:gd name="T69" fmla="*/ 710 h 844"/>
                  <a:gd name="T70" fmla="*/ 702 w 984"/>
                  <a:gd name="T71" fmla="*/ 662 h 844"/>
                  <a:gd name="T72" fmla="*/ 614 w 984"/>
                  <a:gd name="T73" fmla="*/ 646 h 844"/>
                  <a:gd name="T74" fmla="*/ 506 w 984"/>
                  <a:gd name="T75" fmla="*/ 594 h 844"/>
                  <a:gd name="T76" fmla="*/ 462 w 984"/>
                  <a:gd name="T77" fmla="*/ 506 h 844"/>
                  <a:gd name="T78" fmla="*/ 430 w 984"/>
                  <a:gd name="T79" fmla="*/ 462 h 844"/>
                  <a:gd name="T80" fmla="*/ 382 w 984"/>
                  <a:gd name="T81" fmla="*/ 430 h 844"/>
                  <a:gd name="T82" fmla="*/ 342 w 984"/>
                  <a:gd name="T83" fmla="*/ 370 h 844"/>
                  <a:gd name="T84" fmla="*/ 354 w 984"/>
                  <a:gd name="T85" fmla="*/ 414 h 844"/>
                  <a:gd name="T86" fmla="*/ 418 w 984"/>
                  <a:gd name="T87" fmla="*/ 494 h 844"/>
                  <a:gd name="T88" fmla="*/ 422 w 984"/>
                  <a:gd name="T89" fmla="*/ 526 h 844"/>
                  <a:gd name="T90" fmla="*/ 394 w 984"/>
                  <a:gd name="T91" fmla="*/ 498 h 844"/>
                  <a:gd name="T92" fmla="*/ 354 w 984"/>
                  <a:gd name="T93" fmla="*/ 466 h 844"/>
                  <a:gd name="T94" fmla="*/ 314 w 984"/>
                  <a:gd name="T95" fmla="*/ 402 h 844"/>
                  <a:gd name="T96" fmla="*/ 266 w 984"/>
                  <a:gd name="T97" fmla="*/ 346 h 844"/>
                  <a:gd name="T98" fmla="*/ 210 w 984"/>
                  <a:gd name="T99" fmla="*/ 314 h 844"/>
                  <a:gd name="T100" fmla="*/ 154 w 984"/>
                  <a:gd name="T101" fmla="*/ 238 h 844"/>
                  <a:gd name="T102" fmla="*/ 66 w 984"/>
                  <a:gd name="T103" fmla="*/ 66 h 844"/>
                  <a:gd name="T104" fmla="*/ 34 w 984"/>
                  <a:gd name="T105" fmla="*/ 38 h 844"/>
                  <a:gd name="T106" fmla="*/ 46 w 984"/>
                  <a:gd name="T107" fmla="*/ 22 h 844"/>
                  <a:gd name="T108" fmla="*/ 102 w 984"/>
                  <a:gd name="T109" fmla="*/ 70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84" h="844">
                    <a:moveTo>
                      <a:pt x="82" y="38"/>
                    </a:moveTo>
                    <a:lnTo>
                      <a:pt x="406" y="6"/>
                    </a:lnTo>
                    <a:cubicBezTo>
                      <a:pt x="497" y="22"/>
                      <a:pt x="465" y="0"/>
                      <a:pt x="474" y="54"/>
                    </a:cubicBezTo>
                    <a:cubicBezTo>
                      <a:pt x="492" y="48"/>
                      <a:pt x="484" y="40"/>
                      <a:pt x="502" y="34"/>
                    </a:cubicBezTo>
                    <a:cubicBezTo>
                      <a:pt x="510" y="37"/>
                      <a:pt x="517" y="46"/>
                      <a:pt x="526" y="46"/>
                    </a:cubicBezTo>
                    <a:cubicBezTo>
                      <a:pt x="534" y="46"/>
                      <a:pt x="550" y="38"/>
                      <a:pt x="550" y="38"/>
                    </a:cubicBezTo>
                    <a:cubicBezTo>
                      <a:pt x="556" y="55"/>
                      <a:pt x="552" y="60"/>
                      <a:pt x="542" y="74"/>
                    </a:cubicBezTo>
                    <a:cubicBezTo>
                      <a:pt x="555" y="114"/>
                      <a:pt x="550" y="102"/>
                      <a:pt x="578" y="130"/>
                    </a:cubicBezTo>
                    <a:cubicBezTo>
                      <a:pt x="584" y="148"/>
                      <a:pt x="590" y="148"/>
                      <a:pt x="606" y="138"/>
                    </a:cubicBezTo>
                    <a:cubicBezTo>
                      <a:pt x="600" y="119"/>
                      <a:pt x="594" y="107"/>
                      <a:pt x="586" y="90"/>
                    </a:cubicBezTo>
                    <a:cubicBezTo>
                      <a:pt x="583" y="82"/>
                      <a:pt x="578" y="66"/>
                      <a:pt x="578" y="66"/>
                    </a:cubicBezTo>
                    <a:cubicBezTo>
                      <a:pt x="585" y="44"/>
                      <a:pt x="597" y="56"/>
                      <a:pt x="606" y="70"/>
                    </a:cubicBezTo>
                    <a:cubicBezTo>
                      <a:pt x="609" y="86"/>
                      <a:pt x="608" y="117"/>
                      <a:pt x="626" y="90"/>
                    </a:cubicBezTo>
                    <a:cubicBezTo>
                      <a:pt x="648" y="97"/>
                      <a:pt x="646" y="104"/>
                      <a:pt x="642" y="126"/>
                    </a:cubicBezTo>
                    <a:cubicBezTo>
                      <a:pt x="650" y="150"/>
                      <a:pt x="665" y="141"/>
                      <a:pt x="682" y="130"/>
                    </a:cubicBezTo>
                    <a:cubicBezTo>
                      <a:pt x="689" y="108"/>
                      <a:pt x="673" y="124"/>
                      <a:pt x="682" y="98"/>
                    </a:cubicBezTo>
                    <a:cubicBezTo>
                      <a:pt x="683" y="94"/>
                      <a:pt x="690" y="96"/>
                      <a:pt x="694" y="94"/>
                    </a:cubicBezTo>
                    <a:cubicBezTo>
                      <a:pt x="698" y="92"/>
                      <a:pt x="702" y="89"/>
                      <a:pt x="706" y="86"/>
                    </a:cubicBezTo>
                    <a:cubicBezTo>
                      <a:pt x="717" y="54"/>
                      <a:pt x="688" y="54"/>
                      <a:pt x="742" y="46"/>
                    </a:cubicBezTo>
                    <a:cubicBezTo>
                      <a:pt x="748" y="27"/>
                      <a:pt x="741" y="9"/>
                      <a:pt x="762" y="2"/>
                    </a:cubicBezTo>
                    <a:cubicBezTo>
                      <a:pt x="788" y="11"/>
                      <a:pt x="777" y="38"/>
                      <a:pt x="802" y="46"/>
                    </a:cubicBezTo>
                    <a:cubicBezTo>
                      <a:pt x="831" y="36"/>
                      <a:pt x="805" y="63"/>
                      <a:pt x="798" y="70"/>
                    </a:cubicBezTo>
                    <a:cubicBezTo>
                      <a:pt x="789" y="96"/>
                      <a:pt x="787" y="96"/>
                      <a:pt x="802" y="118"/>
                    </a:cubicBezTo>
                    <a:cubicBezTo>
                      <a:pt x="801" y="122"/>
                      <a:pt x="801" y="127"/>
                      <a:pt x="798" y="130"/>
                    </a:cubicBezTo>
                    <a:cubicBezTo>
                      <a:pt x="794" y="133"/>
                      <a:pt x="784" y="129"/>
                      <a:pt x="782" y="134"/>
                    </a:cubicBezTo>
                    <a:cubicBezTo>
                      <a:pt x="780" y="142"/>
                      <a:pt x="790" y="158"/>
                      <a:pt x="790" y="158"/>
                    </a:cubicBezTo>
                    <a:cubicBezTo>
                      <a:pt x="786" y="161"/>
                      <a:pt x="783" y="165"/>
                      <a:pt x="778" y="166"/>
                    </a:cubicBezTo>
                    <a:cubicBezTo>
                      <a:pt x="774" y="167"/>
                      <a:pt x="769" y="159"/>
                      <a:pt x="766" y="162"/>
                    </a:cubicBezTo>
                    <a:cubicBezTo>
                      <a:pt x="758" y="170"/>
                      <a:pt x="794" y="182"/>
                      <a:pt x="794" y="182"/>
                    </a:cubicBezTo>
                    <a:cubicBezTo>
                      <a:pt x="804" y="211"/>
                      <a:pt x="775" y="190"/>
                      <a:pt x="762" y="186"/>
                    </a:cubicBezTo>
                    <a:cubicBezTo>
                      <a:pt x="767" y="194"/>
                      <a:pt x="773" y="202"/>
                      <a:pt x="778" y="210"/>
                    </a:cubicBezTo>
                    <a:cubicBezTo>
                      <a:pt x="783" y="218"/>
                      <a:pt x="802" y="226"/>
                      <a:pt x="802" y="226"/>
                    </a:cubicBezTo>
                    <a:cubicBezTo>
                      <a:pt x="813" y="242"/>
                      <a:pt x="804" y="245"/>
                      <a:pt x="810" y="262"/>
                    </a:cubicBezTo>
                    <a:cubicBezTo>
                      <a:pt x="803" y="282"/>
                      <a:pt x="793" y="301"/>
                      <a:pt x="786" y="322"/>
                    </a:cubicBezTo>
                    <a:cubicBezTo>
                      <a:pt x="783" y="330"/>
                      <a:pt x="778" y="346"/>
                      <a:pt x="778" y="346"/>
                    </a:cubicBezTo>
                    <a:cubicBezTo>
                      <a:pt x="785" y="366"/>
                      <a:pt x="817" y="394"/>
                      <a:pt x="830" y="414"/>
                    </a:cubicBezTo>
                    <a:cubicBezTo>
                      <a:pt x="835" y="422"/>
                      <a:pt x="841" y="430"/>
                      <a:pt x="846" y="438"/>
                    </a:cubicBezTo>
                    <a:cubicBezTo>
                      <a:pt x="849" y="442"/>
                      <a:pt x="854" y="450"/>
                      <a:pt x="854" y="450"/>
                    </a:cubicBezTo>
                    <a:cubicBezTo>
                      <a:pt x="853" y="457"/>
                      <a:pt x="855" y="466"/>
                      <a:pt x="850" y="470"/>
                    </a:cubicBezTo>
                    <a:cubicBezTo>
                      <a:pt x="844" y="475"/>
                      <a:pt x="831" y="451"/>
                      <a:pt x="830" y="450"/>
                    </a:cubicBezTo>
                    <a:cubicBezTo>
                      <a:pt x="811" y="431"/>
                      <a:pt x="789" y="421"/>
                      <a:pt x="774" y="398"/>
                    </a:cubicBezTo>
                    <a:cubicBezTo>
                      <a:pt x="769" y="379"/>
                      <a:pt x="766" y="371"/>
                      <a:pt x="746" y="378"/>
                    </a:cubicBezTo>
                    <a:cubicBezTo>
                      <a:pt x="717" y="368"/>
                      <a:pt x="730" y="368"/>
                      <a:pt x="706" y="374"/>
                    </a:cubicBezTo>
                    <a:cubicBezTo>
                      <a:pt x="688" y="402"/>
                      <a:pt x="699" y="395"/>
                      <a:pt x="678" y="402"/>
                    </a:cubicBezTo>
                    <a:cubicBezTo>
                      <a:pt x="654" y="386"/>
                      <a:pt x="650" y="390"/>
                      <a:pt x="618" y="394"/>
                    </a:cubicBezTo>
                    <a:cubicBezTo>
                      <a:pt x="607" y="411"/>
                      <a:pt x="601" y="426"/>
                      <a:pt x="590" y="442"/>
                    </a:cubicBezTo>
                    <a:cubicBezTo>
                      <a:pt x="600" y="471"/>
                      <a:pt x="593" y="459"/>
                      <a:pt x="606" y="478"/>
                    </a:cubicBezTo>
                    <a:cubicBezTo>
                      <a:pt x="593" y="518"/>
                      <a:pt x="622" y="548"/>
                      <a:pt x="642" y="578"/>
                    </a:cubicBezTo>
                    <a:cubicBezTo>
                      <a:pt x="651" y="591"/>
                      <a:pt x="651" y="601"/>
                      <a:pt x="666" y="606"/>
                    </a:cubicBezTo>
                    <a:cubicBezTo>
                      <a:pt x="680" y="627"/>
                      <a:pt x="691" y="623"/>
                      <a:pt x="710" y="610"/>
                    </a:cubicBezTo>
                    <a:cubicBezTo>
                      <a:pt x="729" y="616"/>
                      <a:pt x="729" y="606"/>
                      <a:pt x="734" y="590"/>
                    </a:cubicBezTo>
                    <a:cubicBezTo>
                      <a:pt x="735" y="577"/>
                      <a:pt x="731" y="562"/>
                      <a:pt x="738" y="550"/>
                    </a:cubicBezTo>
                    <a:cubicBezTo>
                      <a:pt x="742" y="543"/>
                      <a:pt x="762" y="542"/>
                      <a:pt x="762" y="542"/>
                    </a:cubicBezTo>
                    <a:cubicBezTo>
                      <a:pt x="783" y="547"/>
                      <a:pt x="786" y="552"/>
                      <a:pt x="774" y="570"/>
                    </a:cubicBezTo>
                    <a:cubicBezTo>
                      <a:pt x="779" y="590"/>
                      <a:pt x="790" y="605"/>
                      <a:pt x="770" y="618"/>
                    </a:cubicBezTo>
                    <a:cubicBezTo>
                      <a:pt x="769" y="622"/>
                      <a:pt x="764" y="626"/>
                      <a:pt x="766" y="630"/>
                    </a:cubicBezTo>
                    <a:cubicBezTo>
                      <a:pt x="768" y="634"/>
                      <a:pt x="775" y="634"/>
                      <a:pt x="778" y="638"/>
                    </a:cubicBezTo>
                    <a:cubicBezTo>
                      <a:pt x="788" y="651"/>
                      <a:pt x="786" y="660"/>
                      <a:pt x="802" y="670"/>
                    </a:cubicBezTo>
                    <a:cubicBezTo>
                      <a:pt x="810" y="667"/>
                      <a:pt x="818" y="665"/>
                      <a:pt x="826" y="662"/>
                    </a:cubicBezTo>
                    <a:cubicBezTo>
                      <a:pt x="830" y="661"/>
                      <a:pt x="838" y="658"/>
                      <a:pt x="838" y="658"/>
                    </a:cubicBezTo>
                    <a:cubicBezTo>
                      <a:pt x="857" y="664"/>
                      <a:pt x="864" y="680"/>
                      <a:pt x="870" y="698"/>
                    </a:cubicBezTo>
                    <a:cubicBezTo>
                      <a:pt x="859" y="731"/>
                      <a:pt x="887" y="794"/>
                      <a:pt x="922" y="806"/>
                    </a:cubicBezTo>
                    <a:cubicBezTo>
                      <a:pt x="938" y="801"/>
                      <a:pt x="941" y="792"/>
                      <a:pt x="958" y="798"/>
                    </a:cubicBezTo>
                    <a:cubicBezTo>
                      <a:pt x="984" y="837"/>
                      <a:pt x="928" y="784"/>
                      <a:pt x="942" y="826"/>
                    </a:cubicBezTo>
                    <a:cubicBezTo>
                      <a:pt x="936" y="844"/>
                      <a:pt x="930" y="844"/>
                      <a:pt x="914" y="834"/>
                    </a:cubicBezTo>
                    <a:cubicBezTo>
                      <a:pt x="903" y="817"/>
                      <a:pt x="890" y="821"/>
                      <a:pt x="874" y="810"/>
                    </a:cubicBezTo>
                    <a:cubicBezTo>
                      <a:pt x="851" y="776"/>
                      <a:pt x="882" y="816"/>
                      <a:pt x="854" y="794"/>
                    </a:cubicBezTo>
                    <a:cubicBezTo>
                      <a:pt x="843" y="785"/>
                      <a:pt x="840" y="768"/>
                      <a:pt x="830" y="758"/>
                    </a:cubicBezTo>
                    <a:cubicBezTo>
                      <a:pt x="824" y="739"/>
                      <a:pt x="817" y="724"/>
                      <a:pt x="798" y="718"/>
                    </a:cubicBezTo>
                    <a:cubicBezTo>
                      <a:pt x="791" y="696"/>
                      <a:pt x="800" y="712"/>
                      <a:pt x="778" y="710"/>
                    </a:cubicBezTo>
                    <a:cubicBezTo>
                      <a:pt x="767" y="709"/>
                      <a:pt x="746" y="702"/>
                      <a:pt x="746" y="702"/>
                    </a:cubicBezTo>
                    <a:cubicBezTo>
                      <a:pt x="729" y="691"/>
                      <a:pt x="720" y="674"/>
                      <a:pt x="702" y="662"/>
                    </a:cubicBezTo>
                    <a:cubicBezTo>
                      <a:pt x="694" y="665"/>
                      <a:pt x="687" y="673"/>
                      <a:pt x="678" y="674"/>
                    </a:cubicBezTo>
                    <a:cubicBezTo>
                      <a:pt x="657" y="677"/>
                      <a:pt x="630" y="657"/>
                      <a:pt x="614" y="646"/>
                    </a:cubicBezTo>
                    <a:cubicBezTo>
                      <a:pt x="600" y="637"/>
                      <a:pt x="580" y="639"/>
                      <a:pt x="566" y="630"/>
                    </a:cubicBezTo>
                    <a:cubicBezTo>
                      <a:pt x="546" y="617"/>
                      <a:pt x="525" y="607"/>
                      <a:pt x="506" y="594"/>
                    </a:cubicBezTo>
                    <a:cubicBezTo>
                      <a:pt x="513" y="572"/>
                      <a:pt x="509" y="551"/>
                      <a:pt x="490" y="538"/>
                    </a:cubicBezTo>
                    <a:cubicBezTo>
                      <a:pt x="485" y="522"/>
                      <a:pt x="476" y="515"/>
                      <a:pt x="462" y="506"/>
                    </a:cubicBezTo>
                    <a:cubicBezTo>
                      <a:pt x="441" y="474"/>
                      <a:pt x="469" y="513"/>
                      <a:pt x="442" y="486"/>
                    </a:cubicBezTo>
                    <a:cubicBezTo>
                      <a:pt x="436" y="480"/>
                      <a:pt x="436" y="468"/>
                      <a:pt x="430" y="462"/>
                    </a:cubicBezTo>
                    <a:cubicBezTo>
                      <a:pt x="427" y="459"/>
                      <a:pt x="422" y="459"/>
                      <a:pt x="418" y="458"/>
                    </a:cubicBezTo>
                    <a:cubicBezTo>
                      <a:pt x="407" y="447"/>
                      <a:pt x="382" y="430"/>
                      <a:pt x="382" y="430"/>
                    </a:cubicBezTo>
                    <a:cubicBezTo>
                      <a:pt x="371" y="413"/>
                      <a:pt x="358" y="399"/>
                      <a:pt x="346" y="382"/>
                    </a:cubicBezTo>
                    <a:cubicBezTo>
                      <a:pt x="344" y="378"/>
                      <a:pt x="345" y="373"/>
                      <a:pt x="342" y="370"/>
                    </a:cubicBezTo>
                    <a:cubicBezTo>
                      <a:pt x="339" y="367"/>
                      <a:pt x="334" y="367"/>
                      <a:pt x="330" y="366"/>
                    </a:cubicBezTo>
                    <a:cubicBezTo>
                      <a:pt x="322" y="390"/>
                      <a:pt x="342" y="398"/>
                      <a:pt x="354" y="414"/>
                    </a:cubicBezTo>
                    <a:cubicBezTo>
                      <a:pt x="368" y="432"/>
                      <a:pt x="372" y="446"/>
                      <a:pt x="390" y="458"/>
                    </a:cubicBezTo>
                    <a:cubicBezTo>
                      <a:pt x="409" y="487"/>
                      <a:pt x="399" y="475"/>
                      <a:pt x="418" y="494"/>
                    </a:cubicBezTo>
                    <a:cubicBezTo>
                      <a:pt x="423" y="510"/>
                      <a:pt x="428" y="517"/>
                      <a:pt x="442" y="526"/>
                    </a:cubicBezTo>
                    <a:cubicBezTo>
                      <a:pt x="450" y="550"/>
                      <a:pt x="432" y="533"/>
                      <a:pt x="422" y="526"/>
                    </a:cubicBezTo>
                    <a:cubicBezTo>
                      <a:pt x="399" y="492"/>
                      <a:pt x="430" y="532"/>
                      <a:pt x="402" y="510"/>
                    </a:cubicBezTo>
                    <a:cubicBezTo>
                      <a:pt x="398" y="507"/>
                      <a:pt x="397" y="501"/>
                      <a:pt x="394" y="498"/>
                    </a:cubicBezTo>
                    <a:cubicBezTo>
                      <a:pt x="391" y="495"/>
                      <a:pt x="386" y="493"/>
                      <a:pt x="382" y="490"/>
                    </a:cubicBezTo>
                    <a:cubicBezTo>
                      <a:pt x="377" y="474"/>
                      <a:pt x="370" y="471"/>
                      <a:pt x="354" y="466"/>
                    </a:cubicBezTo>
                    <a:cubicBezTo>
                      <a:pt x="344" y="452"/>
                      <a:pt x="340" y="447"/>
                      <a:pt x="346" y="430"/>
                    </a:cubicBezTo>
                    <a:cubicBezTo>
                      <a:pt x="338" y="418"/>
                      <a:pt x="314" y="402"/>
                      <a:pt x="314" y="402"/>
                    </a:cubicBezTo>
                    <a:cubicBezTo>
                      <a:pt x="306" y="390"/>
                      <a:pt x="298" y="378"/>
                      <a:pt x="290" y="366"/>
                    </a:cubicBezTo>
                    <a:cubicBezTo>
                      <a:pt x="284" y="357"/>
                      <a:pt x="273" y="354"/>
                      <a:pt x="266" y="346"/>
                    </a:cubicBezTo>
                    <a:cubicBezTo>
                      <a:pt x="263" y="342"/>
                      <a:pt x="262" y="337"/>
                      <a:pt x="258" y="334"/>
                    </a:cubicBezTo>
                    <a:cubicBezTo>
                      <a:pt x="243" y="324"/>
                      <a:pt x="225" y="324"/>
                      <a:pt x="210" y="314"/>
                    </a:cubicBezTo>
                    <a:cubicBezTo>
                      <a:pt x="201" y="300"/>
                      <a:pt x="194" y="291"/>
                      <a:pt x="178" y="286"/>
                    </a:cubicBezTo>
                    <a:cubicBezTo>
                      <a:pt x="160" y="260"/>
                      <a:pt x="192" y="247"/>
                      <a:pt x="154" y="238"/>
                    </a:cubicBezTo>
                    <a:cubicBezTo>
                      <a:pt x="111" y="209"/>
                      <a:pt x="106" y="149"/>
                      <a:pt x="90" y="102"/>
                    </a:cubicBezTo>
                    <a:cubicBezTo>
                      <a:pt x="86" y="90"/>
                      <a:pt x="76" y="73"/>
                      <a:pt x="66" y="66"/>
                    </a:cubicBezTo>
                    <a:cubicBezTo>
                      <a:pt x="58" y="60"/>
                      <a:pt x="42" y="50"/>
                      <a:pt x="42" y="50"/>
                    </a:cubicBezTo>
                    <a:cubicBezTo>
                      <a:pt x="39" y="46"/>
                      <a:pt x="38" y="41"/>
                      <a:pt x="34" y="38"/>
                    </a:cubicBezTo>
                    <a:cubicBezTo>
                      <a:pt x="27" y="34"/>
                      <a:pt x="10" y="30"/>
                      <a:pt x="10" y="30"/>
                    </a:cubicBezTo>
                    <a:cubicBezTo>
                      <a:pt x="0" y="1"/>
                      <a:pt x="31" y="17"/>
                      <a:pt x="46" y="22"/>
                    </a:cubicBezTo>
                    <a:cubicBezTo>
                      <a:pt x="65" y="51"/>
                      <a:pt x="61" y="41"/>
                      <a:pt x="86" y="58"/>
                    </a:cubicBezTo>
                    <a:cubicBezTo>
                      <a:pt x="94" y="70"/>
                      <a:pt x="94" y="93"/>
                      <a:pt x="102" y="70"/>
                    </a:cubicBezTo>
                    <a:cubicBezTo>
                      <a:pt x="95" y="49"/>
                      <a:pt x="82" y="62"/>
                      <a:pt x="82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9" name="Freeform 201"/>
              <p:cNvSpPr>
                <a:spLocks/>
              </p:cNvSpPr>
              <p:nvPr userDrawn="1"/>
            </p:nvSpPr>
            <p:spPr bwMode="ltGray">
              <a:xfrm>
                <a:off x="3577" y="490"/>
                <a:ext cx="36" cy="39"/>
              </a:xfrm>
              <a:custGeom>
                <a:avLst/>
                <a:gdLst>
                  <a:gd name="T0" fmla="*/ 6 w 36"/>
                  <a:gd name="T1" fmla="*/ 28 h 48"/>
                  <a:gd name="T2" fmla="*/ 10 w 36"/>
                  <a:gd name="T3" fmla="*/ 48 h 48"/>
                  <a:gd name="T4" fmla="*/ 6 w 36"/>
                  <a:gd name="T5" fmla="*/ 2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48">
                    <a:moveTo>
                      <a:pt x="6" y="28"/>
                    </a:moveTo>
                    <a:cubicBezTo>
                      <a:pt x="25" y="0"/>
                      <a:pt x="36" y="31"/>
                      <a:pt x="10" y="48"/>
                    </a:cubicBezTo>
                    <a:cubicBezTo>
                      <a:pt x="0" y="34"/>
                      <a:pt x="0" y="40"/>
                      <a:pt x="6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0" name="Freeform 202"/>
              <p:cNvSpPr>
                <a:spLocks/>
              </p:cNvSpPr>
              <p:nvPr userDrawn="1"/>
            </p:nvSpPr>
            <p:spPr bwMode="ltGray">
              <a:xfrm>
                <a:off x="3549" y="475"/>
                <a:ext cx="38" cy="29"/>
              </a:xfrm>
              <a:custGeom>
                <a:avLst/>
                <a:gdLst>
                  <a:gd name="T0" fmla="*/ 0 w 36"/>
                  <a:gd name="T1" fmla="*/ 5 h 37"/>
                  <a:gd name="T2" fmla="*/ 12 w 36"/>
                  <a:gd name="T3" fmla="*/ 1 h 37"/>
                  <a:gd name="T4" fmla="*/ 36 w 36"/>
                  <a:gd name="T5" fmla="*/ 17 h 37"/>
                  <a:gd name="T6" fmla="*/ 8 w 36"/>
                  <a:gd name="T7" fmla="*/ 17 h 37"/>
                  <a:gd name="T8" fmla="*/ 0 w 36"/>
                  <a:gd name="T9" fmla="*/ 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7">
                    <a:moveTo>
                      <a:pt x="0" y="5"/>
                    </a:moveTo>
                    <a:cubicBezTo>
                      <a:pt x="4" y="4"/>
                      <a:pt x="8" y="0"/>
                      <a:pt x="12" y="1"/>
                    </a:cubicBezTo>
                    <a:cubicBezTo>
                      <a:pt x="21" y="4"/>
                      <a:pt x="36" y="17"/>
                      <a:pt x="36" y="17"/>
                    </a:cubicBezTo>
                    <a:cubicBezTo>
                      <a:pt x="29" y="37"/>
                      <a:pt x="22" y="26"/>
                      <a:pt x="8" y="17"/>
                    </a:cubicBezTo>
                    <a:cubicBezTo>
                      <a:pt x="5" y="13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1" name="Freeform 203"/>
              <p:cNvSpPr>
                <a:spLocks/>
              </p:cNvSpPr>
              <p:nvPr userDrawn="1"/>
            </p:nvSpPr>
            <p:spPr bwMode="ltGray">
              <a:xfrm>
                <a:off x="4686" y="394"/>
                <a:ext cx="171" cy="81"/>
              </a:xfrm>
              <a:custGeom>
                <a:avLst/>
                <a:gdLst>
                  <a:gd name="T0" fmla="*/ 0 w 170"/>
                  <a:gd name="T1" fmla="*/ 49 h 96"/>
                  <a:gd name="T2" fmla="*/ 28 w 170"/>
                  <a:gd name="T3" fmla="*/ 25 h 96"/>
                  <a:gd name="T4" fmla="*/ 56 w 170"/>
                  <a:gd name="T5" fmla="*/ 21 h 96"/>
                  <a:gd name="T6" fmla="*/ 80 w 170"/>
                  <a:gd name="T7" fmla="*/ 9 h 96"/>
                  <a:gd name="T8" fmla="*/ 64 w 170"/>
                  <a:gd name="T9" fmla="*/ 25 h 96"/>
                  <a:gd name="T10" fmla="*/ 124 w 170"/>
                  <a:gd name="T11" fmla="*/ 49 h 96"/>
                  <a:gd name="T12" fmla="*/ 160 w 170"/>
                  <a:gd name="T13" fmla="*/ 65 h 96"/>
                  <a:gd name="T14" fmla="*/ 116 w 170"/>
                  <a:gd name="T15" fmla="*/ 77 h 96"/>
                  <a:gd name="T16" fmla="*/ 88 w 170"/>
                  <a:gd name="T17" fmla="*/ 57 h 96"/>
                  <a:gd name="T18" fmla="*/ 76 w 170"/>
                  <a:gd name="T19" fmla="*/ 53 h 96"/>
                  <a:gd name="T20" fmla="*/ 24 w 170"/>
                  <a:gd name="T21" fmla="*/ 41 h 96"/>
                  <a:gd name="T22" fmla="*/ 0 w 170"/>
                  <a:gd name="T23" fmla="*/ 4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0" h="96">
                    <a:moveTo>
                      <a:pt x="0" y="49"/>
                    </a:moveTo>
                    <a:cubicBezTo>
                      <a:pt x="5" y="33"/>
                      <a:pt x="12" y="30"/>
                      <a:pt x="28" y="25"/>
                    </a:cubicBezTo>
                    <a:cubicBezTo>
                      <a:pt x="20" y="0"/>
                      <a:pt x="42" y="16"/>
                      <a:pt x="56" y="21"/>
                    </a:cubicBezTo>
                    <a:cubicBezTo>
                      <a:pt x="56" y="21"/>
                      <a:pt x="77" y="6"/>
                      <a:pt x="80" y="9"/>
                    </a:cubicBezTo>
                    <a:cubicBezTo>
                      <a:pt x="85" y="14"/>
                      <a:pt x="71" y="23"/>
                      <a:pt x="64" y="25"/>
                    </a:cubicBezTo>
                    <a:cubicBezTo>
                      <a:pt x="82" y="37"/>
                      <a:pt x="103" y="42"/>
                      <a:pt x="124" y="49"/>
                    </a:cubicBezTo>
                    <a:cubicBezTo>
                      <a:pt x="136" y="53"/>
                      <a:pt x="160" y="65"/>
                      <a:pt x="160" y="65"/>
                    </a:cubicBezTo>
                    <a:cubicBezTo>
                      <a:pt x="170" y="96"/>
                      <a:pt x="134" y="83"/>
                      <a:pt x="116" y="77"/>
                    </a:cubicBezTo>
                    <a:cubicBezTo>
                      <a:pt x="109" y="57"/>
                      <a:pt x="116" y="66"/>
                      <a:pt x="88" y="57"/>
                    </a:cubicBezTo>
                    <a:cubicBezTo>
                      <a:pt x="84" y="56"/>
                      <a:pt x="76" y="53"/>
                      <a:pt x="76" y="53"/>
                    </a:cubicBezTo>
                    <a:cubicBezTo>
                      <a:pt x="57" y="34"/>
                      <a:pt x="53" y="37"/>
                      <a:pt x="24" y="41"/>
                    </a:cubicBezTo>
                    <a:cubicBezTo>
                      <a:pt x="9" y="51"/>
                      <a:pt x="17" y="49"/>
                      <a:pt x="0" y="4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2" name="Freeform 204"/>
              <p:cNvSpPr>
                <a:spLocks/>
              </p:cNvSpPr>
              <p:nvPr userDrawn="1"/>
            </p:nvSpPr>
            <p:spPr bwMode="ltGray">
              <a:xfrm>
                <a:off x="4867" y="460"/>
                <a:ext cx="138" cy="37"/>
              </a:xfrm>
              <a:custGeom>
                <a:avLst/>
                <a:gdLst>
                  <a:gd name="T0" fmla="*/ 0 w 138"/>
                  <a:gd name="T1" fmla="*/ 0 h 44"/>
                  <a:gd name="T2" fmla="*/ 52 w 138"/>
                  <a:gd name="T3" fmla="*/ 4 h 44"/>
                  <a:gd name="T4" fmla="*/ 88 w 138"/>
                  <a:gd name="T5" fmla="*/ 24 h 44"/>
                  <a:gd name="T6" fmla="*/ 112 w 138"/>
                  <a:gd name="T7" fmla="*/ 20 h 44"/>
                  <a:gd name="T8" fmla="*/ 108 w 138"/>
                  <a:gd name="T9" fmla="*/ 44 h 44"/>
                  <a:gd name="T10" fmla="*/ 64 w 138"/>
                  <a:gd name="T11" fmla="*/ 40 h 44"/>
                  <a:gd name="T12" fmla="*/ 0 w 138"/>
                  <a:gd name="T13" fmla="*/ 36 h 44"/>
                  <a:gd name="T14" fmla="*/ 28 w 138"/>
                  <a:gd name="T15" fmla="*/ 20 h 44"/>
                  <a:gd name="T16" fmla="*/ 0 w 138"/>
                  <a:gd name="T1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8" h="44">
                    <a:moveTo>
                      <a:pt x="0" y="0"/>
                    </a:moveTo>
                    <a:cubicBezTo>
                      <a:pt x="19" y="3"/>
                      <a:pt x="35" y="10"/>
                      <a:pt x="52" y="4"/>
                    </a:cubicBezTo>
                    <a:cubicBezTo>
                      <a:pt x="87" y="11"/>
                      <a:pt x="61" y="15"/>
                      <a:pt x="88" y="24"/>
                    </a:cubicBezTo>
                    <a:cubicBezTo>
                      <a:pt x="96" y="23"/>
                      <a:pt x="104" y="19"/>
                      <a:pt x="112" y="20"/>
                    </a:cubicBezTo>
                    <a:cubicBezTo>
                      <a:pt x="138" y="23"/>
                      <a:pt x="118" y="41"/>
                      <a:pt x="108" y="44"/>
                    </a:cubicBezTo>
                    <a:cubicBezTo>
                      <a:pt x="78" y="34"/>
                      <a:pt x="92" y="34"/>
                      <a:pt x="64" y="40"/>
                    </a:cubicBezTo>
                    <a:cubicBezTo>
                      <a:pt x="41" y="37"/>
                      <a:pt x="22" y="41"/>
                      <a:pt x="0" y="36"/>
                    </a:cubicBezTo>
                    <a:cubicBezTo>
                      <a:pt x="6" y="11"/>
                      <a:pt x="7" y="27"/>
                      <a:pt x="28" y="20"/>
                    </a:cubicBezTo>
                    <a:cubicBezTo>
                      <a:pt x="17" y="13"/>
                      <a:pt x="0" y="13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3" name="Freeform 205"/>
              <p:cNvSpPr>
                <a:spLocks/>
              </p:cNvSpPr>
              <p:nvPr userDrawn="1"/>
            </p:nvSpPr>
            <p:spPr bwMode="ltGray">
              <a:xfrm>
                <a:off x="4794" y="480"/>
                <a:ext cx="56" cy="34"/>
              </a:xfrm>
              <a:custGeom>
                <a:avLst/>
                <a:gdLst>
                  <a:gd name="T0" fmla="*/ 17 w 57"/>
                  <a:gd name="T1" fmla="*/ 25 h 42"/>
                  <a:gd name="T2" fmla="*/ 37 w 57"/>
                  <a:gd name="T3" fmla="*/ 13 h 42"/>
                  <a:gd name="T4" fmla="*/ 17 w 57"/>
                  <a:gd name="T5" fmla="*/ 2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" h="42">
                    <a:moveTo>
                      <a:pt x="17" y="25"/>
                    </a:moveTo>
                    <a:cubicBezTo>
                      <a:pt x="0" y="0"/>
                      <a:pt x="21" y="9"/>
                      <a:pt x="37" y="13"/>
                    </a:cubicBezTo>
                    <a:cubicBezTo>
                      <a:pt x="57" y="42"/>
                      <a:pt x="30" y="25"/>
                      <a:pt x="17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4" name="Freeform 206"/>
              <p:cNvSpPr>
                <a:spLocks/>
              </p:cNvSpPr>
              <p:nvPr userDrawn="1"/>
            </p:nvSpPr>
            <p:spPr bwMode="ltGray">
              <a:xfrm>
                <a:off x="4757" y="375"/>
                <a:ext cx="37" cy="44"/>
              </a:xfrm>
              <a:custGeom>
                <a:avLst/>
                <a:gdLst>
                  <a:gd name="T0" fmla="*/ 19 w 39"/>
                  <a:gd name="T1" fmla="*/ 32 h 52"/>
                  <a:gd name="T2" fmla="*/ 19 w 39"/>
                  <a:gd name="T3" fmla="*/ 0 h 52"/>
                  <a:gd name="T4" fmla="*/ 19 w 39"/>
                  <a:gd name="T5" fmla="*/ 3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52">
                    <a:moveTo>
                      <a:pt x="19" y="32"/>
                    </a:moveTo>
                    <a:cubicBezTo>
                      <a:pt x="13" y="14"/>
                      <a:pt x="0" y="13"/>
                      <a:pt x="19" y="0"/>
                    </a:cubicBezTo>
                    <a:cubicBezTo>
                      <a:pt x="23" y="5"/>
                      <a:pt x="39" y="52"/>
                      <a:pt x="19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5" name="Freeform 207"/>
              <p:cNvSpPr>
                <a:spLocks/>
              </p:cNvSpPr>
              <p:nvPr userDrawn="1"/>
            </p:nvSpPr>
            <p:spPr bwMode="ltGray">
              <a:xfrm>
                <a:off x="5054" y="507"/>
                <a:ext cx="45" cy="66"/>
              </a:xfrm>
              <a:custGeom>
                <a:avLst/>
                <a:gdLst>
                  <a:gd name="T0" fmla="*/ 4 w 44"/>
                  <a:gd name="T1" fmla="*/ 9 h 80"/>
                  <a:gd name="T2" fmla="*/ 20 w 44"/>
                  <a:gd name="T3" fmla="*/ 33 h 80"/>
                  <a:gd name="T4" fmla="*/ 24 w 44"/>
                  <a:gd name="T5" fmla="*/ 49 h 80"/>
                  <a:gd name="T6" fmla="*/ 36 w 44"/>
                  <a:gd name="T7" fmla="*/ 53 h 80"/>
                  <a:gd name="T8" fmla="*/ 24 w 44"/>
                  <a:gd name="T9" fmla="*/ 73 h 80"/>
                  <a:gd name="T10" fmla="*/ 0 w 44"/>
                  <a:gd name="T11" fmla="*/ 21 h 80"/>
                  <a:gd name="T12" fmla="*/ 4 w 44"/>
                  <a:gd name="T13" fmla="*/ 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80">
                    <a:moveTo>
                      <a:pt x="4" y="9"/>
                    </a:moveTo>
                    <a:cubicBezTo>
                      <a:pt x="9" y="17"/>
                      <a:pt x="18" y="24"/>
                      <a:pt x="20" y="33"/>
                    </a:cubicBezTo>
                    <a:cubicBezTo>
                      <a:pt x="21" y="38"/>
                      <a:pt x="21" y="45"/>
                      <a:pt x="24" y="49"/>
                    </a:cubicBezTo>
                    <a:cubicBezTo>
                      <a:pt x="27" y="52"/>
                      <a:pt x="32" y="52"/>
                      <a:pt x="36" y="53"/>
                    </a:cubicBezTo>
                    <a:cubicBezTo>
                      <a:pt x="41" y="68"/>
                      <a:pt x="44" y="80"/>
                      <a:pt x="24" y="73"/>
                    </a:cubicBezTo>
                    <a:cubicBezTo>
                      <a:pt x="19" y="55"/>
                      <a:pt x="11" y="37"/>
                      <a:pt x="0" y="21"/>
                    </a:cubicBezTo>
                    <a:cubicBezTo>
                      <a:pt x="4" y="4"/>
                      <a:pt x="4" y="0"/>
                      <a:pt x="4" y="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6" name="Freeform 208"/>
              <p:cNvSpPr>
                <a:spLocks/>
              </p:cNvSpPr>
              <p:nvPr userDrawn="1"/>
            </p:nvSpPr>
            <p:spPr bwMode="ltGray">
              <a:xfrm>
                <a:off x="4260" y="6"/>
                <a:ext cx="480" cy="100"/>
              </a:xfrm>
              <a:custGeom>
                <a:avLst/>
                <a:gdLst>
                  <a:gd name="T0" fmla="*/ 220 w 323"/>
                  <a:gd name="T1" fmla="*/ 1 h 64"/>
                  <a:gd name="T2" fmla="*/ 231 w 323"/>
                  <a:gd name="T3" fmla="*/ 8 h 64"/>
                  <a:gd name="T4" fmla="*/ 235 w 323"/>
                  <a:gd name="T5" fmla="*/ 0 h 64"/>
                  <a:gd name="T6" fmla="*/ 265 w 323"/>
                  <a:gd name="T7" fmla="*/ 0 h 64"/>
                  <a:gd name="T8" fmla="*/ 287 w 323"/>
                  <a:gd name="T9" fmla="*/ 17 h 64"/>
                  <a:gd name="T10" fmla="*/ 319 w 323"/>
                  <a:gd name="T11" fmla="*/ 10 h 64"/>
                  <a:gd name="T12" fmla="*/ 314 w 323"/>
                  <a:gd name="T13" fmla="*/ 29 h 64"/>
                  <a:gd name="T14" fmla="*/ 298 w 323"/>
                  <a:gd name="T15" fmla="*/ 46 h 64"/>
                  <a:gd name="T16" fmla="*/ 295 w 323"/>
                  <a:gd name="T17" fmla="*/ 29 h 64"/>
                  <a:gd name="T18" fmla="*/ 287 w 323"/>
                  <a:gd name="T19" fmla="*/ 31 h 64"/>
                  <a:gd name="T20" fmla="*/ 279 w 323"/>
                  <a:gd name="T21" fmla="*/ 29 h 64"/>
                  <a:gd name="T22" fmla="*/ 263 w 323"/>
                  <a:gd name="T23" fmla="*/ 21 h 64"/>
                  <a:gd name="T24" fmla="*/ 228 w 323"/>
                  <a:gd name="T25" fmla="*/ 38 h 64"/>
                  <a:gd name="T26" fmla="*/ 201 w 323"/>
                  <a:gd name="T27" fmla="*/ 44 h 64"/>
                  <a:gd name="T28" fmla="*/ 212 w 323"/>
                  <a:gd name="T29" fmla="*/ 57 h 64"/>
                  <a:gd name="T30" fmla="*/ 188 w 323"/>
                  <a:gd name="T31" fmla="*/ 63 h 64"/>
                  <a:gd name="T32" fmla="*/ 169 w 323"/>
                  <a:gd name="T33" fmla="*/ 61 h 64"/>
                  <a:gd name="T34" fmla="*/ 177 w 323"/>
                  <a:gd name="T35" fmla="*/ 57 h 64"/>
                  <a:gd name="T36" fmla="*/ 171 w 323"/>
                  <a:gd name="T37" fmla="*/ 40 h 64"/>
                  <a:gd name="T38" fmla="*/ 169 w 323"/>
                  <a:gd name="T39" fmla="*/ 31 h 64"/>
                  <a:gd name="T40" fmla="*/ 158 w 323"/>
                  <a:gd name="T41" fmla="*/ 23 h 64"/>
                  <a:gd name="T42" fmla="*/ 142 w 323"/>
                  <a:gd name="T43" fmla="*/ 27 h 64"/>
                  <a:gd name="T44" fmla="*/ 134 w 323"/>
                  <a:gd name="T45" fmla="*/ 27 h 64"/>
                  <a:gd name="T46" fmla="*/ 123 w 323"/>
                  <a:gd name="T47" fmla="*/ 25 h 64"/>
                  <a:gd name="T48" fmla="*/ 83 w 323"/>
                  <a:gd name="T49" fmla="*/ 2 h 64"/>
                  <a:gd name="T50" fmla="*/ 59 w 323"/>
                  <a:gd name="T51" fmla="*/ 14 h 64"/>
                  <a:gd name="T52" fmla="*/ 1 w 323"/>
                  <a:gd name="T53" fmla="*/ 0 h 64"/>
                  <a:gd name="T54" fmla="*/ 220 w 323"/>
                  <a:gd name="T55" fmla="*/ 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23" h="64">
                    <a:moveTo>
                      <a:pt x="220" y="1"/>
                    </a:moveTo>
                    <a:cubicBezTo>
                      <a:pt x="215" y="12"/>
                      <a:pt x="225" y="17"/>
                      <a:pt x="231" y="8"/>
                    </a:cubicBezTo>
                    <a:cubicBezTo>
                      <a:pt x="235" y="0"/>
                      <a:pt x="229" y="7"/>
                      <a:pt x="235" y="0"/>
                    </a:cubicBezTo>
                    <a:lnTo>
                      <a:pt x="265" y="0"/>
                    </a:lnTo>
                    <a:cubicBezTo>
                      <a:pt x="277" y="6"/>
                      <a:pt x="276" y="11"/>
                      <a:pt x="287" y="17"/>
                    </a:cubicBezTo>
                    <a:cubicBezTo>
                      <a:pt x="308" y="11"/>
                      <a:pt x="293" y="7"/>
                      <a:pt x="319" y="10"/>
                    </a:cubicBezTo>
                    <a:cubicBezTo>
                      <a:pt x="323" y="19"/>
                      <a:pt x="321" y="22"/>
                      <a:pt x="314" y="29"/>
                    </a:cubicBezTo>
                    <a:cubicBezTo>
                      <a:pt x="312" y="39"/>
                      <a:pt x="313" y="50"/>
                      <a:pt x="298" y="46"/>
                    </a:cubicBezTo>
                    <a:cubicBezTo>
                      <a:pt x="297" y="40"/>
                      <a:pt x="298" y="34"/>
                      <a:pt x="295" y="29"/>
                    </a:cubicBezTo>
                    <a:cubicBezTo>
                      <a:pt x="294" y="27"/>
                      <a:pt x="290" y="31"/>
                      <a:pt x="287" y="31"/>
                    </a:cubicBezTo>
                    <a:cubicBezTo>
                      <a:pt x="284" y="31"/>
                      <a:pt x="282" y="30"/>
                      <a:pt x="279" y="29"/>
                    </a:cubicBezTo>
                    <a:cubicBezTo>
                      <a:pt x="274" y="27"/>
                      <a:pt x="263" y="21"/>
                      <a:pt x="263" y="21"/>
                    </a:cubicBezTo>
                    <a:cubicBezTo>
                      <a:pt x="249" y="23"/>
                      <a:pt x="241" y="31"/>
                      <a:pt x="228" y="38"/>
                    </a:cubicBezTo>
                    <a:cubicBezTo>
                      <a:pt x="220" y="41"/>
                      <a:pt x="209" y="42"/>
                      <a:pt x="201" y="44"/>
                    </a:cubicBezTo>
                    <a:cubicBezTo>
                      <a:pt x="193" y="54"/>
                      <a:pt x="200" y="53"/>
                      <a:pt x="212" y="57"/>
                    </a:cubicBezTo>
                    <a:cubicBezTo>
                      <a:pt x="200" y="62"/>
                      <a:pt x="199" y="57"/>
                      <a:pt x="188" y="63"/>
                    </a:cubicBezTo>
                    <a:cubicBezTo>
                      <a:pt x="181" y="62"/>
                      <a:pt x="174" y="64"/>
                      <a:pt x="169" y="61"/>
                    </a:cubicBezTo>
                    <a:cubicBezTo>
                      <a:pt x="166" y="59"/>
                      <a:pt x="175" y="59"/>
                      <a:pt x="177" y="57"/>
                    </a:cubicBezTo>
                    <a:cubicBezTo>
                      <a:pt x="181" y="48"/>
                      <a:pt x="149" y="28"/>
                      <a:pt x="171" y="40"/>
                    </a:cubicBezTo>
                    <a:cubicBezTo>
                      <a:pt x="184" y="55"/>
                      <a:pt x="184" y="36"/>
                      <a:pt x="169" y="31"/>
                    </a:cubicBezTo>
                    <a:cubicBezTo>
                      <a:pt x="167" y="27"/>
                      <a:pt x="167" y="22"/>
                      <a:pt x="158" y="23"/>
                    </a:cubicBezTo>
                    <a:cubicBezTo>
                      <a:pt x="153" y="23"/>
                      <a:pt x="142" y="27"/>
                      <a:pt x="142" y="27"/>
                    </a:cubicBezTo>
                    <a:cubicBezTo>
                      <a:pt x="136" y="39"/>
                      <a:pt x="143" y="31"/>
                      <a:pt x="134" y="27"/>
                    </a:cubicBezTo>
                    <a:cubicBezTo>
                      <a:pt x="130" y="25"/>
                      <a:pt x="126" y="25"/>
                      <a:pt x="123" y="25"/>
                    </a:cubicBezTo>
                    <a:cubicBezTo>
                      <a:pt x="117" y="11"/>
                      <a:pt x="100" y="6"/>
                      <a:pt x="83" y="2"/>
                    </a:cubicBezTo>
                    <a:cubicBezTo>
                      <a:pt x="70" y="4"/>
                      <a:pt x="69" y="9"/>
                      <a:pt x="59" y="14"/>
                    </a:cubicBezTo>
                    <a:cubicBezTo>
                      <a:pt x="45" y="14"/>
                      <a:pt x="0" y="12"/>
                      <a:pt x="1" y="0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7" name="Freeform 209"/>
              <p:cNvSpPr>
                <a:spLocks/>
              </p:cNvSpPr>
              <p:nvPr userDrawn="1"/>
            </p:nvSpPr>
            <p:spPr bwMode="ltGray">
              <a:xfrm>
                <a:off x="3835" y="3"/>
                <a:ext cx="446" cy="49"/>
              </a:xfrm>
              <a:custGeom>
                <a:avLst/>
                <a:gdLst>
                  <a:gd name="T0" fmla="*/ 105 w 300"/>
                  <a:gd name="T1" fmla="*/ 31 h 31"/>
                  <a:gd name="T2" fmla="*/ 30 w 300"/>
                  <a:gd name="T3" fmla="*/ 1 h 31"/>
                  <a:gd name="T4" fmla="*/ 285 w 300"/>
                  <a:gd name="T5" fmla="*/ 0 h 31"/>
                  <a:gd name="T6" fmla="*/ 296 w 300"/>
                  <a:gd name="T7" fmla="*/ 14 h 31"/>
                  <a:gd name="T8" fmla="*/ 264 w 300"/>
                  <a:gd name="T9" fmla="*/ 16 h 31"/>
                  <a:gd name="T10" fmla="*/ 105 w 300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0" h="31">
                    <a:moveTo>
                      <a:pt x="105" y="31"/>
                    </a:moveTo>
                    <a:cubicBezTo>
                      <a:pt x="83" y="19"/>
                      <a:pt x="0" y="6"/>
                      <a:pt x="30" y="1"/>
                    </a:cubicBezTo>
                    <a:lnTo>
                      <a:pt x="285" y="0"/>
                    </a:lnTo>
                    <a:cubicBezTo>
                      <a:pt x="296" y="4"/>
                      <a:pt x="300" y="5"/>
                      <a:pt x="296" y="14"/>
                    </a:cubicBezTo>
                    <a:cubicBezTo>
                      <a:pt x="285" y="11"/>
                      <a:pt x="276" y="16"/>
                      <a:pt x="264" y="16"/>
                    </a:cubicBezTo>
                    <a:lnTo>
                      <a:pt x="105" y="3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8" name="Freeform 210"/>
              <p:cNvSpPr>
                <a:spLocks/>
              </p:cNvSpPr>
              <p:nvPr userDrawn="1"/>
            </p:nvSpPr>
            <p:spPr bwMode="ltGray">
              <a:xfrm>
                <a:off x="2853" y="74"/>
                <a:ext cx="42" cy="25"/>
              </a:xfrm>
              <a:custGeom>
                <a:avLst/>
                <a:gdLst>
                  <a:gd name="T0" fmla="*/ 0 w 41"/>
                  <a:gd name="T1" fmla="*/ 25 h 29"/>
                  <a:gd name="T2" fmla="*/ 12 w 41"/>
                  <a:gd name="T3" fmla="*/ 29 h 29"/>
                  <a:gd name="T4" fmla="*/ 0 w 41"/>
                  <a:gd name="T5" fmla="*/ 2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9">
                    <a:moveTo>
                      <a:pt x="0" y="25"/>
                    </a:moveTo>
                    <a:cubicBezTo>
                      <a:pt x="10" y="11"/>
                      <a:pt x="41" y="0"/>
                      <a:pt x="12" y="29"/>
                    </a:cubicBezTo>
                    <a:cubicBezTo>
                      <a:pt x="8" y="28"/>
                      <a:pt x="0" y="25"/>
                      <a:pt x="0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9" name="Freeform 211"/>
              <p:cNvSpPr>
                <a:spLocks/>
              </p:cNvSpPr>
              <p:nvPr userDrawn="1"/>
            </p:nvSpPr>
            <p:spPr bwMode="ltGray">
              <a:xfrm>
                <a:off x="1704" y="3"/>
                <a:ext cx="1022" cy="372"/>
              </a:xfrm>
              <a:custGeom>
                <a:avLst/>
                <a:gdLst>
                  <a:gd name="T0" fmla="*/ 73 w 436"/>
                  <a:gd name="T1" fmla="*/ 1 h 152"/>
                  <a:gd name="T2" fmla="*/ 436 w 436"/>
                  <a:gd name="T3" fmla="*/ 0 h 152"/>
                  <a:gd name="T4" fmla="*/ 416 w 436"/>
                  <a:gd name="T5" fmla="*/ 54 h 152"/>
                  <a:gd name="T6" fmla="*/ 397 w 436"/>
                  <a:gd name="T7" fmla="*/ 68 h 152"/>
                  <a:gd name="T8" fmla="*/ 392 w 436"/>
                  <a:gd name="T9" fmla="*/ 70 h 152"/>
                  <a:gd name="T10" fmla="*/ 375 w 436"/>
                  <a:gd name="T11" fmla="*/ 73 h 152"/>
                  <a:gd name="T12" fmla="*/ 361 w 436"/>
                  <a:gd name="T13" fmla="*/ 88 h 152"/>
                  <a:gd name="T14" fmla="*/ 362 w 436"/>
                  <a:gd name="T15" fmla="*/ 99 h 152"/>
                  <a:gd name="T16" fmla="*/ 364 w 436"/>
                  <a:gd name="T17" fmla="*/ 107 h 152"/>
                  <a:gd name="T18" fmla="*/ 366 w 436"/>
                  <a:gd name="T19" fmla="*/ 113 h 152"/>
                  <a:gd name="T20" fmla="*/ 362 w 436"/>
                  <a:gd name="T21" fmla="*/ 122 h 152"/>
                  <a:gd name="T22" fmla="*/ 351 w 436"/>
                  <a:gd name="T23" fmla="*/ 120 h 152"/>
                  <a:gd name="T24" fmla="*/ 342 w 436"/>
                  <a:gd name="T25" fmla="*/ 129 h 152"/>
                  <a:gd name="T26" fmla="*/ 347 w 436"/>
                  <a:gd name="T27" fmla="*/ 105 h 152"/>
                  <a:gd name="T28" fmla="*/ 338 w 436"/>
                  <a:gd name="T29" fmla="*/ 100 h 152"/>
                  <a:gd name="T30" fmla="*/ 344 w 436"/>
                  <a:gd name="T31" fmla="*/ 93 h 152"/>
                  <a:gd name="T32" fmla="*/ 342 w 436"/>
                  <a:gd name="T33" fmla="*/ 89 h 152"/>
                  <a:gd name="T34" fmla="*/ 320 w 436"/>
                  <a:gd name="T35" fmla="*/ 94 h 152"/>
                  <a:gd name="T36" fmla="*/ 317 w 436"/>
                  <a:gd name="T37" fmla="*/ 85 h 152"/>
                  <a:gd name="T38" fmla="*/ 297 w 436"/>
                  <a:gd name="T39" fmla="*/ 94 h 152"/>
                  <a:gd name="T40" fmla="*/ 320 w 436"/>
                  <a:gd name="T41" fmla="*/ 103 h 152"/>
                  <a:gd name="T42" fmla="*/ 305 w 436"/>
                  <a:gd name="T43" fmla="*/ 117 h 152"/>
                  <a:gd name="T44" fmla="*/ 311 w 436"/>
                  <a:gd name="T45" fmla="*/ 126 h 152"/>
                  <a:gd name="T46" fmla="*/ 315 w 436"/>
                  <a:gd name="T47" fmla="*/ 138 h 152"/>
                  <a:gd name="T48" fmla="*/ 309 w 436"/>
                  <a:gd name="T49" fmla="*/ 139 h 152"/>
                  <a:gd name="T50" fmla="*/ 314 w 436"/>
                  <a:gd name="T51" fmla="*/ 144 h 152"/>
                  <a:gd name="T52" fmla="*/ 307 w 436"/>
                  <a:gd name="T53" fmla="*/ 152 h 152"/>
                  <a:gd name="T54" fmla="*/ 0 w 436"/>
                  <a:gd name="T55" fmla="*/ 149 h 152"/>
                  <a:gd name="T56" fmla="*/ 73 w 436"/>
                  <a:gd name="T57" fmla="*/ 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36" h="152">
                    <a:moveTo>
                      <a:pt x="73" y="1"/>
                    </a:moveTo>
                    <a:lnTo>
                      <a:pt x="436" y="0"/>
                    </a:lnTo>
                    <a:cubicBezTo>
                      <a:pt x="430" y="15"/>
                      <a:pt x="429" y="42"/>
                      <a:pt x="416" y="54"/>
                    </a:cubicBezTo>
                    <a:cubicBezTo>
                      <a:pt x="410" y="60"/>
                      <a:pt x="405" y="63"/>
                      <a:pt x="397" y="68"/>
                    </a:cubicBezTo>
                    <a:cubicBezTo>
                      <a:pt x="396" y="69"/>
                      <a:pt x="392" y="70"/>
                      <a:pt x="392" y="70"/>
                    </a:cubicBezTo>
                    <a:cubicBezTo>
                      <a:pt x="377" y="63"/>
                      <a:pt x="385" y="68"/>
                      <a:pt x="375" y="73"/>
                    </a:cubicBezTo>
                    <a:cubicBezTo>
                      <a:pt x="371" y="82"/>
                      <a:pt x="371" y="83"/>
                      <a:pt x="361" y="88"/>
                    </a:cubicBezTo>
                    <a:cubicBezTo>
                      <a:pt x="359" y="92"/>
                      <a:pt x="364" y="93"/>
                      <a:pt x="362" y="99"/>
                    </a:cubicBezTo>
                    <a:cubicBezTo>
                      <a:pt x="363" y="102"/>
                      <a:pt x="364" y="105"/>
                      <a:pt x="364" y="107"/>
                    </a:cubicBezTo>
                    <a:cubicBezTo>
                      <a:pt x="365" y="109"/>
                      <a:pt x="366" y="111"/>
                      <a:pt x="366" y="113"/>
                    </a:cubicBezTo>
                    <a:cubicBezTo>
                      <a:pt x="365" y="115"/>
                      <a:pt x="364" y="120"/>
                      <a:pt x="362" y="122"/>
                    </a:cubicBezTo>
                    <a:cubicBezTo>
                      <a:pt x="359" y="123"/>
                      <a:pt x="354" y="119"/>
                      <a:pt x="351" y="120"/>
                    </a:cubicBezTo>
                    <a:cubicBezTo>
                      <a:pt x="347" y="129"/>
                      <a:pt x="352" y="127"/>
                      <a:pt x="342" y="129"/>
                    </a:cubicBezTo>
                    <a:cubicBezTo>
                      <a:pt x="340" y="123"/>
                      <a:pt x="345" y="111"/>
                      <a:pt x="347" y="105"/>
                    </a:cubicBezTo>
                    <a:cubicBezTo>
                      <a:pt x="347" y="100"/>
                      <a:pt x="338" y="102"/>
                      <a:pt x="338" y="100"/>
                    </a:cubicBezTo>
                    <a:cubicBezTo>
                      <a:pt x="338" y="98"/>
                      <a:pt x="344" y="95"/>
                      <a:pt x="344" y="93"/>
                    </a:cubicBezTo>
                    <a:cubicBezTo>
                      <a:pt x="344" y="92"/>
                      <a:pt x="344" y="89"/>
                      <a:pt x="342" y="89"/>
                    </a:cubicBezTo>
                    <a:cubicBezTo>
                      <a:pt x="339" y="89"/>
                      <a:pt x="324" y="94"/>
                      <a:pt x="320" y="94"/>
                    </a:cubicBezTo>
                    <a:cubicBezTo>
                      <a:pt x="317" y="86"/>
                      <a:pt x="328" y="88"/>
                      <a:pt x="317" y="85"/>
                    </a:cubicBezTo>
                    <a:cubicBezTo>
                      <a:pt x="311" y="91"/>
                      <a:pt x="306" y="93"/>
                      <a:pt x="297" y="94"/>
                    </a:cubicBezTo>
                    <a:cubicBezTo>
                      <a:pt x="300" y="104"/>
                      <a:pt x="307" y="101"/>
                      <a:pt x="320" y="103"/>
                    </a:cubicBezTo>
                    <a:cubicBezTo>
                      <a:pt x="318" y="109"/>
                      <a:pt x="311" y="111"/>
                      <a:pt x="305" y="117"/>
                    </a:cubicBezTo>
                    <a:lnTo>
                      <a:pt x="311" y="126"/>
                    </a:lnTo>
                    <a:lnTo>
                      <a:pt x="315" y="138"/>
                    </a:lnTo>
                    <a:lnTo>
                      <a:pt x="309" y="139"/>
                    </a:lnTo>
                    <a:lnTo>
                      <a:pt x="314" y="144"/>
                    </a:lnTo>
                    <a:lnTo>
                      <a:pt x="307" y="152"/>
                    </a:lnTo>
                    <a:lnTo>
                      <a:pt x="0" y="149"/>
                    </a:lnTo>
                    <a:lnTo>
                      <a:pt x="73" y="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0" name="Freeform 212"/>
              <p:cNvSpPr>
                <a:spLocks/>
              </p:cNvSpPr>
              <p:nvPr userDrawn="1"/>
            </p:nvSpPr>
            <p:spPr bwMode="ltGray">
              <a:xfrm>
                <a:off x="2729" y="-9"/>
                <a:ext cx="47" cy="134"/>
              </a:xfrm>
              <a:custGeom>
                <a:avLst/>
                <a:gdLst>
                  <a:gd name="T0" fmla="*/ 5 w 47"/>
                  <a:gd name="T1" fmla="*/ 156 h 165"/>
                  <a:gd name="T2" fmla="*/ 15 w 47"/>
                  <a:gd name="T3" fmla="*/ 108 h 165"/>
                  <a:gd name="T4" fmla="*/ 17 w 47"/>
                  <a:gd name="T5" fmla="*/ 68 h 165"/>
                  <a:gd name="T6" fmla="*/ 11 w 47"/>
                  <a:gd name="T7" fmla="*/ 40 h 165"/>
                  <a:gd name="T8" fmla="*/ 17 w 47"/>
                  <a:gd name="T9" fmla="*/ 12 h 165"/>
                  <a:gd name="T10" fmla="*/ 21 w 47"/>
                  <a:gd name="T11" fmla="*/ 0 h 165"/>
                  <a:gd name="T12" fmla="*/ 31 w 47"/>
                  <a:gd name="T13" fmla="*/ 30 h 165"/>
                  <a:gd name="T14" fmla="*/ 47 w 47"/>
                  <a:gd name="T15" fmla="*/ 98 h 165"/>
                  <a:gd name="T16" fmla="*/ 31 w 47"/>
                  <a:gd name="T17" fmla="*/ 108 h 165"/>
                  <a:gd name="T18" fmla="*/ 23 w 47"/>
                  <a:gd name="T19" fmla="*/ 126 h 165"/>
                  <a:gd name="T20" fmla="*/ 21 w 47"/>
                  <a:gd name="T21" fmla="*/ 132 h 165"/>
                  <a:gd name="T22" fmla="*/ 27 w 47"/>
                  <a:gd name="T23" fmla="*/ 134 h 165"/>
                  <a:gd name="T24" fmla="*/ 31 w 47"/>
                  <a:gd name="T25" fmla="*/ 146 h 165"/>
                  <a:gd name="T26" fmla="*/ 13 w 47"/>
                  <a:gd name="T27" fmla="*/ 148 h 165"/>
                  <a:gd name="T28" fmla="*/ 7 w 47"/>
                  <a:gd name="T29" fmla="*/ 160 h 165"/>
                  <a:gd name="T30" fmla="*/ 3 w 47"/>
                  <a:gd name="T31" fmla="*/ 154 h 165"/>
                  <a:gd name="T32" fmla="*/ 5 w 47"/>
                  <a:gd name="T33" fmla="*/ 156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" h="165">
                    <a:moveTo>
                      <a:pt x="5" y="156"/>
                    </a:moveTo>
                    <a:cubicBezTo>
                      <a:pt x="0" y="141"/>
                      <a:pt x="1" y="118"/>
                      <a:pt x="15" y="108"/>
                    </a:cubicBezTo>
                    <a:cubicBezTo>
                      <a:pt x="16" y="95"/>
                      <a:pt x="17" y="81"/>
                      <a:pt x="17" y="68"/>
                    </a:cubicBezTo>
                    <a:cubicBezTo>
                      <a:pt x="17" y="58"/>
                      <a:pt x="11" y="40"/>
                      <a:pt x="11" y="40"/>
                    </a:cubicBezTo>
                    <a:cubicBezTo>
                      <a:pt x="14" y="20"/>
                      <a:pt x="11" y="29"/>
                      <a:pt x="17" y="12"/>
                    </a:cubicBezTo>
                    <a:cubicBezTo>
                      <a:pt x="18" y="8"/>
                      <a:pt x="21" y="0"/>
                      <a:pt x="21" y="0"/>
                    </a:cubicBezTo>
                    <a:cubicBezTo>
                      <a:pt x="38" y="6"/>
                      <a:pt x="33" y="7"/>
                      <a:pt x="31" y="30"/>
                    </a:cubicBezTo>
                    <a:cubicBezTo>
                      <a:pt x="38" y="52"/>
                      <a:pt x="40" y="76"/>
                      <a:pt x="47" y="98"/>
                    </a:cubicBezTo>
                    <a:cubicBezTo>
                      <a:pt x="44" y="116"/>
                      <a:pt x="45" y="113"/>
                      <a:pt x="31" y="108"/>
                    </a:cubicBezTo>
                    <a:cubicBezTo>
                      <a:pt x="25" y="118"/>
                      <a:pt x="28" y="112"/>
                      <a:pt x="23" y="126"/>
                    </a:cubicBezTo>
                    <a:cubicBezTo>
                      <a:pt x="22" y="128"/>
                      <a:pt x="21" y="132"/>
                      <a:pt x="21" y="132"/>
                    </a:cubicBezTo>
                    <a:cubicBezTo>
                      <a:pt x="23" y="133"/>
                      <a:pt x="26" y="132"/>
                      <a:pt x="27" y="134"/>
                    </a:cubicBezTo>
                    <a:cubicBezTo>
                      <a:pt x="29" y="137"/>
                      <a:pt x="31" y="146"/>
                      <a:pt x="31" y="146"/>
                    </a:cubicBezTo>
                    <a:cubicBezTo>
                      <a:pt x="27" y="165"/>
                      <a:pt x="23" y="155"/>
                      <a:pt x="13" y="148"/>
                    </a:cubicBezTo>
                    <a:cubicBezTo>
                      <a:pt x="11" y="152"/>
                      <a:pt x="11" y="160"/>
                      <a:pt x="7" y="160"/>
                    </a:cubicBezTo>
                    <a:cubicBezTo>
                      <a:pt x="5" y="160"/>
                      <a:pt x="4" y="156"/>
                      <a:pt x="3" y="154"/>
                    </a:cubicBezTo>
                    <a:cubicBezTo>
                      <a:pt x="3" y="153"/>
                      <a:pt x="4" y="155"/>
                      <a:pt x="5" y="15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1" name="Freeform 213"/>
              <p:cNvSpPr>
                <a:spLocks/>
              </p:cNvSpPr>
              <p:nvPr userDrawn="1"/>
            </p:nvSpPr>
            <p:spPr bwMode="ltGray">
              <a:xfrm>
                <a:off x="2701" y="103"/>
                <a:ext cx="138" cy="84"/>
              </a:xfrm>
              <a:custGeom>
                <a:avLst/>
                <a:gdLst>
                  <a:gd name="T0" fmla="*/ 26 w 138"/>
                  <a:gd name="T1" fmla="*/ 61 h 103"/>
                  <a:gd name="T2" fmla="*/ 30 w 138"/>
                  <a:gd name="T3" fmla="*/ 43 h 103"/>
                  <a:gd name="T4" fmla="*/ 50 w 138"/>
                  <a:gd name="T5" fmla="*/ 33 h 103"/>
                  <a:gd name="T6" fmla="*/ 54 w 138"/>
                  <a:gd name="T7" fmla="*/ 45 h 103"/>
                  <a:gd name="T8" fmla="*/ 66 w 138"/>
                  <a:gd name="T9" fmla="*/ 49 h 103"/>
                  <a:gd name="T10" fmla="*/ 80 w 138"/>
                  <a:gd name="T11" fmla="*/ 55 h 103"/>
                  <a:gd name="T12" fmla="*/ 116 w 138"/>
                  <a:gd name="T13" fmla="*/ 33 h 103"/>
                  <a:gd name="T14" fmla="*/ 130 w 138"/>
                  <a:gd name="T15" fmla="*/ 17 h 103"/>
                  <a:gd name="T16" fmla="*/ 138 w 138"/>
                  <a:gd name="T17" fmla="*/ 11 h 103"/>
                  <a:gd name="T18" fmla="*/ 106 w 138"/>
                  <a:gd name="T19" fmla="*/ 49 h 103"/>
                  <a:gd name="T20" fmla="*/ 84 w 138"/>
                  <a:gd name="T21" fmla="*/ 67 h 103"/>
                  <a:gd name="T22" fmla="*/ 66 w 138"/>
                  <a:gd name="T23" fmla="*/ 81 h 103"/>
                  <a:gd name="T24" fmla="*/ 48 w 138"/>
                  <a:gd name="T25" fmla="*/ 103 h 103"/>
                  <a:gd name="T26" fmla="*/ 26 w 138"/>
                  <a:gd name="T27" fmla="*/ 89 h 103"/>
                  <a:gd name="T28" fmla="*/ 20 w 138"/>
                  <a:gd name="T29" fmla="*/ 87 h 103"/>
                  <a:gd name="T30" fmla="*/ 22 w 138"/>
                  <a:gd name="T31" fmla="*/ 97 h 103"/>
                  <a:gd name="T32" fmla="*/ 0 w 138"/>
                  <a:gd name="T33" fmla="*/ 97 h 103"/>
                  <a:gd name="T34" fmla="*/ 10 w 138"/>
                  <a:gd name="T35" fmla="*/ 79 h 103"/>
                  <a:gd name="T36" fmla="*/ 26 w 138"/>
                  <a:gd name="T37" fmla="*/ 61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8" h="103">
                    <a:moveTo>
                      <a:pt x="26" y="61"/>
                    </a:moveTo>
                    <a:cubicBezTo>
                      <a:pt x="29" y="53"/>
                      <a:pt x="33" y="51"/>
                      <a:pt x="30" y="43"/>
                    </a:cubicBezTo>
                    <a:cubicBezTo>
                      <a:pt x="33" y="27"/>
                      <a:pt x="37" y="24"/>
                      <a:pt x="50" y="33"/>
                    </a:cubicBezTo>
                    <a:cubicBezTo>
                      <a:pt x="51" y="37"/>
                      <a:pt x="53" y="41"/>
                      <a:pt x="54" y="45"/>
                    </a:cubicBezTo>
                    <a:cubicBezTo>
                      <a:pt x="55" y="49"/>
                      <a:pt x="66" y="49"/>
                      <a:pt x="66" y="49"/>
                    </a:cubicBezTo>
                    <a:cubicBezTo>
                      <a:pt x="75" y="43"/>
                      <a:pt x="77" y="45"/>
                      <a:pt x="80" y="55"/>
                    </a:cubicBezTo>
                    <a:cubicBezTo>
                      <a:pt x="92" y="47"/>
                      <a:pt x="101" y="37"/>
                      <a:pt x="116" y="33"/>
                    </a:cubicBezTo>
                    <a:cubicBezTo>
                      <a:pt x="125" y="19"/>
                      <a:pt x="120" y="24"/>
                      <a:pt x="130" y="17"/>
                    </a:cubicBezTo>
                    <a:cubicBezTo>
                      <a:pt x="134" y="11"/>
                      <a:pt x="134" y="0"/>
                      <a:pt x="138" y="11"/>
                    </a:cubicBezTo>
                    <a:cubicBezTo>
                      <a:pt x="135" y="31"/>
                      <a:pt x="126" y="45"/>
                      <a:pt x="106" y="49"/>
                    </a:cubicBezTo>
                    <a:cubicBezTo>
                      <a:pt x="97" y="55"/>
                      <a:pt x="93" y="61"/>
                      <a:pt x="84" y="67"/>
                    </a:cubicBezTo>
                    <a:cubicBezTo>
                      <a:pt x="80" y="79"/>
                      <a:pt x="79" y="79"/>
                      <a:pt x="66" y="81"/>
                    </a:cubicBezTo>
                    <a:cubicBezTo>
                      <a:pt x="60" y="90"/>
                      <a:pt x="57" y="97"/>
                      <a:pt x="48" y="103"/>
                    </a:cubicBezTo>
                    <a:cubicBezTo>
                      <a:pt x="42" y="94"/>
                      <a:pt x="37" y="93"/>
                      <a:pt x="26" y="89"/>
                    </a:cubicBezTo>
                    <a:cubicBezTo>
                      <a:pt x="24" y="88"/>
                      <a:pt x="20" y="87"/>
                      <a:pt x="20" y="87"/>
                    </a:cubicBezTo>
                    <a:cubicBezTo>
                      <a:pt x="10" y="90"/>
                      <a:pt x="14" y="94"/>
                      <a:pt x="22" y="97"/>
                    </a:cubicBezTo>
                    <a:cubicBezTo>
                      <a:pt x="14" y="103"/>
                      <a:pt x="9" y="100"/>
                      <a:pt x="0" y="97"/>
                    </a:cubicBezTo>
                    <a:cubicBezTo>
                      <a:pt x="2" y="87"/>
                      <a:pt x="1" y="82"/>
                      <a:pt x="10" y="79"/>
                    </a:cubicBezTo>
                    <a:cubicBezTo>
                      <a:pt x="15" y="63"/>
                      <a:pt x="14" y="69"/>
                      <a:pt x="26" y="6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2" name="Freeform 214"/>
              <p:cNvSpPr>
                <a:spLocks/>
              </p:cNvSpPr>
              <p:nvPr userDrawn="1"/>
            </p:nvSpPr>
            <p:spPr bwMode="ltGray">
              <a:xfrm>
                <a:off x="2553" y="182"/>
                <a:ext cx="187" cy="176"/>
              </a:xfrm>
              <a:custGeom>
                <a:avLst/>
                <a:gdLst>
                  <a:gd name="T0" fmla="*/ 158 w 188"/>
                  <a:gd name="T1" fmla="*/ 24 h 214"/>
                  <a:gd name="T2" fmla="*/ 160 w 188"/>
                  <a:gd name="T3" fmla="*/ 6 h 214"/>
                  <a:gd name="T4" fmla="*/ 170 w 188"/>
                  <a:gd name="T5" fmla="*/ 0 h 214"/>
                  <a:gd name="T6" fmla="*/ 182 w 188"/>
                  <a:gd name="T7" fmla="*/ 24 h 214"/>
                  <a:gd name="T8" fmla="*/ 188 w 188"/>
                  <a:gd name="T9" fmla="*/ 42 h 214"/>
                  <a:gd name="T10" fmla="*/ 178 w 188"/>
                  <a:gd name="T11" fmla="*/ 58 h 214"/>
                  <a:gd name="T12" fmla="*/ 170 w 188"/>
                  <a:gd name="T13" fmla="*/ 76 h 214"/>
                  <a:gd name="T14" fmla="*/ 162 w 188"/>
                  <a:gd name="T15" fmla="*/ 126 h 214"/>
                  <a:gd name="T16" fmla="*/ 144 w 188"/>
                  <a:gd name="T17" fmla="*/ 136 h 214"/>
                  <a:gd name="T18" fmla="*/ 120 w 188"/>
                  <a:gd name="T19" fmla="*/ 138 h 214"/>
                  <a:gd name="T20" fmla="*/ 112 w 188"/>
                  <a:gd name="T21" fmla="*/ 124 h 214"/>
                  <a:gd name="T22" fmla="*/ 102 w 188"/>
                  <a:gd name="T23" fmla="*/ 146 h 214"/>
                  <a:gd name="T24" fmla="*/ 90 w 188"/>
                  <a:gd name="T25" fmla="*/ 150 h 214"/>
                  <a:gd name="T26" fmla="*/ 80 w 188"/>
                  <a:gd name="T27" fmla="*/ 132 h 214"/>
                  <a:gd name="T28" fmla="*/ 58 w 188"/>
                  <a:gd name="T29" fmla="*/ 144 h 214"/>
                  <a:gd name="T30" fmla="*/ 76 w 188"/>
                  <a:gd name="T31" fmla="*/ 142 h 214"/>
                  <a:gd name="T32" fmla="*/ 78 w 188"/>
                  <a:gd name="T33" fmla="*/ 160 h 214"/>
                  <a:gd name="T34" fmla="*/ 58 w 188"/>
                  <a:gd name="T35" fmla="*/ 166 h 214"/>
                  <a:gd name="T36" fmla="*/ 34 w 188"/>
                  <a:gd name="T37" fmla="*/ 166 h 214"/>
                  <a:gd name="T38" fmla="*/ 36 w 188"/>
                  <a:gd name="T39" fmla="*/ 154 h 214"/>
                  <a:gd name="T40" fmla="*/ 46 w 188"/>
                  <a:gd name="T41" fmla="*/ 144 h 214"/>
                  <a:gd name="T42" fmla="*/ 34 w 188"/>
                  <a:gd name="T43" fmla="*/ 148 h 214"/>
                  <a:gd name="T44" fmla="*/ 26 w 188"/>
                  <a:gd name="T45" fmla="*/ 166 h 214"/>
                  <a:gd name="T46" fmla="*/ 30 w 188"/>
                  <a:gd name="T47" fmla="*/ 190 h 214"/>
                  <a:gd name="T48" fmla="*/ 14 w 188"/>
                  <a:gd name="T49" fmla="*/ 200 h 214"/>
                  <a:gd name="T50" fmla="*/ 0 w 188"/>
                  <a:gd name="T51" fmla="*/ 214 h 214"/>
                  <a:gd name="T52" fmla="*/ 8 w 188"/>
                  <a:gd name="T53" fmla="*/ 188 h 214"/>
                  <a:gd name="T54" fmla="*/ 0 w 188"/>
                  <a:gd name="T55" fmla="*/ 164 h 214"/>
                  <a:gd name="T56" fmla="*/ 14 w 188"/>
                  <a:gd name="T57" fmla="*/ 152 h 214"/>
                  <a:gd name="T58" fmla="*/ 32 w 188"/>
                  <a:gd name="T59" fmla="*/ 134 h 214"/>
                  <a:gd name="T60" fmla="*/ 44 w 188"/>
                  <a:gd name="T61" fmla="*/ 118 h 214"/>
                  <a:gd name="T62" fmla="*/ 72 w 188"/>
                  <a:gd name="T63" fmla="*/ 116 h 214"/>
                  <a:gd name="T64" fmla="*/ 84 w 188"/>
                  <a:gd name="T65" fmla="*/ 112 h 214"/>
                  <a:gd name="T66" fmla="*/ 114 w 188"/>
                  <a:gd name="T67" fmla="*/ 78 h 214"/>
                  <a:gd name="T68" fmla="*/ 120 w 188"/>
                  <a:gd name="T69" fmla="*/ 92 h 214"/>
                  <a:gd name="T70" fmla="*/ 132 w 188"/>
                  <a:gd name="T71" fmla="*/ 76 h 214"/>
                  <a:gd name="T72" fmla="*/ 150 w 188"/>
                  <a:gd name="T73" fmla="*/ 54 h 214"/>
                  <a:gd name="T74" fmla="*/ 154 w 188"/>
                  <a:gd name="T75" fmla="*/ 42 h 214"/>
                  <a:gd name="T76" fmla="*/ 148 w 188"/>
                  <a:gd name="T77" fmla="*/ 38 h 214"/>
                  <a:gd name="T78" fmla="*/ 152 w 188"/>
                  <a:gd name="T79" fmla="*/ 32 h 214"/>
                  <a:gd name="T80" fmla="*/ 158 w 188"/>
                  <a:gd name="T81" fmla="*/ 2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88" h="214">
                    <a:moveTo>
                      <a:pt x="158" y="24"/>
                    </a:moveTo>
                    <a:cubicBezTo>
                      <a:pt x="156" y="18"/>
                      <a:pt x="160" y="6"/>
                      <a:pt x="160" y="6"/>
                    </a:cubicBezTo>
                    <a:cubicBezTo>
                      <a:pt x="167" y="16"/>
                      <a:pt x="167" y="8"/>
                      <a:pt x="170" y="0"/>
                    </a:cubicBezTo>
                    <a:cubicBezTo>
                      <a:pt x="181" y="4"/>
                      <a:pt x="179" y="14"/>
                      <a:pt x="182" y="24"/>
                    </a:cubicBezTo>
                    <a:cubicBezTo>
                      <a:pt x="184" y="30"/>
                      <a:pt x="188" y="42"/>
                      <a:pt x="188" y="42"/>
                    </a:cubicBezTo>
                    <a:cubicBezTo>
                      <a:pt x="183" y="56"/>
                      <a:pt x="188" y="52"/>
                      <a:pt x="178" y="58"/>
                    </a:cubicBezTo>
                    <a:cubicBezTo>
                      <a:pt x="174" y="63"/>
                      <a:pt x="170" y="76"/>
                      <a:pt x="170" y="76"/>
                    </a:cubicBezTo>
                    <a:cubicBezTo>
                      <a:pt x="169" y="100"/>
                      <a:pt x="173" y="110"/>
                      <a:pt x="162" y="126"/>
                    </a:cubicBezTo>
                    <a:cubicBezTo>
                      <a:pt x="150" y="118"/>
                      <a:pt x="155" y="132"/>
                      <a:pt x="144" y="136"/>
                    </a:cubicBezTo>
                    <a:cubicBezTo>
                      <a:pt x="135" y="134"/>
                      <a:pt x="129" y="135"/>
                      <a:pt x="120" y="138"/>
                    </a:cubicBezTo>
                    <a:cubicBezTo>
                      <a:pt x="114" y="129"/>
                      <a:pt x="122" y="127"/>
                      <a:pt x="112" y="124"/>
                    </a:cubicBezTo>
                    <a:cubicBezTo>
                      <a:pt x="108" y="130"/>
                      <a:pt x="108" y="142"/>
                      <a:pt x="102" y="146"/>
                    </a:cubicBezTo>
                    <a:cubicBezTo>
                      <a:pt x="98" y="148"/>
                      <a:pt x="90" y="150"/>
                      <a:pt x="90" y="150"/>
                    </a:cubicBezTo>
                    <a:cubicBezTo>
                      <a:pt x="87" y="141"/>
                      <a:pt x="89" y="135"/>
                      <a:pt x="80" y="132"/>
                    </a:cubicBezTo>
                    <a:cubicBezTo>
                      <a:pt x="68" y="134"/>
                      <a:pt x="65" y="134"/>
                      <a:pt x="58" y="144"/>
                    </a:cubicBezTo>
                    <a:cubicBezTo>
                      <a:pt x="66" y="150"/>
                      <a:pt x="68" y="147"/>
                      <a:pt x="76" y="142"/>
                    </a:cubicBezTo>
                    <a:cubicBezTo>
                      <a:pt x="81" y="146"/>
                      <a:pt x="85" y="155"/>
                      <a:pt x="78" y="160"/>
                    </a:cubicBezTo>
                    <a:cubicBezTo>
                      <a:pt x="75" y="162"/>
                      <a:pt x="62" y="165"/>
                      <a:pt x="58" y="166"/>
                    </a:cubicBezTo>
                    <a:cubicBezTo>
                      <a:pt x="48" y="173"/>
                      <a:pt x="44" y="173"/>
                      <a:pt x="34" y="166"/>
                    </a:cubicBezTo>
                    <a:cubicBezTo>
                      <a:pt x="35" y="162"/>
                      <a:pt x="34" y="158"/>
                      <a:pt x="36" y="154"/>
                    </a:cubicBezTo>
                    <a:cubicBezTo>
                      <a:pt x="38" y="150"/>
                      <a:pt x="55" y="146"/>
                      <a:pt x="46" y="144"/>
                    </a:cubicBezTo>
                    <a:cubicBezTo>
                      <a:pt x="42" y="143"/>
                      <a:pt x="34" y="148"/>
                      <a:pt x="34" y="148"/>
                    </a:cubicBezTo>
                    <a:cubicBezTo>
                      <a:pt x="32" y="155"/>
                      <a:pt x="28" y="159"/>
                      <a:pt x="26" y="166"/>
                    </a:cubicBezTo>
                    <a:cubicBezTo>
                      <a:pt x="36" y="182"/>
                      <a:pt x="36" y="173"/>
                      <a:pt x="30" y="190"/>
                    </a:cubicBezTo>
                    <a:cubicBezTo>
                      <a:pt x="28" y="196"/>
                      <a:pt x="14" y="200"/>
                      <a:pt x="14" y="200"/>
                    </a:cubicBezTo>
                    <a:cubicBezTo>
                      <a:pt x="5" y="214"/>
                      <a:pt x="11" y="210"/>
                      <a:pt x="0" y="214"/>
                    </a:cubicBezTo>
                    <a:cubicBezTo>
                      <a:pt x="2" y="202"/>
                      <a:pt x="5" y="198"/>
                      <a:pt x="8" y="188"/>
                    </a:cubicBezTo>
                    <a:cubicBezTo>
                      <a:pt x="6" y="178"/>
                      <a:pt x="3" y="173"/>
                      <a:pt x="0" y="164"/>
                    </a:cubicBezTo>
                    <a:cubicBezTo>
                      <a:pt x="3" y="156"/>
                      <a:pt x="7" y="157"/>
                      <a:pt x="14" y="152"/>
                    </a:cubicBezTo>
                    <a:cubicBezTo>
                      <a:pt x="18" y="141"/>
                      <a:pt x="23" y="140"/>
                      <a:pt x="32" y="134"/>
                    </a:cubicBezTo>
                    <a:cubicBezTo>
                      <a:pt x="37" y="127"/>
                      <a:pt x="37" y="123"/>
                      <a:pt x="44" y="118"/>
                    </a:cubicBezTo>
                    <a:cubicBezTo>
                      <a:pt x="64" y="121"/>
                      <a:pt x="55" y="122"/>
                      <a:pt x="72" y="116"/>
                    </a:cubicBezTo>
                    <a:cubicBezTo>
                      <a:pt x="76" y="115"/>
                      <a:pt x="84" y="112"/>
                      <a:pt x="84" y="112"/>
                    </a:cubicBezTo>
                    <a:cubicBezTo>
                      <a:pt x="105" y="119"/>
                      <a:pt x="97" y="84"/>
                      <a:pt x="114" y="78"/>
                    </a:cubicBezTo>
                    <a:cubicBezTo>
                      <a:pt x="117" y="87"/>
                      <a:pt x="110" y="89"/>
                      <a:pt x="120" y="92"/>
                    </a:cubicBezTo>
                    <a:cubicBezTo>
                      <a:pt x="125" y="85"/>
                      <a:pt x="125" y="81"/>
                      <a:pt x="132" y="76"/>
                    </a:cubicBezTo>
                    <a:cubicBezTo>
                      <a:pt x="138" y="68"/>
                      <a:pt x="146" y="65"/>
                      <a:pt x="150" y="54"/>
                    </a:cubicBezTo>
                    <a:cubicBezTo>
                      <a:pt x="151" y="50"/>
                      <a:pt x="154" y="42"/>
                      <a:pt x="154" y="42"/>
                    </a:cubicBezTo>
                    <a:cubicBezTo>
                      <a:pt x="152" y="41"/>
                      <a:pt x="148" y="40"/>
                      <a:pt x="148" y="38"/>
                    </a:cubicBezTo>
                    <a:cubicBezTo>
                      <a:pt x="148" y="36"/>
                      <a:pt x="161" y="33"/>
                      <a:pt x="152" y="32"/>
                    </a:cubicBezTo>
                    <a:lnTo>
                      <a:pt x="158" y="24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3" name="Freeform 215"/>
              <p:cNvSpPr>
                <a:spLocks/>
              </p:cNvSpPr>
              <p:nvPr userDrawn="1"/>
            </p:nvSpPr>
            <p:spPr bwMode="ltGray">
              <a:xfrm>
                <a:off x="2677" y="233"/>
                <a:ext cx="14" cy="10"/>
              </a:xfrm>
              <a:custGeom>
                <a:avLst/>
                <a:gdLst>
                  <a:gd name="T0" fmla="*/ 0 w 13"/>
                  <a:gd name="T1" fmla="*/ 9 h 13"/>
                  <a:gd name="T2" fmla="*/ 4 w 13"/>
                  <a:gd name="T3" fmla="*/ 13 h 13"/>
                  <a:gd name="T4" fmla="*/ 0 w 13"/>
                  <a:gd name="T5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3">
                    <a:moveTo>
                      <a:pt x="0" y="9"/>
                    </a:moveTo>
                    <a:cubicBezTo>
                      <a:pt x="6" y="0"/>
                      <a:pt x="13" y="7"/>
                      <a:pt x="4" y="13"/>
                    </a:cubicBezTo>
                    <a:cubicBezTo>
                      <a:pt x="0" y="6"/>
                      <a:pt x="0" y="5"/>
                      <a:pt x="0" y="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4" name="Freeform 216"/>
              <p:cNvSpPr>
                <a:spLocks/>
              </p:cNvSpPr>
              <p:nvPr userDrawn="1"/>
            </p:nvSpPr>
            <p:spPr bwMode="ltGray">
              <a:xfrm>
                <a:off x="1627" y="353"/>
                <a:ext cx="813" cy="462"/>
              </a:xfrm>
              <a:custGeom>
                <a:avLst/>
                <a:gdLst>
                  <a:gd name="T0" fmla="*/ 812 w 812"/>
                  <a:gd name="T1" fmla="*/ 26 h 564"/>
                  <a:gd name="T2" fmla="*/ 778 w 812"/>
                  <a:gd name="T3" fmla="*/ 78 h 564"/>
                  <a:gd name="T4" fmla="*/ 748 w 812"/>
                  <a:gd name="T5" fmla="*/ 122 h 564"/>
                  <a:gd name="T6" fmla="*/ 722 w 812"/>
                  <a:gd name="T7" fmla="*/ 142 h 564"/>
                  <a:gd name="T8" fmla="*/ 634 w 812"/>
                  <a:gd name="T9" fmla="*/ 180 h 564"/>
                  <a:gd name="T10" fmla="*/ 632 w 812"/>
                  <a:gd name="T11" fmla="*/ 210 h 564"/>
                  <a:gd name="T12" fmla="*/ 604 w 812"/>
                  <a:gd name="T13" fmla="*/ 230 h 564"/>
                  <a:gd name="T14" fmla="*/ 620 w 812"/>
                  <a:gd name="T15" fmla="*/ 178 h 564"/>
                  <a:gd name="T16" fmla="*/ 576 w 812"/>
                  <a:gd name="T17" fmla="*/ 188 h 564"/>
                  <a:gd name="T18" fmla="*/ 556 w 812"/>
                  <a:gd name="T19" fmla="*/ 218 h 564"/>
                  <a:gd name="T20" fmla="*/ 596 w 812"/>
                  <a:gd name="T21" fmla="*/ 280 h 564"/>
                  <a:gd name="T22" fmla="*/ 594 w 812"/>
                  <a:gd name="T23" fmla="*/ 368 h 564"/>
                  <a:gd name="T24" fmla="*/ 542 w 812"/>
                  <a:gd name="T25" fmla="*/ 406 h 564"/>
                  <a:gd name="T26" fmla="*/ 522 w 812"/>
                  <a:gd name="T27" fmla="*/ 386 h 564"/>
                  <a:gd name="T28" fmla="*/ 482 w 812"/>
                  <a:gd name="T29" fmla="*/ 348 h 564"/>
                  <a:gd name="T30" fmla="*/ 462 w 812"/>
                  <a:gd name="T31" fmla="*/ 348 h 564"/>
                  <a:gd name="T32" fmla="*/ 450 w 812"/>
                  <a:gd name="T33" fmla="*/ 394 h 564"/>
                  <a:gd name="T34" fmla="*/ 500 w 812"/>
                  <a:gd name="T35" fmla="*/ 464 h 564"/>
                  <a:gd name="T36" fmla="*/ 510 w 812"/>
                  <a:gd name="T37" fmla="*/ 524 h 564"/>
                  <a:gd name="T38" fmla="*/ 526 w 812"/>
                  <a:gd name="T39" fmla="*/ 560 h 564"/>
                  <a:gd name="T40" fmla="*/ 492 w 812"/>
                  <a:gd name="T41" fmla="*/ 544 h 564"/>
                  <a:gd name="T42" fmla="*/ 470 w 812"/>
                  <a:gd name="T43" fmla="*/ 518 h 564"/>
                  <a:gd name="T44" fmla="*/ 422 w 812"/>
                  <a:gd name="T45" fmla="*/ 424 h 564"/>
                  <a:gd name="T46" fmla="*/ 426 w 812"/>
                  <a:gd name="T47" fmla="*/ 310 h 564"/>
                  <a:gd name="T48" fmla="*/ 422 w 812"/>
                  <a:gd name="T49" fmla="*/ 268 h 564"/>
                  <a:gd name="T50" fmla="*/ 412 w 812"/>
                  <a:gd name="T51" fmla="*/ 276 h 564"/>
                  <a:gd name="T52" fmla="*/ 386 w 812"/>
                  <a:gd name="T53" fmla="*/ 266 h 564"/>
                  <a:gd name="T54" fmla="*/ 360 w 812"/>
                  <a:gd name="T55" fmla="*/ 170 h 564"/>
                  <a:gd name="T56" fmla="*/ 330 w 812"/>
                  <a:gd name="T57" fmla="*/ 166 h 564"/>
                  <a:gd name="T58" fmla="*/ 288 w 812"/>
                  <a:gd name="T59" fmla="*/ 172 h 564"/>
                  <a:gd name="T60" fmla="*/ 242 w 812"/>
                  <a:gd name="T61" fmla="*/ 232 h 564"/>
                  <a:gd name="T62" fmla="*/ 196 w 812"/>
                  <a:gd name="T63" fmla="*/ 268 h 564"/>
                  <a:gd name="T64" fmla="*/ 184 w 812"/>
                  <a:gd name="T65" fmla="*/ 274 h 564"/>
                  <a:gd name="T66" fmla="*/ 160 w 812"/>
                  <a:gd name="T67" fmla="*/ 328 h 564"/>
                  <a:gd name="T68" fmla="*/ 152 w 812"/>
                  <a:gd name="T69" fmla="*/ 354 h 564"/>
                  <a:gd name="T70" fmla="*/ 128 w 812"/>
                  <a:gd name="T71" fmla="*/ 404 h 564"/>
                  <a:gd name="T72" fmla="*/ 94 w 812"/>
                  <a:gd name="T73" fmla="*/ 392 h 564"/>
                  <a:gd name="T74" fmla="*/ 66 w 812"/>
                  <a:gd name="T75" fmla="*/ 258 h 564"/>
                  <a:gd name="T76" fmla="*/ 72 w 812"/>
                  <a:gd name="T77" fmla="*/ 156 h 564"/>
                  <a:gd name="T78" fmla="*/ 44 w 812"/>
                  <a:gd name="T79" fmla="*/ 180 h 564"/>
                  <a:gd name="T80" fmla="*/ 20 w 812"/>
                  <a:gd name="T81" fmla="*/ 150 h 564"/>
                  <a:gd name="T82" fmla="*/ 24 w 812"/>
                  <a:gd name="T83" fmla="*/ 138 h 564"/>
                  <a:gd name="T84" fmla="*/ 0 w 812"/>
                  <a:gd name="T85" fmla="*/ 92 h 564"/>
                  <a:gd name="T86" fmla="*/ 798 w 812"/>
                  <a:gd name="T87" fmla="*/ 6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12" h="564">
                    <a:moveTo>
                      <a:pt x="798" y="6"/>
                    </a:moveTo>
                    <a:cubicBezTo>
                      <a:pt x="801" y="15"/>
                      <a:pt x="809" y="16"/>
                      <a:pt x="812" y="26"/>
                    </a:cubicBezTo>
                    <a:cubicBezTo>
                      <a:pt x="809" y="36"/>
                      <a:pt x="801" y="41"/>
                      <a:pt x="796" y="50"/>
                    </a:cubicBezTo>
                    <a:cubicBezTo>
                      <a:pt x="791" y="61"/>
                      <a:pt x="788" y="71"/>
                      <a:pt x="778" y="78"/>
                    </a:cubicBezTo>
                    <a:cubicBezTo>
                      <a:pt x="773" y="85"/>
                      <a:pt x="771" y="88"/>
                      <a:pt x="774" y="96"/>
                    </a:cubicBezTo>
                    <a:cubicBezTo>
                      <a:pt x="767" y="107"/>
                      <a:pt x="758" y="114"/>
                      <a:pt x="748" y="122"/>
                    </a:cubicBezTo>
                    <a:cubicBezTo>
                      <a:pt x="744" y="125"/>
                      <a:pt x="736" y="130"/>
                      <a:pt x="736" y="130"/>
                    </a:cubicBezTo>
                    <a:cubicBezTo>
                      <a:pt x="740" y="141"/>
                      <a:pt x="731" y="140"/>
                      <a:pt x="722" y="142"/>
                    </a:cubicBezTo>
                    <a:cubicBezTo>
                      <a:pt x="716" y="148"/>
                      <a:pt x="712" y="151"/>
                      <a:pt x="704" y="154"/>
                    </a:cubicBezTo>
                    <a:cubicBezTo>
                      <a:pt x="686" y="150"/>
                      <a:pt x="650" y="169"/>
                      <a:pt x="634" y="180"/>
                    </a:cubicBezTo>
                    <a:cubicBezTo>
                      <a:pt x="636" y="189"/>
                      <a:pt x="631" y="193"/>
                      <a:pt x="640" y="196"/>
                    </a:cubicBezTo>
                    <a:cubicBezTo>
                      <a:pt x="643" y="205"/>
                      <a:pt x="640" y="207"/>
                      <a:pt x="632" y="210"/>
                    </a:cubicBezTo>
                    <a:cubicBezTo>
                      <a:pt x="626" y="219"/>
                      <a:pt x="623" y="226"/>
                      <a:pt x="614" y="232"/>
                    </a:cubicBezTo>
                    <a:cubicBezTo>
                      <a:pt x="611" y="231"/>
                      <a:pt x="606" y="233"/>
                      <a:pt x="604" y="230"/>
                    </a:cubicBezTo>
                    <a:cubicBezTo>
                      <a:pt x="599" y="220"/>
                      <a:pt x="610" y="199"/>
                      <a:pt x="620" y="196"/>
                    </a:cubicBezTo>
                    <a:cubicBezTo>
                      <a:pt x="623" y="187"/>
                      <a:pt x="617" y="187"/>
                      <a:pt x="620" y="178"/>
                    </a:cubicBezTo>
                    <a:cubicBezTo>
                      <a:pt x="617" y="164"/>
                      <a:pt x="609" y="168"/>
                      <a:pt x="598" y="172"/>
                    </a:cubicBezTo>
                    <a:cubicBezTo>
                      <a:pt x="592" y="180"/>
                      <a:pt x="585" y="185"/>
                      <a:pt x="576" y="188"/>
                    </a:cubicBezTo>
                    <a:cubicBezTo>
                      <a:pt x="572" y="194"/>
                      <a:pt x="568" y="200"/>
                      <a:pt x="564" y="206"/>
                    </a:cubicBezTo>
                    <a:cubicBezTo>
                      <a:pt x="561" y="210"/>
                      <a:pt x="556" y="218"/>
                      <a:pt x="556" y="218"/>
                    </a:cubicBezTo>
                    <a:cubicBezTo>
                      <a:pt x="558" y="234"/>
                      <a:pt x="559" y="243"/>
                      <a:pt x="572" y="252"/>
                    </a:cubicBezTo>
                    <a:cubicBezTo>
                      <a:pt x="579" y="262"/>
                      <a:pt x="586" y="273"/>
                      <a:pt x="596" y="280"/>
                    </a:cubicBezTo>
                    <a:cubicBezTo>
                      <a:pt x="598" y="286"/>
                      <a:pt x="602" y="298"/>
                      <a:pt x="602" y="298"/>
                    </a:cubicBezTo>
                    <a:cubicBezTo>
                      <a:pt x="601" y="308"/>
                      <a:pt x="599" y="361"/>
                      <a:pt x="594" y="368"/>
                    </a:cubicBezTo>
                    <a:cubicBezTo>
                      <a:pt x="590" y="374"/>
                      <a:pt x="576" y="378"/>
                      <a:pt x="570" y="382"/>
                    </a:cubicBezTo>
                    <a:cubicBezTo>
                      <a:pt x="563" y="393"/>
                      <a:pt x="550" y="396"/>
                      <a:pt x="542" y="406"/>
                    </a:cubicBezTo>
                    <a:cubicBezTo>
                      <a:pt x="536" y="413"/>
                      <a:pt x="539" y="417"/>
                      <a:pt x="530" y="420"/>
                    </a:cubicBezTo>
                    <a:cubicBezTo>
                      <a:pt x="526" y="408"/>
                      <a:pt x="538" y="391"/>
                      <a:pt x="522" y="386"/>
                    </a:cubicBezTo>
                    <a:cubicBezTo>
                      <a:pt x="516" y="377"/>
                      <a:pt x="510" y="364"/>
                      <a:pt x="502" y="356"/>
                    </a:cubicBezTo>
                    <a:cubicBezTo>
                      <a:pt x="497" y="341"/>
                      <a:pt x="505" y="360"/>
                      <a:pt x="482" y="348"/>
                    </a:cubicBezTo>
                    <a:cubicBezTo>
                      <a:pt x="478" y="346"/>
                      <a:pt x="478" y="339"/>
                      <a:pt x="474" y="336"/>
                    </a:cubicBezTo>
                    <a:cubicBezTo>
                      <a:pt x="470" y="323"/>
                      <a:pt x="466" y="342"/>
                      <a:pt x="462" y="348"/>
                    </a:cubicBezTo>
                    <a:cubicBezTo>
                      <a:pt x="460" y="358"/>
                      <a:pt x="456" y="363"/>
                      <a:pt x="454" y="374"/>
                    </a:cubicBezTo>
                    <a:cubicBezTo>
                      <a:pt x="457" y="383"/>
                      <a:pt x="455" y="387"/>
                      <a:pt x="450" y="394"/>
                    </a:cubicBezTo>
                    <a:cubicBezTo>
                      <a:pt x="454" y="399"/>
                      <a:pt x="464" y="411"/>
                      <a:pt x="466" y="418"/>
                    </a:cubicBezTo>
                    <a:cubicBezTo>
                      <a:pt x="474" y="443"/>
                      <a:pt x="472" y="458"/>
                      <a:pt x="500" y="464"/>
                    </a:cubicBezTo>
                    <a:cubicBezTo>
                      <a:pt x="507" y="469"/>
                      <a:pt x="510" y="474"/>
                      <a:pt x="516" y="480"/>
                    </a:cubicBezTo>
                    <a:cubicBezTo>
                      <a:pt x="511" y="494"/>
                      <a:pt x="513" y="509"/>
                      <a:pt x="510" y="524"/>
                    </a:cubicBezTo>
                    <a:cubicBezTo>
                      <a:pt x="512" y="537"/>
                      <a:pt x="511" y="541"/>
                      <a:pt x="522" y="548"/>
                    </a:cubicBezTo>
                    <a:cubicBezTo>
                      <a:pt x="523" y="552"/>
                      <a:pt x="525" y="556"/>
                      <a:pt x="526" y="560"/>
                    </a:cubicBezTo>
                    <a:cubicBezTo>
                      <a:pt x="527" y="564"/>
                      <a:pt x="514" y="556"/>
                      <a:pt x="514" y="556"/>
                    </a:cubicBezTo>
                    <a:cubicBezTo>
                      <a:pt x="502" y="564"/>
                      <a:pt x="501" y="551"/>
                      <a:pt x="492" y="544"/>
                    </a:cubicBezTo>
                    <a:cubicBezTo>
                      <a:pt x="488" y="541"/>
                      <a:pt x="480" y="536"/>
                      <a:pt x="480" y="536"/>
                    </a:cubicBezTo>
                    <a:cubicBezTo>
                      <a:pt x="471" y="522"/>
                      <a:pt x="474" y="529"/>
                      <a:pt x="470" y="518"/>
                    </a:cubicBezTo>
                    <a:cubicBezTo>
                      <a:pt x="467" y="491"/>
                      <a:pt x="461" y="446"/>
                      <a:pt x="436" y="430"/>
                    </a:cubicBezTo>
                    <a:cubicBezTo>
                      <a:pt x="428" y="433"/>
                      <a:pt x="425" y="433"/>
                      <a:pt x="422" y="424"/>
                    </a:cubicBezTo>
                    <a:cubicBezTo>
                      <a:pt x="427" y="404"/>
                      <a:pt x="432" y="383"/>
                      <a:pt x="438" y="364"/>
                    </a:cubicBezTo>
                    <a:cubicBezTo>
                      <a:pt x="436" y="343"/>
                      <a:pt x="431" y="330"/>
                      <a:pt x="426" y="310"/>
                    </a:cubicBezTo>
                    <a:cubicBezTo>
                      <a:pt x="429" y="302"/>
                      <a:pt x="425" y="300"/>
                      <a:pt x="422" y="292"/>
                    </a:cubicBezTo>
                    <a:cubicBezTo>
                      <a:pt x="424" y="282"/>
                      <a:pt x="428" y="277"/>
                      <a:pt x="422" y="268"/>
                    </a:cubicBezTo>
                    <a:cubicBezTo>
                      <a:pt x="420" y="269"/>
                      <a:pt x="418" y="269"/>
                      <a:pt x="416" y="270"/>
                    </a:cubicBezTo>
                    <a:cubicBezTo>
                      <a:pt x="414" y="272"/>
                      <a:pt x="414" y="275"/>
                      <a:pt x="412" y="276"/>
                    </a:cubicBezTo>
                    <a:cubicBezTo>
                      <a:pt x="408" y="278"/>
                      <a:pt x="400" y="280"/>
                      <a:pt x="400" y="280"/>
                    </a:cubicBezTo>
                    <a:cubicBezTo>
                      <a:pt x="394" y="274"/>
                      <a:pt x="389" y="274"/>
                      <a:pt x="386" y="266"/>
                    </a:cubicBezTo>
                    <a:cubicBezTo>
                      <a:pt x="391" y="251"/>
                      <a:pt x="379" y="206"/>
                      <a:pt x="364" y="196"/>
                    </a:cubicBezTo>
                    <a:cubicBezTo>
                      <a:pt x="357" y="186"/>
                      <a:pt x="358" y="182"/>
                      <a:pt x="360" y="170"/>
                    </a:cubicBezTo>
                    <a:cubicBezTo>
                      <a:pt x="358" y="160"/>
                      <a:pt x="356" y="147"/>
                      <a:pt x="346" y="144"/>
                    </a:cubicBezTo>
                    <a:cubicBezTo>
                      <a:pt x="343" y="154"/>
                      <a:pt x="338" y="160"/>
                      <a:pt x="330" y="166"/>
                    </a:cubicBezTo>
                    <a:cubicBezTo>
                      <a:pt x="323" y="164"/>
                      <a:pt x="308" y="160"/>
                      <a:pt x="308" y="160"/>
                    </a:cubicBezTo>
                    <a:cubicBezTo>
                      <a:pt x="296" y="162"/>
                      <a:pt x="297" y="166"/>
                      <a:pt x="288" y="172"/>
                    </a:cubicBezTo>
                    <a:cubicBezTo>
                      <a:pt x="284" y="185"/>
                      <a:pt x="282" y="191"/>
                      <a:pt x="268" y="196"/>
                    </a:cubicBezTo>
                    <a:cubicBezTo>
                      <a:pt x="264" y="200"/>
                      <a:pt x="243" y="231"/>
                      <a:pt x="242" y="232"/>
                    </a:cubicBezTo>
                    <a:cubicBezTo>
                      <a:pt x="231" y="239"/>
                      <a:pt x="215" y="247"/>
                      <a:pt x="206" y="256"/>
                    </a:cubicBezTo>
                    <a:cubicBezTo>
                      <a:pt x="202" y="260"/>
                      <a:pt x="200" y="265"/>
                      <a:pt x="196" y="268"/>
                    </a:cubicBezTo>
                    <a:cubicBezTo>
                      <a:pt x="194" y="269"/>
                      <a:pt x="192" y="269"/>
                      <a:pt x="190" y="270"/>
                    </a:cubicBezTo>
                    <a:cubicBezTo>
                      <a:pt x="188" y="271"/>
                      <a:pt x="186" y="272"/>
                      <a:pt x="184" y="274"/>
                    </a:cubicBezTo>
                    <a:cubicBezTo>
                      <a:pt x="180" y="278"/>
                      <a:pt x="172" y="286"/>
                      <a:pt x="172" y="286"/>
                    </a:cubicBezTo>
                    <a:cubicBezTo>
                      <a:pt x="167" y="300"/>
                      <a:pt x="165" y="314"/>
                      <a:pt x="160" y="328"/>
                    </a:cubicBezTo>
                    <a:cubicBezTo>
                      <a:pt x="158" y="335"/>
                      <a:pt x="156" y="341"/>
                      <a:pt x="154" y="348"/>
                    </a:cubicBezTo>
                    <a:cubicBezTo>
                      <a:pt x="153" y="350"/>
                      <a:pt x="152" y="354"/>
                      <a:pt x="152" y="354"/>
                    </a:cubicBezTo>
                    <a:cubicBezTo>
                      <a:pt x="152" y="359"/>
                      <a:pt x="156" y="384"/>
                      <a:pt x="146" y="392"/>
                    </a:cubicBezTo>
                    <a:cubicBezTo>
                      <a:pt x="141" y="397"/>
                      <a:pt x="128" y="404"/>
                      <a:pt x="128" y="404"/>
                    </a:cubicBezTo>
                    <a:cubicBezTo>
                      <a:pt x="125" y="412"/>
                      <a:pt x="122" y="421"/>
                      <a:pt x="114" y="424"/>
                    </a:cubicBezTo>
                    <a:cubicBezTo>
                      <a:pt x="100" y="419"/>
                      <a:pt x="97" y="405"/>
                      <a:pt x="94" y="392"/>
                    </a:cubicBezTo>
                    <a:cubicBezTo>
                      <a:pt x="86" y="362"/>
                      <a:pt x="82" y="332"/>
                      <a:pt x="72" y="302"/>
                    </a:cubicBezTo>
                    <a:cubicBezTo>
                      <a:pt x="71" y="281"/>
                      <a:pt x="70" y="275"/>
                      <a:pt x="66" y="258"/>
                    </a:cubicBezTo>
                    <a:cubicBezTo>
                      <a:pt x="66" y="251"/>
                      <a:pt x="68" y="219"/>
                      <a:pt x="64" y="208"/>
                    </a:cubicBezTo>
                    <a:cubicBezTo>
                      <a:pt x="70" y="191"/>
                      <a:pt x="66" y="173"/>
                      <a:pt x="72" y="156"/>
                    </a:cubicBezTo>
                    <a:cubicBezTo>
                      <a:pt x="66" y="139"/>
                      <a:pt x="60" y="168"/>
                      <a:pt x="56" y="172"/>
                    </a:cubicBezTo>
                    <a:cubicBezTo>
                      <a:pt x="53" y="175"/>
                      <a:pt x="44" y="180"/>
                      <a:pt x="44" y="180"/>
                    </a:cubicBezTo>
                    <a:cubicBezTo>
                      <a:pt x="35" y="177"/>
                      <a:pt x="28" y="173"/>
                      <a:pt x="24" y="162"/>
                    </a:cubicBezTo>
                    <a:cubicBezTo>
                      <a:pt x="23" y="158"/>
                      <a:pt x="20" y="150"/>
                      <a:pt x="20" y="150"/>
                    </a:cubicBezTo>
                    <a:cubicBezTo>
                      <a:pt x="30" y="148"/>
                      <a:pt x="30" y="143"/>
                      <a:pt x="38" y="138"/>
                    </a:cubicBezTo>
                    <a:cubicBezTo>
                      <a:pt x="35" y="128"/>
                      <a:pt x="31" y="133"/>
                      <a:pt x="24" y="138"/>
                    </a:cubicBezTo>
                    <a:cubicBezTo>
                      <a:pt x="15" y="135"/>
                      <a:pt x="15" y="132"/>
                      <a:pt x="18" y="124"/>
                    </a:cubicBezTo>
                    <a:cubicBezTo>
                      <a:pt x="11" y="114"/>
                      <a:pt x="9" y="101"/>
                      <a:pt x="0" y="92"/>
                    </a:cubicBezTo>
                    <a:lnTo>
                      <a:pt x="76" y="0"/>
                    </a:lnTo>
                    <a:lnTo>
                      <a:pt x="798" y="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5" name="Freeform 217"/>
              <p:cNvSpPr>
                <a:spLocks/>
              </p:cNvSpPr>
              <p:nvPr userDrawn="1"/>
            </p:nvSpPr>
            <p:spPr bwMode="ltGray">
              <a:xfrm>
                <a:off x="1770" y="671"/>
                <a:ext cx="45" cy="71"/>
              </a:xfrm>
              <a:custGeom>
                <a:avLst/>
                <a:gdLst>
                  <a:gd name="T0" fmla="*/ 7 w 43"/>
                  <a:gd name="T1" fmla="*/ 11 h 85"/>
                  <a:gd name="T2" fmla="*/ 17 w 43"/>
                  <a:gd name="T3" fmla="*/ 3 h 85"/>
                  <a:gd name="T4" fmla="*/ 37 w 43"/>
                  <a:gd name="T5" fmla="*/ 33 h 85"/>
                  <a:gd name="T6" fmla="*/ 19 w 43"/>
                  <a:gd name="T7" fmla="*/ 85 h 85"/>
                  <a:gd name="T8" fmla="*/ 1 w 43"/>
                  <a:gd name="T9" fmla="*/ 69 h 85"/>
                  <a:gd name="T10" fmla="*/ 7 w 43"/>
                  <a:gd name="T11" fmla="*/ 1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85">
                    <a:moveTo>
                      <a:pt x="7" y="11"/>
                    </a:moveTo>
                    <a:cubicBezTo>
                      <a:pt x="4" y="2"/>
                      <a:pt x="9" y="0"/>
                      <a:pt x="17" y="3"/>
                    </a:cubicBezTo>
                    <a:cubicBezTo>
                      <a:pt x="24" y="13"/>
                      <a:pt x="28" y="24"/>
                      <a:pt x="37" y="33"/>
                    </a:cubicBezTo>
                    <a:cubicBezTo>
                      <a:pt x="43" y="52"/>
                      <a:pt x="40" y="78"/>
                      <a:pt x="19" y="85"/>
                    </a:cubicBezTo>
                    <a:cubicBezTo>
                      <a:pt x="6" y="81"/>
                      <a:pt x="5" y="81"/>
                      <a:pt x="1" y="69"/>
                    </a:cubicBezTo>
                    <a:cubicBezTo>
                      <a:pt x="2" y="66"/>
                      <a:pt x="0" y="4"/>
                      <a:pt x="7" y="1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6" name="Freeform 218"/>
              <p:cNvSpPr>
                <a:spLocks/>
              </p:cNvSpPr>
              <p:nvPr userDrawn="1"/>
            </p:nvSpPr>
            <p:spPr bwMode="ltGray">
              <a:xfrm>
                <a:off x="2394" y="431"/>
                <a:ext cx="42" cy="59"/>
              </a:xfrm>
              <a:custGeom>
                <a:avLst/>
                <a:gdLst>
                  <a:gd name="T0" fmla="*/ 13 w 44"/>
                  <a:gd name="T1" fmla="*/ 28 h 74"/>
                  <a:gd name="T2" fmla="*/ 29 w 44"/>
                  <a:gd name="T3" fmla="*/ 2 h 74"/>
                  <a:gd name="T4" fmla="*/ 43 w 44"/>
                  <a:gd name="T5" fmla="*/ 4 h 74"/>
                  <a:gd name="T6" fmla="*/ 39 w 44"/>
                  <a:gd name="T7" fmla="*/ 26 h 74"/>
                  <a:gd name="T8" fmla="*/ 13 w 44"/>
                  <a:gd name="T9" fmla="*/ 74 h 74"/>
                  <a:gd name="T10" fmla="*/ 7 w 44"/>
                  <a:gd name="T11" fmla="*/ 60 h 74"/>
                  <a:gd name="T12" fmla="*/ 3 w 44"/>
                  <a:gd name="T13" fmla="*/ 36 h 74"/>
                  <a:gd name="T14" fmla="*/ 13 w 44"/>
                  <a:gd name="T15" fmla="*/ 2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74">
                    <a:moveTo>
                      <a:pt x="13" y="28"/>
                    </a:moveTo>
                    <a:cubicBezTo>
                      <a:pt x="15" y="13"/>
                      <a:pt x="14" y="7"/>
                      <a:pt x="29" y="2"/>
                    </a:cubicBezTo>
                    <a:cubicBezTo>
                      <a:pt x="34" y="3"/>
                      <a:pt x="40" y="0"/>
                      <a:pt x="43" y="4"/>
                    </a:cubicBezTo>
                    <a:cubicBezTo>
                      <a:pt x="44" y="6"/>
                      <a:pt x="41" y="21"/>
                      <a:pt x="39" y="26"/>
                    </a:cubicBezTo>
                    <a:cubicBezTo>
                      <a:pt x="31" y="43"/>
                      <a:pt x="30" y="63"/>
                      <a:pt x="13" y="74"/>
                    </a:cubicBezTo>
                    <a:cubicBezTo>
                      <a:pt x="4" y="71"/>
                      <a:pt x="4" y="68"/>
                      <a:pt x="7" y="60"/>
                    </a:cubicBezTo>
                    <a:cubicBezTo>
                      <a:pt x="5" y="50"/>
                      <a:pt x="0" y="46"/>
                      <a:pt x="3" y="36"/>
                    </a:cubicBezTo>
                    <a:cubicBezTo>
                      <a:pt x="4" y="32"/>
                      <a:pt x="8" y="23"/>
                      <a:pt x="1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7" name="Freeform 219"/>
              <p:cNvSpPr>
                <a:spLocks/>
              </p:cNvSpPr>
              <p:nvPr userDrawn="1"/>
            </p:nvSpPr>
            <p:spPr bwMode="ltGray">
              <a:xfrm>
                <a:off x="2513" y="402"/>
                <a:ext cx="21" cy="24"/>
              </a:xfrm>
              <a:custGeom>
                <a:avLst/>
                <a:gdLst>
                  <a:gd name="T0" fmla="*/ 7 w 20"/>
                  <a:gd name="T1" fmla="*/ 16 h 30"/>
                  <a:gd name="T2" fmla="*/ 5 w 20"/>
                  <a:gd name="T3" fmla="*/ 30 h 30"/>
                  <a:gd name="T4" fmla="*/ 7 w 20"/>
                  <a:gd name="T5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30">
                    <a:moveTo>
                      <a:pt x="7" y="16"/>
                    </a:moveTo>
                    <a:cubicBezTo>
                      <a:pt x="18" y="0"/>
                      <a:pt x="20" y="20"/>
                      <a:pt x="5" y="30"/>
                    </a:cubicBezTo>
                    <a:cubicBezTo>
                      <a:pt x="0" y="23"/>
                      <a:pt x="1" y="22"/>
                      <a:pt x="7" y="1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8" name="Freeform 220"/>
              <p:cNvSpPr>
                <a:spLocks/>
              </p:cNvSpPr>
              <p:nvPr userDrawn="1"/>
            </p:nvSpPr>
            <p:spPr bwMode="ltGray">
              <a:xfrm>
                <a:off x="333" y="169"/>
                <a:ext cx="1015" cy="866"/>
              </a:xfrm>
              <a:custGeom>
                <a:avLst/>
                <a:gdLst>
                  <a:gd name="T0" fmla="*/ 481 w 682"/>
                  <a:gd name="T1" fmla="*/ 464 h 557"/>
                  <a:gd name="T2" fmla="*/ 486 w 682"/>
                  <a:gd name="T3" fmla="*/ 451 h 557"/>
                  <a:gd name="T4" fmla="*/ 500 w 682"/>
                  <a:gd name="T5" fmla="*/ 413 h 557"/>
                  <a:gd name="T6" fmla="*/ 309 w 682"/>
                  <a:gd name="T7" fmla="*/ 287 h 557"/>
                  <a:gd name="T8" fmla="*/ 282 w 682"/>
                  <a:gd name="T9" fmla="*/ 346 h 557"/>
                  <a:gd name="T10" fmla="*/ 303 w 682"/>
                  <a:gd name="T11" fmla="*/ 556 h 557"/>
                  <a:gd name="T12" fmla="*/ 282 w 682"/>
                  <a:gd name="T13" fmla="*/ 494 h 557"/>
                  <a:gd name="T14" fmla="*/ 242 w 682"/>
                  <a:gd name="T15" fmla="*/ 439 h 557"/>
                  <a:gd name="T16" fmla="*/ 245 w 682"/>
                  <a:gd name="T17" fmla="*/ 413 h 557"/>
                  <a:gd name="T18" fmla="*/ 247 w 682"/>
                  <a:gd name="T19" fmla="*/ 394 h 557"/>
                  <a:gd name="T20" fmla="*/ 220 w 682"/>
                  <a:gd name="T21" fmla="*/ 375 h 557"/>
                  <a:gd name="T22" fmla="*/ 194 w 682"/>
                  <a:gd name="T23" fmla="*/ 346 h 557"/>
                  <a:gd name="T24" fmla="*/ 148 w 682"/>
                  <a:gd name="T25" fmla="*/ 354 h 557"/>
                  <a:gd name="T26" fmla="*/ 126 w 682"/>
                  <a:gd name="T27" fmla="*/ 365 h 557"/>
                  <a:gd name="T28" fmla="*/ 78 w 682"/>
                  <a:gd name="T29" fmla="*/ 365 h 557"/>
                  <a:gd name="T30" fmla="*/ 22 w 682"/>
                  <a:gd name="T31" fmla="*/ 312 h 557"/>
                  <a:gd name="T32" fmla="*/ 11 w 682"/>
                  <a:gd name="T33" fmla="*/ 295 h 557"/>
                  <a:gd name="T34" fmla="*/ 0 w 682"/>
                  <a:gd name="T35" fmla="*/ 264 h 557"/>
                  <a:gd name="T36" fmla="*/ 24 w 682"/>
                  <a:gd name="T37" fmla="*/ 213 h 557"/>
                  <a:gd name="T38" fmla="*/ 32 w 682"/>
                  <a:gd name="T39" fmla="*/ 181 h 557"/>
                  <a:gd name="T40" fmla="*/ 51 w 682"/>
                  <a:gd name="T41" fmla="*/ 143 h 557"/>
                  <a:gd name="T42" fmla="*/ 81 w 682"/>
                  <a:gd name="T43" fmla="*/ 116 h 557"/>
                  <a:gd name="T44" fmla="*/ 167 w 682"/>
                  <a:gd name="T45" fmla="*/ 67 h 557"/>
                  <a:gd name="T46" fmla="*/ 220 w 682"/>
                  <a:gd name="T47" fmla="*/ 30 h 557"/>
                  <a:gd name="T48" fmla="*/ 258 w 682"/>
                  <a:gd name="T49" fmla="*/ 6 h 557"/>
                  <a:gd name="T50" fmla="*/ 363 w 682"/>
                  <a:gd name="T51" fmla="*/ 2 h 557"/>
                  <a:gd name="T52" fmla="*/ 398 w 682"/>
                  <a:gd name="T53" fmla="*/ 0 h 557"/>
                  <a:gd name="T54" fmla="*/ 384 w 682"/>
                  <a:gd name="T55" fmla="*/ 34 h 557"/>
                  <a:gd name="T56" fmla="*/ 443 w 682"/>
                  <a:gd name="T57" fmla="*/ 84 h 557"/>
                  <a:gd name="T58" fmla="*/ 497 w 682"/>
                  <a:gd name="T59" fmla="*/ 74 h 557"/>
                  <a:gd name="T60" fmla="*/ 529 w 682"/>
                  <a:gd name="T61" fmla="*/ 82 h 557"/>
                  <a:gd name="T62" fmla="*/ 559 w 682"/>
                  <a:gd name="T63" fmla="*/ 97 h 557"/>
                  <a:gd name="T64" fmla="*/ 572 w 682"/>
                  <a:gd name="T65" fmla="*/ 188 h 557"/>
                  <a:gd name="T66" fmla="*/ 572 w 682"/>
                  <a:gd name="T67" fmla="*/ 240 h 557"/>
                  <a:gd name="T68" fmla="*/ 599 w 682"/>
                  <a:gd name="T69" fmla="*/ 283 h 557"/>
                  <a:gd name="T70" fmla="*/ 645 w 682"/>
                  <a:gd name="T71" fmla="*/ 300 h 557"/>
                  <a:gd name="T72" fmla="*/ 680 w 682"/>
                  <a:gd name="T73" fmla="*/ 295 h 557"/>
                  <a:gd name="T74" fmla="*/ 664 w 682"/>
                  <a:gd name="T75" fmla="*/ 340 h 557"/>
                  <a:gd name="T76" fmla="*/ 599 w 682"/>
                  <a:gd name="T77" fmla="*/ 407 h 557"/>
                  <a:gd name="T78" fmla="*/ 548 w 682"/>
                  <a:gd name="T79" fmla="*/ 485 h 557"/>
                  <a:gd name="T80" fmla="*/ 556 w 682"/>
                  <a:gd name="T81" fmla="*/ 508 h 557"/>
                  <a:gd name="T82" fmla="*/ 435 w 682"/>
                  <a:gd name="T83" fmla="*/ 556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82" h="557">
                    <a:moveTo>
                      <a:pt x="435" y="556"/>
                    </a:moveTo>
                    <a:lnTo>
                      <a:pt x="481" y="464"/>
                    </a:lnTo>
                    <a:lnTo>
                      <a:pt x="473" y="449"/>
                    </a:lnTo>
                    <a:lnTo>
                      <a:pt x="486" y="451"/>
                    </a:lnTo>
                    <a:lnTo>
                      <a:pt x="495" y="441"/>
                    </a:lnTo>
                    <a:lnTo>
                      <a:pt x="500" y="413"/>
                    </a:lnTo>
                    <a:lnTo>
                      <a:pt x="500" y="371"/>
                    </a:lnTo>
                    <a:lnTo>
                      <a:pt x="309" y="287"/>
                    </a:lnTo>
                    <a:lnTo>
                      <a:pt x="296" y="308"/>
                    </a:lnTo>
                    <a:lnTo>
                      <a:pt x="282" y="346"/>
                    </a:lnTo>
                    <a:lnTo>
                      <a:pt x="396" y="557"/>
                    </a:lnTo>
                    <a:lnTo>
                      <a:pt x="303" y="556"/>
                    </a:lnTo>
                    <a:lnTo>
                      <a:pt x="304" y="536"/>
                    </a:lnTo>
                    <a:cubicBezTo>
                      <a:pt x="284" y="520"/>
                      <a:pt x="296" y="510"/>
                      <a:pt x="282" y="494"/>
                    </a:cubicBezTo>
                    <a:cubicBezTo>
                      <a:pt x="276" y="475"/>
                      <a:pt x="267" y="468"/>
                      <a:pt x="253" y="451"/>
                    </a:cubicBezTo>
                    <a:cubicBezTo>
                      <a:pt x="249" y="447"/>
                      <a:pt x="245" y="443"/>
                      <a:pt x="242" y="439"/>
                    </a:cubicBezTo>
                    <a:lnTo>
                      <a:pt x="237" y="432"/>
                    </a:lnTo>
                    <a:cubicBezTo>
                      <a:pt x="237" y="432"/>
                      <a:pt x="245" y="413"/>
                      <a:pt x="245" y="413"/>
                    </a:cubicBezTo>
                    <a:cubicBezTo>
                      <a:pt x="247" y="409"/>
                      <a:pt x="250" y="401"/>
                      <a:pt x="250" y="401"/>
                    </a:cubicBezTo>
                    <a:cubicBezTo>
                      <a:pt x="249" y="399"/>
                      <a:pt x="247" y="397"/>
                      <a:pt x="247" y="394"/>
                    </a:cubicBezTo>
                    <a:cubicBezTo>
                      <a:pt x="248" y="390"/>
                      <a:pt x="253" y="382"/>
                      <a:pt x="253" y="382"/>
                    </a:cubicBezTo>
                    <a:cubicBezTo>
                      <a:pt x="243" y="370"/>
                      <a:pt x="237" y="371"/>
                      <a:pt x="220" y="375"/>
                    </a:cubicBezTo>
                    <a:cubicBezTo>
                      <a:pt x="217" y="371"/>
                      <a:pt x="210" y="369"/>
                      <a:pt x="207" y="365"/>
                    </a:cubicBezTo>
                    <a:cubicBezTo>
                      <a:pt x="185" y="337"/>
                      <a:pt x="216" y="363"/>
                      <a:pt x="194" y="346"/>
                    </a:cubicBezTo>
                    <a:cubicBezTo>
                      <a:pt x="167" y="349"/>
                      <a:pt x="179" y="346"/>
                      <a:pt x="156" y="352"/>
                    </a:cubicBezTo>
                    <a:cubicBezTo>
                      <a:pt x="153" y="353"/>
                      <a:pt x="148" y="354"/>
                      <a:pt x="148" y="354"/>
                    </a:cubicBezTo>
                    <a:cubicBezTo>
                      <a:pt x="146" y="356"/>
                      <a:pt x="145" y="359"/>
                      <a:pt x="142" y="361"/>
                    </a:cubicBezTo>
                    <a:cubicBezTo>
                      <a:pt x="138" y="363"/>
                      <a:pt x="126" y="365"/>
                      <a:pt x="126" y="365"/>
                    </a:cubicBezTo>
                    <a:cubicBezTo>
                      <a:pt x="105" y="354"/>
                      <a:pt x="116" y="355"/>
                      <a:pt x="94" y="361"/>
                    </a:cubicBezTo>
                    <a:cubicBezTo>
                      <a:pt x="89" y="362"/>
                      <a:pt x="78" y="365"/>
                      <a:pt x="78" y="365"/>
                    </a:cubicBezTo>
                    <a:cubicBezTo>
                      <a:pt x="62" y="383"/>
                      <a:pt x="46" y="346"/>
                      <a:pt x="35" y="337"/>
                    </a:cubicBezTo>
                    <a:cubicBezTo>
                      <a:pt x="32" y="330"/>
                      <a:pt x="24" y="320"/>
                      <a:pt x="22" y="312"/>
                    </a:cubicBezTo>
                    <a:cubicBezTo>
                      <a:pt x="20" y="308"/>
                      <a:pt x="22" y="303"/>
                      <a:pt x="19" y="300"/>
                    </a:cubicBezTo>
                    <a:cubicBezTo>
                      <a:pt x="17" y="297"/>
                      <a:pt x="13" y="297"/>
                      <a:pt x="11" y="295"/>
                    </a:cubicBezTo>
                    <a:cubicBezTo>
                      <a:pt x="3" y="277"/>
                      <a:pt x="15" y="306"/>
                      <a:pt x="5" y="276"/>
                    </a:cubicBezTo>
                    <a:cubicBezTo>
                      <a:pt x="4" y="272"/>
                      <a:pt x="0" y="264"/>
                      <a:pt x="0" y="264"/>
                    </a:cubicBezTo>
                    <a:cubicBezTo>
                      <a:pt x="3" y="253"/>
                      <a:pt x="2" y="248"/>
                      <a:pt x="13" y="243"/>
                    </a:cubicBezTo>
                    <a:cubicBezTo>
                      <a:pt x="20" y="221"/>
                      <a:pt x="17" y="231"/>
                      <a:pt x="24" y="213"/>
                    </a:cubicBezTo>
                    <a:cubicBezTo>
                      <a:pt x="26" y="209"/>
                      <a:pt x="30" y="200"/>
                      <a:pt x="30" y="200"/>
                    </a:cubicBezTo>
                    <a:cubicBezTo>
                      <a:pt x="26" y="192"/>
                      <a:pt x="24" y="191"/>
                      <a:pt x="32" y="181"/>
                    </a:cubicBezTo>
                    <a:cubicBezTo>
                      <a:pt x="36" y="177"/>
                      <a:pt x="43" y="169"/>
                      <a:pt x="43" y="169"/>
                    </a:cubicBezTo>
                    <a:cubicBezTo>
                      <a:pt x="37" y="155"/>
                      <a:pt x="36" y="153"/>
                      <a:pt x="51" y="143"/>
                    </a:cubicBezTo>
                    <a:cubicBezTo>
                      <a:pt x="56" y="140"/>
                      <a:pt x="67" y="135"/>
                      <a:pt x="67" y="135"/>
                    </a:cubicBezTo>
                    <a:cubicBezTo>
                      <a:pt x="73" y="129"/>
                      <a:pt x="75" y="122"/>
                      <a:pt x="81" y="116"/>
                    </a:cubicBezTo>
                    <a:cubicBezTo>
                      <a:pt x="89" y="107"/>
                      <a:pt x="102" y="105"/>
                      <a:pt x="113" y="99"/>
                    </a:cubicBezTo>
                    <a:cubicBezTo>
                      <a:pt x="125" y="85"/>
                      <a:pt x="149" y="76"/>
                      <a:pt x="167" y="67"/>
                    </a:cubicBezTo>
                    <a:cubicBezTo>
                      <a:pt x="174" y="59"/>
                      <a:pt x="175" y="50"/>
                      <a:pt x="188" y="46"/>
                    </a:cubicBezTo>
                    <a:cubicBezTo>
                      <a:pt x="198" y="39"/>
                      <a:pt x="208" y="36"/>
                      <a:pt x="220" y="30"/>
                    </a:cubicBezTo>
                    <a:cubicBezTo>
                      <a:pt x="223" y="28"/>
                      <a:pt x="228" y="25"/>
                      <a:pt x="228" y="25"/>
                    </a:cubicBezTo>
                    <a:cubicBezTo>
                      <a:pt x="237" y="16"/>
                      <a:pt x="245" y="10"/>
                      <a:pt x="258" y="6"/>
                    </a:cubicBezTo>
                    <a:cubicBezTo>
                      <a:pt x="269" y="31"/>
                      <a:pt x="301" y="6"/>
                      <a:pt x="320" y="4"/>
                    </a:cubicBezTo>
                    <a:cubicBezTo>
                      <a:pt x="334" y="3"/>
                      <a:pt x="349" y="3"/>
                      <a:pt x="363" y="2"/>
                    </a:cubicBezTo>
                    <a:cubicBezTo>
                      <a:pt x="369" y="3"/>
                      <a:pt x="376" y="5"/>
                      <a:pt x="382" y="4"/>
                    </a:cubicBezTo>
                    <a:cubicBezTo>
                      <a:pt x="387" y="4"/>
                      <a:pt x="398" y="0"/>
                      <a:pt x="398" y="0"/>
                    </a:cubicBezTo>
                    <a:cubicBezTo>
                      <a:pt x="415" y="8"/>
                      <a:pt x="406" y="16"/>
                      <a:pt x="400" y="30"/>
                    </a:cubicBezTo>
                    <a:cubicBezTo>
                      <a:pt x="398" y="34"/>
                      <a:pt x="384" y="34"/>
                      <a:pt x="384" y="34"/>
                    </a:cubicBezTo>
                    <a:cubicBezTo>
                      <a:pt x="379" y="47"/>
                      <a:pt x="398" y="51"/>
                      <a:pt x="411" y="55"/>
                    </a:cubicBezTo>
                    <a:cubicBezTo>
                      <a:pt x="419" y="72"/>
                      <a:pt x="421" y="79"/>
                      <a:pt x="443" y="84"/>
                    </a:cubicBezTo>
                    <a:cubicBezTo>
                      <a:pt x="461" y="71"/>
                      <a:pt x="435" y="65"/>
                      <a:pt x="468" y="57"/>
                    </a:cubicBezTo>
                    <a:cubicBezTo>
                      <a:pt x="482" y="61"/>
                      <a:pt x="485" y="70"/>
                      <a:pt x="497" y="74"/>
                    </a:cubicBezTo>
                    <a:cubicBezTo>
                      <a:pt x="505" y="76"/>
                      <a:pt x="513" y="78"/>
                      <a:pt x="521" y="80"/>
                    </a:cubicBezTo>
                    <a:cubicBezTo>
                      <a:pt x="524" y="81"/>
                      <a:pt x="529" y="82"/>
                      <a:pt x="529" y="82"/>
                    </a:cubicBezTo>
                    <a:cubicBezTo>
                      <a:pt x="547" y="78"/>
                      <a:pt x="547" y="76"/>
                      <a:pt x="562" y="84"/>
                    </a:cubicBezTo>
                    <a:cubicBezTo>
                      <a:pt x="566" y="95"/>
                      <a:pt x="565" y="86"/>
                      <a:pt x="559" y="97"/>
                    </a:cubicBezTo>
                    <a:cubicBezTo>
                      <a:pt x="557" y="101"/>
                      <a:pt x="554" y="110"/>
                      <a:pt x="554" y="110"/>
                    </a:cubicBezTo>
                    <a:cubicBezTo>
                      <a:pt x="556" y="132"/>
                      <a:pt x="556" y="168"/>
                      <a:pt x="572" y="188"/>
                    </a:cubicBezTo>
                    <a:cubicBezTo>
                      <a:pt x="568" y="198"/>
                      <a:pt x="564" y="208"/>
                      <a:pt x="562" y="219"/>
                    </a:cubicBezTo>
                    <a:cubicBezTo>
                      <a:pt x="564" y="227"/>
                      <a:pt x="569" y="233"/>
                      <a:pt x="572" y="240"/>
                    </a:cubicBezTo>
                    <a:cubicBezTo>
                      <a:pt x="573" y="247"/>
                      <a:pt x="572" y="254"/>
                      <a:pt x="575" y="259"/>
                    </a:cubicBezTo>
                    <a:cubicBezTo>
                      <a:pt x="577" y="263"/>
                      <a:pt x="595" y="272"/>
                      <a:pt x="599" y="283"/>
                    </a:cubicBezTo>
                    <a:cubicBezTo>
                      <a:pt x="594" y="295"/>
                      <a:pt x="603" y="306"/>
                      <a:pt x="618" y="310"/>
                    </a:cubicBezTo>
                    <a:cubicBezTo>
                      <a:pt x="630" y="307"/>
                      <a:pt x="638" y="308"/>
                      <a:pt x="645" y="300"/>
                    </a:cubicBezTo>
                    <a:cubicBezTo>
                      <a:pt x="660" y="302"/>
                      <a:pt x="663" y="303"/>
                      <a:pt x="672" y="293"/>
                    </a:cubicBezTo>
                    <a:cubicBezTo>
                      <a:pt x="675" y="294"/>
                      <a:pt x="679" y="293"/>
                      <a:pt x="680" y="295"/>
                    </a:cubicBezTo>
                    <a:cubicBezTo>
                      <a:pt x="682" y="301"/>
                      <a:pt x="674" y="321"/>
                      <a:pt x="672" y="327"/>
                    </a:cubicBezTo>
                    <a:cubicBezTo>
                      <a:pt x="668" y="340"/>
                      <a:pt x="671" y="326"/>
                      <a:pt x="664" y="340"/>
                    </a:cubicBezTo>
                    <a:cubicBezTo>
                      <a:pt x="652" y="360"/>
                      <a:pt x="646" y="381"/>
                      <a:pt x="621" y="394"/>
                    </a:cubicBezTo>
                    <a:cubicBezTo>
                      <a:pt x="614" y="402"/>
                      <a:pt x="609" y="402"/>
                      <a:pt x="599" y="407"/>
                    </a:cubicBezTo>
                    <a:cubicBezTo>
                      <a:pt x="590" y="418"/>
                      <a:pt x="579" y="429"/>
                      <a:pt x="567" y="439"/>
                    </a:cubicBezTo>
                    <a:cubicBezTo>
                      <a:pt x="560" y="454"/>
                      <a:pt x="555" y="470"/>
                      <a:pt x="548" y="485"/>
                    </a:cubicBezTo>
                    <a:cubicBezTo>
                      <a:pt x="549" y="489"/>
                      <a:pt x="550" y="492"/>
                      <a:pt x="551" y="496"/>
                    </a:cubicBezTo>
                    <a:cubicBezTo>
                      <a:pt x="552" y="500"/>
                      <a:pt x="556" y="508"/>
                      <a:pt x="556" y="508"/>
                    </a:cubicBezTo>
                    <a:cubicBezTo>
                      <a:pt x="559" y="524"/>
                      <a:pt x="562" y="546"/>
                      <a:pt x="576" y="557"/>
                    </a:cubicBezTo>
                    <a:lnTo>
                      <a:pt x="435" y="55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9" name="Freeform 221"/>
              <p:cNvSpPr>
                <a:spLocks/>
              </p:cNvSpPr>
              <p:nvPr userDrawn="1"/>
            </p:nvSpPr>
            <p:spPr bwMode="ltGray">
              <a:xfrm>
                <a:off x="727" y="495"/>
                <a:ext cx="382" cy="540"/>
              </a:xfrm>
              <a:custGeom>
                <a:avLst/>
                <a:gdLst>
                  <a:gd name="T0" fmla="*/ 243 w 257"/>
                  <a:gd name="T1" fmla="*/ 347 h 347"/>
                  <a:gd name="T2" fmla="*/ 233 w 257"/>
                  <a:gd name="T3" fmla="*/ 301 h 347"/>
                  <a:gd name="T4" fmla="*/ 217 w 257"/>
                  <a:gd name="T5" fmla="*/ 288 h 347"/>
                  <a:gd name="T6" fmla="*/ 215 w 257"/>
                  <a:gd name="T7" fmla="*/ 269 h 347"/>
                  <a:gd name="T8" fmla="*/ 209 w 257"/>
                  <a:gd name="T9" fmla="*/ 254 h 347"/>
                  <a:gd name="T10" fmla="*/ 209 w 257"/>
                  <a:gd name="T11" fmla="*/ 229 h 347"/>
                  <a:gd name="T12" fmla="*/ 207 w 257"/>
                  <a:gd name="T13" fmla="*/ 214 h 347"/>
                  <a:gd name="T14" fmla="*/ 228 w 257"/>
                  <a:gd name="T15" fmla="*/ 202 h 347"/>
                  <a:gd name="T16" fmla="*/ 257 w 257"/>
                  <a:gd name="T17" fmla="*/ 197 h 347"/>
                  <a:gd name="T18" fmla="*/ 257 w 257"/>
                  <a:gd name="T19" fmla="*/ 136 h 347"/>
                  <a:gd name="T20" fmla="*/ 54 w 257"/>
                  <a:gd name="T21" fmla="*/ 96 h 347"/>
                  <a:gd name="T22" fmla="*/ 32 w 257"/>
                  <a:gd name="T23" fmla="*/ 98 h 347"/>
                  <a:gd name="T24" fmla="*/ 16 w 257"/>
                  <a:gd name="T25" fmla="*/ 102 h 347"/>
                  <a:gd name="T26" fmla="*/ 0 w 257"/>
                  <a:gd name="T27" fmla="*/ 149 h 347"/>
                  <a:gd name="T28" fmla="*/ 93 w 257"/>
                  <a:gd name="T29" fmla="*/ 346 h 347"/>
                  <a:gd name="T30" fmla="*/ 243 w 257"/>
                  <a:gd name="T31" fmla="*/ 34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7" h="347">
                    <a:moveTo>
                      <a:pt x="243" y="347"/>
                    </a:moveTo>
                    <a:lnTo>
                      <a:pt x="233" y="301"/>
                    </a:lnTo>
                    <a:lnTo>
                      <a:pt x="217" y="288"/>
                    </a:lnTo>
                    <a:lnTo>
                      <a:pt x="215" y="269"/>
                    </a:lnTo>
                    <a:lnTo>
                      <a:pt x="209" y="254"/>
                    </a:lnTo>
                    <a:lnTo>
                      <a:pt x="209" y="229"/>
                    </a:lnTo>
                    <a:lnTo>
                      <a:pt x="207" y="214"/>
                    </a:lnTo>
                    <a:lnTo>
                      <a:pt x="228" y="202"/>
                    </a:lnTo>
                    <a:lnTo>
                      <a:pt x="257" y="197"/>
                    </a:lnTo>
                    <a:lnTo>
                      <a:pt x="257" y="136"/>
                    </a:lnTo>
                    <a:cubicBezTo>
                      <a:pt x="209" y="119"/>
                      <a:pt x="13" y="0"/>
                      <a:pt x="54" y="96"/>
                    </a:cubicBezTo>
                    <a:cubicBezTo>
                      <a:pt x="36" y="106"/>
                      <a:pt x="57" y="97"/>
                      <a:pt x="32" y="98"/>
                    </a:cubicBezTo>
                    <a:cubicBezTo>
                      <a:pt x="27" y="99"/>
                      <a:pt x="16" y="102"/>
                      <a:pt x="16" y="102"/>
                    </a:cubicBezTo>
                    <a:lnTo>
                      <a:pt x="0" y="149"/>
                    </a:lnTo>
                    <a:lnTo>
                      <a:pt x="93" y="346"/>
                    </a:lnTo>
                    <a:lnTo>
                      <a:pt x="243" y="347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hlink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0" name="Freeform 222"/>
              <p:cNvSpPr>
                <a:spLocks/>
              </p:cNvSpPr>
              <p:nvPr userDrawn="1"/>
            </p:nvSpPr>
            <p:spPr bwMode="ltGray">
              <a:xfrm>
                <a:off x="1400" y="896"/>
                <a:ext cx="16" cy="29"/>
              </a:xfrm>
              <a:custGeom>
                <a:avLst/>
                <a:gdLst>
                  <a:gd name="T0" fmla="*/ 7 w 19"/>
                  <a:gd name="T1" fmla="*/ 25 h 37"/>
                  <a:gd name="T2" fmla="*/ 19 w 19"/>
                  <a:gd name="T3" fmla="*/ 21 h 37"/>
                  <a:gd name="T4" fmla="*/ 7 w 19"/>
                  <a:gd name="T5" fmla="*/ 2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37">
                    <a:moveTo>
                      <a:pt x="7" y="25"/>
                    </a:moveTo>
                    <a:cubicBezTo>
                      <a:pt x="0" y="4"/>
                      <a:pt x="12" y="0"/>
                      <a:pt x="19" y="21"/>
                    </a:cubicBezTo>
                    <a:cubicBezTo>
                      <a:pt x="14" y="37"/>
                      <a:pt x="18" y="36"/>
                      <a:pt x="7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1" name="Freeform 223"/>
              <p:cNvSpPr>
                <a:spLocks/>
              </p:cNvSpPr>
              <p:nvPr userDrawn="1"/>
            </p:nvSpPr>
            <p:spPr bwMode="ltGray">
              <a:xfrm>
                <a:off x="1379" y="617"/>
                <a:ext cx="21" cy="17"/>
              </a:xfrm>
              <a:custGeom>
                <a:avLst/>
                <a:gdLst>
                  <a:gd name="T0" fmla="*/ 12 w 22"/>
                  <a:gd name="T1" fmla="*/ 12 h 20"/>
                  <a:gd name="T2" fmla="*/ 16 w 22"/>
                  <a:gd name="T3" fmla="*/ 0 h 20"/>
                  <a:gd name="T4" fmla="*/ 20 w 22"/>
                  <a:gd name="T5" fmla="*/ 12 h 20"/>
                  <a:gd name="T6" fmla="*/ 8 w 22"/>
                  <a:gd name="T7" fmla="*/ 20 h 20"/>
                  <a:gd name="T8" fmla="*/ 12 w 22"/>
                  <a:gd name="T9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0">
                    <a:moveTo>
                      <a:pt x="12" y="12"/>
                    </a:moveTo>
                    <a:cubicBezTo>
                      <a:pt x="13" y="8"/>
                      <a:pt x="12" y="0"/>
                      <a:pt x="16" y="0"/>
                    </a:cubicBezTo>
                    <a:cubicBezTo>
                      <a:pt x="20" y="0"/>
                      <a:pt x="22" y="8"/>
                      <a:pt x="20" y="12"/>
                    </a:cubicBezTo>
                    <a:cubicBezTo>
                      <a:pt x="18" y="16"/>
                      <a:pt x="12" y="17"/>
                      <a:pt x="8" y="20"/>
                    </a:cubicBezTo>
                    <a:cubicBezTo>
                      <a:pt x="3" y="5"/>
                      <a:pt x="0" y="6"/>
                      <a:pt x="12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2" name="Freeform 224"/>
              <p:cNvSpPr>
                <a:spLocks/>
              </p:cNvSpPr>
              <p:nvPr userDrawn="1"/>
            </p:nvSpPr>
            <p:spPr bwMode="ltGray">
              <a:xfrm>
                <a:off x="453" y="275"/>
                <a:ext cx="58" cy="24"/>
              </a:xfrm>
              <a:custGeom>
                <a:avLst/>
                <a:gdLst>
                  <a:gd name="T0" fmla="*/ 24 w 57"/>
                  <a:gd name="T1" fmla="*/ 18 h 30"/>
                  <a:gd name="T2" fmla="*/ 32 w 57"/>
                  <a:gd name="T3" fmla="*/ 6 h 30"/>
                  <a:gd name="T4" fmla="*/ 36 w 57"/>
                  <a:gd name="T5" fmla="*/ 30 h 30"/>
                  <a:gd name="T6" fmla="*/ 24 w 57"/>
                  <a:gd name="T7" fmla="*/ 1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30">
                    <a:moveTo>
                      <a:pt x="24" y="18"/>
                    </a:moveTo>
                    <a:cubicBezTo>
                      <a:pt x="0" y="10"/>
                      <a:pt x="9" y="0"/>
                      <a:pt x="32" y="6"/>
                    </a:cubicBezTo>
                    <a:cubicBezTo>
                      <a:pt x="46" y="15"/>
                      <a:pt x="57" y="23"/>
                      <a:pt x="36" y="30"/>
                    </a:cubicBezTo>
                    <a:cubicBezTo>
                      <a:pt x="21" y="25"/>
                      <a:pt x="24" y="30"/>
                      <a:pt x="24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3" name="Freeform 225"/>
              <p:cNvSpPr>
                <a:spLocks/>
              </p:cNvSpPr>
              <p:nvPr userDrawn="1"/>
            </p:nvSpPr>
            <p:spPr bwMode="ltGray">
              <a:xfrm>
                <a:off x="1161" y="50"/>
                <a:ext cx="691" cy="569"/>
              </a:xfrm>
              <a:custGeom>
                <a:avLst/>
                <a:gdLst>
                  <a:gd name="T0" fmla="*/ 473 w 693"/>
                  <a:gd name="T1" fmla="*/ 464 h 696"/>
                  <a:gd name="T2" fmla="*/ 393 w 693"/>
                  <a:gd name="T3" fmla="*/ 452 h 696"/>
                  <a:gd name="T4" fmla="*/ 325 w 693"/>
                  <a:gd name="T5" fmla="*/ 412 h 696"/>
                  <a:gd name="T6" fmla="*/ 265 w 693"/>
                  <a:gd name="T7" fmla="*/ 400 h 696"/>
                  <a:gd name="T8" fmla="*/ 237 w 693"/>
                  <a:gd name="T9" fmla="*/ 416 h 696"/>
                  <a:gd name="T10" fmla="*/ 261 w 693"/>
                  <a:gd name="T11" fmla="*/ 428 h 696"/>
                  <a:gd name="T12" fmla="*/ 293 w 693"/>
                  <a:gd name="T13" fmla="*/ 468 h 696"/>
                  <a:gd name="T14" fmla="*/ 321 w 693"/>
                  <a:gd name="T15" fmla="*/ 476 h 696"/>
                  <a:gd name="T16" fmla="*/ 333 w 693"/>
                  <a:gd name="T17" fmla="*/ 536 h 696"/>
                  <a:gd name="T18" fmla="*/ 313 w 693"/>
                  <a:gd name="T19" fmla="*/ 552 h 696"/>
                  <a:gd name="T20" fmla="*/ 261 w 693"/>
                  <a:gd name="T21" fmla="*/ 616 h 696"/>
                  <a:gd name="T22" fmla="*/ 225 w 693"/>
                  <a:gd name="T23" fmla="*/ 628 h 696"/>
                  <a:gd name="T24" fmla="*/ 97 w 693"/>
                  <a:gd name="T25" fmla="*/ 696 h 696"/>
                  <a:gd name="T26" fmla="*/ 77 w 693"/>
                  <a:gd name="T27" fmla="*/ 616 h 696"/>
                  <a:gd name="T28" fmla="*/ 45 w 693"/>
                  <a:gd name="T29" fmla="*/ 524 h 696"/>
                  <a:gd name="T30" fmla="*/ 33 w 693"/>
                  <a:gd name="T31" fmla="*/ 448 h 696"/>
                  <a:gd name="T32" fmla="*/ 53 w 693"/>
                  <a:gd name="T33" fmla="*/ 344 h 696"/>
                  <a:gd name="T34" fmla="*/ 17 w 693"/>
                  <a:gd name="T35" fmla="*/ 392 h 696"/>
                  <a:gd name="T36" fmla="*/ 81 w 693"/>
                  <a:gd name="T37" fmla="*/ 280 h 696"/>
                  <a:gd name="T38" fmla="*/ 113 w 693"/>
                  <a:gd name="T39" fmla="*/ 204 h 696"/>
                  <a:gd name="T40" fmla="*/ 37 w 693"/>
                  <a:gd name="T41" fmla="*/ 204 h 696"/>
                  <a:gd name="T42" fmla="*/ 1 w 693"/>
                  <a:gd name="T43" fmla="*/ 196 h 696"/>
                  <a:gd name="T44" fmla="*/ 25 w 693"/>
                  <a:gd name="T45" fmla="*/ 140 h 696"/>
                  <a:gd name="T46" fmla="*/ 97 w 693"/>
                  <a:gd name="T47" fmla="*/ 112 h 696"/>
                  <a:gd name="T48" fmla="*/ 221 w 693"/>
                  <a:gd name="T49" fmla="*/ 124 h 696"/>
                  <a:gd name="T50" fmla="*/ 229 w 693"/>
                  <a:gd name="T51" fmla="*/ 64 h 696"/>
                  <a:gd name="T52" fmla="*/ 261 w 693"/>
                  <a:gd name="T53" fmla="*/ 0 h 696"/>
                  <a:gd name="T54" fmla="*/ 357 w 693"/>
                  <a:gd name="T55" fmla="*/ 44 h 696"/>
                  <a:gd name="T56" fmla="*/ 329 w 693"/>
                  <a:gd name="T57" fmla="*/ 88 h 696"/>
                  <a:gd name="T58" fmla="*/ 301 w 693"/>
                  <a:gd name="T59" fmla="*/ 176 h 696"/>
                  <a:gd name="T60" fmla="*/ 361 w 693"/>
                  <a:gd name="T61" fmla="*/ 192 h 696"/>
                  <a:gd name="T62" fmla="*/ 373 w 693"/>
                  <a:gd name="T63" fmla="*/ 136 h 696"/>
                  <a:gd name="T64" fmla="*/ 417 w 693"/>
                  <a:gd name="T65" fmla="*/ 92 h 696"/>
                  <a:gd name="T66" fmla="*/ 497 w 693"/>
                  <a:gd name="T67" fmla="*/ 88 h 696"/>
                  <a:gd name="T68" fmla="*/ 529 w 693"/>
                  <a:gd name="T69" fmla="*/ 52 h 696"/>
                  <a:gd name="T70" fmla="*/ 541 w 693"/>
                  <a:gd name="T71" fmla="*/ 460 h 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93" h="696">
                    <a:moveTo>
                      <a:pt x="541" y="460"/>
                    </a:moveTo>
                    <a:lnTo>
                      <a:pt x="473" y="464"/>
                    </a:lnTo>
                    <a:lnTo>
                      <a:pt x="441" y="452"/>
                    </a:lnTo>
                    <a:lnTo>
                      <a:pt x="393" y="452"/>
                    </a:lnTo>
                    <a:cubicBezTo>
                      <a:pt x="365" y="448"/>
                      <a:pt x="360" y="444"/>
                      <a:pt x="337" y="436"/>
                    </a:cubicBezTo>
                    <a:cubicBezTo>
                      <a:pt x="336" y="432"/>
                      <a:pt x="330" y="413"/>
                      <a:pt x="325" y="412"/>
                    </a:cubicBezTo>
                    <a:cubicBezTo>
                      <a:pt x="317" y="411"/>
                      <a:pt x="301" y="420"/>
                      <a:pt x="301" y="420"/>
                    </a:cubicBezTo>
                    <a:cubicBezTo>
                      <a:pt x="289" y="412"/>
                      <a:pt x="277" y="408"/>
                      <a:pt x="265" y="400"/>
                    </a:cubicBezTo>
                    <a:cubicBezTo>
                      <a:pt x="252" y="380"/>
                      <a:pt x="256" y="356"/>
                      <a:pt x="233" y="348"/>
                    </a:cubicBezTo>
                    <a:cubicBezTo>
                      <a:pt x="217" y="372"/>
                      <a:pt x="221" y="392"/>
                      <a:pt x="237" y="416"/>
                    </a:cubicBezTo>
                    <a:cubicBezTo>
                      <a:pt x="234" y="428"/>
                      <a:pt x="228" y="445"/>
                      <a:pt x="237" y="444"/>
                    </a:cubicBezTo>
                    <a:cubicBezTo>
                      <a:pt x="247" y="443"/>
                      <a:pt x="261" y="428"/>
                      <a:pt x="261" y="428"/>
                    </a:cubicBezTo>
                    <a:cubicBezTo>
                      <a:pt x="258" y="450"/>
                      <a:pt x="243" y="475"/>
                      <a:pt x="269" y="484"/>
                    </a:cubicBezTo>
                    <a:cubicBezTo>
                      <a:pt x="277" y="479"/>
                      <a:pt x="288" y="476"/>
                      <a:pt x="293" y="468"/>
                    </a:cubicBezTo>
                    <a:cubicBezTo>
                      <a:pt x="302" y="454"/>
                      <a:pt x="303" y="446"/>
                      <a:pt x="317" y="436"/>
                    </a:cubicBezTo>
                    <a:cubicBezTo>
                      <a:pt x="315" y="448"/>
                      <a:pt x="306" y="467"/>
                      <a:pt x="321" y="476"/>
                    </a:cubicBezTo>
                    <a:cubicBezTo>
                      <a:pt x="328" y="480"/>
                      <a:pt x="345" y="484"/>
                      <a:pt x="345" y="484"/>
                    </a:cubicBezTo>
                    <a:cubicBezTo>
                      <a:pt x="382" y="472"/>
                      <a:pt x="347" y="527"/>
                      <a:pt x="333" y="536"/>
                    </a:cubicBezTo>
                    <a:cubicBezTo>
                      <a:pt x="330" y="540"/>
                      <a:pt x="329" y="545"/>
                      <a:pt x="325" y="548"/>
                    </a:cubicBezTo>
                    <a:cubicBezTo>
                      <a:pt x="322" y="551"/>
                      <a:pt x="316" y="549"/>
                      <a:pt x="313" y="552"/>
                    </a:cubicBezTo>
                    <a:cubicBezTo>
                      <a:pt x="300" y="565"/>
                      <a:pt x="320" y="575"/>
                      <a:pt x="293" y="584"/>
                    </a:cubicBezTo>
                    <a:cubicBezTo>
                      <a:pt x="286" y="595"/>
                      <a:pt x="272" y="610"/>
                      <a:pt x="261" y="616"/>
                    </a:cubicBezTo>
                    <a:cubicBezTo>
                      <a:pt x="254" y="620"/>
                      <a:pt x="245" y="621"/>
                      <a:pt x="237" y="624"/>
                    </a:cubicBezTo>
                    <a:cubicBezTo>
                      <a:pt x="233" y="625"/>
                      <a:pt x="225" y="628"/>
                      <a:pt x="225" y="628"/>
                    </a:cubicBezTo>
                    <a:cubicBezTo>
                      <a:pt x="215" y="659"/>
                      <a:pt x="212" y="652"/>
                      <a:pt x="173" y="656"/>
                    </a:cubicBezTo>
                    <a:cubicBezTo>
                      <a:pt x="140" y="667"/>
                      <a:pt x="132" y="687"/>
                      <a:pt x="97" y="696"/>
                    </a:cubicBezTo>
                    <a:cubicBezTo>
                      <a:pt x="77" y="691"/>
                      <a:pt x="75" y="687"/>
                      <a:pt x="81" y="668"/>
                    </a:cubicBezTo>
                    <a:cubicBezTo>
                      <a:pt x="77" y="646"/>
                      <a:pt x="72" y="639"/>
                      <a:pt x="77" y="616"/>
                    </a:cubicBezTo>
                    <a:cubicBezTo>
                      <a:pt x="73" y="598"/>
                      <a:pt x="71" y="587"/>
                      <a:pt x="61" y="572"/>
                    </a:cubicBezTo>
                    <a:cubicBezTo>
                      <a:pt x="58" y="551"/>
                      <a:pt x="51" y="543"/>
                      <a:pt x="45" y="524"/>
                    </a:cubicBezTo>
                    <a:cubicBezTo>
                      <a:pt x="52" y="502"/>
                      <a:pt x="58" y="496"/>
                      <a:pt x="49" y="472"/>
                    </a:cubicBezTo>
                    <a:cubicBezTo>
                      <a:pt x="46" y="463"/>
                      <a:pt x="33" y="448"/>
                      <a:pt x="33" y="448"/>
                    </a:cubicBezTo>
                    <a:cubicBezTo>
                      <a:pt x="42" y="422"/>
                      <a:pt x="42" y="408"/>
                      <a:pt x="33" y="380"/>
                    </a:cubicBezTo>
                    <a:cubicBezTo>
                      <a:pt x="49" y="369"/>
                      <a:pt x="48" y="362"/>
                      <a:pt x="53" y="344"/>
                    </a:cubicBezTo>
                    <a:cubicBezTo>
                      <a:pt x="47" y="327"/>
                      <a:pt x="49" y="308"/>
                      <a:pt x="33" y="332"/>
                    </a:cubicBezTo>
                    <a:cubicBezTo>
                      <a:pt x="40" y="353"/>
                      <a:pt x="29" y="374"/>
                      <a:pt x="17" y="392"/>
                    </a:cubicBezTo>
                    <a:cubicBezTo>
                      <a:pt x="6" y="360"/>
                      <a:pt x="10" y="340"/>
                      <a:pt x="13" y="304"/>
                    </a:cubicBezTo>
                    <a:cubicBezTo>
                      <a:pt x="44" y="314"/>
                      <a:pt x="54" y="289"/>
                      <a:pt x="81" y="280"/>
                    </a:cubicBezTo>
                    <a:cubicBezTo>
                      <a:pt x="94" y="261"/>
                      <a:pt x="85" y="242"/>
                      <a:pt x="105" y="228"/>
                    </a:cubicBezTo>
                    <a:cubicBezTo>
                      <a:pt x="108" y="220"/>
                      <a:pt x="110" y="212"/>
                      <a:pt x="113" y="204"/>
                    </a:cubicBezTo>
                    <a:cubicBezTo>
                      <a:pt x="116" y="196"/>
                      <a:pt x="89" y="196"/>
                      <a:pt x="89" y="196"/>
                    </a:cubicBezTo>
                    <a:cubicBezTo>
                      <a:pt x="81" y="221"/>
                      <a:pt x="58" y="211"/>
                      <a:pt x="37" y="204"/>
                    </a:cubicBezTo>
                    <a:cubicBezTo>
                      <a:pt x="33" y="207"/>
                      <a:pt x="30" y="213"/>
                      <a:pt x="25" y="212"/>
                    </a:cubicBezTo>
                    <a:cubicBezTo>
                      <a:pt x="16" y="210"/>
                      <a:pt x="1" y="196"/>
                      <a:pt x="1" y="196"/>
                    </a:cubicBezTo>
                    <a:cubicBezTo>
                      <a:pt x="4" y="186"/>
                      <a:pt x="4" y="174"/>
                      <a:pt x="9" y="164"/>
                    </a:cubicBezTo>
                    <a:cubicBezTo>
                      <a:pt x="13" y="155"/>
                      <a:pt x="25" y="140"/>
                      <a:pt x="25" y="140"/>
                    </a:cubicBezTo>
                    <a:cubicBezTo>
                      <a:pt x="0" y="132"/>
                      <a:pt x="25" y="128"/>
                      <a:pt x="37" y="124"/>
                    </a:cubicBezTo>
                    <a:cubicBezTo>
                      <a:pt x="58" y="131"/>
                      <a:pt x="75" y="116"/>
                      <a:pt x="97" y="112"/>
                    </a:cubicBezTo>
                    <a:cubicBezTo>
                      <a:pt x="135" y="87"/>
                      <a:pt x="159" y="122"/>
                      <a:pt x="197" y="132"/>
                    </a:cubicBezTo>
                    <a:cubicBezTo>
                      <a:pt x="205" y="129"/>
                      <a:pt x="213" y="127"/>
                      <a:pt x="221" y="124"/>
                    </a:cubicBezTo>
                    <a:cubicBezTo>
                      <a:pt x="225" y="123"/>
                      <a:pt x="226" y="147"/>
                      <a:pt x="233" y="120"/>
                    </a:cubicBezTo>
                    <a:lnTo>
                      <a:pt x="229" y="64"/>
                    </a:lnTo>
                    <a:lnTo>
                      <a:pt x="209" y="40"/>
                    </a:lnTo>
                    <a:cubicBezTo>
                      <a:pt x="243" y="21"/>
                      <a:pt x="240" y="21"/>
                      <a:pt x="261" y="0"/>
                    </a:cubicBezTo>
                    <a:cubicBezTo>
                      <a:pt x="297" y="16"/>
                      <a:pt x="333" y="32"/>
                      <a:pt x="369" y="48"/>
                    </a:cubicBezTo>
                    <a:cubicBezTo>
                      <a:pt x="373" y="50"/>
                      <a:pt x="361" y="44"/>
                      <a:pt x="357" y="44"/>
                    </a:cubicBezTo>
                    <a:cubicBezTo>
                      <a:pt x="349" y="45"/>
                      <a:pt x="333" y="52"/>
                      <a:pt x="333" y="52"/>
                    </a:cubicBezTo>
                    <a:cubicBezTo>
                      <a:pt x="322" y="68"/>
                      <a:pt x="318" y="71"/>
                      <a:pt x="329" y="88"/>
                    </a:cubicBezTo>
                    <a:cubicBezTo>
                      <a:pt x="308" y="119"/>
                      <a:pt x="323" y="118"/>
                      <a:pt x="333" y="148"/>
                    </a:cubicBezTo>
                    <a:cubicBezTo>
                      <a:pt x="320" y="157"/>
                      <a:pt x="314" y="167"/>
                      <a:pt x="301" y="176"/>
                    </a:cubicBezTo>
                    <a:cubicBezTo>
                      <a:pt x="306" y="213"/>
                      <a:pt x="303" y="213"/>
                      <a:pt x="337" y="220"/>
                    </a:cubicBezTo>
                    <a:cubicBezTo>
                      <a:pt x="358" y="216"/>
                      <a:pt x="368" y="214"/>
                      <a:pt x="361" y="192"/>
                    </a:cubicBezTo>
                    <a:cubicBezTo>
                      <a:pt x="362" y="177"/>
                      <a:pt x="362" y="162"/>
                      <a:pt x="365" y="148"/>
                    </a:cubicBezTo>
                    <a:cubicBezTo>
                      <a:pt x="366" y="143"/>
                      <a:pt x="369" y="133"/>
                      <a:pt x="373" y="136"/>
                    </a:cubicBezTo>
                    <a:cubicBezTo>
                      <a:pt x="379" y="140"/>
                      <a:pt x="376" y="149"/>
                      <a:pt x="377" y="156"/>
                    </a:cubicBezTo>
                    <a:cubicBezTo>
                      <a:pt x="404" y="147"/>
                      <a:pt x="409" y="116"/>
                      <a:pt x="417" y="92"/>
                    </a:cubicBezTo>
                    <a:cubicBezTo>
                      <a:pt x="422" y="76"/>
                      <a:pt x="453" y="74"/>
                      <a:pt x="465" y="72"/>
                    </a:cubicBezTo>
                    <a:cubicBezTo>
                      <a:pt x="472" y="92"/>
                      <a:pt x="477" y="93"/>
                      <a:pt x="497" y="88"/>
                    </a:cubicBezTo>
                    <a:cubicBezTo>
                      <a:pt x="512" y="78"/>
                      <a:pt x="515" y="74"/>
                      <a:pt x="509" y="56"/>
                    </a:cubicBezTo>
                    <a:cubicBezTo>
                      <a:pt x="523" y="46"/>
                      <a:pt x="517" y="46"/>
                      <a:pt x="529" y="52"/>
                    </a:cubicBezTo>
                    <a:lnTo>
                      <a:pt x="693" y="72"/>
                    </a:lnTo>
                    <a:lnTo>
                      <a:pt x="541" y="46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4" name="Freeform 226"/>
              <p:cNvSpPr>
                <a:spLocks/>
              </p:cNvSpPr>
              <p:nvPr userDrawn="1"/>
            </p:nvSpPr>
            <p:spPr bwMode="ltGray">
              <a:xfrm>
                <a:off x="689" y="6"/>
                <a:ext cx="1386" cy="232"/>
              </a:xfrm>
              <a:custGeom>
                <a:avLst/>
                <a:gdLst>
                  <a:gd name="T0" fmla="*/ 825 w 931"/>
                  <a:gd name="T1" fmla="*/ 0 h 149"/>
                  <a:gd name="T2" fmla="*/ 143 w 931"/>
                  <a:gd name="T3" fmla="*/ 29 h 149"/>
                  <a:gd name="T4" fmla="*/ 91 w 931"/>
                  <a:gd name="T5" fmla="*/ 42 h 149"/>
                  <a:gd name="T6" fmla="*/ 62 w 931"/>
                  <a:gd name="T7" fmla="*/ 42 h 149"/>
                  <a:gd name="T8" fmla="*/ 22 w 931"/>
                  <a:gd name="T9" fmla="*/ 77 h 149"/>
                  <a:gd name="T10" fmla="*/ 0 w 931"/>
                  <a:gd name="T11" fmla="*/ 105 h 149"/>
                  <a:gd name="T12" fmla="*/ 59 w 931"/>
                  <a:gd name="T13" fmla="*/ 115 h 149"/>
                  <a:gd name="T14" fmla="*/ 97 w 931"/>
                  <a:gd name="T15" fmla="*/ 96 h 149"/>
                  <a:gd name="T16" fmla="*/ 108 w 931"/>
                  <a:gd name="T17" fmla="*/ 84 h 149"/>
                  <a:gd name="T18" fmla="*/ 167 w 931"/>
                  <a:gd name="T19" fmla="*/ 52 h 149"/>
                  <a:gd name="T20" fmla="*/ 215 w 931"/>
                  <a:gd name="T21" fmla="*/ 46 h 149"/>
                  <a:gd name="T22" fmla="*/ 237 w 931"/>
                  <a:gd name="T23" fmla="*/ 94 h 149"/>
                  <a:gd name="T24" fmla="*/ 188 w 931"/>
                  <a:gd name="T25" fmla="*/ 109 h 149"/>
                  <a:gd name="T26" fmla="*/ 231 w 931"/>
                  <a:gd name="T27" fmla="*/ 113 h 149"/>
                  <a:gd name="T28" fmla="*/ 250 w 931"/>
                  <a:gd name="T29" fmla="*/ 90 h 149"/>
                  <a:gd name="T30" fmla="*/ 266 w 931"/>
                  <a:gd name="T31" fmla="*/ 92 h 149"/>
                  <a:gd name="T32" fmla="*/ 253 w 931"/>
                  <a:gd name="T33" fmla="*/ 54 h 149"/>
                  <a:gd name="T34" fmla="*/ 266 w 931"/>
                  <a:gd name="T35" fmla="*/ 44 h 149"/>
                  <a:gd name="T36" fmla="*/ 277 w 931"/>
                  <a:gd name="T37" fmla="*/ 88 h 149"/>
                  <a:gd name="T38" fmla="*/ 266 w 931"/>
                  <a:gd name="T39" fmla="*/ 113 h 149"/>
                  <a:gd name="T40" fmla="*/ 296 w 931"/>
                  <a:gd name="T41" fmla="*/ 130 h 149"/>
                  <a:gd name="T42" fmla="*/ 299 w 931"/>
                  <a:gd name="T43" fmla="*/ 92 h 149"/>
                  <a:gd name="T44" fmla="*/ 331 w 931"/>
                  <a:gd name="T45" fmla="*/ 103 h 149"/>
                  <a:gd name="T46" fmla="*/ 382 w 931"/>
                  <a:gd name="T47" fmla="*/ 73 h 149"/>
                  <a:gd name="T48" fmla="*/ 409 w 931"/>
                  <a:gd name="T49" fmla="*/ 50 h 149"/>
                  <a:gd name="T50" fmla="*/ 439 w 931"/>
                  <a:gd name="T51" fmla="*/ 56 h 149"/>
                  <a:gd name="T52" fmla="*/ 455 w 931"/>
                  <a:gd name="T53" fmla="*/ 50 h 149"/>
                  <a:gd name="T54" fmla="*/ 431 w 931"/>
                  <a:gd name="T55" fmla="*/ 44 h 149"/>
                  <a:gd name="T56" fmla="*/ 474 w 931"/>
                  <a:gd name="T57" fmla="*/ 35 h 149"/>
                  <a:gd name="T58" fmla="*/ 544 w 931"/>
                  <a:gd name="T59" fmla="*/ 54 h 149"/>
                  <a:gd name="T60" fmla="*/ 581 w 931"/>
                  <a:gd name="T61" fmla="*/ 42 h 149"/>
                  <a:gd name="T62" fmla="*/ 584 w 931"/>
                  <a:gd name="T63" fmla="*/ 63 h 149"/>
                  <a:gd name="T64" fmla="*/ 568 w 931"/>
                  <a:gd name="T65" fmla="*/ 101 h 149"/>
                  <a:gd name="T66" fmla="*/ 611 w 931"/>
                  <a:gd name="T67" fmla="*/ 88 h 149"/>
                  <a:gd name="T68" fmla="*/ 624 w 931"/>
                  <a:gd name="T69" fmla="*/ 80 h 149"/>
                  <a:gd name="T70" fmla="*/ 648 w 931"/>
                  <a:gd name="T71" fmla="*/ 61 h 149"/>
                  <a:gd name="T72" fmla="*/ 794 w 931"/>
                  <a:gd name="T73" fmla="*/ 8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31" h="149">
                    <a:moveTo>
                      <a:pt x="794" y="84"/>
                    </a:moveTo>
                    <a:cubicBezTo>
                      <a:pt x="813" y="72"/>
                      <a:pt x="931" y="14"/>
                      <a:pt x="825" y="0"/>
                    </a:cubicBezTo>
                    <a:lnTo>
                      <a:pt x="159" y="0"/>
                    </a:lnTo>
                    <a:cubicBezTo>
                      <a:pt x="149" y="12"/>
                      <a:pt x="162" y="18"/>
                      <a:pt x="143" y="29"/>
                    </a:cubicBezTo>
                    <a:cubicBezTo>
                      <a:pt x="130" y="44"/>
                      <a:pt x="133" y="39"/>
                      <a:pt x="116" y="48"/>
                    </a:cubicBezTo>
                    <a:cubicBezTo>
                      <a:pt x="108" y="46"/>
                      <a:pt x="100" y="44"/>
                      <a:pt x="91" y="42"/>
                    </a:cubicBezTo>
                    <a:cubicBezTo>
                      <a:pt x="89" y="41"/>
                      <a:pt x="83" y="40"/>
                      <a:pt x="83" y="40"/>
                    </a:cubicBezTo>
                    <a:cubicBezTo>
                      <a:pt x="76" y="40"/>
                      <a:pt x="68" y="39"/>
                      <a:pt x="62" y="42"/>
                    </a:cubicBezTo>
                    <a:cubicBezTo>
                      <a:pt x="54" y="45"/>
                      <a:pt x="46" y="61"/>
                      <a:pt x="38" y="67"/>
                    </a:cubicBezTo>
                    <a:cubicBezTo>
                      <a:pt x="32" y="71"/>
                      <a:pt x="27" y="74"/>
                      <a:pt x="22" y="77"/>
                    </a:cubicBezTo>
                    <a:cubicBezTo>
                      <a:pt x="16" y="81"/>
                      <a:pt x="5" y="86"/>
                      <a:pt x="5" y="86"/>
                    </a:cubicBezTo>
                    <a:cubicBezTo>
                      <a:pt x="9" y="95"/>
                      <a:pt x="7" y="97"/>
                      <a:pt x="0" y="105"/>
                    </a:cubicBezTo>
                    <a:cubicBezTo>
                      <a:pt x="17" y="107"/>
                      <a:pt x="22" y="107"/>
                      <a:pt x="16" y="120"/>
                    </a:cubicBezTo>
                    <a:cubicBezTo>
                      <a:pt x="27" y="122"/>
                      <a:pt x="48" y="116"/>
                      <a:pt x="59" y="115"/>
                    </a:cubicBezTo>
                    <a:cubicBezTo>
                      <a:pt x="71" y="112"/>
                      <a:pt x="73" y="117"/>
                      <a:pt x="83" y="111"/>
                    </a:cubicBezTo>
                    <a:cubicBezTo>
                      <a:pt x="89" y="96"/>
                      <a:pt x="83" y="100"/>
                      <a:pt x="97" y="96"/>
                    </a:cubicBezTo>
                    <a:cubicBezTo>
                      <a:pt x="100" y="94"/>
                      <a:pt x="103" y="93"/>
                      <a:pt x="105" y="90"/>
                    </a:cubicBezTo>
                    <a:cubicBezTo>
                      <a:pt x="106" y="88"/>
                      <a:pt x="106" y="85"/>
                      <a:pt x="108" y="84"/>
                    </a:cubicBezTo>
                    <a:cubicBezTo>
                      <a:pt x="112" y="80"/>
                      <a:pt x="140" y="69"/>
                      <a:pt x="148" y="67"/>
                    </a:cubicBezTo>
                    <a:cubicBezTo>
                      <a:pt x="160" y="52"/>
                      <a:pt x="153" y="56"/>
                      <a:pt x="167" y="52"/>
                    </a:cubicBezTo>
                    <a:cubicBezTo>
                      <a:pt x="178" y="55"/>
                      <a:pt x="179" y="62"/>
                      <a:pt x="191" y="58"/>
                    </a:cubicBezTo>
                    <a:cubicBezTo>
                      <a:pt x="199" y="52"/>
                      <a:pt x="206" y="51"/>
                      <a:pt x="215" y="46"/>
                    </a:cubicBezTo>
                    <a:cubicBezTo>
                      <a:pt x="226" y="58"/>
                      <a:pt x="217" y="46"/>
                      <a:pt x="223" y="69"/>
                    </a:cubicBezTo>
                    <a:cubicBezTo>
                      <a:pt x="226" y="79"/>
                      <a:pt x="233" y="85"/>
                      <a:pt x="237" y="94"/>
                    </a:cubicBezTo>
                    <a:cubicBezTo>
                      <a:pt x="227" y="100"/>
                      <a:pt x="229" y="104"/>
                      <a:pt x="218" y="107"/>
                    </a:cubicBezTo>
                    <a:cubicBezTo>
                      <a:pt x="207" y="120"/>
                      <a:pt x="203" y="113"/>
                      <a:pt x="188" y="109"/>
                    </a:cubicBezTo>
                    <a:cubicBezTo>
                      <a:pt x="191" y="117"/>
                      <a:pt x="200" y="127"/>
                      <a:pt x="210" y="132"/>
                    </a:cubicBezTo>
                    <a:cubicBezTo>
                      <a:pt x="218" y="114"/>
                      <a:pt x="211" y="122"/>
                      <a:pt x="231" y="113"/>
                    </a:cubicBezTo>
                    <a:cubicBezTo>
                      <a:pt x="237" y="111"/>
                      <a:pt x="248" y="105"/>
                      <a:pt x="248" y="105"/>
                    </a:cubicBezTo>
                    <a:cubicBezTo>
                      <a:pt x="248" y="100"/>
                      <a:pt x="246" y="94"/>
                      <a:pt x="250" y="90"/>
                    </a:cubicBezTo>
                    <a:cubicBezTo>
                      <a:pt x="253" y="88"/>
                      <a:pt x="254" y="96"/>
                      <a:pt x="258" y="96"/>
                    </a:cubicBezTo>
                    <a:cubicBezTo>
                      <a:pt x="262" y="97"/>
                      <a:pt x="264" y="94"/>
                      <a:pt x="266" y="92"/>
                    </a:cubicBezTo>
                    <a:cubicBezTo>
                      <a:pt x="262" y="82"/>
                      <a:pt x="252" y="77"/>
                      <a:pt x="248" y="67"/>
                    </a:cubicBezTo>
                    <a:cubicBezTo>
                      <a:pt x="250" y="63"/>
                      <a:pt x="255" y="58"/>
                      <a:pt x="253" y="54"/>
                    </a:cubicBezTo>
                    <a:cubicBezTo>
                      <a:pt x="251" y="50"/>
                      <a:pt x="248" y="42"/>
                      <a:pt x="248" y="42"/>
                    </a:cubicBezTo>
                    <a:cubicBezTo>
                      <a:pt x="256" y="32"/>
                      <a:pt x="259" y="35"/>
                      <a:pt x="266" y="44"/>
                    </a:cubicBezTo>
                    <a:cubicBezTo>
                      <a:pt x="270" y="56"/>
                      <a:pt x="276" y="61"/>
                      <a:pt x="285" y="71"/>
                    </a:cubicBezTo>
                    <a:cubicBezTo>
                      <a:pt x="281" y="81"/>
                      <a:pt x="289" y="82"/>
                      <a:pt x="277" y="88"/>
                    </a:cubicBezTo>
                    <a:cubicBezTo>
                      <a:pt x="262" y="106"/>
                      <a:pt x="278" y="83"/>
                      <a:pt x="274" y="101"/>
                    </a:cubicBezTo>
                    <a:cubicBezTo>
                      <a:pt x="274" y="105"/>
                      <a:pt x="268" y="109"/>
                      <a:pt x="266" y="113"/>
                    </a:cubicBezTo>
                    <a:cubicBezTo>
                      <a:pt x="270" y="122"/>
                      <a:pt x="268" y="125"/>
                      <a:pt x="261" y="132"/>
                    </a:cubicBezTo>
                    <a:cubicBezTo>
                      <a:pt x="268" y="149"/>
                      <a:pt x="282" y="134"/>
                      <a:pt x="296" y="130"/>
                    </a:cubicBezTo>
                    <a:cubicBezTo>
                      <a:pt x="299" y="122"/>
                      <a:pt x="295" y="119"/>
                      <a:pt x="299" y="111"/>
                    </a:cubicBezTo>
                    <a:cubicBezTo>
                      <a:pt x="296" y="105"/>
                      <a:pt x="288" y="97"/>
                      <a:pt x="299" y="92"/>
                    </a:cubicBezTo>
                    <a:cubicBezTo>
                      <a:pt x="303" y="90"/>
                      <a:pt x="315" y="88"/>
                      <a:pt x="315" y="88"/>
                    </a:cubicBezTo>
                    <a:cubicBezTo>
                      <a:pt x="326" y="91"/>
                      <a:pt x="325" y="95"/>
                      <a:pt x="331" y="103"/>
                    </a:cubicBezTo>
                    <a:cubicBezTo>
                      <a:pt x="339" y="84"/>
                      <a:pt x="331" y="90"/>
                      <a:pt x="361" y="92"/>
                    </a:cubicBezTo>
                    <a:cubicBezTo>
                      <a:pt x="355" y="76"/>
                      <a:pt x="365" y="76"/>
                      <a:pt x="382" y="73"/>
                    </a:cubicBezTo>
                    <a:cubicBezTo>
                      <a:pt x="383" y="71"/>
                      <a:pt x="387" y="57"/>
                      <a:pt x="393" y="54"/>
                    </a:cubicBezTo>
                    <a:cubicBezTo>
                      <a:pt x="398" y="52"/>
                      <a:pt x="409" y="50"/>
                      <a:pt x="409" y="50"/>
                    </a:cubicBezTo>
                    <a:cubicBezTo>
                      <a:pt x="430" y="54"/>
                      <a:pt x="413" y="58"/>
                      <a:pt x="431" y="63"/>
                    </a:cubicBezTo>
                    <a:cubicBezTo>
                      <a:pt x="433" y="61"/>
                      <a:pt x="435" y="57"/>
                      <a:pt x="439" y="56"/>
                    </a:cubicBezTo>
                    <a:cubicBezTo>
                      <a:pt x="445" y="55"/>
                      <a:pt x="452" y="61"/>
                      <a:pt x="457" y="58"/>
                    </a:cubicBezTo>
                    <a:cubicBezTo>
                      <a:pt x="461" y="57"/>
                      <a:pt x="457" y="52"/>
                      <a:pt x="455" y="50"/>
                    </a:cubicBezTo>
                    <a:cubicBezTo>
                      <a:pt x="451" y="47"/>
                      <a:pt x="444" y="47"/>
                      <a:pt x="439" y="46"/>
                    </a:cubicBezTo>
                    <a:cubicBezTo>
                      <a:pt x="436" y="45"/>
                      <a:pt x="431" y="44"/>
                      <a:pt x="431" y="44"/>
                    </a:cubicBezTo>
                    <a:cubicBezTo>
                      <a:pt x="440" y="38"/>
                      <a:pt x="443" y="36"/>
                      <a:pt x="455" y="40"/>
                    </a:cubicBezTo>
                    <a:cubicBezTo>
                      <a:pt x="461" y="38"/>
                      <a:pt x="467" y="35"/>
                      <a:pt x="474" y="35"/>
                    </a:cubicBezTo>
                    <a:cubicBezTo>
                      <a:pt x="483" y="36"/>
                      <a:pt x="511" y="43"/>
                      <a:pt x="519" y="46"/>
                    </a:cubicBezTo>
                    <a:cubicBezTo>
                      <a:pt x="527" y="49"/>
                      <a:pt x="544" y="54"/>
                      <a:pt x="544" y="54"/>
                    </a:cubicBezTo>
                    <a:cubicBezTo>
                      <a:pt x="548" y="54"/>
                      <a:pt x="560" y="52"/>
                      <a:pt x="565" y="50"/>
                    </a:cubicBezTo>
                    <a:cubicBezTo>
                      <a:pt x="570" y="47"/>
                      <a:pt x="581" y="42"/>
                      <a:pt x="581" y="42"/>
                    </a:cubicBezTo>
                    <a:cubicBezTo>
                      <a:pt x="585" y="42"/>
                      <a:pt x="598" y="44"/>
                      <a:pt x="600" y="48"/>
                    </a:cubicBezTo>
                    <a:cubicBezTo>
                      <a:pt x="603" y="55"/>
                      <a:pt x="589" y="61"/>
                      <a:pt x="584" y="63"/>
                    </a:cubicBezTo>
                    <a:cubicBezTo>
                      <a:pt x="576" y="69"/>
                      <a:pt x="568" y="69"/>
                      <a:pt x="565" y="77"/>
                    </a:cubicBezTo>
                    <a:cubicBezTo>
                      <a:pt x="568" y="86"/>
                      <a:pt x="564" y="92"/>
                      <a:pt x="568" y="101"/>
                    </a:cubicBezTo>
                    <a:cubicBezTo>
                      <a:pt x="574" y="93"/>
                      <a:pt x="577" y="91"/>
                      <a:pt x="589" y="94"/>
                    </a:cubicBezTo>
                    <a:cubicBezTo>
                      <a:pt x="595" y="108"/>
                      <a:pt x="602" y="93"/>
                      <a:pt x="611" y="88"/>
                    </a:cubicBezTo>
                    <a:cubicBezTo>
                      <a:pt x="613" y="86"/>
                      <a:pt x="613" y="83"/>
                      <a:pt x="616" y="82"/>
                    </a:cubicBezTo>
                    <a:cubicBezTo>
                      <a:pt x="618" y="80"/>
                      <a:pt x="622" y="81"/>
                      <a:pt x="624" y="80"/>
                    </a:cubicBezTo>
                    <a:cubicBezTo>
                      <a:pt x="626" y="78"/>
                      <a:pt x="626" y="75"/>
                      <a:pt x="627" y="73"/>
                    </a:cubicBezTo>
                    <a:cubicBezTo>
                      <a:pt x="632" y="65"/>
                      <a:pt x="638" y="63"/>
                      <a:pt x="648" y="61"/>
                    </a:cubicBezTo>
                    <a:cubicBezTo>
                      <a:pt x="664" y="62"/>
                      <a:pt x="684" y="69"/>
                      <a:pt x="700" y="69"/>
                    </a:cubicBezTo>
                    <a:lnTo>
                      <a:pt x="794" y="84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5" name="Freeform 227"/>
              <p:cNvSpPr>
                <a:spLocks/>
              </p:cNvSpPr>
              <p:nvPr userDrawn="1"/>
            </p:nvSpPr>
            <p:spPr bwMode="ltGray">
              <a:xfrm>
                <a:off x="971" y="91"/>
                <a:ext cx="30" cy="25"/>
              </a:xfrm>
              <a:custGeom>
                <a:avLst/>
                <a:gdLst>
                  <a:gd name="T0" fmla="*/ 3 w 31"/>
                  <a:gd name="T1" fmla="*/ 28 h 30"/>
                  <a:gd name="T2" fmla="*/ 31 w 31"/>
                  <a:gd name="T3" fmla="*/ 0 h 30"/>
                  <a:gd name="T4" fmla="*/ 19 w 31"/>
                  <a:gd name="T5" fmla="*/ 24 h 30"/>
                  <a:gd name="T6" fmla="*/ 3 w 31"/>
                  <a:gd name="T7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30">
                    <a:moveTo>
                      <a:pt x="3" y="28"/>
                    </a:moveTo>
                    <a:cubicBezTo>
                      <a:pt x="8" y="8"/>
                      <a:pt x="12" y="6"/>
                      <a:pt x="31" y="0"/>
                    </a:cubicBezTo>
                    <a:cubicBezTo>
                      <a:pt x="29" y="5"/>
                      <a:pt x="25" y="22"/>
                      <a:pt x="19" y="24"/>
                    </a:cubicBezTo>
                    <a:cubicBezTo>
                      <a:pt x="0" y="30"/>
                      <a:pt x="3" y="9"/>
                      <a:pt x="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6" name="Freeform 228"/>
              <p:cNvSpPr>
                <a:spLocks/>
              </p:cNvSpPr>
              <p:nvPr userDrawn="1"/>
            </p:nvSpPr>
            <p:spPr bwMode="ltGray">
              <a:xfrm>
                <a:off x="935" y="125"/>
                <a:ext cx="45" cy="27"/>
              </a:xfrm>
              <a:custGeom>
                <a:avLst/>
                <a:gdLst>
                  <a:gd name="T0" fmla="*/ 6 w 44"/>
                  <a:gd name="T1" fmla="*/ 32 h 32"/>
                  <a:gd name="T2" fmla="*/ 22 w 44"/>
                  <a:gd name="T3" fmla="*/ 0 h 32"/>
                  <a:gd name="T4" fmla="*/ 38 w 44"/>
                  <a:gd name="T5" fmla="*/ 4 h 32"/>
                  <a:gd name="T6" fmla="*/ 6 w 44"/>
                  <a:gd name="T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32">
                    <a:moveTo>
                      <a:pt x="6" y="32"/>
                    </a:moveTo>
                    <a:cubicBezTo>
                      <a:pt x="0" y="14"/>
                      <a:pt x="7" y="10"/>
                      <a:pt x="22" y="0"/>
                    </a:cubicBezTo>
                    <a:cubicBezTo>
                      <a:pt x="27" y="1"/>
                      <a:pt x="35" y="0"/>
                      <a:pt x="38" y="4"/>
                    </a:cubicBezTo>
                    <a:cubicBezTo>
                      <a:pt x="44" y="13"/>
                      <a:pt x="16" y="32"/>
                      <a:pt x="6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7" name="Freeform 229"/>
              <p:cNvSpPr>
                <a:spLocks/>
              </p:cNvSpPr>
              <p:nvPr userDrawn="1"/>
            </p:nvSpPr>
            <p:spPr bwMode="ltGray">
              <a:xfrm>
                <a:off x="1081" y="226"/>
                <a:ext cx="75" cy="14"/>
              </a:xfrm>
              <a:custGeom>
                <a:avLst/>
                <a:gdLst>
                  <a:gd name="T0" fmla="*/ 37 w 76"/>
                  <a:gd name="T1" fmla="*/ 18 h 18"/>
                  <a:gd name="T2" fmla="*/ 25 w 76"/>
                  <a:gd name="T3" fmla="*/ 2 h 18"/>
                  <a:gd name="T4" fmla="*/ 37 w 76"/>
                  <a:gd name="T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18">
                    <a:moveTo>
                      <a:pt x="37" y="18"/>
                    </a:moveTo>
                    <a:cubicBezTo>
                      <a:pt x="25" y="14"/>
                      <a:pt x="0" y="10"/>
                      <a:pt x="25" y="2"/>
                    </a:cubicBezTo>
                    <a:cubicBezTo>
                      <a:pt x="76" y="9"/>
                      <a:pt x="46" y="0"/>
                      <a:pt x="37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8" name="Freeform 230"/>
              <p:cNvSpPr>
                <a:spLocks/>
              </p:cNvSpPr>
              <p:nvPr userDrawn="1"/>
            </p:nvSpPr>
            <p:spPr bwMode="ltGray">
              <a:xfrm>
                <a:off x="1210" y="223"/>
                <a:ext cx="42" cy="37"/>
              </a:xfrm>
              <a:custGeom>
                <a:avLst/>
                <a:gdLst>
                  <a:gd name="T0" fmla="*/ 0 w 42"/>
                  <a:gd name="T1" fmla="*/ 21 h 44"/>
                  <a:gd name="T2" fmla="*/ 12 w 42"/>
                  <a:gd name="T3" fmla="*/ 9 h 44"/>
                  <a:gd name="T4" fmla="*/ 0 w 42"/>
                  <a:gd name="T5" fmla="*/ 2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44">
                    <a:moveTo>
                      <a:pt x="0" y="21"/>
                    </a:moveTo>
                    <a:cubicBezTo>
                      <a:pt x="4" y="17"/>
                      <a:pt x="7" y="11"/>
                      <a:pt x="12" y="9"/>
                    </a:cubicBezTo>
                    <a:cubicBezTo>
                      <a:pt x="42" y="0"/>
                      <a:pt x="23" y="44"/>
                      <a:pt x="0" y="2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9" name="Freeform 231"/>
              <p:cNvSpPr>
                <a:spLocks/>
              </p:cNvSpPr>
              <p:nvPr userDrawn="1"/>
            </p:nvSpPr>
            <p:spPr bwMode="ltGray">
              <a:xfrm>
                <a:off x="865" y="123"/>
                <a:ext cx="33" cy="24"/>
              </a:xfrm>
              <a:custGeom>
                <a:avLst/>
                <a:gdLst>
                  <a:gd name="T0" fmla="*/ 7 w 31"/>
                  <a:gd name="T1" fmla="*/ 22 h 30"/>
                  <a:gd name="T2" fmla="*/ 31 w 31"/>
                  <a:gd name="T3" fmla="*/ 10 h 30"/>
                  <a:gd name="T4" fmla="*/ 7 w 31"/>
                  <a:gd name="T5" fmla="*/ 2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30">
                    <a:moveTo>
                      <a:pt x="7" y="22"/>
                    </a:moveTo>
                    <a:cubicBezTo>
                      <a:pt x="0" y="0"/>
                      <a:pt x="15" y="6"/>
                      <a:pt x="31" y="10"/>
                    </a:cubicBezTo>
                    <a:cubicBezTo>
                      <a:pt x="14" y="16"/>
                      <a:pt x="15" y="30"/>
                      <a:pt x="7" y="2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2760" name="Group 232"/>
            <p:cNvGrpSpPr>
              <a:grpSpLocks/>
            </p:cNvGrpSpPr>
            <p:nvPr userDrawn="1"/>
          </p:nvGrpSpPr>
          <p:grpSpPr bwMode="auto">
            <a:xfrm>
              <a:off x="7" y="6"/>
              <a:ext cx="5739" cy="1022"/>
              <a:chOff x="1056" y="111"/>
              <a:chExt cx="2448" cy="418"/>
            </a:xfrm>
          </p:grpSpPr>
          <p:sp>
            <p:nvSpPr>
              <p:cNvPr id="22761" name="Line 233"/>
              <p:cNvSpPr>
                <a:spLocks noChangeShapeType="1"/>
              </p:cNvSpPr>
              <p:nvPr/>
            </p:nvSpPr>
            <p:spPr bwMode="white">
              <a:xfrm>
                <a:off x="1056" y="332"/>
                <a:ext cx="2448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2" name="Line 234"/>
              <p:cNvSpPr>
                <a:spLocks noChangeShapeType="1"/>
              </p:cNvSpPr>
              <p:nvPr/>
            </p:nvSpPr>
            <p:spPr bwMode="white">
              <a:xfrm>
                <a:off x="1254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3" name="Line 235"/>
              <p:cNvSpPr>
                <a:spLocks noChangeShapeType="1"/>
              </p:cNvSpPr>
              <p:nvPr/>
            </p:nvSpPr>
            <p:spPr bwMode="white">
              <a:xfrm>
                <a:off x="1482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4" name="Line 236"/>
              <p:cNvSpPr>
                <a:spLocks noChangeShapeType="1"/>
              </p:cNvSpPr>
              <p:nvPr/>
            </p:nvSpPr>
            <p:spPr bwMode="white">
              <a:xfrm>
                <a:off x="1710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5" name="Line 237"/>
              <p:cNvSpPr>
                <a:spLocks noChangeShapeType="1"/>
              </p:cNvSpPr>
              <p:nvPr/>
            </p:nvSpPr>
            <p:spPr bwMode="white">
              <a:xfrm>
                <a:off x="1938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6" name="Line 238"/>
              <p:cNvSpPr>
                <a:spLocks noChangeShapeType="1"/>
              </p:cNvSpPr>
              <p:nvPr/>
            </p:nvSpPr>
            <p:spPr bwMode="white">
              <a:xfrm>
                <a:off x="2166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7" name="Line 239"/>
              <p:cNvSpPr>
                <a:spLocks noChangeShapeType="1"/>
              </p:cNvSpPr>
              <p:nvPr/>
            </p:nvSpPr>
            <p:spPr bwMode="white">
              <a:xfrm>
                <a:off x="2394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8" name="Line 240"/>
              <p:cNvSpPr>
                <a:spLocks noChangeShapeType="1"/>
              </p:cNvSpPr>
              <p:nvPr/>
            </p:nvSpPr>
            <p:spPr bwMode="white">
              <a:xfrm>
                <a:off x="2622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9" name="Line 241"/>
              <p:cNvSpPr>
                <a:spLocks noChangeShapeType="1"/>
              </p:cNvSpPr>
              <p:nvPr/>
            </p:nvSpPr>
            <p:spPr bwMode="white">
              <a:xfrm>
                <a:off x="2850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0" name="Line 242"/>
              <p:cNvSpPr>
                <a:spLocks noChangeShapeType="1"/>
              </p:cNvSpPr>
              <p:nvPr/>
            </p:nvSpPr>
            <p:spPr bwMode="white">
              <a:xfrm>
                <a:off x="3078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1" name="Line 243"/>
              <p:cNvSpPr>
                <a:spLocks noChangeShapeType="1"/>
              </p:cNvSpPr>
              <p:nvPr/>
            </p:nvSpPr>
            <p:spPr bwMode="white">
              <a:xfrm>
                <a:off x="3306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2772" name="Group 244"/>
            <p:cNvGrpSpPr>
              <a:grpSpLocks/>
            </p:cNvGrpSpPr>
            <p:nvPr userDrawn="1"/>
          </p:nvGrpSpPr>
          <p:grpSpPr bwMode="auto">
            <a:xfrm>
              <a:off x="363" y="1"/>
              <a:ext cx="4919" cy="1034"/>
              <a:chOff x="1208" y="109"/>
              <a:chExt cx="2098" cy="423"/>
            </a:xfrm>
          </p:grpSpPr>
          <p:sp>
            <p:nvSpPr>
              <p:cNvPr id="22773" name="Line 245"/>
              <p:cNvSpPr>
                <a:spLocks noChangeShapeType="1"/>
              </p:cNvSpPr>
              <p:nvPr/>
            </p:nvSpPr>
            <p:spPr bwMode="ltGray">
              <a:xfrm>
                <a:off x="2850" y="110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4" name="Line 246"/>
              <p:cNvSpPr>
                <a:spLocks noChangeShapeType="1"/>
              </p:cNvSpPr>
              <p:nvPr/>
            </p:nvSpPr>
            <p:spPr bwMode="ltGray">
              <a:xfrm>
                <a:off x="2972" y="332"/>
                <a:ext cx="7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5" name="Line 247"/>
              <p:cNvSpPr>
                <a:spLocks noChangeShapeType="1"/>
              </p:cNvSpPr>
              <p:nvPr/>
            </p:nvSpPr>
            <p:spPr bwMode="ltGray">
              <a:xfrm>
                <a:off x="3078" y="350"/>
                <a:ext cx="0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6" name="Line 248"/>
              <p:cNvSpPr>
                <a:spLocks noChangeShapeType="1"/>
              </p:cNvSpPr>
              <p:nvPr/>
            </p:nvSpPr>
            <p:spPr bwMode="ltGray">
              <a:xfrm>
                <a:off x="3306" y="450"/>
                <a:ext cx="0" cy="79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7" name="Line 249"/>
              <p:cNvSpPr>
                <a:spLocks noChangeShapeType="1"/>
              </p:cNvSpPr>
              <p:nvPr/>
            </p:nvSpPr>
            <p:spPr bwMode="ltGray">
              <a:xfrm>
                <a:off x="2166" y="114"/>
                <a:ext cx="0" cy="6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8" name="Line 250"/>
              <p:cNvSpPr>
                <a:spLocks noChangeShapeType="1"/>
              </p:cNvSpPr>
              <p:nvPr/>
            </p:nvSpPr>
            <p:spPr bwMode="ltGray">
              <a:xfrm>
                <a:off x="1938" y="111"/>
                <a:ext cx="0" cy="33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9" name="Line 251"/>
              <p:cNvSpPr>
                <a:spLocks noChangeShapeType="1"/>
              </p:cNvSpPr>
              <p:nvPr/>
            </p:nvSpPr>
            <p:spPr bwMode="ltGray">
              <a:xfrm flipH="1">
                <a:off x="1912" y="332"/>
                <a:ext cx="6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0" name="Line 252"/>
              <p:cNvSpPr>
                <a:spLocks noChangeShapeType="1"/>
              </p:cNvSpPr>
              <p:nvPr/>
            </p:nvSpPr>
            <p:spPr bwMode="ltGray">
              <a:xfrm>
                <a:off x="1778" y="33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1" name="Line 253"/>
              <p:cNvSpPr>
                <a:spLocks noChangeShapeType="1"/>
              </p:cNvSpPr>
              <p:nvPr/>
            </p:nvSpPr>
            <p:spPr bwMode="ltGray">
              <a:xfrm flipH="1">
                <a:off x="1578" y="332"/>
                <a:ext cx="8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2" name="Line 254"/>
              <p:cNvSpPr>
                <a:spLocks noChangeShapeType="1"/>
              </p:cNvSpPr>
              <p:nvPr/>
            </p:nvSpPr>
            <p:spPr bwMode="ltGray">
              <a:xfrm>
                <a:off x="1208" y="33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3" name="Line 255"/>
              <p:cNvSpPr>
                <a:spLocks noChangeShapeType="1"/>
              </p:cNvSpPr>
              <p:nvPr/>
            </p:nvSpPr>
            <p:spPr bwMode="ltGray">
              <a:xfrm>
                <a:off x="1480" y="234"/>
                <a:ext cx="0" cy="29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4" name="Line 256"/>
              <p:cNvSpPr>
                <a:spLocks noChangeShapeType="1"/>
              </p:cNvSpPr>
              <p:nvPr/>
            </p:nvSpPr>
            <p:spPr bwMode="ltGray">
              <a:xfrm>
                <a:off x="1254" y="252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5" name="Line 257"/>
              <p:cNvSpPr>
                <a:spLocks noChangeShapeType="1"/>
              </p:cNvSpPr>
              <p:nvPr/>
            </p:nvSpPr>
            <p:spPr bwMode="ltGray">
              <a:xfrm flipH="1" flipV="1">
                <a:off x="1482" y="109"/>
                <a:ext cx="0" cy="2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6" name="Line 258"/>
              <p:cNvSpPr>
                <a:spLocks noChangeShapeType="1"/>
              </p:cNvSpPr>
              <p:nvPr/>
            </p:nvSpPr>
            <p:spPr bwMode="ltGray">
              <a:xfrm>
                <a:off x="1710" y="1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7" name="Line 259"/>
              <p:cNvSpPr>
                <a:spLocks noChangeShapeType="1"/>
              </p:cNvSpPr>
              <p:nvPr/>
            </p:nvSpPr>
            <p:spPr bwMode="ltGray">
              <a:xfrm flipV="1">
                <a:off x="1710" y="111"/>
                <a:ext cx="0" cy="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8084" y="47625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28775"/>
            <a:ext cx="10363200" cy="463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 smtClean="0"/>
          </a:p>
          <a:p>
            <a:pPr lvl="1"/>
            <a:endParaRPr lang="zh-CN" altLang="en-US" smtClean="0"/>
          </a:p>
          <a:p>
            <a:pPr lvl="2"/>
            <a:endParaRPr lang="zh-CN" altLang="en-US" smtClean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246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2694" name="Text Box 166"/>
          <p:cNvSpPr txBox="1">
            <a:spLocks noChangeArrowheads="1"/>
          </p:cNvSpPr>
          <p:nvPr userDrawn="1"/>
        </p:nvSpPr>
        <p:spPr bwMode="auto">
          <a:xfrm>
            <a:off x="8940800" y="6477000"/>
            <a:ext cx="233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2F7B76-C965-4B11-8660-AC726BE6DACB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2699" name="Picture 171" descr="pic_index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"/>
            <a:ext cx="2926052" cy="50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700" name="Text Box 172"/>
          <p:cNvSpPr txBox="1">
            <a:spLocks noChangeArrowheads="1"/>
          </p:cNvSpPr>
          <p:nvPr userDrawn="1"/>
        </p:nvSpPr>
        <p:spPr bwMode="auto">
          <a:xfrm>
            <a:off x="5039784" y="-5599"/>
            <a:ext cx="7152216" cy="50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7200" bIns="97200" anchor="b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N Helvetica Narrow" charset="0"/>
                <a:ea typeface="华文行楷" panose="02010800040101010101" pitchFamily="2" charset="-122"/>
                <a:cs typeface="+mn-cs"/>
              </a:rPr>
              <a:t>邓光军                                                  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N Helvetica Narrow" charset="0"/>
                <a:ea typeface="华文行楷" panose="0201080004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N Helvetica Narrow" charset="0"/>
                <a:ea typeface="华文行楷" panose="02010800040101010101" pitchFamily="2" charset="-122"/>
                <a:cs typeface="+mn-cs"/>
              </a:rPr>
              <a:t>Derivatives</a:t>
            </a:r>
          </a:p>
        </p:txBody>
      </p:sp>
    </p:spTree>
    <p:extLst>
      <p:ext uri="{BB962C8B-B14F-4D97-AF65-F5344CB8AC3E}">
        <p14:creationId xmlns:p14="http://schemas.microsoft.com/office/powerpoint/2010/main" val="377382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kumimoji="1" sz="44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6"/>
        </a:buBlip>
        <a:defRPr kumimoji="1" sz="28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anose="05000000000000000000" pitchFamily="2" charset="2"/>
        <a:buChar char="Ø"/>
        <a:defRPr kumimoji="1" sz="2400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0066"/>
        </a:buClr>
        <a:buFont typeface="Times New Roman" panose="02020603050405020304" pitchFamily="18" charset="0"/>
        <a:buChar char="—"/>
        <a:defRPr kumimoji="1" sz="2000" b="1" kern="1200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b="1" kern="1200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2000" b="1" kern="1200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01" name="Group 173"/>
          <p:cNvGrpSpPr>
            <a:grpSpLocks/>
          </p:cNvGrpSpPr>
          <p:nvPr userDrawn="1"/>
        </p:nvGrpSpPr>
        <p:grpSpPr bwMode="auto">
          <a:xfrm>
            <a:off x="3790952" y="-12700"/>
            <a:ext cx="8401049" cy="522288"/>
            <a:chOff x="0" y="-9"/>
            <a:chExt cx="5760" cy="1045"/>
          </a:xfrm>
        </p:grpSpPr>
        <p:sp>
          <p:nvSpPr>
            <p:cNvPr id="22702" name="Freeform 174"/>
            <p:cNvSpPr>
              <a:spLocks/>
            </p:cNvSpPr>
            <p:nvPr userDrawn="1"/>
          </p:nvSpPr>
          <p:spPr bwMode="ltGray">
            <a:xfrm>
              <a:off x="0" y="4"/>
              <a:ext cx="5760" cy="1032"/>
            </a:xfrm>
            <a:custGeom>
              <a:avLst/>
              <a:gdLst>
                <a:gd name="T0" fmla="*/ 4848 w 4848"/>
                <a:gd name="T1" fmla="*/ 432 h 432"/>
                <a:gd name="T2" fmla="*/ 0 w 4848"/>
                <a:gd name="T3" fmla="*/ 432 h 432"/>
                <a:gd name="T4" fmla="*/ 0 w 4848"/>
                <a:gd name="T5" fmla="*/ 0 h 432"/>
                <a:gd name="T6" fmla="*/ 4848 w 4848"/>
                <a:gd name="T7" fmla="*/ 0 h 432"/>
                <a:gd name="T8" fmla="*/ 4848 w 4848"/>
                <a:gd name="T9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48" h="432">
                  <a:moveTo>
                    <a:pt x="4848" y="432"/>
                  </a:moveTo>
                  <a:lnTo>
                    <a:pt x="0" y="432"/>
                  </a:lnTo>
                  <a:lnTo>
                    <a:pt x="0" y="0"/>
                  </a:lnTo>
                  <a:lnTo>
                    <a:pt x="4848" y="0"/>
                  </a:lnTo>
                  <a:lnTo>
                    <a:pt x="4848" y="432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2703" name="Group 175"/>
            <p:cNvGrpSpPr>
              <a:grpSpLocks/>
            </p:cNvGrpSpPr>
            <p:nvPr userDrawn="1"/>
          </p:nvGrpSpPr>
          <p:grpSpPr bwMode="auto">
            <a:xfrm>
              <a:off x="333" y="-9"/>
              <a:ext cx="5176" cy="1044"/>
              <a:chOff x="333" y="-9"/>
              <a:chExt cx="5176" cy="1044"/>
            </a:xfrm>
          </p:grpSpPr>
          <p:sp>
            <p:nvSpPr>
              <p:cNvPr id="22704" name="Freeform 176"/>
              <p:cNvSpPr>
                <a:spLocks/>
              </p:cNvSpPr>
              <p:nvPr userDrawn="1"/>
            </p:nvSpPr>
            <p:spPr bwMode="ltGray">
              <a:xfrm>
                <a:off x="3230" y="949"/>
                <a:ext cx="17" cy="20"/>
              </a:xfrm>
              <a:custGeom>
                <a:avLst/>
                <a:gdLst>
                  <a:gd name="T0" fmla="*/ 5 w 15"/>
                  <a:gd name="T1" fmla="*/ 11 h 23"/>
                  <a:gd name="T2" fmla="*/ 15 w 15"/>
                  <a:gd name="T3" fmla="*/ 5 h 23"/>
                  <a:gd name="T4" fmla="*/ 13 w 15"/>
                  <a:gd name="T5" fmla="*/ 17 h 23"/>
                  <a:gd name="T6" fmla="*/ 5 w 15"/>
                  <a:gd name="T7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23">
                    <a:moveTo>
                      <a:pt x="5" y="11"/>
                    </a:moveTo>
                    <a:cubicBezTo>
                      <a:pt x="2" y="1"/>
                      <a:pt x="7" y="0"/>
                      <a:pt x="15" y="5"/>
                    </a:cubicBezTo>
                    <a:cubicBezTo>
                      <a:pt x="14" y="9"/>
                      <a:pt x="15" y="13"/>
                      <a:pt x="13" y="17"/>
                    </a:cubicBezTo>
                    <a:cubicBezTo>
                      <a:pt x="9" y="23"/>
                      <a:pt x="0" y="16"/>
                      <a:pt x="5" y="1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05" name="Freeform 177"/>
              <p:cNvSpPr>
                <a:spLocks/>
              </p:cNvSpPr>
              <p:nvPr userDrawn="1"/>
            </p:nvSpPr>
            <p:spPr bwMode="ltGray">
              <a:xfrm>
                <a:off x="3406" y="1015"/>
                <a:ext cx="21" cy="20"/>
              </a:xfrm>
              <a:custGeom>
                <a:avLst/>
                <a:gdLst>
                  <a:gd name="T0" fmla="*/ 3 w 20"/>
                  <a:gd name="T1" fmla="*/ 13 h 23"/>
                  <a:gd name="T2" fmla="*/ 11 w 20"/>
                  <a:gd name="T3" fmla="*/ 3 h 23"/>
                  <a:gd name="T4" fmla="*/ 7 w 20"/>
                  <a:gd name="T5" fmla="*/ 19 h 23"/>
                  <a:gd name="T6" fmla="*/ 3 w 20"/>
                  <a:gd name="T7" fmla="*/ 1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23">
                    <a:moveTo>
                      <a:pt x="3" y="13"/>
                    </a:moveTo>
                    <a:cubicBezTo>
                      <a:pt x="0" y="5"/>
                      <a:pt x="2" y="0"/>
                      <a:pt x="11" y="3"/>
                    </a:cubicBezTo>
                    <a:cubicBezTo>
                      <a:pt x="16" y="10"/>
                      <a:pt x="20" y="23"/>
                      <a:pt x="7" y="19"/>
                    </a:cubicBezTo>
                    <a:cubicBezTo>
                      <a:pt x="6" y="17"/>
                      <a:pt x="3" y="13"/>
                      <a:pt x="3" y="1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06" name="Freeform 178"/>
              <p:cNvSpPr>
                <a:spLocks/>
              </p:cNvSpPr>
              <p:nvPr userDrawn="1"/>
            </p:nvSpPr>
            <p:spPr bwMode="ltGray">
              <a:xfrm>
                <a:off x="2909" y="908"/>
                <a:ext cx="31" cy="34"/>
              </a:xfrm>
              <a:custGeom>
                <a:avLst/>
                <a:gdLst>
                  <a:gd name="T0" fmla="*/ 16 w 30"/>
                  <a:gd name="T1" fmla="*/ 33 h 42"/>
                  <a:gd name="T2" fmla="*/ 8 w 30"/>
                  <a:gd name="T3" fmla="*/ 21 h 42"/>
                  <a:gd name="T4" fmla="*/ 0 w 30"/>
                  <a:gd name="T5" fmla="*/ 9 h 42"/>
                  <a:gd name="T6" fmla="*/ 16 w 30"/>
                  <a:gd name="T7" fmla="*/ 3 h 42"/>
                  <a:gd name="T8" fmla="*/ 30 w 30"/>
                  <a:gd name="T9" fmla="*/ 23 h 42"/>
                  <a:gd name="T10" fmla="*/ 28 w 30"/>
                  <a:gd name="T11" fmla="*/ 31 h 42"/>
                  <a:gd name="T12" fmla="*/ 16 w 30"/>
                  <a:gd name="T13" fmla="*/ 3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42">
                    <a:moveTo>
                      <a:pt x="16" y="33"/>
                    </a:moveTo>
                    <a:cubicBezTo>
                      <a:pt x="3" y="20"/>
                      <a:pt x="15" y="34"/>
                      <a:pt x="8" y="21"/>
                    </a:cubicBezTo>
                    <a:cubicBezTo>
                      <a:pt x="6" y="17"/>
                      <a:pt x="0" y="9"/>
                      <a:pt x="0" y="9"/>
                    </a:cubicBezTo>
                    <a:cubicBezTo>
                      <a:pt x="5" y="1"/>
                      <a:pt x="7" y="0"/>
                      <a:pt x="16" y="3"/>
                    </a:cubicBezTo>
                    <a:cubicBezTo>
                      <a:pt x="25" y="16"/>
                      <a:pt x="10" y="16"/>
                      <a:pt x="30" y="23"/>
                    </a:cubicBezTo>
                    <a:cubicBezTo>
                      <a:pt x="29" y="26"/>
                      <a:pt x="30" y="29"/>
                      <a:pt x="28" y="31"/>
                    </a:cubicBezTo>
                    <a:cubicBezTo>
                      <a:pt x="15" y="42"/>
                      <a:pt x="16" y="38"/>
                      <a:pt x="16" y="3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07" name="Freeform 179"/>
              <p:cNvSpPr>
                <a:spLocks/>
              </p:cNvSpPr>
              <p:nvPr userDrawn="1"/>
            </p:nvSpPr>
            <p:spPr bwMode="ltGray">
              <a:xfrm>
                <a:off x="2551" y="940"/>
                <a:ext cx="25" cy="12"/>
              </a:xfrm>
              <a:custGeom>
                <a:avLst/>
                <a:gdLst>
                  <a:gd name="T0" fmla="*/ 15 w 25"/>
                  <a:gd name="T1" fmla="*/ 16 h 16"/>
                  <a:gd name="T2" fmla="*/ 3 w 25"/>
                  <a:gd name="T3" fmla="*/ 8 h 16"/>
                  <a:gd name="T4" fmla="*/ 15 w 25"/>
                  <a:gd name="T5" fmla="*/ 0 h 16"/>
                  <a:gd name="T6" fmla="*/ 15 w 25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16">
                    <a:moveTo>
                      <a:pt x="15" y="16"/>
                    </a:moveTo>
                    <a:cubicBezTo>
                      <a:pt x="10" y="15"/>
                      <a:pt x="0" y="12"/>
                      <a:pt x="3" y="8"/>
                    </a:cubicBezTo>
                    <a:cubicBezTo>
                      <a:pt x="6" y="4"/>
                      <a:pt x="15" y="0"/>
                      <a:pt x="15" y="0"/>
                    </a:cubicBezTo>
                    <a:cubicBezTo>
                      <a:pt x="17" y="3"/>
                      <a:pt x="25" y="16"/>
                      <a:pt x="15" y="1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08" name="Freeform 180"/>
              <p:cNvSpPr>
                <a:spLocks/>
              </p:cNvSpPr>
              <p:nvPr userDrawn="1"/>
            </p:nvSpPr>
            <p:spPr bwMode="ltGray">
              <a:xfrm>
                <a:off x="2443" y="954"/>
                <a:ext cx="65" cy="39"/>
              </a:xfrm>
              <a:custGeom>
                <a:avLst/>
                <a:gdLst>
                  <a:gd name="T0" fmla="*/ 14 w 65"/>
                  <a:gd name="T1" fmla="*/ 24 h 46"/>
                  <a:gd name="T2" fmla="*/ 30 w 65"/>
                  <a:gd name="T3" fmla="*/ 4 h 46"/>
                  <a:gd name="T4" fmla="*/ 42 w 65"/>
                  <a:gd name="T5" fmla="*/ 0 h 46"/>
                  <a:gd name="T6" fmla="*/ 58 w 65"/>
                  <a:gd name="T7" fmla="*/ 12 h 46"/>
                  <a:gd name="T8" fmla="*/ 32 w 65"/>
                  <a:gd name="T9" fmla="*/ 26 h 46"/>
                  <a:gd name="T10" fmla="*/ 12 w 65"/>
                  <a:gd name="T11" fmla="*/ 46 h 46"/>
                  <a:gd name="T12" fmla="*/ 8 w 65"/>
                  <a:gd name="T13" fmla="*/ 20 h 46"/>
                  <a:gd name="T14" fmla="*/ 12 w 65"/>
                  <a:gd name="T15" fmla="*/ 14 h 46"/>
                  <a:gd name="T16" fmla="*/ 14 w 65"/>
                  <a:gd name="T17" fmla="*/ 2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46">
                    <a:moveTo>
                      <a:pt x="14" y="24"/>
                    </a:moveTo>
                    <a:cubicBezTo>
                      <a:pt x="18" y="13"/>
                      <a:pt x="16" y="9"/>
                      <a:pt x="30" y="4"/>
                    </a:cubicBezTo>
                    <a:cubicBezTo>
                      <a:pt x="34" y="3"/>
                      <a:pt x="42" y="0"/>
                      <a:pt x="42" y="0"/>
                    </a:cubicBezTo>
                    <a:cubicBezTo>
                      <a:pt x="50" y="1"/>
                      <a:pt x="65" y="0"/>
                      <a:pt x="58" y="12"/>
                    </a:cubicBezTo>
                    <a:cubicBezTo>
                      <a:pt x="53" y="21"/>
                      <a:pt x="40" y="21"/>
                      <a:pt x="32" y="26"/>
                    </a:cubicBezTo>
                    <a:cubicBezTo>
                      <a:pt x="26" y="35"/>
                      <a:pt x="23" y="42"/>
                      <a:pt x="12" y="46"/>
                    </a:cubicBezTo>
                    <a:cubicBezTo>
                      <a:pt x="0" y="42"/>
                      <a:pt x="5" y="30"/>
                      <a:pt x="8" y="20"/>
                    </a:cubicBezTo>
                    <a:cubicBezTo>
                      <a:pt x="9" y="18"/>
                      <a:pt x="10" y="13"/>
                      <a:pt x="12" y="14"/>
                    </a:cubicBezTo>
                    <a:cubicBezTo>
                      <a:pt x="15" y="16"/>
                      <a:pt x="13" y="21"/>
                      <a:pt x="14" y="2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09" name="Freeform 181"/>
              <p:cNvSpPr>
                <a:spLocks/>
              </p:cNvSpPr>
              <p:nvPr userDrawn="1"/>
            </p:nvSpPr>
            <p:spPr bwMode="ltGray">
              <a:xfrm>
                <a:off x="2375" y="952"/>
                <a:ext cx="68" cy="39"/>
              </a:xfrm>
              <a:custGeom>
                <a:avLst/>
                <a:gdLst>
                  <a:gd name="T0" fmla="*/ 0 w 69"/>
                  <a:gd name="T1" fmla="*/ 31 h 47"/>
                  <a:gd name="T2" fmla="*/ 18 w 69"/>
                  <a:gd name="T3" fmla="*/ 25 h 47"/>
                  <a:gd name="T4" fmla="*/ 52 w 69"/>
                  <a:gd name="T5" fmla="*/ 1 h 47"/>
                  <a:gd name="T6" fmla="*/ 64 w 69"/>
                  <a:gd name="T7" fmla="*/ 3 h 47"/>
                  <a:gd name="T8" fmla="*/ 50 w 69"/>
                  <a:gd name="T9" fmla="*/ 19 h 47"/>
                  <a:gd name="T10" fmla="*/ 28 w 69"/>
                  <a:gd name="T11" fmla="*/ 33 h 47"/>
                  <a:gd name="T12" fmla="*/ 22 w 69"/>
                  <a:gd name="T13" fmla="*/ 47 h 47"/>
                  <a:gd name="T14" fmla="*/ 16 w 69"/>
                  <a:gd name="T15" fmla="*/ 45 h 47"/>
                  <a:gd name="T16" fmla="*/ 12 w 69"/>
                  <a:gd name="T17" fmla="*/ 39 h 47"/>
                  <a:gd name="T18" fmla="*/ 0 w 69"/>
                  <a:gd name="T19" fmla="*/ 35 h 47"/>
                  <a:gd name="T20" fmla="*/ 0 w 69"/>
                  <a:gd name="T21" fmla="*/ 3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47">
                    <a:moveTo>
                      <a:pt x="0" y="31"/>
                    </a:moveTo>
                    <a:cubicBezTo>
                      <a:pt x="7" y="24"/>
                      <a:pt x="9" y="22"/>
                      <a:pt x="18" y="25"/>
                    </a:cubicBezTo>
                    <a:cubicBezTo>
                      <a:pt x="25" y="4"/>
                      <a:pt x="36" y="12"/>
                      <a:pt x="52" y="1"/>
                    </a:cubicBezTo>
                    <a:cubicBezTo>
                      <a:pt x="56" y="2"/>
                      <a:pt x="61" y="0"/>
                      <a:pt x="64" y="3"/>
                    </a:cubicBezTo>
                    <a:cubicBezTo>
                      <a:pt x="69" y="8"/>
                      <a:pt x="50" y="19"/>
                      <a:pt x="50" y="19"/>
                    </a:cubicBezTo>
                    <a:cubicBezTo>
                      <a:pt x="46" y="31"/>
                      <a:pt x="35" y="22"/>
                      <a:pt x="28" y="33"/>
                    </a:cubicBezTo>
                    <a:cubicBezTo>
                      <a:pt x="31" y="41"/>
                      <a:pt x="31" y="44"/>
                      <a:pt x="22" y="47"/>
                    </a:cubicBezTo>
                    <a:cubicBezTo>
                      <a:pt x="20" y="46"/>
                      <a:pt x="18" y="46"/>
                      <a:pt x="16" y="45"/>
                    </a:cubicBezTo>
                    <a:cubicBezTo>
                      <a:pt x="14" y="43"/>
                      <a:pt x="14" y="40"/>
                      <a:pt x="12" y="39"/>
                    </a:cubicBezTo>
                    <a:cubicBezTo>
                      <a:pt x="8" y="37"/>
                      <a:pt x="0" y="35"/>
                      <a:pt x="0" y="35"/>
                    </a:cubicBezTo>
                    <a:cubicBezTo>
                      <a:pt x="2" y="26"/>
                      <a:pt x="3" y="25"/>
                      <a:pt x="0" y="3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0" name="Freeform 182"/>
              <p:cNvSpPr>
                <a:spLocks/>
              </p:cNvSpPr>
              <p:nvPr userDrawn="1"/>
            </p:nvSpPr>
            <p:spPr bwMode="ltGray">
              <a:xfrm>
                <a:off x="2007" y="739"/>
                <a:ext cx="354" cy="228"/>
              </a:xfrm>
              <a:custGeom>
                <a:avLst/>
                <a:gdLst>
                  <a:gd name="T0" fmla="*/ 10 w 355"/>
                  <a:gd name="T1" fmla="*/ 4 h 277"/>
                  <a:gd name="T2" fmla="*/ 36 w 355"/>
                  <a:gd name="T3" fmla="*/ 18 h 277"/>
                  <a:gd name="T4" fmla="*/ 46 w 355"/>
                  <a:gd name="T5" fmla="*/ 30 h 277"/>
                  <a:gd name="T6" fmla="*/ 76 w 355"/>
                  <a:gd name="T7" fmla="*/ 52 h 277"/>
                  <a:gd name="T8" fmla="*/ 92 w 355"/>
                  <a:gd name="T9" fmla="*/ 66 h 277"/>
                  <a:gd name="T10" fmla="*/ 122 w 355"/>
                  <a:gd name="T11" fmla="*/ 98 h 277"/>
                  <a:gd name="T12" fmla="*/ 136 w 355"/>
                  <a:gd name="T13" fmla="*/ 128 h 277"/>
                  <a:gd name="T14" fmla="*/ 148 w 355"/>
                  <a:gd name="T15" fmla="*/ 132 h 277"/>
                  <a:gd name="T16" fmla="*/ 154 w 355"/>
                  <a:gd name="T17" fmla="*/ 150 h 277"/>
                  <a:gd name="T18" fmla="*/ 176 w 355"/>
                  <a:gd name="T19" fmla="*/ 152 h 277"/>
                  <a:gd name="T20" fmla="*/ 170 w 355"/>
                  <a:gd name="T21" fmla="*/ 196 h 277"/>
                  <a:gd name="T22" fmla="*/ 180 w 355"/>
                  <a:gd name="T23" fmla="*/ 224 h 277"/>
                  <a:gd name="T24" fmla="*/ 198 w 355"/>
                  <a:gd name="T25" fmla="*/ 232 h 277"/>
                  <a:gd name="T26" fmla="*/ 216 w 355"/>
                  <a:gd name="T27" fmla="*/ 234 h 277"/>
                  <a:gd name="T28" fmla="*/ 236 w 355"/>
                  <a:gd name="T29" fmla="*/ 242 h 277"/>
                  <a:gd name="T30" fmla="*/ 254 w 355"/>
                  <a:gd name="T31" fmla="*/ 236 h 277"/>
                  <a:gd name="T32" fmla="*/ 272 w 355"/>
                  <a:gd name="T33" fmla="*/ 248 h 277"/>
                  <a:gd name="T34" fmla="*/ 296 w 355"/>
                  <a:gd name="T35" fmla="*/ 256 h 277"/>
                  <a:gd name="T36" fmla="*/ 314 w 355"/>
                  <a:gd name="T37" fmla="*/ 264 h 277"/>
                  <a:gd name="T38" fmla="*/ 352 w 355"/>
                  <a:gd name="T39" fmla="*/ 266 h 277"/>
                  <a:gd name="T40" fmla="*/ 342 w 355"/>
                  <a:gd name="T41" fmla="*/ 274 h 277"/>
                  <a:gd name="T42" fmla="*/ 322 w 355"/>
                  <a:gd name="T43" fmla="*/ 272 h 277"/>
                  <a:gd name="T44" fmla="*/ 300 w 355"/>
                  <a:gd name="T45" fmla="*/ 270 h 277"/>
                  <a:gd name="T46" fmla="*/ 288 w 355"/>
                  <a:gd name="T47" fmla="*/ 266 h 277"/>
                  <a:gd name="T48" fmla="*/ 252 w 355"/>
                  <a:gd name="T49" fmla="*/ 264 h 277"/>
                  <a:gd name="T50" fmla="*/ 234 w 355"/>
                  <a:gd name="T51" fmla="*/ 260 h 277"/>
                  <a:gd name="T52" fmla="*/ 172 w 355"/>
                  <a:gd name="T53" fmla="*/ 242 h 277"/>
                  <a:gd name="T54" fmla="*/ 160 w 355"/>
                  <a:gd name="T55" fmla="*/ 216 h 277"/>
                  <a:gd name="T56" fmla="*/ 126 w 355"/>
                  <a:gd name="T57" fmla="*/ 200 h 277"/>
                  <a:gd name="T58" fmla="*/ 108 w 355"/>
                  <a:gd name="T59" fmla="*/ 186 h 277"/>
                  <a:gd name="T60" fmla="*/ 94 w 355"/>
                  <a:gd name="T61" fmla="*/ 158 h 277"/>
                  <a:gd name="T62" fmla="*/ 68 w 355"/>
                  <a:gd name="T63" fmla="*/ 108 h 277"/>
                  <a:gd name="T64" fmla="*/ 64 w 355"/>
                  <a:gd name="T65" fmla="*/ 102 h 277"/>
                  <a:gd name="T66" fmla="*/ 58 w 355"/>
                  <a:gd name="T67" fmla="*/ 100 h 277"/>
                  <a:gd name="T68" fmla="*/ 54 w 355"/>
                  <a:gd name="T69" fmla="*/ 88 h 277"/>
                  <a:gd name="T70" fmla="*/ 38 w 355"/>
                  <a:gd name="T71" fmla="*/ 58 h 277"/>
                  <a:gd name="T72" fmla="*/ 20 w 355"/>
                  <a:gd name="T73" fmla="*/ 40 h 277"/>
                  <a:gd name="T74" fmla="*/ 4 w 355"/>
                  <a:gd name="T75" fmla="*/ 22 h 277"/>
                  <a:gd name="T76" fmla="*/ 10 w 355"/>
                  <a:gd name="T77" fmla="*/ 2 h 277"/>
                  <a:gd name="T78" fmla="*/ 10 w 355"/>
                  <a:gd name="T79" fmla="*/ 4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5" h="277">
                    <a:moveTo>
                      <a:pt x="10" y="4"/>
                    </a:moveTo>
                    <a:cubicBezTo>
                      <a:pt x="22" y="0"/>
                      <a:pt x="24" y="14"/>
                      <a:pt x="36" y="18"/>
                    </a:cubicBezTo>
                    <a:cubicBezTo>
                      <a:pt x="37" y="19"/>
                      <a:pt x="45" y="29"/>
                      <a:pt x="46" y="30"/>
                    </a:cubicBezTo>
                    <a:cubicBezTo>
                      <a:pt x="56" y="40"/>
                      <a:pt x="67" y="38"/>
                      <a:pt x="76" y="52"/>
                    </a:cubicBezTo>
                    <a:cubicBezTo>
                      <a:pt x="80" y="58"/>
                      <a:pt x="92" y="66"/>
                      <a:pt x="92" y="66"/>
                    </a:cubicBezTo>
                    <a:cubicBezTo>
                      <a:pt x="96" y="79"/>
                      <a:pt x="112" y="88"/>
                      <a:pt x="122" y="98"/>
                    </a:cubicBezTo>
                    <a:cubicBezTo>
                      <a:pt x="124" y="105"/>
                      <a:pt x="130" y="124"/>
                      <a:pt x="136" y="128"/>
                    </a:cubicBezTo>
                    <a:cubicBezTo>
                      <a:pt x="140" y="130"/>
                      <a:pt x="148" y="132"/>
                      <a:pt x="148" y="132"/>
                    </a:cubicBezTo>
                    <a:cubicBezTo>
                      <a:pt x="150" y="138"/>
                      <a:pt x="154" y="150"/>
                      <a:pt x="154" y="150"/>
                    </a:cubicBezTo>
                    <a:cubicBezTo>
                      <a:pt x="161" y="139"/>
                      <a:pt x="168" y="144"/>
                      <a:pt x="176" y="152"/>
                    </a:cubicBezTo>
                    <a:cubicBezTo>
                      <a:pt x="174" y="167"/>
                      <a:pt x="173" y="181"/>
                      <a:pt x="170" y="196"/>
                    </a:cubicBezTo>
                    <a:cubicBezTo>
                      <a:pt x="171" y="202"/>
                      <a:pt x="174" y="220"/>
                      <a:pt x="180" y="224"/>
                    </a:cubicBezTo>
                    <a:cubicBezTo>
                      <a:pt x="185" y="228"/>
                      <a:pt x="193" y="228"/>
                      <a:pt x="198" y="232"/>
                    </a:cubicBezTo>
                    <a:cubicBezTo>
                      <a:pt x="204" y="230"/>
                      <a:pt x="216" y="234"/>
                      <a:pt x="216" y="234"/>
                    </a:cubicBezTo>
                    <a:cubicBezTo>
                      <a:pt x="223" y="241"/>
                      <a:pt x="225" y="245"/>
                      <a:pt x="236" y="242"/>
                    </a:cubicBezTo>
                    <a:cubicBezTo>
                      <a:pt x="242" y="240"/>
                      <a:pt x="254" y="236"/>
                      <a:pt x="254" y="236"/>
                    </a:cubicBezTo>
                    <a:cubicBezTo>
                      <a:pt x="260" y="240"/>
                      <a:pt x="265" y="246"/>
                      <a:pt x="272" y="248"/>
                    </a:cubicBezTo>
                    <a:cubicBezTo>
                      <a:pt x="277" y="250"/>
                      <a:pt x="291" y="252"/>
                      <a:pt x="296" y="256"/>
                    </a:cubicBezTo>
                    <a:cubicBezTo>
                      <a:pt x="301" y="260"/>
                      <a:pt x="314" y="264"/>
                      <a:pt x="314" y="264"/>
                    </a:cubicBezTo>
                    <a:cubicBezTo>
                      <a:pt x="330" y="263"/>
                      <a:pt x="338" y="261"/>
                      <a:pt x="352" y="266"/>
                    </a:cubicBezTo>
                    <a:cubicBezTo>
                      <a:pt x="355" y="275"/>
                      <a:pt x="350" y="277"/>
                      <a:pt x="342" y="274"/>
                    </a:cubicBezTo>
                    <a:cubicBezTo>
                      <a:pt x="336" y="276"/>
                      <a:pt x="322" y="272"/>
                      <a:pt x="322" y="272"/>
                    </a:cubicBezTo>
                    <a:cubicBezTo>
                      <a:pt x="314" y="275"/>
                      <a:pt x="308" y="272"/>
                      <a:pt x="300" y="270"/>
                    </a:cubicBezTo>
                    <a:cubicBezTo>
                      <a:pt x="296" y="269"/>
                      <a:pt x="288" y="266"/>
                      <a:pt x="288" y="266"/>
                    </a:cubicBezTo>
                    <a:cubicBezTo>
                      <a:pt x="276" y="270"/>
                      <a:pt x="264" y="266"/>
                      <a:pt x="252" y="264"/>
                    </a:cubicBezTo>
                    <a:cubicBezTo>
                      <a:pt x="245" y="259"/>
                      <a:pt x="242" y="257"/>
                      <a:pt x="234" y="260"/>
                    </a:cubicBezTo>
                    <a:cubicBezTo>
                      <a:pt x="211" y="252"/>
                      <a:pt x="192" y="256"/>
                      <a:pt x="172" y="242"/>
                    </a:cubicBezTo>
                    <a:cubicBezTo>
                      <a:pt x="165" y="231"/>
                      <a:pt x="176" y="221"/>
                      <a:pt x="160" y="216"/>
                    </a:cubicBezTo>
                    <a:cubicBezTo>
                      <a:pt x="154" y="233"/>
                      <a:pt x="136" y="203"/>
                      <a:pt x="126" y="200"/>
                    </a:cubicBezTo>
                    <a:cubicBezTo>
                      <a:pt x="120" y="196"/>
                      <a:pt x="114" y="190"/>
                      <a:pt x="108" y="186"/>
                    </a:cubicBezTo>
                    <a:cubicBezTo>
                      <a:pt x="104" y="175"/>
                      <a:pt x="104" y="165"/>
                      <a:pt x="94" y="158"/>
                    </a:cubicBezTo>
                    <a:cubicBezTo>
                      <a:pt x="83" y="142"/>
                      <a:pt x="85" y="119"/>
                      <a:pt x="68" y="108"/>
                    </a:cubicBezTo>
                    <a:cubicBezTo>
                      <a:pt x="67" y="106"/>
                      <a:pt x="66" y="104"/>
                      <a:pt x="64" y="102"/>
                    </a:cubicBezTo>
                    <a:cubicBezTo>
                      <a:pt x="62" y="101"/>
                      <a:pt x="59" y="102"/>
                      <a:pt x="58" y="100"/>
                    </a:cubicBezTo>
                    <a:cubicBezTo>
                      <a:pt x="56" y="97"/>
                      <a:pt x="54" y="88"/>
                      <a:pt x="54" y="88"/>
                    </a:cubicBezTo>
                    <a:cubicBezTo>
                      <a:pt x="59" y="73"/>
                      <a:pt x="52" y="61"/>
                      <a:pt x="38" y="58"/>
                    </a:cubicBezTo>
                    <a:cubicBezTo>
                      <a:pt x="32" y="49"/>
                      <a:pt x="31" y="44"/>
                      <a:pt x="20" y="40"/>
                    </a:cubicBezTo>
                    <a:cubicBezTo>
                      <a:pt x="16" y="27"/>
                      <a:pt x="16" y="26"/>
                      <a:pt x="4" y="22"/>
                    </a:cubicBezTo>
                    <a:cubicBezTo>
                      <a:pt x="1" y="13"/>
                      <a:pt x="0" y="5"/>
                      <a:pt x="10" y="2"/>
                    </a:cubicBezTo>
                    <a:cubicBezTo>
                      <a:pt x="18" y="5"/>
                      <a:pt x="18" y="4"/>
                      <a:pt x="10" y="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1" name="Freeform 183"/>
              <p:cNvSpPr>
                <a:spLocks/>
              </p:cNvSpPr>
              <p:nvPr userDrawn="1"/>
            </p:nvSpPr>
            <p:spPr bwMode="ltGray">
              <a:xfrm>
                <a:off x="2222" y="724"/>
                <a:ext cx="157" cy="167"/>
              </a:xfrm>
              <a:custGeom>
                <a:avLst/>
                <a:gdLst>
                  <a:gd name="T0" fmla="*/ 54 w 156"/>
                  <a:gd name="T1" fmla="*/ 66 h 206"/>
                  <a:gd name="T2" fmla="*/ 66 w 156"/>
                  <a:gd name="T3" fmla="*/ 58 h 206"/>
                  <a:gd name="T4" fmla="*/ 68 w 156"/>
                  <a:gd name="T5" fmla="*/ 52 h 206"/>
                  <a:gd name="T6" fmla="*/ 80 w 156"/>
                  <a:gd name="T7" fmla="*/ 44 h 206"/>
                  <a:gd name="T8" fmla="*/ 106 w 156"/>
                  <a:gd name="T9" fmla="*/ 22 h 206"/>
                  <a:gd name="T10" fmla="*/ 112 w 156"/>
                  <a:gd name="T11" fmla="*/ 4 h 206"/>
                  <a:gd name="T12" fmla="*/ 124 w 156"/>
                  <a:gd name="T13" fmla="*/ 0 h 206"/>
                  <a:gd name="T14" fmla="*/ 150 w 156"/>
                  <a:gd name="T15" fmla="*/ 28 h 206"/>
                  <a:gd name="T16" fmla="*/ 146 w 156"/>
                  <a:gd name="T17" fmla="*/ 44 h 206"/>
                  <a:gd name="T18" fmla="*/ 126 w 156"/>
                  <a:gd name="T19" fmla="*/ 64 h 206"/>
                  <a:gd name="T20" fmla="*/ 132 w 156"/>
                  <a:gd name="T21" fmla="*/ 94 h 206"/>
                  <a:gd name="T22" fmla="*/ 142 w 156"/>
                  <a:gd name="T23" fmla="*/ 110 h 206"/>
                  <a:gd name="T24" fmla="*/ 146 w 156"/>
                  <a:gd name="T25" fmla="*/ 128 h 206"/>
                  <a:gd name="T26" fmla="*/ 128 w 156"/>
                  <a:gd name="T27" fmla="*/ 128 h 206"/>
                  <a:gd name="T28" fmla="*/ 116 w 156"/>
                  <a:gd name="T29" fmla="*/ 146 h 206"/>
                  <a:gd name="T30" fmla="*/ 104 w 156"/>
                  <a:gd name="T31" fmla="*/ 156 h 206"/>
                  <a:gd name="T32" fmla="*/ 100 w 156"/>
                  <a:gd name="T33" fmla="*/ 198 h 206"/>
                  <a:gd name="T34" fmla="*/ 88 w 156"/>
                  <a:gd name="T35" fmla="*/ 202 h 206"/>
                  <a:gd name="T36" fmla="*/ 82 w 156"/>
                  <a:gd name="T37" fmla="*/ 206 h 206"/>
                  <a:gd name="T38" fmla="*/ 76 w 156"/>
                  <a:gd name="T39" fmla="*/ 202 h 206"/>
                  <a:gd name="T40" fmla="*/ 72 w 156"/>
                  <a:gd name="T41" fmla="*/ 190 h 206"/>
                  <a:gd name="T42" fmla="*/ 60 w 156"/>
                  <a:gd name="T43" fmla="*/ 186 h 206"/>
                  <a:gd name="T44" fmla="*/ 42 w 156"/>
                  <a:gd name="T45" fmla="*/ 194 h 206"/>
                  <a:gd name="T46" fmla="*/ 28 w 156"/>
                  <a:gd name="T47" fmla="*/ 186 h 206"/>
                  <a:gd name="T48" fmla="*/ 10 w 156"/>
                  <a:gd name="T49" fmla="*/ 148 h 206"/>
                  <a:gd name="T50" fmla="*/ 4 w 156"/>
                  <a:gd name="T51" fmla="*/ 130 h 206"/>
                  <a:gd name="T52" fmla="*/ 0 w 156"/>
                  <a:gd name="T53" fmla="*/ 118 h 206"/>
                  <a:gd name="T54" fmla="*/ 20 w 156"/>
                  <a:gd name="T55" fmla="*/ 96 h 206"/>
                  <a:gd name="T56" fmla="*/ 32 w 156"/>
                  <a:gd name="T57" fmla="*/ 104 h 206"/>
                  <a:gd name="T58" fmla="*/ 34 w 156"/>
                  <a:gd name="T59" fmla="*/ 80 h 206"/>
                  <a:gd name="T60" fmla="*/ 52 w 156"/>
                  <a:gd name="T61" fmla="*/ 70 h 206"/>
                  <a:gd name="T62" fmla="*/ 54 w 156"/>
                  <a:gd name="T63" fmla="*/ 6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6" h="206">
                    <a:moveTo>
                      <a:pt x="54" y="66"/>
                    </a:moveTo>
                    <a:cubicBezTo>
                      <a:pt x="58" y="63"/>
                      <a:pt x="64" y="63"/>
                      <a:pt x="66" y="58"/>
                    </a:cubicBezTo>
                    <a:cubicBezTo>
                      <a:pt x="67" y="56"/>
                      <a:pt x="67" y="53"/>
                      <a:pt x="68" y="52"/>
                    </a:cubicBezTo>
                    <a:cubicBezTo>
                      <a:pt x="71" y="49"/>
                      <a:pt x="80" y="44"/>
                      <a:pt x="80" y="44"/>
                    </a:cubicBezTo>
                    <a:cubicBezTo>
                      <a:pt x="113" y="55"/>
                      <a:pt x="85" y="29"/>
                      <a:pt x="106" y="22"/>
                    </a:cubicBezTo>
                    <a:cubicBezTo>
                      <a:pt x="110" y="17"/>
                      <a:pt x="108" y="9"/>
                      <a:pt x="112" y="4"/>
                    </a:cubicBezTo>
                    <a:cubicBezTo>
                      <a:pt x="115" y="1"/>
                      <a:pt x="124" y="0"/>
                      <a:pt x="124" y="0"/>
                    </a:cubicBezTo>
                    <a:cubicBezTo>
                      <a:pt x="138" y="14"/>
                      <a:pt x="126" y="23"/>
                      <a:pt x="150" y="28"/>
                    </a:cubicBezTo>
                    <a:cubicBezTo>
                      <a:pt x="156" y="36"/>
                      <a:pt x="154" y="39"/>
                      <a:pt x="146" y="44"/>
                    </a:cubicBezTo>
                    <a:cubicBezTo>
                      <a:pt x="141" y="52"/>
                      <a:pt x="135" y="61"/>
                      <a:pt x="126" y="64"/>
                    </a:cubicBezTo>
                    <a:cubicBezTo>
                      <a:pt x="118" y="75"/>
                      <a:pt x="128" y="83"/>
                      <a:pt x="132" y="94"/>
                    </a:cubicBezTo>
                    <a:cubicBezTo>
                      <a:pt x="129" y="103"/>
                      <a:pt x="135" y="105"/>
                      <a:pt x="142" y="110"/>
                    </a:cubicBezTo>
                    <a:cubicBezTo>
                      <a:pt x="145" y="119"/>
                      <a:pt x="141" y="120"/>
                      <a:pt x="146" y="128"/>
                    </a:cubicBezTo>
                    <a:cubicBezTo>
                      <a:pt x="142" y="139"/>
                      <a:pt x="135" y="133"/>
                      <a:pt x="128" y="128"/>
                    </a:cubicBezTo>
                    <a:cubicBezTo>
                      <a:pt x="116" y="132"/>
                      <a:pt x="122" y="136"/>
                      <a:pt x="116" y="146"/>
                    </a:cubicBezTo>
                    <a:cubicBezTo>
                      <a:pt x="113" y="151"/>
                      <a:pt x="108" y="152"/>
                      <a:pt x="104" y="156"/>
                    </a:cubicBezTo>
                    <a:cubicBezTo>
                      <a:pt x="107" y="167"/>
                      <a:pt x="112" y="191"/>
                      <a:pt x="100" y="198"/>
                    </a:cubicBezTo>
                    <a:cubicBezTo>
                      <a:pt x="96" y="200"/>
                      <a:pt x="92" y="200"/>
                      <a:pt x="88" y="202"/>
                    </a:cubicBezTo>
                    <a:cubicBezTo>
                      <a:pt x="86" y="203"/>
                      <a:pt x="84" y="205"/>
                      <a:pt x="82" y="206"/>
                    </a:cubicBezTo>
                    <a:cubicBezTo>
                      <a:pt x="80" y="205"/>
                      <a:pt x="77" y="204"/>
                      <a:pt x="76" y="202"/>
                    </a:cubicBezTo>
                    <a:cubicBezTo>
                      <a:pt x="74" y="198"/>
                      <a:pt x="76" y="191"/>
                      <a:pt x="72" y="190"/>
                    </a:cubicBezTo>
                    <a:cubicBezTo>
                      <a:pt x="68" y="189"/>
                      <a:pt x="60" y="186"/>
                      <a:pt x="60" y="186"/>
                    </a:cubicBezTo>
                    <a:cubicBezTo>
                      <a:pt x="53" y="188"/>
                      <a:pt x="49" y="192"/>
                      <a:pt x="42" y="194"/>
                    </a:cubicBezTo>
                    <a:cubicBezTo>
                      <a:pt x="34" y="189"/>
                      <a:pt x="37" y="183"/>
                      <a:pt x="28" y="186"/>
                    </a:cubicBezTo>
                    <a:cubicBezTo>
                      <a:pt x="12" y="181"/>
                      <a:pt x="19" y="161"/>
                      <a:pt x="10" y="148"/>
                    </a:cubicBezTo>
                    <a:cubicBezTo>
                      <a:pt x="5" y="121"/>
                      <a:pt x="11" y="147"/>
                      <a:pt x="4" y="130"/>
                    </a:cubicBezTo>
                    <a:cubicBezTo>
                      <a:pt x="2" y="126"/>
                      <a:pt x="0" y="118"/>
                      <a:pt x="0" y="118"/>
                    </a:cubicBezTo>
                    <a:cubicBezTo>
                      <a:pt x="2" y="95"/>
                      <a:pt x="0" y="83"/>
                      <a:pt x="20" y="96"/>
                    </a:cubicBezTo>
                    <a:cubicBezTo>
                      <a:pt x="23" y="105"/>
                      <a:pt x="23" y="110"/>
                      <a:pt x="32" y="104"/>
                    </a:cubicBezTo>
                    <a:cubicBezTo>
                      <a:pt x="35" y="95"/>
                      <a:pt x="29" y="88"/>
                      <a:pt x="34" y="80"/>
                    </a:cubicBezTo>
                    <a:cubicBezTo>
                      <a:pt x="36" y="76"/>
                      <a:pt x="48" y="73"/>
                      <a:pt x="52" y="70"/>
                    </a:cubicBezTo>
                    <a:cubicBezTo>
                      <a:pt x="57" y="63"/>
                      <a:pt x="58" y="62"/>
                      <a:pt x="54" y="6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2" name="Freeform 184"/>
              <p:cNvSpPr>
                <a:spLocks/>
              </p:cNvSpPr>
              <p:nvPr userDrawn="1"/>
            </p:nvSpPr>
            <p:spPr bwMode="ltGray">
              <a:xfrm>
                <a:off x="2375" y="800"/>
                <a:ext cx="110" cy="32"/>
              </a:xfrm>
              <a:custGeom>
                <a:avLst/>
                <a:gdLst>
                  <a:gd name="T0" fmla="*/ 4 w 109"/>
                  <a:gd name="T1" fmla="*/ 32 h 38"/>
                  <a:gd name="T2" fmla="*/ 18 w 109"/>
                  <a:gd name="T3" fmla="*/ 10 h 38"/>
                  <a:gd name="T4" fmla="*/ 46 w 109"/>
                  <a:gd name="T5" fmla="*/ 20 h 38"/>
                  <a:gd name="T6" fmla="*/ 72 w 109"/>
                  <a:gd name="T7" fmla="*/ 14 h 38"/>
                  <a:gd name="T8" fmla="*/ 90 w 109"/>
                  <a:gd name="T9" fmla="*/ 0 h 38"/>
                  <a:gd name="T10" fmla="*/ 76 w 109"/>
                  <a:gd name="T11" fmla="*/ 26 h 38"/>
                  <a:gd name="T12" fmla="*/ 60 w 109"/>
                  <a:gd name="T13" fmla="*/ 38 h 38"/>
                  <a:gd name="T14" fmla="*/ 42 w 109"/>
                  <a:gd name="T15" fmla="*/ 32 h 38"/>
                  <a:gd name="T16" fmla="*/ 14 w 109"/>
                  <a:gd name="T17" fmla="*/ 30 h 38"/>
                  <a:gd name="T18" fmla="*/ 4 w 109"/>
                  <a:gd name="T19" fmla="*/ 3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9" h="38">
                    <a:moveTo>
                      <a:pt x="4" y="32"/>
                    </a:moveTo>
                    <a:cubicBezTo>
                      <a:pt x="7" y="22"/>
                      <a:pt x="7" y="14"/>
                      <a:pt x="18" y="10"/>
                    </a:cubicBezTo>
                    <a:cubicBezTo>
                      <a:pt x="28" y="12"/>
                      <a:pt x="37" y="14"/>
                      <a:pt x="46" y="20"/>
                    </a:cubicBezTo>
                    <a:cubicBezTo>
                      <a:pt x="62" y="15"/>
                      <a:pt x="54" y="17"/>
                      <a:pt x="72" y="14"/>
                    </a:cubicBezTo>
                    <a:cubicBezTo>
                      <a:pt x="77" y="9"/>
                      <a:pt x="90" y="0"/>
                      <a:pt x="90" y="0"/>
                    </a:cubicBezTo>
                    <a:cubicBezTo>
                      <a:pt x="109" y="6"/>
                      <a:pt x="85" y="23"/>
                      <a:pt x="76" y="26"/>
                    </a:cubicBezTo>
                    <a:cubicBezTo>
                      <a:pt x="71" y="33"/>
                      <a:pt x="68" y="35"/>
                      <a:pt x="60" y="38"/>
                    </a:cubicBezTo>
                    <a:cubicBezTo>
                      <a:pt x="54" y="36"/>
                      <a:pt x="42" y="32"/>
                      <a:pt x="42" y="32"/>
                    </a:cubicBezTo>
                    <a:cubicBezTo>
                      <a:pt x="33" y="23"/>
                      <a:pt x="26" y="26"/>
                      <a:pt x="14" y="30"/>
                    </a:cubicBezTo>
                    <a:cubicBezTo>
                      <a:pt x="1" y="28"/>
                      <a:pt x="0" y="24"/>
                      <a:pt x="4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3" name="Freeform 185"/>
              <p:cNvSpPr>
                <a:spLocks/>
              </p:cNvSpPr>
              <p:nvPr userDrawn="1"/>
            </p:nvSpPr>
            <p:spPr bwMode="ltGray">
              <a:xfrm>
                <a:off x="2370" y="839"/>
                <a:ext cx="75" cy="84"/>
              </a:xfrm>
              <a:custGeom>
                <a:avLst/>
                <a:gdLst>
                  <a:gd name="T0" fmla="*/ 8 w 76"/>
                  <a:gd name="T1" fmla="*/ 18 h 104"/>
                  <a:gd name="T2" fmla="*/ 18 w 76"/>
                  <a:gd name="T3" fmla="*/ 0 h 104"/>
                  <a:gd name="T4" fmla="*/ 34 w 76"/>
                  <a:gd name="T5" fmla="*/ 18 h 104"/>
                  <a:gd name="T6" fmla="*/ 62 w 76"/>
                  <a:gd name="T7" fmla="*/ 4 h 104"/>
                  <a:gd name="T8" fmla="*/ 46 w 76"/>
                  <a:gd name="T9" fmla="*/ 34 h 104"/>
                  <a:gd name="T10" fmla="*/ 54 w 76"/>
                  <a:gd name="T11" fmla="*/ 48 h 104"/>
                  <a:gd name="T12" fmla="*/ 58 w 76"/>
                  <a:gd name="T13" fmla="*/ 60 h 104"/>
                  <a:gd name="T14" fmla="*/ 46 w 76"/>
                  <a:gd name="T15" fmla="*/ 74 h 104"/>
                  <a:gd name="T16" fmla="*/ 34 w 76"/>
                  <a:gd name="T17" fmla="*/ 60 h 104"/>
                  <a:gd name="T18" fmla="*/ 22 w 76"/>
                  <a:gd name="T19" fmla="*/ 48 h 104"/>
                  <a:gd name="T20" fmla="*/ 28 w 76"/>
                  <a:gd name="T21" fmla="*/ 68 h 104"/>
                  <a:gd name="T22" fmla="*/ 30 w 76"/>
                  <a:gd name="T23" fmla="*/ 74 h 104"/>
                  <a:gd name="T24" fmla="*/ 20 w 76"/>
                  <a:gd name="T25" fmla="*/ 104 h 104"/>
                  <a:gd name="T26" fmla="*/ 12 w 76"/>
                  <a:gd name="T27" fmla="*/ 102 h 104"/>
                  <a:gd name="T28" fmla="*/ 8 w 76"/>
                  <a:gd name="T29" fmla="*/ 90 h 104"/>
                  <a:gd name="T30" fmla="*/ 0 w 76"/>
                  <a:gd name="T31" fmla="*/ 54 h 104"/>
                  <a:gd name="T32" fmla="*/ 2 w 76"/>
                  <a:gd name="T33" fmla="*/ 30 h 104"/>
                  <a:gd name="T34" fmla="*/ 8 w 76"/>
                  <a:gd name="T35" fmla="*/ 1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6" h="104">
                    <a:moveTo>
                      <a:pt x="8" y="18"/>
                    </a:moveTo>
                    <a:cubicBezTo>
                      <a:pt x="10" y="8"/>
                      <a:pt x="9" y="3"/>
                      <a:pt x="18" y="0"/>
                    </a:cubicBezTo>
                    <a:cubicBezTo>
                      <a:pt x="28" y="3"/>
                      <a:pt x="25" y="12"/>
                      <a:pt x="34" y="18"/>
                    </a:cubicBezTo>
                    <a:cubicBezTo>
                      <a:pt x="46" y="16"/>
                      <a:pt x="51" y="8"/>
                      <a:pt x="62" y="4"/>
                    </a:cubicBezTo>
                    <a:cubicBezTo>
                      <a:pt x="76" y="9"/>
                      <a:pt x="56" y="31"/>
                      <a:pt x="46" y="34"/>
                    </a:cubicBezTo>
                    <a:cubicBezTo>
                      <a:pt x="51" y="56"/>
                      <a:pt x="43" y="29"/>
                      <a:pt x="54" y="48"/>
                    </a:cubicBezTo>
                    <a:cubicBezTo>
                      <a:pt x="56" y="52"/>
                      <a:pt x="58" y="60"/>
                      <a:pt x="58" y="60"/>
                    </a:cubicBezTo>
                    <a:cubicBezTo>
                      <a:pt x="55" y="68"/>
                      <a:pt x="54" y="71"/>
                      <a:pt x="46" y="74"/>
                    </a:cubicBezTo>
                    <a:cubicBezTo>
                      <a:pt x="38" y="71"/>
                      <a:pt x="37" y="68"/>
                      <a:pt x="34" y="60"/>
                    </a:cubicBezTo>
                    <a:cubicBezTo>
                      <a:pt x="33" y="50"/>
                      <a:pt x="32" y="33"/>
                      <a:pt x="22" y="48"/>
                    </a:cubicBezTo>
                    <a:cubicBezTo>
                      <a:pt x="25" y="60"/>
                      <a:pt x="23" y="53"/>
                      <a:pt x="28" y="68"/>
                    </a:cubicBezTo>
                    <a:cubicBezTo>
                      <a:pt x="29" y="70"/>
                      <a:pt x="30" y="74"/>
                      <a:pt x="30" y="74"/>
                    </a:cubicBezTo>
                    <a:cubicBezTo>
                      <a:pt x="24" y="84"/>
                      <a:pt x="22" y="93"/>
                      <a:pt x="20" y="104"/>
                    </a:cubicBezTo>
                    <a:cubicBezTo>
                      <a:pt x="17" y="103"/>
                      <a:pt x="14" y="104"/>
                      <a:pt x="12" y="102"/>
                    </a:cubicBezTo>
                    <a:cubicBezTo>
                      <a:pt x="9" y="99"/>
                      <a:pt x="8" y="90"/>
                      <a:pt x="8" y="90"/>
                    </a:cubicBezTo>
                    <a:cubicBezTo>
                      <a:pt x="13" y="75"/>
                      <a:pt x="14" y="64"/>
                      <a:pt x="0" y="54"/>
                    </a:cubicBezTo>
                    <a:cubicBezTo>
                      <a:pt x="1" y="46"/>
                      <a:pt x="1" y="38"/>
                      <a:pt x="2" y="30"/>
                    </a:cubicBezTo>
                    <a:cubicBezTo>
                      <a:pt x="2" y="27"/>
                      <a:pt x="13" y="2"/>
                      <a:pt x="8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4" name="Freeform 186"/>
              <p:cNvSpPr>
                <a:spLocks/>
              </p:cNvSpPr>
              <p:nvPr userDrawn="1"/>
            </p:nvSpPr>
            <p:spPr bwMode="ltGray">
              <a:xfrm>
                <a:off x="2497" y="793"/>
                <a:ext cx="37" cy="49"/>
              </a:xfrm>
              <a:custGeom>
                <a:avLst/>
                <a:gdLst>
                  <a:gd name="T0" fmla="*/ 3 w 37"/>
                  <a:gd name="T1" fmla="*/ 28 h 61"/>
                  <a:gd name="T2" fmla="*/ 13 w 37"/>
                  <a:gd name="T3" fmla="*/ 0 h 61"/>
                  <a:gd name="T4" fmla="*/ 15 w 37"/>
                  <a:gd name="T5" fmla="*/ 28 h 61"/>
                  <a:gd name="T6" fmla="*/ 37 w 37"/>
                  <a:gd name="T7" fmla="*/ 38 h 61"/>
                  <a:gd name="T8" fmla="*/ 19 w 37"/>
                  <a:gd name="T9" fmla="*/ 44 h 61"/>
                  <a:gd name="T10" fmla="*/ 5 w 37"/>
                  <a:gd name="T11" fmla="*/ 58 h 61"/>
                  <a:gd name="T12" fmla="*/ 1 w 37"/>
                  <a:gd name="T13" fmla="*/ 34 h 61"/>
                  <a:gd name="T14" fmla="*/ 3 w 37"/>
                  <a:gd name="T15" fmla="*/ 2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61">
                    <a:moveTo>
                      <a:pt x="3" y="28"/>
                    </a:moveTo>
                    <a:cubicBezTo>
                      <a:pt x="5" y="14"/>
                      <a:pt x="2" y="7"/>
                      <a:pt x="13" y="0"/>
                    </a:cubicBezTo>
                    <a:cubicBezTo>
                      <a:pt x="26" y="9"/>
                      <a:pt x="23" y="17"/>
                      <a:pt x="15" y="28"/>
                    </a:cubicBezTo>
                    <a:cubicBezTo>
                      <a:pt x="25" y="31"/>
                      <a:pt x="33" y="27"/>
                      <a:pt x="37" y="38"/>
                    </a:cubicBezTo>
                    <a:cubicBezTo>
                      <a:pt x="30" y="45"/>
                      <a:pt x="28" y="47"/>
                      <a:pt x="19" y="44"/>
                    </a:cubicBezTo>
                    <a:cubicBezTo>
                      <a:pt x="13" y="54"/>
                      <a:pt x="18" y="61"/>
                      <a:pt x="5" y="58"/>
                    </a:cubicBezTo>
                    <a:cubicBezTo>
                      <a:pt x="0" y="50"/>
                      <a:pt x="3" y="44"/>
                      <a:pt x="1" y="34"/>
                    </a:cubicBezTo>
                    <a:cubicBezTo>
                      <a:pt x="2" y="32"/>
                      <a:pt x="3" y="28"/>
                      <a:pt x="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5" name="Freeform 187"/>
              <p:cNvSpPr>
                <a:spLocks/>
              </p:cNvSpPr>
              <p:nvPr userDrawn="1"/>
            </p:nvSpPr>
            <p:spPr bwMode="ltGray">
              <a:xfrm>
                <a:off x="2506" y="869"/>
                <a:ext cx="47" cy="24"/>
              </a:xfrm>
              <a:custGeom>
                <a:avLst/>
                <a:gdLst>
                  <a:gd name="T0" fmla="*/ 7 w 49"/>
                  <a:gd name="T1" fmla="*/ 0 h 29"/>
                  <a:gd name="T2" fmla="*/ 29 w 49"/>
                  <a:gd name="T3" fmla="*/ 0 h 29"/>
                  <a:gd name="T4" fmla="*/ 49 w 49"/>
                  <a:gd name="T5" fmla="*/ 16 h 29"/>
                  <a:gd name="T6" fmla="*/ 35 w 49"/>
                  <a:gd name="T7" fmla="*/ 14 h 29"/>
                  <a:gd name="T8" fmla="*/ 3 w 49"/>
                  <a:gd name="T9" fmla="*/ 16 h 29"/>
                  <a:gd name="T10" fmla="*/ 7 w 49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29">
                    <a:moveTo>
                      <a:pt x="7" y="0"/>
                    </a:moveTo>
                    <a:cubicBezTo>
                      <a:pt x="15" y="6"/>
                      <a:pt x="19" y="2"/>
                      <a:pt x="29" y="0"/>
                    </a:cubicBezTo>
                    <a:cubicBezTo>
                      <a:pt x="45" y="5"/>
                      <a:pt x="40" y="3"/>
                      <a:pt x="49" y="16"/>
                    </a:cubicBezTo>
                    <a:cubicBezTo>
                      <a:pt x="46" y="29"/>
                      <a:pt x="42" y="21"/>
                      <a:pt x="35" y="14"/>
                    </a:cubicBezTo>
                    <a:cubicBezTo>
                      <a:pt x="26" y="15"/>
                      <a:pt x="12" y="19"/>
                      <a:pt x="3" y="16"/>
                    </a:cubicBezTo>
                    <a:cubicBezTo>
                      <a:pt x="0" y="6"/>
                      <a:pt x="7" y="10"/>
                      <a:pt x="7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6" name="Freeform 188"/>
              <p:cNvSpPr>
                <a:spLocks/>
              </p:cNvSpPr>
              <p:nvPr userDrawn="1"/>
            </p:nvSpPr>
            <p:spPr bwMode="ltGray">
              <a:xfrm>
                <a:off x="2555" y="832"/>
                <a:ext cx="61" cy="42"/>
              </a:xfrm>
              <a:custGeom>
                <a:avLst/>
                <a:gdLst>
                  <a:gd name="T0" fmla="*/ 21 w 61"/>
                  <a:gd name="T1" fmla="*/ 38 h 48"/>
                  <a:gd name="T2" fmla="*/ 15 w 61"/>
                  <a:gd name="T3" fmla="*/ 26 h 48"/>
                  <a:gd name="T4" fmla="*/ 3 w 61"/>
                  <a:gd name="T5" fmla="*/ 22 h 48"/>
                  <a:gd name="T6" fmla="*/ 13 w 61"/>
                  <a:gd name="T7" fmla="*/ 8 h 48"/>
                  <a:gd name="T8" fmla="*/ 25 w 61"/>
                  <a:gd name="T9" fmla="*/ 0 h 48"/>
                  <a:gd name="T10" fmla="*/ 49 w 61"/>
                  <a:gd name="T11" fmla="*/ 10 h 48"/>
                  <a:gd name="T12" fmla="*/ 53 w 61"/>
                  <a:gd name="T13" fmla="*/ 20 h 48"/>
                  <a:gd name="T14" fmla="*/ 61 w 61"/>
                  <a:gd name="T15" fmla="*/ 32 h 48"/>
                  <a:gd name="T16" fmla="*/ 41 w 61"/>
                  <a:gd name="T17" fmla="*/ 38 h 48"/>
                  <a:gd name="T18" fmla="*/ 23 w 61"/>
                  <a:gd name="T19" fmla="*/ 44 h 48"/>
                  <a:gd name="T20" fmla="*/ 21 w 61"/>
                  <a:gd name="T21" fmla="*/ 3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1" h="48">
                    <a:moveTo>
                      <a:pt x="21" y="38"/>
                    </a:moveTo>
                    <a:cubicBezTo>
                      <a:pt x="19" y="34"/>
                      <a:pt x="19" y="29"/>
                      <a:pt x="15" y="26"/>
                    </a:cubicBezTo>
                    <a:cubicBezTo>
                      <a:pt x="12" y="24"/>
                      <a:pt x="3" y="22"/>
                      <a:pt x="3" y="22"/>
                    </a:cubicBezTo>
                    <a:cubicBezTo>
                      <a:pt x="0" y="12"/>
                      <a:pt x="5" y="12"/>
                      <a:pt x="13" y="8"/>
                    </a:cubicBezTo>
                    <a:cubicBezTo>
                      <a:pt x="17" y="6"/>
                      <a:pt x="25" y="0"/>
                      <a:pt x="25" y="0"/>
                    </a:cubicBezTo>
                    <a:cubicBezTo>
                      <a:pt x="37" y="2"/>
                      <a:pt x="41" y="2"/>
                      <a:pt x="49" y="10"/>
                    </a:cubicBezTo>
                    <a:cubicBezTo>
                      <a:pt x="45" y="21"/>
                      <a:pt x="46" y="12"/>
                      <a:pt x="53" y="20"/>
                    </a:cubicBezTo>
                    <a:cubicBezTo>
                      <a:pt x="56" y="24"/>
                      <a:pt x="61" y="32"/>
                      <a:pt x="61" y="32"/>
                    </a:cubicBezTo>
                    <a:cubicBezTo>
                      <a:pt x="56" y="47"/>
                      <a:pt x="53" y="42"/>
                      <a:pt x="41" y="38"/>
                    </a:cubicBezTo>
                    <a:cubicBezTo>
                      <a:pt x="27" y="47"/>
                      <a:pt x="34" y="48"/>
                      <a:pt x="23" y="44"/>
                    </a:cubicBezTo>
                    <a:cubicBezTo>
                      <a:pt x="22" y="42"/>
                      <a:pt x="21" y="38"/>
                      <a:pt x="21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7" name="Freeform 189"/>
              <p:cNvSpPr>
                <a:spLocks/>
              </p:cNvSpPr>
              <p:nvPr userDrawn="1"/>
            </p:nvSpPr>
            <p:spPr bwMode="ltGray">
              <a:xfrm>
                <a:off x="2572" y="852"/>
                <a:ext cx="286" cy="149"/>
              </a:xfrm>
              <a:custGeom>
                <a:avLst/>
                <a:gdLst>
                  <a:gd name="T0" fmla="*/ 46 w 286"/>
                  <a:gd name="T1" fmla="*/ 28 h 182"/>
                  <a:gd name="T2" fmla="*/ 36 w 286"/>
                  <a:gd name="T3" fmla="*/ 14 h 182"/>
                  <a:gd name="T4" fmla="*/ 26 w 286"/>
                  <a:gd name="T5" fmla="*/ 30 h 182"/>
                  <a:gd name="T6" fmla="*/ 0 w 286"/>
                  <a:gd name="T7" fmla="*/ 24 h 182"/>
                  <a:gd name="T8" fmla="*/ 10 w 286"/>
                  <a:gd name="T9" fmla="*/ 42 h 182"/>
                  <a:gd name="T10" fmla="*/ 16 w 286"/>
                  <a:gd name="T11" fmla="*/ 62 h 182"/>
                  <a:gd name="T12" fmla="*/ 24 w 286"/>
                  <a:gd name="T13" fmla="*/ 48 h 182"/>
                  <a:gd name="T14" fmla="*/ 30 w 286"/>
                  <a:gd name="T15" fmla="*/ 44 h 182"/>
                  <a:gd name="T16" fmla="*/ 48 w 286"/>
                  <a:gd name="T17" fmla="*/ 56 h 182"/>
                  <a:gd name="T18" fmla="*/ 70 w 286"/>
                  <a:gd name="T19" fmla="*/ 62 h 182"/>
                  <a:gd name="T20" fmla="*/ 88 w 286"/>
                  <a:gd name="T21" fmla="*/ 72 h 182"/>
                  <a:gd name="T22" fmla="*/ 106 w 286"/>
                  <a:gd name="T23" fmla="*/ 102 h 182"/>
                  <a:gd name="T24" fmla="*/ 104 w 286"/>
                  <a:gd name="T25" fmla="*/ 122 h 182"/>
                  <a:gd name="T26" fmla="*/ 98 w 286"/>
                  <a:gd name="T27" fmla="*/ 134 h 182"/>
                  <a:gd name="T28" fmla="*/ 122 w 286"/>
                  <a:gd name="T29" fmla="*/ 128 h 182"/>
                  <a:gd name="T30" fmla="*/ 140 w 286"/>
                  <a:gd name="T31" fmla="*/ 140 h 182"/>
                  <a:gd name="T32" fmla="*/ 168 w 286"/>
                  <a:gd name="T33" fmla="*/ 148 h 182"/>
                  <a:gd name="T34" fmla="*/ 174 w 286"/>
                  <a:gd name="T35" fmla="*/ 146 h 182"/>
                  <a:gd name="T36" fmla="*/ 168 w 286"/>
                  <a:gd name="T37" fmla="*/ 134 h 182"/>
                  <a:gd name="T38" fmla="*/ 178 w 286"/>
                  <a:gd name="T39" fmla="*/ 136 h 182"/>
                  <a:gd name="T40" fmla="*/ 186 w 286"/>
                  <a:gd name="T41" fmla="*/ 118 h 182"/>
                  <a:gd name="T42" fmla="*/ 202 w 286"/>
                  <a:gd name="T43" fmla="*/ 122 h 182"/>
                  <a:gd name="T44" fmla="*/ 214 w 286"/>
                  <a:gd name="T45" fmla="*/ 130 h 182"/>
                  <a:gd name="T46" fmla="*/ 244 w 286"/>
                  <a:gd name="T47" fmla="*/ 168 h 182"/>
                  <a:gd name="T48" fmla="*/ 262 w 286"/>
                  <a:gd name="T49" fmla="*/ 178 h 182"/>
                  <a:gd name="T50" fmla="*/ 284 w 286"/>
                  <a:gd name="T51" fmla="*/ 170 h 182"/>
                  <a:gd name="T52" fmla="*/ 268 w 286"/>
                  <a:gd name="T53" fmla="*/ 160 h 182"/>
                  <a:gd name="T54" fmla="*/ 256 w 286"/>
                  <a:gd name="T55" fmla="*/ 138 h 182"/>
                  <a:gd name="T56" fmla="*/ 250 w 286"/>
                  <a:gd name="T57" fmla="*/ 132 h 182"/>
                  <a:gd name="T58" fmla="*/ 248 w 286"/>
                  <a:gd name="T59" fmla="*/ 122 h 182"/>
                  <a:gd name="T60" fmla="*/ 236 w 286"/>
                  <a:gd name="T61" fmla="*/ 116 h 182"/>
                  <a:gd name="T62" fmla="*/ 240 w 286"/>
                  <a:gd name="T63" fmla="*/ 96 h 182"/>
                  <a:gd name="T64" fmla="*/ 220 w 286"/>
                  <a:gd name="T65" fmla="*/ 86 h 182"/>
                  <a:gd name="T66" fmla="*/ 210 w 286"/>
                  <a:gd name="T67" fmla="*/ 70 h 182"/>
                  <a:gd name="T68" fmla="*/ 190 w 286"/>
                  <a:gd name="T69" fmla="*/ 54 h 182"/>
                  <a:gd name="T70" fmla="*/ 168 w 286"/>
                  <a:gd name="T71" fmla="*/ 38 h 182"/>
                  <a:gd name="T72" fmla="*/ 156 w 286"/>
                  <a:gd name="T73" fmla="*/ 34 h 182"/>
                  <a:gd name="T74" fmla="*/ 120 w 286"/>
                  <a:gd name="T75" fmla="*/ 16 h 182"/>
                  <a:gd name="T76" fmla="*/ 102 w 286"/>
                  <a:gd name="T77" fmla="*/ 4 h 182"/>
                  <a:gd name="T78" fmla="*/ 96 w 286"/>
                  <a:gd name="T79" fmla="*/ 0 h 182"/>
                  <a:gd name="T80" fmla="*/ 70 w 286"/>
                  <a:gd name="T81" fmla="*/ 10 h 182"/>
                  <a:gd name="T82" fmla="*/ 56 w 286"/>
                  <a:gd name="T83" fmla="*/ 32 h 182"/>
                  <a:gd name="T84" fmla="*/ 46 w 286"/>
                  <a:gd name="T85" fmla="*/ 28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86" h="182">
                    <a:moveTo>
                      <a:pt x="46" y="28"/>
                    </a:moveTo>
                    <a:cubicBezTo>
                      <a:pt x="41" y="14"/>
                      <a:pt x="46" y="17"/>
                      <a:pt x="36" y="14"/>
                    </a:cubicBezTo>
                    <a:cubicBezTo>
                      <a:pt x="31" y="17"/>
                      <a:pt x="26" y="30"/>
                      <a:pt x="26" y="30"/>
                    </a:cubicBezTo>
                    <a:cubicBezTo>
                      <a:pt x="12" y="25"/>
                      <a:pt x="19" y="21"/>
                      <a:pt x="0" y="24"/>
                    </a:cubicBezTo>
                    <a:cubicBezTo>
                      <a:pt x="2" y="33"/>
                      <a:pt x="2" y="37"/>
                      <a:pt x="10" y="42"/>
                    </a:cubicBezTo>
                    <a:cubicBezTo>
                      <a:pt x="12" y="49"/>
                      <a:pt x="14" y="55"/>
                      <a:pt x="16" y="62"/>
                    </a:cubicBezTo>
                    <a:cubicBezTo>
                      <a:pt x="24" y="59"/>
                      <a:pt x="27" y="57"/>
                      <a:pt x="24" y="48"/>
                    </a:cubicBezTo>
                    <a:cubicBezTo>
                      <a:pt x="26" y="47"/>
                      <a:pt x="28" y="43"/>
                      <a:pt x="30" y="44"/>
                    </a:cubicBezTo>
                    <a:cubicBezTo>
                      <a:pt x="48" y="48"/>
                      <a:pt x="36" y="52"/>
                      <a:pt x="48" y="56"/>
                    </a:cubicBezTo>
                    <a:cubicBezTo>
                      <a:pt x="74" y="65"/>
                      <a:pt x="47" y="56"/>
                      <a:pt x="70" y="62"/>
                    </a:cubicBezTo>
                    <a:cubicBezTo>
                      <a:pt x="77" y="64"/>
                      <a:pt x="88" y="72"/>
                      <a:pt x="88" y="72"/>
                    </a:cubicBezTo>
                    <a:cubicBezTo>
                      <a:pt x="96" y="84"/>
                      <a:pt x="102" y="87"/>
                      <a:pt x="106" y="102"/>
                    </a:cubicBezTo>
                    <a:cubicBezTo>
                      <a:pt x="105" y="109"/>
                      <a:pt x="106" y="115"/>
                      <a:pt x="104" y="122"/>
                    </a:cubicBezTo>
                    <a:cubicBezTo>
                      <a:pt x="103" y="126"/>
                      <a:pt x="94" y="132"/>
                      <a:pt x="98" y="134"/>
                    </a:cubicBezTo>
                    <a:cubicBezTo>
                      <a:pt x="106" y="137"/>
                      <a:pt x="122" y="128"/>
                      <a:pt x="122" y="128"/>
                    </a:cubicBezTo>
                    <a:cubicBezTo>
                      <a:pt x="130" y="131"/>
                      <a:pt x="133" y="135"/>
                      <a:pt x="140" y="140"/>
                    </a:cubicBezTo>
                    <a:cubicBezTo>
                      <a:pt x="148" y="145"/>
                      <a:pt x="159" y="145"/>
                      <a:pt x="168" y="148"/>
                    </a:cubicBezTo>
                    <a:cubicBezTo>
                      <a:pt x="170" y="147"/>
                      <a:pt x="173" y="148"/>
                      <a:pt x="174" y="146"/>
                    </a:cubicBezTo>
                    <a:cubicBezTo>
                      <a:pt x="176" y="142"/>
                      <a:pt x="164" y="136"/>
                      <a:pt x="168" y="134"/>
                    </a:cubicBezTo>
                    <a:cubicBezTo>
                      <a:pt x="171" y="132"/>
                      <a:pt x="175" y="135"/>
                      <a:pt x="178" y="136"/>
                    </a:cubicBezTo>
                    <a:cubicBezTo>
                      <a:pt x="182" y="131"/>
                      <a:pt x="186" y="118"/>
                      <a:pt x="186" y="118"/>
                    </a:cubicBezTo>
                    <a:cubicBezTo>
                      <a:pt x="189" y="119"/>
                      <a:pt x="199" y="120"/>
                      <a:pt x="202" y="122"/>
                    </a:cubicBezTo>
                    <a:cubicBezTo>
                      <a:pt x="206" y="124"/>
                      <a:pt x="214" y="130"/>
                      <a:pt x="214" y="130"/>
                    </a:cubicBezTo>
                    <a:cubicBezTo>
                      <a:pt x="224" y="145"/>
                      <a:pt x="228" y="158"/>
                      <a:pt x="244" y="168"/>
                    </a:cubicBezTo>
                    <a:cubicBezTo>
                      <a:pt x="250" y="172"/>
                      <a:pt x="262" y="178"/>
                      <a:pt x="262" y="178"/>
                    </a:cubicBezTo>
                    <a:cubicBezTo>
                      <a:pt x="265" y="178"/>
                      <a:pt x="286" y="182"/>
                      <a:pt x="284" y="170"/>
                    </a:cubicBezTo>
                    <a:cubicBezTo>
                      <a:pt x="283" y="164"/>
                      <a:pt x="268" y="160"/>
                      <a:pt x="268" y="160"/>
                    </a:cubicBezTo>
                    <a:cubicBezTo>
                      <a:pt x="261" y="150"/>
                      <a:pt x="270" y="143"/>
                      <a:pt x="256" y="138"/>
                    </a:cubicBezTo>
                    <a:cubicBezTo>
                      <a:pt x="254" y="136"/>
                      <a:pt x="251" y="135"/>
                      <a:pt x="250" y="132"/>
                    </a:cubicBezTo>
                    <a:cubicBezTo>
                      <a:pt x="248" y="129"/>
                      <a:pt x="250" y="125"/>
                      <a:pt x="248" y="122"/>
                    </a:cubicBezTo>
                    <a:cubicBezTo>
                      <a:pt x="246" y="118"/>
                      <a:pt x="240" y="118"/>
                      <a:pt x="236" y="116"/>
                    </a:cubicBezTo>
                    <a:cubicBezTo>
                      <a:pt x="230" y="107"/>
                      <a:pt x="227" y="100"/>
                      <a:pt x="240" y="96"/>
                    </a:cubicBezTo>
                    <a:cubicBezTo>
                      <a:pt x="236" y="83"/>
                      <a:pt x="236" y="84"/>
                      <a:pt x="220" y="86"/>
                    </a:cubicBezTo>
                    <a:cubicBezTo>
                      <a:pt x="209" y="82"/>
                      <a:pt x="208" y="82"/>
                      <a:pt x="210" y="70"/>
                    </a:cubicBezTo>
                    <a:cubicBezTo>
                      <a:pt x="207" y="60"/>
                      <a:pt x="199" y="57"/>
                      <a:pt x="190" y="54"/>
                    </a:cubicBezTo>
                    <a:cubicBezTo>
                      <a:pt x="181" y="45"/>
                      <a:pt x="181" y="42"/>
                      <a:pt x="168" y="38"/>
                    </a:cubicBezTo>
                    <a:cubicBezTo>
                      <a:pt x="164" y="37"/>
                      <a:pt x="156" y="34"/>
                      <a:pt x="156" y="34"/>
                    </a:cubicBezTo>
                    <a:cubicBezTo>
                      <a:pt x="146" y="24"/>
                      <a:pt x="134" y="21"/>
                      <a:pt x="120" y="16"/>
                    </a:cubicBezTo>
                    <a:cubicBezTo>
                      <a:pt x="113" y="14"/>
                      <a:pt x="108" y="8"/>
                      <a:pt x="102" y="4"/>
                    </a:cubicBezTo>
                    <a:cubicBezTo>
                      <a:pt x="100" y="3"/>
                      <a:pt x="96" y="0"/>
                      <a:pt x="96" y="0"/>
                    </a:cubicBezTo>
                    <a:cubicBezTo>
                      <a:pt x="83" y="2"/>
                      <a:pt x="79" y="1"/>
                      <a:pt x="70" y="10"/>
                    </a:cubicBezTo>
                    <a:cubicBezTo>
                      <a:pt x="67" y="19"/>
                      <a:pt x="63" y="27"/>
                      <a:pt x="56" y="32"/>
                    </a:cubicBezTo>
                    <a:cubicBezTo>
                      <a:pt x="49" y="30"/>
                      <a:pt x="52" y="31"/>
                      <a:pt x="46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8" name="Freeform 190"/>
              <p:cNvSpPr>
                <a:spLocks/>
              </p:cNvSpPr>
              <p:nvPr userDrawn="1"/>
            </p:nvSpPr>
            <p:spPr bwMode="ltGray">
              <a:xfrm>
                <a:off x="2820" y="866"/>
                <a:ext cx="78" cy="64"/>
              </a:xfrm>
              <a:custGeom>
                <a:avLst/>
                <a:gdLst>
                  <a:gd name="T0" fmla="*/ 1 w 78"/>
                  <a:gd name="T1" fmla="*/ 58 h 78"/>
                  <a:gd name="T2" fmla="*/ 27 w 78"/>
                  <a:gd name="T3" fmla="*/ 60 h 78"/>
                  <a:gd name="T4" fmla="*/ 45 w 78"/>
                  <a:gd name="T5" fmla="*/ 48 h 78"/>
                  <a:gd name="T6" fmla="*/ 57 w 78"/>
                  <a:gd name="T7" fmla="*/ 30 h 78"/>
                  <a:gd name="T8" fmla="*/ 43 w 78"/>
                  <a:gd name="T9" fmla="*/ 14 h 78"/>
                  <a:gd name="T10" fmla="*/ 43 w 78"/>
                  <a:gd name="T11" fmla="*/ 4 h 78"/>
                  <a:gd name="T12" fmla="*/ 71 w 78"/>
                  <a:gd name="T13" fmla="*/ 26 h 78"/>
                  <a:gd name="T14" fmla="*/ 67 w 78"/>
                  <a:gd name="T15" fmla="*/ 54 h 78"/>
                  <a:gd name="T16" fmla="*/ 33 w 78"/>
                  <a:gd name="T17" fmla="*/ 78 h 78"/>
                  <a:gd name="T18" fmla="*/ 9 w 78"/>
                  <a:gd name="T19" fmla="*/ 66 h 78"/>
                  <a:gd name="T20" fmla="*/ 3 w 78"/>
                  <a:gd name="T21" fmla="*/ 62 h 78"/>
                  <a:gd name="T22" fmla="*/ 1 w 78"/>
                  <a:gd name="T23" fmla="*/ 5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" h="78">
                    <a:moveTo>
                      <a:pt x="1" y="58"/>
                    </a:moveTo>
                    <a:cubicBezTo>
                      <a:pt x="6" y="44"/>
                      <a:pt x="18" y="57"/>
                      <a:pt x="27" y="60"/>
                    </a:cubicBezTo>
                    <a:cubicBezTo>
                      <a:pt x="35" y="57"/>
                      <a:pt x="38" y="52"/>
                      <a:pt x="45" y="48"/>
                    </a:cubicBezTo>
                    <a:cubicBezTo>
                      <a:pt x="48" y="40"/>
                      <a:pt x="51" y="36"/>
                      <a:pt x="57" y="30"/>
                    </a:cubicBezTo>
                    <a:cubicBezTo>
                      <a:pt x="55" y="23"/>
                      <a:pt x="43" y="14"/>
                      <a:pt x="43" y="14"/>
                    </a:cubicBezTo>
                    <a:cubicBezTo>
                      <a:pt x="33" y="0"/>
                      <a:pt x="30" y="1"/>
                      <a:pt x="43" y="4"/>
                    </a:cubicBezTo>
                    <a:cubicBezTo>
                      <a:pt x="54" y="11"/>
                      <a:pt x="58" y="22"/>
                      <a:pt x="71" y="26"/>
                    </a:cubicBezTo>
                    <a:cubicBezTo>
                      <a:pt x="78" y="37"/>
                      <a:pt x="78" y="46"/>
                      <a:pt x="67" y="54"/>
                    </a:cubicBezTo>
                    <a:cubicBezTo>
                      <a:pt x="51" y="49"/>
                      <a:pt x="53" y="71"/>
                      <a:pt x="33" y="78"/>
                    </a:cubicBezTo>
                    <a:cubicBezTo>
                      <a:pt x="16" y="72"/>
                      <a:pt x="25" y="76"/>
                      <a:pt x="9" y="66"/>
                    </a:cubicBezTo>
                    <a:cubicBezTo>
                      <a:pt x="7" y="65"/>
                      <a:pt x="3" y="62"/>
                      <a:pt x="3" y="62"/>
                    </a:cubicBezTo>
                    <a:cubicBezTo>
                      <a:pt x="0" y="54"/>
                      <a:pt x="13" y="42"/>
                      <a:pt x="1" y="5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9" name="Freeform 191"/>
              <p:cNvSpPr>
                <a:spLocks/>
              </p:cNvSpPr>
              <p:nvPr userDrawn="1"/>
            </p:nvSpPr>
            <p:spPr bwMode="ltGray">
              <a:xfrm>
                <a:off x="2984" y="732"/>
                <a:ext cx="19" cy="14"/>
              </a:xfrm>
              <a:custGeom>
                <a:avLst/>
                <a:gdLst>
                  <a:gd name="T0" fmla="*/ 3 w 17"/>
                  <a:gd name="T1" fmla="*/ 4 h 18"/>
                  <a:gd name="T2" fmla="*/ 3 w 17"/>
                  <a:gd name="T3" fmla="*/ 14 h 18"/>
                  <a:gd name="T4" fmla="*/ 3 w 17"/>
                  <a:gd name="T5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8">
                    <a:moveTo>
                      <a:pt x="3" y="4"/>
                    </a:moveTo>
                    <a:cubicBezTo>
                      <a:pt x="17" y="7"/>
                      <a:pt x="16" y="18"/>
                      <a:pt x="3" y="14"/>
                    </a:cubicBezTo>
                    <a:cubicBezTo>
                      <a:pt x="0" y="6"/>
                      <a:pt x="7" y="0"/>
                      <a:pt x="3" y="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0" name="Freeform 192"/>
              <p:cNvSpPr>
                <a:spLocks/>
              </p:cNvSpPr>
              <p:nvPr userDrawn="1"/>
            </p:nvSpPr>
            <p:spPr bwMode="ltGray">
              <a:xfrm>
                <a:off x="3083" y="830"/>
                <a:ext cx="26" cy="19"/>
              </a:xfrm>
              <a:custGeom>
                <a:avLst/>
                <a:gdLst>
                  <a:gd name="T0" fmla="*/ 8 w 26"/>
                  <a:gd name="T1" fmla="*/ 14 h 22"/>
                  <a:gd name="T2" fmla="*/ 14 w 26"/>
                  <a:gd name="T3" fmla="*/ 0 h 22"/>
                  <a:gd name="T4" fmla="*/ 14 w 26"/>
                  <a:gd name="T5" fmla="*/ 22 h 22"/>
                  <a:gd name="T6" fmla="*/ 8 w 26"/>
                  <a:gd name="T7" fmla="*/ 1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2">
                    <a:moveTo>
                      <a:pt x="8" y="14"/>
                    </a:moveTo>
                    <a:cubicBezTo>
                      <a:pt x="5" y="6"/>
                      <a:pt x="5" y="3"/>
                      <a:pt x="14" y="0"/>
                    </a:cubicBezTo>
                    <a:cubicBezTo>
                      <a:pt x="26" y="4"/>
                      <a:pt x="23" y="16"/>
                      <a:pt x="14" y="22"/>
                    </a:cubicBezTo>
                    <a:cubicBezTo>
                      <a:pt x="0" y="17"/>
                      <a:pt x="13" y="3"/>
                      <a:pt x="8" y="1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1" name="Freeform 193"/>
              <p:cNvSpPr>
                <a:spLocks/>
              </p:cNvSpPr>
              <p:nvPr userDrawn="1"/>
            </p:nvSpPr>
            <p:spPr bwMode="ltGray">
              <a:xfrm>
                <a:off x="2766" y="610"/>
                <a:ext cx="19" cy="12"/>
              </a:xfrm>
              <a:custGeom>
                <a:avLst/>
                <a:gdLst>
                  <a:gd name="T0" fmla="*/ 7 w 20"/>
                  <a:gd name="T1" fmla="*/ 12 h 15"/>
                  <a:gd name="T2" fmla="*/ 17 w 20"/>
                  <a:gd name="T3" fmla="*/ 2 h 15"/>
                  <a:gd name="T4" fmla="*/ 9 w 20"/>
                  <a:gd name="T5" fmla="*/ 12 h 15"/>
                  <a:gd name="T6" fmla="*/ 7 w 20"/>
                  <a:gd name="T7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5">
                    <a:moveTo>
                      <a:pt x="7" y="12"/>
                    </a:moveTo>
                    <a:cubicBezTo>
                      <a:pt x="0" y="1"/>
                      <a:pt x="6" y="0"/>
                      <a:pt x="17" y="2"/>
                    </a:cubicBezTo>
                    <a:cubicBezTo>
                      <a:pt x="20" y="10"/>
                      <a:pt x="18" y="15"/>
                      <a:pt x="9" y="12"/>
                    </a:cubicBezTo>
                    <a:cubicBezTo>
                      <a:pt x="4" y="4"/>
                      <a:pt x="4" y="4"/>
                      <a:pt x="7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2" name="Freeform 194"/>
              <p:cNvSpPr>
                <a:spLocks/>
              </p:cNvSpPr>
              <p:nvPr userDrawn="1"/>
            </p:nvSpPr>
            <p:spPr bwMode="ltGray">
              <a:xfrm>
                <a:off x="2600" y="712"/>
                <a:ext cx="19" cy="12"/>
              </a:xfrm>
              <a:custGeom>
                <a:avLst/>
                <a:gdLst>
                  <a:gd name="T0" fmla="*/ 7 w 20"/>
                  <a:gd name="T1" fmla="*/ 12 h 15"/>
                  <a:gd name="T2" fmla="*/ 15 w 20"/>
                  <a:gd name="T3" fmla="*/ 2 h 15"/>
                  <a:gd name="T4" fmla="*/ 15 w 20"/>
                  <a:gd name="T5" fmla="*/ 14 h 15"/>
                  <a:gd name="T6" fmla="*/ 7 w 20"/>
                  <a:gd name="T7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5">
                    <a:moveTo>
                      <a:pt x="7" y="12"/>
                    </a:moveTo>
                    <a:cubicBezTo>
                      <a:pt x="0" y="2"/>
                      <a:pt x="3" y="0"/>
                      <a:pt x="15" y="2"/>
                    </a:cubicBezTo>
                    <a:cubicBezTo>
                      <a:pt x="16" y="4"/>
                      <a:pt x="20" y="12"/>
                      <a:pt x="15" y="14"/>
                    </a:cubicBezTo>
                    <a:cubicBezTo>
                      <a:pt x="12" y="15"/>
                      <a:pt x="7" y="12"/>
                      <a:pt x="7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3" name="Freeform 195"/>
              <p:cNvSpPr>
                <a:spLocks/>
              </p:cNvSpPr>
              <p:nvPr userDrawn="1"/>
            </p:nvSpPr>
            <p:spPr bwMode="ltGray">
              <a:xfrm>
                <a:off x="2417" y="680"/>
                <a:ext cx="80" cy="66"/>
              </a:xfrm>
              <a:custGeom>
                <a:avLst/>
                <a:gdLst>
                  <a:gd name="T0" fmla="*/ 0 w 80"/>
                  <a:gd name="T1" fmla="*/ 50 h 80"/>
                  <a:gd name="T2" fmla="*/ 14 w 80"/>
                  <a:gd name="T3" fmla="*/ 24 h 80"/>
                  <a:gd name="T4" fmla="*/ 26 w 80"/>
                  <a:gd name="T5" fmla="*/ 20 h 80"/>
                  <a:gd name="T6" fmla="*/ 48 w 80"/>
                  <a:gd name="T7" fmla="*/ 18 h 80"/>
                  <a:gd name="T8" fmla="*/ 58 w 80"/>
                  <a:gd name="T9" fmla="*/ 0 h 80"/>
                  <a:gd name="T10" fmla="*/ 80 w 80"/>
                  <a:gd name="T11" fmla="*/ 40 h 80"/>
                  <a:gd name="T12" fmla="*/ 70 w 80"/>
                  <a:gd name="T13" fmla="*/ 56 h 80"/>
                  <a:gd name="T14" fmla="*/ 54 w 80"/>
                  <a:gd name="T15" fmla="*/ 62 h 80"/>
                  <a:gd name="T16" fmla="*/ 48 w 80"/>
                  <a:gd name="T17" fmla="*/ 80 h 80"/>
                  <a:gd name="T18" fmla="*/ 32 w 80"/>
                  <a:gd name="T19" fmla="*/ 68 h 80"/>
                  <a:gd name="T20" fmla="*/ 38 w 80"/>
                  <a:gd name="T21" fmla="*/ 52 h 80"/>
                  <a:gd name="T22" fmla="*/ 30 w 80"/>
                  <a:gd name="T23" fmla="*/ 28 h 80"/>
                  <a:gd name="T24" fmla="*/ 20 w 80"/>
                  <a:gd name="T25" fmla="*/ 48 h 80"/>
                  <a:gd name="T26" fmla="*/ 8 w 80"/>
                  <a:gd name="T27" fmla="*/ 56 h 80"/>
                  <a:gd name="T28" fmla="*/ 0 w 80"/>
                  <a:gd name="T29" fmla="*/ 5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0" h="80">
                    <a:moveTo>
                      <a:pt x="0" y="50"/>
                    </a:moveTo>
                    <a:cubicBezTo>
                      <a:pt x="1" y="47"/>
                      <a:pt x="12" y="25"/>
                      <a:pt x="14" y="24"/>
                    </a:cubicBezTo>
                    <a:cubicBezTo>
                      <a:pt x="17" y="22"/>
                      <a:pt x="26" y="20"/>
                      <a:pt x="26" y="20"/>
                    </a:cubicBezTo>
                    <a:cubicBezTo>
                      <a:pt x="34" y="23"/>
                      <a:pt x="40" y="21"/>
                      <a:pt x="48" y="18"/>
                    </a:cubicBezTo>
                    <a:cubicBezTo>
                      <a:pt x="52" y="12"/>
                      <a:pt x="54" y="6"/>
                      <a:pt x="58" y="0"/>
                    </a:cubicBezTo>
                    <a:cubicBezTo>
                      <a:pt x="70" y="4"/>
                      <a:pt x="76" y="28"/>
                      <a:pt x="80" y="40"/>
                    </a:cubicBezTo>
                    <a:cubicBezTo>
                      <a:pt x="75" y="54"/>
                      <a:pt x="80" y="50"/>
                      <a:pt x="70" y="56"/>
                    </a:cubicBezTo>
                    <a:cubicBezTo>
                      <a:pt x="61" y="53"/>
                      <a:pt x="59" y="54"/>
                      <a:pt x="54" y="62"/>
                    </a:cubicBezTo>
                    <a:cubicBezTo>
                      <a:pt x="57" y="71"/>
                      <a:pt x="56" y="75"/>
                      <a:pt x="48" y="80"/>
                    </a:cubicBezTo>
                    <a:cubicBezTo>
                      <a:pt x="40" y="77"/>
                      <a:pt x="39" y="72"/>
                      <a:pt x="32" y="68"/>
                    </a:cubicBezTo>
                    <a:cubicBezTo>
                      <a:pt x="26" y="59"/>
                      <a:pt x="30" y="57"/>
                      <a:pt x="38" y="52"/>
                    </a:cubicBezTo>
                    <a:cubicBezTo>
                      <a:pt x="41" y="42"/>
                      <a:pt x="39" y="34"/>
                      <a:pt x="30" y="28"/>
                    </a:cubicBezTo>
                    <a:cubicBezTo>
                      <a:pt x="20" y="31"/>
                      <a:pt x="30" y="40"/>
                      <a:pt x="20" y="48"/>
                    </a:cubicBezTo>
                    <a:cubicBezTo>
                      <a:pt x="16" y="51"/>
                      <a:pt x="8" y="56"/>
                      <a:pt x="8" y="56"/>
                    </a:cubicBezTo>
                    <a:cubicBezTo>
                      <a:pt x="2" y="50"/>
                      <a:pt x="5" y="50"/>
                      <a:pt x="0" y="5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4" name="Freeform 196"/>
              <p:cNvSpPr>
                <a:spLocks/>
              </p:cNvSpPr>
              <p:nvPr userDrawn="1"/>
            </p:nvSpPr>
            <p:spPr bwMode="ltGray">
              <a:xfrm>
                <a:off x="2391" y="541"/>
                <a:ext cx="94" cy="142"/>
              </a:xfrm>
              <a:custGeom>
                <a:avLst/>
                <a:gdLst>
                  <a:gd name="T0" fmla="*/ 14 w 94"/>
                  <a:gd name="T1" fmla="*/ 96 h 174"/>
                  <a:gd name="T2" fmla="*/ 26 w 94"/>
                  <a:gd name="T3" fmla="*/ 128 h 174"/>
                  <a:gd name="T4" fmla="*/ 32 w 94"/>
                  <a:gd name="T5" fmla="*/ 108 h 174"/>
                  <a:gd name="T6" fmla="*/ 52 w 94"/>
                  <a:gd name="T7" fmla="*/ 100 h 174"/>
                  <a:gd name="T8" fmla="*/ 46 w 94"/>
                  <a:gd name="T9" fmla="*/ 124 h 174"/>
                  <a:gd name="T10" fmla="*/ 66 w 94"/>
                  <a:gd name="T11" fmla="*/ 126 h 174"/>
                  <a:gd name="T12" fmla="*/ 76 w 94"/>
                  <a:gd name="T13" fmla="*/ 142 h 174"/>
                  <a:gd name="T14" fmla="*/ 58 w 94"/>
                  <a:gd name="T15" fmla="*/ 148 h 174"/>
                  <a:gd name="T16" fmla="*/ 74 w 94"/>
                  <a:gd name="T17" fmla="*/ 174 h 174"/>
                  <a:gd name="T18" fmla="*/ 84 w 94"/>
                  <a:gd name="T19" fmla="*/ 154 h 174"/>
                  <a:gd name="T20" fmla="*/ 82 w 94"/>
                  <a:gd name="T21" fmla="*/ 112 h 174"/>
                  <a:gd name="T22" fmla="*/ 60 w 94"/>
                  <a:gd name="T23" fmla="*/ 106 h 174"/>
                  <a:gd name="T24" fmla="*/ 50 w 94"/>
                  <a:gd name="T25" fmla="*/ 82 h 174"/>
                  <a:gd name="T26" fmla="*/ 34 w 94"/>
                  <a:gd name="T27" fmla="*/ 82 h 174"/>
                  <a:gd name="T28" fmla="*/ 30 w 94"/>
                  <a:gd name="T29" fmla="*/ 70 h 174"/>
                  <a:gd name="T30" fmla="*/ 42 w 94"/>
                  <a:gd name="T31" fmla="*/ 42 h 174"/>
                  <a:gd name="T32" fmla="*/ 30 w 94"/>
                  <a:gd name="T33" fmla="*/ 0 h 174"/>
                  <a:gd name="T34" fmla="*/ 18 w 94"/>
                  <a:gd name="T35" fmla="*/ 22 h 174"/>
                  <a:gd name="T36" fmla="*/ 4 w 94"/>
                  <a:gd name="T37" fmla="*/ 46 h 174"/>
                  <a:gd name="T38" fmla="*/ 14 w 94"/>
                  <a:gd name="T39" fmla="*/ 76 h 174"/>
                  <a:gd name="T40" fmla="*/ 14 w 94"/>
                  <a:gd name="T41" fmla="*/ 96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4" h="174">
                    <a:moveTo>
                      <a:pt x="14" y="96"/>
                    </a:moveTo>
                    <a:cubicBezTo>
                      <a:pt x="11" y="109"/>
                      <a:pt x="15" y="120"/>
                      <a:pt x="26" y="128"/>
                    </a:cubicBezTo>
                    <a:cubicBezTo>
                      <a:pt x="34" y="120"/>
                      <a:pt x="35" y="119"/>
                      <a:pt x="32" y="108"/>
                    </a:cubicBezTo>
                    <a:cubicBezTo>
                      <a:pt x="35" y="92"/>
                      <a:pt x="39" y="92"/>
                      <a:pt x="52" y="100"/>
                    </a:cubicBezTo>
                    <a:cubicBezTo>
                      <a:pt x="59" y="110"/>
                      <a:pt x="49" y="114"/>
                      <a:pt x="46" y="124"/>
                    </a:cubicBezTo>
                    <a:cubicBezTo>
                      <a:pt x="50" y="137"/>
                      <a:pt x="57" y="129"/>
                      <a:pt x="66" y="126"/>
                    </a:cubicBezTo>
                    <a:cubicBezTo>
                      <a:pt x="77" y="129"/>
                      <a:pt x="79" y="131"/>
                      <a:pt x="76" y="142"/>
                    </a:cubicBezTo>
                    <a:cubicBezTo>
                      <a:pt x="67" y="139"/>
                      <a:pt x="65" y="141"/>
                      <a:pt x="58" y="148"/>
                    </a:cubicBezTo>
                    <a:cubicBezTo>
                      <a:pt x="60" y="160"/>
                      <a:pt x="62" y="170"/>
                      <a:pt x="74" y="174"/>
                    </a:cubicBezTo>
                    <a:cubicBezTo>
                      <a:pt x="77" y="165"/>
                      <a:pt x="74" y="157"/>
                      <a:pt x="84" y="154"/>
                    </a:cubicBezTo>
                    <a:cubicBezTo>
                      <a:pt x="91" y="143"/>
                      <a:pt x="94" y="122"/>
                      <a:pt x="82" y="112"/>
                    </a:cubicBezTo>
                    <a:cubicBezTo>
                      <a:pt x="77" y="108"/>
                      <a:pt x="66" y="108"/>
                      <a:pt x="60" y="106"/>
                    </a:cubicBezTo>
                    <a:cubicBezTo>
                      <a:pt x="65" y="92"/>
                      <a:pt x="66" y="87"/>
                      <a:pt x="50" y="82"/>
                    </a:cubicBezTo>
                    <a:cubicBezTo>
                      <a:pt x="48" y="82"/>
                      <a:pt x="37" y="86"/>
                      <a:pt x="34" y="82"/>
                    </a:cubicBezTo>
                    <a:cubicBezTo>
                      <a:pt x="32" y="79"/>
                      <a:pt x="30" y="70"/>
                      <a:pt x="30" y="70"/>
                    </a:cubicBezTo>
                    <a:cubicBezTo>
                      <a:pt x="32" y="54"/>
                      <a:pt x="32" y="52"/>
                      <a:pt x="42" y="42"/>
                    </a:cubicBezTo>
                    <a:cubicBezTo>
                      <a:pt x="41" y="30"/>
                      <a:pt x="45" y="5"/>
                      <a:pt x="30" y="0"/>
                    </a:cubicBezTo>
                    <a:cubicBezTo>
                      <a:pt x="14" y="4"/>
                      <a:pt x="16" y="4"/>
                      <a:pt x="18" y="22"/>
                    </a:cubicBezTo>
                    <a:cubicBezTo>
                      <a:pt x="16" y="39"/>
                      <a:pt x="15" y="35"/>
                      <a:pt x="4" y="46"/>
                    </a:cubicBezTo>
                    <a:cubicBezTo>
                      <a:pt x="0" y="59"/>
                      <a:pt x="5" y="67"/>
                      <a:pt x="14" y="76"/>
                    </a:cubicBezTo>
                    <a:cubicBezTo>
                      <a:pt x="15" y="80"/>
                      <a:pt x="17" y="93"/>
                      <a:pt x="14" y="9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5" name="Freeform 197"/>
              <p:cNvSpPr>
                <a:spLocks/>
              </p:cNvSpPr>
              <p:nvPr userDrawn="1"/>
            </p:nvSpPr>
            <p:spPr bwMode="ltGray">
              <a:xfrm>
                <a:off x="2415" y="644"/>
                <a:ext cx="32" cy="41"/>
              </a:xfrm>
              <a:custGeom>
                <a:avLst/>
                <a:gdLst>
                  <a:gd name="T0" fmla="*/ 6 w 32"/>
                  <a:gd name="T1" fmla="*/ 24 h 50"/>
                  <a:gd name="T2" fmla="*/ 12 w 32"/>
                  <a:gd name="T3" fmla="*/ 0 h 50"/>
                  <a:gd name="T4" fmla="*/ 20 w 32"/>
                  <a:gd name="T5" fmla="*/ 16 h 50"/>
                  <a:gd name="T6" fmla="*/ 22 w 32"/>
                  <a:gd name="T7" fmla="*/ 24 h 50"/>
                  <a:gd name="T8" fmla="*/ 28 w 32"/>
                  <a:gd name="T9" fmla="*/ 26 h 50"/>
                  <a:gd name="T10" fmla="*/ 32 w 32"/>
                  <a:gd name="T11" fmla="*/ 38 h 50"/>
                  <a:gd name="T12" fmla="*/ 18 w 32"/>
                  <a:gd name="T13" fmla="*/ 50 h 50"/>
                  <a:gd name="T14" fmla="*/ 6 w 32"/>
                  <a:gd name="T15" fmla="*/ 2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50">
                    <a:moveTo>
                      <a:pt x="6" y="24"/>
                    </a:moveTo>
                    <a:cubicBezTo>
                      <a:pt x="0" y="15"/>
                      <a:pt x="3" y="6"/>
                      <a:pt x="12" y="0"/>
                    </a:cubicBezTo>
                    <a:cubicBezTo>
                      <a:pt x="23" y="3"/>
                      <a:pt x="23" y="5"/>
                      <a:pt x="20" y="16"/>
                    </a:cubicBezTo>
                    <a:cubicBezTo>
                      <a:pt x="21" y="19"/>
                      <a:pt x="20" y="22"/>
                      <a:pt x="22" y="24"/>
                    </a:cubicBezTo>
                    <a:cubicBezTo>
                      <a:pt x="23" y="26"/>
                      <a:pt x="27" y="24"/>
                      <a:pt x="28" y="26"/>
                    </a:cubicBezTo>
                    <a:cubicBezTo>
                      <a:pt x="30" y="29"/>
                      <a:pt x="32" y="38"/>
                      <a:pt x="32" y="38"/>
                    </a:cubicBezTo>
                    <a:cubicBezTo>
                      <a:pt x="29" y="46"/>
                      <a:pt x="26" y="47"/>
                      <a:pt x="18" y="50"/>
                    </a:cubicBezTo>
                    <a:cubicBezTo>
                      <a:pt x="12" y="41"/>
                      <a:pt x="18" y="24"/>
                      <a:pt x="6" y="2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6" name="Freeform 198"/>
              <p:cNvSpPr>
                <a:spLocks/>
              </p:cNvSpPr>
              <p:nvPr userDrawn="1"/>
            </p:nvSpPr>
            <p:spPr bwMode="ltGray">
              <a:xfrm>
                <a:off x="2349" y="654"/>
                <a:ext cx="45" cy="41"/>
              </a:xfrm>
              <a:custGeom>
                <a:avLst/>
                <a:gdLst>
                  <a:gd name="T0" fmla="*/ 0 w 43"/>
                  <a:gd name="T1" fmla="*/ 44 h 50"/>
                  <a:gd name="T2" fmla="*/ 22 w 43"/>
                  <a:gd name="T3" fmla="*/ 20 h 50"/>
                  <a:gd name="T4" fmla="*/ 36 w 43"/>
                  <a:gd name="T5" fmla="*/ 0 h 50"/>
                  <a:gd name="T6" fmla="*/ 24 w 43"/>
                  <a:gd name="T7" fmla="*/ 28 h 50"/>
                  <a:gd name="T8" fmla="*/ 2 w 43"/>
                  <a:gd name="T9" fmla="*/ 50 h 50"/>
                  <a:gd name="T10" fmla="*/ 0 w 43"/>
                  <a:gd name="T11" fmla="*/ 4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50">
                    <a:moveTo>
                      <a:pt x="0" y="44"/>
                    </a:moveTo>
                    <a:cubicBezTo>
                      <a:pt x="6" y="38"/>
                      <a:pt x="18" y="29"/>
                      <a:pt x="22" y="20"/>
                    </a:cubicBezTo>
                    <a:cubicBezTo>
                      <a:pt x="27" y="10"/>
                      <a:pt x="25" y="4"/>
                      <a:pt x="36" y="0"/>
                    </a:cubicBezTo>
                    <a:cubicBezTo>
                      <a:pt x="43" y="11"/>
                      <a:pt x="36" y="24"/>
                      <a:pt x="24" y="28"/>
                    </a:cubicBezTo>
                    <a:cubicBezTo>
                      <a:pt x="21" y="38"/>
                      <a:pt x="12" y="47"/>
                      <a:pt x="2" y="50"/>
                    </a:cubicBezTo>
                    <a:cubicBezTo>
                      <a:pt x="1" y="48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7" name="Freeform 199"/>
              <p:cNvSpPr>
                <a:spLocks/>
              </p:cNvSpPr>
              <p:nvPr userDrawn="1"/>
            </p:nvSpPr>
            <p:spPr bwMode="ltGray">
              <a:xfrm>
                <a:off x="4808" y="597"/>
                <a:ext cx="701" cy="438"/>
              </a:xfrm>
              <a:custGeom>
                <a:avLst/>
                <a:gdLst>
                  <a:gd name="T0" fmla="*/ 21 w 471"/>
                  <a:gd name="T1" fmla="*/ 280 h 281"/>
                  <a:gd name="T2" fmla="*/ 24 w 471"/>
                  <a:gd name="T3" fmla="*/ 250 h 281"/>
                  <a:gd name="T4" fmla="*/ 22 w 471"/>
                  <a:gd name="T5" fmla="*/ 245 h 281"/>
                  <a:gd name="T6" fmla="*/ 16 w 471"/>
                  <a:gd name="T7" fmla="*/ 218 h 281"/>
                  <a:gd name="T8" fmla="*/ 4 w 471"/>
                  <a:gd name="T9" fmla="*/ 215 h 281"/>
                  <a:gd name="T10" fmla="*/ 0 w 471"/>
                  <a:gd name="T11" fmla="*/ 191 h 281"/>
                  <a:gd name="T12" fmla="*/ 12 w 471"/>
                  <a:gd name="T13" fmla="*/ 180 h 281"/>
                  <a:gd name="T14" fmla="*/ 6 w 471"/>
                  <a:gd name="T15" fmla="*/ 165 h 281"/>
                  <a:gd name="T16" fmla="*/ 2 w 471"/>
                  <a:gd name="T17" fmla="*/ 160 h 281"/>
                  <a:gd name="T18" fmla="*/ 28 w 471"/>
                  <a:gd name="T19" fmla="*/ 120 h 281"/>
                  <a:gd name="T20" fmla="*/ 44 w 471"/>
                  <a:gd name="T21" fmla="*/ 96 h 281"/>
                  <a:gd name="T22" fmla="*/ 42 w 471"/>
                  <a:gd name="T23" fmla="*/ 70 h 281"/>
                  <a:gd name="T24" fmla="*/ 24 w 471"/>
                  <a:gd name="T25" fmla="*/ 43 h 281"/>
                  <a:gd name="T26" fmla="*/ 20 w 471"/>
                  <a:gd name="T27" fmla="*/ 32 h 281"/>
                  <a:gd name="T28" fmla="*/ 26 w 471"/>
                  <a:gd name="T29" fmla="*/ 36 h 281"/>
                  <a:gd name="T30" fmla="*/ 48 w 471"/>
                  <a:gd name="T31" fmla="*/ 35 h 281"/>
                  <a:gd name="T32" fmla="*/ 64 w 471"/>
                  <a:gd name="T33" fmla="*/ 11 h 281"/>
                  <a:gd name="T34" fmla="*/ 82 w 471"/>
                  <a:gd name="T35" fmla="*/ 0 h 281"/>
                  <a:gd name="T36" fmla="*/ 88 w 471"/>
                  <a:gd name="T37" fmla="*/ 2 h 281"/>
                  <a:gd name="T38" fmla="*/ 92 w 471"/>
                  <a:gd name="T39" fmla="*/ 9 h 281"/>
                  <a:gd name="T40" fmla="*/ 98 w 471"/>
                  <a:gd name="T41" fmla="*/ 5 h 281"/>
                  <a:gd name="T42" fmla="*/ 110 w 471"/>
                  <a:gd name="T43" fmla="*/ 8 h 281"/>
                  <a:gd name="T44" fmla="*/ 116 w 471"/>
                  <a:gd name="T45" fmla="*/ 9 h 281"/>
                  <a:gd name="T46" fmla="*/ 141 w 471"/>
                  <a:gd name="T47" fmla="*/ 14 h 281"/>
                  <a:gd name="T48" fmla="*/ 155 w 471"/>
                  <a:gd name="T49" fmla="*/ 24 h 281"/>
                  <a:gd name="T50" fmla="*/ 167 w 471"/>
                  <a:gd name="T51" fmla="*/ 17 h 281"/>
                  <a:gd name="T52" fmla="*/ 173 w 471"/>
                  <a:gd name="T53" fmla="*/ 14 h 281"/>
                  <a:gd name="T54" fmla="*/ 195 w 471"/>
                  <a:gd name="T55" fmla="*/ 14 h 281"/>
                  <a:gd name="T56" fmla="*/ 211 w 471"/>
                  <a:gd name="T57" fmla="*/ 32 h 281"/>
                  <a:gd name="T58" fmla="*/ 231 w 471"/>
                  <a:gd name="T59" fmla="*/ 59 h 281"/>
                  <a:gd name="T60" fmla="*/ 245 w 471"/>
                  <a:gd name="T61" fmla="*/ 70 h 281"/>
                  <a:gd name="T62" fmla="*/ 257 w 471"/>
                  <a:gd name="T63" fmla="*/ 68 h 281"/>
                  <a:gd name="T64" fmla="*/ 270 w 471"/>
                  <a:gd name="T65" fmla="*/ 65 h 281"/>
                  <a:gd name="T66" fmla="*/ 290 w 471"/>
                  <a:gd name="T67" fmla="*/ 71 h 281"/>
                  <a:gd name="T68" fmla="*/ 300 w 471"/>
                  <a:gd name="T69" fmla="*/ 81 h 281"/>
                  <a:gd name="T70" fmla="*/ 308 w 471"/>
                  <a:gd name="T71" fmla="*/ 90 h 281"/>
                  <a:gd name="T72" fmla="*/ 318 w 471"/>
                  <a:gd name="T73" fmla="*/ 111 h 281"/>
                  <a:gd name="T74" fmla="*/ 322 w 471"/>
                  <a:gd name="T75" fmla="*/ 120 h 281"/>
                  <a:gd name="T76" fmla="*/ 324 w 471"/>
                  <a:gd name="T77" fmla="*/ 125 h 281"/>
                  <a:gd name="T78" fmla="*/ 310 w 471"/>
                  <a:gd name="T79" fmla="*/ 142 h 281"/>
                  <a:gd name="T80" fmla="*/ 322 w 471"/>
                  <a:gd name="T81" fmla="*/ 141 h 281"/>
                  <a:gd name="T82" fmla="*/ 342 w 471"/>
                  <a:gd name="T83" fmla="*/ 155 h 281"/>
                  <a:gd name="T84" fmla="*/ 364 w 471"/>
                  <a:gd name="T85" fmla="*/ 157 h 281"/>
                  <a:gd name="T86" fmla="*/ 380 w 471"/>
                  <a:gd name="T87" fmla="*/ 168 h 281"/>
                  <a:gd name="T88" fmla="*/ 382 w 471"/>
                  <a:gd name="T89" fmla="*/ 172 h 281"/>
                  <a:gd name="T90" fmla="*/ 382 w 471"/>
                  <a:gd name="T91" fmla="*/ 176 h 281"/>
                  <a:gd name="T92" fmla="*/ 394 w 471"/>
                  <a:gd name="T93" fmla="*/ 172 h 281"/>
                  <a:gd name="T94" fmla="*/ 400 w 471"/>
                  <a:gd name="T95" fmla="*/ 171 h 281"/>
                  <a:gd name="T96" fmla="*/ 439 w 471"/>
                  <a:gd name="T97" fmla="*/ 185 h 281"/>
                  <a:gd name="T98" fmla="*/ 447 w 471"/>
                  <a:gd name="T99" fmla="*/ 199 h 281"/>
                  <a:gd name="T100" fmla="*/ 465 w 471"/>
                  <a:gd name="T101" fmla="*/ 201 h 281"/>
                  <a:gd name="T102" fmla="*/ 471 w 471"/>
                  <a:gd name="T103" fmla="*/ 215 h 281"/>
                  <a:gd name="T104" fmla="*/ 451 w 471"/>
                  <a:gd name="T105" fmla="*/ 258 h 281"/>
                  <a:gd name="T106" fmla="*/ 435 w 471"/>
                  <a:gd name="T107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71" h="281">
                    <a:moveTo>
                      <a:pt x="21" y="280"/>
                    </a:moveTo>
                    <a:cubicBezTo>
                      <a:pt x="32" y="281"/>
                      <a:pt x="25" y="253"/>
                      <a:pt x="24" y="250"/>
                    </a:cubicBezTo>
                    <a:cubicBezTo>
                      <a:pt x="23" y="248"/>
                      <a:pt x="22" y="245"/>
                      <a:pt x="22" y="245"/>
                    </a:cubicBezTo>
                    <a:cubicBezTo>
                      <a:pt x="21" y="243"/>
                      <a:pt x="20" y="221"/>
                      <a:pt x="16" y="218"/>
                    </a:cubicBezTo>
                    <a:cubicBezTo>
                      <a:pt x="13" y="216"/>
                      <a:pt x="4" y="215"/>
                      <a:pt x="4" y="215"/>
                    </a:cubicBezTo>
                    <a:cubicBezTo>
                      <a:pt x="0" y="207"/>
                      <a:pt x="3" y="200"/>
                      <a:pt x="0" y="191"/>
                    </a:cubicBezTo>
                    <a:cubicBezTo>
                      <a:pt x="2" y="185"/>
                      <a:pt x="7" y="186"/>
                      <a:pt x="12" y="180"/>
                    </a:cubicBezTo>
                    <a:cubicBezTo>
                      <a:pt x="14" y="172"/>
                      <a:pt x="14" y="169"/>
                      <a:pt x="6" y="165"/>
                    </a:cubicBezTo>
                    <a:cubicBezTo>
                      <a:pt x="4" y="163"/>
                      <a:pt x="2" y="162"/>
                      <a:pt x="2" y="160"/>
                    </a:cubicBezTo>
                    <a:cubicBezTo>
                      <a:pt x="2" y="150"/>
                      <a:pt x="16" y="123"/>
                      <a:pt x="28" y="120"/>
                    </a:cubicBezTo>
                    <a:cubicBezTo>
                      <a:pt x="32" y="111"/>
                      <a:pt x="40" y="105"/>
                      <a:pt x="44" y="96"/>
                    </a:cubicBezTo>
                    <a:cubicBezTo>
                      <a:pt x="39" y="83"/>
                      <a:pt x="38" y="85"/>
                      <a:pt x="42" y="70"/>
                    </a:cubicBezTo>
                    <a:cubicBezTo>
                      <a:pt x="38" y="60"/>
                      <a:pt x="34" y="48"/>
                      <a:pt x="24" y="43"/>
                    </a:cubicBezTo>
                    <a:cubicBezTo>
                      <a:pt x="18" y="36"/>
                      <a:pt x="10" y="37"/>
                      <a:pt x="20" y="32"/>
                    </a:cubicBezTo>
                    <a:cubicBezTo>
                      <a:pt x="27" y="34"/>
                      <a:pt x="26" y="32"/>
                      <a:pt x="26" y="36"/>
                    </a:cubicBezTo>
                    <a:cubicBezTo>
                      <a:pt x="34" y="41"/>
                      <a:pt x="39" y="39"/>
                      <a:pt x="48" y="35"/>
                    </a:cubicBezTo>
                    <a:cubicBezTo>
                      <a:pt x="45" y="22"/>
                      <a:pt x="48" y="14"/>
                      <a:pt x="64" y="11"/>
                    </a:cubicBezTo>
                    <a:cubicBezTo>
                      <a:pt x="71" y="8"/>
                      <a:pt x="75" y="3"/>
                      <a:pt x="82" y="0"/>
                    </a:cubicBezTo>
                    <a:cubicBezTo>
                      <a:pt x="84" y="1"/>
                      <a:pt x="88" y="0"/>
                      <a:pt x="88" y="2"/>
                    </a:cubicBezTo>
                    <a:cubicBezTo>
                      <a:pt x="90" y="12"/>
                      <a:pt x="75" y="13"/>
                      <a:pt x="92" y="9"/>
                    </a:cubicBezTo>
                    <a:cubicBezTo>
                      <a:pt x="94" y="8"/>
                      <a:pt x="96" y="5"/>
                      <a:pt x="98" y="5"/>
                    </a:cubicBezTo>
                    <a:cubicBezTo>
                      <a:pt x="102" y="4"/>
                      <a:pt x="106" y="7"/>
                      <a:pt x="110" y="8"/>
                    </a:cubicBezTo>
                    <a:cubicBezTo>
                      <a:pt x="112" y="8"/>
                      <a:pt x="116" y="9"/>
                      <a:pt x="116" y="9"/>
                    </a:cubicBezTo>
                    <a:cubicBezTo>
                      <a:pt x="122" y="16"/>
                      <a:pt x="129" y="13"/>
                      <a:pt x="141" y="14"/>
                    </a:cubicBezTo>
                    <a:cubicBezTo>
                      <a:pt x="143" y="21"/>
                      <a:pt x="147" y="22"/>
                      <a:pt x="155" y="24"/>
                    </a:cubicBezTo>
                    <a:cubicBezTo>
                      <a:pt x="159" y="22"/>
                      <a:pt x="163" y="20"/>
                      <a:pt x="167" y="17"/>
                    </a:cubicBezTo>
                    <a:cubicBezTo>
                      <a:pt x="169" y="16"/>
                      <a:pt x="173" y="14"/>
                      <a:pt x="173" y="14"/>
                    </a:cubicBezTo>
                    <a:cubicBezTo>
                      <a:pt x="195" y="26"/>
                      <a:pt x="175" y="20"/>
                      <a:pt x="195" y="14"/>
                    </a:cubicBezTo>
                    <a:cubicBezTo>
                      <a:pt x="207" y="17"/>
                      <a:pt x="201" y="26"/>
                      <a:pt x="211" y="32"/>
                    </a:cubicBezTo>
                    <a:cubicBezTo>
                      <a:pt x="214" y="38"/>
                      <a:pt x="224" y="55"/>
                      <a:pt x="231" y="59"/>
                    </a:cubicBezTo>
                    <a:cubicBezTo>
                      <a:pt x="241" y="70"/>
                      <a:pt x="235" y="67"/>
                      <a:pt x="245" y="70"/>
                    </a:cubicBezTo>
                    <a:cubicBezTo>
                      <a:pt x="249" y="69"/>
                      <a:pt x="253" y="69"/>
                      <a:pt x="257" y="68"/>
                    </a:cubicBezTo>
                    <a:cubicBezTo>
                      <a:pt x="261" y="67"/>
                      <a:pt x="270" y="65"/>
                      <a:pt x="270" y="65"/>
                    </a:cubicBezTo>
                    <a:cubicBezTo>
                      <a:pt x="278" y="66"/>
                      <a:pt x="283" y="67"/>
                      <a:pt x="290" y="71"/>
                    </a:cubicBezTo>
                    <a:cubicBezTo>
                      <a:pt x="304" y="88"/>
                      <a:pt x="282" y="62"/>
                      <a:pt x="300" y="81"/>
                    </a:cubicBezTo>
                    <a:cubicBezTo>
                      <a:pt x="302" y="84"/>
                      <a:pt x="308" y="90"/>
                      <a:pt x="308" y="90"/>
                    </a:cubicBezTo>
                    <a:cubicBezTo>
                      <a:pt x="311" y="98"/>
                      <a:pt x="315" y="103"/>
                      <a:pt x="318" y="111"/>
                    </a:cubicBezTo>
                    <a:cubicBezTo>
                      <a:pt x="319" y="114"/>
                      <a:pt x="321" y="117"/>
                      <a:pt x="322" y="120"/>
                    </a:cubicBezTo>
                    <a:cubicBezTo>
                      <a:pt x="323" y="122"/>
                      <a:pt x="324" y="125"/>
                      <a:pt x="324" y="125"/>
                    </a:cubicBezTo>
                    <a:cubicBezTo>
                      <a:pt x="321" y="132"/>
                      <a:pt x="313" y="134"/>
                      <a:pt x="310" y="142"/>
                    </a:cubicBezTo>
                    <a:cubicBezTo>
                      <a:pt x="313" y="151"/>
                      <a:pt x="317" y="146"/>
                      <a:pt x="322" y="141"/>
                    </a:cubicBezTo>
                    <a:cubicBezTo>
                      <a:pt x="341" y="143"/>
                      <a:pt x="339" y="142"/>
                      <a:pt x="342" y="155"/>
                    </a:cubicBezTo>
                    <a:cubicBezTo>
                      <a:pt x="351" y="150"/>
                      <a:pt x="355" y="152"/>
                      <a:pt x="364" y="157"/>
                    </a:cubicBezTo>
                    <a:cubicBezTo>
                      <a:pt x="369" y="162"/>
                      <a:pt x="372" y="166"/>
                      <a:pt x="380" y="168"/>
                    </a:cubicBezTo>
                    <a:cubicBezTo>
                      <a:pt x="381" y="169"/>
                      <a:pt x="383" y="171"/>
                      <a:pt x="382" y="172"/>
                    </a:cubicBezTo>
                    <a:cubicBezTo>
                      <a:pt x="380" y="176"/>
                      <a:pt x="368" y="172"/>
                      <a:pt x="382" y="176"/>
                    </a:cubicBezTo>
                    <a:cubicBezTo>
                      <a:pt x="386" y="175"/>
                      <a:pt x="390" y="173"/>
                      <a:pt x="394" y="172"/>
                    </a:cubicBezTo>
                    <a:cubicBezTo>
                      <a:pt x="396" y="172"/>
                      <a:pt x="400" y="171"/>
                      <a:pt x="400" y="171"/>
                    </a:cubicBezTo>
                    <a:cubicBezTo>
                      <a:pt x="413" y="177"/>
                      <a:pt x="427" y="179"/>
                      <a:pt x="439" y="185"/>
                    </a:cubicBezTo>
                    <a:cubicBezTo>
                      <a:pt x="441" y="190"/>
                      <a:pt x="445" y="194"/>
                      <a:pt x="447" y="199"/>
                    </a:cubicBezTo>
                    <a:cubicBezTo>
                      <a:pt x="453" y="198"/>
                      <a:pt x="460" y="195"/>
                      <a:pt x="465" y="201"/>
                    </a:cubicBezTo>
                    <a:cubicBezTo>
                      <a:pt x="468" y="205"/>
                      <a:pt x="471" y="215"/>
                      <a:pt x="471" y="215"/>
                    </a:cubicBezTo>
                    <a:cubicBezTo>
                      <a:pt x="468" y="231"/>
                      <a:pt x="469" y="248"/>
                      <a:pt x="451" y="258"/>
                    </a:cubicBezTo>
                    <a:cubicBezTo>
                      <a:pt x="447" y="262"/>
                      <a:pt x="437" y="275"/>
                      <a:pt x="435" y="281"/>
                    </a:cubicBezTo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8" name="Freeform 200"/>
              <p:cNvSpPr>
                <a:spLocks/>
              </p:cNvSpPr>
              <p:nvPr userDrawn="1"/>
            </p:nvSpPr>
            <p:spPr bwMode="ltGray">
              <a:xfrm>
                <a:off x="3880" y="-7"/>
                <a:ext cx="984" cy="692"/>
              </a:xfrm>
              <a:custGeom>
                <a:avLst/>
                <a:gdLst>
                  <a:gd name="T0" fmla="*/ 406 w 984"/>
                  <a:gd name="T1" fmla="*/ 6 h 844"/>
                  <a:gd name="T2" fmla="*/ 502 w 984"/>
                  <a:gd name="T3" fmla="*/ 34 h 844"/>
                  <a:gd name="T4" fmla="*/ 550 w 984"/>
                  <a:gd name="T5" fmla="*/ 38 h 844"/>
                  <a:gd name="T6" fmla="*/ 578 w 984"/>
                  <a:gd name="T7" fmla="*/ 130 h 844"/>
                  <a:gd name="T8" fmla="*/ 586 w 984"/>
                  <a:gd name="T9" fmla="*/ 90 h 844"/>
                  <a:gd name="T10" fmla="*/ 606 w 984"/>
                  <a:gd name="T11" fmla="*/ 70 h 844"/>
                  <a:gd name="T12" fmla="*/ 642 w 984"/>
                  <a:gd name="T13" fmla="*/ 126 h 844"/>
                  <a:gd name="T14" fmla="*/ 682 w 984"/>
                  <a:gd name="T15" fmla="*/ 98 h 844"/>
                  <a:gd name="T16" fmla="*/ 706 w 984"/>
                  <a:gd name="T17" fmla="*/ 86 h 844"/>
                  <a:gd name="T18" fmla="*/ 762 w 984"/>
                  <a:gd name="T19" fmla="*/ 2 h 844"/>
                  <a:gd name="T20" fmla="*/ 798 w 984"/>
                  <a:gd name="T21" fmla="*/ 70 h 844"/>
                  <a:gd name="T22" fmla="*/ 798 w 984"/>
                  <a:gd name="T23" fmla="*/ 130 h 844"/>
                  <a:gd name="T24" fmla="*/ 790 w 984"/>
                  <a:gd name="T25" fmla="*/ 158 h 844"/>
                  <a:gd name="T26" fmla="*/ 766 w 984"/>
                  <a:gd name="T27" fmla="*/ 162 h 844"/>
                  <a:gd name="T28" fmla="*/ 762 w 984"/>
                  <a:gd name="T29" fmla="*/ 186 h 844"/>
                  <a:gd name="T30" fmla="*/ 802 w 984"/>
                  <a:gd name="T31" fmla="*/ 226 h 844"/>
                  <a:gd name="T32" fmla="*/ 786 w 984"/>
                  <a:gd name="T33" fmla="*/ 322 h 844"/>
                  <a:gd name="T34" fmla="*/ 830 w 984"/>
                  <a:gd name="T35" fmla="*/ 414 h 844"/>
                  <a:gd name="T36" fmla="*/ 854 w 984"/>
                  <a:gd name="T37" fmla="*/ 450 h 844"/>
                  <a:gd name="T38" fmla="*/ 830 w 984"/>
                  <a:gd name="T39" fmla="*/ 450 h 844"/>
                  <a:gd name="T40" fmla="*/ 746 w 984"/>
                  <a:gd name="T41" fmla="*/ 378 h 844"/>
                  <a:gd name="T42" fmla="*/ 678 w 984"/>
                  <a:gd name="T43" fmla="*/ 402 h 844"/>
                  <a:gd name="T44" fmla="*/ 590 w 984"/>
                  <a:gd name="T45" fmla="*/ 442 h 844"/>
                  <a:gd name="T46" fmla="*/ 642 w 984"/>
                  <a:gd name="T47" fmla="*/ 578 h 844"/>
                  <a:gd name="T48" fmla="*/ 710 w 984"/>
                  <a:gd name="T49" fmla="*/ 610 h 844"/>
                  <a:gd name="T50" fmla="*/ 738 w 984"/>
                  <a:gd name="T51" fmla="*/ 550 h 844"/>
                  <a:gd name="T52" fmla="*/ 774 w 984"/>
                  <a:gd name="T53" fmla="*/ 570 h 844"/>
                  <a:gd name="T54" fmla="*/ 766 w 984"/>
                  <a:gd name="T55" fmla="*/ 630 h 844"/>
                  <a:gd name="T56" fmla="*/ 802 w 984"/>
                  <a:gd name="T57" fmla="*/ 670 h 844"/>
                  <a:gd name="T58" fmla="*/ 838 w 984"/>
                  <a:gd name="T59" fmla="*/ 658 h 844"/>
                  <a:gd name="T60" fmla="*/ 922 w 984"/>
                  <a:gd name="T61" fmla="*/ 806 h 844"/>
                  <a:gd name="T62" fmla="*/ 942 w 984"/>
                  <a:gd name="T63" fmla="*/ 826 h 844"/>
                  <a:gd name="T64" fmla="*/ 874 w 984"/>
                  <a:gd name="T65" fmla="*/ 810 h 844"/>
                  <a:gd name="T66" fmla="*/ 830 w 984"/>
                  <a:gd name="T67" fmla="*/ 758 h 844"/>
                  <a:gd name="T68" fmla="*/ 778 w 984"/>
                  <a:gd name="T69" fmla="*/ 710 h 844"/>
                  <a:gd name="T70" fmla="*/ 702 w 984"/>
                  <a:gd name="T71" fmla="*/ 662 h 844"/>
                  <a:gd name="T72" fmla="*/ 614 w 984"/>
                  <a:gd name="T73" fmla="*/ 646 h 844"/>
                  <a:gd name="T74" fmla="*/ 506 w 984"/>
                  <a:gd name="T75" fmla="*/ 594 h 844"/>
                  <a:gd name="T76" fmla="*/ 462 w 984"/>
                  <a:gd name="T77" fmla="*/ 506 h 844"/>
                  <a:gd name="T78" fmla="*/ 430 w 984"/>
                  <a:gd name="T79" fmla="*/ 462 h 844"/>
                  <a:gd name="T80" fmla="*/ 382 w 984"/>
                  <a:gd name="T81" fmla="*/ 430 h 844"/>
                  <a:gd name="T82" fmla="*/ 342 w 984"/>
                  <a:gd name="T83" fmla="*/ 370 h 844"/>
                  <a:gd name="T84" fmla="*/ 354 w 984"/>
                  <a:gd name="T85" fmla="*/ 414 h 844"/>
                  <a:gd name="T86" fmla="*/ 418 w 984"/>
                  <a:gd name="T87" fmla="*/ 494 h 844"/>
                  <a:gd name="T88" fmla="*/ 422 w 984"/>
                  <a:gd name="T89" fmla="*/ 526 h 844"/>
                  <a:gd name="T90" fmla="*/ 394 w 984"/>
                  <a:gd name="T91" fmla="*/ 498 h 844"/>
                  <a:gd name="T92" fmla="*/ 354 w 984"/>
                  <a:gd name="T93" fmla="*/ 466 h 844"/>
                  <a:gd name="T94" fmla="*/ 314 w 984"/>
                  <a:gd name="T95" fmla="*/ 402 h 844"/>
                  <a:gd name="T96" fmla="*/ 266 w 984"/>
                  <a:gd name="T97" fmla="*/ 346 h 844"/>
                  <a:gd name="T98" fmla="*/ 210 w 984"/>
                  <a:gd name="T99" fmla="*/ 314 h 844"/>
                  <a:gd name="T100" fmla="*/ 154 w 984"/>
                  <a:gd name="T101" fmla="*/ 238 h 844"/>
                  <a:gd name="T102" fmla="*/ 66 w 984"/>
                  <a:gd name="T103" fmla="*/ 66 h 844"/>
                  <a:gd name="T104" fmla="*/ 34 w 984"/>
                  <a:gd name="T105" fmla="*/ 38 h 844"/>
                  <a:gd name="T106" fmla="*/ 46 w 984"/>
                  <a:gd name="T107" fmla="*/ 22 h 844"/>
                  <a:gd name="T108" fmla="*/ 102 w 984"/>
                  <a:gd name="T109" fmla="*/ 70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84" h="844">
                    <a:moveTo>
                      <a:pt x="82" y="38"/>
                    </a:moveTo>
                    <a:lnTo>
                      <a:pt x="406" y="6"/>
                    </a:lnTo>
                    <a:cubicBezTo>
                      <a:pt x="497" y="22"/>
                      <a:pt x="465" y="0"/>
                      <a:pt x="474" y="54"/>
                    </a:cubicBezTo>
                    <a:cubicBezTo>
                      <a:pt x="492" y="48"/>
                      <a:pt x="484" y="40"/>
                      <a:pt x="502" y="34"/>
                    </a:cubicBezTo>
                    <a:cubicBezTo>
                      <a:pt x="510" y="37"/>
                      <a:pt x="517" y="46"/>
                      <a:pt x="526" y="46"/>
                    </a:cubicBezTo>
                    <a:cubicBezTo>
                      <a:pt x="534" y="46"/>
                      <a:pt x="550" y="38"/>
                      <a:pt x="550" y="38"/>
                    </a:cubicBezTo>
                    <a:cubicBezTo>
                      <a:pt x="556" y="55"/>
                      <a:pt x="552" y="60"/>
                      <a:pt x="542" y="74"/>
                    </a:cubicBezTo>
                    <a:cubicBezTo>
                      <a:pt x="555" y="114"/>
                      <a:pt x="550" y="102"/>
                      <a:pt x="578" y="130"/>
                    </a:cubicBezTo>
                    <a:cubicBezTo>
                      <a:pt x="584" y="148"/>
                      <a:pt x="590" y="148"/>
                      <a:pt x="606" y="138"/>
                    </a:cubicBezTo>
                    <a:cubicBezTo>
                      <a:pt x="600" y="119"/>
                      <a:pt x="594" y="107"/>
                      <a:pt x="586" y="90"/>
                    </a:cubicBezTo>
                    <a:cubicBezTo>
                      <a:pt x="583" y="82"/>
                      <a:pt x="578" y="66"/>
                      <a:pt x="578" y="66"/>
                    </a:cubicBezTo>
                    <a:cubicBezTo>
                      <a:pt x="585" y="44"/>
                      <a:pt x="597" y="56"/>
                      <a:pt x="606" y="70"/>
                    </a:cubicBezTo>
                    <a:cubicBezTo>
                      <a:pt x="609" y="86"/>
                      <a:pt x="608" y="117"/>
                      <a:pt x="626" y="90"/>
                    </a:cubicBezTo>
                    <a:cubicBezTo>
                      <a:pt x="648" y="97"/>
                      <a:pt x="646" y="104"/>
                      <a:pt x="642" y="126"/>
                    </a:cubicBezTo>
                    <a:cubicBezTo>
                      <a:pt x="650" y="150"/>
                      <a:pt x="665" y="141"/>
                      <a:pt x="682" y="130"/>
                    </a:cubicBezTo>
                    <a:cubicBezTo>
                      <a:pt x="689" y="108"/>
                      <a:pt x="673" y="124"/>
                      <a:pt x="682" y="98"/>
                    </a:cubicBezTo>
                    <a:cubicBezTo>
                      <a:pt x="683" y="94"/>
                      <a:pt x="690" y="96"/>
                      <a:pt x="694" y="94"/>
                    </a:cubicBezTo>
                    <a:cubicBezTo>
                      <a:pt x="698" y="92"/>
                      <a:pt x="702" y="89"/>
                      <a:pt x="706" y="86"/>
                    </a:cubicBezTo>
                    <a:cubicBezTo>
                      <a:pt x="717" y="54"/>
                      <a:pt x="688" y="54"/>
                      <a:pt x="742" y="46"/>
                    </a:cubicBezTo>
                    <a:cubicBezTo>
                      <a:pt x="748" y="27"/>
                      <a:pt x="741" y="9"/>
                      <a:pt x="762" y="2"/>
                    </a:cubicBezTo>
                    <a:cubicBezTo>
                      <a:pt x="788" y="11"/>
                      <a:pt x="777" y="38"/>
                      <a:pt x="802" y="46"/>
                    </a:cubicBezTo>
                    <a:cubicBezTo>
                      <a:pt x="831" y="36"/>
                      <a:pt x="805" y="63"/>
                      <a:pt x="798" y="70"/>
                    </a:cubicBezTo>
                    <a:cubicBezTo>
                      <a:pt x="789" y="96"/>
                      <a:pt x="787" y="96"/>
                      <a:pt x="802" y="118"/>
                    </a:cubicBezTo>
                    <a:cubicBezTo>
                      <a:pt x="801" y="122"/>
                      <a:pt x="801" y="127"/>
                      <a:pt x="798" y="130"/>
                    </a:cubicBezTo>
                    <a:cubicBezTo>
                      <a:pt x="794" y="133"/>
                      <a:pt x="784" y="129"/>
                      <a:pt x="782" y="134"/>
                    </a:cubicBezTo>
                    <a:cubicBezTo>
                      <a:pt x="780" y="142"/>
                      <a:pt x="790" y="158"/>
                      <a:pt x="790" y="158"/>
                    </a:cubicBezTo>
                    <a:cubicBezTo>
                      <a:pt x="786" y="161"/>
                      <a:pt x="783" y="165"/>
                      <a:pt x="778" y="166"/>
                    </a:cubicBezTo>
                    <a:cubicBezTo>
                      <a:pt x="774" y="167"/>
                      <a:pt x="769" y="159"/>
                      <a:pt x="766" y="162"/>
                    </a:cubicBezTo>
                    <a:cubicBezTo>
                      <a:pt x="758" y="170"/>
                      <a:pt x="794" y="182"/>
                      <a:pt x="794" y="182"/>
                    </a:cubicBezTo>
                    <a:cubicBezTo>
                      <a:pt x="804" y="211"/>
                      <a:pt x="775" y="190"/>
                      <a:pt x="762" y="186"/>
                    </a:cubicBezTo>
                    <a:cubicBezTo>
                      <a:pt x="767" y="194"/>
                      <a:pt x="773" y="202"/>
                      <a:pt x="778" y="210"/>
                    </a:cubicBezTo>
                    <a:cubicBezTo>
                      <a:pt x="783" y="218"/>
                      <a:pt x="802" y="226"/>
                      <a:pt x="802" y="226"/>
                    </a:cubicBezTo>
                    <a:cubicBezTo>
                      <a:pt x="813" y="242"/>
                      <a:pt x="804" y="245"/>
                      <a:pt x="810" y="262"/>
                    </a:cubicBezTo>
                    <a:cubicBezTo>
                      <a:pt x="803" y="282"/>
                      <a:pt x="793" y="301"/>
                      <a:pt x="786" y="322"/>
                    </a:cubicBezTo>
                    <a:cubicBezTo>
                      <a:pt x="783" y="330"/>
                      <a:pt x="778" y="346"/>
                      <a:pt x="778" y="346"/>
                    </a:cubicBezTo>
                    <a:cubicBezTo>
                      <a:pt x="785" y="366"/>
                      <a:pt x="817" y="394"/>
                      <a:pt x="830" y="414"/>
                    </a:cubicBezTo>
                    <a:cubicBezTo>
                      <a:pt x="835" y="422"/>
                      <a:pt x="841" y="430"/>
                      <a:pt x="846" y="438"/>
                    </a:cubicBezTo>
                    <a:cubicBezTo>
                      <a:pt x="849" y="442"/>
                      <a:pt x="854" y="450"/>
                      <a:pt x="854" y="450"/>
                    </a:cubicBezTo>
                    <a:cubicBezTo>
                      <a:pt x="853" y="457"/>
                      <a:pt x="855" y="466"/>
                      <a:pt x="850" y="470"/>
                    </a:cubicBezTo>
                    <a:cubicBezTo>
                      <a:pt x="844" y="475"/>
                      <a:pt x="831" y="451"/>
                      <a:pt x="830" y="450"/>
                    </a:cubicBezTo>
                    <a:cubicBezTo>
                      <a:pt x="811" y="431"/>
                      <a:pt x="789" y="421"/>
                      <a:pt x="774" y="398"/>
                    </a:cubicBezTo>
                    <a:cubicBezTo>
                      <a:pt x="769" y="379"/>
                      <a:pt x="766" y="371"/>
                      <a:pt x="746" y="378"/>
                    </a:cubicBezTo>
                    <a:cubicBezTo>
                      <a:pt x="717" y="368"/>
                      <a:pt x="730" y="368"/>
                      <a:pt x="706" y="374"/>
                    </a:cubicBezTo>
                    <a:cubicBezTo>
                      <a:pt x="688" y="402"/>
                      <a:pt x="699" y="395"/>
                      <a:pt x="678" y="402"/>
                    </a:cubicBezTo>
                    <a:cubicBezTo>
                      <a:pt x="654" y="386"/>
                      <a:pt x="650" y="390"/>
                      <a:pt x="618" y="394"/>
                    </a:cubicBezTo>
                    <a:cubicBezTo>
                      <a:pt x="607" y="411"/>
                      <a:pt x="601" y="426"/>
                      <a:pt x="590" y="442"/>
                    </a:cubicBezTo>
                    <a:cubicBezTo>
                      <a:pt x="600" y="471"/>
                      <a:pt x="593" y="459"/>
                      <a:pt x="606" y="478"/>
                    </a:cubicBezTo>
                    <a:cubicBezTo>
                      <a:pt x="593" y="518"/>
                      <a:pt x="622" y="548"/>
                      <a:pt x="642" y="578"/>
                    </a:cubicBezTo>
                    <a:cubicBezTo>
                      <a:pt x="651" y="591"/>
                      <a:pt x="651" y="601"/>
                      <a:pt x="666" y="606"/>
                    </a:cubicBezTo>
                    <a:cubicBezTo>
                      <a:pt x="680" y="627"/>
                      <a:pt x="691" y="623"/>
                      <a:pt x="710" y="610"/>
                    </a:cubicBezTo>
                    <a:cubicBezTo>
                      <a:pt x="729" y="616"/>
                      <a:pt x="729" y="606"/>
                      <a:pt x="734" y="590"/>
                    </a:cubicBezTo>
                    <a:cubicBezTo>
                      <a:pt x="735" y="577"/>
                      <a:pt x="731" y="562"/>
                      <a:pt x="738" y="550"/>
                    </a:cubicBezTo>
                    <a:cubicBezTo>
                      <a:pt x="742" y="543"/>
                      <a:pt x="762" y="542"/>
                      <a:pt x="762" y="542"/>
                    </a:cubicBezTo>
                    <a:cubicBezTo>
                      <a:pt x="783" y="547"/>
                      <a:pt x="786" y="552"/>
                      <a:pt x="774" y="570"/>
                    </a:cubicBezTo>
                    <a:cubicBezTo>
                      <a:pt x="779" y="590"/>
                      <a:pt x="790" y="605"/>
                      <a:pt x="770" y="618"/>
                    </a:cubicBezTo>
                    <a:cubicBezTo>
                      <a:pt x="769" y="622"/>
                      <a:pt x="764" y="626"/>
                      <a:pt x="766" y="630"/>
                    </a:cubicBezTo>
                    <a:cubicBezTo>
                      <a:pt x="768" y="634"/>
                      <a:pt x="775" y="634"/>
                      <a:pt x="778" y="638"/>
                    </a:cubicBezTo>
                    <a:cubicBezTo>
                      <a:pt x="788" y="651"/>
                      <a:pt x="786" y="660"/>
                      <a:pt x="802" y="670"/>
                    </a:cubicBezTo>
                    <a:cubicBezTo>
                      <a:pt x="810" y="667"/>
                      <a:pt x="818" y="665"/>
                      <a:pt x="826" y="662"/>
                    </a:cubicBezTo>
                    <a:cubicBezTo>
                      <a:pt x="830" y="661"/>
                      <a:pt x="838" y="658"/>
                      <a:pt x="838" y="658"/>
                    </a:cubicBezTo>
                    <a:cubicBezTo>
                      <a:pt x="857" y="664"/>
                      <a:pt x="864" y="680"/>
                      <a:pt x="870" y="698"/>
                    </a:cubicBezTo>
                    <a:cubicBezTo>
                      <a:pt x="859" y="731"/>
                      <a:pt x="887" y="794"/>
                      <a:pt x="922" y="806"/>
                    </a:cubicBezTo>
                    <a:cubicBezTo>
                      <a:pt x="938" y="801"/>
                      <a:pt x="941" y="792"/>
                      <a:pt x="958" y="798"/>
                    </a:cubicBezTo>
                    <a:cubicBezTo>
                      <a:pt x="984" y="837"/>
                      <a:pt x="928" y="784"/>
                      <a:pt x="942" y="826"/>
                    </a:cubicBezTo>
                    <a:cubicBezTo>
                      <a:pt x="936" y="844"/>
                      <a:pt x="930" y="844"/>
                      <a:pt x="914" y="834"/>
                    </a:cubicBezTo>
                    <a:cubicBezTo>
                      <a:pt x="903" y="817"/>
                      <a:pt x="890" y="821"/>
                      <a:pt x="874" y="810"/>
                    </a:cubicBezTo>
                    <a:cubicBezTo>
                      <a:pt x="851" y="776"/>
                      <a:pt x="882" y="816"/>
                      <a:pt x="854" y="794"/>
                    </a:cubicBezTo>
                    <a:cubicBezTo>
                      <a:pt x="843" y="785"/>
                      <a:pt x="840" y="768"/>
                      <a:pt x="830" y="758"/>
                    </a:cubicBezTo>
                    <a:cubicBezTo>
                      <a:pt x="824" y="739"/>
                      <a:pt x="817" y="724"/>
                      <a:pt x="798" y="718"/>
                    </a:cubicBezTo>
                    <a:cubicBezTo>
                      <a:pt x="791" y="696"/>
                      <a:pt x="800" y="712"/>
                      <a:pt x="778" y="710"/>
                    </a:cubicBezTo>
                    <a:cubicBezTo>
                      <a:pt x="767" y="709"/>
                      <a:pt x="746" y="702"/>
                      <a:pt x="746" y="702"/>
                    </a:cubicBezTo>
                    <a:cubicBezTo>
                      <a:pt x="729" y="691"/>
                      <a:pt x="720" y="674"/>
                      <a:pt x="702" y="662"/>
                    </a:cubicBezTo>
                    <a:cubicBezTo>
                      <a:pt x="694" y="665"/>
                      <a:pt x="687" y="673"/>
                      <a:pt x="678" y="674"/>
                    </a:cubicBezTo>
                    <a:cubicBezTo>
                      <a:pt x="657" y="677"/>
                      <a:pt x="630" y="657"/>
                      <a:pt x="614" y="646"/>
                    </a:cubicBezTo>
                    <a:cubicBezTo>
                      <a:pt x="600" y="637"/>
                      <a:pt x="580" y="639"/>
                      <a:pt x="566" y="630"/>
                    </a:cubicBezTo>
                    <a:cubicBezTo>
                      <a:pt x="546" y="617"/>
                      <a:pt x="525" y="607"/>
                      <a:pt x="506" y="594"/>
                    </a:cubicBezTo>
                    <a:cubicBezTo>
                      <a:pt x="513" y="572"/>
                      <a:pt x="509" y="551"/>
                      <a:pt x="490" y="538"/>
                    </a:cubicBezTo>
                    <a:cubicBezTo>
                      <a:pt x="485" y="522"/>
                      <a:pt x="476" y="515"/>
                      <a:pt x="462" y="506"/>
                    </a:cubicBezTo>
                    <a:cubicBezTo>
                      <a:pt x="441" y="474"/>
                      <a:pt x="469" y="513"/>
                      <a:pt x="442" y="486"/>
                    </a:cubicBezTo>
                    <a:cubicBezTo>
                      <a:pt x="436" y="480"/>
                      <a:pt x="436" y="468"/>
                      <a:pt x="430" y="462"/>
                    </a:cubicBezTo>
                    <a:cubicBezTo>
                      <a:pt x="427" y="459"/>
                      <a:pt x="422" y="459"/>
                      <a:pt x="418" y="458"/>
                    </a:cubicBezTo>
                    <a:cubicBezTo>
                      <a:pt x="407" y="447"/>
                      <a:pt x="382" y="430"/>
                      <a:pt x="382" y="430"/>
                    </a:cubicBezTo>
                    <a:cubicBezTo>
                      <a:pt x="371" y="413"/>
                      <a:pt x="358" y="399"/>
                      <a:pt x="346" y="382"/>
                    </a:cubicBezTo>
                    <a:cubicBezTo>
                      <a:pt x="344" y="378"/>
                      <a:pt x="345" y="373"/>
                      <a:pt x="342" y="370"/>
                    </a:cubicBezTo>
                    <a:cubicBezTo>
                      <a:pt x="339" y="367"/>
                      <a:pt x="334" y="367"/>
                      <a:pt x="330" y="366"/>
                    </a:cubicBezTo>
                    <a:cubicBezTo>
                      <a:pt x="322" y="390"/>
                      <a:pt x="342" y="398"/>
                      <a:pt x="354" y="414"/>
                    </a:cubicBezTo>
                    <a:cubicBezTo>
                      <a:pt x="368" y="432"/>
                      <a:pt x="372" y="446"/>
                      <a:pt x="390" y="458"/>
                    </a:cubicBezTo>
                    <a:cubicBezTo>
                      <a:pt x="409" y="487"/>
                      <a:pt x="399" y="475"/>
                      <a:pt x="418" y="494"/>
                    </a:cubicBezTo>
                    <a:cubicBezTo>
                      <a:pt x="423" y="510"/>
                      <a:pt x="428" y="517"/>
                      <a:pt x="442" y="526"/>
                    </a:cubicBezTo>
                    <a:cubicBezTo>
                      <a:pt x="450" y="550"/>
                      <a:pt x="432" y="533"/>
                      <a:pt x="422" y="526"/>
                    </a:cubicBezTo>
                    <a:cubicBezTo>
                      <a:pt x="399" y="492"/>
                      <a:pt x="430" y="532"/>
                      <a:pt x="402" y="510"/>
                    </a:cubicBezTo>
                    <a:cubicBezTo>
                      <a:pt x="398" y="507"/>
                      <a:pt x="397" y="501"/>
                      <a:pt x="394" y="498"/>
                    </a:cubicBezTo>
                    <a:cubicBezTo>
                      <a:pt x="391" y="495"/>
                      <a:pt x="386" y="493"/>
                      <a:pt x="382" y="490"/>
                    </a:cubicBezTo>
                    <a:cubicBezTo>
                      <a:pt x="377" y="474"/>
                      <a:pt x="370" y="471"/>
                      <a:pt x="354" y="466"/>
                    </a:cubicBezTo>
                    <a:cubicBezTo>
                      <a:pt x="344" y="452"/>
                      <a:pt x="340" y="447"/>
                      <a:pt x="346" y="430"/>
                    </a:cubicBezTo>
                    <a:cubicBezTo>
                      <a:pt x="338" y="418"/>
                      <a:pt x="314" y="402"/>
                      <a:pt x="314" y="402"/>
                    </a:cubicBezTo>
                    <a:cubicBezTo>
                      <a:pt x="306" y="390"/>
                      <a:pt x="298" y="378"/>
                      <a:pt x="290" y="366"/>
                    </a:cubicBezTo>
                    <a:cubicBezTo>
                      <a:pt x="284" y="357"/>
                      <a:pt x="273" y="354"/>
                      <a:pt x="266" y="346"/>
                    </a:cubicBezTo>
                    <a:cubicBezTo>
                      <a:pt x="263" y="342"/>
                      <a:pt x="262" y="337"/>
                      <a:pt x="258" y="334"/>
                    </a:cubicBezTo>
                    <a:cubicBezTo>
                      <a:pt x="243" y="324"/>
                      <a:pt x="225" y="324"/>
                      <a:pt x="210" y="314"/>
                    </a:cubicBezTo>
                    <a:cubicBezTo>
                      <a:pt x="201" y="300"/>
                      <a:pt x="194" y="291"/>
                      <a:pt x="178" y="286"/>
                    </a:cubicBezTo>
                    <a:cubicBezTo>
                      <a:pt x="160" y="260"/>
                      <a:pt x="192" y="247"/>
                      <a:pt x="154" y="238"/>
                    </a:cubicBezTo>
                    <a:cubicBezTo>
                      <a:pt x="111" y="209"/>
                      <a:pt x="106" y="149"/>
                      <a:pt x="90" y="102"/>
                    </a:cubicBezTo>
                    <a:cubicBezTo>
                      <a:pt x="86" y="90"/>
                      <a:pt x="76" y="73"/>
                      <a:pt x="66" y="66"/>
                    </a:cubicBezTo>
                    <a:cubicBezTo>
                      <a:pt x="58" y="60"/>
                      <a:pt x="42" y="50"/>
                      <a:pt x="42" y="50"/>
                    </a:cubicBezTo>
                    <a:cubicBezTo>
                      <a:pt x="39" y="46"/>
                      <a:pt x="38" y="41"/>
                      <a:pt x="34" y="38"/>
                    </a:cubicBezTo>
                    <a:cubicBezTo>
                      <a:pt x="27" y="34"/>
                      <a:pt x="10" y="30"/>
                      <a:pt x="10" y="30"/>
                    </a:cubicBezTo>
                    <a:cubicBezTo>
                      <a:pt x="0" y="1"/>
                      <a:pt x="31" y="17"/>
                      <a:pt x="46" y="22"/>
                    </a:cubicBezTo>
                    <a:cubicBezTo>
                      <a:pt x="65" y="51"/>
                      <a:pt x="61" y="41"/>
                      <a:pt x="86" y="58"/>
                    </a:cubicBezTo>
                    <a:cubicBezTo>
                      <a:pt x="94" y="70"/>
                      <a:pt x="94" y="93"/>
                      <a:pt x="102" y="70"/>
                    </a:cubicBezTo>
                    <a:cubicBezTo>
                      <a:pt x="95" y="49"/>
                      <a:pt x="82" y="62"/>
                      <a:pt x="82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9" name="Freeform 201"/>
              <p:cNvSpPr>
                <a:spLocks/>
              </p:cNvSpPr>
              <p:nvPr userDrawn="1"/>
            </p:nvSpPr>
            <p:spPr bwMode="ltGray">
              <a:xfrm>
                <a:off x="3577" y="490"/>
                <a:ext cx="36" cy="39"/>
              </a:xfrm>
              <a:custGeom>
                <a:avLst/>
                <a:gdLst>
                  <a:gd name="T0" fmla="*/ 6 w 36"/>
                  <a:gd name="T1" fmla="*/ 28 h 48"/>
                  <a:gd name="T2" fmla="*/ 10 w 36"/>
                  <a:gd name="T3" fmla="*/ 48 h 48"/>
                  <a:gd name="T4" fmla="*/ 6 w 36"/>
                  <a:gd name="T5" fmla="*/ 2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48">
                    <a:moveTo>
                      <a:pt x="6" y="28"/>
                    </a:moveTo>
                    <a:cubicBezTo>
                      <a:pt x="25" y="0"/>
                      <a:pt x="36" y="31"/>
                      <a:pt x="10" y="48"/>
                    </a:cubicBezTo>
                    <a:cubicBezTo>
                      <a:pt x="0" y="34"/>
                      <a:pt x="0" y="40"/>
                      <a:pt x="6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0" name="Freeform 202"/>
              <p:cNvSpPr>
                <a:spLocks/>
              </p:cNvSpPr>
              <p:nvPr userDrawn="1"/>
            </p:nvSpPr>
            <p:spPr bwMode="ltGray">
              <a:xfrm>
                <a:off x="3549" y="475"/>
                <a:ext cx="38" cy="29"/>
              </a:xfrm>
              <a:custGeom>
                <a:avLst/>
                <a:gdLst>
                  <a:gd name="T0" fmla="*/ 0 w 36"/>
                  <a:gd name="T1" fmla="*/ 5 h 37"/>
                  <a:gd name="T2" fmla="*/ 12 w 36"/>
                  <a:gd name="T3" fmla="*/ 1 h 37"/>
                  <a:gd name="T4" fmla="*/ 36 w 36"/>
                  <a:gd name="T5" fmla="*/ 17 h 37"/>
                  <a:gd name="T6" fmla="*/ 8 w 36"/>
                  <a:gd name="T7" fmla="*/ 17 h 37"/>
                  <a:gd name="T8" fmla="*/ 0 w 36"/>
                  <a:gd name="T9" fmla="*/ 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7">
                    <a:moveTo>
                      <a:pt x="0" y="5"/>
                    </a:moveTo>
                    <a:cubicBezTo>
                      <a:pt x="4" y="4"/>
                      <a:pt x="8" y="0"/>
                      <a:pt x="12" y="1"/>
                    </a:cubicBezTo>
                    <a:cubicBezTo>
                      <a:pt x="21" y="4"/>
                      <a:pt x="36" y="17"/>
                      <a:pt x="36" y="17"/>
                    </a:cubicBezTo>
                    <a:cubicBezTo>
                      <a:pt x="29" y="37"/>
                      <a:pt x="22" y="26"/>
                      <a:pt x="8" y="17"/>
                    </a:cubicBezTo>
                    <a:cubicBezTo>
                      <a:pt x="5" y="13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1" name="Freeform 203"/>
              <p:cNvSpPr>
                <a:spLocks/>
              </p:cNvSpPr>
              <p:nvPr userDrawn="1"/>
            </p:nvSpPr>
            <p:spPr bwMode="ltGray">
              <a:xfrm>
                <a:off x="4686" y="394"/>
                <a:ext cx="171" cy="81"/>
              </a:xfrm>
              <a:custGeom>
                <a:avLst/>
                <a:gdLst>
                  <a:gd name="T0" fmla="*/ 0 w 170"/>
                  <a:gd name="T1" fmla="*/ 49 h 96"/>
                  <a:gd name="T2" fmla="*/ 28 w 170"/>
                  <a:gd name="T3" fmla="*/ 25 h 96"/>
                  <a:gd name="T4" fmla="*/ 56 w 170"/>
                  <a:gd name="T5" fmla="*/ 21 h 96"/>
                  <a:gd name="T6" fmla="*/ 80 w 170"/>
                  <a:gd name="T7" fmla="*/ 9 h 96"/>
                  <a:gd name="T8" fmla="*/ 64 w 170"/>
                  <a:gd name="T9" fmla="*/ 25 h 96"/>
                  <a:gd name="T10" fmla="*/ 124 w 170"/>
                  <a:gd name="T11" fmla="*/ 49 h 96"/>
                  <a:gd name="T12" fmla="*/ 160 w 170"/>
                  <a:gd name="T13" fmla="*/ 65 h 96"/>
                  <a:gd name="T14" fmla="*/ 116 w 170"/>
                  <a:gd name="T15" fmla="*/ 77 h 96"/>
                  <a:gd name="T16" fmla="*/ 88 w 170"/>
                  <a:gd name="T17" fmla="*/ 57 h 96"/>
                  <a:gd name="T18" fmla="*/ 76 w 170"/>
                  <a:gd name="T19" fmla="*/ 53 h 96"/>
                  <a:gd name="T20" fmla="*/ 24 w 170"/>
                  <a:gd name="T21" fmla="*/ 41 h 96"/>
                  <a:gd name="T22" fmla="*/ 0 w 170"/>
                  <a:gd name="T23" fmla="*/ 4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0" h="96">
                    <a:moveTo>
                      <a:pt x="0" y="49"/>
                    </a:moveTo>
                    <a:cubicBezTo>
                      <a:pt x="5" y="33"/>
                      <a:pt x="12" y="30"/>
                      <a:pt x="28" y="25"/>
                    </a:cubicBezTo>
                    <a:cubicBezTo>
                      <a:pt x="20" y="0"/>
                      <a:pt x="42" y="16"/>
                      <a:pt x="56" y="21"/>
                    </a:cubicBezTo>
                    <a:cubicBezTo>
                      <a:pt x="56" y="21"/>
                      <a:pt x="77" y="6"/>
                      <a:pt x="80" y="9"/>
                    </a:cubicBezTo>
                    <a:cubicBezTo>
                      <a:pt x="85" y="14"/>
                      <a:pt x="71" y="23"/>
                      <a:pt x="64" y="25"/>
                    </a:cubicBezTo>
                    <a:cubicBezTo>
                      <a:pt x="82" y="37"/>
                      <a:pt x="103" y="42"/>
                      <a:pt x="124" y="49"/>
                    </a:cubicBezTo>
                    <a:cubicBezTo>
                      <a:pt x="136" y="53"/>
                      <a:pt x="160" y="65"/>
                      <a:pt x="160" y="65"/>
                    </a:cubicBezTo>
                    <a:cubicBezTo>
                      <a:pt x="170" y="96"/>
                      <a:pt x="134" y="83"/>
                      <a:pt x="116" y="77"/>
                    </a:cubicBezTo>
                    <a:cubicBezTo>
                      <a:pt x="109" y="57"/>
                      <a:pt x="116" y="66"/>
                      <a:pt x="88" y="57"/>
                    </a:cubicBezTo>
                    <a:cubicBezTo>
                      <a:pt x="84" y="56"/>
                      <a:pt x="76" y="53"/>
                      <a:pt x="76" y="53"/>
                    </a:cubicBezTo>
                    <a:cubicBezTo>
                      <a:pt x="57" y="34"/>
                      <a:pt x="53" y="37"/>
                      <a:pt x="24" y="41"/>
                    </a:cubicBezTo>
                    <a:cubicBezTo>
                      <a:pt x="9" y="51"/>
                      <a:pt x="17" y="49"/>
                      <a:pt x="0" y="4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2" name="Freeform 204"/>
              <p:cNvSpPr>
                <a:spLocks/>
              </p:cNvSpPr>
              <p:nvPr userDrawn="1"/>
            </p:nvSpPr>
            <p:spPr bwMode="ltGray">
              <a:xfrm>
                <a:off x="4867" y="460"/>
                <a:ext cx="138" cy="37"/>
              </a:xfrm>
              <a:custGeom>
                <a:avLst/>
                <a:gdLst>
                  <a:gd name="T0" fmla="*/ 0 w 138"/>
                  <a:gd name="T1" fmla="*/ 0 h 44"/>
                  <a:gd name="T2" fmla="*/ 52 w 138"/>
                  <a:gd name="T3" fmla="*/ 4 h 44"/>
                  <a:gd name="T4" fmla="*/ 88 w 138"/>
                  <a:gd name="T5" fmla="*/ 24 h 44"/>
                  <a:gd name="T6" fmla="*/ 112 w 138"/>
                  <a:gd name="T7" fmla="*/ 20 h 44"/>
                  <a:gd name="T8" fmla="*/ 108 w 138"/>
                  <a:gd name="T9" fmla="*/ 44 h 44"/>
                  <a:gd name="T10" fmla="*/ 64 w 138"/>
                  <a:gd name="T11" fmla="*/ 40 h 44"/>
                  <a:gd name="T12" fmla="*/ 0 w 138"/>
                  <a:gd name="T13" fmla="*/ 36 h 44"/>
                  <a:gd name="T14" fmla="*/ 28 w 138"/>
                  <a:gd name="T15" fmla="*/ 20 h 44"/>
                  <a:gd name="T16" fmla="*/ 0 w 138"/>
                  <a:gd name="T1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8" h="44">
                    <a:moveTo>
                      <a:pt x="0" y="0"/>
                    </a:moveTo>
                    <a:cubicBezTo>
                      <a:pt x="19" y="3"/>
                      <a:pt x="35" y="10"/>
                      <a:pt x="52" y="4"/>
                    </a:cubicBezTo>
                    <a:cubicBezTo>
                      <a:pt x="87" y="11"/>
                      <a:pt x="61" y="15"/>
                      <a:pt x="88" y="24"/>
                    </a:cubicBezTo>
                    <a:cubicBezTo>
                      <a:pt x="96" y="23"/>
                      <a:pt x="104" y="19"/>
                      <a:pt x="112" y="20"/>
                    </a:cubicBezTo>
                    <a:cubicBezTo>
                      <a:pt x="138" y="23"/>
                      <a:pt x="118" y="41"/>
                      <a:pt x="108" y="44"/>
                    </a:cubicBezTo>
                    <a:cubicBezTo>
                      <a:pt x="78" y="34"/>
                      <a:pt x="92" y="34"/>
                      <a:pt x="64" y="40"/>
                    </a:cubicBezTo>
                    <a:cubicBezTo>
                      <a:pt x="41" y="37"/>
                      <a:pt x="22" y="41"/>
                      <a:pt x="0" y="36"/>
                    </a:cubicBezTo>
                    <a:cubicBezTo>
                      <a:pt x="6" y="11"/>
                      <a:pt x="7" y="27"/>
                      <a:pt x="28" y="20"/>
                    </a:cubicBezTo>
                    <a:cubicBezTo>
                      <a:pt x="17" y="13"/>
                      <a:pt x="0" y="13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3" name="Freeform 205"/>
              <p:cNvSpPr>
                <a:spLocks/>
              </p:cNvSpPr>
              <p:nvPr userDrawn="1"/>
            </p:nvSpPr>
            <p:spPr bwMode="ltGray">
              <a:xfrm>
                <a:off x="4794" y="480"/>
                <a:ext cx="56" cy="34"/>
              </a:xfrm>
              <a:custGeom>
                <a:avLst/>
                <a:gdLst>
                  <a:gd name="T0" fmla="*/ 17 w 57"/>
                  <a:gd name="T1" fmla="*/ 25 h 42"/>
                  <a:gd name="T2" fmla="*/ 37 w 57"/>
                  <a:gd name="T3" fmla="*/ 13 h 42"/>
                  <a:gd name="T4" fmla="*/ 17 w 57"/>
                  <a:gd name="T5" fmla="*/ 2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" h="42">
                    <a:moveTo>
                      <a:pt x="17" y="25"/>
                    </a:moveTo>
                    <a:cubicBezTo>
                      <a:pt x="0" y="0"/>
                      <a:pt x="21" y="9"/>
                      <a:pt x="37" y="13"/>
                    </a:cubicBezTo>
                    <a:cubicBezTo>
                      <a:pt x="57" y="42"/>
                      <a:pt x="30" y="25"/>
                      <a:pt x="17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4" name="Freeform 206"/>
              <p:cNvSpPr>
                <a:spLocks/>
              </p:cNvSpPr>
              <p:nvPr userDrawn="1"/>
            </p:nvSpPr>
            <p:spPr bwMode="ltGray">
              <a:xfrm>
                <a:off x="4757" y="375"/>
                <a:ext cx="37" cy="44"/>
              </a:xfrm>
              <a:custGeom>
                <a:avLst/>
                <a:gdLst>
                  <a:gd name="T0" fmla="*/ 19 w 39"/>
                  <a:gd name="T1" fmla="*/ 32 h 52"/>
                  <a:gd name="T2" fmla="*/ 19 w 39"/>
                  <a:gd name="T3" fmla="*/ 0 h 52"/>
                  <a:gd name="T4" fmla="*/ 19 w 39"/>
                  <a:gd name="T5" fmla="*/ 3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52">
                    <a:moveTo>
                      <a:pt x="19" y="32"/>
                    </a:moveTo>
                    <a:cubicBezTo>
                      <a:pt x="13" y="14"/>
                      <a:pt x="0" y="13"/>
                      <a:pt x="19" y="0"/>
                    </a:cubicBezTo>
                    <a:cubicBezTo>
                      <a:pt x="23" y="5"/>
                      <a:pt x="39" y="52"/>
                      <a:pt x="19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5" name="Freeform 207"/>
              <p:cNvSpPr>
                <a:spLocks/>
              </p:cNvSpPr>
              <p:nvPr userDrawn="1"/>
            </p:nvSpPr>
            <p:spPr bwMode="ltGray">
              <a:xfrm>
                <a:off x="5054" y="507"/>
                <a:ext cx="45" cy="66"/>
              </a:xfrm>
              <a:custGeom>
                <a:avLst/>
                <a:gdLst>
                  <a:gd name="T0" fmla="*/ 4 w 44"/>
                  <a:gd name="T1" fmla="*/ 9 h 80"/>
                  <a:gd name="T2" fmla="*/ 20 w 44"/>
                  <a:gd name="T3" fmla="*/ 33 h 80"/>
                  <a:gd name="T4" fmla="*/ 24 w 44"/>
                  <a:gd name="T5" fmla="*/ 49 h 80"/>
                  <a:gd name="T6" fmla="*/ 36 w 44"/>
                  <a:gd name="T7" fmla="*/ 53 h 80"/>
                  <a:gd name="T8" fmla="*/ 24 w 44"/>
                  <a:gd name="T9" fmla="*/ 73 h 80"/>
                  <a:gd name="T10" fmla="*/ 0 w 44"/>
                  <a:gd name="T11" fmla="*/ 21 h 80"/>
                  <a:gd name="T12" fmla="*/ 4 w 44"/>
                  <a:gd name="T13" fmla="*/ 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80">
                    <a:moveTo>
                      <a:pt x="4" y="9"/>
                    </a:moveTo>
                    <a:cubicBezTo>
                      <a:pt x="9" y="17"/>
                      <a:pt x="18" y="24"/>
                      <a:pt x="20" y="33"/>
                    </a:cubicBezTo>
                    <a:cubicBezTo>
                      <a:pt x="21" y="38"/>
                      <a:pt x="21" y="45"/>
                      <a:pt x="24" y="49"/>
                    </a:cubicBezTo>
                    <a:cubicBezTo>
                      <a:pt x="27" y="52"/>
                      <a:pt x="32" y="52"/>
                      <a:pt x="36" y="53"/>
                    </a:cubicBezTo>
                    <a:cubicBezTo>
                      <a:pt x="41" y="68"/>
                      <a:pt x="44" y="80"/>
                      <a:pt x="24" y="73"/>
                    </a:cubicBezTo>
                    <a:cubicBezTo>
                      <a:pt x="19" y="55"/>
                      <a:pt x="11" y="37"/>
                      <a:pt x="0" y="21"/>
                    </a:cubicBezTo>
                    <a:cubicBezTo>
                      <a:pt x="4" y="4"/>
                      <a:pt x="4" y="0"/>
                      <a:pt x="4" y="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6" name="Freeform 208"/>
              <p:cNvSpPr>
                <a:spLocks/>
              </p:cNvSpPr>
              <p:nvPr userDrawn="1"/>
            </p:nvSpPr>
            <p:spPr bwMode="ltGray">
              <a:xfrm>
                <a:off x="4260" y="6"/>
                <a:ext cx="480" cy="100"/>
              </a:xfrm>
              <a:custGeom>
                <a:avLst/>
                <a:gdLst>
                  <a:gd name="T0" fmla="*/ 220 w 323"/>
                  <a:gd name="T1" fmla="*/ 1 h 64"/>
                  <a:gd name="T2" fmla="*/ 231 w 323"/>
                  <a:gd name="T3" fmla="*/ 8 h 64"/>
                  <a:gd name="T4" fmla="*/ 235 w 323"/>
                  <a:gd name="T5" fmla="*/ 0 h 64"/>
                  <a:gd name="T6" fmla="*/ 265 w 323"/>
                  <a:gd name="T7" fmla="*/ 0 h 64"/>
                  <a:gd name="T8" fmla="*/ 287 w 323"/>
                  <a:gd name="T9" fmla="*/ 17 h 64"/>
                  <a:gd name="T10" fmla="*/ 319 w 323"/>
                  <a:gd name="T11" fmla="*/ 10 h 64"/>
                  <a:gd name="T12" fmla="*/ 314 w 323"/>
                  <a:gd name="T13" fmla="*/ 29 h 64"/>
                  <a:gd name="T14" fmla="*/ 298 w 323"/>
                  <a:gd name="T15" fmla="*/ 46 h 64"/>
                  <a:gd name="T16" fmla="*/ 295 w 323"/>
                  <a:gd name="T17" fmla="*/ 29 h 64"/>
                  <a:gd name="T18" fmla="*/ 287 w 323"/>
                  <a:gd name="T19" fmla="*/ 31 h 64"/>
                  <a:gd name="T20" fmla="*/ 279 w 323"/>
                  <a:gd name="T21" fmla="*/ 29 h 64"/>
                  <a:gd name="T22" fmla="*/ 263 w 323"/>
                  <a:gd name="T23" fmla="*/ 21 h 64"/>
                  <a:gd name="T24" fmla="*/ 228 w 323"/>
                  <a:gd name="T25" fmla="*/ 38 h 64"/>
                  <a:gd name="T26" fmla="*/ 201 w 323"/>
                  <a:gd name="T27" fmla="*/ 44 h 64"/>
                  <a:gd name="T28" fmla="*/ 212 w 323"/>
                  <a:gd name="T29" fmla="*/ 57 h 64"/>
                  <a:gd name="T30" fmla="*/ 188 w 323"/>
                  <a:gd name="T31" fmla="*/ 63 h 64"/>
                  <a:gd name="T32" fmla="*/ 169 w 323"/>
                  <a:gd name="T33" fmla="*/ 61 h 64"/>
                  <a:gd name="T34" fmla="*/ 177 w 323"/>
                  <a:gd name="T35" fmla="*/ 57 h 64"/>
                  <a:gd name="T36" fmla="*/ 171 w 323"/>
                  <a:gd name="T37" fmla="*/ 40 h 64"/>
                  <a:gd name="T38" fmla="*/ 169 w 323"/>
                  <a:gd name="T39" fmla="*/ 31 h 64"/>
                  <a:gd name="T40" fmla="*/ 158 w 323"/>
                  <a:gd name="T41" fmla="*/ 23 h 64"/>
                  <a:gd name="T42" fmla="*/ 142 w 323"/>
                  <a:gd name="T43" fmla="*/ 27 h 64"/>
                  <a:gd name="T44" fmla="*/ 134 w 323"/>
                  <a:gd name="T45" fmla="*/ 27 h 64"/>
                  <a:gd name="T46" fmla="*/ 123 w 323"/>
                  <a:gd name="T47" fmla="*/ 25 h 64"/>
                  <a:gd name="T48" fmla="*/ 83 w 323"/>
                  <a:gd name="T49" fmla="*/ 2 h 64"/>
                  <a:gd name="T50" fmla="*/ 59 w 323"/>
                  <a:gd name="T51" fmla="*/ 14 h 64"/>
                  <a:gd name="T52" fmla="*/ 1 w 323"/>
                  <a:gd name="T53" fmla="*/ 0 h 64"/>
                  <a:gd name="T54" fmla="*/ 220 w 323"/>
                  <a:gd name="T55" fmla="*/ 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23" h="64">
                    <a:moveTo>
                      <a:pt x="220" y="1"/>
                    </a:moveTo>
                    <a:cubicBezTo>
                      <a:pt x="215" y="12"/>
                      <a:pt x="225" y="17"/>
                      <a:pt x="231" y="8"/>
                    </a:cubicBezTo>
                    <a:cubicBezTo>
                      <a:pt x="235" y="0"/>
                      <a:pt x="229" y="7"/>
                      <a:pt x="235" y="0"/>
                    </a:cubicBezTo>
                    <a:lnTo>
                      <a:pt x="265" y="0"/>
                    </a:lnTo>
                    <a:cubicBezTo>
                      <a:pt x="277" y="6"/>
                      <a:pt x="276" y="11"/>
                      <a:pt x="287" y="17"/>
                    </a:cubicBezTo>
                    <a:cubicBezTo>
                      <a:pt x="308" y="11"/>
                      <a:pt x="293" y="7"/>
                      <a:pt x="319" y="10"/>
                    </a:cubicBezTo>
                    <a:cubicBezTo>
                      <a:pt x="323" y="19"/>
                      <a:pt x="321" y="22"/>
                      <a:pt x="314" y="29"/>
                    </a:cubicBezTo>
                    <a:cubicBezTo>
                      <a:pt x="312" y="39"/>
                      <a:pt x="313" y="50"/>
                      <a:pt x="298" y="46"/>
                    </a:cubicBezTo>
                    <a:cubicBezTo>
                      <a:pt x="297" y="40"/>
                      <a:pt x="298" y="34"/>
                      <a:pt x="295" y="29"/>
                    </a:cubicBezTo>
                    <a:cubicBezTo>
                      <a:pt x="294" y="27"/>
                      <a:pt x="290" y="31"/>
                      <a:pt x="287" y="31"/>
                    </a:cubicBezTo>
                    <a:cubicBezTo>
                      <a:pt x="284" y="31"/>
                      <a:pt x="282" y="30"/>
                      <a:pt x="279" y="29"/>
                    </a:cubicBezTo>
                    <a:cubicBezTo>
                      <a:pt x="274" y="27"/>
                      <a:pt x="263" y="21"/>
                      <a:pt x="263" y="21"/>
                    </a:cubicBezTo>
                    <a:cubicBezTo>
                      <a:pt x="249" y="23"/>
                      <a:pt x="241" y="31"/>
                      <a:pt x="228" y="38"/>
                    </a:cubicBezTo>
                    <a:cubicBezTo>
                      <a:pt x="220" y="41"/>
                      <a:pt x="209" y="42"/>
                      <a:pt x="201" y="44"/>
                    </a:cubicBezTo>
                    <a:cubicBezTo>
                      <a:pt x="193" y="54"/>
                      <a:pt x="200" y="53"/>
                      <a:pt x="212" y="57"/>
                    </a:cubicBezTo>
                    <a:cubicBezTo>
                      <a:pt x="200" y="62"/>
                      <a:pt x="199" y="57"/>
                      <a:pt x="188" y="63"/>
                    </a:cubicBezTo>
                    <a:cubicBezTo>
                      <a:pt x="181" y="62"/>
                      <a:pt x="174" y="64"/>
                      <a:pt x="169" y="61"/>
                    </a:cubicBezTo>
                    <a:cubicBezTo>
                      <a:pt x="166" y="59"/>
                      <a:pt x="175" y="59"/>
                      <a:pt x="177" y="57"/>
                    </a:cubicBezTo>
                    <a:cubicBezTo>
                      <a:pt x="181" y="48"/>
                      <a:pt x="149" y="28"/>
                      <a:pt x="171" y="40"/>
                    </a:cubicBezTo>
                    <a:cubicBezTo>
                      <a:pt x="184" y="55"/>
                      <a:pt x="184" y="36"/>
                      <a:pt x="169" y="31"/>
                    </a:cubicBezTo>
                    <a:cubicBezTo>
                      <a:pt x="167" y="27"/>
                      <a:pt x="167" y="22"/>
                      <a:pt x="158" y="23"/>
                    </a:cubicBezTo>
                    <a:cubicBezTo>
                      <a:pt x="153" y="23"/>
                      <a:pt x="142" y="27"/>
                      <a:pt x="142" y="27"/>
                    </a:cubicBezTo>
                    <a:cubicBezTo>
                      <a:pt x="136" y="39"/>
                      <a:pt x="143" y="31"/>
                      <a:pt x="134" y="27"/>
                    </a:cubicBezTo>
                    <a:cubicBezTo>
                      <a:pt x="130" y="25"/>
                      <a:pt x="126" y="25"/>
                      <a:pt x="123" y="25"/>
                    </a:cubicBezTo>
                    <a:cubicBezTo>
                      <a:pt x="117" y="11"/>
                      <a:pt x="100" y="6"/>
                      <a:pt x="83" y="2"/>
                    </a:cubicBezTo>
                    <a:cubicBezTo>
                      <a:pt x="70" y="4"/>
                      <a:pt x="69" y="9"/>
                      <a:pt x="59" y="14"/>
                    </a:cubicBezTo>
                    <a:cubicBezTo>
                      <a:pt x="45" y="14"/>
                      <a:pt x="0" y="12"/>
                      <a:pt x="1" y="0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7" name="Freeform 209"/>
              <p:cNvSpPr>
                <a:spLocks/>
              </p:cNvSpPr>
              <p:nvPr userDrawn="1"/>
            </p:nvSpPr>
            <p:spPr bwMode="ltGray">
              <a:xfrm>
                <a:off x="3835" y="3"/>
                <a:ext cx="446" cy="49"/>
              </a:xfrm>
              <a:custGeom>
                <a:avLst/>
                <a:gdLst>
                  <a:gd name="T0" fmla="*/ 105 w 300"/>
                  <a:gd name="T1" fmla="*/ 31 h 31"/>
                  <a:gd name="T2" fmla="*/ 30 w 300"/>
                  <a:gd name="T3" fmla="*/ 1 h 31"/>
                  <a:gd name="T4" fmla="*/ 285 w 300"/>
                  <a:gd name="T5" fmla="*/ 0 h 31"/>
                  <a:gd name="T6" fmla="*/ 296 w 300"/>
                  <a:gd name="T7" fmla="*/ 14 h 31"/>
                  <a:gd name="T8" fmla="*/ 264 w 300"/>
                  <a:gd name="T9" fmla="*/ 16 h 31"/>
                  <a:gd name="T10" fmla="*/ 105 w 300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0" h="31">
                    <a:moveTo>
                      <a:pt x="105" y="31"/>
                    </a:moveTo>
                    <a:cubicBezTo>
                      <a:pt x="83" y="19"/>
                      <a:pt x="0" y="6"/>
                      <a:pt x="30" y="1"/>
                    </a:cubicBezTo>
                    <a:lnTo>
                      <a:pt x="285" y="0"/>
                    </a:lnTo>
                    <a:cubicBezTo>
                      <a:pt x="296" y="4"/>
                      <a:pt x="300" y="5"/>
                      <a:pt x="296" y="14"/>
                    </a:cubicBezTo>
                    <a:cubicBezTo>
                      <a:pt x="285" y="11"/>
                      <a:pt x="276" y="16"/>
                      <a:pt x="264" y="16"/>
                    </a:cubicBezTo>
                    <a:lnTo>
                      <a:pt x="105" y="3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8" name="Freeform 210"/>
              <p:cNvSpPr>
                <a:spLocks/>
              </p:cNvSpPr>
              <p:nvPr userDrawn="1"/>
            </p:nvSpPr>
            <p:spPr bwMode="ltGray">
              <a:xfrm>
                <a:off x="2853" y="74"/>
                <a:ext cx="42" cy="25"/>
              </a:xfrm>
              <a:custGeom>
                <a:avLst/>
                <a:gdLst>
                  <a:gd name="T0" fmla="*/ 0 w 41"/>
                  <a:gd name="T1" fmla="*/ 25 h 29"/>
                  <a:gd name="T2" fmla="*/ 12 w 41"/>
                  <a:gd name="T3" fmla="*/ 29 h 29"/>
                  <a:gd name="T4" fmla="*/ 0 w 41"/>
                  <a:gd name="T5" fmla="*/ 2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9">
                    <a:moveTo>
                      <a:pt x="0" y="25"/>
                    </a:moveTo>
                    <a:cubicBezTo>
                      <a:pt x="10" y="11"/>
                      <a:pt x="41" y="0"/>
                      <a:pt x="12" y="29"/>
                    </a:cubicBezTo>
                    <a:cubicBezTo>
                      <a:pt x="8" y="28"/>
                      <a:pt x="0" y="25"/>
                      <a:pt x="0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9" name="Freeform 211"/>
              <p:cNvSpPr>
                <a:spLocks/>
              </p:cNvSpPr>
              <p:nvPr userDrawn="1"/>
            </p:nvSpPr>
            <p:spPr bwMode="ltGray">
              <a:xfrm>
                <a:off x="1704" y="3"/>
                <a:ext cx="1022" cy="372"/>
              </a:xfrm>
              <a:custGeom>
                <a:avLst/>
                <a:gdLst>
                  <a:gd name="T0" fmla="*/ 73 w 436"/>
                  <a:gd name="T1" fmla="*/ 1 h 152"/>
                  <a:gd name="T2" fmla="*/ 436 w 436"/>
                  <a:gd name="T3" fmla="*/ 0 h 152"/>
                  <a:gd name="T4" fmla="*/ 416 w 436"/>
                  <a:gd name="T5" fmla="*/ 54 h 152"/>
                  <a:gd name="T6" fmla="*/ 397 w 436"/>
                  <a:gd name="T7" fmla="*/ 68 h 152"/>
                  <a:gd name="T8" fmla="*/ 392 w 436"/>
                  <a:gd name="T9" fmla="*/ 70 h 152"/>
                  <a:gd name="T10" fmla="*/ 375 w 436"/>
                  <a:gd name="T11" fmla="*/ 73 h 152"/>
                  <a:gd name="T12" fmla="*/ 361 w 436"/>
                  <a:gd name="T13" fmla="*/ 88 h 152"/>
                  <a:gd name="T14" fmla="*/ 362 w 436"/>
                  <a:gd name="T15" fmla="*/ 99 h 152"/>
                  <a:gd name="T16" fmla="*/ 364 w 436"/>
                  <a:gd name="T17" fmla="*/ 107 h 152"/>
                  <a:gd name="T18" fmla="*/ 366 w 436"/>
                  <a:gd name="T19" fmla="*/ 113 h 152"/>
                  <a:gd name="T20" fmla="*/ 362 w 436"/>
                  <a:gd name="T21" fmla="*/ 122 h 152"/>
                  <a:gd name="T22" fmla="*/ 351 w 436"/>
                  <a:gd name="T23" fmla="*/ 120 h 152"/>
                  <a:gd name="T24" fmla="*/ 342 w 436"/>
                  <a:gd name="T25" fmla="*/ 129 h 152"/>
                  <a:gd name="T26" fmla="*/ 347 w 436"/>
                  <a:gd name="T27" fmla="*/ 105 h 152"/>
                  <a:gd name="T28" fmla="*/ 338 w 436"/>
                  <a:gd name="T29" fmla="*/ 100 h 152"/>
                  <a:gd name="T30" fmla="*/ 344 w 436"/>
                  <a:gd name="T31" fmla="*/ 93 h 152"/>
                  <a:gd name="T32" fmla="*/ 342 w 436"/>
                  <a:gd name="T33" fmla="*/ 89 h 152"/>
                  <a:gd name="T34" fmla="*/ 320 w 436"/>
                  <a:gd name="T35" fmla="*/ 94 h 152"/>
                  <a:gd name="T36" fmla="*/ 317 w 436"/>
                  <a:gd name="T37" fmla="*/ 85 h 152"/>
                  <a:gd name="T38" fmla="*/ 297 w 436"/>
                  <a:gd name="T39" fmla="*/ 94 h 152"/>
                  <a:gd name="T40" fmla="*/ 320 w 436"/>
                  <a:gd name="T41" fmla="*/ 103 h 152"/>
                  <a:gd name="T42" fmla="*/ 305 w 436"/>
                  <a:gd name="T43" fmla="*/ 117 h 152"/>
                  <a:gd name="T44" fmla="*/ 311 w 436"/>
                  <a:gd name="T45" fmla="*/ 126 h 152"/>
                  <a:gd name="T46" fmla="*/ 315 w 436"/>
                  <a:gd name="T47" fmla="*/ 138 h 152"/>
                  <a:gd name="T48" fmla="*/ 309 w 436"/>
                  <a:gd name="T49" fmla="*/ 139 h 152"/>
                  <a:gd name="T50" fmla="*/ 314 w 436"/>
                  <a:gd name="T51" fmla="*/ 144 h 152"/>
                  <a:gd name="T52" fmla="*/ 307 w 436"/>
                  <a:gd name="T53" fmla="*/ 152 h 152"/>
                  <a:gd name="T54" fmla="*/ 0 w 436"/>
                  <a:gd name="T55" fmla="*/ 149 h 152"/>
                  <a:gd name="T56" fmla="*/ 73 w 436"/>
                  <a:gd name="T57" fmla="*/ 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36" h="152">
                    <a:moveTo>
                      <a:pt x="73" y="1"/>
                    </a:moveTo>
                    <a:lnTo>
                      <a:pt x="436" y="0"/>
                    </a:lnTo>
                    <a:cubicBezTo>
                      <a:pt x="430" y="15"/>
                      <a:pt x="429" y="42"/>
                      <a:pt x="416" y="54"/>
                    </a:cubicBezTo>
                    <a:cubicBezTo>
                      <a:pt x="410" y="60"/>
                      <a:pt x="405" y="63"/>
                      <a:pt x="397" y="68"/>
                    </a:cubicBezTo>
                    <a:cubicBezTo>
                      <a:pt x="396" y="69"/>
                      <a:pt x="392" y="70"/>
                      <a:pt x="392" y="70"/>
                    </a:cubicBezTo>
                    <a:cubicBezTo>
                      <a:pt x="377" y="63"/>
                      <a:pt x="385" y="68"/>
                      <a:pt x="375" y="73"/>
                    </a:cubicBezTo>
                    <a:cubicBezTo>
                      <a:pt x="371" y="82"/>
                      <a:pt x="371" y="83"/>
                      <a:pt x="361" y="88"/>
                    </a:cubicBezTo>
                    <a:cubicBezTo>
                      <a:pt x="359" y="92"/>
                      <a:pt x="364" y="93"/>
                      <a:pt x="362" y="99"/>
                    </a:cubicBezTo>
                    <a:cubicBezTo>
                      <a:pt x="363" y="102"/>
                      <a:pt x="364" y="105"/>
                      <a:pt x="364" y="107"/>
                    </a:cubicBezTo>
                    <a:cubicBezTo>
                      <a:pt x="365" y="109"/>
                      <a:pt x="366" y="111"/>
                      <a:pt x="366" y="113"/>
                    </a:cubicBezTo>
                    <a:cubicBezTo>
                      <a:pt x="365" y="115"/>
                      <a:pt x="364" y="120"/>
                      <a:pt x="362" y="122"/>
                    </a:cubicBezTo>
                    <a:cubicBezTo>
                      <a:pt x="359" y="123"/>
                      <a:pt x="354" y="119"/>
                      <a:pt x="351" y="120"/>
                    </a:cubicBezTo>
                    <a:cubicBezTo>
                      <a:pt x="347" y="129"/>
                      <a:pt x="352" y="127"/>
                      <a:pt x="342" y="129"/>
                    </a:cubicBezTo>
                    <a:cubicBezTo>
                      <a:pt x="340" y="123"/>
                      <a:pt x="345" y="111"/>
                      <a:pt x="347" y="105"/>
                    </a:cubicBezTo>
                    <a:cubicBezTo>
                      <a:pt x="347" y="100"/>
                      <a:pt x="338" y="102"/>
                      <a:pt x="338" y="100"/>
                    </a:cubicBezTo>
                    <a:cubicBezTo>
                      <a:pt x="338" y="98"/>
                      <a:pt x="344" y="95"/>
                      <a:pt x="344" y="93"/>
                    </a:cubicBezTo>
                    <a:cubicBezTo>
                      <a:pt x="344" y="92"/>
                      <a:pt x="344" y="89"/>
                      <a:pt x="342" y="89"/>
                    </a:cubicBezTo>
                    <a:cubicBezTo>
                      <a:pt x="339" y="89"/>
                      <a:pt x="324" y="94"/>
                      <a:pt x="320" y="94"/>
                    </a:cubicBezTo>
                    <a:cubicBezTo>
                      <a:pt x="317" y="86"/>
                      <a:pt x="328" y="88"/>
                      <a:pt x="317" y="85"/>
                    </a:cubicBezTo>
                    <a:cubicBezTo>
                      <a:pt x="311" y="91"/>
                      <a:pt x="306" y="93"/>
                      <a:pt x="297" y="94"/>
                    </a:cubicBezTo>
                    <a:cubicBezTo>
                      <a:pt x="300" y="104"/>
                      <a:pt x="307" y="101"/>
                      <a:pt x="320" y="103"/>
                    </a:cubicBezTo>
                    <a:cubicBezTo>
                      <a:pt x="318" y="109"/>
                      <a:pt x="311" y="111"/>
                      <a:pt x="305" y="117"/>
                    </a:cubicBezTo>
                    <a:lnTo>
                      <a:pt x="311" y="126"/>
                    </a:lnTo>
                    <a:lnTo>
                      <a:pt x="315" y="138"/>
                    </a:lnTo>
                    <a:lnTo>
                      <a:pt x="309" y="139"/>
                    </a:lnTo>
                    <a:lnTo>
                      <a:pt x="314" y="144"/>
                    </a:lnTo>
                    <a:lnTo>
                      <a:pt x="307" y="152"/>
                    </a:lnTo>
                    <a:lnTo>
                      <a:pt x="0" y="149"/>
                    </a:lnTo>
                    <a:lnTo>
                      <a:pt x="73" y="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0" name="Freeform 212"/>
              <p:cNvSpPr>
                <a:spLocks/>
              </p:cNvSpPr>
              <p:nvPr userDrawn="1"/>
            </p:nvSpPr>
            <p:spPr bwMode="ltGray">
              <a:xfrm>
                <a:off x="2729" y="-9"/>
                <a:ext cx="47" cy="134"/>
              </a:xfrm>
              <a:custGeom>
                <a:avLst/>
                <a:gdLst>
                  <a:gd name="T0" fmla="*/ 5 w 47"/>
                  <a:gd name="T1" fmla="*/ 156 h 165"/>
                  <a:gd name="T2" fmla="*/ 15 w 47"/>
                  <a:gd name="T3" fmla="*/ 108 h 165"/>
                  <a:gd name="T4" fmla="*/ 17 w 47"/>
                  <a:gd name="T5" fmla="*/ 68 h 165"/>
                  <a:gd name="T6" fmla="*/ 11 w 47"/>
                  <a:gd name="T7" fmla="*/ 40 h 165"/>
                  <a:gd name="T8" fmla="*/ 17 w 47"/>
                  <a:gd name="T9" fmla="*/ 12 h 165"/>
                  <a:gd name="T10" fmla="*/ 21 w 47"/>
                  <a:gd name="T11" fmla="*/ 0 h 165"/>
                  <a:gd name="T12" fmla="*/ 31 w 47"/>
                  <a:gd name="T13" fmla="*/ 30 h 165"/>
                  <a:gd name="T14" fmla="*/ 47 w 47"/>
                  <a:gd name="T15" fmla="*/ 98 h 165"/>
                  <a:gd name="T16" fmla="*/ 31 w 47"/>
                  <a:gd name="T17" fmla="*/ 108 h 165"/>
                  <a:gd name="T18" fmla="*/ 23 w 47"/>
                  <a:gd name="T19" fmla="*/ 126 h 165"/>
                  <a:gd name="T20" fmla="*/ 21 w 47"/>
                  <a:gd name="T21" fmla="*/ 132 h 165"/>
                  <a:gd name="T22" fmla="*/ 27 w 47"/>
                  <a:gd name="T23" fmla="*/ 134 h 165"/>
                  <a:gd name="T24" fmla="*/ 31 w 47"/>
                  <a:gd name="T25" fmla="*/ 146 h 165"/>
                  <a:gd name="T26" fmla="*/ 13 w 47"/>
                  <a:gd name="T27" fmla="*/ 148 h 165"/>
                  <a:gd name="T28" fmla="*/ 7 w 47"/>
                  <a:gd name="T29" fmla="*/ 160 h 165"/>
                  <a:gd name="T30" fmla="*/ 3 w 47"/>
                  <a:gd name="T31" fmla="*/ 154 h 165"/>
                  <a:gd name="T32" fmla="*/ 5 w 47"/>
                  <a:gd name="T33" fmla="*/ 156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" h="165">
                    <a:moveTo>
                      <a:pt x="5" y="156"/>
                    </a:moveTo>
                    <a:cubicBezTo>
                      <a:pt x="0" y="141"/>
                      <a:pt x="1" y="118"/>
                      <a:pt x="15" y="108"/>
                    </a:cubicBezTo>
                    <a:cubicBezTo>
                      <a:pt x="16" y="95"/>
                      <a:pt x="17" y="81"/>
                      <a:pt x="17" y="68"/>
                    </a:cubicBezTo>
                    <a:cubicBezTo>
                      <a:pt x="17" y="58"/>
                      <a:pt x="11" y="40"/>
                      <a:pt x="11" y="40"/>
                    </a:cubicBezTo>
                    <a:cubicBezTo>
                      <a:pt x="14" y="20"/>
                      <a:pt x="11" y="29"/>
                      <a:pt x="17" y="12"/>
                    </a:cubicBezTo>
                    <a:cubicBezTo>
                      <a:pt x="18" y="8"/>
                      <a:pt x="21" y="0"/>
                      <a:pt x="21" y="0"/>
                    </a:cubicBezTo>
                    <a:cubicBezTo>
                      <a:pt x="38" y="6"/>
                      <a:pt x="33" y="7"/>
                      <a:pt x="31" y="30"/>
                    </a:cubicBezTo>
                    <a:cubicBezTo>
                      <a:pt x="38" y="52"/>
                      <a:pt x="40" y="76"/>
                      <a:pt x="47" y="98"/>
                    </a:cubicBezTo>
                    <a:cubicBezTo>
                      <a:pt x="44" y="116"/>
                      <a:pt x="45" y="113"/>
                      <a:pt x="31" y="108"/>
                    </a:cubicBezTo>
                    <a:cubicBezTo>
                      <a:pt x="25" y="118"/>
                      <a:pt x="28" y="112"/>
                      <a:pt x="23" y="126"/>
                    </a:cubicBezTo>
                    <a:cubicBezTo>
                      <a:pt x="22" y="128"/>
                      <a:pt x="21" y="132"/>
                      <a:pt x="21" y="132"/>
                    </a:cubicBezTo>
                    <a:cubicBezTo>
                      <a:pt x="23" y="133"/>
                      <a:pt x="26" y="132"/>
                      <a:pt x="27" y="134"/>
                    </a:cubicBezTo>
                    <a:cubicBezTo>
                      <a:pt x="29" y="137"/>
                      <a:pt x="31" y="146"/>
                      <a:pt x="31" y="146"/>
                    </a:cubicBezTo>
                    <a:cubicBezTo>
                      <a:pt x="27" y="165"/>
                      <a:pt x="23" y="155"/>
                      <a:pt x="13" y="148"/>
                    </a:cubicBezTo>
                    <a:cubicBezTo>
                      <a:pt x="11" y="152"/>
                      <a:pt x="11" y="160"/>
                      <a:pt x="7" y="160"/>
                    </a:cubicBezTo>
                    <a:cubicBezTo>
                      <a:pt x="5" y="160"/>
                      <a:pt x="4" y="156"/>
                      <a:pt x="3" y="154"/>
                    </a:cubicBezTo>
                    <a:cubicBezTo>
                      <a:pt x="3" y="153"/>
                      <a:pt x="4" y="155"/>
                      <a:pt x="5" y="15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1" name="Freeform 213"/>
              <p:cNvSpPr>
                <a:spLocks/>
              </p:cNvSpPr>
              <p:nvPr userDrawn="1"/>
            </p:nvSpPr>
            <p:spPr bwMode="ltGray">
              <a:xfrm>
                <a:off x="2701" y="103"/>
                <a:ext cx="138" cy="84"/>
              </a:xfrm>
              <a:custGeom>
                <a:avLst/>
                <a:gdLst>
                  <a:gd name="T0" fmla="*/ 26 w 138"/>
                  <a:gd name="T1" fmla="*/ 61 h 103"/>
                  <a:gd name="T2" fmla="*/ 30 w 138"/>
                  <a:gd name="T3" fmla="*/ 43 h 103"/>
                  <a:gd name="T4" fmla="*/ 50 w 138"/>
                  <a:gd name="T5" fmla="*/ 33 h 103"/>
                  <a:gd name="T6" fmla="*/ 54 w 138"/>
                  <a:gd name="T7" fmla="*/ 45 h 103"/>
                  <a:gd name="T8" fmla="*/ 66 w 138"/>
                  <a:gd name="T9" fmla="*/ 49 h 103"/>
                  <a:gd name="T10" fmla="*/ 80 w 138"/>
                  <a:gd name="T11" fmla="*/ 55 h 103"/>
                  <a:gd name="T12" fmla="*/ 116 w 138"/>
                  <a:gd name="T13" fmla="*/ 33 h 103"/>
                  <a:gd name="T14" fmla="*/ 130 w 138"/>
                  <a:gd name="T15" fmla="*/ 17 h 103"/>
                  <a:gd name="T16" fmla="*/ 138 w 138"/>
                  <a:gd name="T17" fmla="*/ 11 h 103"/>
                  <a:gd name="T18" fmla="*/ 106 w 138"/>
                  <a:gd name="T19" fmla="*/ 49 h 103"/>
                  <a:gd name="T20" fmla="*/ 84 w 138"/>
                  <a:gd name="T21" fmla="*/ 67 h 103"/>
                  <a:gd name="T22" fmla="*/ 66 w 138"/>
                  <a:gd name="T23" fmla="*/ 81 h 103"/>
                  <a:gd name="T24" fmla="*/ 48 w 138"/>
                  <a:gd name="T25" fmla="*/ 103 h 103"/>
                  <a:gd name="T26" fmla="*/ 26 w 138"/>
                  <a:gd name="T27" fmla="*/ 89 h 103"/>
                  <a:gd name="T28" fmla="*/ 20 w 138"/>
                  <a:gd name="T29" fmla="*/ 87 h 103"/>
                  <a:gd name="T30" fmla="*/ 22 w 138"/>
                  <a:gd name="T31" fmla="*/ 97 h 103"/>
                  <a:gd name="T32" fmla="*/ 0 w 138"/>
                  <a:gd name="T33" fmla="*/ 97 h 103"/>
                  <a:gd name="T34" fmla="*/ 10 w 138"/>
                  <a:gd name="T35" fmla="*/ 79 h 103"/>
                  <a:gd name="T36" fmla="*/ 26 w 138"/>
                  <a:gd name="T37" fmla="*/ 61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8" h="103">
                    <a:moveTo>
                      <a:pt x="26" y="61"/>
                    </a:moveTo>
                    <a:cubicBezTo>
                      <a:pt x="29" y="53"/>
                      <a:pt x="33" y="51"/>
                      <a:pt x="30" y="43"/>
                    </a:cubicBezTo>
                    <a:cubicBezTo>
                      <a:pt x="33" y="27"/>
                      <a:pt x="37" y="24"/>
                      <a:pt x="50" y="33"/>
                    </a:cubicBezTo>
                    <a:cubicBezTo>
                      <a:pt x="51" y="37"/>
                      <a:pt x="53" y="41"/>
                      <a:pt x="54" y="45"/>
                    </a:cubicBezTo>
                    <a:cubicBezTo>
                      <a:pt x="55" y="49"/>
                      <a:pt x="66" y="49"/>
                      <a:pt x="66" y="49"/>
                    </a:cubicBezTo>
                    <a:cubicBezTo>
                      <a:pt x="75" y="43"/>
                      <a:pt x="77" y="45"/>
                      <a:pt x="80" y="55"/>
                    </a:cubicBezTo>
                    <a:cubicBezTo>
                      <a:pt x="92" y="47"/>
                      <a:pt x="101" y="37"/>
                      <a:pt x="116" y="33"/>
                    </a:cubicBezTo>
                    <a:cubicBezTo>
                      <a:pt x="125" y="19"/>
                      <a:pt x="120" y="24"/>
                      <a:pt x="130" y="17"/>
                    </a:cubicBezTo>
                    <a:cubicBezTo>
                      <a:pt x="134" y="11"/>
                      <a:pt x="134" y="0"/>
                      <a:pt x="138" y="11"/>
                    </a:cubicBezTo>
                    <a:cubicBezTo>
                      <a:pt x="135" y="31"/>
                      <a:pt x="126" y="45"/>
                      <a:pt x="106" y="49"/>
                    </a:cubicBezTo>
                    <a:cubicBezTo>
                      <a:pt x="97" y="55"/>
                      <a:pt x="93" y="61"/>
                      <a:pt x="84" y="67"/>
                    </a:cubicBezTo>
                    <a:cubicBezTo>
                      <a:pt x="80" y="79"/>
                      <a:pt x="79" y="79"/>
                      <a:pt x="66" y="81"/>
                    </a:cubicBezTo>
                    <a:cubicBezTo>
                      <a:pt x="60" y="90"/>
                      <a:pt x="57" y="97"/>
                      <a:pt x="48" y="103"/>
                    </a:cubicBezTo>
                    <a:cubicBezTo>
                      <a:pt x="42" y="94"/>
                      <a:pt x="37" y="93"/>
                      <a:pt x="26" y="89"/>
                    </a:cubicBezTo>
                    <a:cubicBezTo>
                      <a:pt x="24" y="88"/>
                      <a:pt x="20" y="87"/>
                      <a:pt x="20" y="87"/>
                    </a:cubicBezTo>
                    <a:cubicBezTo>
                      <a:pt x="10" y="90"/>
                      <a:pt x="14" y="94"/>
                      <a:pt x="22" y="97"/>
                    </a:cubicBezTo>
                    <a:cubicBezTo>
                      <a:pt x="14" y="103"/>
                      <a:pt x="9" y="100"/>
                      <a:pt x="0" y="97"/>
                    </a:cubicBezTo>
                    <a:cubicBezTo>
                      <a:pt x="2" y="87"/>
                      <a:pt x="1" y="82"/>
                      <a:pt x="10" y="79"/>
                    </a:cubicBezTo>
                    <a:cubicBezTo>
                      <a:pt x="15" y="63"/>
                      <a:pt x="14" y="69"/>
                      <a:pt x="26" y="6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2" name="Freeform 214"/>
              <p:cNvSpPr>
                <a:spLocks/>
              </p:cNvSpPr>
              <p:nvPr userDrawn="1"/>
            </p:nvSpPr>
            <p:spPr bwMode="ltGray">
              <a:xfrm>
                <a:off x="2553" y="182"/>
                <a:ext cx="187" cy="176"/>
              </a:xfrm>
              <a:custGeom>
                <a:avLst/>
                <a:gdLst>
                  <a:gd name="T0" fmla="*/ 158 w 188"/>
                  <a:gd name="T1" fmla="*/ 24 h 214"/>
                  <a:gd name="T2" fmla="*/ 160 w 188"/>
                  <a:gd name="T3" fmla="*/ 6 h 214"/>
                  <a:gd name="T4" fmla="*/ 170 w 188"/>
                  <a:gd name="T5" fmla="*/ 0 h 214"/>
                  <a:gd name="T6" fmla="*/ 182 w 188"/>
                  <a:gd name="T7" fmla="*/ 24 h 214"/>
                  <a:gd name="T8" fmla="*/ 188 w 188"/>
                  <a:gd name="T9" fmla="*/ 42 h 214"/>
                  <a:gd name="T10" fmla="*/ 178 w 188"/>
                  <a:gd name="T11" fmla="*/ 58 h 214"/>
                  <a:gd name="T12" fmla="*/ 170 w 188"/>
                  <a:gd name="T13" fmla="*/ 76 h 214"/>
                  <a:gd name="T14" fmla="*/ 162 w 188"/>
                  <a:gd name="T15" fmla="*/ 126 h 214"/>
                  <a:gd name="T16" fmla="*/ 144 w 188"/>
                  <a:gd name="T17" fmla="*/ 136 h 214"/>
                  <a:gd name="T18" fmla="*/ 120 w 188"/>
                  <a:gd name="T19" fmla="*/ 138 h 214"/>
                  <a:gd name="T20" fmla="*/ 112 w 188"/>
                  <a:gd name="T21" fmla="*/ 124 h 214"/>
                  <a:gd name="T22" fmla="*/ 102 w 188"/>
                  <a:gd name="T23" fmla="*/ 146 h 214"/>
                  <a:gd name="T24" fmla="*/ 90 w 188"/>
                  <a:gd name="T25" fmla="*/ 150 h 214"/>
                  <a:gd name="T26" fmla="*/ 80 w 188"/>
                  <a:gd name="T27" fmla="*/ 132 h 214"/>
                  <a:gd name="T28" fmla="*/ 58 w 188"/>
                  <a:gd name="T29" fmla="*/ 144 h 214"/>
                  <a:gd name="T30" fmla="*/ 76 w 188"/>
                  <a:gd name="T31" fmla="*/ 142 h 214"/>
                  <a:gd name="T32" fmla="*/ 78 w 188"/>
                  <a:gd name="T33" fmla="*/ 160 h 214"/>
                  <a:gd name="T34" fmla="*/ 58 w 188"/>
                  <a:gd name="T35" fmla="*/ 166 h 214"/>
                  <a:gd name="T36" fmla="*/ 34 w 188"/>
                  <a:gd name="T37" fmla="*/ 166 h 214"/>
                  <a:gd name="T38" fmla="*/ 36 w 188"/>
                  <a:gd name="T39" fmla="*/ 154 h 214"/>
                  <a:gd name="T40" fmla="*/ 46 w 188"/>
                  <a:gd name="T41" fmla="*/ 144 h 214"/>
                  <a:gd name="T42" fmla="*/ 34 w 188"/>
                  <a:gd name="T43" fmla="*/ 148 h 214"/>
                  <a:gd name="T44" fmla="*/ 26 w 188"/>
                  <a:gd name="T45" fmla="*/ 166 h 214"/>
                  <a:gd name="T46" fmla="*/ 30 w 188"/>
                  <a:gd name="T47" fmla="*/ 190 h 214"/>
                  <a:gd name="T48" fmla="*/ 14 w 188"/>
                  <a:gd name="T49" fmla="*/ 200 h 214"/>
                  <a:gd name="T50" fmla="*/ 0 w 188"/>
                  <a:gd name="T51" fmla="*/ 214 h 214"/>
                  <a:gd name="T52" fmla="*/ 8 w 188"/>
                  <a:gd name="T53" fmla="*/ 188 h 214"/>
                  <a:gd name="T54" fmla="*/ 0 w 188"/>
                  <a:gd name="T55" fmla="*/ 164 h 214"/>
                  <a:gd name="T56" fmla="*/ 14 w 188"/>
                  <a:gd name="T57" fmla="*/ 152 h 214"/>
                  <a:gd name="T58" fmla="*/ 32 w 188"/>
                  <a:gd name="T59" fmla="*/ 134 h 214"/>
                  <a:gd name="T60" fmla="*/ 44 w 188"/>
                  <a:gd name="T61" fmla="*/ 118 h 214"/>
                  <a:gd name="T62" fmla="*/ 72 w 188"/>
                  <a:gd name="T63" fmla="*/ 116 h 214"/>
                  <a:gd name="T64" fmla="*/ 84 w 188"/>
                  <a:gd name="T65" fmla="*/ 112 h 214"/>
                  <a:gd name="T66" fmla="*/ 114 w 188"/>
                  <a:gd name="T67" fmla="*/ 78 h 214"/>
                  <a:gd name="T68" fmla="*/ 120 w 188"/>
                  <a:gd name="T69" fmla="*/ 92 h 214"/>
                  <a:gd name="T70" fmla="*/ 132 w 188"/>
                  <a:gd name="T71" fmla="*/ 76 h 214"/>
                  <a:gd name="T72" fmla="*/ 150 w 188"/>
                  <a:gd name="T73" fmla="*/ 54 h 214"/>
                  <a:gd name="T74" fmla="*/ 154 w 188"/>
                  <a:gd name="T75" fmla="*/ 42 h 214"/>
                  <a:gd name="T76" fmla="*/ 148 w 188"/>
                  <a:gd name="T77" fmla="*/ 38 h 214"/>
                  <a:gd name="T78" fmla="*/ 152 w 188"/>
                  <a:gd name="T79" fmla="*/ 32 h 214"/>
                  <a:gd name="T80" fmla="*/ 158 w 188"/>
                  <a:gd name="T81" fmla="*/ 2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88" h="214">
                    <a:moveTo>
                      <a:pt x="158" y="24"/>
                    </a:moveTo>
                    <a:cubicBezTo>
                      <a:pt x="156" y="18"/>
                      <a:pt x="160" y="6"/>
                      <a:pt x="160" y="6"/>
                    </a:cubicBezTo>
                    <a:cubicBezTo>
                      <a:pt x="167" y="16"/>
                      <a:pt x="167" y="8"/>
                      <a:pt x="170" y="0"/>
                    </a:cubicBezTo>
                    <a:cubicBezTo>
                      <a:pt x="181" y="4"/>
                      <a:pt x="179" y="14"/>
                      <a:pt x="182" y="24"/>
                    </a:cubicBezTo>
                    <a:cubicBezTo>
                      <a:pt x="184" y="30"/>
                      <a:pt x="188" y="42"/>
                      <a:pt x="188" y="42"/>
                    </a:cubicBezTo>
                    <a:cubicBezTo>
                      <a:pt x="183" y="56"/>
                      <a:pt x="188" y="52"/>
                      <a:pt x="178" y="58"/>
                    </a:cubicBezTo>
                    <a:cubicBezTo>
                      <a:pt x="174" y="63"/>
                      <a:pt x="170" y="76"/>
                      <a:pt x="170" y="76"/>
                    </a:cubicBezTo>
                    <a:cubicBezTo>
                      <a:pt x="169" y="100"/>
                      <a:pt x="173" y="110"/>
                      <a:pt x="162" y="126"/>
                    </a:cubicBezTo>
                    <a:cubicBezTo>
                      <a:pt x="150" y="118"/>
                      <a:pt x="155" y="132"/>
                      <a:pt x="144" y="136"/>
                    </a:cubicBezTo>
                    <a:cubicBezTo>
                      <a:pt x="135" y="134"/>
                      <a:pt x="129" y="135"/>
                      <a:pt x="120" y="138"/>
                    </a:cubicBezTo>
                    <a:cubicBezTo>
                      <a:pt x="114" y="129"/>
                      <a:pt x="122" y="127"/>
                      <a:pt x="112" y="124"/>
                    </a:cubicBezTo>
                    <a:cubicBezTo>
                      <a:pt x="108" y="130"/>
                      <a:pt x="108" y="142"/>
                      <a:pt x="102" y="146"/>
                    </a:cubicBezTo>
                    <a:cubicBezTo>
                      <a:pt x="98" y="148"/>
                      <a:pt x="90" y="150"/>
                      <a:pt x="90" y="150"/>
                    </a:cubicBezTo>
                    <a:cubicBezTo>
                      <a:pt x="87" y="141"/>
                      <a:pt x="89" y="135"/>
                      <a:pt x="80" y="132"/>
                    </a:cubicBezTo>
                    <a:cubicBezTo>
                      <a:pt x="68" y="134"/>
                      <a:pt x="65" y="134"/>
                      <a:pt x="58" y="144"/>
                    </a:cubicBezTo>
                    <a:cubicBezTo>
                      <a:pt x="66" y="150"/>
                      <a:pt x="68" y="147"/>
                      <a:pt x="76" y="142"/>
                    </a:cubicBezTo>
                    <a:cubicBezTo>
                      <a:pt x="81" y="146"/>
                      <a:pt x="85" y="155"/>
                      <a:pt x="78" y="160"/>
                    </a:cubicBezTo>
                    <a:cubicBezTo>
                      <a:pt x="75" y="162"/>
                      <a:pt x="62" y="165"/>
                      <a:pt x="58" y="166"/>
                    </a:cubicBezTo>
                    <a:cubicBezTo>
                      <a:pt x="48" y="173"/>
                      <a:pt x="44" y="173"/>
                      <a:pt x="34" y="166"/>
                    </a:cubicBezTo>
                    <a:cubicBezTo>
                      <a:pt x="35" y="162"/>
                      <a:pt x="34" y="158"/>
                      <a:pt x="36" y="154"/>
                    </a:cubicBezTo>
                    <a:cubicBezTo>
                      <a:pt x="38" y="150"/>
                      <a:pt x="55" y="146"/>
                      <a:pt x="46" y="144"/>
                    </a:cubicBezTo>
                    <a:cubicBezTo>
                      <a:pt x="42" y="143"/>
                      <a:pt x="34" y="148"/>
                      <a:pt x="34" y="148"/>
                    </a:cubicBezTo>
                    <a:cubicBezTo>
                      <a:pt x="32" y="155"/>
                      <a:pt x="28" y="159"/>
                      <a:pt x="26" y="166"/>
                    </a:cubicBezTo>
                    <a:cubicBezTo>
                      <a:pt x="36" y="182"/>
                      <a:pt x="36" y="173"/>
                      <a:pt x="30" y="190"/>
                    </a:cubicBezTo>
                    <a:cubicBezTo>
                      <a:pt x="28" y="196"/>
                      <a:pt x="14" y="200"/>
                      <a:pt x="14" y="200"/>
                    </a:cubicBezTo>
                    <a:cubicBezTo>
                      <a:pt x="5" y="214"/>
                      <a:pt x="11" y="210"/>
                      <a:pt x="0" y="214"/>
                    </a:cubicBezTo>
                    <a:cubicBezTo>
                      <a:pt x="2" y="202"/>
                      <a:pt x="5" y="198"/>
                      <a:pt x="8" y="188"/>
                    </a:cubicBezTo>
                    <a:cubicBezTo>
                      <a:pt x="6" y="178"/>
                      <a:pt x="3" y="173"/>
                      <a:pt x="0" y="164"/>
                    </a:cubicBezTo>
                    <a:cubicBezTo>
                      <a:pt x="3" y="156"/>
                      <a:pt x="7" y="157"/>
                      <a:pt x="14" y="152"/>
                    </a:cubicBezTo>
                    <a:cubicBezTo>
                      <a:pt x="18" y="141"/>
                      <a:pt x="23" y="140"/>
                      <a:pt x="32" y="134"/>
                    </a:cubicBezTo>
                    <a:cubicBezTo>
                      <a:pt x="37" y="127"/>
                      <a:pt x="37" y="123"/>
                      <a:pt x="44" y="118"/>
                    </a:cubicBezTo>
                    <a:cubicBezTo>
                      <a:pt x="64" y="121"/>
                      <a:pt x="55" y="122"/>
                      <a:pt x="72" y="116"/>
                    </a:cubicBezTo>
                    <a:cubicBezTo>
                      <a:pt x="76" y="115"/>
                      <a:pt x="84" y="112"/>
                      <a:pt x="84" y="112"/>
                    </a:cubicBezTo>
                    <a:cubicBezTo>
                      <a:pt x="105" y="119"/>
                      <a:pt x="97" y="84"/>
                      <a:pt x="114" y="78"/>
                    </a:cubicBezTo>
                    <a:cubicBezTo>
                      <a:pt x="117" y="87"/>
                      <a:pt x="110" y="89"/>
                      <a:pt x="120" y="92"/>
                    </a:cubicBezTo>
                    <a:cubicBezTo>
                      <a:pt x="125" y="85"/>
                      <a:pt x="125" y="81"/>
                      <a:pt x="132" y="76"/>
                    </a:cubicBezTo>
                    <a:cubicBezTo>
                      <a:pt x="138" y="68"/>
                      <a:pt x="146" y="65"/>
                      <a:pt x="150" y="54"/>
                    </a:cubicBezTo>
                    <a:cubicBezTo>
                      <a:pt x="151" y="50"/>
                      <a:pt x="154" y="42"/>
                      <a:pt x="154" y="42"/>
                    </a:cubicBezTo>
                    <a:cubicBezTo>
                      <a:pt x="152" y="41"/>
                      <a:pt x="148" y="40"/>
                      <a:pt x="148" y="38"/>
                    </a:cubicBezTo>
                    <a:cubicBezTo>
                      <a:pt x="148" y="36"/>
                      <a:pt x="161" y="33"/>
                      <a:pt x="152" y="32"/>
                    </a:cubicBezTo>
                    <a:lnTo>
                      <a:pt x="158" y="24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3" name="Freeform 215"/>
              <p:cNvSpPr>
                <a:spLocks/>
              </p:cNvSpPr>
              <p:nvPr userDrawn="1"/>
            </p:nvSpPr>
            <p:spPr bwMode="ltGray">
              <a:xfrm>
                <a:off x="2677" y="233"/>
                <a:ext cx="14" cy="10"/>
              </a:xfrm>
              <a:custGeom>
                <a:avLst/>
                <a:gdLst>
                  <a:gd name="T0" fmla="*/ 0 w 13"/>
                  <a:gd name="T1" fmla="*/ 9 h 13"/>
                  <a:gd name="T2" fmla="*/ 4 w 13"/>
                  <a:gd name="T3" fmla="*/ 13 h 13"/>
                  <a:gd name="T4" fmla="*/ 0 w 13"/>
                  <a:gd name="T5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3">
                    <a:moveTo>
                      <a:pt x="0" y="9"/>
                    </a:moveTo>
                    <a:cubicBezTo>
                      <a:pt x="6" y="0"/>
                      <a:pt x="13" y="7"/>
                      <a:pt x="4" y="13"/>
                    </a:cubicBezTo>
                    <a:cubicBezTo>
                      <a:pt x="0" y="6"/>
                      <a:pt x="0" y="5"/>
                      <a:pt x="0" y="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4" name="Freeform 216"/>
              <p:cNvSpPr>
                <a:spLocks/>
              </p:cNvSpPr>
              <p:nvPr userDrawn="1"/>
            </p:nvSpPr>
            <p:spPr bwMode="ltGray">
              <a:xfrm>
                <a:off x="1627" y="353"/>
                <a:ext cx="813" cy="462"/>
              </a:xfrm>
              <a:custGeom>
                <a:avLst/>
                <a:gdLst>
                  <a:gd name="T0" fmla="*/ 812 w 812"/>
                  <a:gd name="T1" fmla="*/ 26 h 564"/>
                  <a:gd name="T2" fmla="*/ 778 w 812"/>
                  <a:gd name="T3" fmla="*/ 78 h 564"/>
                  <a:gd name="T4" fmla="*/ 748 w 812"/>
                  <a:gd name="T5" fmla="*/ 122 h 564"/>
                  <a:gd name="T6" fmla="*/ 722 w 812"/>
                  <a:gd name="T7" fmla="*/ 142 h 564"/>
                  <a:gd name="T8" fmla="*/ 634 w 812"/>
                  <a:gd name="T9" fmla="*/ 180 h 564"/>
                  <a:gd name="T10" fmla="*/ 632 w 812"/>
                  <a:gd name="T11" fmla="*/ 210 h 564"/>
                  <a:gd name="T12" fmla="*/ 604 w 812"/>
                  <a:gd name="T13" fmla="*/ 230 h 564"/>
                  <a:gd name="T14" fmla="*/ 620 w 812"/>
                  <a:gd name="T15" fmla="*/ 178 h 564"/>
                  <a:gd name="T16" fmla="*/ 576 w 812"/>
                  <a:gd name="T17" fmla="*/ 188 h 564"/>
                  <a:gd name="T18" fmla="*/ 556 w 812"/>
                  <a:gd name="T19" fmla="*/ 218 h 564"/>
                  <a:gd name="T20" fmla="*/ 596 w 812"/>
                  <a:gd name="T21" fmla="*/ 280 h 564"/>
                  <a:gd name="T22" fmla="*/ 594 w 812"/>
                  <a:gd name="T23" fmla="*/ 368 h 564"/>
                  <a:gd name="T24" fmla="*/ 542 w 812"/>
                  <a:gd name="T25" fmla="*/ 406 h 564"/>
                  <a:gd name="T26" fmla="*/ 522 w 812"/>
                  <a:gd name="T27" fmla="*/ 386 h 564"/>
                  <a:gd name="T28" fmla="*/ 482 w 812"/>
                  <a:gd name="T29" fmla="*/ 348 h 564"/>
                  <a:gd name="T30" fmla="*/ 462 w 812"/>
                  <a:gd name="T31" fmla="*/ 348 h 564"/>
                  <a:gd name="T32" fmla="*/ 450 w 812"/>
                  <a:gd name="T33" fmla="*/ 394 h 564"/>
                  <a:gd name="T34" fmla="*/ 500 w 812"/>
                  <a:gd name="T35" fmla="*/ 464 h 564"/>
                  <a:gd name="T36" fmla="*/ 510 w 812"/>
                  <a:gd name="T37" fmla="*/ 524 h 564"/>
                  <a:gd name="T38" fmla="*/ 526 w 812"/>
                  <a:gd name="T39" fmla="*/ 560 h 564"/>
                  <a:gd name="T40" fmla="*/ 492 w 812"/>
                  <a:gd name="T41" fmla="*/ 544 h 564"/>
                  <a:gd name="T42" fmla="*/ 470 w 812"/>
                  <a:gd name="T43" fmla="*/ 518 h 564"/>
                  <a:gd name="T44" fmla="*/ 422 w 812"/>
                  <a:gd name="T45" fmla="*/ 424 h 564"/>
                  <a:gd name="T46" fmla="*/ 426 w 812"/>
                  <a:gd name="T47" fmla="*/ 310 h 564"/>
                  <a:gd name="T48" fmla="*/ 422 w 812"/>
                  <a:gd name="T49" fmla="*/ 268 h 564"/>
                  <a:gd name="T50" fmla="*/ 412 w 812"/>
                  <a:gd name="T51" fmla="*/ 276 h 564"/>
                  <a:gd name="T52" fmla="*/ 386 w 812"/>
                  <a:gd name="T53" fmla="*/ 266 h 564"/>
                  <a:gd name="T54" fmla="*/ 360 w 812"/>
                  <a:gd name="T55" fmla="*/ 170 h 564"/>
                  <a:gd name="T56" fmla="*/ 330 w 812"/>
                  <a:gd name="T57" fmla="*/ 166 h 564"/>
                  <a:gd name="T58" fmla="*/ 288 w 812"/>
                  <a:gd name="T59" fmla="*/ 172 h 564"/>
                  <a:gd name="T60" fmla="*/ 242 w 812"/>
                  <a:gd name="T61" fmla="*/ 232 h 564"/>
                  <a:gd name="T62" fmla="*/ 196 w 812"/>
                  <a:gd name="T63" fmla="*/ 268 h 564"/>
                  <a:gd name="T64" fmla="*/ 184 w 812"/>
                  <a:gd name="T65" fmla="*/ 274 h 564"/>
                  <a:gd name="T66" fmla="*/ 160 w 812"/>
                  <a:gd name="T67" fmla="*/ 328 h 564"/>
                  <a:gd name="T68" fmla="*/ 152 w 812"/>
                  <a:gd name="T69" fmla="*/ 354 h 564"/>
                  <a:gd name="T70" fmla="*/ 128 w 812"/>
                  <a:gd name="T71" fmla="*/ 404 h 564"/>
                  <a:gd name="T72" fmla="*/ 94 w 812"/>
                  <a:gd name="T73" fmla="*/ 392 h 564"/>
                  <a:gd name="T74" fmla="*/ 66 w 812"/>
                  <a:gd name="T75" fmla="*/ 258 h 564"/>
                  <a:gd name="T76" fmla="*/ 72 w 812"/>
                  <a:gd name="T77" fmla="*/ 156 h 564"/>
                  <a:gd name="T78" fmla="*/ 44 w 812"/>
                  <a:gd name="T79" fmla="*/ 180 h 564"/>
                  <a:gd name="T80" fmla="*/ 20 w 812"/>
                  <a:gd name="T81" fmla="*/ 150 h 564"/>
                  <a:gd name="T82" fmla="*/ 24 w 812"/>
                  <a:gd name="T83" fmla="*/ 138 h 564"/>
                  <a:gd name="T84" fmla="*/ 0 w 812"/>
                  <a:gd name="T85" fmla="*/ 92 h 564"/>
                  <a:gd name="T86" fmla="*/ 798 w 812"/>
                  <a:gd name="T87" fmla="*/ 6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12" h="564">
                    <a:moveTo>
                      <a:pt x="798" y="6"/>
                    </a:moveTo>
                    <a:cubicBezTo>
                      <a:pt x="801" y="15"/>
                      <a:pt x="809" y="16"/>
                      <a:pt x="812" y="26"/>
                    </a:cubicBezTo>
                    <a:cubicBezTo>
                      <a:pt x="809" y="36"/>
                      <a:pt x="801" y="41"/>
                      <a:pt x="796" y="50"/>
                    </a:cubicBezTo>
                    <a:cubicBezTo>
                      <a:pt x="791" y="61"/>
                      <a:pt x="788" y="71"/>
                      <a:pt x="778" y="78"/>
                    </a:cubicBezTo>
                    <a:cubicBezTo>
                      <a:pt x="773" y="85"/>
                      <a:pt x="771" y="88"/>
                      <a:pt x="774" y="96"/>
                    </a:cubicBezTo>
                    <a:cubicBezTo>
                      <a:pt x="767" y="107"/>
                      <a:pt x="758" y="114"/>
                      <a:pt x="748" y="122"/>
                    </a:cubicBezTo>
                    <a:cubicBezTo>
                      <a:pt x="744" y="125"/>
                      <a:pt x="736" y="130"/>
                      <a:pt x="736" y="130"/>
                    </a:cubicBezTo>
                    <a:cubicBezTo>
                      <a:pt x="740" y="141"/>
                      <a:pt x="731" y="140"/>
                      <a:pt x="722" y="142"/>
                    </a:cubicBezTo>
                    <a:cubicBezTo>
                      <a:pt x="716" y="148"/>
                      <a:pt x="712" y="151"/>
                      <a:pt x="704" y="154"/>
                    </a:cubicBezTo>
                    <a:cubicBezTo>
                      <a:pt x="686" y="150"/>
                      <a:pt x="650" y="169"/>
                      <a:pt x="634" y="180"/>
                    </a:cubicBezTo>
                    <a:cubicBezTo>
                      <a:pt x="636" y="189"/>
                      <a:pt x="631" y="193"/>
                      <a:pt x="640" y="196"/>
                    </a:cubicBezTo>
                    <a:cubicBezTo>
                      <a:pt x="643" y="205"/>
                      <a:pt x="640" y="207"/>
                      <a:pt x="632" y="210"/>
                    </a:cubicBezTo>
                    <a:cubicBezTo>
                      <a:pt x="626" y="219"/>
                      <a:pt x="623" y="226"/>
                      <a:pt x="614" y="232"/>
                    </a:cubicBezTo>
                    <a:cubicBezTo>
                      <a:pt x="611" y="231"/>
                      <a:pt x="606" y="233"/>
                      <a:pt x="604" y="230"/>
                    </a:cubicBezTo>
                    <a:cubicBezTo>
                      <a:pt x="599" y="220"/>
                      <a:pt x="610" y="199"/>
                      <a:pt x="620" y="196"/>
                    </a:cubicBezTo>
                    <a:cubicBezTo>
                      <a:pt x="623" y="187"/>
                      <a:pt x="617" y="187"/>
                      <a:pt x="620" y="178"/>
                    </a:cubicBezTo>
                    <a:cubicBezTo>
                      <a:pt x="617" y="164"/>
                      <a:pt x="609" y="168"/>
                      <a:pt x="598" y="172"/>
                    </a:cubicBezTo>
                    <a:cubicBezTo>
                      <a:pt x="592" y="180"/>
                      <a:pt x="585" y="185"/>
                      <a:pt x="576" y="188"/>
                    </a:cubicBezTo>
                    <a:cubicBezTo>
                      <a:pt x="572" y="194"/>
                      <a:pt x="568" y="200"/>
                      <a:pt x="564" y="206"/>
                    </a:cubicBezTo>
                    <a:cubicBezTo>
                      <a:pt x="561" y="210"/>
                      <a:pt x="556" y="218"/>
                      <a:pt x="556" y="218"/>
                    </a:cubicBezTo>
                    <a:cubicBezTo>
                      <a:pt x="558" y="234"/>
                      <a:pt x="559" y="243"/>
                      <a:pt x="572" y="252"/>
                    </a:cubicBezTo>
                    <a:cubicBezTo>
                      <a:pt x="579" y="262"/>
                      <a:pt x="586" y="273"/>
                      <a:pt x="596" y="280"/>
                    </a:cubicBezTo>
                    <a:cubicBezTo>
                      <a:pt x="598" y="286"/>
                      <a:pt x="602" y="298"/>
                      <a:pt x="602" y="298"/>
                    </a:cubicBezTo>
                    <a:cubicBezTo>
                      <a:pt x="601" y="308"/>
                      <a:pt x="599" y="361"/>
                      <a:pt x="594" y="368"/>
                    </a:cubicBezTo>
                    <a:cubicBezTo>
                      <a:pt x="590" y="374"/>
                      <a:pt x="576" y="378"/>
                      <a:pt x="570" y="382"/>
                    </a:cubicBezTo>
                    <a:cubicBezTo>
                      <a:pt x="563" y="393"/>
                      <a:pt x="550" y="396"/>
                      <a:pt x="542" y="406"/>
                    </a:cubicBezTo>
                    <a:cubicBezTo>
                      <a:pt x="536" y="413"/>
                      <a:pt x="539" y="417"/>
                      <a:pt x="530" y="420"/>
                    </a:cubicBezTo>
                    <a:cubicBezTo>
                      <a:pt x="526" y="408"/>
                      <a:pt x="538" y="391"/>
                      <a:pt x="522" y="386"/>
                    </a:cubicBezTo>
                    <a:cubicBezTo>
                      <a:pt x="516" y="377"/>
                      <a:pt x="510" y="364"/>
                      <a:pt x="502" y="356"/>
                    </a:cubicBezTo>
                    <a:cubicBezTo>
                      <a:pt x="497" y="341"/>
                      <a:pt x="505" y="360"/>
                      <a:pt x="482" y="348"/>
                    </a:cubicBezTo>
                    <a:cubicBezTo>
                      <a:pt x="478" y="346"/>
                      <a:pt x="478" y="339"/>
                      <a:pt x="474" y="336"/>
                    </a:cubicBezTo>
                    <a:cubicBezTo>
                      <a:pt x="470" y="323"/>
                      <a:pt x="466" y="342"/>
                      <a:pt x="462" y="348"/>
                    </a:cubicBezTo>
                    <a:cubicBezTo>
                      <a:pt x="460" y="358"/>
                      <a:pt x="456" y="363"/>
                      <a:pt x="454" y="374"/>
                    </a:cubicBezTo>
                    <a:cubicBezTo>
                      <a:pt x="457" y="383"/>
                      <a:pt x="455" y="387"/>
                      <a:pt x="450" y="394"/>
                    </a:cubicBezTo>
                    <a:cubicBezTo>
                      <a:pt x="454" y="399"/>
                      <a:pt x="464" y="411"/>
                      <a:pt x="466" y="418"/>
                    </a:cubicBezTo>
                    <a:cubicBezTo>
                      <a:pt x="474" y="443"/>
                      <a:pt x="472" y="458"/>
                      <a:pt x="500" y="464"/>
                    </a:cubicBezTo>
                    <a:cubicBezTo>
                      <a:pt x="507" y="469"/>
                      <a:pt x="510" y="474"/>
                      <a:pt x="516" y="480"/>
                    </a:cubicBezTo>
                    <a:cubicBezTo>
                      <a:pt x="511" y="494"/>
                      <a:pt x="513" y="509"/>
                      <a:pt x="510" y="524"/>
                    </a:cubicBezTo>
                    <a:cubicBezTo>
                      <a:pt x="512" y="537"/>
                      <a:pt x="511" y="541"/>
                      <a:pt x="522" y="548"/>
                    </a:cubicBezTo>
                    <a:cubicBezTo>
                      <a:pt x="523" y="552"/>
                      <a:pt x="525" y="556"/>
                      <a:pt x="526" y="560"/>
                    </a:cubicBezTo>
                    <a:cubicBezTo>
                      <a:pt x="527" y="564"/>
                      <a:pt x="514" y="556"/>
                      <a:pt x="514" y="556"/>
                    </a:cubicBezTo>
                    <a:cubicBezTo>
                      <a:pt x="502" y="564"/>
                      <a:pt x="501" y="551"/>
                      <a:pt x="492" y="544"/>
                    </a:cubicBezTo>
                    <a:cubicBezTo>
                      <a:pt x="488" y="541"/>
                      <a:pt x="480" y="536"/>
                      <a:pt x="480" y="536"/>
                    </a:cubicBezTo>
                    <a:cubicBezTo>
                      <a:pt x="471" y="522"/>
                      <a:pt x="474" y="529"/>
                      <a:pt x="470" y="518"/>
                    </a:cubicBezTo>
                    <a:cubicBezTo>
                      <a:pt x="467" y="491"/>
                      <a:pt x="461" y="446"/>
                      <a:pt x="436" y="430"/>
                    </a:cubicBezTo>
                    <a:cubicBezTo>
                      <a:pt x="428" y="433"/>
                      <a:pt x="425" y="433"/>
                      <a:pt x="422" y="424"/>
                    </a:cubicBezTo>
                    <a:cubicBezTo>
                      <a:pt x="427" y="404"/>
                      <a:pt x="432" y="383"/>
                      <a:pt x="438" y="364"/>
                    </a:cubicBezTo>
                    <a:cubicBezTo>
                      <a:pt x="436" y="343"/>
                      <a:pt x="431" y="330"/>
                      <a:pt x="426" y="310"/>
                    </a:cubicBezTo>
                    <a:cubicBezTo>
                      <a:pt x="429" y="302"/>
                      <a:pt x="425" y="300"/>
                      <a:pt x="422" y="292"/>
                    </a:cubicBezTo>
                    <a:cubicBezTo>
                      <a:pt x="424" y="282"/>
                      <a:pt x="428" y="277"/>
                      <a:pt x="422" y="268"/>
                    </a:cubicBezTo>
                    <a:cubicBezTo>
                      <a:pt x="420" y="269"/>
                      <a:pt x="418" y="269"/>
                      <a:pt x="416" y="270"/>
                    </a:cubicBezTo>
                    <a:cubicBezTo>
                      <a:pt x="414" y="272"/>
                      <a:pt x="414" y="275"/>
                      <a:pt x="412" y="276"/>
                    </a:cubicBezTo>
                    <a:cubicBezTo>
                      <a:pt x="408" y="278"/>
                      <a:pt x="400" y="280"/>
                      <a:pt x="400" y="280"/>
                    </a:cubicBezTo>
                    <a:cubicBezTo>
                      <a:pt x="394" y="274"/>
                      <a:pt x="389" y="274"/>
                      <a:pt x="386" y="266"/>
                    </a:cubicBezTo>
                    <a:cubicBezTo>
                      <a:pt x="391" y="251"/>
                      <a:pt x="379" y="206"/>
                      <a:pt x="364" y="196"/>
                    </a:cubicBezTo>
                    <a:cubicBezTo>
                      <a:pt x="357" y="186"/>
                      <a:pt x="358" y="182"/>
                      <a:pt x="360" y="170"/>
                    </a:cubicBezTo>
                    <a:cubicBezTo>
                      <a:pt x="358" y="160"/>
                      <a:pt x="356" y="147"/>
                      <a:pt x="346" y="144"/>
                    </a:cubicBezTo>
                    <a:cubicBezTo>
                      <a:pt x="343" y="154"/>
                      <a:pt x="338" y="160"/>
                      <a:pt x="330" y="166"/>
                    </a:cubicBezTo>
                    <a:cubicBezTo>
                      <a:pt x="323" y="164"/>
                      <a:pt x="308" y="160"/>
                      <a:pt x="308" y="160"/>
                    </a:cubicBezTo>
                    <a:cubicBezTo>
                      <a:pt x="296" y="162"/>
                      <a:pt x="297" y="166"/>
                      <a:pt x="288" y="172"/>
                    </a:cubicBezTo>
                    <a:cubicBezTo>
                      <a:pt x="284" y="185"/>
                      <a:pt x="282" y="191"/>
                      <a:pt x="268" y="196"/>
                    </a:cubicBezTo>
                    <a:cubicBezTo>
                      <a:pt x="264" y="200"/>
                      <a:pt x="243" y="231"/>
                      <a:pt x="242" y="232"/>
                    </a:cubicBezTo>
                    <a:cubicBezTo>
                      <a:pt x="231" y="239"/>
                      <a:pt x="215" y="247"/>
                      <a:pt x="206" y="256"/>
                    </a:cubicBezTo>
                    <a:cubicBezTo>
                      <a:pt x="202" y="260"/>
                      <a:pt x="200" y="265"/>
                      <a:pt x="196" y="268"/>
                    </a:cubicBezTo>
                    <a:cubicBezTo>
                      <a:pt x="194" y="269"/>
                      <a:pt x="192" y="269"/>
                      <a:pt x="190" y="270"/>
                    </a:cubicBezTo>
                    <a:cubicBezTo>
                      <a:pt x="188" y="271"/>
                      <a:pt x="186" y="272"/>
                      <a:pt x="184" y="274"/>
                    </a:cubicBezTo>
                    <a:cubicBezTo>
                      <a:pt x="180" y="278"/>
                      <a:pt x="172" y="286"/>
                      <a:pt x="172" y="286"/>
                    </a:cubicBezTo>
                    <a:cubicBezTo>
                      <a:pt x="167" y="300"/>
                      <a:pt x="165" y="314"/>
                      <a:pt x="160" y="328"/>
                    </a:cubicBezTo>
                    <a:cubicBezTo>
                      <a:pt x="158" y="335"/>
                      <a:pt x="156" y="341"/>
                      <a:pt x="154" y="348"/>
                    </a:cubicBezTo>
                    <a:cubicBezTo>
                      <a:pt x="153" y="350"/>
                      <a:pt x="152" y="354"/>
                      <a:pt x="152" y="354"/>
                    </a:cubicBezTo>
                    <a:cubicBezTo>
                      <a:pt x="152" y="359"/>
                      <a:pt x="156" y="384"/>
                      <a:pt x="146" y="392"/>
                    </a:cubicBezTo>
                    <a:cubicBezTo>
                      <a:pt x="141" y="397"/>
                      <a:pt x="128" y="404"/>
                      <a:pt x="128" y="404"/>
                    </a:cubicBezTo>
                    <a:cubicBezTo>
                      <a:pt x="125" y="412"/>
                      <a:pt x="122" y="421"/>
                      <a:pt x="114" y="424"/>
                    </a:cubicBezTo>
                    <a:cubicBezTo>
                      <a:pt x="100" y="419"/>
                      <a:pt x="97" y="405"/>
                      <a:pt x="94" y="392"/>
                    </a:cubicBezTo>
                    <a:cubicBezTo>
                      <a:pt x="86" y="362"/>
                      <a:pt x="82" y="332"/>
                      <a:pt x="72" y="302"/>
                    </a:cubicBezTo>
                    <a:cubicBezTo>
                      <a:pt x="71" y="281"/>
                      <a:pt x="70" y="275"/>
                      <a:pt x="66" y="258"/>
                    </a:cubicBezTo>
                    <a:cubicBezTo>
                      <a:pt x="66" y="251"/>
                      <a:pt x="68" y="219"/>
                      <a:pt x="64" y="208"/>
                    </a:cubicBezTo>
                    <a:cubicBezTo>
                      <a:pt x="70" y="191"/>
                      <a:pt x="66" y="173"/>
                      <a:pt x="72" y="156"/>
                    </a:cubicBezTo>
                    <a:cubicBezTo>
                      <a:pt x="66" y="139"/>
                      <a:pt x="60" y="168"/>
                      <a:pt x="56" y="172"/>
                    </a:cubicBezTo>
                    <a:cubicBezTo>
                      <a:pt x="53" y="175"/>
                      <a:pt x="44" y="180"/>
                      <a:pt x="44" y="180"/>
                    </a:cubicBezTo>
                    <a:cubicBezTo>
                      <a:pt x="35" y="177"/>
                      <a:pt x="28" y="173"/>
                      <a:pt x="24" y="162"/>
                    </a:cubicBezTo>
                    <a:cubicBezTo>
                      <a:pt x="23" y="158"/>
                      <a:pt x="20" y="150"/>
                      <a:pt x="20" y="150"/>
                    </a:cubicBezTo>
                    <a:cubicBezTo>
                      <a:pt x="30" y="148"/>
                      <a:pt x="30" y="143"/>
                      <a:pt x="38" y="138"/>
                    </a:cubicBezTo>
                    <a:cubicBezTo>
                      <a:pt x="35" y="128"/>
                      <a:pt x="31" y="133"/>
                      <a:pt x="24" y="138"/>
                    </a:cubicBezTo>
                    <a:cubicBezTo>
                      <a:pt x="15" y="135"/>
                      <a:pt x="15" y="132"/>
                      <a:pt x="18" y="124"/>
                    </a:cubicBezTo>
                    <a:cubicBezTo>
                      <a:pt x="11" y="114"/>
                      <a:pt x="9" y="101"/>
                      <a:pt x="0" y="92"/>
                    </a:cubicBezTo>
                    <a:lnTo>
                      <a:pt x="76" y="0"/>
                    </a:lnTo>
                    <a:lnTo>
                      <a:pt x="798" y="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5" name="Freeform 217"/>
              <p:cNvSpPr>
                <a:spLocks/>
              </p:cNvSpPr>
              <p:nvPr userDrawn="1"/>
            </p:nvSpPr>
            <p:spPr bwMode="ltGray">
              <a:xfrm>
                <a:off x="1770" y="671"/>
                <a:ext cx="45" cy="71"/>
              </a:xfrm>
              <a:custGeom>
                <a:avLst/>
                <a:gdLst>
                  <a:gd name="T0" fmla="*/ 7 w 43"/>
                  <a:gd name="T1" fmla="*/ 11 h 85"/>
                  <a:gd name="T2" fmla="*/ 17 w 43"/>
                  <a:gd name="T3" fmla="*/ 3 h 85"/>
                  <a:gd name="T4" fmla="*/ 37 w 43"/>
                  <a:gd name="T5" fmla="*/ 33 h 85"/>
                  <a:gd name="T6" fmla="*/ 19 w 43"/>
                  <a:gd name="T7" fmla="*/ 85 h 85"/>
                  <a:gd name="T8" fmla="*/ 1 w 43"/>
                  <a:gd name="T9" fmla="*/ 69 h 85"/>
                  <a:gd name="T10" fmla="*/ 7 w 43"/>
                  <a:gd name="T11" fmla="*/ 1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85">
                    <a:moveTo>
                      <a:pt x="7" y="11"/>
                    </a:moveTo>
                    <a:cubicBezTo>
                      <a:pt x="4" y="2"/>
                      <a:pt x="9" y="0"/>
                      <a:pt x="17" y="3"/>
                    </a:cubicBezTo>
                    <a:cubicBezTo>
                      <a:pt x="24" y="13"/>
                      <a:pt x="28" y="24"/>
                      <a:pt x="37" y="33"/>
                    </a:cubicBezTo>
                    <a:cubicBezTo>
                      <a:pt x="43" y="52"/>
                      <a:pt x="40" y="78"/>
                      <a:pt x="19" y="85"/>
                    </a:cubicBezTo>
                    <a:cubicBezTo>
                      <a:pt x="6" y="81"/>
                      <a:pt x="5" y="81"/>
                      <a:pt x="1" y="69"/>
                    </a:cubicBezTo>
                    <a:cubicBezTo>
                      <a:pt x="2" y="66"/>
                      <a:pt x="0" y="4"/>
                      <a:pt x="7" y="1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6" name="Freeform 218"/>
              <p:cNvSpPr>
                <a:spLocks/>
              </p:cNvSpPr>
              <p:nvPr userDrawn="1"/>
            </p:nvSpPr>
            <p:spPr bwMode="ltGray">
              <a:xfrm>
                <a:off x="2394" y="431"/>
                <a:ext cx="42" cy="59"/>
              </a:xfrm>
              <a:custGeom>
                <a:avLst/>
                <a:gdLst>
                  <a:gd name="T0" fmla="*/ 13 w 44"/>
                  <a:gd name="T1" fmla="*/ 28 h 74"/>
                  <a:gd name="T2" fmla="*/ 29 w 44"/>
                  <a:gd name="T3" fmla="*/ 2 h 74"/>
                  <a:gd name="T4" fmla="*/ 43 w 44"/>
                  <a:gd name="T5" fmla="*/ 4 h 74"/>
                  <a:gd name="T6" fmla="*/ 39 w 44"/>
                  <a:gd name="T7" fmla="*/ 26 h 74"/>
                  <a:gd name="T8" fmla="*/ 13 w 44"/>
                  <a:gd name="T9" fmla="*/ 74 h 74"/>
                  <a:gd name="T10" fmla="*/ 7 w 44"/>
                  <a:gd name="T11" fmla="*/ 60 h 74"/>
                  <a:gd name="T12" fmla="*/ 3 w 44"/>
                  <a:gd name="T13" fmla="*/ 36 h 74"/>
                  <a:gd name="T14" fmla="*/ 13 w 44"/>
                  <a:gd name="T15" fmla="*/ 2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74">
                    <a:moveTo>
                      <a:pt x="13" y="28"/>
                    </a:moveTo>
                    <a:cubicBezTo>
                      <a:pt x="15" y="13"/>
                      <a:pt x="14" y="7"/>
                      <a:pt x="29" y="2"/>
                    </a:cubicBezTo>
                    <a:cubicBezTo>
                      <a:pt x="34" y="3"/>
                      <a:pt x="40" y="0"/>
                      <a:pt x="43" y="4"/>
                    </a:cubicBezTo>
                    <a:cubicBezTo>
                      <a:pt x="44" y="6"/>
                      <a:pt x="41" y="21"/>
                      <a:pt x="39" y="26"/>
                    </a:cubicBezTo>
                    <a:cubicBezTo>
                      <a:pt x="31" y="43"/>
                      <a:pt x="30" y="63"/>
                      <a:pt x="13" y="74"/>
                    </a:cubicBezTo>
                    <a:cubicBezTo>
                      <a:pt x="4" y="71"/>
                      <a:pt x="4" y="68"/>
                      <a:pt x="7" y="60"/>
                    </a:cubicBezTo>
                    <a:cubicBezTo>
                      <a:pt x="5" y="50"/>
                      <a:pt x="0" y="46"/>
                      <a:pt x="3" y="36"/>
                    </a:cubicBezTo>
                    <a:cubicBezTo>
                      <a:pt x="4" y="32"/>
                      <a:pt x="8" y="23"/>
                      <a:pt x="1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7" name="Freeform 219"/>
              <p:cNvSpPr>
                <a:spLocks/>
              </p:cNvSpPr>
              <p:nvPr userDrawn="1"/>
            </p:nvSpPr>
            <p:spPr bwMode="ltGray">
              <a:xfrm>
                <a:off x="2513" y="402"/>
                <a:ext cx="21" cy="24"/>
              </a:xfrm>
              <a:custGeom>
                <a:avLst/>
                <a:gdLst>
                  <a:gd name="T0" fmla="*/ 7 w 20"/>
                  <a:gd name="T1" fmla="*/ 16 h 30"/>
                  <a:gd name="T2" fmla="*/ 5 w 20"/>
                  <a:gd name="T3" fmla="*/ 30 h 30"/>
                  <a:gd name="T4" fmla="*/ 7 w 20"/>
                  <a:gd name="T5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30">
                    <a:moveTo>
                      <a:pt x="7" y="16"/>
                    </a:moveTo>
                    <a:cubicBezTo>
                      <a:pt x="18" y="0"/>
                      <a:pt x="20" y="20"/>
                      <a:pt x="5" y="30"/>
                    </a:cubicBezTo>
                    <a:cubicBezTo>
                      <a:pt x="0" y="23"/>
                      <a:pt x="1" y="22"/>
                      <a:pt x="7" y="1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8" name="Freeform 220"/>
              <p:cNvSpPr>
                <a:spLocks/>
              </p:cNvSpPr>
              <p:nvPr userDrawn="1"/>
            </p:nvSpPr>
            <p:spPr bwMode="ltGray">
              <a:xfrm>
                <a:off x="333" y="169"/>
                <a:ext cx="1015" cy="866"/>
              </a:xfrm>
              <a:custGeom>
                <a:avLst/>
                <a:gdLst>
                  <a:gd name="T0" fmla="*/ 481 w 682"/>
                  <a:gd name="T1" fmla="*/ 464 h 557"/>
                  <a:gd name="T2" fmla="*/ 486 w 682"/>
                  <a:gd name="T3" fmla="*/ 451 h 557"/>
                  <a:gd name="T4" fmla="*/ 500 w 682"/>
                  <a:gd name="T5" fmla="*/ 413 h 557"/>
                  <a:gd name="T6" fmla="*/ 309 w 682"/>
                  <a:gd name="T7" fmla="*/ 287 h 557"/>
                  <a:gd name="T8" fmla="*/ 282 w 682"/>
                  <a:gd name="T9" fmla="*/ 346 h 557"/>
                  <a:gd name="T10" fmla="*/ 303 w 682"/>
                  <a:gd name="T11" fmla="*/ 556 h 557"/>
                  <a:gd name="T12" fmla="*/ 282 w 682"/>
                  <a:gd name="T13" fmla="*/ 494 h 557"/>
                  <a:gd name="T14" fmla="*/ 242 w 682"/>
                  <a:gd name="T15" fmla="*/ 439 h 557"/>
                  <a:gd name="T16" fmla="*/ 245 w 682"/>
                  <a:gd name="T17" fmla="*/ 413 h 557"/>
                  <a:gd name="T18" fmla="*/ 247 w 682"/>
                  <a:gd name="T19" fmla="*/ 394 h 557"/>
                  <a:gd name="T20" fmla="*/ 220 w 682"/>
                  <a:gd name="T21" fmla="*/ 375 h 557"/>
                  <a:gd name="T22" fmla="*/ 194 w 682"/>
                  <a:gd name="T23" fmla="*/ 346 h 557"/>
                  <a:gd name="T24" fmla="*/ 148 w 682"/>
                  <a:gd name="T25" fmla="*/ 354 h 557"/>
                  <a:gd name="T26" fmla="*/ 126 w 682"/>
                  <a:gd name="T27" fmla="*/ 365 h 557"/>
                  <a:gd name="T28" fmla="*/ 78 w 682"/>
                  <a:gd name="T29" fmla="*/ 365 h 557"/>
                  <a:gd name="T30" fmla="*/ 22 w 682"/>
                  <a:gd name="T31" fmla="*/ 312 h 557"/>
                  <a:gd name="T32" fmla="*/ 11 w 682"/>
                  <a:gd name="T33" fmla="*/ 295 h 557"/>
                  <a:gd name="T34" fmla="*/ 0 w 682"/>
                  <a:gd name="T35" fmla="*/ 264 h 557"/>
                  <a:gd name="T36" fmla="*/ 24 w 682"/>
                  <a:gd name="T37" fmla="*/ 213 h 557"/>
                  <a:gd name="T38" fmla="*/ 32 w 682"/>
                  <a:gd name="T39" fmla="*/ 181 h 557"/>
                  <a:gd name="T40" fmla="*/ 51 w 682"/>
                  <a:gd name="T41" fmla="*/ 143 h 557"/>
                  <a:gd name="T42" fmla="*/ 81 w 682"/>
                  <a:gd name="T43" fmla="*/ 116 h 557"/>
                  <a:gd name="T44" fmla="*/ 167 w 682"/>
                  <a:gd name="T45" fmla="*/ 67 h 557"/>
                  <a:gd name="T46" fmla="*/ 220 w 682"/>
                  <a:gd name="T47" fmla="*/ 30 h 557"/>
                  <a:gd name="T48" fmla="*/ 258 w 682"/>
                  <a:gd name="T49" fmla="*/ 6 h 557"/>
                  <a:gd name="T50" fmla="*/ 363 w 682"/>
                  <a:gd name="T51" fmla="*/ 2 h 557"/>
                  <a:gd name="T52" fmla="*/ 398 w 682"/>
                  <a:gd name="T53" fmla="*/ 0 h 557"/>
                  <a:gd name="T54" fmla="*/ 384 w 682"/>
                  <a:gd name="T55" fmla="*/ 34 h 557"/>
                  <a:gd name="T56" fmla="*/ 443 w 682"/>
                  <a:gd name="T57" fmla="*/ 84 h 557"/>
                  <a:gd name="T58" fmla="*/ 497 w 682"/>
                  <a:gd name="T59" fmla="*/ 74 h 557"/>
                  <a:gd name="T60" fmla="*/ 529 w 682"/>
                  <a:gd name="T61" fmla="*/ 82 h 557"/>
                  <a:gd name="T62" fmla="*/ 559 w 682"/>
                  <a:gd name="T63" fmla="*/ 97 h 557"/>
                  <a:gd name="T64" fmla="*/ 572 w 682"/>
                  <a:gd name="T65" fmla="*/ 188 h 557"/>
                  <a:gd name="T66" fmla="*/ 572 w 682"/>
                  <a:gd name="T67" fmla="*/ 240 h 557"/>
                  <a:gd name="T68" fmla="*/ 599 w 682"/>
                  <a:gd name="T69" fmla="*/ 283 h 557"/>
                  <a:gd name="T70" fmla="*/ 645 w 682"/>
                  <a:gd name="T71" fmla="*/ 300 h 557"/>
                  <a:gd name="T72" fmla="*/ 680 w 682"/>
                  <a:gd name="T73" fmla="*/ 295 h 557"/>
                  <a:gd name="T74" fmla="*/ 664 w 682"/>
                  <a:gd name="T75" fmla="*/ 340 h 557"/>
                  <a:gd name="T76" fmla="*/ 599 w 682"/>
                  <a:gd name="T77" fmla="*/ 407 h 557"/>
                  <a:gd name="T78" fmla="*/ 548 w 682"/>
                  <a:gd name="T79" fmla="*/ 485 h 557"/>
                  <a:gd name="T80" fmla="*/ 556 w 682"/>
                  <a:gd name="T81" fmla="*/ 508 h 557"/>
                  <a:gd name="T82" fmla="*/ 435 w 682"/>
                  <a:gd name="T83" fmla="*/ 556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82" h="557">
                    <a:moveTo>
                      <a:pt x="435" y="556"/>
                    </a:moveTo>
                    <a:lnTo>
                      <a:pt x="481" y="464"/>
                    </a:lnTo>
                    <a:lnTo>
                      <a:pt x="473" y="449"/>
                    </a:lnTo>
                    <a:lnTo>
                      <a:pt x="486" y="451"/>
                    </a:lnTo>
                    <a:lnTo>
                      <a:pt x="495" y="441"/>
                    </a:lnTo>
                    <a:lnTo>
                      <a:pt x="500" y="413"/>
                    </a:lnTo>
                    <a:lnTo>
                      <a:pt x="500" y="371"/>
                    </a:lnTo>
                    <a:lnTo>
                      <a:pt x="309" y="287"/>
                    </a:lnTo>
                    <a:lnTo>
                      <a:pt x="296" y="308"/>
                    </a:lnTo>
                    <a:lnTo>
                      <a:pt x="282" y="346"/>
                    </a:lnTo>
                    <a:lnTo>
                      <a:pt x="396" y="557"/>
                    </a:lnTo>
                    <a:lnTo>
                      <a:pt x="303" y="556"/>
                    </a:lnTo>
                    <a:lnTo>
                      <a:pt x="304" y="536"/>
                    </a:lnTo>
                    <a:cubicBezTo>
                      <a:pt x="284" y="520"/>
                      <a:pt x="296" y="510"/>
                      <a:pt x="282" y="494"/>
                    </a:cubicBezTo>
                    <a:cubicBezTo>
                      <a:pt x="276" y="475"/>
                      <a:pt x="267" y="468"/>
                      <a:pt x="253" y="451"/>
                    </a:cubicBezTo>
                    <a:cubicBezTo>
                      <a:pt x="249" y="447"/>
                      <a:pt x="245" y="443"/>
                      <a:pt x="242" y="439"/>
                    </a:cubicBezTo>
                    <a:lnTo>
                      <a:pt x="237" y="432"/>
                    </a:lnTo>
                    <a:cubicBezTo>
                      <a:pt x="237" y="432"/>
                      <a:pt x="245" y="413"/>
                      <a:pt x="245" y="413"/>
                    </a:cubicBezTo>
                    <a:cubicBezTo>
                      <a:pt x="247" y="409"/>
                      <a:pt x="250" y="401"/>
                      <a:pt x="250" y="401"/>
                    </a:cubicBezTo>
                    <a:cubicBezTo>
                      <a:pt x="249" y="399"/>
                      <a:pt x="247" y="397"/>
                      <a:pt x="247" y="394"/>
                    </a:cubicBezTo>
                    <a:cubicBezTo>
                      <a:pt x="248" y="390"/>
                      <a:pt x="253" y="382"/>
                      <a:pt x="253" y="382"/>
                    </a:cubicBezTo>
                    <a:cubicBezTo>
                      <a:pt x="243" y="370"/>
                      <a:pt x="237" y="371"/>
                      <a:pt x="220" y="375"/>
                    </a:cubicBezTo>
                    <a:cubicBezTo>
                      <a:pt x="217" y="371"/>
                      <a:pt x="210" y="369"/>
                      <a:pt x="207" y="365"/>
                    </a:cubicBezTo>
                    <a:cubicBezTo>
                      <a:pt x="185" y="337"/>
                      <a:pt x="216" y="363"/>
                      <a:pt x="194" y="346"/>
                    </a:cubicBezTo>
                    <a:cubicBezTo>
                      <a:pt x="167" y="349"/>
                      <a:pt x="179" y="346"/>
                      <a:pt x="156" y="352"/>
                    </a:cubicBezTo>
                    <a:cubicBezTo>
                      <a:pt x="153" y="353"/>
                      <a:pt x="148" y="354"/>
                      <a:pt x="148" y="354"/>
                    </a:cubicBezTo>
                    <a:cubicBezTo>
                      <a:pt x="146" y="356"/>
                      <a:pt x="145" y="359"/>
                      <a:pt x="142" y="361"/>
                    </a:cubicBezTo>
                    <a:cubicBezTo>
                      <a:pt x="138" y="363"/>
                      <a:pt x="126" y="365"/>
                      <a:pt x="126" y="365"/>
                    </a:cubicBezTo>
                    <a:cubicBezTo>
                      <a:pt x="105" y="354"/>
                      <a:pt x="116" y="355"/>
                      <a:pt x="94" y="361"/>
                    </a:cubicBezTo>
                    <a:cubicBezTo>
                      <a:pt x="89" y="362"/>
                      <a:pt x="78" y="365"/>
                      <a:pt x="78" y="365"/>
                    </a:cubicBezTo>
                    <a:cubicBezTo>
                      <a:pt x="62" y="383"/>
                      <a:pt x="46" y="346"/>
                      <a:pt x="35" y="337"/>
                    </a:cubicBezTo>
                    <a:cubicBezTo>
                      <a:pt x="32" y="330"/>
                      <a:pt x="24" y="320"/>
                      <a:pt x="22" y="312"/>
                    </a:cubicBezTo>
                    <a:cubicBezTo>
                      <a:pt x="20" y="308"/>
                      <a:pt x="22" y="303"/>
                      <a:pt x="19" y="300"/>
                    </a:cubicBezTo>
                    <a:cubicBezTo>
                      <a:pt x="17" y="297"/>
                      <a:pt x="13" y="297"/>
                      <a:pt x="11" y="295"/>
                    </a:cubicBezTo>
                    <a:cubicBezTo>
                      <a:pt x="3" y="277"/>
                      <a:pt x="15" y="306"/>
                      <a:pt x="5" y="276"/>
                    </a:cubicBezTo>
                    <a:cubicBezTo>
                      <a:pt x="4" y="272"/>
                      <a:pt x="0" y="264"/>
                      <a:pt x="0" y="264"/>
                    </a:cubicBezTo>
                    <a:cubicBezTo>
                      <a:pt x="3" y="253"/>
                      <a:pt x="2" y="248"/>
                      <a:pt x="13" y="243"/>
                    </a:cubicBezTo>
                    <a:cubicBezTo>
                      <a:pt x="20" y="221"/>
                      <a:pt x="17" y="231"/>
                      <a:pt x="24" y="213"/>
                    </a:cubicBezTo>
                    <a:cubicBezTo>
                      <a:pt x="26" y="209"/>
                      <a:pt x="30" y="200"/>
                      <a:pt x="30" y="200"/>
                    </a:cubicBezTo>
                    <a:cubicBezTo>
                      <a:pt x="26" y="192"/>
                      <a:pt x="24" y="191"/>
                      <a:pt x="32" y="181"/>
                    </a:cubicBezTo>
                    <a:cubicBezTo>
                      <a:pt x="36" y="177"/>
                      <a:pt x="43" y="169"/>
                      <a:pt x="43" y="169"/>
                    </a:cubicBezTo>
                    <a:cubicBezTo>
                      <a:pt x="37" y="155"/>
                      <a:pt x="36" y="153"/>
                      <a:pt x="51" y="143"/>
                    </a:cubicBezTo>
                    <a:cubicBezTo>
                      <a:pt x="56" y="140"/>
                      <a:pt x="67" y="135"/>
                      <a:pt x="67" y="135"/>
                    </a:cubicBezTo>
                    <a:cubicBezTo>
                      <a:pt x="73" y="129"/>
                      <a:pt x="75" y="122"/>
                      <a:pt x="81" y="116"/>
                    </a:cubicBezTo>
                    <a:cubicBezTo>
                      <a:pt x="89" y="107"/>
                      <a:pt x="102" y="105"/>
                      <a:pt x="113" y="99"/>
                    </a:cubicBezTo>
                    <a:cubicBezTo>
                      <a:pt x="125" y="85"/>
                      <a:pt x="149" y="76"/>
                      <a:pt x="167" y="67"/>
                    </a:cubicBezTo>
                    <a:cubicBezTo>
                      <a:pt x="174" y="59"/>
                      <a:pt x="175" y="50"/>
                      <a:pt x="188" y="46"/>
                    </a:cubicBezTo>
                    <a:cubicBezTo>
                      <a:pt x="198" y="39"/>
                      <a:pt x="208" y="36"/>
                      <a:pt x="220" y="30"/>
                    </a:cubicBezTo>
                    <a:cubicBezTo>
                      <a:pt x="223" y="28"/>
                      <a:pt x="228" y="25"/>
                      <a:pt x="228" y="25"/>
                    </a:cubicBezTo>
                    <a:cubicBezTo>
                      <a:pt x="237" y="16"/>
                      <a:pt x="245" y="10"/>
                      <a:pt x="258" y="6"/>
                    </a:cubicBezTo>
                    <a:cubicBezTo>
                      <a:pt x="269" y="31"/>
                      <a:pt x="301" y="6"/>
                      <a:pt x="320" y="4"/>
                    </a:cubicBezTo>
                    <a:cubicBezTo>
                      <a:pt x="334" y="3"/>
                      <a:pt x="349" y="3"/>
                      <a:pt x="363" y="2"/>
                    </a:cubicBezTo>
                    <a:cubicBezTo>
                      <a:pt x="369" y="3"/>
                      <a:pt x="376" y="5"/>
                      <a:pt x="382" y="4"/>
                    </a:cubicBezTo>
                    <a:cubicBezTo>
                      <a:pt x="387" y="4"/>
                      <a:pt x="398" y="0"/>
                      <a:pt x="398" y="0"/>
                    </a:cubicBezTo>
                    <a:cubicBezTo>
                      <a:pt x="415" y="8"/>
                      <a:pt x="406" y="16"/>
                      <a:pt x="400" y="30"/>
                    </a:cubicBezTo>
                    <a:cubicBezTo>
                      <a:pt x="398" y="34"/>
                      <a:pt x="384" y="34"/>
                      <a:pt x="384" y="34"/>
                    </a:cubicBezTo>
                    <a:cubicBezTo>
                      <a:pt x="379" y="47"/>
                      <a:pt x="398" y="51"/>
                      <a:pt x="411" y="55"/>
                    </a:cubicBezTo>
                    <a:cubicBezTo>
                      <a:pt x="419" y="72"/>
                      <a:pt x="421" y="79"/>
                      <a:pt x="443" y="84"/>
                    </a:cubicBezTo>
                    <a:cubicBezTo>
                      <a:pt x="461" y="71"/>
                      <a:pt x="435" y="65"/>
                      <a:pt x="468" y="57"/>
                    </a:cubicBezTo>
                    <a:cubicBezTo>
                      <a:pt x="482" y="61"/>
                      <a:pt x="485" y="70"/>
                      <a:pt x="497" y="74"/>
                    </a:cubicBezTo>
                    <a:cubicBezTo>
                      <a:pt x="505" y="76"/>
                      <a:pt x="513" y="78"/>
                      <a:pt x="521" y="80"/>
                    </a:cubicBezTo>
                    <a:cubicBezTo>
                      <a:pt x="524" y="81"/>
                      <a:pt x="529" y="82"/>
                      <a:pt x="529" y="82"/>
                    </a:cubicBezTo>
                    <a:cubicBezTo>
                      <a:pt x="547" y="78"/>
                      <a:pt x="547" y="76"/>
                      <a:pt x="562" y="84"/>
                    </a:cubicBezTo>
                    <a:cubicBezTo>
                      <a:pt x="566" y="95"/>
                      <a:pt x="565" y="86"/>
                      <a:pt x="559" y="97"/>
                    </a:cubicBezTo>
                    <a:cubicBezTo>
                      <a:pt x="557" y="101"/>
                      <a:pt x="554" y="110"/>
                      <a:pt x="554" y="110"/>
                    </a:cubicBezTo>
                    <a:cubicBezTo>
                      <a:pt x="556" y="132"/>
                      <a:pt x="556" y="168"/>
                      <a:pt x="572" y="188"/>
                    </a:cubicBezTo>
                    <a:cubicBezTo>
                      <a:pt x="568" y="198"/>
                      <a:pt x="564" y="208"/>
                      <a:pt x="562" y="219"/>
                    </a:cubicBezTo>
                    <a:cubicBezTo>
                      <a:pt x="564" y="227"/>
                      <a:pt x="569" y="233"/>
                      <a:pt x="572" y="240"/>
                    </a:cubicBezTo>
                    <a:cubicBezTo>
                      <a:pt x="573" y="247"/>
                      <a:pt x="572" y="254"/>
                      <a:pt x="575" y="259"/>
                    </a:cubicBezTo>
                    <a:cubicBezTo>
                      <a:pt x="577" y="263"/>
                      <a:pt x="595" y="272"/>
                      <a:pt x="599" y="283"/>
                    </a:cubicBezTo>
                    <a:cubicBezTo>
                      <a:pt x="594" y="295"/>
                      <a:pt x="603" y="306"/>
                      <a:pt x="618" y="310"/>
                    </a:cubicBezTo>
                    <a:cubicBezTo>
                      <a:pt x="630" y="307"/>
                      <a:pt x="638" y="308"/>
                      <a:pt x="645" y="300"/>
                    </a:cubicBezTo>
                    <a:cubicBezTo>
                      <a:pt x="660" y="302"/>
                      <a:pt x="663" y="303"/>
                      <a:pt x="672" y="293"/>
                    </a:cubicBezTo>
                    <a:cubicBezTo>
                      <a:pt x="675" y="294"/>
                      <a:pt x="679" y="293"/>
                      <a:pt x="680" y="295"/>
                    </a:cubicBezTo>
                    <a:cubicBezTo>
                      <a:pt x="682" y="301"/>
                      <a:pt x="674" y="321"/>
                      <a:pt x="672" y="327"/>
                    </a:cubicBezTo>
                    <a:cubicBezTo>
                      <a:pt x="668" y="340"/>
                      <a:pt x="671" y="326"/>
                      <a:pt x="664" y="340"/>
                    </a:cubicBezTo>
                    <a:cubicBezTo>
                      <a:pt x="652" y="360"/>
                      <a:pt x="646" y="381"/>
                      <a:pt x="621" y="394"/>
                    </a:cubicBezTo>
                    <a:cubicBezTo>
                      <a:pt x="614" y="402"/>
                      <a:pt x="609" y="402"/>
                      <a:pt x="599" y="407"/>
                    </a:cubicBezTo>
                    <a:cubicBezTo>
                      <a:pt x="590" y="418"/>
                      <a:pt x="579" y="429"/>
                      <a:pt x="567" y="439"/>
                    </a:cubicBezTo>
                    <a:cubicBezTo>
                      <a:pt x="560" y="454"/>
                      <a:pt x="555" y="470"/>
                      <a:pt x="548" y="485"/>
                    </a:cubicBezTo>
                    <a:cubicBezTo>
                      <a:pt x="549" y="489"/>
                      <a:pt x="550" y="492"/>
                      <a:pt x="551" y="496"/>
                    </a:cubicBezTo>
                    <a:cubicBezTo>
                      <a:pt x="552" y="500"/>
                      <a:pt x="556" y="508"/>
                      <a:pt x="556" y="508"/>
                    </a:cubicBezTo>
                    <a:cubicBezTo>
                      <a:pt x="559" y="524"/>
                      <a:pt x="562" y="546"/>
                      <a:pt x="576" y="557"/>
                    </a:cubicBezTo>
                    <a:lnTo>
                      <a:pt x="435" y="55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9" name="Freeform 221"/>
              <p:cNvSpPr>
                <a:spLocks/>
              </p:cNvSpPr>
              <p:nvPr userDrawn="1"/>
            </p:nvSpPr>
            <p:spPr bwMode="ltGray">
              <a:xfrm>
                <a:off x="727" y="495"/>
                <a:ext cx="382" cy="540"/>
              </a:xfrm>
              <a:custGeom>
                <a:avLst/>
                <a:gdLst>
                  <a:gd name="T0" fmla="*/ 243 w 257"/>
                  <a:gd name="T1" fmla="*/ 347 h 347"/>
                  <a:gd name="T2" fmla="*/ 233 w 257"/>
                  <a:gd name="T3" fmla="*/ 301 h 347"/>
                  <a:gd name="T4" fmla="*/ 217 w 257"/>
                  <a:gd name="T5" fmla="*/ 288 h 347"/>
                  <a:gd name="T6" fmla="*/ 215 w 257"/>
                  <a:gd name="T7" fmla="*/ 269 h 347"/>
                  <a:gd name="T8" fmla="*/ 209 w 257"/>
                  <a:gd name="T9" fmla="*/ 254 h 347"/>
                  <a:gd name="T10" fmla="*/ 209 w 257"/>
                  <a:gd name="T11" fmla="*/ 229 h 347"/>
                  <a:gd name="T12" fmla="*/ 207 w 257"/>
                  <a:gd name="T13" fmla="*/ 214 h 347"/>
                  <a:gd name="T14" fmla="*/ 228 w 257"/>
                  <a:gd name="T15" fmla="*/ 202 h 347"/>
                  <a:gd name="T16" fmla="*/ 257 w 257"/>
                  <a:gd name="T17" fmla="*/ 197 h 347"/>
                  <a:gd name="T18" fmla="*/ 257 w 257"/>
                  <a:gd name="T19" fmla="*/ 136 h 347"/>
                  <a:gd name="T20" fmla="*/ 54 w 257"/>
                  <a:gd name="T21" fmla="*/ 96 h 347"/>
                  <a:gd name="T22" fmla="*/ 32 w 257"/>
                  <a:gd name="T23" fmla="*/ 98 h 347"/>
                  <a:gd name="T24" fmla="*/ 16 w 257"/>
                  <a:gd name="T25" fmla="*/ 102 h 347"/>
                  <a:gd name="T26" fmla="*/ 0 w 257"/>
                  <a:gd name="T27" fmla="*/ 149 h 347"/>
                  <a:gd name="T28" fmla="*/ 93 w 257"/>
                  <a:gd name="T29" fmla="*/ 346 h 347"/>
                  <a:gd name="T30" fmla="*/ 243 w 257"/>
                  <a:gd name="T31" fmla="*/ 34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7" h="347">
                    <a:moveTo>
                      <a:pt x="243" y="347"/>
                    </a:moveTo>
                    <a:lnTo>
                      <a:pt x="233" y="301"/>
                    </a:lnTo>
                    <a:lnTo>
                      <a:pt x="217" y="288"/>
                    </a:lnTo>
                    <a:lnTo>
                      <a:pt x="215" y="269"/>
                    </a:lnTo>
                    <a:lnTo>
                      <a:pt x="209" y="254"/>
                    </a:lnTo>
                    <a:lnTo>
                      <a:pt x="209" y="229"/>
                    </a:lnTo>
                    <a:lnTo>
                      <a:pt x="207" y="214"/>
                    </a:lnTo>
                    <a:lnTo>
                      <a:pt x="228" y="202"/>
                    </a:lnTo>
                    <a:lnTo>
                      <a:pt x="257" y="197"/>
                    </a:lnTo>
                    <a:lnTo>
                      <a:pt x="257" y="136"/>
                    </a:lnTo>
                    <a:cubicBezTo>
                      <a:pt x="209" y="119"/>
                      <a:pt x="13" y="0"/>
                      <a:pt x="54" y="96"/>
                    </a:cubicBezTo>
                    <a:cubicBezTo>
                      <a:pt x="36" y="106"/>
                      <a:pt x="57" y="97"/>
                      <a:pt x="32" y="98"/>
                    </a:cubicBezTo>
                    <a:cubicBezTo>
                      <a:pt x="27" y="99"/>
                      <a:pt x="16" y="102"/>
                      <a:pt x="16" y="102"/>
                    </a:cubicBezTo>
                    <a:lnTo>
                      <a:pt x="0" y="149"/>
                    </a:lnTo>
                    <a:lnTo>
                      <a:pt x="93" y="346"/>
                    </a:lnTo>
                    <a:lnTo>
                      <a:pt x="243" y="347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hlink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0" name="Freeform 222"/>
              <p:cNvSpPr>
                <a:spLocks/>
              </p:cNvSpPr>
              <p:nvPr userDrawn="1"/>
            </p:nvSpPr>
            <p:spPr bwMode="ltGray">
              <a:xfrm>
                <a:off x="1400" y="896"/>
                <a:ext cx="16" cy="29"/>
              </a:xfrm>
              <a:custGeom>
                <a:avLst/>
                <a:gdLst>
                  <a:gd name="T0" fmla="*/ 7 w 19"/>
                  <a:gd name="T1" fmla="*/ 25 h 37"/>
                  <a:gd name="T2" fmla="*/ 19 w 19"/>
                  <a:gd name="T3" fmla="*/ 21 h 37"/>
                  <a:gd name="T4" fmla="*/ 7 w 19"/>
                  <a:gd name="T5" fmla="*/ 2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37">
                    <a:moveTo>
                      <a:pt x="7" y="25"/>
                    </a:moveTo>
                    <a:cubicBezTo>
                      <a:pt x="0" y="4"/>
                      <a:pt x="12" y="0"/>
                      <a:pt x="19" y="21"/>
                    </a:cubicBezTo>
                    <a:cubicBezTo>
                      <a:pt x="14" y="37"/>
                      <a:pt x="18" y="36"/>
                      <a:pt x="7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1" name="Freeform 223"/>
              <p:cNvSpPr>
                <a:spLocks/>
              </p:cNvSpPr>
              <p:nvPr userDrawn="1"/>
            </p:nvSpPr>
            <p:spPr bwMode="ltGray">
              <a:xfrm>
                <a:off x="1379" y="617"/>
                <a:ext cx="21" cy="17"/>
              </a:xfrm>
              <a:custGeom>
                <a:avLst/>
                <a:gdLst>
                  <a:gd name="T0" fmla="*/ 12 w 22"/>
                  <a:gd name="T1" fmla="*/ 12 h 20"/>
                  <a:gd name="T2" fmla="*/ 16 w 22"/>
                  <a:gd name="T3" fmla="*/ 0 h 20"/>
                  <a:gd name="T4" fmla="*/ 20 w 22"/>
                  <a:gd name="T5" fmla="*/ 12 h 20"/>
                  <a:gd name="T6" fmla="*/ 8 w 22"/>
                  <a:gd name="T7" fmla="*/ 20 h 20"/>
                  <a:gd name="T8" fmla="*/ 12 w 22"/>
                  <a:gd name="T9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0">
                    <a:moveTo>
                      <a:pt x="12" y="12"/>
                    </a:moveTo>
                    <a:cubicBezTo>
                      <a:pt x="13" y="8"/>
                      <a:pt x="12" y="0"/>
                      <a:pt x="16" y="0"/>
                    </a:cubicBezTo>
                    <a:cubicBezTo>
                      <a:pt x="20" y="0"/>
                      <a:pt x="22" y="8"/>
                      <a:pt x="20" y="12"/>
                    </a:cubicBezTo>
                    <a:cubicBezTo>
                      <a:pt x="18" y="16"/>
                      <a:pt x="12" y="17"/>
                      <a:pt x="8" y="20"/>
                    </a:cubicBezTo>
                    <a:cubicBezTo>
                      <a:pt x="3" y="5"/>
                      <a:pt x="0" y="6"/>
                      <a:pt x="12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2" name="Freeform 224"/>
              <p:cNvSpPr>
                <a:spLocks/>
              </p:cNvSpPr>
              <p:nvPr userDrawn="1"/>
            </p:nvSpPr>
            <p:spPr bwMode="ltGray">
              <a:xfrm>
                <a:off x="453" y="275"/>
                <a:ext cx="58" cy="24"/>
              </a:xfrm>
              <a:custGeom>
                <a:avLst/>
                <a:gdLst>
                  <a:gd name="T0" fmla="*/ 24 w 57"/>
                  <a:gd name="T1" fmla="*/ 18 h 30"/>
                  <a:gd name="T2" fmla="*/ 32 w 57"/>
                  <a:gd name="T3" fmla="*/ 6 h 30"/>
                  <a:gd name="T4" fmla="*/ 36 w 57"/>
                  <a:gd name="T5" fmla="*/ 30 h 30"/>
                  <a:gd name="T6" fmla="*/ 24 w 57"/>
                  <a:gd name="T7" fmla="*/ 1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30">
                    <a:moveTo>
                      <a:pt x="24" y="18"/>
                    </a:moveTo>
                    <a:cubicBezTo>
                      <a:pt x="0" y="10"/>
                      <a:pt x="9" y="0"/>
                      <a:pt x="32" y="6"/>
                    </a:cubicBezTo>
                    <a:cubicBezTo>
                      <a:pt x="46" y="15"/>
                      <a:pt x="57" y="23"/>
                      <a:pt x="36" y="30"/>
                    </a:cubicBezTo>
                    <a:cubicBezTo>
                      <a:pt x="21" y="25"/>
                      <a:pt x="24" y="30"/>
                      <a:pt x="24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3" name="Freeform 225"/>
              <p:cNvSpPr>
                <a:spLocks/>
              </p:cNvSpPr>
              <p:nvPr userDrawn="1"/>
            </p:nvSpPr>
            <p:spPr bwMode="ltGray">
              <a:xfrm>
                <a:off x="1161" y="50"/>
                <a:ext cx="691" cy="569"/>
              </a:xfrm>
              <a:custGeom>
                <a:avLst/>
                <a:gdLst>
                  <a:gd name="T0" fmla="*/ 473 w 693"/>
                  <a:gd name="T1" fmla="*/ 464 h 696"/>
                  <a:gd name="T2" fmla="*/ 393 w 693"/>
                  <a:gd name="T3" fmla="*/ 452 h 696"/>
                  <a:gd name="T4" fmla="*/ 325 w 693"/>
                  <a:gd name="T5" fmla="*/ 412 h 696"/>
                  <a:gd name="T6" fmla="*/ 265 w 693"/>
                  <a:gd name="T7" fmla="*/ 400 h 696"/>
                  <a:gd name="T8" fmla="*/ 237 w 693"/>
                  <a:gd name="T9" fmla="*/ 416 h 696"/>
                  <a:gd name="T10" fmla="*/ 261 w 693"/>
                  <a:gd name="T11" fmla="*/ 428 h 696"/>
                  <a:gd name="T12" fmla="*/ 293 w 693"/>
                  <a:gd name="T13" fmla="*/ 468 h 696"/>
                  <a:gd name="T14" fmla="*/ 321 w 693"/>
                  <a:gd name="T15" fmla="*/ 476 h 696"/>
                  <a:gd name="T16" fmla="*/ 333 w 693"/>
                  <a:gd name="T17" fmla="*/ 536 h 696"/>
                  <a:gd name="T18" fmla="*/ 313 w 693"/>
                  <a:gd name="T19" fmla="*/ 552 h 696"/>
                  <a:gd name="T20" fmla="*/ 261 w 693"/>
                  <a:gd name="T21" fmla="*/ 616 h 696"/>
                  <a:gd name="T22" fmla="*/ 225 w 693"/>
                  <a:gd name="T23" fmla="*/ 628 h 696"/>
                  <a:gd name="T24" fmla="*/ 97 w 693"/>
                  <a:gd name="T25" fmla="*/ 696 h 696"/>
                  <a:gd name="T26" fmla="*/ 77 w 693"/>
                  <a:gd name="T27" fmla="*/ 616 h 696"/>
                  <a:gd name="T28" fmla="*/ 45 w 693"/>
                  <a:gd name="T29" fmla="*/ 524 h 696"/>
                  <a:gd name="T30" fmla="*/ 33 w 693"/>
                  <a:gd name="T31" fmla="*/ 448 h 696"/>
                  <a:gd name="T32" fmla="*/ 53 w 693"/>
                  <a:gd name="T33" fmla="*/ 344 h 696"/>
                  <a:gd name="T34" fmla="*/ 17 w 693"/>
                  <a:gd name="T35" fmla="*/ 392 h 696"/>
                  <a:gd name="T36" fmla="*/ 81 w 693"/>
                  <a:gd name="T37" fmla="*/ 280 h 696"/>
                  <a:gd name="T38" fmla="*/ 113 w 693"/>
                  <a:gd name="T39" fmla="*/ 204 h 696"/>
                  <a:gd name="T40" fmla="*/ 37 w 693"/>
                  <a:gd name="T41" fmla="*/ 204 h 696"/>
                  <a:gd name="T42" fmla="*/ 1 w 693"/>
                  <a:gd name="T43" fmla="*/ 196 h 696"/>
                  <a:gd name="T44" fmla="*/ 25 w 693"/>
                  <a:gd name="T45" fmla="*/ 140 h 696"/>
                  <a:gd name="T46" fmla="*/ 97 w 693"/>
                  <a:gd name="T47" fmla="*/ 112 h 696"/>
                  <a:gd name="T48" fmla="*/ 221 w 693"/>
                  <a:gd name="T49" fmla="*/ 124 h 696"/>
                  <a:gd name="T50" fmla="*/ 229 w 693"/>
                  <a:gd name="T51" fmla="*/ 64 h 696"/>
                  <a:gd name="T52" fmla="*/ 261 w 693"/>
                  <a:gd name="T53" fmla="*/ 0 h 696"/>
                  <a:gd name="T54" fmla="*/ 357 w 693"/>
                  <a:gd name="T55" fmla="*/ 44 h 696"/>
                  <a:gd name="T56" fmla="*/ 329 w 693"/>
                  <a:gd name="T57" fmla="*/ 88 h 696"/>
                  <a:gd name="T58" fmla="*/ 301 w 693"/>
                  <a:gd name="T59" fmla="*/ 176 h 696"/>
                  <a:gd name="T60" fmla="*/ 361 w 693"/>
                  <a:gd name="T61" fmla="*/ 192 h 696"/>
                  <a:gd name="T62" fmla="*/ 373 w 693"/>
                  <a:gd name="T63" fmla="*/ 136 h 696"/>
                  <a:gd name="T64" fmla="*/ 417 w 693"/>
                  <a:gd name="T65" fmla="*/ 92 h 696"/>
                  <a:gd name="T66" fmla="*/ 497 w 693"/>
                  <a:gd name="T67" fmla="*/ 88 h 696"/>
                  <a:gd name="T68" fmla="*/ 529 w 693"/>
                  <a:gd name="T69" fmla="*/ 52 h 696"/>
                  <a:gd name="T70" fmla="*/ 541 w 693"/>
                  <a:gd name="T71" fmla="*/ 460 h 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93" h="696">
                    <a:moveTo>
                      <a:pt x="541" y="460"/>
                    </a:moveTo>
                    <a:lnTo>
                      <a:pt x="473" y="464"/>
                    </a:lnTo>
                    <a:lnTo>
                      <a:pt x="441" y="452"/>
                    </a:lnTo>
                    <a:lnTo>
                      <a:pt x="393" y="452"/>
                    </a:lnTo>
                    <a:cubicBezTo>
                      <a:pt x="365" y="448"/>
                      <a:pt x="360" y="444"/>
                      <a:pt x="337" y="436"/>
                    </a:cubicBezTo>
                    <a:cubicBezTo>
                      <a:pt x="336" y="432"/>
                      <a:pt x="330" y="413"/>
                      <a:pt x="325" y="412"/>
                    </a:cubicBezTo>
                    <a:cubicBezTo>
                      <a:pt x="317" y="411"/>
                      <a:pt x="301" y="420"/>
                      <a:pt x="301" y="420"/>
                    </a:cubicBezTo>
                    <a:cubicBezTo>
                      <a:pt x="289" y="412"/>
                      <a:pt x="277" y="408"/>
                      <a:pt x="265" y="400"/>
                    </a:cubicBezTo>
                    <a:cubicBezTo>
                      <a:pt x="252" y="380"/>
                      <a:pt x="256" y="356"/>
                      <a:pt x="233" y="348"/>
                    </a:cubicBezTo>
                    <a:cubicBezTo>
                      <a:pt x="217" y="372"/>
                      <a:pt x="221" y="392"/>
                      <a:pt x="237" y="416"/>
                    </a:cubicBezTo>
                    <a:cubicBezTo>
                      <a:pt x="234" y="428"/>
                      <a:pt x="228" y="445"/>
                      <a:pt x="237" y="444"/>
                    </a:cubicBezTo>
                    <a:cubicBezTo>
                      <a:pt x="247" y="443"/>
                      <a:pt x="261" y="428"/>
                      <a:pt x="261" y="428"/>
                    </a:cubicBezTo>
                    <a:cubicBezTo>
                      <a:pt x="258" y="450"/>
                      <a:pt x="243" y="475"/>
                      <a:pt x="269" y="484"/>
                    </a:cubicBezTo>
                    <a:cubicBezTo>
                      <a:pt x="277" y="479"/>
                      <a:pt x="288" y="476"/>
                      <a:pt x="293" y="468"/>
                    </a:cubicBezTo>
                    <a:cubicBezTo>
                      <a:pt x="302" y="454"/>
                      <a:pt x="303" y="446"/>
                      <a:pt x="317" y="436"/>
                    </a:cubicBezTo>
                    <a:cubicBezTo>
                      <a:pt x="315" y="448"/>
                      <a:pt x="306" y="467"/>
                      <a:pt x="321" y="476"/>
                    </a:cubicBezTo>
                    <a:cubicBezTo>
                      <a:pt x="328" y="480"/>
                      <a:pt x="345" y="484"/>
                      <a:pt x="345" y="484"/>
                    </a:cubicBezTo>
                    <a:cubicBezTo>
                      <a:pt x="382" y="472"/>
                      <a:pt x="347" y="527"/>
                      <a:pt x="333" y="536"/>
                    </a:cubicBezTo>
                    <a:cubicBezTo>
                      <a:pt x="330" y="540"/>
                      <a:pt x="329" y="545"/>
                      <a:pt x="325" y="548"/>
                    </a:cubicBezTo>
                    <a:cubicBezTo>
                      <a:pt x="322" y="551"/>
                      <a:pt x="316" y="549"/>
                      <a:pt x="313" y="552"/>
                    </a:cubicBezTo>
                    <a:cubicBezTo>
                      <a:pt x="300" y="565"/>
                      <a:pt x="320" y="575"/>
                      <a:pt x="293" y="584"/>
                    </a:cubicBezTo>
                    <a:cubicBezTo>
                      <a:pt x="286" y="595"/>
                      <a:pt x="272" y="610"/>
                      <a:pt x="261" y="616"/>
                    </a:cubicBezTo>
                    <a:cubicBezTo>
                      <a:pt x="254" y="620"/>
                      <a:pt x="245" y="621"/>
                      <a:pt x="237" y="624"/>
                    </a:cubicBezTo>
                    <a:cubicBezTo>
                      <a:pt x="233" y="625"/>
                      <a:pt x="225" y="628"/>
                      <a:pt x="225" y="628"/>
                    </a:cubicBezTo>
                    <a:cubicBezTo>
                      <a:pt x="215" y="659"/>
                      <a:pt x="212" y="652"/>
                      <a:pt x="173" y="656"/>
                    </a:cubicBezTo>
                    <a:cubicBezTo>
                      <a:pt x="140" y="667"/>
                      <a:pt x="132" y="687"/>
                      <a:pt x="97" y="696"/>
                    </a:cubicBezTo>
                    <a:cubicBezTo>
                      <a:pt x="77" y="691"/>
                      <a:pt x="75" y="687"/>
                      <a:pt x="81" y="668"/>
                    </a:cubicBezTo>
                    <a:cubicBezTo>
                      <a:pt x="77" y="646"/>
                      <a:pt x="72" y="639"/>
                      <a:pt x="77" y="616"/>
                    </a:cubicBezTo>
                    <a:cubicBezTo>
                      <a:pt x="73" y="598"/>
                      <a:pt x="71" y="587"/>
                      <a:pt x="61" y="572"/>
                    </a:cubicBezTo>
                    <a:cubicBezTo>
                      <a:pt x="58" y="551"/>
                      <a:pt x="51" y="543"/>
                      <a:pt x="45" y="524"/>
                    </a:cubicBezTo>
                    <a:cubicBezTo>
                      <a:pt x="52" y="502"/>
                      <a:pt x="58" y="496"/>
                      <a:pt x="49" y="472"/>
                    </a:cubicBezTo>
                    <a:cubicBezTo>
                      <a:pt x="46" y="463"/>
                      <a:pt x="33" y="448"/>
                      <a:pt x="33" y="448"/>
                    </a:cubicBezTo>
                    <a:cubicBezTo>
                      <a:pt x="42" y="422"/>
                      <a:pt x="42" y="408"/>
                      <a:pt x="33" y="380"/>
                    </a:cubicBezTo>
                    <a:cubicBezTo>
                      <a:pt x="49" y="369"/>
                      <a:pt x="48" y="362"/>
                      <a:pt x="53" y="344"/>
                    </a:cubicBezTo>
                    <a:cubicBezTo>
                      <a:pt x="47" y="327"/>
                      <a:pt x="49" y="308"/>
                      <a:pt x="33" y="332"/>
                    </a:cubicBezTo>
                    <a:cubicBezTo>
                      <a:pt x="40" y="353"/>
                      <a:pt x="29" y="374"/>
                      <a:pt x="17" y="392"/>
                    </a:cubicBezTo>
                    <a:cubicBezTo>
                      <a:pt x="6" y="360"/>
                      <a:pt x="10" y="340"/>
                      <a:pt x="13" y="304"/>
                    </a:cubicBezTo>
                    <a:cubicBezTo>
                      <a:pt x="44" y="314"/>
                      <a:pt x="54" y="289"/>
                      <a:pt x="81" y="280"/>
                    </a:cubicBezTo>
                    <a:cubicBezTo>
                      <a:pt x="94" y="261"/>
                      <a:pt x="85" y="242"/>
                      <a:pt x="105" y="228"/>
                    </a:cubicBezTo>
                    <a:cubicBezTo>
                      <a:pt x="108" y="220"/>
                      <a:pt x="110" y="212"/>
                      <a:pt x="113" y="204"/>
                    </a:cubicBezTo>
                    <a:cubicBezTo>
                      <a:pt x="116" y="196"/>
                      <a:pt x="89" y="196"/>
                      <a:pt x="89" y="196"/>
                    </a:cubicBezTo>
                    <a:cubicBezTo>
                      <a:pt x="81" y="221"/>
                      <a:pt x="58" y="211"/>
                      <a:pt x="37" y="204"/>
                    </a:cubicBezTo>
                    <a:cubicBezTo>
                      <a:pt x="33" y="207"/>
                      <a:pt x="30" y="213"/>
                      <a:pt x="25" y="212"/>
                    </a:cubicBezTo>
                    <a:cubicBezTo>
                      <a:pt x="16" y="210"/>
                      <a:pt x="1" y="196"/>
                      <a:pt x="1" y="196"/>
                    </a:cubicBezTo>
                    <a:cubicBezTo>
                      <a:pt x="4" y="186"/>
                      <a:pt x="4" y="174"/>
                      <a:pt x="9" y="164"/>
                    </a:cubicBezTo>
                    <a:cubicBezTo>
                      <a:pt x="13" y="155"/>
                      <a:pt x="25" y="140"/>
                      <a:pt x="25" y="140"/>
                    </a:cubicBezTo>
                    <a:cubicBezTo>
                      <a:pt x="0" y="132"/>
                      <a:pt x="25" y="128"/>
                      <a:pt x="37" y="124"/>
                    </a:cubicBezTo>
                    <a:cubicBezTo>
                      <a:pt x="58" y="131"/>
                      <a:pt x="75" y="116"/>
                      <a:pt x="97" y="112"/>
                    </a:cubicBezTo>
                    <a:cubicBezTo>
                      <a:pt x="135" y="87"/>
                      <a:pt x="159" y="122"/>
                      <a:pt x="197" y="132"/>
                    </a:cubicBezTo>
                    <a:cubicBezTo>
                      <a:pt x="205" y="129"/>
                      <a:pt x="213" y="127"/>
                      <a:pt x="221" y="124"/>
                    </a:cubicBezTo>
                    <a:cubicBezTo>
                      <a:pt x="225" y="123"/>
                      <a:pt x="226" y="147"/>
                      <a:pt x="233" y="120"/>
                    </a:cubicBezTo>
                    <a:lnTo>
                      <a:pt x="229" y="64"/>
                    </a:lnTo>
                    <a:lnTo>
                      <a:pt x="209" y="40"/>
                    </a:lnTo>
                    <a:cubicBezTo>
                      <a:pt x="243" y="21"/>
                      <a:pt x="240" y="21"/>
                      <a:pt x="261" y="0"/>
                    </a:cubicBezTo>
                    <a:cubicBezTo>
                      <a:pt x="297" y="16"/>
                      <a:pt x="333" y="32"/>
                      <a:pt x="369" y="48"/>
                    </a:cubicBezTo>
                    <a:cubicBezTo>
                      <a:pt x="373" y="50"/>
                      <a:pt x="361" y="44"/>
                      <a:pt x="357" y="44"/>
                    </a:cubicBezTo>
                    <a:cubicBezTo>
                      <a:pt x="349" y="45"/>
                      <a:pt x="333" y="52"/>
                      <a:pt x="333" y="52"/>
                    </a:cubicBezTo>
                    <a:cubicBezTo>
                      <a:pt x="322" y="68"/>
                      <a:pt x="318" y="71"/>
                      <a:pt x="329" y="88"/>
                    </a:cubicBezTo>
                    <a:cubicBezTo>
                      <a:pt x="308" y="119"/>
                      <a:pt x="323" y="118"/>
                      <a:pt x="333" y="148"/>
                    </a:cubicBezTo>
                    <a:cubicBezTo>
                      <a:pt x="320" y="157"/>
                      <a:pt x="314" y="167"/>
                      <a:pt x="301" y="176"/>
                    </a:cubicBezTo>
                    <a:cubicBezTo>
                      <a:pt x="306" y="213"/>
                      <a:pt x="303" y="213"/>
                      <a:pt x="337" y="220"/>
                    </a:cubicBezTo>
                    <a:cubicBezTo>
                      <a:pt x="358" y="216"/>
                      <a:pt x="368" y="214"/>
                      <a:pt x="361" y="192"/>
                    </a:cubicBezTo>
                    <a:cubicBezTo>
                      <a:pt x="362" y="177"/>
                      <a:pt x="362" y="162"/>
                      <a:pt x="365" y="148"/>
                    </a:cubicBezTo>
                    <a:cubicBezTo>
                      <a:pt x="366" y="143"/>
                      <a:pt x="369" y="133"/>
                      <a:pt x="373" y="136"/>
                    </a:cubicBezTo>
                    <a:cubicBezTo>
                      <a:pt x="379" y="140"/>
                      <a:pt x="376" y="149"/>
                      <a:pt x="377" y="156"/>
                    </a:cubicBezTo>
                    <a:cubicBezTo>
                      <a:pt x="404" y="147"/>
                      <a:pt x="409" y="116"/>
                      <a:pt x="417" y="92"/>
                    </a:cubicBezTo>
                    <a:cubicBezTo>
                      <a:pt x="422" y="76"/>
                      <a:pt x="453" y="74"/>
                      <a:pt x="465" y="72"/>
                    </a:cubicBezTo>
                    <a:cubicBezTo>
                      <a:pt x="472" y="92"/>
                      <a:pt x="477" y="93"/>
                      <a:pt x="497" y="88"/>
                    </a:cubicBezTo>
                    <a:cubicBezTo>
                      <a:pt x="512" y="78"/>
                      <a:pt x="515" y="74"/>
                      <a:pt x="509" y="56"/>
                    </a:cubicBezTo>
                    <a:cubicBezTo>
                      <a:pt x="523" y="46"/>
                      <a:pt x="517" y="46"/>
                      <a:pt x="529" y="52"/>
                    </a:cubicBezTo>
                    <a:lnTo>
                      <a:pt x="693" y="72"/>
                    </a:lnTo>
                    <a:lnTo>
                      <a:pt x="541" y="46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4" name="Freeform 226"/>
              <p:cNvSpPr>
                <a:spLocks/>
              </p:cNvSpPr>
              <p:nvPr userDrawn="1"/>
            </p:nvSpPr>
            <p:spPr bwMode="ltGray">
              <a:xfrm>
                <a:off x="689" y="6"/>
                <a:ext cx="1386" cy="232"/>
              </a:xfrm>
              <a:custGeom>
                <a:avLst/>
                <a:gdLst>
                  <a:gd name="T0" fmla="*/ 825 w 931"/>
                  <a:gd name="T1" fmla="*/ 0 h 149"/>
                  <a:gd name="T2" fmla="*/ 143 w 931"/>
                  <a:gd name="T3" fmla="*/ 29 h 149"/>
                  <a:gd name="T4" fmla="*/ 91 w 931"/>
                  <a:gd name="T5" fmla="*/ 42 h 149"/>
                  <a:gd name="T6" fmla="*/ 62 w 931"/>
                  <a:gd name="T7" fmla="*/ 42 h 149"/>
                  <a:gd name="T8" fmla="*/ 22 w 931"/>
                  <a:gd name="T9" fmla="*/ 77 h 149"/>
                  <a:gd name="T10" fmla="*/ 0 w 931"/>
                  <a:gd name="T11" fmla="*/ 105 h 149"/>
                  <a:gd name="T12" fmla="*/ 59 w 931"/>
                  <a:gd name="T13" fmla="*/ 115 h 149"/>
                  <a:gd name="T14" fmla="*/ 97 w 931"/>
                  <a:gd name="T15" fmla="*/ 96 h 149"/>
                  <a:gd name="T16" fmla="*/ 108 w 931"/>
                  <a:gd name="T17" fmla="*/ 84 h 149"/>
                  <a:gd name="T18" fmla="*/ 167 w 931"/>
                  <a:gd name="T19" fmla="*/ 52 h 149"/>
                  <a:gd name="T20" fmla="*/ 215 w 931"/>
                  <a:gd name="T21" fmla="*/ 46 h 149"/>
                  <a:gd name="T22" fmla="*/ 237 w 931"/>
                  <a:gd name="T23" fmla="*/ 94 h 149"/>
                  <a:gd name="T24" fmla="*/ 188 w 931"/>
                  <a:gd name="T25" fmla="*/ 109 h 149"/>
                  <a:gd name="T26" fmla="*/ 231 w 931"/>
                  <a:gd name="T27" fmla="*/ 113 h 149"/>
                  <a:gd name="T28" fmla="*/ 250 w 931"/>
                  <a:gd name="T29" fmla="*/ 90 h 149"/>
                  <a:gd name="T30" fmla="*/ 266 w 931"/>
                  <a:gd name="T31" fmla="*/ 92 h 149"/>
                  <a:gd name="T32" fmla="*/ 253 w 931"/>
                  <a:gd name="T33" fmla="*/ 54 h 149"/>
                  <a:gd name="T34" fmla="*/ 266 w 931"/>
                  <a:gd name="T35" fmla="*/ 44 h 149"/>
                  <a:gd name="T36" fmla="*/ 277 w 931"/>
                  <a:gd name="T37" fmla="*/ 88 h 149"/>
                  <a:gd name="T38" fmla="*/ 266 w 931"/>
                  <a:gd name="T39" fmla="*/ 113 h 149"/>
                  <a:gd name="T40" fmla="*/ 296 w 931"/>
                  <a:gd name="T41" fmla="*/ 130 h 149"/>
                  <a:gd name="T42" fmla="*/ 299 w 931"/>
                  <a:gd name="T43" fmla="*/ 92 h 149"/>
                  <a:gd name="T44" fmla="*/ 331 w 931"/>
                  <a:gd name="T45" fmla="*/ 103 h 149"/>
                  <a:gd name="T46" fmla="*/ 382 w 931"/>
                  <a:gd name="T47" fmla="*/ 73 h 149"/>
                  <a:gd name="T48" fmla="*/ 409 w 931"/>
                  <a:gd name="T49" fmla="*/ 50 h 149"/>
                  <a:gd name="T50" fmla="*/ 439 w 931"/>
                  <a:gd name="T51" fmla="*/ 56 h 149"/>
                  <a:gd name="T52" fmla="*/ 455 w 931"/>
                  <a:gd name="T53" fmla="*/ 50 h 149"/>
                  <a:gd name="T54" fmla="*/ 431 w 931"/>
                  <a:gd name="T55" fmla="*/ 44 h 149"/>
                  <a:gd name="T56" fmla="*/ 474 w 931"/>
                  <a:gd name="T57" fmla="*/ 35 h 149"/>
                  <a:gd name="T58" fmla="*/ 544 w 931"/>
                  <a:gd name="T59" fmla="*/ 54 h 149"/>
                  <a:gd name="T60" fmla="*/ 581 w 931"/>
                  <a:gd name="T61" fmla="*/ 42 h 149"/>
                  <a:gd name="T62" fmla="*/ 584 w 931"/>
                  <a:gd name="T63" fmla="*/ 63 h 149"/>
                  <a:gd name="T64" fmla="*/ 568 w 931"/>
                  <a:gd name="T65" fmla="*/ 101 h 149"/>
                  <a:gd name="T66" fmla="*/ 611 w 931"/>
                  <a:gd name="T67" fmla="*/ 88 h 149"/>
                  <a:gd name="T68" fmla="*/ 624 w 931"/>
                  <a:gd name="T69" fmla="*/ 80 h 149"/>
                  <a:gd name="T70" fmla="*/ 648 w 931"/>
                  <a:gd name="T71" fmla="*/ 61 h 149"/>
                  <a:gd name="T72" fmla="*/ 794 w 931"/>
                  <a:gd name="T73" fmla="*/ 8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31" h="149">
                    <a:moveTo>
                      <a:pt x="794" y="84"/>
                    </a:moveTo>
                    <a:cubicBezTo>
                      <a:pt x="813" y="72"/>
                      <a:pt x="931" y="14"/>
                      <a:pt x="825" y="0"/>
                    </a:cubicBezTo>
                    <a:lnTo>
                      <a:pt x="159" y="0"/>
                    </a:lnTo>
                    <a:cubicBezTo>
                      <a:pt x="149" y="12"/>
                      <a:pt x="162" y="18"/>
                      <a:pt x="143" y="29"/>
                    </a:cubicBezTo>
                    <a:cubicBezTo>
                      <a:pt x="130" y="44"/>
                      <a:pt x="133" y="39"/>
                      <a:pt x="116" y="48"/>
                    </a:cubicBezTo>
                    <a:cubicBezTo>
                      <a:pt x="108" y="46"/>
                      <a:pt x="100" y="44"/>
                      <a:pt x="91" y="42"/>
                    </a:cubicBezTo>
                    <a:cubicBezTo>
                      <a:pt x="89" y="41"/>
                      <a:pt x="83" y="40"/>
                      <a:pt x="83" y="40"/>
                    </a:cubicBezTo>
                    <a:cubicBezTo>
                      <a:pt x="76" y="40"/>
                      <a:pt x="68" y="39"/>
                      <a:pt x="62" y="42"/>
                    </a:cubicBezTo>
                    <a:cubicBezTo>
                      <a:pt x="54" y="45"/>
                      <a:pt x="46" y="61"/>
                      <a:pt x="38" y="67"/>
                    </a:cubicBezTo>
                    <a:cubicBezTo>
                      <a:pt x="32" y="71"/>
                      <a:pt x="27" y="74"/>
                      <a:pt x="22" y="77"/>
                    </a:cubicBezTo>
                    <a:cubicBezTo>
                      <a:pt x="16" y="81"/>
                      <a:pt x="5" y="86"/>
                      <a:pt x="5" y="86"/>
                    </a:cubicBezTo>
                    <a:cubicBezTo>
                      <a:pt x="9" y="95"/>
                      <a:pt x="7" y="97"/>
                      <a:pt x="0" y="105"/>
                    </a:cubicBezTo>
                    <a:cubicBezTo>
                      <a:pt x="17" y="107"/>
                      <a:pt x="22" y="107"/>
                      <a:pt x="16" y="120"/>
                    </a:cubicBezTo>
                    <a:cubicBezTo>
                      <a:pt x="27" y="122"/>
                      <a:pt x="48" y="116"/>
                      <a:pt x="59" y="115"/>
                    </a:cubicBezTo>
                    <a:cubicBezTo>
                      <a:pt x="71" y="112"/>
                      <a:pt x="73" y="117"/>
                      <a:pt x="83" y="111"/>
                    </a:cubicBezTo>
                    <a:cubicBezTo>
                      <a:pt x="89" y="96"/>
                      <a:pt x="83" y="100"/>
                      <a:pt x="97" y="96"/>
                    </a:cubicBezTo>
                    <a:cubicBezTo>
                      <a:pt x="100" y="94"/>
                      <a:pt x="103" y="93"/>
                      <a:pt x="105" y="90"/>
                    </a:cubicBezTo>
                    <a:cubicBezTo>
                      <a:pt x="106" y="88"/>
                      <a:pt x="106" y="85"/>
                      <a:pt x="108" y="84"/>
                    </a:cubicBezTo>
                    <a:cubicBezTo>
                      <a:pt x="112" y="80"/>
                      <a:pt x="140" y="69"/>
                      <a:pt x="148" y="67"/>
                    </a:cubicBezTo>
                    <a:cubicBezTo>
                      <a:pt x="160" y="52"/>
                      <a:pt x="153" y="56"/>
                      <a:pt x="167" y="52"/>
                    </a:cubicBezTo>
                    <a:cubicBezTo>
                      <a:pt x="178" y="55"/>
                      <a:pt x="179" y="62"/>
                      <a:pt x="191" y="58"/>
                    </a:cubicBezTo>
                    <a:cubicBezTo>
                      <a:pt x="199" y="52"/>
                      <a:pt x="206" y="51"/>
                      <a:pt x="215" y="46"/>
                    </a:cubicBezTo>
                    <a:cubicBezTo>
                      <a:pt x="226" y="58"/>
                      <a:pt x="217" y="46"/>
                      <a:pt x="223" y="69"/>
                    </a:cubicBezTo>
                    <a:cubicBezTo>
                      <a:pt x="226" y="79"/>
                      <a:pt x="233" y="85"/>
                      <a:pt x="237" y="94"/>
                    </a:cubicBezTo>
                    <a:cubicBezTo>
                      <a:pt x="227" y="100"/>
                      <a:pt x="229" y="104"/>
                      <a:pt x="218" y="107"/>
                    </a:cubicBezTo>
                    <a:cubicBezTo>
                      <a:pt x="207" y="120"/>
                      <a:pt x="203" y="113"/>
                      <a:pt x="188" y="109"/>
                    </a:cubicBezTo>
                    <a:cubicBezTo>
                      <a:pt x="191" y="117"/>
                      <a:pt x="200" y="127"/>
                      <a:pt x="210" y="132"/>
                    </a:cubicBezTo>
                    <a:cubicBezTo>
                      <a:pt x="218" y="114"/>
                      <a:pt x="211" y="122"/>
                      <a:pt x="231" y="113"/>
                    </a:cubicBezTo>
                    <a:cubicBezTo>
                      <a:pt x="237" y="111"/>
                      <a:pt x="248" y="105"/>
                      <a:pt x="248" y="105"/>
                    </a:cubicBezTo>
                    <a:cubicBezTo>
                      <a:pt x="248" y="100"/>
                      <a:pt x="246" y="94"/>
                      <a:pt x="250" y="90"/>
                    </a:cubicBezTo>
                    <a:cubicBezTo>
                      <a:pt x="253" y="88"/>
                      <a:pt x="254" y="96"/>
                      <a:pt x="258" y="96"/>
                    </a:cubicBezTo>
                    <a:cubicBezTo>
                      <a:pt x="262" y="97"/>
                      <a:pt x="264" y="94"/>
                      <a:pt x="266" y="92"/>
                    </a:cubicBezTo>
                    <a:cubicBezTo>
                      <a:pt x="262" y="82"/>
                      <a:pt x="252" y="77"/>
                      <a:pt x="248" y="67"/>
                    </a:cubicBezTo>
                    <a:cubicBezTo>
                      <a:pt x="250" y="63"/>
                      <a:pt x="255" y="58"/>
                      <a:pt x="253" y="54"/>
                    </a:cubicBezTo>
                    <a:cubicBezTo>
                      <a:pt x="251" y="50"/>
                      <a:pt x="248" y="42"/>
                      <a:pt x="248" y="42"/>
                    </a:cubicBezTo>
                    <a:cubicBezTo>
                      <a:pt x="256" y="32"/>
                      <a:pt x="259" y="35"/>
                      <a:pt x="266" y="44"/>
                    </a:cubicBezTo>
                    <a:cubicBezTo>
                      <a:pt x="270" y="56"/>
                      <a:pt x="276" y="61"/>
                      <a:pt x="285" y="71"/>
                    </a:cubicBezTo>
                    <a:cubicBezTo>
                      <a:pt x="281" y="81"/>
                      <a:pt x="289" y="82"/>
                      <a:pt x="277" y="88"/>
                    </a:cubicBezTo>
                    <a:cubicBezTo>
                      <a:pt x="262" y="106"/>
                      <a:pt x="278" y="83"/>
                      <a:pt x="274" y="101"/>
                    </a:cubicBezTo>
                    <a:cubicBezTo>
                      <a:pt x="274" y="105"/>
                      <a:pt x="268" y="109"/>
                      <a:pt x="266" y="113"/>
                    </a:cubicBezTo>
                    <a:cubicBezTo>
                      <a:pt x="270" y="122"/>
                      <a:pt x="268" y="125"/>
                      <a:pt x="261" y="132"/>
                    </a:cubicBezTo>
                    <a:cubicBezTo>
                      <a:pt x="268" y="149"/>
                      <a:pt x="282" y="134"/>
                      <a:pt x="296" y="130"/>
                    </a:cubicBezTo>
                    <a:cubicBezTo>
                      <a:pt x="299" y="122"/>
                      <a:pt x="295" y="119"/>
                      <a:pt x="299" y="111"/>
                    </a:cubicBezTo>
                    <a:cubicBezTo>
                      <a:pt x="296" y="105"/>
                      <a:pt x="288" y="97"/>
                      <a:pt x="299" y="92"/>
                    </a:cubicBezTo>
                    <a:cubicBezTo>
                      <a:pt x="303" y="90"/>
                      <a:pt x="315" y="88"/>
                      <a:pt x="315" y="88"/>
                    </a:cubicBezTo>
                    <a:cubicBezTo>
                      <a:pt x="326" y="91"/>
                      <a:pt x="325" y="95"/>
                      <a:pt x="331" y="103"/>
                    </a:cubicBezTo>
                    <a:cubicBezTo>
                      <a:pt x="339" y="84"/>
                      <a:pt x="331" y="90"/>
                      <a:pt x="361" y="92"/>
                    </a:cubicBezTo>
                    <a:cubicBezTo>
                      <a:pt x="355" y="76"/>
                      <a:pt x="365" y="76"/>
                      <a:pt x="382" y="73"/>
                    </a:cubicBezTo>
                    <a:cubicBezTo>
                      <a:pt x="383" y="71"/>
                      <a:pt x="387" y="57"/>
                      <a:pt x="393" y="54"/>
                    </a:cubicBezTo>
                    <a:cubicBezTo>
                      <a:pt x="398" y="52"/>
                      <a:pt x="409" y="50"/>
                      <a:pt x="409" y="50"/>
                    </a:cubicBezTo>
                    <a:cubicBezTo>
                      <a:pt x="430" y="54"/>
                      <a:pt x="413" y="58"/>
                      <a:pt x="431" y="63"/>
                    </a:cubicBezTo>
                    <a:cubicBezTo>
                      <a:pt x="433" y="61"/>
                      <a:pt x="435" y="57"/>
                      <a:pt x="439" y="56"/>
                    </a:cubicBezTo>
                    <a:cubicBezTo>
                      <a:pt x="445" y="55"/>
                      <a:pt x="452" y="61"/>
                      <a:pt x="457" y="58"/>
                    </a:cubicBezTo>
                    <a:cubicBezTo>
                      <a:pt x="461" y="57"/>
                      <a:pt x="457" y="52"/>
                      <a:pt x="455" y="50"/>
                    </a:cubicBezTo>
                    <a:cubicBezTo>
                      <a:pt x="451" y="47"/>
                      <a:pt x="444" y="47"/>
                      <a:pt x="439" y="46"/>
                    </a:cubicBezTo>
                    <a:cubicBezTo>
                      <a:pt x="436" y="45"/>
                      <a:pt x="431" y="44"/>
                      <a:pt x="431" y="44"/>
                    </a:cubicBezTo>
                    <a:cubicBezTo>
                      <a:pt x="440" y="38"/>
                      <a:pt x="443" y="36"/>
                      <a:pt x="455" y="40"/>
                    </a:cubicBezTo>
                    <a:cubicBezTo>
                      <a:pt x="461" y="38"/>
                      <a:pt x="467" y="35"/>
                      <a:pt x="474" y="35"/>
                    </a:cubicBezTo>
                    <a:cubicBezTo>
                      <a:pt x="483" y="36"/>
                      <a:pt x="511" y="43"/>
                      <a:pt x="519" y="46"/>
                    </a:cubicBezTo>
                    <a:cubicBezTo>
                      <a:pt x="527" y="49"/>
                      <a:pt x="544" y="54"/>
                      <a:pt x="544" y="54"/>
                    </a:cubicBezTo>
                    <a:cubicBezTo>
                      <a:pt x="548" y="54"/>
                      <a:pt x="560" y="52"/>
                      <a:pt x="565" y="50"/>
                    </a:cubicBezTo>
                    <a:cubicBezTo>
                      <a:pt x="570" y="47"/>
                      <a:pt x="581" y="42"/>
                      <a:pt x="581" y="42"/>
                    </a:cubicBezTo>
                    <a:cubicBezTo>
                      <a:pt x="585" y="42"/>
                      <a:pt x="598" y="44"/>
                      <a:pt x="600" y="48"/>
                    </a:cubicBezTo>
                    <a:cubicBezTo>
                      <a:pt x="603" y="55"/>
                      <a:pt x="589" y="61"/>
                      <a:pt x="584" y="63"/>
                    </a:cubicBezTo>
                    <a:cubicBezTo>
                      <a:pt x="576" y="69"/>
                      <a:pt x="568" y="69"/>
                      <a:pt x="565" y="77"/>
                    </a:cubicBezTo>
                    <a:cubicBezTo>
                      <a:pt x="568" y="86"/>
                      <a:pt x="564" y="92"/>
                      <a:pt x="568" y="101"/>
                    </a:cubicBezTo>
                    <a:cubicBezTo>
                      <a:pt x="574" y="93"/>
                      <a:pt x="577" y="91"/>
                      <a:pt x="589" y="94"/>
                    </a:cubicBezTo>
                    <a:cubicBezTo>
                      <a:pt x="595" y="108"/>
                      <a:pt x="602" y="93"/>
                      <a:pt x="611" y="88"/>
                    </a:cubicBezTo>
                    <a:cubicBezTo>
                      <a:pt x="613" y="86"/>
                      <a:pt x="613" y="83"/>
                      <a:pt x="616" y="82"/>
                    </a:cubicBezTo>
                    <a:cubicBezTo>
                      <a:pt x="618" y="80"/>
                      <a:pt x="622" y="81"/>
                      <a:pt x="624" y="80"/>
                    </a:cubicBezTo>
                    <a:cubicBezTo>
                      <a:pt x="626" y="78"/>
                      <a:pt x="626" y="75"/>
                      <a:pt x="627" y="73"/>
                    </a:cubicBezTo>
                    <a:cubicBezTo>
                      <a:pt x="632" y="65"/>
                      <a:pt x="638" y="63"/>
                      <a:pt x="648" y="61"/>
                    </a:cubicBezTo>
                    <a:cubicBezTo>
                      <a:pt x="664" y="62"/>
                      <a:pt x="684" y="69"/>
                      <a:pt x="700" y="69"/>
                    </a:cubicBezTo>
                    <a:lnTo>
                      <a:pt x="794" y="84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5" name="Freeform 227"/>
              <p:cNvSpPr>
                <a:spLocks/>
              </p:cNvSpPr>
              <p:nvPr userDrawn="1"/>
            </p:nvSpPr>
            <p:spPr bwMode="ltGray">
              <a:xfrm>
                <a:off x="971" y="91"/>
                <a:ext cx="30" cy="25"/>
              </a:xfrm>
              <a:custGeom>
                <a:avLst/>
                <a:gdLst>
                  <a:gd name="T0" fmla="*/ 3 w 31"/>
                  <a:gd name="T1" fmla="*/ 28 h 30"/>
                  <a:gd name="T2" fmla="*/ 31 w 31"/>
                  <a:gd name="T3" fmla="*/ 0 h 30"/>
                  <a:gd name="T4" fmla="*/ 19 w 31"/>
                  <a:gd name="T5" fmla="*/ 24 h 30"/>
                  <a:gd name="T6" fmla="*/ 3 w 31"/>
                  <a:gd name="T7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30">
                    <a:moveTo>
                      <a:pt x="3" y="28"/>
                    </a:moveTo>
                    <a:cubicBezTo>
                      <a:pt x="8" y="8"/>
                      <a:pt x="12" y="6"/>
                      <a:pt x="31" y="0"/>
                    </a:cubicBezTo>
                    <a:cubicBezTo>
                      <a:pt x="29" y="5"/>
                      <a:pt x="25" y="22"/>
                      <a:pt x="19" y="24"/>
                    </a:cubicBezTo>
                    <a:cubicBezTo>
                      <a:pt x="0" y="30"/>
                      <a:pt x="3" y="9"/>
                      <a:pt x="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6" name="Freeform 228"/>
              <p:cNvSpPr>
                <a:spLocks/>
              </p:cNvSpPr>
              <p:nvPr userDrawn="1"/>
            </p:nvSpPr>
            <p:spPr bwMode="ltGray">
              <a:xfrm>
                <a:off x="935" y="125"/>
                <a:ext cx="45" cy="27"/>
              </a:xfrm>
              <a:custGeom>
                <a:avLst/>
                <a:gdLst>
                  <a:gd name="T0" fmla="*/ 6 w 44"/>
                  <a:gd name="T1" fmla="*/ 32 h 32"/>
                  <a:gd name="T2" fmla="*/ 22 w 44"/>
                  <a:gd name="T3" fmla="*/ 0 h 32"/>
                  <a:gd name="T4" fmla="*/ 38 w 44"/>
                  <a:gd name="T5" fmla="*/ 4 h 32"/>
                  <a:gd name="T6" fmla="*/ 6 w 44"/>
                  <a:gd name="T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32">
                    <a:moveTo>
                      <a:pt x="6" y="32"/>
                    </a:moveTo>
                    <a:cubicBezTo>
                      <a:pt x="0" y="14"/>
                      <a:pt x="7" y="10"/>
                      <a:pt x="22" y="0"/>
                    </a:cubicBezTo>
                    <a:cubicBezTo>
                      <a:pt x="27" y="1"/>
                      <a:pt x="35" y="0"/>
                      <a:pt x="38" y="4"/>
                    </a:cubicBezTo>
                    <a:cubicBezTo>
                      <a:pt x="44" y="13"/>
                      <a:pt x="16" y="32"/>
                      <a:pt x="6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7" name="Freeform 229"/>
              <p:cNvSpPr>
                <a:spLocks/>
              </p:cNvSpPr>
              <p:nvPr userDrawn="1"/>
            </p:nvSpPr>
            <p:spPr bwMode="ltGray">
              <a:xfrm>
                <a:off x="1081" y="226"/>
                <a:ext cx="75" cy="14"/>
              </a:xfrm>
              <a:custGeom>
                <a:avLst/>
                <a:gdLst>
                  <a:gd name="T0" fmla="*/ 37 w 76"/>
                  <a:gd name="T1" fmla="*/ 18 h 18"/>
                  <a:gd name="T2" fmla="*/ 25 w 76"/>
                  <a:gd name="T3" fmla="*/ 2 h 18"/>
                  <a:gd name="T4" fmla="*/ 37 w 76"/>
                  <a:gd name="T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18">
                    <a:moveTo>
                      <a:pt x="37" y="18"/>
                    </a:moveTo>
                    <a:cubicBezTo>
                      <a:pt x="25" y="14"/>
                      <a:pt x="0" y="10"/>
                      <a:pt x="25" y="2"/>
                    </a:cubicBezTo>
                    <a:cubicBezTo>
                      <a:pt x="76" y="9"/>
                      <a:pt x="46" y="0"/>
                      <a:pt x="37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8" name="Freeform 230"/>
              <p:cNvSpPr>
                <a:spLocks/>
              </p:cNvSpPr>
              <p:nvPr userDrawn="1"/>
            </p:nvSpPr>
            <p:spPr bwMode="ltGray">
              <a:xfrm>
                <a:off x="1210" y="223"/>
                <a:ext cx="42" cy="37"/>
              </a:xfrm>
              <a:custGeom>
                <a:avLst/>
                <a:gdLst>
                  <a:gd name="T0" fmla="*/ 0 w 42"/>
                  <a:gd name="T1" fmla="*/ 21 h 44"/>
                  <a:gd name="T2" fmla="*/ 12 w 42"/>
                  <a:gd name="T3" fmla="*/ 9 h 44"/>
                  <a:gd name="T4" fmla="*/ 0 w 42"/>
                  <a:gd name="T5" fmla="*/ 2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44">
                    <a:moveTo>
                      <a:pt x="0" y="21"/>
                    </a:moveTo>
                    <a:cubicBezTo>
                      <a:pt x="4" y="17"/>
                      <a:pt x="7" y="11"/>
                      <a:pt x="12" y="9"/>
                    </a:cubicBezTo>
                    <a:cubicBezTo>
                      <a:pt x="42" y="0"/>
                      <a:pt x="23" y="44"/>
                      <a:pt x="0" y="2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9" name="Freeform 231"/>
              <p:cNvSpPr>
                <a:spLocks/>
              </p:cNvSpPr>
              <p:nvPr userDrawn="1"/>
            </p:nvSpPr>
            <p:spPr bwMode="ltGray">
              <a:xfrm>
                <a:off x="865" y="123"/>
                <a:ext cx="33" cy="24"/>
              </a:xfrm>
              <a:custGeom>
                <a:avLst/>
                <a:gdLst>
                  <a:gd name="T0" fmla="*/ 7 w 31"/>
                  <a:gd name="T1" fmla="*/ 22 h 30"/>
                  <a:gd name="T2" fmla="*/ 31 w 31"/>
                  <a:gd name="T3" fmla="*/ 10 h 30"/>
                  <a:gd name="T4" fmla="*/ 7 w 31"/>
                  <a:gd name="T5" fmla="*/ 2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30">
                    <a:moveTo>
                      <a:pt x="7" y="22"/>
                    </a:moveTo>
                    <a:cubicBezTo>
                      <a:pt x="0" y="0"/>
                      <a:pt x="15" y="6"/>
                      <a:pt x="31" y="10"/>
                    </a:cubicBezTo>
                    <a:cubicBezTo>
                      <a:pt x="14" y="16"/>
                      <a:pt x="15" y="30"/>
                      <a:pt x="7" y="2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2760" name="Group 232"/>
            <p:cNvGrpSpPr>
              <a:grpSpLocks/>
            </p:cNvGrpSpPr>
            <p:nvPr userDrawn="1"/>
          </p:nvGrpSpPr>
          <p:grpSpPr bwMode="auto">
            <a:xfrm>
              <a:off x="7" y="6"/>
              <a:ext cx="5739" cy="1022"/>
              <a:chOff x="1056" y="111"/>
              <a:chExt cx="2448" cy="418"/>
            </a:xfrm>
          </p:grpSpPr>
          <p:sp>
            <p:nvSpPr>
              <p:cNvPr id="22761" name="Line 233"/>
              <p:cNvSpPr>
                <a:spLocks noChangeShapeType="1"/>
              </p:cNvSpPr>
              <p:nvPr/>
            </p:nvSpPr>
            <p:spPr bwMode="white">
              <a:xfrm>
                <a:off x="1056" y="332"/>
                <a:ext cx="2448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2" name="Line 234"/>
              <p:cNvSpPr>
                <a:spLocks noChangeShapeType="1"/>
              </p:cNvSpPr>
              <p:nvPr/>
            </p:nvSpPr>
            <p:spPr bwMode="white">
              <a:xfrm>
                <a:off x="1254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3" name="Line 235"/>
              <p:cNvSpPr>
                <a:spLocks noChangeShapeType="1"/>
              </p:cNvSpPr>
              <p:nvPr/>
            </p:nvSpPr>
            <p:spPr bwMode="white">
              <a:xfrm>
                <a:off x="1482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4" name="Line 236"/>
              <p:cNvSpPr>
                <a:spLocks noChangeShapeType="1"/>
              </p:cNvSpPr>
              <p:nvPr/>
            </p:nvSpPr>
            <p:spPr bwMode="white">
              <a:xfrm>
                <a:off x="1710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5" name="Line 237"/>
              <p:cNvSpPr>
                <a:spLocks noChangeShapeType="1"/>
              </p:cNvSpPr>
              <p:nvPr/>
            </p:nvSpPr>
            <p:spPr bwMode="white">
              <a:xfrm>
                <a:off x="1938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6" name="Line 238"/>
              <p:cNvSpPr>
                <a:spLocks noChangeShapeType="1"/>
              </p:cNvSpPr>
              <p:nvPr/>
            </p:nvSpPr>
            <p:spPr bwMode="white">
              <a:xfrm>
                <a:off x="2166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7" name="Line 239"/>
              <p:cNvSpPr>
                <a:spLocks noChangeShapeType="1"/>
              </p:cNvSpPr>
              <p:nvPr/>
            </p:nvSpPr>
            <p:spPr bwMode="white">
              <a:xfrm>
                <a:off x="2394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8" name="Line 240"/>
              <p:cNvSpPr>
                <a:spLocks noChangeShapeType="1"/>
              </p:cNvSpPr>
              <p:nvPr/>
            </p:nvSpPr>
            <p:spPr bwMode="white">
              <a:xfrm>
                <a:off x="2622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9" name="Line 241"/>
              <p:cNvSpPr>
                <a:spLocks noChangeShapeType="1"/>
              </p:cNvSpPr>
              <p:nvPr/>
            </p:nvSpPr>
            <p:spPr bwMode="white">
              <a:xfrm>
                <a:off x="2850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0" name="Line 242"/>
              <p:cNvSpPr>
                <a:spLocks noChangeShapeType="1"/>
              </p:cNvSpPr>
              <p:nvPr/>
            </p:nvSpPr>
            <p:spPr bwMode="white">
              <a:xfrm>
                <a:off x="3078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1" name="Line 243"/>
              <p:cNvSpPr>
                <a:spLocks noChangeShapeType="1"/>
              </p:cNvSpPr>
              <p:nvPr/>
            </p:nvSpPr>
            <p:spPr bwMode="white">
              <a:xfrm>
                <a:off x="3306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2772" name="Group 244"/>
            <p:cNvGrpSpPr>
              <a:grpSpLocks/>
            </p:cNvGrpSpPr>
            <p:nvPr userDrawn="1"/>
          </p:nvGrpSpPr>
          <p:grpSpPr bwMode="auto">
            <a:xfrm>
              <a:off x="363" y="1"/>
              <a:ext cx="4919" cy="1034"/>
              <a:chOff x="1208" y="109"/>
              <a:chExt cx="2098" cy="423"/>
            </a:xfrm>
          </p:grpSpPr>
          <p:sp>
            <p:nvSpPr>
              <p:cNvPr id="22773" name="Line 245"/>
              <p:cNvSpPr>
                <a:spLocks noChangeShapeType="1"/>
              </p:cNvSpPr>
              <p:nvPr/>
            </p:nvSpPr>
            <p:spPr bwMode="ltGray">
              <a:xfrm>
                <a:off x="2850" y="110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4" name="Line 246"/>
              <p:cNvSpPr>
                <a:spLocks noChangeShapeType="1"/>
              </p:cNvSpPr>
              <p:nvPr/>
            </p:nvSpPr>
            <p:spPr bwMode="ltGray">
              <a:xfrm>
                <a:off x="2972" y="332"/>
                <a:ext cx="7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5" name="Line 247"/>
              <p:cNvSpPr>
                <a:spLocks noChangeShapeType="1"/>
              </p:cNvSpPr>
              <p:nvPr/>
            </p:nvSpPr>
            <p:spPr bwMode="ltGray">
              <a:xfrm>
                <a:off x="3078" y="350"/>
                <a:ext cx="0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6" name="Line 248"/>
              <p:cNvSpPr>
                <a:spLocks noChangeShapeType="1"/>
              </p:cNvSpPr>
              <p:nvPr/>
            </p:nvSpPr>
            <p:spPr bwMode="ltGray">
              <a:xfrm>
                <a:off x="3306" y="450"/>
                <a:ext cx="0" cy="79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7" name="Line 249"/>
              <p:cNvSpPr>
                <a:spLocks noChangeShapeType="1"/>
              </p:cNvSpPr>
              <p:nvPr/>
            </p:nvSpPr>
            <p:spPr bwMode="ltGray">
              <a:xfrm>
                <a:off x="2166" y="114"/>
                <a:ext cx="0" cy="6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8" name="Line 250"/>
              <p:cNvSpPr>
                <a:spLocks noChangeShapeType="1"/>
              </p:cNvSpPr>
              <p:nvPr/>
            </p:nvSpPr>
            <p:spPr bwMode="ltGray">
              <a:xfrm>
                <a:off x="1938" y="111"/>
                <a:ext cx="0" cy="33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9" name="Line 251"/>
              <p:cNvSpPr>
                <a:spLocks noChangeShapeType="1"/>
              </p:cNvSpPr>
              <p:nvPr/>
            </p:nvSpPr>
            <p:spPr bwMode="ltGray">
              <a:xfrm flipH="1">
                <a:off x="1912" y="332"/>
                <a:ext cx="6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0" name="Line 252"/>
              <p:cNvSpPr>
                <a:spLocks noChangeShapeType="1"/>
              </p:cNvSpPr>
              <p:nvPr/>
            </p:nvSpPr>
            <p:spPr bwMode="ltGray">
              <a:xfrm>
                <a:off x="1778" y="33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1" name="Line 253"/>
              <p:cNvSpPr>
                <a:spLocks noChangeShapeType="1"/>
              </p:cNvSpPr>
              <p:nvPr/>
            </p:nvSpPr>
            <p:spPr bwMode="ltGray">
              <a:xfrm flipH="1">
                <a:off x="1578" y="332"/>
                <a:ext cx="8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2" name="Line 254"/>
              <p:cNvSpPr>
                <a:spLocks noChangeShapeType="1"/>
              </p:cNvSpPr>
              <p:nvPr/>
            </p:nvSpPr>
            <p:spPr bwMode="ltGray">
              <a:xfrm>
                <a:off x="1208" y="33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3" name="Line 255"/>
              <p:cNvSpPr>
                <a:spLocks noChangeShapeType="1"/>
              </p:cNvSpPr>
              <p:nvPr/>
            </p:nvSpPr>
            <p:spPr bwMode="ltGray">
              <a:xfrm>
                <a:off x="1480" y="234"/>
                <a:ext cx="0" cy="29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4" name="Line 256"/>
              <p:cNvSpPr>
                <a:spLocks noChangeShapeType="1"/>
              </p:cNvSpPr>
              <p:nvPr/>
            </p:nvSpPr>
            <p:spPr bwMode="ltGray">
              <a:xfrm>
                <a:off x="1254" y="252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5" name="Line 257"/>
              <p:cNvSpPr>
                <a:spLocks noChangeShapeType="1"/>
              </p:cNvSpPr>
              <p:nvPr/>
            </p:nvSpPr>
            <p:spPr bwMode="ltGray">
              <a:xfrm flipH="1" flipV="1">
                <a:off x="1482" y="109"/>
                <a:ext cx="0" cy="2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6" name="Line 258"/>
              <p:cNvSpPr>
                <a:spLocks noChangeShapeType="1"/>
              </p:cNvSpPr>
              <p:nvPr/>
            </p:nvSpPr>
            <p:spPr bwMode="ltGray">
              <a:xfrm>
                <a:off x="1710" y="1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7" name="Line 259"/>
              <p:cNvSpPr>
                <a:spLocks noChangeShapeType="1"/>
              </p:cNvSpPr>
              <p:nvPr/>
            </p:nvSpPr>
            <p:spPr bwMode="ltGray">
              <a:xfrm flipV="1">
                <a:off x="1710" y="111"/>
                <a:ext cx="0" cy="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8084" y="47625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28775"/>
            <a:ext cx="10363200" cy="463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 smtClean="0"/>
          </a:p>
          <a:p>
            <a:pPr lvl="1"/>
            <a:endParaRPr lang="zh-CN" altLang="en-US" smtClean="0"/>
          </a:p>
          <a:p>
            <a:pPr lvl="2"/>
            <a:endParaRPr lang="zh-CN" altLang="en-US" smtClean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246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694" name="Text Box 166"/>
          <p:cNvSpPr txBox="1">
            <a:spLocks noChangeArrowheads="1"/>
          </p:cNvSpPr>
          <p:nvPr userDrawn="1"/>
        </p:nvSpPr>
        <p:spPr bwMode="auto">
          <a:xfrm>
            <a:off x="8940800" y="6477000"/>
            <a:ext cx="233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08CB7E-A572-46A1-B3C8-7E900EE74695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2699" name="Picture 171" descr="pic_index2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3790951" cy="50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700" name="Text Box 172"/>
          <p:cNvSpPr txBox="1">
            <a:spLocks noChangeArrowheads="1"/>
          </p:cNvSpPr>
          <p:nvPr userDrawn="1"/>
        </p:nvSpPr>
        <p:spPr bwMode="auto">
          <a:xfrm>
            <a:off x="5039784" y="-5599"/>
            <a:ext cx="7152216" cy="50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7200" bIns="97200" anchor="b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N Helvetica Narrow" charset="0"/>
                <a:ea typeface="华文行楷" panose="02010800040101010101" pitchFamily="2" charset="-122"/>
                <a:cs typeface="+mn-cs"/>
              </a:rPr>
              <a:t>邓光军                            </a:t>
            </a: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N Helvetica Narrow" charset="0"/>
                <a:ea typeface="华文行楷" panose="0201080004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N Helvetica Narrow" charset="0"/>
                <a:ea typeface="华文行楷" panose="02010800040101010101" pitchFamily="2" charset="-122"/>
                <a:cs typeface="+mn-cs"/>
              </a:rPr>
              <a:t>Finance</a:t>
            </a:r>
          </a:p>
        </p:txBody>
      </p:sp>
    </p:spTree>
    <p:extLst>
      <p:ext uri="{BB962C8B-B14F-4D97-AF65-F5344CB8AC3E}">
        <p14:creationId xmlns:p14="http://schemas.microsoft.com/office/powerpoint/2010/main" val="176611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kumimoji="1" sz="44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7"/>
        </a:buBlip>
        <a:defRPr kumimoji="1" sz="28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anose="05000000000000000000" pitchFamily="2" charset="2"/>
        <a:buChar char="Ø"/>
        <a:defRPr kumimoji="1" sz="2400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0066"/>
        </a:buClr>
        <a:buFont typeface="Times New Roman" panose="02020603050405020304" pitchFamily="18" charset="0"/>
        <a:buChar char="—"/>
        <a:defRPr kumimoji="1" sz="2000" b="1" kern="1200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b="1" kern="1200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2000" b="1" kern="1200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01" name="Group 173"/>
          <p:cNvGrpSpPr>
            <a:grpSpLocks/>
          </p:cNvGrpSpPr>
          <p:nvPr userDrawn="1"/>
        </p:nvGrpSpPr>
        <p:grpSpPr bwMode="auto">
          <a:xfrm>
            <a:off x="3790952" y="-12700"/>
            <a:ext cx="8401049" cy="522288"/>
            <a:chOff x="0" y="-9"/>
            <a:chExt cx="5760" cy="1045"/>
          </a:xfrm>
        </p:grpSpPr>
        <p:sp>
          <p:nvSpPr>
            <p:cNvPr id="22702" name="Freeform 174"/>
            <p:cNvSpPr>
              <a:spLocks/>
            </p:cNvSpPr>
            <p:nvPr userDrawn="1"/>
          </p:nvSpPr>
          <p:spPr bwMode="ltGray">
            <a:xfrm>
              <a:off x="0" y="4"/>
              <a:ext cx="5760" cy="1032"/>
            </a:xfrm>
            <a:custGeom>
              <a:avLst/>
              <a:gdLst>
                <a:gd name="T0" fmla="*/ 4848 w 4848"/>
                <a:gd name="T1" fmla="*/ 432 h 432"/>
                <a:gd name="T2" fmla="*/ 0 w 4848"/>
                <a:gd name="T3" fmla="*/ 432 h 432"/>
                <a:gd name="T4" fmla="*/ 0 w 4848"/>
                <a:gd name="T5" fmla="*/ 0 h 432"/>
                <a:gd name="T6" fmla="*/ 4848 w 4848"/>
                <a:gd name="T7" fmla="*/ 0 h 432"/>
                <a:gd name="T8" fmla="*/ 4848 w 4848"/>
                <a:gd name="T9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48" h="432">
                  <a:moveTo>
                    <a:pt x="4848" y="432"/>
                  </a:moveTo>
                  <a:lnTo>
                    <a:pt x="0" y="432"/>
                  </a:lnTo>
                  <a:lnTo>
                    <a:pt x="0" y="0"/>
                  </a:lnTo>
                  <a:lnTo>
                    <a:pt x="4848" y="0"/>
                  </a:lnTo>
                  <a:lnTo>
                    <a:pt x="4848" y="432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2703" name="Group 175"/>
            <p:cNvGrpSpPr>
              <a:grpSpLocks/>
            </p:cNvGrpSpPr>
            <p:nvPr userDrawn="1"/>
          </p:nvGrpSpPr>
          <p:grpSpPr bwMode="auto">
            <a:xfrm>
              <a:off x="333" y="-9"/>
              <a:ext cx="5176" cy="1044"/>
              <a:chOff x="333" y="-9"/>
              <a:chExt cx="5176" cy="1044"/>
            </a:xfrm>
          </p:grpSpPr>
          <p:sp>
            <p:nvSpPr>
              <p:cNvPr id="22704" name="Freeform 176"/>
              <p:cNvSpPr>
                <a:spLocks/>
              </p:cNvSpPr>
              <p:nvPr userDrawn="1"/>
            </p:nvSpPr>
            <p:spPr bwMode="ltGray">
              <a:xfrm>
                <a:off x="3230" y="949"/>
                <a:ext cx="17" cy="20"/>
              </a:xfrm>
              <a:custGeom>
                <a:avLst/>
                <a:gdLst>
                  <a:gd name="T0" fmla="*/ 5 w 15"/>
                  <a:gd name="T1" fmla="*/ 11 h 23"/>
                  <a:gd name="T2" fmla="*/ 15 w 15"/>
                  <a:gd name="T3" fmla="*/ 5 h 23"/>
                  <a:gd name="T4" fmla="*/ 13 w 15"/>
                  <a:gd name="T5" fmla="*/ 17 h 23"/>
                  <a:gd name="T6" fmla="*/ 5 w 15"/>
                  <a:gd name="T7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23">
                    <a:moveTo>
                      <a:pt x="5" y="11"/>
                    </a:moveTo>
                    <a:cubicBezTo>
                      <a:pt x="2" y="1"/>
                      <a:pt x="7" y="0"/>
                      <a:pt x="15" y="5"/>
                    </a:cubicBezTo>
                    <a:cubicBezTo>
                      <a:pt x="14" y="9"/>
                      <a:pt x="15" y="13"/>
                      <a:pt x="13" y="17"/>
                    </a:cubicBezTo>
                    <a:cubicBezTo>
                      <a:pt x="9" y="23"/>
                      <a:pt x="0" y="16"/>
                      <a:pt x="5" y="1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05" name="Freeform 177"/>
              <p:cNvSpPr>
                <a:spLocks/>
              </p:cNvSpPr>
              <p:nvPr userDrawn="1"/>
            </p:nvSpPr>
            <p:spPr bwMode="ltGray">
              <a:xfrm>
                <a:off x="3406" y="1015"/>
                <a:ext cx="21" cy="20"/>
              </a:xfrm>
              <a:custGeom>
                <a:avLst/>
                <a:gdLst>
                  <a:gd name="T0" fmla="*/ 3 w 20"/>
                  <a:gd name="T1" fmla="*/ 13 h 23"/>
                  <a:gd name="T2" fmla="*/ 11 w 20"/>
                  <a:gd name="T3" fmla="*/ 3 h 23"/>
                  <a:gd name="T4" fmla="*/ 7 w 20"/>
                  <a:gd name="T5" fmla="*/ 19 h 23"/>
                  <a:gd name="T6" fmla="*/ 3 w 20"/>
                  <a:gd name="T7" fmla="*/ 1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23">
                    <a:moveTo>
                      <a:pt x="3" y="13"/>
                    </a:moveTo>
                    <a:cubicBezTo>
                      <a:pt x="0" y="5"/>
                      <a:pt x="2" y="0"/>
                      <a:pt x="11" y="3"/>
                    </a:cubicBezTo>
                    <a:cubicBezTo>
                      <a:pt x="16" y="10"/>
                      <a:pt x="20" y="23"/>
                      <a:pt x="7" y="19"/>
                    </a:cubicBezTo>
                    <a:cubicBezTo>
                      <a:pt x="6" y="17"/>
                      <a:pt x="3" y="13"/>
                      <a:pt x="3" y="1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06" name="Freeform 178"/>
              <p:cNvSpPr>
                <a:spLocks/>
              </p:cNvSpPr>
              <p:nvPr userDrawn="1"/>
            </p:nvSpPr>
            <p:spPr bwMode="ltGray">
              <a:xfrm>
                <a:off x="2909" y="908"/>
                <a:ext cx="31" cy="34"/>
              </a:xfrm>
              <a:custGeom>
                <a:avLst/>
                <a:gdLst>
                  <a:gd name="T0" fmla="*/ 16 w 30"/>
                  <a:gd name="T1" fmla="*/ 33 h 42"/>
                  <a:gd name="T2" fmla="*/ 8 w 30"/>
                  <a:gd name="T3" fmla="*/ 21 h 42"/>
                  <a:gd name="T4" fmla="*/ 0 w 30"/>
                  <a:gd name="T5" fmla="*/ 9 h 42"/>
                  <a:gd name="T6" fmla="*/ 16 w 30"/>
                  <a:gd name="T7" fmla="*/ 3 h 42"/>
                  <a:gd name="T8" fmla="*/ 30 w 30"/>
                  <a:gd name="T9" fmla="*/ 23 h 42"/>
                  <a:gd name="T10" fmla="*/ 28 w 30"/>
                  <a:gd name="T11" fmla="*/ 31 h 42"/>
                  <a:gd name="T12" fmla="*/ 16 w 30"/>
                  <a:gd name="T13" fmla="*/ 3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42">
                    <a:moveTo>
                      <a:pt x="16" y="33"/>
                    </a:moveTo>
                    <a:cubicBezTo>
                      <a:pt x="3" y="20"/>
                      <a:pt x="15" y="34"/>
                      <a:pt x="8" y="21"/>
                    </a:cubicBezTo>
                    <a:cubicBezTo>
                      <a:pt x="6" y="17"/>
                      <a:pt x="0" y="9"/>
                      <a:pt x="0" y="9"/>
                    </a:cubicBezTo>
                    <a:cubicBezTo>
                      <a:pt x="5" y="1"/>
                      <a:pt x="7" y="0"/>
                      <a:pt x="16" y="3"/>
                    </a:cubicBezTo>
                    <a:cubicBezTo>
                      <a:pt x="25" y="16"/>
                      <a:pt x="10" y="16"/>
                      <a:pt x="30" y="23"/>
                    </a:cubicBezTo>
                    <a:cubicBezTo>
                      <a:pt x="29" y="26"/>
                      <a:pt x="30" y="29"/>
                      <a:pt x="28" y="31"/>
                    </a:cubicBezTo>
                    <a:cubicBezTo>
                      <a:pt x="15" y="42"/>
                      <a:pt x="16" y="38"/>
                      <a:pt x="16" y="3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07" name="Freeform 179"/>
              <p:cNvSpPr>
                <a:spLocks/>
              </p:cNvSpPr>
              <p:nvPr userDrawn="1"/>
            </p:nvSpPr>
            <p:spPr bwMode="ltGray">
              <a:xfrm>
                <a:off x="2551" y="940"/>
                <a:ext cx="25" cy="12"/>
              </a:xfrm>
              <a:custGeom>
                <a:avLst/>
                <a:gdLst>
                  <a:gd name="T0" fmla="*/ 15 w 25"/>
                  <a:gd name="T1" fmla="*/ 16 h 16"/>
                  <a:gd name="T2" fmla="*/ 3 w 25"/>
                  <a:gd name="T3" fmla="*/ 8 h 16"/>
                  <a:gd name="T4" fmla="*/ 15 w 25"/>
                  <a:gd name="T5" fmla="*/ 0 h 16"/>
                  <a:gd name="T6" fmla="*/ 15 w 25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16">
                    <a:moveTo>
                      <a:pt x="15" y="16"/>
                    </a:moveTo>
                    <a:cubicBezTo>
                      <a:pt x="10" y="15"/>
                      <a:pt x="0" y="12"/>
                      <a:pt x="3" y="8"/>
                    </a:cubicBezTo>
                    <a:cubicBezTo>
                      <a:pt x="6" y="4"/>
                      <a:pt x="15" y="0"/>
                      <a:pt x="15" y="0"/>
                    </a:cubicBezTo>
                    <a:cubicBezTo>
                      <a:pt x="17" y="3"/>
                      <a:pt x="25" y="16"/>
                      <a:pt x="15" y="1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08" name="Freeform 180"/>
              <p:cNvSpPr>
                <a:spLocks/>
              </p:cNvSpPr>
              <p:nvPr userDrawn="1"/>
            </p:nvSpPr>
            <p:spPr bwMode="ltGray">
              <a:xfrm>
                <a:off x="2443" y="954"/>
                <a:ext cx="65" cy="39"/>
              </a:xfrm>
              <a:custGeom>
                <a:avLst/>
                <a:gdLst>
                  <a:gd name="T0" fmla="*/ 14 w 65"/>
                  <a:gd name="T1" fmla="*/ 24 h 46"/>
                  <a:gd name="T2" fmla="*/ 30 w 65"/>
                  <a:gd name="T3" fmla="*/ 4 h 46"/>
                  <a:gd name="T4" fmla="*/ 42 w 65"/>
                  <a:gd name="T5" fmla="*/ 0 h 46"/>
                  <a:gd name="T6" fmla="*/ 58 w 65"/>
                  <a:gd name="T7" fmla="*/ 12 h 46"/>
                  <a:gd name="T8" fmla="*/ 32 w 65"/>
                  <a:gd name="T9" fmla="*/ 26 h 46"/>
                  <a:gd name="T10" fmla="*/ 12 w 65"/>
                  <a:gd name="T11" fmla="*/ 46 h 46"/>
                  <a:gd name="T12" fmla="*/ 8 w 65"/>
                  <a:gd name="T13" fmla="*/ 20 h 46"/>
                  <a:gd name="T14" fmla="*/ 12 w 65"/>
                  <a:gd name="T15" fmla="*/ 14 h 46"/>
                  <a:gd name="T16" fmla="*/ 14 w 65"/>
                  <a:gd name="T17" fmla="*/ 2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46">
                    <a:moveTo>
                      <a:pt x="14" y="24"/>
                    </a:moveTo>
                    <a:cubicBezTo>
                      <a:pt x="18" y="13"/>
                      <a:pt x="16" y="9"/>
                      <a:pt x="30" y="4"/>
                    </a:cubicBezTo>
                    <a:cubicBezTo>
                      <a:pt x="34" y="3"/>
                      <a:pt x="42" y="0"/>
                      <a:pt x="42" y="0"/>
                    </a:cubicBezTo>
                    <a:cubicBezTo>
                      <a:pt x="50" y="1"/>
                      <a:pt x="65" y="0"/>
                      <a:pt x="58" y="12"/>
                    </a:cubicBezTo>
                    <a:cubicBezTo>
                      <a:pt x="53" y="21"/>
                      <a:pt x="40" y="21"/>
                      <a:pt x="32" y="26"/>
                    </a:cubicBezTo>
                    <a:cubicBezTo>
                      <a:pt x="26" y="35"/>
                      <a:pt x="23" y="42"/>
                      <a:pt x="12" y="46"/>
                    </a:cubicBezTo>
                    <a:cubicBezTo>
                      <a:pt x="0" y="42"/>
                      <a:pt x="5" y="30"/>
                      <a:pt x="8" y="20"/>
                    </a:cubicBezTo>
                    <a:cubicBezTo>
                      <a:pt x="9" y="18"/>
                      <a:pt x="10" y="13"/>
                      <a:pt x="12" y="14"/>
                    </a:cubicBezTo>
                    <a:cubicBezTo>
                      <a:pt x="15" y="16"/>
                      <a:pt x="13" y="21"/>
                      <a:pt x="14" y="2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09" name="Freeform 181"/>
              <p:cNvSpPr>
                <a:spLocks/>
              </p:cNvSpPr>
              <p:nvPr userDrawn="1"/>
            </p:nvSpPr>
            <p:spPr bwMode="ltGray">
              <a:xfrm>
                <a:off x="2375" y="952"/>
                <a:ext cx="68" cy="39"/>
              </a:xfrm>
              <a:custGeom>
                <a:avLst/>
                <a:gdLst>
                  <a:gd name="T0" fmla="*/ 0 w 69"/>
                  <a:gd name="T1" fmla="*/ 31 h 47"/>
                  <a:gd name="T2" fmla="*/ 18 w 69"/>
                  <a:gd name="T3" fmla="*/ 25 h 47"/>
                  <a:gd name="T4" fmla="*/ 52 w 69"/>
                  <a:gd name="T5" fmla="*/ 1 h 47"/>
                  <a:gd name="T6" fmla="*/ 64 w 69"/>
                  <a:gd name="T7" fmla="*/ 3 h 47"/>
                  <a:gd name="T8" fmla="*/ 50 w 69"/>
                  <a:gd name="T9" fmla="*/ 19 h 47"/>
                  <a:gd name="T10" fmla="*/ 28 w 69"/>
                  <a:gd name="T11" fmla="*/ 33 h 47"/>
                  <a:gd name="T12" fmla="*/ 22 w 69"/>
                  <a:gd name="T13" fmla="*/ 47 h 47"/>
                  <a:gd name="T14" fmla="*/ 16 w 69"/>
                  <a:gd name="T15" fmla="*/ 45 h 47"/>
                  <a:gd name="T16" fmla="*/ 12 w 69"/>
                  <a:gd name="T17" fmla="*/ 39 h 47"/>
                  <a:gd name="T18" fmla="*/ 0 w 69"/>
                  <a:gd name="T19" fmla="*/ 35 h 47"/>
                  <a:gd name="T20" fmla="*/ 0 w 69"/>
                  <a:gd name="T21" fmla="*/ 3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47">
                    <a:moveTo>
                      <a:pt x="0" y="31"/>
                    </a:moveTo>
                    <a:cubicBezTo>
                      <a:pt x="7" y="24"/>
                      <a:pt x="9" y="22"/>
                      <a:pt x="18" y="25"/>
                    </a:cubicBezTo>
                    <a:cubicBezTo>
                      <a:pt x="25" y="4"/>
                      <a:pt x="36" y="12"/>
                      <a:pt x="52" y="1"/>
                    </a:cubicBezTo>
                    <a:cubicBezTo>
                      <a:pt x="56" y="2"/>
                      <a:pt x="61" y="0"/>
                      <a:pt x="64" y="3"/>
                    </a:cubicBezTo>
                    <a:cubicBezTo>
                      <a:pt x="69" y="8"/>
                      <a:pt x="50" y="19"/>
                      <a:pt x="50" y="19"/>
                    </a:cubicBezTo>
                    <a:cubicBezTo>
                      <a:pt x="46" y="31"/>
                      <a:pt x="35" y="22"/>
                      <a:pt x="28" y="33"/>
                    </a:cubicBezTo>
                    <a:cubicBezTo>
                      <a:pt x="31" y="41"/>
                      <a:pt x="31" y="44"/>
                      <a:pt x="22" y="47"/>
                    </a:cubicBezTo>
                    <a:cubicBezTo>
                      <a:pt x="20" y="46"/>
                      <a:pt x="18" y="46"/>
                      <a:pt x="16" y="45"/>
                    </a:cubicBezTo>
                    <a:cubicBezTo>
                      <a:pt x="14" y="43"/>
                      <a:pt x="14" y="40"/>
                      <a:pt x="12" y="39"/>
                    </a:cubicBezTo>
                    <a:cubicBezTo>
                      <a:pt x="8" y="37"/>
                      <a:pt x="0" y="35"/>
                      <a:pt x="0" y="35"/>
                    </a:cubicBezTo>
                    <a:cubicBezTo>
                      <a:pt x="2" y="26"/>
                      <a:pt x="3" y="25"/>
                      <a:pt x="0" y="3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0" name="Freeform 182"/>
              <p:cNvSpPr>
                <a:spLocks/>
              </p:cNvSpPr>
              <p:nvPr userDrawn="1"/>
            </p:nvSpPr>
            <p:spPr bwMode="ltGray">
              <a:xfrm>
                <a:off x="2007" y="739"/>
                <a:ext cx="354" cy="228"/>
              </a:xfrm>
              <a:custGeom>
                <a:avLst/>
                <a:gdLst>
                  <a:gd name="T0" fmla="*/ 10 w 355"/>
                  <a:gd name="T1" fmla="*/ 4 h 277"/>
                  <a:gd name="T2" fmla="*/ 36 w 355"/>
                  <a:gd name="T3" fmla="*/ 18 h 277"/>
                  <a:gd name="T4" fmla="*/ 46 w 355"/>
                  <a:gd name="T5" fmla="*/ 30 h 277"/>
                  <a:gd name="T6" fmla="*/ 76 w 355"/>
                  <a:gd name="T7" fmla="*/ 52 h 277"/>
                  <a:gd name="T8" fmla="*/ 92 w 355"/>
                  <a:gd name="T9" fmla="*/ 66 h 277"/>
                  <a:gd name="T10" fmla="*/ 122 w 355"/>
                  <a:gd name="T11" fmla="*/ 98 h 277"/>
                  <a:gd name="T12" fmla="*/ 136 w 355"/>
                  <a:gd name="T13" fmla="*/ 128 h 277"/>
                  <a:gd name="T14" fmla="*/ 148 w 355"/>
                  <a:gd name="T15" fmla="*/ 132 h 277"/>
                  <a:gd name="T16" fmla="*/ 154 w 355"/>
                  <a:gd name="T17" fmla="*/ 150 h 277"/>
                  <a:gd name="T18" fmla="*/ 176 w 355"/>
                  <a:gd name="T19" fmla="*/ 152 h 277"/>
                  <a:gd name="T20" fmla="*/ 170 w 355"/>
                  <a:gd name="T21" fmla="*/ 196 h 277"/>
                  <a:gd name="T22" fmla="*/ 180 w 355"/>
                  <a:gd name="T23" fmla="*/ 224 h 277"/>
                  <a:gd name="T24" fmla="*/ 198 w 355"/>
                  <a:gd name="T25" fmla="*/ 232 h 277"/>
                  <a:gd name="T26" fmla="*/ 216 w 355"/>
                  <a:gd name="T27" fmla="*/ 234 h 277"/>
                  <a:gd name="T28" fmla="*/ 236 w 355"/>
                  <a:gd name="T29" fmla="*/ 242 h 277"/>
                  <a:gd name="T30" fmla="*/ 254 w 355"/>
                  <a:gd name="T31" fmla="*/ 236 h 277"/>
                  <a:gd name="T32" fmla="*/ 272 w 355"/>
                  <a:gd name="T33" fmla="*/ 248 h 277"/>
                  <a:gd name="T34" fmla="*/ 296 w 355"/>
                  <a:gd name="T35" fmla="*/ 256 h 277"/>
                  <a:gd name="T36" fmla="*/ 314 w 355"/>
                  <a:gd name="T37" fmla="*/ 264 h 277"/>
                  <a:gd name="T38" fmla="*/ 352 w 355"/>
                  <a:gd name="T39" fmla="*/ 266 h 277"/>
                  <a:gd name="T40" fmla="*/ 342 w 355"/>
                  <a:gd name="T41" fmla="*/ 274 h 277"/>
                  <a:gd name="T42" fmla="*/ 322 w 355"/>
                  <a:gd name="T43" fmla="*/ 272 h 277"/>
                  <a:gd name="T44" fmla="*/ 300 w 355"/>
                  <a:gd name="T45" fmla="*/ 270 h 277"/>
                  <a:gd name="T46" fmla="*/ 288 w 355"/>
                  <a:gd name="T47" fmla="*/ 266 h 277"/>
                  <a:gd name="T48" fmla="*/ 252 w 355"/>
                  <a:gd name="T49" fmla="*/ 264 h 277"/>
                  <a:gd name="T50" fmla="*/ 234 w 355"/>
                  <a:gd name="T51" fmla="*/ 260 h 277"/>
                  <a:gd name="T52" fmla="*/ 172 w 355"/>
                  <a:gd name="T53" fmla="*/ 242 h 277"/>
                  <a:gd name="T54" fmla="*/ 160 w 355"/>
                  <a:gd name="T55" fmla="*/ 216 h 277"/>
                  <a:gd name="T56" fmla="*/ 126 w 355"/>
                  <a:gd name="T57" fmla="*/ 200 h 277"/>
                  <a:gd name="T58" fmla="*/ 108 w 355"/>
                  <a:gd name="T59" fmla="*/ 186 h 277"/>
                  <a:gd name="T60" fmla="*/ 94 w 355"/>
                  <a:gd name="T61" fmla="*/ 158 h 277"/>
                  <a:gd name="T62" fmla="*/ 68 w 355"/>
                  <a:gd name="T63" fmla="*/ 108 h 277"/>
                  <a:gd name="T64" fmla="*/ 64 w 355"/>
                  <a:gd name="T65" fmla="*/ 102 h 277"/>
                  <a:gd name="T66" fmla="*/ 58 w 355"/>
                  <a:gd name="T67" fmla="*/ 100 h 277"/>
                  <a:gd name="T68" fmla="*/ 54 w 355"/>
                  <a:gd name="T69" fmla="*/ 88 h 277"/>
                  <a:gd name="T70" fmla="*/ 38 w 355"/>
                  <a:gd name="T71" fmla="*/ 58 h 277"/>
                  <a:gd name="T72" fmla="*/ 20 w 355"/>
                  <a:gd name="T73" fmla="*/ 40 h 277"/>
                  <a:gd name="T74" fmla="*/ 4 w 355"/>
                  <a:gd name="T75" fmla="*/ 22 h 277"/>
                  <a:gd name="T76" fmla="*/ 10 w 355"/>
                  <a:gd name="T77" fmla="*/ 2 h 277"/>
                  <a:gd name="T78" fmla="*/ 10 w 355"/>
                  <a:gd name="T79" fmla="*/ 4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5" h="277">
                    <a:moveTo>
                      <a:pt x="10" y="4"/>
                    </a:moveTo>
                    <a:cubicBezTo>
                      <a:pt x="22" y="0"/>
                      <a:pt x="24" y="14"/>
                      <a:pt x="36" y="18"/>
                    </a:cubicBezTo>
                    <a:cubicBezTo>
                      <a:pt x="37" y="19"/>
                      <a:pt x="45" y="29"/>
                      <a:pt x="46" y="30"/>
                    </a:cubicBezTo>
                    <a:cubicBezTo>
                      <a:pt x="56" y="40"/>
                      <a:pt x="67" y="38"/>
                      <a:pt x="76" y="52"/>
                    </a:cubicBezTo>
                    <a:cubicBezTo>
                      <a:pt x="80" y="58"/>
                      <a:pt x="92" y="66"/>
                      <a:pt x="92" y="66"/>
                    </a:cubicBezTo>
                    <a:cubicBezTo>
                      <a:pt x="96" y="79"/>
                      <a:pt x="112" y="88"/>
                      <a:pt x="122" y="98"/>
                    </a:cubicBezTo>
                    <a:cubicBezTo>
                      <a:pt x="124" y="105"/>
                      <a:pt x="130" y="124"/>
                      <a:pt x="136" y="128"/>
                    </a:cubicBezTo>
                    <a:cubicBezTo>
                      <a:pt x="140" y="130"/>
                      <a:pt x="148" y="132"/>
                      <a:pt x="148" y="132"/>
                    </a:cubicBezTo>
                    <a:cubicBezTo>
                      <a:pt x="150" y="138"/>
                      <a:pt x="154" y="150"/>
                      <a:pt x="154" y="150"/>
                    </a:cubicBezTo>
                    <a:cubicBezTo>
                      <a:pt x="161" y="139"/>
                      <a:pt x="168" y="144"/>
                      <a:pt x="176" y="152"/>
                    </a:cubicBezTo>
                    <a:cubicBezTo>
                      <a:pt x="174" y="167"/>
                      <a:pt x="173" y="181"/>
                      <a:pt x="170" y="196"/>
                    </a:cubicBezTo>
                    <a:cubicBezTo>
                      <a:pt x="171" y="202"/>
                      <a:pt x="174" y="220"/>
                      <a:pt x="180" y="224"/>
                    </a:cubicBezTo>
                    <a:cubicBezTo>
                      <a:pt x="185" y="228"/>
                      <a:pt x="193" y="228"/>
                      <a:pt x="198" y="232"/>
                    </a:cubicBezTo>
                    <a:cubicBezTo>
                      <a:pt x="204" y="230"/>
                      <a:pt x="216" y="234"/>
                      <a:pt x="216" y="234"/>
                    </a:cubicBezTo>
                    <a:cubicBezTo>
                      <a:pt x="223" y="241"/>
                      <a:pt x="225" y="245"/>
                      <a:pt x="236" y="242"/>
                    </a:cubicBezTo>
                    <a:cubicBezTo>
                      <a:pt x="242" y="240"/>
                      <a:pt x="254" y="236"/>
                      <a:pt x="254" y="236"/>
                    </a:cubicBezTo>
                    <a:cubicBezTo>
                      <a:pt x="260" y="240"/>
                      <a:pt x="265" y="246"/>
                      <a:pt x="272" y="248"/>
                    </a:cubicBezTo>
                    <a:cubicBezTo>
                      <a:pt x="277" y="250"/>
                      <a:pt x="291" y="252"/>
                      <a:pt x="296" y="256"/>
                    </a:cubicBezTo>
                    <a:cubicBezTo>
                      <a:pt x="301" y="260"/>
                      <a:pt x="314" y="264"/>
                      <a:pt x="314" y="264"/>
                    </a:cubicBezTo>
                    <a:cubicBezTo>
                      <a:pt x="330" y="263"/>
                      <a:pt x="338" y="261"/>
                      <a:pt x="352" y="266"/>
                    </a:cubicBezTo>
                    <a:cubicBezTo>
                      <a:pt x="355" y="275"/>
                      <a:pt x="350" y="277"/>
                      <a:pt x="342" y="274"/>
                    </a:cubicBezTo>
                    <a:cubicBezTo>
                      <a:pt x="336" y="276"/>
                      <a:pt x="322" y="272"/>
                      <a:pt x="322" y="272"/>
                    </a:cubicBezTo>
                    <a:cubicBezTo>
                      <a:pt x="314" y="275"/>
                      <a:pt x="308" y="272"/>
                      <a:pt x="300" y="270"/>
                    </a:cubicBezTo>
                    <a:cubicBezTo>
                      <a:pt x="296" y="269"/>
                      <a:pt x="288" y="266"/>
                      <a:pt x="288" y="266"/>
                    </a:cubicBezTo>
                    <a:cubicBezTo>
                      <a:pt x="276" y="270"/>
                      <a:pt x="264" y="266"/>
                      <a:pt x="252" y="264"/>
                    </a:cubicBezTo>
                    <a:cubicBezTo>
                      <a:pt x="245" y="259"/>
                      <a:pt x="242" y="257"/>
                      <a:pt x="234" y="260"/>
                    </a:cubicBezTo>
                    <a:cubicBezTo>
                      <a:pt x="211" y="252"/>
                      <a:pt x="192" y="256"/>
                      <a:pt x="172" y="242"/>
                    </a:cubicBezTo>
                    <a:cubicBezTo>
                      <a:pt x="165" y="231"/>
                      <a:pt x="176" y="221"/>
                      <a:pt x="160" y="216"/>
                    </a:cubicBezTo>
                    <a:cubicBezTo>
                      <a:pt x="154" y="233"/>
                      <a:pt x="136" y="203"/>
                      <a:pt x="126" y="200"/>
                    </a:cubicBezTo>
                    <a:cubicBezTo>
                      <a:pt x="120" y="196"/>
                      <a:pt x="114" y="190"/>
                      <a:pt x="108" y="186"/>
                    </a:cubicBezTo>
                    <a:cubicBezTo>
                      <a:pt x="104" y="175"/>
                      <a:pt x="104" y="165"/>
                      <a:pt x="94" y="158"/>
                    </a:cubicBezTo>
                    <a:cubicBezTo>
                      <a:pt x="83" y="142"/>
                      <a:pt x="85" y="119"/>
                      <a:pt x="68" y="108"/>
                    </a:cubicBezTo>
                    <a:cubicBezTo>
                      <a:pt x="67" y="106"/>
                      <a:pt x="66" y="104"/>
                      <a:pt x="64" y="102"/>
                    </a:cubicBezTo>
                    <a:cubicBezTo>
                      <a:pt x="62" y="101"/>
                      <a:pt x="59" y="102"/>
                      <a:pt x="58" y="100"/>
                    </a:cubicBezTo>
                    <a:cubicBezTo>
                      <a:pt x="56" y="97"/>
                      <a:pt x="54" y="88"/>
                      <a:pt x="54" y="88"/>
                    </a:cubicBezTo>
                    <a:cubicBezTo>
                      <a:pt x="59" y="73"/>
                      <a:pt x="52" y="61"/>
                      <a:pt x="38" y="58"/>
                    </a:cubicBezTo>
                    <a:cubicBezTo>
                      <a:pt x="32" y="49"/>
                      <a:pt x="31" y="44"/>
                      <a:pt x="20" y="40"/>
                    </a:cubicBezTo>
                    <a:cubicBezTo>
                      <a:pt x="16" y="27"/>
                      <a:pt x="16" y="26"/>
                      <a:pt x="4" y="22"/>
                    </a:cubicBezTo>
                    <a:cubicBezTo>
                      <a:pt x="1" y="13"/>
                      <a:pt x="0" y="5"/>
                      <a:pt x="10" y="2"/>
                    </a:cubicBezTo>
                    <a:cubicBezTo>
                      <a:pt x="18" y="5"/>
                      <a:pt x="18" y="4"/>
                      <a:pt x="10" y="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1" name="Freeform 183"/>
              <p:cNvSpPr>
                <a:spLocks/>
              </p:cNvSpPr>
              <p:nvPr userDrawn="1"/>
            </p:nvSpPr>
            <p:spPr bwMode="ltGray">
              <a:xfrm>
                <a:off x="2222" y="724"/>
                <a:ext cx="157" cy="167"/>
              </a:xfrm>
              <a:custGeom>
                <a:avLst/>
                <a:gdLst>
                  <a:gd name="T0" fmla="*/ 54 w 156"/>
                  <a:gd name="T1" fmla="*/ 66 h 206"/>
                  <a:gd name="T2" fmla="*/ 66 w 156"/>
                  <a:gd name="T3" fmla="*/ 58 h 206"/>
                  <a:gd name="T4" fmla="*/ 68 w 156"/>
                  <a:gd name="T5" fmla="*/ 52 h 206"/>
                  <a:gd name="T6" fmla="*/ 80 w 156"/>
                  <a:gd name="T7" fmla="*/ 44 h 206"/>
                  <a:gd name="T8" fmla="*/ 106 w 156"/>
                  <a:gd name="T9" fmla="*/ 22 h 206"/>
                  <a:gd name="T10" fmla="*/ 112 w 156"/>
                  <a:gd name="T11" fmla="*/ 4 h 206"/>
                  <a:gd name="T12" fmla="*/ 124 w 156"/>
                  <a:gd name="T13" fmla="*/ 0 h 206"/>
                  <a:gd name="T14" fmla="*/ 150 w 156"/>
                  <a:gd name="T15" fmla="*/ 28 h 206"/>
                  <a:gd name="T16" fmla="*/ 146 w 156"/>
                  <a:gd name="T17" fmla="*/ 44 h 206"/>
                  <a:gd name="T18" fmla="*/ 126 w 156"/>
                  <a:gd name="T19" fmla="*/ 64 h 206"/>
                  <a:gd name="T20" fmla="*/ 132 w 156"/>
                  <a:gd name="T21" fmla="*/ 94 h 206"/>
                  <a:gd name="T22" fmla="*/ 142 w 156"/>
                  <a:gd name="T23" fmla="*/ 110 h 206"/>
                  <a:gd name="T24" fmla="*/ 146 w 156"/>
                  <a:gd name="T25" fmla="*/ 128 h 206"/>
                  <a:gd name="T26" fmla="*/ 128 w 156"/>
                  <a:gd name="T27" fmla="*/ 128 h 206"/>
                  <a:gd name="T28" fmla="*/ 116 w 156"/>
                  <a:gd name="T29" fmla="*/ 146 h 206"/>
                  <a:gd name="T30" fmla="*/ 104 w 156"/>
                  <a:gd name="T31" fmla="*/ 156 h 206"/>
                  <a:gd name="T32" fmla="*/ 100 w 156"/>
                  <a:gd name="T33" fmla="*/ 198 h 206"/>
                  <a:gd name="T34" fmla="*/ 88 w 156"/>
                  <a:gd name="T35" fmla="*/ 202 h 206"/>
                  <a:gd name="T36" fmla="*/ 82 w 156"/>
                  <a:gd name="T37" fmla="*/ 206 h 206"/>
                  <a:gd name="T38" fmla="*/ 76 w 156"/>
                  <a:gd name="T39" fmla="*/ 202 h 206"/>
                  <a:gd name="T40" fmla="*/ 72 w 156"/>
                  <a:gd name="T41" fmla="*/ 190 h 206"/>
                  <a:gd name="T42" fmla="*/ 60 w 156"/>
                  <a:gd name="T43" fmla="*/ 186 h 206"/>
                  <a:gd name="T44" fmla="*/ 42 w 156"/>
                  <a:gd name="T45" fmla="*/ 194 h 206"/>
                  <a:gd name="T46" fmla="*/ 28 w 156"/>
                  <a:gd name="T47" fmla="*/ 186 h 206"/>
                  <a:gd name="T48" fmla="*/ 10 w 156"/>
                  <a:gd name="T49" fmla="*/ 148 h 206"/>
                  <a:gd name="T50" fmla="*/ 4 w 156"/>
                  <a:gd name="T51" fmla="*/ 130 h 206"/>
                  <a:gd name="T52" fmla="*/ 0 w 156"/>
                  <a:gd name="T53" fmla="*/ 118 h 206"/>
                  <a:gd name="T54" fmla="*/ 20 w 156"/>
                  <a:gd name="T55" fmla="*/ 96 h 206"/>
                  <a:gd name="T56" fmla="*/ 32 w 156"/>
                  <a:gd name="T57" fmla="*/ 104 h 206"/>
                  <a:gd name="T58" fmla="*/ 34 w 156"/>
                  <a:gd name="T59" fmla="*/ 80 h 206"/>
                  <a:gd name="T60" fmla="*/ 52 w 156"/>
                  <a:gd name="T61" fmla="*/ 70 h 206"/>
                  <a:gd name="T62" fmla="*/ 54 w 156"/>
                  <a:gd name="T63" fmla="*/ 6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6" h="206">
                    <a:moveTo>
                      <a:pt x="54" y="66"/>
                    </a:moveTo>
                    <a:cubicBezTo>
                      <a:pt x="58" y="63"/>
                      <a:pt x="64" y="63"/>
                      <a:pt x="66" y="58"/>
                    </a:cubicBezTo>
                    <a:cubicBezTo>
                      <a:pt x="67" y="56"/>
                      <a:pt x="67" y="53"/>
                      <a:pt x="68" y="52"/>
                    </a:cubicBezTo>
                    <a:cubicBezTo>
                      <a:pt x="71" y="49"/>
                      <a:pt x="80" y="44"/>
                      <a:pt x="80" y="44"/>
                    </a:cubicBezTo>
                    <a:cubicBezTo>
                      <a:pt x="113" y="55"/>
                      <a:pt x="85" y="29"/>
                      <a:pt x="106" y="22"/>
                    </a:cubicBezTo>
                    <a:cubicBezTo>
                      <a:pt x="110" y="17"/>
                      <a:pt x="108" y="9"/>
                      <a:pt x="112" y="4"/>
                    </a:cubicBezTo>
                    <a:cubicBezTo>
                      <a:pt x="115" y="1"/>
                      <a:pt x="124" y="0"/>
                      <a:pt x="124" y="0"/>
                    </a:cubicBezTo>
                    <a:cubicBezTo>
                      <a:pt x="138" y="14"/>
                      <a:pt x="126" y="23"/>
                      <a:pt x="150" y="28"/>
                    </a:cubicBezTo>
                    <a:cubicBezTo>
                      <a:pt x="156" y="36"/>
                      <a:pt x="154" y="39"/>
                      <a:pt x="146" y="44"/>
                    </a:cubicBezTo>
                    <a:cubicBezTo>
                      <a:pt x="141" y="52"/>
                      <a:pt x="135" y="61"/>
                      <a:pt x="126" y="64"/>
                    </a:cubicBezTo>
                    <a:cubicBezTo>
                      <a:pt x="118" y="75"/>
                      <a:pt x="128" y="83"/>
                      <a:pt x="132" y="94"/>
                    </a:cubicBezTo>
                    <a:cubicBezTo>
                      <a:pt x="129" y="103"/>
                      <a:pt x="135" y="105"/>
                      <a:pt x="142" y="110"/>
                    </a:cubicBezTo>
                    <a:cubicBezTo>
                      <a:pt x="145" y="119"/>
                      <a:pt x="141" y="120"/>
                      <a:pt x="146" y="128"/>
                    </a:cubicBezTo>
                    <a:cubicBezTo>
                      <a:pt x="142" y="139"/>
                      <a:pt x="135" y="133"/>
                      <a:pt x="128" y="128"/>
                    </a:cubicBezTo>
                    <a:cubicBezTo>
                      <a:pt x="116" y="132"/>
                      <a:pt x="122" y="136"/>
                      <a:pt x="116" y="146"/>
                    </a:cubicBezTo>
                    <a:cubicBezTo>
                      <a:pt x="113" y="151"/>
                      <a:pt x="108" y="152"/>
                      <a:pt x="104" y="156"/>
                    </a:cubicBezTo>
                    <a:cubicBezTo>
                      <a:pt x="107" y="167"/>
                      <a:pt x="112" y="191"/>
                      <a:pt x="100" y="198"/>
                    </a:cubicBezTo>
                    <a:cubicBezTo>
                      <a:pt x="96" y="200"/>
                      <a:pt x="92" y="200"/>
                      <a:pt x="88" y="202"/>
                    </a:cubicBezTo>
                    <a:cubicBezTo>
                      <a:pt x="86" y="203"/>
                      <a:pt x="84" y="205"/>
                      <a:pt x="82" y="206"/>
                    </a:cubicBezTo>
                    <a:cubicBezTo>
                      <a:pt x="80" y="205"/>
                      <a:pt x="77" y="204"/>
                      <a:pt x="76" y="202"/>
                    </a:cubicBezTo>
                    <a:cubicBezTo>
                      <a:pt x="74" y="198"/>
                      <a:pt x="76" y="191"/>
                      <a:pt x="72" y="190"/>
                    </a:cubicBezTo>
                    <a:cubicBezTo>
                      <a:pt x="68" y="189"/>
                      <a:pt x="60" y="186"/>
                      <a:pt x="60" y="186"/>
                    </a:cubicBezTo>
                    <a:cubicBezTo>
                      <a:pt x="53" y="188"/>
                      <a:pt x="49" y="192"/>
                      <a:pt x="42" y="194"/>
                    </a:cubicBezTo>
                    <a:cubicBezTo>
                      <a:pt x="34" y="189"/>
                      <a:pt x="37" y="183"/>
                      <a:pt x="28" y="186"/>
                    </a:cubicBezTo>
                    <a:cubicBezTo>
                      <a:pt x="12" y="181"/>
                      <a:pt x="19" y="161"/>
                      <a:pt x="10" y="148"/>
                    </a:cubicBezTo>
                    <a:cubicBezTo>
                      <a:pt x="5" y="121"/>
                      <a:pt x="11" y="147"/>
                      <a:pt x="4" y="130"/>
                    </a:cubicBezTo>
                    <a:cubicBezTo>
                      <a:pt x="2" y="126"/>
                      <a:pt x="0" y="118"/>
                      <a:pt x="0" y="118"/>
                    </a:cubicBezTo>
                    <a:cubicBezTo>
                      <a:pt x="2" y="95"/>
                      <a:pt x="0" y="83"/>
                      <a:pt x="20" y="96"/>
                    </a:cubicBezTo>
                    <a:cubicBezTo>
                      <a:pt x="23" y="105"/>
                      <a:pt x="23" y="110"/>
                      <a:pt x="32" y="104"/>
                    </a:cubicBezTo>
                    <a:cubicBezTo>
                      <a:pt x="35" y="95"/>
                      <a:pt x="29" y="88"/>
                      <a:pt x="34" y="80"/>
                    </a:cubicBezTo>
                    <a:cubicBezTo>
                      <a:pt x="36" y="76"/>
                      <a:pt x="48" y="73"/>
                      <a:pt x="52" y="70"/>
                    </a:cubicBezTo>
                    <a:cubicBezTo>
                      <a:pt x="57" y="63"/>
                      <a:pt x="58" y="62"/>
                      <a:pt x="54" y="6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2" name="Freeform 184"/>
              <p:cNvSpPr>
                <a:spLocks/>
              </p:cNvSpPr>
              <p:nvPr userDrawn="1"/>
            </p:nvSpPr>
            <p:spPr bwMode="ltGray">
              <a:xfrm>
                <a:off x="2375" y="800"/>
                <a:ext cx="110" cy="32"/>
              </a:xfrm>
              <a:custGeom>
                <a:avLst/>
                <a:gdLst>
                  <a:gd name="T0" fmla="*/ 4 w 109"/>
                  <a:gd name="T1" fmla="*/ 32 h 38"/>
                  <a:gd name="T2" fmla="*/ 18 w 109"/>
                  <a:gd name="T3" fmla="*/ 10 h 38"/>
                  <a:gd name="T4" fmla="*/ 46 w 109"/>
                  <a:gd name="T5" fmla="*/ 20 h 38"/>
                  <a:gd name="T6" fmla="*/ 72 w 109"/>
                  <a:gd name="T7" fmla="*/ 14 h 38"/>
                  <a:gd name="T8" fmla="*/ 90 w 109"/>
                  <a:gd name="T9" fmla="*/ 0 h 38"/>
                  <a:gd name="T10" fmla="*/ 76 w 109"/>
                  <a:gd name="T11" fmla="*/ 26 h 38"/>
                  <a:gd name="T12" fmla="*/ 60 w 109"/>
                  <a:gd name="T13" fmla="*/ 38 h 38"/>
                  <a:gd name="T14" fmla="*/ 42 w 109"/>
                  <a:gd name="T15" fmla="*/ 32 h 38"/>
                  <a:gd name="T16" fmla="*/ 14 w 109"/>
                  <a:gd name="T17" fmla="*/ 30 h 38"/>
                  <a:gd name="T18" fmla="*/ 4 w 109"/>
                  <a:gd name="T19" fmla="*/ 3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9" h="38">
                    <a:moveTo>
                      <a:pt x="4" y="32"/>
                    </a:moveTo>
                    <a:cubicBezTo>
                      <a:pt x="7" y="22"/>
                      <a:pt x="7" y="14"/>
                      <a:pt x="18" y="10"/>
                    </a:cubicBezTo>
                    <a:cubicBezTo>
                      <a:pt x="28" y="12"/>
                      <a:pt x="37" y="14"/>
                      <a:pt x="46" y="20"/>
                    </a:cubicBezTo>
                    <a:cubicBezTo>
                      <a:pt x="62" y="15"/>
                      <a:pt x="54" y="17"/>
                      <a:pt x="72" y="14"/>
                    </a:cubicBezTo>
                    <a:cubicBezTo>
                      <a:pt x="77" y="9"/>
                      <a:pt x="90" y="0"/>
                      <a:pt x="90" y="0"/>
                    </a:cubicBezTo>
                    <a:cubicBezTo>
                      <a:pt x="109" y="6"/>
                      <a:pt x="85" y="23"/>
                      <a:pt x="76" y="26"/>
                    </a:cubicBezTo>
                    <a:cubicBezTo>
                      <a:pt x="71" y="33"/>
                      <a:pt x="68" y="35"/>
                      <a:pt x="60" y="38"/>
                    </a:cubicBezTo>
                    <a:cubicBezTo>
                      <a:pt x="54" y="36"/>
                      <a:pt x="42" y="32"/>
                      <a:pt x="42" y="32"/>
                    </a:cubicBezTo>
                    <a:cubicBezTo>
                      <a:pt x="33" y="23"/>
                      <a:pt x="26" y="26"/>
                      <a:pt x="14" y="30"/>
                    </a:cubicBezTo>
                    <a:cubicBezTo>
                      <a:pt x="1" y="28"/>
                      <a:pt x="0" y="24"/>
                      <a:pt x="4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3" name="Freeform 185"/>
              <p:cNvSpPr>
                <a:spLocks/>
              </p:cNvSpPr>
              <p:nvPr userDrawn="1"/>
            </p:nvSpPr>
            <p:spPr bwMode="ltGray">
              <a:xfrm>
                <a:off x="2370" y="839"/>
                <a:ext cx="75" cy="84"/>
              </a:xfrm>
              <a:custGeom>
                <a:avLst/>
                <a:gdLst>
                  <a:gd name="T0" fmla="*/ 8 w 76"/>
                  <a:gd name="T1" fmla="*/ 18 h 104"/>
                  <a:gd name="T2" fmla="*/ 18 w 76"/>
                  <a:gd name="T3" fmla="*/ 0 h 104"/>
                  <a:gd name="T4" fmla="*/ 34 w 76"/>
                  <a:gd name="T5" fmla="*/ 18 h 104"/>
                  <a:gd name="T6" fmla="*/ 62 w 76"/>
                  <a:gd name="T7" fmla="*/ 4 h 104"/>
                  <a:gd name="T8" fmla="*/ 46 w 76"/>
                  <a:gd name="T9" fmla="*/ 34 h 104"/>
                  <a:gd name="T10" fmla="*/ 54 w 76"/>
                  <a:gd name="T11" fmla="*/ 48 h 104"/>
                  <a:gd name="T12" fmla="*/ 58 w 76"/>
                  <a:gd name="T13" fmla="*/ 60 h 104"/>
                  <a:gd name="T14" fmla="*/ 46 w 76"/>
                  <a:gd name="T15" fmla="*/ 74 h 104"/>
                  <a:gd name="T16" fmla="*/ 34 w 76"/>
                  <a:gd name="T17" fmla="*/ 60 h 104"/>
                  <a:gd name="T18" fmla="*/ 22 w 76"/>
                  <a:gd name="T19" fmla="*/ 48 h 104"/>
                  <a:gd name="T20" fmla="*/ 28 w 76"/>
                  <a:gd name="T21" fmla="*/ 68 h 104"/>
                  <a:gd name="T22" fmla="*/ 30 w 76"/>
                  <a:gd name="T23" fmla="*/ 74 h 104"/>
                  <a:gd name="T24" fmla="*/ 20 w 76"/>
                  <a:gd name="T25" fmla="*/ 104 h 104"/>
                  <a:gd name="T26" fmla="*/ 12 w 76"/>
                  <a:gd name="T27" fmla="*/ 102 h 104"/>
                  <a:gd name="T28" fmla="*/ 8 w 76"/>
                  <a:gd name="T29" fmla="*/ 90 h 104"/>
                  <a:gd name="T30" fmla="*/ 0 w 76"/>
                  <a:gd name="T31" fmla="*/ 54 h 104"/>
                  <a:gd name="T32" fmla="*/ 2 w 76"/>
                  <a:gd name="T33" fmla="*/ 30 h 104"/>
                  <a:gd name="T34" fmla="*/ 8 w 76"/>
                  <a:gd name="T35" fmla="*/ 1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6" h="104">
                    <a:moveTo>
                      <a:pt x="8" y="18"/>
                    </a:moveTo>
                    <a:cubicBezTo>
                      <a:pt x="10" y="8"/>
                      <a:pt x="9" y="3"/>
                      <a:pt x="18" y="0"/>
                    </a:cubicBezTo>
                    <a:cubicBezTo>
                      <a:pt x="28" y="3"/>
                      <a:pt x="25" y="12"/>
                      <a:pt x="34" y="18"/>
                    </a:cubicBezTo>
                    <a:cubicBezTo>
                      <a:pt x="46" y="16"/>
                      <a:pt x="51" y="8"/>
                      <a:pt x="62" y="4"/>
                    </a:cubicBezTo>
                    <a:cubicBezTo>
                      <a:pt x="76" y="9"/>
                      <a:pt x="56" y="31"/>
                      <a:pt x="46" y="34"/>
                    </a:cubicBezTo>
                    <a:cubicBezTo>
                      <a:pt x="51" y="56"/>
                      <a:pt x="43" y="29"/>
                      <a:pt x="54" y="48"/>
                    </a:cubicBezTo>
                    <a:cubicBezTo>
                      <a:pt x="56" y="52"/>
                      <a:pt x="58" y="60"/>
                      <a:pt x="58" y="60"/>
                    </a:cubicBezTo>
                    <a:cubicBezTo>
                      <a:pt x="55" y="68"/>
                      <a:pt x="54" y="71"/>
                      <a:pt x="46" y="74"/>
                    </a:cubicBezTo>
                    <a:cubicBezTo>
                      <a:pt x="38" y="71"/>
                      <a:pt x="37" y="68"/>
                      <a:pt x="34" y="60"/>
                    </a:cubicBezTo>
                    <a:cubicBezTo>
                      <a:pt x="33" y="50"/>
                      <a:pt x="32" y="33"/>
                      <a:pt x="22" y="48"/>
                    </a:cubicBezTo>
                    <a:cubicBezTo>
                      <a:pt x="25" y="60"/>
                      <a:pt x="23" y="53"/>
                      <a:pt x="28" y="68"/>
                    </a:cubicBezTo>
                    <a:cubicBezTo>
                      <a:pt x="29" y="70"/>
                      <a:pt x="30" y="74"/>
                      <a:pt x="30" y="74"/>
                    </a:cubicBezTo>
                    <a:cubicBezTo>
                      <a:pt x="24" y="84"/>
                      <a:pt x="22" y="93"/>
                      <a:pt x="20" y="104"/>
                    </a:cubicBezTo>
                    <a:cubicBezTo>
                      <a:pt x="17" y="103"/>
                      <a:pt x="14" y="104"/>
                      <a:pt x="12" y="102"/>
                    </a:cubicBezTo>
                    <a:cubicBezTo>
                      <a:pt x="9" y="99"/>
                      <a:pt x="8" y="90"/>
                      <a:pt x="8" y="90"/>
                    </a:cubicBezTo>
                    <a:cubicBezTo>
                      <a:pt x="13" y="75"/>
                      <a:pt x="14" y="64"/>
                      <a:pt x="0" y="54"/>
                    </a:cubicBezTo>
                    <a:cubicBezTo>
                      <a:pt x="1" y="46"/>
                      <a:pt x="1" y="38"/>
                      <a:pt x="2" y="30"/>
                    </a:cubicBezTo>
                    <a:cubicBezTo>
                      <a:pt x="2" y="27"/>
                      <a:pt x="13" y="2"/>
                      <a:pt x="8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4" name="Freeform 186"/>
              <p:cNvSpPr>
                <a:spLocks/>
              </p:cNvSpPr>
              <p:nvPr userDrawn="1"/>
            </p:nvSpPr>
            <p:spPr bwMode="ltGray">
              <a:xfrm>
                <a:off x="2497" y="793"/>
                <a:ext cx="37" cy="49"/>
              </a:xfrm>
              <a:custGeom>
                <a:avLst/>
                <a:gdLst>
                  <a:gd name="T0" fmla="*/ 3 w 37"/>
                  <a:gd name="T1" fmla="*/ 28 h 61"/>
                  <a:gd name="T2" fmla="*/ 13 w 37"/>
                  <a:gd name="T3" fmla="*/ 0 h 61"/>
                  <a:gd name="T4" fmla="*/ 15 w 37"/>
                  <a:gd name="T5" fmla="*/ 28 h 61"/>
                  <a:gd name="T6" fmla="*/ 37 w 37"/>
                  <a:gd name="T7" fmla="*/ 38 h 61"/>
                  <a:gd name="T8" fmla="*/ 19 w 37"/>
                  <a:gd name="T9" fmla="*/ 44 h 61"/>
                  <a:gd name="T10" fmla="*/ 5 w 37"/>
                  <a:gd name="T11" fmla="*/ 58 h 61"/>
                  <a:gd name="T12" fmla="*/ 1 w 37"/>
                  <a:gd name="T13" fmla="*/ 34 h 61"/>
                  <a:gd name="T14" fmla="*/ 3 w 37"/>
                  <a:gd name="T15" fmla="*/ 2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61">
                    <a:moveTo>
                      <a:pt x="3" y="28"/>
                    </a:moveTo>
                    <a:cubicBezTo>
                      <a:pt x="5" y="14"/>
                      <a:pt x="2" y="7"/>
                      <a:pt x="13" y="0"/>
                    </a:cubicBezTo>
                    <a:cubicBezTo>
                      <a:pt x="26" y="9"/>
                      <a:pt x="23" y="17"/>
                      <a:pt x="15" y="28"/>
                    </a:cubicBezTo>
                    <a:cubicBezTo>
                      <a:pt x="25" y="31"/>
                      <a:pt x="33" y="27"/>
                      <a:pt x="37" y="38"/>
                    </a:cubicBezTo>
                    <a:cubicBezTo>
                      <a:pt x="30" y="45"/>
                      <a:pt x="28" y="47"/>
                      <a:pt x="19" y="44"/>
                    </a:cubicBezTo>
                    <a:cubicBezTo>
                      <a:pt x="13" y="54"/>
                      <a:pt x="18" y="61"/>
                      <a:pt x="5" y="58"/>
                    </a:cubicBezTo>
                    <a:cubicBezTo>
                      <a:pt x="0" y="50"/>
                      <a:pt x="3" y="44"/>
                      <a:pt x="1" y="34"/>
                    </a:cubicBezTo>
                    <a:cubicBezTo>
                      <a:pt x="2" y="32"/>
                      <a:pt x="3" y="28"/>
                      <a:pt x="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5" name="Freeform 187"/>
              <p:cNvSpPr>
                <a:spLocks/>
              </p:cNvSpPr>
              <p:nvPr userDrawn="1"/>
            </p:nvSpPr>
            <p:spPr bwMode="ltGray">
              <a:xfrm>
                <a:off x="2506" y="869"/>
                <a:ext cx="47" cy="24"/>
              </a:xfrm>
              <a:custGeom>
                <a:avLst/>
                <a:gdLst>
                  <a:gd name="T0" fmla="*/ 7 w 49"/>
                  <a:gd name="T1" fmla="*/ 0 h 29"/>
                  <a:gd name="T2" fmla="*/ 29 w 49"/>
                  <a:gd name="T3" fmla="*/ 0 h 29"/>
                  <a:gd name="T4" fmla="*/ 49 w 49"/>
                  <a:gd name="T5" fmla="*/ 16 h 29"/>
                  <a:gd name="T6" fmla="*/ 35 w 49"/>
                  <a:gd name="T7" fmla="*/ 14 h 29"/>
                  <a:gd name="T8" fmla="*/ 3 w 49"/>
                  <a:gd name="T9" fmla="*/ 16 h 29"/>
                  <a:gd name="T10" fmla="*/ 7 w 49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29">
                    <a:moveTo>
                      <a:pt x="7" y="0"/>
                    </a:moveTo>
                    <a:cubicBezTo>
                      <a:pt x="15" y="6"/>
                      <a:pt x="19" y="2"/>
                      <a:pt x="29" y="0"/>
                    </a:cubicBezTo>
                    <a:cubicBezTo>
                      <a:pt x="45" y="5"/>
                      <a:pt x="40" y="3"/>
                      <a:pt x="49" y="16"/>
                    </a:cubicBezTo>
                    <a:cubicBezTo>
                      <a:pt x="46" y="29"/>
                      <a:pt x="42" y="21"/>
                      <a:pt x="35" y="14"/>
                    </a:cubicBezTo>
                    <a:cubicBezTo>
                      <a:pt x="26" y="15"/>
                      <a:pt x="12" y="19"/>
                      <a:pt x="3" y="16"/>
                    </a:cubicBezTo>
                    <a:cubicBezTo>
                      <a:pt x="0" y="6"/>
                      <a:pt x="7" y="10"/>
                      <a:pt x="7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6" name="Freeform 188"/>
              <p:cNvSpPr>
                <a:spLocks/>
              </p:cNvSpPr>
              <p:nvPr userDrawn="1"/>
            </p:nvSpPr>
            <p:spPr bwMode="ltGray">
              <a:xfrm>
                <a:off x="2555" y="832"/>
                <a:ext cx="61" cy="42"/>
              </a:xfrm>
              <a:custGeom>
                <a:avLst/>
                <a:gdLst>
                  <a:gd name="T0" fmla="*/ 21 w 61"/>
                  <a:gd name="T1" fmla="*/ 38 h 48"/>
                  <a:gd name="T2" fmla="*/ 15 w 61"/>
                  <a:gd name="T3" fmla="*/ 26 h 48"/>
                  <a:gd name="T4" fmla="*/ 3 w 61"/>
                  <a:gd name="T5" fmla="*/ 22 h 48"/>
                  <a:gd name="T6" fmla="*/ 13 w 61"/>
                  <a:gd name="T7" fmla="*/ 8 h 48"/>
                  <a:gd name="T8" fmla="*/ 25 w 61"/>
                  <a:gd name="T9" fmla="*/ 0 h 48"/>
                  <a:gd name="T10" fmla="*/ 49 w 61"/>
                  <a:gd name="T11" fmla="*/ 10 h 48"/>
                  <a:gd name="T12" fmla="*/ 53 w 61"/>
                  <a:gd name="T13" fmla="*/ 20 h 48"/>
                  <a:gd name="T14" fmla="*/ 61 w 61"/>
                  <a:gd name="T15" fmla="*/ 32 h 48"/>
                  <a:gd name="T16" fmla="*/ 41 w 61"/>
                  <a:gd name="T17" fmla="*/ 38 h 48"/>
                  <a:gd name="T18" fmla="*/ 23 w 61"/>
                  <a:gd name="T19" fmla="*/ 44 h 48"/>
                  <a:gd name="T20" fmla="*/ 21 w 61"/>
                  <a:gd name="T21" fmla="*/ 3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1" h="48">
                    <a:moveTo>
                      <a:pt x="21" y="38"/>
                    </a:moveTo>
                    <a:cubicBezTo>
                      <a:pt x="19" y="34"/>
                      <a:pt x="19" y="29"/>
                      <a:pt x="15" y="26"/>
                    </a:cubicBezTo>
                    <a:cubicBezTo>
                      <a:pt x="12" y="24"/>
                      <a:pt x="3" y="22"/>
                      <a:pt x="3" y="22"/>
                    </a:cubicBezTo>
                    <a:cubicBezTo>
                      <a:pt x="0" y="12"/>
                      <a:pt x="5" y="12"/>
                      <a:pt x="13" y="8"/>
                    </a:cubicBezTo>
                    <a:cubicBezTo>
                      <a:pt x="17" y="6"/>
                      <a:pt x="25" y="0"/>
                      <a:pt x="25" y="0"/>
                    </a:cubicBezTo>
                    <a:cubicBezTo>
                      <a:pt x="37" y="2"/>
                      <a:pt x="41" y="2"/>
                      <a:pt x="49" y="10"/>
                    </a:cubicBezTo>
                    <a:cubicBezTo>
                      <a:pt x="45" y="21"/>
                      <a:pt x="46" y="12"/>
                      <a:pt x="53" y="20"/>
                    </a:cubicBezTo>
                    <a:cubicBezTo>
                      <a:pt x="56" y="24"/>
                      <a:pt x="61" y="32"/>
                      <a:pt x="61" y="32"/>
                    </a:cubicBezTo>
                    <a:cubicBezTo>
                      <a:pt x="56" y="47"/>
                      <a:pt x="53" y="42"/>
                      <a:pt x="41" y="38"/>
                    </a:cubicBezTo>
                    <a:cubicBezTo>
                      <a:pt x="27" y="47"/>
                      <a:pt x="34" y="48"/>
                      <a:pt x="23" y="44"/>
                    </a:cubicBezTo>
                    <a:cubicBezTo>
                      <a:pt x="22" y="42"/>
                      <a:pt x="21" y="38"/>
                      <a:pt x="21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7" name="Freeform 189"/>
              <p:cNvSpPr>
                <a:spLocks/>
              </p:cNvSpPr>
              <p:nvPr userDrawn="1"/>
            </p:nvSpPr>
            <p:spPr bwMode="ltGray">
              <a:xfrm>
                <a:off x="2572" y="852"/>
                <a:ext cx="286" cy="149"/>
              </a:xfrm>
              <a:custGeom>
                <a:avLst/>
                <a:gdLst>
                  <a:gd name="T0" fmla="*/ 46 w 286"/>
                  <a:gd name="T1" fmla="*/ 28 h 182"/>
                  <a:gd name="T2" fmla="*/ 36 w 286"/>
                  <a:gd name="T3" fmla="*/ 14 h 182"/>
                  <a:gd name="T4" fmla="*/ 26 w 286"/>
                  <a:gd name="T5" fmla="*/ 30 h 182"/>
                  <a:gd name="T6" fmla="*/ 0 w 286"/>
                  <a:gd name="T7" fmla="*/ 24 h 182"/>
                  <a:gd name="T8" fmla="*/ 10 w 286"/>
                  <a:gd name="T9" fmla="*/ 42 h 182"/>
                  <a:gd name="T10" fmla="*/ 16 w 286"/>
                  <a:gd name="T11" fmla="*/ 62 h 182"/>
                  <a:gd name="T12" fmla="*/ 24 w 286"/>
                  <a:gd name="T13" fmla="*/ 48 h 182"/>
                  <a:gd name="T14" fmla="*/ 30 w 286"/>
                  <a:gd name="T15" fmla="*/ 44 h 182"/>
                  <a:gd name="T16" fmla="*/ 48 w 286"/>
                  <a:gd name="T17" fmla="*/ 56 h 182"/>
                  <a:gd name="T18" fmla="*/ 70 w 286"/>
                  <a:gd name="T19" fmla="*/ 62 h 182"/>
                  <a:gd name="T20" fmla="*/ 88 w 286"/>
                  <a:gd name="T21" fmla="*/ 72 h 182"/>
                  <a:gd name="T22" fmla="*/ 106 w 286"/>
                  <a:gd name="T23" fmla="*/ 102 h 182"/>
                  <a:gd name="T24" fmla="*/ 104 w 286"/>
                  <a:gd name="T25" fmla="*/ 122 h 182"/>
                  <a:gd name="T26" fmla="*/ 98 w 286"/>
                  <a:gd name="T27" fmla="*/ 134 h 182"/>
                  <a:gd name="T28" fmla="*/ 122 w 286"/>
                  <a:gd name="T29" fmla="*/ 128 h 182"/>
                  <a:gd name="T30" fmla="*/ 140 w 286"/>
                  <a:gd name="T31" fmla="*/ 140 h 182"/>
                  <a:gd name="T32" fmla="*/ 168 w 286"/>
                  <a:gd name="T33" fmla="*/ 148 h 182"/>
                  <a:gd name="T34" fmla="*/ 174 w 286"/>
                  <a:gd name="T35" fmla="*/ 146 h 182"/>
                  <a:gd name="T36" fmla="*/ 168 w 286"/>
                  <a:gd name="T37" fmla="*/ 134 h 182"/>
                  <a:gd name="T38" fmla="*/ 178 w 286"/>
                  <a:gd name="T39" fmla="*/ 136 h 182"/>
                  <a:gd name="T40" fmla="*/ 186 w 286"/>
                  <a:gd name="T41" fmla="*/ 118 h 182"/>
                  <a:gd name="T42" fmla="*/ 202 w 286"/>
                  <a:gd name="T43" fmla="*/ 122 h 182"/>
                  <a:gd name="T44" fmla="*/ 214 w 286"/>
                  <a:gd name="T45" fmla="*/ 130 h 182"/>
                  <a:gd name="T46" fmla="*/ 244 w 286"/>
                  <a:gd name="T47" fmla="*/ 168 h 182"/>
                  <a:gd name="T48" fmla="*/ 262 w 286"/>
                  <a:gd name="T49" fmla="*/ 178 h 182"/>
                  <a:gd name="T50" fmla="*/ 284 w 286"/>
                  <a:gd name="T51" fmla="*/ 170 h 182"/>
                  <a:gd name="T52" fmla="*/ 268 w 286"/>
                  <a:gd name="T53" fmla="*/ 160 h 182"/>
                  <a:gd name="T54" fmla="*/ 256 w 286"/>
                  <a:gd name="T55" fmla="*/ 138 h 182"/>
                  <a:gd name="T56" fmla="*/ 250 w 286"/>
                  <a:gd name="T57" fmla="*/ 132 h 182"/>
                  <a:gd name="T58" fmla="*/ 248 w 286"/>
                  <a:gd name="T59" fmla="*/ 122 h 182"/>
                  <a:gd name="T60" fmla="*/ 236 w 286"/>
                  <a:gd name="T61" fmla="*/ 116 h 182"/>
                  <a:gd name="T62" fmla="*/ 240 w 286"/>
                  <a:gd name="T63" fmla="*/ 96 h 182"/>
                  <a:gd name="T64" fmla="*/ 220 w 286"/>
                  <a:gd name="T65" fmla="*/ 86 h 182"/>
                  <a:gd name="T66" fmla="*/ 210 w 286"/>
                  <a:gd name="T67" fmla="*/ 70 h 182"/>
                  <a:gd name="T68" fmla="*/ 190 w 286"/>
                  <a:gd name="T69" fmla="*/ 54 h 182"/>
                  <a:gd name="T70" fmla="*/ 168 w 286"/>
                  <a:gd name="T71" fmla="*/ 38 h 182"/>
                  <a:gd name="T72" fmla="*/ 156 w 286"/>
                  <a:gd name="T73" fmla="*/ 34 h 182"/>
                  <a:gd name="T74" fmla="*/ 120 w 286"/>
                  <a:gd name="T75" fmla="*/ 16 h 182"/>
                  <a:gd name="T76" fmla="*/ 102 w 286"/>
                  <a:gd name="T77" fmla="*/ 4 h 182"/>
                  <a:gd name="T78" fmla="*/ 96 w 286"/>
                  <a:gd name="T79" fmla="*/ 0 h 182"/>
                  <a:gd name="T80" fmla="*/ 70 w 286"/>
                  <a:gd name="T81" fmla="*/ 10 h 182"/>
                  <a:gd name="T82" fmla="*/ 56 w 286"/>
                  <a:gd name="T83" fmla="*/ 32 h 182"/>
                  <a:gd name="T84" fmla="*/ 46 w 286"/>
                  <a:gd name="T85" fmla="*/ 28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86" h="182">
                    <a:moveTo>
                      <a:pt x="46" y="28"/>
                    </a:moveTo>
                    <a:cubicBezTo>
                      <a:pt x="41" y="14"/>
                      <a:pt x="46" y="17"/>
                      <a:pt x="36" y="14"/>
                    </a:cubicBezTo>
                    <a:cubicBezTo>
                      <a:pt x="31" y="17"/>
                      <a:pt x="26" y="30"/>
                      <a:pt x="26" y="30"/>
                    </a:cubicBezTo>
                    <a:cubicBezTo>
                      <a:pt x="12" y="25"/>
                      <a:pt x="19" y="21"/>
                      <a:pt x="0" y="24"/>
                    </a:cubicBezTo>
                    <a:cubicBezTo>
                      <a:pt x="2" y="33"/>
                      <a:pt x="2" y="37"/>
                      <a:pt x="10" y="42"/>
                    </a:cubicBezTo>
                    <a:cubicBezTo>
                      <a:pt x="12" y="49"/>
                      <a:pt x="14" y="55"/>
                      <a:pt x="16" y="62"/>
                    </a:cubicBezTo>
                    <a:cubicBezTo>
                      <a:pt x="24" y="59"/>
                      <a:pt x="27" y="57"/>
                      <a:pt x="24" y="48"/>
                    </a:cubicBezTo>
                    <a:cubicBezTo>
                      <a:pt x="26" y="47"/>
                      <a:pt x="28" y="43"/>
                      <a:pt x="30" y="44"/>
                    </a:cubicBezTo>
                    <a:cubicBezTo>
                      <a:pt x="48" y="48"/>
                      <a:pt x="36" y="52"/>
                      <a:pt x="48" y="56"/>
                    </a:cubicBezTo>
                    <a:cubicBezTo>
                      <a:pt x="74" y="65"/>
                      <a:pt x="47" y="56"/>
                      <a:pt x="70" y="62"/>
                    </a:cubicBezTo>
                    <a:cubicBezTo>
                      <a:pt x="77" y="64"/>
                      <a:pt x="88" y="72"/>
                      <a:pt x="88" y="72"/>
                    </a:cubicBezTo>
                    <a:cubicBezTo>
                      <a:pt x="96" y="84"/>
                      <a:pt x="102" y="87"/>
                      <a:pt x="106" y="102"/>
                    </a:cubicBezTo>
                    <a:cubicBezTo>
                      <a:pt x="105" y="109"/>
                      <a:pt x="106" y="115"/>
                      <a:pt x="104" y="122"/>
                    </a:cubicBezTo>
                    <a:cubicBezTo>
                      <a:pt x="103" y="126"/>
                      <a:pt x="94" y="132"/>
                      <a:pt x="98" y="134"/>
                    </a:cubicBezTo>
                    <a:cubicBezTo>
                      <a:pt x="106" y="137"/>
                      <a:pt x="122" y="128"/>
                      <a:pt x="122" y="128"/>
                    </a:cubicBezTo>
                    <a:cubicBezTo>
                      <a:pt x="130" y="131"/>
                      <a:pt x="133" y="135"/>
                      <a:pt x="140" y="140"/>
                    </a:cubicBezTo>
                    <a:cubicBezTo>
                      <a:pt x="148" y="145"/>
                      <a:pt x="159" y="145"/>
                      <a:pt x="168" y="148"/>
                    </a:cubicBezTo>
                    <a:cubicBezTo>
                      <a:pt x="170" y="147"/>
                      <a:pt x="173" y="148"/>
                      <a:pt x="174" y="146"/>
                    </a:cubicBezTo>
                    <a:cubicBezTo>
                      <a:pt x="176" y="142"/>
                      <a:pt x="164" y="136"/>
                      <a:pt x="168" y="134"/>
                    </a:cubicBezTo>
                    <a:cubicBezTo>
                      <a:pt x="171" y="132"/>
                      <a:pt x="175" y="135"/>
                      <a:pt x="178" y="136"/>
                    </a:cubicBezTo>
                    <a:cubicBezTo>
                      <a:pt x="182" y="131"/>
                      <a:pt x="186" y="118"/>
                      <a:pt x="186" y="118"/>
                    </a:cubicBezTo>
                    <a:cubicBezTo>
                      <a:pt x="189" y="119"/>
                      <a:pt x="199" y="120"/>
                      <a:pt x="202" y="122"/>
                    </a:cubicBezTo>
                    <a:cubicBezTo>
                      <a:pt x="206" y="124"/>
                      <a:pt x="214" y="130"/>
                      <a:pt x="214" y="130"/>
                    </a:cubicBezTo>
                    <a:cubicBezTo>
                      <a:pt x="224" y="145"/>
                      <a:pt x="228" y="158"/>
                      <a:pt x="244" y="168"/>
                    </a:cubicBezTo>
                    <a:cubicBezTo>
                      <a:pt x="250" y="172"/>
                      <a:pt x="262" y="178"/>
                      <a:pt x="262" y="178"/>
                    </a:cubicBezTo>
                    <a:cubicBezTo>
                      <a:pt x="265" y="178"/>
                      <a:pt x="286" y="182"/>
                      <a:pt x="284" y="170"/>
                    </a:cubicBezTo>
                    <a:cubicBezTo>
                      <a:pt x="283" y="164"/>
                      <a:pt x="268" y="160"/>
                      <a:pt x="268" y="160"/>
                    </a:cubicBezTo>
                    <a:cubicBezTo>
                      <a:pt x="261" y="150"/>
                      <a:pt x="270" y="143"/>
                      <a:pt x="256" y="138"/>
                    </a:cubicBezTo>
                    <a:cubicBezTo>
                      <a:pt x="254" y="136"/>
                      <a:pt x="251" y="135"/>
                      <a:pt x="250" y="132"/>
                    </a:cubicBezTo>
                    <a:cubicBezTo>
                      <a:pt x="248" y="129"/>
                      <a:pt x="250" y="125"/>
                      <a:pt x="248" y="122"/>
                    </a:cubicBezTo>
                    <a:cubicBezTo>
                      <a:pt x="246" y="118"/>
                      <a:pt x="240" y="118"/>
                      <a:pt x="236" y="116"/>
                    </a:cubicBezTo>
                    <a:cubicBezTo>
                      <a:pt x="230" y="107"/>
                      <a:pt x="227" y="100"/>
                      <a:pt x="240" y="96"/>
                    </a:cubicBezTo>
                    <a:cubicBezTo>
                      <a:pt x="236" y="83"/>
                      <a:pt x="236" y="84"/>
                      <a:pt x="220" y="86"/>
                    </a:cubicBezTo>
                    <a:cubicBezTo>
                      <a:pt x="209" y="82"/>
                      <a:pt x="208" y="82"/>
                      <a:pt x="210" y="70"/>
                    </a:cubicBezTo>
                    <a:cubicBezTo>
                      <a:pt x="207" y="60"/>
                      <a:pt x="199" y="57"/>
                      <a:pt x="190" y="54"/>
                    </a:cubicBezTo>
                    <a:cubicBezTo>
                      <a:pt x="181" y="45"/>
                      <a:pt x="181" y="42"/>
                      <a:pt x="168" y="38"/>
                    </a:cubicBezTo>
                    <a:cubicBezTo>
                      <a:pt x="164" y="37"/>
                      <a:pt x="156" y="34"/>
                      <a:pt x="156" y="34"/>
                    </a:cubicBezTo>
                    <a:cubicBezTo>
                      <a:pt x="146" y="24"/>
                      <a:pt x="134" y="21"/>
                      <a:pt x="120" y="16"/>
                    </a:cubicBezTo>
                    <a:cubicBezTo>
                      <a:pt x="113" y="14"/>
                      <a:pt x="108" y="8"/>
                      <a:pt x="102" y="4"/>
                    </a:cubicBezTo>
                    <a:cubicBezTo>
                      <a:pt x="100" y="3"/>
                      <a:pt x="96" y="0"/>
                      <a:pt x="96" y="0"/>
                    </a:cubicBezTo>
                    <a:cubicBezTo>
                      <a:pt x="83" y="2"/>
                      <a:pt x="79" y="1"/>
                      <a:pt x="70" y="10"/>
                    </a:cubicBezTo>
                    <a:cubicBezTo>
                      <a:pt x="67" y="19"/>
                      <a:pt x="63" y="27"/>
                      <a:pt x="56" y="32"/>
                    </a:cubicBezTo>
                    <a:cubicBezTo>
                      <a:pt x="49" y="30"/>
                      <a:pt x="52" y="31"/>
                      <a:pt x="46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8" name="Freeform 190"/>
              <p:cNvSpPr>
                <a:spLocks/>
              </p:cNvSpPr>
              <p:nvPr userDrawn="1"/>
            </p:nvSpPr>
            <p:spPr bwMode="ltGray">
              <a:xfrm>
                <a:off x="2820" y="866"/>
                <a:ext cx="78" cy="64"/>
              </a:xfrm>
              <a:custGeom>
                <a:avLst/>
                <a:gdLst>
                  <a:gd name="T0" fmla="*/ 1 w 78"/>
                  <a:gd name="T1" fmla="*/ 58 h 78"/>
                  <a:gd name="T2" fmla="*/ 27 w 78"/>
                  <a:gd name="T3" fmla="*/ 60 h 78"/>
                  <a:gd name="T4" fmla="*/ 45 w 78"/>
                  <a:gd name="T5" fmla="*/ 48 h 78"/>
                  <a:gd name="T6" fmla="*/ 57 w 78"/>
                  <a:gd name="T7" fmla="*/ 30 h 78"/>
                  <a:gd name="T8" fmla="*/ 43 w 78"/>
                  <a:gd name="T9" fmla="*/ 14 h 78"/>
                  <a:gd name="T10" fmla="*/ 43 w 78"/>
                  <a:gd name="T11" fmla="*/ 4 h 78"/>
                  <a:gd name="T12" fmla="*/ 71 w 78"/>
                  <a:gd name="T13" fmla="*/ 26 h 78"/>
                  <a:gd name="T14" fmla="*/ 67 w 78"/>
                  <a:gd name="T15" fmla="*/ 54 h 78"/>
                  <a:gd name="T16" fmla="*/ 33 w 78"/>
                  <a:gd name="T17" fmla="*/ 78 h 78"/>
                  <a:gd name="T18" fmla="*/ 9 w 78"/>
                  <a:gd name="T19" fmla="*/ 66 h 78"/>
                  <a:gd name="T20" fmla="*/ 3 w 78"/>
                  <a:gd name="T21" fmla="*/ 62 h 78"/>
                  <a:gd name="T22" fmla="*/ 1 w 78"/>
                  <a:gd name="T23" fmla="*/ 5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" h="78">
                    <a:moveTo>
                      <a:pt x="1" y="58"/>
                    </a:moveTo>
                    <a:cubicBezTo>
                      <a:pt x="6" y="44"/>
                      <a:pt x="18" y="57"/>
                      <a:pt x="27" y="60"/>
                    </a:cubicBezTo>
                    <a:cubicBezTo>
                      <a:pt x="35" y="57"/>
                      <a:pt x="38" y="52"/>
                      <a:pt x="45" y="48"/>
                    </a:cubicBezTo>
                    <a:cubicBezTo>
                      <a:pt x="48" y="40"/>
                      <a:pt x="51" y="36"/>
                      <a:pt x="57" y="30"/>
                    </a:cubicBezTo>
                    <a:cubicBezTo>
                      <a:pt x="55" y="23"/>
                      <a:pt x="43" y="14"/>
                      <a:pt x="43" y="14"/>
                    </a:cubicBezTo>
                    <a:cubicBezTo>
                      <a:pt x="33" y="0"/>
                      <a:pt x="30" y="1"/>
                      <a:pt x="43" y="4"/>
                    </a:cubicBezTo>
                    <a:cubicBezTo>
                      <a:pt x="54" y="11"/>
                      <a:pt x="58" y="22"/>
                      <a:pt x="71" y="26"/>
                    </a:cubicBezTo>
                    <a:cubicBezTo>
                      <a:pt x="78" y="37"/>
                      <a:pt x="78" y="46"/>
                      <a:pt x="67" y="54"/>
                    </a:cubicBezTo>
                    <a:cubicBezTo>
                      <a:pt x="51" y="49"/>
                      <a:pt x="53" y="71"/>
                      <a:pt x="33" y="78"/>
                    </a:cubicBezTo>
                    <a:cubicBezTo>
                      <a:pt x="16" y="72"/>
                      <a:pt x="25" y="76"/>
                      <a:pt x="9" y="66"/>
                    </a:cubicBezTo>
                    <a:cubicBezTo>
                      <a:pt x="7" y="65"/>
                      <a:pt x="3" y="62"/>
                      <a:pt x="3" y="62"/>
                    </a:cubicBezTo>
                    <a:cubicBezTo>
                      <a:pt x="0" y="54"/>
                      <a:pt x="13" y="42"/>
                      <a:pt x="1" y="5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9" name="Freeform 191"/>
              <p:cNvSpPr>
                <a:spLocks/>
              </p:cNvSpPr>
              <p:nvPr userDrawn="1"/>
            </p:nvSpPr>
            <p:spPr bwMode="ltGray">
              <a:xfrm>
                <a:off x="2984" y="732"/>
                <a:ext cx="19" cy="14"/>
              </a:xfrm>
              <a:custGeom>
                <a:avLst/>
                <a:gdLst>
                  <a:gd name="T0" fmla="*/ 3 w 17"/>
                  <a:gd name="T1" fmla="*/ 4 h 18"/>
                  <a:gd name="T2" fmla="*/ 3 w 17"/>
                  <a:gd name="T3" fmla="*/ 14 h 18"/>
                  <a:gd name="T4" fmla="*/ 3 w 17"/>
                  <a:gd name="T5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8">
                    <a:moveTo>
                      <a:pt x="3" y="4"/>
                    </a:moveTo>
                    <a:cubicBezTo>
                      <a:pt x="17" y="7"/>
                      <a:pt x="16" y="18"/>
                      <a:pt x="3" y="14"/>
                    </a:cubicBezTo>
                    <a:cubicBezTo>
                      <a:pt x="0" y="6"/>
                      <a:pt x="7" y="0"/>
                      <a:pt x="3" y="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0" name="Freeform 192"/>
              <p:cNvSpPr>
                <a:spLocks/>
              </p:cNvSpPr>
              <p:nvPr userDrawn="1"/>
            </p:nvSpPr>
            <p:spPr bwMode="ltGray">
              <a:xfrm>
                <a:off x="3083" y="830"/>
                <a:ext cx="26" cy="19"/>
              </a:xfrm>
              <a:custGeom>
                <a:avLst/>
                <a:gdLst>
                  <a:gd name="T0" fmla="*/ 8 w 26"/>
                  <a:gd name="T1" fmla="*/ 14 h 22"/>
                  <a:gd name="T2" fmla="*/ 14 w 26"/>
                  <a:gd name="T3" fmla="*/ 0 h 22"/>
                  <a:gd name="T4" fmla="*/ 14 w 26"/>
                  <a:gd name="T5" fmla="*/ 22 h 22"/>
                  <a:gd name="T6" fmla="*/ 8 w 26"/>
                  <a:gd name="T7" fmla="*/ 1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2">
                    <a:moveTo>
                      <a:pt x="8" y="14"/>
                    </a:moveTo>
                    <a:cubicBezTo>
                      <a:pt x="5" y="6"/>
                      <a:pt x="5" y="3"/>
                      <a:pt x="14" y="0"/>
                    </a:cubicBezTo>
                    <a:cubicBezTo>
                      <a:pt x="26" y="4"/>
                      <a:pt x="23" y="16"/>
                      <a:pt x="14" y="22"/>
                    </a:cubicBezTo>
                    <a:cubicBezTo>
                      <a:pt x="0" y="17"/>
                      <a:pt x="13" y="3"/>
                      <a:pt x="8" y="1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1" name="Freeform 193"/>
              <p:cNvSpPr>
                <a:spLocks/>
              </p:cNvSpPr>
              <p:nvPr userDrawn="1"/>
            </p:nvSpPr>
            <p:spPr bwMode="ltGray">
              <a:xfrm>
                <a:off x="2766" y="610"/>
                <a:ext cx="19" cy="12"/>
              </a:xfrm>
              <a:custGeom>
                <a:avLst/>
                <a:gdLst>
                  <a:gd name="T0" fmla="*/ 7 w 20"/>
                  <a:gd name="T1" fmla="*/ 12 h 15"/>
                  <a:gd name="T2" fmla="*/ 17 w 20"/>
                  <a:gd name="T3" fmla="*/ 2 h 15"/>
                  <a:gd name="T4" fmla="*/ 9 w 20"/>
                  <a:gd name="T5" fmla="*/ 12 h 15"/>
                  <a:gd name="T6" fmla="*/ 7 w 20"/>
                  <a:gd name="T7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5">
                    <a:moveTo>
                      <a:pt x="7" y="12"/>
                    </a:moveTo>
                    <a:cubicBezTo>
                      <a:pt x="0" y="1"/>
                      <a:pt x="6" y="0"/>
                      <a:pt x="17" y="2"/>
                    </a:cubicBezTo>
                    <a:cubicBezTo>
                      <a:pt x="20" y="10"/>
                      <a:pt x="18" y="15"/>
                      <a:pt x="9" y="12"/>
                    </a:cubicBezTo>
                    <a:cubicBezTo>
                      <a:pt x="4" y="4"/>
                      <a:pt x="4" y="4"/>
                      <a:pt x="7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2" name="Freeform 194"/>
              <p:cNvSpPr>
                <a:spLocks/>
              </p:cNvSpPr>
              <p:nvPr userDrawn="1"/>
            </p:nvSpPr>
            <p:spPr bwMode="ltGray">
              <a:xfrm>
                <a:off x="2600" y="712"/>
                <a:ext cx="19" cy="12"/>
              </a:xfrm>
              <a:custGeom>
                <a:avLst/>
                <a:gdLst>
                  <a:gd name="T0" fmla="*/ 7 w 20"/>
                  <a:gd name="T1" fmla="*/ 12 h 15"/>
                  <a:gd name="T2" fmla="*/ 15 w 20"/>
                  <a:gd name="T3" fmla="*/ 2 h 15"/>
                  <a:gd name="T4" fmla="*/ 15 w 20"/>
                  <a:gd name="T5" fmla="*/ 14 h 15"/>
                  <a:gd name="T6" fmla="*/ 7 w 20"/>
                  <a:gd name="T7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5">
                    <a:moveTo>
                      <a:pt x="7" y="12"/>
                    </a:moveTo>
                    <a:cubicBezTo>
                      <a:pt x="0" y="2"/>
                      <a:pt x="3" y="0"/>
                      <a:pt x="15" y="2"/>
                    </a:cubicBezTo>
                    <a:cubicBezTo>
                      <a:pt x="16" y="4"/>
                      <a:pt x="20" y="12"/>
                      <a:pt x="15" y="14"/>
                    </a:cubicBezTo>
                    <a:cubicBezTo>
                      <a:pt x="12" y="15"/>
                      <a:pt x="7" y="12"/>
                      <a:pt x="7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3" name="Freeform 195"/>
              <p:cNvSpPr>
                <a:spLocks/>
              </p:cNvSpPr>
              <p:nvPr userDrawn="1"/>
            </p:nvSpPr>
            <p:spPr bwMode="ltGray">
              <a:xfrm>
                <a:off x="2417" y="680"/>
                <a:ext cx="80" cy="66"/>
              </a:xfrm>
              <a:custGeom>
                <a:avLst/>
                <a:gdLst>
                  <a:gd name="T0" fmla="*/ 0 w 80"/>
                  <a:gd name="T1" fmla="*/ 50 h 80"/>
                  <a:gd name="T2" fmla="*/ 14 w 80"/>
                  <a:gd name="T3" fmla="*/ 24 h 80"/>
                  <a:gd name="T4" fmla="*/ 26 w 80"/>
                  <a:gd name="T5" fmla="*/ 20 h 80"/>
                  <a:gd name="T6" fmla="*/ 48 w 80"/>
                  <a:gd name="T7" fmla="*/ 18 h 80"/>
                  <a:gd name="T8" fmla="*/ 58 w 80"/>
                  <a:gd name="T9" fmla="*/ 0 h 80"/>
                  <a:gd name="T10" fmla="*/ 80 w 80"/>
                  <a:gd name="T11" fmla="*/ 40 h 80"/>
                  <a:gd name="T12" fmla="*/ 70 w 80"/>
                  <a:gd name="T13" fmla="*/ 56 h 80"/>
                  <a:gd name="T14" fmla="*/ 54 w 80"/>
                  <a:gd name="T15" fmla="*/ 62 h 80"/>
                  <a:gd name="T16" fmla="*/ 48 w 80"/>
                  <a:gd name="T17" fmla="*/ 80 h 80"/>
                  <a:gd name="T18" fmla="*/ 32 w 80"/>
                  <a:gd name="T19" fmla="*/ 68 h 80"/>
                  <a:gd name="T20" fmla="*/ 38 w 80"/>
                  <a:gd name="T21" fmla="*/ 52 h 80"/>
                  <a:gd name="T22" fmla="*/ 30 w 80"/>
                  <a:gd name="T23" fmla="*/ 28 h 80"/>
                  <a:gd name="T24" fmla="*/ 20 w 80"/>
                  <a:gd name="T25" fmla="*/ 48 h 80"/>
                  <a:gd name="T26" fmla="*/ 8 w 80"/>
                  <a:gd name="T27" fmla="*/ 56 h 80"/>
                  <a:gd name="T28" fmla="*/ 0 w 80"/>
                  <a:gd name="T29" fmla="*/ 5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0" h="80">
                    <a:moveTo>
                      <a:pt x="0" y="50"/>
                    </a:moveTo>
                    <a:cubicBezTo>
                      <a:pt x="1" y="47"/>
                      <a:pt x="12" y="25"/>
                      <a:pt x="14" y="24"/>
                    </a:cubicBezTo>
                    <a:cubicBezTo>
                      <a:pt x="17" y="22"/>
                      <a:pt x="26" y="20"/>
                      <a:pt x="26" y="20"/>
                    </a:cubicBezTo>
                    <a:cubicBezTo>
                      <a:pt x="34" y="23"/>
                      <a:pt x="40" y="21"/>
                      <a:pt x="48" y="18"/>
                    </a:cubicBezTo>
                    <a:cubicBezTo>
                      <a:pt x="52" y="12"/>
                      <a:pt x="54" y="6"/>
                      <a:pt x="58" y="0"/>
                    </a:cubicBezTo>
                    <a:cubicBezTo>
                      <a:pt x="70" y="4"/>
                      <a:pt x="76" y="28"/>
                      <a:pt x="80" y="40"/>
                    </a:cubicBezTo>
                    <a:cubicBezTo>
                      <a:pt x="75" y="54"/>
                      <a:pt x="80" y="50"/>
                      <a:pt x="70" y="56"/>
                    </a:cubicBezTo>
                    <a:cubicBezTo>
                      <a:pt x="61" y="53"/>
                      <a:pt x="59" y="54"/>
                      <a:pt x="54" y="62"/>
                    </a:cubicBezTo>
                    <a:cubicBezTo>
                      <a:pt x="57" y="71"/>
                      <a:pt x="56" y="75"/>
                      <a:pt x="48" y="80"/>
                    </a:cubicBezTo>
                    <a:cubicBezTo>
                      <a:pt x="40" y="77"/>
                      <a:pt x="39" y="72"/>
                      <a:pt x="32" y="68"/>
                    </a:cubicBezTo>
                    <a:cubicBezTo>
                      <a:pt x="26" y="59"/>
                      <a:pt x="30" y="57"/>
                      <a:pt x="38" y="52"/>
                    </a:cubicBezTo>
                    <a:cubicBezTo>
                      <a:pt x="41" y="42"/>
                      <a:pt x="39" y="34"/>
                      <a:pt x="30" y="28"/>
                    </a:cubicBezTo>
                    <a:cubicBezTo>
                      <a:pt x="20" y="31"/>
                      <a:pt x="30" y="40"/>
                      <a:pt x="20" y="48"/>
                    </a:cubicBezTo>
                    <a:cubicBezTo>
                      <a:pt x="16" y="51"/>
                      <a:pt x="8" y="56"/>
                      <a:pt x="8" y="56"/>
                    </a:cubicBezTo>
                    <a:cubicBezTo>
                      <a:pt x="2" y="50"/>
                      <a:pt x="5" y="50"/>
                      <a:pt x="0" y="5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4" name="Freeform 196"/>
              <p:cNvSpPr>
                <a:spLocks/>
              </p:cNvSpPr>
              <p:nvPr userDrawn="1"/>
            </p:nvSpPr>
            <p:spPr bwMode="ltGray">
              <a:xfrm>
                <a:off x="2391" y="541"/>
                <a:ext cx="94" cy="142"/>
              </a:xfrm>
              <a:custGeom>
                <a:avLst/>
                <a:gdLst>
                  <a:gd name="T0" fmla="*/ 14 w 94"/>
                  <a:gd name="T1" fmla="*/ 96 h 174"/>
                  <a:gd name="T2" fmla="*/ 26 w 94"/>
                  <a:gd name="T3" fmla="*/ 128 h 174"/>
                  <a:gd name="T4" fmla="*/ 32 w 94"/>
                  <a:gd name="T5" fmla="*/ 108 h 174"/>
                  <a:gd name="T6" fmla="*/ 52 w 94"/>
                  <a:gd name="T7" fmla="*/ 100 h 174"/>
                  <a:gd name="T8" fmla="*/ 46 w 94"/>
                  <a:gd name="T9" fmla="*/ 124 h 174"/>
                  <a:gd name="T10" fmla="*/ 66 w 94"/>
                  <a:gd name="T11" fmla="*/ 126 h 174"/>
                  <a:gd name="T12" fmla="*/ 76 w 94"/>
                  <a:gd name="T13" fmla="*/ 142 h 174"/>
                  <a:gd name="T14" fmla="*/ 58 w 94"/>
                  <a:gd name="T15" fmla="*/ 148 h 174"/>
                  <a:gd name="T16" fmla="*/ 74 w 94"/>
                  <a:gd name="T17" fmla="*/ 174 h 174"/>
                  <a:gd name="T18" fmla="*/ 84 w 94"/>
                  <a:gd name="T19" fmla="*/ 154 h 174"/>
                  <a:gd name="T20" fmla="*/ 82 w 94"/>
                  <a:gd name="T21" fmla="*/ 112 h 174"/>
                  <a:gd name="T22" fmla="*/ 60 w 94"/>
                  <a:gd name="T23" fmla="*/ 106 h 174"/>
                  <a:gd name="T24" fmla="*/ 50 w 94"/>
                  <a:gd name="T25" fmla="*/ 82 h 174"/>
                  <a:gd name="T26" fmla="*/ 34 w 94"/>
                  <a:gd name="T27" fmla="*/ 82 h 174"/>
                  <a:gd name="T28" fmla="*/ 30 w 94"/>
                  <a:gd name="T29" fmla="*/ 70 h 174"/>
                  <a:gd name="T30" fmla="*/ 42 w 94"/>
                  <a:gd name="T31" fmla="*/ 42 h 174"/>
                  <a:gd name="T32" fmla="*/ 30 w 94"/>
                  <a:gd name="T33" fmla="*/ 0 h 174"/>
                  <a:gd name="T34" fmla="*/ 18 w 94"/>
                  <a:gd name="T35" fmla="*/ 22 h 174"/>
                  <a:gd name="T36" fmla="*/ 4 w 94"/>
                  <a:gd name="T37" fmla="*/ 46 h 174"/>
                  <a:gd name="T38" fmla="*/ 14 w 94"/>
                  <a:gd name="T39" fmla="*/ 76 h 174"/>
                  <a:gd name="T40" fmla="*/ 14 w 94"/>
                  <a:gd name="T41" fmla="*/ 96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4" h="174">
                    <a:moveTo>
                      <a:pt x="14" y="96"/>
                    </a:moveTo>
                    <a:cubicBezTo>
                      <a:pt x="11" y="109"/>
                      <a:pt x="15" y="120"/>
                      <a:pt x="26" y="128"/>
                    </a:cubicBezTo>
                    <a:cubicBezTo>
                      <a:pt x="34" y="120"/>
                      <a:pt x="35" y="119"/>
                      <a:pt x="32" y="108"/>
                    </a:cubicBezTo>
                    <a:cubicBezTo>
                      <a:pt x="35" y="92"/>
                      <a:pt x="39" y="92"/>
                      <a:pt x="52" y="100"/>
                    </a:cubicBezTo>
                    <a:cubicBezTo>
                      <a:pt x="59" y="110"/>
                      <a:pt x="49" y="114"/>
                      <a:pt x="46" y="124"/>
                    </a:cubicBezTo>
                    <a:cubicBezTo>
                      <a:pt x="50" y="137"/>
                      <a:pt x="57" y="129"/>
                      <a:pt x="66" y="126"/>
                    </a:cubicBezTo>
                    <a:cubicBezTo>
                      <a:pt x="77" y="129"/>
                      <a:pt x="79" y="131"/>
                      <a:pt x="76" y="142"/>
                    </a:cubicBezTo>
                    <a:cubicBezTo>
                      <a:pt x="67" y="139"/>
                      <a:pt x="65" y="141"/>
                      <a:pt x="58" y="148"/>
                    </a:cubicBezTo>
                    <a:cubicBezTo>
                      <a:pt x="60" y="160"/>
                      <a:pt x="62" y="170"/>
                      <a:pt x="74" y="174"/>
                    </a:cubicBezTo>
                    <a:cubicBezTo>
                      <a:pt x="77" y="165"/>
                      <a:pt x="74" y="157"/>
                      <a:pt x="84" y="154"/>
                    </a:cubicBezTo>
                    <a:cubicBezTo>
                      <a:pt x="91" y="143"/>
                      <a:pt x="94" y="122"/>
                      <a:pt x="82" y="112"/>
                    </a:cubicBezTo>
                    <a:cubicBezTo>
                      <a:pt x="77" y="108"/>
                      <a:pt x="66" y="108"/>
                      <a:pt x="60" y="106"/>
                    </a:cubicBezTo>
                    <a:cubicBezTo>
                      <a:pt x="65" y="92"/>
                      <a:pt x="66" y="87"/>
                      <a:pt x="50" y="82"/>
                    </a:cubicBezTo>
                    <a:cubicBezTo>
                      <a:pt x="48" y="82"/>
                      <a:pt x="37" y="86"/>
                      <a:pt x="34" y="82"/>
                    </a:cubicBezTo>
                    <a:cubicBezTo>
                      <a:pt x="32" y="79"/>
                      <a:pt x="30" y="70"/>
                      <a:pt x="30" y="70"/>
                    </a:cubicBezTo>
                    <a:cubicBezTo>
                      <a:pt x="32" y="54"/>
                      <a:pt x="32" y="52"/>
                      <a:pt x="42" y="42"/>
                    </a:cubicBezTo>
                    <a:cubicBezTo>
                      <a:pt x="41" y="30"/>
                      <a:pt x="45" y="5"/>
                      <a:pt x="30" y="0"/>
                    </a:cubicBezTo>
                    <a:cubicBezTo>
                      <a:pt x="14" y="4"/>
                      <a:pt x="16" y="4"/>
                      <a:pt x="18" y="22"/>
                    </a:cubicBezTo>
                    <a:cubicBezTo>
                      <a:pt x="16" y="39"/>
                      <a:pt x="15" y="35"/>
                      <a:pt x="4" y="46"/>
                    </a:cubicBezTo>
                    <a:cubicBezTo>
                      <a:pt x="0" y="59"/>
                      <a:pt x="5" y="67"/>
                      <a:pt x="14" y="76"/>
                    </a:cubicBezTo>
                    <a:cubicBezTo>
                      <a:pt x="15" y="80"/>
                      <a:pt x="17" y="93"/>
                      <a:pt x="14" y="9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5" name="Freeform 197"/>
              <p:cNvSpPr>
                <a:spLocks/>
              </p:cNvSpPr>
              <p:nvPr userDrawn="1"/>
            </p:nvSpPr>
            <p:spPr bwMode="ltGray">
              <a:xfrm>
                <a:off x="2415" y="644"/>
                <a:ext cx="32" cy="41"/>
              </a:xfrm>
              <a:custGeom>
                <a:avLst/>
                <a:gdLst>
                  <a:gd name="T0" fmla="*/ 6 w 32"/>
                  <a:gd name="T1" fmla="*/ 24 h 50"/>
                  <a:gd name="T2" fmla="*/ 12 w 32"/>
                  <a:gd name="T3" fmla="*/ 0 h 50"/>
                  <a:gd name="T4" fmla="*/ 20 w 32"/>
                  <a:gd name="T5" fmla="*/ 16 h 50"/>
                  <a:gd name="T6" fmla="*/ 22 w 32"/>
                  <a:gd name="T7" fmla="*/ 24 h 50"/>
                  <a:gd name="T8" fmla="*/ 28 w 32"/>
                  <a:gd name="T9" fmla="*/ 26 h 50"/>
                  <a:gd name="T10" fmla="*/ 32 w 32"/>
                  <a:gd name="T11" fmla="*/ 38 h 50"/>
                  <a:gd name="T12" fmla="*/ 18 w 32"/>
                  <a:gd name="T13" fmla="*/ 50 h 50"/>
                  <a:gd name="T14" fmla="*/ 6 w 32"/>
                  <a:gd name="T15" fmla="*/ 2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50">
                    <a:moveTo>
                      <a:pt x="6" y="24"/>
                    </a:moveTo>
                    <a:cubicBezTo>
                      <a:pt x="0" y="15"/>
                      <a:pt x="3" y="6"/>
                      <a:pt x="12" y="0"/>
                    </a:cubicBezTo>
                    <a:cubicBezTo>
                      <a:pt x="23" y="3"/>
                      <a:pt x="23" y="5"/>
                      <a:pt x="20" y="16"/>
                    </a:cubicBezTo>
                    <a:cubicBezTo>
                      <a:pt x="21" y="19"/>
                      <a:pt x="20" y="22"/>
                      <a:pt x="22" y="24"/>
                    </a:cubicBezTo>
                    <a:cubicBezTo>
                      <a:pt x="23" y="26"/>
                      <a:pt x="27" y="24"/>
                      <a:pt x="28" y="26"/>
                    </a:cubicBezTo>
                    <a:cubicBezTo>
                      <a:pt x="30" y="29"/>
                      <a:pt x="32" y="38"/>
                      <a:pt x="32" y="38"/>
                    </a:cubicBezTo>
                    <a:cubicBezTo>
                      <a:pt x="29" y="46"/>
                      <a:pt x="26" y="47"/>
                      <a:pt x="18" y="50"/>
                    </a:cubicBezTo>
                    <a:cubicBezTo>
                      <a:pt x="12" y="41"/>
                      <a:pt x="18" y="24"/>
                      <a:pt x="6" y="2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6" name="Freeform 198"/>
              <p:cNvSpPr>
                <a:spLocks/>
              </p:cNvSpPr>
              <p:nvPr userDrawn="1"/>
            </p:nvSpPr>
            <p:spPr bwMode="ltGray">
              <a:xfrm>
                <a:off x="2349" y="654"/>
                <a:ext cx="45" cy="41"/>
              </a:xfrm>
              <a:custGeom>
                <a:avLst/>
                <a:gdLst>
                  <a:gd name="T0" fmla="*/ 0 w 43"/>
                  <a:gd name="T1" fmla="*/ 44 h 50"/>
                  <a:gd name="T2" fmla="*/ 22 w 43"/>
                  <a:gd name="T3" fmla="*/ 20 h 50"/>
                  <a:gd name="T4" fmla="*/ 36 w 43"/>
                  <a:gd name="T5" fmla="*/ 0 h 50"/>
                  <a:gd name="T6" fmla="*/ 24 w 43"/>
                  <a:gd name="T7" fmla="*/ 28 h 50"/>
                  <a:gd name="T8" fmla="*/ 2 w 43"/>
                  <a:gd name="T9" fmla="*/ 50 h 50"/>
                  <a:gd name="T10" fmla="*/ 0 w 43"/>
                  <a:gd name="T11" fmla="*/ 4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50">
                    <a:moveTo>
                      <a:pt x="0" y="44"/>
                    </a:moveTo>
                    <a:cubicBezTo>
                      <a:pt x="6" y="38"/>
                      <a:pt x="18" y="29"/>
                      <a:pt x="22" y="20"/>
                    </a:cubicBezTo>
                    <a:cubicBezTo>
                      <a:pt x="27" y="10"/>
                      <a:pt x="25" y="4"/>
                      <a:pt x="36" y="0"/>
                    </a:cubicBezTo>
                    <a:cubicBezTo>
                      <a:pt x="43" y="11"/>
                      <a:pt x="36" y="24"/>
                      <a:pt x="24" y="28"/>
                    </a:cubicBezTo>
                    <a:cubicBezTo>
                      <a:pt x="21" y="38"/>
                      <a:pt x="12" y="47"/>
                      <a:pt x="2" y="50"/>
                    </a:cubicBezTo>
                    <a:cubicBezTo>
                      <a:pt x="1" y="48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7" name="Freeform 199"/>
              <p:cNvSpPr>
                <a:spLocks/>
              </p:cNvSpPr>
              <p:nvPr userDrawn="1"/>
            </p:nvSpPr>
            <p:spPr bwMode="ltGray">
              <a:xfrm>
                <a:off x="4808" y="597"/>
                <a:ext cx="701" cy="438"/>
              </a:xfrm>
              <a:custGeom>
                <a:avLst/>
                <a:gdLst>
                  <a:gd name="T0" fmla="*/ 21 w 471"/>
                  <a:gd name="T1" fmla="*/ 280 h 281"/>
                  <a:gd name="T2" fmla="*/ 24 w 471"/>
                  <a:gd name="T3" fmla="*/ 250 h 281"/>
                  <a:gd name="T4" fmla="*/ 22 w 471"/>
                  <a:gd name="T5" fmla="*/ 245 h 281"/>
                  <a:gd name="T6" fmla="*/ 16 w 471"/>
                  <a:gd name="T7" fmla="*/ 218 h 281"/>
                  <a:gd name="T8" fmla="*/ 4 w 471"/>
                  <a:gd name="T9" fmla="*/ 215 h 281"/>
                  <a:gd name="T10" fmla="*/ 0 w 471"/>
                  <a:gd name="T11" fmla="*/ 191 h 281"/>
                  <a:gd name="T12" fmla="*/ 12 w 471"/>
                  <a:gd name="T13" fmla="*/ 180 h 281"/>
                  <a:gd name="T14" fmla="*/ 6 w 471"/>
                  <a:gd name="T15" fmla="*/ 165 h 281"/>
                  <a:gd name="T16" fmla="*/ 2 w 471"/>
                  <a:gd name="T17" fmla="*/ 160 h 281"/>
                  <a:gd name="T18" fmla="*/ 28 w 471"/>
                  <a:gd name="T19" fmla="*/ 120 h 281"/>
                  <a:gd name="T20" fmla="*/ 44 w 471"/>
                  <a:gd name="T21" fmla="*/ 96 h 281"/>
                  <a:gd name="T22" fmla="*/ 42 w 471"/>
                  <a:gd name="T23" fmla="*/ 70 h 281"/>
                  <a:gd name="T24" fmla="*/ 24 w 471"/>
                  <a:gd name="T25" fmla="*/ 43 h 281"/>
                  <a:gd name="T26" fmla="*/ 20 w 471"/>
                  <a:gd name="T27" fmla="*/ 32 h 281"/>
                  <a:gd name="T28" fmla="*/ 26 w 471"/>
                  <a:gd name="T29" fmla="*/ 36 h 281"/>
                  <a:gd name="T30" fmla="*/ 48 w 471"/>
                  <a:gd name="T31" fmla="*/ 35 h 281"/>
                  <a:gd name="T32" fmla="*/ 64 w 471"/>
                  <a:gd name="T33" fmla="*/ 11 h 281"/>
                  <a:gd name="T34" fmla="*/ 82 w 471"/>
                  <a:gd name="T35" fmla="*/ 0 h 281"/>
                  <a:gd name="T36" fmla="*/ 88 w 471"/>
                  <a:gd name="T37" fmla="*/ 2 h 281"/>
                  <a:gd name="T38" fmla="*/ 92 w 471"/>
                  <a:gd name="T39" fmla="*/ 9 h 281"/>
                  <a:gd name="T40" fmla="*/ 98 w 471"/>
                  <a:gd name="T41" fmla="*/ 5 h 281"/>
                  <a:gd name="T42" fmla="*/ 110 w 471"/>
                  <a:gd name="T43" fmla="*/ 8 h 281"/>
                  <a:gd name="T44" fmla="*/ 116 w 471"/>
                  <a:gd name="T45" fmla="*/ 9 h 281"/>
                  <a:gd name="T46" fmla="*/ 141 w 471"/>
                  <a:gd name="T47" fmla="*/ 14 h 281"/>
                  <a:gd name="T48" fmla="*/ 155 w 471"/>
                  <a:gd name="T49" fmla="*/ 24 h 281"/>
                  <a:gd name="T50" fmla="*/ 167 w 471"/>
                  <a:gd name="T51" fmla="*/ 17 h 281"/>
                  <a:gd name="T52" fmla="*/ 173 w 471"/>
                  <a:gd name="T53" fmla="*/ 14 h 281"/>
                  <a:gd name="T54" fmla="*/ 195 w 471"/>
                  <a:gd name="T55" fmla="*/ 14 h 281"/>
                  <a:gd name="T56" fmla="*/ 211 w 471"/>
                  <a:gd name="T57" fmla="*/ 32 h 281"/>
                  <a:gd name="T58" fmla="*/ 231 w 471"/>
                  <a:gd name="T59" fmla="*/ 59 h 281"/>
                  <a:gd name="T60" fmla="*/ 245 w 471"/>
                  <a:gd name="T61" fmla="*/ 70 h 281"/>
                  <a:gd name="T62" fmla="*/ 257 w 471"/>
                  <a:gd name="T63" fmla="*/ 68 h 281"/>
                  <a:gd name="T64" fmla="*/ 270 w 471"/>
                  <a:gd name="T65" fmla="*/ 65 h 281"/>
                  <a:gd name="T66" fmla="*/ 290 w 471"/>
                  <a:gd name="T67" fmla="*/ 71 h 281"/>
                  <a:gd name="T68" fmla="*/ 300 w 471"/>
                  <a:gd name="T69" fmla="*/ 81 h 281"/>
                  <a:gd name="T70" fmla="*/ 308 w 471"/>
                  <a:gd name="T71" fmla="*/ 90 h 281"/>
                  <a:gd name="T72" fmla="*/ 318 w 471"/>
                  <a:gd name="T73" fmla="*/ 111 h 281"/>
                  <a:gd name="T74" fmla="*/ 322 w 471"/>
                  <a:gd name="T75" fmla="*/ 120 h 281"/>
                  <a:gd name="T76" fmla="*/ 324 w 471"/>
                  <a:gd name="T77" fmla="*/ 125 h 281"/>
                  <a:gd name="T78" fmla="*/ 310 w 471"/>
                  <a:gd name="T79" fmla="*/ 142 h 281"/>
                  <a:gd name="T80" fmla="*/ 322 w 471"/>
                  <a:gd name="T81" fmla="*/ 141 h 281"/>
                  <a:gd name="T82" fmla="*/ 342 w 471"/>
                  <a:gd name="T83" fmla="*/ 155 h 281"/>
                  <a:gd name="T84" fmla="*/ 364 w 471"/>
                  <a:gd name="T85" fmla="*/ 157 h 281"/>
                  <a:gd name="T86" fmla="*/ 380 w 471"/>
                  <a:gd name="T87" fmla="*/ 168 h 281"/>
                  <a:gd name="T88" fmla="*/ 382 w 471"/>
                  <a:gd name="T89" fmla="*/ 172 h 281"/>
                  <a:gd name="T90" fmla="*/ 382 w 471"/>
                  <a:gd name="T91" fmla="*/ 176 h 281"/>
                  <a:gd name="T92" fmla="*/ 394 w 471"/>
                  <a:gd name="T93" fmla="*/ 172 h 281"/>
                  <a:gd name="T94" fmla="*/ 400 w 471"/>
                  <a:gd name="T95" fmla="*/ 171 h 281"/>
                  <a:gd name="T96" fmla="*/ 439 w 471"/>
                  <a:gd name="T97" fmla="*/ 185 h 281"/>
                  <a:gd name="T98" fmla="*/ 447 w 471"/>
                  <a:gd name="T99" fmla="*/ 199 h 281"/>
                  <a:gd name="T100" fmla="*/ 465 w 471"/>
                  <a:gd name="T101" fmla="*/ 201 h 281"/>
                  <a:gd name="T102" fmla="*/ 471 w 471"/>
                  <a:gd name="T103" fmla="*/ 215 h 281"/>
                  <a:gd name="T104" fmla="*/ 451 w 471"/>
                  <a:gd name="T105" fmla="*/ 258 h 281"/>
                  <a:gd name="T106" fmla="*/ 435 w 471"/>
                  <a:gd name="T107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71" h="281">
                    <a:moveTo>
                      <a:pt x="21" y="280"/>
                    </a:moveTo>
                    <a:cubicBezTo>
                      <a:pt x="32" y="281"/>
                      <a:pt x="25" y="253"/>
                      <a:pt x="24" y="250"/>
                    </a:cubicBezTo>
                    <a:cubicBezTo>
                      <a:pt x="23" y="248"/>
                      <a:pt x="22" y="245"/>
                      <a:pt x="22" y="245"/>
                    </a:cubicBezTo>
                    <a:cubicBezTo>
                      <a:pt x="21" y="243"/>
                      <a:pt x="20" y="221"/>
                      <a:pt x="16" y="218"/>
                    </a:cubicBezTo>
                    <a:cubicBezTo>
                      <a:pt x="13" y="216"/>
                      <a:pt x="4" y="215"/>
                      <a:pt x="4" y="215"/>
                    </a:cubicBezTo>
                    <a:cubicBezTo>
                      <a:pt x="0" y="207"/>
                      <a:pt x="3" y="200"/>
                      <a:pt x="0" y="191"/>
                    </a:cubicBezTo>
                    <a:cubicBezTo>
                      <a:pt x="2" y="185"/>
                      <a:pt x="7" y="186"/>
                      <a:pt x="12" y="180"/>
                    </a:cubicBezTo>
                    <a:cubicBezTo>
                      <a:pt x="14" y="172"/>
                      <a:pt x="14" y="169"/>
                      <a:pt x="6" y="165"/>
                    </a:cubicBezTo>
                    <a:cubicBezTo>
                      <a:pt x="4" y="163"/>
                      <a:pt x="2" y="162"/>
                      <a:pt x="2" y="160"/>
                    </a:cubicBezTo>
                    <a:cubicBezTo>
                      <a:pt x="2" y="150"/>
                      <a:pt x="16" y="123"/>
                      <a:pt x="28" y="120"/>
                    </a:cubicBezTo>
                    <a:cubicBezTo>
                      <a:pt x="32" y="111"/>
                      <a:pt x="40" y="105"/>
                      <a:pt x="44" y="96"/>
                    </a:cubicBezTo>
                    <a:cubicBezTo>
                      <a:pt x="39" y="83"/>
                      <a:pt x="38" y="85"/>
                      <a:pt x="42" y="70"/>
                    </a:cubicBezTo>
                    <a:cubicBezTo>
                      <a:pt x="38" y="60"/>
                      <a:pt x="34" y="48"/>
                      <a:pt x="24" y="43"/>
                    </a:cubicBezTo>
                    <a:cubicBezTo>
                      <a:pt x="18" y="36"/>
                      <a:pt x="10" y="37"/>
                      <a:pt x="20" y="32"/>
                    </a:cubicBezTo>
                    <a:cubicBezTo>
                      <a:pt x="27" y="34"/>
                      <a:pt x="26" y="32"/>
                      <a:pt x="26" y="36"/>
                    </a:cubicBezTo>
                    <a:cubicBezTo>
                      <a:pt x="34" y="41"/>
                      <a:pt x="39" y="39"/>
                      <a:pt x="48" y="35"/>
                    </a:cubicBezTo>
                    <a:cubicBezTo>
                      <a:pt x="45" y="22"/>
                      <a:pt x="48" y="14"/>
                      <a:pt x="64" y="11"/>
                    </a:cubicBezTo>
                    <a:cubicBezTo>
                      <a:pt x="71" y="8"/>
                      <a:pt x="75" y="3"/>
                      <a:pt x="82" y="0"/>
                    </a:cubicBezTo>
                    <a:cubicBezTo>
                      <a:pt x="84" y="1"/>
                      <a:pt x="88" y="0"/>
                      <a:pt x="88" y="2"/>
                    </a:cubicBezTo>
                    <a:cubicBezTo>
                      <a:pt x="90" y="12"/>
                      <a:pt x="75" y="13"/>
                      <a:pt x="92" y="9"/>
                    </a:cubicBezTo>
                    <a:cubicBezTo>
                      <a:pt x="94" y="8"/>
                      <a:pt x="96" y="5"/>
                      <a:pt x="98" y="5"/>
                    </a:cubicBezTo>
                    <a:cubicBezTo>
                      <a:pt x="102" y="4"/>
                      <a:pt x="106" y="7"/>
                      <a:pt x="110" y="8"/>
                    </a:cubicBezTo>
                    <a:cubicBezTo>
                      <a:pt x="112" y="8"/>
                      <a:pt x="116" y="9"/>
                      <a:pt x="116" y="9"/>
                    </a:cubicBezTo>
                    <a:cubicBezTo>
                      <a:pt x="122" y="16"/>
                      <a:pt x="129" y="13"/>
                      <a:pt x="141" y="14"/>
                    </a:cubicBezTo>
                    <a:cubicBezTo>
                      <a:pt x="143" y="21"/>
                      <a:pt x="147" y="22"/>
                      <a:pt x="155" y="24"/>
                    </a:cubicBezTo>
                    <a:cubicBezTo>
                      <a:pt x="159" y="22"/>
                      <a:pt x="163" y="20"/>
                      <a:pt x="167" y="17"/>
                    </a:cubicBezTo>
                    <a:cubicBezTo>
                      <a:pt x="169" y="16"/>
                      <a:pt x="173" y="14"/>
                      <a:pt x="173" y="14"/>
                    </a:cubicBezTo>
                    <a:cubicBezTo>
                      <a:pt x="195" y="26"/>
                      <a:pt x="175" y="20"/>
                      <a:pt x="195" y="14"/>
                    </a:cubicBezTo>
                    <a:cubicBezTo>
                      <a:pt x="207" y="17"/>
                      <a:pt x="201" y="26"/>
                      <a:pt x="211" y="32"/>
                    </a:cubicBezTo>
                    <a:cubicBezTo>
                      <a:pt x="214" y="38"/>
                      <a:pt x="224" y="55"/>
                      <a:pt x="231" y="59"/>
                    </a:cubicBezTo>
                    <a:cubicBezTo>
                      <a:pt x="241" y="70"/>
                      <a:pt x="235" y="67"/>
                      <a:pt x="245" y="70"/>
                    </a:cubicBezTo>
                    <a:cubicBezTo>
                      <a:pt x="249" y="69"/>
                      <a:pt x="253" y="69"/>
                      <a:pt x="257" y="68"/>
                    </a:cubicBezTo>
                    <a:cubicBezTo>
                      <a:pt x="261" y="67"/>
                      <a:pt x="270" y="65"/>
                      <a:pt x="270" y="65"/>
                    </a:cubicBezTo>
                    <a:cubicBezTo>
                      <a:pt x="278" y="66"/>
                      <a:pt x="283" y="67"/>
                      <a:pt x="290" y="71"/>
                    </a:cubicBezTo>
                    <a:cubicBezTo>
                      <a:pt x="304" y="88"/>
                      <a:pt x="282" y="62"/>
                      <a:pt x="300" y="81"/>
                    </a:cubicBezTo>
                    <a:cubicBezTo>
                      <a:pt x="302" y="84"/>
                      <a:pt x="308" y="90"/>
                      <a:pt x="308" y="90"/>
                    </a:cubicBezTo>
                    <a:cubicBezTo>
                      <a:pt x="311" y="98"/>
                      <a:pt x="315" y="103"/>
                      <a:pt x="318" y="111"/>
                    </a:cubicBezTo>
                    <a:cubicBezTo>
                      <a:pt x="319" y="114"/>
                      <a:pt x="321" y="117"/>
                      <a:pt x="322" y="120"/>
                    </a:cubicBezTo>
                    <a:cubicBezTo>
                      <a:pt x="323" y="122"/>
                      <a:pt x="324" y="125"/>
                      <a:pt x="324" y="125"/>
                    </a:cubicBezTo>
                    <a:cubicBezTo>
                      <a:pt x="321" y="132"/>
                      <a:pt x="313" y="134"/>
                      <a:pt x="310" y="142"/>
                    </a:cubicBezTo>
                    <a:cubicBezTo>
                      <a:pt x="313" y="151"/>
                      <a:pt x="317" y="146"/>
                      <a:pt x="322" y="141"/>
                    </a:cubicBezTo>
                    <a:cubicBezTo>
                      <a:pt x="341" y="143"/>
                      <a:pt x="339" y="142"/>
                      <a:pt x="342" y="155"/>
                    </a:cubicBezTo>
                    <a:cubicBezTo>
                      <a:pt x="351" y="150"/>
                      <a:pt x="355" y="152"/>
                      <a:pt x="364" y="157"/>
                    </a:cubicBezTo>
                    <a:cubicBezTo>
                      <a:pt x="369" y="162"/>
                      <a:pt x="372" y="166"/>
                      <a:pt x="380" y="168"/>
                    </a:cubicBezTo>
                    <a:cubicBezTo>
                      <a:pt x="381" y="169"/>
                      <a:pt x="383" y="171"/>
                      <a:pt x="382" y="172"/>
                    </a:cubicBezTo>
                    <a:cubicBezTo>
                      <a:pt x="380" y="176"/>
                      <a:pt x="368" y="172"/>
                      <a:pt x="382" y="176"/>
                    </a:cubicBezTo>
                    <a:cubicBezTo>
                      <a:pt x="386" y="175"/>
                      <a:pt x="390" y="173"/>
                      <a:pt x="394" y="172"/>
                    </a:cubicBezTo>
                    <a:cubicBezTo>
                      <a:pt x="396" y="172"/>
                      <a:pt x="400" y="171"/>
                      <a:pt x="400" y="171"/>
                    </a:cubicBezTo>
                    <a:cubicBezTo>
                      <a:pt x="413" y="177"/>
                      <a:pt x="427" y="179"/>
                      <a:pt x="439" y="185"/>
                    </a:cubicBezTo>
                    <a:cubicBezTo>
                      <a:pt x="441" y="190"/>
                      <a:pt x="445" y="194"/>
                      <a:pt x="447" y="199"/>
                    </a:cubicBezTo>
                    <a:cubicBezTo>
                      <a:pt x="453" y="198"/>
                      <a:pt x="460" y="195"/>
                      <a:pt x="465" y="201"/>
                    </a:cubicBezTo>
                    <a:cubicBezTo>
                      <a:pt x="468" y="205"/>
                      <a:pt x="471" y="215"/>
                      <a:pt x="471" y="215"/>
                    </a:cubicBezTo>
                    <a:cubicBezTo>
                      <a:pt x="468" y="231"/>
                      <a:pt x="469" y="248"/>
                      <a:pt x="451" y="258"/>
                    </a:cubicBezTo>
                    <a:cubicBezTo>
                      <a:pt x="447" y="262"/>
                      <a:pt x="437" y="275"/>
                      <a:pt x="435" y="281"/>
                    </a:cubicBezTo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8" name="Freeform 200"/>
              <p:cNvSpPr>
                <a:spLocks/>
              </p:cNvSpPr>
              <p:nvPr userDrawn="1"/>
            </p:nvSpPr>
            <p:spPr bwMode="ltGray">
              <a:xfrm>
                <a:off x="3880" y="-7"/>
                <a:ext cx="984" cy="692"/>
              </a:xfrm>
              <a:custGeom>
                <a:avLst/>
                <a:gdLst>
                  <a:gd name="T0" fmla="*/ 406 w 984"/>
                  <a:gd name="T1" fmla="*/ 6 h 844"/>
                  <a:gd name="T2" fmla="*/ 502 w 984"/>
                  <a:gd name="T3" fmla="*/ 34 h 844"/>
                  <a:gd name="T4" fmla="*/ 550 w 984"/>
                  <a:gd name="T5" fmla="*/ 38 h 844"/>
                  <a:gd name="T6" fmla="*/ 578 w 984"/>
                  <a:gd name="T7" fmla="*/ 130 h 844"/>
                  <a:gd name="T8" fmla="*/ 586 w 984"/>
                  <a:gd name="T9" fmla="*/ 90 h 844"/>
                  <a:gd name="T10" fmla="*/ 606 w 984"/>
                  <a:gd name="T11" fmla="*/ 70 h 844"/>
                  <a:gd name="T12" fmla="*/ 642 w 984"/>
                  <a:gd name="T13" fmla="*/ 126 h 844"/>
                  <a:gd name="T14" fmla="*/ 682 w 984"/>
                  <a:gd name="T15" fmla="*/ 98 h 844"/>
                  <a:gd name="T16" fmla="*/ 706 w 984"/>
                  <a:gd name="T17" fmla="*/ 86 h 844"/>
                  <a:gd name="T18" fmla="*/ 762 w 984"/>
                  <a:gd name="T19" fmla="*/ 2 h 844"/>
                  <a:gd name="T20" fmla="*/ 798 w 984"/>
                  <a:gd name="T21" fmla="*/ 70 h 844"/>
                  <a:gd name="T22" fmla="*/ 798 w 984"/>
                  <a:gd name="T23" fmla="*/ 130 h 844"/>
                  <a:gd name="T24" fmla="*/ 790 w 984"/>
                  <a:gd name="T25" fmla="*/ 158 h 844"/>
                  <a:gd name="T26" fmla="*/ 766 w 984"/>
                  <a:gd name="T27" fmla="*/ 162 h 844"/>
                  <a:gd name="T28" fmla="*/ 762 w 984"/>
                  <a:gd name="T29" fmla="*/ 186 h 844"/>
                  <a:gd name="T30" fmla="*/ 802 w 984"/>
                  <a:gd name="T31" fmla="*/ 226 h 844"/>
                  <a:gd name="T32" fmla="*/ 786 w 984"/>
                  <a:gd name="T33" fmla="*/ 322 h 844"/>
                  <a:gd name="T34" fmla="*/ 830 w 984"/>
                  <a:gd name="T35" fmla="*/ 414 h 844"/>
                  <a:gd name="T36" fmla="*/ 854 w 984"/>
                  <a:gd name="T37" fmla="*/ 450 h 844"/>
                  <a:gd name="T38" fmla="*/ 830 w 984"/>
                  <a:gd name="T39" fmla="*/ 450 h 844"/>
                  <a:gd name="T40" fmla="*/ 746 w 984"/>
                  <a:gd name="T41" fmla="*/ 378 h 844"/>
                  <a:gd name="T42" fmla="*/ 678 w 984"/>
                  <a:gd name="T43" fmla="*/ 402 h 844"/>
                  <a:gd name="T44" fmla="*/ 590 w 984"/>
                  <a:gd name="T45" fmla="*/ 442 h 844"/>
                  <a:gd name="T46" fmla="*/ 642 w 984"/>
                  <a:gd name="T47" fmla="*/ 578 h 844"/>
                  <a:gd name="T48" fmla="*/ 710 w 984"/>
                  <a:gd name="T49" fmla="*/ 610 h 844"/>
                  <a:gd name="T50" fmla="*/ 738 w 984"/>
                  <a:gd name="T51" fmla="*/ 550 h 844"/>
                  <a:gd name="T52" fmla="*/ 774 w 984"/>
                  <a:gd name="T53" fmla="*/ 570 h 844"/>
                  <a:gd name="T54" fmla="*/ 766 w 984"/>
                  <a:gd name="T55" fmla="*/ 630 h 844"/>
                  <a:gd name="T56" fmla="*/ 802 w 984"/>
                  <a:gd name="T57" fmla="*/ 670 h 844"/>
                  <a:gd name="T58" fmla="*/ 838 w 984"/>
                  <a:gd name="T59" fmla="*/ 658 h 844"/>
                  <a:gd name="T60" fmla="*/ 922 w 984"/>
                  <a:gd name="T61" fmla="*/ 806 h 844"/>
                  <a:gd name="T62" fmla="*/ 942 w 984"/>
                  <a:gd name="T63" fmla="*/ 826 h 844"/>
                  <a:gd name="T64" fmla="*/ 874 w 984"/>
                  <a:gd name="T65" fmla="*/ 810 h 844"/>
                  <a:gd name="T66" fmla="*/ 830 w 984"/>
                  <a:gd name="T67" fmla="*/ 758 h 844"/>
                  <a:gd name="T68" fmla="*/ 778 w 984"/>
                  <a:gd name="T69" fmla="*/ 710 h 844"/>
                  <a:gd name="T70" fmla="*/ 702 w 984"/>
                  <a:gd name="T71" fmla="*/ 662 h 844"/>
                  <a:gd name="T72" fmla="*/ 614 w 984"/>
                  <a:gd name="T73" fmla="*/ 646 h 844"/>
                  <a:gd name="T74" fmla="*/ 506 w 984"/>
                  <a:gd name="T75" fmla="*/ 594 h 844"/>
                  <a:gd name="T76" fmla="*/ 462 w 984"/>
                  <a:gd name="T77" fmla="*/ 506 h 844"/>
                  <a:gd name="T78" fmla="*/ 430 w 984"/>
                  <a:gd name="T79" fmla="*/ 462 h 844"/>
                  <a:gd name="T80" fmla="*/ 382 w 984"/>
                  <a:gd name="T81" fmla="*/ 430 h 844"/>
                  <a:gd name="T82" fmla="*/ 342 w 984"/>
                  <a:gd name="T83" fmla="*/ 370 h 844"/>
                  <a:gd name="T84" fmla="*/ 354 w 984"/>
                  <a:gd name="T85" fmla="*/ 414 h 844"/>
                  <a:gd name="T86" fmla="*/ 418 w 984"/>
                  <a:gd name="T87" fmla="*/ 494 h 844"/>
                  <a:gd name="T88" fmla="*/ 422 w 984"/>
                  <a:gd name="T89" fmla="*/ 526 h 844"/>
                  <a:gd name="T90" fmla="*/ 394 w 984"/>
                  <a:gd name="T91" fmla="*/ 498 h 844"/>
                  <a:gd name="T92" fmla="*/ 354 w 984"/>
                  <a:gd name="T93" fmla="*/ 466 h 844"/>
                  <a:gd name="T94" fmla="*/ 314 w 984"/>
                  <a:gd name="T95" fmla="*/ 402 h 844"/>
                  <a:gd name="T96" fmla="*/ 266 w 984"/>
                  <a:gd name="T97" fmla="*/ 346 h 844"/>
                  <a:gd name="T98" fmla="*/ 210 w 984"/>
                  <a:gd name="T99" fmla="*/ 314 h 844"/>
                  <a:gd name="T100" fmla="*/ 154 w 984"/>
                  <a:gd name="T101" fmla="*/ 238 h 844"/>
                  <a:gd name="T102" fmla="*/ 66 w 984"/>
                  <a:gd name="T103" fmla="*/ 66 h 844"/>
                  <a:gd name="T104" fmla="*/ 34 w 984"/>
                  <a:gd name="T105" fmla="*/ 38 h 844"/>
                  <a:gd name="T106" fmla="*/ 46 w 984"/>
                  <a:gd name="T107" fmla="*/ 22 h 844"/>
                  <a:gd name="T108" fmla="*/ 102 w 984"/>
                  <a:gd name="T109" fmla="*/ 70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84" h="844">
                    <a:moveTo>
                      <a:pt x="82" y="38"/>
                    </a:moveTo>
                    <a:lnTo>
                      <a:pt x="406" y="6"/>
                    </a:lnTo>
                    <a:cubicBezTo>
                      <a:pt x="497" y="22"/>
                      <a:pt x="465" y="0"/>
                      <a:pt x="474" y="54"/>
                    </a:cubicBezTo>
                    <a:cubicBezTo>
                      <a:pt x="492" y="48"/>
                      <a:pt x="484" y="40"/>
                      <a:pt x="502" y="34"/>
                    </a:cubicBezTo>
                    <a:cubicBezTo>
                      <a:pt x="510" y="37"/>
                      <a:pt x="517" y="46"/>
                      <a:pt x="526" y="46"/>
                    </a:cubicBezTo>
                    <a:cubicBezTo>
                      <a:pt x="534" y="46"/>
                      <a:pt x="550" y="38"/>
                      <a:pt x="550" y="38"/>
                    </a:cubicBezTo>
                    <a:cubicBezTo>
                      <a:pt x="556" y="55"/>
                      <a:pt x="552" y="60"/>
                      <a:pt x="542" y="74"/>
                    </a:cubicBezTo>
                    <a:cubicBezTo>
                      <a:pt x="555" y="114"/>
                      <a:pt x="550" y="102"/>
                      <a:pt x="578" y="130"/>
                    </a:cubicBezTo>
                    <a:cubicBezTo>
                      <a:pt x="584" y="148"/>
                      <a:pt x="590" y="148"/>
                      <a:pt x="606" y="138"/>
                    </a:cubicBezTo>
                    <a:cubicBezTo>
                      <a:pt x="600" y="119"/>
                      <a:pt x="594" y="107"/>
                      <a:pt x="586" y="90"/>
                    </a:cubicBezTo>
                    <a:cubicBezTo>
                      <a:pt x="583" y="82"/>
                      <a:pt x="578" y="66"/>
                      <a:pt x="578" y="66"/>
                    </a:cubicBezTo>
                    <a:cubicBezTo>
                      <a:pt x="585" y="44"/>
                      <a:pt x="597" y="56"/>
                      <a:pt x="606" y="70"/>
                    </a:cubicBezTo>
                    <a:cubicBezTo>
                      <a:pt x="609" y="86"/>
                      <a:pt x="608" y="117"/>
                      <a:pt x="626" y="90"/>
                    </a:cubicBezTo>
                    <a:cubicBezTo>
                      <a:pt x="648" y="97"/>
                      <a:pt x="646" y="104"/>
                      <a:pt x="642" y="126"/>
                    </a:cubicBezTo>
                    <a:cubicBezTo>
                      <a:pt x="650" y="150"/>
                      <a:pt x="665" y="141"/>
                      <a:pt x="682" y="130"/>
                    </a:cubicBezTo>
                    <a:cubicBezTo>
                      <a:pt x="689" y="108"/>
                      <a:pt x="673" y="124"/>
                      <a:pt x="682" y="98"/>
                    </a:cubicBezTo>
                    <a:cubicBezTo>
                      <a:pt x="683" y="94"/>
                      <a:pt x="690" y="96"/>
                      <a:pt x="694" y="94"/>
                    </a:cubicBezTo>
                    <a:cubicBezTo>
                      <a:pt x="698" y="92"/>
                      <a:pt x="702" y="89"/>
                      <a:pt x="706" y="86"/>
                    </a:cubicBezTo>
                    <a:cubicBezTo>
                      <a:pt x="717" y="54"/>
                      <a:pt x="688" y="54"/>
                      <a:pt x="742" y="46"/>
                    </a:cubicBezTo>
                    <a:cubicBezTo>
                      <a:pt x="748" y="27"/>
                      <a:pt x="741" y="9"/>
                      <a:pt x="762" y="2"/>
                    </a:cubicBezTo>
                    <a:cubicBezTo>
                      <a:pt x="788" y="11"/>
                      <a:pt x="777" y="38"/>
                      <a:pt x="802" y="46"/>
                    </a:cubicBezTo>
                    <a:cubicBezTo>
                      <a:pt x="831" y="36"/>
                      <a:pt x="805" y="63"/>
                      <a:pt x="798" y="70"/>
                    </a:cubicBezTo>
                    <a:cubicBezTo>
                      <a:pt x="789" y="96"/>
                      <a:pt x="787" y="96"/>
                      <a:pt x="802" y="118"/>
                    </a:cubicBezTo>
                    <a:cubicBezTo>
                      <a:pt x="801" y="122"/>
                      <a:pt x="801" y="127"/>
                      <a:pt x="798" y="130"/>
                    </a:cubicBezTo>
                    <a:cubicBezTo>
                      <a:pt x="794" y="133"/>
                      <a:pt x="784" y="129"/>
                      <a:pt x="782" y="134"/>
                    </a:cubicBezTo>
                    <a:cubicBezTo>
                      <a:pt x="780" y="142"/>
                      <a:pt x="790" y="158"/>
                      <a:pt x="790" y="158"/>
                    </a:cubicBezTo>
                    <a:cubicBezTo>
                      <a:pt x="786" y="161"/>
                      <a:pt x="783" y="165"/>
                      <a:pt x="778" y="166"/>
                    </a:cubicBezTo>
                    <a:cubicBezTo>
                      <a:pt x="774" y="167"/>
                      <a:pt x="769" y="159"/>
                      <a:pt x="766" y="162"/>
                    </a:cubicBezTo>
                    <a:cubicBezTo>
                      <a:pt x="758" y="170"/>
                      <a:pt x="794" y="182"/>
                      <a:pt x="794" y="182"/>
                    </a:cubicBezTo>
                    <a:cubicBezTo>
                      <a:pt x="804" y="211"/>
                      <a:pt x="775" y="190"/>
                      <a:pt x="762" y="186"/>
                    </a:cubicBezTo>
                    <a:cubicBezTo>
                      <a:pt x="767" y="194"/>
                      <a:pt x="773" y="202"/>
                      <a:pt x="778" y="210"/>
                    </a:cubicBezTo>
                    <a:cubicBezTo>
                      <a:pt x="783" y="218"/>
                      <a:pt x="802" y="226"/>
                      <a:pt x="802" y="226"/>
                    </a:cubicBezTo>
                    <a:cubicBezTo>
                      <a:pt x="813" y="242"/>
                      <a:pt x="804" y="245"/>
                      <a:pt x="810" y="262"/>
                    </a:cubicBezTo>
                    <a:cubicBezTo>
                      <a:pt x="803" y="282"/>
                      <a:pt x="793" y="301"/>
                      <a:pt x="786" y="322"/>
                    </a:cubicBezTo>
                    <a:cubicBezTo>
                      <a:pt x="783" y="330"/>
                      <a:pt x="778" y="346"/>
                      <a:pt x="778" y="346"/>
                    </a:cubicBezTo>
                    <a:cubicBezTo>
                      <a:pt x="785" y="366"/>
                      <a:pt x="817" y="394"/>
                      <a:pt x="830" y="414"/>
                    </a:cubicBezTo>
                    <a:cubicBezTo>
                      <a:pt x="835" y="422"/>
                      <a:pt x="841" y="430"/>
                      <a:pt x="846" y="438"/>
                    </a:cubicBezTo>
                    <a:cubicBezTo>
                      <a:pt x="849" y="442"/>
                      <a:pt x="854" y="450"/>
                      <a:pt x="854" y="450"/>
                    </a:cubicBezTo>
                    <a:cubicBezTo>
                      <a:pt x="853" y="457"/>
                      <a:pt x="855" y="466"/>
                      <a:pt x="850" y="470"/>
                    </a:cubicBezTo>
                    <a:cubicBezTo>
                      <a:pt x="844" y="475"/>
                      <a:pt x="831" y="451"/>
                      <a:pt x="830" y="450"/>
                    </a:cubicBezTo>
                    <a:cubicBezTo>
                      <a:pt x="811" y="431"/>
                      <a:pt x="789" y="421"/>
                      <a:pt x="774" y="398"/>
                    </a:cubicBezTo>
                    <a:cubicBezTo>
                      <a:pt x="769" y="379"/>
                      <a:pt x="766" y="371"/>
                      <a:pt x="746" y="378"/>
                    </a:cubicBezTo>
                    <a:cubicBezTo>
                      <a:pt x="717" y="368"/>
                      <a:pt x="730" y="368"/>
                      <a:pt x="706" y="374"/>
                    </a:cubicBezTo>
                    <a:cubicBezTo>
                      <a:pt x="688" y="402"/>
                      <a:pt x="699" y="395"/>
                      <a:pt x="678" y="402"/>
                    </a:cubicBezTo>
                    <a:cubicBezTo>
                      <a:pt x="654" y="386"/>
                      <a:pt x="650" y="390"/>
                      <a:pt x="618" y="394"/>
                    </a:cubicBezTo>
                    <a:cubicBezTo>
                      <a:pt x="607" y="411"/>
                      <a:pt x="601" y="426"/>
                      <a:pt x="590" y="442"/>
                    </a:cubicBezTo>
                    <a:cubicBezTo>
                      <a:pt x="600" y="471"/>
                      <a:pt x="593" y="459"/>
                      <a:pt x="606" y="478"/>
                    </a:cubicBezTo>
                    <a:cubicBezTo>
                      <a:pt x="593" y="518"/>
                      <a:pt x="622" y="548"/>
                      <a:pt x="642" y="578"/>
                    </a:cubicBezTo>
                    <a:cubicBezTo>
                      <a:pt x="651" y="591"/>
                      <a:pt x="651" y="601"/>
                      <a:pt x="666" y="606"/>
                    </a:cubicBezTo>
                    <a:cubicBezTo>
                      <a:pt x="680" y="627"/>
                      <a:pt x="691" y="623"/>
                      <a:pt x="710" y="610"/>
                    </a:cubicBezTo>
                    <a:cubicBezTo>
                      <a:pt x="729" y="616"/>
                      <a:pt x="729" y="606"/>
                      <a:pt x="734" y="590"/>
                    </a:cubicBezTo>
                    <a:cubicBezTo>
                      <a:pt x="735" y="577"/>
                      <a:pt x="731" y="562"/>
                      <a:pt x="738" y="550"/>
                    </a:cubicBezTo>
                    <a:cubicBezTo>
                      <a:pt x="742" y="543"/>
                      <a:pt x="762" y="542"/>
                      <a:pt x="762" y="542"/>
                    </a:cubicBezTo>
                    <a:cubicBezTo>
                      <a:pt x="783" y="547"/>
                      <a:pt x="786" y="552"/>
                      <a:pt x="774" y="570"/>
                    </a:cubicBezTo>
                    <a:cubicBezTo>
                      <a:pt x="779" y="590"/>
                      <a:pt x="790" y="605"/>
                      <a:pt x="770" y="618"/>
                    </a:cubicBezTo>
                    <a:cubicBezTo>
                      <a:pt x="769" y="622"/>
                      <a:pt x="764" y="626"/>
                      <a:pt x="766" y="630"/>
                    </a:cubicBezTo>
                    <a:cubicBezTo>
                      <a:pt x="768" y="634"/>
                      <a:pt x="775" y="634"/>
                      <a:pt x="778" y="638"/>
                    </a:cubicBezTo>
                    <a:cubicBezTo>
                      <a:pt x="788" y="651"/>
                      <a:pt x="786" y="660"/>
                      <a:pt x="802" y="670"/>
                    </a:cubicBezTo>
                    <a:cubicBezTo>
                      <a:pt x="810" y="667"/>
                      <a:pt x="818" y="665"/>
                      <a:pt x="826" y="662"/>
                    </a:cubicBezTo>
                    <a:cubicBezTo>
                      <a:pt x="830" y="661"/>
                      <a:pt x="838" y="658"/>
                      <a:pt x="838" y="658"/>
                    </a:cubicBezTo>
                    <a:cubicBezTo>
                      <a:pt x="857" y="664"/>
                      <a:pt x="864" y="680"/>
                      <a:pt x="870" y="698"/>
                    </a:cubicBezTo>
                    <a:cubicBezTo>
                      <a:pt x="859" y="731"/>
                      <a:pt x="887" y="794"/>
                      <a:pt x="922" y="806"/>
                    </a:cubicBezTo>
                    <a:cubicBezTo>
                      <a:pt x="938" y="801"/>
                      <a:pt x="941" y="792"/>
                      <a:pt x="958" y="798"/>
                    </a:cubicBezTo>
                    <a:cubicBezTo>
                      <a:pt x="984" y="837"/>
                      <a:pt x="928" y="784"/>
                      <a:pt x="942" y="826"/>
                    </a:cubicBezTo>
                    <a:cubicBezTo>
                      <a:pt x="936" y="844"/>
                      <a:pt x="930" y="844"/>
                      <a:pt x="914" y="834"/>
                    </a:cubicBezTo>
                    <a:cubicBezTo>
                      <a:pt x="903" y="817"/>
                      <a:pt x="890" y="821"/>
                      <a:pt x="874" y="810"/>
                    </a:cubicBezTo>
                    <a:cubicBezTo>
                      <a:pt x="851" y="776"/>
                      <a:pt x="882" y="816"/>
                      <a:pt x="854" y="794"/>
                    </a:cubicBezTo>
                    <a:cubicBezTo>
                      <a:pt x="843" y="785"/>
                      <a:pt x="840" y="768"/>
                      <a:pt x="830" y="758"/>
                    </a:cubicBezTo>
                    <a:cubicBezTo>
                      <a:pt x="824" y="739"/>
                      <a:pt x="817" y="724"/>
                      <a:pt x="798" y="718"/>
                    </a:cubicBezTo>
                    <a:cubicBezTo>
                      <a:pt x="791" y="696"/>
                      <a:pt x="800" y="712"/>
                      <a:pt x="778" y="710"/>
                    </a:cubicBezTo>
                    <a:cubicBezTo>
                      <a:pt x="767" y="709"/>
                      <a:pt x="746" y="702"/>
                      <a:pt x="746" y="702"/>
                    </a:cubicBezTo>
                    <a:cubicBezTo>
                      <a:pt x="729" y="691"/>
                      <a:pt x="720" y="674"/>
                      <a:pt x="702" y="662"/>
                    </a:cubicBezTo>
                    <a:cubicBezTo>
                      <a:pt x="694" y="665"/>
                      <a:pt x="687" y="673"/>
                      <a:pt x="678" y="674"/>
                    </a:cubicBezTo>
                    <a:cubicBezTo>
                      <a:pt x="657" y="677"/>
                      <a:pt x="630" y="657"/>
                      <a:pt x="614" y="646"/>
                    </a:cubicBezTo>
                    <a:cubicBezTo>
                      <a:pt x="600" y="637"/>
                      <a:pt x="580" y="639"/>
                      <a:pt x="566" y="630"/>
                    </a:cubicBezTo>
                    <a:cubicBezTo>
                      <a:pt x="546" y="617"/>
                      <a:pt x="525" y="607"/>
                      <a:pt x="506" y="594"/>
                    </a:cubicBezTo>
                    <a:cubicBezTo>
                      <a:pt x="513" y="572"/>
                      <a:pt x="509" y="551"/>
                      <a:pt x="490" y="538"/>
                    </a:cubicBezTo>
                    <a:cubicBezTo>
                      <a:pt x="485" y="522"/>
                      <a:pt x="476" y="515"/>
                      <a:pt x="462" y="506"/>
                    </a:cubicBezTo>
                    <a:cubicBezTo>
                      <a:pt x="441" y="474"/>
                      <a:pt x="469" y="513"/>
                      <a:pt x="442" y="486"/>
                    </a:cubicBezTo>
                    <a:cubicBezTo>
                      <a:pt x="436" y="480"/>
                      <a:pt x="436" y="468"/>
                      <a:pt x="430" y="462"/>
                    </a:cubicBezTo>
                    <a:cubicBezTo>
                      <a:pt x="427" y="459"/>
                      <a:pt x="422" y="459"/>
                      <a:pt x="418" y="458"/>
                    </a:cubicBezTo>
                    <a:cubicBezTo>
                      <a:pt x="407" y="447"/>
                      <a:pt x="382" y="430"/>
                      <a:pt x="382" y="430"/>
                    </a:cubicBezTo>
                    <a:cubicBezTo>
                      <a:pt x="371" y="413"/>
                      <a:pt x="358" y="399"/>
                      <a:pt x="346" y="382"/>
                    </a:cubicBezTo>
                    <a:cubicBezTo>
                      <a:pt x="344" y="378"/>
                      <a:pt x="345" y="373"/>
                      <a:pt x="342" y="370"/>
                    </a:cubicBezTo>
                    <a:cubicBezTo>
                      <a:pt x="339" y="367"/>
                      <a:pt x="334" y="367"/>
                      <a:pt x="330" y="366"/>
                    </a:cubicBezTo>
                    <a:cubicBezTo>
                      <a:pt x="322" y="390"/>
                      <a:pt x="342" y="398"/>
                      <a:pt x="354" y="414"/>
                    </a:cubicBezTo>
                    <a:cubicBezTo>
                      <a:pt x="368" y="432"/>
                      <a:pt x="372" y="446"/>
                      <a:pt x="390" y="458"/>
                    </a:cubicBezTo>
                    <a:cubicBezTo>
                      <a:pt x="409" y="487"/>
                      <a:pt x="399" y="475"/>
                      <a:pt x="418" y="494"/>
                    </a:cubicBezTo>
                    <a:cubicBezTo>
                      <a:pt x="423" y="510"/>
                      <a:pt x="428" y="517"/>
                      <a:pt x="442" y="526"/>
                    </a:cubicBezTo>
                    <a:cubicBezTo>
                      <a:pt x="450" y="550"/>
                      <a:pt x="432" y="533"/>
                      <a:pt x="422" y="526"/>
                    </a:cubicBezTo>
                    <a:cubicBezTo>
                      <a:pt x="399" y="492"/>
                      <a:pt x="430" y="532"/>
                      <a:pt x="402" y="510"/>
                    </a:cubicBezTo>
                    <a:cubicBezTo>
                      <a:pt x="398" y="507"/>
                      <a:pt x="397" y="501"/>
                      <a:pt x="394" y="498"/>
                    </a:cubicBezTo>
                    <a:cubicBezTo>
                      <a:pt x="391" y="495"/>
                      <a:pt x="386" y="493"/>
                      <a:pt x="382" y="490"/>
                    </a:cubicBezTo>
                    <a:cubicBezTo>
                      <a:pt x="377" y="474"/>
                      <a:pt x="370" y="471"/>
                      <a:pt x="354" y="466"/>
                    </a:cubicBezTo>
                    <a:cubicBezTo>
                      <a:pt x="344" y="452"/>
                      <a:pt x="340" y="447"/>
                      <a:pt x="346" y="430"/>
                    </a:cubicBezTo>
                    <a:cubicBezTo>
                      <a:pt x="338" y="418"/>
                      <a:pt x="314" y="402"/>
                      <a:pt x="314" y="402"/>
                    </a:cubicBezTo>
                    <a:cubicBezTo>
                      <a:pt x="306" y="390"/>
                      <a:pt x="298" y="378"/>
                      <a:pt x="290" y="366"/>
                    </a:cubicBezTo>
                    <a:cubicBezTo>
                      <a:pt x="284" y="357"/>
                      <a:pt x="273" y="354"/>
                      <a:pt x="266" y="346"/>
                    </a:cubicBezTo>
                    <a:cubicBezTo>
                      <a:pt x="263" y="342"/>
                      <a:pt x="262" y="337"/>
                      <a:pt x="258" y="334"/>
                    </a:cubicBezTo>
                    <a:cubicBezTo>
                      <a:pt x="243" y="324"/>
                      <a:pt x="225" y="324"/>
                      <a:pt x="210" y="314"/>
                    </a:cubicBezTo>
                    <a:cubicBezTo>
                      <a:pt x="201" y="300"/>
                      <a:pt x="194" y="291"/>
                      <a:pt x="178" y="286"/>
                    </a:cubicBezTo>
                    <a:cubicBezTo>
                      <a:pt x="160" y="260"/>
                      <a:pt x="192" y="247"/>
                      <a:pt x="154" y="238"/>
                    </a:cubicBezTo>
                    <a:cubicBezTo>
                      <a:pt x="111" y="209"/>
                      <a:pt x="106" y="149"/>
                      <a:pt x="90" y="102"/>
                    </a:cubicBezTo>
                    <a:cubicBezTo>
                      <a:pt x="86" y="90"/>
                      <a:pt x="76" y="73"/>
                      <a:pt x="66" y="66"/>
                    </a:cubicBezTo>
                    <a:cubicBezTo>
                      <a:pt x="58" y="60"/>
                      <a:pt x="42" y="50"/>
                      <a:pt x="42" y="50"/>
                    </a:cubicBezTo>
                    <a:cubicBezTo>
                      <a:pt x="39" y="46"/>
                      <a:pt x="38" y="41"/>
                      <a:pt x="34" y="38"/>
                    </a:cubicBezTo>
                    <a:cubicBezTo>
                      <a:pt x="27" y="34"/>
                      <a:pt x="10" y="30"/>
                      <a:pt x="10" y="30"/>
                    </a:cubicBezTo>
                    <a:cubicBezTo>
                      <a:pt x="0" y="1"/>
                      <a:pt x="31" y="17"/>
                      <a:pt x="46" y="22"/>
                    </a:cubicBezTo>
                    <a:cubicBezTo>
                      <a:pt x="65" y="51"/>
                      <a:pt x="61" y="41"/>
                      <a:pt x="86" y="58"/>
                    </a:cubicBezTo>
                    <a:cubicBezTo>
                      <a:pt x="94" y="70"/>
                      <a:pt x="94" y="93"/>
                      <a:pt x="102" y="70"/>
                    </a:cubicBezTo>
                    <a:cubicBezTo>
                      <a:pt x="95" y="49"/>
                      <a:pt x="82" y="62"/>
                      <a:pt x="82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9" name="Freeform 201"/>
              <p:cNvSpPr>
                <a:spLocks/>
              </p:cNvSpPr>
              <p:nvPr userDrawn="1"/>
            </p:nvSpPr>
            <p:spPr bwMode="ltGray">
              <a:xfrm>
                <a:off x="3577" y="490"/>
                <a:ext cx="36" cy="39"/>
              </a:xfrm>
              <a:custGeom>
                <a:avLst/>
                <a:gdLst>
                  <a:gd name="T0" fmla="*/ 6 w 36"/>
                  <a:gd name="T1" fmla="*/ 28 h 48"/>
                  <a:gd name="T2" fmla="*/ 10 w 36"/>
                  <a:gd name="T3" fmla="*/ 48 h 48"/>
                  <a:gd name="T4" fmla="*/ 6 w 36"/>
                  <a:gd name="T5" fmla="*/ 2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48">
                    <a:moveTo>
                      <a:pt x="6" y="28"/>
                    </a:moveTo>
                    <a:cubicBezTo>
                      <a:pt x="25" y="0"/>
                      <a:pt x="36" y="31"/>
                      <a:pt x="10" y="48"/>
                    </a:cubicBezTo>
                    <a:cubicBezTo>
                      <a:pt x="0" y="34"/>
                      <a:pt x="0" y="40"/>
                      <a:pt x="6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0" name="Freeform 202"/>
              <p:cNvSpPr>
                <a:spLocks/>
              </p:cNvSpPr>
              <p:nvPr userDrawn="1"/>
            </p:nvSpPr>
            <p:spPr bwMode="ltGray">
              <a:xfrm>
                <a:off x="3549" y="475"/>
                <a:ext cx="38" cy="29"/>
              </a:xfrm>
              <a:custGeom>
                <a:avLst/>
                <a:gdLst>
                  <a:gd name="T0" fmla="*/ 0 w 36"/>
                  <a:gd name="T1" fmla="*/ 5 h 37"/>
                  <a:gd name="T2" fmla="*/ 12 w 36"/>
                  <a:gd name="T3" fmla="*/ 1 h 37"/>
                  <a:gd name="T4" fmla="*/ 36 w 36"/>
                  <a:gd name="T5" fmla="*/ 17 h 37"/>
                  <a:gd name="T6" fmla="*/ 8 w 36"/>
                  <a:gd name="T7" fmla="*/ 17 h 37"/>
                  <a:gd name="T8" fmla="*/ 0 w 36"/>
                  <a:gd name="T9" fmla="*/ 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7">
                    <a:moveTo>
                      <a:pt x="0" y="5"/>
                    </a:moveTo>
                    <a:cubicBezTo>
                      <a:pt x="4" y="4"/>
                      <a:pt x="8" y="0"/>
                      <a:pt x="12" y="1"/>
                    </a:cubicBezTo>
                    <a:cubicBezTo>
                      <a:pt x="21" y="4"/>
                      <a:pt x="36" y="17"/>
                      <a:pt x="36" y="17"/>
                    </a:cubicBezTo>
                    <a:cubicBezTo>
                      <a:pt x="29" y="37"/>
                      <a:pt x="22" y="26"/>
                      <a:pt x="8" y="17"/>
                    </a:cubicBezTo>
                    <a:cubicBezTo>
                      <a:pt x="5" y="13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1" name="Freeform 203"/>
              <p:cNvSpPr>
                <a:spLocks/>
              </p:cNvSpPr>
              <p:nvPr userDrawn="1"/>
            </p:nvSpPr>
            <p:spPr bwMode="ltGray">
              <a:xfrm>
                <a:off x="4686" y="394"/>
                <a:ext cx="171" cy="81"/>
              </a:xfrm>
              <a:custGeom>
                <a:avLst/>
                <a:gdLst>
                  <a:gd name="T0" fmla="*/ 0 w 170"/>
                  <a:gd name="T1" fmla="*/ 49 h 96"/>
                  <a:gd name="T2" fmla="*/ 28 w 170"/>
                  <a:gd name="T3" fmla="*/ 25 h 96"/>
                  <a:gd name="T4" fmla="*/ 56 w 170"/>
                  <a:gd name="T5" fmla="*/ 21 h 96"/>
                  <a:gd name="T6" fmla="*/ 80 w 170"/>
                  <a:gd name="T7" fmla="*/ 9 h 96"/>
                  <a:gd name="T8" fmla="*/ 64 w 170"/>
                  <a:gd name="T9" fmla="*/ 25 h 96"/>
                  <a:gd name="T10" fmla="*/ 124 w 170"/>
                  <a:gd name="T11" fmla="*/ 49 h 96"/>
                  <a:gd name="T12" fmla="*/ 160 w 170"/>
                  <a:gd name="T13" fmla="*/ 65 h 96"/>
                  <a:gd name="T14" fmla="*/ 116 w 170"/>
                  <a:gd name="T15" fmla="*/ 77 h 96"/>
                  <a:gd name="T16" fmla="*/ 88 w 170"/>
                  <a:gd name="T17" fmla="*/ 57 h 96"/>
                  <a:gd name="T18" fmla="*/ 76 w 170"/>
                  <a:gd name="T19" fmla="*/ 53 h 96"/>
                  <a:gd name="T20" fmla="*/ 24 w 170"/>
                  <a:gd name="T21" fmla="*/ 41 h 96"/>
                  <a:gd name="T22" fmla="*/ 0 w 170"/>
                  <a:gd name="T23" fmla="*/ 4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0" h="96">
                    <a:moveTo>
                      <a:pt x="0" y="49"/>
                    </a:moveTo>
                    <a:cubicBezTo>
                      <a:pt x="5" y="33"/>
                      <a:pt x="12" y="30"/>
                      <a:pt x="28" y="25"/>
                    </a:cubicBezTo>
                    <a:cubicBezTo>
                      <a:pt x="20" y="0"/>
                      <a:pt x="42" y="16"/>
                      <a:pt x="56" y="21"/>
                    </a:cubicBezTo>
                    <a:cubicBezTo>
                      <a:pt x="56" y="21"/>
                      <a:pt x="77" y="6"/>
                      <a:pt x="80" y="9"/>
                    </a:cubicBezTo>
                    <a:cubicBezTo>
                      <a:pt x="85" y="14"/>
                      <a:pt x="71" y="23"/>
                      <a:pt x="64" y="25"/>
                    </a:cubicBezTo>
                    <a:cubicBezTo>
                      <a:pt x="82" y="37"/>
                      <a:pt x="103" y="42"/>
                      <a:pt x="124" y="49"/>
                    </a:cubicBezTo>
                    <a:cubicBezTo>
                      <a:pt x="136" y="53"/>
                      <a:pt x="160" y="65"/>
                      <a:pt x="160" y="65"/>
                    </a:cubicBezTo>
                    <a:cubicBezTo>
                      <a:pt x="170" y="96"/>
                      <a:pt x="134" y="83"/>
                      <a:pt x="116" y="77"/>
                    </a:cubicBezTo>
                    <a:cubicBezTo>
                      <a:pt x="109" y="57"/>
                      <a:pt x="116" y="66"/>
                      <a:pt x="88" y="57"/>
                    </a:cubicBezTo>
                    <a:cubicBezTo>
                      <a:pt x="84" y="56"/>
                      <a:pt x="76" y="53"/>
                      <a:pt x="76" y="53"/>
                    </a:cubicBezTo>
                    <a:cubicBezTo>
                      <a:pt x="57" y="34"/>
                      <a:pt x="53" y="37"/>
                      <a:pt x="24" y="41"/>
                    </a:cubicBezTo>
                    <a:cubicBezTo>
                      <a:pt x="9" y="51"/>
                      <a:pt x="17" y="49"/>
                      <a:pt x="0" y="4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2" name="Freeform 204"/>
              <p:cNvSpPr>
                <a:spLocks/>
              </p:cNvSpPr>
              <p:nvPr userDrawn="1"/>
            </p:nvSpPr>
            <p:spPr bwMode="ltGray">
              <a:xfrm>
                <a:off x="4867" y="460"/>
                <a:ext cx="138" cy="37"/>
              </a:xfrm>
              <a:custGeom>
                <a:avLst/>
                <a:gdLst>
                  <a:gd name="T0" fmla="*/ 0 w 138"/>
                  <a:gd name="T1" fmla="*/ 0 h 44"/>
                  <a:gd name="T2" fmla="*/ 52 w 138"/>
                  <a:gd name="T3" fmla="*/ 4 h 44"/>
                  <a:gd name="T4" fmla="*/ 88 w 138"/>
                  <a:gd name="T5" fmla="*/ 24 h 44"/>
                  <a:gd name="T6" fmla="*/ 112 w 138"/>
                  <a:gd name="T7" fmla="*/ 20 h 44"/>
                  <a:gd name="T8" fmla="*/ 108 w 138"/>
                  <a:gd name="T9" fmla="*/ 44 h 44"/>
                  <a:gd name="T10" fmla="*/ 64 w 138"/>
                  <a:gd name="T11" fmla="*/ 40 h 44"/>
                  <a:gd name="T12" fmla="*/ 0 w 138"/>
                  <a:gd name="T13" fmla="*/ 36 h 44"/>
                  <a:gd name="T14" fmla="*/ 28 w 138"/>
                  <a:gd name="T15" fmla="*/ 20 h 44"/>
                  <a:gd name="T16" fmla="*/ 0 w 138"/>
                  <a:gd name="T1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8" h="44">
                    <a:moveTo>
                      <a:pt x="0" y="0"/>
                    </a:moveTo>
                    <a:cubicBezTo>
                      <a:pt x="19" y="3"/>
                      <a:pt x="35" y="10"/>
                      <a:pt x="52" y="4"/>
                    </a:cubicBezTo>
                    <a:cubicBezTo>
                      <a:pt x="87" y="11"/>
                      <a:pt x="61" y="15"/>
                      <a:pt x="88" y="24"/>
                    </a:cubicBezTo>
                    <a:cubicBezTo>
                      <a:pt x="96" y="23"/>
                      <a:pt x="104" y="19"/>
                      <a:pt x="112" y="20"/>
                    </a:cubicBezTo>
                    <a:cubicBezTo>
                      <a:pt x="138" y="23"/>
                      <a:pt x="118" y="41"/>
                      <a:pt x="108" y="44"/>
                    </a:cubicBezTo>
                    <a:cubicBezTo>
                      <a:pt x="78" y="34"/>
                      <a:pt x="92" y="34"/>
                      <a:pt x="64" y="40"/>
                    </a:cubicBezTo>
                    <a:cubicBezTo>
                      <a:pt x="41" y="37"/>
                      <a:pt x="22" y="41"/>
                      <a:pt x="0" y="36"/>
                    </a:cubicBezTo>
                    <a:cubicBezTo>
                      <a:pt x="6" y="11"/>
                      <a:pt x="7" y="27"/>
                      <a:pt x="28" y="20"/>
                    </a:cubicBezTo>
                    <a:cubicBezTo>
                      <a:pt x="17" y="13"/>
                      <a:pt x="0" y="13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3" name="Freeform 205"/>
              <p:cNvSpPr>
                <a:spLocks/>
              </p:cNvSpPr>
              <p:nvPr userDrawn="1"/>
            </p:nvSpPr>
            <p:spPr bwMode="ltGray">
              <a:xfrm>
                <a:off x="4794" y="480"/>
                <a:ext cx="56" cy="34"/>
              </a:xfrm>
              <a:custGeom>
                <a:avLst/>
                <a:gdLst>
                  <a:gd name="T0" fmla="*/ 17 w 57"/>
                  <a:gd name="T1" fmla="*/ 25 h 42"/>
                  <a:gd name="T2" fmla="*/ 37 w 57"/>
                  <a:gd name="T3" fmla="*/ 13 h 42"/>
                  <a:gd name="T4" fmla="*/ 17 w 57"/>
                  <a:gd name="T5" fmla="*/ 2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" h="42">
                    <a:moveTo>
                      <a:pt x="17" y="25"/>
                    </a:moveTo>
                    <a:cubicBezTo>
                      <a:pt x="0" y="0"/>
                      <a:pt x="21" y="9"/>
                      <a:pt x="37" y="13"/>
                    </a:cubicBezTo>
                    <a:cubicBezTo>
                      <a:pt x="57" y="42"/>
                      <a:pt x="30" y="25"/>
                      <a:pt x="17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4" name="Freeform 206"/>
              <p:cNvSpPr>
                <a:spLocks/>
              </p:cNvSpPr>
              <p:nvPr userDrawn="1"/>
            </p:nvSpPr>
            <p:spPr bwMode="ltGray">
              <a:xfrm>
                <a:off x="4757" y="375"/>
                <a:ext cx="37" cy="44"/>
              </a:xfrm>
              <a:custGeom>
                <a:avLst/>
                <a:gdLst>
                  <a:gd name="T0" fmla="*/ 19 w 39"/>
                  <a:gd name="T1" fmla="*/ 32 h 52"/>
                  <a:gd name="T2" fmla="*/ 19 w 39"/>
                  <a:gd name="T3" fmla="*/ 0 h 52"/>
                  <a:gd name="T4" fmla="*/ 19 w 39"/>
                  <a:gd name="T5" fmla="*/ 3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52">
                    <a:moveTo>
                      <a:pt x="19" y="32"/>
                    </a:moveTo>
                    <a:cubicBezTo>
                      <a:pt x="13" y="14"/>
                      <a:pt x="0" y="13"/>
                      <a:pt x="19" y="0"/>
                    </a:cubicBezTo>
                    <a:cubicBezTo>
                      <a:pt x="23" y="5"/>
                      <a:pt x="39" y="52"/>
                      <a:pt x="19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5" name="Freeform 207"/>
              <p:cNvSpPr>
                <a:spLocks/>
              </p:cNvSpPr>
              <p:nvPr userDrawn="1"/>
            </p:nvSpPr>
            <p:spPr bwMode="ltGray">
              <a:xfrm>
                <a:off x="5054" y="507"/>
                <a:ext cx="45" cy="66"/>
              </a:xfrm>
              <a:custGeom>
                <a:avLst/>
                <a:gdLst>
                  <a:gd name="T0" fmla="*/ 4 w 44"/>
                  <a:gd name="T1" fmla="*/ 9 h 80"/>
                  <a:gd name="T2" fmla="*/ 20 w 44"/>
                  <a:gd name="T3" fmla="*/ 33 h 80"/>
                  <a:gd name="T4" fmla="*/ 24 w 44"/>
                  <a:gd name="T5" fmla="*/ 49 h 80"/>
                  <a:gd name="T6" fmla="*/ 36 w 44"/>
                  <a:gd name="T7" fmla="*/ 53 h 80"/>
                  <a:gd name="T8" fmla="*/ 24 w 44"/>
                  <a:gd name="T9" fmla="*/ 73 h 80"/>
                  <a:gd name="T10" fmla="*/ 0 w 44"/>
                  <a:gd name="T11" fmla="*/ 21 h 80"/>
                  <a:gd name="T12" fmla="*/ 4 w 44"/>
                  <a:gd name="T13" fmla="*/ 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80">
                    <a:moveTo>
                      <a:pt x="4" y="9"/>
                    </a:moveTo>
                    <a:cubicBezTo>
                      <a:pt x="9" y="17"/>
                      <a:pt x="18" y="24"/>
                      <a:pt x="20" y="33"/>
                    </a:cubicBezTo>
                    <a:cubicBezTo>
                      <a:pt x="21" y="38"/>
                      <a:pt x="21" y="45"/>
                      <a:pt x="24" y="49"/>
                    </a:cubicBezTo>
                    <a:cubicBezTo>
                      <a:pt x="27" y="52"/>
                      <a:pt x="32" y="52"/>
                      <a:pt x="36" y="53"/>
                    </a:cubicBezTo>
                    <a:cubicBezTo>
                      <a:pt x="41" y="68"/>
                      <a:pt x="44" y="80"/>
                      <a:pt x="24" y="73"/>
                    </a:cubicBezTo>
                    <a:cubicBezTo>
                      <a:pt x="19" y="55"/>
                      <a:pt x="11" y="37"/>
                      <a:pt x="0" y="21"/>
                    </a:cubicBezTo>
                    <a:cubicBezTo>
                      <a:pt x="4" y="4"/>
                      <a:pt x="4" y="0"/>
                      <a:pt x="4" y="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6" name="Freeform 208"/>
              <p:cNvSpPr>
                <a:spLocks/>
              </p:cNvSpPr>
              <p:nvPr userDrawn="1"/>
            </p:nvSpPr>
            <p:spPr bwMode="ltGray">
              <a:xfrm>
                <a:off x="4260" y="6"/>
                <a:ext cx="480" cy="100"/>
              </a:xfrm>
              <a:custGeom>
                <a:avLst/>
                <a:gdLst>
                  <a:gd name="T0" fmla="*/ 220 w 323"/>
                  <a:gd name="T1" fmla="*/ 1 h 64"/>
                  <a:gd name="T2" fmla="*/ 231 w 323"/>
                  <a:gd name="T3" fmla="*/ 8 h 64"/>
                  <a:gd name="T4" fmla="*/ 235 w 323"/>
                  <a:gd name="T5" fmla="*/ 0 h 64"/>
                  <a:gd name="T6" fmla="*/ 265 w 323"/>
                  <a:gd name="T7" fmla="*/ 0 h 64"/>
                  <a:gd name="T8" fmla="*/ 287 w 323"/>
                  <a:gd name="T9" fmla="*/ 17 h 64"/>
                  <a:gd name="T10" fmla="*/ 319 w 323"/>
                  <a:gd name="T11" fmla="*/ 10 h 64"/>
                  <a:gd name="T12" fmla="*/ 314 w 323"/>
                  <a:gd name="T13" fmla="*/ 29 h 64"/>
                  <a:gd name="T14" fmla="*/ 298 w 323"/>
                  <a:gd name="T15" fmla="*/ 46 h 64"/>
                  <a:gd name="T16" fmla="*/ 295 w 323"/>
                  <a:gd name="T17" fmla="*/ 29 h 64"/>
                  <a:gd name="T18" fmla="*/ 287 w 323"/>
                  <a:gd name="T19" fmla="*/ 31 h 64"/>
                  <a:gd name="T20" fmla="*/ 279 w 323"/>
                  <a:gd name="T21" fmla="*/ 29 h 64"/>
                  <a:gd name="T22" fmla="*/ 263 w 323"/>
                  <a:gd name="T23" fmla="*/ 21 h 64"/>
                  <a:gd name="T24" fmla="*/ 228 w 323"/>
                  <a:gd name="T25" fmla="*/ 38 h 64"/>
                  <a:gd name="T26" fmla="*/ 201 w 323"/>
                  <a:gd name="T27" fmla="*/ 44 h 64"/>
                  <a:gd name="T28" fmla="*/ 212 w 323"/>
                  <a:gd name="T29" fmla="*/ 57 h 64"/>
                  <a:gd name="T30" fmla="*/ 188 w 323"/>
                  <a:gd name="T31" fmla="*/ 63 h 64"/>
                  <a:gd name="T32" fmla="*/ 169 w 323"/>
                  <a:gd name="T33" fmla="*/ 61 h 64"/>
                  <a:gd name="T34" fmla="*/ 177 w 323"/>
                  <a:gd name="T35" fmla="*/ 57 h 64"/>
                  <a:gd name="T36" fmla="*/ 171 w 323"/>
                  <a:gd name="T37" fmla="*/ 40 h 64"/>
                  <a:gd name="T38" fmla="*/ 169 w 323"/>
                  <a:gd name="T39" fmla="*/ 31 h 64"/>
                  <a:gd name="T40" fmla="*/ 158 w 323"/>
                  <a:gd name="T41" fmla="*/ 23 h 64"/>
                  <a:gd name="T42" fmla="*/ 142 w 323"/>
                  <a:gd name="T43" fmla="*/ 27 h 64"/>
                  <a:gd name="T44" fmla="*/ 134 w 323"/>
                  <a:gd name="T45" fmla="*/ 27 h 64"/>
                  <a:gd name="T46" fmla="*/ 123 w 323"/>
                  <a:gd name="T47" fmla="*/ 25 h 64"/>
                  <a:gd name="T48" fmla="*/ 83 w 323"/>
                  <a:gd name="T49" fmla="*/ 2 h 64"/>
                  <a:gd name="T50" fmla="*/ 59 w 323"/>
                  <a:gd name="T51" fmla="*/ 14 h 64"/>
                  <a:gd name="T52" fmla="*/ 1 w 323"/>
                  <a:gd name="T53" fmla="*/ 0 h 64"/>
                  <a:gd name="T54" fmla="*/ 220 w 323"/>
                  <a:gd name="T55" fmla="*/ 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23" h="64">
                    <a:moveTo>
                      <a:pt x="220" y="1"/>
                    </a:moveTo>
                    <a:cubicBezTo>
                      <a:pt x="215" y="12"/>
                      <a:pt x="225" y="17"/>
                      <a:pt x="231" y="8"/>
                    </a:cubicBezTo>
                    <a:cubicBezTo>
                      <a:pt x="235" y="0"/>
                      <a:pt x="229" y="7"/>
                      <a:pt x="235" y="0"/>
                    </a:cubicBezTo>
                    <a:lnTo>
                      <a:pt x="265" y="0"/>
                    </a:lnTo>
                    <a:cubicBezTo>
                      <a:pt x="277" y="6"/>
                      <a:pt x="276" y="11"/>
                      <a:pt x="287" y="17"/>
                    </a:cubicBezTo>
                    <a:cubicBezTo>
                      <a:pt x="308" y="11"/>
                      <a:pt x="293" y="7"/>
                      <a:pt x="319" y="10"/>
                    </a:cubicBezTo>
                    <a:cubicBezTo>
                      <a:pt x="323" y="19"/>
                      <a:pt x="321" y="22"/>
                      <a:pt x="314" y="29"/>
                    </a:cubicBezTo>
                    <a:cubicBezTo>
                      <a:pt x="312" y="39"/>
                      <a:pt x="313" y="50"/>
                      <a:pt x="298" y="46"/>
                    </a:cubicBezTo>
                    <a:cubicBezTo>
                      <a:pt x="297" y="40"/>
                      <a:pt x="298" y="34"/>
                      <a:pt x="295" y="29"/>
                    </a:cubicBezTo>
                    <a:cubicBezTo>
                      <a:pt x="294" y="27"/>
                      <a:pt x="290" y="31"/>
                      <a:pt x="287" y="31"/>
                    </a:cubicBezTo>
                    <a:cubicBezTo>
                      <a:pt x="284" y="31"/>
                      <a:pt x="282" y="30"/>
                      <a:pt x="279" y="29"/>
                    </a:cubicBezTo>
                    <a:cubicBezTo>
                      <a:pt x="274" y="27"/>
                      <a:pt x="263" y="21"/>
                      <a:pt x="263" y="21"/>
                    </a:cubicBezTo>
                    <a:cubicBezTo>
                      <a:pt x="249" y="23"/>
                      <a:pt x="241" y="31"/>
                      <a:pt x="228" y="38"/>
                    </a:cubicBezTo>
                    <a:cubicBezTo>
                      <a:pt x="220" y="41"/>
                      <a:pt x="209" y="42"/>
                      <a:pt x="201" y="44"/>
                    </a:cubicBezTo>
                    <a:cubicBezTo>
                      <a:pt x="193" y="54"/>
                      <a:pt x="200" y="53"/>
                      <a:pt x="212" y="57"/>
                    </a:cubicBezTo>
                    <a:cubicBezTo>
                      <a:pt x="200" y="62"/>
                      <a:pt x="199" y="57"/>
                      <a:pt x="188" y="63"/>
                    </a:cubicBezTo>
                    <a:cubicBezTo>
                      <a:pt x="181" y="62"/>
                      <a:pt x="174" y="64"/>
                      <a:pt x="169" y="61"/>
                    </a:cubicBezTo>
                    <a:cubicBezTo>
                      <a:pt x="166" y="59"/>
                      <a:pt x="175" y="59"/>
                      <a:pt x="177" y="57"/>
                    </a:cubicBezTo>
                    <a:cubicBezTo>
                      <a:pt x="181" y="48"/>
                      <a:pt x="149" y="28"/>
                      <a:pt x="171" y="40"/>
                    </a:cubicBezTo>
                    <a:cubicBezTo>
                      <a:pt x="184" y="55"/>
                      <a:pt x="184" y="36"/>
                      <a:pt x="169" y="31"/>
                    </a:cubicBezTo>
                    <a:cubicBezTo>
                      <a:pt x="167" y="27"/>
                      <a:pt x="167" y="22"/>
                      <a:pt x="158" y="23"/>
                    </a:cubicBezTo>
                    <a:cubicBezTo>
                      <a:pt x="153" y="23"/>
                      <a:pt x="142" y="27"/>
                      <a:pt x="142" y="27"/>
                    </a:cubicBezTo>
                    <a:cubicBezTo>
                      <a:pt x="136" y="39"/>
                      <a:pt x="143" y="31"/>
                      <a:pt x="134" y="27"/>
                    </a:cubicBezTo>
                    <a:cubicBezTo>
                      <a:pt x="130" y="25"/>
                      <a:pt x="126" y="25"/>
                      <a:pt x="123" y="25"/>
                    </a:cubicBezTo>
                    <a:cubicBezTo>
                      <a:pt x="117" y="11"/>
                      <a:pt x="100" y="6"/>
                      <a:pt x="83" y="2"/>
                    </a:cubicBezTo>
                    <a:cubicBezTo>
                      <a:pt x="70" y="4"/>
                      <a:pt x="69" y="9"/>
                      <a:pt x="59" y="14"/>
                    </a:cubicBezTo>
                    <a:cubicBezTo>
                      <a:pt x="45" y="14"/>
                      <a:pt x="0" y="12"/>
                      <a:pt x="1" y="0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7" name="Freeform 209"/>
              <p:cNvSpPr>
                <a:spLocks/>
              </p:cNvSpPr>
              <p:nvPr userDrawn="1"/>
            </p:nvSpPr>
            <p:spPr bwMode="ltGray">
              <a:xfrm>
                <a:off x="3835" y="3"/>
                <a:ext cx="446" cy="49"/>
              </a:xfrm>
              <a:custGeom>
                <a:avLst/>
                <a:gdLst>
                  <a:gd name="T0" fmla="*/ 105 w 300"/>
                  <a:gd name="T1" fmla="*/ 31 h 31"/>
                  <a:gd name="T2" fmla="*/ 30 w 300"/>
                  <a:gd name="T3" fmla="*/ 1 h 31"/>
                  <a:gd name="T4" fmla="*/ 285 w 300"/>
                  <a:gd name="T5" fmla="*/ 0 h 31"/>
                  <a:gd name="T6" fmla="*/ 296 w 300"/>
                  <a:gd name="T7" fmla="*/ 14 h 31"/>
                  <a:gd name="T8" fmla="*/ 264 w 300"/>
                  <a:gd name="T9" fmla="*/ 16 h 31"/>
                  <a:gd name="T10" fmla="*/ 105 w 300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0" h="31">
                    <a:moveTo>
                      <a:pt x="105" y="31"/>
                    </a:moveTo>
                    <a:cubicBezTo>
                      <a:pt x="83" y="19"/>
                      <a:pt x="0" y="6"/>
                      <a:pt x="30" y="1"/>
                    </a:cubicBezTo>
                    <a:lnTo>
                      <a:pt x="285" y="0"/>
                    </a:lnTo>
                    <a:cubicBezTo>
                      <a:pt x="296" y="4"/>
                      <a:pt x="300" y="5"/>
                      <a:pt x="296" y="14"/>
                    </a:cubicBezTo>
                    <a:cubicBezTo>
                      <a:pt x="285" y="11"/>
                      <a:pt x="276" y="16"/>
                      <a:pt x="264" y="16"/>
                    </a:cubicBezTo>
                    <a:lnTo>
                      <a:pt x="105" y="3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8" name="Freeform 210"/>
              <p:cNvSpPr>
                <a:spLocks/>
              </p:cNvSpPr>
              <p:nvPr userDrawn="1"/>
            </p:nvSpPr>
            <p:spPr bwMode="ltGray">
              <a:xfrm>
                <a:off x="2853" y="74"/>
                <a:ext cx="42" cy="25"/>
              </a:xfrm>
              <a:custGeom>
                <a:avLst/>
                <a:gdLst>
                  <a:gd name="T0" fmla="*/ 0 w 41"/>
                  <a:gd name="T1" fmla="*/ 25 h 29"/>
                  <a:gd name="T2" fmla="*/ 12 w 41"/>
                  <a:gd name="T3" fmla="*/ 29 h 29"/>
                  <a:gd name="T4" fmla="*/ 0 w 41"/>
                  <a:gd name="T5" fmla="*/ 2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9">
                    <a:moveTo>
                      <a:pt x="0" y="25"/>
                    </a:moveTo>
                    <a:cubicBezTo>
                      <a:pt x="10" y="11"/>
                      <a:pt x="41" y="0"/>
                      <a:pt x="12" y="29"/>
                    </a:cubicBezTo>
                    <a:cubicBezTo>
                      <a:pt x="8" y="28"/>
                      <a:pt x="0" y="25"/>
                      <a:pt x="0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9" name="Freeform 211"/>
              <p:cNvSpPr>
                <a:spLocks/>
              </p:cNvSpPr>
              <p:nvPr userDrawn="1"/>
            </p:nvSpPr>
            <p:spPr bwMode="ltGray">
              <a:xfrm>
                <a:off x="1704" y="3"/>
                <a:ext cx="1022" cy="372"/>
              </a:xfrm>
              <a:custGeom>
                <a:avLst/>
                <a:gdLst>
                  <a:gd name="T0" fmla="*/ 73 w 436"/>
                  <a:gd name="T1" fmla="*/ 1 h 152"/>
                  <a:gd name="T2" fmla="*/ 436 w 436"/>
                  <a:gd name="T3" fmla="*/ 0 h 152"/>
                  <a:gd name="T4" fmla="*/ 416 w 436"/>
                  <a:gd name="T5" fmla="*/ 54 h 152"/>
                  <a:gd name="T6" fmla="*/ 397 w 436"/>
                  <a:gd name="T7" fmla="*/ 68 h 152"/>
                  <a:gd name="T8" fmla="*/ 392 w 436"/>
                  <a:gd name="T9" fmla="*/ 70 h 152"/>
                  <a:gd name="T10" fmla="*/ 375 w 436"/>
                  <a:gd name="T11" fmla="*/ 73 h 152"/>
                  <a:gd name="T12" fmla="*/ 361 w 436"/>
                  <a:gd name="T13" fmla="*/ 88 h 152"/>
                  <a:gd name="T14" fmla="*/ 362 w 436"/>
                  <a:gd name="T15" fmla="*/ 99 h 152"/>
                  <a:gd name="T16" fmla="*/ 364 w 436"/>
                  <a:gd name="T17" fmla="*/ 107 h 152"/>
                  <a:gd name="T18" fmla="*/ 366 w 436"/>
                  <a:gd name="T19" fmla="*/ 113 h 152"/>
                  <a:gd name="T20" fmla="*/ 362 w 436"/>
                  <a:gd name="T21" fmla="*/ 122 h 152"/>
                  <a:gd name="T22" fmla="*/ 351 w 436"/>
                  <a:gd name="T23" fmla="*/ 120 h 152"/>
                  <a:gd name="T24" fmla="*/ 342 w 436"/>
                  <a:gd name="T25" fmla="*/ 129 h 152"/>
                  <a:gd name="T26" fmla="*/ 347 w 436"/>
                  <a:gd name="T27" fmla="*/ 105 h 152"/>
                  <a:gd name="T28" fmla="*/ 338 w 436"/>
                  <a:gd name="T29" fmla="*/ 100 h 152"/>
                  <a:gd name="T30" fmla="*/ 344 w 436"/>
                  <a:gd name="T31" fmla="*/ 93 h 152"/>
                  <a:gd name="T32" fmla="*/ 342 w 436"/>
                  <a:gd name="T33" fmla="*/ 89 h 152"/>
                  <a:gd name="T34" fmla="*/ 320 w 436"/>
                  <a:gd name="T35" fmla="*/ 94 h 152"/>
                  <a:gd name="T36" fmla="*/ 317 w 436"/>
                  <a:gd name="T37" fmla="*/ 85 h 152"/>
                  <a:gd name="T38" fmla="*/ 297 w 436"/>
                  <a:gd name="T39" fmla="*/ 94 h 152"/>
                  <a:gd name="T40" fmla="*/ 320 w 436"/>
                  <a:gd name="T41" fmla="*/ 103 h 152"/>
                  <a:gd name="T42" fmla="*/ 305 w 436"/>
                  <a:gd name="T43" fmla="*/ 117 h 152"/>
                  <a:gd name="T44" fmla="*/ 311 w 436"/>
                  <a:gd name="T45" fmla="*/ 126 h 152"/>
                  <a:gd name="T46" fmla="*/ 315 w 436"/>
                  <a:gd name="T47" fmla="*/ 138 h 152"/>
                  <a:gd name="T48" fmla="*/ 309 w 436"/>
                  <a:gd name="T49" fmla="*/ 139 h 152"/>
                  <a:gd name="T50" fmla="*/ 314 w 436"/>
                  <a:gd name="T51" fmla="*/ 144 h 152"/>
                  <a:gd name="T52" fmla="*/ 307 w 436"/>
                  <a:gd name="T53" fmla="*/ 152 h 152"/>
                  <a:gd name="T54" fmla="*/ 0 w 436"/>
                  <a:gd name="T55" fmla="*/ 149 h 152"/>
                  <a:gd name="T56" fmla="*/ 73 w 436"/>
                  <a:gd name="T57" fmla="*/ 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36" h="152">
                    <a:moveTo>
                      <a:pt x="73" y="1"/>
                    </a:moveTo>
                    <a:lnTo>
                      <a:pt x="436" y="0"/>
                    </a:lnTo>
                    <a:cubicBezTo>
                      <a:pt x="430" y="15"/>
                      <a:pt x="429" y="42"/>
                      <a:pt x="416" y="54"/>
                    </a:cubicBezTo>
                    <a:cubicBezTo>
                      <a:pt x="410" y="60"/>
                      <a:pt x="405" y="63"/>
                      <a:pt x="397" y="68"/>
                    </a:cubicBezTo>
                    <a:cubicBezTo>
                      <a:pt x="396" y="69"/>
                      <a:pt x="392" y="70"/>
                      <a:pt x="392" y="70"/>
                    </a:cubicBezTo>
                    <a:cubicBezTo>
                      <a:pt x="377" y="63"/>
                      <a:pt x="385" y="68"/>
                      <a:pt x="375" y="73"/>
                    </a:cubicBezTo>
                    <a:cubicBezTo>
                      <a:pt x="371" y="82"/>
                      <a:pt x="371" y="83"/>
                      <a:pt x="361" y="88"/>
                    </a:cubicBezTo>
                    <a:cubicBezTo>
                      <a:pt x="359" y="92"/>
                      <a:pt x="364" y="93"/>
                      <a:pt x="362" y="99"/>
                    </a:cubicBezTo>
                    <a:cubicBezTo>
                      <a:pt x="363" y="102"/>
                      <a:pt x="364" y="105"/>
                      <a:pt x="364" y="107"/>
                    </a:cubicBezTo>
                    <a:cubicBezTo>
                      <a:pt x="365" y="109"/>
                      <a:pt x="366" y="111"/>
                      <a:pt x="366" y="113"/>
                    </a:cubicBezTo>
                    <a:cubicBezTo>
                      <a:pt x="365" y="115"/>
                      <a:pt x="364" y="120"/>
                      <a:pt x="362" y="122"/>
                    </a:cubicBezTo>
                    <a:cubicBezTo>
                      <a:pt x="359" y="123"/>
                      <a:pt x="354" y="119"/>
                      <a:pt x="351" y="120"/>
                    </a:cubicBezTo>
                    <a:cubicBezTo>
                      <a:pt x="347" y="129"/>
                      <a:pt x="352" y="127"/>
                      <a:pt x="342" y="129"/>
                    </a:cubicBezTo>
                    <a:cubicBezTo>
                      <a:pt x="340" y="123"/>
                      <a:pt x="345" y="111"/>
                      <a:pt x="347" y="105"/>
                    </a:cubicBezTo>
                    <a:cubicBezTo>
                      <a:pt x="347" y="100"/>
                      <a:pt x="338" y="102"/>
                      <a:pt x="338" y="100"/>
                    </a:cubicBezTo>
                    <a:cubicBezTo>
                      <a:pt x="338" y="98"/>
                      <a:pt x="344" y="95"/>
                      <a:pt x="344" y="93"/>
                    </a:cubicBezTo>
                    <a:cubicBezTo>
                      <a:pt x="344" y="92"/>
                      <a:pt x="344" y="89"/>
                      <a:pt x="342" y="89"/>
                    </a:cubicBezTo>
                    <a:cubicBezTo>
                      <a:pt x="339" y="89"/>
                      <a:pt x="324" y="94"/>
                      <a:pt x="320" y="94"/>
                    </a:cubicBezTo>
                    <a:cubicBezTo>
                      <a:pt x="317" y="86"/>
                      <a:pt x="328" y="88"/>
                      <a:pt x="317" y="85"/>
                    </a:cubicBezTo>
                    <a:cubicBezTo>
                      <a:pt x="311" y="91"/>
                      <a:pt x="306" y="93"/>
                      <a:pt x="297" y="94"/>
                    </a:cubicBezTo>
                    <a:cubicBezTo>
                      <a:pt x="300" y="104"/>
                      <a:pt x="307" y="101"/>
                      <a:pt x="320" y="103"/>
                    </a:cubicBezTo>
                    <a:cubicBezTo>
                      <a:pt x="318" y="109"/>
                      <a:pt x="311" y="111"/>
                      <a:pt x="305" y="117"/>
                    </a:cubicBezTo>
                    <a:lnTo>
                      <a:pt x="311" y="126"/>
                    </a:lnTo>
                    <a:lnTo>
                      <a:pt x="315" y="138"/>
                    </a:lnTo>
                    <a:lnTo>
                      <a:pt x="309" y="139"/>
                    </a:lnTo>
                    <a:lnTo>
                      <a:pt x="314" y="144"/>
                    </a:lnTo>
                    <a:lnTo>
                      <a:pt x="307" y="152"/>
                    </a:lnTo>
                    <a:lnTo>
                      <a:pt x="0" y="149"/>
                    </a:lnTo>
                    <a:lnTo>
                      <a:pt x="73" y="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0" name="Freeform 212"/>
              <p:cNvSpPr>
                <a:spLocks/>
              </p:cNvSpPr>
              <p:nvPr userDrawn="1"/>
            </p:nvSpPr>
            <p:spPr bwMode="ltGray">
              <a:xfrm>
                <a:off x="2729" y="-9"/>
                <a:ext cx="47" cy="134"/>
              </a:xfrm>
              <a:custGeom>
                <a:avLst/>
                <a:gdLst>
                  <a:gd name="T0" fmla="*/ 5 w 47"/>
                  <a:gd name="T1" fmla="*/ 156 h 165"/>
                  <a:gd name="T2" fmla="*/ 15 w 47"/>
                  <a:gd name="T3" fmla="*/ 108 h 165"/>
                  <a:gd name="T4" fmla="*/ 17 w 47"/>
                  <a:gd name="T5" fmla="*/ 68 h 165"/>
                  <a:gd name="T6" fmla="*/ 11 w 47"/>
                  <a:gd name="T7" fmla="*/ 40 h 165"/>
                  <a:gd name="T8" fmla="*/ 17 w 47"/>
                  <a:gd name="T9" fmla="*/ 12 h 165"/>
                  <a:gd name="T10" fmla="*/ 21 w 47"/>
                  <a:gd name="T11" fmla="*/ 0 h 165"/>
                  <a:gd name="T12" fmla="*/ 31 w 47"/>
                  <a:gd name="T13" fmla="*/ 30 h 165"/>
                  <a:gd name="T14" fmla="*/ 47 w 47"/>
                  <a:gd name="T15" fmla="*/ 98 h 165"/>
                  <a:gd name="T16" fmla="*/ 31 w 47"/>
                  <a:gd name="T17" fmla="*/ 108 h 165"/>
                  <a:gd name="T18" fmla="*/ 23 w 47"/>
                  <a:gd name="T19" fmla="*/ 126 h 165"/>
                  <a:gd name="T20" fmla="*/ 21 w 47"/>
                  <a:gd name="T21" fmla="*/ 132 h 165"/>
                  <a:gd name="T22" fmla="*/ 27 w 47"/>
                  <a:gd name="T23" fmla="*/ 134 h 165"/>
                  <a:gd name="T24" fmla="*/ 31 w 47"/>
                  <a:gd name="T25" fmla="*/ 146 h 165"/>
                  <a:gd name="T26" fmla="*/ 13 w 47"/>
                  <a:gd name="T27" fmla="*/ 148 h 165"/>
                  <a:gd name="T28" fmla="*/ 7 w 47"/>
                  <a:gd name="T29" fmla="*/ 160 h 165"/>
                  <a:gd name="T30" fmla="*/ 3 w 47"/>
                  <a:gd name="T31" fmla="*/ 154 h 165"/>
                  <a:gd name="T32" fmla="*/ 5 w 47"/>
                  <a:gd name="T33" fmla="*/ 156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" h="165">
                    <a:moveTo>
                      <a:pt x="5" y="156"/>
                    </a:moveTo>
                    <a:cubicBezTo>
                      <a:pt x="0" y="141"/>
                      <a:pt x="1" y="118"/>
                      <a:pt x="15" y="108"/>
                    </a:cubicBezTo>
                    <a:cubicBezTo>
                      <a:pt x="16" y="95"/>
                      <a:pt x="17" y="81"/>
                      <a:pt x="17" y="68"/>
                    </a:cubicBezTo>
                    <a:cubicBezTo>
                      <a:pt x="17" y="58"/>
                      <a:pt x="11" y="40"/>
                      <a:pt x="11" y="40"/>
                    </a:cubicBezTo>
                    <a:cubicBezTo>
                      <a:pt x="14" y="20"/>
                      <a:pt x="11" y="29"/>
                      <a:pt x="17" y="12"/>
                    </a:cubicBezTo>
                    <a:cubicBezTo>
                      <a:pt x="18" y="8"/>
                      <a:pt x="21" y="0"/>
                      <a:pt x="21" y="0"/>
                    </a:cubicBezTo>
                    <a:cubicBezTo>
                      <a:pt x="38" y="6"/>
                      <a:pt x="33" y="7"/>
                      <a:pt x="31" y="30"/>
                    </a:cubicBezTo>
                    <a:cubicBezTo>
                      <a:pt x="38" y="52"/>
                      <a:pt x="40" y="76"/>
                      <a:pt x="47" y="98"/>
                    </a:cubicBezTo>
                    <a:cubicBezTo>
                      <a:pt x="44" y="116"/>
                      <a:pt x="45" y="113"/>
                      <a:pt x="31" y="108"/>
                    </a:cubicBezTo>
                    <a:cubicBezTo>
                      <a:pt x="25" y="118"/>
                      <a:pt x="28" y="112"/>
                      <a:pt x="23" y="126"/>
                    </a:cubicBezTo>
                    <a:cubicBezTo>
                      <a:pt x="22" y="128"/>
                      <a:pt x="21" y="132"/>
                      <a:pt x="21" y="132"/>
                    </a:cubicBezTo>
                    <a:cubicBezTo>
                      <a:pt x="23" y="133"/>
                      <a:pt x="26" y="132"/>
                      <a:pt x="27" y="134"/>
                    </a:cubicBezTo>
                    <a:cubicBezTo>
                      <a:pt x="29" y="137"/>
                      <a:pt x="31" y="146"/>
                      <a:pt x="31" y="146"/>
                    </a:cubicBezTo>
                    <a:cubicBezTo>
                      <a:pt x="27" y="165"/>
                      <a:pt x="23" y="155"/>
                      <a:pt x="13" y="148"/>
                    </a:cubicBezTo>
                    <a:cubicBezTo>
                      <a:pt x="11" y="152"/>
                      <a:pt x="11" y="160"/>
                      <a:pt x="7" y="160"/>
                    </a:cubicBezTo>
                    <a:cubicBezTo>
                      <a:pt x="5" y="160"/>
                      <a:pt x="4" y="156"/>
                      <a:pt x="3" y="154"/>
                    </a:cubicBezTo>
                    <a:cubicBezTo>
                      <a:pt x="3" y="153"/>
                      <a:pt x="4" y="155"/>
                      <a:pt x="5" y="15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1" name="Freeform 213"/>
              <p:cNvSpPr>
                <a:spLocks/>
              </p:cNvSpPr>
              <p:nvPr userDrawn="1"/>
            </p:nvSpPr>
            <p:spPr bwMode="ltGray">
              <a:xfrm>
                <a:off x="2701" y="103"/>
                <a:ext cx="138" cy="84"/>
              </a:xfrm>
              <a:custGeom>
                <a:avLst/>
                <a:gdLst>
                  <a:gd name="T0" fmla="*/ 26 w 138"/>
                  <a:gd name="T1" fmla="*/ 61 h 103"/>
                  <a:gd name="T2" fmla="*/ 30 w 138"/>
                  <a:gd name="T3" fmla="*/ 43 h 103"/>
                  <a:gd name="T4" fmla="*/ 50 w 138"/>
                  <a:gd name="T5" fmla="*/ 33 h 103"/>
                  <a:gd name="T6" fmla="*/ 54 w 138"/>
                  <a:gd name="T7" fmla="*/ 45 h 103"/>
                  <a:gd name="T8" fmla="*/ 66 w 138"/>
                  <a:gd name="T9" fmla="*/ 49 h 103"/>
                  <a:gd name="T10" fmla="*/ 80 w 138"/>
                  <a:gd name="T11" fmla="*/ 55 h 103"/>
                  <a:gd name="T12" fmla="*/ 116 w 138"/>
                  <a:gd name="T13" fmla="*/ 33 h 103"/>
                  <a:gd name="T14" fmla="*/ 130 w 138"/>
                  <a:gd name="T15" fmla="*/ 17 h 103"/>
                  <a:gd name="T16" fmla="*/ 138 w 138"/>
                  <a:gd name="T17" fmla="*/ 11 h 103"/>
                  <a:gd name="T18" fmla="*/ 106 w 138"/>
                  <a:gd name="T19" fmla="*/ 49 h 103"/>
                  <a:gd name="T20" fmla="*/ 84 w 138"/>
                  <a:gd name="T21" fmla="*/ 67 h 103"/>
                  <a:gd name="T22" fmla="*/ 66 w 138"/>
                  <a:gd name="T23" fmla="*/ 81 h 103"/>
                  <a:gd name="T24" fmla="*/ 48 w 138"/>
                  <a:gd name="T25" fmla="*/ 103 h 103"/>
                  <a:gd name="T26" fmla="*/ 26 w 138"/>
                  <a:gd name="T27" fmla="*/ 89 h 103"/>
                  <a:gd name="T28" fmla="*/ 20 w 138"/>
                  <a:gd name="T29" fmla="*/ 87 h 103"/>
                  <a:gd name="T30" fmla="*/ 22 w 138"/>
                  <a:gd name="T31" fmla="*/ 97 h 103"/>
                  <a:gd name="T32" fmla="*/ 0 w 138"/>
                  <a:gd name="T33" fmla="*/ 97 h 103"/>
                  <a:gd name="T34" fmla="*/ 10 w 138"/>
                  <a:gd name="T35" fmla="*/ 79 h 103"/>
                  <a:gd name="T36" fmla="*/ 26 w 138"/>
                  <a:gd name="T37" fmla="*/ 61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8" h="103">
                    <a:moveTo>
                      <a:pt x="26" y="61"/>
                    </a:moveTo>
                    <a:cubicBezTo>
                      <a:pt x="29" y="53"/>
                      <a:pt x="33" y="51"/>
                      <a:pt x="30" y="43"/>
                    </a:cubicBezTo>
                    <a:cubicBezTo>
                      <a:pt x="33" y="27"/>
                      <a:pt x="37" y="24"/>
                      <a:pt x="50" y="33"/>
                    </a:cubicBezTo>
                    <a:cubicBezTo>
                      <a:pt x="51" y="37"/>
                      <a:pt x="53" y="41"/>
                      <a:pt x="54" y="45"/>
                    </a:cubicBezTo>
                    <a:cubicBezTo>
                      <a:pt x="55" y="49"/>
                      <a:pt x="66" y="49"/>
                      <a:pt x="66" y="49"/>
                    </a:cubicBezTo>
                    <a:cubicBezTo>
                      <a:pt x="75" y="43"/>
                      <a:pt x="77" y="45"/>
                      <a:pt x="80" y="55"/>
                    </a:cubicBezTo>
                    <a:cubicBezTo>
                      <a:pt x="92" y="47"/>
                      <a:pt x="101" y="37"/>
                      <a:pt x="116" y="33"/>
                    </a:cubicBezTo>
                    <a:cubicBezTo>
                      <a:pt x="125" y="19"/>
                      <a:pt x="120" y="24"/>
                      <a:pt x="130" y="17"/>
                    </a:cubicBezTo>
                    <a:cubicBezTo>
                      <a:pt x="134" y="11"/>
                      <a:pt x="134" y="0"/>
                      <a:pt x="138" y="11"/>
                    </a:cubicBezTo>
                    <a:cubicBezTo>
                      <a:pt x="135" y="31"/>
                      <a:pt x="126" y="45"/>
                      <a:pt x="106" y="49"/>
                    </a:cubicBezTo>
                    <a:cubicBezTo>
                      <a:pt x="97" y="55"/>
                      <a:pt x="93" y="61"/>
                      <a:pt x="84" y="67"/>
                    </a:cubicBezTo>
                    <a:cubicBezTo>
                      <a:pt x="80" y="79"/>
                      <a:pt x="79" y="79"/>
                      <a:pt x="66" y="81"/>
                    </a:cubicBezTo>
                    <a:cubicBezTo>
                      <a:pt x="60" y="90"/>
                      <a:pt x="57" y="97"/>
                      <a:pt x="48" y="103"/>
                    </a:cubicBezTo>
                    <a:cubicBezTo>
                      <a:pt x="42" y="94"/>
                      <a:pt x="37" y="93"/>
                      <a:pt x="26" y="89"/>
                    </a:cubicBezTo>
                    <a:cubicBezTo>
                      <a:pt x="24" y="88"/>
                      <a:pt x="20" y="87"/>
                      <a:pt x="20" y="87"/>
                    </a:cubicBezTo>
                    <a:cubicBezTo>
                      <a:pt x="10" y="90"/>
                      <a:pt x="14" y="94"/>
                      <a:pt x="22" y="97"/>
                    </a:cubicBezTo>
                    <a:cubicBezTo>
                      <a:pt x="14" y="103"/>
                      <a:pt x="9" y="100"/>
                      <a:pt x="0" y="97"/>
                    </a:cubicBezTo>
                    <a:cubicBezTo>
                      <a:pt x="2" y="87"/>
                      <a:pt x="1" y="82"/>
                      <a:pt x="10" y="79"/>
                    </a:cubicBezTo>
                    <a:cubicBezTo>
                      <a:pt x="15" y="63"/>
                      <a:pt x="14" y="69"/>
                      <a:pt x="26" y="6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2" name="Freeform 214"/>
              <p:cNvSpPr>
                <a:spLocks/>
              </p:cNvSpPr>
              <p:nvPr userDrawn="1"/>
            </p:nvSpPr>
            <p:spPr bwMode="ltGray">
              <a:xfrm>
                <a:off x="2553" y="182"/>
                <a:ext cx="187" cy="176"/>
              </a:xfrm>
              <a:custGeom>
                <a:avLst/>
                <a:gdLst>
                  <a:gd name="T0" fmla="*/ 158 w 188"/>
                  <a:gd name="T1" fmla="*/ 24 h 214"/>
                  <a:gd name="T2" fmla="*/ 160 w 188"/>
                  <a:gd name="T3" fmla="*/ 6 h 214"/>
                  <a:gd name="T4" fmla="*/ 170 w 188"/>
                  <a:gd name="T5" fmla="*/ 0 h 214"/>
                  <a:gd name="T6" fmla="*/ 182 w 188"/>
                  <a:gd name="T7" fmla="*/ 24 h 214"/>
                  <a:gd name="T8" fmla="*/ 188 w 188"/>
                  <a:gd name="T9" fmla="*/ 42 h 214"/>
                  <a:gd name="T10" fmla="*/ 178 w 188"/>
                  <a:gd name="T11" fmla="*/ 58 h 214"/>
                  <a:gd name="T12" fmla="*/ 170 w 188"/>
                  <a:gd name="T13" fmla="*/ 76 h 214"/>
                  <a:gd name="T14" fmla="*/ 162 w 188"/>
                  <a:gd name="T15" fmla="*/ 126 h 214"/>
                  <a:gd name="T16" fmla="*/ 144 w 188"/>
                  <a:gd name="T17" fmla="*/ 136 h 214"/>
                  <a:gd name="T18" fmla="*/ 120 w 188"/>
                  <a:gd name="T19" fmla="*/ 138 h 214"/>
                  <a:gd name="T20" fmla="*/ 112 w 188"/>
                  <a:gd name="T21" fmla="*/ 124 h 214"/>
                  <a:gd name="T22" fmla="*/ 102 w 188"/>
                  <a:gd name="T23" fmla="*/ 146 h 214"/>
                  <a:gd name="T24" fmla="*/ 90 w 188"/>
                  <a:gd name="T25" fmla="*/ 150 h 214"/>
                  <a:gd name="T26" fmla="*/ 80 w 188"/>
                  <a:gd name="T27" fmla="*/ 132 h 214"/>
                  <a:gd name="T28" fmla="*/ 58 w 188"/>
                  <a:gd name="T29" fmla="*/ 144 h 214"/>
                  <a:gd name="T30" fmla="*/ 76 w 188"/>
                  <a:gd name="T31" fmla="*/ 142 h 214"/>
                  <a:gd name="T32" fmla="*/ 78 w 188"/>
                  <a:gd name="T33" fmla="*/ 160 h 214"/>
                  <a:gd name="T34" fmla="*/ 58 w 188"/>
                  <a:gd name="T35" fmla="*/ 166 h 214"/>
                  <a:gd name="T36" fmla="*/ 34 w 188"/>
                  <a:gd name="T37" fmla="*/ 166 h 214"/>
                  <a:gd name="T38" fmla="*/ 36 w 188"/>
                  <a:gd name="T39" fmla="*/ 154 h 214"/>
                  <a:gd name="T40" fmla="*/ 46 w 188"/>
                  <a:gd name="T41" fmla="*/ 144 h 214"/>
                  <a:gd name="T42" fmla="*/ 34 w 188"/>
                  <a:gd name="T43" fmla="*/ 148 h 214"/>
                  <a:gd name="T44" fmla="*/ 26 w 188"/>
                  <a:gd name="T45" fmla="*/ 166 h 214"/>
                  <a:gd name="T46" fmla="*/ 30 w 188"/>
                  <a:gd name="T47" fmla="*/ 190 h 214"/>
                  <a:gd name="T48" fmla="*/ 14 w 188"/>
                  <a:gd name="T49" fmla="*/ 200 h 214"/>
                  <a:gd name="T50" fmla="*/ 0 w 188"/>
                  <a:gd name="T51" fmla="*/ 214 h 214"/>
                  <a:gd name="T52" fmla="*/ 8 w 188"/>
                  <a:gd name="T53" fmla="*/ 188 h 214"/>
                  <a:gd name="T54" fmla="*/ 0 w 188"/>
                  <a:gd name="T55" fmla="*/ 164 h 214"/>
                  <a:gd name="T56" fmla="*/ 14 w 188"/>
                  <a:gd name="T57" fmla="*/ 152 h 214"/>
                  <a:gd name="T58" fmla="*/ 32 w 188"/>
                  <a:gd name="T59" fmla="*/ 134 h 214"/>
                  <a:gd name="T60" fmla="*/ 44 w 188"/>
                  <a:gd name="T61" fmla="*/ 118 h 214"/>
                  <a:gd name="T62" fmla="*/ 72 w 188"/>
                  <a:gd name="T63" fmla="*/ 116 h 214"/>
                  <a:gd name="T64" fmla="*/ 84 w 188"/>
                  <a:gd name="T65" fmla="*/ 112 h 214"/>
                  <a:gd name="T66" fmla="*/ 114 w 188"/>
                  <a:gd name="T67" fmla="*/ 78 h 214"/>
                  <a:gd name="T68" fmla="*/ 120 w 188"/>
                  <a:gd name="T69" fmla="*/ 92 h 214"/>
                  <a:gd name="T70" fmla="*/ 132 w 188"/>
                  <a:gd name="T71" fmla="*/ 76 h 214"/>
                  <a:gd name="T72" fmla="*/ 150 w 188"/>
                  <a:gd name="T73" fmla="*/ 54 h 214"/>
                  <a:gd name="T74" fmla="*/ 154 w 188"/>
                  <a:gd name="T75" fmla="*/ 42 h 214"/>
                  <a:gd name="T76" fmla="*/ 148 w 188"/>
                  <a:gd name="T77" fmla="*/ 38 h 214"/>
                  <a:gd name="T78" fmla="*/ 152 w 188"/>
                  <a:gd name="T79" fmla="*/ 32 h 214"/>
                  <a:gd name="T80" fmla="*/ 158 w 188"/>
                  <a:gd name="T81" fmla="*/ 2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88" h="214">
                    <a:moveTo>
                      <a:pt x="158" y="24"/>
                    </a:moveTo>
                    <a:cubicBezTo>
                      <a:pt x="156" y="18"/>
                      <a:pt x="160" y="6"/>
                      <a:pt x="160" y="6"/>
                    </a:cubicBezTo>
                    <a:cubicBezTo>
                      <a:pt x="167" y="16"/>
                      <a:pt x="167" y="8"/>
                      <a:pt x="170" y="0"/>
                    </a:cubicBezTo>
                    <a:cubicBezTo>
                      <a:pt x="181" y="4"/>
                      <a:pt x="179" y="14"/>
                      <a:pt x="182" y="24"/>
                    </a:cubicBezTo>
                    <a:cubicBezTo>
                      <a:pt x="184" y="30"/>
                      <a:pt x="188" y="42"/>
                      <a:pt x="188" y="42"/>
                    </a:cubicBezTo>
                    <a:cubicBezTo>
                      <a:pt x="183" y="56"/>
                      <a:pt x="188" y="52"/>
                      <a:pt x="178" y="58"/>
                    </a:cubicBezTo>
                    <a:cubicBezTo>
                      <a:pt x="174" y="63"/>
                      <a:pt x="170" y="76"/>
                      <a:pt x="170" y="76"/>
                    </a:cubicBezTo>
                    <a:cubicBezTo>
                      <a:pt x="169" y="100"/>
                      <a:pt x="173" y="110"/>
                      <a:pt x="162" y="126"/>
                    </a:cubicBezTo>
                    <a:cubicBezTo>
                      <a:pt x="150" y="118"/>
                      <a:pt x="155" y="132"/>
                      <a:pt x="144" y="136"/>
                    </a:cubicBezTo>
                    <a:cubicBezTo>
                      <a:pt x="135" y="134"/>
                      <a:pt x="129" y="135"/>
                      <a:pt x="120" y="138"/>
                    </a:cubicBezTo>
                    <a:cubicBezTo>
                      <a:pt x="114" y="129"/>
                      <a:pt x="122" y="127"/>
                      <a:pt x="112" y="124"/>
                    </a:cubicBezTo>
                    <a:cubicBezTo>
                      <a:pt x="108" y="130"/>
                      <a:pt x="108" y="142"/>
                      <a:pt x="102" y="146"/>
                    </a:cubicBezTo>
                    <a:cubicBezTo>
                      <a:pt x="98" y="148"/>
                      <a:pt x="90" y="150"/>
                      <a:pt x="90" y="150"/>
                    </a:cubicBezTo>
                    <a:cubicBezTo>
                      <a:pt x="87" y="141"/>
                      <a:pt x="89" y="135"/>
                      <a:pt x="80" y="132"/>
                    </a:cubicBezTo>
                    <a:cubicBezTo>
                      <a:pt x="68" y="134"/>
                      <a:pt x="65" y="134"/>
                      <a:pt x="58" y="144"/>
                    </a:cubicBezTo>
                    <a:cubicBezTo>
                      <a:pt x="66" y="150"/>
                      <a:pt x="68" y="147"/>
                      <a:pt x="76" y="142"/>
                    </a:cubicBezTo>
                    <a:cubicBezTo>
                      <a:pt x="81" y="146"/>
                      <a:pt x="85" y="155"/>
                      <a:pt x="78" y="160"/>
                    </a:cubicBezTo>
                    <a:cubicBezTo>
                      <a:pt x="75" y="162"/>
                      <a:pt x="62" y="165"/>
                      <a:pt x="58" y="166"/>
                    </a:cubicBezTo>
                    <a:cubicBezTo>
                      <a:pt x="48" y="173"/>
                      <a:pt x="44" y="173"/>
                      <a:pt x="34" y="166"/>
                    </a:cubicBezTo>
                    <a:cubicBezTo>
                      <a:pt x="35" y="162"/>
                      <a:pt x="34" y="158"/>
                      <a:pt x="36" y="154"/>
                    </a:cubicBezTo>
                    <a:cubicBezTo>
                      <a:pt x="38" y="150"/>
                      <a:pt x="55" y="146"/>
                      <a:pt x="46" y="144"/>
                    </a:cubicBezTo>
                    <a:cubicBezTo>
                      <a:pt x="42" y="143"/>
                      <a:pt x="34" y="148"/>
                      <a:pt x="34" y="148"/>
                    </a:cubicBezTo>
                    <a:cubicBezTo>
                      <a:pt x="32" y="155"/>
                      <a:pt x="28" y="159"/>
                      <a:pt x="26" y="166"/>
                    </a:cubicBezTo>
                    <a:cubicBezTo>
                      <a:pt x="36" y="182"/>
                      <a:pt x="36" y="173"/>
                      <a:pt x="30" y="190"/>
                    </a:cubicBezTo>
                    <a:cubicBezTo>
                      <a:pt x="28" y="196"/>
                      <a:pt x="14" y="200"/>
                      <a:pt x="14" y="200"/>
                    </a:cubicBezTo>
                    <a:cubicBezTo>
                      <a:pt x="5" y="214"/>
                      <a:pt x="11" y="210"/>
                      <a:pt x="0" y="214"/>
                    </a:cubicBezTo>
                    <a:cubicBezTo>
                      <a:pt x="2" y="202"/>
                      <a:pt x="5" y="198"/>
                      <a:pt x="8" y="188"/>
                    </a:cubicBezTo>
                    <a:cubicBezTo>
                      <a:pt x="6" y="178"/>
                      <a:pt x="3" y="173"/>
                      <a:pt x="0" y="164"/>
                    </a:cubicBezTo>
                    <a:cubicBezTo>
                      <a:pt x="3" y="156"/>
                      <a:pt x="7" y="157"/>
                      <a:pt x="14" y="152"/>
                    </a:cubicBezTo>
                    <a:cubicBezTo>
                      <a:pt x="18" y="141"/>
                      <a:pt x="23" y="140"/>
                      <a:pt x="32" y="134"/>
                    </a:cubicBezTo>
                    <a:cubicBezTo>
                      <a:pt x="37" y="127"/>
                      <a:pt x="37" y="123"/>
                      <a:pt x="44" y="118"/>
                    </a:cubicBezTo>
                    <a:cubicBezTo>
                      <a:pt x="64" y="121"/>
                      <a:pt x="55" y="122"/>
                      <a:pt x="72" y="116"/>
                    </a:cubicBezTo>
                    <a:cubicBezTo>
                      <a:pt x="76" y="115"/>
                      <a:pt x="84" y="112"/>
                      <a:pt x="84" y="112"/>
                    </a:cubicBezTo>
                    <a:cubicBezTo>
                      <a:pt x="105" y="119"/>
                      <a:pt x="97" y="84"/>
                      <a:pt x="114" y="78"/>
                    </a:cubicBezTo>
                    <a:cubicBezTo>
                      <a:pt x="117" y="87"/>
                      <a:pt x="110" y="89"/>
                      <a:pt x="120" y="92"/>
                    </a:cubicBezTo>
                    <a:cubicBezTo>
                      <a:pt x="125" y="85"/>
                      <a:pt x="125" y="81"/>
                      <a:pt x="132" y="76"/>
                    </a:cubicBezTo>
                    <a:cubicBezTo>
                      <a:pt x="138" y="68"/>
                      <a:pt x="146" y="65"/>
                      <a:pt x="150" y="54"/>
                    </a:cubicBezTo>
                    <a:cubicBezTo>
                      <a:pt x="151" y="50"/>
                      <a:pt x="154" y="42"/>
                      <a:pt x="154" y="42"/>
                    </a:cubicBezTo>
                    <a:cubicBezTo>
                      <a:pt x="152" y="41"/>
                      <a:pt x="148" y="40"/>
                      <a:pt x="148" y="38"/>
                    </a:cubicBezTo>
                    <a:cubicBezTo>
                      <a:pt x="148" y="36"/>
                      <a:pt x="161" y="33"/>
                      <a:pt x="152" y="32"/>
                    </a:cubicBezTo>
                    <a:lnTo>
                      <a:pt x="158" y="24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3" name="Freeform 215"/>
              <p:cNvSpPr>
                <a:spLocks/>
              </p:cNvSpPr>
              <p:nvPr userDrawn="1"/>
            </p:nvSpPr>
            <p:spPr bwMode="ltGray">
              <a:xfrm>
                <a:off x="2677" y="233"/>
                <a:ext cx="14" cy="10"/>
              </a:xfrm>
              <a:custGeom>
                <a:avLst/>
                <a:gdLst>
                  <a:gd name="T0" fmla="*/ 0 w 13"/>
                  <a:gd name="T1" fmla="*/ 9 h 13"/>
                  <a:gd name="T2" fmla="*/ 4 w 13"/>
                  <a:gd name="T3" fmla="*/ 13 h 13"/>
                  <a:gd name="T4" fmla="*/ 0 w 13"/>
                  <a:gd name="T5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3">
                    <a:moveTo>
                      <a:pt x="0" y="9"/>
                    </a:moveTo>
                    <a:cubicBezTo>
                      <a:pt x="6" y="0"/>
                      <a:pt x="13" y="7"/>
                      <a:pt x="4" y="13"/>
                    </a:cubicBezTo>
                    <a:cubicBezTo>
                      <a:pt x="0" y="6"/>
                      <a:pt x="0" y="5"/>
                      <a:pt x="0" y="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4" name="Freeform 216"/>
              <p:cNvSpPr>
                <a:spLocks/>
              </p:cNvSpPr>
              <p:nvPr userDrawn="1"/>
            </p:nvSpPr>
            <p:spPr bwMode="ltGray">
              <a:xfrm>
                <a:off x="1627" y="353"/>
                <a:ext cx="813" cy="462"/>
              </a:xfrm>
              <a:custGeom>
                <a:avLst/>
                <a:gdLst>
                  <a:gd name="T0" fmla="*/ 812 w 812"/>
                  <a:gd name="T1" fmla="*/ 26 h 564"/>
                  <a:gd name="T2" fmla="*/ 778 w 812"/>
                  <a:gd name="T3" fmla="*/ 78 h 564"/>
                  <a:gd name="T4" fmla="*/ 748 w 812"/>
                  <a:gd name="T5" fmla="*/ 122 h 564"/>
                  <a:gd name="T6" fmla="*/ 722 w 812"/>
                  <a:gd name="T7" fmla="*/ 142 h 564"/>
                  <a:gd name="T8" fmla="*/ 634 w 812"/>
                  <a:gd name="T9" fmla="*/ 180 h 564"/>
                  <a:gd name="T10" fmla="*/ 632 w 812"/>
                  <a:gd name="T11" fmla="*/ 210 h 564"/>
                  <a:gd name="T12" fmla="*/ 604 w 812"/>
                  <a:gd name="T13" fmla="*/ 230 h 564"/>
                  <a:gd name="T14" fmla="*/ 620 w 812"/>
                  <a:gd name="T15" fmla="*/ 178 h 564"/>
                  <a:gd name="T16" fmla="*/ 576 w 812"/>
                  <a:gd name="T17" fmla="*/ 188 h 564"/>
                  <a:gd name="T18" fmla="*/ 556 w 812"/>
                  <a:gd name="T19" fmla="*/ 218 h 564"/>
                  <a:gd name="T20" fmla="*/ 596 w 812"/>
                  <a:gd name="T21" fmla="*/ 280 h 564"/>
                  <a:gd name="T22" fmla="*/ 594 w 812"/>
                  <a:gd name="T23" fmla="*/ 368 h 564"/>
                  <a:gd name="T24" fmla="*/ 542 w 812"/>
                  <a:gd name="T25" fmla="*/ 406 h 564"/>
                  <a:gd name="T26" fmla="*/ 522 w 812"/>
                  <a:gd name="T27" fmla="*/ 386 h 564"/>
                  <a:gd name="T28" fmla="*/ 482 w 812"/>
                  <a:gd name="T29" fmla="*/ 348 h 564"/>
                  <a:gd name="T30" fmla="*/ 462 w 812"/>
                  <a:gd name="T31" fmla="*/ 348 h 564"/>
                  <a:gd name="T32" fmla="*/ 450 w 812"/>
                  <a:gd name="T33" fmla="*/ 394 h 564"/>
                  <a:gd name="T34" fmla="*/ 500 w 812"/>
                  <a:gd name="T35" fmla="*/ 464 h 564"/>
                  <a:gd name="T36" fmla="*/ 510 w 812"/>
                  <a:gd name="T37" fmla="*/ 524 h 564"/>
                  <a:gd name="T38" fmla="*/ 526 w 812"/>
                  <a:gd name="T39" fmla="*/ 560 h 564"/>
                  <a:gd name="T40" fmla="*/ 492 w 812"/>
                  <a:gd name="T41" fmla="*/ 544 h 564"/>
                  <a:gd name="T42" fmla="*/ 470 w 812"/>
                  <a:gd name="T43" fmla="*/ 518 h 564"/>
                  <a:gd name="T44" fmla="*/ 422 w 812"/>
                  <a:gd name="T45" fmla="*/ 424 h 564"/>
                  <a:gd name="T46" fmla="*/ 426 w 812"/>
                  <a:gd name="T47" fmla="*/ 310 h 564"/>
                  <a:gd name="T48" fmla="*/ 422 w 812"/>
                  <a:gd name="T49" fmla="*/ 268 h 564"/>
                  <a:gd name="T50" fmla="*/ 412 w 812"/>
                  <a:gd name="T51" fmla="*/ 276 h 564"/>
                  <a:gd name="T52" fmla="*/ 386 w 812"/>
                  <a:gd name="T53" fmla="*/ 266 h 564"/>
                  <a:gd name="T54" fmla="*/ 360 w 812"/>
                  <a:gd name="T55" fmla="*/ 170 h 564"/>
                  <a:gd name="T56" fmla="*/ 330 w 812"/>
                  <a:gd name="T57" fmla="*/ 166 h 564"/>
                  <a:gd name="T58" fmla="*/ 288 w 812"/>
                  <a:gd name="T59" fmla="*/ 172 h 564"/>
                  <a:gd name="T60" fmla="*/ 242 w 812"/>
                  <a:gd name="T61" fmla="*/ 232 h 564"/>
                  <a:gd name="T62" fmla="*/ 196 w 812"/>
                  <a:gd name="T63" fmla="*/ 268 h 564"/>
                  <a:gd name="T64" fmla="*/ 184 w 812"/>
                  <a:gd name="T65" fmla="*/ 274 h 564"/>
                  <a:gd name="T66" fmla="*/ 160 w 812"/>
                  <a:gd name="T67" fmla="*/ 328 h 564"/>
                  <a:gd name="T68" fmla="*/ 152 w 812"/>
                  <a:gd name="T69" fmla="*/ 354 h 564"/>
                  <a:gd name="T70" fmla="*/ 128 w 812"/>
                  <a:gd name="T71" fmla="*/ 404 h 564"/>
                  <a:gd name="T72" fmla="*/ 94 w 812"/>
                  <a:gd name="T73" fmla="*/ 392 h 564"/>
                  <a:gd name="T74" fmla="*/ 66 w 812"/>
                  <a:gd name="T75" fmla="*/ 258 h 564"/>
                  <a:gd name="T76" fmla="*/ 72 w 812"/>
                  <a:gd name="T77" fmla="*/ 156 h 564"/>
                  <a:gd name="T78" fmla="*/ 44 w 812"/>
                  <a:gd name="T79" fmla="*/ 180 h 564"/>
                  <a:gd name="T80" fmla="*/ 20 w 812"/>
                  <a:gd name="T81" fmla="*/ 150 h 564"/>
                  <a:gd name="T82" fmla="*/ 24 w 812"/>
                  <a:gd name="T83" fmla="*/ 138 h 564"/>
                  <a:gd name="T84" fmla="*/ 0 w 812"/>
                  <a:gd name="T85" fmla="*/ 92 h 564"/>
                  <a:gd name="T86" fmla="*/ 798 w 812"/>
                  <a:gd name="T87" fmla="*/ 6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12" h="564">
                    <a:moveTo>
                      <a:pt x="798" y="6"/>
                    </a:moveTo>
                    <a:cubicBezTo>
                      <a:pt x="801" y="15"/>
                      <a:pt x="809" y="16"/>
                      <a:pt x="812" y="26"/>
                    </a:cubicBezTo>
                    <a:cubicBezTo>
                      <a:pt x="809" y="36"/>
                      <a:pt x="801" y="41"/>
                      <a:pt x="796" y="50"/>
                    </a:cubicBezTo>
                    <a:cubicBezTo>
                      <a:pt x="791" y="61"/>
                      <a:pt x="788" y="71"/>
                      <a:pt x="778" y="78"/>
                    </a:cubicBezTo>
                    <a:cubicBezTo>
                      <a:pt x="773" y="85"/>
                      <a:pt x="771" y="88"/>
                      <a:pt x="774" y="96"/>
                    </a:cubicBezTo>
                    <a:cubicBezTo>
                      <a:pt x="767" y="107"/>
                      <a:pt x="758" y="114"/>
                      <a:pt x="748" y="122"/>
                    </a:cubicBezTo>
                    <a:cubicBezTo>
                      <a:pt x="744" y="125"/>
                      <a:pt x="736" y="130"/>
                      <a:pt x="736" y="130"/>
                    </a:cubicBezTo>
                    <a:cubicBezTo>
                      <a:pt x="740" y="141"/>
                      <a:pt x="731" y="140"/>
                      <a:pt x="722" y="142"/>
                    </a:cubicBezTo>
                    <a:cubicBezTo>
                      <a:pt x="716" y="148"/>
                      <a:pt x="712" y="151"/>
                      <a:pt x="704" y="154"/>
                    </a:cubicBezTo>
                    <a:cubicBezTo>
                      <a:pt x="686" y="150"/>
                      <a:pt x="650" y="169"/>
                      <a:pt x="634" y="180"/>
                    </a:cubicBezTo>
                    <a:cubicBezTo>
                      <a:pt x="636" y="189"/>
                      <a:pt x="631" y="193"/>
                      <a:pt x="640" y="196"/>
                    </a:cubicBezTo>
                    <a:cubicBezTo>
                      <a:pt x="643" y="205"/>
                      <a:pt x="640" y="207"/>
                      <a:pt x="632" y="210"/>
                    </a:cubicBezTo>
                    <a:cubicBezTo>
                      <a:pt x="626" y="219"/>
                      <a:pt x="623" y="226"/>
                      <a:pt x="614" y="232"/>
                    </a:cubicBezTo>
                    <a:cubicBezTo>
                      <a:pt x="611" y="231"/>
                      <a:pt x="606" y="233"/>
                      <a:pt x="604" y="230"/>
                    </a:cubicBezTo>
                    <a:cubicBezTo>
                      <a:pt x="599" y="220"/>
                      <a:pt x="610" y="199"/>
                      <a:pt x="620" y="196"/>
                    </a:cubicBezTo>
                    <a:cubicBezTo>
                      <a:pt x="623" y="187"/>
                      <a:pt x="617" y="187"/>
                      <a:pt x="620" y="178"/>
                    </a:cubicBezTo>
                    <a:cubicBezTo>
                      <a:pt x="617" y="164"/>
                      <a:pt x="609" y="168"/>
                      <a:pt x="598" y="172"/>
                    </a:cubicBezTo>
                    <a:cubicBezTo>
                      <a:pt x="592" y="180"/>
                      <a:pt x="585" y="185"/>
                      <a:pt x="576" y="188"/>
                    </a:cubicBezTo>
                    <a:cubicBezTo>
                      <a:pt x="572" y="194"/>
                      <a:pt x="568" y="200"/>
                      <a:pt x="564" y="206"/>
                    </a:cubicBezTo>
                    <a:cubicBezTo>
                      <a:pt x="561" y="210"/>
                      <a:pt x="556" y="218"/>
                      <a:pt x="556" y="218"/>
                    </a:cubicBezTo>
                    <a:cubicBezTo>
                      <a:pt x="558" y="234"/>
                      <a:pt x="559" y="243"/>
                      <a:pt x="572" y="252"/>
                    </a:cubicBezTo>
                    <a:cubicBezTo>
                      <a:pt x="579" y="262"/>
                      <a:pt x="586" y="273"/>
                      <a:pt x="596" y="280"/>
                    </a:cubicBezTo>
                    <a:cubicBezTo>
                      <a:pt x="598" y="286"/>
                      <a:pt x="602" y="298"/>
                      <a:pt x="602" y="298"/>
                    </a:cubicBezTo>
                    <a:cubicBezTo>
                      <a:pt x="601" y="308"/>
                      <a:pt x="599" y="361"/>
                      <a:pt x="594" y="368"/>
                    </a:cubicBezTo>
                    <a:cubicBezTo>
                      <a:pt x="590" y="374"/>
                      <a:pt x="576" y="378"/>
                      <a:pt x="570" y="382"/>
                    </a:cubicBezTo>
                    <a:cubicBezTo>
                      <a:pt x="563" y="393"/>
                      <a:pt x="550" y="396"/>
                      <a:pt x="542" y="406"/>
                    </a:cubicBezTo>
                    <a:cubicBezTo>
                      <a:pt x="536" y="413"/>
                      <a:pt x="539" y="417"/>
                      <a:pt x="530" y="420"/>
                    </a:cubicBezTo>
                    <a:cubicBezTo>
                      <a:pt x="526" y="408"/>
                      <a:pt x="538" y="391"/>
                      <a:pt x="522" y="386"/>
                    </a:cubicBezTo>
                    <a:cubicBezTo>
                      <a:pt x="516" y="377"/>
                      <a:pt x="510" y="364"/>
                      <a:pt x="502" y="356"/>
                    </a:cubicBezTo>
                    <a:cubicBezTo>
                      <a:pt x="497" y="341"/>
                      <a:pt x="505" y="360"/>
                      <a:pt x="482" y="348"/>
                    </a:cubicBezTo>
                    <a:cubicBezTo>
                      <a:pt x="478" y="346"/>
                      <a:pt x="478" y="339"/>
                      <a:pt x="474" y="336"/>
                    </a:cubicBezTo>
                    <a:cubicBezTo>
                      <a:pt x="470" y="323"/>
                      <a:pt x="466" y="342"/>
                      <a:pt x="462" y="348"/>
                    </a:cubicBezTo>
                    <a:cubicBezTo>
                      <a:pt x="460" y="358"/>
                      <a:pt x="456" y="363"/>
                      <a:pt x="454" y="374"/>
                    </a:cubicBezTo>
                    <a:cubicBezTo>
                      <a:pt x="457" y="383"/>
                      <a:pt x="455" y="387"/>
                      <a:pt x="450" y="394"/>
                    </a:cubicBezTo>
                    <a:cubicBezTo>
                      <a:pt x="454" y="399"/>
                      <a:pt x="464" y="411"/>
                      <a:pt x="466" y="418"/>
                    </a:cubicBezTo>
                    <a:cubicBezTo>
                      <a:pt x="474" y="443"/>
                      <a:pt x="472" y="458"/>
                      <a:pt x="500" y="464"/>
                    </a:cubicBezTo>
                    <a:cubicBezTo>
                      <a:pt x="507" y="469"/>
                      <a:pt x="510" y="474"/>
                      <a:pt x="516" y="480"/>
                    </a:cubicBezTo>
                    <a:cubicBezTo>
                      <a:pt x="511" y="494"/>
                      <a:pt x="513" y="509"/>
                      <a:pt x="510" y="524"/>
                    </a:cubicBezTo>
                    <a:cubicBezTo>
                      <a:pt x="512" y="537"/>
                      <a:pt x="511" y="541"/>
                      <a:pt x="522" y="548"/>
                    </a:cubicBezTo>
                    <a:cubicBezTo>
                      <a:pt x="523" y="552"/>
                      <a:pt x="525" y="556"/>
                      <a:pt x="526" y="560"/>
                    </a:cubicBezTo>
                    <a:cubicBezTo>
                      <a:pt x="527" y="564"/>
                      <a:pt x="514" y="556"/>
                      <a:pt x="514" y="556"/>
                    </a:cubicBezTo>
                    <a:cubicBezTo>
                      <a:pt x="502" y="564"/>
                      <a:pt x="501" y="551"/>
                      <a:pt x="492" y="544"/>
                    </a:cubicBezTo>
                    <a:cubicBezTo>
                      <a:pt x="488" y="541"/>
                      <a:pt x="480" y="536"/>
                      <a:pt x="480" y="536"/>
                    </a:cubicBezTo>
                    <a:cubicBezTo>
                      <a:pt x="471" y="522"/>
                      <a:pt x="474" y="529"/>
                      <a:pt x="470" y="518"/>
                    </a:cubicBezTo>
                    <a:cubicBezTo>
                      <a:pt x="467" y="491"/>
                      <a:pt x="461" y="446"/>
                      <a:pt x="436" y="430"/>
                    </a:cubicBezTo>
                    <a:cubicBezTo>
                      <a:pt x="428" y="433"/>
                      <a:pt x="425" y="433"/>
                      <a:pt x="422" y="424"/>
                    </a:cubicBezTo>
                    <a:cubicBezTo>
                      <a:pt x="427" y="404"/>
                      <a:pt x="432" y="383"/>
                      <a:pt x="438" y="364"/>
                    </a:cubicBezTo>
                    <a:cubicBezTo>
                      <a:pt x="436" y="343"/>
                      <a:pt x="431" y="330"/>
                      <a:pt x="426" y="310"/>
                    </a:cubicBezTo>
                    <a:cubicBezTo>
                      <a:pt x="429" y="302"/>
                      <a:pt x="425" y="300"/>
                      <a:pt x="422" y="292"/>
                    </a:cubicBezTo>
                    <a:cubicBezTo>
                      <a:pt x="424" y="282"/>
                      <a:pt x="428" y="277"/>
                      <a:pt x="422" y="268"/>
                    </a:cubicBezTo>
                    <a:cubicBezTo>
                      <a:pt x="420" y="269"/>
                      <a:pt x="418" y="269"/>
                      <a:pt x="416" y="270"/>
                    </a:cubicBezTo>
                    <a:cubicBezTo>
                      <a:pt x="414" y="272"/>
                      <a:pt x="414" y="275"/>
                      <a:pt x="412" y="276"/>
                    </a:cubicBezTo>
                    <a:cubicBezTo>
                      <a:pt x="408" y="278"/>
                      <a:pt x="400" y="280"/>
                      <a:pt x="400" y="280"/>
                    </a:cubicBezTo>
                    <a:cubicBezTo>
                      <a:pt x="394" y="274"/>
                      <a:pt x="389" y="274"/>
                      <a:pt x="386" y="266"/>
                    </a:cubicBezTo>
                    <a:cubicBezTo>
                      <a:pt x="391" y="251"/>
                      <a:pt x="379" y="206"/>
                      <a:pt x="364" y="196"/>
                    </a:cubicBezTo>
                    <a:cubicBezTo>
                      <a:pt x="357" y="186"/>
                      <a:pt x="358" y="182"/>
                      <a:pt x="360" y="170"/>
                    </a:cubicBezTo>
                    <a:cubicBezTo>
                      <a:pt x="358" y="160"/>
                      <a:pt x="356" y="147"/>
                      <a:pt x="346" y="144"/>
                    </a:cubicBezTo>
                    <a:cubicBezTo>
                      <a:pt x="343" y="154"/>
                      <a:pt x="338" y="160"/>
                      <a:pt x="330" y="166"/>
                    </a:cubicBezTo>
                    <a:cubicBezTo>
                      <a:pt x="323" y="164"/>
                      <a:pt x="308" y="160"/>
                      <a:pt x="308" y="160"/>
                    </a:cubicBezTo>
                    <a:cubicBezTo>
                      <a:pt x="296" y="162"/>
                      <a:pt x="297" y="166"/>
                      <a:pt x="288" y="172"/>
                    </a:cubicBezTo>
                    <a:cubicBezTo>
                      <a:pt x="284" y="185"/>
                      <a:pt x="282" y="191"/>
                      <a:pt x="268" y="196"/>
                    </a:cubicBezTo>
                    <a:cubicBezTo>
                      <a:pt x="264" y="200"/>
                      <a:pt x="243" y="231"/>
                      <a:pt x="242" y="232"/>
                    </a:cubicBezTo>
                    <a:cubicBezTo>
                      <a:pt x="231" y="239"/>
                      <a:pt x="215" y="247"/>
                      <a:pt x="206" y="256"/>
                    </a:cubicBezTo>
                    <a:cubicBezTo>
                      <a:pt x="202" y="260"/>
                      <a:pt x="200" y="265"/>
                      <a:pt x="196" y="268"/>
                    </a:cubicBezTo>
                    <a:cubicBezTo>
                      <a:pt x="194" y="269"/>
                      <a:pt x="192" y="269"/>
                      <a:pt x="190" y="270"/>
                    </a:cubicBezTo>
                    <a:cubicBezTo>
                      <a:pt x="188" y="271"/>
                      <a:pt x="186" y="272"/>
                      <a:pt x="184" y="274"/>
                    </a:cubicBezTo>
                    <a:cubicBezTo>
                      <a:pt x="180" y="278"/>
                      <a:pt x="172" y="286"/>
                      <a:pt x="172" y="286"/>
                    </a:cubicBezTo>
                    <a:cubicBezTo>
                      <a:pt x="167" y="300"/>
                      <a:pt x="165" y="314"/>
                      <a:pt x="160" y="328"/>
                    </a:cubicBezTo>
                    <a:cubicBezTo>
                      <a:pt x="158" y="335"/>
                      <a:pt x="156" y="341"/>
                      <a:pt x="154" y="348"/>
                    </a:cubicBezTo>
                    <a:cubicBezTo>
                      <a:pt x="153" y="350"/>
                      <a:pt x="152" y="354"/>
                      <a:pt x="152" y="354"/>
                    </a:cubicBezTo>
                    <a:cubicBezTo>
                      <a:pt x="152" y="359"/>
                      <a:pt x="156" y="384"/>
                      <a:pt x="146" y="392"/>
                    </a:cubicBezTo>
                    <a:cubicBezTo>
                      <a:pt x="141" y="397"/>
                      <a:pt x="128" y="404"/>
                      <a:pt x="128" y="404"/>
                    </a:cubicBezTo>
                    <a:cubicBezTo>
                      <a:pt x="125" y="412"/>
                      <a:pt x="122" y="421"/>
                      <a:pt x="114" y="424"/>
                    </a:cubicBezTo>
                    <a:cubicBezTo>
                      <a:pt x="100" y="419"/>
                      <a:pt x="97" y="405"/>
                      <a:pt x="94" y="392"/>
                    </a:cubicBezTo>
                    <a:cubicBezTo>
                      <a:pt x="86" y="362"/>
                      <a:pt x="82" y="332"/>
                      <a:pt x="72" y="302"/>
                    </a:cubicBezTo>
                    <a:cubicBezTo>
                      <a:pt x="71" y="281"/>
                      <a:pt x="70" y="275"/>
                      <a:pt x="66" y="258"/>
                    </a:cubicBezTo>
                    <a:cubicBezTo>
                      <a:pt x="66" y="251"/>
                      <a:pt x="68" y="219"/>
                      <a:pt x="64" y="208"/>
                    </a:cubicBezTo>
                    <a:cubicBezTo>
                      <a:pt x="70" y="191"/>
                      <a:pt x="66" y="173"/>
                      <a:pt x="72" y="156"/>
                    </a:cubicBezTo>
                    <a:cubicBezTo>
                      <a:pt x="66" y="139"/>
                      <a:pt x="60" y="168"/>
                      <a:pt x="56" y="172"/>
                    </a:cubicBezTo>
                    <a:cubicBezTo>
                      <a:pt x="53" y="175"/>
                      <a:pt x="44" y="180"/>
                      <a:pt x="44" y="180"/>
                    </a:cubicBezTo>
                    <a:cubicBezTo>
                      <a:pt x="35" y="177"/>
                      <a:pt x="28" y="173"/>
                      <a:pt x="24" y="162"/>
                    </a:cubicBezTo>
                    <a:cubicBezTo>
                      <a:pt x="23" y="158"/>
                      <a:pt x="20" y="150"/>
                      <a:pt x="20" y="150"/>
                    </a:cubicBezTo>
                    <a:cubicBezTo>
                      <a:pt x="30" y="148"/>
                      <a:pt x="30" y="143"/>
                      <a:pt x="38" y="138"/>
                    </a:cubicBezTo>
                    <a:cubicBezTo>
                      <a:pt x="35" y="128"/>
                      <a:pt x="31" y="133"/>
                      <a:pt x="24" y="138"/>
                    </a:cubicBezTo>
                    <a:cubicBezTo>
                      <a:pt x="15" y="135"/>
                      <a:pt x="15" y="132"/>
                      <a:pt x="18" y="124"/>
                    </a:cubicBezTo>
                    <a:cubicBezTo>
                      <a:pt x="11" y="114"/>
                      <a:pt x="9" y="101"/>
                      <a:pt x="0" y="92"/>
                    </a:cubicBezTo>
                    <a:lnTo>
                      <a:pt x="76" y="0"/>
                    </a:lnTo>
                    <a:lnTo>
                      <a:pt x="798" y="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5" name="Freeform 217"/>
              <p:cNvSpPr>
                <a:spLocks/>
              </p:cNvSpPr>
              <p:nvPr userDrawn="1"/>
            </p:nvSpPr>
            <p:spPr bwMode="ltGray">
              <a:xfrm>
                <a:off x="1770" y="671"/>
                <a:ext cx="45" cy="71"/>
              </a:xfrm>
              <a:custGeom>
                <a:avLst/>
                <a:gdLst>
                  <a:gd name="T0" fmla="*/ 7 w 43"/>
                  <a:gd name="T1" fmla="*/ 11 h 85"/>
                  <a:gd name="T2" fmla="*/ 17 w 43"/>
                  <a:gd name="T3" fmla="*/ 3 h 85"/>
                  <a:gd name="T4" fmla="*/ 37 w 43"/>
                  <a:gd name="T5" fmla="*/ 33 h 85"/>
                  <a:gd name="T6" fmla="*/ 19 w 43"/>
                  <a:gd name="T7" fmla="*/ 85 h 85"/>
                  <a:gd name="T8" fmla="*/ 1 w 43"/>
                  <a:gd name="T9" fmla="*/ 69 h 85"/>
                  <a:gd name="T10" fmla="*/ 7 w 43"/>
                  <a:gd name="T11" fmla="*/ 1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85">
                    <a:moveTo>
                      <a:pt x="7" y="11"/>
                    </a:moveTo>
                    <a:cubicBezTo>
                      <a:pt x="4" y="2"/>
                      <a:pt x="9" y="0"/>
                      <a:pt x="17" y="3"/>
                    </a:cubicBezTo>
                    <a:cubicBezTo>
                      <a:pt x="24" y="13"/>
                      <a:pt x="28" y="24"/>
                      <a:pt x="37" y="33"/>
                    </a:cubicBezTo>
                    <a:cubicBezTo>
                      <a:pt x="43" y="52"/>
                      <a:pt x="40" y="78"/>
                      <a:pt x="19" y="85"/>
                    </a:cubicBezTo>
                    <a:cubicBezTo>
                      <a:pt x="6" y="81"/>
                      <a:pt x="5" y="81"/>
                      <a:pt x="1" y="69"/>
                    </a:cubicBezTo>
                    <a:cubicBezTo>
                      <a:pt x="2" y="66"/>
                      <a:pt x="0" y="4"/>
                      <a:pt x="7" y="1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6" name="Freeform 218"/>
              <p:cNvSpPr>
                <a:spLocks/>
              </p:cNvSpPr>
              <p:nvPr userDrawn="1"/>
            </p:nvSpPr>
            <p:spPr bwMode="ltGray">
              <a:xfrm>
                <a:off x="2394" y="431"/>
                <a:ext cx="42" cy="59"/>
              </a:xfrm>
              <a:custGeom>
                <a:avLst/>
                <a:gdLst>
                  <a:gd name="T0" fmla="*/ 13 w 44"/>
                  <a:gd name="T1" fmla="*/ 28 h 74"/>
                  <a:gd name="T2" fmla="*/ 29 w 44"/>
                  <a:gd name="T3" fmla="*/ 2 h 74"/>
                  <a:gd name="T4" fmla="*/ 43 w 44"/>
                  <a:gd name="T5" fmla="*/ 4 h 74"/>
                  <a:gd name="T6" fmla="*/ 39 w 44"/>
                  <a:gd name="T7" fmla="*/ 26 h 74"/>
                  <a:gd name="T8" fmla="*/ 13 w 44"/>
                  <a:gd name="T9" fmla="*/ 74 h 74"/>
                  <a:gd name="T10" fmla="*/ 7 w 44"/>
                  <a:gd name="T11" fmla="*/ 60 h 74"/>
                  <a:gd name="T12" fmla="*/ 3 w 44"/>
                  <a:gd name="T13" fmla="*/ 36 h 74"/>
                  <a:gd name="T14" fmla="*/ 13 w 44"/>
                  <a:gd name="T15" fmla="*/ 2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74">
                    <a:moveTo>
                      <a:pt x="13" y="28"/>
                    </a:moveTo>
                    <a:cubicBezTo>
                      <a:pt x="15" y="13"/>
                      <a:pt x="14" y="7"/>
                      <a:pt x="29" y="2"/>
                    </a:cubicBezTo>
                    <a:cubicBezTo>
                      <a:pt x="34" y="3"/>
                      <a:pt x="40" y="0"/>
                      <a:pt x="43" y="4"/>
                    </a:cubicBezTo>
                    <a:cubicBezTo>
                      <a:pt x="44" y="6"/>
                      <a:pt x="41" y="21"/>
                      <a:pt x="39" y="26"/>
                    </a:cubicBezTo>
                    <a:cubicBezTo>
                      <a:pt x="31" y="43"/>
                      <a:pt x="30" y="63"/>
                      <a:pt x="13" y="74"/>
                    </a:cubicBezTo>
                    <a:cubicBezTo>
                      <a:pt x="4" y="71"/>
                      <a:pt x="4" y="68"/>
                      <a:pt x="7" y="60"/>
                    </a:cubicBezTo>
                    <a:cubicBezTo>
                      <a:pt x="5" y="50"/>
                      <a:pt x="0" y="46"/>
                      <a:pt x="3" y="36"/>
                    </a:cubicBezTo>
                    <a:cubicBezTo>
                      <a:pt x="4" y="32"/>
                      <a:pt x="8" y="23"/>
                      <a:pt x="1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7" name="Freeform 219"/>
              <p:cNvSpPr>
                <a:spLocks/>
              </p:cNvSpPr>
              <p:nvPr userDrawn="1"/>
            </p:nvSpPr>
            <p:spPr bwMode="ltGray">
              <a:xfrm>
                <a:off x="2513" y="402"/>
                <a:ext cx="21" cy="24"/>
              </a:xfrm>
              <a:custGeom>
                <a:avLst/>
                <a:gdLst>
                  <a:gd name="T0" fmla="*/ 7 w 20"/>
                  <a:gd name="T1" fmla="*/ 16 h 30"/>
                  <a:gd name="T2" fmla="*/ 5 w 20"/>
                  <a:gd name="T3" fmla="*/ 30 h 30"/>
                  <a:gd name="T4" fmla="*/ 7 w 20"/>
                  <a:gd name="T5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30">
                    <a:moveTo>
                      <a:pt x="7" y="16"/>
                    </a:moveTo>
                    <a:cubicBezTo>
                      <a:pt x="18" y="0"/>
                      <a:pt x="20" y="20"/>
                      <a:pt x="5" y="30"/>
                    </a:cubicBezTo>
                    <a:cubicBezTo>
                      <a:pt x="0" y="23"/>
                      <a:pt x="1" y="22"/>
                      <a:pt x="7" y="1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8" name="Freeform 220"/>
              <p:cNvSpPr>
                <a:spLocks/>
              </p:cNvSpPr>
              <p:nvPr userDrawn="1"/>
            </p:nvSpPr>
            <p:spPr bwMode="ltGray">
              <a:xfrm>
                <a:off x="333" y="169"/>
                <a:ext cx="1015" cy="866"/>
              </a:xfrm>
              <a:custGeom>
                <a:avLst/>
                <a:gdLst>
                  <a:gd name="T0" fmla="*/ 481 w 682"/>
                  <a:gd name="T1" fmla="*/ 464 h 557"/>
                  <a:gd name="T2" fmla="*/ 486 w 682"/>
                  <a:gd name="T3" fmla="*/ 451 h 557"/>
                  <a:gd name="T4" fmla="*/ 500 w 682"/>
                  <a:gd name="T5" fmla="*/ 413 h 557"/>
                  <a:gd name="T6" fmla="*/ 309 w 682"/>
                  <a:gd name="T7" fmla="*/ 287 h 557"/>
                  <a:gd name="T8" fmla="*/ 282 w 682"/>
                  <a:gd name="T9" fmla="*/ 346 h 557"/>
                  <a:gd name="T10" fmla="*/ 303 w 682"/>
                  <a:gd name="T11" fmla="*/ 556 h 557"/>
                  <a:gd name="T12" fmla="*/ 282 w 682"/>
                  <a:gd name="T13" fmla="*/ 494 h 557"/>
                  <a:gd name="T14" fmla="*/ 242 w 682"/>
                  <a:gd name="T15" fmla="*/ 439 h 557"/>
                  <a:gd name="T16" fmla="*/ 245 w 682"/>
                  <a:gd name="T17" fmla="*/ 413 h 557"/>
                  <a:gd name="T18" fmla="*/ 247 w 682"/>
                  <a:gd name="T19" fmla="*/ 394 h 557"/>
                  <a:gd name="T20" fmla="*/ 220 w 682"/>
                  <a:gd name="T21" fmla="*/ 375 h 557"/>
                  <a:gd name="T22" fmla="*/ 194 w 682"/>
                  <a:gd name="T23" fmla="*/ 346 h 557"/>
                  <a:gd name="T24" fmla="*/ 148 w 682"/>
                  <a:gd name="T25" fmla="*/ 354 h 557"/>
                  <a:gd name="T26" fmla="*/ 126 w 682"/>
                  <a:gd name="T27" fmla="*/ 365 h 557"/>
                  <a:gd name="T28" fmla="*/ 78 w 682"/>
                  <a:gd name="T29" fmla="*/ 365 h 557"/>
                  <a:gd name="T30" fmla="*/ 22 w 682"/>
                  <a:gd name="T31" fmla="*/ 312 h 557"/>
                  <a:gd name="T32" fmla="*/ 11 w 682"/>
                  <a:gd name="T33" fmla="*/ 295 h 557"/>
                  <a:gd name="T34" fmla="*/ 0 w 682"/>
                  <a:gd name="T35" fmla="*/ 264 h 557"/>
                  <a:gd name="T36" fmla="*/ 24 w 682"/>
                  <a:gd name="T37" fmla="*/ 213 h 557"/>
                  <a:gd name="T38" fmla="*/ 32 w 682"/>
                  <a:gd name="T39" fmla="*/ 181 h 557"/>
                  <a:gd name="T40" fmla="*/ 51 w 682"/>
                  <a:gd name="T41" fmla="*/ 143 h 557"/>
                  <a:gd name="T42" fmla="*/ 81 w 682"/>
                  <a:gd name="T43" fmla="*/ 116 h 557"/>
                  <a:gd name="T44" fmla="*/ 167 w 682"/>
                  <a:gd name="T45" fmla="*/ 67 h 557"/>
                  <a:gd name="T46" fmla="*/ 220 w 682"/>
                  <a:gd name="T47" fmla="*/ 30 h 557"/>
                  <a:gd name="T48" fmla="*/ 258 w 682"/>
                  <a:gd name="T49" fmla="*/ 6 h 557"/>
                  <a:gd name="T50" fmla="*/ 363 w 682"/>
                  <a:gd name="T51" fmla="*/ 2 h 557"/>
                  <a:gd name="T52" fmla="*/ 398 w 682"/>
                  <a:gd name="T53" fmla="*/ 0 h 557"/>
                  <a:gd name="T54" fmla="*/ 384 w 682"/>
                  <a:gd name="T55" fmla="*/ 34 h 557"/>
                  <a:gd name="T56" fmla="*/ 443 w 682"/>
                  <a:gd name="T57" fmla="*/ 84 h 557"/>
                  <a:gd name="T58" fmla="*/ 497 w 682"/>
                  <a:gd name="T59" fmla="*/ 74 h 557"/>
                  <a:gd name="T60" fmla="*/ 529 w 682"/>
                  <a:gd name="T61" fmla="*/ 82 h 557"/>
                  <a:gd name="T62" fmla="*/ 559 w 682"/>
                  <a:gd name="T63" fmla="*/ 97 h 557"/>
                  <a:gd name="T64" fmla="*/ 572 w 682"/>
                  <a:gd name="T65" fmla="*/ 188 h 557"/>
                  <a:gd name="T66" fmla="*/ 572 w 682"/>
                  <a:gd name="T67" fmla="*/ 240 h 557"/>
                  <a:gd name="T68" fmla="*/ 599 w 682"/>
                  <a:gd name="T69" fmla="*/ 283 h 557"/>
                  <a:gd name="T70" fmla="*/ 645 w 682"/>
                  <a:gd name="T71" fmla="*/ 300 h 557"/>
                  <a:gd name="T72" fmla="*/ 680 w 682"/>
                  <a:gd name="T73" fmla="*/ 295 h 557"/>
                  <a:gd name="T74" fmla="*/ 664 w 682"/>
                  <a:gd name="T75" fmla="*/ 340 h 557"/>
                  <a:gd name="T76" fmla="*/ 599 w 682"/>
                  <a:gd name="T77" fmla="*/ 407 h 557"/>
                  <a:gd name="T78" fmla="*/ 548 w 682"/>
                  <a:gd name="T79" fmla="*/ 485 h 557"/>
                  <a:gd name="T80" fmla="*/ 556 w 682"/>
                  <a:gd name="T81" fmla="*/ 508 h 557"/>
                  <a:gd name="T82" fmla="*/ 435 w 682"/>
                  <a:gd name="T83" fmla="*/ 556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82" h="557">
                    <a:moveTo>
                      <a:pt x="435" y="556"/>
                    </a:moveTo>
                    <a:lnTo>
                      <a:pt x="481" y="464"/>
                    </a:lnTo>
                    <a:lnTo>
                      <a:pt x="473" y="449"/>
                    </a:lnTo>
                    <a:lnTo>
                      <a:pt x="486" y="451"/>
                    </a:lnTo>
                    <a:lnTo>
                      <a:pt x="495" y="441"/>
                    </a:lnTo>
                    <a:lnTo>
                      <a:pt x="500" y="413"/>
                    </a:lnTo>
                    <a:lnTo>
                      <a:pt x="500" y="371"/>
                    </a:lnTo>
                    <a:lnTo>
                      <a:pt x="309" y="287"/>
                    </a:lnTo>
                    <a:lnTo>
                      <a:pt x="296" y="308"/>
                    </a:lnTo>
                    <a:lnTo>
                      <a:pt x="282" y="346"/>
                    </a:lnTo>
                    <a:lnTo>
                      <a:pt x="396" y="557"/>
                    </a:lnTo>
                    <a:lnTo>
                      <a:pt x="303" y="556"/>
                    </a:lnTo>
                    <a:lnTo>
                      <a:pt x="304" y="536"/>
                    </a:lnTo>
                    <a:cubicBezTo>
                      <a:pt x="284" y="520"/>
                      <a:pt x="296" y="510"/>
                      <a:pt x="282" y="494"/>
                    </a:cubicBezTo>
                    <a:cubicBezTo>
                      <a:pt x="276" y="475"/>
                      <a:pt x="267" y="468"/>
                      <a:pt x="253" y="451"/>
                    </a:cubicBezTo>
                    <a:cubicBezTo>
                      <a:pt x="249" y="447"/>
                      <a:pt x="245" y="443"/>
                      <a:pt x="242" y="439"/>
                    </a:cubicBezTo>
                    <a:lnTo>
                      <a:pt x="237" y="432"/>
                    </a:lnTo>
                    <a:cubicBezTo>
                      <a:pt x="237" y="432"/>
                      <a:pt x="245" y="413"/>
                      <a:pt x="245" y="413"/>
                    </a:cubicBezTo>
                    <a:cubicBezTo>
                      <a:pt x="247" y="409"/>
                      <a:pt x="250" y="401"/>
                      <a:pt x="250" y="401"/>
                    </a:cubicBezTo>
                    <a:cubicBezTo>
                      <a:pt x="249" y="399"/>
                      <a:pt x="247" y="397"/>
                      <a:pt x="247" y="394"/>
                    </a:cubicBezTo>
                    <a:cubicBezTo>
                      <a:pt x="248" y="390"/>
                      <a:pt x="253" y="382"/>
                      <a:pt x="253" y="382"/>
                    </a:cubicBezTo>
                    <a:cubicBezTo>
                      <a:pt x="243" y="370"/>
                      <a:pt x="237" y="371"/>
                      <a:pt x="220" y="375"/>
                    </a:cubicBezTo>
                    <a:cubicBezTo>
                      <a:pt x="217" y="371"/>
                      <a:pt x="210" y="369"/>
                      <a:pt x="207" y="365"/>
                    </a:cubicBezTo>
                    <a:cubicBezTo>
                      <a:pt x="185" y="337"/>
                      <a:pt x="216" y="363"/>
                      <a:pt x="194" y="346"/>
                    </a:cubicBezTo>
                    <a:cubicBezTo>
                      <a:pt x="167" y="349"/>
                      <a:pt x="179" y="346"/>
                      <a:pt x="156" y="352"/>
                    </a:cubicBezTo>
                    <a:cubicBezTo>
                      <a:pt x="153" y="353"/>
                      <a:pt x="148" y="354"/>
                      <a:pt x="148" y="354"/>
                    </a:cubicBezTo>
                    <a:cubicBezTo>
                      <a:pt x="146" y="356"/>
                      <a:pt x="145" y="359"/>
                      <a:pt x="142" y="361"/>
                    </a:cubicBezTo>
                    <a:cubicBezTo>
                      <a:pt x="138" y="363"/>
                      <a:pt x="126" y="365"/>
                      <a:pt x="126" y="365"/>
                    </a:cubicBezTo>
                    <a:cubicBezTo>
                      <a:pt x="105" y="354"/>
                      <a:pt x="116" y="355"/>
                      <a:pt x="94" y="361"/>
                    </a:cubicBezTo>
                    <a:cubicBezTo>
                      <a:pt x="89" y="362"/>
                      <a:pt x="78" y="365"/>
                      <a:pt x="78" y="365"/>
                    </a:cubicBezTo>
                    <a:cubicBezTo>
                      <a:pt x="62" y="383"/>
                      <a:pt x="46" y="346"/>
                      <a:pt x="35" y="337"/>
                    </a:cubicBezTo>
                    <a:cubicBezTo>
                      <a:pt x="32" y="330"/>
                      <a:pt x="24" y="320"/>
                      <a:pt x="22" y="312"/>
                    </a:cubicBezTo>
                    <a:cubicBezTo>
                      <a:pt x="20" y="308"/>
                      <a:pt x="22" y="303"/>
                      <a:pt x="19" y="300"/>
                    </a:cubicBezTo>
                    <a:cubicBezTo>
                      <a:pt x="17" y="297"/>
                      <a:pt x="13" y="297"/>
                      <a:pt x="11" y="295"/>
                    </a:cubicBezTo>
                    <a:cubicBezTo>
                      <a:pt x="3" y="277"/>
                      <a:pt x="15" y="306"/>
                      <a:pt x="5" y="276"/>
                    </a:cubicBezTo>
                    <a:cubicBezTo>
                      <a:pt x="4" y="272"/>
                      <a:pt x="0" y="264"/>
                      <a:pt x="0" y="264"/>
                    </a:cubicBezTo>
                    <a:cubicBezTo>
                      <a:pt x="3" y="253"/>
                      <a:pt x="2" y="248"/>
                      <a:pt x="13" y="243"/>
                    </a:cubicBezTo>
                    <a:cubicBezTo>
                      <a:pt x="20" y="221"/>
                      <a:pt x="17" y="231"/>
                      <a:pt x="24" y="213"/>
                    </a:cubicBezTo>
                    <a:cubicBezTo>
                      <a:pt x="26" y="209"/>
                      <a:pt x="30" y="200"/>
                      <a:pt x="30" y="200"/>
                    </a:cubicBezTo>
                    <a:cubicBezTo>
                      <a:pt x="26" y="192"/>
                      <a:pt x="24" y="191"/>
                      <a:pt x="32" y="181"/>
                    </a:cubicBezTo>
                    <a:cubicBezTo>
                      <a:pt x="36" y="177"/>
                      <a:pt x="43" y="169"/>
                      <a:pt x="43" y="169"/>
                    </a:cubicBezTo>
                    <a:cubicBezTo>
                      <a:pt x="37" y="155"/>
                      <a:pt x="36" y="153"/>
                      <a:pt x="51" y="143"/>
                    </a:cubicBezTo>
                    <a:cubicBezTo>
                      <a:pt x="56" y="140"/>
                      <a:pt x="67" y="135"/>
                      <a:pt x="67" y="135"/>
                    </a:cubicBezTo>
                    <a:cubicBezTo>
                      <a:pt x="73" y="129"/>
                      <a:pt x="75" y="122"/>
                      <a:pt x="81" y="116"/>
                    </a:cubicBezTo>
                    <a:cubicBezTo>
                      <a:pt x="89" y="107"/>
                      <a:pt x="102" y="105"/>
                      <a:pt x="113" y="99"/>
                    </a:cubicBezTo>
                    <a:cubicBezTo>
                      <a:pt x="125" y="85"/>
                      <a:pt x="149" y="76"/>
                      <a:pt x="167" y="67"/>
                    </a:cubicBezTo>
                    <a:cubicBezTo>
                      <a:pt x="174" y="59"/>
                      <a:pt x="175" y="50"/>
                      <a:pt x="188" y="46"/>
                    </a:cubicBezTo>
                    <a:cubicBezTo>
                      <a:pt x="198" y="39"/>
                      <a:pt x="208" y="36"/>
                      <a:pt x="220" y="30"/>
                    </a:cubicBezTo>
                    <a:cubicBezTo>
                      <a:pt x="223" y="28"/>
                      <a:pt x="228" y="25"/>
                      <a:pt x="228" y="25"/>
                    </a:cubicBezTo>
                    <a:cubicBezTo>
                      <a:pt x="237" y="16"/>
                      <a:pt x="245" y="10"/>
                      <a:pt x="258" y="6"/>
                    </a:cubicBezTo>
                    <a:cubicBezTo>
                      <a:pt x="269" y="31"/>
                      <a:pt x="301" y="6"/>
                      <a:pt x="320" y="4"/>
                    </a:cubicBezTo>
                    <a:cubicBezTo>
                      <a:pt x="334" y="3"/>
                      <a:pt x="349" y="3"/>
                      <a:pt x="363" y="2"/>
                    </a:cubicBezTo>
                    <a:cubicBezTo>
                      <a:pt x="369" y="3"/>
                      <a:pt x="376" y="5"/>
                      <a:pt x="382" y="4"/>
                    </a:cubicBezTo>
                    <a:cubicBezTo>
                      <a:pt x="387" y="4"/>
                      <a:pt x="398" y="0"/>
                      <a:pt x="398" y="0"/>
                    </a:cubicBezTo>
                    <a:cubicBezTo>
                      <a:pt x="415" y="8"/>
                      <a:pt x="406" y="16"/>
                      <a:pt x="400" y="30"/>
                    </a:cubicBezTo>
                    <a:cubicBezTo>
                      <a:pt x="398" y="34"/>
                      <a:pt x="384" y="34"/>
                      <a:pt x="384" y="34"/>
                    </a:cubicBezTo>
                    <a:cubicBezTo>
                      <a:pt x="379" y="47"/>
                      <a:pt x="398" y="51"/>
                      <a:pt x="411" y="55"/>
                    </a:cubicBezTo>
                    <a:cubicBezTo>
                      <a:pt x="419" y="72"/>
                      <a:pt x="421" y="79"/>
                      <a:pt x="443" y="84"/>
                    </a:cubicBezTo>
                    <a:cubicBezTo>
                      <a:pt x="461" y="71"/>
                      <a:pt x="435" y="65"/>
                      <a:pt x="468" y="57"/>
                    </a:cubicBezTo>
                    <a:cubicBezTo>
                      <a:pt x="482" y="61"/>
                      <a:pt x="485" y="70"/>
                      <a:pt x="497" y="74"/>
                    </a:cubicBezTo>
                    <a:cubicBezTo>
                      <a:pt x="505" y="76"/>
                      <a:pt x="513" y="78"/>
                      <a:pt x="521" y="80"/>
                    </a:cubicBezTo>
                    <a:cubicBezTo>
                      <a:pt x="524" y="81"/>
                      <a:pt x="529" y="82"/>
                      <a:pt x="529" y="82"/>
                    </a:cubicBezTo>
                    <a:cubicBezTo>
                      <a:pt x="547" y="78"/>
                      <a:pt x="547" y="76"/>
                      <a:pt x="562" y="84"/>
                    </a:cubicBezTo>
                    <a:cubicBezTo>
                      <a:pt x="566" y="95"/>
                      <a:pt x="565" y="86"/>
                      <a:pt x="559" y="97"/>
                    </a:cubicBezTo>
                    <a:cubicBezTo>
                      <a:pt x="557" y="101"/>
                      <a:pt x="554" y="110"/>
                      <a:pt x="554" y="110"/>
                    </a:cubicBezTo>
                    <a:cubicBezTo>
                      <a:pt x="556" y="132"/>
                      <a:pt x="556" y="168"/>
                      <a:pt x="572" y="188"/>
                    </a:cubicBezTo>
                    <a:cubicBezTo>
                      <a:pt x="568" y="198"/>
                      <a:pt x="564" y="208"/>
                      <a:pt x="562" y="219"/>
                    </a:cubicBezTo>
                    <a:cubicBezTo>
                      <a:pt x="564" y="227"/>
                      <a:pt x="569" y="233"/>
                      <a:pt x="572" y="240"/>
                    </a:cubicBezTo>
                    <a:cubicBezTo>
                      <a:pt x="573" y="247"/>
                      <a:pt x="572" y="254"/>
                      <a:pt x="575" y="259"/>
                    </a:cubicBezTo>
                    <a:cubicBezTo>
                      <a:pt x="577" y="263"/>
                      <a:pt x="595" y="272"/>
                      <a:pt x="599" y="283"/>
                    </a:cubicBezTo>
                    <a:cubicBezTo>
                      <a:pt x="594" y="295"/>
                      <a:pt x="603" y="306"/>
                      <a:pt x="618" y="310"/>
                    </a:cubicBezTo>
                    <a:cubicBezTo>
                      <a:pt x="630" y="307"/>
                      <a:pt x="638" y="308"/>
                      <a:pt x="645" y="300"/>
                    </a:cubicBezTo>
                    <a:cubicBezTo>
                      <a:pt x="660" y="302"/>
                      <a:pt x="663" y="303"/>
                      <a:pt x="672" y="293"/>
                    </a:cubicBezTo>
                    <a:cubicBezTo>
                      <a:pt x="675" y="294"/>
                      <a:pt x="679" y="293"/>
                      <a:pt x="680" y="295"/>
                    </a:cubicBezTo>
                    <a:cubicBezTo>
                      <a:pt x="682" y="301"/>
                      <a:pt x="674" y="321"/>
                      <a:pt x="672" y="327"/>
                    </a:cubicBezTo>
                    <a:cubicBezTo>
                      <a:pt x="668" y="340"/>
                      <a:pt x="671" y="326"/>
                      <a:pt x="664" y="340"/>
                    </a:cubicBezTo>
                    <a:cubicBezTo>
                      <a:pt x="652" y="360"/>
                      <a:pt x="646" y="381"/>
                      <a:pt x="621" y="394"/>
                    </a:cubicBezTo>
                    <a:cubicBezTo>
                      <a:pt x="614" y="402"/>
                      <a:pt x="609" y="402"/>
                      <a:pt x="599" y="407"/>
                    </a:cubicBezTo>
                    <a:cubicBezTo>
                      <a:pt x="590" y="418"/>
                      <a:pt x="579" y="429"/>
                      <a:pt x="567" y="439"/>
                    </a:cubicBezTo>
                    <a:cubicBezTo>
                      <a:pt x="560" y="454"/>
                      <a:pt x="555" y="470"/>
                      <a:pt x="548" y="485"/>
                    </a:cubicBezTo>
                    <a:cubicBezTo>
                      <a:pt x="549" y="489"/>
                      <a:pt x="550" y="492"/>
                      <a:pt x="551" y="496"/>
                    </a:cubicBezTo>
                    <a:cubicBezTo>
                      <a:pt x="552" y="500"/>
                      <a:pt x="556" y="508"/>
                      <a:pt x="556" y="508"/>
                    </a:cubicBezTo>
                    <a:cubicBezTo>
                      <a:pt x="559" y="524"/>
                      <a:pt x="562" y="546"/>
                      <a:pt x="576" y="557"/>
                    </a:cubicBezTo>
                    <a:lnTo>
                      <a:pt x="435" y="55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9" name="Freeform 221"/>
              <p:cNvSpPr>
                <a:spLocks/>
              </p:cNvSpPr>
              <p:nvPr userDrawn="1"/>
            </p:nvSpPr>
            <p:spPr bwMode="ltGray">
              <a:xfrm>
                <a:off x="727" y="495"/>
                <a:ext cx="382" cy="540"/>
              </a:xfrm>
              <a:custGeom>
                <a:avLst/>
                <a:gdLst>
                  <a:gd name="T0" fmla="*/ 243 w 257"/>
                  <a:gd name="T1" fmla="*/ 347 h 347"/>
                  <a:gd name="T2" fmla="*/ 233 w 257"/>
                  <a:gd name="T3" fmla="*/ 301 h 347"/>
                  <a:gd name="T4" fmla="*/ 217 w 257"/>
                  <a:gd name="T5" fmla="*/ 288 h 347"/>
                  <a:gd name="T6" fmla="*/ 215 w 257"/>
                  <a:gd name="T7" fmla="*/ 269 h 347"/>
                  <a:gd name="T8" fmla="*/ 209 w 257"/>
                  <a:gd name="T9" fmla="*/ 254 h 347"/>
                  <a:gd name="T10" fmla="*/ 209 w 257"/>
                  <a:gd name="T11" fmla="*/ 229 h 347"/>
                  <a:gd name="T12" fmla="*/ 207 w 257"/>
                  <a:gd name="T13" fmla="*/ 214 h 347"/>
                  <a:gd name="T14" fmla="*/ 228 w 257"/>
                  <a:gd name="T15" fmla="*/ 202 h 347"/>
                  <a:gd name="T16" fmla="*/ 257 w 257"/>
                  <a:gd name="T17" fmla="*/ 197 h 347"/>
                  <a:gd name="T18" fmla="*/ 257 w 257"/>
                  <a:gd name="T19" fmla="*/ 136 h 347"/>
                  <a:gd name="T20" fmla="*/ 54 w 257"/>
                  <a:gd name="T21" fmla="*/ 96 h 347"/>
                  <a:gd name="T22" fmla="*/ 32 w 257"/>
                  <a:gd name="T23" fmla="*/ 98 h 347"/>
                  <a:gd name="T24" fmla="*/ 16 w 257"/>
                  <a:gd name="T25" fmla="*/ 102 h 347"/>
                  <a:gd name="T26" fmla="*/ 0 w 257"/>
                  <a:gd name="T27" fmla="*/ 149 h 347"/>
                  <a:gd name="T28" fmla="*/ 93 w 257"/>
                  <a:gd name="T29" fmla="*/ 346 h 347"/>
                  <a:gd name="T30" fmla="*/ 243 w 257"/>
                  <a:gd name="T31" fmla="*/ 34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7" h="347">
                    <a:moveTo>
                      <a:pt x="243" y="347"/>
                    </a:moveTo>
                    <a:lnTo>
                      <a:pt x="233" y="301"/>
                    </a:lnTo>
                    <a:lnTo>
                      <a:pt x="217" y="288"/>
                    </a:lnTo>
                    <a:lnTo>
                      <a:pt x="215" y="269"/>
                    </a:lnTo>
                    <a:lnTo>
                      <a:pt x="209" y="254"/>
                    </a:lnTo>
                    <a:lnTo>
                      <a:pt x="209" y="229"/>
                    </a:lnTo>
                    <a:lnTo>
                      <a:pt x="207" y="214"/>
                    </a:lnTo>
                    <a:lnTo>
                      <a:pt x="228" y="202"/>
                    </a:lnTo>
                    <a:lnTo>
                      <a:pt x="257" y="197"/>
                    </a:lnTo>
                    <a:lnTo>
                      <a:pt x="257" y="136"/>
                    </a:lnTo>
                    <a:cubicBezTo>
                      <a:pt x="209" y="119"/>
                      <a:pt x="13" y="0"/>
                      <a:pt x="54" y="96"/>
                    </a:cubicBezTo>
                    <a:cubicBezTo>
                      <a:pt x="36" y="106"/>
                      <a:pt x="57" y="97"/>
                      <a:pt x="32" y="98"/>
                    </a:cubicBezTo>
                    <a:cubicBezTo>
                      <a:pt x="27" y="99"/>
                      <a:pt x="16" y="102"/>
                      <a:pt x="16" y="102"/>
                    </a:cubicBezTo>
                    <a:lnTo>
                      <a:pt x="0" y="149"/>
                    </a:lnTo>
                    <a:lnTo>
                      <a:pt x="93" y="346"/>
                    </a:lnTo>
                    <a:lnTo>
                      <a:pt x="243" y="347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hlink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0" name="Freeform 222"/>
              <p:cNvSpPr>
                <a:spLocks/>
              </p:cNvSpPr>
              <p:nvPr userDrawn="1"/>
            </p:nvSpPr>
            <p:spPr bwMode="ltGray">
              <a:xfrm>
                <a:off x="1400" y="896"/>
                <a:ext cx="16" cy="29"/>
              </a:xfrm>
              <a:custGeom>
                <a:avLst/>
                <a:gdLst>
                  <a:gd name="T0" fmla="*/ 7 w 19"/>
                  <a:gd name="T1" fmla="*/ 25 h 37"/>
                  <a:gd name="T2" fmla="*/ 19 w 19"/>
                  <a:gd name="T3" fmla="*/ 21 h 37"/>
                  <a:gd name="T4" fmla="*/ 7 w 19"/>
                  <a:gd name="T5" fmla="*/ 2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37">
                    <a:moveTo>
                      <a:pt x="7" y="25"/>
                    </a:moveTo>
                    <a:cubicBezTo>
                      <a:pt x="0" y="4"/>
                      <a:pt x="12" y="0"/>
                      <a:pt x="19" y="21"/>
                    </a:cubicBezTo>
                    <a:cubicBezTo>
                      <a:pt x="14" y="37"/>
                      <a:pt x="18" y="36"/>
                      <a:pt x="7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1" name="Freeform 223"/>
              <p:cNvSpPr>
                <a:spLocks/>
              </p:cNvSpPr>
              <p:nvPr userDrawn="1"/>
            </p:nvSpPr>
            <p:spPr bwMode="ltGray">
              <a:xfrm>
                <a:off x="1379" y="617"/>
                <a:ext cx="21" cy="17"/>
              </a:xfrm>
              <a:custGeom>
                <a:avLst/>
                <a:gdLst>
                  <a:gd name="T0" fmla="*/ 12 w 22"/>
                  <a:gd name="T1" fmla="*/ 12 h 20"/>
                  <a:gd name="T2" fmla="*/ 16 w 22"/>
                  <a:gd name="T3" fmla="*/ 0 h 20"/>
                  <a:gd name="T4" fmla="*/ 20 w 22"/>
                  <a:gd name="T5" fmla="*/ 12 h 20"/>
                  <a:gd name="T6" fmla="*/ 8 w 22"/>
                  <a:gd name="T7" fmla="*/ 20 h 20"/>
                  <a:gd name="T8" fmla="*/ 12 w 22"/>
                  <a:gd name="T9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0">
                    <a:moveTo>
                      <a:pt x="12" y="12"/>
                    </a:moveTo>
                    <a:cubicBezTo>
                      <a:pt x="13" y="8"/>
                      <a:pt x="12" y="0"/>
                      <a:pt x="16" y="0"/>
                    </a:cubicBezTo>
                    <a:cubicBezTo>
                      <a:pt x="20" y="0"/>
                      <a:pt x="22" y="8"/>
                      <a:pt x="20" y="12"/>
                    </a:cubicBezTo>
                    <a:cubicBezTo>
                      <a:pt x="18" y="16"/>
                      <a:pt x="12" y="17"/>
                      <a:pt x="8" y="20"/>
                    </a:cubicBezTo>
                    <a:cubicBezTo>
                      <a:pt x="3" y="5"/>
                      <a:pt x="0" y="6"/>
                      <a:pt x="12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2" name="Freeform 224"/>
              <p:cNvSpPr>
                <a:spLocks/>
              </p:cNvSpPr>
              <p:nvPr userDrawn="1"/>
            </p:nvSpPr>
            <p:spPr bwMode="ltGray">
              <a:xfrm>
                <a:off x="453" y="275"/>
                <a:ext cx="58" cy="24"/>
              </a:xfrm>
              <a:custGeom>
                <a:avLst/>
                <a:gdLst>
                  <a:gd name="T0" fmla="*/ 24 w 57"/>
                  <a:gd name="T1" fmla="*/ 18 h 30"/>
                  <a:gd name="T2" fmla="*/ 32 w 57"/>
                  <a:gd name="T3" fmla="*/ 6 h 30"/>
                  <a:gd name="T4" fmla="*/ 36 w 57"/>
                  <a:gd name="T5" fmla="*/ 30 h 30"/>
                  <a:gd name="T6" fmla="*/ 24 w 57"/>
                  <a:gd name="T7" fmla="*/ 1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30">
                    <a:moveTo>
                      <a:pt x="24" y="18"/>
                    </a:moveTo>
                    <a:cubicBezTo>
                      <a:pt x="0" y="10"/>
                      <a:pt x="9" y="0"/>
                      <a:pt x="32" y="6"/>
                    </a:cubicBezTo>
                    <a:cubicBezTo>
                      <a:pt x="46" y="15"/>
                      <a:pt x="57" y="23"/>
                      <a:pt x="36" y="30"/>
                    </a:cubicBezTo>
                    <a:cubicBezTo>
                      <a:pt x="21" y="25"/>
                      <a:pt x="24" y="30"/>
                      <a:pt x="24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3" name="Freeform 225"/>
              <p:cNvSpPr>
                <a:spLocks/>
              </p:cNvSpPr>
              <p:nvPr userDrawn="1"/>
            </p:nvSpPr>
            <p:spPr bwMode="ltGray">
              <a:xfrm>
                <a:off x="1161" y="50"/>
                <a:ext cx="691" cy="569"/>
              </a:xfrm>
              <a:custGeom>
                <a:avLst/>
                <a:gdLst>
                  <a:gd name="T0" fmla="*/ 473 w 693"/>
                  <a:gd name="T1" fmla="*/ 464 h 696"/>
                  <a:gd name="T2" fmla="*/ 393 w 693"/>
                  <a:gd name="T3" fmla="*/ 452 h 696"/>
                  <a:gd name="T4" fmla="*/ 325 w 693"/>
                  <a:gd name="T5" fmla="*/ 412 h 696"/>
                  <a:gd name="T6" fmla="*/ 265 w 693"/>
                  <a:gd name="T7" fmla="*/ 400 h 696"/>
                  <a:gd name="T8" fmla="*/ 237 w 693"/>
                  <a:gd name="T9" fmla="*/ 416 h 696"/>
                  <a:gd name="T10" fmla="*/ 261 w 693"/>
                  <a:gd name="T11" fmla="*/ 428 h 696"/>
                  <a:gd name="T12" fmla="*/ 293 w 693"/>
                  <a:gd name="T13" fmla="*/ 468 h 696"/>
                  <a:gd name="T14" fmla="*/ 321 w 693"/>
                  <a:gd name="T15" fmla="*/ 476 h 696"/>
                  <a:gd name="T16" fmla="*/ 333 w 693"/>
                  <a:gd name="T17" fmla="*/ 536 h 696"/>
                  <a:gd name="T18" fmla="*/ 313 w 693"/>
                  <a:gd name="T19" fmla="*/ 552 h 696"/>
                  <a:gd name="T20" fmla="*/ 261 w 693"/>
                  <a:gd name="T21" fmla="*/ 616 h 696"/>
                  <a:gd name="T22" fmla="*/ 225 w 693"/>
                  <a:gd name="T23" fmla="*/ 628 h 696"/>
                  <a:gd name="T24" fmla="*/ 97 w 693"/>
                  <a:gd name="T25" fmla="*/ 696 h 696"/>
                  <a:gd name="T26" fmla="*/ 77 w 693"/>
                  <a:gd name="T27" fmla="*/ 616 h 696"/>
                  <a:gd name="T28" fmla="*/ 45 w 693"/>
                  <a:gd name="T29" fmla="*/ 524 h 696"/>
                  <a:gd name="T30" fmla="*/ 33 w 693"/>
                  <a:gd name="T31" fmla="*/ 448 h 696"/>
                  <a:gd name="T32" fmla="*/ 53 w 693"/>
                  <a:gd name="T33" fmla="*/ 344 h 696"/>
                  <a:gd name="T34" fmla="*/ 17 w 693"/>
                  <a:gd name="T35" fmla="*/ 392 h 696"/>
                  <a:gd name="T36" fmla="*/ 81 w 693"/>
                  <a:gd name="T37" fmla="*/ 280 h 696"/>
                  <a:gd name="T38" fmla="*/ 113 w 693"/>
                  <a:gd name="T39" fmla="*/ 204 h 696"/>
                  <a:gd name="T40" fmla="*/ 37 w 693"/>
                  <a:gd name="T41" fmla="*/ 204 h 696"/>
                  <a:gd name="T42" fmla="*/ 1 w 693"/>
                  <a:gd name="T43" fmla="*/ 196 h 696"/>
                  <a:gd name="T44" fmla="*/ 25 w 693"/>
                  <a:gd name="T45" fmla="*/ 140 h 696"/>
                  <a:gd name="T46" fmla="*/ 97 w 693"/>
                  <a:gd name="T47" fmla="*/ 112 h 696"/>
                  <a:gd name="T48" fmla="*/ 221 w 693"/>
                  <a:gd name="T49" fmla="*/ 124 h 696"/>
                  <a:gd name="T50" fmla="*/ 229 w 693"/>
                  <a:gd name="T51" fmla="*/ 64 h 696"/>
                  <a:gd name="T52" fmla="*/ 261 w 693"/>
                  <a:gd name="T53" fmla="*/ 0 h 696"/>
                  <a:gd name="T54" fmla="*/ 357 w 693"/>
                  <a:gd name="T55" fmla="*/ 44 h 696"/>
                  <a:gd name="T56" fmla="*/ 329 w 693"/>
                  <a:gd name="T57" fmla="*/ 88 h 696"/>
                  <a:gd name="T58" fmla="*/ 301 w 693"/>
                  <a:gd name="T59" fmla="*/ 176 h 696"/>
                  <a:gd name="T60" fmla="*/ 361 w 693"/>
                  <a:gd name="T61" fmla="*/ 192 h 696"/>
                  <a:gd name="T62" fmla="*/ 373 w 693"/>
                  <a:gd name="T63" fmla="*/ 136 h 696"/>
                  <a:gd name="T64" fmla="*/ 417 w 693"/>
                  <a:gd name="T65" fmla="*/ 92 h 696"/>
                  <a:gd name="T66" fmla="*/ 497 w 693"/>
                  <a:gd name="T67" fmla="*/ 88 h 696"/>
                  <a:gd name="T68" fmla="*/ 529 w 693"/>
                  <a:gd name="T69" fmla="*/ 52 h 696"/>
                  <a:gd name="T70" fmla="*/ 541 w 693"/>
                  <a:gd name="T71" fmla="*/ 460 h 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93" h="696">
                    <a:moveTo>
                      <a:pt x="541" y="460"/>
                    </a:moveTo>
                    <a:lnTo>
                      <a:pt x="473" y="464"/>
                    </a:lnTo>
                    <a:lnTo>
                      <a:pt x="441" y="452"/>
                    </a:lnTo>
                    <a:lnTo>
                      <a:pt x="393" y="452"/>
                    </a:lnTo>
                    <a:cubicBezTo>
                      <a:pt x="365" y="448"/>
                      <a:pt x="360" y="444"/>
                      <a:pt x="337" y="436"/>
                    </a:cubicBezTo>
                    <a:cubicBezTo>
                      <a:pt x="336" y="432"/>
                      <a:pt x="330" y="413"/>
                      <a:pt x="325" y="412"/>
                    </a:cubicBezTo>
                    <a:cubicBezTo>
                      <a:pt x="317" y="411"/>
                      <a:pt x="301" y="420"/>
                      <a:pt x="301" y="420"/>
                    </a:cubicBezTo>
                    <a:cubicBezTo>
                      <a:pt x="289" y="412"/>
                      <a:pt x="277" y="408"/>
                      <a:pt x="265" y="400"/>
                    </a:cubicBezTo>
                    <a:cubicBezTo>
                      <a:pt x="252" y="380"/>
                      <a:pt x="256" y="356"/>
                      <a:pt x="233" y="348"/>
                    </a:cubicBezTo>
                    <a:cubicBezTo>
                      <a:pt x="217" y="372"/>
                      <a:pt x="221" y="392"/>
                      <a:pt x="237" y="416"/>
                    </a:cubicBezTo>
                    <a:cubicBezTo>
                      <a:pt x="234" y="428"/>
                      <a:pt x="228" y="445"/>
                      <a:pt x="237" y="444"/>
                    </a:cubicBezTo>
                    <a:cubicBezTo>
                      <a:pt x="247" y="443"/>
                      <a:pt x="261" y="428"/>
                      <a:pt x="261" y="428"/>
                    </a:cubicBezTo>
                    <a:cubicBezTo>
                      <a:pt x="258" y="450"/>
                      <a:pt x="243" y="475"/>
                      <a:pt x="269" y="484"/>
                    </a:cubicBezTo>
                    <a:cubicBezTo>
                      <a:pt x="277" y="479"/>
                      <a:pt x="288" y="476"/>
                      <a:pt x="293" y="468"/>
                    </a:cubicBezTo>
                    <a:cubicBezTo>
                      <a:pt x="302" y="454"/>
                      <a:pt x="303" y="446"/>
                      <a:pt x="317" y="436"/>
                    </a:cubicBezTo>
                    <a:cubicBezTo>
                      <a:pt x="315" y="448"/>
                      <a:pt x="306" y="467"/>
                      <a:pt x="321" y="476"/>
                    </a:cubicBezTo>
                    <a:cubicBezTo>
                      <a:pt x="328" y="480"/>
                      <a:pt x="345" y="484"/>
                      <a:pt x="345" y="484"/>
                    </a:cubicBezTo>
                    <a:cubicBezTo>
                      <a:pt x="382" y="472"/>
                      <a:pt x="347" y="527"/>
                      <a:pt x="333" y="536"/>
                    </a:cubicBezTo>
                    <a:cubicBezTo>
                      <a:pt x="330" y="540"/>
                      <a:pt x="329" y="545"/>
                      <a:pt x="325" y="548"/>
                    </a:cubicBezTo>
                    <a:cubicBezTo>
                      <a:pt x="322" y="551"/>
                      <a:pt x="316" y="549"/>
                      <a:pt x="313" y="552"/>
                    </a:cubicBezTo>
                    <a:cubicBezTo>
                      <a:pt x="300" y="565"/>
                      <a:pt x="320" y="575"/>
                      <a:pt x="293" y="584"/>
                    </a:cubicBezTo>
                    <a:cubicBezTo>
                      <a:pt x="286" y="595"/>
                      <a:pt x="272" y="610"/>
                      <a:pt x="261" y="616"/>
                    </a:cubicBezTo>
                    <a:cubicBezTo>
                      <a:pt x="254" y="620"/>
                      <a:pt x="245" y="621"/>
                      <a:pt x="237" y="624"/>
                    </a:cubicBezTo>
                    <a:cubicBezTo>
                      <a:pt x="233" y="625"/>
                      <a:pt x="225" y="628"/>
                      <a:pt x="225" y="628"/>
                    </a:cubicBezTo>
                    <a:cubicBezTo>
                      <a:pt x="215" y="659"/>
                      <a:pt x="212" y="652"/>
                      <a:pt x="173" y="656"/>
                    </a:cubicBezTo>
                    <a:cubicBezTo>
                      <a:pt x="140" y="667"/>
                      <a:pt x="132" y="687"/>
                      <a:pt x="97" y="696"/>
                    </a:cubicBezTo>
                    <a:cubicBezTo>
                      <a:pt x="77" y="691"/>
                      <a:pt x="75" y="687"/>
                      <a:pt x="81" y="668"/>
                    </a:cubicBezTo>
                    <a:cubicBezTo>
                      <a:pt x="77" y="646"/>
                      <a:pt x="72" y="639"/>
                      <a:pt x="77" y="616"/>
                    </a:cubicBezTo>
                    <a:cubicBezTo>
                      <a:pt x="73" y="598"/>
                      <a:pt x="71" y="587"/>
                      <a:pt x="61" y="572"/>
                    </a:cubicBezTo>
                    <a:cubicBezTo>
                      <a:pt x="58" y="551"/>
                      <a:pt x="51" y="543"/>
                      <a:pt x="45" y="524"/>
                    </a:cubicBezTo>
                    <a:cubicBezTo>
                      <a:pt x="52" y="502"/>
                      <a:pt x="58" y="496"/>
                      <a:pt x="49" y="472"/>
                    </a:cubicBezTo>
                    <a:cubicBezTo>
                      <a:pt x="46" y="463"/>
                      <a:pt x="33" y="448"/>
                      <a:pt x="33" y="448"/>
                    </a:cubicBezTo>
                    <a:cubicBezTo>
                      <a:pt x="42" y="422"/>
                      <a:pt x="42" y="408"/>
                      <a:pt x="33" y="380"/>
                    </a:cubicBezTo>
                    <a:cubicBezTo>
                      <a:pt x="49" y="369"/>
                      <a:pt x="48" y="362"/>
                      <a:pt x="53" y="344"/>
                    </a:cubicBezTo>
                    <a:cubicBezTo>
                      <a:pt x="47" y="327"/>
                      <a:pt x="49" y="308"/>
                      <a:pt x="33" y="332"/>
                    </a:cubicBezTo>
                    <a:cubicBezTo>
                      <a:pt x="40" y="353"/>
                      <a:pt x="29" y="374"/>
                      <a:pt x="17" y="392"/>
                    </a:cubicBezTo>
                    <a:cubicBezTo>
                      <a:pt x="6" y="360"/>
                      <a:pt x="10" y="340"/>
                      <a:pt x="13" y="304"/>
                    </a:cubicBezTo>
                    <a:cubicBezTo>
                      <a:pt x="44" y="314"/>
                      <a:pt x="54" y="289"/>
                      <a:pt x="81" y="280"/>
                    </a:cubicBezTo>
                    <a:cubicBezTo>
                      <a:pt x="94" y="261"/>
                      <a:pt x="85" y="242"/>
                      <a:pt x="105" y="228"/>
                    </a:cubicBezTo>
                    <a:cubicBezTo>
                      <a:pt x="108" y="220"/>
                      <a:pt x="110" y="212"/>
                      <a:pt x="113" y="204"/>
                    </a:cubicBezTo>
                    <a:cubicBezTo>
                      <a:pt x="116" y="196"/>
                      <a:pt x="89" y="196"/>
                      <a:pt x="89" y="196"/>
                    </a:cubicBezTo>
                    <a:cubicBezTo>
                      <a:pt x="81" y="221"/>
                      <a:pt x="58" y="211"/>
                      <a:pt x="37" y="204"/>
                    </a:cubicBezTo>
                    <a:cubicBezTo>
                      <a:pt x="33" y="207"/>
                      <a:pt x="30" y="213"/>
                      <a:pt x="25" y="212"/>
                    </a:cubicBezTo>
                    <a:cubicBezTo>
                      <a:pt x="16" y="210"/>
                      <a:pt x="1" y="196"/>
                      <a:pt x="1" y="196"/>
                    </a:cubicBezTo>
                    <a:cubicBezTo>
                      <a:pt x="4" y="186"/>
                      <a:pt x="4" y="174"/>
                      <a:pt x="9" y="164"/>
                    </a:cubicBezTo>
                    <a:cubicBezTo>
                      <a:pt x="13" y="155"/>
                      <a:pt x="25" y="140"/>
                      <a:pt x="25" y="140"/>
                    </a:cubicBezTo>
                    <a:cubicBezTo>
                      <a:pt x="0" y="132"/>
                      <a:pt x="25" y="128"/>
                      <a:pt x="37" y="124"/>
                    </a:cubicBezTo>
                    <a:cubicBezTo>
                      <a:pt x="58" y="131"/>
                      <a:pt x="75" y="116"/>
                      <a:pt x="97" y="112"/>
                    </a:cubicBezTo>
                    <a:cubicBezTo>
                      <a:pt x="135" y="87"/>
                      <a:pt x="159" y="122"/>
                      <a:pt x="197" y="132"/>
                    </a:cubicBezTo>
                    <a:cubicBezTo>
                      <a:pt x="205" y="129"/>
                      <a:pt x="213" y="127"/>
                      <a:pt x="221" y="124"/>
                    </a:cubicBezTo>
                    <a:cubicBezTo>
                      <a:pt x="225" y="123"/>
                      <a:pt x="226" y="147"/>
                      <a:pt x="233" y="120"/>
                    </a:cubicBezTo>
                    <a:lnTo>
                      <a:pt x="229" y="64"/>
                    </a:lnTo>
                    <a:lnTo>
                      <a:pt x="209" y="40"/>
                    </a:lnTo>
                    <a:cubicBezTo>
                      <a:pt x="243" y="21"/>
                      <a:pt x="240" y="21"/>
                      <a:pt x="261" y="0"/>
                    </a:cubicBezTo>
                    <a:cubicBezTo>
                      <a:pt x="297" y="16"/>
                      <a:pt x="333" y="32"/>
                      <a:pt x="369" y="48"/>
                    </a:cubicBezTo>
                    <a:cubicBezTo>
                      <a:pt x="373" y="50"/>
                      <a:pt x="361" y="44"/>
                      <a:pt x="357" y="44"/>
                    </a:cubicBezTo>
                    <a:cubicBezTo>
                      <a:pt x="349" y="45"/>
                      <a:pt x="333" y="52"/>
                      <a:pt x="333" y="52"/>
                    </a:cubicBezTo>
                    <a:cubicBezTo>
                      <a:pt x="322" y="68"/>
                      <a:pt x="318" y="71"/>
                      <a:pt x="329" y="88"/>
                    </a:cubicBezTo>
                    <a:cubicBezTo>
                      <a:pt x="308" y="119"/>
                      <a:pt x="323" y="118"/>
                      <a:pt x="333" y="148"/>
                    </a:cubicBezTo>
                    <a:cubicBezTo>
                      <a:pt x="320" y="157"/>
                      <a:pt x="314" y="167"/>
                      <a:pt x="301" y="176"/>
                    </a:cubicBezTo>
                    <a:cubicBezTo>
                      <a:pt x="306" y="213"/>
                      <a:pt x="303" y="213"/>
                      <a:pt x="337" y="220"/>
                    </a:cubicBezTo>
                    <a:cubicBezTo>
                      <a:pt x="358" y="216"/>
                      <a:pt x="368" y="214"/>
                      <a:pt x="361" y="192"/>
                    </a:cubicBezTo>
                    <a:cubicBezTo>
                      <a:pt x="362" y="177"/>
                      <a:pt x="362" y="162"/>
                      <a:pt x="365" y="148"/>
                    </a:cubicBezTo>
                    <a:cubicBezTo>
                      <a:pt x="366" y="143"/>
                      <a:pt x="369" y="133"/>
                      <a:pt x="373" y="136"/>
                    </a:cubicBezTo>
                    <a:cubicBezTo>
                      <a:pt x="379" y="140"/>
                      <a:pt x="376" y="149"/>
                      <a:pt x="377" y="156"/>
                    </a:cubicBezTo>
                    <a:cubicBezTo>
                      <a:pt x="404" y="147"/>
                      <a:pt x="409" y="116"/>
                      <a:pt x="417" y="92"/>
                    </a:cubicBezTo>
                    <a:cubicBezTo>
                      <a:pt x="422" y="76"/>
                      <a:pt x="453" y="74"/>
                      <a:pt x="465" y="72"/>
                    </a:cubicBezTo>
                    <a:cubicBezTo>
                      <a:pt x="472" y="92"/>
                      <a:pt x="477" y="93"/>
                      <a:pt x="497" y="88"/>
                    </a:cubicBezTo>
                    <a:cubicBezTo>
                      <a:pt x="512" y="78"/>
                      <a:pt x="515" y="74"/>
                      <a:pt x="509" y="56"/>
                    </a:cubicBezTo>
                    <a:cubicBezTo>
                      <a:pt x="523" y="46"/>
                      <a:pt x="517" y="46"/>
                      <a:pt x="529" y="52"/>
                    </a:cubicBezTo>
                    <a:lnTo>
                      <a:pt x="693" y="72"/>
                    </a:lnTo>
                    <a:lnTo>
                      <a:pt x="541" y="46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4" name="Freeform 226"/>
              <p:cNvSpPr>
                <a:spLocks/>
              </p:cNvSpPr>
              <p:nvPr userDrawn="1"/>
            </p:nvSpPr>
            <p:spPr bwMode="ltGray">
              <a:xfrm>
                <a:off x="689" y="6"/>
                <a:ext cx="1386" cy="232"/>
              </a:xfrm>
              <a:custGeom>
                <a:avLst/>
                <a:gdLst>
                  <a:gd name="T0" fmla="*/ 825 w 931"/>
                  <a:gd name="T1" fmla="*/ 0 h 149"/>
                  <a:gd name="T2" fmla="*/ 143 w 931"/>
                  <a:gd name="T3" fmla="*/ 29 h 149"/>
                  <a:gd name="T4" fmla="*/ 91 w 931"/>
                  <a:gd name="T5" fmla="*/ 42 h 149"/>
                  <a:gd name="T6" fmla="*/ 62 w 931"/>
                  <a:gd name="T7" fmla="*/ 42 h 149"/>
                  <a:gd name="T8" fmla="*/ 22 w 931"/>
                  <a:gd name="T9" fmla="*/ 77 h 149"/>
                  <a:gd name="T10" fmla="*/ 0 w 931"/>
                  <a:gd name="T11" fmla="*/ 105 h 149"/>
                  <a:gd name="T12" fmla="*/ 59 w 931"/>
                  <a:gd name="T13" fmla="*/ 115 h 149"/>
                  <a:gd name="T14" fmla="*/ 97 w 931"/>
                  <a:gd name="T15" fmla="*/ 96 h 149"/>
                  <a:gd name="T16" fmla="*/ 108 w 931"/>
                  <a:gd name="T17" fmla="*/ 84 h 149"/>
                  <a:gd name="T18" fmla="*/ 167 w 931"/>
                  <a:gd name="T19" fmla="*/ 52 h 149"/>
                  <a:gd name="T20" fmla="*/ 215 w 931"/>
                  <a:gd name="T21" fmla="*/ 46 h 149"/>
                  <a:gd name="T22" fmla="*/ 237 w 931"/>
                  <a:gd name="T23" fmla="*/ 94 h 149"/>
                  <a:gd name="T24" fmla="*/ 188 w 931"/>
                  <a:gd name="T25" fmla="*/ 109 h 149"/>
                  <a:gd name="T26" fmla="*/ 231 w 931"/>
                  <a:gd name="T27" fmla="*/ 113 h 149"/>
                  <a:gd name="T28" fmla="*/ 250 w 931"/>
                  <a:gd name="T29" fmla="*/ 90 h 149"/>
                  <a:gd name="T30" fmla="*/ 266 w 931"/>
                  <a:gd name="T31" fmla="*/ 92 h 149"/>
                  <a:gd name="T32" fmla="*/ 253 w 931"/>
                  <a:gd name="T33" fmla="*/ 54 h 149"/>
                  <a:gd name="T34" fmla="*/ 266 w 931"/>
                  <a:gd name="T35" fmla="*/ 44 h 149"/>
                  <a:gd name="T36" fmla="*/ 277 w 931"/>
                  <a:gd name="T37" fmla="*/ 88 h 149"/>
                  <a:gd name="T38" fmla="*/ 266 w 931"/>
                  <a:gd name="T39" fmla="*/ 113 h 149"/>
                  <a:gd name="T40" fmla="*/ 296 w 931"/>
                  <a:gd name="T41" fmla="*/ 130 h 149"/>
                  <a:gd name="T42" fmla="*/ 299 w 931"/>
                  <a:gd name="T43" fmla="*/ 92 h 149"/>
                  <a:gd name="T44" fmla="*/ 331 w 931"/>
                  <a:gd name="T45" fmla="*/ 103 h 149"/>
                  <a:gd name="T46" fmla="*/ 382 w 931"/>
                  <a:gd name="T47" fmla="*/ 73 h 149"/>
                  <a:gd name="T48" fmla="*/ 409 w 931"/>
                  <a:gd name="T49" fmla="*/ 50 h 149"/>
                  <a:gd name="T50" fmla="*/ 439 w 931"/>
                  <a:gd name="T51" fmla="*/ 56 h 149"/>
                  <a:gd name="T52" fmla="*/ 455 w 931"/>
                  <a:gd name="T53" fmla="*/ 50 h 149"/>
                  <a:gd name="T54" fmla="*/ 431 w 931"/>
                  <a:gd name="T55" fmla="*/ 44 h 149"/>
                  <a:gd name="T56" fmla="*/ 474 w 931"/>
                  <a:gd name="T57" fmla="*/ 35 h 149"/>
                  <a:gd name="T58" fmla="*/ 544 w 931"/>
                  <a:gd name="T59" fmla="*/ 54 h 149"/>
                  <a:gd name="T60" fmla="*/ 581 w 931"/>
                  <a:gd name="T61" fmla="*/ 42 h 149"/>
                  <a:gd name="T62" fmla="*/ 584 w 931"/>
                  <a:gd name="T63" fmla="*/ 63 h 149"/>
                  <a:gd name="T64" fmla="*/ 568 w 931"/>
                  <a:gd name="T65" fmla="*/ 101 h 149"/>
                  <a:gd name="T66" fmla="*/ 611 w 931"/>
                  <a:gd name="T67" fmla="*/ 88 h 149"/>
                  <a:gd name="T68" fmla="*/ 624 w 931"/>
                  <a:gd name="T69" fmla="*/ 80 h 149"/>
                  <a:gd name="T70" fmla="*/ 648 w 931"/>
                  <a:gd name="T71" fmla="*/ 61 h 149"/>
                  <a:gd name="T72" fmla="*/ 794 w 931"/>
                  <a:gd name="T73" fmla="*/ 8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31" h="149">
                    <a:moveTo>
                      <a:pt x="794" y="84"/>
                    </a:moveTo>
                    <a:cubicBezTo>
                      <a:pt x="813" y="72"/>
                      <a:pt x="931" y="14"/>
                      <a:pt x="825" y="0"/>
                    </a:cubicBezTo>
                    <a:lnTo>
                      <a:pt x="159" y="0"/>
                    </a:lnTo>
                    <a:cubicBezTo>
                      <a:pt x="149" y="12"/>
                      <a:pt x="162" y="18"/>
                      <a:pt x="143" y="29"/>
                    </a:cubicBezTo>
                    <a:cubicBezTo>
                      <a:pt x="130" y="44"/>
                      <a:pt x="133" y="39"/>
                      <a:pt x="116" y="48"/>
                    </a:cubicBezTo>
                    <a:cubicBezTo>
                      <a:pt x="108" y="46"/>
                      <a:pt x="100" y="44"/>
                      <a:pt x="91" y="42"/>
                    </a:cubicBezTo>
                    <a:cubicBezTo>
                      <a:pt x="89" y="41"/>
                      <a:pt x="83" y="40"/>
                      <a:pt x="83" y="40"/>
                    </a:cubicBezTo>
                    <a:cubicBezTo>
                      <a:pt x="76" y="40"/>
                      <a:pt x="68" y="39"/>
                      <a:pt x="62" y="42"/>
                    </a:cubicBezTo>
                    <a:cubicBezTo>
                      <a:pt x="54" y="45"/>
                      <a:pt x="46" y="61"/>
                      <a:pt x="38" y="67"/>
                    </a:cubicBezTo>
                    <a:cubicBezTo>
                      <a:pt x="32" y="71"/>
                      <a:pt x="27" y="74"/>
                      <a:pt x="22" y="77"/>
                    </a:cubicBezTo>
                    <a:cubicBezTo>
                      <a:pt x="16" y="81"/>
                      <a:pt x="5" y="86"/>
                      <a:pt x="5" y="86"/>
                    </a:cubicBezTo>
                    <a:cubicBezTo>
                      <a:pt x="9" y="95"/>
                      <a:pt x="7" y="97"/>
                      <a:pt x="0" y="105"/>
                    </a:cubicBezTo>
                    <a:cubicBezTo>
                      <a:pt x="17" y="107"/>
                      <a:pt x="22" y="107"/>
                      <a:pt x="16" y="120"/>
                    </a:cubicBezTo>
                    <a:cubicBezTo>
                      <a:pt x="27" y="122"/>
                      <a:pt x="48" y="116"/>
                      <a:pt x="59" y="115"/>
                    </a:cubicBezTo>
                    <a:cubicBezTo>
                      <a:pt x="71" y="112"/>
                      <a:pt x="73" y="117"/>
                      <a:pt x="83" y="111"/>
                    </a:cubicBezTo>
                    <a:cubicBezTo>
                      <a:pt x="89" y="96"/>
                      <a:pt x="83" y="100"/>
                      <a:pt x="97" y="96"/>
                    </a:cubicBezTo>
                    <a:cubicBezTo>
                      <a:pt x="100" y="94"/>
                      <a:pt x="103" y="93"/>
                      <a:pt x="105" y="90"/>
                    </a:cubicBezTo>
                    <a:cubicBezTo>
                      <a:pt x="106" y="88"/>
                      <a:pt x="106" y="85"/>
                      <a:pt x="108" y="84"/>
                    </a:cubicBezTo>
                    <a:cubicBezTo>
                      <a:pt x="112" y="80"/>
                      <a:pt x="140" y="69"/>
                      <a:pt x="148" y="67"/>
                    </a:cubicBezTo>
                    <a:cubicBezTo>
                      <a:pt x="160" y="52"/>
                      <a:pt x="153" y="56"/>
                      <a:pt x="167" y="52"/>
                    </a:cubicBezTo>
                    <a:cubicBezTo>
                      <a:pt x="178" y="55"/>
                      <a:pt x="179" y="62"/>
                      <a:pt x="191" y="58"/>
                    </a:cubicBezTo>
                    <a:cubicBezTo>
                      <a:pt x="199" y="52"/>
                      <a:pt x="206" y="51"/>
                      <a:pt x="215" y="46"/>
                    </a:cubicBezTo>
                    <a:cubicBezTo>
                      <a:pt x="226" y="58"/>
                      <a:pt x="217" y="46"/>
                      <a:pt x="223" y="69"/>
                    </a:cubicBezTo>
                    <a:cubicBezTo>
                      <a:pt x="226" y="79"/>
                      <a:pt x="233" y="85"/>
                      <a:pt x="237" y="94"/>
                    </a:cubicBezTo>
                    <a:cubicBezTo>
                      <a:pt x="227" y="100"/>
                      <a:pt x="229" y="104"/>
                      <a:pt x="218" y="107"/>
                    </a:cubicBezTo>
                    <a:cubicBezTo>
                      <a:pt x="207" y="120"/>
                      <a:pt x="203" y="113"/>
                      <a:pt x="188" y="109"/>
                    </a:cubicBezTo>
                    <a:cubicBezTo>
                      <a:pt x="191" y="117"/>
                      <a:pt x="200" y="127"/>
                      <a:pt x="210" y="132"/>
                    </a:cubicBezTo>
                    <a:cubicBezTo>
                      <a:pt x="218" y="114"/>
                      <a:pt x="211" y="122"/>
                      <a:pt x="231" y="113"/>
                    </a:cubicBezTo>
                    <a:cubicBezTo>
                      <a:pt x="237" y="111"/>
                      <a:pt x="248" y="105"/>
                      <a:pt x="248" y="105"/>
                    </a:cubicBezTo>
                    <a:cubicBezTo>
                      <a:pt x="248" y="100"/>
                      <a:pt x="246" y="94"/>
                      <a:pt x="250" y="90"/>
                    </a:cubicBezTo>
                    <a:cubicBezTo>
                      <a:pt x="253" y="88"/>
                      <a:pt x="254" y="96"/>
                      <a:pt x="258" y="96"/>
                    </a:cubicBezTo>
                    <a:cubicBezTo>
                      <a:pt x="262" y="97"/>
                      <a:pt x="264" y="94"/>
                      <a:pt x="266" y="92"/>
                    </a:cubicBezTo>
                    <a:cubicBezTo>
                      <a:pt x="262" y="82"/>
                      <a:pt x="252" y="77"/>
                      <a:pt x="248" y="67"/>
                    </a:cubicBezTo>
                    <a:cubicBezTo>
                      <a:pt x="250" y="63"/>
                      <a:pt x="255" y="58"/>
                      <a:pt x="253" y="54"/>
                    </a:cubicBezTo>
                    <a:cubicBezTo>
                      <a:pt x="251" y="50"/>
                      <a:pt x="248" y="42"/>
                      <a:pt x="248" y="42"/>
                    </a:cubicBezTo>
                    <a:cubicBezTo>
                      <a:pt x="256" y="32"/>
                      <a:pt x="259" y="35"/>
                      <a:pt x="266" y="44"/>
                    </a:cubicBezTo>
                    <a:cubicBezTo>
                      <a:pt x="270" y="56"/>
                      <a:pt x="276" y="61"/>
                      <a:pt x="285" y="71"/>
                    </a:cubicBezTo>
                    <a:cubicBezTo>
                      <a:pt x="281" y="81"/>
                      <a:pt x="289" y="82"/>
                      <a:pt x="277" y="88"/>
                    </a:cubicBezTo>
                    <a:cubicBezTo>
                      <a:pt x="262" y="106"/>
                      <a:pt x="278" y="83"/>
                      <a:pt x="274" y="101"/>
                    </a:cubicBezTo>
                    <a:cubicBezTo>
                      <a:pt x="274" y="105"/>
                      <a:pt x="268" y="109"/>
                      <a:pt x="266" y="113"/>
                    </a:cubicBezTo>
                    <a:cubicBezTo>
                      <a:pt x="270" y="122"/>
                      <a:pt x="268" y="125"/>
                      <a:pt x="261" y="132"/>
                    </a:cubicBezTo>
                    <a:cubicBezTo>
                      <a:pt x="268" y="149"/>
                      <a:pt x="282" y="134"/>
                      <a:pt x="296" y="130"/>
                    </a:cubicBezTo>
                    <a:cubicBezTo>
                      <a:pt x="299" y="122"/>
                      <a:pt x="295" y="119"/>
                      <a:pt x="299" y="111"/>
                    </a:cubicBezTo>
                    <a:cubicBezTo>
                      <a:pt x="296" y="105"/>
                      <a:pt x="288" y="97"/>
                      <a:pt x="299" y="92"/>
                    </a:cubicBezTo>
                    <a:cubicBezTo>
                      <a:pt x="303" y="90"/>
                      <a:pt x="315" y="88"/>
                      <a:pt x="315" y="88"/>
                    </a:cubicBezTo>
                    <a:cubicBezTo>
                      <a:pt x="326" y="91"/>
                      <a:pt x="325" y="95"/>
                      <a:pt x="331" y="103"/>
                    </a:cubicBezTo>
                    <a:cubicBezTo>
                      <a:pt x="339" y="84"/>
                      <a:pt x="331" y="90"/>
                      <a:pt x="361" y="92"/>
                    </a:cubicBezTo>
                    <a:cubicBezTo>
                      <a:pt x="355" y="76"/>
                      <a:pt x="365" y="76"/>
                      <a:pt x="382" y="73"/>
                    </a:cubicBezTo>
                    <a:cubicBezTo>
                      <a:pt x="383" y="71"/>
                      <a:pt x="387" y="57"/>
                      <a:pt x="393" y="54"/>
                    </a:cubicBezTo>
                    <a:cubicBezTo>
                      <a:pt x="398" y="52"/>
                      <a:pt x="409" y="50"/>
                      <a:pt x="409" y="50"/>
                    </a:cubicBezTo>
                    <a:cubicBezTo>
                      <a:pt x="430" y="54"/>
                      <a:pt x="413" y="58"/>
                      <a:pt x="431" y="63"/>
                    </a:cubicBezTo>
                    <a:cubicBezTo>
                      <a:pt x="433" y="61"/>
                      <a:pt x="435" y="57"/>
                      <a:pt x="439" y="56"/>
                    </a:cubicBezTo>
                    <a:cubicBezTo>
                      <a:pt x="445" y="55"/>
                      <a:pt x="452" y="61"/>
                      <a:pt x="457" y="58"/>
                    </a:cubicBezTo>
                    <a:cubicBezTo>
                      <a:pt x="461" y="57"/>
                      <a:pt x="457" y="52"/>
                      <a:pt x="455" y="50"/>
                    </a:cubicBezTo>
                    <a:cubicBezTo>
                      <a:pt x="451" y="47"/>
                      <a:pt x="444" y="47"/>
                      <a:pt x="439" y="46"/>
                    </a:cubicBezTo>
                    <a:cubicBezTo>
                      <a:pt x="436" y="45"/>
                      <a:pt x="431" y="44"/>
                      <a:pt x="431" y="44"/>
                    </a:cubicBezTo>
                    <a:cubicBezTo>
                      <a:pt x="440" y="38"/>
                      <a:pt x="443" y="36"/>
                      <a:pt x="455" y="40"/>
                    </a:cubicBezTo>
                    <a:cubicBezTo>
                      <a:pt x="461" y="38"/>
                      <a:pt x="467" y="35"/>
                      <a:pt x="474" y="35"/>
                    </a:cubicBezTo>
                    <a:cubicBezTo>
                      <a:pt x="483" y="36"/>
                      <a:pt x="511" y="43"/>
                      <a:pt x="519" y="46"/>
                    </a:cubicBezTo>
                    <a:cubicBezTo>
                      <a:pt x="527" y="49"/>
                      <a:pt x="544" y="54"/>
                      <a:pt x="544" y="54"/>
                    </a:cubicBezTo>
                    <a:cubicBezTo>
                      <a:pt x="548" y="54"/>
                      <a:pt x="560" y="52"/>
                      <a:pt x="565" y="50"/>
                    </a:cubicBezTo>
                    <a:cubicBezTo>
                      <a:pt x="570" y="47"/>
                      <a:pt x="581" y="42"/>
                      <a:pt x="581" y="42"/>
                    </a:cubicBezTo>
                    <a:cubicBezTo>
                      <a:pt x="585" y="42"/>
                      <a:pt x="598" y="44"/>
                      <a:pt x="600" y="48"/>
                    </a:cubicBezTo>
                    <a:cubicBezTo>
                      <a:pt x="603" y="55"/>
                      <a:pt x="589" y="61"/>
                      <a:pt x="584" y="63"/>
                    </a:cubicBezTo>
                    <a:cubicBezTo>
                      <a:pt x="576" y="69"/>
                      <a:pt x="568" y="69"/>
                      <a:pt x="565" y="77"/>
                    </a:cubicBezTo>
                    <a:cubicBezTo>
                      <a:pt x="568" y="86"/>
                      <a:pt x="564" y="92"/>
                      <a:pt x="568" y="101"/>
                    </a:cubicBezTo>
                    <a:cubicBezTo>
                      <a:pt x="574" y="93"/>
                      <a:pt x="577" y="91"/>
                      <a:pt x="589" y="94"/>
                    </a:cubicBezTo>
                    <a:cubicBezTo>
                      <a:pt x="595" y="108"/>
                      <a:pt x="602" y="93"/>
                      <a:pt x="611" y="88"/>
                    </a:cubicBezTo>
                    <a:cubicBezTo>
                      <a:pt x="613" y="86"/>
                      <a:pt x="613" y="83"/>
                      <a:pt x="616" y="82"/>
                    </a:cubicBezTo>
                    <a:cubicBezTo>
                      <a:pt x="618" y="80"/>
                      <a:pt x="622" y="81"/>
                      <a:pt x="624" y="80"/>
                    </a:cubicBezTo>
                    <a:cubicBezTo>
                      <a:pt x="626" y="78"/>
                      <a:pt x="626" y="75"/>
                      <a:pt x="627" y="73"/>
                    </a:cubicBezTo>
                    <a:cubicBezTo>
                      <a:pt x="632" y="65"/>
                      <a:pt x="638" y="63"/>
                      <a:pt x="648" y="61"/>
                    </a:cubicBezTo>
                    <a:cubicBezTo>
                      <a:pt x="664" y="62"/>
                      <a:pt x="684" y="69"/>
                      <a:pt x="700" y="69"/>
                    </a:cubicBezTo>
                    <a:lnTo>
                      <a:pt x="794" y="84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5" name="Freeform 227"/>
              <p:cNvSpPr>
                <a:spLocks/>
              </p:cNvSpPr>
              <p:nvPr userDrawn="1"/>
            </p:nvSpPr>
            <p:spPr bwMode="ltGray">
              <a:xfrm>
                <a:off x="971" y="91"/>
                <a:ext cx="30" cy="25"/>
              </a:xfrm>
              <a:custGeom>
                <a:avLst/>
                <a:gdLst>
                  <a:gd name="T0" fmla="*/ 3 w 31"/>
                  <a:gd name="T1" fmla="*/ 28 h 30"/>
                  <a:gd name="T2" fmla="*/ 31 w 31"/>
                  <a:gd name="T3" fmla="*/ 0 h 30"/>
                  <a:gd name="T4" fmla="*/ 19 w 31"/>
                  <a:gd name="T5" fmla="*/ 24 h 30"/>
                  <a:gd name="T6" fmla="*/ 3 w 31"/>
                  <a:gd name="T7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30">
                    <a:moveTo>
                      <a:pt x="3" y="28"/>
                    </a:moveTo>
                    <a:cubicBezTo>
                      <a:pt x="8" y="8"/>
                      <a:pt x="12" y="6"/>
                      <a:pt x="31" y="0"/>
                    </a:cubicBezTo>
                    <a:cubicBezTo>
                      <a:pt x="29" y="5"/>
                      <a:pt x="25" y="22"/>
                      <a:pt x="19" y="24"/>
                    </a:cubicBezTo>
                    <a:cubicBezTo>
                      <a:pt x="0" y="30"/>
                      <a:pt x="3" y="9"/>
                      <a:pt x="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6" name="Freeform 228"/>
              <p:cNvSpPr>
                <a:spLocks/>
              </p:cNvSpPr>
              <p:nvPr userDrawn="1"/>
            </p:nvSpPr>
            <p:spPr bwMode="ltGray">
              <a:xfrm>
                <a:off x="935" y="125"/>
                <a:ext cx="45" cy="27"/>
              </a:xfrm>
              <a:custGeom>
                <a:avLst/>
                <a:gdLst>
                  <a:gd name="T0" fmla="*/ 6 w 44"/>
                  <a:gd name="T1" fmla="*/ 32 h 32"/>
                  <a:gd name="T2" fmla="*/ 22 w 44"/>
                  <a:gd name="T3" fmla="*/ 0 h 32"/>
                  <a:gd name="T4" fmla="*/ 38 w 44"/>
                  <a:gd name="T5" fmla="*/ 4 h 32"/>
                  <a:gd name="T6" fmla="*/ 6 w 44"/>
                  <a:gd name="T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32">
                    <a:moveTo>
                      <a:pt x="6" y="32"/>
                    </a:moveTo>
                    <a:cubicBezTo>
                      <a:pt x="0" y="14"/>
                      <a:pt x="7" y="10"/>
                      <a:pt x="22" y="0"/>
                    </a:cubicBezTo>
                    <a:cubicBezTo>
                      <a:pt x="27" y="1"/>
                      <a:pt x="35" y="0"/>
                      <a:pt x="38" y="4"/>
                    </a:cubicBezTo>
                    <a:cubicBezTo>
                      <a:pt x="44" y="13"/>
                      <a:pt x="16" y="32"/>
                      <a:pt x="6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7" name="Freeform 229"/>
              <p:cNvSpPr>
                <a:spLocks/>
              </p:cNvSpPr>
              <p:nvPr userDrawn="1"/>
            </p:nvSpPr>
            <p:spPr bwMode="ltGray">
              <a:xfrm>
                <a:off x="1081" y="226"/>
                <a:ext cx="75" cy="14"/>
              </a:xfrm>
              <a:custGeom>
                <a:avLst/>
                <a:gdLst>
                  <a:gd name="T0" fmla="*/ 37 w 76"/>
                  <a:gd name="T1" fmla="*/ 18 h 18"/>
                  <a:gd name="T2" fmla="*/ 25 w 76"/>
                  <a:gd name="T3" fmla="*/ 2 h 18"/>
                  <a:gd name="T4" fmla="*/ 37 w 76"/>
                  <a:gd name="T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18">
                    <a:moveTo>
                      <a:pt x="37" y="18"/>
                    </a:moveTo>
                    <a:cubicBezTo>
                      <a:pt x="25" y="14"/>
                      <a:pt x="0" y="10"/>
                      <a:pt x="25" y="2"/>
                    </a:cubicBezTo>
                    <a:cubicBezTo>
                      <a:pt x="76" y="9"/>
                      <a:pt x="46" y="0"/>
                      <a:pt x="37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8" name="Freeform 230"/>
              <p:cNvSpPr>
                <a:spLocks/>
              </p:cNvSpPr>
              <p:nvPr userDrawn="1"/>
            </p:nvSpPr>
            <p:spPr bwMode="ltGray">
              <a:xfrm>
                <a:off x="1210" y="223"/>
                <a:ext cx="42" cy="37"/>
              </a:xfrm>
              <a:custGeom>
                <a:avLst/>
                <a:gdLst>
                  <a:gd name="T0" fmla="*/ 0 w 42"/>
                  <a:gd name="T1" fmla="*/ 21 h 44"/>
                  <a:gd name="T2" fmla="*/ 12 w 42"/>
                  <a:gd name="T3" fmla="*/ 9 h 44"/>
                  <a:gd name="T4" fmla="*/ 0 w 42"/>
                  <a:gd name="T5" fmla="*/ 2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44">
                    <a:moveTo>
                      <a:pt x="0" y="21"/>
                    </a:moveTo>
                    <a:cubicBezTo>
                      <a:pt x="4" y="17"/>
                      <a:pt x="7" y="11"/>
                      <a:pt x="12" y="9"/>
                    </a:cubicBezTo>
                    <a:cubicBezTo>
                      <a:pt x="42" y="0"/>
                      <a:pt x="23" y="44"/>
                      <a:pt x="0" y="2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9" name="Freeform 231"/>
              <p:cNvSpPr>
                <a:spLocks/>
              </p:cNvSpPr>
              <p:nvPr userDrawn="1"/>
            </p:nvSpPr>
            <p:spPr bwMode="ltGray">
              <a:xfrm>
                <a:off x="865" y="123"/>
                <a:ext cx="33" cy="24"/>
              </a:xfrm>
              <a:custGeom>
                <a:avLst/>
                <a:gdLst>
                  <a:gd name="T0" fmla="*/ 7 w 31"/>
                  <a:gd name="T1" fmla="*/ 22 h 30"/>
                  <a:gd name="T2" fmla="*/ 31 w 31"/>
                  <a:gd name="T3" fmla="*/ 10 h 30"/>
                  <a:gd name="T4" fmla="*/ 7 w 31"/>
                  <a:gd name="T5" fmla="*/ 2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30">
                    <a:moveTo>
                      <a:pt x="7" y="22"/>
                    </a:moveTo>
                    <a:cubicBezTo>
                      <a:pt x="0" y="0"/>
                      <a:pt x="15" y="6"/>
                      <a:pt x="31" y="10"/>
                    </a:cubicBezTo>
                    <a:cubicBezTo>
                      <a:pt x="14" y="16"/>
                      <a:pt x="15" y="30"/>
                      <a:pt x="7" y="2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2760" name="Group 232"/>
            <p:cNvGrpSpPr>
              <a:grpSpLocks/>
            </p:cNvGrpSpPr>
            <p:nvPr userDrawn="1"/>
          </p:nvGrpSpPr>
          <p:grpSpPr bwMode="auto">
            <a:xfrm>
              <a:off x="7" y="6"/>
              <a:ext cx="5739" cy="1022"/>
              <a:chOff x="1056" y="111"/>
              <a:chExt cx="2448" cy="418"/>
            </a:xfrm>
          </p:grpSpPr>
          <p:sp>
            <p:nvSpPr>
              <p:cNvPr id="22761" name="Line 233"/>
              <p:cNvSpPr>
                <a:spLocks noChangeShapeType="1"/>
              </p:cNvSpPr>
              <p:nvPr/>
            </p:nvSpPr>
            <p:spPr bwMode="white">
              <a:xfrm>
                <a:off x="1056" y="332"/>
                <a:ext cx="2448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2" name="Line 234"/>
              <p:cNvSpPr>
                <a:spLocks noChangeShapeType="1"/>
              </p:cNvSpPr>
              <p:nvPr/>
            </p:nvSpPr>
            <p:spPr bwMode="white">
              <a:xfrm>
                <a:off x="1254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3" name="Line 235"/>
              <p:cNvSpPr>
                <a:spLocks noChangeShapeType="1"/>
              </p:cNvSpPr>
              <p:nvPr/>
            </p:nvSpPr>
            <p:spPr bwMode="white">
              <a:xfrm>
                <a:off x="1482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4" name="Line 236"/>
              <p:cNvSpPr>
                <a:spLocks noChangeShapeType="1"/>
              </p:cNvSpPr>
              <p:nvPr/>
            </p:nvSpPr>
            <p:spPr bwMode="white">
              <a:xfrm>
                <a:off x="1710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5" name="Line 237"/>
              <p:cNvSpPr>
                <a:spLocks noChangeShapeType="1"/>
              </p:cNvSpPr>
              <p:nvPr/>
            </p:nvSpPr>
            <p:spPr bwMode="white">
              <a:xfrm>
                <a:off x="1938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6" name="Line 238"/>
              <p:cNvSpPr>
                <a:spLocks noChangeShapeType="1"/>
              </p:cNvSpPr>
              <p:nvPr/>
            </p:nvSpPr>
            <p:spPr bwMode="white">
              <a:xfrm>
                <a:off x="2166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7" name="Line 239"/>
              <p:cNvSpPr>
                <a:spLocks noChangeShapeType="1"/>
              </p:cNvSpPr>
              <p:nvPr/>
            </p:nvSpPr>
            <p:spPr bwMode="white">
              <a:xfrm>
                <a:off x="2394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8" name="Line 240"/>
              <p:cNvSpPr>
                <a:spLocks noChangeShapeType="1"/>
              </p:cNvSpPr>
              <p:nvPr/>
            </p:nvSpPr>
            <p:spPr bwMode="white">
              <a:xfrm>
                <a:off x="2622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9" name="Line 241"/>
              <p:cNvSpPr>
                <a:spLocks noChangeShapeType="1"/>
              </p:cNvSpPr>
              <p:nvPr/>
            </p:nvSpPr>
            <p:spPr bwMode="white">
              <a:xfrm>
                <a:off x="2850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0" name="Line 242"/>
              <p:cNvSpPr>
                <a:spLocks noChangeShapeType="1"/>
              </p:cNvSpPr>
              <p:nvPr/>
            </p:nvSpPr>
            <p:spPr bwMode="white">
              <a:xfrm>
                <a:off x="3078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1" name="Line 243"/>
              <p:cNvSpPr>
                <a:spLocks noChangeShapeType="1"/>
              </p:cNvSpPr>
              <p:nvPr/>
            </p:nvSpPr>
            <p:spPr bwMode="white">
              <a:xfrm>
                <a:off x="3306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2772" name="Group 244"/>
            <p:cNvGrpSpPr>
              <a:grpSpLocks/>
            </p:cNvGrpSpPr>
            <p:nvPr userDrawn="1"/>
          </p:nvGrpSpPr>
          <p:grpSpPr bwMode="auto">
            <a:xfrm>
              <a:off x="363" y="1"/>
              <a:ext cx="4919" cy="1034"/>
              <a:chOff x="1208" y="109"/>
              <a:chExt cx="2098" cy="423"/>
            </a:xfrm>
          </p:grpSpPr>
          <p:sp>
            <p:nvSpPr>
              <p:cNvPr id="22773" name="Line 245"/>
              <p:cNvSpPr>
                <a:spLocks noChangeShapeType="1"/>
              </p:cNvSpPr>
              <p:nvPr/>
            </p:nvSpPr>
            <p:spPr bwMode="ltGray">
              <a:xfrm>
                <a:off x="2850" y="110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4" name="Line 246"/>
              <p:cNvSpPr>
                <a:spLocks noChangeShapeType="1"/>
              </p:cNvSpPr>
              <p:nvPr/>
            </p:nvSpPr>
            <p:spPr bwMode="ltGray">
              <a:xfrm>
                <a:off x="2972" y="332"/>
                <a:ext cx="7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5" name="Line 247"/>
              <p:cNvSpPr>
                <a:spLocks noChangeShapeType="1"/>
              </p:cNvSpPr>
              <p:nvPr/>
            </p:nvSpPr>
            <p:spPr bwMode="ltGray">
              <a:xfrm>
                <a:off x="3078" y="350"/>
                <a:ext cx="0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6" name="Line 248"/>
              <p:cNvSpPr>
                <a:spLocks noChangeShapeType="1"/>
              </p:cNvSpPr>
              <p:nvPr/>
            </p:nvSpPr>
            <p:spPr bwMode="ltGray">
              <a:xfrm>
                <a:off x="3306" y="450"/>
                <a:ext cx="0" cy="79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7" name="Line 249"/>
              <p:cNvSpPr>
                <a:spLocks noChangeShapeType="1"/>
              </p:cNvSpPr>
              <p:nvPr/>
            </p:nvSpPr>
            <p:spPr bwMode="ltGray">
              <a:xfrm>
                <a:off x="2166" y="114"/>
                <a:ext cx="0" cy="6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8" name="Line 250"/>
              <p:cNvSpPr>
                <a:spLocks noChangeShapeType="1"/>
              </p:cNvSpPr>
              <p:nvPr/>
            </p:nvSpPr>
            <p:spPr bwMode="ltGray">
              <a:xfrm>
                <a:off x="1938" y="111"/>
                <a:ext cx="0" cy="33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9" name="Line 251"/>
              <p:cNvSpPr>
                <a:spLocks noChangeShapeType="1"/>
              </p:cNvSpPr>
              <p:nvPr/>
            </p:nvSpPr>
            <p:spPr bwMode="ltGray">
              <a:xfrm flipH="1">
                <a:off x="1912" y="332"/>
                <a:ext cx="6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0" name="Line 252"/>
              <p:cNvSpPr>
                <a:spLocks noChangeShapeType="1"/>
              </p:cNvSpPr>
              <p:nvPr/>
            </p:nvSpPr>
            <p:spPr bwMode="ltGray">
              <a:xfrm>
                <a:off x="1778" y="33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1" name="Line 253"/>
              <p:cNvSpPr>
                <a:spLocks noChangeShapeType="1"/>
              </p:cNvSpPr>
              <p:nvPr/>
            </p:nvSpPr>
            <p:spPr bwMode="ltGray">
              <a:xfrm flipH="1">
                <a:off x="1578" y="332"/>
                <a:ext cx="8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2" name="Line 254"/>
              <p:cNvSpPr>
                <a:spLocks noChangeShapeType="1"/>
              </p:cNvSpPr>
              <p:nvPr/>
            </p:nvSpPr>
            <p:spPr bwMode="ltGray">
              <a:xfrm>
                <a:off x="1208" y="33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3" name="Line 255"/>
              <p:cNvSpPr>
                <a:spLocks noChangeShapeType="1"/>
              </p:cNvSpPr>
              <p:nvPr/>
            </p:nvSpPr>
            <p:spPr bwMode="ltGray">
              <a:xfrm>
                <a:off x="1480" y="234"/>
                <a:ext cx="0" cy="29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4" name="Line 256"/>
              <p:cNvSpPr>
                <a:spLocks noChangeShapeType="1"/>
              </p:cNvSpPr>
              <p:nvPr/>
            </p:nvSpPr>
            <p:spPr bwMode="ltGray">
              <a:xfrm>
                <a:off x="1254" y="252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5" name="Line 257"/>
              <p:cNvSpPr>
                <a:spLocks noChangeShapeType="1"/>
              </p:cNvSpPr>
              <p:nvPr/>
            </p:nvSpPr>
            <p:spPr bwMode="ltGray">
              <a:xfrm flipH="1" flipV="1">
                <a:off x="1482" y="109"/>
                <a:ext cx="0" cy="2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6" name="Line 258"/>
              <p:cNvSpPr>
                <a:spLocks noChangeShapeType="1"/>
              </p:cNvSpPr>
              <p:nvPr/>
            </p:nvSpPr>
            <p:spPr bwMode="ltGray">
              <a:xfrm>
                <a:off x="1710" y="1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7" name="Line 259"/>
              <p:cNvSpPr>
                <a:spLocks noChangeShapeType="1"/>
              </p:cNvSpPr>
              <p:nvPr/>
            </p:nvSpPr>
            <p:spPr bwMode="ltGray">
              <a:xfrm flipV="1">
                <a:off x="1710" y="111"/>
                <a:ext cx="0" cy="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8084" y="47625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28775"/>
            <a:ext cx="10363200" cy="463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 smtClean="0"/>
          </a:p>
          <a:p>
            <a:pPr lvl="1"/>
            <a:endParaRPr lang="zh-CN" altLang="en-US" smtClean="0"/>
          </a:p>
          <a:p>
            <a:pPr lvl="2"/>
            <a:endParaRPr lang="zh-CN" altLang="en-US" smtClean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246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694" name="Text Box 166"/>
          <p:cNvSpPr txBox="1">
            <a:spLocks noChangeArrowheads="1"/>
          </p:cNvSpPr>
          <p:nvPr userDrawn="1"/>
        </p:nvSpPr>
        <p:spPr bwMode="auto">
          <a:xfrm>
            <a:off x="8940800" y="6477000"/>
            <a:ext cx="233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6BC339C-F630-4C90-8674-6E4503702C91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2699" name="Picture 171" descr="pic_index2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3790951" cy="50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18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kumimoji="1" sz="44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8"/>
        </a:buBlip>
        <a:defRPr kumimoji="1" sz="28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anose="05000000000000000000" pitchFamily="2" charset="2"/>
        <a:buChar char="Ø"/>
        <a:defRPr kumimoji="1" sz="2400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0066"/>
        </a:buClr>
        <a:buFont typeface="Times New Roman" panose="02020603050405020304" pitchFamily="18" charset="0"/>
        <a:buChar char="—"/>
        <a:defRPr kumimoji="1" sz="2000" b="1" kern="1200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b="1" kern="1200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2000" b="1" kern="1200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01" name="Group 173"/>
          <p:cNvGrpSpPr>
            <a:grpSpLocks/>
          </p:cNvGrpSpPr>
          <p:nvPr userDrawn="1"/>
        </p:nvGrpSpPr>
        <p:grpSpPr bwMode="auto">
          <a:xfrm>
            <a:off x="2850776" y="-12700"/>
            <a:ext cx="9341225" cy="522288"/>
            <a:chOff x="0" y="-9"/>
            <a:chExt cx="5760" cy="1045"/>
          </a:xfrm>
        </p:grpSpPr>
        <p:sp>
          <p:nvSpPr>
            <p:cNvPr id="22702" name="Freeform 174"/>
            <p:cNvSpPr>
              <a:spLocks/>
            </p:cNvSpPr>
            <p:nvPr userDrawn="1"/>
          </p:nvSpPr>
          <p:spPr bwMode="ltGray">
            <a:xfrm>
              <a:off x="0" y="4"/>
              <a:ext cx="5760" cy="1032"/>
            </a:xfrm>
            <a:custGeom>
              <a:avLst/>
              <a:gdLst>
                <a:gd name="T0" fmla="*/ 4848 w 4848"/>
                <a:gd name="T1" fmla="*/ 432 h 432"/>
                <a:gd name="T2" fmla="*/ 0 w 4848"/>
                <a:gd name="T3" fmla="*/ 432 h 432"/>
                <a:gd name="T4" fmla="*/ 0 w 4848"/>
                <a:gd name="T5" fmla="*/ 0 h 432"/>
                <a:gd name="T6" fmla="*/ 4848 w 4848"/>
                <a:gd name="T7" fmla="*/ 0 h 432"/>
                <a:gd name="T8" fmla="*/ 4848 w 4848"/>
                <a:gd name="T9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48" h="432">
                  <a:moveTo>
                    <a:pt x="4848" y="432"/>
                  </a:moveTo>
                  <a:lnTo>
                    <a:pt x="0" y="432"/>
                  </a:lnTo>
                  <a:lnTo>
                    <a:pt x="0" y="0"/>
                  </a:lnTo>
                  <a:lnTo>
                    <a:pt x="4848" y="0"/>
                  </a:lnTo>
                  <a:lnTo>
                    <a:pt x="4848" y="432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2703" name="Group 175"/>
            <p:cNvGrpSpPr>
              <a:grpSpLocks/>
            </p:cNvGrpSpPr>
            <p:nvPr userDrawn="1"/>
          </p:nvGrpSpPr>
          <p:grpSpPr bwMode="auto">
            <a:xfrm>
              <a:off x="333" y="-9"/>
              <a:ext cx="5176" cy="1044"/>
              <a:chOff x="333" y="-9"/>
              <a:chExt cx="5176" cy="1044"/>
            </a:xfrm>
          </p:grpSpPr>
          <p:sp>
            <p:nvSpPr>
              <p:cNvPr id="22704" name="Freeform 176"/>
              <p:cNvSpPr>
                <a:spLocks/>
              </p:cNvSpPr>
              <p:nvPr userDrawn="1"/>
            </p:nvSpPr>
            <p:spPr bwMode="ltGray">
              <a:xfrm>
                <a:off x="3230" y="949"/>
                <a:ext cx="17" cy="20"/>
              </a:xfrm>
              <a:custGeom>
                <a:avLst/>
                <a:gdLst>
                  <a:gd name="T0" fmla="*/ 5 w 15"/>
                  <a:gd name="T1" fmla="*/ 11 h 23"/>
                  <a:gd name="T2" fmla="*/ 15 w 15"/>
                  <a:gd name="T3" fmla="*/ 5 h 23"/>
                  <a:gd name="T4" fmla="*/ 13 w 15"/>
                  <a:gd name="T5" fmla="*/ 17 h 23"/>
                  <a:gd name="T6" fmla="*/ 5 w 15"/>
                  <a:gd name="T7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23">
                    <a:moveTo>
                      <a:pt x="5" y="11"/>
                    </a:moveTo>
                    <a:cubicBezTo>
                      <a:pt x="2" y="1"/>
                      <a:pt x="7" y="0"/>
                      <a:pt x="15" y="5"/>
                    </a:cubicBezTo>
                    <a:cubicBezTo>
                      <a:pt x="14" y="9"/>
                      <a:pt x="15" y="13"/>
                      <a:pt x="13" y="17"/>
                    </a:cubicBezTo>
                    <a:cubicBezTo>
                      <a:pt x="9" y="23"/>
                      <a:pt x="0" y="16"/>
                      <a:pt x="5" y="1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05" name="Freeform 177"/>
              <p:cNvSpPr>
                <a:spLocks/>
              </p:cNvSpPr>
              <p:nvPr userDrawn="1"/>
            </p:nvSpPr>
            <p:spPr bwMode="ltGray">
              <a:xfrm>
                <a:off x="3406" y="1015"/>
                <a:ext cx="21" cy="20"/>
              </a:xfrm>
              <a:custGeom>
                <a:avLst/>
                <a:gdLst>
                  <a:gd name="T0" fmla="*/ 3 w 20"/>
                  <a:gd name="T1" fmla="*/ 13 h 23"/>
                  <a:gd name="T2" fmla="*/ 11 w 20"/>
                  <a:gd name="T3" fmla="*/ 3 h 23"/>
                  <a:gd name="T4" fmla="*/ 7 w 20"/>
                  <a:gd name="T5" fmla="*/ 19 h 23"/>
                  <a:gd name="T6" fmla="*/ 3 w 20"/>
                  <a:gd name="T7" fmla="*/ 1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23">
                    <a:moveTo>
                      <a:pt x="3" y="13"/>
                    </a:moveTo>
                    <a:cubicBezTo>
                      <a:pt x="0" y="5"/>
                      <a:pt x="2" y="0"/>
                      <a:pt x="11" y="3"/>
                    </a:cubicBezTo>
                    <a:cubicBezTo>
                      <a:pt x="16" y="10"/>
                      <a:pt x="20" y="23"/>
                      <a:pt x="7" y="19"/>
                    </a:cubicBezTo>
                    <a:cubicBezTo>
                      <a:pt x="6" y="17"/>
                      <a:pt x="3" y="13"/>
                      <a:pt x="3" y="1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06" name="Freeform 178"/>
              <p:cNvSpPr>
                <a:spLocks/>
              </p:cNvSpPr>
              <p:nvPr userDrawn="1"/>
            </p:nvSpPr>
            <p:spPr bwMode="ltGray">
              <a:xfrm>
                <a:off x="2909" y="908"/>
                <a:ext cx="31" cy="34"/>
              </a:xfrm>
              <a:custGeom>
                <a:avLst/>
                <a:gdLst>
                  <a:gd name="T0" fmla="*/ 16 w 30"/>
                  <a:gd name="T1" fmla="*/ 33 h 42"/>
                  <a:gd name="T2" fmla="*/ 8 w 30"/>
                  <a:gd name="T3" fmla="*/ 21 h 42"/>
                  <a:gd name="T4" fmla="*/ 0 w 30"/>
                  <a:gd name="T5" fmla="*/ 9 h 42"/>
                  <a:gd name="T6" fmla="*/ 16 w 30"/>
                  <a:gd name="T7" fmla="*/ 3 h 42"/>
                  <a:gd name="T8" fmla="*/ 30 w 30"/>
                  <a:gd name="T9" fmla="*/ 23 h 42"/>
                  <a:gd name="T10" fmla="*/ 28 w 30"/>
                  <a:gd name="T11" fmla="*/ 31 h 42"/>
                  <a:gd name="T12" fmla="*/ 16 w 30"/>
                  <a:gd name="T13" fmla="*/ 3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42">
                    <a:moveTo>
                      <a:pt x="16" y="33"/>
                    </a:moveTo>
                    <a:cubicBezTo>
                      <a:pt x="3" y="20"/>
                      <a:pt x="15" y="34"/>
                      <a:pt x="8" y="21"/>
                    </a:cubicBezTo>
                    <a:cubicBezTo>
                      <a:pt x="6" y="17"/>
                      <a:pt x="0" y="9"/>
                      <a:pt x="0" y="9"/>
                    </a:cubicBezTo>
                    <a:cubicBezTo>
                      <a:pt x="5" y="1"/>
                      <a:pt x="7" y="0"/>
                      <a:pt x="16" y="3"/>
                    </a:cubicBezTo>
                    <a:cubicBezTo>
                      <a:pt x="25" y="16"/>
                      <a:pt x="10" y="16"/>
                      <a:pt x="30" y="23"/>
                    </a:cubicBezTo>
                    <a:cubicBezTo>
                      <a:pt x="29" y="26"/>
                      <a:pt x="30" y="29"/>
                      <a:pt x="28" y="31"/>
                    </a:cubicBezTo>
                    <a:cubicBezTo>
                      <a:pt x="15" y="42"/>
                      <a:pt x="16" y="38"/>
                      <a:pt x="16" y="3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07" name="Freeform 179"/>
              <p:cNvSpPr>
                <a:spLocks/>
              </p:cNvSpPr>
              <p:nvPr userDrawn="1"/>
            </p:nvSpPr>
            <p:spPr bwMode="ltGray">
              <a:xfrm>
                <a:off x="2551" y="940"/>
                <a:ext cx="25" cy="12"/>
              </a:xfrm>
              <a:custGeom>
                <a:avLst/>
                <a:gdLst>
                  <a:gd name="T0" fmla="*/ 15 w 25"/>
                  <a:gd name="T1" fmla="*/ 16 h 16"/>
                  <a:gd name="T2" fmla="*/ 3 w 25"/>
                  <a:gd name="T3" fmla="*/ 8 h 16"/>
                  <a:gd name="T4" fmla="*/ 15 w 25"/>
                  <a:gd name="T5" fmla="*/ 0 h 16"/>
                  <a:gd name="T6" fmla="*/ 15 w 25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16">
                    <a:moveTo>
                      <a:pt x="15" y="16"/>
                    </a:moveTo>
                    <a:cubicBezTo>
                      <a:pt x="10" y="15"/>
                      <a:pt x="0" y="12"/>
                      <a:pt x="3" y="8"/>
                    </a:cubicBezTo>
                    <a:cubicBezTo>
                      <a:pt x="6" y="4"/>
                      <a:pt x="15" y="0"/>
                      <a:pt x="15" y="0"/>
                    </a:cubicBezTo>
                    <a:cubicBezTo>
                      <a:pt x="17" y="3"/>
                      <a:pt x="25" y="16"/>
                      <a:pt x="15" y="1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08" name="Freeform 180"/>
              <p:cNvSpPr>
                <a:spLocks/>
              </p:cNvSpPr>
              <p:nvPr userDrawn="1"/>
            </p:nvSpPr>
            <p:spPr bwMode="ltGray">
              <a:xfrm>
                <a:off x="2443" y="954"/>
                <a:ext cx="65" cy="39"/>
              </a:xfrm>
              <a:custGeom>
                <a:avLst/>
                <a:gdLst>
                  <a:gd name="T0" fmla="*/ 14 w 65"/>
                  <a:gd name="T1" fmla="*/ 24 h 46"/>
                  <a:gd name="T2" fmla="*/ 30 w 65"/>
                  <a:gd name="T3" fmla="*/ 4 h 46"/>
                  <a:gd name="T4" fmla="*/ 42 w 65"/>
                  <a:gd name="T5" fmla="*/ 0 h 46"/>
                  <a:gd name="T6" fmla="*/ 58 w 65"/>
                  <a:gd name="T7" fmla="*/ 12 h 46"/>
                  <a:gd name="T8" fmla="*/ 32 w 65"/>
                  <a:gd name="T9" fmla="*/ 26 h 46"/>
                  <a:gd name="T10" fmla="*/ 12 w 65"/>
                  <a:gd name="T11" fmla="*/ 46 h 46"/>
                  <a:gd name="T12" fmla="*/ 8 w 65"/>
                  <a:gd name="T13" fmla="*/ 20 h 46"/>
                  <a:gd name="T14" fmla="*/ 12 w 65"/>
                  <a:gd name="T15" fmla="*/ 14 h 46"/>
                  <a:gd name="T16" fmla="*/ 14 w 65"/>
                  <a:gd name="T17" fmla="*/ 2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46">
                    <a:moveTo>
                      <a:pt x="14" y="24"/>
                    </a:moveTo>
                    <a:cubicBezTo>
                      <a:pt x="18" y="13"/>
                      <a:pt x="16" y="9"/>
                      <a:pt x="30" y="4"/>
                    </a:cubicBezTo>
                    <a:cubicBezTo>
                      <a:pt x="34" y="3"/>
                      <a:pt x="42" y="0"/>
                      <a:pt x="42" y="0"/>
                    </a:cubicBezTo>
                    <a:cubicBezTo>
                      <a:pt x="50" y="1"/>
                      <a:pt x="65" y="0"/>
                      <a:pt x="58" y="12"/>
                    </a:cubicBezTo>
                    <a:cubicBezTo>
                      <a:pt x="53" y="21"/>
                      <a:pt x="40" y="21"/>
                      <a:pt x="32" y="26"/>
                    </a:cubicBezTo>
                    <a:cubicBezTo>
                      <a:pt x="26" y="35"/>
                      <a:pt x="23" y="42"/>
                      <a:pt x="12" y="46"/>
                    </a:cubicBezTo>
                    <a:cubicBezTo>
                      <a:pt x="0" y="42"/>
                      <a:pt x="5" y="30"/>
                      <a:pt x="8" y="20"/>
                    </a:cubicBezTo>
                    <a:cubicBezTo>
                      <a:pt x="9" y="18"/>
                      <a:pt x="10" y="13"/>
                      <a:pt x="12" y="14"/>
                    </a:cubicBezTo>
                    <a:cubicBezTo>
                      <a:pt x="15" y="16"/>
                      <a:pt x="13" y="21"/>
                      <a:pt x="14" y="2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09" name="Freeform 181"/>
              <p:cNvSpPr>
                <a:spLocks/>
              </p:cNvSpPr>
              <p:nvPr userDrawn="1"/>
            </p:nvSpPr>
            <p:spPr bwMode="ltGray">
              <a:xfrm>
                <a:off x="2375" y="952"/>
                <a:ext cx="68" cy="39"/>
              </a:xfrm>
              <a:custGeom>
                <a:avLst/>
                <a:gdLst>
                  <a:gd name="T0" fmla="*/ 0 w 69"/>
                  <a:gd name="T1" fmla="*/ 31 h 47"/>
                  <a:gd name="T2" fmla="*/ 18 w 69"/>
                  <a:gd name="T3" fmla="*/ 25 h 47"/>
                  <a:gd name="T4" fmla="*/ 52 w 69"/>
                  <a:gd name="T5" fmla="*/ 1 h 47"/>
                  <a:gd name="T6" fmla="*/ 64 w 69"/>
                  <a:gd name="T7" fmla="*/ 3 h 47"/>
                  <a:gd name="T8" fmla="*/ 50 w 69"/>
                  <a:gd name="T9" fmla="*/ 19 h 47"/>
                  <a:gd name="T10" fmla="*/ 28 w 69"/>
                  <a:gd name="T11" fmla="*/ 33 h 47"/>
                  <a:gd name="T12" fmla="*/ 22 w 69"/>
                  <a:gd name="T13" fmla="*/ 47 h 47"/>
                  <a:gd name="T14" fmla="*/ 16 w 69"/>
                  <a:gd name="T15" fmla="*/ 45 h 47"/>
                  <a:gd name="T16" fmla="*/ 12 w 69"/>
                  <a:gd name="T17" fmla="*/ 39 h 47"/>
                  <a:gd name="T18" fmla="*/ 0 w 69"/>
                  <a:gd name="T19" fmla="*/ 35 h 47"/>
                  <a:gd name="T20" fmla="*/ 0 w 69"/>
                  <a:gd name="T21" fmla="*/ 3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47">
                    <a:moveTo>
                      <a:pt x="0" y="31"/>
                    </a:moveTo>
                    <a:cubicBezTo>
                      <a:pt x="7" y="24"/>
                      <a:pt x="9" y="22"/>
                      <a:pt x="18" y="25"/>
                    </a:cubicBezTo>
                    <a:cubicBezTo>
                      <a:pt x="25" y="4"/>
                      <a:pt x="36" y="12"/>
                      <a:pt x="52" y="1"/>
                    </a:cubicBezTo>
                    <a:cubicBezTo>
                      <a:pt x="56" y="2"/>
                      <a:pt x="61" y="0"/>
                      <a:pt x="64" y="3"/>
                    </a:cubicBezTo>
                    <a:cubicBezTo>
                      <a:pt x="69" y="8"/>
                      <a:pt x="50" y="19"/>
                      <a:pt x="50" y="19"/>
                    </a:cubicBezTo>
                    <a:cubicBezTo>
                      <a:pt x="46" y="31"/>
                      <a:pt x="35" y="22"/>
                      <a:pt x="28" y="33"/>
                    </a:cubicBezTo>
                    <a:cubicBezTo>
                      <a:pt x="31" y="41"/>
                      <a:pt x="31" y="44"/>
                      <a:pt x="22" y="47"/>
                    </a:cubicBezTo>
                    <a:cubicBezTo>
                      <a:pt x="20" y="46"/>
                      <a:pt x="18" y="46"/>
                      <a:pt x="16" y="45"/>
                    </a:cubicBezTo>
                    <a:cubicBezTo>
                      <a:pt x="14" y="43"/>
                      <a:pt x="14" y="40"/>
                      <a:pt x="12" y="39"/>
                    </a:cubicBezTo>
                    <a:cubicBezTo>
                      <a:pt x="8" y="37"/>
                      <a:pt x="0" y="35"/>
                      <a:pt x="0" y="35"/>
                    </a:cubicBezTo>
                    <a:cubicBezTo>
                      <a:pt x="2" y="26"/>
                      <a:pt x="3" y="25"/>
                      <a:pt x="0" y="3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0" name="Freeform 182"/>
              <p:cNvSpPr>
                <a:spLocks/>
              </p:cNvSpPr>
              <p:nvPr userDrawn="1"/>
            </p:nvSpPr>
            <p:spPr bwMode="ltGray">
              <a:xfrm>
                <a:off x="2007" y="739"/>
                <a:ext cx="354" cy="228"/>
              </a:xfrm>
              <a:custGeom>
                <a:avLst/>
                <a:gdLst>
                  <a:gd name="T0" fmla="*/ 10 w 355"/>
                  <a:gd name="T1" fmla="*/ 4 h 277"/>
                  <a:gd name="T2" fmla="*/ 36 w 355"/>
                  <a:gd name="T3" fmla="*/ 18 h 277"/>
                  <a:gd name="T4" fmla="*/ 46 w 355"/>
                  <a:gd name="T5" fmla="*/ 30 h 277"/>
                  <a:gd name="T6" fmla="*/ 76 w 355"/>
                  <a:gd name="T7" fmla="*/ 52 h 277"/>
                  <a:gd name="T8" fmla="*/ 92 w 355"/>
                  <a:gd name="T9" fmla="*/ 66 h 277"/>
                  <a:gd name="T10" fmla="*/ 122 w 355"/>
                  <a:gd name="T11" fmla="*/ 98 h 277"/>
                  <a:gd name="T12" fmla="*/ 136 w 355"/>
                  <a:gd name="T13" fmla="*/ 128 h 277"/>
                  <a:gd name="T14" fmla="*/ 148 w 355"/>
                  <a:gd name="T15" fmla="*/ 132 h 277"/>
                  <a:gd name="T16" fmla="*/ 154 w 355"/>
                  <a:gd name="T17" fmla="*/ 150 h 277"/>
                  <a:gd name="T18" fmla="*/ 176 w 355"/>
                  <a:gd name="T19" fmla="*/ 152 h 277"/>
                  <a:gd name="T20" fmla="*/ 170 w 355"/>
                  <a:gd name="T21" fmla="*/ 196 h 277"/>
                  <a:gd name="T22" fmla="*/ 180 w 355"/>
                  <a:gd name="T23" fmla="*/ 224 h 277"/>
                  <a:gd name="T24" fmla="*/ 198 w 355"/>
                  <a:gd name="T25" fmla="*/ 232 h 277"/>
                  <a:gd name="T26" fmla="*/ 216 w 355"/>
                  <a:gd name="T27" fmla="*/ 234 h 277"/>
                  <a:gd name="T28" fmla="*/ 236 w 355"/>
                  <a:gd name="T29" fmla="*/ 242 h 277"/>
                  <a:gd name="T30" fmla="*/ 254 w 355"/>
                  <a:gd name="T31" fmla="*/ 236 h 277"/>
                  <a:gd name="T32" fmla="*/ 272 w 355"/>
                  <a:gd name="T33" fmla="*/ 248 h 277"/>
                  <a:gd name="T34" fmla="*/ 296 w 355"/>
                  <a:gd name="T35" fmla="*/ 256 h 277"/>
                  <a:gd name="T36" fmla="*/ 314 w 355"/>
                  <a:gd name="T37" fmla="*/ 264 h 277"/>
                  <a:gd name="T38" fmla="*/ 352 w 355"/>
                  <a:gd name="T39" fmla="*/ 266 h 277"/>
                  <a:gd name="T40" fmla="*/ 342 w 355"/>
                  <a:gd name="T41" fmla="*/ 274 h 277"/>
                  <a:gd name="T42" fmla="*/ 322 w 355"/>
                  <a:gd name="T43" fmla="*/ 272 h 277"/>
                  <a:gd name="T44" fmla="*/ 300 w 355"/>
                  <a:gd name="T45" fmla="*/ 270 h 277"/>
                  <a:gd name="T46" fmla="*/ 288 w 355"/>
                  <a:gd name="T47" fmla="*/ 266 h 277"/>
                  <a:gd name="T48" fmla="*/ 252 w 355"/>
                  <a:gd name="T49" fmla="*/ 264 h 277"/>
                  <a:gd name="T50" fmla="*/ 234 w 355"/>
                  <a:gd name="T51" fmla="*/ 260 h 277"/>
                  <a:gd name="T52" fmla="*/ 172 w 355"/>
                  <a:gd name="T53" fmla="*/ 242 h 277"/>
                  <a:gd name="T54" fmla="*/ 160 w 355"/>
                  <a:gd name="T55" fmla="*/ 216 h 277"/>
                  <a:gd name="T56" fmla="*/ 126 w 355"/>
                  <a:gd name="T57" fmla="*/ 200 h 277"/>
                  <a:gd name="T58" fmla="*/ 108 w 355"/>
                  <a:gd name="T59" fmla="*/ 186 h 277"/>
                  <a:gd name="T60" fmla="*/ 94 w 355"/>
                  <a:gd name="T61" fmla="*/ 158 h 277"/>
                  <a:gd name="T62" fmla="*/ 68 w 355"/>
                  <a:gd name="T63" fmla="*/ 108 h 277"/>
                  <a:gd name="T64" fmla="*/ 64 w 355"/>
                  <a:gd name="T65" fmla="*/ 102 h 277"/>
                  <a:gd name="T66" fmla="*/ 58 w 355"/>
                  <a:gd name="T67" fmla="*/ 100 h 277"/>
                  <a:gd name="T68" fmla="*/ 54 w 355"/>
                  <a:gd name="T69" fmla="*/ 88 h 277"/>
                  <a:gd name="T70" fmla="*/ 38 w 355"/>
                  <a:gd name="T71" fmla="*/ 58 h 277"/>
                  <a:gd name="T72" fmla="*/ 20 w 355"/>
                  <a:gd name="T73" fmla="*/ 40 h 277"/>
                  <a:gd name="T74" fmla="*/ 4 w 355"/>
                  <a:gd name="T75" fmla="*/ 22 h 277"/>
                  <a:gd name="T76" fmla="*/ 10 w 355"/>
                  <a:gd name="T77" fmla="*/ 2 h 277"/>
                  <a:gd name="T78" fmla="*/ 10 w 355"/>
                  <a:gd name="T79" fmla="*/ 4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5" h="277">
                    <a:moveTo>
                      <a:pt x="10" y="4"/>
                    </a:moveTo>
                    <a:cubicBezTo>
                      <a:pt x="22" y="0"/>
                      <a:pt x="24" y="14"/>
                      <a:pt x="36" y="18"/>
                    </a:cubicBezTo>
                    <a:cubicBezTo>
                      <a:pt x="37" y="19"/>
                      <a:pt x="45" y="29"/>
                      <a:pt x="46" y="30"/>
                    </a:cubicBezTo>
                    <a:cubicBezTo>
                      <a:pt x="56" y="40"/>
                      <a:pt x="67" y="38"/>
                      <a:pt x="76" y="52"/>
                    </a:cubicBezTo>
                    <a:cubicBezTo>
                      <a:pt x="80" y="58"/>
                      <a:pt x="92" y="66"/>
                      <a:pt x="92" y="66"/>
                    </a:cubicBezTo>
                    <a:cubicBezTo>
                      <a:pt x="96" y="79"/>
                      <a:pt x="112" y="88"/>
                      <a:pt x="122" y="98"/>
                    </a:cubicBezTo>
                    <a:cubicBezTo>
                      <a:pt x="124" y="105"/>
                      <a:pt x="130" y="124"/>
                      <a:pt x="136" y="128"/>
                    </a:cubicBezTo>
                    <a:cubicBezTo>
                      <a:pt x="140" y="130"/>
                      <a:pt x="148" y="132"/>
                      <a:pt x="148" y="132"/>
                    </a:cubicBezTo>
                    <a:cubicBezTo>
                      <a:pt x="150" y="138"/>
                      <a:pt x="154" y="150"/>
                      <a:pt x="154" y="150"/>
                    </a:cubicBezTo>
                    <a:cubicBezTo>
                      <a:pt x="161" y="139"/>
                      <a:pt x="168" y="144"/>
                      <a:pt x="176" y="152"/>
                    </a:cubicBezTo>
                    <a:cubicBezTo>
                      <a:pt x="174" y="167"/>
                      <a:pt x="173" y="181"/>
                      <a:pt x="170" y="196"/>
                    </a:cubicBezTo>
                    <a:cubicBezTo>
                      <a:pt x="171" y="202"/>
                      <a:pt x="174" y="220"/>
                      <a:pt x="180" y="224"/>
                    </a:cubicBezTo>
                    <a:cubicBezTo>
                      <a:pt x="185" y="228"/>
                      <a:pt x="193" y="228"/>
                      <a:pt x="198" y="232"/>
                    </a:cubicBezTo>
                    <a:cubicBezTo>
                      <a:pt x="204" y="230"/>
                      <a:pt x="216" y="234"/>
                      <a:pt x="216" y="234"/>
                    </a:cubicBezTo>
                    <a:cubicBezTo>
                      <a:pt x="223" y="241"/>
                      <a:pt x="225" y="245"/>
                      <a:pt x="236" y="242"/>
                    </a:cubicBezTo>
                    <a:cubicBezTo>
                      <a:pt x="242" y="240"/>
                      <a:pt x="254" y="236"/>
                      <a:pt x="254" y="236"/>
                    </a:cubicBezTo>
                    <a:cubicBezTo>
                      <a:pt x="260" y="240"/>
                      <a:pt x="265" y="246"/>
                      <a:pt x="272" y="248"/>
                    </a:cubicBezTo>
                    <a:cubicBezTo>
                      <a:pt x="277" y="250"/>
                      <a:pt x="291" y="252"/>
                      <a:pt x="296" y="256"/>
                    </a:cubicBezTo>
                    <a:cubicBezTo>
                      <a:pt x="301" y="260"/>
                      <a:pt x="314" y="264"/>
                      <a:pt x="314" y="264"/>
                    </a:cubicBezTo>
                    <a:cubicBezTo>
                      <a:pt x="330" y="263"/>
                      <a:pt x="338" y="261"/>
                      <a:pt x="352" y="266"/>
                    </a:cubicBezTo>
                    <a:cubicBezTo>
                      <a:pt x="355" y="275"/>
                      <a:pt x="350" y="277"/>
                      <a:pt x="342" y="274"/>
                    </a:cubicBezTo>
                    <a:cubicBezTo>
                      <a:pt x="336" y="276"/>
                      <a:pt x="322" y="272"/>
                      <a:pt x="322" y="272"/>
                    </a:cubicBezTo>
                    <a:cubicBezTo>
                      <a:pt x="314" y="275"/>
                      <a:pt x="308" y="272"/>
                      <a:pt x="300" y="270"/>
                    </a:cubicBezTo>
                    <a:cubicBezTo>
                      <a:pt x="296" y="269"/>
                      <a:pt x="288" y="266"/>
                      <a:pt x="288" y="266"/>
                    </a:cubicBezTo>
                    <a:cubicBezTo>
                      <a:pt x="276" y="270"/>
                      <a:pt x="264" y="266"/>
                      <a:pt x="252" y="264"/>
                    </a:cubicBezTo>
                    <a:cubicBezTo>
                      <a:pt x="245" y="259"/>
                      <a:pt x="242" y="257"/>
                      <a:pt x="234" y="260"/>
                    </a:cubicBezTo>
                    <a:cubicBezTo>
                      <a:pt x="211" y="252"/>
                      <a:pt x="192" y="256"/>
                      <a:pt x="172" y="242"/>
                    </a:cubicBezTo>
                    <a:cubicBezTo>
                      <a:pt x="165" y="231"/>
                      <a:pt x="176" y="221"/>
                      <a:pt x="160" y="216"/>
                    </a:cubicBezTo>
                    <a:cubicBezTo>
                      <a:pt x="154" y="233"/>
                      <a:pt x="136" y="203"/>
                      <a:pt x="126" y="200"/>
                    </a:cubicBezTo>
                    <a:cubicBezTo>
                      <a:pt x="120" y="196"/>
                      <a:pt x="114" y="190"/>
                      <a:pt x="108" y="186"/>
                    </a:cubicBezTo>
                    <a:cubicBezTo>
                      <a:pt x="104" y="175"/>
                      <a:pt x="104" y="165"/>
                      <a:pt x="94" y="158"/>
                    </a:cubicBezTo>
                    <a:cubicBezTo>
                      <a:pt x="83" y="142"/>
                      <a:pt x="85" y="119"/>
                      <a:pt x="68" y="108"/>
                    </a:cubicBezTo>
                    <a:cubicBezTo>
                      <a:pt x="67" y="106"/>
                      <a:pt x="66" y="104"/>
                      <a:pt x="64" y="102"/>
                    </a:cubicBezTo>
                    <a:cubicBezTo>
                      <a:pt x="62" y="101"/>
                      <a:pt x="59" y="102"/>
                      <a:pt x="58" y="100"/>
                    </a:cubicBezTo>
                    <a:cubicBezTo>
                      <a:pt x="56" y="97"/>
                      <a:pt x="54" y="88"/>
                      <a:pt x="54" y="88"/>
                    </a:cubicBezTo>
                    <a:cubicBezTo>
                      <a:pt x="59" y="73"/>
                      <a:pt x="52" y="61"/>
                      <a:pt x="38" y="58"/>
                    </a:cubicBezTo>
                    <a:cubicBezTo>
                      <a:pt x="32" y="49"/>
                      <a:pt x="31" y="44"/>
                      <a:pt x="20" y="40"/>
                    </a:cubicBezTo>
                    <a:cubicBezTo>
                      <a:pt x="16" y="27"/>
                      <a:pt x="16" y="26"/>
                      <a:pt x="4" y="22"/>
                    </a:cubicBezTo>
                    <a:cubicBezTo>
                      <a:pt x="1" y="13"/>
                      <a:pt x="0" y="5"/>
                      <a:pt x="10" y="2"/>
                    </a:cubicBezTo>
                    <a:cubicBezTo>
                      <a:pt x="18" y="5"/>
                      <a:pt x="18" y="4"/>
                      <a:pt x="10" y="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1" name="Freeform 183"/>
              <p:cNvSpPr>
                <a:spLocks/>
              </p:cNvSpPr>
              <p:nvPr userDrawn="1"/>
            </p:nvSpPr>
            <p:spPr bwMode="ltGray">
              <a:xfrm>
                <a:off x="2222" y="724"/>
                <a:ext cx="157" cy="167"/>
              </a:xfrm>
              <a:custGeom>
                <a:avLst/>
                <a:gdLst>
                  <a:gd name="T0" fmla="*/ 54 w 156"/>
                  <a:gd name="T1" fmla="*/ 66 h 206"/>
                  <a:gd name="T2" fmla="*/ 66 w 156"/>
                  <a:gd name="T3" fmla="*/ 58 h 206"/>
                  <a:gd name="T4" fmla="*/ 68 w 156"/>
                  <a:gd name="T5" fmla="*/ 52 h 206"/>
                  <a:gd name="T6" fmla="*/ 80 w 156"/>
                  <a:gd name="T7" fmla="*/ 44 h 206"/>
                  <a:gd name="T8" fmla="*/ 106 w 156"/>
                  <a:gd name="T9" fmla="*/ 22 h 206"/>
                  <a:gd name="T10" fmla="*/ 112 w 156"/>
                  <a:gd name="T11" fmla="*/ 4 h 206"/>
                  <a:gd name="T12" fmla="*/ 124 w 156"/>
                  <a:gd name="T13" fmla="*/ 0 h 206"/>
                  <a:gd name="T14" fmla="*/ 150 w 156"/>
                  <a:gd name="T15" fmla="*/ 28 h 206"/>
                  <a:gd name="T16" fmla="*/ 146 w 156"/>
                  <a:gd name="T17" fmla="*/ 44 h 206"/>
                  <a:gd name="T18" fmla="*/ 126 w 156"/>
                  <a:gd name="T19" fmla="*/ 64 h 206"/>
                  <a:gd name="T20" fmla="*/ 132 w 156"/>
                  <a:gd name="T21" fmla="*/ 94 h 206"/>
                  <a:gd name="T22" fmla="*/ 142 w 156"/>
                  <a:gd name="T23" fmla="*/ 110 h 206"/>
                  <a:gd name="T24" fmla="*/ 146 w 156"/>
                  <a:gd name="T25" fmla="*/ 128 h 206"/>
                  <a:gd name="T26" fmla="*/ 128 w 156"/>
                  <a:gd name="T27" fmla="*/ 128 h 206"/>
                  <a:gd name="T28" fmla="*/ 116 w 156"/>
                  <a:gd name="T29" fmla="*/ 146 h 206"/>
                  <a:gd name="T30" fmla="*/ 104 w 156"/>
                  <a:gd name="T31" fmla="*/ 156 h 206"/>
                  <a:gd name="T32" fmla="*/ 100 w 156"/>
                  <a:gd name="T33" fmla="*/ 198 h 206"/>
                  <a:gd name="T34" fmla="*/ 88 w 156"/>
                  <a:gd name="T35" fmla="*/ 202 h 206"/>
                  <a:gd name="T36" fmla="*/ 82 w 156"/>
                  <a:gd name="T37" fmla="*/ 206 h 206"/>
                  <a:gd name="T38" fmla="*/ 76 w 156"/>
                  <a:gd name="T39" fmla="*/ 202 h 206"/>
                  <a:gd name="T40" fmla="*/ 72 w 156"/>
                  <a:gd name="T41" fmla="*/ 190 h 206"/>
                  <a:gd name="T42" fmla="*/ 60 w 156"/>
                  <a:gd name="T43" fmla="*/ 186 h 206"/>
                  <a:gd name="T44" fmla="*/ 42 w 156"/>
                  <a:gd name="T45" fmla="*/ 194 h 206"/>
                  <a:gd name="T46" fmla="*/ 28 w 156"/>
                  <a:gd name="T47" fmla="*/ 186 h 206"/>
                  <a:gd name="T48" fmla="*/ 10 w 156"/>
                  <a:gd name="T49" fmla="*/ 148 h 206"/>
                  <a:gd name="T50" fmla="*/ 4 w 156"/>
                  <a:gd name="T51" fmla="*/ 130 h 206"/>
                  <a:gd name="T52" fmla="*/ 0 w 156"/>
                  <a:gd name="T53" fmla="*/ 118 h 206"/>
                  <a:gd name="T54" fmla="*/ 20 w 156"/>
                  <a:gd name="T55" fmla="*/ 96 h 206"/>
                  <a:gd name="T56" fmla="*/ 32 w 156"/>
                  <a:gd name="T57" fmla="*/ 104 h 206"/>
                  <a:gd name="T58" fmla="*/ 34 w 156"/>
                  <a:gd name="T59" fmla="*/ 80 h 206"/>
                  <a:gd name="T60" fmla="*/ 52 w 156"/>
                  <a:gd name="T61" fmla="*/ 70 h 206"/>
                  <a:gd name="T62" fmla="*/ 54 w 156"/>
                  <a:gd name="T63" fmla="*/ 6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6" h="206">
                    <a:moveTo>
                      <a:pt x="54" y="66"/>
                    </a:moveTo>
                    <a:cubicBezTo>
                      <a:pt x="58" y="63"/>
                      <a:pt x="64" y="63"/>
                      <a:pt x="66" y="58"/>
                    </a:cubicBezTo>
                    <a:cubicBezTo>
                      <a:pt x="67" y="56"/>
                      <a:pt x="67" y="53"/>
                      <a:pt x="68" y="52"/>
                    </a:cubicBezTo>
                    <a:cubicBezTo>
                      <a:pt x="71" y="49"/>
                      <a:pt x="80" y="44"/>
                      <a:pt x="80" y="44"/>
                    </a:cubicBezTo>
                    <a:cubicBezTo>
                      <a:pt x="113" y="55"/>
                      <a:pt x="85" y="29"/>
                      <a:pt x="106" y="22"/>
                    </a:cubicBezTo>
                    <a:cubicBezTo>
                      <a:pt x="110" y="17"/>
                      <a:pt x="108" y="9"/>
                      <a:pt x="112" y="4"/>
                    </a:cubicBezTo>
                    <a:cubicBezTo>
                      <a:pt x="115" y="1"/>
                      <a:pt x="124" y="0"/>
                      <a:pt x="124" y="0"/>
                    </a:cubicBezTo>
                    <a:cubicBezTo>
                      <a:pt x="138" y="14"/>
                      <a:pt x="126" y="23"/>
                      <a:pt x="150" y="28"/>
                    </a:cubicBezTo>
                    <a:cubicBezTo>
                      <a:pt x="156" y="36"/>
                      <a:pt x="154" y="39"/>
                      <a:pt x="146" y="44"/>
                    </a:cubicBezTo>
                    <a:cubicBezTo>
                      <a:pt x="141" y="52"/>
                      <a:pt x="135" y="61"/>
                      <a:pt x="126" y="64"/>
                    </a:cubicBezTo>
                    <a:cubicBezTo>
                      <a:pt x="118" y="75"/>
                      <a:pt x="128" y="83"/>
                      <a:pt x="132" y="94"/>
                    </a:cubicBezTo>
                    <a:cubicBezTo>
                      <a:pt x="129" y="103"/>
                      <a:pt x="135" y="105"/>
                      <a:pt x="142" y="110"/>
                    </a:cubicBezTo>
                    <a:cubicBezTo>
                      <a:pt x="145" y="119"/>
                      <a:pt x="141" y="120"/>
                      <a:pt x="146" y="128"/>
                    </a:cubicBezTo>
                    <a:cubicBezTo>
                      <a:pt x="142" y="139"/>
                      <a:pt x="135" y="133"/>
                      <a:pt x="128" y="128"/>
                    </a:cubicBezTo>
                    <a:cubicBezTo>
                      <a:pt x="116" y="132"/>
                      <a:pt x="122" y="136"/>
                      <a:pt x="116" y="146"/>
                    </a:cubicBezTo>
                    <a:cubicBezTo>
                      <a:pt x="113" y="151"/>
                      <a:pt x="108" y="152"/>
                      <a:pt x="104" y="156"/>
                    </a:cubicBezTo>
                    <a:cubicBezTo>
                      <a:pt x="107" y="167"/>
                      <a:pt x="112" y="191"/>
                      <a:pt x="100" y="198"/>
                    </a:cubicBezTo>
                    <a:cubicBezTo>
                      <a:pt x="96" y="200"/>
                      <a:pt x="92" y="200"/>
                      <a:pt x="88" y="202"/>
                    </a:cubicBezTo>
                    <a:cubicBezTo>
                      <a:pt x="86" y="203"/>
                      <a:pt x="84" y="205"/>
                      <a:pt x="82" y="206"/>
                    </a:cubicBezTo>
                    <a:cubicBezTo>
                      <a:pt x="80" y="205"/>
                      <a:pt x="77" y="204"/>
                      <a:pt x="76" y="202"/>
                    </a:cubicBezTo>
                    <a:cubicBezTo>
                      <a:pt x="74" y="198"/>
                      <a:pt x="76" y="191"/>
                      <a:pt x="72" y="190"/>
                    </a:cubicBezTo>
                    <a:cubicBezTo>
                      <a:pt x="68" y="189"/>
                      <a:pt x="60" y="186"/>
                      <a:pt x="60" y="186"/>
                    </a:cubicBezTo>
                    <a:cubicBezTo>
                      <a:pt x="53" y="188"/>
                      <a:pt x="49" y="192"/>
                      <a:pt x="42" y="194"/>
                    </a:cubicBezTo>
                    <a:cubicBezTo>
                      <a:pt x="34" y="189"/>
                      <a:pt x="37" y="183"/>
                      <a:pt x="28" y="186"/>
                    </a:cubicBezTo>
                    <a:cubicBezTo>
                      <a:pt x="12" y="181"/>
                      <a:pt x="19" y="161"/>
                      <a:pt x="10" y="148"/>
                    </a:cubicBezTo>
                    <a:cubicBezTo>
                      <a:pt x="5" y="121"/>
                      <a:pt x="11" y="147"/>
                      <a:pt x="4" y="130"/>
                    </a:cubicBezTo>
                    <a:cubicBezTo>
                      <a:pt x="2" y="126"/>
                      <a:pt x="0" y="118"/>
                      <a:pt x="0" y="118"/>
                    </a:cubicBezTo>
                    <a:cubicBezTo>
                      <a:pt x="2" y="95"/>
                      <a:pt x="0" y="83"/>
                      <a:pt x="20" y="96"/>
                    </a:cubicBezTo>
                    <a:cubicBezTo>
                      <a:pt x="23" y="105"/>
                      <a:pt x="23" y="110"/>
                      <a:pt x="32" y="104"/>
                    </a:cubicBezTo>
                    <a:cubicBezTo>
                      <a:pt x="35" y="95"/>
                      <a:pt x="29" y="88"/>
                      <a:pt x="34" y="80"/>
                    </a:cubicBezTo>
                    <a:cubicBezTo>
                      <a:pt x="36" y="76"/>
                      <a:pt x="48" y="73"/>
                      <a:pt x="52" y="70"/>
                    </a:cubicBezTo>
                    <a:cubicBezTo>
                      <a:pt x="57" y="63"/>
                      <a:pt x="58" y="62"/>
                      <a:pt x="54" y="6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2" name="Freeform 184"/>
              <p:cNvSpPr>
                <a:spLocks/>
              </p:cNvSpPr>
              <p:nvPr userDrawn="1"/>
            </p:nvSpPr>
            <p:spPr bwMode="ltGray">
              <a:xfrm>
                <a:off x="2375" y="800"/>
                <a:ext cx="110" cy="32"/>
              </a:xfrm>
              <a:custGeom>
                <a:avLst/>
                <a:gdLst>
                  <a:gd name="T0" fmla="*/ 4 w 109"/>
                  <a:gd name="T1" fmla="*/ 32 h 38"/>
                  <a:gd name="T2" fmla="*/ 18 w 109"/>
                  <a:gd name="T3" fmla="*/ 10 h 38"/>
                  <a:gd name="T4" fmla="*/ 46 w 109"/>
                  <a:gd name="T5" fmla="*/ 20 h 38"/>
                  <a:gd name="T6" fmla="*/ 72 w 109"/>
                  <a:gd name="T7" fmla="*/ 14 h 38"/>
                  <a:gd name="T8" fmla="*/ 90 w 109"/>
                  <a:gd name="T9" fmla="*/ 0 h 38"/>
                  <a:gd name="T10" fmla="*/ 76 w 109"/>
                  <a:gd name="T11" fmla="*/ 26 h 38"/>
                  <a:gd name="T12" fmla="*/ 60 w 109"/>
                  <a:gd name="T13" fmla="*/ 38 h 38"/>
                  <a:gd name="T14" fmla="*/ 42 w 109"/>
                  <a:gd name="T15" fmla="*/ 32 h 38"/>
                  <a:gd name="T16" fmla="*/ 14 w 109"/>
                  <a:gd name="T17" fmla="*/ 30 h 38"/>
                  <a:gd name="T18" fmla="*/ 4 w 109"/>
                  <a:gd name="T19" fmla="*/ 3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9" h="38">
                    <a:moveTo>
                      <a:pt x="4" y="32"/>
                    </a:moveTo>
                    <a:cubicBezTo>
                      <a:pt x="7" y="22"/>
                      <a:pt x="7" y="14"/>
                      <a:pt x="18" y="10"/>
                    </a:cubicBezTo>
                    <a:cubicBezTo>
                      <a:pt x="28" y="12"/>
                      <a:pt x="37" y="14"/>
                      <a:pt x="46" y="20"/>
                    </a:cubicBezTo>
                    <a:cubicBezTo>
                      <a:pt x="62" y="15"/>
                      <a:pt x="54" y="17"/>
                      <a:pt x="72" y="14"/>
                    </a:cubicBezTo>
                    <a:cubicBezTo>
                      <a:pt x="77" y="9"/>
                      <a:pt x="90" y="0"/>
                      <a:pt x="90" y="0"/>
                    </a:cubicBezTo>
                    <a:cubicBezTo>
                      <a:pt x="109" y="6"/>
                      <a:pt x="85" y="23"/>
                      <a:pt x="76" y="26"/>
                    </a:cubicBezTo>
                    <a:cubicBezTo>
                      <a:pt x="71" y="33"/>
                      <a:pt x="68" y="35"/>
                      <a:pt x="60" y="38"/>
                    </a:cubicBezTo>
                    <a:cubicBezTo>
                      <a:pt x="54" y="36"/>
                      <a:pt x="42" y="32"/>
                      <a:pt x="42" y="32"/>
                    </a:cubicBezTo>
                    <a:cubicBezTo>
                      <a:pt x="33" y="23"/>
                      <a:pt x="26" y="26"/>
                      <a:pt x="14" y="30"/>
                    </a:cubicBezTo>
                    <a:cubicBezTo>
                      <a:pt x="1" y="28"/>
                      <a:pt x="0" y="24"/>
                      <a:pt x="4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3" name="Freeform 185"/>
              <p:cNvSpPr>
                <a:spLocks/>
              </p:cNvSpPr>
              <p:nvPr userDrawn="1"/>
            </p:nvSpPr>
            <p:spPr bwMode="ltGray">
              <a:xfrm>
                <a:off x="2370" y="839"/>
                <a:ext cx="75" cy="84"/>
              </a:xfrm>
              <a:custGeom>
                <a:avLst/>
                <a:gdLst>
                  <a:gd name="T0" fmla="*/ 8 w 76"/>
                  <a:gd name="T1" fmla="*/ 18 h 104"/>
                  <a:gd name="T2" fmla="*/ 18 w 76"/>
                  <a:gd name="T3" fmla="*/ 0 h 104"/>
                  <a:gd name="T4" fmla="*/ 34 w 76"/>
                  <a:gd name="T5" fmla="*/ 18 h 104"/>
                  <a:gd name="T6" fmla="*/ 62 w 76"/>
                  <a:gd name="T7" fmla="*/ 4 h 104"/>
                  <a:gd name="T8" fmla="*/ 46 w 76"/>
                  <a:gd name="T9" fmla="*/ 34 h 104"/>
                  <a:gd name="T10" fmla="*/ 54 w 76"/>
                  <a:gd name="T11" fmla="*/ 48 h 104"/>
                  <a:gd name="T12" fmla="*/ 58 w 76"/>
                  <a:gd name="T13" fmla="*/ 60 h 104"/>
                  <a:gd name="T14" fmla="*/ 46 w 76"/>
                  <a:gd name="T15" fmla="*/ 74 h 104"/>
                  <a:gd name="T16" fmla="*/ 34 w 76"/>
                  <a:gd name="T17" fmla="*/ 60 h 104"/>
                  <a:gd name="T18" fmla="*/ 22 w 76"/>
                  <a:gd name="T19" fmla="*/ 48 h 104"/>
                  <a:gd name="T20" fmla="*/ 28 w 76"/>
                  <a:gd name="T21" fmla="*/ 68 h 104"/>
                  <a:gd name="T22" fmla="*/ 30 w 76"/>
                  <a:gd name="T23" fmla="*/ 74 h 104"/>
                  <a:gd name="T24" fmla="*/ 20 w 76"/>
                  <a:gd name="T25" fmla="*/ 104 h 104"/>
                  <a:gd name="T26" fmla="*/ 12 w 76"/>
                  <a:gd name="T27" fmla="*/ 102 h 104"/>
                  <a:gd name="T28" fmla="*/ 8 w 76"/>
                  <a:gd name="T29" fmla="*/ 90 h 104"/>
                  <a:gd name="T30" fmla="*/ 0 w 76"/>
                  <a:gd name="T31" fmla="*/ 54 h 104"/>
                  <a:gd name="T32" fmla="*/ 2 w 76"/>
                  <a:gd name="T33" fmla="*/ 30 h 104"/>
                  <a:gd name="T34" fmla="*/ 8 w 76"/>
                  <a:gd name="T35" fmla="*/ 1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6" h="104">
                    <a:moveTo>
                      <a:pt x="8" y="18"/>
                    </a:moveTo>
                    <a:cubicBezTo>
                      <a:pt x="10" y="8"/>
                      <a:pt x="9" y="3"/>
                      <a:pt x="18" y="0"/>
                    </a:cubicBezTo>
                    <a:cubicBezTo>
                      <a:pt x="28" y="3"/>
                      <a:pt x="25" y="12"/>
                      <a:pt x="34" y="18"/>
                    </a:cubicBezTo>
                    <a:cubicBezTo>
                      <a:pt x="46" y="16"/>
                      <a:pt x="51" y="8"/>
                      <a:pt x="62" y="4"/>
                    </a:cubicBezTo>
                    <a:cubicBezTo>
                      <a:pt x="76" y="9"/>
                      <a:pt x="56" y="31"/>
                      <a:pt x="46" y="34"/>
                    </a:cubicBezTo>
                    <a:cubicBezTo>
                      <a:pt x="51" y="56"/>
                      <a:pt x="43" y="29"/>
                      <a:pt x="54" y="48"/>
                    </a:cubicBezTo>
                    <a:cubicBezTo>
                      <a:pt x="56" y="52"/>
                      <a:pt x="58" y="60"/>
                      <a:pt x="58" y="60"/>
                    </a:cubicBezTo>
                    <a:cubicBezTo>
                      <a:pt x="55" y="68"/>
                      <a:pt x="54" y="71"/>
                      <a:pt x="46" y="74"/>
                    </a:cubicBezTo>
                    <a:cubicBezTo>
                      <a:pt x="38" y="71"/>
                      <a:pt x="37" y="68"/>
                      <a:pt x="34" y="60"/>
                    </a:cubicBezTo>
                    <a:cubicBezTo>
                      <a:pt x="33" y="50"/>
                      <a:pt x="32" y="33"/>
                      <a:pt x="22" y="48"/>
                    </a:cubicBezTo>
                    <a:cubicBezTo>
                      <a:pt x="25" y="60"/>
                      <a:pt x="23" y="53"/>
                      <a:pt x="28" y="68"/>
                    </a:cubicBezTo>
                    <a:cubicBezTo>
                      <a:pt x="29" y="70"/>
                      <a:pt x="30" y="74"/>
                      <a:pt x="30" y="74"/>
                    </a:cubicBezTo>
                    <a:cubicBezTo>
                      <a:pt x="24" y="84"/>
                      <a:pt x="22" y="93"/>
                      <a:pt x="20" y="104"/>
                    </a:cubicBezTo>
                    <a:cubicBezTo>
                      <a:pt x="17" y="103"/>
                      <a:pt x="14" y="104"/>
                      <a:pt x="12" y="102"/>
                    </a:cubicBezTo>
                    <a:cubicBezTo>
                      <a:pt x="9" y="99"/>
                      <a:pt x="8" y="90"/>
                      <a:pt x="8" y="90"/>
                    </a:cubicBezTo>
                    <a:cubicBezTo>
                      <a:pt x="13" y="75"/>
                      <a:pt x="14" y="64"/>
                      <a:pt x="0" y="54"/>
                    </a:cubicBezTo>
                    <a:cubicBezTo>
                      <a:pt x="1" y="46"/>
                      <a:pt x="1" y="38"/>
                      <a:pt x="2" y="30"/>
                    </a:cubicBezTo>
                    <a:cubicBezTo>
                      <a:pt x="2" y="27"/>
                      <a:pt x="13" y="2"/>
                      <a:pt x="8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4" name="Freeform 186"/>
              <p:cNvSpPr>
                <a:spLocks/>
              </p:cNvSpPr>
              <p:nvPr userDrawn="1"/>
            </p:nvSpPr>
            <p:spPr bwMode="ltGray">
              <a:xfrm>
                <a:off x="2497" y="793"/>
                <a:ext cx="37" cy="49"/>
              </a:xfrm>
              <a:custGeom>
                <a:avLst/>
                <a:gdLst>
                  <a:gd name="T0" fmla="*/ 3 w 37"/>
                  <a:gd name="T1" fmla="*/ 28 h 61"/>
                  <a:gd name="T2" fmla="*/ 13 w 37"/>
                  <a:gd name="T3" fmla="*/ 0 h 61"/>
                  <a:gd name="T4" fmla="*/ 15 w 37"/>
                  <a:gd name="T5" fmla="*/ 28 h 61"/>
                  <a:gd name="T6" fmla="*/ 37 w 37"/>
                  <a:gd name="T7" fmla="*/ 38 h 61"/>
                  <a:gd name="T8" fmla="*/ 19 w 37"/>
                  <a:gd name="T9" fmla="*/ 44 h 61"/>
                  <a:gd name="T10" fmla="*/ 5 w 37"/>
                  <a:gd name="T11" fmla="*/ 58 h 61"/>
                  <a:gd name="T12" fmla="*/ 1 w 37"/>
                  <a:gd name="T13" fmla="*/ 34 h 61"/>
                  <a:gd name="T14" fmla="*/ 3 w 37"/>
                  <a:gd name="T15" fmla="*/ 2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61">
                    <a:moveTo>
                      <a:pt x="3" y="28"/>
                    </a:moveTo>
                    <a:cubicBezTo>
                      <a:pt x="5" y="14"/>
                      <a:pt x="2" y="7"/>
                      <a:pt x="13" y="0"/>
                    </a:cubicBezTo>
                    <a:cubicBezTo>
                      <a:pt x="26" y="9"/>
                      <a:pt x="23" y="17"/>
                      <a:pt x="15" y="28"/>
                    </a:cubicBezTo>
                    <a:cubicBezTo>
                      <a:pt x="25" y="31"/>
                      <a:pt x="33" y="27"/>
                      <a:pt x="37" y="38"/>
                    </a:cubicBezTo>
                    <a:cubicBezTo>
                      <a:pt x="30" y="45"/>
                      <a:pt x="28" y="47"/>
                      <a:pt x="19" y="44"/>
                    </a:cubicBezTo>
                    <a:cubicBezTo>
                      <a:pt x="13" y="54"/>
                      <a:pt x="18" y="61"/>
                      <a:pt x="5" y="58"/>
                    </a:cubicBezTo>
                    <a:cubicBezTo>
                      <a:pt x="0" y="50"/>
                      <a:pt x="3" y="44"/>
                      <a:pt x="1" y="34"/>
                    </a:cubicBezTo>
                    <a:cubicBezTo>
                      <a:pt x="2" y="32"/>
                      <a:pt x="3" y="28"/>
                      <a:pt x="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5" name="Freeform 187"/>
              <p:cNvSpPr>
                <a:spLocks/>
              </p:cNvSpPr>
              <p:nvPr userDrawn="1"/>
            </p:nvSpPr>
            <p:spPr bwMode="ltGray">
              <a:xfrm>
                <a:off x="2506" y="869"/>
                <a:ext cx="47" cy="24"/>
              </a:xfrm>
              <a:custGeom>
                <a:avLst/>
                <a:gdLst>
                  <a:gd name="T0" fmla="*/ 7 w 49"/>
                  <a:gd name="T1" fmla="*/ 0 h 29"/>
                  <a:gd name="T2" fmla="*/ 29 w 49"/>
                  <a:gd name="T3" fmla="*/ 0 h 29"/>
                  <a:gd name="T4" fmla="*/ 49 w 49"/>
                  <a:gd name="T5" fmla="*/ 16 h 29"/>
                  <a:gd name="T6" fmla="*/ 35 w 49"/>
                  <a:gd name="T7" fmla="*/ 14 h 29"/>
                  <a:gd name="T8" fmla="*/ 3 w 49"/>
                  <a:gd name="T9" fmla="*/ 16 h 29"/>
                  <a:gd name="T10" fmla="*/ 7 w 49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29">
                    <a:moveTo>
                      <a:pt x="7" y="0"/>
                    </a:moveTo>
                    <a:cubicBezTo>
                      <a:pt x="15" y="6"/>
                      <a:pt x="19" y="2"/>
                      <a:pt x="29" y="0"/>
                    </a:cubicBezTo>
                    <a:cubicBezTo>
                      <a:pt x="45" y="5"/>
                      <a:pt x="40" y="3"/>
                      <a:pt x="49" y="16"/>
                    </a:cubicBezTo>
                    <a:cubicBezTo>
                      <a:pt x="46" y="29"/>
                      <a:pt x="42" y="21"/>
                      <a:pt x="35" y="14"/>
                    </a:cubicBezTo>
                    <a:cubicBezTo>
                      <a:pt x="26" y="15"/>
                      <a:pt x="12" y="19"/>
                      <a:pt x="3" y="16"/>
                    </a:cubicBezTo>
                    <a:cubicBezTo>
                      <a:pt x="0" y="6"/>
                      <a:pt x="7" y="10"/>
                      <a:pt x="7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6" name="Freeform 188"/>
              <p:cNvSpPr>
                <a:spLocks/>
              </p:cNvSpPr>
              <p:nvPr userDrawn="1"/>
            </p:nvSpPr>
            <p:spPr bwMode="ltGray">
              <a:xfrm>
                <a:off x="2555" y="832"/>
                <a:ext cx="61" cy="42"/>
              </a:xfrm>
              <a:custGeom>
                <a:avLst/>
                <a:gdLst>
                  <a:gd name="T0" fmla="*/ 21 w 61"/>
                  <a:gd name="T1" fmla="*/ 38 h 48"/>
                  <a:gd name="T2" fmla="*/ 15 w 61"/>
                  <a:gd name="T3" fmla="*/ 26 h 48"/>
                  <a:gd name="T4" fmla="*/ 3 w 61"/>
                  <a:gd name="T5" fmla="*/ 22 h 48"/>
                  <a:gd name="T6" fmla="*/ 13 w 61"/>
                  <a:gd name="T7" fmla="*/ 8 h 48"/>
                  <a:gd name="T8" fmla="*/ 25 w 61"/>
                  <a:gd name="T9" fmla="*/ 0 h 48"/>
                  <a:gd name="T10" fmla="*/ 49 w 61"/>
                  <a:gd name="T11" fmla="*/ 10 h 48"/>
                  <a:gd name="T12" fmla="*/ 53 w 61"/>
                  <a:gd name="T13" fmla="*/ 20 h 48"/>
                  <a:gd name="T14" fmla="*/ 61 w 61"/>
                  <a:gd name="T15" fmla="*/ 32 h 48"/>
                  <a:gd name="T16" fmla="*/ 41 w 61"/>
                  <a:gd name="T17" fmla="*/ 38 h 48"/>
                  <a:gd name="T18" fmla="*/ 23 w 61"/>
                  <a:gd name="T19" fmla="*/ 44 h 48"/>
                  <a:gd name="T20" fmla="*/ 21 w 61"/>
                  <a:gd name="T21" fmla="*/ 3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1" h="48">
                    <a:moveTo>
                      <a:pt x="21" y="38"/>
                    </a:moveTo>
                    <a:cubicBezTo>
                      <a:pt x="19" y="34"/>
                      <a:pt x="19" y="29"/>
                      <a:pt x="15" y="26"/>
                    </a:cubicBezTo>
                    <a:cubicBezTo>
                      <a:pt x="12" y="24"/>
                      <a:pt x="3" y="22"/>
                      <a:pt x="3" y="22"/>
                    </a:cubicBezTo>
                    <a:cubicBezTo>
                      <a:pt x="0" y="12"/>
                      <a:pt x="5" y="12"/>
                      <a:pt x="13" y="8"/>
                    </a:cubicBezTo>
                    <a:cubicBezTo>
                      <a:pt x="17" y="6"/>
                      <a:pt x="25" y="0"/>
                      <a:pt x="25" y="0"/>
                    </a:cubicBezTo>
                    <a:cubicBezTo>
                      <a:pt x="37" y="2"/>
                      <a:pt x="41" y="2"/>
                      <a:pt x="49" y="10"/>
                    </a:cubicBezTo>
                    <a:cubicBezTo>
                      <a:pt x="45" y="21"/>
                      <a:pt x="46" y="12"/>
                      <a:pt x="53" y="20"/>
                    </a:cubicBezTo>
                    <a:cubicBezTo>
                      <a:pt x="56" y="24"/>
                      <a:pt x="61" y="32"/>
                      <a:pt x="61" y="32"/>
                    </a:cubicBezTo>
                    <a:cubicBezTo>
                      <a:pt x="56" y="47"/>
                      <a:pt x="53" y="42"/>
                      <a:pt x="41" y="38"/>
                    </a:cubicBezTo>
                    <a:cubicBezTo>
                      <a:pt x="27" y="47"/>
                      <a:pt x="34" y="48"/>
                      <a:pt x="23" y="44"/>
                    </a:cubicBezTo>
                    <a:cubicBezTo>
                      <a:pt x="22" y="42"/>
                      <a:pt x="21" y="38"/>
                      <a:pt x="21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7" name="Freeform 189"/>
              <p:cNvSpPr>
                <a:spLocks/>
              </p:cNvSpPr>
              <p:nvPr userDrawn="1"/>
            </p:nvSpPr>
            <p:spPr bwMode="ltGray">
              <a:xfrm>
                <a:off x="2572" y="852"/>
                <a:ext cx="286" cy="149"/>
              </a:xfrm>
              <a:custGeom>
                <a:avLst/>
                <a:gdLst>
                  <a:gd name="T0" fmla="*/ 46 w 286"/>
                  <a:gd name="T1" fmla="*/ 28 h 182"/>
                  <a:gd name="T2" fmla="*/ 36 w 286"/>
                  <a:gd name="T3" fmla="*/ 14 h 182"/>
                  <a:gd name="T4" fmla="*/ 26 w 286"/>
                  <a:gd name="T5" fmla="*/ 30 h 182"/>
                  <a:gd name="T6" fmla="*/ 0 w 286"/>
                  <a:gd name="T7" fmla="*/ 24 h 182"/>
                  <a:gd name="T8" fmla="*/ 10 w 286"/>
                  <a:gd name="T9" fmla="*/ 42 h 182"/>
                  <a:gd name="T10" fmla="*/ 16 w 286"/>
                  <a:gd name="T11" fmla="*/ 62 h 182"/>
                  <a:gd name="T12" fmla="*/ 24 w 286"/>
                  <a:gd name="T13" fmla="*/ 48 h 182"/>
                  <a:gd name="T14" fmla="*/ 30 w 286"/>
                  <a:gd name="T15" fmla="*/ 44 h 182"/>
                  <a:gd name="T16" fmla="*/ 48 w 286"/>
                  <a:gd name="T17" fmla="*/ 56 h 182"/>
                  <a:gd name="T18" fmla="*/ 70 w 286"/>
                  <a:gd name="T19" fmla="*/ 62 h 182"/>
                  <a:gd name="T20" fmla="*/ 88 w 286"/>
                  <a:gd name="T21" fmla="*/ 72 h 182"/>
                  <a:gd name="T22" fmla="*/ 106 w 286"/>
                  <a:gd name="T23" fmla="*/ 102 h 182"/>
                  <a:gd name="T24" fmla="*/ 104 w 286"/>
                  <a:gd name="T25" fmla="*/ 122 h 182"/>
                  <a:gd name="T26" fmla="*/ 98 w 286"/>
                  <a:gd name="T27" fmla="*/ 134 h 182"/>
                  <a:gd name="T28" fmla="*/ 122 w 286"/>
                  <a:gd name="T29" fmla="*/ 128 h 182"/>
                  <a:gd name="T30" fmla="*/ 140 w 286"/>
                  <a:gd name="T31" fmla="*/ 140 h 182"/>
                  <a:gd name="T32" fmla="*/ 168 w 286"/>
                  <a:gd name="T33" fmla="*/ 148 h 182"/>
                  <a:gd name="T34" fmla="*/ 174 w 286"/>
                  <a:gd name="T35" fmla="*/ 146 h 182"/>
                  <a:gd name="T36" fmla="*/ 168 w 286"/>
                  <a:gd name="T37" fmla="*/ 134 h 182"/>
                  <a:gd name="T38" fmla="*/ 178 w 286"/>
                  <a:gd name="T39" fmla="*/ 136 h 182"/>
                  <a:gd name="T40" fmla="*/ 186 w 286"/>
                  <a:gd name="T41" fmla="*/ 118 h 182"/>
                  <a:gd name="T42" fmla="*/ 202 w 286"/>
                  <a:gd name="T43" fmla="*/ 122 h 182"/>
                  <a:gd name="T44" fmla="*/ 214 w 286"/>
                  <a:gd name="T45" fmla="*/ 130 h 182"/>
                  <a:gd name="T46" fmla="*/ 244 w 286"/>
                  <a:gd name="T47" fmla="*/ 168 h 182"/>
                  <a:gd name="T48" fmla="*/ 262 w 286"/>
                  <a:gd name="T49" fmla="*/ 178 h 182"/>
                  <a:gd name="T50" fmla="*/ 284 w 286"/>
                  <a:gd name="T51" fmla="*/ 170 h 182"/>
                  <a:gd name="T52" fmla="*/ 268 w 286"/>
                  <a:gd name="T53" fmla="*/ 160 h 182"/>
                  <a:gd name="T54" fmla="*/ 256 w 286"/>
                  <a:gd name="T55" fmla="*/ 138 h 182"/>
                  <a:gd name="T56" fmla="*/ 250 w 286"/>
                  <a:gd name="T57" fmla="*/ 132 h 182"/>
                  <a:gd name="T58" fmla="*/ 248 w 286"/>
                  <a:gd name="T59" fmla="*/ 122 h 182"/>
                  <a:gd name="T60" fmla="*/ 236 w 286"/>
                  <a:gd name="T61" fmla="*/ 116 h 182"/>
                  <a:gd name="T62" fmla="*/ 240 w 286"/>
                  <a:gd name="T63" fmla="*/ 96 h 182"/>
                  <a:gd name="T64" fmla="*/ 220 w 286"/>
                  <a:gd name="T65" fmla="*/ 86 h 182"/>
                  <a:gd name="T66" fmla="*/ 210 w 286"/>
                  <a:gd name="T67" fmla="*/ 70 h 182"/>
                  <a:gd name="T68" fmla="*/ 190 w 286"/>
                  <a:gd name="T69" fmla="*/ 54 h 182"/>
                  <a:gd name="T70" fmla="*/ 168 w 286"/>
                  <a:gd name="T71" fmla="*/ 38 h 182"/>
                  <a:gd name="T72" fmla="*/ 156 w 286"/>
                  <a:gd name="T73" fmla="*/ 34 h 182"/>
                  <a:gd name="T74" fmla="*/ 120 w 286"/>
                  <a:gd name="T75" fmla="*/ 16 h 182"/>
                  <a:gd name="T76" fmla="*/ 102 w 286"/>
                  <a:gd name="T77" fmla="*/ 4 h 182"/>
                  <a:gd name="T78" fmla="*/ 96 w 286"/>
                  <a:gd name="T79" fmla="*/ 0 h 182"/>
                  <a:gd name="T80" fmla="*/ 70 w 286"/>
                  <a:gd name="T81" fmla="*/ 10 h 182"/>
                  <a:gd name="T82" fmla="*/ 56 w 286"/>
                  <a:gd name="T83" fmla="*/ 32 h 182"/>
                  <a:gd name="T84" fmla="*/ 46 w 286"/>
                  <a:gd name="T85" fmla="*/ 28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86" h="182">
                    <a:moveTo>
                      <a:pt x="46" y="28"/>
                    </a:moveTo>
                    <a:cubicBezTo>
                      <a:pt x="41" y="14"/>
                      <a:pt x="46" y="17"/>
                      <a:pt x="36" y="14"/>
                    </a:cubicBezTo>
                    <a:cubicBezTo>
                      <a:pt x="31" y="17"/>
                      <a:pt x="26" y="30"/>
                      <a:pt x="26" y="30"/>
                    </a:cubicBezTo>
                    <a:cubicBezTo>
                      <a:pt x="12" y="25"/>
                      <a:pt x="19" y="21"/>
                      <a:pt x="0" y="24"/>
                    </a:cubicBezTo>
                    <a:cubicBezTo>
                      <a:pt x="2" y="33"/>
                      <a:pt x="2" y="37"/>
                      <a:pt x="10" y="42"/>
                    </a:cubicBezTo>
                    <a:cubicBezTo>
                      <a:pt x="12" y="49"/>
                      <a:pt x="14" y="55"/>
                      <a:pt x="16" y="62"/>
                    </a:cubicBezTo>
                    <a:cubicBezTo>
                      <a:pt x="24" y="59"/>
                      <a:pt x="27" y="57"/>
                      <a:pt x="24" y="48"/>
                    </a:cubicBezTo>
                    <a:cubicBezTo>
                      <a:pt x="26" y="47"/>
                      <a:pt x="28" y="43"/>
                      <a:pt x="30" y="44"/>
                    </a:cubicBezTo>
                    <a:cubicBezTo>
                      <a:pt x="48" y="48"/>
                      <a:pt x="36" y="52"/>
                      <a:pt x="48" y="56"/>
                    </a:cubicBezTo>
                    <a:cubicBezTo>
                      <a:pt x="74" y="65"/>
                      <a:pt x="47" y="56"/>
                      <a:pt x="70" y="62"/>
                    </a:cubicBezTo>
                    <a:cubicBezTo>
                      <a:pt x="77" y="64"/>
                      <a:pt x="88" y="72"/>
                      <a:pt x="88" y="72"/>
                    </a:cubicBezTo>
                    <a:cubicBezTo>
                      <a:pt x="96" y="84"/>
                      <a:pt x="102" y="87"/>
                      <a:pt x="106" y="102"/>
                    </a:cubicBezTo>
                    <a:cubicBezTo>
                      <a:pt x="105" y="109"/>
                      <a:pt x="106" y="115"/>
                      <a:pt x="104" y="122"/>
                    </a:cubicBezTo>
                    <a:cubicBezTo>
                      <a:pt x="103" y="126"/>
                      <a:pt x="94" y="132"/>
                      <a:pt x="98" y="134"/>
                    </a:cubicBezTo>
                    <a:cubicBezTo>
                      <a:pt x="106" y="137"/>
                      <a:pt x="122" y="128"/>
                      <a:pt x="122" y="128"/>
                    </a:cubicBezTo>
                    <a:cubicBezTo>
                      <a:pt x="130" y="131"/>
                      <a:pt x="133" y="135"/>
                      <a:pt x="140" y="140"/>
                    </a:cubicBezTo>
                    <a:cubicBezTo>
                      <a:pt x="148" y="145"/>
                      <a:pt x="159" y="145"/>
                      <a:pt x="168" y="148"/>
                    </a:cubicBezTo>
                    <a:cubicBezTo>
                      <a:pt x="170" y="147"/>
                      <a:pt x="173" y="148"/>
                      <a:pt x="174" y="146"/>
                    </a:cubicBezTo>
                    <a:cubicBezTo>
                      <a:pt x="176" y="142"/>
                      <a:pt x="164" y="136"/>
                      <a:pt x="168" y="134"/>
                    </a:cubicBezTo>
                    <a:cubicBezTo>
                      <a:pt x="171" y="132"/>
                      <a:pt x="175" y="135"/>
                      <a:pt x="178" y="136"/>
                    </a:cubicBezTo>
                    <a:cubicBezTo>
                      <a:pt x="182" y="131"/>
                      <a:pt x="186" y="118"/>
                      <a:pt x="186" y="118"/>
                    </a:cubicBezTo>
                    <a:cubicBezTo>
                      <a:pt x="189" y="119"/>
                      <a:pt x="199" y="120"/>
                      <a:pt x="202" y="122"/>
                    </a:cubicBezTo>
                    <a:cubicBezTo>
                      <a:pt x="206" y="124"/>
                      <a:pt x="214" y="130"/>
                      <a:pt x="214" y="130"/>
                    </a:cubicBezTo>
                    <a:cubicBezTo>
                      <a:pt x="224" y="145"/>
                      <a:pt x="228" y="158"/>
                      <a:pt x="244" y="168"/>
                    </a:cubicBezTo>
                    <a:cubicBezTo>
                      <a:pt x="250" y="172"/>
                      <a:pt x="262" y="178"/>
                      <a:pt x="262" y="178"/>
                    </a:cubicBezTo>
                    <a:cubicBezTo>
                      <a:pt x="265" y="178"/>
                      <a:pt x="286" y="182"/>
                      <a:pt x="284" y="170"/>
                    </a:cubicBezTo>
                    <a:cubicBezTo>
                      <a:pt x="283" y="164"/>
                      <a:pt x="268" y="160"/>
                      <a:pt x="268" y="160"/>
                    </a:cubicBezTo>
                    <a:cubicBezTo>
                      <a:pt x="261" y="150"/>
                      <a:pt x="270" y="143"/>
                      <a:pt x="256" y="138"/>
                    </a:cubicBezTo>
                    <a:cubicBezTo>
                      <a:pt x="254" y="136"/>
                      <a:pt x="251" y="135"/>
                      <a:pt x="250" y="132"/>
                    </a:cubicBezTo>
                    <a:cubicBezTo>
                      <a:pt x="248" y="129"/>
                      <a:pt x="250" y="125"/>
                      <a:pt x="248" y="122"/>
                    </a:cubicBezTo>
                    <a:cubicBezTo>
                      <a:pt x="246" y="118"/>
                      <a:pt x="240" y="118"/>
                      <a:pt x="236" y="116"/>
                    </a:cubicBezTo>
                    <a:cubicBezTo>
                      <a:pt x="230" y="107"/>
                      <a:pt x="227" y="100"/>
                      <a:pt x="240" y="96"/>
                    </a:cubicBezTo>
                    <a:cubicBezTo>
                      <a:pt x="236" y="83"/>
                      <a:pt x="236" y="84"/>
                      <a:pt x="220" y="86"/>
                    </a:cubicBezTo>
                    <a:cubicBezTo>
                      <a:pt x="209" y="82"/>
                      <a:pt x="208" y="82"/>
                      <a:pt x="210" y="70"/>
                    </a:cubicBezTo>
                    <a:cubicBezTo>
                      <a:pt x="207" y="60"/>
                      <a:pt x="199" y="57"/>
                      <a:pt x="190" y="54"/>
                    </a:cubicBezTo>
                    <a:cubicBezTo>
                      <a:pt x="181" y="45"/>
                      <a:pt x="181" y="42"/>
                      <a:pt x="168" y="38"/>
                    </a:cubicBezTo>
                    <a:cubicBezTo>
                      <a:pt x="164" y="37"/>
                      <a:pt x="156" y="34"/>
                      <a:pt x="156" y="34"/>
                    </a:cubicBezTo>
                    <a:cubicBezTo>
                      <a:pt x="146" y="24"/>
                      <a:pt x="134" y="21"/>
                      <a:pt x="120" y="16"/>
                    </a:cubicBezTo>
                    <a:cubicBezTo>
                      <a:pt x="113" y="14"/>
                      <a:pt x="108" y="8"/>
                      <a:pt x="102" y="4"/>
                    </a:cubicBezTo>
                    <a:cubicBezTo>
                      <a:pt x="100" y="3"/>
                      <a:pt x="96" y="0"/>
                      <a:pt x="96" y="0"/>
                    </a:cubicBezTo>
                    <a:cubicBezTo>
                      <a:pt x="83" y="2"/>
                      <a:pt x="79" y="1"/>
                      <a:pt x="70" y="10"/>
                    </a:cubicBezTo>
                    <a:cubicBezTo>
                      <a:pt x="67" y="19"/>
                      <a:pt x="63" y="27"/>
                      <a:pt x="56" y="32"/>
                    </a:cubicBezTo>
                    <a:cubicBezTo>
                      <a:pt x="49" y="30"/>
                      <a:pt x="52" y="31"/>
                      <a:pt x="46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8" name="Freeform 190"/>
              <p:cNvSpPr>
                <a:spLocks/>
              </p:cNvSpPr>
              <p:nvPr userDrawn="1"/>
            </p:nvSpPr>
            <p:spPr bwMode="ltGray">
              <a:xfrm>
                <a:off x="2820" y="866"/>
                <a:ext cx="78" cy="64"/>
              </a:xfrm>
              <a:custGeom>
                <a:avLst/>
                <a:gdLst>
                  <a:gd name="T0" fmla="*/ 1 w 78"/>
                  <a:gd name="T1" fmla="*/ 58 h 78"/>
                  <a:gd name="T2" fmla="*/ 27 w 78"/>
                  <a:gd name="T3" fmla="*/ 60 h 78"/>
                  <a:gd name="T4" fmla="*/ 45 w 78"/>
                  <a:gd name="T5" fmla="*/ 48 h 78"/>
                  <a:gd name="T6" fmla="*/ 57 w 78"/>
                  <a:gd name="T7" fmla="*/ 30 h 78"/>
                  <a:gd name="T8" fmla="*/ 43 w 78"/>
                  <a:gd name="T9" fmla="*/ 14 h 78"/>
                  <a:gd name="T10" fmla="*/ 43 w 78"/>
                  <a:gd name="T11" fmla="*/ 4 h 78"/>
                  <a:gd name="T12" fmla="*/ 71 w 78"/>
                  <a:gd name="T13" fmla="*/ 26 h 78"/>
                  <a:gd name="T14" fmla="*/ 67 w 78"/>
                  <a:gd name="T15" fmla="*/ 54 h 78"/>
                  <a:gd name="T16" fmla="*/ 33 w 78"/>
                  <a:gd name="T17" fmla="*/ 78 h 78"/>
                  <a:gd name="T18" fmla="*/ 9 w 78"/>
                  <a:gd name="T19" fmla="*/ 66 h 78"/>
                  <a:gd name="T20" fmla="*/ 3 w 78"/>
                  <a:gd name="T21" fmla="*/ 62 h 78"/>
                  <a:gd name="T22" fmla="*/ 1 w 78"/>
                  <a:gd name="T23" fmla="*/ 5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" h="78">
                    <a:moveTo>
                      <a:pt x="1" y="58"/>
                    </a:moveTo>
                    <a:cubicBezTo>
                      <a:pt x="6" y="44"/>
                      <a:pt x="18" y="57"/>
                      <a:pt x="27" y="60"/>
                    </a:cubicBezTo>
                    <a:cubicBezTo>
                      <a:pt x="35" y="57"/>
                      <a:pt x="38" y="52"/>
                      <a:pt x="45" y="48"/>
                    </a:cubicBezTo>
                    <a:cubicBezTo>
                      <a:pt x="48" y="40"/>
                      <a:pt x="51" y="36"/>
                      <a:pt x="57" y="30"/>
                    </a:cubicBezTo>
                    <a:cubicBezTo>
                      <a:pt x="55" y="23"/>
                      <a:pt x="43" y="14"/>
                      <a:pt x="43" y="14"/>
                    </a:cubicBezTo>
                    <a:cubicBezTo>
                      <a:pt x="33" y="0"/>
                      <a:pt x="30" y="1"/>
                      <a:pt x="43" y="4"/>
                    </a:cubicBezTo>
                    <a:cubicBezTo>
                      <a:pt x="54" y="11"/>
                      <a:pt x="58" y="22"/>
                      <a:pt x="71" y="26"/>
                    </a:cubicBezTo>
                    <a:cubicBezTo>
                      <a:pt x="78" y="37"/>
                      <a:pt x="78" y="46"/>
                      <a:pt x="67" y="54"/>
                    </a:cubicBezTo>
                    <a:cubicBezTo>
                      <a:pt x="51" y="49"/>
                      <a:pt x="53" y="71"/>
                      <a:pt x="33" y="78"/>
                    </a:cubicBezTo>
                    <a:cubicBezTo>
                      <a:pt x="16" y="72"/>
                      <a:pt x="25" y="76"/>
                      <a:pt x="9" y="66"/>
                    </a:cubicBezTo>
                    <a:cubicBezTo>
                      <a:pt x="7" y="65"/>
                      <a:pt x="3" y="62"/>
                      <a:pt x="3" y="62"/>
                    </a:cubicBezTo>
                    <a:cubicBezTo>
                      <a:pt x="0" y="54"/>
                      <a:pt x="13" y="42"/>
                      <a:pt x="1" y="5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9" name="Freeform 191"/>
              <p:cNvSpPr>
                <a:spLocks/>
              </p:cNvSpPr>
              <p:nvPr userDrawn="1"/>
            </p:nvSpPr>
            <p:spPr bwMode="ltGray">
              <a:xfrm>
                <a:off x="2984" y="732"/>
                <a:ext cx="19" cy="14"/>
              </a:xfrm>
              <a:custGeom>
                <a:avLst/>
                <a:gdLst>
                  <a:gd name="T0" fmla="*/ 3 w 17"/>
                  <a:gd name="T1" fmla="*/ 4 h 18"/>
                  <a:gd name="T2" fmla="*/ 3 w 17"/>
                  <a:gd name="T3" fmla="*/ 14 h 18"/>
                  <a:gd name="T4" fmla="*/ 3 w 17"/>
                  <a:gd name="T5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8">
                    <a:moveTo>
                      <a:pt x="3" y="4"/>
                    </a:moveTo>
                    <a:cubicBezTo>
                      <a:pt x="17" y="7"/>
                      <a:pt x="16" y="18"/>
                      <a:pt x="3" y="14"/>
                    </a:cubicBezTo>
                    <a:cubicBezTo>
                      <a:pt x="0" y="6"/>
                      <a:pt x="7" y="0"/>
                      <a:pt x="3" y="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0" name="Freeform 192"/>
              <p:cNvSpPr>
                <a:spLocks/>
              </p:cNvSpPr>
              <p:nvPr userDrawn="1"/>
            </p:nvSpPr>
            <p:spPr bwMode="ltGray">
              <a:xfrm>
                <a:off x="3083" y="830"/>
                <a:ext cx="26" cy="19"/>
              </a:xfrm>
              <a:custGeom>
                <a:avLst/>
                <a:gdLst>
                  <a:gd name="T0" fmla="*/ 8 w 26"/>
                  <a:gd name="T1" fmla="*/ 14 h 22"/>
                  <a:gd name="T2" fmla="*/ 14 w 26"/>
                  <a:gd name="T3" fmla="*/ 0 h 22"/>
                  <a:gd name="T4" fmla="*/ 14 w 26"/>
                  <a:gd name="T5" fmla="*/ 22 h 22"/>
                  <a:gd name="T6" fmla="*/ 8 w 26"/>
                  <a:gd name="T7" fmla="*/ 1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2">
                    <a:moveTo>
                      <a:pt x="8" y="14"/>
                    </a:moveTo>
                    <a:cubicBezTo>
                      <a:pt x="5" y="6"/>
                      <a:pt x="5" y="3"/>
                      <a:pt x="14" y="0"/>
                    </a:cubicBezTo>
                    <a:cubicBezTo>
                      <a:pt x="26" y="4"/>
                      <a:pt x="23" y="16"/>
                      <a:pt x="14" y="22"/>
                    </a:cubicBezTo>
                    <a:cubicBezTo>
                      <a:pt x="0" y="17"/>
                      <a:pt x="13" y="3"/>
                      <a:pt x="8" y="1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1" name="Freeform 193"/>
              <p:cNvSpPr>
                <a:spLocks/>
              </p:cNvSpPr>
              <p:nvPr userDrawn="1"/>
            </p:nvSpPr>
            <p:spPr bwMode="ltGray">
              <a:xfrm>
                <a:off x="2766" y="610"/>
                <a:ext cx="19" cy="12"/>
              </a:xfrm>
              <a:custGeom>
                <a:avLst/>
                <a:gdLst>
                  <a:gd name="T0" fmla="*/ 7 w 20"/>
                  <a:gd name="T1" fmla="*/ 12 h 15"/>
                  <a:gd name="T2" fmla="*/ 17 w 20"/>
                  <a:gd name="T3" fmla="*/ 2 h 15"/>
                  <a:gd name="T4" fmla="*/ 9 w 20"/>
                  <a:gd name="T5" fmla="*/ 12 h 15"/>
                  <a:gd name="T6" fmla="*/ 7 w 20"/>
                  <a:gd name="T7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5">
                    <a:moveTo>
                      <a:pt x="7" y="12"/>
                    </a:moveTo>
                    <a:cubicBezTo>
                      <a:pt x="0" y="1"/>
                      <a:pt x="6" y="0"/>
                      <a:pt x="17" y="2"/>
                    </a:cubicBezTo>
                    <a:cubicBezTo>
                      <a:pt x="20" y="10"/>
                      <a:pt x="18" y="15"/>
                      <a:pt x="9" y="12"/>
                    </a:cubicBezTo>
                    <a:cubicBezTo>
                      <a:pt x="4" y="4"/>
                      <a:pt x="4" y="4"/>
                      <a:pt x="7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2" name="Freeform 194"/>
              <p:cNvSpPr>
                <a:spLocks/>
              </p:cNvSpPr>
              <p:nvPr userDrawn="1"/>
            </p:nvSpPr>
            <p:spPr bwMode="ltGray">
              <a:xfrm>
                <a:off x="2600" y="712"/>
                <a:ext cx="19" cy="12"/>
              </a:xfrm>
              <a:custGeom>
                <a:avLst/>
                <a:gdLst>
                  <a:gd name="T0" fmla="*/ 7 w 20"/>
                  <a:gd name="T1" fmla="*/ 12 h 15"/>
                  <a:gd name="T2" fmla="*/ 15 w 20"/>
                  <a:gd name="T3" fmla="*/ 2 h 15"/>
                  <a:gd name="T4" fmla="*/ 15 w 20"/>
                  <a:gd name="T5" fmla="*/ 14 h 15"/>
                  <a:gd name="T6" fmla="*/ 7 w 20"/>
                  <a:gd name="T7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5">
                    <a:moveTo>
                      <a:pt x="7" y="12"/>
                    </a:moveTo>
                    <a:cubicBezTo>
                      <a:pt x="0" y="2"/>
                      <a:pt x="3" y="0"/>
                      <a:pt x="15" y="2"/>
                    </a:cubicBezTo>
                    <a:cubicBezTo>
                      <a:pt x="16" y="4"/>
                      <a:pt x="20" y="12"/>
                      <a:pt x="15" y="14"/>
                    </a:cubicBezTo>
                    <a:cubicBezTo>
                      <a:pt x="12" y="15"/>
                      <a:pt x="7" y="12"/>
                      <a:pt x="7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3" name="Freeform 195"/>
              <p:cNvSpPr>
                <a:spLocks/>
              </p:cNvSpPr>
              <p:nvPr userDrawn="1"/>
            </p:nvSpPr>
            <p:spPr bwMode="ltGray">
              <a:xfrm>
                <a:off x="2417" y="680"/>
                <a:ext cx="80" cy="66"/>
              </a:xfrm>
              <a:custGeom>
                <a:avLst/>
                <a:gdLst>
                  <a:gd name="T0" fmla="*/ 0 w 80"/>
                  <a:gd name="T1" fmla="*/ 50 h 80"/>
                  <a:gd name="T2" fmla="*/ 14 w 80"/>
                  <a:gd name="T3" fmla="*/ 24 h 80"/>
                  <a:gd name="T4" fmla="*/ 26 w 80"/>
                  <a:gd name="T5" fmla="*/ 20 h 80"/>
                  <a:gd name="T6" fmla="*/ 48 w 80"/>
                  <a:gd name="T7" fmla="*/ 18 h 80"/>
                  <a:gd name="T8" fmla="*/ 58 w 80"/>
                  <a:gd name="T9" fmla="*/ 0 h 80"/>
                  <a:gd name="T10" fmla="*/ 80 w 80"/>
                  <a:gd name="T11" fmla="*/ 40 h 80"/>
                  <a:gd name="T12" fmla="*/ 70 w 80"/>
                  <a:gd name="T13" fmla="*/ 56 h 80"/>
                  <a:gd name="T14" fmla="*/ 54 w 80"/>
                  <a:gd name="T15" fmla="*/ 62 h 80"/>
                  <a:gd name="T16" fmla="*/ 48 w 80"/>
                  <a:gd name="T17" fmla="*/ 80 h 80"/>
                  <a:gd name="T18" fmla="*/ 32 w 80"/>
                  <a:gd name="T19" fmla="*/ 68 h 80"/>
                  <a:gd name="T20" fmla="*/ 38 w 80"/>
                  <a:gd name="T21" fmla="*/ 52 h 80"/>
                  <a:gd name="T22" fmla="*/ 30 w 80"/>
                  <a:gd name="T23" fmla="*/ 28 h 80"/>
                  <a:gd name="T24" fmla="*/ 20 w 80"/>
                  <a:gd name="T25" fmla="*/ 48 h 80"/>
                  <a:gd name="T26" fmla="*/ 8 w 80"/>
                  <a:gd name="T27" fmla="*/ 56 h 80"/>
                  <a:gd name="T28" fmla="*/ 0 w 80"/>
                  <a:gd name="T29" fmla="*/ 5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0" h="80">
                    <a:moveTo>
                      <a:pt x="0" y="50"/>
                    </a:moveTo>
                    <a:cubicBezTo>
                      <a:pt x="1" y="47"/>
                      <a:pt x="12" y="25"/>
                      <a:pt x="14" y="24"/>
                    </a:cubicBezTo>
                    <a:cubicBezTo>
                      <a:pt x="17" y="22"/>
                      <a:pt x="26" y="20"/>
                      <a:pt x="26" y="20"/>
                    </a:cubicBezTo>
                    <a:cubicBezTo>
                      <a:pt x="34" y="23"/>
                      <a:pt x="40" y="21"/>
                      <a:pt x="48" y="18"/>
                    </a:cubicBezTo>
                    <a:cubicBezTo>
                      <a:pt x="52" y="12"/>
                      <a:pt x="54" y="6"/>
                      <a:pt x="58" y="0"/>
                    </a:cubicBezTo>
                    <a:cubicBezTo>
                      <a:pt x="70" y="4"/>
                      <a:pt x="76" y="28"/>
                      <a:pt x="80" y="40"/>
                    </a:cubicBezTo>
                    <a:cubicBezTo>
                      <a:pt x="75" y="54"/>
                      <a:pt x="80" y="50"/>
                      <a:pt x="70" y="56"/>
                    </a:cubicBezTo>
                    <a:cubicBezTo>
                      <a:pt x="61" y="53"/>
                      <a:pt x="59" y="54"/>
                      <a:pt x="54" y="62"/>
                    </a:cubicBezTo>
                    <a:cubicBezTo>
                      <a:pt x="57" y="71"/>
                      <a:pt x="56" y="75"/>
                      <a:pt x="48" y="80"/>
                    </a:cubicBezTo>
                    <a:cubicBezTo>
                      <a:pt x="40" y="77"/>
                      <a:pt x="39" y="72"/>
                      <a:pt x="32" y="68"/>
                    </a:cubicBezTo>
                    <a:cubicBezTo>
                      <a:pt x="26" y="59"/>
                      <a:pt x="30" y="57"/>
                      <a:pt x="38" y="52"/>
                    </a:cubicBezTo>
                    <a:cubicBezTo>
                      <a:pt x="41" y="42"/>
                      <a:pt x="39" y="34"/>
                      <a:pt x="30" y="28"/>
                    </a:cubicBezTo>
                    <a:cubicBezTo>
                      <a:pt x="20" y="31"/>
                      <a:pt x="30" y="40"/>
                      <a:pt x="20" y="48"/>
                    </a:cubicBezTo>
                    <a:cubicBezTo>
                      <a:pt x="16" y="51"/>
                      <a:pt x="8" y="56"/>
                      <a:pt x="8" y="56"/>
                    </a:cubicBezTo>
                    <a:cubicBezTo>
                      <a:pt x="2" y="50"/>
                      <a:pt x="5" y="50"/>
                      <a:pt x="0" y="5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4" name="Freeform 196"/>
              <p:cNvSpPr>
                <a:spLocks/>
              </p:cNvSpPr>
              <p:nvPr userDrawn="1"/>
            </p:nvSpPr>
            <p:spPr bwMode="ltGray">
              <a:xfrm>
                <a:off x="2391" y="541"/>
                <a:ext cx="94" cy="142"/>
              </a:xfrm>
              <a:custGeom>
                <a:avLst/>
                <a:gdLst>
                  <a:gd name="T0" fmla="*/ 14 w 94"/>
                  <a:gd name="T1" fmla="*/ 96 h 174"/>
                  <a:gd name="T2" fmla="*/ 26 w 94"/>
                  <a:gd name="T3" fmla="*/ 128 h 174"/>
                  <a:gd name="T4" fmla="*/ 32 w 94"/>
                  <a:gd name="T5" fmla="*/ 108 h 174"/>
                  <a:gd name="T6" fmla="*/ 52 w 94"/>
                  <a:gd name="T7" fmla="*/ 100 h 174"/>
                  <a:gd name="T8" fmla="*/ 46 w 94"/>
                  <a:gd name="T9" fmla="*/ 124 h 174"/>
                  <a:gd name="T10" fmla="*/ 66 w 94"/>
                  <a:gd name="T11" fmla="*/ 126 h 174"/>
                  <a:gd name="T12" fmla="*/ 76 w 94"/>
                  <a:gd name="T13" fmla="*/ 142 h 174"/>
                  <a:gd name="T14" fmla="*/ 58 w 94"/>
                  <a:gd name="T15" fmla="*/ 148 h 174"/>
                  <a:gd name="T16" fmla="*/ 74 w 94"/>
                  <a:gd name="T17" fmla="*/ 174 h 174"/>
                  <a:gd name="T18" fmla="*/ 84 w 94"/>
                  <a:gd name="T19" fmla="*/ 154 h 174"/>
                  <a:gd name="T20" fmla="*/ 82 w 94"/>
                  <a:gd name="T21" fmla="*/ 112 h 174"/>
                  <a:gd name="T22" fmla="*/ 60 w 94"/>
                  <a:gd name="T23" fmla="*/ 106 h 174"/>
                  <a:gd name="T24" fmla="*/ 50 w 94"/>
                  <a:gd name="T25" fmla="*/ 82 h 174"/>
                  <a:gd name="T26" fmla="*/ 34 w 94"/>
                  <a:gd name="T27" fmla="*/ 82 h 174"/>
                  <a:gd name="T28" fmla="*/ 30 w 94"/>
                  <a:gd name="T29" fmla="*/ 70 h 174"/>
                  <a:gd name="T30" fmla="*/ 42 w 94"/>
                  <a:gd name="T31" fmla="*/ 42 h 174"/>
                  <a:gd name="T32" fmla="*/ 30 w 94"/>
                  <a:gd name="T33" fmla="*/ 0 h 174"/>
                  <a:gd name="T34" fmla="*/ 18 w 94"/>
                  <a:gd name="T35" fmla="*/ 22 h 174"/>
                  <a:gd name="T36" fmla="*/ 4 w 94"/>
                  <a:gd name="T37" fmla="*/ 46 h 174"/>
                  <a:gd name="T38" fmla="*/ 14 w 94"/>
                  <a:gd name="T39" fmla="*/ 76 h 174"/>
                  <a:gd name="T40" fmla="*/ 14 w 94"/>
                  <a:gd name="T41" fmla="*/ 96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4" h="174">
                    <a:moveTo>
                      <a:pt x="14" y="96"/>
                    </a:moveTo>
                    <a:cubicBezTo>
                      <a:pt x="11" y="109"/>
                      <a:pt x="15" y="120"/>
                      <a:pt x="26" y="128"/>
                    </a:cubicBezTo>
                    <a:cubicBezTo>
                      <a:pt x="34" y="120"/>
                      <a:pt x="35" y="119"/>
                      <a:pt x="32" y="108"/>
                    </a:cubicBezTo>
                    <a:cubicBezTo>
                      <a:pt x="35" y="92"/>
                      <a:pt x="39" y="92"/>
                      <a:pt x="52" y="100"/>
                    </a:cubicBezTo>
                    <a:cubicBezTo>
                      <a:pt x="59" y="110"/>
                      <a:pt x="49" y="114"/>
                      <a:pt x="46" y="124"/>
                    </a:cubicBezTo>
                    <a:cubicBezTo>
                      <a:pt x="50" y="137"/>
                      <a:pt x="57" y="129"/>
                      <a:pt x="66" y="126"/>
                    </a:cubicBezTo>
                    <a:cubicBezTo>
                      <a:pt x="77" y="129"/>
                      <a:pt x="79" y="131"/>
                      <a:pt x="76" y="142"/>
                    </a:cubicBezTo>
                    <a:cubicBezTo>
                      <a:pt x="67" y="139"/>
                      <a:pt x="65" y="141"/>
                      <a:pt x="58" y="148"/>
                    </a:cubicBezTo>
                    <a:cubicBezTo>
                      <a:pt x="60" y="160"/>
                      <a:pt x="62" y="170"/>
                      <a:pt x="74" y="174"/>
                    </a:cubicBezTo>
                    <a:cubicBezTo>
                      <a:pt x="77" y="165"/>
                      <a:pt x="74" y="157"/>
                      <a:pt x="84" y="154"/>
                    </a:cubicBezTo>
                    <a:cubicBezTo>
                      <a:pt x="91" y="143"/>
                      <a:pt x="94" y="122"/>
                      <a:pt x="82" y="112"/>
                    </a:cubicBezTo>
                    <a:cubicBezTo>
                      <a:pt x="77" y="108"/>
                      <a:pt x="66" y="108"/>
                      <a:pt x="60" y="106"/>
                    </a:cubicBezTo>
                    <a:cubicBezTo>
                      <a:pt x="65" y="92"/>
                      <a:pt x="66" y="87"/>
                      <a:pt x="50" y="82"/>
                    </a:cubicBezTo>
                    <a:cubicBezTo>
                      <a:pt x="48" y="82"/>
                      <a:pt x="37" y="86"/>
                      <a:pt x="34" y="82"/>
                    </a:cubicBezTo>
                    <a:cubicBezTo>
                      <a:pt x="32" y="79"/>
                      <a:pt x="30" y="70"/>
                      <a:pt x="30" y="70"/>
                    </a:cubicBezTo>
                    <a:cubicBezTo>
                      <a:pt x="32" y="54"/>
                      <a:pt x="32" y="52"/>
                      <a:pt x="42" y="42"/>
                    </a:cubicBezTo>
                    <a:cubicBezTo>
                      <a:pt x="41" y="30"/>
                      <a:pt x="45" y="5"/>
                      <a:pt x="30" y="0"/>
                    </a:cubicBezTo>
                    <a:cubicBezTo>
                      <a:pt x="14" y="4"/>
                      <a:pt x="16" y="4"/>
                      <a:pt x="18" y="22"/>
                    </a:cubicBezTo>
                    <a:cubicBezTo>
                      <a:pt x="16" y="39"/>
                      <a:pt x="15" y="35"/>
                      <a:pt x="4" y="46"/>
                    </a:cubicBezTo>
                    <a:cubicBezTo>
                      <a:pt x="0" y="59"/>
                      <a:pt x="5" y="67"/>
                      <a:pt x="14" y="76"/>
                    </a:cubicBezTo>
                    <a:cubicBezTo>
                      <a:pt x="15" y="80"/>
                      <a:pt x="17" y="93"/>
                      <a:pt x="14" y="9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5" name="Freeform 197"/>
              <p:cNvSpPr>
                <a:spLocks/>
              </p:cNvSpPr>
              <p:nvPr userDrawn="1"/>
            </p:nvSpPr>
            <p:spPr bwMode="ltGray">
              <a:xfrm>
                <a:off x="2415" y="644"/>
                <a:ext cx="32" cy="41"/>
              </a:xfrm>
              <a:custGeom>
                <a:avLst/>
                <a:gdLst>
                  <a:gd name="T0" fmla="*/ 6 w 32"/>
                  <a:gd name="T1" fmla="*/ 24 h 50"/>
                  <a:gd name="T2" fmla="*/ 12 w 32"/>
                  <a:gd name="T3" fmla="*/ 0 h 50"/>
                  <a:gd name="T4" fmla="*/ 20 w 32"/>
                  <a:gd name="T5" fmla="*/ 16 h 50"/>
                  <a:gd name="T6" fmla="*/ 22 w 32"/>
                  <a:gd name="T7" fmla="*/ 24 h 50"/>
                  <a:gd name="T8" fmla="*/ 28 w 32"/>
                  <a:gd name="T9" fmla="*/ 26 h 50"/>
                  <a:gd name="T10" fmla="*/ 32 w 32"/>
                  <a:gd name="T11" fmla="*/ 38 h 50"/>
                  <a:gd name="T12" fmla="*/ 18 w 32"/>
                  <a:gd name="T13" fmla="*/ 50 h 50"/>
                  <a:gd name="T14" fmla="*/ 6 w 32"/>
                  <a:gd name="T15" fmla="*/ 2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50">
                    <a:moveTo>
                      <a:pt x="6" y="24"/>
                    </a:moveTo>
                    <a:cubicBezTo>
                      <a:pt x="0" y="15"/>
                      <a:pt x="3" y="6"/>
                      <a:pt x="12" y="0"/>
                    </a:cubicBezTo>
                    <a:cubicBezTo>
                      <a:pt x="23" y="3"/>
                      <a:pt x="23" y="5"/>
                      <a:pt x="20" y="16"/>
                    </a:cubicBezTo>
                    <a:cubicBezTo>
                      <a:pt x="21" y="19"/>
                      <a:pt x="20" y="22"/>
                      <a:pt x="22" y="24"/>
                    </a:cubicBezTo>
                    <a:cubicBezTo>
                      <a:pt x="23" y="26"/>
                      <a:pt x="27" y="24"/>
                      <a:pt x="28" y="26"/>
                    </a:cubicBezTo>
                    <a:cubicBezTo>
                      <a:pt x="30" y="29"/>
                      <a:pt x="32" y="38"/>
                      <a:pt x="32" y="38"/>
                    </a:cubicBezTo>
                    <a:cubicBezTo>
                      <a:pt x="29" y="46"/>
                      <a:pt x="26" y="47"/>
                      <a:pt x="18" y="50"/>
                    </a:cubicBezTo>
                    <a:cubicBezTo>
                      <a:pt x="12" y="41"/>
                      <a:pt x="18" y="24"/>
                      <a:pt x="6" y="2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6" name="Freeform 198"/>
              <p:cNvSpPr>
                <a:spLocks/>
              </p:cNvSpPr>
              <p:nvPr userDrawn="1"/>
            </p:nvSpPr>
            <p:spPr bwMode="ltGray">
              <a:xfrm>
                <a:off x="2349" y="654"/>
                <a:ext cx="45" cy="41"/>
              </a:xfrm>
              <a:custGeom>
                <a:avLst/>
                <a:gdLst>
                  <a:gd name="T0" fmla="*/ 0 w 43"/>
                  <a:gd name="T1" fmla="*/ 44 h 50"/>
                  <a:gd name="T2" fmla="*/ 22 w 43"/>
                  <a:gd name="T3" fmla="*/ 20 h 50"/>
                  <a:gd name="T4" fmla="*/ 36 w 43"/>
                  <a:gd name="T5" fmla="*/ 0 h 50"/>
                  <a:gd name="T6" fmla="*/ 24 w 43"/>
                  <a:gd name="T7" fmla="*/ 28 h 50"/>
                  <a:gd name="T8" fmla="*/ 2 w 43"/>
                  <a:gd name="T9" fmla="*/ 50 h 50"/>
                  <a:gd name="T10" fmla="*/ 0 w 43"/>
                  <a:gd name="T11" fmla="*/ 4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50">
                    <a:moveTo>
                      <a:pt x="0" y="44"/>
                    </a:moveTo>
                    <a:cubicBezTo>
                      <a:pt x="6" y="38"/>
                      <a:pt x="18" y="29"/>
                      <a:pt x="22" y="20"/>
                    </a:cubicBezTo>
                    <a:cubicBezTo>
                      <a:pt x="27" y="10"/>
                      <a:pt x="25" y="4"/>
                      <a:pt x="36" y="0"/>
                    </a:cubicBezTo>
                    <a:cubicBezTo>
                      <a:pt x="43" y="11"/>
                      <a:pt x="36" y="24"/>
                      <a:pt x="24" y="28"/>
                    </a:cubicBezTo>
                    <a:cubicBezTo>
                      <a:pt x="21" y="38"/>
                      <a:pt x="12" y="47"/>
                      <a:pt x="2" y="50"/>
                    </a:cubicBezTo>
                    <a:cubicBezTo>
                      <a:pt x="1" y="48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7" name="Freeform 199"/>
              <p:cNvSpPr>
                <a:spLocks/>
              </p:cNvSpPr>
              <p:nvPr userDrawn="1"/>
            </p:nvSpPr>
            <p:spPr bwMode="ltGray">
              <a:xfrm>
                <a:off x="4808" y="597"/>
                <a:ext cx="701" cy="438"/>
              </a:xfrm>
              <a:custGeom>
                <a:avLst/>
                <a:gdLst>
                  <a:gd name="T0" fmla="*/ 21 w 471"/>
                  <a:gd name="T1" fmla="*/ 280 h 281"/>
                  <a:gd name="T2" fmla="*/ 24 w 471"/>
                  <a:gd name="T3" fmla="*/ 250 h 281"/>
                  <a:gd name="T4" fmla="*/ 22 w 471"/>
                  <a:gd name="T5" fmla="*/ 245 h 281"/>
                  <a:gd name="T6" fmla="*/ 16 w 471"/>
                  <a:gd name="T7" fmla="*/ 218 h 281"/>
                  <a:gd name="T8" fmla="*/ 4 w 471"/>
                  <a:gd name="T9" fmla="*/ 215 h 281"/>
                  <a:gd name="T10" fmla="*/ 0 w 471"/>
                  <a:gd name="T11" fmla="*/ 191 h 281"/>
                  <a:gd name="T12" fmla="*/ 12 w 471"/>
                  <a:gd name="T13" fmla="*/ 180 h 281"/>
                  <a:gd name="T14" fmla="*/ 6 w 471"/>
                  <a:gd name="T15" fmla="*/ 165 h 281"/>
                  <a:gd name="T16" fmla="*/ 2 w 471"/>
                  <a:gd name="T17" fmla="*/ 160 h 281"/>
                  <a:gd name="T18" fmla="*/ 28 w 471"/>
                  <a:gd name="T19" fmla="*/ 120 h 281"/>
                  <a:gd name="T20" fmla="*/ 44 w 471"/>
                  <a:gd name="T21" fmla="*/ 96 h 281"/>
                  <a:gd name="T22" fmla="*/ 42 w 471"/>
                  <a:gd name="T23" fmla="*/ 70 h 281"/>
                  <a:gd name="T24" fmla="*/ 24 w 471"/>
                  <a:gd name="T25" fmla="*/ 43 h 281"/>
                  <a:gd name="T26" fmla="*/ 20 w 471"/>
                  <a:gd name="T27" fmla="*/ 32 h 281"/>
                  <a:gd name="T28" fmla="*/ 26 w 471"/>
                  <a:gd name="T29" fmla="*/ 36 h 281"/>
                  <a:gd name="T30" fmla="*/ 48 w 471"/>
                  <a:gd name="T31" fmla="*/ 35 h 281"/>
                  <a:gd name="T32" fmla="*/ 64 w 471"/>
                  <a:gd name="T33" fmla="*/ 11 h 281"/>
                  <a:gd name="T34" fmla="*/ 82 w 471"/>
                  <a:gd name="T35" fmla="*/ 0 h 281"/>
                  <a:gd name="T36" fmla="*/ 88 w 471"/>
                  <a:gd name="T37" fmla="*/ 2 h 281"/>
                  <a:gd name="T38" fmla="*/ 92 w 471"/>
                  <a:gd name="T39" fmla="*/ 9 h 281"/>
                  <a:gd name="T40" fmla="*/ 98 w 471"/>
                  <a:gd name="T41" fmla="*/ 5 h 281"/>
                  <a:gd name="T42" fmla="*/ 110 w 471"/>
                  <a:gd name="T43" fmla="*/ 8 h 281"/>
                  <a:gd name="T44" fmla="*/ 116 w 471"/>
                  <a:gd name="T45" fmla="*/ 9 h 281"/>
                  <a:gd name="T46" fmla="*/ 141 w 471"/>
                  <a:gd name="T47" fmla="*/ 14 h 281"/>
                  <a:gd name="T48" fmla="*/ 155 w 471"/>
                  <a:gd name="T49" fmla="*/ 24 h 281"/>
                  <a:gd name="T50" fmla="*/ 167 w 471"/>
                  <a:gd name="T51" fmla="*/ 17 h 281"/>
                  <a:gd name="T52" fmla="*/ 173 w 471"/>
                  <a:gd name="T53" fmla="*/ 14 h 281"/>
                  <a:gd name="T54" fmla="*/ 195 w 471"/>
                  <a:gd name="T55" fmla="*/ 14 h 281"/>
                  <a:gd name="T56" fmla="*/ 211 w 471"/>
                  <a:gd name="T57" fmla="*/ 32 h 281"/>
                  <a:gd name="T58" fmla="*/ 231 w 471"/>
                  <a:gd name="T59" fmla="*/ 59 h 281"/>
                  <a:gd name="T60" fmla="*/ 245 w 471"/>
                  <a:gd name="T61" fmla="*/ 70 h 281"/>
                  <a:gd name="T62" fmla="*/ 257 w 471"/>
                  <a:gd name="T63" fmla="*/ 68 h 281"/>
                  <a:gd name="T64" fmla="*/ 270 w 471"/>
                  <a:gd name="T65" fmla="*/ 65 h 281"/>
                  <a:gd name="T66" fmla="*/ 290 w 471"/>
                  <a:gd name="T67" fmla="*/ 71 h 281"/>
                  <a:gd name="T68" fmla="*/ 300 w 471"/>
                  <a:gd name="T69" fmla="*/ 81 h 281"/>
                  <a:gd name="T70" fmla="*/ 308 w 471"/>
                  <a:gd name="T71" fmla="*/ 90 h 281"/>
                  <a:gd name="T72" fmla="*/ 318 w 471"/>
                  <a:gd name="T73" fmla="*/ 111 h 281"/>
                  <a:gd name="T74" fmla="*/ 322 w 471"/>
                  <a:gd name="T75" fmla="*/ 120 h 281"/>
                  <a:gd name="T76" fmla="*/ 324 w 471"/>
                  <a:gd name="T77" fmla="*/ 125 h 281"/>
                  <a:gd name="T78" fmla="*/ 310 w 471"/>
                  <a:gd name="T79" fmla="*/ 142 h 281"/>
                  <a:gd name="T80" fmla="*/ 322 w 471"/>
                  <a:gd name="T81" fmla="*/ 141 h 281"/>
                  <a:gd name="T82" fmla="*/ 342 w 471"/>
                  <a:gd name="T83" fmla="*/ 155 h 281"/>
                  <a:gd name="T84" fmla="*/ 364 w 471"/>
                  <a:gd name="T85" fmla="*/ 157 h 281"/>
                  <a:gd name="T86" fmla="*/ 380 w 471"/>
                  <a:gd name="T87" fmla="*/ 168 h 281"/>
                  <a:gd name="T88" fmla="*/ 382 w 471"/>
                  <a:gd name="T89" fmla="*/ 172 h 281"/>
                  <a:gd name="T90" fmla="*/ 382 w 471"/>
                  <a:gd name="T91" fmla="*/ 176 h 281"/>
                  <a:gd name="T92" fmla="*/ 394 w 471"/>
                  <a:gd name="T93" fmla="*/ 172 h 281"/>
                  <a:gd name="T94" fmla="*/ 400 w 471"/>
                  <a:gd name="T95" fmla="*/ 171 h 281"/>
                  <a:gd name="T96" fmla="*/ 439 w 471"/>
                  <a:gd name="T97" fmla="*/ 185 h 281"/>
                  <a:gd name="T98" fmla="*/ 447 w 471"/>
                  <a:gd name="T99" fmla="*/ 199 h 281"/>
                  <a:gd name="T100" fmla="*/ 465 w 471"/>
                  <a:gd name="T101" fmla="*/ 201 h 281"/>
                  <a:gd name="T102" fmla="*/ 471 w 471"/>
                  <a:gd name="T103" fmla="*/ 215 h 281"/>
                  <a:gd name="T104" fmla="*/ 451 w 471"/>
                  <a:gd name="T105" fmla="*/ 258 h 281"/>
                  <a:gd name="T106" fmla="*/ 435 w 471"/>
                  <a:gd name="T107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71" h="281">
                    <a:moveTo>
                      <a:pt x="21" y="280"/>
                    </a:moveTo>
                    <a:cubicBezTo>
                      <a:pt x="32" y="281"/>
                      <a:pt x="25" y="253"/>
                      <a:pt x="24" y="250"/>
                    </a:cubicBezTo>
                    <a:cubicBezTo>
                      <a:pt x="23" y="248"/>
                      <a:pt x="22" y="245"/>
                      <a:pt x="22" y="245"/>
                    </a:cubicBezTo>
                    <a:cubicBezTo>
                      <a:pt x="21" y="243"/>
                      <a:pt x="20" y="221"/>
                      <a:pt x="16" y="218"/>
                    </a:cubicBezTo>
                    <a:cubicBezTo>
                      <a:pt x="13" y="216"/>
                      <a:pt x="4" y="215"/>
                      <a:pt x="4" y="215"/>
                    </a:cubicBezTo>
                    <a:cubicBezTo>
                      <a:pt x="0" y="207"/>
                      <a:pt x="3" y="200"/>
                      <a:pt x="0" y="191"/>
                    </a:cubicBezTo>
                    <a:cubicBezTo>
                      <a:pt x="2" y="185"/>
                      <a:pt x="7" y="186"/>
                      <a:pt x="12" y="180"/>
                    </a:cubicBezTo>
                    <a:cubicBezTo>
                      <a:pt x="14" y="172"/>
                      <a:pt x="14" y="169"/>
                      <a:pt x="6" y="165"/>
                    </a:cubicBezTo>
                    <a:cubicBezTo>
                      <a:pt x="4" y="163"/>
                      <a:pt x="2" y="162"/>
                      <a:pt x="2" y="160"/>
                    </a:cubicBezTo>
                    <a:cubicBezTo>
                      <a:pt x="2" y="150"/>
                      <a:pt x="16" y="123"/>
                      <a:pt x="28" y="120"/>
                    </a:cubicBezTo>
                    <a:cubicBezTo>
                      <a:pt x="32" y="111"/>
                      <a:pt x="40" y="105"/>
                      <a:pt x="44" y="96"/>
                    </a:cubicBezTo>
                    <a:cubicBezTo>
                      <a:pt x="39" y="83"/>
                      <a:pt x="38" y="85"/>
                      <a:pt x="42" y="70"/>
                    </a:cubicBezTo>
                    <a:cubicBezTo>
                      <a:pt x="38" y="60"/>
                      <a:pt x="34" y="48"/>
                      <a:pt x="24" y="43"/>
                    </a:cubicBezTo>
                    <a:cubicBezTo>
                      <a:pt x="18" y="36"/>
                      <a:pt x="10" y="37"/>
                      <a:pt x="20" y="32"/>
                    </a:cubicBezTo>
                    <a:cubicBezTo>
                      <a:pt x="27" y="34"/>
                      <a:pt x="26" y="32"/>
                      <a:pt x="26" y="36"/>
                    </a:cubicBezTo>
                    <a:cubicBezTo>
                      <a:pt x="34" y="41"/>
                      <a:pt x="39" y="39"/>
                      <a:pt x="48" y="35"/>
                    </a:cubicBezTo>
                    <a:cubicBezTo>
                      <a:pt x="45" y="22"/>
                      <a:pt x="48" y="14"/>
                      <a:pt x="64" y="11"/>
                    </a:cubicBezTo>
                    <a:cubicBezTo>
                      <a:pt x="71" y="8"/>
                      <a:pt x="75" y="3"/>
                      <a:pt x="82" y="0"/>
                    </a:cubicBezTo>
                    <a:cubicBezTo>
                      <a:pt x="84" y="1"/>
                      <a:pt x="88" y="0"/>
                      <a:pt x="88" y="2"/>
                    </a:cubicBezTo>
                    <a:cubicBezTo>
                      <a:pt x="90" y="12"/>
                      <a:pt x="75" y="13"/>
                      <a:pt x="92" y="9"/>
                    </a:cubicBezTo>
                    <a:cubicBezTo>
                      <a:pt x="94" y="8"/>
                      <a:pt x="96" y="5"/>
                      <a:pt x="98" y="5"/>
                    </a:cubicBezTo>
                    <a:cubicBezTo>
                      <a:pt x="102" y="4"/>
                      <a:pt x="106" y="7"/>
                      <a:pt x="110" y="8"/>
                    </a:cubicBezTo>
                    <a:cubicBezTo>
                      <a:pt x="112" y="8"/>
                      <a:pt x="116" y="9"/>
                      <a:pt x="116" y="9"/>
                    </a:cubicBezTo>
                    <a:cubicBezTo>
                      <a:pt x="122" y="16"/>
                      <a:pt x="129" y="13"/>
                      <a:pt x="141" y="14"/>
                    </a:cubicBezTo>
                    <a:cubicBezTo>
                      <a:pt x="143" y="21"/>
                      <a:pt x="147" y="22"/>
                      <a:pt x="155" y="24"/>
                    </a:cubicBezTo>
                    <a:cubicBezTo>
                      <a:pt x="159" y="22"/>
                      <a:pt x="163" y="20"/>
                      <a:pt x="167" y="17"/>
                    </a:cubicBezTo>
                    <a:cubicBezTo>
                      <a:pt x="169" y="16"/>
                      <a:pt x="173" y="14"/>
                      <a:pt x="173" y="14"/>
                    </a:cubicBezTo>
                    <a:cubicBezTo>
                      <a:pt x="195" y="26"/>
                      <a:pt x="175" y="20"/>
                      <a:pt x="195" y="14"/>
                    </a:cubicBezTo>
                    <a:cubicBezTo>
                      <a:pt x="207" y="17"/>
                      <a:pt x="201" y="26"/>
                      <a:pt x="211" y="32"/>
                    </a:cubicBezTo>
                    <a:cubicBezTo>
                      <a:pt x="214" y="38"/>
                      <a:pt x="224" y="55"/>
                      <a:pt x="231" y="59"/>
                    </a:cubicBezTo>
                    <a:cubicBezTo>
                      <a:pt x="241" y="70"/>
                      <a:pt x="235" y="67"/>
                      <a:pt x="245" y="70"/>
                    </a:cubicBezTo>
                    <a:cubicBezTo>
                      <a:pt x="249" y="69"/>
                      <a:pt x="253" y="69"/>
                      <a:pt x="257" y="68"/>
                    </a:cubicBezTo>
                    <a:cubicBezTo>
                      <a:pt x="261" y="67"/>
                      <a:pt x="270" y="65"/>
                      <a:pt x="270" y="65"/>
                    </a:cubicBezTo>
                    <a:cubicBezTo>
                      <a:pt x="278" y="66"/>
                      <a:pt x="283" y="67"/>
                      <a:pt x="290" y="71"/>
                    </a:cubicBezTo>
                    <a:cubicBezTo>
                      <a:pt x="304" y="88"/>
                      <a:pt x="282" y="62"/>
                      <a:pt x="300" y="81"/>
                    </a:cubicBezTo>
                    <a:cubicBezTo>
                      <a:pt x="302" y="84"/>
                      <a:pt x="308" y="90"/>
                      <a:pt x="308" y="90"/>
                    </a:cubicBezTo>
                    <a:cubicBezTo>
                      <a:pt x="311" y="98"/>
                      <a:pt x="315" y="103"/>
                      <a:pt x="318" y="111"/>
                    </a:cubicBezTo>
                    <a:cubicBezTo>
                      <a:pt x="319" y="114"/>
                      <a:pt x="321" y="117"/>
                      <a:pt x="322" y="120"/>
                    </a:cubicBezTo>
                    <a:cubicBezTo>
                      <a:pt x="323" y="122"/>
                      <a:pt x="324" y="125"/>
                      <a:pt x="324" y="125"/>
                    </a:cubicBezTo>
                    <a:cubicBezTo>
                      <a:pt x="321" y="132"/>
                      <a:pt x="313" y="134"/>
                      <a:pt x="310" y="142"/>
                    </a:cubicBezTo>
                    <a:cubicBezTo>
                      <a:pt x="313" y="151"/>
                      <a:pt x="317" y="146"/>
                      <a:pt x="322" y="141"/>
                    </a:cubicBezTo>
                    <a:cubicBezTo>
                      <a:pt x="341" y="143"/>
                      <a:pt x="339" y="142"/>
                      <a:pt x="342" y="155"/>
                    </a:cubicBezTo>
                    <a:cubicBezTo>
                      <a:pt x="351" y="150"/>
                      <a:pt x="355" y="152"/>
                      <a:pt x="364" y="157"/>
                    </a:cubicBezTo>
                    <a:cubicBezTo>
                      <a:pt x="369" y="162"/>
                      <a:pt x="372" y="166"/>
                      <a:pt x="380" y="168"/>
                    </a:cubicBezTo>
                    <a:cubicBezTo>
                      <a:pt x="381" y="169"/>
                      <a:pt x="383" y="171"/>
                      <a:pt x="382" y="172"/>
                    </a:cubicBezTo>
                    <a:cubicBezTo>
                      <a:pt x="380" y="176"/>
                      <a:pt x="368" y="172"/>
                      <a:pt x="382" y="176"/>
                    </a:cubicBezTo>
                    <a:cubicBezTo>
                      <a:pt x="386" y="175"/>
                      <a:pt x="390" y="173"/>
                      <a:pt x="394" y="172"/>
                    </a:cubicBezTo>
                    <a:cubicBezTo>
                      <a:pt x="396" y="172"/>
                      <a:pt x="400" y="171"/>
                      <a:pt x="400" y="171"/>
                    </a:cubicBezTo>
                    <a:cubicBezTo>
                      <a:pt x="413" y="177"/>
                      <a:pt x="427" y="179"/>
                      <a:pt x="439" y="185"/>
                    </a:cubicBezTo>
                    <a:cubicBezTo>
                      <a:pt x="441" y="190"/>
                      <a:pt x="445" y="194"/>
                      <a:pt x="447" y="199"/>
                    </a:cubicBezTo>
                    <a:cubicBezTo>
                      <a:pt x="453" y="198"/>
                      <a:pt x="460" y="195"/>
                      <a:pt x="465" y="201"/>
                    </a:cubicBezTo>
                    <a:cubicBezTo>
                      <a:pt x="468" y="205"/>
                      <a:pt x="471" y="215"/>
                      <a:pt x="471" y="215"/>
                    </a:cubicBezTo>
                    <a:cubicBezTo>
                      <a:pt x="468" y="231"/>
                      <a:pt x="469" y="248"/>
                      <a:pt x="451" y="258"/>
                    </a:cubicBezTo>
                    <a:cubicBezTo>
                      <a:pt x="447" y="262"/>
                      <a:pt x="437" y="275"/>
                      <a:pt x="435" y="281"/>
                    </a:cubicBezTo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8" name="Freeform 200"/>
              <p:cNvSpPr>
                <a:spLocks/>
              </p:cNvSpPr>
              <p:nvPr userDrawn="1"/>
            </p:nvSpPr>
            <p:spPr bwMode="ltGray">
              <a:xfrm>
                <a:off x="3880" y="-7"/>
                <a:ext cx="984" cy="692"/>
              </a:xfrm>
              <a:custGeom>
                <a:avLst/>
                <a:gdLst>
                  <a:gd name="T0" fmla="*/ 406 w 984"/>
                  <a:gd name="T1" fmla="*/ 6 h 844"/>
                  <a:gd name="T2" fmla="*/ 502 w 984"/>
                  <a:gd name="T3" fmla="*/ 34 h 844"/>
                  <a:gd name="T4" fmla="*/ 550 w 984"/>
                  <a:gd name="T5" fmla="*/ 38 h 844"/>
                  <a:gd name="T6" fmla="*/ 578 w 984"/>
                  <a:gd name="T7" fmla="*/ 130 h 844"/>
                  <a:gd name="T8" fmla="*/ 586 w 984"/>
                  <a:gd name="T9" fmla="*/ 90 h 844"/>
                  <a:gd name="T10" fmla="*/ 606 w 984"/>
                  <a:gd name="T11" fmla="*/ 70 h 844"/>
                  <a:gd name="T12" fmla="*/ 642 w 984"/>
                  <a:gd name="T13" fmla="*/ 126 h 844"/>
                  <a:gd name="T14" fmla="*/ 682 w 984"/>
                  <a:gd name="T15" fmla="*/ 98 h 844"/>
                  <a:gd name="T16" fmla="*/ 706 w 984"/>
                  <a:gd name="T17" fmla="*/ 86 h 844"/>
                  <a:gd name="T18" fmla="*/ 762 w 984"/>
                  <a:gd name="T19" fmla="*/ 2 h 844"/>
                  <a:gd name="T20" fmla="*/ 798 w 984"/>
                  <a:gd name="T21" fmla="*/ 70 h 844"/>
                  <a:gd name="T22" fmla="*/ 798 w 984"/>
                  <a:gd name="T23" fmla="*/ 130 h 844"/>
                  <a:gd name="T24" fmla="*/ 790 w 984"/>
                  <a:gd name="T25" fmla="*/ 158 h 844"/>
                  <a:gd name="T26" fmla="*/ 766 w 984"/>
                  <a:gd name="T27" fmla="*/ 162 h 844"/>
                  <a:gd name="T28" fmla="*/ 762 w 984"/>
                  <a:gd name="T29" fmla="*/ 186 h 844"/>
                  <a:gd name="T30" fmla="*/ 802 w 984"/>
                  <a:gd name="T31" fmla="*/ 226 h 844"/>
                  <a:gd name="T32" fmla="*/ 786 w 984"/>
                  <a:gd name="T33" fmla="*/ 322 h 844"/>
                  <a:gd name="T34" fmla="*/ 830 w 984"/>
                  <a:gd name="T35" fmla="*/ 414 h 844"/>
                  <a:gd name="T36" fmla="*/ 854 w 984"/>
                  <a:gd name="T37" fmla="*/ 450 h 844"/>
                  <a:gd name="T38" fmla="*/ 830 w 984"/>
                  <a:gd name="T39" fmla="*/ 450 h 844"/>
                  <a:gd name="T40" fmla="*/ 746 w 984"/>
                  <a:gd name="T41" fmla="*/ 378 h 844"/>
                  <a:gd name="T42" fmla="*/ 678 w 984"/>
                  <a:gd name="T43" fmla="*/ 402 h 844"/>
                  <a:gd name="T44" fmla="*/ 590 w 984"/>
                  <a:gd name="T45" fmla="*/ 442 h 844"/>
                  <a:gd name="T46" fmla="*/ 642 w 984"/>
                  <a:gd name="T47" fmla="*/ 578 h 844"/>
                  <a:gd name="T48" fmla="*/ 710 w 984"/>
                  <a:gd name="T49" fmla="*/ 610 h 844"/>
                  <a:gd name="T50" fmla="*/ 738 w 984"/>
                  <a:gd name="T51" fmla="*/ 550 h 844"/>
                  <a:gd name="T52" fmla="*/ 774 w 984"/>
                  <a:gd name="T53" fmla="*/ 570 h 844"/>
                  <a:gd name="T54" fmla="*/ 766 w 984"/>
                  <a:gd name="T55" fmla="*/ 630 h 844"/>
                  <a:gd name="T56" fmla="*/ 802 w 984"/>
                  <a:gd name="T57" fmla="*/ 670 h 844"/>
                  <a:gd name="T58" fmla="*/ 838 w 984"/>
                  <a:gd name="T59" fmla="*/ 658 h 844"/>
                  <a:gd name="T60" fmla="*/ 922 w 984"/>
                  <a:gd name="T61" fmla="*/ 806 h 844"/>
                  <a:gd name="T62" fmla="*/ 942 w 984"/>
                  <a:gd name="T63" fmla="*/ 826 h 844"/>
                  <a:gd name="T64" fmla="*/ 874 w 984"/>
                  <a:gd name="T65" fmla="*/ 810 h 844"/>
                  <a:gd name="T66" fmla="*/ 830 w 984"/>
                  <a:gd name="T67" fmla="*/ 758 h 844"/>
                  <a:gd name="T68" fmla="*/ 778 w 984"/>
                  <a:gd name="T69" fmla="*/ 710 h 844"/>
                  <a:gd name="T70" fmla="*/ 702 w 984"/>
                  <a:gd name="T71" fmla="*/ 662 h 844"/>
                  <a:gd name="T72" fmla="*/ 614 w 984"/>
                  <a:gd name="T73" fmla="*/ 646 h 844"/>
                  <a:gd name="T74" fmla="*/ 506 w 984"/>
                  <a:gd name="T75" fmla="*/ 594 h 844"/>
                  <a:gd name="T76" fmla="*/ 462 w 984"/>
                  <a:gd name="T77" fmla="*/ 506 h 844"/>
                  <a:gd name="T78" fmla="*/ 430 w 984"/>
                  <a:gd name="T79" fmla="*/ 462 h 844"/>
                  <a:gd name="T80" fmla="*/ 382 w 984"/>
                  <a:gd name="T81" fmla="*/ 430 h 844"/>
                  <a:gd name="T82" fmla="*/ 342 w 984"/>
                  <a:gd name="T83" fmla="*/ 370 h 844"/>
                  <a:gd name="T84" fmla="*/ 354 w 984"/>
                  <a:gd name="T85" fmla="*/ 414 h 844"/>
                  <a:gd name="T86" fmla="*/ 418 w 984"/>
                  <a:gd name="T87" fmla="*/ 494 h 844"/>
                  <a:gd name="T88" fmla="*/ 422 w 984"/>
                  <a:gd name="T89" fmla="*/ 526 h 844"/>
                  <a:gd name="T90" fmla="*/ 394 w 984"/>
                  <a:gd name="T91" fmla="*/ 498 h 844"/>
                  <a:gd name="T92" fmla="*/ 354 w 984"/>
                  <a:gd name="T93" fmla="*/ 466 h 844"/>
                  <a:gd name="T94" fmla="*/ 314 w 984"/>
                  <a:gd name="T95" fmla="*/ 402 h 844"/>
                  <a:gd name="T96" fmla="*/ 266 w 984"/>
                  <a:gd name="T97" fmla="*/ 346 h 844"/>
                  <a:gd name="T98" fmla="*/ 210 w 984"/>
                  <a:gd name="T99" fmla="*/ 314 h 844"/>
                  <a:gd name="T100" fmla="*/ 154 w 984"/>
                  <a:gd name="T101" fmla="*/ 238 h 844"/>
                  <a:gd name="T102" fmla="*/ 66 w 984"/>
                  <a:gd name="T103" fmla="*/ 66 h 844"/>
                  <a:gd name="T104" fmla="*/ 34 w 984"/>
                  <a:gd name="T105" fmla="*/ 38 h 844"/>
                  <a:gd name="T106" fmla="*/ 46 w 984"/>
                  <a:gd name="T107" fmla="*/ 22 h 844"/>
                  <a:gd name="T108" fmla="*/ 102 w 984"/>
                  <a:gd name="T109" fmla="*/ 70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84" h="844">
                    <a:moveTo>
                      <a:pt x="82" y="38"/>
                    </a:moveTo>
                    <a:lnTo>
                      <a:pt x="406" y="6"/>
                    </a:lnTo>
                    <a:cubicBezTo>
                      <a:pt x="497" y="22"/>
                      <a:pt x="465" y="0"/>
                      <a:pt x="474" y="54"/>
                    </a:cubicBezTo>
                    <a:cubicBezTo>
                      <a:pt x="492" y="48"/>
                      <a:pt x="484" y="40"/>
                      <a:pt x="502" y="34"/>
                    </a:cubicBezTo>
                    <a:cubicBezTo>
                      <a:pt x="510" y="37"/>
                      <a:pt x="517" y="46"/>
                      <a:pt x="526" y="46"/>
                    </a:cubicBezTo>
                    <a:cubicBezTo>
                      <a:pt x="534" y="46"/>
                      <a:pt x="550" y="38"/>
                      <a:pt x="550" y="38"/>
                    </a:cubicBezTo>
                    <a:cubicBezTo>
                      <a:pt x="556" y="55"/>
                      <a:pt x="552" y="60"/>
                      <a:pt x="542" y="74"/>
                    </a:cubicBezTo>
                    <a:cubicBezTo>
                      <a:pt x="555" y="114"/>
                      <a:pt x="550" y="102"/>
                      <a:pt x="578" y="130"/>
                    </a:cubicBezTo>
                    <a:cubicBezTo>
                      <a:pt x="584" y="148"/>
                      <a:pt x="590" y="148"/>
                      <a:pt x="606" y="138"/>
                    </a:cubicBezTo>
                    <a:cubicBezTo>
                      <a:pt x="600" y="119"/>
                      <a:pt x="594" y="107"/>
                      <a:pt x="586" y="90"/>
                    </a:cubicBezTo>
                    <a:cubicBezTo>
                      <a:pt x="583" y="82"/>
                      <a:pt x="578" y="66"/>
                      <a:pt x="578" y="66"/>
                    </a:cubicBezTo>
                    <a:cubicBezTo>
                      <a:pt x="585" y="44"/>
                      <a:pt x="597" y="56"/>
                      <a:pt x="606" y="70"/>
                    </a:cubicBezTo>
                    <a:cubicBezTo>
                      <a:pt x="609" y="86"/>
                      <a:pt x="608" y="117"/>
                      <a:pt x="626" y="90"/>
                    </a:cubicBezTo>
                    <a:cubicBezTo>
                      <a:pt x="648" y="97"/>
                      <a:pt x="646" y="104"/>
                      <a:pt x="642" y="126"/>
                    </a:cubicBezTo>
                    <a:cubicBezTo>
                      <a:pt x="650" y="150"/>
                      <a:pt x="665" y="141"/>
                      <a:pt x="682" y="130"/>
                    </a:cubicBezTo>
                    <a:cubicBezTo>
                      <a:pt x="689" y="108"/>
                      <a:pt x="673" y="124"/>
                      <a:pt x="682" y="98"/>
                    </a:cubicBezTo>
                    <a:cubicBezTo>
                      <a:pt x="683" y="94"/>
                      <a:pt x="690" y="96"/>
                      <a:pt x="694" y="94"/>
                    </a:cubicBezTo>
                    <a:cubicBezTo>
                      <a:pt x="698" y="92"/>
                      <a:pt x="702" y="89"/>
                      <a:pt x="706" y="86"/>
                    </a:cubicBezTo>
                    <a:cubicBezTo>
                      <a:pt x="717" y="54"/>
                      <a:pt x="688" y="54"/>
                      <a:pt x="742" y="46"/>
                    </a:cubicBezTo>
                    <a:cubicBezTo>
                      <a:pt x="748" y="27"/>
                      <a:pt x="741" y="9"/>
                      <a:pt x="762" y="2"/>
                    </a:cubicBezTo>
                    <a:cubicBezTo>
                      <a:pt x="788" y="11"/>
                      <a:pt x="777" y="38"/>
                      <a:pt x="802" y="46"/>
                    </a:cubicBezTo>
                    <a:cubicBezTo>
                      <a:pt x="831" y="36"/>
                      <a:pt x="805" y="63"/>
                      <a:pt x="798" y="70"/>
                    </a:cubicBezTo>
                    <a:cubicBezTo>
                      <a:pt x="789" y="96"/>
                      <a:pt x="787" y="96"/>
                      <a:pt x="802" y="118"/>
                    </a:cubicBezTo>
                    <a:cubicBezTo>
                      <a:pt x="801" y="122"/>
                      <a:pt x="801" y="127"/>
                      <a:pt x="798" y="130"/>
                    </a:cubicBezTo>
                    <a:cubicBezTo>
                      <a:pt x="794" y="133"/>
                      <a:pt x="784" y="129"/>
                      <a:pt x="782" y="134"/>
                    </a:cubicBezTo>
                    <a:cubicBezTo>
                      <a:pt x="780" y="142"/>
                      <a:pt x="790" y="158"/>
                      <a:pt x="790" y="158"/>
                    </a:cubicBezTo>
                    <a:cubicBezTo>
                      <a:pt x="786" y="161"/>
                      <a:pt x="783" y="165"/>
                      <a:pt x="778" y="166"/>
                    </a:cubicBezTo>
                    <a:cubicBezTo>
                      <a:pt x="774" y="167"/>
                      <a:pt x="769" y="159"/>
                      <a:pt x="766" y="162"/>
                    </a:cubicBezTo>
                    <a:cubicBezTo>
                      <a:pt x="758" y="170"/>
                      <a:pt x="794" y="182"/>
                      <a:pt x="794" y="182"/>
                    </a:cubicBezTo>
                    <a:cubicBezTo>
                      <a:pt x="804" y="211"/>
                      <a:pt x="775" y="190"/>
                      <a:pt x="762" y="186"/>
                    </a:cubicBezTo>
                    <a:cubicBezTo>
                      <a:pt x="767" y="194"/>
                      <a:pt x="773" y="202"/>
                      <a:pt x="778" y="210"/>
                    </a:cubicBezTo>
                    <a:cubicBezTo>
                      <a:pt x="783" y="218"/>
                      <a:pt x="802" y="226"/>
                      <a:pt x="802" y="226"/>
                    </a:cubicBezTo>
                    <a:cubicBezTo>
                      <a:pt x="813" y="242"/>
                      <a:pt x="804" y="245"/>
                      <a:pt x="810" y="262"/>
                    </a:cubicBezTo>
                    <a:cubicBezTo>
                      <a:pt x="803" y="282"/>
                      <a:pt x="793" y="301"/>
                      <a:pt x="786" y="322"/>
                    </a:cubicBezTo>
                    <a:cubicBezTo>
                      <a:pt x="783" y="330"/>
                      <a:pt x="778" y="346"/>
                      <a:pt x="778" y="346"/>
                    </a:cubicBezTo>
                    <a:cubicBezTo>
                      <a:pt x="785" y="366"/>
                      <a:pt x="817" y="394"/>
                      <a:pt x="830" y="414"/>
                    </a:cubicBezTo>
                    <a:cubicBezTo>
                      <a:pt x="835" y="422"/>
                      <a:pt x="841" y="430"/>
                      <a:pt x="846" y="438"/>
                    </a:cubicBezTo>
                    <a:cubicBezTo>
                      <a:pt x="849" y="442"/>
                      <a:pt x="854" y="450"/>
                      <a:pt x="854" y="450"/>
                    </a:cubicBezTo>
                    <a:cubicBezTo>
                      <a:pt x="853" y="457"/>
                      <a:pt x="855" y="466"/>
                      <a:pt x="850" y="470"/>
                    </a:cubicBezTo>
                    <a:cubicBezTo>
                      <a:pt x="844" y="475"/>
                      <a:pt x="831" y="451"/>
                      <a:pt x="830" y="450"/>
                    </a:cubicBezTo>
                    <a:cubicBezTo>
                      <a:pt x="811" y="431"/>
                      <a:pt x="789" y="421"/>
                      <a:pt x="774" y="398"/>
                    </a:cubicBezTo>
                    <a:cubicBezTo>
                      <a:pt x="769" y="379"/>
                      <a:pt x="766" y="371"/>
                      <a:pt x="746" y="378"/>
                    </a:cubicBezTo>
                    <a:cubicBezTo>
                      <a:pt x="717" y="368"/>
                      <a:pt x="730" y="368"/>
                      <a:pt x="706" y="374"/>
                    </a:cubicBezTo>
                    <a:cubicBezTo>
                      <a:pt x="688" y="402"/>
                      <a:pt x="699" y="395"/>
                      <a:pt x="678" y="402"/>
                    </a:cubicBezTo>
                    <a:cubicBezTo>
                      <a:pt x="654" y="386"/>
                      <a:pt x="650" y="390"/>
                      <a:pt x="618" y="394"/>
                    </a:cubicBezTo>
                    <a:cubicBezTo>
                      <a:pt x="607" y="411"/>
                      <a:pt x="601" y="426"/>
                      <a:pt x="590" y="442"/>
                    </a:cubicBezTo>
                    <a:cubicBezTo>
                      <a:pt x="600" y="471"/>
                      <a:pt x="593" y="459"/>
                      <a:pt x="606" y="478"/>
                    </a:cubicBezTo>
                    <a:cubicBezTo>
                      <a:pt x="593" y="518"/>
                      <a:pt x="622" y="548"/>
                      <a:pt x="642" y="578"/>
                    </a:cubicBezTo>
                    <a:cubicBezTo>
                      <a:pt x="651" y="591"/>
                      <a:pt x="651" y="601"/>
                      <a:pt x="666" y="606"/>
                    </a:cubicBezTo>
                    <a:cubicBezTo>
                      <a:pt x="680" y="627"/>
                      <a:pt x="691" y="623"/>
                      <a:pt x="710" y="610"/>
                    </a:cubicBezTo>
                    <a:cubicBezTo>
                      <a:pt x="729" y="616"/>
                      <a:pt x="729" y="606"/>
                      <a:pt x="734" y="590"/>
                    </a:cubicBezTo>
                    <a:cubicBezTo>
                      <a:pt x="735" y="577"/>
                      <a:pt x="731" y="562"/>
                      <a:pt x="738" y="550"/>
                    </a:cubicBezTo>
                    <a:cubicBezTo>
                      <a:pt x="742" y="543"/>
                      <a:pt x="762" y="542"/>
                      <a:pt x="762" y="542"/>
                    </a:cubicBezTo>
                    <a:cubicBezTo>
                      <a:pt x="783" y="547"/>
                      <a:pt x="786" y="552"/>
                      <a:pt x="774" y="570"/>
                    </a:cubicBezTo>
                    <a:cubicBezTo>
                      <a:pt x="779" y="590"/>
                      <a:pt x="790" y="605"/>
                      <a:pt x="770" y="618"/>
                    </a:cubicBezTo>
                    <a:cubicBezTo>
                      <a:pt x="769" y="622"/>
                      <a:pt x="764" y="626"/>
                      <a:pt x="766" y="630"/>
                    </a:cubicBezTo>
                    <a:cubicBezTo>
                      <a:pt x="768" y="634"/>
                      <a:pt x="775" y="634"/>
                      <a:pt x="778" y="638"/>
                    </a:cubicBezTo>
                    <a:cubicBezTo>
                      <a:pt x="788" y="651"/>
                      <a:pt x="786" y="660"/>
                      <a:pt x="802" y="670"/>
                    </a:cubicBezTo>
                    <a:cubicBezTo>
                      <a:pt x="810" y="667"/>
                      <a:pt x="818" y="665"/>
                      <a:pt x="826" y="662"/>
                    </a:cubicBezTo>
                    <a:cubicBezTo>
                      <a:pt x="830" y="661"/>
                      <a:pt x="838" y="658"/>
                      <a:pt x="838" y="658"/>
                    </a:cubicBezTo>
                    <a:cubicBezTo>
                      <a:pt x="857" y="664"/>
                      <a:pt x="864" y="680"/>
                      <a:pt x="870" y="698"/>
                    </a:cubicBezTo>
                    <a:cubicBezTo>
                      <a:pt x="859" y="731"/>
                      <a:pt x="887" y="794"/>
                      <a:pt x="922" y="806"/>
                    </a:cubicBezTo>
                    <a:cubicBezTo>
                      <a:pt x="938" y="801"/>
                      <a:pt x="941" y="792"/>
                      <a:pt x="958" y="798"/>
                    </a:cubicBezTo>
                    <a:cubicBezTo>
                      <a:pt x="984" y="837"/>
                      <a:pt x="928" y="784"/>
                      <a:pt x="942" y="826"/>
                    </a:cubicBezTo>
                    <a:cubicBezTo>
                      <a:pt x="936" y="844"/>
                      <a:pt x="930" y="844"/>
                      <a:pt x="914" y="834"/>
                    </a:cubicBezTo>
                    <a:cubicBezTo>
                      <a:pt x="903" y="817"/>
                      <a:pt x="890" y="821"/>
                      <a:pt x="874" y="810"/>
                    </a:cubicBezTo>
                    <a:cubicBezTo>
                      <a:pt x="851" y="776"/>
                      <a:pt x="882" y="816"/>
                      <a:pt x="854" y="794"/>
                    </a:cubicBezTo>
                    <a:cubicBezTo>
                      <a:pt x="843" y="785"/>
                      <a:pt x="840" y="768"/>
                      <a:pt x="830" y="758"/>
                    </a:cubicBezTo>
                    <a:cubicBezTo>
                      <a:pt x="824" y="739"/>
                      <a:pt x="817" y="724"/>
                      <a:pt x="798" y="718"/>
                    </a:cubicBezTo>
                    <a:cubicBezTo>
                      <a:pt x="791" y="696"/>
                      <a:pt x="800" y="712"/>
                      <a:pt x="778" y="710"/>
                    </a:cubicBezTo>
                    <a:cubicBezTo>
                      <a:pt x="767" y="709"/>
                      <a:pt x="746" y="702"/>
                      <a:pt x="746" y="702"/>
                    </a:cubicBezTo>
                    <a:cubicBezTo>
                      <a:pt x="729" y="691"/>
                      <a:pt x="720" y="674"/>
                      <a:pt x="702" y="662"/>
                    </a:cubicBezTo>
                    <a:cubicBezTo>
                      <a:pt x="694" y="665"/>
                      <a:pt x="687" y="673"/>
                      <a:pt x="678" y="674"/>
                    </a:cubicBezTo>
                    <a:cubicBezTo>
                      <a:pt x="657" y="677"/>
                      <a:pt x="630" y="657"/>
                      <a:pt x="614" y="646"/>
                    </a:cubicBezTo>
                    <a:cubicBezTo>
                      <a:pt x="600" y="637"/>
                      <a:pt x="580" y="639"/>
                      <a:pt x="566" y="630"/>
                    </a:cubicBezTo>
                    <a:cubicBezTo>
                      <a:pt x="546" y="617"/>
                      <a:pt x="525" y="607"/>
                      <a:pt x="506" y="594"/>
                    </a:cubicBezTo>
                    <a:cubicBezTo>
                      <a:pt x="513" y="572"/>
                      <a:pt x="509" y="551"/>
                      <a:pt x="490" y="538"/>
                    </a:cubicBezTo>
                    <a:cubicBezTo>
                      <a:pt x="485" y="522"/>
                      <a:pt x="476" y="515"/>
                      <a:pt x="462" y="506"/>
                    </a:cubicBezTo>
                    <a:cubicBezTo>
                      <a:pt x="441" y="474"/>
                      <a:pt x="469" y="513"/>
                      <a:pt x="442" y="486"/>
                    </a:cubicBezTo>
                    <a:cubicBezTo>
                      <a:pt x="436" y="480"/>
                      <a:pt x="436" y="468"/>
                      <a:pt x="430" y="462"/>
                    </a:cubicBezTo>
                    <a:cubicBezTo>
                      <a:pt x="427" y="459"/>
                      <a:pt x="422" y="459"/>
                      <a:pt x="418" y="458"/>
                    </a:cubicBezTo>
                    <a:cubicBezTo>
                      <a:pt x="407" y="447"/>
                      <a:pt x="382" y="430"/>
                      <a:pt x="382" y="430"/>
                    </a:cubicBezTo>
                    <a:cubicBezTo>
                      <a:pt x="371" y="413"/>
                      <a:pt x="358" y="399"/>
                      <a:pt x="346" y="382"/>
                    </a:cubicBezTo>
                    <a:cubicBezTo>
                      <a:pt x="344" y="378"/>
                      <a:pt x="345" y="373"/>
                      <a:pt x="342" y="370"/>
                    </a:cubicBezTo>
                    <a:cubicBezTo>
                      <a:pt x="339" y="367"/>
                      <a:pt x="334" y="367"/>
                      <a:pt x="330" y="366"/>
                    </a:cubicBezTo>
                    <a:cubicBezTo>
                      <a:pt x="322" y="390"/>
                      <a:pt x="342" y="398"/>
                      <a:pt x="354" y="414"/>
                    </a:cubicBezTo>
                    <a:cubicBezTo>
                      <a:pt x="368" y="432"/>
                      <a:pt x="372" y="446"/>
                      <a:pt x="390" y="458"/>
                    </a:cubicBezTo>
                    <a:cubicBezTo>
                      <a:pt x="409" y="487"/>
                      <a:pt x="399" y="475"/>
                      <a:pt x="418" y="494"/>
                    </a:cubicBezTo>
                    <a:cubicBezTo>
                      <a:pt x="423" y="510"/>
                      <a:pt x="428" y="517"/>
                      <a:pt x="442" y="526"/>
                    </a:cubicBezTo>
                    <a:cubicBezTo>
                      <a:pt x="450" y="550"/>
                      <a:pt x="432" y="533"/>
                      <a:pt x="422" y="526"/>
                    </a:cubicBezTo>
                    <a:cubicBezTo>
                      <a:pt x="399" y="492"/>
                      <a:pt x="430" y="532"/>
                      <a:pt x="402" y="510"/>
                    </a:cubicBezTo>
                    <a:cubicBezTo>
                      <a:pt x="398" y="507"/>
                      <a:pt x="397" y="501"/>
                      <a:pt x="394" y="498"/>
                    </a:cubicBezTo>
                    <a:cubicBezTo>
                      <a:pt x="391" y="495"/>
                      <a:pt x="386" y="493"/>
                      <a:pt x="382" y="490"/>
                    </a:cubicBezTo>
                    <a:cubicBezTo>
                      <a:pt x="377" y="474"/>
                      <a:pt x="370" y="471"/>
                      <a:pt x="354" y="466"/>
                    </a:cubicBezTo>
                    <a:cubicBezTo>
                      <a:pt x="344" y="452"/>
                      <a:pt x="340" y="447"/>
                      <a:pt x="346" y="430"/>
                    </a:cubicBezTo>
                    <a:cubicBezTo>
                      <a:pt x="338" y="418"/>
                      <a:pt x="314" y="402"/>
                      <a:pt x="314" y="402"/>
                    </a:cubicBezTo>
                    <a:cubicBezTo>
                      <a:pt x="306" y="390"/>
                      <a:pt x="298" y="378"/>
                      <a:pt x="290" y="366"/>
                    </a:cubicBezTo>
                    <a:cubicBezTo>
                      <a:pt x="284" y="357"/>
                      <a:pt x="273" y="354"/>
                      <a:pt x="266" y="346"/>
                    </a:cubicBezTo>
                    <a:cubicBezTo>
                      <a:pt x="263" y="342"/>
                      <a:pt x="262" y="337"/>
                      <a:pt x="258" y="334"/>
                    </a:cubicBezTo>
                    <a:cubicBezTo>
                      <a:pt x="243" y="324"/>
                      <a:pt x="225" y="324"/>
                      <a:pt x="210" y="314"/>
                    </a:cubicBezTo>
                    <a:cubicBezTo>
                      <a:pt x="201" y="300"/>
                      <a:pt x="194" y="291"/>
                      <a:pt x="178" y="286"/>
                    </a:cubicBezTo>
                    <a:cubicBezTo>
                      <a:pt x="160" y="260"/>
                      <a:pt x="192" y="247"/>
                      <a:pt x="154" y="238"/>
                    </a:cubicBezTo>
                    <a:cubicBezTo>
                      <a:pt x="111" y="209"/>
                      <a:pt x="106" y="149"/>
                      <a:pt x="90" y="102"/>
                    </a:cubicBezTo>
                    <a:cubicBezTo>
                      <a:pt x="86" y="90"/>
                      <a:pt x="76" y="73"/>
                      <a:pt x="66" y="66"/>
                    </a:cubicBezTo>
                    <a:cubicBezTo>
                      <a:pt x="58" y="60"/>
                      <a:pt x="42" y="50"/>
                      <a:pt x="42" y="50"/>
                    </a:cubicBezTo>
                    <a:cubicBezTo>
                      <a:pt x="39" y="46"/>
                      <a:pt x="38" y="41"/>
                      <a:pt x="34" y="38"/>
                    </a:cubicBezTo>
                    <a:cubicBezTo>
                      <a:pt x="27" y="34"/>
                      <a:pt x="10" y="30"/>
                      <a:pt x="10" y="30"/>
                    </a:cubicBezTo>
                    <a:cubicBezTo>
                      <a:pt x="0" y="1"/>
                      <a:pt x="31" y="17"/>
                      <a:pt x="46" y="22"/>
                    </a:cubicBezTo>
                    <a:cubicBezTo>
                      <a:pt x="65" y="51"/>
                      <a:pt x="61" y="41"/>
                      <a:pt x="86" y="58"/>
                    </a:cubicBezTo>
                    <a:cubicBezTo>
                      <a:pt x="94" y="70"/>
                      <a:pt x="94" y="93"/>
                      <a:pt x="102" y="70"/>
                    </a:cubicBezTo>
                    <a:cubicBezTo>
                      <a:pt x="95" y="49"/>
                      <a:pt x="82" y="62"/>
                      <a:pt x="82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9" name="Freeform 201"/>
              <p:cNvSpPr>
                <a:spLocks/>
              </p:cNvSpPr>
              <p:nvPr userDrawn="1"/>
            </p:nvSpPr>
            <p:spPr bwMode="ltGray">
              <a:xfrm>
                <a:off x="3577" y="490"/>
                <a:ext cx="36" cy="39"/>
              </a:xfrm>
              <a:custGeom>
                <a:avLst/>
                <a:gdLst>
                  <a:gd name="T0" fmla="*/ 6 w 36"/>
                  <a:gd name="T1" fmla="*/ 28 h 48"/>
                  <a:gd name="T2" fmla="*/ 10 w 36"/>
                  <a:gd name="T3" fmla="*/ 48 h 48"/>
                  <a:gd name="T4" fmla="*/ 6 w 36"/>
                  <a:gd name="T5" fmla="*/ 2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48">
                    <a:moveTo>
                      <a:pt x="6" y="28"/>
                    </a:moveTo>
                    <a:cubicBezTo>
                      <a:pt x="25" y="0"/>
                      <a:pt x="36" y="31"/>
                      <a:pt x="10" y="48"/>
                    </a:cubicBezTo>
                    <a:cubicBezTo>
                      <a:pt x="0" y="34"/>
                      <a:pt x="0" y="40"/>
                      <a:pt x="6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0" name="Freeform 202"/>
              <p:cNvSpPr>
                <a:spLocks/>
              </p:cNvSpPr>
              <p:nvPr userDrawn="1"/>
            </p:nvSpPr>
            <p:spPr bwMode="ltGray">
              <a:xfrm>
                <a:off x="3549" y="475"/>
                <a:ext cx="38" cy="29"/>
              </a:xfrm>
              <a:custGeom>
                <a:avLst/>
                <a:gdLst>
                  <a:gd name="T0" fmla="*/ 0 w 36"/>
                  <a:gd name="T1" fmla="*/ 5 h 37"/>
                  <a:gd name="T2" fmla="*/ 12 w 36"/>
                  <a:gd name="T3" fmla="*/ 1 h 37"/>
                  <a:gd name="T4" fmla="*/ 36 w 36"/>
                  <a:gd name="T5" fmla="*/ 17 h 37"/>
                  <a:gd name="T6" fmla="*/ 8 w 36"/>
                  <a:gd name="T7" fmla="*/ 17 h 37"/>
                  <a:gd name="T8" fmla="*/ 0 w 36"/>
                  <a:gd name="T9" fmla="*/ 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7">
                    <a:moveTo>
                      <a:pt x="0" y="5"/>
                    </a:moveTo>
                    <a:cubicBezTo>
                      <a:pt x="4" y="4"/>
                      <a:pt x="8" y="0"/>
                      <a:pt x="12" y="1"/>
                    </a:cubicBezTo>
                    <a:cubicBezTo>
                      <a:pt x="21" y="4"/>
                      <a:pt x="36" y="17"/>
                      <a:pt x="36" y="17"/>
                    </a:cubicBezTo>
                    <a:cubicBezTo>
                      <a:pt x="29" y="37"/>
                      <a:pt x="22" y="26"/>
                      <a:pt x="8" y="17"/>
                    </a:cubicBezTo>
                    <a:cubicBezTo>
                      <a:pt x="5" y="13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1" name="Freeform 203"/>
              <p:cNvSpPr>
                <a:spLocks/>
              </p:cNvSpPr>
              <p:nvPr userDrawn="1"/>
            </p:nvSpPr>
            <p:spPr bwMode="ltGray">
              <a:xfrm>
                <a:off x="4686" y="394"/>
                <a:ext cx="171" cy="81"/>
              </a:xfrm>
              <a:custGeom>
                <a:avLst/>
                <a:gdLst>
                  <a:gd name="T0" fmla="*/ 0 w 170"/>
                  <a:gd name="T1" fmla="*/ 49 h 96"/>
                  <a:gd name="T2" fmla="*/ 28 w 170"/>
                  <a:gd name="T3" fmla="*/ 25 h 96"/>
                  <a:gd name="T4" fmla="*/ 56 w 170"/>
                  <a:gd name="T5" fmla="*/ 21 h 96"/>
                  <a:gd name="T6" fmla="*/ 80 w 170"/>
                  <a:gd name="T7" fmla="*/ 9 h 96"/>
                  <a:gd name="T8" fmla="*/ 64 w 170"/>
                  <a:gd name="T9" fmla="*/ 25 h 96"/>
                  <a:gd name="T10" fmla="*/ 124 w 170"/>
                  <a:gd name="T11" fmla="*/ 49 h 96"/>
                  <a:gd name="T12" fmla="*/ 160 w 170"/>
                  <a:gd name="T13" fmla="*/ 65 h 96"/>
                  <a:gd name="T14" fmla="*/ 116 w 170"/>
                  <a:gd name="T15" fmla="*/ 77 h 96"/>
                  <a:gd name="T16" fmla="*/ 88 w 170"/>
                  <a:gd name="T17" fmla="*/ 57 h 96"/>
                  <a:gd name="T18" fmla="*/ 76 w 170"/>
                  <a:gd name="T19" fmla="*/ 53 h 96"/>
                  <a:gd name="T20" fmla="*/ 24 w 170"/>
                  <a:gd name="T21" fmla="*/ 41 h 96"/>
                  <a:gd name="T22" fmla="*/ 0 w 170"/>
                  <a:gd name="T23" fmla="*/ 4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0" h="96">
                    <a:moveTo>
                      <a:pt x="0" y="49"/>
                    </a:moveTo>
                    <a:cubicBezTo>
                      <a:pt x="5" y="33"/>
                      <a:pt x="12" y="30"/>
                      <a:pt x="28" y="25"/>
                    </a:cubicBezTo>
                    <a:cubicBezTo>
                      <a:pt x="20" y="0"/>
                      <a:pt x="42" y="16"/>
                      <a:pt x="56" y="21"/>
                    </a:cubicBezTo>
                    <a:cubicBezTo>
                      <a:pt x="56" y="21"/>
                      <a:pt x="77" y="6"/>
                      <a:pt x="80" y="9"/>
                    </a:cubicBezTo>
                    <a:cubicBezTo>
                      <a:pt x="85" y="14"/>
                      <a:pt x="71" y="23"/>
                      <a:pt x="64" y="25"/>
                    </a:cubicBezTo>
                    <a:cubicBezTo>
                      <a:pt x="82" y="37"/>
                      <a:pt x="103" y="42"/>
                      <a:pt x="124" y="49"/>
                    </a:cubicBezTo>
                    <a:cubicBezTo>
                      <a:pt x="136" y="53"/>
                      <a:pt x="160" y="65"/>
                      <a:pt x="160" y="65"/>
                    </a:cubicBezTo>
                    <a:cubicBezTo>
                      <a:pt x="170" y="96"/>
                      <a:pt x="134" y="83"/>
                      <a:pt x="116" y="77"/>
                    </a:cubicBezTo>
                    <a:cubicBezTo>
                      <a:pt x="109" y="57"/>
                      <a:pt x="116" y="66"/>
                      <a:pt x="88" y="57"/>
                    </a:cubicBezTo>
                    <a:cubicBezTo>
                      <a:pt x="84" y="56"/>
                      <a:pt x="76" y="53"/>
                      <a:pt x="76" y="53"/>
                    </a:cubicBezTo>
                    <a:cubicBezTo>
                      <a:pt x="57" y="34"/>
                      <a:pt x="53" y="37"/>
                      <a:pt x="24" y="41"/>
                    </a:cubicBezTo>
                    <a:cubicBezTo>
                      <a:pt x="9" y="51"/>
                      <a:pt x="17" y="49"/>
                      <a:pt x="0" y="4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2" name="Freeform 204"/>
              <p:cNvSpPr>
                <a:spLocks/>
              </p:cNvSpPr>
              <p:nvPr userDrawn="1"/>
            </p:nvSpPr>
            <p:spPr bwMode="ltGray">
              <a:xfrm>
                <a:off x="4867" y="460"/>
                <a:ext cx="138" cy="37"/>
              </a:xfrm>
              <a:custGeom>
                <a:avLst/>
                <a:gdLst>
                  <a:gd name="T0" fmla="*/ 0 w 138"/>
                  <a:gd name="T1" fmla="*/ 0 h 44"/>
                  <a:gd name="T2" fmla="*/ 52 w 138"/>
                  <a:gd name="T3" fmla="*/ 4 h 44"/>
                  <a:gd name="T4" fmla="*/ 88 w 138"/>
                  <a:gd name="T5" fmla="*/ 24 h 44"/>
                  <a:gd name="T6" fmla="*/ 112 w 138"/>
                  <a:gd name="T7" fmla="*/ 20 h 44"/>
                  <a:gd name="T8" fmla="*/ 108 w 138"/>
                  <a:gd name="T9" fmla="*/ 44 h 44"/>
                  <a:gd name="T10" fmla="*/ 64 w 138"/>
                  <a:gd name="T11" fmla="*/ 40 h 44"/>
                  <a:gd name="T12" fmla="*/ 0 w 138"/>
                  <a:gd name="T13" fmla="*/ 36 h 44"/>
                  <a:gd name="T14" fmla="*/ 28 w 138"/>
                  <a:gd name="T15" fmla="*/ 20 h 44"/>
                  <a:gd name="T16" fmla="*/ 0 w 138"/>
                  <a:gd name="T1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8" h="44">
                    <a:moveTo>
                      <a:pt x="0" y="0"/>
                    </a:moveTo>
                    <a:cubicBezTo>
                      <a:pt x="19" y="3"/>
                      <a:pt x="35" y="10"/>
                      <a:pt x="52" y="4"/>
                    </a:cubicBezTo>
                    <a:cubicBezTo>
                      <a:pt x="87" y="11"/>
                      <a:pt x="61" y="15"/>
                      <a:pt x="88" y="24"/>
                    </a:cubicBezTo>
                    <a:cubicBezTo>
                      <a:pt x="96" y="23"/>
                      <a:pt x="104" y="19"/>
                      <a:pt x="112" y="20"/>
                    </a:cubicBezTo>
                    <a:cubicBezTo>
                      <a:pt x="138" y="23"/>
                      <a:pt x="118" y="41"/>
                      <a:pt x="108" y="44"/>
                    </a:cubicBezTo>
                    <a:cubicBezTo>
                      <a:pt x="78" y="34"/>
                      <a:pt x="92" y="34"/>
                      <a:pt x="64" y="40"/>
                    </a:cubicBezTo>
                    <a:cubicBezTo>
                      <a:pt x="41" y="37"/>
                      <a:pt x="22" y="41"/>
                      <a:pt x="0" y="36"/>
                    </a:cubicBezTo>
                    <a:cubicBezTo>
                      <a:pt x="6" y="11"/>
                      <a:pt x="7" y="27"/>
                      <a:pt x="28" y="20"/>
                    </a:cubicBezTo>
                    <a:cubicBezTo>
                      <a:pt x="17" y="13"/>
                      <a:pt x="0" y="13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3" name="Freeform 205"/>
              <p:cNvSpPr>
                <a:spLocks/>
              </p:cNvSpPr>
              <p:nvPr userDrawn="1"/>
            </p:nvSpPr>
            <p:spPr bwMode="ltGray">
              <a:xfrm>
                <a:off x="4794" y="480"/>
                <a:ext cx="56" cy="34"/>
              </a:xfrm>
              <a:custGeom>
                <a:avLst/>
                <a:gdLst>
                  <a:gd name="T0" fmla="*/ 17 w 57"/>
                  <a:gd name="T1" fmla="*/ 25 h 42"/>
                  <a:gd name="T2" fmla="*/ 37 w 57"/>
                  <a:gd name="T3" fmla="*/ 13 h 42"/>
                  <a:gd name="T4" fmla="*/ 17 w 57"/>
                  <a:gd name="T5" fmla="*/ 2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" h="42">
                    <a:moveTo>
                      <a:pt x="17" y="25"/>
                    </a:moveTo>
                    <a:cubicBezTo>
                      <a:pt x="0" y="0"/>
                      <a:pt x="21" y="9"/>
                      <a:pt x="37" y="13"/>
                    </a:cubicBezTo>
                    <a:cubicBezTo>
                      <a:pt x="57" y="42"/>
                      <a:pt x="30" y="25"/>
                      <a:pt x="17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4" name="Freeform 206"/>
              <p:cNvSpPr>
                <a:spLocks/>
              </p:cNvSpPr>
              <p:nvPr userDrawn="1"/>
            </p:nvSpPr>
            <p:spPr bwMode="ltGray">
              <a:xfrm>
                <a:off x="4757" y="375"/>
                <a:ext cx="37" cy="44"/>
              </a:xfrm>
              <a:custGeom>
                <a:avLst/>
                <a:gdLst>
                  <a:gd name="T0" fmla="*/ 19 w 39"/>
                  <a:gd name="T1" fmla="*/ 32 h 52"/>
                  <a:gd name="T2" fmla="*/ 19 w 39"/>
                  <a:gd name="T3" fmla="*/ 0 h 52"/>
                  <a:gd name="T4" fmla="*/ 19 w 39"/>
                  <a:gd name="T5" fmla="*/ 3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52">
                    <a:moveTo>
                      <a:pt x="19" y="32"/>
                    </a:moveTo>
                    <a:cubicBezTo>
                      <a:pt x="13" y="14"/>
                      <a:pt x="0" y="13"/>
                      <a:pt x="19" y="0"/>
                    </a:cubicBezTo>
                    <a:cubicBezTo>
                      <a:pt x="23" y="5"/>
                      <a:pt x="39" y="52"/>
                      <a:pt x="19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5" name="Freeform 207"/>
              <p:cNvSpPr>
                <a:spLocks/>
              </p:cNvSpPr>
              <p:nvPr userDrawn="1"/>
            </p:nvSpPr>
            <p:spPr bwMode="ltGray">
              <a:xfrm>
                <a:off x="5054" y="507"/>
                <a:ext cx="45" cy="66"/>
              </a:xfrm>
              <a:custGeom>
                <a:avLst/>
                <a:gdLst>
                  <a:gd name="T0" fmla="*/ 4 w 44"/>
                  <a:gd name="T1" fmla="*/ 9 h 80"/>
                  <a:gd name="T2" fmla="*/ 20 w 44"/>
                  <a:gd name="T3" fmla="*/ 33 h 80"/>
                  <a:gd name="T4" fmla="*/ 24 w 44"/>
                  <a:gd name="T5" fmla="*/ 49 h 80"/>
                  <a:gd name="T6" fmla="*/ 36 w 44"/>
                  <a:gd name="T7" fmla="*/ 53 h 80"/>
                  <a:gd name="T8" fmla="*/ 24 w 44"/>
                  <a:gd name="T9" fmla="*/ 73 h 80"/>
                  <a:gd name="T10" fmla="*/ 0 w 44"/>
                  <a:gd name="T11" fmla="*/ 21 h 80"/>
                  <a:gd name="T12" fmla="*/ 4 w 44"/>
                  <a:gd name="T13" fmla="*/ 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80">
                    <a:moveTo>
                      <a:pt x="4" y="9"/>
                    </a:moveTo>
                    <a:cubicBezTo>
                      <a:pt x="9" y="17"/>
                      <a:pt x="18" y="24"/>
                      <a:pt x="20" y="33"/>
                    </a:cubicBezTo>
                    <a:cubicBezTo>
                      <a:pt x="21" y="38"/>
                      <a:pt x="21" y="45"/>
                      <a:pt x="24" y="49"/>
                    </a:cubicBezTo>
                    <a:cubicBezTo>
                      <a:pt x="27" y="52"/>
                      <a:pt x="32" y="52"/>
                      <a:pt x="36" y="53"/>
                    </a:cubicBezTo>
                    <a:cubicBezTo>
                      <a:pt x="41" y="68"/>
                      <a:pt x="44" y="80"/>
                      <a:pt x="24" y="73"/>
                    </a:cubicBezTo>
                    <a:cubicBezTo>
                      <a:pt x="19" y="55"/>
                      <a:pt x="11" y="37"/>
                      <a:pt x="0" y="21"/>
                    </a:cubicBezTo>
                    <a:cubicBezTo>
                      <a:pt x="4" y="4"/>
                      <a:pt x="4" y="0"/>
                      <a:pt x="4" y="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6" name="Freeform 208"/>
              <p:cNvSpPr>
                <a:spLocks/>
              </p:cNvSpPr>
              <p:nvPr userDrawn="1"/>
            </p:nvSpPr>
            <p:spPr bwMode="ltGray">
              <a:xfrm>
                <a:off x="4260" y="6"/>
                <a:ext cx="480" cy="100"/>
              </a:xfrm>
              <a:custGeom>
                <a:avLst/>
                <a:gdLst>
                  <a:gd name="T0" fmla="*/ 220 w 323"/>
                  <a:gd name="T1" fmla="*/ 1 h 64"/>
                  <a:gd name="T2" fmla="*/ 231 w 323"/>
                  <a:gd name="T3" fmla="*/ 8 h 64"/>
                  <a:gd name="T4" fmla="*/ 235 w 323"/>
                  <a:gd name="T5" fmla="*/ 0 h 64"/>
                  <a:gd name="T6" fmla="*/ 265 w 323"/>
                  <a:gd name="T7" fmla="*/ 0 h 64"/>
                  <a:gd name="T8" fmla="*/ 287 w 323"/>
                  <a:gd name="T9" fmla="*/ 17 h 64"/>
                  <a:gd name="T10" fmla="*/ 319 w 323"/>
                  <a:gd name="T11" fmla="*/ 10 h 64"/>
                  <a:gd name="T12" fmla="*/ 314 w 323"/>
                  <a:gd name="T13" fmla="*/ 29 h 64"/>
                  <a:gd name="T14" fmla="*/ 298 w 323"/>
                  <a:gd name="T15" fmla="*/ 46 h 64"/>
                  <a:gd name="T16" fmla="*/ 295 w 323"/>
                  <a:gd name="T17" fmla="*/ 29 h 64"/>
                  <a:gd name="T18" fmla="*/ 287 w 323"/>
                  <a:gd name="T19" fmla="*/ 31 h 64"/>
                  <a:gd name="T20" fmla="*/ 279 w 323"/>
                  <a:gd name="T21" fmla="*/ 29 h 64"/>
                  <a:gd name="T22" fmla="*/ 263 w 323"/>
                  <a:gd name="T23" fmla="*/ 21 h 64"/>
                  <a:gd name="T24" fmla="*/ 228 w 323"/>
                  <a:gd name="T25" fmla="*/ 38 h 64"/>
                  <a:gd name="T26" fmla="*/ 201 w 323"/>
                  <a:gd name="T27" fmla="*/ 44 h 64"/>
                  <a:gd name="T28" fmla="*/ 212 w 323"/>
                  <a:gd name="T29" fmla="*/ 57 h 64"/>
                  <a:gd name="T30" fmla="*/ 188 w 323"/>
                  <a:gd name="T31" fmla="*/ 63 h 64"/>
                  <a:gd name="T32" fmla="*/ 169 w 323"/>
                  <a:gd name="T33" fmla="*/ 61 h 64"/>
                  <a:gd name="T34" fmla="*/ 177 w 323"/>
                  <a:gd name="T35" fmla="*/ 57 h 64"/>
                  <a:gd name="T36" fmla="*/ 171 w 323"/>
                  <a:gd name="T37" fmla="*/ 40 h 64"/>
                  <a:gd name="T38" fmla="*/ 169 w 323"/>
                  <a:gd name="T39" fmla="*/ 31 h 64"/>
                  <a:gd name="T40" fmla="*/ 158 w 323"/>
                  <a:gd name="T41" fmla="*/ 23 h 64"/>
                  <a:gd name="T42" fmla="*/ 142 w 323"/>
                  <a:gd name="T43" fmla="*/ 27 h 64"/>
                  <a:gd name="T44" fmla="*/ 134 w 323"/>
                  <a:gd name="T45" fmla="*/ 27 h 64"/>
                  <a:gd name="T46" fmla="*/ 123 w 323"/>
                  <a:gd name="T47" fmla="*/ 25 h 64"/>
                  <a:gd name="T48" fmla="*/ 83 w 323"/>
                  <a:gd name="T49" fmla="*/ 2 h 64"/>
                  <a:gd name="T50" fmla="*/ 59 w 323"/>
                  <a:gd name="T51" fmla="*/ 14 h 64"/>
                  <a:gd name="T52" fmla="*/ 1 w 323"/>
                  <a:gd name="T53" fmla="*/ 0 h 64"/>
                  <a:gd name="T54" fmla="*/ 220 w 323"/>
                  <a:gd name="T55" fmla="*/ 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23" h="64">
                    <a:moveTo>
                      <a:pt x="220" y="1"/>
                    </a:moveTo>
                    <a:cubicBezTo>
                      <a:pt x="215" y="12"/>
                      <a:pt x="225" y="17"/>
                      <a:pt x="231" y="8"/>
                    </a:cubicBezTo>
                    <a:cubicBezTo>
                      <a:pt x="235" y="0"/>
                      <a:pt x="229" y="7"/>
                      <a:pt x="235" y="0"/>
                    </a:cubicBezTo>
                    <a:lnTo>
                      <a:pt x="265" y="0"/>
                    </a:lnTo>
                    <a:cubicBezTo>
                      <a:pt x="277" y="6"/>
                      <a:pt x="276" y="11"/>
                      <a:pt x="287" y="17"/>
                    </a:cubicBezTo>
                    <a:cubicBezTo>
                      <a:pt x="308" y="11"/>
                      <a:pt x="293" y="7"/>
                      <a:pt x="319" y="10"/>
                    </a:cubicBezTo>
                    <a:cubicBezTo>
                      <a:pt x="323" y="19"/>
                      <a:pt x="321" y="22"/>
                      <a:pt x="314" y="29"/>
                    </a:cubicBezTo>
                    <a:cubicBezTo>
                      <a:pt x="312" y="39"/>
                      <a:pt x="313" y="50"/>
                      <a:pt x="298" y="46"/>
                    </a:cubicBezTo>
                    <a:cubicBezTo>
                      <a:pt x="297" y="40"/>
                      <a:pt x="298" y="34"/>
                      <a:pt x="295" y="29"/>
                    </a:cubicBezTo>
                    <a:cubicBezTo>
                      <a:pt x="294" y="27"/>
                      <a:pt x="290" y="31"/>
                      <a:pt x="287" y="31"/>
                    </a:cubicBezTo>
                    <a:cubicBezTo>
                      <a:pt x="284" y="31"/>
                      <a:pt x="282" y="30"/>
                      <a:pt x="279" y="29"/>
                    </a:cubicBezTo>
                    <a:cubicBezTo>
                      <a:pt x="274" y="27"/>
                      <a:pt x="263" y="21"/>
                      <a:pt x="263" y="21"/>
                    </a:cubicBezTo>
                    <a:cubicBezTo>
                      <a:pt x="249" y="23"/>
                      <a:pt x="241" y="31"/>
                      <a:pt x="228" y="38"/>
                    </a:cubicBezTo>
                    <a:cubicBezTo>
                      <a:pt x="220" y="41"/>
                      <a:pt x="209" y="42"/>
                      <a:pt x="201" y="44"/>
                    </a:cubicBezTo>
                    <a:cubicBezTo>
                      <a:pt x="193" y="54"/>
                      <a:pt x="200" y="53"/>
                      <a:pt x="212" y="57"/>
                    </a:cubicBezTo>
                    <a:cubicBezTo>
                      <a:pt x="200" y="62"/>
                      <a:pt x="199" y="57"/>
                      <a:pt x="188" y="63"/>
                    </a:cubicBezTo>
                    <a:cubicBezTo>
                      <a:pt x="181" y="62"/>
                      <a:pt x="174" y="64"/>
                      <a:pt x="169" y="61"/>
                    </a:cubicBezTo>
                    <a:cubicBezTo>
                      <a:pt x="166" y="59"/>
                      <a:pt x="175" y="59"/>
                      <a:pt x="177" y="57"/>
                    </a:cubicBezTo>
                    <a:cubicBezTo>
                      <a:pt x="181" y="48"/>
                      <a:pt x="149" y="28"/>
                      <a:pt x="171" y="40"/>
                    </a:cubicBezTo>
                    <a:cubicBezTo>
                      <a:pt x="184" y="55"/>
                      <a:pt x="184" y="36"/>
                      <a:pt x="169" y="31"/>
                    </a:cubicBezTo>
                    <a:cubicBezTo>
                      <a:pt x="167" y="27"/>
                      <a:pt x="167" y="22"/>
                      <a:pt x="158" y="23"/>
                    </a:cubicBezTo>
                    <a:cubicBezTo>
                      <a:pt x="153" y="23"/>
                      <a:pt x="142" y="27"/>
                      <a:pt x="142" y="27"/>
                    </a:cubicBezTo>
                    <a:cubicBezTo>
                      <a:pt x="136" y="39"/>
                      <a:pt x="143" y="31"/>
                      <a:pt x="134" y="27"/>
                    </a:cubicBezTo>
                    <a:cubicBezTo>
                      <a:pt x="130" y="25"/>
                      <a:pt x="126" y="25"/>
                      <a:pt x="123" y="25"/>
                    </a:cubicBezTo>
                    <a:cubicBezTo>
                      <a:pt x="117" y="11"/>
                      <a:pt x="100" y="6"/>
                      <a:pt x="83" y="2"/>
                    </a:cubicBezTo>
                    <a:cubicBezTo>
                      <a:pt x="70" y="4"/>
                      <a:pt x="69" y="9"/>
                      <a:pt x="59" y="14"/>
                    </a:cubicBezTo>
                    <a:cubicBezTo>
                      <a:pt x="45" y="14"/>
                      <a:pt x="0" y="12"/>
                      <a:pt x="1" y="0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7" name="Freeform 209"/>
              <p:cNvSpPr>
                <a:spLocks/>
              </p:cNvSpPr>
              <p:nvPr userDrawn="1"/>
            </p:nvSpPr>
            <p:spPr bwMode="ltGray">
              <a:xfrm>
                <a:off x="3835" y="3"/>
                <a:ext cx="446" cy="49"/>
              </a:xfrm>
              <a:custGeom>
                <a:avLst/>
                <a:gdLst>
                  <a:gd name="T0" fmla="*/ 105 w 300"/>
                  <a:gd name="T1" fmla="*/ 31 h 31"/>
                  <a:gd name="T2" fmla="*/ 30 w 300"/>
                  <a:gd name="T3" fmla="*/ 1 h 31"/>
                  <a:gd name="T4" fmla="*/ 285 w 300"/>
                  <a:gd name="T5" fmla="*/ 0 h 31"/>
                  <a:gd name="T6" fmla="*/ 296 w 300"/>
                  <a:gd name="T7" fmla="*/ 14 h 31"/>
                  <a:gd name="T8" fmla="*/ 264 w 300"/>
                  <a:gd name="T9" fmla="*/ 16 h 31"/>
                  <a:gd name="T10" fmla="*/ 105 w 300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0" h="31">
                    <a:moveTo>
                      <a:pt x="105" y="31"/>
                    </a:moveTo>
                    <a:cubicBezTo>
                      <a:pt x="83" y="19"/>
                      <a:pt x="0" y="6"/>
                      <a:pt x="30" y="1"/>
                    </a:cubicBezTo>
                    <a:lnTo>
                      <a:pt x="285" y="0"/>
                    </a:lnTo>
                    <a:cubicBezTo>
                      <a:pt x="296" y="4"/>
                      <a:pt x="300" y="5"/>
                      <a:pt x="296" y="14"/>
                    </a:cubicBezTo>
                    <a:cubicBezTo>
                      <a:pt x="285" y="11"/>
                      <a:pt x="276" y="16"/>
                      <a:pt x="264" y="16"/>
                    </a:cubicBezTo>
                    <a:lnTo>
                      <a:pt x="105" y="3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8" name="Freeform 210"/>
              <p:cNvSpPr>
                <a:spLocks/>
              </p:cNvSpPr>
              <p:nvPr userDrawn="1"/>
            </p:nvSpPr>
            <p:spPr bwMode="ltGray">
              <a:xfrm>
                <a:off x="2853" y="74"/>
                <a:ext cx="42" cy="25"/>
              </a:xfrm>
              <a:custGeom>
                <a:avLst/>
                <a:gdLst>
                  <a:gd name="T0" fmla="*/ 0 w 41"/>
                  <a:gd name="T1" fmla="*/ 25 h 29"/>
                  <a:gd name="T2" fmla="*/ 12 w 41"/>
                  <a:gd name="T3" fmla="*/ 29 h 29"/>
                  <a:gd name="T4" fmla="*/ 0 w 41"/>
                  <a:gd name="T5" fmla="*/ 2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9">
                    <a:moveTo>
                      <a:pt x="0" y="25"/>
                    </a:moveTo>
                    <a:cubicBezTo>
                      <a:pt x="10" y="11"/>
                      <a:pt x="41" y="0"/>
                      <a:pt x="12" y="29"/>
                    </a:cubicBezTo>
                    <a:cubicBezTo>
                      <a:pt x="8" y="28"/>
                      <a:pt x="0" y="25"/>
                      <a:pt x="0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9" name="Freeform 211"/>
              <p:cNvSpPr>
                <a:spLocks/>
              </p:cNvSpPr>
              <p:nvPr userDrawn="1"/>
            </p:nvSpPr>
            <p:spPr bwMode="ltGray">
              <a:xfrm>
                <a:off x="1704" y="3"/>
                <a:ext cx="1022" cy="372"/>
              </a:xfrm>
              <a:custGeom>
                <a:avLst/>
                <a:gdLst>
                  <a:gd name="T0" fmla="*/ 73 w 436"/>
                  <a:gd name="T1" fmla="*/ 1 h 152"/>
                  <a:gd name="T2" fmla="*/ 436 w 436"/>
                  <a:gd name="T3" fmla="*/ 0 h 152"/>
                  <a:gd name="T4" fmla="*/ 416 w 436"/>
                  <a:gd name="T5" fmla="*/ 54 h 152"/>
                  <a:gd name="T6" fmla="*/ 397 w 436"/>
                  <a:gd name="T7" fmla="*/ 68 h 152"/>
                  <a:gd name="T8" fmla="*/ 392 w 436"/>
                  <a:gd name="T9" fmla="*/ 70 h 152"/>
                  <a:gd name="T10" fmla="*/ 375 w 436"/>
                  <a:gd name="T11" fmla="*/ 73 h 152"/>
                  <a:gd name="T12" fmla="*/ 361 w 436"/>
                  <a:gd name="T13" fmla="*/ 88 h 152"/>
                  <a:gd name="T14" fmla="*/ 362 w 436"/>
                  <a:gd name="T15" fmla="*/ 99 h 152"/>
                  <a:gd name="T16" fmla="*/ 364 w 436"/>
                  <a:gd name="T17" fmla="*/ 107 h 152"/>
                  <a:gd name="T18" fmla="*/ 366 w 436"/>
                  <a:gd name="T19" fmla="*/ 113 h 152"/>
                  <a:gd name="T20" fmla="*/ 362 w 436"/>
                  <a:gd name="T21" fmla="*/ 122 h 152"/>
                  <a:gd name="T22" fmla="*/ 351 w 436"/>
                  <a:gd name="T23" fmla="*/ 120 h 152"/>
                  <a:gd name="T24" fmla="*/ 342 w 436"/>
                  <a:gd name="T25" fmla="*/ 129 h 152"/>
                  <a:gd name="T26" fmla="*/ 347 w 436"/>
                  <a:gd name="T27" fmla="*/ 105 h 152"/>
                  <a:gd name="T28" fmla="*/ 338 w 436"/>
                  <a:gd name="T29" fmla="*/ 100 h 152"/>
                  <a:gd name="T30" fmla="*/ 344 w 436"/>
                  <a:gd name="T31" fmla="*/ 93 h 152"/>
                  <a:gd name="T32" fmla="*/ 342 w 436"/>
                  <a:gd name="T33" fmla="*/ 89 h 152"/>
                  <a:gd name="T34" fmla="*/ 320 w 436"/>
                  <a:gd name="T35" fmla="*/ 94 h 152"/>
                  <a:gd name="T36" fmla="*/ 317 w 436"/>
                  <a:gd name="T37" fmla="*/ 85 h 152"/>
                  <a:gd name="T38" fmla="*/ 297 w 436"/>
                  <a:gd name="T39" fmla="*/ 94 h 152"/>
                  <a:gd name="T40" fmla="*/ 320 w 436"/>
                  <a:gd name="T41" fmla="*/ 103 h 152"/>
                  <a:gd name="T42" fmla="*/ 305 w 436"/>
                  <a:gd name="T43" fmla="*/ 117 h 152"/>
                  <a:gd name="T44" fmla="*/ 311 w 436"/>
                  <a:gd name="T45" fmla="*/ 126 h 152"/>
                  <a:gd name="T46" fmla="*/ 315 w 436"/>
                  <a:gd name="T47" fmla="*/ 138 h 152"/>
                  <a:gd name="T48" fmla="*/ 309 w 436"/>
                  <a:gd name="T49" fmla="*/ 139 h 152"/>
                  <a:gd name="T50" fmla="*/ 314 w 436"/>
                  <a:gd name="T51" fmla="*/ 144 h 152"/>
                  <a:gd name="T52" fmla="*/ 307 w 436"/>
                  <a:gd name="T53" fmla="*/ 152 h 152"/>
                  <a:gd name="T54" fmla="*/ 0 w 436"/>
                  <a:gd name="T55" fmla="*/ 149 h 152"/>
                  <a:gd name="T56" fmla="*/ 73 w 436"/>
                  <a:gd name="T57" fmla="*/ 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36" h="152">
                    <a:moveTo>
                      <a:pt x="73" y="1"/>
                    </a:moveTo>
                    <a:lnTo>
                      <a:pt x="436" y="0"/>
                    </a:lnTo>
                    <a:cubicBezTo>
                      <a:pt x="430" y="15"/>
                      <a:pt x="429" y="42"/>
                      <a:pt x="416" y="54"/>
                    </a:cubicBezTo>
                    <a:cubicBezTo>
                      <a:pt x="410" y="60"/>
                      <a:pt x="405" y="63"/>
                      <a:pt x="397" y="68"/>
                    </a:cubicBezTo>
                    <a:cubicBezTo>
                      <a:pt x="396" y="69"/>
                      <a:pt x="392" y="70"/>
                      <a:pt x="392" y="70"/>
                    </a:cubicBezTo>
                    <a:cubicBezTo>
                      <a:pt x="377" y="63"/>
                      <a:pt x="385" y="68"/>
                      <a:pt x="375" y="73"/>
                    </a:cubicBezTo>
                    <a:cubicBezTo>
                      <a:pt x="371" y="82"/>
                      <a:pt x="371" y="83"/>
                      <a:pt x="361" y="88"/>
                    </a:cubicBezTo>
                    <a:cubicBezTo>
                      <a:pt x="359" y="92"/>
                      <a:pt x="364" y="93"/>
                      <a:pt x="362" y="99"/>
                    </a:cubicBezTo>
                    <a:cubicBezTo>
                      <a:pt x="363" y="102"/>
                      <a:pt x="364" y="105"/>
                      <a:pt x="364" y="107"/>
                    </a:cubicBezTo>
                    <a:cubicBezTo>
                      <a:pt x="365" y="109"/>
                      <a:pt x="366" y="111"/>
                      <a:pt x="366" y="113"/>
                    </a:cubicBezTo>
                    <a:cubicBezTo>
                      <a:pt x="365" y="115"/>
                      <a:pt x="364" y="120"/>
                      <a:pt x="362" y="122"/>
                    </a:cubicBezTo>
                    <a:cubicBezTo>
                      <a:pt x="359" y="123"/>
                      <a:pt x="354" y="119"/>
                      <a:pt x="351" y="120"/>
                    </a:cubicBezTo>
                    <a:cubicBezTo>
                      <a:pt x="347" y="129"/>
                      <a:pt x="352" y="127"/>
                      <a:pt x="342" y="129"/>
                    </a:cubicBezTo>
                    <a:cubicBezTo>
                      <a:pt x="340" y="123"/>
                      <a:pt x="345" y="111"/>
                      <a:pt x="347" y="105"/>
                    </a:cubicBezTo>
                    <a:cubicBezTo>
                      <a:pt x="347" y="100"/>
                      <a:pt x="338" y="102"/>
                      <a:pt x="338" y="100"/>
                    </a:cubicBezTo>
                    <a:cubicBezTo>
                      <a:pt x="338" y="98"/>
                      <a:pt x="344" y="95"/>
                      <a:pt x="344" y="93"/>
                    </a:cubicBezTo>
                    <a:cubicBezTo>
                      <a:pt x="344" y="92"/>
                      <a:pt x="344" y="89"/>
                      <a:pt x="342" y="89"/>
                    </a:cubicBezTo>
                    <a:cubicBezTo>
                      <a:pt x="339" y="89"/>
                      <a:pt x="324" y="94"/>
                      <a:pt x="320" y="94"/>
                    </a:cubicBezTo>
                    <a:cubicBezTo>
                      <a:pt x="317" y="86"/>
                      <a:pt x="328" y="88"/>
                      <a:pt x="317" y="85"/>
                    </a:cubicBezTo>
                    <a:cubicBezTo>
                      <a:pt x="311" y="91"/>
                      <a:pt x="306" y="93"/>
                      <a:pt x="297" y="94"/>
                    </a:cubicBezTo>
                    <a:cubicBezTo>
                      <a:pt x="300" y="104"/>
                      <a:pt x="307" y="101"/>
                      <a:pt x="320" y="103"/>
                    </a:cubicBezTo>
                    <a:cubicBezTo>
                      <a:pt x="318" y="109"/>
                      <a:pt x="311" y="111"/>
                      <a:pt x="305" y="117"/>
                    </a:cubicBezTo>
                    <a:lnTo>
                      <a:pt x="311" y="126"/>
                    </a:lnTo>
                    <a:lnTo>
                      <a:pt x="315" y="138"/>
                    </a:lnTo>
                    <a:lnTo>
                      <a:pt x="309" y="139"/>
                    </a:lnTo>
                    <a:lnTo>
                      <a:pt x="314" y="144"/>
                    </a:lnTo>
                    <a:lnTo>
                      <a:pt x="307" y="152"/>
                    </a:lnTo>
                    <a:lnTo>
                      <a:pt x="0" y="149"/>
                    </a:lnTo>
                    <a:lnTo>
                      <a:pt x="73" y="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0" name="Freeform 212"/>
              <p:cNvSpPr>
                <a:spLocks/>
              </p:cNvSpPr>
              <p:nvPr userDrawn="1"/>
            </p:nvSpPr>
            <p:spPr bwMode="ltGray">
              <a:xfrm>
                <a:off x="2729" y="-9"/>
                <a:ext cx="47" cy="134"/>
              </a:xfrm>
              <a:custGeom>
                <a:avLst/>
                <a:gdLst>
                  <a:gd name="T0" fmla="*/ 5 w 47"/>
                  <a:gd name="T1" fmla="*/ 156 h 165"/>
                  <a:gd name="T2" fmla="*/ 15 w 47"/>
                  <a:gd name="T3" fmla="*/ 108 h 165"/>
                  <a:gd name="T4" fmla="*/ 17 w 47"/>
                  <a:gd name="T5" fmla="*/ 68 h 165"/>
                  <a:gd name="T6" fmla="*/ 11 w 47"/>
                  <a:gd name="T7" fmla="*/ 40 h 165"/>
                  <a:gd name="T8" fmla="*/ 17 w 47"/>
                  <a:gd name="T9" fmla="*/ 12 h 165"/>
                  <a:gd name="T10" fmla="*/ 21 w 47"/>
                  <a:gd name="T11" fmla="*/ 0 h 165"/>
                  <a:gd name="T12" fmla="*/ 31 w 47"/>
                  <a:gd name="T13" fmla="*/ 30 h 165"/>
                  <a:gd name="T14" fmla="*/ 47 w 47"/>
                  <a:gd name="T15" fmla="*/ 98 h 165"/>
                  <a:gd name="T16" fmla="*/ 31 w 47"/>
                  <a:gd name="T17" fmla="*/ 108 h 165"/>
                  <a:gd name="T18" fmla="*/ 23 w 47"/>
                  <a:gd name="T19" fmla="*/ 126 h 165"/>
                  <a:gd name="T20" fmla="*/ 21 w 47"/>
                  <a:gd name="T21" fmla="*/ 132 h 165"/>
                  <a:gd name="T22" fmla="*/ 27 w 47"/>
                  <a:gd name="T23" fmla="*/ 134 h 165"/>
                  <a:gd name="T24" fmla="*/ 31 w 47"/>
                  <a:gd name="T25" fmla="*/ 146 h 165"/>
                  <a:gd name="T26" fmla="*/ 13 w 47"/>
                  <a:gd name="T27" fmla="*/ 148 h 165"/>
                  <a:gd name="T28" fmla="*/ 7 w 47"/>
                  <a:gd name="T29" fmla="*/ 160 h 165"/>
                  <a:gd name="T30" fmla="*/ 3 w 47"/>
                  <a:gd name="T31" fmla="*/ 154 h 165"/>
                  <a:gd name="T32" fmla="*/ 5 w 47"/>
                  <a:gd name="T33" fmla="*/ 156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" h="165">
                    <a:moveTo>
                      <a:pt x="5" y="156"/>
                    </a:moveTo>
                    <a:cubicBezTo>
                      <a:pt x="0" y="141"/>
                      <a:pt x="1" y="118"/>
                      <a:pt x="15" y="108"/>
                    </a:cubicBezTo>
                    <a:cubicBezTo>
                      <a:pt x="16" y="95"/>
                      <a:pt x="17" y="81"/>
                      <a:pt x="17" y="68"/>
                    </a:cubicBezTo>
                    <a:cubicBezTo>
                      <a:pt x="17" y="58"/>
                      <a:pt x="11" y="40"/>
                      <a:pt x="11" y="40"/>
                    </a:cubicBezTo>
                    <a:cubicBezTo>
                      <a:pt x="14" y="20"/>
                      <a:pt x="11" y="29"/>
                      <a:pt x="17" y="12"/>
                    </a:cubicBezTo>
                    <a:cubicBezTo>
                      <a:pt x="18" y="8"/>
                      <a:pt x="21" y="0"/>
                      <a:pt x="21" y="0"/>
                    </a:cubicBezTo>
                    <a:cubicBezTo>
                      <a:pt x="38" y="6"/>
                      <a:pt x="33" y="7"/>
                      <a:pt x="31" y="30"/>
                    </a:cubicBezTo>
                    <a:cubicBezTo>
                      <a:pt x="38" y="52"/>
                      <a:pt x="40" y="76"/>
                      <a:pt x="47" y="98"/>
                    </a:cubicBezTo>
                    <a:cubicBezTo>
                      <a:pt x="44" y="116"/>
                      <a:pt x="45" y="113"/>
                      <a:pt x="31" y="108"/>
                    </a:cubicBezTo>
                    <a:cubicBezTo>
                      <a:pt x="25" y="118"/>
                      <a:pt x="28" y="112"/>
                      <a:pt x="23" y="126"/>
                    </a:cubicBezTo>
                    <a:cubicBezTo>
                      <a:pt x="22" y="128"/>
                      <a:pt x="21" y="132"/>
                      <a:pt x="21" y="132"/>
                    </a:cubicBezTo>
                    <a:cubicBezTo>
                      <a:pt x="23" y="133"/>
                      <a:pt x="26" y="132"/>
                      <a:pt x="27" y="134"/>
                    </a:cubicBezTo>
                    <a:cubicBezTo>
                      <a:pt x="29" y="137"/>
                      <a:pt x="31" y="146"/>
                      <a:pt x="31" y="146"/>
                    </a:cubicBezTo>
                    <a:cubicBezTo>
                      <a:pt x="27" y="165"/>
                      <a:pt x="23" y="155"/>
                      <a:pt x="13" y="148"/>
                    </a:cubicBezTo>
                    <a:cubicBezTo>
                      <a:pt x="11" y="152"/>
                      <a:pt x="11" y="160"/>
                      <a:pt x="7" y="160"/>
                    </a:cubicBezTo>
                    <a:cubicBezTo>
                      <a:pt x="5" y="160"/>
                      <a:pt x="4" y="156"/>
                      <a:pt x="3" y="154"/>
                    </a:cubicBezTo>
                    <a:cubicBezTo>
                      <a:pt x="3" y="153"/>
                      <a:pt x="4" y="155"/>
                      <a:pt x="5" y="15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1" name="Freeform 213"/>
              <p:cNvSpPr>
                <a:spLocks/>
              </p:cNvSpPr>
              <p:nvPr userDrawn="1"/>
            </p:nvSpPr>
            <p:spPr bwMode="ltGray">
              <a:xfrm>
                <a:off x="2701" y="103"/>
                <a:ext cx="138" cy="84"/>
              </a:xfrm>
              <a:custGeom>
                <a:avLst/>
                <a:gdLst>
                  <a:gd name="T0" fmla="*/ 26 w 138"/>
                  <a:gd name="T1" fmla="*/ 61 h 103"/>
                  <a:gd name="T2" fmla="*/ 30 w 138"/>
                  <a:gd name="T3" fmla="*/ 43 h 103"/>
                  <a:gd name="T4" fmla="*/ 50 w 138"/>
                  <a:gd name="T5" fmla="*/ 33 h 103"/>
                  <a:gd name="T6" fmla="*/ 54 w 138"/>
                  <a:gd name="T7" fmla="*/ 45 h 103"/>
                  <a:gd name="T8" fmla="*/ 66 w 138"/>
                  <a:gd name="T9" fmla="*/ 49 h 103"/>
                  <a:gd name="T10" fmla="*/ 80 w 138"/>
                  <a:gd name="T11" fmla="*/ 55 h 103"/>
                  <a:gd name="T12" fmla="*/ 116 w 138"/>
                  <a:gd name="T13" fmla="*/ 33 h 103"/>
                  <a:gd name="T14" fmla="*/ 130 w 138"/>
                  <a:gd name="T15" fmla="*/ 17 h 103"/>
                  <a:gd name="T16" fmla="*/ 138 w 138"/>
                  <a:gd name="T17" fmla="*/ 11 h 103"/>
                  <a:gd name="T18" fmla="*/ 106 w 138"/>
                  <a:gd name="T19" fmla="*/ 49 h 103"/>
                  <a:gd name="T20" fmla="*/ 84 w 138"/>
                  <a:gd name="T21" fmla="*/ 67 h 103"/>
                  <a:gd name="T22" fmla="*/ 66 w 138"/>
                  <a:gd name="T23" fmla="*/ 81 h 103"/>
                  <a:gd name="T24" fmla="*/ 48 w 138"/>
                  <a:gd name="T25" fmla="*/ 103 h 103"/>
                  <a:gd name="T26" fmla="*/ 26 w 138"/>
                  <a:gd name="T27" fmla="*/ 89 h 103"/>
                  <a:gd name="T28" fmla="*/ 20 w 138"/>
                  <a:gd name="T29" fmla="*/ 87 h 103"/>
                  <a:gd name="T30" fmla="*/ 22 w 138"/>
                  <a:gd name="T31" fmla="*/ 97 h 103"/>
                  <a:gd name="T32" fmla="*/ 0 w 138"/>
                  <a:gd name="T33" fmla="*/ 97 h 103"/>
                  <a:gd name="T34" fmla="*/ 10 w 138"/>
                  <a:gd name="T35" fmla="*/ 79 h 103"/>
                  <a:gd name="T36" fmla="*/ 26 w 138"/>
                  <a:gd name="T37" fmla="*/ 61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8" h="103">
                    <a:moveTo>
                      <a:pt x="26" y="61"/>
                    </a:moveTo>
                    <a:cubicBezTo>
                      <a:pt x="29" y="53"/>
                      <a:pt x="33" y="51"/>
                      <a:pt x="30" y="43"/>
                    </a:cubicBezTo>
                    <a:cubicBezTo>
                      <a:pt x="33" y="27"/>
                      <a:pt x="37" y="24"/>
                      <a:pt x="50" y="33"/>
                    </a:cubicBezTo>
                    <a:cubicBezTo>
                      <a:pt x="51" y="37"/>
                      <a:pt x="53" y="41"/>
                      <a:pt x="54" y="45"/>
                    </a:cubicBezTo>
                    <a:cubicBezTo>
                      <a:pt x="55" y="49"/>
                      <a:pt x="66" y="49"/>
                      <a:pt x="66" y="49"/>
                    </a:cubicBezTo>
                    <a:cubicBezTo>
                      <a:pt x="75" y="43"/>
                      <a:pt x="77" y="45"/>
                      <a:pt x="80" y="55"/>
                    </a:cubicBezTo>
                    <a:cubicBezTo>
                      <a:pt x="92" y="47"/>
                      <a:pt x="101" y="37"/>
                      <a:pt x="116" y="33"/>
                    </a:cubicBezTo>
                    <a:cubicBezTo>
                      <a:pt x="125" y="19"/>
                      <a:pt x="120" y="24"/>
                      <a:pt x="130" y="17"/>
                    </a:cubicBezTo>
                    <a:cubicBezTo>
                      <a:pt x="134" y="11"/>
                      <a:pt x="134" y="0"/>
                      <a:pt x="138" y="11"/>
                    </a:cubicBezTo>
                    <a:cubicBezTo>
                      <a:pt x="135" y="31"/>
                      <a:pt x="126" y="45"/>
                      <a:pt x="106" y="49"/>
                    </a:cubicBezTo>
                    <a:cubicBezTo>
                      <a:pt x="97" y="55"/>
                      <a:pt x="93" y="61"/>
                      <a:pt x="84" y="67"/>
                    </a:cubicBezTo>
                    <a:cubicBezTo>
                      <a:pt x="80" y="79"/>
                      <a:pt x="79" y="79"/>
                      <a:pt x="66" y="81"/>
                    </a:cubicBezTo>
                    <a:cubicBezTo>
                      <a:pt x="60" y="90"/>
                      <a:pt x="57" y="97"/>
                      <a:pt x="48" y="103"/>
                    </a:cubicBezTo>
                    <a:cubicBezTo>
                      <a:pt x="42" y="94"/>
                      <a:pt x="37" y="93"/>
                      <a:pt x="26" y="89"/>
                    </a:cubicBezTo>
                    <a:cubicBezTo>
                      <a:pt x="24" y="88"/>
                      <a:pt x="20" y="87"/>
                      <a:pt x="20" y="87"/>
                    </a:cubicBezTo>
                    <a:cubicBezTo>
                      <a:pt x="10" y="90"/>
                      <a:pt x="14" y="94"/>
                      <a:pt x="22" y="97"/>
                    </a:cubicBezTo>
                    <a:cubicBezTo>
                      <a:pt x="14" y="103"/>
                      <a:pt x="9" y="100"/>
                      <a:pt x="0" y="97"/>
                    </a:cubicBezTo>
                    <a:cubicBezTo>
                      <a:pt x="2" y="87"/>
                      <a:pt x="1" y="82"/>
                      <a:pt x="10" y="79"/>
                    </a:cubicBezTo>
                    <a:cubicBezTo>
                      <a:pt x="15" y="63"/>
                      <a:pt x="14" y="69"/>
                      <a:pt x="26" y="6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2" name="Freeform 214"/>
              <p:cNvSpPr>
                <a:spLocks/>
              </p:cNvSpPr>
              <p:nvPr userDrawn="1"/>
            </p:nvSpPr>
            <p:spPr bwMode="ltGray">
              <a:xfrm>
                <a:off x="2553" y="182"/>
                <a:ext cx="187" cy="176"/>
              </a:xfrm>
              <a:custGeom>
                <a:avLst/>
                <a:gdLst>
                  <a:gd name="T0" fmla="*/ 158 w 188"/>
                  <a:gd name="T1" fmla="*/ 24 h 214"/>
                  <a:gd name="T2" fmla="*/ 160 w 188"/>
                  <a:gd name="T3" fmla="*/ 6 h 214"/>
                  <a:gd name="T4" fmla="*/ 170 w 188"/>
                  <a:gd name="T5" fmla="*/ 0 h 214"/>
                  <a:gd name="T6" fmla="*/ 182 w 188"/>
                  <a:gd name="T7" fmla="*/ 24 h 214"/>
                  <a:gd name="T8" fmla="*/ 188 w 188"/>
                  <a:gd name="T9" fmla="*/ 42 h 214"/>
                  <a:gd name="T10" fmla="*/ 178 w 188"/>
                  <a:gd name="T11" fmla="*/ 58 h 214"/>
                  <a:gd name="T12" fmla="*/ 170 w 188"/>
                  <a:gd name="T13" fmla="*/ 76 h 214"/>
                  <a:gd name="T14" fmla="*/ 162 w 188"/>
                  <a:gd name="T15" fmla="*/ 126 h 214"/>
                  <a:gd name="T16" fmla="*/ 144 w 188"/>
                  <a:gd name="T17" fmla="*/ 136 h 214"/>
                  <a:gd name="T18" fmla="*/ 120 w 188"/>
                  <a:gd name="T19" fmla="*/ 138 h 214"/>
                  <a:gd name="T20" fmla="*/ 112 w 188"/>
                  <a:gd name="T21" fmla="*/ 124 h 214"/>
                  <a:gd name="T22" fmla="*/ 102 w 188"/>
                  <a:gd name="T23" fmla="*/ 146 h 214"/>
                  <a:gd name="T24" fmla="*/ 90 w 188"/>
                  <a:gd name="T25" fmla="*/ 150 h 214"/>
                  <a:gd name="T26" fmla="*/ 80 w 188"/>
                  <a:gd name="T27" fmla="*/ 132 h 214"/>
                  <a:gd name="T28" fmla="*/ 58 w 188"/>
                  <a:gd name="T29" fmla="*/ 144 h 214"/>
                  <a:gd name="T30" fmla="*/ 76 w 188"/>
                  <a:gd name="T31" fmla="*/ 142 h 214"/>
                  <a:gd name="T32" fmla="*/ 78 w 188"/>
                  <a:gd name="T33" fmla="*/ 160 h 214"/>
                  <a:gd name="T34" fmla="*/ 58 w 188"/>
                  <a:gd name="T35" fmla="*/ 166 h 214"/>
                  <a:gd name="T36" fmla="*/ 34 w 188"/>
                  <a:gd name="T37" fmla="*/ 166 h 214"/>
                  <a:gd name="T38" fmla="*/ 36 w 188"/>
                  <a:gd name="T39" fmla="*/ 154 h 214"/>
                  <a:gd name="T40" fmla="*/ 46 w 188"/>
                  <a:gd name="T41" fmla="*/ 144 h 214"/>
                  <a:gd name="T42" fmla="*/ 34 w 188"/>
                  <a:gd name="T43" fmla="*/ 148 h 214"/>
                  <a:gd name="T44" fmla="*/ 26 w 188"/>
                  <a:gd name="T45" fmla="*/ 166 h 214"/>
                  <a:gd name="T46" fmla="*/ 30 w 188"/>
                  <a:gd name="T47" fmla="*/ 190 h 214"/>
                  <a:gd name="T48" fmla="*/ 14 w 188"/>
                  <a:gd name="T49" fmla="*/ 200 h 214"/>
                  <a:gd name="T50" fmla="*/ 0 w 188"/>
                  <a:gd name="T51" fmla="*/ 214 h 214"/>
                  <a:gd name="T52" fmla="*/ 8 w 188"/>
                  <a:gd name="T53" fmla="*/ 188 h 214"/>
                  <a:gd name="T54" fmla="*/ 0 w 188"/>
                  <a:gd name="T55" fmla="*/ 164 h 214"/>
                  <a:gd name="T56" fmla="*/ 14 w 188"/>
                  <a:gd name="T57" fmla="*/ 152 h 214"/>
                  <a:gd name="T58" fmla="*/ 32 w 188"/>
                  <a:gd name="T59" fmla="*/ 134 h 214"/>
                  <a:gd name="T60" fmla="*/ 44 w 188"/>
                  <a:gd name="T61" fmla="*/ 118 h 214"/>
                  <a:gd name="T62" fmla="*/ 72 w 188"/>
                  <a:gd name="T63" fmla="*/ 116 h 214"/>
                  <a:gd name="T64" fmla="*/ 84 w 188"/>
                  <a:gd name="T65" fmla="*/ 112 h 214"/>
                  <a:gd name="T66" fmla="*/ 114 w 188"/>
                  <a:gd name="T67" fmla="*/ 78 h 214"/>
                  <a:gd name="T68" fmla="*/ 120 w 188"/>
                  <a:gd name="T69" fmla="*/ 92 h 214"/>
                  <a:gd name="T70" fmla="*/ 132 w 188"/>
                  <a:gd name="T71" fmla="*/ 76 h 214"/>
                  <a:gd name="T72" fmla="*/ 150 w 188"/>
                  <a:gd name="T73" fmla="*/ 54 h 214"/>
                  <a:gd name="T74" fmla="*/ 154 w 188"/>
                  <a:gd name="T75" fmla="*/ 42 h 214"/>
                  <a:gd name="T76" fmla="*/ 148 w 188"/>
                  <a:gd name="T77" fmla="*/ 38 h 214"/>
                  <a:gd name="T78" fmla="*/ 152 w 188"/>
                  <a:gd name="T79" fmla="*/ 32 h 214"/>
                  <a:gd name="T80" fmla="*/ 158 w 188"/>
                  <a:gd name="T81" fmla="*/ 2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88" h="214">
                    <a:moveTo>
                      <a:pt x="158" y="24"/>
                    </a:moveTo>
                    <a:cubicBezTo>
                      <a:pt x="156" y="18"/>
                      <a:pt x="160" y="6"/>
                      <a:pt x="160" y="6"/>
                    </a:cubicBezTo>
                    <a:cubicBezTo>
                      <a:pt x="167" y="16"/>
                      <a:pt x="167" y="8"/>
                      <a:pt x="170" y="0"/>
                    </a:cubicBezTo>
                    <a:cubicBezTo>
                      <a:pt x="181" y="4"/>
                      <a:pt x="179" y="14"/>
                      <a:pt x="182" y="24"/>
                    </a:cubicBezTo>
                    <a:cubicBezTo>
                      <a:pt x="184" y="30"/>
                      <a:pt x="188" y="42"/>
                      <a:pt x="188" y="42"/>
                    </a:cubicBezTo>
                    <a:cubicBezTo>
                      <a:pt x="183" y="56"/>
                      <a:pt x="188" y="52"/>
                      <a:pt x="178" y="58"/>
                    </a:cubicBezTo>
                    <a:cubicBezTo>
                      <a:pt x="174" y="63"/>
                      <a:pt x="170" y="76"/>
                      <a:pt x="170" y="76"/>
                    </a:cubicBezTo>
                    <a:cubicBezTo>
                      <a:pt x="169" y="100"/>
                      <a:pt x="173" y="110"/>
                      <a:pt x="162" y="126"/>
                    </a:cubicBezTo>
                    <a:cubicBezTo>
                      <a:pt x="150" y="118"/>
                      <a:pt x="155" y="132"/>
                      <a:pt x="144" y="136"/>
                    </a:cubicBezTo>
                    <a:cubicBezTo>
                      <a:pt x="135" y="134"/>
                      <a:pt x="129" y="135"/>
                      <a:pt x="120" y="138"/>
                    </a:cubicBezTo>
                    <a:cubicBezTo>
                      <a:pt x="114" y="129"/>
                      <a:pt x="122" y="127"/>
                      <a:pt x="112" y="124"/>
                    </a:cubicBezTo>
                    <a:cubicBezTo>
                      <a:pt x="108" y="130"/>
                      <a:pt x="108" y="142"/>
                      <a:pt x="102" y="146"/>
                    </a:cubicBezTo>
                    <a:cubicBezTo>
                      <a:pt x="98" y="148"/>
                      <a:pt x="90" y="150"/>
                      <a:pt x="90" y="150"/>
                    </a:cubicBezTo>
                    <a:cubicBezTo>
                      <a:pt x="87" y="141"/>
                      <a:pt x="89" y="135"/>
                      <a:pt x="80" y="132"/>
                    </a:cubicBezTo>
                    <a:cubicBezTo>
                      <a:pt x="68" y="134"/>
                      <a:pt x="65" y="134"/>
                      <a:pt x="58" y="144"/>
                    </a:cubicBezTo>
                    <a:cubicBezTo>
                      <a:pt x="66" y="150"/>
                      <a:pt x="68" y="147"/>
                      <a:pt x="76" y="142"/>
                    </a:cubicBezTo>
                    <a:cubicBezTo>
                      <a:pt x="81" y="146"/>
                      <a:pt x="85" y="155"/>
                      <a:pt x="78" y="160"/>
                    </a:cubicBezTo>
                    <a:cubicBezTo>
                      <a:pt x="75" y="162"/>
                      <a:pt x="62" y="165"/>
                      <a:pt x="58" y="166"/>
                    </a:cubicBezTo>
                    <a:cubicBezTo>
                      <a:pt x="48" y="173"/>
                      <a:pt x="44" y="173"/>
                      <a:pt x="34" y="166"/>
                    </a:cubicBezTo>
                    <a:cubicBezTo>
                      <a:pt x="35" y="162"/>
                      <a:pt x="34" y="158"/>
                      <a:pt x="36" y="154"/>
                    </a:cubicBezTo>
                    <a:cubicBezTo>
                      <a:pt x="38" y="150"/>
                      <a:pt x="55" y="146"/>
                      <a:pt x="46" y="144"/>
                    </a:cubicBezTo>
                    <a:cubicBezTo>
                      <a:pt x="42" y="143"/>
                      <a:pt x="34" y="148"/>
                      <a:pt x="34" y="148"/>
                    </a:cubicBezTo>
                    <a:cubicBezTo>
                      <a:pt x="32" y="155"/>
                      <a:pt x="28" y="159"/>
                      <a:pt x="26" y="166"/>
                    </a:cubicBezTo>
                    <a:cubicBezTo>
                      <a:pt x="36" y="182"/>
                      <a:pt x="36" y="173"/>
                      <a:pt x="30" y="190"/>
                    </a:cubicBezTo>
                    <a:cubicBezTo>
                      <a:pt x="28" y="196"/>
                      <a:pt x="14" y="200"/>
                      <a:pt x="14" y="200"/>
                    </a:cubicBezTo>
                    <a:cubicBezTo>
                      <a:pt x="5" y="214"/>
                      <a:pt x="11" y="210"/>
                      <a:pt x="0" y="214"/>
                    </a:cubicBezTo>
                    <a:cubicBezTo>
                      <a:pt x="2" y="202"/>
                      <a:pt x="5" y="198"/>
                      <a:pt x="8" y="188"/>
                    </a:cubicBezTo>
                    <a:cubicBezTo>
                      <a:pt x="6" y="178"/>
                      <a:pt x="3" y="173"/>
                      <a:pt x="0" y="164"/>
                    </a:cubicBezTo>
                    <a:cubicBezTo>
                      <a:pt x="3" y="156"/>
                      <a:pt x="7" y="157"/>
                      <a:pt x="14" y="152"/>
                    </a:cubicBezTo>
                    <a:cubicBezTo>
                      <a:pt x="18" y="141"/>
                      <a:pt x="23" y="140"/>
                      <a:pt x="32" y="134"/>
                    </a:cubicBezTo>
                    <a:cubicBezTo>
                      <a:pt x="37" y="127"/>
                      <a:pt x="37" y="123"/>
                      <a:pt x="44" y="118"/>
                    </a:cubicBezTo>
                    <a:cubicBezTo>
                      <a:pt x="64" y="121"/>
                      <a:pt x="55" y="122"/>
                      <a:pt x="72" y="116"/>
                    </a:cubicBezTo>
                    <a:cubicBezTo>
                      <a:pt x="76" y="115"/>
                      <a:pt x="84" y="112"/>
                      <a:pt x="84" y="112"/>
                    </a:cubicBezTo>
                    <a:cubicBezTo>
                      <a:pt x="105" y="119"/>
                      <a:pt x="97" y="84"/>
                      <a:pt x="114" y="78"/>
                    </a:cubicBezTo>
                    <a:cubicBezTo>
                      <a:pt x="117" y="87"/>
                      <a:pt x="110" y="89"/>
                      <a:pt x="120" y="92"/>
                    </a:cubicBezTo>
                    <a:cubicBezTo>
                      <a:pt x="125" y="85"/>
                      <a:pt x="125" y="81"/>
                      <a:pt x="132" y="76"/>
                    </a:cubicBezTo>
                    <a:cubicBezTo>
                      <a:pt x="138" y="68"/>
                      <a:pt x="146" y="65"/>
                      <a:pt x="150" y="54"/>
                    </a:cubicBezTo>
                    <a:cubicBezTo>
                      <a:pt x="151" y="50"/>
                      <a:pt x="154" y="42"/>
                      <a:pt x="154" y="42"/>
                    </a:cubicBezTo>
                    <a:cubicBezTo>
                      <a:pt x="152" y="41"/>
                      <a:pt x="148" y="40"/>
                      <a:pt x="148" y="38"/>
                    </a:cubicBezTo>
                    <a:cubicBezTo>
                      <a:pt x="148" y="36"/>
                      <a:pt x="161" y="33"/>
                      <a:pt x="152" y="32"/>
                    </a:cubicBezTo>
                    <a:lnTo>
                      <a:pt x="158" y="24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3" name="Freeform 215"/>
              <p:cNvSpPr>
                <a:spLocks/>
              </p:cNvSpPr>
              <p:nvPr userDrawn="1"/>
            </p:nvSpPr>
            <p:spPr bwMode="ltGray">
              <a:xfrm>
                <a:off x="2677" y="233"/>
                <a:ext cx="14" cy="10"/>
              </a:xfrm>
              <a:custGeom>
                <a:avLst/>
                <a:gdLst>
                  <a:gd name="T0" fmla="*/ 0 w 13"/>
                  <a:gd name="T1" fmla="*/ 9 h 13"/>
                  <a:gd name="T2" fmla="*/ 4 w 13"/>
                  <a:gd name="T3" fmla="*/ 13 h 13"/>
                  <a:gd name="T4" fmla="*/ 0 w 13"/>
                  <a:gd name="T5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3">
                    <a:moveTo>
                      <a:pt x="0" y="9"/>
                    </a:moveTo>
                    <a:cubicBezTo>
                      <a:pt x="6" y="0"/>
                      <a:pt x="13" y="7"/>
                      <a:pt x="4" y="13"/>
                    </a:cubicBezTo>
                    <a:cubicBezTo>
                      <a:pt x="0" y="6"/>
                      <a:pt x="0" y="5"/>
                      <a:pt x="0" y="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4" name="Freeform 216"/>
              <p:cNvSpPr>
                <a:spLocks/>
              </p:cNvSpPr>
              <p:nvPr userDrawn="1"/>
            </p:nvSpPr>
            <p:spPr bwMode="ltGray">
              <a:xfrm>
                <a:off x="1627" y="353"/>
                <a:ext cx="813" cy="462"/>
              </a:xfrm>
              <a:custGeom>
                <a:avLst/>
                <a:gdLst>
                  <a:gd name="T0" fmla="*/ 812 w 812"/>
                  <a:gd name="T1" fmla="*/ 26 h 564"/>
                  <a:gd name="T2" fmla="*/ 778 w 812"/>
                  <a:gd name="T3" fmla="*/ 78 h 564"/>
                  <a:gd name="T4" fmla="*/ 748 w 812"/>
                  <a:gd name="T5" fmla="*/ 122 h 564"/>
                  <a:gd name="T6" fmla="*/ 722 w 812"/>
                  <a:gd name="T7" fmla="*/ 142 h 564"/>
                  <a:gd name="T8" fmla="*/ 634 w 812"/>
                  <a:gd name="T9" fmla="*/ 180 h 564"/>
                  <a:gd name="T10" fmla="*/ 632 w 812"/>
                  <a:gd name="T11" fmla="*/ 210 h 564"/>
                  <a:gd name="T12" fmla="*/ 604 w 812"/>
                  <a:gd name="T13" fmla="*/ 230 h 564"/>
                  <a:gd name="T14" fmla="*/ 620 w 812"/>
                  <a:gd name="T15" fmla="*/ 178 h 564"/>
                  <a:gd name="T16" fmla="*/ 576 w 812"/>
                  <a:gd name="T17" fmla="*/ 188 h 564"/>
                  <a:gd name="T18" fmla="*/ 556 w 812"/>
                  <a:gd name="T19" fmla="*/ 218 h 564"/>
                  <a:gd name="T20" fmla="*/ 596 w 812"/>
                  <a:gd name="T21" fmla="*/ 280 h 564"/>
                  <a:gd name="T22" fmla="*/ 594 w 812"/>
                  <a:gd name="T23" fmla="*/ 368 h 564"/>
                  <a:gd name="T24" fmla="*/ 542 w 812"/>
                  <a:gd name="T25" fmla="*/ 406 h 564"/>
                  <a:gd name="T26" fmla="*/ 522 w 812"/>
                  <a:gd name="T27" fmla="*/ 386 h 564"/>
                  <a:gd name="T28" fmla="*/ 482 w 812"/>
                  <a:gd name="T29" fmla="*/ 348 h 564"/>
                  <a:gd name="T30" fmla="*/ 462 w 812"/>
                  <a:gd name="T31" fmla="*/ 348 h 564"/>
                  <a:gd name="T32" fmla="*/ 450 w 812"/>
                  <a:gd name="T33" fmla="*/ 394 h 564"/>
                  <a:gd name="T34" fmla="*/ 500 w 812"/>
                  <a:gd name="T35" fmla="*/ 464 h 564"/>
                  <a:gd name="T36" fmla="*/ 510 w 812"/>
                  <a:gd name="T37" fmla="*/ 524 h 564"/>
                  <a:gd name="T38" fmla="*/ 526 w 812"/>
                  <a:gd name="T39" fmla="*/ 560 h 564"/>
                  <a:gd name="T40" fmla="*/ 492 w 812"/>
                  <a:gd name="T41" fmla="*/ 544 h 564"/>
                  <a:gd name="T42" fmla="*/ 470 w 812"/>
                  <a:gd name="T43" fmla="*/ 518 h 564"/>
                  <a:gd name="T44" fmla="*/ 422 w 812"/>
                  <a:gd name="T45" fmla="*/ 424 h 564"/>
                  <a:gd name="T46" fmla="*/ 426 w 812"/>
                  <a:gd name="T47" fmla="*/ 310 h 564"/>
                  <a:gd name="T48" fmla="*/ 422 w 812"/>
                  <a:gd name="T49" fmla="*/ 268 h 564"/>
                  <a:gd name="T50" fmla="*/ 412 w 812"/>
                  <a:gd name="T51" fmla="*/ 276 h 564"/>
                  <a:gd name="T52" fmla="*/ 386 w 812"/>
                  <a:gd name="T53" fmla="*/ 266 h 564"/>
                  <a:gd name="T54" fmla="*/ 360 w 812"/>
                  <a:gd name="T55" fmla="*/ 170 h 564"/>
                  <a:gd name="T56" fmla="*/ 330 w 812"/>
                  <a:gd name="T57" fmla="*/ 166 h 564"/>
                  <a:gd name="T58" fmla="*/ 288 w 812"/>
                  <a:gd name="T59" fmla="*/ 172 h 564"/>
                  <a:gd name="T60" fmla="*/ 242 w 812"/>
                  <a:gd name="T61" fmla="*/ 232 h 564"/>
                  <a:gd name="T62" fmla="*/ 196 w 812"/>
                  <a:gd name="T63" fmla="*/ 268 h 564"/>
                  <a:gd name="T64" fmla="*/ 184 w 812"/>
                  <a:gd name="T65" fmla="*/ 274 h 564"/>
                  <a:gd name="T66" fmla="*/ 160 w 812"/>
                  <a:gd name="T67" fmla="*/ 328 h 564"/>
                  <a:gd name="T68" fmla="*/ 152 w 812"/>
                  <a:gd name="T69" fmla="*/ 354 h 564"/>
                  <a:gd name="T70" fmla="*/ 128 w 812"/>
                  <a:gd name="T71" fmla="*/ 404 h 564"/>
                  <a:gd name="T72" fmla="*/ 94 w 812"/>
                  <a:gd name="T73" fmla="*/ 392 h 564"/>
                  <a:gd name="T74" fmla="*/ 66 w 812"/>
                  <a:gd name="T75" fmla="*/ 258 h 564"/>
                  <a:gd name="T76" fmla="*/ 72 w 812"/>
                  <a:gd name="T77" fmla="*/ 156 h 564"/>
                  <a:gd name="T78" fmla="*/ 44 w 812"/>
                  <a:gd name="T79" fmla="*/ 180 h 564"/>
                  <a:gd name="T80" fmla="*/ 20 w 812"/>
                  <a:gd name="T81" fmla="*/ 150 h 564"/>
                  <a:gd name="T82" fmla="*/ 24 w 812"/>
                  <a:gd name="T83" fmla="*/ 138 h 564"/>
                  <a:gd name="T84" fmla="*/ 0 w 812"/>
                  <a:gd name="T85" fmla="*/ 92 h 564"/>
                  <a:gd name="T86" fmla="*/ 798 w 812"/>
                  <a:gd name="T87" fmla="*/ 6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12" h="564">
                    <a:moveTo>
                      <a:pt x="798" y="6"/>
                    </a:moveTo>
                    <a:cubicBezTo>
                      <a:pt x="801" y="15"/>
                      <a:pt x="809" y="16"/>
                      <a:pt x="812" y="26"/>
                    </a:cubicBezTo>
                    <a:cubicBezTo>
                      <a:pt x="809" y="36"/>
                      <a:pt x="801" y="41"/>
                      <a:pt x="796" y="50"/>
                    </a:cubicBezTo>
                    <a:cubicBezTo>
                      <a:pt x="791" y="61"/>
                      <a:pt x="788" y="71"/>
                      <a:pt x="778" y="78"/>
                    </a:cubicBezTo>
                    <a:cubicBezTo>
                      <a:pt x="773" y="85"/>
                      <a:pt x="771" y="88"/>
                      <a:pt x="774" y="96"/>
                    </a:cubicBezTo>
                    <a:cubicBezTo>
                      <a:pt x="767" y="107"/>
                      <a:pt x="758" y="114"/>
                      <a:pt x="748" y="122"/>
                    </a:cubicBezTo>
                    <a:cubicBezTo>
                      <a:pt x="744" y="125"/>
                      <a:pt x="736" y="130"/>
                      <a:pt x="736" y="130"/>
                    </a:cubicBezTo>
                    <a:cubicBezTo>
                      <a:pt x="740" y="141"/>
                      <a:pt x="731" y="140"/>
                      <a:pt x="722" y="142"/>
                    </a:cubicBezTo>
                    <a:cubicBezTo>
                      <a:pt x="716" y="148"/>
                      <a:pt x="712" y="151"/>
                      <a:pt x="704" y="154"/>
                    </a:cubicBezTo>
                    <a:cubicBezTo>
                      <a:pt x="686" y="150"/>
                      <a:pt x="650" y="169"/>
                      <a:pt x="634" y="180"/>
                    </a:cubicBezTo>
                    <a:cubicBezTo>
                      <a:pt x="636" y="189"/>
                      <a:pt x="631" y="193"/>
                      <a:pt x="640" y="196"/>
                    </a:cubicBezTo>
                    <a:cubicBezTo>
                      <a:pt x="643" y="205"/>
                      <a:pt x="640" y="207"/>
                      <a:pt x="632" y="210"/>
                    </a:cubicBezTo>
                    <a:cubicBezTo>
                      <a:pt x="626" y="219"/>
                      <a:pt x="623" y="226"/>
                      <a:pt x="614" y="232"/>
                    </a:cubicBezTo>
                    <a:cubicBezTo>
                      <a:pt x="611" y="231"/>
                      <a:pt x="606" y="233"/>
                      <a:pt x="604" y="230"/>
                    </a:cubicBezTo>
                    <a:cubicBezTo>
                      <a:pt x="599" y="220"/>
                      <a:pt x="610" y="199"/>
                      <a:pt x="620" y="196"/>
                    </a:cubicBezTo>
                    <a:cubicBezTo>
                      <a:pt x="623" y="187"/>
                      <a:pt x="617" y="187"/>
                      <a:pt x="620" y="178"/>
                    </a:cubicBezTo>
                    <a:cubicBezTo>
                      <a:pt x="617" y="164"/>
                      <a:pt x="609" y="168"/>
                      <a:pt x="598" y="172"/>
                    </a:cubicBezTo>
                    <a:cubicBezTo>
                      <a:pt x="592" y="180"/>
                      <a:pt x="585" y="185"/>
                      <a:pt x="576" y="188"/>
                    </a:cubicBezTo>
                    <a:cubicBezTo>
                      <a:pt x="572" y="194"/>
                      <a:pt x="568" y="200"/>
                      <a:pt x="564" y="206"/>
                    </a:cubicBezTo>
                    <a:cubicBezTo>
                      <a:pt x="561" y="210"/>
                      <a:pt x="556" y="218"/>
                      <a:pt x="556" y="218"/>
                    </a:cubicBezTo>
                    <a:cubicBezTo>
                      <a:pt x="558" y="234"/>
                      <a:pt x="559" y="243"/>
                      <a:pt x="572" y="252"/>
                    </a:cubicBezTo>
                    <a:cubicBezTo>
                      <a:pt x="579" y="262"/>
                      <a:pt x="586" y="273"/>
                      <a:pt x="596" y="280"/>
                    </a:cubicBezTo>
                    <a:cubicBezTo>
                      <a:pt x="598" y="286"/>
                      <a:pt x="602" y="298"/>
                      <a:pt x="602" y="298"/>
                    </a:cubicBezTo>
                    <a:cubicBezTo>
                      <a:pt x="601" y="308"/>
                      <a:pt x="599" y="361"/>
                      <a:pt x="594" y="368"/>
                    </a:cubicBezTo>
                    <a:cubicBezTo>
                      <a:pt x="590" y="374"/>
                      <a:pt x="576" y="378"/>
                      <a:pt x="570" y="382"/>
                    </a:cubicBezTo>
                    <a:cubicBezTo>
                      <a:pt x="563" y="393"/>
                      <a:pt x="550" y="396"/>
                      <a:pt x="542" y="406"/>
                    </a:cubicBezTo>
                    <a:cubicBezTo>
                      <a:pt x="536" y="413"/>
                      <a:pt x="539" y="417"/>
                      <a:pt x="530" y="420"/>
                    </a:cubicBezTo>
                    <a:cubicBezTo>
                      <a:pt x="526" y="408"/>
                      <a:pt x="538" y="391"/>
                      <a:pt x="522" y="386"/>
                    </a:cubicBezTo>
                    <a:cubicBezTo>
                      <a:pt x="516" y="377"/>
                      <a:pt x="510" y="364"/>
                      <a:pt x="502" y="356"/>
                    </a:cubicBezTo>
                    <a:cubicBezTo>
                      <a:pt x="497" y="341"/>
                      <a:pt x="505" y="360"/>
                      <a:pt x="482" y="348"/>
                    </a:cubicBezTo>
                    <a:cubicBezTo>
                      <a:pt x="478" y="346"/>
                      <a:pt x="478" y="339"/>
                      <a:pt x="474" y="336"/>
                    </a:cubicBezTo>
                    <a:cubicBezTo>
                      <a:pt x="470" y="323"/>
                      <a:pt x="466" y="342"/>
                      <a:pt x="462" y="348"/>
                    </a:cubicBezTo>
                    <a:cubicBezTo>
                      <a:pt x="460" y="358"/>
                      <a:pt x="456" y="363"/>
                      <a:pt x="454" y="374"/>
                    </a:cubicBezTo>
                    <a:cubicBezTo>
                      <a:pt x="457" y="383"/>
                      <a:pt x="455" y="387"/>
                      <a:pt x="450" y="394"/>
                    </a:cubicBezTo>
                    <a:cubicBezTo>
                      <a:pt x="454" y="399"/>
                      <a:pt x="464" y="411"/>
                      <a:pt x="466" y="418"/>
                    </a:cubicBezTo>
                    <a:cubicBezTo>
                      <a:pt x="474" y="443"/>
                      <a:pt x="472" y="458"/>
                      <a:pt x="500" y="464"/>
                    </a:cubicBezTo>
                    <a:cubicBezTo>
                      <a:pt x="507" y="469"/>
                      <a:pt x="510" y="474"/>
                      <a:pt x="516" y="480"/>
                    </a:cubicBezTo>
                    <a:cubicBezTo>
                      <a:pt x="511" y="494"/>
                      <a:pt x="513" y="509"/>
                      <a:pt x="510" y="524"/>
                    </a:cubicBezTo>
                    <a:cubicBezTo>
                      <a:pt x="512" y="537"/>
                      <a:pt x="511" y="541"/>
                      <a:pt x="522" y="548"/>
                    </a:cubicBezTo>
                    <a:cubicBezTo>
                      <a:pt x="523" y="552"/>
                      <a:pt x="525" y="556"/>
                      <a:pt x="526" y="560"/>
                    </a:cubicBezTo>
                    <a:cubicBezTo>
                      <a:pt x="527" y="564"/>
                      <a:pt x="514" y="556"/>
                      <a:pt x="514" y="556"/>
                    </a:cubicBezTo>
                    <a:cubicBezTo>
                      <a:pt x="502" y="564"/>
                      <a:pt x="501" y="551"/>
                      <a:pt x="492" y="544"/>
                    </a:cubicBezTo>
                    <a:cubicBezTo>
                      <a:pt x="488" y="541"/>
                      <a:pt x="480" y="536"/>
                      <a:pt x="480" y="536"/>
                    </a:cubicBezTo>
                    <a:cubicBezTo>
                      <a:pt x="471" y="522"/>
                      <a:pt x="474" y="529"/>
                      <a:pt x="470" y="518"/>
                    </a:cubicBezTo>
                    <a:cubicBezTo>
                      <a:pt x="467" y="491"/>
                      <a:pt x="461" y="446"/>
                      <a:pt x="436" y="430"/>
                    </a:cubicBezTo>
                    <a:cubicBezTo>
                      <a:pt x="428" y="433"/>
                      <a:pt x="425" y="433"/>
                      <a:pt x="422" y="424"/>
                    </a:cubicBezTo>
                    <a:cubicBezTo>
                      <a:pt x="427" y="404"/>
                      <a:pt x="432" y="383"/>
                      <a:pt x="438" y="364"/>
                    </a:cubicBezTo>
                    <a:cubicBezTo>
                      <a:pt x="436" y="343"/>
                      <a:pt x="431" y="330"/>
                      <a:pt x="426" y="310"/>
                    </a:cubicBezTo>
                    <a:cubicBezTo>
                      <a:pt x="429" y="302"/>
                      <a:pt x="425" y="300"/>
                      <a:pt x="422" y="292"/>
                    </a:cubicBezTo>
                    <a:cubicBezTo>
                      <a:pt x="424" y="282"/>
                      <a:pt x="428" y="277"/>
                      <a:pt x="422" y="268"/>
                    </a:cubicBezTo>
                    <a:cubicBezTo>
                      <a:pt x="420" y="269"/>
                      <a:pt x="418" y="269"/>
                      <a:pt x="416" y="270"/>
                    </a:cubicBezTo>
                    <a:cubicBezTo>
                      <a:pt x="414" y="272"/>
                      <a:pt x="414" y="275"/>
                      <a:pt x="412" y="276"/>
                    </a:cubicBezTo>
                    <a:cubicBezTo>
                      <a:pt x="408" y="278"/>
                      <a:pt x="400" y="280"/>
                      <a:pt x="400" y="280"/>
                    </a:cubicBezTo>
                    <a:cubicBezTo>
                      <a:pt x="394" y="274"/>
                      <a:pt x="389" y="274"/>
                      <a:pt x="386" y="266"/>
                    </a:cubicBezTo>
                    <a:cubicBezTo>
                      <a:pt x="391" y="251"/>
                      <a:pt x="379" y="206"/>
                      <a:pt x="364" y="196"/>
                    </a:cubicBezTo>
                    <a:cubicBezTo>
                      <a:pt x="357" y="186"/>
                      <a:pt x="358" y="182"/>
                      <a:pt x="360" y="170"/>
                    </a:cubicBezTo>
                    <a:cubicBezTo>
                      <a:pt x="358" y="160"/>
                      <a:pt x="356" y="147"/>
                      <a:pt x="346" y="144"/>
                    </a:cubicBezTo>
                    <a:cubicBezTo>
                      <a:pt x="343" y="154"/>
                      <a:pt x="338" y="160"/>
                      <a:pt x="330" y="166"/>
                    </a:cubicBezTo>
                    <a:cubicBezTo>
                      <a:pt x="323" y="164"/>
                      <a:pt x="308" y="160"/>
                      <a:pt x="308" y="160"/>
                    </a:cubicBezTo>
                    <a:cubicBezTo>
                      <a:pt x="296" y="162"/>
                      <a:pt x="297" y="166"/>
                      <a:pt x="288" y="172"/>
                    </a:cubicBezTo>
                    <a:cubicBezTo>
                      <a:pt x="284" y="185"/>
                      <a:pt x="282" y="191"/>
                      <a:pt x="268" y="196"/>
                    </a:cubicBezTo>
                    <a:cubicBezTo>
                      <a:pt x="264" y="200"/>
                      <a:pt x="243" y="231"/>
                      <a:pt x="242" y="232"/>
                    </a:cubicBezTo>
                    <a:cubicBezTo>
                      <a:pt x="231" y="239"/>
                      <a:pt x="215" y="247"/>
                      <a:pt x="206" y="256"/>
                    </a:cubicBezTo>
                    <a:cubicBezTo>
                      <a:pt x="202" y="260"/>
                      <a:pt x="200" y="265"/>
                      <a:pt x="196" y="268"/>
                    </a:cubicBezTo>
                    <a:cubicBezTo>
                      <a:pt x="194" y="269"/>
                      <a:pt x="192" y="269"/>
                      <a:pt x="190" y="270"/>
                    </a:cubicBezTo>
                    <a:cubicBezTo>
                      <a:pt x="188" y="271"/>
                      <a:pt x="186" y="272"/>
                      <a:pt x="184" y="274"/>
                    </a:cubicBezTo>
                    <a:cubicBezTo>
                      <a:pt x="180" y="278"/>
                      <a:pt x="172" y="286"/>
                      <a:pt x="172" y="286"/>
                    </a:cubicBezTo>
                    <a:cubicBezTo>
                      <a:pt x="167" y="300"/>
                      <a:pt x="165" y="314"/>
                      <a:pt x="160" y="328"/>
                    </a:cubicBezTo>
                    <a:cubicBezTo>
                      <a:pt x="158" y="335"/>
                      <a:pt x="156" y="341"/>
                      <a:pt x="154" y="348"/>
                    </a:cubicBezTo>
                    <a:cubicBezTo>
                      <a:pt x="153" y="350"/>
                      <a:pt x="152" y="354"/>
                      <a:pt x="152" y="354"/>
                    </a:cubicBezTo>
                    <a:cubicBezTo>
                      <a:pt x="152" y="359"/>
                      <a:pt x="156" y="384"/>
                      <a:pt x="146" y="392"/>
                    </a:cubicBezTo>
                    <a:cubicBezTo>
                      <a:pt x="141" y="397"/>
                      <a:pt x="128" y="404"/>
                      <a:pt x="128" y="404"/>
                    </a:cubicBezTo>
                    <a:cubicBezTo>
                      <a:pt x="125" y="412"/>
                      <a:pt x="122" y="421"/>
                      <a:pt x="114" y="424"/>
                    </a:cubicBezTo>
                    <a:cubicBezTo>
                      <a:pt x="100" y="419"/>
                      <a:pt x="97" y="405"/>
                      <a:pt x="94" y="392"/>
                    </a:cubicBezTo>
                    <a:cubicBezTo>
                      <a:pt x="86" y="362"/>
                      <a:pt x="82" y="332"/>
                      <a:pt x="72" y="302"/>
                    </a:cubicBezTo>
                    <a:cubicBezTo>
                      <a:pt x="71" y="281"/>
                      <a:pt x="70" y="275"/>
                      <a:pt x="66" y="258"/>
                    </a:cubicBezTo>
                    <a:cubicBezTo>
                      <a:pt x="66" y="251"/>
                      <a:pt x="68" y="219"/>
                      <a:pt x="64" y="208"/>
                    </a:cubicBezTo>
                    <a:cubicBezTo>
                      <a:pt x="70" y="191"/>
                      <a:pt x="66" y="173"/>
                      <a:pt x="72" y="156"/>
                    </a:cubicBezTo>
                    <a:cubicBezTo>
                      <a:pt x="66" y="139"/>
                      <a:pt x="60" y="168"/>
                      <a:pt x="56" y="172"/>
                    </a:cubicBezTo>
                    <a:cubicBezTo>
                      <a:pt x="53" y="175"/>
                      <a:pt x="44" y="180"/>
                      <a:pt x="44" y="180"/>
                    </a:cubicBezTo>
                    <a:cubicBezTo>
                      <a:pt x="35" y="177"/>
                      <a:pt x="28" y="173"/>
                      <a:pt x="24" y="162"/>
                    </a:cubicBezTo>
                    <a:cubicBezTo>
                      <a:pt x="23" y="158"/>
                      <a:pt x="20" y="150"/>
                      <a:pt x="20" y="150"/>
                    </a:cubicBezTo>
                    <a:cubicBezTo>
                      <a:pt x="30" y="148"/>
                      <a:pt x="30" y="143"/>
                      <a:pt x="38" y="138"/>
                    </a:cubicBezTo>
                    <a:cubicBezTo>
                      <a:pt x="35" y="128"/>
                      <a:pt x="31" y="133"/>
                      <a:pt x="24" y="138"/>
                    </a:cubicBezTo>
                    <a:cubicBezTo>
                      <a:pt x="15" y="135"/>
                      <a:pt x="15" y="132"/>
                      <a:pt x="18" y="124"/>
                    </a:cubicBezTo>
                    <a:cubicBezTo>
                      <a:pt x="11" y="114"/>
                      <a:pt x="9" y="101"/>
                      <a:pt x="0" y="92"/>
                    </a:cubicBezTo>
                    <a:lnTo>
                      <a:pt x="76" y="0"/>
                    </a:lnTo>
                    <a:lnTo>
                      <a:pt x="798" y="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5" name="Freeform 217"/>
              <p:cNvSpPr>
                <a:spLocks/>
              </p:cNvSpPr>
              <p:nvPr userDrawn="1"/>
            </p:nvSpPr>
            <p:spPr bwMode="ltGray">
              <a:xfrm>
                <a:off x="1770" y="671"/>
                <a:ext cx="45" cy="71"/>
              </a:xfrm>
              <a:custGeom>
                <a:avLst/>
                <a:gdLst>
                  <a:gd name="T0" fmla="*/ 7 w 43"/>
                  <a:gd name="T1" fmla="*/ 11 h 85"/>
                  <a:gd name="T2" fmla="*/ 17 w 43"/>
                  <a:gd name="T3" fmla="*/ 3 h 85"/>
                  <a:gd name="T4" fmla="*/ 37 w 43"/>
                  <a:gd name="T5" fmla="*/ 33 h 85"/>
                  <a:gd name="T6" fmla="*/ 19 w 43"/>
                  <a:gd name="T7" fmla="*/ 85 h 85"/>
                  <a:gd name="T8" fmla="*/ 1 w 43"/>
                  <a:gd name="T9" fmla="*/ 69 h 85"/>
                  <a:gd name="T10" fmla="*/ 7 w 43"/>
                  <a:gd name="T11" fmla="*/ 1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85">
                    <a:moveTo>
                      <a:pt x="7" y="11"/>
                    </a:moveTo>
                    <a:cubicBezTo>
                      <a:pt x="4" y="2"/>
                      <a:pt x="9" y="0"/>
                      <a:pt x="17" y="3"/>
                    </a:cubicBezTo>
                    <a:cubicBezTo>
                      <a:pt x="24" y="13"/>
                      <a:pt x="28" y="24"/>
                      <a:pt x="37" y="33"/>
                    </a:cubicBezTo>
                    <a:cubicBezTo>
                      <a:pt x="43" y="52"/>
                      <a:pt x="40" y="78"/>
                      <a:pt x="19" y="85"/>
                    </a:cubicBezTo>
                    <a:cubicBezTo>
                      <a:pt x="6" y="81"/>
                      <a:pt x="5" y="81"/>
                      <a:pt x="1" y="69"/>
                    </a:cubicBezTo>
                    <a:cubicBezTo>
                      <a:pt x="2" y="66"/>
                      <a:pt x="0" y="4"/>
                      <a:pt x="7" y="1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6" name="Freeform 218"/>
              <p:cNvSpPr>
                <a:spLocks/>
              </p:cNvSpPr>
              <p:nvPr userDrawn="1"/>
            </p:nvSpPr>
            <p:spPr bwMode="ltGray">
              <a:xfrm>
                <a:off x="2394" y="431"/>
                <a:ext cx="42" cy="59"/>
              </a:xfrm>
              <a:custGeom>
                <a:avLst/>
                <a:gdLst>
                  <a:gd name="T0" fmla="*/ 13 w 44"/>
                  <a:gd name="T1" fmla="*/ 28 h 74"/>
                  <a:gd name="T2" fmla="*/ 29 w 44"/>
                  <a:gd name="T3" fmla="*/ 2 h 74"/>
                  <a:gd name="T4" fmla="*/ 43 w 44"/>
                  <a:gd name="T5" fmla="*/ 4 h 74"/>
                  <a:gd name="T6" fmla="*/ 39 w 44"/>
                  <a:gd name="T7" fmla="*/ 26 h 74"/>
                  <a:gd name="T8" fmla="*/ 13 w 44"/>
                  <a:gd name="T9" fmla="*/ 74 h 74"/>
                  <a:gd name="T10" fmla="*/ 7 w 44"/>
                  <a:gd name="T11" fmla="*/ 60 h 74"/>
                  <a:gd name="T12" fmla="*/ 3 w 44"/>
                  <a:gd name="T13" fmla="*/ 36 h 74"/>
                  <a:gd name="T14" fmla="*/ 13 w 44"/>
                  <a:gd name="T15" fmla="*/ 2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74">
                    <a:moveTo>
                      <a:pt x="13" y="28"/>
                    </a:moveTo>
                    <a:cubicBezTo>
                      <a:pt x="15" y="13"/>
                      <a:pt x="14" y="7"/>
                      <a:pt x="29" y="2"/>
                    </a:cubicBezTo>
                    <a:cubicBezTo>
                      <a:pt x="34" y="3"/>
                      <a:pt x="40" y="0"/>
                      <a:pt x="43" y="4"/>
                    </a:cubicBezTo>
                    <a:cubicBezTo>
                      <a:pt x="44" y="6"/>
                      <a:pt x="41" y="21"/>
                      <a:pt x="39" y="26"/>
                    </a:cubicBezTo>
                    <a:cubicBezTo>
                      <a:pt x="31" y="43"/>
                      <a:pt x="30" y="63"/>
                      <a:pt x="13" y="74"/>
                    </a:cubicBezTo>
                    <a:cubicBezTo>
                      <a:pt x="4" y="71"/>
                      <a:pt x="4" y="68"/>
                      <a:pt x="7" y="60"/>
                    </a:cubicBezTo>
                    <a:cubicBezTo>
                      <a:pt x="5" y="50"/>
                      <a:pt x="0" y="46"/>
                      <a:pt x="3" y="36"/>
                    </a:cubicBezTo>
                    <a:cubicBezTo>
                      <a:pt x="4" y="32"/>
                      <a:pt x="8" y="23"/>
                      <a:pt x="1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7" name="Freeform 219"/>
              <p:cNvSpPr>
                <a:spLocks/>
              </p:cNvSpPr>
              <p:nvPr userDrawn="1"/>
            </p:nvSpPr>
            <p:spPr bwMode="ltGray">
              <a:xfrm>
                <a:off x="2513" y="402"/>
                <a:ext cx="21" cy="24"/>
              </a:xfrm>
              <a:custGeom>
                <a:avLst/>
                <a:gdLst>
                  <a:gd name="T0" fmla="*/ 7 w 20"/>
                  <a:gd name="T1" fmla="*/ 16 h 30"/>
                  <a:gd name="T2" fmla="*/ 5 w 20"/>
                  <a:gd name="T3" fmla="*/ 30 h 30"/>
                  <a:gd name="T4" fmla="*/ 7 w 20"/>
                  <a:gd name="T5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30">
                    <a:moveTo>
                      <a:pt x="7" y="16"/>
                    </a:moveTo>
                    <a:cubicBezTo>
                      <a:pt x="18" y="0"/>
                      <a:pt x="20" y="20"/>
                      <a:pt x="5" y="30"/>
                    </a:cubicBezTo>
                    <a:cubicBezTo>
                      <a:pt x="0" y="23"/>
                      <a:pt x="1" y="22"/>
                      <a:pt x="7" y="1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8" name="Freeform 220"/>
              <p:cNvSpPr>
                <a:spLocks/>
              </p:cNvSpPr>
              <p:nvPr userDrawn="1"/>
            </p:nvSpPr>
            <p:spPr bwMode="ltGray">
              <a:xfrm>
                <a:off x="333" y="169"/>
                <a:ext cx="1015" cy="866"/>
              </a:xfrm>
              <a:custGeom>
                <a:avLst/>
                <a:gdLst>
                  <a:gd name="T0" fmla="*/ 481 w 682"/>
                  <a:gd name="T1" fmla="*/ 464 h 557"/>
                  <a:gd name="T2" fmla="*/ 486 w 682"/>
                  <a:gd name="T3" fmla="*/ 451 h 557"/>
                  <a:gd name="T4" fmla="*/ 500 w 682"/>
                  <a:gd name="T5" fmla="*/ 413 h 557"/>
                  <a:gd name="T6" fmla="*/ 309 w 682"/>
                  <a:gd name="T7" fmla="*/ 287 h 557"/>
                  <a:gd name="T8" fmla="*/ 282 w 682"/>
                  <a:gd name="T9" fmla="*/ 346 h 557"/>
                  <a:gd name="T10" fmla="*/ 303 w 682"/>
                  <a:gd name="T11" fmla="*/ 556 h 557"/>
                  <a:gd name="T12" fmla="*/ 282 w 682"/>
                  <a:gd name="T13" fmla="*/ 494 h 557"/>
                  <a:gd name="T14" fmla="*/ 242 w 682"/>
                  <a:gd name="T15" fmla="*/ 439 h 557"/>
                  <a:gd name="T16" fmla="*/ 245 w 682"/>
                  <a:gd name="T17" fmla="*/ 413 h 557"/>
                  <a:gd name="T18" fmla="*/ 247 w 682"/>
                  <a:gd name="T19" fmla="*/ 394 h 557"/>
                  <a:gd name="T20" fmla="*/ 220 w 682"/>
                  <a:gd name="T21" fmla="*/ 375 h 557"/>
                  <a:gd name="T22" fmla="*/ 194 w 682"/>
                  <a:gd name="T23" fmla="*/ 346 h 557"/>
                  <a:gd name="T24" fmla="*/ 148 w 682"/>
                  <a:gd name="T25" fmla="*/ 354 h 557"/>
                  <a:gd name="T26" fmla="*/ 126 w 682"/>
                  <a:gd name="T27" fmla="*/ 365 h 557"/>
                  <a:gd name="T28" fmla="*/ 78 w 682"/>
                  <a:gd name="T29" fmla="*/ 365 h 557"/>
                  <a:gd name="T30" fmla="*/ 22 w 682"/>
                  <a:gd name="T31" fmla="*/ 312 h 557"/>
                  <a:gd name="T32" fmla="*/ 11 w 682"/>
                  <a:gd name="T33" fmla="*/ 295 h 557"/>
                  <a:gd name="T34" fmla="*/ 0 w 682"/>
                  <a:gd name="T35" fmla="*/ 264 h 557"/>
                  <a:gd name="T36" fmla="*/ 24 w 682"/>
                  <a:gd name="T37" fmla="*/ 213 h 557"/>
                  <a:gd name="T38" fmla="*/ 32 w 682"/>
                  <a:gd name="T39" fmla="*/ 181 h 557"/>
                  <a:gd name="T40" fmla="*/ 51 w 682"/>
                  <a:gd name="T41" fmla="*/ 143 h 557"/>
                  <a:gd name="T42" fmla="*/ 81 w 682"/>
                  <a:gd name="T43" fmla="*/ 116 h 557"/>
                  <a:gd name="T44" fmla="*/ 167 w 682"/>
                  <a:gd name="T45" fmla="*/ 67 h 557"/>
                  <a:gd name="T46" fmla="*/ 220 w 682"/>
                  <a:gd name="T47" fmla="*/ 30 h 557"/>
                  <a:gd name="T48" fmla="*/ 258 w 682"/>
                  <a:gd name="T49" fmla="*/ 6 h 557"/>
                  <a:gd name="T50" fmla="*/ 363 w 682"/>
                  <a:gd name="T51" fmla="*/ 2 h 557"/>
                  <a:gd name="T52" fmla="*/ 398 w 682"/>
                  <a:gd name="T53" fmla="*/ 0 h 557"/>
                  <a:gd name="T54" fmla="*/ 384 w 682"/>
                  <a:gd name="T55" fmla="*/ 34 h 557"/>
                  <a:gd name="T56" fmla="*/ 443 w 682"/>
                  <a:gd name="T57" fmla="*/ 84 h 557"/>
                  <a:gd name="T58" fmla="*/ 497 w 682"/>
                  <a:gd name="T59" fmla="*/ 74 h 557"/>
                  <a:gd name="T60" fmla="*/ 529 w 682"/>
                  <a:gd name="T61" fmla="*/ 82 h 557"/>
                  <a:gd name="T62" fmla="*/ 559 w 682"/>
                  <a:gd name="T63" fmla="*/ 97 h 557"/>
                  <a:gd name="T64" fmla="*/ 572 w 682"/>
                  <a:gd name="T65" fmla="*/ 188 h 557"/>
                  <a:gd name="T66" fmla="*/ 572 w 682"/>
                  <a:gd name="T67" fmla="*/ 240 h 557"/>
                  <a:gd name="T68" fmla="*/ 599 w 682"/>
                  <a:gd name="T69" fmla="*/ 283 h 557"/>
                  <a:gd name="T70" fmla="*/ 645 w 682"/>
                  <a:gd name="T71" fmla="*/ 300 h 557"/>
                  <a:gd name="T72" fmla="*/ 680 w 682"/>
                  <a:gd name="T73" fmla="*/ 295 h 557"/>
                  <a:gd name="T74" fmla="*/ 664 w 682"/>
                  <a:gd name="T75" fmla="*/ 340 h 557"/>
                  <a:gd name="T76" fmla="*/ 599 w 682"/>
                  <a:gd name="T77" fmla="*/ 407 h 557"/>
                  <a:gd name="T78" fmla="*/ 548 w 682"/>
                  <a:gd name="T79" fmla="*/ 485 h 557"/>
                  <a:gd name="T80" fmla="*/ 556 w 682"/>
                  <a:gd name="T81" fmla="*/ 508 h 557"/>
                  <a:gd name="T82" fmla="*/ 435 w 682"/>
                  <a:gd name="T83" fmla="*/ 556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82" h="557">
                    <a:moveTo>
                      <a:pt x="435" y="556"/>
                    </a:moveTo>
                    <a:lnTo>
                      <a:pt x="481" y="464"/>
                    </a:lnTo>
                    <a:lnTo>
                      <a:pt x="473" y="449"/>
                    </a:lnTo>
                    <a:lnTo>
                      <a:pt x="486" y="451"/>
                    </a:lnTo>
                    <a:lnTo>
                      <a:pt x="495" y="441"/>
                    </a:lnTo>
                    <a:lnTo>
                      <a:pt x="500" y="413"/>
                    </a:lnTo>
                    <a:lnTo>
                      <a:pt x="500" y="371"/>
                    </a:lnTo>
                    <a:lnTo>
                      <a:pt x="309" y="287"/>
                    </a:lnTo>
                    <a:lnTo>
                      <a:pt x="296" y="308"/>
                    </a:lnTo>
                    <a:lnTo>
                      <a:pt x="282" y="346"/>
                    </a:lnTo>
                    <a:lnTo>
                      <a:pt x="396" y="557"/>
                    </a:lnTo>
                    <a:lnTo>
                      <a:pt x="303" y="556"/>
                    </a:lnTo>
                    <a:lnTo>
                      <a:pt x="304" y="536"/>
                    </a:lnTo>
                    <a:cubicBezTo>
                      <a:pt x="284" y="520"/>
                      <a:pt x="296" y="510"/>
                      <a:pt x="282" y="494"/>
                    </a:cubicBezTo>
                    <a:cubicBezTo>
                      <a:pt x="276" y="475"/>
                      <a:pt x="267" y="468"/>
                      <a:pt x="253" y="451"/>
                    </a:cubicBezTo>
                    <a:cubicBezTo>
                      <a:pt x="249" y="447"/>
                      <a:pt x="245" y="443"/>
                      <a:pt x="242" y="439"/>
                    </a:cubicBezTo>
                    <a:lnTo>
                      <a:pt x="237" y="432"/>
                    </a:lnTo>
                    <a:cubicBezTo>
                      <a:pt x="237" y="432"/>
                      <a:pt x="245" y="413"/>
                      <a:pt x="245" y="413"/>
                    </a:cubicBezTo>
                    <a:cubicBezTo>
                      <a:pt x="247" y="409"/>
                      <a:pt x="250" y="401"/>
                      <a:pt x="250" y="401"/>
                    </a:cubicBezTo>
                    <a:cubicBezTo>
                      <a:pt x="249" y="399"/>
                      <a:pt x="247" y="397"/>
                      <a:pt x="247" y="394"/>
                    </a:cubicBezTo>
                    <a:cubicBezTo>
                      <a:pt x="248" y="390"/>
                      <a:pt x="253" y="382"/>
                      <a:pt x="253" y="382"/>
                    </a:cubicBezTo>
                    <a:cubicBezTo>
                      <a:pt x="243" y="370"/>
                      <a:pt x="237" y="371"/>
                      <a:pt x="220" y="375"/>
                    </a:cubicBezTo>
                    <a:cubicBezTo>
                      <a:pt x="217" y="371"/>
                      <a:pt x="210" y="369"/>
                      <a:pt x="207" y="365"/>
                    </a:cubicBezTo>
                    <a:cubicBezTo>
                      <a:pt x="185" y="337"/>
                      <a:pt x="216" y="363"/>
                      <a:pt x="194" y="346"/>
                    </a:cubicBezTo>
                    <a:cubicBezTo>
                      <a:pt x="167" y="349"/>
                      <a:pt x="179" y="346"/>
                      <a:pt x="156" y="352"/>
                    </a:cubicBezTo>
                    <a:cubicBezTo>
                      <a:pt x="153" y="353"/>
                      <a:pt x="148" y="354"/>
                      <a:pt x="148" y="354"/>
                    </a:cubicBezTo>
                    <a:cubicBezTo>
                      <a:pt x="146" y="356"/>
                      <a:pt x="145" y="359"/>
                      <a:pt x="142" y="361"/>
                    </a:cubicBezTo>
                    <a:cubicBezTo>
                      <a:pt x="138" y="363"/>
                      <a:pt x="126" y="365"/>
                      <a:pt x="126" y="365"/>
                    </a:cubicBezTo>
                    <a:cubicBezTo>
                      <a:pt x="105" y="354"/>
                      <a:pt x="116" y="355"/>
                      <a:pt x="94" y="361"/>
                    </a:cubicBezTo>
                    <a:cubicBezTo>
                      <a:pt x="89" y="362"/>
                      <a:pt x="78" y="365"/>
                      <a:pt x="78" y="365"/>
                    </a:cubicBezTo>
                    <a:cubicBezTo>
                      <a:pt x="62" y="383"/>
                      <a:pt x="46" y="346"/>
                      <a:pt x="35" y="337"/>
                    </a:cubicBezTo>
                    <a:cubicBezTo>
                      <a:pt x="32" y="330"/>
                      <a:pt x="24" y="320"/>
                      <a:pt x="22" y="312"/>
                    </a:cubicBezTo>
                    <a:cubicBezTo>
                      <a:pt x="20" y="308"/>
                      <a:pt x="22" y="303"/>
                      <a:pt x="19" y="300"/>
                    </a:cubicBezTo>
                    <a:cubicBezTo>
                      <a:pt x="17" y="297"/>
                      <a:pt x="13" y="297"/>
                      <a:pt x="11" y="295"/>
                    </a:cubicBezTo>
                    <a:cubicBezTo>
                      <a:pt x="3" y="277"/>
                      <a:pt x="15" y="306"/>
                      <a:pt x="5" y="276"/>
                    </a:cubicBezTo>
                    <a:cubicBezTo>
                      <a:pt x="4" y="272"/>
                      <a:pt x="0" y="264"/>
                      <a:pt x="0" y="264"/>
                    </a:cubicBezTo>
                    <a:cubicBezTo>
                      <a:pt x="3" y="253"/>
                      <a:pt x="2" y="248"/>
                      <a:pt x="13" y="243"/>
                    </a:cubicBezTo>
                    <a:cubicBezTo>
                      <a:pt x="20" y="221"/>
                      <a:pt x="17" y="231"/>
                      <a:pt x="24" y="213"/>
                    </a:cubicBezTo>
                    <a:cubicBezTo>
                      <a:pt x="26" y="209"/>
                      <a:pt x="30" y="200"/>
                      <a:pt x="30" y="200"/>
                    </a:cubicBezTo>
                    <a:cubicBezTo>
                      <a:pt x="26" y="192"/>
                      <a:pt x="24" y="191"/>
                      <a:pt x="32" y="181"/>
                    </a:cubicBezTo>
                    <a:cubicBezTo>
                      <a:pt x="36" y="177"/>
                      <a:pt x="43" y="169"/>
                      <a:pt x="43" y="169"/>
                    </a:cubicBezTo>
                    <a:cubicBezTo>
                      <a:pt x="37" y="155"/>
                      <a:pt x="36" y="153"/>
                      <a:pt x="51" y="143"/>
                    </a:cubicBezTo>
                    <a:cubicBezTo>
                      <a:pt x="56" y="140"/>
                      <a:pt x="67" y="135"/>
                      <a:pt x="67" y="135"/>
                    </a:cubicBezTo>
                    <a:cubicBezTo>
                      <a:pt x="73" y="129"/>
                      <a:pt x="75" y="122"/>
                      <a:pt x="81" y="116"/>
                    </a:cubicBezTo>
                    <a:cubicBezTo>
                      <a:pt x="89" y="107"/>
                      <a:pt x="102" y="105"/>
                      <a:pt x="113" y="99"/>
                    </a:cubicBezTo>
                    <a:cubicBezTo>
                      <a:pt x="125" y="85"/>
                      <a:pt x="149" y="76"/>
                      <a:pt x="167" y="67"/>
                    </a:cubicBezTo>
                    <a:cubicBezTo>
                      <a:pt x="174" y="59"/>
                      <a:pt x="175" y="50"/>
                      <a:pt x="188" y="46"/>
                    </a:cubicBezTo>
                    <a:cubicBezTo>
                      <a:pt x="198" y="39"/>
                      <a:pt x="208" y="36"/>
                      <a:pt x="220" y="30"/>
                    </a:cubicBezTo>
                    <a:cubicBezTo>
                      <a:pt x="223" y="28"/>
                      <a:pt x="228" y="25"/>
                      <a:pt x="228" y="25"/>
                    </a:cubicBezTo>
                    <a:cubicBezTo>
                      <a:pt x="237" y="16"/>
                      <a:pt x="245" y="10"/>
                      <a:pt x="258" y="6"/>
                    </a:cubicBezTo>
                    <a:cubicBezTo>
                      <a:pt x="269" y="31"/>
                      <a:pt x="301" y="6"/>
                      <a:pt x="320" y="4"/>
                    </a:cubicBezTo>
                    <a:cubicBezTo>
                      <a:pt x="334" y="3"/>
                      <a:pt x="349" y="3"/>
                      <a:pt x="363" y="2"/>
                    </a:cubicBezTo>
                    <a:cubicBezTo>
                      <a:pt x="369" y="3"/>
                      <a:pt x="376" y="5"/>
                      <a:pt x="382" y="4"/>
                    </a:cubicBezTo>
                    <a:cubicBezTo>
                      <a:pt x="387" y="4"/>
                      <a:pt x="398" y="0"/>
                      <a:pt x="398" y="0"/>
                    </a:cubicBezTo>
                    <a:cubicBezTo>
                      <a:pt x="415" y="8"/>
                      <a:pt x="406" y="16"/>
                      <a:pt x="400" y="30"/>
                    </a:cubicBezTo>
                    <a:cubicBezTo>
                      <a:pt x="398" y="34"/>
                      <a:pt x="384" y="34"/>
                      <a:pt x="384" y="34"/>
                    </a:cubicBezTo>
                    <a:cubicBezTo>
                      <a:pt x="379" y="47"/>
                      <a:pt x="398" y="51"/>
                      <a:pt x="411" y="55"/>
                    </a:cubicBezTo>
                    <a:cubicBezTo>
                      <a:pt x="419" y="72"/>
                      <a:pt x="421" y="79"/>
                      <a:pt x="443" y="84"/>
                    </a:cubicBezTo>
                    <a:cubicBezTo>
                      <a:pt x="461" y="71"/>
                      <a:pt x="435" y="65"/>
                      <a:pt x="468" y="57"/>
                    </a:cubicBezTo>
                    <a:cubicBezTo>
                      <a:pt x="482" y="61"/>
                      <a:pt x="485" y="70"/>
                      <a:pt x="497" y="74"/>
                    </a:cubicBezTo>
                    <a:cubicBezTo>
                      <a:pt x="505" y="76"/>
                      <a:pt x="513" y="78"/>
                      <a:pt x="521" y="80"/>
                    </a:cubicBezTo>
                    <a:cubicBezTo>
                      <a:pt x="524" y="81"/>
                      <a:pt x="529" y="82"/>
                      <a:pt x="529" y="82"/>
                    </a:cubicBezTo>
                    <a:cubicBezTo>
                      <a:pt x="547" y="78"/>
                      <a:pt x="547" y="76"/>
                      <a:pt x="562" y="84"/>
                    </a:cubicBezTo>
                    <a:cubicBezTo>
                      <a:pt x="566" y="95"/>
                      <a:pt x="565" y="86"/>
                      <a:pt x="559" y="97"/>
                    </a:cubicBezTo>
                    <a:cubicBezTo>
                      <a:pt x="557" y="101"/>
                      <a:pt x="554" y="110"/>
                      <a:pt x="554" y="110"/>
                    </a:cubicBezTo>
                    <a:cubicBezTo>
                      <a:pt x="556" y="132"/>
                      <a:pt x="556" y="168"/>
                      <a:pt x="572" y="188"/>
                    </a:cubicBezTo>
                    <a:cubicBezTo>
                      <a:pt x="568" y="198"/>
                      <a:pt x="564" y="208"/>
                      <a:pt x="562" y="219"/>
                    </a:cubicBezTo>
                    <a:cubicBezTo>
                      <a:pt x="564" y="227"/>
                      <a:pt x="569" y="233"/>
                      <a:pt x="572" y="240"/>
                    </a:cubicBezTo>
                    <a:cubicBezTo>
                      <a:pt x="573" y="247"/>
                      <a:pt x="572" y="254"/>
                      <a:pt x="575" y="259"/>
                    </a:cubicBezTo>
                    <a:cubicBezTo>
                      <a:pt x="577" y="263"/>
                      <a:pt x="595" y="272"/>
                      <a:pt x="599" y="283"/>
                    </a:cubicBezTo>
                    <a:cubicBezTo>
                      <a:pt x="594" y="295"/>
                      <a:pt x="603" y="306"/>
                      <a:pt x="618" y="310"/>
                    </a:cubicBezTo>
                    <a:cubicBezTo>
                      <a:pt x="630" y="307"/>
                      <a:pt x="638" y="308"/>
                      <a:pt x="645" y="300"/>
                    </a:cubicBezTo>
                    <a:cubicBezTo>
                      <a:pt x="660" y="302"/>
                      <a:pt x="663" y="303"/>
                      <a:pt x="672" y="293"/>
                    </a:cubicBezTo>
                    <a:cubicBezTo>
                      <a:pt x="675" y="294"/>
                      <a:pt x="679" y="293"/>
                      <a:pt x="680" y="295"/>
                    </a:cubicBezTo>
                    <a:cubicBezTo>
                      <a:pt x="682" y="301"/>
                      <a:pt x="674" y="321"/>
                      <a:pt x="672" y="327"/>
                    </a:cubicBezTo>
                    <a:cubicBezTo>
                      <a:pt x="668" y="340"/>
                      <a:pt x="671" y="326"/>
                      <a:pt x="664" y="340"/>
                    </a:cubicBezTo>
                    <a:cubicBezTo>
                      <a:pt x="652" y="360"/>
                      <a:pt x="646" y="381"/>
                      <a:pt x="621" y="394"/>
                    </a:cubicBezTo>
                    <a:cubicBezTo>
                      <a:pt x="614" y="402"/>
                      <a:pt x="609" y="402"/>
                      <a:pt x="599" y="407"/>
                    </a:cubicBezTo>
                    <a:cubicBezTo>
                      <a:pt x="590" y="418"/>
                      <a:pt x="579" y="429"/>
                      <a:pt x="567" y="439"/>
                    </a:cubicBezTo>
                    <a:cubicBezTo>
                      <a:pt x="560" y="454"/>
                      <a:pt x="555" y="470"/>
                      <a:pt x="548" y="485"/>
                    </a:cubicBezTo>
                    <a:cubicBezTo>
                      <a:pt x="549" y="489"/>
                      <a:pt x="550" y="492"/>
                      <a:pt x="551" y="496"/>
                    </a:cubicBezTo>
                    <a:cubicBezTo>
                      <a:pt x="552" y="500"/>
                      <a:pt x="556" y="508"/>
                      <a:pt x="556" y="508"/>
                    </a:cubicBezTo>
                    <a:cubicBezTo>
                      <a:pt x="559" y="524"/>
                      <a:pt x="562" y="546"/>
                      <a:pt x="576" y="557"/>
                    </a:cubicBezTo>
                    <a:lnTo>
                      <a:pt x="435" y="55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9" name="Freeform 221"/>
              <p:cNvSpPr>
                <a:spLocks/>
              </p:cNvSpPr>
              <p:nvPr userDrawn="1"/>
            </p:nvSpPr>
            <p:spPr bwMode="ltGray">
              <a:xfrm>
                <a:off x="727" y="495"/>
                <a:ext cx="382" cy="540"/>
              </a:xfrm>
              <a:custGeom>
                <a:avLst/>
                <a:gdLst>
                  <a:gd name="T0" fmla="*/ 243 w 257"/>
                  <a:gd name="T1" fmla="*/ 347 h 347"/>
                  <a:gd name="T2" fmla="*/ 233 w 257"/>
                  <a:gd name="T3" fmla="*/ 301 h 347"/>
                  <a:gd name="T4" fmla="*/ 217 w 257"/>
                  <a:gd name="T5" fmla="*/ 288 h 347"/>
                  <a:gd name="T6" fmla="*/ 215 w 257"/>
                  <a:gd name="T7" fmla="*/ 269 h 347"/>
                  <a:gd name="T8" fmla="*/ 209 w 257"/>
                  <a:gd name="T9" fmla="*/ 254 h 347"/>
                  <a:gd name="T10" fmla="*/ 209 w 257"/>
                  <a:gd name="T11" fmla="*/ 229 h 347"/>
                  <a:gd name="T12" fmla="*/ 207 w 257"/>
                  <a:gd name="T13" fmla="*/ 214 h 347"/>
                  <a:gd name="T14" fmla="*/ 228 w 257"/>
                  <a:gd name="T15" fmla="*/ 202 h 347"/>
                  <a:gd name="T16" fmla="*/ 257 w 257"/>
                  <a:gd name="T17" fmla="*/ 197 h 347"/>
                  <a:gd name="T18" fmla="*/ 257 w 257"/>
                  <a:gd name="T19" fmla="*/ 136 h 347"/>
                  <a:gd name="T20" fmla="*/ 54 w 257"/>
                  <a:gd name="T21" fmla="*/ 96 h 347"/>
                  <a:gd name="T22" fmla="*/ 32 w 257"/>
                  <a:gd name="T23" fmla="*/ 98 h 347"/>
                  <a:gd name="T24" fmla="*/ 16 w 257"/>
                  <a:gd name="T25" fmla="*/ 102 h 347"/>
                  <a:gd name="T26" fmla="*/ 0 w 257"/>
                  <a:gd name="T27" fmla="*/ 149 h 347"/>
                  <a:gd name="T28" fmla="*/ 93 w 257"/>
                  <a:gd name="T29" fmla="*/ 346 h 347"/>
                  <a:gd name="T30" fmla="*/ 243 w 257"/>
                  <a:gd name="T31" fmla="*/ 34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7" h="347">
                    <a:moveTo>
                      <a:pt x="243" y="347"/>
                    </a:moveTo>
                    <a:lnTo>
                      <a:pt x="233" y="301"/>
                    </a:lnTo>
                    <a:lnTo>
                      <a:pt x="217" y="288"/>
                    </a:lnTo>
                    <a:lnTo>
                      <a:pt x="215" y="269"/>
                    </a:lnTo>
                    <a:lnTo>
                      <a:pt x="209" y="254"/>
                    </a:lnTo>
                    <a:lnTo>
                      <a:pt x="209" y="229"/>
                    </a:lnTo>
                    <a:lnTo>
                      <a:pt x="207" y="214"/>
                    </a:lnTo>
                    <a:lnTo>
                      <a:pt x="228" y="202"/>
                    </a:lnTo>
                    <a:lnTo>
                      <a:pt x="257" y="197"/>
                    </a:lnTo>
                    <a:lnTo>
                      <a:pt x="257" y="136"/>
                    </a:lnTo>
                    <a:cubicBezTo>
                      <a:pt x="209" y="119"/>
                      <a:pt x="13" y="0"/>
                      <a:pt x="54" y="96"/>
                    </a:cubicBezTo>
                    <a:cubicBezTo>
                      <a:pt x="36" y="106"/>
                      <a:pt x="57" y="97"/>
                      <a:pt x="32" y="98"/>
                    </a:cubicBezTo>
                    <a:cubicBezTo>
                      <a:pt x="27" y="99"/>
                      <a:pt x="16" y="102"/>
                      <a:pt x="16" y="102"/>
                    </a:cubicBezTo>
                    <a:lnTo>
                      <a:pt x="0" y="149"/>
                    </a:lnTo>
                    <a:lnTo>
                      <a:pt x="93" y="346"/>
                    </a:lnTo>
                    <a:lnTo>
                      <a:pt x="243" y="347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hlink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0" name="Freeform 222"/>
              <p:cNvSpPr>
                <a:spLocks/>
              </p:cNvSpPr>
              <p:nvPr userDrawn="1"/>
            </p:nvSpPr>
            <p:spPr bwMode="ltGray">
              <a:xfrm>
                <a:off x="1400" y="896"/>
                <a:ext cx="16" cy="29"/>
              </a:xfrm>
              <a:custGeom>
                <a:avLst/>
                <a:gdLst>
                  <a:gd name="T0" fmla="*/ 7 w 19"/>
                  <a:gd name="T1" fmla="*/ 25 h 37"/>
                  <a:gd name="T2" fmla="*/ 19 w 19"/>
                  <a:gd name="T3" fmla="*/ 21 h 37"/>
                  <a:gd name="T4" fmla="*/ 7 w 19"/>
                  <a:gd name="T5" fmla="*/ 2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37">
                    <a:moveTo>
                      <a:pt x="7" y="25"/>
                    </a:moveTo>
                    <a:cubicBezTo>
                      <a:pt x="0" y="4"/>
                      <a:pt x="12" y="0"/>
                      <a:pt x="19" y="21"/>
                    </a:cubicBezTo>
                    <a:cubicBezTo>
                      <a:pt x="14" y="37"/>
                      <a:pt x="18" y="36"/>
                      <a:pt x="7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1" name="Freeform 223"/>
              <p:cNvSpPr>
                <a:spLocks/>
              </p:cNvSpPr>
              <p:nvPr userDrawn="1"/>
            </p:nvSpPr>
            <p:spPr bwMode="ltGray">
              <a:xfrm>
                <a:off x="1379" y="617"/>
                <a:ext cx="21" cy="17"/>
              </a:xfrm>
              <a:custGeom>
                <a:avLst/>
                <a:gdLst>
                  <a:gd name="T0" fmla="*/ 12 w 22"/>
                  <a:gd name="T1" fmla="*/ 12 h 20"/>
                  <a:gd name="T2" fmla="*/ 16 w 22"/>
                  <a:gd name="T3" fmla="*/ 0 h 20"/>
                  <a:gd name="T4" fmla="*/ 20 w 22"/>
                  <a:gd name="T5" fmla="*/ 12 h 20"/>
                  <a:gd name="T6" fmla="*/ 8 w 22"/>
                  <a:gd name="T7" fmla="*/ 20 h 20"/>
                  <a:gd name="T8" fmla="*/ 12 w 22"/>
                  <a:gd name="T9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0">
                    <a:moveTo>
                      <a:pt x="12" y="12"/>
                    </a:moveTo>
                    <a:cubicBezTo>
                      <a:pt x="13" y="8"/>
                      <a:pt x="12" y="0"/>
                      <a:pt x="16" y="0"/>
                    </a:cubicBezTo>
                    <a:cubicBezTo>
                      <a:pt x="20" y="0"/>
                      <a:pt x="22" y="8"/>
                      <a:pt x="20" y="12"/>
                    </a:cubicBezTo>
                    <a:cubicBezTo>
                      <a:pt x="18" y="16"/>
                      <a:pt x="12" y="17"/>
                      <a:pt x="8" y="20"/>
                    </a:cubicBezTo>
                    <a:cubicBezTo>
                      <a:pt x="3" y="5"/>
                      <a:pt x="0" y="6"/>
                      <a:pt x="12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2" name="Freeform 224"/>
              <p:cNvSpPr>
                <a:spLocks/>
              </p:cNvSpPr>
              <p:nvPr userDrawn="1"/>
            </p:nvSpPr>
            <p:spPr bwMode="ltGray">
              <a:xfrm>
                <a:off x="453" y="275"/>
                <a:ext cx="58" cy="24"/>
              </a:xfrm>
              <a:custGeom>
                <a:avLst/>
                <a:gdLst>
                  <a:gd name="T0" fmla="*/ 24 w 57"/>
                  <a:gd name="T1" fmla="*/ 18 h 30"/>
                  <a:gd name="T2" fmla="*/ 32 w 57"/>
                  <a:gd name="T3" fmla="*/ 6 h 30"/>
                  <a:gd name="T4" fmla="*/ 36 w 57"/>
                  <a:gd name="T5" fmla="*/ 30 h 30"/>
                  <a:gd name="T6" fmla="*/ 24 w 57"/>
                  <a:gd name="T7" fmla="*/ 1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30">
                    <a:moveTo>
                      <a:pt x="24" y="18"/>
                    </a:moveTo>
                    <a:cubicBezTo>
                      <a:pt x="0" y="10"/>
                      <a:pt x="9" y="0"/>
                      <a:pt x="32" y="6"/>
                    </a:cubicBezTo>
                    <a:cubicBezTo>
                      <a:pt x="46" y="15"/>
                      <a:pt x="57" y="23"/>
                      <a:pt x="36" y="30"/>
                    </a:cubicBezTo>
                    <a:cubicBezTo>
                      <a:pt x="21" y="25"/>
                      <a:pt x="24" y="30"/>
                      <a:pt x="24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3" name="Freeform 225"/>
              <p:cNvSpPr>
                <a:spLocks/>
              </p:cNvSpPr>
              <p:nvPr userDrawn="1"/>
            </p:nvSpPr>
            <p:spPr bwMode="ltGray">
              <a:xfrm>
                <a:off x="1161" y="50"/>
                <a:ext cx="691" cy="569"/>
              </a:xfrm>
              <a:custGeom>
                <a:avLst/>
                <a:gdLst>
                  <a:gd name="T0" fmla="*/ 473 w 693"/>
                  <a:gd name="T1" fmla="*/ 464 h 696"/>
                  <a:gd name="T2" fmla="*/ 393 w 693"/>
                  <a:gd name="T3" fmla="*/ 452 h 696"/>
                  <a:gd name="T4" fmla="*/ 325 w 693"/>
                  <a:gd name="T5" fmla="*/ 412 h 696"/>
                  <a:gd name="T6" fmla="*/ 265 w 693"/>
                  <a:gd name="T7" fmla="*/ 400 h 696"/>
                  <a:gd name="T8" fmla="*/ 237 w 693"/>
                  <a:gd name="T9" fmla="*/ 416 h 696"/>
                  <a:gd name="T10" fmla="*/ 261 w 693"/>
                  <a:gd name="T11" fmla="*/ 428 h 696"/>
                  <a:gd name="T12" fmla="*/ 293 w 693"/>
                  <a:gd name="T13" fmla="*/ 468 h 696"/>
                  <a:gd name="T14" fmla="*/ 321 w 693"/>
                  <a:gd name="T15" fmla="*/ 476 h 696"/>
                  <a:gd name="T16" fmla="*/ 333 w 693"/>
                  <a:gd name="T17" fmla="*/ 536 h 696"/>
                  <a:gd name="T18" fmla="*/ 313 w 693"/>
                  <a:gd name="T19" fmla="*/ 552 h 696"/>
                  <a:gd name="T20" fmla="*/ 261 w 693"/>
                  <a:gd name="T21" fmla="*/ 616 h 696"/>
                  <a:gd name="T22" fmla="*/ 225 w 693"/>
                  <a:gd name="T23" fmla="*/ 628 h 696"/>
                  <a:gd name="T24" fmla="*/ 97 w 693"/>
                  <a:gd name="T25" fmla="*/ 696 h 696"/>
                  <a:gd name="T26" fmla="*/ 77 w 693"/>
                  <a:gd name="T27" fmla="*/ 616 h 696"/>
                  <a:gd name="T28" fmla="*/ 45 w 693"/>
                  <a:gd name="T29" fmla="*/ 524 h 696"/>
                  <a:gd name="T30" fmla="*/ 33 w 693"/>
                  <a:gd name="T31" fmla="*/ 448 h 696"/>
                  <a:gd name="T32" fmla="*/ 53 w 693"/>
                  <a:gd name="T33" fmla="*/ 344 h 696"/>
                  <a:gd name="T34" fmla="*/ 17 w 693"/>
                  <a:gd name="T35" fmla="*/ 392 h 696"/>
                  <a:gd name="T36" fmla="*/ 81 w 693"/>
                  <a:gd name="T37" fmla="*/ 280 h 696"/>
                  <a:gd name="T38" fmla="*/ 113 w 693"/>
                  <a:gd name="T39" fmla="*/ 204 h 696"/>
                  <a:gd name="T40" fmla="*/ 37 w 693"/>
                  <a:gd name="T41" fmla="*/ 204 h 696"/>
                  <a:gd name="T42" fmla="*/ 1 w 693"/>
                  <a:gd name="T43" fmla="*/ 196 h 696"/>
                  <a:gd name="T44" fmla="*/ 25 w 693"/>
                  <a:gd name="T45" fmla="*/ 140 h 696"/>
                  <a:gd name="T46" fmla="*/ 97 w 693"/>
                  <a:gd name="T47" fmla="*/ 112 h 696"/>
                  <a:gd name="T48" fmla="*/ 221 w 693"/>
                  <a:gd name="T49" fmla="*/ 124 h 696"/>
                  <a:gd name="T50" fmla="*/ 229 w 693"/>
                  <a:gd name="T51" fmla="*/ 64 h 696"/>
                  <a:gd name="T52" fmla="*/ 261 w 693"/>
                  <a:gd name="T53" fmla="*/ 0 h 696"/>
                  <a:gd name="T54" fmla="*/ 357 w 693"/>
                  <a:gd name="T55" fmla="*/ 44 h 696"/>
                  <a:gd name="T56" fmla="*/ 329 w 693"/>
                  <a:gd name="T57" fmla="*/ 88 h 696"/>
                  <a:gd name="T58" fmla="*/ 301 w 693"/>
                  <a:gd name="T59" fmla="*/ 176 h 696"/>
                  <a:gd name="T60" fmla="*/ 361 w 693"/>
                  <a:gd name="T61" fmla="*/ 192 h 696"/>
                  <a:gd name="T62" fmla="*/ 373 w 693"/>
                  <a:gd name="T63" fmla="*/ 136 h 696"/>
                  <a:gd name="T64" fmla="*/ 417 w 693"/>
                  <a:gd name="T65" fmla="*/ 92 h 696"/>
                  <a:gd name="T66" fmla="*/ 497 w 693"/>
                  <a:gd name="T67" fmla="*/ 88 h 696"/>
                  <a:gd name="T68" fmla="*/ 529 w 693"/>
                  <a:gd name="T69" fmla="*/ 52 h 696"/>
                  <a:gd name="T70" fmla="*/ 541 w 693"/>
                  <a:gd name="T71" fmla="*/ 460 h 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93" h="696">
                    <a:moveTo>
                      <a:pt x="541" y="460"/>
                    </a:moveTo>
                    <a:lnTo>
                      <a:pt x="473" y="464"/>
                    </a:lnTo>
                    <a:lnTo>
                      <a:pt x="441" y="452"/>
                    </a:lnTo>
                    <a:lnTo>
                      <a:pt x="393" y="452"/>
                    </a:lnTo>
                    <a:cubicBezTo>
                      <a:pt x="365" y="448"/>
                      <a:pt x="360" y="444"/>
                      <a:pt x="337" y="436"/>
                    </a:cubicBezTo>
                    <a:cubicBezTo>
                      <a:pt x="336" y="432"/>
                      <a:pt x="330" y="413"/>
                      <a:pt x="325" y="412"/>
                    </a:cubicBezTo>
                    <a:cubicBezTo>
                      <a:pt x="317" y="411"/>
                      <a:pt x="301" y="420"/>
                      <a:pt x="301" y="420"/>
                    </a:cubicBezTo>
                    <a:cubicBezTo>
                      <a:pt x="289" y="412"/>
                      <a:pt x="277" y="408"/>
                      <a:pt x="265" y="400"/>
                    </a:cubicBezTo>
                    <a:cubicBezTo>
                      <a:pt x="252" y="380"/>
                      <a:pt x="256" y="356"/>
                      <a:pt x="233" y="348"/>
                    </a:cubicBezTo>
                    <a:cubicBezTo>
                      <a:pt x="217" y="372"/>
                      <a:pt x="221" y="392"/>
                      <a:pt x="237" y="416"/>
                    </a:cubicBezTo>
                    <a:cubicBezTo>
                      <a:pt x="234" y="428"/>
                      <a:pt x="228" y="445"/>
                      <a:pt x="237" y="444"/>
                    </a:cubicBezTo>
                    <a:cubicBezTo>
                      <a:pt x="247" y="443"/>
                      <a:pt x="261" y="428"/>
                      <a:pt x="261" y="428"/>
                    </a:cubicBezTo>
                    <a:cubicBezTo>
                      <a:pt x="258" y="450"/>
                      <a:pt x="243" y="475"/>
                      <a:pt x="269" y="484"/>
                    </a:cubicBezTo>
                    <a:cubicBezTo>
                      <a:pt x="277" y="479"/>
                      <a:pt x="288" y="476"/>
                      <a:pt x="293" y="468"/>
                    </a:cubicBezTo>
                    <a:cubicBezTo>
                      <a:pt x="302" y="454"/>
                      <a:pt x="303" y="446"/>
                      <a:pt x="317" y="436"/>
                    </a:cubicBezTo>
                    <a:cubicBezTo>
                      <a:pt x="315" y="448"/>
                      <a:pt x="306" y="467"/>
                      <a:pt x="321" y="476"/>
                    </a:cubicBezTo>
                    <a:cubicBezTo>
                      <a:pt x="328" y="480"/>
                      <a:pt x="345" y="484"/>
                      <a:pt x="345" y="484"/>
                    </a:cubicBezTo>
                    <a:cubicBezTo>
                      <a:pt x="382" y="472"/>
                      <a:pt x="347" y="527"/>
                      <a:pt x="333" y="536"/>
                    </a:cubicBezTo>
                    <a:cubicBezTo>
                      <a:pt x="330" y="540"/>
                      <a:pt x="329" y="545"/>
                      <a:pt x="325" y="548"/>
                    </a:cubicBezTo>
                    <a:cubicBezTo>
                      <a:pt x="322" y="551"/>
                      <a:pt x="316" y="549"/>
                      <a:pt x="313" y="552"/>
                    </a:cubicBezTo>
                    <a:cubicBezTo>
                      <a:pt x="300" y="565"/>
                      <a:pt x="320" y="575"/>
                      <a:pt x="293" y="584"/>
                    </a:cubicBezTo>
                    <a:cubicBezTo>
                      <a:pt x="286" y="595"/>
                      <a:pt x="272" y="610"/>
                      <a:pt x="261" y="616"/>
                    </a:cubicBezTo>
                    <a:cubicBezTo>
                      <a:pt x="254" y="620"/>
                      <a:pt x="245" y="621"/>
                      <a:pt x="237" y="624"/>
                    </a:cubicBezTo>
                    <a:cubicBezTo>
                      <a:pt x="233" y="625"/>
                      <a:pt x="225" y="628"/>
                      <a:pt x="225" y="628"/>
                    </a:cubicBezTo>
                    <a:cubicBezTo>
                      <a:pt x="215" y="659"/>
                      <a:pt x="212" y="652"/>
                      <a:pt x="173" y="656"/>
                    </a:cubicBezTo>
                    <a:cubicBezTo>
                      <a:pt x="140" y="667"/>
                      <a:pt x="132" y="687"/>
                      <a:pt x="97" y="696"/>
                    </a:cubicBezTo>
                    <a:cubicBezTo>
                      <a:pt x="77" y="691"/>
                      <a:pt x="75" y="687"/>
                      <a:pt x="81" y="668"/>
                    </a:cubicBezTo>
                    <a:cubicBezTo>
                      <a:pt x="77" y="646"/>
                      <a:pt x="72" y="639"/>
                      <a:pt x="77" y="616"/>
                    </a:cubicBezTo>
                    <a:cubicBezTo>
                      <a:pt x="73" y="598"/>
                      <a:pt x="71" y="587"/>
                      <a:pt x="61" y="572"/>
                    </a:cubicBezTo>
                    <a:cubicBezTo>
                      <a:pt x="58" y="551"/>
                      <a:pt x="51" y="543"/>
                      <a:pt x="45" y="524"/>
                    </a:cubicBezTo>
                    <a:cubicBezTo>
                      <a:pt x="52" y="502"/>
                      <a:pt x="58" y="496"/>
                      <a:pt x="49" y="472"/>
                    </a:cubicBezTo>
                    <a:cubicBezTo>
                      <a:pt x="46" y="463"/>
                      <a:pt x="33" y="448"/>
                      <a:pt x="33" y="448"/>
                    </a:cubicBezTo>
                    <a:cubicBezTo>
                      <a:pt x="42" y="422"/>
                      <a:pt x="42" y="408"/>
                      <a:pt x="33" y="380"/>
                    </a:cubicBezTo>
                    <a:cubicBezTo>
                      <a:pt x="49" y="369"/>
                      <a:pt x="48" y="362"/>
                      <a:pt x="53" y="344"/>
                    </a:cubicBezTo>
                    <a:cubicBezTo>
                      <a:pt x="47" y="327"/>
                      <a:pt x="49" y="308"/>
                      <a:pt x="33" y="332"/>
                    </a:cubicBezTo>
                    <a:cubicBezTo>
                      <a:pt x="40" y="353"/>
                      <a:pt x="29" y="374"/>
                      <a:pt x="17" y="392"/>
                    </a:cubicBezTo>
                    <a:cubicBezTo>
                      <a:pt x="6" y="360"/>
                      <a:pt x="10" y="340"/>
                      <a:pt x="13" y="304"/>
                    </a:cubicBezTo>
                    <a:cubicBezTo>
                      <a:pt x="44" y="314"/>
                      <a:pt x="54" y="289"/>
                      <a:pt x="81" y="280"/>
                    </a:cubicBezTo>
                    <a:cubicBezTo>
                      <a:pt x="94" y="261"/>
                      <a:pt x="85" y="242"/>
                      <a:pt x="105" y="228"/>
                    </a:cubicBezTo>
                    <a:cubicBezTo>
                      <a:pt x="108" y="220"/>
                      <a:pt x="110" y="212"/>
                      <a:pt x="113" y="204"/>
                    </a:cubicBezTo>
                    <a:cubicBezTo>
                      <a:pt x="116" y="196"/>
                      <a:pt x="89" y="196"/>
                      <a:pt x="89" y="196"/>
                    </a:cubicBezTo>
                    <a:cubicBezTo>
                      <a:pt x="81" y="221"/>
                      <a:pt x="58" y="211"/>
                      <a:pt x="37" y="204"/>
                    </a:cubicBezTo>
                    <a:cubicBezTo>
                      <a:pt x="33" y="207"/>
                      <a:pt x="30" y="213"/>
                      <a:pt x="25" y="212"/>
                    </a:cubicBezTo>
                    <a:cubicBezTo>
                      <a:pt x="16" y="210"/>
                      <a:pt x="1" y="196"/>
                      <a:pt x="1" y="196"/>
                    </a:cubicBezTo>
                    <a:cubicBezTo>
                      <a:pt x="4" y="186"/>
                      <a:pt x="4" y="174"/>
                      <a:pt x="9" y="164"/>
                    </a:cubicBezTo>
                    <a:cubicBezTo>
                      <a:pt x="13" y="155"/>
                      <a:pt x="25" y="140"/>
                      <a:pt x="25" y="140"/>
                    </a:cubicBezTo>
                    <a:cubicBezTo>
                      <a:pt x="0" y="132"/>
                      <a:pt x="25" y="128"/>
                      <a:pt x="37" y="124"/>
                    </a:cubicBezTo>
                    <a:cubicBezTo>
                      <a:pt x="58" y="131"/>
                      <a:pt x="75" y="116"/>
                      <a:pt x="97" y="112"/>
                    </a:cubicBezTo>
                    <a:cubicBezTo>
                      <a:pt x="135" y="87"/>
                      <a:pt x="159" y="122"/>
                      <a:pt x="197" y="132"/>
                    </a:cubicBezTo>
                    <a:cubicBezTo>
                      <a:pt x="205" y="129"/>
                      <a:pt x="213" y="127"/>
                      <a:pt x="221" y="124"/>
                    </a:cubicBezTo>
                    <a:cubicBezTo>
                      <a:pt x="225" y="123"/>
                      <a:pt x="226" y="147"/>
                      <a:pt x="233" y="120"/>
                    </a:cubicBezTo>
                    <a:lnTo>
                      <a:pt x="229" y="64"/>
                    </a:lnTo>
                    <a:lnTo>
                      <a:pt x="209" y="40"/>
                    </a:lnTo>
                    <a:cubicBezTo>
                      <a:pt x="243" y="21"/>
                      <a:pt x="240" y="21"/>
                      <a:pt x="261" y="0"/>
                    </a:cubicBezTo>
                    <a:cubicBezTo>
                      <a:pt x="297" y="16"/>
                      <a:pt x="333" y="32"/>
                      <a:pt x="369" y="48"/>
                    </a:cubicBezTo>
                    <a:cubicBezTo>
                      <a:pt x="373" y="50"/>
                      <a:pt x="361" y="44"/>
                      <a:pt x="357" y="44"/>
                    </a:cubicBezTo>
                    <a:cubicBezTo>
                      <a:pt x="349" y="45"/>
                      <a:pt x="333" y="52"/>
                      <a:pt x="333" y="52"/>
                    </a:cubicBezTo>
                    <a:cubicBezTo>
                      <a:pt x="322" y="68"/>
                      <a:pt x="318" y="71"/>
                      <a:pt x="329" y="88"/>
                    </a:cubicBezTo>
                    <a:cubicBezTo>
                      <a:pt x="308" y="119"/>
                      <a:pt x="323" y="118"/>
                      <a:pt x="333" y="148"/>
                    </a:cubicBezTo>
                    <a:cubicBezTo>
                      <a:pt x="320" y="157"/>
                      <a:pt x="314" y="167"/>
                      <a:pt x="301" y="176"/>
                    </a:cubicBezTo>
                    <a:cubicBezTo>
                      <a:pt x="306" y="213"/>
                      <a:pt x="303" y="213"/>
                      <a:pt x="337" y="220"/>
                    </a:cubicBezTo>
                    <a:cubicBezTo>
                      <a:pt x="358" y="216"/>
                      <a:pt x="368" y="214"/>
                      <a:pt x="361" y="192"/>
                    </a:cubicBezTo>
                    <a:cubicBezTo>
                      <a:pt x="362" y="177"/>
                      <a:pt x="362" y="162"/>
                      <a:pt x="365" y="148"/>
                    </a:cubicBezTo>
                    <a:cubicBezTo>
                      <a:pt x="366" y="143"/>
                      <a:pt x="369" y="133"/>
                      <a:pt x="373" y="136"/>
                    </a:cubicBezTo>
                    <a:cubicBezTo>
                      <a:pt x="379" y="140"/>
                      <a:pt x="376" y="149"/>
                      <a:pt x="377" y="156"/>
                    </a:cubicBezTo>
                    <a:cubicBezTo>
                      <a:pt x="404" y="147"/>
                      <a:pt x="409" y="116"/>
                      <a:pt x="417" y="92"/>
                    </a:cubicBezTo>
                    <a:cubicBezTo>
                      <a:pt x="422" y="76"/>
                      <a:pt x="453" y="74"/>
                      <a:pt x="465" y="72"/>
                    </a:cubicBezTo>
                    <a:cubicBezTo>
                      <a:pt x="472" y="92"/>
                      <a:pt x="477" y="93"/>
                      <a:pt x="497" y="88"/>
                    </a:cubicBezTo>
                    <a:cubicBezTo>
                      <a:pt x="512" y="78"/>
                      <a:pt x="515" y="74"/>
                      <a:pt x="509" y="56"/>
                    </a:cubicBezTo>
                    <a:cubicBezTo>
                      <a:pt x="523" y="46"/>
                      <a:pt x="517" y="46"/>
                      <a:pt x="529" y="52"/>
                    </a:cubicBezTo>
                    <a:lnTo>
                      <a:pt x="693" y="72"/>
                    </a:lnTo>
                    <a:lnTo>
                      <a:pt x="541" y="46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4" name="Freeform 226"/>
              <p:cNvSpPr>
                <a:spLocks/>
              </p:cNvSpPr>
              <p:nvPr userDrawn="1"/>
            </p:nvSpPr>
            <p:spPr bwMode="ltGray">
              <a:xfrm>
                <a:off x="689" y="6"/>
                <a:ext cx="1386" cy="232"/>
              </a:xfrm>
              <a:custGeom>
                <a:avLst/>
                <a:gdLst>
                  <a:gd name="T0" fmla="*/ 825 w 931"/>
                  <a:gd name="T1" fmla="*/ 0 h 149"/>
                  <a:gd name="T2" fmla="*/ 143 w 931"/>
                  <a:gd name="T3" fmla="*/ 29 h 149"/>
                  <a:gd name="T4" fmla="*/ 91 w 931"/>
                  <a:gd name="T5" fmla="*/ 42 h 149"/>
                  <a:gd name="T6" fmla="*/ 62 w 931"/>
                  <a:gd name="T7" fmla="*/ 42 h 149"/>
                  <a:gd name="T8" fmla="*/ 22 w 931"/>
                  <a:gd name="T9" fmla="*/ 77 h 149"/>
                  <a:gd name="T10" fmla="*/ 0 w 931"/>
                  <a:gd name="T11" fmla="*/ 105 h 149"/>
                  <a:gd name="T12" fmla="*/ 59 w 931"/>
                  <a:gd name="T13" fmla="*/ 115 h 149"/>
                  <a:gd name="T14" fmla="*/ 97 w 931"/>
                  <a:gd name="T15" fmla="*/ 96 h 149"/>
                  <a:gd name="T16" fmla="*/ 108 w 931"/>
                  <a:gd name="T17" fmla="*/ 84 h 149"/>
                  <a:gd name="T18" fmla="*/ 167 w 931"/>
                  <a:gd name="T19" fmla="*/ 52 h 149"/>
                  <a:gd name="T20" fmla="*/ 215 w 931"/>
                  <a:gd name="T21" fmla="*/ 46 h 149"/>
                  <a:gd name="T22" fmla="*/ 237 w 931"/>
                  <a:gd name="T23" fmla="*/ 94 h 149"/>
                  <a:gd name="T24" fmla="*/ 188 w 931"/>
                  <a:gd name="T25" fmla="*/ 109 h 149"/>
                  <a:gd name="T26" fmla="*/ 231 w 931"/>
                  <a:gd name="T27" fmla="*/ 113 h 149"/>
                  <a:gd name="T28" fmla="*/ 250 w 931"/>
                  <a:gd name="T29" fmla="*/ 90 h 149"/>
                  <a:gd name="T30" fmla="*/ 266 w 931"/>
                  <a:gd name="T31" fmla="*/ 92 h 149"/>
                  <a:gd name="T32" fmla="*/ 253 w 931"/>
                  <a:gd name="T33" fmla="*/ 54 h 149"/>
                  <a:gd name="T34" fmla="*/ 266 w 931"/>
                  <a:gd name="T35" fmla="*/ 44 h 149"/>
                  <a:gd name="T36" fmla="*/ 277 w 931"/>
                  <a:gd name="T37" fmla="*/ 88 h 149"/>
                  <a:gd name="T38" fmla="*/ 266 w 931"/>
                  <a:gd name="T39" fmla="*/ 113 h 149"/>
                  <a:gd name="T40" fmla="*/ 296 w 931"/>
                  <a:gd name="T41" fmla="*/ 130 h 149"/>
                  <a:gd name="T42" fmla="*/ 299 w 931"/>
                  <a:gd name="T43" fmla="*/ 92 h 149"/>
                  <a:gd name="T44" fmla="*/ 331 w 931"/>
                  <a:gd name="T45" fmla="*/ 103 h 149"/>
                  <a:gd name="T46" fmla="*/ 382 w 931"/>
                  <a:gd name="T47" fmla="*/ 73 h 149"/>
                  <a:gd name="T48" fmla="*/ 409 w 931"/>
                  <a:gd name="T49" fmla="*/ 50 h 149"/>
                  <a:gd name="T50" fmla="*/ 439 w 931"/>
                  <a:gd name="T51" fmla="*/ 56 h 149"/>
                  <a:gd name="T52" fmla="*/ 455 w 931"/>
                  <a:gd name="T53" fmla="*/ 50 h 149"/>
                  <a:gd name="T54" fmla="*/ 431 w 931"/>
                  <a:gd name="T55" fmla="*/ 44 h 149"/>
                  <a:gd name="T56" fmla="*/ 474 w 931"/>
                  <a:gd name="T57" fmla="*/ 35 h 149"/>
                  <a:gd name="T58" fmla="*/ 544 w 931"/>
                  <a:gd name="T59" fmla="*/ 54 h 149"/>
                  <a:gd name="T60" fmla="*/ 581 w 931"/>
                  <a:gd name="T61" fmla="*/ 42 h 149"/>
                  <a:gd name="T62" fmla="*/ 584 w 931"/>
                  <a:gd name="T63" fmla="*/ 63 h 149"/>
                  <a:gd name="T64" fmla="*/ 568 w 931"/>
                  <a:gd name="T65" fmla="*/ 101 h 149"/>
                  <a:gd name="T66" fmla="*/ 611 w 931"/>
                  <a:gd name="T67" fmla="*/ 88 h 149"/>
                  <a:gd name="T68" fmla="*/ 624 w 931"/>
                  <a:gd name="T69" fmla="*/ 80 h 149"/>
                  <a:gd name="T70" fmla="*/ 648 w 931"/>
                  <a:gd name="T71" fmla="*/ 61 h 149"/>
                  <a:gd name="T72" fmla="*/ 794 w 931"/>
                  <a:gd name="T73" fmla="*/ 8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31" h="149">
                    <a:moveTo>
                      <a:pt x="794" y="84"/>
                    </a:moveTo>
                    <a:cubicBezTo>
                      <a:pt x="813" y="72"/>
                      <a:pt x="931" y="14"/>
                      <a:pt x="825" y="0"/>
                    </a:cubicBezTo>
                    <a:lnTo>
                      <a:pt x="159" y="0"/>
                    </a:lnTo>
                    <a:cubicBezTo>
                      <a:pt x="149" y="12"/>
                      <a:pt x="162" y="18"/>
                      <a:pt x="143" y="29"/>
                    </a:cubicBezTo>
                    <a:cubicBezTo>
                      <a:pt x="130" y="44"/>
                      <a:pt x="133" y="39"/>
                      <a:pt x="116" y="48"/>
                    </a:cubicBezTo>
                    <a:cubicBezTo>
                      <a:pt x="108" y="46"/>
                      <a:pt x="100" y="44"/>
                      <a:pt x="91" y="42"/>
                    </a:cubicBezTo>
                    <a:cubicBezTo>
                      <a:pt x="89" y="41"/>
                      <a:pt x="83" y="40"/>
                      <a:pt x="83" y="40"/>
                    </a:cubicBezTo>
                    <a:cubicBezTo>
                      <a:pt x="76" y="40"/>
                      <a:pt x="68" y="39"/>
                      <a:pt x="62" y="42"/>
                    </a:cubicBezTo>
                    <a:cubicBezTo>
                      <a:pt x="54" y="45"/>
                      <a:pt x="46" y="61"/>
                      <a:pt x="38" y="67"/>
                    </a:cubicBezTo>
                    <a:cubicBezTo>
                      <a:pt x="32" y="71"/>
                      <a:pt x="27" y="74"/>
                      <a:pt x="22" y="77"/>
                    </a:cubicBezTo>
                    <a:cubicBezTo>
                      <a:pt x="16" y="81"/>
                      <a:pt x="5" y="86"/>
                      <a:pt x="5" y="86"/>
                    </a:cubicBezTo>
                    <a:cubicBezTo>
                      <a:pt x="9" y="95"/>
                      <a:pt x="7" y="97"/>
                      <a:pt x="0" y="105"/>
                    </a:cubicBezTo>
                    <a:cubicBezTo>
                      <a:pt x="17" y="107"/>
                      <a:pt x="22" y="107"/>
                      <a:pt x="16" y="120"/>
                    </a:cubicBezTo>
                    <a:cubicBezTo>
                      <a:pt x="27" y="122"/>
                      <a:pt x="48" y="116"/>
                      <a:pt x="59" y="115"/>
                    </a:cubicBezTo>
                    <a:cubicBezTo>
                      <a:pt x="71" y="112"/>
                      <a:pt x="73" y="117"/>
                      <a:pt x="83" y="111"/>
                    </a:cubicBezTo>
                    <a:cubicBezTo>
                      <a:pt x="89" y="96"/>
                      <a:pt x="83" y="100"/>
                      <a:pt x="97" y="96"/>
                    </a:cubicBezTo>
                    <a:cubicBezTo>
                      <a:pt x="100" y="94"/>
                      <a:pt x="103" y="93"/>
                      <a:pt x="105" y="90"/>
                    </a:cubicBezTo>
                    <a:cubicBezTo>
                      <a:pt x="106" y="88"/>
                      <a:pt x="106" y="85"/>
                      <a:pt x="108" y="84"/>
                    </a:cubicBezTo>
                    <a:cubicBezTo>
                      <a:pt x="112" y="80"/>
                      <a:pt x="140" y="69"/>
                      <a:pt x="148" y="67"/>
                    </a:cubicBezTo>
                    <a:cubicBezTo>
                      <a:pt x="160" y="52"/>
                      <a:pt x="153" y="56"/>
                      <a:pt x="167" y="52"/>
                    </a:cubicBezTo>
                    <a:cubicBezTo>
                      <a:pt x="178" y="55"/>
                      <a:pt x="179" y="62"/>
                      <a:pt x="191" y="58"/>
                    </a:cubicBezTo>
                    <a:cubicBezTo>
                      <a:pt x="199" y="52"/>
                      <a:pt x="206" y="51"/>
                      <a:pt x="215" y="46"/>
                    </a:cubicBezTo>
                    <a:cubicBezTo>
                      <a:pt x="226" y="58"/>
                      <a:pt x="217" y="46"/>
                      <a:pt x="223" y="69"/>
                    </a:cubicBezTo>
                    <a:cubicBezTo>
                      <a:pt x="226" y="79"/>
                      <a:pt x="233" y="85"/>
                      <a:pt x="237" y="94"/>
                    </a:cubicBezTo>
                    <a:cubicBezTo>
                      <a:pt x="227" y="100"/>
                      <a:pt x="229" y="104"/>
                      <a:pt x="218" y="107"/>
                    </a:cubicBezTo>
                    <a:cubicBezTo>
                      <a:pt x="207" y="120"/>
                      <a:pt x="203" y="113"/>
                      <a:pt x="188" y="109"/>
                    </a:cubicBezTo>
                    <a:cubicBezTo>
                      <a:pt x="191" y="117"/>
                      <a:pt x="200" y="127"/>
                      <a:pt x="210" y="132"/>
                    </a:cubicBezTo>
                    <a:cubicBezTo>
                      <a:pt x="218" y="114"/>
                      <a:pt x="211" y="122"/>
                      <a:pt x="231" y="113"/>
                    </a:cubicBezTo>
                    <a:cubicBezTo>
                      <a:pt x="237" y="111"/>
                      <a:pt x="248" y="105"/>
                      <a:pt x="248" y="105"/>
                    </a:cubicBezTo>
                    <a:cubicBezTo>
                      <a:pt x="248" y="100"/>
                      <a:pt x="246" y="94"/>
                      <a:pt x="250" y="90"/>
                    </a:cubicBezTo>
                    <a:cubicBezTo>
                      <a:pt x="253" y="88"/>
                      <a:pt x="254" y="96"/>
                      <a:pt x="258" y="96"/>
                    </a:cubicBezTo>
                    <a:cubicBezTo>
                      <a:pt x="262" y="97"/>
                      <a:pt x="264" y="94"/>
                      <a:pt x="266" y="92"/>
                    </a:cubicBezTo>
                    <a:cubicBezTo>
                      <a:pt x="262" y="82"/>
                      <a:pt x="252" y="77"/>
                      <a:pt x="248" y="67"/>
                    </a:cubicBezTo>
                    <a:cubicBezTo>
                      <a:pt x="250" y="63"/>
                      <a:pt x="255" y="58"/>
                      <a:pt x="253" y="54"/>
                    </a:cubicBezTo>
                    <a:cubicBezTo>
                      <a:pt x="251" y="50"/>
                      <a:pt x="248" y="42"/>
                      <a:pt x="248" y="42"/>
                    </a:cubicBezTo>
                    <a:cubicBezTo>
                      <a:pt x="256" y="32"/>
                      <a:pt x="259" y="35"/>
                      <a:pt x="266" y="44"/>
                    </a:cubicBezTo>
                    <a:cubicBezTo>
                      <a:pt x="270" y="56"/>
                      <a:pt x="276" y="61"/>
                      <a:pt x="285" y="71"/>
                    </a:cubicBezTo>
                    <a:cubicBezTo>
                      <a:pt x="281" y="81"/>
                      <a:pt x="289" y="82"/>
                      <a:pt x="277" y="88"/>
                    </a:cubicBezTo>
                    <a:cubicBezTo>
                      <a:pt x="262" y="106"/>
                      <a:pt x="278" y="83"/>
                      <a:pt x="274" y="101"/>
                    </a:cubicBezTo>
                    <a:cubicBezTo>
                      <a:pt x="274" y="105"/>
                      <a:pt x="268" y="109"/>
                      <a:pt x="266" y="113"/>
                    </a:cubicBezTo>
                    <a:cubicBezTo>
                      <a:pt x="270" y="122"/>
                      <a:pt x="268" y="125"/>
                      <a:pt x="261" y="132"/>
                    </a:cubicBezTo>
                    <a:cubicBezTo>
                      <a:pt x="268" y="149"/>
                      <a:pt x="282" y="134"/>
                      <a:pt x="296" y="130"/>
                    </a:cubicBezTo>
                    <a:cubicBezTo>
                      <a:pt x="299" y="122"/>
                      <a:pt x="295" y="119"/>
                      <a:pt x="299" y="111"/>
                    </a:cubicBezTo>
                    <a:cubicBezTo>
                      <a:pt x="296" y="105"/>
                      <a:pt x="288" y="97"/>
                      <a:pt x="299" y="92"/>
                    </a:cubicBezTo>
                    <a:cubicBezTo>
                      <a:pt x="303" y="90"/>
                      <a:pt x="315" y="88"/>
                      <a:pt x="315" y="88"/>
                    </a:cubicBezTo>
                    <a:cubicBezTo>
                      <a:pt x="326" y="91"/>
                      <a:pt x="325" y="95"/>
                      <a:pt x="331" y="103"/>
                    </a:cubicBezTo>
                    <a:cubicBezTo>
                      <a:pt x="339" y="84"/>
                      <a:pt x="331" y="90"/>
                      <a:pt x="361" y="92"/>
                    </a:cubicBezTo>
                    <a:cubicBezTo>
                      <a:pt x="355" y="76"/>
                      <a:pt x="365" y="76"/>
                      <a:pt x="382" y="73"/>
                    </a:cubicBezTo>
                    <a:cubicBezTo>
                      <a:pt x="383" y="71"/>
                      <a:pt x="387" y="57"/>
                      <a:pt x="393" y="54"/>
                    </a:cubicBezTo>
                    <a:cubicBezTo>
                      <a:pt x="398" y="52"/>
                      <a:pt x="409" y="50"/>
                      <a:pt x="409" y="50"/>
                    </a:cubicBezTo>
                    <a:cubicBezTo>
                      <a:pt x="430" y="54"/>
                      <a:pt x="413" y="58"/>
                      <a:pt x="431" y="63"/>
                    </a:cubicBezTo>
                    <a:cubicBezTo>
                      <a:pt x="433" y="61"/>
                      <a:pt x="435" y="57"/>
                      <a:pt x="439" y="56"/>
                    </a:cubicBezTo>
                    <a:cubicBezTo>
                      <a:pt x="445" y="55"/>
                      <a:pt x="452" y="61"/>
                      <a:pt x="457" y="58"/>
                    </a:cubicBezTo>
                    <a:cubicBezTo>
                      <a:pt x="461" y="57"/>
                      <a:pt x="457" y="52"/>
                      <a:pt x="455" y="50"/>
                    </a:cubicBezTo>
                    <a:cubicBezTo>
                      <a:pt x="451" y="47"/>
                      <a:pt x="444" y="47"/>
                      <a:pt x="439" y="46"/>
                    </a:cubicBezTo>
                    <a:cubicBezTo>
                      <a:pt x="436" y="45"/>
                      <a:pt x="431" y="44"/>
                      <a:pt x="431" y="44"/>
                    </a:cubicBezTo>
                    <a:cubicBezTo>
                      <a:pt x="440" y="38"/>
                      <a:pt x="443" y="36"/>
                      <a:pt x="455" y="40"/>
                    </a:cubicBezTo>
                    <a:cubicBezTo>
                      <a:pt x="461" y="38"/>
                      <a:pt x="467" y="35"/>
                      <a:pt x="474" y="35"/>
                    </a:cubicBezTo>
                    <a:cubicBezTo>
                      <a:pt x="483" y="36"/>
                      <a:pt x="511" y="43"/>
                      <a:pt x="519" y="46"/>
                    </a:cubicBezTo>
                    <a:cubicBezTo>
                      <a:pt x="527" y="49"/>
                      <a:pt x="544" y="54"/>
                      <a:pt x="544" y="54"/>
                    </a:cubicBezTo>
                    <a:cubicBezTo>
                      <a:pt x="548" y="54"/>
                      <a:pt x="560" y="52"/>
                      <a:pt x="565" y="50"/>
                    </a:cubicBezTo>
                    <a:cubicBezTo>
                      <a:pt x="570" y="47"/>
                      <a:pt x="581" y="42"/>
                      <a:pt x="581" y="42"/>
                    </a:cubicBezTo>
                    <a:cubicBezTo>
                      <a:pt x="585" y="42"/>
                      <a:pt x="598" y="44"/>
                      <a:pt x="600" y="48"/>
                    </a:cubicBezTo>
                    <a:cubicBezTo>
                      <a:pt x="603" y="55"/>
                      <a:pt x="589" y="61"/>
                      <a:pt x="584" y="63"/>
                    </a:cubicBezTo>
                    <a:cubicBezTo>
                      <a:pt x="576" y="69"/>
                      <a:pt x="568" y="69"/>
                      <a:pt x="565" y="77"/>
                    </a:cubicBezTo>
                    <a:cubicBezTo>
                      <a:pt x="568" y="86"/>
                      <a:pt x="564" y="92"/>
                      <a:pt x="568" y="101"/>
                    </a:cubicBezTo>
                    <a:cubicBezTo>
                      <a:pt x="574" y="93"/>
                      <a:pt x="577" y="91"/>
                      <a:pt x="589" y="94"/>
                    </a:cubicBezTo>
                    <a:cubicBezTo>
                      <a:pt x="595" y="108"/>
                      <a:pt x="602" y="93"/>
                      <a:pt x="611" y="88"/>
                    </a:cubicBezTo>
                    <a:cubicBezTo>
                      <a:pt x="613" y="86"/>
                      <a:pt x="613" y="83"/>
                      <a:pt x="616" y="82"/>
                    </a:cubicBezTo>
                    <a:cubicBezTo>
                      <a:pt x="618" y="80"/>
                      <a:pt x="622" y="81"/>
                      <a:pt x="624" y="80"/>
                    </a:cubicBezTo>
                    <a:cubicBezTo>
                      <a:pt x="626" y="78"/>
                      <a:pt x="626" y="75"/>
                      <a:pt x="627" y="73"/>
                    </a:cubicBezTo>
                    <a:cubicBezTo>
                      <a:pt x="632" y="65"/>
                      <a:pt x="638" y="63"/>
                      <a:pt x="648" y="61"/>
                    </a:cubicBezTo>
                    <a:cubicBezTo>
                      <a:pt x="664" y="62"/>
                      <a:pt x="684" y="69"/>
                      <a:pt x="700" y="69"/>
                    </a:cubicBezTo>
                    <a:lnTo>
                      <a:pt x="794" y="84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5" name="Freeform 227"/>
              <p:cNvSpPr>
                <a:spLocks/>
              </p:cNvSpPr>
              <p:nvPr userDrawn="1"/>
            </p:nvSpPr>
            <p:spPr bwMode="ltGray">
              <a:xfrm>
                <a:off x="971" y="91"/>
                <a:ext cx="30" cy="25"/>
              </a:xfrm>
              <a:custGeom>
                <a:avLst/>
                <a:gdLst>
                  <a:gd name="T0" fmla="*/ 3 w 31"/>
                  <a:gd name="T1" fmla="*/ 28 h 30"/>
                  <a:gd name="T2" fmla="*/ 31 w 31"/>
                  <a:gd name="T3" fmla="*/ 0 h 30"/>
                  <a:gd name="T4" fmla="*/ 19 w 31"/>
                  <a:gd name="T5" fmla="*/ 24 h 30"/>
                  <a:gd name="T6" fmla="*/ 3 w 31"/>
                  <a:gd name="T7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30">
                    <a:moveTo>
                      <a:pt x="3" y="28"/>
                    </a:moveTo>
                    <a:cubicBezTo>
                      <a:pt x="8" y="8"/>
                      <a:pt x="12" y="6"/>
                      <a:pt x="31" y="0"/>
                    </a:cubicBezTo>
                    <a:cubicBezTo>
                      <a:pt x="29" y="5"/>
                      <a:pt x="25" y="22"/>
                      <a:pt x="19" y="24"/>
                    </a:cubicBezTo>
                    <a:cubicBezTo>
                      <a:pt x="0" y="30"/>
                      <a:pt x="3" y="9"/>
                      <a:pt x="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6" name="Freeform 228"/>
              <p:cNvSpPr>
                <a:spLocks/>
              </p:cNvSpPr>
              <p:nvPr userDrawn="1"/>
            </p:nvSpPr>
            <p:spPr bwMode="ltGray">
              <a:xfrm>
                <a:off x="935" y="125"/>
                <a:ext cx="45" cy="27"/>
              </a:xfrm>
              <a:custGeom>
                <a:avLst/>
                <a:gdLst>
                  <a:gd name="T0" fmla="*/ 6 w 44"/>
                  <a:gd name="T1" fmla="*/ 32 h 32"/>
                  <a:gd name="T2" fmla="*/ 22 w 44"/>
                  <a:gd name="T3" fmla="*/ 0 h 32"/>
                  <a:gd name="T4" fmla="*/ 38 w 44"/>
                  <a:gd name="T5" fmla="*/ 4 h 32"/>
                  <a:gd name="T6" fmla="*/ 6 w 44"/>
                  <a:gd name="T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32">
                    <a:moveTo>
                      <a:pt x="6" y="32"/>
                    </a:moveTo>
                    <a:cubicBezTo>
                      <a:pt x="0" y="14"/>
                      <a:pt x="7" y="10"/>
                      <a:pt x="22" y="0"/>
                    </a:cubicBezTo>
                    <a:cubicBezTo>
                      <a:pt x="27" y="1"/>
                      <a:pt x="35" y="0"/>
                      <a:pt x="38" y="4"/>
                    </a:cubicBezTo>
                    <a:cubicBezTo>
                      <a:pt x="44" y="13"/>
                      <a:pt x="16" y="32"/>
                      <a:pt x="6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7" name="Freeform 229"/>
              <p:cNvSpPr>
                <a:spLocks/>
              </p:cNvSpPr>
              <p:nvPr userDrawn="1"/>
            </p:nvSpPr>
            <p:spPr bwMode="ltGray">
              <a:xfrm>
                <a:off x="1081" y="226"/>
                <a:ext cx="75" cy="14"/>
              </a:xfrm>
              <a:custGeom>
                <a:avLst/>
                <a:gdLst>
                  <a:gd name="T0" fmla="*/ 37 w 76"/>
                  <a:gd name="T1" fmla="*/ 18 h 18"/>
                  <a:gd name="T2" fmla="*/ 25 w 76"/>
                  <a:gd name="T3" fmla="*/ 2 h 18"/>
                  <a:gd name="T4" fmla="*/ 37 w 76"/>
                  <a:gd name="T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18">
                    <a:moveTo>
                      <a:pt x="37" y="18"/>
                    </a:moveTo>
                    <a:cubicBezTo>
                      <a:pt x="25" y="14"/>
                      <a:pt x="0" y="10"/>
                      <a:pt x="25" y="2"/>
                    </a:cubicBezTo>
                    <a:cubicBezTo>
                      <a:pt x="76" y="9"/>
                      <a:pt x="46" y="0"/>
                      <a:pt x="37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8" name="Freeform 230"/>
              <p:cNvSpPr>
                <a:spLocks/>
              </p:cNvSpPr>
              <p:nvPr userDrawn="1"/>
            </p:nvSpPr>
            <p:spPr bwMode="ltGray">
              <a:xfrm>
                <a:off x="1210" y="223"/>
                <a:ext cx="42" cy="37"/>
              </a:xfrm>
              <a:custGeom>
                <a:avLst/>
                <a:gdLst>
                  <a:gd name="T0" fmla="*/ 0 w 42"/>
                  <a:gd name="T1" fmla="*/ 21 h 44"/>
                  <a:gd name="T2" fmla="*/ 12 w 42"/>
                  <a:gd name="T3" fmla="*/ 9 h 44"/>
                  <a:gd name="T4" fmla="*/ 0 w 42"/>
                  <a:gd name="T5" fmla="*/ 2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44">
                    <a:moveTo>
                      <a:pt x="0" y="21"/>
                    </a:moveTo>
                    <a:cubicBezTo>
                      <a:pt x="4" y="17"/>
                      <a:pt x="7" y="11"/>
                      <a:pt x="12" y="9"/>
                    </a:cubicBezTo>
                    <a:cubicBezTo>
                      <a:pt x="42" y="0"/>
                      <a:pt x="23" y="44"/>
                      <a:pt x="0" y="2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9" name="Freeform 231"/>
              <p:cNvSpPr>
                <a:spLocks/>
              </p:cNvSpPr>
              <p:nvPr userDrawn="1"/>
            </p:nvSpPr>
            <p:spPr bwMode="ltGray">
              <a:xfrm>
                <a:off x="865" y="123"/>
                <a:ext cx="33" cy="24"/>
              </a:xfrm>
              <a:custGeom>
                <a:avLst/>
                <a:gdLst>
                  <a:gd name="T0" fmla="*/ 7 w 31"/>
                  <a:gd name="T1" fmla="*/ 22 h 30"/>
                  <a:gd name="T2" fmla="*/ 31 w 31"/>
                  <a:gd name="T3" fmla="*/ 10 h 30"/>
                  <a:gd name="T4" fmla="*/ 7 w 31"/>
                  <a:gd name="T5" fmla="*/ 2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30">
                    <a:moveTo>
                      <a:pt x="7" y="22"/>
                    </a:moveTo>
                    <a:cubicBezTo>
                      <a:pt x="0" y="0"/>
                      <a:pt x="15" y="6"/>
                      <a:pt x="31" y="10"/>
                    </a:cubicBezTo>
                    <a:cubicBezTo>
                      <a:pt x="14" y="16"/>
                      <a:pt x="15" y="30"/>
                      <a:pt x="7" y="2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2760" name="Group 232"/>
            <p:cNvGrpSpPr>
              <a:grpSpLocks/>
            </p:cNvGrpSpPr>
            <p:nvPr userDrawn="1"/>
          </p:nvGrpSpPr>
          <p:grpSpPr bwMode="auto">
            <a:xfrm>
              <a:off x="7" y="6"/>
              <a:ext cx="5739" cy="1022"/>
              <a:chOff x="1056" y="111"/>
              <a:chExt cx="2448" cy="418"/>
            </a:xfrm>
          </p:grpSpPr>
          <p:sp>
            <p:nvSpPr>
              <p:cNvPr id="22761" name="Line 233"/>
              <p:cNvSpPr>
                <a:spLocks noChangeShapeType="1"/>
              </p:cNvSpPr>
              <p:nvPr/>
            </p:nvSpPr>
            <p:spPr bwMode="white">
              <a:xfrm>
                <a:off x="1056" y="332"/>
                <a:ext cx="2448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2" name="Line 234"/>
              <p:cNvSpPr>
                <a:spLocks noChangeShapeType="1"/>
              </p:cNvSpPr>
              <p:nvPr/>
            </p:nvSpPr>
            <p:spPr bwMode="white">
              <a:xfrm>
                <a:off x="1254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3" name="Line 235"/>
              <p:cNvSpPr>
                <a:spLocks noChangeShapeType="1"/>
              </p:cNvSpPr>
              <p:nvPr/>
            </p:nvSpPr>
            <p:spPr bwMode="white">
              <a:xfrm>
                <a:off x="1482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4" name="Line 236"/>
              <p:cNvSpPr>
                <a:spLocks noChangeShapeType="1"/>
              </p:cNvSpPr>
              <p:nvPr/>
            </p:nvSpPr>
            <p:spPr bwMode="white">
              <a:xfrm>
                <a:off x="1710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5" name="Line 237"/>
              <p:cNvSpPr>
                <a:spLocks noChangeShapeType="1"/>
              </p:cNvSpPr>
              <p:nvPr/>
            </p:nvSpPr>
            <p:spPr bwMode="white">
              <a:xfrm>
                <a:off x="1938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6" name="Line 238"/>
              <p:cNvSpPr>
                <a:spLocks noChangeShapeType="1"/>
              </p:cNvSpPr>
              <p:nvPr/>
            </p:nvSpPr>
            <p:spPr bwMode="white">
              <a:xfrm>
                <a:off x="2166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7" name="Line 239"/>
              <p:cNvSpPr>
                <a:spLocks noChangeShapeType="1"/>
              </p:cNvSpPr>
              <p:nvPr/>
            </p:nvSpPr>
            <p:spPr bwMode="white">
              <a:xfrm>
                <a:off x="2394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8" name="Line 240"/>
              <p:cNvSpPr>
                <a:spLocks noChangeShapeType="1"/>
              </p:cNvSpPr>
              <p:nvPr/>
            </p:nvSpPr>
            <p:spPr bwMode="white">
              <a:xfrm>
                <a:off x="2622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9" name="Line 241"/>
              <p:cNvSpPr>
                <a:spLocks noChangeShapeType="1"/>
              </p:cNvSpPr>
              <p:nvPr/>
            </p:nvSpPr>
            <p:spPr bwMode="white">
              <a:xfrm>
                <a:off x="2850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0" name="Line 242"/>
              <p:cNvSpPr>
                <a:spLocks noChangeShapeType="1"/>
              </p:cNvSpPr>
              <p:nvPr/>
            </p:nvSpPr>
            <p:spPr bwMode="white">
              <a:xfrm>
                <a:off x="3078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1" name="Line 243"/>
              <p:cNvSpPr>
                <a:spLocks noChangeShapeType="1"/>
              </p:cNvSpPr>
              <p:nvPr/>
            </p:nvSpPr>
            <p:spPr bwMode="white">
              <a:xfrm>
                <a:off x="3306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2772" name="Group 244"/>
            <p:cNvGrpSpPr>
              <a:grpSpLocks/>
            </p:cNvGrpSpPr>
            <p:nvPr userDrawn="1"/>
          </p:nvGrpSpPr>
          <p:grpSpPr bwMode="auto">
            <a:xfrm>
              <a:off x="363" y="1"/>
              <a:ext cx="4919" cy="1034"/>
              <a:chOff x="1208" y="109"/>
              <a:chExt cx="2098" cy="423"/>
            </a:xfrm>
          </p:grpSpPr>
          <p:sp>
            <p:nvSpPr>
              <p:cNvPr id="22773" name="Line 245"/>
              <p:cNvSpPr>
                <a:spLocks noChangeShapeType="1"/>
              </p:cNvSpPr>
              <p:nvPr/>
            </p:nvSpPr>
            <p:spPr bwMode="ltGray">
              <a:xfrm>
                <a:off x="2850" y="110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4" name="Line 246"/>
              <p:cNvSpPr>
                <a:spLocks noChangeShapeType="1"/>
              </p:cNvSpPr>
              <p:nvPr/>
            </p:nvSpPr>
            <p:spPr bwMode="ltGray">
              <a:xfrm>
                <a:off x="2972" y="332"/>
                <a:ext cx="7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5" name="Line 247"/>
              <p:cNvSpPr>
                <a:spLocks noChangeShapeType="1"/>
              </p:cNvSpPr>
              <p:nvPr/>
            </p:nvSpPr>
            <p:spPr bwMode="ltGray">
              <a:xfrm>
                <a:off x="3078" y="350"/>
                <a:ext cx="0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6" name="Line 248"/>
              <p:cNvSpPr>
                <a:spLocks noChangeShapeType="1"/>
              </p:cNvSpPr>
              <p:nvPr/>
            </p:nvSpPr>
            <p:spPr bwMode="ltGray">
              <a:xfrm>
                <a:off x="3306" y="450"/>
                <a:ext cx="0" cy="79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7" name="Line 249"/>
              <p:cNvSpPr>
                <a:spLocks noChangeShapeType="1"/>
              </p:cNvSpPr>
              <p:nvPr/>
            </p:nvSpPr>
            <p:spPr bwMode="ltGray">
              <a:xfrm>
                <a:off x="2166" y="114"/>
                <a:ext cx="0" cy="6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8" name="Line 250"/>
              <p:cNvSpPr>
                <a:spLocks noChangeShapeType="1"/>
              </p:cNvSpPr>
              <p:nvPr/>
            </p:nvSpPr>
            <p:spPr bwMode="ltGray">
              <a:xfrm>
                <a:off x="1938" y="111"/>
                <a:ext cx="0" cy="33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9" name="Line 251"/>
              <p:cNvSpPr>
                <a:spLocks noChangeShapeType="1"/>
              </p:cNvSpPr>
              <p:nvPr/>
            </p:nvSpPr>
            <p:spPr bwMode="ltGray">
              <a:xfrm flipH="1">
                <a:off x="1912" y="332"/>
                <a:ext cx="6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0" name="Line 252"/>
              <p:cNvSpPr>
                <a:spLocks noChangeShapeType="1"/>
              </p:cNvSpPr>
              <p:nvPr/>
            </p:nvSpPr>
            <p:spPr bwMode="ltGray">
              <a:xfrm>
                <a:off x="1778" y="33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1" name="Line 253"/>
              <p:cNvSpPr>
                <a:spLocks noChangeShapeType="1"/>
              </p:cNvSpPr>
              <p:nvPr/>
            </p:nvSpPr>
            <p:spPr bwMode="ltGray">
              <a:xfrm flipH="1">
                <a:off x="1578" y="332"/>
                <a:ext cx="8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2" name="Line 254"/>
              <p:cNvSpPr>
                <a:spLocks noChangeShapeType="1"/>
              </p:cNvSpPr>
              <p:nvPr/>
            </p:nvSpPr>
            <p:spPr bwMode="ltGray">
              <a:xfrm>
                <a:off x="1208" y="33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3" name="Line 255"/>
              <p:cNvSpPr>
                <a:spLocks noChangeShapeType="1"/>
              </p:cNvSpPr>
              <p:nvPr/>
            </p:nvSpPr>
            <p:spPr bwMode="ltGray">
              <a:xfrm>
                <a:off x="1480" y="234"/>
                <a:ext cx="0" cy="29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4" name="Line 256"/>
              <p:cNvSpPr>
                <a:spLocks noChangeShapeType="1"/>
              </p:cNvSpPr>
              <p:nvPr/>
            </p:nvSpPr>
            <p:spPr bwMode="ltGray">
              <a:xfrm>
                <a:off x="1254" y="252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5" name="Line 257"/>
              <p:cNvSpPr>
                <a:spLocks noChangeShapeType="1"/>
              </p:cNvSpPr>
              <p:nvPr/>
            </p:nvSpPr>
            <p:spPr bwMode="ltGray">
              <a:xfrm flipH="1" flipV="1">
                <a:off x="1482" y="109"/>
                <a:ext cx="0" cy="2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6" name="Line 258"/>
              <p:cNvSpPr>
                <a:spLocks noChangeShapeType="1"/>
              </p:cNvSpPr>
              <p:nvPr/>
            </p:nvSpPr>
            <p:spPr bwMode="ltGray">
              <a:xfrm>
                <a:off x="1710" y="1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7" name="Line 259"/>
              <p:cNvSpPr>
                <a:spLocks noChangeShapeType="1"/>
              </p:cNvSpPr>
              <p:nvPr/>
            </p:nvSpPr>
            <p:spPr bwMode="ltGray">
              <a:xfrm flipV="1">
                <a:off x="1710" y="111"/>
                <a:ext cx="0" cy="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8084" y="47625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28775"/>
            <a:ext cx="10363200" cy="463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 smtClean="0"/>
          </a:p>
          <a:p>
            <a:pPr lvl="1"/>
            <a:endParaRPr lang="zh-CN" altLang="en-US" smtClean="0"/>
          </a:p>
          <a:p>
            <a:pPr lvl="2"/>
            <a:endParaRPr lang="zh-CN" altLang="en-US" smtClean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246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694" name="Text Box 166"/>
          <p:cNvSpPr txBox="1">
            <a:spLocks noChangeArrowheads="1"/>
          </p:cNvSpPr>
          <p:nvPr userDrawn="1"/>
        </p:nvSpPr>
        <p:spPr bwMode="auto">
          <a:xfrm>
            <a:off x="8940800" y="6477000"/>
            <a:ext cx="233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5C7129-B4EC-4EA9-8B48-267C6F2E6B80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2699" name="Picture 171" descr="pic_index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"/>
            <a:ext cx="2956890" cy="50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700" name="Text Box 172"/>
          <p:cNvSpPr txBox="1">
            <a:spLocks noChangeArrowheads="1"/>
          </p:cNvSpPr>
          <p:nvPr userDrawn="1"/>
        </p:nvSpPr>
        <p:spPr bwMode="auto">
          <a:xfrm>
            <a:off x="4562775" y="-5599"/>
            <a:ext cx="7629225" cy="50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97200" bIns="97200" anchor="b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N Helvetica Narrow" charset="0"/>
                <a:ea typeface="华文行楷" panose="02010800040101010101" pitchFamily="2" charset="-122"/>
                <a:cs typeface="+mn-cs"/>
              </a:rPr>
              <a:t>邓光军                             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N Helvetica Narrow" charset="0"/>
                <a:ea typeface="华文行楷" panose="0201080004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N Helvetica Narrow" charset="0"/>
                <a:ea typeface="华文行楷" panose="02010800040101010101" pitchFamily="2" charset="-122"/>
                <a:cs typeface="+mn-cs"/>
              </a:rPr>
              <a:t>Financial Derivatives</a:t>
            </a:r>
          </a:p>
        </p:txBody>
      </p:sp>
    </p:spTree>
    <p:extLst>
      <p:ext uri="{BB962C8B-B14F-4D97-AF65-F5344CB8AC3E}">
        <p14:creationId xmlns:p14="http://schemas.microsoft.com/office/powerpoint/2010/main" val="51270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kumimoji="1" sz="44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5"/>
        </a:buBlip>
        <a:defRPr kumimoji="1" sz="28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anose="05000000000000000000" pitchFamily="2" charset="2"/>
        <a:buChar char="Ø"/>
        <a:defRPr kumimoji="1" sz="2400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0066"/>
        </a:buClr>
        <a:buFont typeface="Times New Roman" panose="02020603050405020304" pitchFamily="18" charset="0"/>
        <a:buChar char="—"/>
        <a:defRPr kumimoji="1" sz="2000" b="1" kern="1200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b="1" kern="1200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2000" b="1" kern="1200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8084" y="930275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147888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246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40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22690" name="Group 162"/>
          <p:cNvGrpSpPr>
            <a:grpSpLocks/>
          </p:cNvGrpSpPr>
          <p:nvPr/>
        </p:nvGrpSpPr>
        <p:grpSpPr bwMode="auto">
          <a:xfrm>
            <a:off x="1405467" y="165100"/>
            <a:ext cx="10261600" cy="685800"/>
            <a:chOff x="664" y="104"/>
            <a:chExt cx="4848" cy="432"/>
          </a:xfrm>
        </p:grpSpPr>
        <p:sp>
          <p:nvSpPr>
            <p:cNvPr id="22536" name="Freeform 8"/>
            <p:cNvSpPr>
              <a:spLocks/>
            </p:cNvSpPr>
            <p:nvPr/>
          </p:nvSpPr>
          <p:spPr bwMode="ltGray">
            <a:xfrm>
              <a:off x="664" y="104"/>
              <a:ext cx="4848" cy="432"/>
            </a:xfrm>
            <a:custGeom>
              <a:avLst/>
              <a:gdLst>
                <a:gd name="T0" fmla="*/ 4848 w 4848"/>
                <a:gd name="T1" fmla="*/ 48 h 432"/>
                <a:gd name="T2" fmla="*/ 4848 w 4848"/>
                <a:gd name="T3" fmla="*/ 432 h 432"/>
                <a:gd name="T4" fmla="*/ 0 w 4848"/>
                <a:gd name="T5" fmla="*/ 432 h 432"/>
                <a:gd name="T6" fmla="*/ 0 w 4848"/>
                <a:gd name="T7" fmla="*/ 0 h 432"/>
                <a:gd name="T8" fmla="*/ 4848 w 4848"/>
                <a:gd name="T9" fmla="*/ 0 h 432"/>
                <a:gd name="T10" fmla="*/ 4848 w 4848"/>
                <a:gd name="T11" fmla="*/ 48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48" h="432">
                  <a:moveTo>
                    <a:pt x="4848" y="48"/>
                  </a:moveTo>
                  <a:lnTo>
                    <a:pt x="4848" y="432"/>
                  </a:lnTo>
                  <a:cubicBezTo>
                    <a:pt x="4848" y="432"/>
                    <a:pt x="2424" y="432"/>
                    <a:pt x="0" y="432"/>
                  </a:cubicBezTo>
                  <a:cubicBezTo>
                    <a:pt x="161" y="345"/>
                    <a:pt x="169" y="61"/>
                    <a:pt x="0" y="0"/>
                  </a:cubicBezTo>
                  <a:cubicBezTo>
                    <a:pt x="2424" y="0"/>
                    <a:pt x="4848" y="0"/>
                    <a:pt x="4848" y="0"/>
                  </a:cubicBezTo>
                  <a:lnTo>
                    <a:pt x="4848" y="4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2537" name="Group 9"/>
            <p:cNvGrpSpPr>
              <a:grpSpLocks/>
            </p:cNvGrpSpPr>
            <p:nvPr/>
          </p:nvGrpSpPr>
          <p:grpSpPr bwMode="auto">
            <a:xfrm>
              <a:off x="1195" y="104"/>
              <a:ext cx="3827" cy="429"/>
              <a:chOff x="1021" y="240"/>
              <a:chExt cx="3827" cy="429"/>
            </a:xfrm>
          </p:grpSpPr>
          <p:grpSp>
            <p:nvGrpSpPr>
              <p:cNvPr id="22538" name="Group 10"/>
              <p:cNvGrpSpPr>
                <a:grpSpLocks/>
              </p:cNvGrpSpPr>
              <p:nvPr/>
            </p:nvGrpSpPr>
            <p:grpSpPr bwMode="auto">
              <a:xfrm>
                <a:off x="1021" y="241"/>
                <a:ext cx="2208" cy="427"/>
                <a:chOff x="1021" y="241"/>
                <a:chExt cx="2208" cy="427"/>
              </a:xfrm>
            </p:grpSpPr>
            <p:sp>
              <p:nvSpPr>
                <p:cNvPr id="22539" name="Freeform 11"/>
                <p:cNvSpPr>
                  <a:spLocks/>
                </p:cNvSpPr>
                <p:nvPr/>
              </p:nvSpPr>
              <p:spPr bwMode="ltGray">
                <a:xfrm>
                  <a:off x="2257" y="633"/>
                  <a:ext cx="7" cy="8"/>
                </a:xfrm>
                <a:custGeom>
                  <a:avLst/>
                  <a:gdLst>
                    <a:gd name="T0" fmla="*/ 5 w 15"/>
                    <a:gd name="T1" fmla="*/ 11 h 23"/>
                    <a:gd name="T2" fmla="*/ 15 w 15"/>
                    <a:gd name="T3" fmla="*/ 5 h 23"/>
                    <a:gd name="T4" fmla="*/ 13 w 15"/>
                    <a:gd name="T5" fmla="*/ 17 h 23"/>
                    <a:gd name="T6" fmla="*/ 5 w 15"/>
                    <a:gd name="T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540" name="Freeform 12"/>
                <p:cNvSpPr>
                  <a:spLocks/>
                </p:cNvSpPr>
                <p:nvPr/>
              </p:nvSpPr>
              <p:spPr bwMode="ltGray">
                <a:xfrm>
                  <a:off x="2332" y="660"/>
                  <a:ext cx="9" cy="8"/>
                </a:xfrm>
                <a:custGeom>
                  <a:avLst/>
                  <a:gdLst>
                    <a:gd name="T0" fmla="*/ 3 w 20"/>
                    <a:gd name="T1" fmla="*/ 13 h 23"/>
                    <a:gd name="T2" fmla="*/ 11 w 20"/>
                    <a:gd name="T3" fmla="*/ 3 h 23"/>
                    <a:gd name="T4" fmla="*/ 7 w 20"/>
                    <a:gd name="T5" fmla="*/ 19 h 23"/>
                    <a:gd name="T6" fmla="*/ 3 w 20"/>
                    <a:gd name="T7" fmla="*/ 1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541" name="Freeform 13"/>
                <p:cNvSpPr>
                  <a:spLocks/>
                </p:cNvSpPr>
                <p:nvPr/>
              </p:nvSpPr>
              <p:spPr bwMode="ltGray">
                <a:xfrm>
                  <a:off x="2120" y="616"/>
                  <a:ext cx="13" cy="14"/>
                </a:xfrm>
                <a:custGeom>
                  <a:avLst/>
                  <a:gdLst>
                    <a:gd name="T0" fmla="*/ 16 w 30"/>
                    <a:gd name="T1" fmla="*/ 33 h 42"/>
                    <a:gd name="T2" fmla="*/ 8 w 30"/>
                    <a:gd name="T3" fmla="*/ 21 h 42"/>
                    <a:gd name="T4" fmla="*/ 0 w 30"/>
                    <a:gd name="T5" fmla="*/ 9 h 42"/>
                    <a:gd name="T6" fmla="*/ 16 w 30"/>
                    <a:gd name="T7" fmla="*/ 3 h 42"/>
                    <a:gd name="T8" fmla="*/ 30 w 30"/>
                    <a:gd name="T9" fmla="*/ 23 h 42"/>
                    <a:gd name="T10" fmla="*/ 28 w 30"/>
                    <a:gd name="T11" fmla="*/ 31 h 42"/>
                    <a:gd name="T12" fmla="*/ 16 w 30"/>
                    <a:gd name="T13" fmla="*/ 33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542" name="Freeform 14"/>
                <p:cNvSpPr>
                  <a:spLocks/>
                </p:cNvSpPr>
                <p:nvPr/>
              </p:nvSpPr>
              <p:spPr bwMode="ltGray">
                <a:xfrm>
                  <a:off x="1967" y="629"/>
                  <a:ext cx="11" cy="5"/>
                </a:xfrm>
                <a:custGeom>
                  <a:avLst/>
                  <a:gdLst>
                    <a:gd name="T0" fmla="*/ 15 w 25"/>
                    <a:gd name="T1" fmla="*/ 16 h 16"/>
                    <a:gd name="T2" fmla="*/ 3 w 25"/>
                    <a:gd name="T3" fmla="*/ 8 h 16"/>
                    <a:gd name="T4" fmla="*/ 15 w 25"/>
                    <a:gd name="T5" fmla="*/ 0 h 16"/>
                    <a:gd name="T6" fmla="*/ 15 w 25"/>
                    <a:gd name="T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543" name="Freeform 15"/>
                <p:cNvSpPr>
                  <a:spLocks/>
                </p:cNvSpPr>
                <p:nvPr/>
              </p:nvSpPr>
              <p:spPr bwMode="ltGray">
                <a:xfrm>
                  <a:off x="1921" y="635"/>
                  <a:ext cx="28" cy="16"/>
                </a:xfrm>
                <a:custGeom>
                  <a:avLst/>
                  <a:gdLst>
                    <a:gd name="T0" fmla="*/ 14 w 65"/>
                    <a:gd name="T1" fmla="*/ 24 h 46"/>
                    <a:gd name="T2" fmla="*/ 30 w 65"/>
                    <a:gd name="T3" fmla="*/ 4 h 46"/>
                    <a:gd name="T4" fmla="*/ 42 w 65"/>
                    <a:gd name="T5" fmla="*/ 0 h 46"/>
                    <a:gd name="T6" fmla="*/ 58 w 65"/>
                    <a:gd name="T7" fmla="*/ 12 h 46"/>
                    <a:gd name="T8" fmla="*/ 32 w 65"/>
                    <a:gd name="T9" fmla="*/ 26 h 46"/>
                    <a:gd name="T10" fmla="*/ 12 w 65"/>
                    <a:gd name="T11" fmla="*/ 46 h 46"/>
                    <a:gd name="T12" fmla="*/ 8 w 65"/>
                    <a:gd name="T13" fmla="*/ 20 h 46"/>
                    <a:gd name="T14" fmla="*/ 12 w 65"/>
                    <a:gd name="T15" fmla="*/ 14 h 46"/>
                    <a:gd name="T16" fmla="*/ 14 w 65"/>
                    <a:gd name="T17" fmla="*/ 2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544" name="Freeform 16"/>
                <p:cNvSpPr>
                  <a:spLocks/>
                </p:cNvSpPr>
                <p:nvPr/>
              </p:nvSpPr>
              <p:spPr bwMode="ltGray">
                <a:xfrm>
                  <a:off x="1892" y="634"/>
                  <a:ext cx="29" cy="16"/>
                </a:xfrm>
                <a:custGeom>
                  <a:avLst/>
                  <a:gdLst>
                    <a:gd name="T0" fmla="*/ 0 w 69"/>
                    <a:gd name="T1" fmla="*/ 31 h 47"/>
                    <a:gd name="T2" fmla="*/ 18 w 69"/>
                    <a:gd name="T3" fmla="*/ 25 h 47"/>
                    <a:gd name="T4" fmla="*/ 52 w 69"/>
                    <a:gd name="T5" fmla="*/ 1 h 47"/>
                    <a:gd name="T6" fmla="*/ 64 w 69"/>
                    <a:gd name="T7" fmla="*/ 3 h 47"/>
                    <a:gd name="T8" fmla="*/ 50 w 69"/>
                    <a:gd name="T9" fmla="*/ 19 h 47"/>
                    <a:gd name="T10" fmla="*/ 28 w 69"/>
                    <a:gd name="T11" fmla="*/ 33 h 47"/>
                    <a:gd name="T12" fmla="*/ 22 w 69"/>
                    <a:gd name="T13" fmla="*/ 47 h 47"/>
                    <a:gd name="T14" fmla="*/ 16 w 69"/>
                    <a:gd name="T15" fmla="*/ 45 h 47"/>
                    <a:gd name="T16" fmla="*/ 12 w 69"/>
                    <a:gd name="T17" fmla="*/ 39 h 47"/>
                    <a:gd name="T18" fmla="*/ 0 w 69"/>
                    <a:gd name="T19" fmla="*/ 35 h 47"/>
                    <a:gd name="T20" fmla="*/ 0 w 69"/>
                    <a:gd name="T21" fmla="*/ 31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545" name="Freeform 17"/>
                <p:cNvSpPr>
                  <a:spLocks/>
                </p:cNvSpPr>
                <p:nvPr/>
              </p:nvSpPr>
              <p:spPr bwMode="ltGray">
                <a:xfrm>
                  <a:off x="1735" y="547"/>
                  <a:ext cx="151" cy="93"/>
                </a:xfrm>
                <a:custGeom>
                  <a:avLst/>
                  <a:gdLst>
                    <a:gd name="T0" fmla="*/ 10 w 355"/>
                    <a:gd name="T1" fmla="*/ 4 h 277"/>
                    <a:gd name="T2" fmla="*/ 36 w 355"/>
                    <a:gd name="T3" fmla="*/ 18 h 277"/>
                    <a:gd name="T4" fmla="*/ 46 w 355"/>
                    <a:gd name="T5" fmla="*/ 30 h 277"/>
                    <a:gd name="T6" fmla="*/ 76 w 355"/>
                    <a:gd name="T7" fmla="*/ 52 h 277"/>
                    <a:gd name="T8" fmla="*/ 92 w 355"/>
                    <a:gd name="T9" fmla="*/ 66 h 277"/>
                    <a:gd name="T10" fmla="*/ 122 w 355"/>
                    <a:gd name="T11" fmla="*/ 98 h 277"/>
                    <a:gd name="T12" fmla="*/ 136 w 355"/>
                    <a:gd name="T13" fmla="*/ 128 h 277"/>
                    <a:gd name="T14" fmla="*/ 148 w 355"/>
                    <a:gd name="T15" fmla="*/ 132 h 277"/>
                    <a:gd name="T16" fmla="*/ 154 w 355"/>
                    <a:gd name="T17" fmla="*/ 150 h 277"/>
                    <a:gd name="T18" fmla="*/ 176 w 355"/>
                    <a:gd name="T19" fmla="*/ 152 h 277"/>
                    <a:gd name="T20" fmla="*/ 170 w 355"/>
                    <a:gd name="T21" fmla="*/ 196 h 277"/>
                    <a:gd name="T22" fmla="*/ 180 w 355"/>
                    <a:gd name="T23" fmla="*/ 224 h 277"/>
                    <a:gd name="T24" fmla="*/ 198 w 355"/>
                    <a:gd name="T25" fmla="*/ 232 h 277"/>
                    <a:gd name="T26" fmla="*/ 216 w 355"/>
                    <a:gd name="T27" fmla="*/ 234 h 277"/>
                    <a:gd name="T28" fmla="*/ 236 w 355"/>
                    <a:gd name="T29" fmla="*/ 242 h 277"/>
                    <a:gd name="T30" fmla="*/ 254 w 355"/>
                    <a:gd name="T31" fmla="*/ 236 h 277"/>
                    <a:gd name="T32" fmla="*/ 272 w 355"/>
                    <a:gd name="T33" fmla="*/ 248 h 277"/>
                    <a:gd name="T34" fmla="*/ 296 w 355"/>
                    <a:gd name="T35" fmla="*/ 256 h 277"/>
                    <a:gd name="T36" fmla="*/ 314 w 355"/>
                    <a:gd name="T37" fmla="*/ 264 h 277"/>
                    <a:gd name="T38" fmla="*/ 352 w 355"/>
                    <a:gd name="T39" fmla="*/ 266 h 277"/>
                    <a:gd name="T40" fmla="*/ 342 w 355"/>
                    <a:gd name="T41" fmla="*/ 274 h 277"/>
                    <a:gd name="T42" fmla="*/ 322 w 355"/>
                    <a:gd name="T43" fmla="*/ 272 h 277"/>
                    <a:gd name="T44" fmla="*/ 300 w 355"/>
                    <a:gd name="T45" fmla="*/ 270 h 277"/>
                    <a:gd name="T46" fmla="*/ 288 w 355"/>
                    <a:gd name="T47" fmla="*/ 266 h 277"/>
                    <a:gd name="T48" fmla="*/ 252 w 355"/>
                    <a:gd name="T49" fmla="*/ 264 h 277"/>
                    <a:gd name="T50" fmla="*/ 234 w 355"/>
                    <a:gd name="T51" fmla="*/ 260 h 277"/>
                    <a:gd name="T52" fmla="*/ 172 w 355"/>
                    <a:gd name="T53" fmla="*/ 242 h 277"/>
                    <a:gd name="T54" fmla="*/ 160 w 355"/>
                    <a:gd name="T55" fmla="*/ 216 h 277"/>
                    <a:gd name="T56" fmla="*/ 126 w 355"/>
                    <a:gd name="T57" fmla="*/ 200 h 277"/>
                    <a:gd name="T58" fmla="*/ 108 w 355"/>
                    <a:gd name="T59" fmla="*/ 186 h 277"/>
                    <a:gd name="T60" fmla="*/ 94 w 355"/>
                    <a:gd name="T61" fmla="*/ 158 h 277"/>
                    <a:gd name="T62" fmla="*/ 68 w 355"/>
                    <a:gd name="T63" fmla="*/ 108 h 277"/>
                    <a:gd name="T64" fmla="*/ 64 w 355"/>
                    <a:gd name="T65" fmla="*/ 102 h 277"/>
                    <a:gd name="T66" fmla="*/ 58 w 355"/>
                    <a:gd name="T67" fmla="*/ 100 h 277"/>
                    <a:gd name="T68" fmla="*/ 54 w 355"/>
                    <a:gd name="T69" fmla="*/ 88 h 277"/>
                    <a:gd name="T70" fmla="*/ 38 w 355"/>
                    <a:gd name="T71" fmla="*/ 58 h 277"/>
                    <a:gd name="T72" fmla="*/ 20 w 355"/>
                    <a:gd name="T73" fmla="*/ 40 h 277"/>
                    <a:gd name="T74" fmla="*/ 4 w 355"/>
                    <a:gd name="T75" fmla="*/ 22 h 277"/>
                    <a:gd name="T76" fmla="*/ 10 w 355"/>
                    <a:gd name="T77" fmla="*/ 2 h 277"/>
                    <a:gd name="T78" fmla="*/ 10 w 355"/>
                    <a:gd name="T79" fmla="*/ 4 h 2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546" name="Freeform 18"/>
                <p:cNvSpPr>
                  <a:spLocks/>
                </p:cNvSpPr>
                <p:nvPr/>
              </p:nvSpPr>
              <p:spPr bwMode="ltGray">
                <a:xfrm>
                  <a:off x="1827" y="541"/>
                  <a:ext cx="67" cy="68"/>
                </a:xfrm>
                <a:custGeom>
                  <a:avLst/>
                  <a:gdLst>
                    <a:gd name="T0" fmla="*/ 54 w 156"/>
                    <a:gd name="T1" fmla="*/ 66 h 206"/>
                    <a:gd name="T2" fmla="*/ 66 w 156"/>
                    <a:gd name="T3" fmla="*/ 58 h 206"/>
                    <a:gd name="T4" fmla="*/ 68 w 156"/>
                    <a:gd name="T5" fmla="*/ 52 h 206"/>
                    <a:gd name="T6" fmla="*/ 80 w 156"/>
                    <a:gd name="T7" fmla="*/ 44 h 206"/>
                    <a:gd name="T8" fmla="*/ 106 w 156"/>
                    <a:gd name="T9" fmla="*/ 22 h 206"/>
                    <a:gd name="T10" fmla="*/ 112 w 156"/>
                    <a:gd name="T11" fmla="*/ 4 h 206"/>
                    <a:gd name="T12" fmla="*/ 124 w 156"/>
                    <a:gd name="T13" fmla="*/ 0 h 206"/>
                    <a:gd name="T14" fmla="*/ 150 w 156"/>
                    <a:gd name="T15" fmla="*/ 28 h 206"/>
                    <a:gd name="T16" fmla="*/ 146 w 156"/>
                    <a:gd name="T17" fmla="*/ 44 h 206"/>
                    <a:gd name="T18" fmla="*/ 126 w 156"/>
                    <a:gd name="T19" fmla="*/ 64 h 206"/>
                    <a:gd name="T20" fmla="*/ 132 w 156"/>
                    <a:gd name="T21" fmla="*/ 94 h 206"/>
                    <a:gd name="T22" fmla="*/ 142 w 156"/>
                    <a:gd name="T23" fmla="*/ 110 h 206"/>
                    <a:gd name="T24" fmla="*/ 146 w 156"/>
                    <a:gd name="T25" fmla="*/ 128 h 206"/>
                    <a:gd name="T26" fmla="*/ 128 w 156"/>
                    <a:gd name="T27" fmla="*/ 128 h 206"/>
                    <a:gd name="T28" fmla="*/ 116 w 156"/>
                    <a:gd name="T29" fmla="*/ 146 h 206"/>
                    <a:gd name="T30" fmla="*/ 104 w 156"/>
                    <a:gd name="T31" fmla="*/ 156 h 206"/>
                    <a:gd name="T32" fmla="*/ 100 w 156"/>
                    <a:gd name="T33" fmla="*/ 198 h 206"/>
                    <a:gd name="T34" fmla="*/ 88 w 156"/>
                    <a:gd name="T35" fmla="*/ 202 h 206"/>
                    <a:gd name="T36" fmla="*/ 82 w 156"/>
                    <a:gd name="T37" fmla="*/ 206 h 206"/>
                    <a:gd name="T38" fmla="*/ 76 w 156"/>
                    <a:gd name="T39" fmla="*/ 202 h 206"/>
                    <a:gd name="T40" fmla="*/ 72 w 156"/>
                    <a:gd name="T41" fmla="*/ 190 h 206"/>
                    <a:gd name="T42" fmla="*/ 60 w 156"/>
                    <a:gd name="T43" fmla="*/ 186 h 206"/>
                    <a:gd name="T44" fmla="*/ 42 w 156"/>
                    <a:gd name="T45" fmla="*/ 194 h 206"/>
                    <a:gd name="T46" fmla="*/ 28 w 156"/>
                    <a:gd name="T47" fmla="*/ 186 h 206"/>
                    <a:gd name="T48" fmla="*/ 10 w 156"/>
                    <a:gd name="T49" fmla="*/ 148 h 206"/>
                    <a:gd name="T50" fmla="*/ 4 w 156"/>
                    <a:gd name="T51" fmla="*/ 130 h 206"/>
                    <a:gd name="T52" fmla="*/ 0 w 156"/>
                    <a:gd name="T53" fmla="*/ 118 h 206"/>
                    <a:gd name="T54" fmla="*/ 20 w 156"/>
                    <a:gd name="T55" fmla="*/ 96 h 206"/>
                    <a:gd name="T56" fmla="*/ 32 w 156"/>
                    <a:gd name="T57" fmla="*/ 104 h 206"/>
                    <a:gd name="T58" fmla="*/ 34 w 156"/>
                    <a:gd name="T59" fmla="*/ 80 h 206"/>
                    <a:gd name="T60" fmla="*/ 52 w 156"/>
                    <a:gd name="T61" fmla="*/ 70 h 206"/>
                    <a:gd name="T62" fmla="*/ 54 w 156"/>
                    <a:gd name="T63" fmla="*/ 66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547" name="Freeform 19"/>
                <p:cNvSpPr>
                  <a:spLocks/>
                </p:cNvSpPr>
                <p:nvPr/>
              </p:nvSpPr>
              <p:spPr bwMode="ltGray">
                <a:xfrm>
                  <a:off x="1892" y="572"/>
                  <a:ext cx="47" cy="13"/>
                </a:xfrm>
                <a:custGeom>
                  <a:avLst/>
                  <a:gdLst>
                    <a:gd name="T0" fmla="*/ 4 w 109"/>
                    <a:gd name="T1" fmla="*/ 32 h 38"/>
                    <a:gd name="T2" fmla="*/ 18 w 109"/>
                    <a:gd name="T3" fmla="*/ 10 h 38"/>
                    <a:gd name="T4" fmla="*/ 46 w 109"/>
                    <a:gd name="T5" fmla="*/ 20 h 38"/>
                    <a:gd name="T6" fmla="*/ 72 w 109"/>
                    <a:gd name="T7" fmla="*/ 14 h 38"/>
                    <a:gd name="T8" fmla="*/ 90 w 109"/>
                    <a:gd name="T9" fmla="*/ 0 h 38"/>
                    <a:gd name="T10" fmla="*/ 76 w 109"/>
                    <a:gd name="T11" fmla="*/ 26 h 38"/>
                    <a:gd name="T12" fmla="*/ 60 w 109"/>
                    <a:gd name="T13" fmla="*/ 38 h 38"/>
                    <a:gd name="T14" fmla="*/ 42 w 109"/>
                    <a:gd name="T15" fmla="*/ 32 h 38"/>
                    <a:gd name="T16" fmla="*/ 14 w 109"/>
                    <a:gd name="T17" fmla="*/ 30 h 38"/>
                    <a:gd name="T18" fmla="*/ 4 w 109"/>
                    <a:gd name="T19" fmla="*/ 32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548" name="Freeform 20"/>
                <p:cNvSpPr>
                  <a:spLocks/>
                </p:cNvSpPr>
                <p:nvPr/>
              </p:nvSpPr>
              <p:spPr bwMode="ltGray">
                <a:xfrm>
                  <a:off x="1890" y="588"/>
                  <a:ext cx="32" cy="34"/>
                </a:xfrm>
                <a:custGeom>
                  <a:avLst/>
                  <a:gdLst>
                    <a:gd name="T0" fmla="*/ 8 w 76"/>
                    <a:gd name="T1" fmla="*/ 18 h 104"/>
                    <a:gd name="T2" fmla="*/ 18 w 76"/>
                    <a:gd name="T3" fmla="*/ 0 h 104"/>
                    <a:gd name="T4" fmla="*/ 34 w 76"/>
                    <a:gd name="T5" fmla="*/ 18 h 104"/>
                    <a:gd name="T6" fmla="*/ 62 w 76"/>
                    <a:gd name="T7" fmla="*/ 4 h 104"/>
                    <a:gd name="T8" fmla="*/ 46 w 76"/>
                    <a:gd name="T9" fmla="*/ 34 h 104"/>
                    <a:gd name="T10" fmla="*/ 54 w 76"/>
                    <a:gd name="T11" fmla="*/ 48 h 104"/>
                    <a:gd name="T12" fmla="*/ 58 w 76"/>
                    <a:gd name="T13" fmla="*/ 60 h 104"/>
                    <a:gd name="T14" fmla="*/ 46 w 76"/>
                    <a:gd name="T15" fmla="*/ 74 h 104"/>
                    <a:gd name="T16" fmla="*/ 34 w 76"/>
                    <a:gd name="T17" fmla="*/ 60 h 104"/>
                    <a:gd name="T18" fmla="*/ 22 w 76"/>
                    <a:gd name="T19" fmla="*/ 48 h 104"/>
                    <a:gd name="T20" fmla="*/ 28 w 76"/>
                    <a:gd name="T21" fmla="*/ 68 h 104"/>
                    <a:gd name="T22" fmla="*/ 30 w 76"/>
                    <a:gd name="T23" fmla="*/ 74 h 104"/>
                    <a:gd name="T24" fmla="*/ 20 w 76"/>
                    <a:gd name="T25" fmla="*/ 104 h 104"/>
                    <a:gd name="T26" fmla="*/ 12 w 76"/>
                    <a:gd name="T27" fmla="*/ 102 h 104"/>
                    <a:gd name="T28" fmla="*/ 8 w 76"/>
                    <a:gd name="T29" fmla="*/ 90 h 104"/>
                    <a:gd name="T30" fmla="*/ 0 w 76"/>
                    <a:gd name="T31" fmla="*/ 54 h 104"/>
                    <a:gd name="T32" fmla="*/ 2 w 76"/>
                    <a:gd name="T33" fmla="*/ 30 h 104"/>
                    <a:gd name="T34" fmla="*/ 8 w 76"/>
                    <a:gd name="T35" fmla="*/ 18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549" name="Freeform 21"/>
                <p:cNvSpPr>
                  <a:spLocks/>
                </p:cNvSpPr>
                <p:nvPr/>
              </p:nvSpPr>
              <p:spPr bwMode="ltGray">
                <a:xfrm>
                  <a:off x="1944" y="569"/>
                  <a:ext cx="16" cy="20"/>
                </a:xfrm>
                <a:custGeom>
                  <a:avLst/>
                  <a:gdLst>
                    <a:gd name="T0" fmla="*/ 3 w 37"/>
                    <a:gd name="T1" fmla="*/ 28 h 61"/>
                    <a:gd name="T2" fmla="*/ 13 w 37"/>
                    <a:gd name="T3" fmla="*/ 0 h 61"/>
                    <a:gd name="T4" fmla="*/ 15 w 37"/>
                    <a:gd name="T5" fmla="*/ 28 h 61"/>
                    <a:gd name="T6" fmla="*/ 37 w 37"/>
                    <a:gd name="T7" fmla="*/ 38 h 61"/>
                    <a:gd name="T8" fmla="*/ 19 w 37"/>
                    <a:gd name="T9" fmla="*/ 44 h 61"/>
                    <a:gd name="T10" fmla="*/ 5 w 37"/>
                    <a:gd name="T11" fmla="*/ 58 h 61"/>
                    <a:gd name="T12" fmla="*/ 1 w 37"/>
                    <a:gd name="T13" fmla="*/ 34 h 61"/>
                    <a:gd name="T14" fmla="*/ 3 w 37"/>
                    <a:gd name="T15" fmla="*/ 28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550" name="Freeform 22"/>
                <p:cNvSpPr>
                  <a:spLocks/>
                </p:cNvSpPr>
                <p:nvPr/>
              </p:nvSpPr>
              <p:spPr bwMode="ltGray">
                <a:xfrm>
                  <a:off x="1948" y="600"/>
                  <a:ext cx="20" cy="10"/>
                </a:xfrm>
                <a:custGeom>
                  <a:avLst/>
                  <a:gdLst>
                    <a:gd name="T0" fmla="*/ 7 w 49"/>
                    <a:gd name="T1" fmla="*/ 0 h 29"/>
                    <a:gd name="T2" fmla="*/ 29 w 49"/>
                    <a:gd name="T3" fmla="*/ 0 h 29"/>
                    <a:gd name="T4" fmla="*/ 49 w 49"/>
                    <a:gd name="T5" fmla="*/ 16 h 29"/>
                    <a:gd name="T6" fmla="*/ 35 w 49"/>
                    <a:gd name="T7" fmla="*/ 14 h 29"/>
                    <a:gd name="T8" fmla="*/ 3 w 49"/>
                    <a:gd name="T9" fmla="*/ 16 h 29"/>
                    <a:gd name="T10" fmla="*/ 7 w 49"/>
                    <a:gd name="T11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551" name="Freeform 23"/>
                <p:cNvSpPr>
                  <a:spLocks/>
                </p:cNvSpPr>
                <p:nvPr/>
              </p:nvSpPr>
              <p:spPr bwMode="ltGray">
                <a:xfrm>
                  <a:off x="1969" y="585"/>
                  <a:ext cx="26" cy="17"/>
                </a:xfrm>
                <a:custGeom>
                  <a:avLst/>
                  <a:gdLst>
                    <a:gd name="T0" fmla="*/ 21 w 61"/>
                    <a:gd name="T1" fmla="*/ 38 h 48"/>
                    <a:gd name="T2" fmla="*/ 15 w 61"/>
                    <a:gd name="T3" fmla="*/ 26 h 48"/>
                    <a:gd name="T4" fmla="*/ 3 w 61"/>
                    <a:gd name="T5" fmla="*/ 22 h 48"/>
                    <a:gd name="T6" fmla="*/ 13 w 61"/>
                    <a:gd name="T7" fmla="*/ 8 h 48"/>
                    <a:gd name="T8" fmla="*/ 25 w 61"/>
                    <a:gd name="T9" fmla="*/ 0 h 48"/>
                    <a:gd name="T10" fmla="*/ 49 w 61"/>
                    <a:gd name="T11" fmla="*/ 10 h 48"/>
                    <a:gd name="T12" fmla="*/ 53 w 61"/>
                    <a:gd name="T13" fmla="*/ 20 h 48"/>
                    <a:gd name="T14" fmla="*/ 61 w 61"/>
                    <a:gd name="T15" fmla="*/ 32 h 48"/>
                    <a:gd name="T16" fmla="*/ 41 w 61"/>
                    <a:gd name="T17" fmla="*/ 38 h 48"/>
                    <a:gd name="T18" fmla="*/ 23 w 61"/>
                    <a:gd name="T19" fmla="*/ 44 h 48"/>
                    <a:gd name="T20" fmla="*/ 21 w 61"/>
                    <a:gd name="T21" fmla="*/ 3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552" name="Freeform 24"/>
                <p:cNvSpPr>
                  <a:spLocks/>
                </p:cNvSpPr>
                <p:nvPr/>
              </p:nvSpPr>
              <p:spPr bwMode="ltGray">
                <a:xfrm>
                  <a:off x="1976" y="593"/>
                  <a:ext cx="122" cy="61"/>
                </a:xfrm>
                <a:custGeom>
                  <a:avLst/>
                  <a:gdLst>
                    <a:gd name="T0" fmla="*/ 46 w 286"/>
                    <a:gd name="T1" fmla="*/ 28 h 182"/>
                    <a:gd name="T2" fmla="*/ 36 w 286"/>
                    <a:gd name="T3" fmla="*/ 14 h 182"/>
                    <a:gd name="T4" fmla="*/ 26 w 286"/>
                    <a:gd name="T5" fmla="*/ 30 h 182"/>
                    <a:gd name="T6" fmla="*/ 0 w 286"/>
                    <a:gd name="T7" fmla="*/ 24 h 182"/>
                    <a:gd name="T8" fmla="*/ 10 w 286"/>
                    <a:gd name="T9" fmla="*/ 42 h 182"/>
                    <a:gd name="T10" fmla="*/ 16 w 286"/>
                    <a:gd name="T11" fmla="*/ 62 h 182"/>
                    <a:gd name="T12" fmla="*/ 24 w 286"/>
                    <a:gd name="T13" fmla="*/ 48 h 182"/>
                    <a:gd name="T14" fmla="*/ 30 w 286"/>
                    <a:gd name="T15" fmla="*/ 44 h 182"/>
                    <a:gd name="T16" fmla="*/ 48 w 286"/>
                    <a:gd name="T17" fmla="*/ 56 h 182"/>
                    <a:gd name="T18" fmla="*/ 70 w 286"/>
                    <a:gd name="T19" fmla="*/ 62 h 182"/>
                    <a:gd name="T20" fmla="*/ 88 w 286"/>
                    <a:gd name="T21" fmla="*/ 72 h 182"/>
                    <a:gd name="T22" fmla="*/ 106 w 286"/>
                    <a:gd name="T23" fmla="*/ 102 h 182"/>
                    <a:gd name="T24" fmla="*/ 104 w 286"/>
                    <a:gd name="T25" fmla="*/ 122 h 182"/>
                    <a:gd name="T26" fmla="*/ 98 w 286"/>
                    <a:gd name="T27" fmla="*/ 134 h 182"/>
                    <a:gd name="T28" fmla="*/ 122 w 286"/>
                    <a:gd name="T29" fmla="*/ 128 h 182"/>
                    <a:gd name="T30" fmla="*/ 140 w 286"/>
                    <a:gd name="T31" fmla="*/ 140 h 182"/>
                    <a:gd name="T32" fmla="*/ 168 w 286"/>
                    <a:gd name="T33" fmla="*/ 148 h 182"/>
                    <a:gd name="T34" fmla="*/ 174 w 286"/>
                    <a:gd name="T35" fmla="*/ 146 h 182"/>
                    <a:gd name="T36" fmla="*/ 168 w 286"/>
                    <a:gd name="T37" fmla="*/ 134 h 182"/>
                    <a:gd name="T38" fmla="*/ 178 w 286"/>
                    <a:gd name="T39" fmla="*/ 136 h 182"/>
                    <a:gd name="T40" fmla="*/ 186 w 286"/>
                    <a:gd name="T41" fmla="*/ 118 h 182"/>
                    <a:gd name="T42" fmla="*/ 202 w 286"/>
                    <a:gd name="T43" fmla="*/ 122 h 182"/>
                    <a:gd name="T44" fmla="*/ 214 w 286"/>
                    <a:gd name="T45" fmla="*/ 130 h 182"/>
                    <a:gd name="T46" fmla="*/ 244 w 286"/>
                    <a:gd name="T47" fmla="*/ 168 h 182"/>
                    <a:gd name="T48" fmla="*/ 262 w 286"/>
                    <a:gd name="T49" fmla="*/ 178 h 182"/>
                    <a:gd name="T50" fmla="*/ 284 w 286"/>
                    <a:gd name="T51" fmla="*/ 170 h 182"/>
                    <a:gd name="T52" fmla="*/ 268 w 286"/>
                    <a:gd name="T53" fmla="*/ 160 h 182"/>
                    <a:gd name="T54" fmla="*/ 256 w 286"/>
                    <a:gd name="T55" fmla="*/ 138 h 182"/>
                    <a:gd name="T56" fmla="*/ 250 w 286"/>
                    <a:gd name="T57" fmla="*/ 132 h 182"/>
                    <a:gd name="T58" fmla="*/ 248 w 286"/>
                    <a:gd name="T59" fmla="*/ 122 h 182"/>
                    <a:gd name="T60" fmla="*/ 236 w 286"/>
                    <a:gd name="T61" fmla="*/ 116 h 182"/>
                    <a:gd name="T62" fmla="*/ 240 w 286"/>
                    <a:gd name="T63" fmla="*/ 96 h 182"/>
                    <a:gd name="T64" fmla="*/ 220 w 286"/>
                    <a:gd name="T65" fmla="*/ 86 h 182"/>
                    <a:gd name="T66" fmla="*/ 210 w 286"/>
                    <a:gd name="T67" fmla="*/ 70 h 182"/>
                    <a:gd name="T68" fmla="*/ 190 w 286"/>
                    <a:gd name="T69" fmla="*/ 54 h 182"/>
                    <a:gd name="T70" fmla="*/ 168 w 286"/>
                    <a:gd name="T71" fmla="*/ 38 h 182"/>
                    <a:gd name="T72" fmla="*/ 156 w 286"/>
                    <a:gd name="T73" fmla="*/ 34 h 182"/>
                    <a:gd name="T74" fmla="*/ 120 w 286"/>
                    <a:gd name="T75" fmla="*/ 16 h 182"/>
                    <a:gd name="T76" fmla="*/ 102 w 286"/>
                    <a:gd name="T77" fmla="*/ 4 h 182"/>
                    <a:gd name="T78" fmla="*/ 96 w 286"/>
                    <a:gd name="T79" fmla="*/ 0 h 182"/>
                    <a:gd name="T80" fmla="*/ 70 w 286"/>
                    <a:gd name="T81" fmla="*/ 10 h 182"/>
                    <a:gd name="T82" fmla="*/ 56 w 286"/>
                    <a:gd name="T83" fmla="*/ 32 h 182"/>
                    <a:gd name="T84" fmla="*/ 46 w 286"/>
                    <a:gd name="T85" fmla="*/ 28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553" name="Freeform 25"/>
                <p:cNvSpPr>
                  <a:spLocks/>
                </p:cNvSpPr>
                <p:nvPr/>
              </p:nvSpPr>
              <p:spPr bwMode="ltGray">
                <a:xfrm>
                  <a:off x="2082" y="599"/>
                  <a:ext cx="33" cy="26"/>
                </a:xfrm>
                <a:custGeom>
                  <a:avLst/>
                  <a:gdLst>
                    <a:gd name="T0" fmla="*/ 1 w 78"/>
                    <a:gd name="T1" fmla="*/ 58 h 78"/>
                    <a:gd name="T2" fmla="*/ 27 w 78"/>
                    <a:gd name="T3" fmla="*/ 60 h 78"/>
                    <a:gd name="T4" fmla="*/ 45 w 78"/>
                    <a:gd name="T5" fmla="*/ 48 h 78"/>
                    <a:gd name="T6" fmla="*/ 57 w 78"/>
                    <a:gd name="T7" fmla="*/ 30 h 78"/>
                    <a:gd name="T8" fmla="*/ 43 w 78"/>
                    <a:gd name="T9" fmla="*/ 14 h 78"/>
                    <a:gd name="T10" fmla="*/ 43 w 78"/>
                    <a:gd name="T11" fmla="*/ 4 h 78"/>
                    <a:gd name="T12" fmla="*/ 71 w 78"/>
                    <a:gd name="T13" fmla="*/ 26 h 78"/>
                    <a:gd name="T14" fmla="*/ 67 w 78"/>
                    <a:gd name="T15" fmla="*/ 54 h 78"/>
                    <a:gd name="T16" fmla="*/ 33 w 78"/>
                    <a:gd name="T17" fmla="*/ 78 h 78"/>
                    <a:gd name="T18" fmla="*/ 9 w 78"/>
                    <a:gd name="T19" fmla="*/ 66 h 78"/>
                    <a:gd name="T20" fmla="*/ 3 w 78"/>
                    <a:gd name="T21" fmla="*/ 62 h 78"/>
                    <a:gd name="T22" fmla="*/ 1 w 78"/>
                    <a:gd name="T23" fmla="*/ 5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554" name="Freeform 26"/>
                <p:cNvSpPr>
                  <a:spLocks/>
                </p:cNvSpPr>
                <p:nvPr/>
              </p:nvSpPr>
              <p:spPr bwMode="ltGray">
                <a:xfrm>
                  <a:off x="2152" y="544"/>
                  <a:ext cx="8" cy="6"/>
                </a:xfrm>
                <a:custGeom>
                  <a:avLst/>
                  <a:gdLst>
                    <a:gd name="T0" fmla="*/ 3 w 17"/>
                    <a:gd name="T1" fmla="*/ 4 h 18"/>
                    <a:gd name="T2" fmla="*/ 3 w 17"/>
                    <a:gd name="T3" fmla="*/ 14 h 18"/>
                    <a:gd name="T4" fmla="*/ 3 w 17"/>
                    <a:gd name="T5" fmla="*/ 4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555" name="Freeform 27"/>
                <p:cNvSpPr>
                  <a:spLocks/>
                </p:cNvSpPr>
                <p:nvPr/>
              </p:nvSpPr>
              <p:spPr bwMode="ltGray">
                <a:xfrm>
                  <a:off x="2194" y="584"/>
                  <a:ext cx="11" cy="8"/>
                </a:xfrm>
                <a:custGeom>
                  <a:avLst/>
                  <a:gdLst>
                    <a:gd name="T0" fmla="*/ 8 w 26"/>
                    <a:gd name="T1" fmla="*/ 14 h 22"/>
                    <a:gd name="T2" fmla="*/ 14 w 26"/>
                    <a:gd name="T3" fmla="*/ 0 h 22"/>
                    <a:gd name="T4" fmla="*/ 14 w 26"/>
                    <a:gd name="T5" fmla="*/ 22 h 22"/>
                    <a:gd name="T6" fmla="*/ 8 w 26"/>
                    <a:gd name="T7" fmla="*/ 14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556" name="Freeform 28"/>
                <p:cNvSpPr>
                  <a:spLocks/>
                </p:cNvSpPr>
                <p:nvPr/>
              </p:nvSpPr>
              <p:spPr bwMode="ltGray">
                <a:xfrm>
                  <a:off x="2059" y="494"/>
                  <a:ext cx="8" cy="5"/>
                </a:xfrm>
                <a:custGeom>
                  <a:avLst/>
                  <a:gdLst>
                    <a:gd name="T0" fmla="*/ 7 w 20"/>
                    <a:gd name="T1" fmla="*/ 12 h 15"/>
                    <a:gd name="T2" fmla="*/ 17 w 20"/>
                    <a:gd name="T3" fmla="*/ 2 h 15"/>
                    <a:gd name="T4" fmla="*/ 9 w 20"/>
                    <a:gd name="T5" fmla="*/ 12 h 15"/>
                    <a:gd name="T6" fmla="*/ 7 w 20"/>
                    <a:gd name="T7" fmla="*/ 12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557" name="Freeform 29"/>
                <p:cNvSpPr>
                  <a:spLocks/>
                </p:cNvSpPr>
                <p:nvPr/>
              </p:nvSpPr>
              <p:spPr bwMode="ltGray">
                <a:xfrm>
                  <a:off x="1988" y="536"/>
                  <a:ext cx="8" cy="5"/>
                </a:xfrm>
                <a:custGeom>
                  <a:avLst/>
                  <a:gdLst>
                    <a:gd name="T0" fmla="*/ 7 w 20"/>
                    <a:gd name="T1" fmla="*/ 12 h 15"/>
                    <a:gd name="T2" fmla="*/ 15 w 20"/>
                    <a:gd name="T3" fmla="*/ 2 h 15"/>
                    <a:gd name="T4" fmla="*/ 15 w 20"/>
                    <a:gd name="T5" fmla="*/ 14 h 15"/>
                    <a:gd name="T6" fmla="*/ 7 w 20"/>
                    <a:gd name="T7" fmla="*/ 12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558" name="Freeform 30"/>
                <p:cNvSpPr>
                  <a:spLocks/>
                </p:cNvSpPr>
                <p:nvPr/>
              </p:nvSpPr>
              <p:spPr bwMode="ltGray">
                <a:xfrm>
                  <a:off x="1910" y="523"/>
                  <a:ext cx="34" cy="27"/>
                </a:xfrm>
                <a:custGeom>
                  <a:avLst/>
                  <a:gdLst>
                    <a:gd name="T0" fmla="*/ 0 w 80"/>
                    <a:gd name="T1" fmla="*/ 50 h 80"/>
                    <a:gd name="T2" fmla="*/ 14 w 80"/>
                    <a:gd name="T3" fmla="*/ 24 h 80"/>
                    <a:gd name="T4" fmla="*/ 26 w 80"/>
                    <a:gd name="T5" fmla="*/ 20 h 80"/>
                    <a:gd name="T6" fmla="*/ 48 w 80"/>
                    <a:gd name="T7" fmla="*/ 18 h 80"/>
                    <a:gd name="T8" fmla="*/ 58 w 80"/>
                    <a:gd name="T9" fmla="*/ 0 h 80"/>
                    <a:gd name="T10" fmla="*/ 80 w 80"/>
                    <a:gd name="T11" fmla="*/ 40 h 80"/>
                    <a:gd name="T12" fmla="*/ 70 w 80"/>
                    <a:gd name="T13" fmla="*/ 56 h 80"/>
                    <a:gd name="T14" fmla="*/ 54 w 80"/>
                    <a:gd name="T15" fmla="*/ 62 h 80"/>
                    <a:gd name="T16" fmla="*/ 48 w 80"/>
                    <a:gd name="T17" fmla="*/ 80 h 80"/>
                    <a:gd name="T18" fmla="*/ 32 w 80"/>
                    <a:gd name="T19" fmla="*/ 68 h 80"/>
                    <a:gd name="T20" fmla="*/ 38 w 80"/>
                    <a:gd name="T21" fmla="*/ 52 h 80"/>
                    <a:gd name="T22" fmla="*/ 30 w 80"/>
                    <a:gd name="T23" fmla="*/ 28 h 80"/>
                    <a:gd name="T24" fmla="*/ 20 w 80"/>
                    <a:gd name="T25" fmla="*/ 48 h 80"/>
                    <a:gd name="T26" fmla="*/ 8 w 80"/>
                    <a:gd name="T27" fmla="*/ 56 h 80"/>
                    <a:gd name="T28" fmla="*/ 0 w 80"/>
                    <a:gd name="T29" fmla="*/ 5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559" name="Freeform 31"/>
                <p:cNvSpPr>
                  <a:spLocks/>
                </p:cNvSpPr>
                <p:nvPr/>
              </p:nvSpPr>
              <p:spPr bwMode="ltGray">
                <a:xfrm>
                  <a:off x="1899" y="466"/>
                  <a:ext cx="40" cy="58"/>
                </a:xfrm>
                <a:custGeom>
                  <a:avLst/>
                  <a:gdLst>
                    <a:gd name="T0" fmla="*/ 14 w 94"/>
                    <a:gd name="T1" fmla="*/ 96 h 174"/>
                    <a:gd name="T2" fmla="*/ 26 w 94"/>
                    <a:gd name="T3" fmla="*/ 128 h 174"/>
                    <a:gd name="T4" fmla="*/ 32 w 94"/>
                    <a:gd name="T5" fmla="*/ 108 h 174"/>
                    <a:gd name="T6" fmla="*/ 52 w 94"/>
                    <a:gd name="T7" fmla="*/ 100 h 174"/>
                    <a:gd name="T8" fmla="*/ 46 w 94"/>
                    <a:gd name="T9" fmla="*/ 124 h 174"/>
                    <a:gd name="T10" fmla="*/ 66 w 94"/>
                    <a:gd name="T11" fmla="*/ 126 h 174"/>
                    <a:gd name="T12" fmla="*/ 76 w 94"/>
                    <a:gd name="T13" fmla="*/ 142 h 174"/>
                    <a:gd name="T14" fmla="*/ 58 w 94"/>
                    <a:gd name="T15" fmla="*/ 148 h 174"/>
                    <a:gd name="T16" fmla="*/ 74 w 94"/>
                    <a:gd name="T17" fmla="*/ 174 h 174"/>
                    <a:gd name="T18" fmla="*/ 84 w 94"/>
                    <a:gd name="T19" fmla="*/ 154 h 174"/>
                    <a:gd name="T20" fmla="*/ 82 w 94"/>
                    <a:gd name="T21" fmla="*/ 112 h 174"/>
                    <a:gd name="T22" fmla="*/ 60 w 94"/>
                    <a:gd name="T23" fmla="*/ 106 h 174"/>
                    <a:gd name="T24" fmla="*/ 50 w 94"/>
                    <a:gd name="T25" fmla="*/ 82 h 174"/>
                    <a:gd name="T26" fmla="*/ 34 w 94"/>
                    <a:gd name="T27" fmla="*/ 82 h 174"/>
                    <a:gd name="T28" fmla="*/ 30 w 94"/>
                    <a:gd name="T29" fmla="*/ 70 h 174"/>
                    <a:gd name="T30" fmla="*/ 42 w 94"/>
                    <a:gd name="T31" fmla="*/ 42 h 174"/>
                    <a:gd name="T32" fmla="*/ 30 w 94"/>
                    <a:gd name="T33" fmla="*/ 0 h 174"/>
                    <a:gd name="T34" fmla="*/ 18 w 94"/>
                    <a:gd name="T35" fmla="*/ 22 h 174"/>
                    <a:gd name="T36" fmla="*/ 4 w 94"/>
                    <a:gd name="T37" fmla="*/ 46 h 174"/>
                    <a:gd name="T38" fmla="*/ 14 w 94"/>
                    <a:gd name="T39" fmla="*/ 76 h 174"/>
                    <a:gd name="T40" fmla="*/ 14 w 94"/>
                    <a:gd name="T41" fmla="*/ 96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560" name="Freeform 32"/>
                <p:cNvSpPr>
                  <a:spLocks/>
                </p:cNvSpPr>
                <p:nvPr/>
              </p:nvSpPr>
              <p:spPr bwMode="ltGray">
                <a:xfrm>
                  <a:off x="1909" y="508"/>
                  <a:ext cx="14" cy="17"/>
                </a:xfrm>
                <a:custGeom>
                  <a:avLst/>
                  <a:gdLst>
                    <a:gd name="T0" fmla="*/ 6 w 32"/>
                    <a:gd name="T1" fmla="*/ 24 h 50"/>
                    <a:gd name="T2" fmla="*/ 12 w 32"/>
                    <a:gd name="T3" fmla="*/ 0 h 50"/>
                    <a:gd name="T4" fmla="*/ 20 w 32"/>
                    <a:gd name="T5" fmla="*/ 16 h 50"/>
                    <a:gd name="T6" fmla="*/ 22 w 32"/>
                    <a:gd name="T7" fmla="*/ 24 h 50"/>
                    <a:gd name="T8" fmla="*/ 28 w 32"/>
                    <a:gd name="T9" fmla="*/ 26 h 50"/>
                    <a:gd name="T10" fmla="*/ 32 w 32"/>
                    <a:gd name="T11" fmla="*/ 38 h 50"/>
                    <a:gd name="T12" fmla="*/ 18 w 32"/>
                    <a:gd name="T13" fmla="*/ 50 h 50"/>
                    <a:gd name="T14" fmla="*/ 6 w 32"/>
                    <a:gd name="T15" fmla="*/ 24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561" name="Freeform 33"/>
                <p:cNvSpPr>
                  <a:spLocks/>
                </p:cNvSpPr>
                <p:nvPr/>
              </p:nvSpPr>
              <p:spPr bwMode="ltGray">
                <a:xfrm>
                  <a:off x="1881" y="512"/>
                  <a:ext cx="19" cy="17"/>
                </a:xfrm>
                <a:custGeom>
                  <a:avLst/>
                  <a:gdLst>
                    <a:gd name="T0" fmla="*/ 0 w 43"/>
                    <a:gd name="T1" fmla="*/ 44 h 50"/>
                    <a:gd name="T2" fmla="*/ 22 w 43"/>
                    <a:gd name="T3" fmla="*/ 20 h 50"/>
                    <a:gd name="T4" fmla="*/ 36 w 43"/>
                    <a:gd name="T5" fmla="*/ 0 h 50"/>
                    <a:gd name="T6" fmla="*/ 24 w 43"/>
                    <a:gd name="T7" fmla="*/ 28 h 50"/>
                    <a:gd name="T8" fmla="*/ 2 w 43"/>
                    <a:gd name="T9" fmla="*/ 50 h 50"/>
                    <a:gd name="T10" fmla="*/ 0 w 43"/>
                    <a:gd name="T11" fmla="*/ 44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562" name="Freeform 34"/>
                <p:cNvSpPr>
                  <a:spLocks/>
                </p:cNvSpPr>
                <p:nvPr/>
              </p:nvSpPr>
              <p:spPr bwMode="ltGray">
                <a:xfrm>
                  <a:off x="2930" y="489"/>
                  <a:ext cx="299" cy="179"/>
                </a:xfrm>
                <a:custGeom>
                  <a:avLst/>
                  <a:gdLst>
                    <a:gd name="T0" fmla="*/ 21 w 471"/>
                    <a:gd name="T1" fmla="*/ 280 h 281"/>
                    <a:gd name="T2" fmla="*/ 24 w 471"/>
                    <a:gd name="T3" fmla="*/ 250 h 281"/>
                    <a:gd name="T4" fmla="*/ 22 w 471"/>
                    <a:gd name="T5" fmla="*/ 245 h 281"/>
                    <a:gd name="T6" fmla="*/ 16 w 471"/>
                    <a:gd name="T7" fmla="*/ 218 h 281"/>
                    <a:gd name="T8" fmla="*/ 4 w 471"/>
                    <a:gd name="T9" fmla="*/ 215 h 281"/>
                    <a:gd name="T10" fmla="*/ 0 w 471"/>
                    <a:gd name="T11" fmla="*/ 191 h 281"/>
                    <a:gd name="T12" fmla="*/ 12 w 471"/>
                    <a:gd name="T13" fmla="*/ 180 h 281"/>
                    <a:gd name="T14" fmla="*/ 6 w 471"/>
                    <a:gd name="T15" fmla="*/ 165 h 281"/>
                    <a:gd name="T16" fmla="*/ 2 w 471"/>
                    <a:gd name="T17" fmla="*/ 160 h 281"/>
                    <a:gd name="T18" fmla="*/ 28 w 471"/>
                    <a:gd name="T19" fmla="*/ 120 h 281"/>
                    <a:gd name="T20" fmla="*/ 44 w 471"/>
                    <a:gd name="T21" fmla="*/ 96 h 281"/>
                    <a:gd name="T22" fmla="*/ 42 w 471"/>
                    <a:gd name="T23" fmla="*/ 70 h 281"/>
                    <a:gd name="T24" fmla="*/ 24 w 471"/>
                    <a:gd name="T25" fmla="*/ 43 h 281"/>
                    <a:gd name="T26" fmla="*/ 20 w 471"/>
                    <a:gd name="T27" fmla="*/ 32 h 281"/>
                    <a:gd name="T28" fmla="*/ 26 w 471"/>
                    <a:gd name="T29" fmla="*/ 36 h 281"/>
                    <a:gd name="T30" fmla="*/ 48 w 471"/>
                    <a:gd name="T31" fmla="*/ 35 h 281"/>
                    <a:gd name="T32" fmla="*/ 64 w 471"/>
                    <a:gd name="T33" fmla="*/ 11 h 281"/>
                    <a:gd name="T34" fmla="*/ 82 w 471"/>
                    <a:gd name="T35" fmla="*/ 0 h 281"/>
                    <a:gd name="T36" fmla="*/ 88 w 471"/>
                    <a:gd name="T37" fmla="*/ 2 h 281"/>
                    <a:gd name="T38" fmla="*/ 92 w 471"/>
                    <a:gd name="T39" fmla="*/ 9 h 281"/>
                    <a:gd name="T40" fmla="*/ 98 w 471"/>
                    <a:gd name="T41" fmla="*/ 5 h 281"/>
                    <a:gd name="T42" fmla="*/ 110 w 471"/>
                    <a:gd name="T43" fmla="*/ 8 h 281"/>
                    <a:gd name="T44" fmla="*/ 116 w 471"/>
                    <a:gd name="T45" fmla="*/ 9 h 281"/>
                    <a:gd name="T46" fmla="*/ 141 w 471"/>
                    <a:gd name="T47" fmla="*/ 14 h 281"/>
                    <a:gd name="T48" fmla="*/ 155 w 471"/>
                    <a:gd name="T49" fmla="*/ 24 h 281"/>
                    <a:gd name="T50" fmla="*/ 167 w 471"/>
                    <a:gd name="T51" fmla="*/ 17 h 281"/>
                    <a:gd name="T52" fmla="*/ 173 w 471"/>
                    <a:gd name="T53" fmla="*/ 14 h 281"/>
                    <a:gd name="T54" fmla="*/ 195 w 471"/>
                    <a:gd name="T55" fmla="*/ 14 h 281"/>
                    <a:gd name="T56" fmla="*/ 211 w 471"/>
                    <a:gd name="T57" fmla="*/ 32 h 281"/>
                    <a:gd name="T58" fmla="*/ 231 w 471"/>
                    <a:gd name="T59" fmla="*/ 59 h 281"/>
                    <a:gd name="T60" fmla="*/ 245 w 471"/>
                    <a:gd name="T61" fmla="*/ 70 h 281"/>
                    <a:gd name="T62" fmla="*/ 257 w 471"/>
                    <a:gd name="T63" fmla="*/ 68 h 281"/>
                    <a:gd name="T64" fmla="*/ 270 w 471"/>
                    <a:gd name="T65" fmla="*/ 65 h 281"/>
                    <a:gd name="T66" fmla="*/ 290 w 471"/>
                    <a:gd name="T67" fmla="*/ 71 h 281"/>
                    <a:gd name="T68" fmla="*/ 300 w 471"/>
                    <a:gd name="T69" fmla="*/ 81 h 281"/>
                    <a:gd name="T70" fmla="*/ 308 w 471"/>
                    <a:gd name="T71" fmla="*/ 90 h 281"/>
                    <a:gd name="T72" fmla="*/ 318 w 471"/>
                    <a:gd name="T73" fmla="*/ 111 h 281"/>
                    <a:gd name="T74" fmla="*/ 322 w 471"/>
                    <a:gd name="T75" fmla="*/ 120 h 281"/>
                    <a:gd name="T76" fmla="*/ 324 w 471"/>
                    <a:gd name="T77" fmla="*/ 125 h 281"/>
                    <a:gd name="T78" fmla="*/ 310 w 471"/>
                    <a:gd name="T79" fmla="*/ 142 h 281"/>
                    <a:gd name="T80" fmla="*/ 322 w 471"/>
                    <a:gd name="T81" fmla="*/ 141 h 281"/>
                    <a:gd name="T82" fmla="*/ 342 w 471"/>
                    <a:gd name="T83" fmla="*/ 155 h 281"/>
                    <a:gd name="T84" fmla="*/ 364 w 471"/>
                    <a:gd name="T85" fmla="*/ 157 h 281"/>
                    <a:gd name="T86" fmla="*/ 380 w 471"/>
                    <a:gd name="T87" fmla="*/ 168 h 281"/>
                    <a:gd name="T88" fmla="*/ 382 w 471"/>
                    <a:gd name="T89" fmla="*/ 172 h 281"/>
                    <a:gd name="T90" fmla="*/ 382 w 471"/>
                    <a:gd name="T91" fmla="*/ 176 h 281"/>
                    <a:gd name="T92" fmla="*/ 394 w 471"/>
                    <a:gd name="T93" fmla="*/ 172 h 281"/>
                    <a:gd name="T94" fmla="*/ 400 w 471"/>
                    <a:gd name="T95" fmla="*/ 171 h 281"/>
                    <a:gd name="T96" fmla="*/ 439 w 471"/>
                    <a:gd name="T97" fmla="*/ 185 h 281"/>
                    <a:gd name="T98" fmla="*/ 447 w 471"/>
                    <a:gd name="T99" fmla="*/ 199 h 281"/>
                    <a:gd name="T100" fmla="*/ 465 w 471"/>
                    <a:gd name="T101" fmla="*/ 201 h 281"/>
                    <a:gd name="T102" fmla="*/ 471 w 471"/>
                    <a:gd name="T103" fmla="*/ 215 h 281"/>
                    <a:gd name="T104" fmla="*/ 451 w 471"/>
                    <a:gd name="T105" fmla="*/ 258 h 281"/>
                    <a:gd name="T106" fmla="*/ 435 w 471"/>
                    <a:gd name="T107" fmla="*/ 281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563" name="Freeform 35"/>
                <p:cNvSpPr>
                  <a:spLocks/>
                </p:cNvSpPr>
                <p:nvPr/>
              </p:nvSpPr>
              <p:spPr bwMode="ltGray">
                <a:xfrm>
                  <a:off x="2534" y="242"/>
                  <a:ext cx="420" cy="283"/>
                </a:xfrm>
                <a:custGeom>
                  <a:avLst/>
                  <a:gdLst>
                    <a:gd name="T0" fmla="*/ 406 w 984"/>
                    <a:gd name="T1" fmla="*/ 6 h 844"/>
                    <a:gd name="T2" fmla="*/ 502 w 984"/>
                    <a:gd name="T3" fmla="*/ 34 h 844"/>
                    <a:gd name="T4" fmla="*/ 550 w 984"/>
                    <a:gd name="T5" fmla="*/ 38 h 844"/>
                    <a:gd name="T6" fmla="*/ 578 w 984"/>
                    <a:gd name="T7" fmla="*/ 130 h 844"/>
                    <a:gd name="T8" fmla="*/ 586 w 984"/>
                    <a:gd name="T9" fmla="*/ 90 h 844"/>
                    <a:gd name="T10" fmla="*/ 606 w 984"/>
                    <a:gd name="T11" fmla="*/ 70 h 844"/>
                    <a:gd name="T12" fmla="*/ 642 w 984"/>
                    <a:gd name="T13" fmla="*/ 126 h 844"/>
                    <a:gd name="T14" fmla="*/ 682 w 984"/>
                    <a:gd name="T15" fmla="*/ 98 h 844"/>
                    <a:gd name="T16" fmla="*/ 706 w 984"/>
                    <a:gd name="T17" fmla="*/ 86 h 844"/>
                    <a:gd name="T18" fmla="*/ 762 w 984"/>
                    <a:gd name="T19" fmla="*/ 2 h 844"/>
                    <a:gd name="T20" fmla="*/ 798 w 984"/>
                    <a:gd name="T21" fmla="*/ 70 h 844"/>
                    <a:gd name="T22" fmla="*/ 798 w 984"/>
                    <a:gd name="T23" fmla="*/ 130 h 844"/>
                    <a:gd name="T24" fmla="*/ 790 w 984"/>
                    <a:gd name="T25" fmla="*/ 158 h 844"/>
                    <a:gd name="T26" fmla="*/ 766 w 984"/>
                    <a:gd name="T27" fmla="*/ 162 h 844"/>
                    <a:gd name="T28" fmla="*/ 762 w 984"/>
                    <a:gd name="T29" fmla="*/ 186 h 844"/>
                    <a:gd name="T30" fmla="*/ 802 w 984"/>
                    <a:gd name="T31" fmla="*/ 226 h 844"/>
                    <a:gd name="T32" fmla="*/ 786 w 984"/>
                    <a:gd name="T33" fmla="*/ 322 h 844"/>
                    <a:gd name="T34" fmla="*/ 830 w 984"/>
                    <a:gd name="T35" fmla="*/ 414 h 844"/>
                    <a:gd name="T36" fmla="*/ 854 w 984"/>
                    <a:gd name="T37" fmla="*/ 450 h 844"/>
                    <a:gd name="T38" fmla="*/ 830 w 984"/>
                    <a:gd name="T39" fmla="*/ 450 h 844"/>
                    <a:gd name="T40" fmla="*/ 746 w 984"/>
                    <a:gd name="T41" fmla="*/ 378 h 844"/>
                    <a:gd name="T42" fmla="*/ 678 w 984"/>
                    <a:gd name="T43" fmla="*/ 402 h 844"/>
                    <a:gd name="T44" fmla="*/ 590 w 984"/>
                    <a:gd name="T45" fmla="*/ 442 h 844"/>
                    <a:gd name="T46" fmla="*/ 642 w 984"/>
                    <a:gd name="T47" fmla="*/ 578 h 844"/>
                    <a:gd name="T48" fmla="*/ 710 w 984"/>
                    <a:gd name="T49" fmla="*/ 610 h 844"/>
                    <a:gd name="T50" fmla="*/ 738 w 984"/>
                    <a:gd name="T51" fmla="*/ 550 h 844"/>
                    <a:gd name="T52" fmla="*/ 774 w 984"/>
                    <a:gd name="T53" fmla="*/ 570 h 844"/>
                    <a:gd name="T54" fmla="*/ 766 w 984"/>
                    <a:gd name="T55" fmla="*/ 630 h 844"/>
                    <a:gd name="T56" fmla="*/ 802 w 984"/>
                    <a:gd name="T57" fmla="*/ 670 h 844"/>
                    <a:gd name="T58" fmla="*/ 838 w 984"/>
                    <a:gd name="T59" fmla="*/ 658 h 844"/>
                    <a:gd name="T60" fmla="*/ 922 w 984"/>
                    <a:gd name="T61" fmla="*/ 806 h 844"/>
                    <a:gd name="T62" fmla="*/ 942 w 984"/>
                    <a:gd name="T63" fmla="*/ 826 h 844"/>
                    <a:gd name="T64" fmla="*/ 874 w 984"/>
                    <a:gd name="T65" fmla="*/ 810 h 844"/>
                    <a:gd name="T66" fmla="*/ 830 w 984"/>
                    <a:gd name="T67" fmla="*/ 758 h 844"/>
                    <a:gd name="T68" fmla="*/ 778 w 984"/>
                    <a:gd name="T69" fmla="*/ 710 h 844"/>
                    <a:gd name="T70" fmla="*/ 702 w 984"/>
                    <a:gd name="T71" fmla="*/ 662 h 844"/>
                    <a:gd name="T72" fmla="*/ 614 w 984"/>
                    <a:gd name="T73" fmla="*/ 646 h 844"/>
                    <a:gd name="T74" fmla="*/ 506 w 984"/>
                    <a:gd name="T75" fmla="*/ 594 h 844"/>
                    <a:gd name="T76" fmla="*/ 462 w 984"/>
                    <a:gd name="T77" fmla="*/ 506 h 844"/>
                    <a:gd name="T78" fmla="*/ 430 w 984"/>
                    <a:gd name="T79" fmla="*/ 462 h 844"/>
                    <a:gd name="T80" fmla="*/ 382 w 984"/>
                    <a:gd name="T81" fmla="*/ 430 h 844"/>
                    <a:gd name="T82" fmla="*/ 342 w 984"/>
                    <a:gd name="T83" fmla="*/ 370 h 844"/>
                    <a:gd name="T84" fmla="*/ 354 w 984"/>
                    <a:gd name="T85" fmla="*/ 414 h 844"/>
                    <a:gd name="T86" fmla="*/ 418 w 984"/>
                    <a:gd name="T87" fmla="*/ 494 h 844"/>
                    <a:gd name="T88" fmla="*/ 422 w 984"/>
                    <a:gd name="T89" fmla="*/ 526 h 844"/>
                    <a:gd name="T90" fmla="*/ 394 w 984"/>
                    <a:gd name="T91" fmla="*/ 498 h 844"/>
                    <a:gd name="T92" fmla="*/ 354 w 984"/>
                    <a:gd name="T93" fmla="*/ 466 h 844"/>
                    <a:gd name="T94" fmla="*/ 314 w 984"/>
                    <a:gd name="T95" fmla="*/ 402 h 844"/>
                    <a:gd name="T96" fmla="*/ 266 w 984"/>
                    <a:gd name="T97" fmla="*/ 346 h 844"/>
                    <a:gd name="T98" fmla="*/ 210 w 984"/>
                    <a:gd name="T99" fmla="*/ 314 h 844"/>
                    <a:gd name="T100" fmla="*/ 154 w 984"/>
                    <a:gd name="T101" fmla="*/ 238 h 844"/>
                    <a:gd name="T102" fmla="*/ 66 w 984"/>
                    <a:gd name="T103" fmla="*/ 66 h 844"/>
                    <a:gd name="T104" fmla="*/ 34 w 984"/>
                    <a:gd name="T105" fmla="*/ 38 h 844"/>
                    <a:gd name="T106" fmla="*/ 46 w 984"/>
                    <a:gd name="T107" fmla="*/ 22 h 844"/>
                    <a:gd name="T108" fmla="*/ 102 w 984"/>
                    <a:gd name="T109" fmla="*/ 70 h 8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564" name="Freeform 36"/>
                <p:cNvSpPr>
                  <a:spLocks/>
                </p:cNvSpPr>
                <p:nvPr/>
              </p:nvSpPr>
              <p:spPr bwMode="ltGray">
                <a:xfrm>
                  <a:off x="2405" y="445"/>
                  <a:ext cx="15" cy="16"/>
                </a:xfrm>
                <a:custGeom>
                  <a:avLst/>
                  <a:gdLst>
                    <a:gd name="T0" fmla="*/ 6 w 36"/>
                    <a:gd name="T1" fmla="*/ 28 h 48"/>
                    <a:gd name="T2" fmla="*/ 10 w 36"/>
                    <a:gd name="T3" fmla="*/ 48 h 48"/>
                    <a:gd name="T4" fmla="*/ 6 w 36"/>
                    <a:gd name="T5" fmla="*/ 2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565" name="Freeform 37"/>
                <p:cNvSpPr>
                  <a:spLocks/>
                </p:cNvSpPr>
                <p:nvPr/>
              </p:nvSpPr>
              <p:spPr bwMode="ltGray">
                <a:xfrm>
                  <a:off x="2393" y="439"/>
                  <a:ext cx="16" cy="12"/>
                </a:xfrm>
                <a:custGeom>
                  <a:avLst/>
                  <a:gdLst>
                    <a:gd name="T0" fmla="*/ 0 w 36"/>
                    <a:gd name="T1" fmla="*/ 5 h 37"/>
                    <a:gd name="T2" fmla="*/ 12 w 36"/>
                    <a:gd name="T3" fmla="*/ 1 h 37"/>
                    <a:gd name="T4" fmla="*/ 36 w 36"/>
                    <a:gd name="T5" fmla="*/ 17 h 37"/>
                    <a:gd name="T6" fmla="*/ 8 w 36"/>
                    <a:gd name="T7" fmla="*/ 17 h 37"/>
                    <a:gd name="T8" fmla="*/ 0 w 36"/>
                    <a:gd name="T9" fmla="*/ 5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566" name="Freeform 38"/>
                <p:cNvSpPr>
                  <a:spLocks/>
                </p:cNvSpPr>
                <p:nvPr/>
              </p:nvSpPr>
              <p:spPr bwMode="ltGray">
                <a:xfrm>
                  <a:off x="2878" y="406"/>
                  <a:ext cx="73" cy="33"/>
                </a:xfrm>
                <a:custGeom>
                  <a:avLst/>
                  <a:gdLst>
                    <a:gd name="T0" fmla="*/ 0 w 170"/>
                    <a:gd name="T1" fmla="*/ 49 h 96"/>
                    <a:gd name="T2" fmla="*/ 28 w 170"/>
                    <a:gd name="T3" fmla="*/ 25 h 96"/>
                    <a:gd name="T4" fmla="*/ 56 w 170"/>
                    <a:gd name="T5" fmla="*/ 21 h 96"/>
                    <a:gd name="T6" fmla="*/ 80 w 170"/>
                    <a:gd name="T7" fmla="*/ 9 h 96"/>
                    <a:gd name="T8" fmla="*/ 64 w 170"/>
                    <a:gd name="T9" fmla="*/ 25 h 96"/>
                    <a:gd name="T10" fmla="*/ 124 w 170"/>
                    <a:gd name="T11" fmla="*/ 49 h 96"/>
                    <a:gd name="T12" fmla="*/ 160 w 170"/>
                    <a:gd name="T13" fmla="*/ 65 h 96"/>
                    <a:gd name="T14" fmla="*/ 116 w 170"/>
                    <a:gd name="T15" fmla="*/ 77 h 96"/>
                    <a:gd name="T16" fmla="*/ 88 w 170"/>
                    <a:gd name="T17" fmla="*/ 57 h 96"/>
                    <a:gd name="T18" fmla="*/ 76 w 170"/>
                    <a:gd name="T19" fmla="*/ 53 h 96"/>
                    <a:gd name="T20" fmla="*/ 24 w 170"/>
                    <a:gd name="T21" fmla="*/ 41 h 96"/>
                    <a:gd name="T22" fmla="*/ 0 w 170"/>
                    <a:gd name="T23" fmla="*/ 4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567" name="Freeform 39"/>
                <p:cNvSpPr>
                  <a:spLocks/>
                </p:cNvSpPr>
                <p:nvPr/>
              </p:nvSpPr>
              <p:spPr bwMode="ltGray">
                <a:xfrm>
                  <a:off x="2955" y="433"/>
                  <a:ext cx="59" cy="15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4 h 44"/>
                    <a:gd name="T4" fmla="*/ 88 w 138"/>
                    <a:gd name="T5" fmla="*/ 24 h 44"/>
                    <a:gd name="T6" fmla="*/ 112 w 138"/>
                    <a:gd name="T7" fmla="*/ 20 h 44"/>
                    <a:gd name="T8" fmla="*/ 108 w 138"/>
                    <a:gd name="T9" fmla="*/ 44 h 44"/>
                    <a:gd name="T10" fmla="*/ 64 w 138"/>
                    <a:gd name="T11" fmla="*/ 40 h 44"/>
                    <a:gd name="T12" fmla="*/ 0 w 138"/>
                    <a:gd name="T13" fmla="*/ 36 h 44"/>
                    <a:gd name="T14" fmla="*/ 28 w 138"/>
                    <a:gd name="T15" fmla="*/ 20 h 44"/>
                    <a:gd name="T16" fmla="*/ 0 w 138"/>
                    <a:gd name="T17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568" name="Freeform 40"/>
                <p:cNvSpPr>
                  <a:spLocks/>
                </p:cNvSpPr>
                <p:nvPr/>
              </p:nvSpPr>
              <p:spPr bwMode="ltGray">
                <a:xfrm>
                  <a:off x="2924" y="441"/>
                  <a:ext cx="24" cy="14"/>
                </a:xfrm>
                <a:custGeom>
                  <a:avLst/>
                  <a:gdLst>
                    <a:gd name="T0" fmla="*/ 17 w 57"/>
                    <a:gd name="T1" fmla="*/ 25 h 42"/>
                    <a:gd name="T2" fmla="*/ 37 w 57"/>
                    <a:gd name="T3" fmla="*/ 13 h 42"/>
                    <a:gd name="T4" fmla="*/ 17 w 57"/>
                    <a:gd name="T5" fmla="*/ 25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569" name="Freeform 41"/>
                <p:cNvSpPr>
                  <a:spLocks/>
                </p:cNvSpPr>
                <p:nvPr/>
              </p:nvSpPr>
              <p:spPr bwMode="ltGray">
                <a:xfrm>
                  <a:off x="2908" y="398"/>
                  <a:ext cx="16" cy="18"/>
                </a:xfrm>
                <a:custGeom>
                  <a:avLst/>
                  <a:gdLst>
                    <a:gd name="T0" fmla="*/ 19 w 39"/>
                    <a:gd name="T1" fmla="*/ 32 h 52"/>
                    <a:gd name="T2" fmla="*/ 19 w 39"/>
                    <a:gd name="T3" fmla="*/ 0 h 52"/>
                    <a:gd name="T4" fmla="*/ 19 w 39"/>
                    <a:gd name="T5" fmla="*/ 3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570" name="Freeform 42"/>
                <p:cNvSpPr>
                  <a:spLocks/>
                </p:cNvSpPr>
                <p:nvPr/>
              </p:nvSpPr>
              <p:spPr bwMode="ltGray">
                <a:xfrm>
                  <a:off x="3035" y="452"/>
                  <a:ext cx="19" cy="27"/>
                </a:xfrm>
                <a:custGeom>
                  <a:avLst/>
                  <a:gdLst>
                    <a:gd name="T0" fmla="*/ 4 w 44"/>
                    <a:gd name="T1" fmla="*/ 9 h 80"/>
                    <a:gd name="T2" fmla="*/ 20 w 44"/>
                    <a:gd name="T3" fmla="*/ 33 h 80"/>
                    <a:gd name="T4" fmla="*/ 24 w 44"/>
                    <a:gd name="T5" fmla="*/ 49 h 80"/>
                    <a:gd name="T6" fmla="*/ 36 w 44"/>
                    <a:gd name="T7" fmla="*/ 53 h 80"/>
                    <a:gd name="T8" fmla="*/ 24 w 44"/>
                    <a:gd name="T9" fmla="*/ 73 h 80"/>
                    <a:gd name="T10" fmla="*/ 0 w 44"/>
                    <a:gd name="T11" fmla="*/ 21 h 80"/>
                    <a:gd name="T12" fmla="*/ 4 w 44"/>
                    <a:gd name="T13" fmla="*/ 9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571" name="Freeform 43"/>
                <p:cNvSpPr>
                  <a:spLocks/>
                </p:cNvSpPr>
                <p:nvPr/>
              </p:nvSpPr>
              <p:spPr bwMode="ltGray">
                <a:xfrm>
                  <a:off x="2696" y="247"/>
                  <a:ext cx="205" cy="41"/>
                </a:xfrm>
                <a:custGeom>
                  <a:avLst/>
                  <a:gdLst>
                    <a:gd name="T0" fmla="*/ 220 w 323"/>
                    <a:gd name="T1" fmla="*/ 1 h 64"/>
                    <a:gd name="T2" fmla="*/ 231 w 323"/>
                    <a:gd name="T3" fmla="*/ 8 h 64"/>
                    <a:gd name="T4" fmla="*/ 235 w 323"/>
                    <a:gd name="T5" fmla="*/ 0 h 64"/>
                    <a:gd name="T6" fmla="*/ 265 w 323"/>
                    <a:gd name="T7" fmla="*/ 0 h 64"/>
                    <a:gd name="T8" fmla="*/ 287 w 323"/>
                    <a:gd name="T9" fmla="*/ 17 h 64"/>
                    <a:gd name="T10" fmla="*/ 319 w 323"/>
                    <a:gd name="T11" fmla="*/ 10 h 64"/>
                    <a:gd name="T12" fmla="*/ 314 w 323"/>
                    <a:gd name="T13" fmla="*/ 29 h 64"/>
                    <a:gd name="T14" fmla="*/ 298 w 323"/>
                    <a:gd name="T15" fmla="*/ 46 h 64"/>
                    <a:gd name="T16" fmla="*/ 295 w 323"/>
                    <a:gd name="T17" fmla="*/ 29 h 64"/>
                    <a:gd name="T18" fmla="*/ 287 w 323"/>
                    <a:gd name="T19" fmla="*/ 31 h 64"/>
                    <a:gd name="T20" fmla="*/ 279 w 323"/>
                    <a:gd name="T21" fmla="*/ 29 h 64"/>
                    <a:gd name="T22" fmla="*/ 263 w 323"/>
                    <a:gd name="T23" fmla="*/ 21 h 64"/>
                    <a:gd name="T24" fmla="*/ 228 w 323"/>
                    <a:gd name="T25" fmla="*/ 38 h 64"/>
                    <a:gd name="T26" fmla="*/ 201 w 323"/>
                    <a:gd name="T27" fmla="*/ 44 h 64"/>
                    <a:gd name="T28" fmla="*/ 212 w 323"/>
                    <a:gd name="T29" fmla="*/ 57 h 64"/>
                    <a:gd name="T30" fmla="*/ 188 w 323"/>
                    <a:gd name="T31" fmla="*/ 63 h 64"/>
                    <a:gd name="T32" fmla="*/ 169 w 323"/>
                    <a:gd name="T33" fmla="*/ 61 h 64"/>
                    <a:gd name="T34" fmla="*/ 177 w 323"/>
                    <a:gd name="T35" fmla="*/ 57 h 64"/>
                    <a:gd name="T36" fmla="*/ 171 w 323"/>
                    <a:gd name="T37" fmla="*/ 40 h 64"/>
                    <a:gd name="T38" fmla="*/ 169 w 323"/>
                    <a:gd name="T39" fmla="*/ 31 h 64"/>
                    <a:gd name="T40" fmla="*/ 158 w 323"/>
                    <a:gd name="T41" fmla="*/ 23 h 64"/>
                    <a:gd name="T42" fmla="*/ 142 w 323"/>
                    <a:gd name="T43" fmla="*/ 27 h 64"/>
                    <a:gd name="T44" fmla="*/ 134 w 323"/>
                    <a:gd name="T45" fmla="*/ 27 h 64"/>
                    <a:gd name="T46" fmla="*/ 123 w 323"/>
                    <a:gd name="T47" fmla="*/ 25 h 64"/>
                    <a:gd name="T48" fmla="*/ 83 w 323"/>
                    <a:gd name="T49" fmla="*/ 2 h 64"/>
                    <a:gd name="T50" fmla="*/ 59 w 323"/>
                    <a:gd name="T51" fmla="*/ 14 h 64"/>
                    <a:gd name="T52" fmla="*/ 1 w 323"/>
                    <a:gd name="T53" fmla="*/ 0 h 64"/>
                    <a:gd name="T54" fmla="*/ 220 w 323"/>
                    <a:gd name="T55" fmla="*/ 1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572" name="Freeform 44"/>
                <p:cNvSpPr>
                  <a:spLocks/>
                </p:cNvSpPr>
                <p:nvPr/>
              </p:nvSpPr>
              <p:spPr bwMode="ltGray">
                <a:xfrm>
                  <a:off x="2515" y="246"/>
                  <a:ext cx="190" cy="20"/>
                </a:xfrm>
                <a:custGeom>
                  <a:avLst/>
                  <a:gdLst>
                    <a:gd name="T0" fmla="*/ 105 w 300"/>
                    <a:gd name="T1" fmla="*/ 31 h 31"/>
                    <a:gd name="T2" fmla="*/ 30 w 300"/>
                    <a:gd name="T3" fmla="*/ 1 h 31"/>
                    <a:gd name="T4" fmla="*/ 285 w 300"/>
                    <a:gd name="T5" fmla="*/ 0 h 31"/>
                    <a:gd name="T6" fmla="*/ 296 w 300"/>
                    <a:gd name="T7" fmla="*/ 14 h 31"/>
                    <a:gd name="T8" fmla="*/ 264 w 300"/>
                    <a:gd name="T9" fmla="*/ 16 h 31"/>
                    <a:gd name="T10" fmla="*/ 105 w 300"/>
                    <a:gd name="T11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573" name="Freeform 45"/>
                <p:cNvSpPr>
                  <a:spLocks/>
                </p:cNvSpPr>
                <p:nvPr/>
              </p:nvSpPr>
              <p:spPr bwMode="ltGray">
                <a:xfrm>
                  <a:off x="2096" y="275"/>
                  <a:ext cx="18" cy="10"/>
                </a:xfrm>
                <a:custGeom>
                  <a:avLst/>
                  <a:gdLst>
                    <a:gd name="T0" fmla="*/ 0 w 41"/>
                    <a:gd name="T1" fmla="*/ 25 h 29"/>
                    <a:gd name="T2" fmla="*/ 12 w 41"/>
                    <a:gd name="T3" fmla="*/ 29 h 29"/>
                    <a:gd name="T4" fmla="*/ 0 w 41"/>
                    <a:gd name="T5" fmla="*/ 25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574" name="Freeform 46"/>
                <p:cNvSpPr>
                  <a:spLocks/>
                </p:cNvSpPr>
                <p:nvPr/>
              </p:nvSpPr>
              <p:spPr bwMode="ltGray">
                <a:xfrm>
                  <a:off x="1606" y="246"/>
                  <a:ext cx="436" cy="152"/>
                </a:xfrm>
                <a:custGeom>
                  <a:avLst/>
                  <a:gdLst>
                    <a:gd name="T0" fmla="*/ 73 w 436"/>
                    <a:gd name="T1" fmla="*/ 1 h 152"/>
                    <a:gd name="T2" fmla="*/ 436 w 436"/>
                    <a:gd name="T3" fmla="*/ 0 h 152"/>
                    <a:gd name="T4" fmla="*/ 416 w 436"/>
                    <a:gd name="T5" fmla="*/ 54 h 152"/>
                    <a:gd name="T6" fmla="*/ 397 w 436"/>
                    <a:gd name="T7" fmla="*/ 68 h 152"/>
                    <a:gd name="T8" fmla="*/ 392 w 436"/>
                    <a:gd name="T9" fmla="*/ 70 h 152"/>
                    <a:gd name="T10" fmla="*/ 375 w 436"/>
                    <a:gd name="T11" fmla="*/ 73 h 152"/>
                    <a:gd name="T12" fmla="*/ 361 w 436"/>
                    <a:gd name="T13" fmla="*/ 88 h 152"/>
                    <a:gd name="T14" fmla="*/ 362 w 436"/>
                    <a:gd name="T15" fmla="*/ 99 h 152"/>
                    <a:gd name="T16" fmla="*/ 364 w 436"/>
                    <a:gd name="T17" fmla="*/ 107 h 152"/>
                    <a:gd name="T18" fmla="*/ 366 w 436"/>
                    <a:gd name="T19" fmla="*/ 113 h 152"/>
                    <a:gd name="T20" fmla="*/ 362 w 436"/>
                    <a:gd name="T21" fmla="*/ 122 h 152"/>
                    <a:gd name="T22" fmla="*/ 351 w 436"/>
                    <a:gd name="T23" fmla="*/ 120 h 152"/>
                    <a:gd name="T24" fmla="*/ 342 w 436"/>
                    <a:gd name="T25" fmla="*/ 129 h 152"/>
                    <a:gd name="T26" fmla="*/ 347 w 436"/>
                    <a:gd name="T27" fmla="*/ 105 h 152"/>
                    <a:gd name="T28" fmla="*/ 338 w 436"/>
                    <a:gd name="T29" fmla="*/ 100 h 152"/>
                    <a:gd name="T30" fmla="*/ 344 w 436"/>
                    <a:gd name="T31" fmla="*/ 93 h 152"/>
                    <a:gd name="T32" fmla="*/ 342 w 436"/>
                    <a:gd name="T33" fmla="*/ 89 h 152"/>
                    <a:gd name="T34" fmla="*/ 320 w 436"/>
                    <a:gd name="T35" fmla="*/ 94 h 152"/>
                    <a:gd name="T36" fmla="*/ 317 w 436"/>
                    <a:gd name="T37" fmla="*/ 85 h 152"/>
                    <a:gd name="T38" fmla="*/ 297 w 436"/>
                    <a:gd name="T39" fmla="*/ 94 h 152"/>
                    <a:gd name="T40" fmla="*/ 320 w 436"/>
                    <a:gd name="T41" fmla="*/ 103 h 152"/>
                    <a:gd name="T42" fmla="*/ 305 w 436"/>
                    <a:gd name="T43" fmla="*/ 117 h 152"/>
                    <a:gd name="T44" fmla="*/ 311 w 436"/>
                    <a:gd name="T45" fmla="*/ 126 h 152"/>
                    <a:gd name="T46" fmla="*/ 315 w 436"/>
                    <a:gd name="T47" fmla="*/ 138 h 152"/>
                    <a:gd name="T48" fmla="*/ 309 w 436"/>
                    <a:gd name="T49" fmla="*/ 139 h 152"/>
                    <a:gd name="T50" fmla="*/ 314 w 436"/>
                    <a:gd name="T51" fmla="*/ 144 h 152"/>
                    <a:gd name="T52" fmla="*/ 307 w 436"/>
                    <a:gd name="T53" fmla="*/ 152 h 152"/>
                    <a:gd name="T54" fmla="*/ 0 w 436"/>
                    <a:gd name="T55" fmla="*/ 149 h 152"/>
                    <a:gd name="T56" fmla="*/ 73 w 436"/>
                    <a:gd name="T57" fmla="*/ 1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575" name="Freeform 47"/>
                <p:cNvSpPr>
                  <a:spLocks/>
                </p:cNvSpPr>
                <p:nvPr/>
              </p:nvSpPr>
              <p:spPr bwMode="ltGray">
                <a:xfrm>
                  <a:off x="2043" y="241"/>
                  <a:ext cx="20" cy="55"/>
                </a:xfrm>
                <a:custGeom>
                  <a:avLst/>
                  <a:gdLst>
                    <a:gd name="T0" fmla="*/ 5 w 47"/>
                    <a:gd name="T1" fmla="*/ 156 h 165"/>
                    <a:gd name="T2" fmla="*/ 15 w 47"/>
                    <a:gd name="T3" fmla="*/ 108 h 165"/>
                    <a:gd name="T4" fmla="*/ 17 w 47"/>
                    <a:gd name="T5" fmla="*/ 68 h 165"/>
                    <a:gd name="T6" fmla="*/ 11 w 47"/>
                    <a:gd name="T7" fmla="*/ 40 h 165"/>
                    <a:gd name="T8" fmla="*/ 17 w 47"/>
                    <a:gd name="T9" fmla="*/ 12 h 165"/>
                    <a:gd name="T10" fmla="*/ 21 w 47"/>
                    <a:gd name="T11" fmla="*/ 0 h 165"/>
                    <a:gd name="T12" fmla="*/ 31 w 47"/>
                    <a:gd name="T13" fmla="*/ 30 h 165"/>
                    <a:gd name="T14" fmla="*/ 47 w 47"/>
                    <a:gd name="T15" fmla="*/ 98 h 165"/>
                    <a:gd name="T16" fmla="*/ 31 w 47"/>
                    <a:gd name="T17" fmla="*/ 108 h 165"/>
                    <a:gd name="T18" fmla="*/ 23 w 47"/>
                    <a:gd name="T19" fmla="*/ 126 h 165"/>
                    <a:gd name="T20" fmla="*/ 21 w 47"/>
                    <a:gd name="T21" fmla="*/ 132 h 165"/>
                    <a:gd name="T22" fmla="*/ 27 w 47"/>
                    <a:gd name="T23" fmla="*/ 134 h 165"/>
                    <a:gd name="T24" fmla="*/ 31 w 47"/>
                    <a:gd name="T25" fmla="*/ 146 h 165"/>
                    <a:gd name="T26" fmla="*/ 13 w 47"/>
                    <a:gd name="T27" fmla="*/ 148 h 165"/>
                    <a:gd name="T28" fmla="*/ 7 w 47"/>
                    <a:gd name="T29" fmla="*/ 160 h 165"/>
                    <a:gd name="T30" fmla="*/ 3 w 47"/>
                    <a:gd name="T31" fmla="*/ 154 h 165"/>
                    <a:gd name="T32" fmla="*/ 5 w 47"/>
                    <a:gd name="T33" fmla="*/ 156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576" name="Freeform 48"/>
                <p:cNvSpPr>
                  <a:spLocks/>
                </p:cNvSpPr>
                <p:nvPr/>
              </p:nvSpPr>
              <p:spPr bwMode="ltGray">
                <a:xfrm>
                  <a:off x="2031" y="287"/>
                  <a:ext cx="59" cy="34"/>
                </a:xfrm>
                <a:custGeom>
                  <a:avLst/>
                  <a:gdLst>
                    <a:gd name="T0" fmla="*/ 26 w 138"/>
                    <a:gd name="T1" fmla="*/ 61 h 103"/>
                    <a:gd name="T2" fmla="*/ 30 w 138"/>
                    <a:gd name="T3" fmla="*/ 43 h 103"/>
                    <a:gd name="T4" fmla="*/ 50 w 138"/>
                    <a:gd name="T5" fmla="*/ 33 h 103"/>
                    <a:gd name="T6" fmla="*/ 54 w 138"/>
                    <a:gd name="T7" fmla="*/ 45 h 103"/>
                    <a:gd name="T8" fmla="*/ 66 w 138"/>
                    <a:gd name="T9" fmla="*/ 49 h 103"/>
                    <a:gd name="T10" fmla="*/ 80 w 138"/>
                    <a:gd name="T11" fmla="*/ 55 h 103"/>
                    <a:gd name="T12" fmla="*/ 116 w 138"/>
                    <a:gd name="T13" fmla="*/ 33 h 103"/>
                    <a:gd name="T14" fmla="*/ 130 w 138"/>
                    <a:gd name="T15" fmla="*/ 17 h 103"/>
                    <a:gd name="T16" fmla="*/ 138 w 138"/>
                    <a:gd name="T17" fmla="*/ 11 h 103"/>
                    <a:gd name="T18" fmla="*/ 106 w 138"/>
                    <a:gd name="T19" fmla="*/ 49 h 103"/>
                    <a:gd name="T20" fmla="*/ 84 w 138"/>
                    <a:gd name="T21" fmla="*/ 67 h 103"/>
                    <a:gd name="T22" fmla="*/ 66 w 138"/>
                    <a:gd name="T23" fmla="*/ 81 h 103"/>
                    <a:gd name="T24" fmla="*/ 48 w 138"/>
                    <a:gd name="T25" fmla="*/ 103 h 103"/>
                    <a:gd name="T26" fmla="*/ 26 w 138"/>
                    <a:gd name="T27" fmla="*/ 89 h 103"/>
                    <a:gd name="T28" fmla="*/ 20 w 138"/>
                    <a:gd name="T29" fmla="*/ 87 h 103"/>
                    <a:gd name="T30" fmla="*/ 22 w 138"/>
                    <a:gd name="T31" fmla="*/ 97 h 103"/>
                    <a:gd name="T32" fmla="*/ 0 w 138"/>
                    <a:gd name="T33" fmla="*/ 97 h 103"/>
                    <a:gd name="T34" fmla="*/ 10 w 138"/>
                    <a:gd name="T35" fmla="*/ 79 h 103"/>
                    <a:gd name="T36" fmla="*/ 26 w 138"/>
                    <a:gd name="T37" fmla="*/ 61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577" name="Freeform 49"/>
                <p:cNvSpPr>
                  <a:spLocks/>
                </p:cNvSpPr>
                <p:nvPr/>
              </p:nvSpPr>
              <p:spPr bwMode="ltGray">
                <a:xfrm>
                  <a:off x="1968" y="319"/>
                  <a:ext cx="80" cy="72"/>
                </a:xfrm>
                <a:custGeom>
                  <a:avLst/>
                  <a:gdLst>
                    <a:gd name="T0" fmla="*/ 158 w 188"/>
                    <a:gd name="T1" fmla="*/ 24 h 214"/>
                    <a:gd name="T2" fmla="*/ 160 w 188"/>
                    <a:gd name="T3" fmla="*/ 6 h 214"/>
                    <a:gd name="T4" fmla="*/ 170 w 188"/>
                    <a:gd name="T5" fmla="*/ 0 h 214"/>
                    <a:gd name="T6" fmla="*/ 182 w 188"/>
                    <a:gd name="T7" fmla="*/ 24 h 214"/>
                    <a:gd name="T8" fmla="*/ 188 w 188"/>
                    <a:gd name="T9" fmla="*/ 42 h 214"/>
                    <a:gd name="T10" fmla="*/ 178 w 188"/>
                    <a:gd name="T11" fmla="*/ 58 h 214"/>
                    <a:gd name="T12" fmla="*/ 170 w 188"/>
                    <a:gd name="T13" fmla="*/ 76 h 214"/>
                    <a:gd name="T14" fmla="*/ 162 w 188"/>
                    <a:gd name="T15" fmla="*/ 126 h 214"/>
                    <a:gd name="T16" fmla="*/ 144 w 188"/>
                    <a:gd name="T17" fmla="*/ 136 h 214"/>
                    <a:gd name="T18" fmla="*/ 120 w 188"/>
                    <a:gd name="T19" fmla="*/ 138 h 214"/>
                    <a:gd name="T20" fmla="*/ 112 w 188"/>
                    <a:gd name="T21" fmla="*/ 124 h 214"/>
                    <a:gd name="T22" fmla="*/ 102 w 188"/>
                    <a:gd name="T23" fmla="*/ 146 h 214"/>
                    <a:gd name="T24" fmla="*/ 90 w 188"/>
                    <a:gd name="T25" fmla="*/ 150 h 214"/>
                    <a:gd name="T26" fmla="*/ 80 w 188"/>
                    <a:gd name="T27" fmla="*/ 132 h 214"/>
                    <a:gd name="T28" fmla="*/ 58 w 188"/>
                    <a:gd name="T29" fmla="*/ 144 h 214"/>
                    <a:gd name="T30" fmla="*/ 76 w 188"/>
                    <a:gd name="T31" fmla="*/ 142 h 214"/>
                    <a:gd name="T32" fmla="*/ 78 w 188"/>
                    <a:gd name="T33" fmla="*/ 160 h 214"/>
                    <a:gd name="T34" fmla="*/ 58 w 188"/>
                    <a:gd name="T35" fmla="*/ 166 h 214"/>
                    <a:gd name="T36" fmla="*/ 34 w 188"/>
                    <a:gd name="T37" fmla="*/ 166 h 214"/>
                    <a:gd name="T38" fmla="*/ 36 w 188"/>
                    <a:gd name="T39" fmla="*/ 154 h 214"/>
                    <a:gd name="T40" fmla="*/ 46 w 188"/>
                    <a:gd name="T41" fmla="*/ 144 h 214"/>
                    <a:gd name="T42" fmla="*/ 34 w 188"/>
                    <a:gd name="T43" fmla="*/ 148 h 214"/>
                    <a:gd name="T44" fmla="*/ 26 w 188"/>
                    <a:gd name="T45" fmla="*/ 166 h 214"/>
                    <a:gd name="T46" fmla="*/ 30 w 188"/>
                    <a:gd name="T47" fmla="*/ 190 h 214"/>
                    <a:gd name="T48" fmla="*/ 14 w 188"/>
                    <a:gd name="T49" fmla="*/ 200 h 214"/>
                    <a:gd name="T50" fmla="*/ 0 w 188"/>
                    <a:gd name="T51" fmla="*/ 214 h 214"/>
                    <a:gd name="T52" fmla="*/ 8 w 188"/>
                    <a:gd name="T53" fmla="*/ 188 h 214"/>
                    <a:gd name="T54" fmla="*/ 0 w 188"/>
                    <a:gd name="T55" fmla="*/ 164 h 214"/>
                    <a:gd name="T56" fmla="*/ 14 w 188"/>
                    <a:gd name="T57" fmla="*/ 152 h 214"/>
                    <a:gd name="T58" fmla="*/ 32 w 188"/>
                    <a:gd name="T59" fmla="*/ 134 h 214"/>
                    <a:gd name="T60" fmla="*/ 44 w 188"/>
                    <a:gd name="T61" fmla="*/ 118 h 214"/>
                    <a:gd name="T62" fmla="*/ 72 w 188"/>
                    <a:gd name="T63" fmla="*/ 116 h 214"/>
                    <a:gd name="T64" fmla="*/ 84 w 188"/>
                    <a:gd name="T65" fmla="*/ 112 h 214"/>
                    <a:gd name="T66" fmla="*/ 114 w 188"/>
                    <a:gd name="T67" fmla="*/ 78 h 214"/>
                    <a:gd name="T68" fmla="*/ 120 w 188"/>
                    <a:gd name="T69" fmla="*/ 92 h 214"/>
                    <a:gd name="T70" fmla="*/ 132 w 188"/>
                    <a:gd name="T71" fmla="*/ 76 h 214"/>
                    <a:gd name="T72" fmla="*/ 150 w 188"/>
                    <a:gd name="T73" fmla="*/ 54 h 214"/>
                    <a:gd name="T74" fmla="*/ 154 w 188"/>
                    <a:gd name="T75" fmla="*/ 42 h 214"/>
                    <a:gd name="T76" fmla="*/ 148 w 188"/>
                    <a:gd name="T77" fmla="*/ 38 h 214"/>
                    <a:gd name="T78" fmla="*/ 152 w 188"/>
                    <a:gd name="T79" fmla="*/ 32 h 214"/>
                    <a:gd name="T80" fmla="*/ 158 w 188"/>
                    <a:gd name="T81" fmla="*/ 24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578" name="Freeform 50"/>
                <p:cNvSpPr>
                  <a:spLocks/>
                </p:cNvSpPr>
                <p:nvPr/>
              </p:nvSpPr>
              <p:spPr bwMode="ltGray">
                <a:xfrm>
                  <a:off x="2021" y="340"/>
                  <a:ext cx="6" cy="4"/>
                </a:xfrm>
                <a:custGeom>
                  <a:avLst/>
                  <a:gdLst>
                    <a:gd name="T0" fmla="*/ 0 w 13"/>
                    <a:gd name="T1" fmla="*/ 9 h 13"/>
                    <a:gd name="T2" fmla="*/ 4 w 13"/>
                    <a:gd name="T3" fmla="*/ 13 h 13"/>
                    <a:gd name="T4" fmla="*/ 0 w 13"/>
                    <a:gd name="T5" fmla="*/ 9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579" name="Freeform 51"/>
                <p:cNvSpPr>
                  <a:spLocks/>
                </p:cNvSpPr>
                <p:nvPr/>
              </p:nvSpPr>
              <p:spPr bwMode="ltGray">
                <a:xfrm>
                  <a:off x="1573" y="389"/>
                  <a:ext cx="347" cy="189"/>
                </a:xfrm>
                <a:custGeom>
                  <a:avLst/>
                  <a:gdLst>
                    <a:gd name="T0" fmla="*/ 812 w 812"/>
                    <a:gd name="T1" fmla="*/ 26 h 564"/>
                    <a:gd name="T2" fmla="*/ 778 w 812"/>
                    <a:gd name="T3" fmla="*/ 78 h 564"/>
                    <a:gd name="T4" fmla="*/ 748 w 812"/>
                    <a:gd name="T5" fmla="*/ 122 h 564"/>
                    <a:gd name="T6" fmla="*/ 722 w 812"/>
                    <a:gd name="T7" fmla="*/ 142 h 564"/>
                    <a:gd name="T8" fmla="*/ 634 w 812"/>
                    <a:gd name="T9" fmla="*/ 180 h 564"/>
                    <a:gd name="T10" fmla="*/ 632 w 812"/>
                    <a:gd name="T11" fmla="*/ 210 h 564"/>
                    <a:gd name="T12" fmla="*/ 604 w 812"/>
                    <a:gd name="T13" fmla="*/ 230 h 564"/>
                    <a:gd name="T14" fmla="*/ 620 w 812"/>
                    <a:gd name="T15" fmla="*/ 178 h 564"/>
                    <a:gd name="T16" fmla="*/ 576 w 812"/>
                    <a:gd name="T17" fmla="*/ 188 h 564"/>
                    <a:gd name="T18" fmla="*/ 556 w 812"/>
                    <a:gd name="T19" fmla="*/ 218 h 564"/>
                    <a:gd name="T20" fmla="*/ 596 w 812"/>
                    <a:gd name="T21" fmla="*/ 280 h 564"/>
                    <a:gd name="T22" fmla="*/ 594 w 812"/>
                    <a:gd name="T23" fmla="*/ 368 h 564"/>
                    <a:gd name="T24" fmla="*/ 542 w 812"/>
                    <a:gd name="T25" fmla="*/ 406 h 564"/>
                    <a:gd name="T26" fmla="*/ 522 w 812"/>
                    <a:gd name="T27" fmla="*/ 386 h 564"/>
                    <a:gd name="T28" fmla="*/ 482 w 812"/>
                    <a:gd name="T29" fmla="*/ 348 h 564"/>
                    <a:gd name="T30" fmla="*/ 462 w 812"/>
                    <a:gd name="T31" fmla="*/ 348 h 564"/>
                    <a:gd name="T32" fmla="*/ 450 w 812"/>
                    <a:gd name="T33" fmla="*/ 394 h 564"/>
                    <a:gd name="T34" fmla="*/ 500 w 812"/>
                    <a:gd name="T35" fmla="*/ 464 h 564"/>
                    <a:gd name="T36" fmla="*/ 510 w 812"/>
                    <a:gd name="T37" fmla="*/ 524 h 564"/>
                    <a:gd name="T38" fmla="*/ 526 w 812"/>
                    <a:gd name="T39" fmla="*/ 560 h 564"/>
                    <a:gd name="T40" fmla="*/ 492 w 812"/>
                    <a:gd name="T41" fmla="*/ 544 h 564"/>
                    <a:gd name="T42" fmla="*/ 470 w 812"/>
                    <a:gd name="T43" fmla="*/ 518 h 564"/>
                    <a:gd name="T44" fmla="*/ 422 w 812"/>
                    <a:gd name="T45" fmla="*/ 424 h 564"/>
                    <a:gd name="T46" fmla="*/ 426 w 812"/>
                    <a:gd name="T47" fmla="*/ 310 h 564"/>
                    <a:gd name="T48" fmla="*/ 422 w 812"/>
                    <a:gd name="T49" fmla="*/ 268 h 564"/>
                    <a:gd name="T50" fmla="*/ 412 w 812"/>
                    <a:gd name="T51" fmla="*/ 276 h 564"/>
                    <a:gd name="T52" fmla="*/ 386 w 812"/>
                    <a:gd name="T53" fmla="*/ 266 h 564"/>
                    <a:gd name="T54" fmla="*/ 360 w 812"/>
                    <a:gd name="T55" fmla="*/ 170 h 564"/>
                    <a:gd name="T56" fmla="*/ 330 w 812"/>
                    <a:gd name="T57" fmla="*/ 166 h 564"/>
                    <a:gd name="T58" fmla="*/ 288 w 812"/>
                    <a:gd name="T59" fmla="*/ 172 h 564"/>
                    <a:gd name="T60" fmla="*/ 242 w 812"/>
                    <a:gd name="T61" fmla="*/ 232 h 564"/>
                    <a:gd name="T62" fmla="*/ 196 w 812"/>
                    <a:gd name="T63" fmla="*/ 268 h 564"/>
                    <a:gd name="T64" fmla="*/ 184 w 812"/>
                    <a:gd name="T65" fmla="*/ 274 h 564"/>
                    <a:gd name="T66" fmla="*/ 160 w 812"/>
                    <a:gd name="T67" fmla="*/ 328 h 564"/>
                    <a:gd name="T68" fmla="*/ 152 w 812"/>
                    <a:gd name="T69" fmla="*/ 354 h 564"/>
                    <a:gd name="T70" fmla="*/ 128 w 812"/>
                    <a:gd name="T71" fmla="*/ 404 h 564"/>
                    <a:gd name="T72" fmla="*/ 94 w 812"/>
                    <a:gd name="T73" fmla="*/ 392 h 564"/>
                    <a:gd name="T74" fmla="*/ 66 w 812"/>
                    <a:gd name="T75" fmla="*/ 258 h 564"/>
                    <a:gd name="T76" fmla="*/ 72 w 812"/>
                    <a:gd name="T77" fmla="*/ 156 h 564"/>
                    <a:gd name="T78" fmla="*/ 44 w 812"/>
                    <a:gd name="T79" fmla="*/ 180 h 564"/>
                    <a:gd name="T80" fmla="*/ 20 w 812"/>
                    <a:gd name="T81" fmla="*/ 150 h 564"/>
                    <a:gd name="T82" fmla="*/ 24 w 812"/>
                    <a:gd name="T83" fmla="*/ 138 h 564"/>
                    <a:gd name="T84" fmla="*/ 0 w 812"/>
                    <a:gd name="T85" fmla="*/ 92 h 564"/>
                    <a:gd name="T86" fmla="*/ 798 w 812"/>
                    <a:gd name="T87" fmla="*/ 6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580" name="Freeform 52"/>
                <p:cNvSpPr>
                  <a:spLocks/>
                </p:cNvSpPr>
                <p:nvPr/>
              </p:nvSpPr>
              <p:spPr bwMode="ltGray">
                <a:xfrm>
                  <a:off x="1634" y="519"/>
                  <a:ext cx="19" cy="29"/>
                </a:xfrm>
                <a:custGeom>
                  <a:avLst/>
                  <a:gdLst>
                    <a:gd name="T0" fmla="*/ 7 w 43"/>
                    <a:gd name="T1" fmla="*/ 11 h 85"/>
                    <a:gd name="T2" fmla="*/ 17 w 43"/>
                    <a:gd name="T3" fmla="*/ 3 h 85"/>
                    <a:gd name="T4" fmla="*/ 37 w 43"/>
                    <a:gd name="T5" fmla="*/ 33 h 85"/>
                    <a:gd name="T6" fmla="*/ 19 w 43"/>
                    <a:gd name="T7" fmla="*/ 85 h 85"/>
                    <a:gd name="T8" fmla="*/ 1 w 43"/>
                    <a:gd name="T9" fmla="*/ 69 h 85"/>
                    <a:gd name="T10" fmla="*/ 7 w 43"/>
                    <a:gd name="T11" fmla="*/ 11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581" name="Freeform 53"/>
                <p:cNvSpPr>
                  <a:spLocks/>
                </p:cNvSpPr>
                <p:nvPr/>
              </p:nvSpPr>
              <p:spPr bwMode="ltGray">
                <a:xfrm>
                  <a:off x="1900" y="421"/>
                  <a:ext cx="18" cy="24"/>
                </a:xfrm>
                <a:custGeom>
                  <a:avLst/>
                  <a:gdLst>
                    <a:gd name="T0" fmla="*/ 13 w 44"/>
                    <a:gd name="T1" fmla="*/ 28 h 74"/>
                    <a:gd name="T2" fmla="*/ 29 w 44"/>
                    <a:gd name="T3" fmla="*/ 2 h 74"/>
                    <a:gd name="T4" fmla="*/ 43 w 44"/>
                    <a:gd name="T5" fmla="*/ 4 h 74"/>
                    <a:gd name="T6" fmla="*/ 39 w 44"/>
                    <a:gd name="T7" fmla="*/ 26 h 74"/>
                    <a:gd name="T8" fmla="*/ 13 w 44"/>
                    <a:gd name="T9" fmla="*/ 74 h 74"/>
                    <a:gd name="T10" fmla="*/ 7 w 44"/>
                    <a:gd name="T11" fmla="*/ 60 h 74"/>
                    <a:gd name="T12" fmla="*/ 3 w 44"/>
                    <a:gd name="T13" fmla="*/ 36 h 74"/>
                    <a:gd name="T14" fmla="*/ 13 w 44"/>
                    <a:gd name="T15" fmla="*/ 28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582" name="Freeform 54"/>
                <p:cNvSpPr>
                  <a:spLocks/>
                </p:cNvSpPr>
                <p:nvPr/>
              </p:nvSpPr>
              <p:spPr bwMode="ltGray">
                <a:xfrm>
                  <a:off x="1951" y="409"/>
                  <a:ext cx="9" cy="10"/>
                </a:xfrm>
                <a:custGeom>
                  <a:avLst/>
                  <a:gdLst>
                    <a:gd name="T0" fmla="*/ 7 w 20"/>
                    <a:gd name="T1" fmla="*/ 16 h 30"/>
                    <a:gd name="T2" fmla="*/ 5 w 20"/>
                    <a:gd name="T3" fmla="*/ 30 h 30"/>
                    <a:gd name="T4" fmla="*/ 7 w 20"/>
                    <a:gd name="T5" fmla="*/ 1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583" name="Freeform 55"/>
                <p:cNvSpPr>
                  <a:spLocks/>
                </p:cNvSpPr>
                <p:nvPr/>
              </p:nvSpPr>
              <p:spPr bwMode="ltGray">
                <a:xfrm>
                  <a:off x="1021" y="314"/>
                  <a:ext cx="433" cy="354"/>
                </a:xfrm>
                <a:custGeom>
                  <a:avLst/>
                  <a:gdLst>
                    <a:gd name="T0" fmla="*/ 481 w 682"/>
                    <a:gd name="T1" fmla="*/ 464 h 557"/>
                    <a:gd name="T2" fmla="*/ 486 w 682"/>
                    <a:gd name="T3" fmla="*/ 451 h 557"/>
                    <a:gd name="T4" fmla="*/ 500 w 682"/>
                    <a:gd name="T5" fmla="*/ 413 h 557"/>
                    <a:gd name="T6" fmla="*/ 309 w 682"/>
                    <a:gd name="T7" fmla="*/ 287 h 557"/>
                    <a:gd name="T8" fmla="*/ 282 w 682"/>
                    <a:gd name="T9" fmla="*/ 346 h 557"/>
                    <a:gd name="T10" fmla="*/ 303 w 682"/>
                    <a:gd name="T11" fmla="*/ 556 h 557"/>
                    <a:gd name="T12" fmla="*/ 282 w 682"/>
                    <a:gd name="T13" fmla="*/ 494 h 557"/>
                    <a:gd name="T14" fmla="*/ 242 w 682"/>
                    <a:gd name="T15" fmla="*/ 439 h 557"/>
                    <a:gd name="T16" fmla="*/ 245 w 682"/>
                    <a:gd name="T17" fmla="*/ 413 h 557"/>
                    <a:gd name="T18" fmla="*/ 247 w 682"/>
                    <a:gd name="T19" fmla="*/ 394 h 557"/>
                    <a:gd name="T20" fmla="*/ 220 w 682"/>
                    <a:gd name="T21" fmla="*/ 375 h 557"/>
                    <a:gd name="T22" fmla="*/ 194 w 682"/>
                    <a:gd name="T23" fmla="*/ 346 h 557"/>
                    <a:gd name="T24" fmla="*/ 148 w 682"/>
                    <a:gd name="T25" fmla="*/ 354 h 557"/>
                    <a:gd name="T26" fmla="*/ 126 w 682"/>
                    <a:gd name="T27" fmla="*/ 365 h 557"/>
                    <a:gd name="T28" fmla="*/ 78 w 682"/>
                    <a:gd name="T29" fmla="*/ 365 h 557"/>
                    <a:gd name="T30" fmla="*/ 22 w 682"/>
                    <a:gd name="T31" fmla="*/ 312 h 557"/>
                    <a:gd name="T32" fmla="*/ 11 w 682"/>
                    <a:gd name="T33" fmla="*/ 295 h 557"/>
                    <a:gd name="T34" fmla="*/ 0 w 682"/>
                    <a:gd name="T35" fmla="*/ 264 h 557"/>
                    <a:gd name="T36" fmla="*/ 24 w 682"/>
                    <a:gd name="T37" fmla="*/ 213 h 557"/>
                    <a:gd name="T38" fmla="*/ 32 w 682"/>
                    <a:gd name="T39" fmla="*/ 181 h 557"/>
                    <a:gd name="T40" fmla="*/ 51 w 682"/>
                    <a:gd name="T41" fmla="*/ 143 h 557"/>
                    <a:gd name="T42" fmla="*/ 81 w 682"/>
                    <a:gd name="T43" fmla="*/ 116 h 557"/>
                    <a:gd name="T44" fmla="*/ 167 w 682"/>
                    <a:gd name="T45" fmla="*/ 67 h 557"/>
                    <a:gd name="T46" fmla="*/ 220 w 682"/>
                    <a:gd name="T47" fmla="*/ 30 h 557"/>
                    <a:gd name="T48" fmla="*/ 258 w 682"/>
                    <a:gd name="T49" fmla="*/ 6 h 557"/>
                    <a:gd name="T50" fmla="*/ 363 w 682"/>
                    <a:gd name="T51" fmla="*/ 2 h 557"/>
                    <a:gd name="T52" fmla="*/ 398 w 682"/>
                    <a:gd name="T53" fmla="*/ 0 h 557"/>
                    <a:gd name="T54" fmla="*/ 384 w 682"/>
                    <a:gd name="T55" fmla="*/ 34 h 557"/>
                    <a:gd name="T56" fmla="*/ 443 w 682"/>
                    <a:gd name="T57" fmla="*/ 84 h 557"/>
                    <a:gd name="T58" fmla="*/ 497 w 682"/>
                    <a:gd name="T59" fmla="*/ 74 h 557"/>
                    <a:gd name="T60" fmla="*/ 529 w 682"/>
                    <a:gd name="T61" fmla="*/ 82 h 557"/>
                    <a:gd name="T62" fmla="*/ 559 w 682"/>
                    <a:gd name="T63" fmla="*/ 97 h 557"/>
                    <a:gd name="T64" fmla="*/ 572 w 682"/>
                    <a:gd name="T65" fmla="*/ 188 h 557"/>
                    <a:gd name="T66" fmla="*/ 572 w 682"/>
                    <a:gd name="T67" fmla="*/ 240 h 557"/>
                    <a:gd name="T68" fmla="*/ 599 w 682"/>
                    <a:gd name="T69" fmla="*/ 283 h 557"/>
                    <a:gd name="T70" fmla="*/ 645 w 682"/>
                    <a:gd name="T71" fmla="*/ 300 h 557"/>
                    <a:gd name="T72" fmla="*/ 680 w 682"/>
                    <a:gd name="T73" fmla="*/ 295 h 557"/>
                    <a:gd name="T74" fmla="*/ 664 w 682"/>
                    <a:gd name="T75" fmla="*/ 340 h 557"/>
                    <a:gd name="T76" fmla="*/ 599 w 682"/>
                    <a:gd name="T77" fmla="*/ 407 h 557"/>
                    <a:gd name="T78" fmla="*/ 548 w 682"/>
                    <a:gd name="T79" fmla="*/ 485 h 557"/>
                    <a:gd name="T80" fmla="*/ 556 w 682"/>
                    <a:gd name="T81" fmla="*/ 508 h 557"/>
                    <a:gd name="T82" fmla="*/ 435 w 682"/>
                    <a:gd name="T83" fmla="*/ 556 h 5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584" name="Freeform 56"/>
                <p:cNvSpPr>
                  <a:spLocks/>
                </p:cNvSpPr>
                <p:nvPr/>
              </p:nvSpPr>
              <p:spPr bwMode="ltGray">
                <a:xfrm>
                  <a:off x="1189" y="447"/>
                  <a:ext cx="163" cy="221"/>
                </a:xfrm>
                <a:custGeom>
                  <a:avLst/>
                  <a:gdLst>
                    <a:gd name="T0" fmla="*/ 243 w 257"/>
                    <a:gd name="T1" fmla="*/ 347 h 347"/>
                    <a:gd name="T2" fmla="*/ 233 w 257"/>
                    <a:gd name="T3" fmla="*/ 301 h 347"/>
                    <a:gd name="T4" fmla="*/ 217 w 257"/>
                    <a:gd name="T5" fmla="*/ 288 h 347"/>
                    <a:gd name="T6" fmla="*/ 215 w 257"/>
                    <a:gd name="T7" fmla="*/ 269 h 347"/>
                    <a:gd name="T8" fmla="*/ 209 w 257"/>
                    <a:gd name="T9" fmla="*/ 254 h 347"/>
                    <a:gd name="T10" fmla="*/ 209 w 257"/>
                    <a:gd name="T11" fmla="*/ 229 h 347"/>
                    <a:gd name="T12" fmla="*/ 207 w 257"/>
                    <a:gd name="T13" fmla="*/ 214 h 347"/>
                    <a:gd name="T14" fmla="*/ 228 w 257"/>
                    <a:gd name="T15" fmla="*/ 202 h 347"/>
                    <a:gd name="T16" fmla="*/ 257 w 257"/>
                    <a:gd name="T17" fmla="*/ 197 h 347"/>
                    <a:gd name="T18" fmla="*/ 257 w 257"/>
                    <a:gd name="T19" fmla="*/ 136 h 347"/>
                    <a:gd name="T20" fmla="*/ 54 w 257"/>
                    <a:gd name="T21" fmla="*/ 96 h 347"/>
                    <a:gd name="T22" fmla="*/ 32 w 257"/>
                    <a:gd name="T23" fmla="*/ 98 h 347"/>
                    <a:gd name="T24" fmla="*/ 16 w 257"/>
                    <a:gd name="T25" fmla="*/ 102 h 347"/>
                    <a:gd name="T26" fmla="*/ 0 w 257"/>
                    <a:gd name="T27" fmla="*/ 149 h 347"/>
                    <a:gd name="T28" fmla="*/ 93 w 257"/>
                    <a:gd name="T29" fmla="*/ 346 h 347"/>
                    <a:gd name="T30" fmla="*/ 243 w 257"/>
                    <a:gd name="T31" fmla="*/ 347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hlink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585" name="Freeform 57"/>
                <p:cNvSpPr>
                  <a:spLocks/>
                </p:cNvSpPr>
                <p:nvPr/>
              </p:nvSpPr>
              <p:spPr bwMode="ltGray">
                <a:xfrm>
                  <a:off x="1476" y="611"/>
                  <a:ext cx="7" cy="12"/>
                </a:xfrm>
                <a:custGeom>
                  <a:avLst/>
                  <a:gdLst>
                    <a:gd name="T0" fmla="*/ 7 w 19"/>
                    <a:gd name="T1" fmla="*/ 25 h 37"/>
                    <a:gd name="T2" fmla="*/ 19 w 19"/>
                    <a:gd name="T3" fmla="*/ 21 h 37"/>
                    <a:gd name="T4" fmla="*/ 7 w 19"/>
                    <a:gd name="T5" fmla="*/ 25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586" name="Freeform 58"/>
                <p:cNvSpPr>
                  <a:spLocks/>
                </p:cNvSpPr>
                <p:nvPr/>
              </p:nvSpPr>
              <p:spPr bwMode="ltGray">
                <a:xfrm>
                  <a:off x="1467" y="497"/>
                  <a:ext cx="9" cy="7"/>
                </a:xfrm>
                <a:custGeom>
                  <a:avLst/>
                  <a:gdLst>
                    <a:gd name="T0" fmla="*/ 12 w 22"/>
                    <a:gd name="T1" fmla="*/ 12 h 20"/>
                    <a:gd name="T2" fmla="*/ 16 w 22"/>
                    <a:gd name="T3" fmla="*/ 0 h 20"/>
                    <a:gd name="T4" fmla="*/ 20 w 22"/>
                    <a:gd name="T5" fmla="*/ 12 h 20"/>
                    <a:gd name="T6" fmla="*/ 8 w 22"/>
                    <a:gd name="T7" fmla="*/ 20 h 20"/>
                    <a:gd name="T8" fmla="*/ 12 w 22"/>
                    <a:gd name="T9" fmla="*/ 12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587" name="Freeform 59"/>
                <p:cNvSpPr>
                  <a:spLocks/>
                </p:cNvSpPr>
                <p:nvPr/>
              </p:nvSpPr>
              <p:spPr bwMode="ltGray">
                <a:xfrm>
                  <a:off x="1072" y="357"/>
                  <a:ext cx="25" cy="10"/>
                </a:xfrm>
                <a:custGeom>
                  <a:avLst/>
                  <a:gdLst>
                    <a:gd name="T0" fmla="*/ 24 w 57"/>
                    <a:gd name="T1" fmla="*/ 18 h 30"/>
                    <a:gd name="T2" fmla="*/ 32 w 57"/>
                    <a:gd name="T3" fmla="*/ 6 h 30"/>
                    <a:gd name="T4" fmla="*/ 36 w 57"/>
                    <a:gd name="T5" fmla="*/ 30 h 30"/>
                    <a:gd name="T6" fmla="*/ 24 w 57"/>
                    <a:gd name="T7" fmla="*/ 18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588" name="Freeform 60"/>
                <p:cNvSpPr>
                  <a:spLocks/>
                </p:cNvSpPr>
                <p:nvPr/>
              </p:nvSpPr>
              <p:spPr bwMode="ltGray">
                <a:xfrm>
                  <a:off x="1374" y="265"/>
                  <a:ext cx="295" cy="233"/>
                </a:xfrm>
                <a:custGeom>
                  <a:avLst/>
                  <a:gdLst>
                    <a:gd name="T0" fmla="*/ 473 w 693"/>
                    <a:gd name="T1" fmla="*/ 464 h 696"/>
                    <a:gd name="T2" fmla="*/ 393 w 693"/>
                    <a:gd name="T3" fmla="*/ 452 h 696"/>
                    <a:gd name="T4" fmla="*/ 325 w 693"/>
                    <a:gd name="T5" fmla="*/ 412 h 696"/>
                    <a:gd name="T6" fmla="*/ 265 w 693"/>
                    <a:gd name="T7" fmla="*/ 400 h 696"/>
                    <a:gd name="T8" fmla="*/ 237 w 693"/>
                    <a:gd name="T9" fmla="*/ 416 h 696"/>
                    <a:gd name="T10" fmla="*/ 261 w 693"/>
                    <a:gd name="T11" fmla="*/ 428 h 696"/>
                    <a:gd name="T12" fmla="*/ 293 w 693"/>
                    <a:gd name="T13" fmla="*/ 468 h 696"/>
                    <a:gd name="T14" fmla="*/ 321 w 693"/>
                    <a:gd name="T15" fmla="*/ 476 h 696"/>
                    <a:gd name="T16" fmla="*/ 333 w 693"/>
                    <a:gd name="T17" fmla="*/ 536 h 696"/>
                    <a:gd name="T18" fmla="*/ 313 w 693"/>
                    <a:gd name="T19" fmla="*/ 552 h 696"/>
                    <a:gd name="T20" fmla="*/ 261 w 693"/>
                    <a:gd name="T21" fmla="*/ 616 h 696"/>
                    <a:gd name="T22" fmla="*/ 225 w 693"/>
                    <a:gd name="T23" fmla="*/ 628 h 696"/>
                    <a:gd name="T24" fmla="*/ 97 w 693"/>
                    <a:gd name="T25" fmla="*/ 696 h 696"/>
                    <a:gd name="T26" fmla="*/ 77 w 693"/>
                    <a:gd name="T27" fmla="*/ 616 h 696"/>
                    <a:gd name="T28" fmla="*/ 45 w 693"/>
                    <a:gd name="T29" fmla="*/ 524 h 696"/>
                    <a:gd name="T30" fmla="*/ 33 w 693"/>
                    <a:gd name="T31" fmla="*/ 448 h 696"/>
                    <a:gd name="T32" fmla="*/ 53 w 693"/>
                    <a:gd name="T33" fmla="*/ 344 h 696"/>
                    <a:gd name="T34" fmla="*/ 17 w 693"/>
                    <a:gd name="T35" fmla="*/ 392 h 696"/>
                    <a:gd name="T36" fmla="*/ 81 w 693"/>
                    <a:gd name="T37" fmla="*/ 280 h 696"/>
                    <a:gd name="T38" fmla="*/ 113 w 693"/>
                    <a:gd name="T39" fmla="*/ 204 h 696"/>
                    <a:gd name="T40" fmla="*/ 37 w 693"/>
                    <a:gd name="T41" fmla="*/ 204 h 696"/>
                    <a:gd name="T42" fmla="*/ 1 w 693"/>
                    <a:gd name="T43" fmla="*/ 196 h 696"/>
                    <a:gd name="T44" fmla="*/ 25 w 693"/>
                    <a:gd name="T45" fmla="*/ 140 h 696"/>
                    <a:gd name="T46" fmla="*/ 97 w 693"/>
                    <a:gd name="T47" fmla="*/ 112 h 696"/>
                    <a:gd name="T48" fmla="*/ 221 w 693"/>
                    <a:gd name="T49" fmla="*/ 124 h 696"/>
                    <a:gd name="T50" fmla="*/ 229 w 693"/>
                    <a:gd name="T51" fmla="*/ 64 h 696"/>
                    <a:gd name="T52" fmla="*/ 261 w 693"/>
                    <a:gd name="T53" fmla="*/ 0 h 696"/>
                    <a:gd name="T54" fmla="*/ 357 w 693"/>
                    <a:gd name="T55" fmla="*/ 44 h 696"/>
                    <a:gd name="T56" fmla="*/ 329 w 693"/>
                    <a:gd name="T57" fmla="*/ 88 h 696"/>
                    <a:gd name="T58" fmla="*/ 301 w 693"/>
                    <a:gd name="T59" fmla="*/ 176 h 696"/>
                    <a:gd name="T60" fmla="*/ 361 w 693"/>
                    <a:gd name="T61" fmla="*/ 192 h 696"/>
                    <a:gd name="T62" fmla="*/ 373 w 693"/>
                    <a:gd name="T63" fmla="*/ 136 h 696"/>
                    <a:gd name="T64" fmla="*/ 417 w 693"/>
                    <a:gd name="T65" fmla="*/ 92 h 696"/>
                    <a:gd name="T66" fmla="*/ 497 w 693"/>
                    <a:gd name="T67" fmla="*/ 88 h 696"/>
                    <a:gd name="T68" fmla="*/ 529 w 693"/>
                    <a:gd name="T69" fmla="*/ 52 h 696"/>
                    <a:gd name="T70" fmla="*/ 541 w 693"/>
                    <a:gd name="T71" fmla="*/ 460 h 6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589" name="Freeform 61"/>
                <p:cNvSpPr>
                  <a:spLocks/>
                </p:cNvSpPr>
                <p:nvPr/>
              </p:nvSpPr>
              <p:spPr bwMode="ltGray">
                <a:xfrm>
                  <a:off x="1173" y="247"/>
                  <a:ext cx="591" cy="95"/>
                </a:xfrm>
                <a:custGeom>
                  <a:avLst/>
                  <a:gdLst>
                    <a:gd name="T0" fmla="*/ 825 w 931"/>
                    <a:gd name="T1" fmla="*/ 0 h 149"/>
                    <a:gd name="T2" fmla="*/ 143 w 931"/>
                    <a:gd name="T3" fmla="*/ 29 h 149"/>
                    <a:gd name="T4" fmla="*/ 91 w 931"/>
                    <a:gd name="T5" fmla="*/ 42 h 149"/>
                    <a:gd name="T6" fmla="*/ 62 w 931"/>
                    <a:gd name="T7" fmla="*/ 42 h 149"/>
                    <a:gd name="T8" fmla="*/ 22 w 931"/>
                    <a:gd name="T9" fmla="*/ 77 h 149"/>
                    <a:gd name="T10" fmla="*/ 0 w 931"/>
                    <a:gd name="T11" fmla="*/ 105 h 149"/>
                    <a:gd name="T12" fmla="*/ 59 w 931"/>
                    <a:gd name="T13" fmla="*/ 115 h 149"/>
                    <a:gd name="T14" fmla="*/ 97 w 931"/>
                    <a:gd name="T15" fmla="*/ 96 h 149"/>
                    <a:gd name="T16" fmla="*/ 108 w 931"/>
                    <a:gd name="T17" fmla="*/ 84 h 149"/>
                    <a:gd name="T18" fmla="*/ 167 w 931"/>
                    <a:gd name="T19" fmla="*/ 52 h 149"/>
                    <a:gd name="T20" fmla="*/ 215 w 931"/>
                    <a:gd name="T21" fmla="*/ 46 h 149"/>
                    <a:gd name="T22" fmla="*/ 237 w 931"/>
                    <a:gd name="T23" fmla="*/ 94 h 149"/>
                    <a:gd name="T24" fmla="*/ 188 w 931"/>
                    <a:gd name="T25" fmla="*/ 109 h 149"/>
                    <a:gd name="T26" fmla="*/ 231 w 931"/>
                    <a:gd name="T27" fmla="*/ 113 h 149"/>
                    <a:gd name="T28" fmla="*/ 250 w 931"/>
                    <a:gd name="T29" fmla="*/ 90 h 149"/>
                    <a:gd name="T30" fmla="*/ 266 w 931"/>
                    <a:gd name="T31" fmla="*/ 92 h 149"/>
                    <a:gd name="T32" fmla="*/ 253 w 931"/>
                    <a:gd name="T33" fmla="*/ 54 h 149"/>
                    <a:gd name="T34" fmla="*/ 266 w 931"/>
                    <a:gd name="T35" fmla="*/ 44 h 149"/>
                    <a:gd name="T36" fmla="*/ 277 w 931"/>
                    <a:gd name="T37" fmla="*/ 88 h 149"/>
                    <a:gd name="T38" fmla="*/ 266 w 931"/>
                    <a:gd name="T39" fmla="*/ 113 h 149"/>
                    <a:gd name="T40" fmla="*/ 296 w 931"/>
                    <a:gd name="T41" fmla="*/ 130 h 149"/>
                    <a:gd name="T42" fmla="*/ 299 w 931"/>
                    <a:gd name="T43" fmla="*/ 92 h 149"/>
                    <a:gd name="T44" fmla="*/ 331 w 931"/>
                    <a:gd name="T45" fmla="*/ 103 h 149"/>
                    <a:gd name="T46" fmla="*/ 382 w 931"/>
                    <a:gd name="T47" fmla="*/ 73 h 149"/>
                    <a:gd name="T48" fmla="*/ 409 w 931"/>
                    <a:gd name="T49" fmla="*/ 50 h 149"/>
                    <a:gd name="T50" fmla="*/ 439 w 931"/>
                    <a:gd name="T51" fmla="*/ 56 h 149"/>
                    <a:gd name="T52" fmla="*/ 455 w 931"/>
                    <a:gd name="T53" fmla="*/ 50 h 149"/>
                    <a:gd name="T54" fmla="*/ 431 w 931"/>
                    <a:gd name="T55" fmla="*/ 44 h 149"/>
                    <a:gd name="T56" fmla="*/ 474 w 931"/>
                    <a:gd name="T57" fmla="*/ 35 h 149"/>
                    <a:gd name="T58" fmla="*/ 544 w 931"/>
                    <a:gd name="T59" fmla="*/ 54 h 149"/>
                    <a:gd name="T60" fmla="*/ 581 w 931"/>
                    <a:gd name="T61" fmla="*/ 42 h 149"/>
                    <a:gd name="T62" fmla="*/ 584 w 931"/>
                    <a:gd name="T63" fmla="*/ 63 h 149"/>
                    <a:gd name="T64" fmla="*/ 568 w 931"/>
                    <a:gd name="T65" fmla="*/ 101 h 149"/>
                    <a:gd name="T66" fmla="*/ 611 w 931"/>
                    <a:gd name="T67" fmla="*/ 88 h 149"/>
                    <a:gd name="T68" fmla="*/ 624 w 931"/>
                    <a:gd name="T69" fmla="*/ 80 h 149"/>
                    <a:gd name="T70" fmla="*/ 648 w 931"/>
                    <a:gd name="T71" fmla="*/ 61 h 149"/>
                    <a:gd name="T72" fmla="*/ 794 w 931"/>
                    <a:gd name="T73" fmla="*/ 84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590" name="Freeform 62"/>
                <p:cNvSpPr>
                  <a:spLocks/>
                </p:cNvSpPr>
                <p:nvPr/>
              </p:nvSpPr>
              <p:spPr bwMode="ltGray">
                <a:xfrm>
                  <a:off x="1293" y="282"/>
                  <a:ext cx="13" cy="10"/>
                </a:xfrm>
                <a:custGeom>
                  <a:avLst/>
                  <a:gdLst>
                    <a:gd name="T0" fmla="*/ 3 w 31"/>
                    <a:gd name="T1" fmla="*/ 28 h 30"/>
                    <a:gd name="T2" fmla="*/ 31 w 31"/>
                    <a:gd name="T3" fmla="*/ 0 h 30"/>
                    <a:gd name="T4" fmla="*/ 19 w 31"/>
                    <a:gd name="T5" fmla="*/ 24 h 30"/>
                    <a:gd name="T6" fmla="*/ 3 w 31"/>
                    <a:gd name="T7" fmla="*/ 28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591" name="Freeform 63"/>
                <p:cNvSpPr>
                  <a:spLocks/>
                </p:cNvSpPr>
                <p:nvPr/>
              </p:nvSpPr>
              <p:spPr bwMode="ltGray">
                <a:xfrm>
                  <a:off x="1278" y="296"/>
                  <a:ext cx="19" cy="11"/>
                </a:xfrm>
                <a:custGeom>
                  <a:avLst/>
                  <a:gdLst>
                    <a:gd name="T0" fmla="*/ 6 w 44"/>
                    <a:gd name="T1" fmla="*/ 32 h 32"/>
                    <a:gd name="T2" fmla="*/ 22 w 44"/>
                    <a:gd name="T3" fmla="*/ 0 h 32"/>
                    <a:gd name="T4" fmla="*/ 38 w 44"/>
                    <a:gd name="T5" fmla="*/ 4 h 32"/>
                    <a:gd name="T6" fmla="*/ 6 w 44"/>
                    <a:gd name="T7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592" name="Freeform 64"/>
                <p:cNvSpPr>
                  <a:spLocks/>
                </p:cNvSpPr>
                <p:nvPr/>
              </p:nvSpPr>
              <p:spPr bwMode="ltGray">
                <a:xfrm>
                  <a:off x="1340" y="337"/>
                  <a:ext cx="32" cy="6"/>
                </a:xfrm>
                <a:custGeom>
                  <a:avLst/>
                  <a:gdLst>
                    <a:gd name="T0" fmla="*/ 37 w 76"/>
                    <a:gd name="T1" fmla="*/ 18 h 18"/>
                    <a:gd name="T2" fmla="*/ 25 w 76"/>
                    <a:gd name="T3" fmla="*/ 2 h 18"/>
                    <a:gd name="T4" fmla="*/ 37 w 76"/>
                    <a:gd name="T5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593" name="Freeform 65"/>
                <p:cNvSpPr>
                  <a:spLocks/>
                </p:cNvSpPr>
                <p:nvPr/>
              </p:nvSpPr>
              <p:spPr bwMode="ltGray">
                <a:xfrm>
                  <a:off x="1395" y="336"/>
                  <a:ext cx="18" cy="15"/>
                </a:xfrm>
                <a:custGeom>
                  <a:avLst/>
                  <a:gdLst>
                    <a:gd name="T0" fmla="*/ 0 w 42"/>
                    <a:gd name="T1" fmla="*/ 21 h 44"/>
                    <a:gd name="T2" fmla="*/ 12 w 42"/>
                    <a:gd name="T3" fmla="*/ 9 h 44"/>
                    <a:gd name="T4" fmla="*/ 0 w 42"/>
                    <a:gd name="T5" fmla="*/ 21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594" name="Freeform 66"/>
                <p:cNvSpPr>
                  <a:spLocks/>
                </p:cNvSpPr>
                <p:nvPr/>
              </p:nvSpPr>
              <p:spPr bwMode="ltGray">
                <a:xfrm>
                  <a:off x="1248" y="295"/>
                  <a:ext cx="14" cy="10"/>
                </a:xfrm>
                <a:custGeom>
                  <a:avLst/>
                  <a:gdLst>
                    <a:gd name="T0" fmla="*/ 7 w 31"/>
                    <a:gd name="T1" fmla="*/ 22 h 30"/>
                    <a:gd name="T2" fmla="*/ 31 w 31"/>
                    <a:gd name="T3" fmla="*/ 10 h 30"/>
                    <a:gd name="T4" fmla="*/ 7 w 31"/>
                    <a:gd name="T5" fmla="*/ 22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2595" name="Group 67"/>
              <p:cNvGrpSpPr>
                <a:grpSpLocks/>
              </p:cNvGrpSpPr>
              <p:nvPr/>
            </p:nvGrpSpPr>
            <p:grpSpPr bwMode="auto">
              <a:xfrm>
                <a:off x="3709" y="240"/>
                <a:ext cx="1139" cy="429"/>
                <a:chOff x="3709" y="240"/>
                <a:chExt cx="1139" cy="429"/>
              </a:xfrm>
            </p:grpSpPr>
            <p:sp>
              <p:nvSpPr>
                <p:cNvPr id="22596" name="Freeform 68"/>
                <p:cNvSpPr>
                  <a:spLocks/>
                </p:cNvSpPr>
                <p:nvPr/>
              </p:nvSpPr>
              <p:spPr bwMode="ltGray">
                <a:xfrm>
                  <a:off x="4808" y="616"/>
                  <a:ext cx="13" cy="14"/>
                </a:xfrm>
                <a:custGeom>
                  <a:avLst/>
                  <a:gdLst>
                    <a:gd name="T0" fmla="*/ 16 w 30"/>
                    <a:gd name="T1" fmla="*/ 33 h 42"/>
                    <a:gd name="T2" fmla="*/ 8 w 30"/>
                    <a:gd name="T3" fmla="*/ 21 h 42"/>
                    <a:gd name="T4" fmla="*/ 0 w 30"/>
                    <a:gd name="T5" fmla="*/ 9 h 42"/>
                    <a:gd name="T6" fmla="*/ 16 w 30"/>
                    <a:gd name="T7" fmla="*/ 3 h 42"/>
                    <a:gd name="T8" fmla="*/ 30 w 30"/>
                    <a:gd name="T9" fmla="*/ 23 h 42"/>
                    <a:gd name="T10" fmla="*/ 28 w 30"/>
                    <a:gd name="T11" fmla="*/ 31 h 42"/>
                    <a:gd name="T12" fmla="*/ 16 w 30"/>
                    <a:gd name="T13" fmla="*/ 33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597" name="Freeform 69"/>
                <p:cNvSpPr>
                  <a:spLocks/>
                </p:cNvSpPr>
                <p:nvPr/>
              </p:nvSpPr>
              <p:spPr bwMode="ltGray">
                <a:xfrm>
                  <a:off x="4655" y="629"/>
                  <a:ext cx="11" cy="5"/>
                </a:xfrm>
                <a:custGeom>
                  <a:avLst/>
                  <a:gdLst>
                    <a:gd name="T0" fmla="*/ 15 w 25"/>
                    <a:gd name="T1" fmla="*/ 16 h 16"/>
                    <a:gd name="T2" fmla="*/ 3 w 25"/>
                    <a:gd name="T3" fmla="*/ 8 h 16"/>
                    <a:gd name="T4" fmla="*/ 15 w 25"/>
                    <a:gd name="T5" fmla="*/ 0 h 16"/>
                    <a:gd name="T6" fmla="*/ 15 w 25"/>
                    <a:gd name="T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598" name="Freeform 70"/>
                <p:cNvSpPr>
                  <a:spLocks/>
                </p:cNvSpPr>
                <p:nvPr/>
              </p:nvSpPr>
              <p:spPr bwMode="ltGray">
                <a:xfrm>
                  <a:off x="4609" y="635"/>
                  <a:ext cx="28" cy="16"/>
                </a:xfrm>
                <a:custGeom>
                  <a:avLst/>
                  <a:gdLst>
                    <a:gd name="T0" fmla="*/ 14 w 65"/>
                    <a:gd name="T1" fmla="*/ 24 h 46"/>
                    <a:gd name="T2" fmla="*/ 30 w 65"/>
                    <a:gd name="T3" fmla="*/ 4 h 46"/>
                    <a:gd name="T4" fmla="*/ 42 w 65"/>
                    <a:gd name="T5" fmla="*/ 0 h 46"/>
                    <a:gd name="T6" fmla="*/ 58 w 65"/>
                    <a:gd name="T7" fmla="*/ 12 h 46"/>
                    <a:gd name="T8" fmla="*/ 32 w 65"/>
                    <a:gd name="T9" fmla="*/ 26 h 46"/>
                    <a:gd name="T10" fmla="*/ 12 w 65"/>
                    <a:gd name="T11" fmla="*/ 46 h 46"/>
                    <a:gd name="T12" fmla="*/ 8 w 65"/>
                    <a:gd name="T13" fmla="*/ 20 h 46"/>
                    <a:gd name="T14" fmla="*/ 12 w 65"/>
                    <a:gd name="T15" fmla="*/ 14 h 46"/>
                    <a:gd name="T16" fmla="*/ 14 w 65"/>
                    <a:gd name="T17" fmla="*/ 2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599" name="Freeform 71"/>
                <p:cNvSpPr>
                  <a:spLocks/>
                </p:cNvSpPr>
                <p:nvPr/>
              </p:nvSpPr>
              <p:spPr bwMode="ltGray">
                <a:xfrm>
                  <a:off x="4580" y="634"/>
                  <a:ext cx="29" cy="16"/>
                </a:xfrm>
                <a:custGeom>
                  <a:avLst/>
                  <a:gdLst>
                    <a:gd name="T0" fmla="*/ 0 w 69"/>
                    <a:gd name="T1" fmla="*/ 31 h 47"/>
                    <a:gd name="T2" fmla="*/ 18 w 69"/>
                    <a:gd name="T3" fmla="*/ 25 h 47"/>
                    <a:gd name="T4" fmla="*/ 52 w 69"/>
                    <a:gd name="T5" fmla="*/ 1 h 47"/>
                    <a:gd name="T6" fmla="*/ 64 w 69"/>
                    <a:gd name="T7" fmla="*/ 3 h 47"/>
                    <a:gd name="T8" fmla="*/ 50 w 69"/>
                    <a:gd name="T9" fmla="*/ 19 h 47"/>
                    <a:gd name="T10" fmla="*/ 28 w 69"/>
                    <a:gd name="T11" fmla="*/ 33 h 47"/>
                    <a:gd name="T12" fmla="*/ 22 w 69"/>
                    <a:gd name="T13" fmla="*/ 47 h 47"/>
                    <a:gd name="T14" fmla="*/ 16 w 69"/>
                    <a:gd name="T15" fmla="*/ 45 h 47"/>
                    <a:gd name="T16" fmla="*/ 12 w 69"/>
                    <a:gd name="T17" fmla="*/ 39 h 47"/>
                    <a:gd name="T18" fmla="*/ 0 w 69"/>
                    <a:gd name="T19" fmla="*/ 35 h 47"/>
                    <a:gd name="T20" fmla="*/ 0 w 69"/>
                    <a:gd name="T21" fmla="*/ 31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600" name="Freeform 72"/>
                <p:cNvSpPr>
                  <a:spLocks/>
                </p:cNvSpPr>
                <p:nvPr/>
              </p:nvSpPr>
              <p:spPr bwMode="ltGray">
                <a:xfrm>
                  <a:off x="4423" y="547"/>
                  <a:ext cx="151" cy="93"/>
                </a:xfrm>
                <a:custGeom>
                  <a:avLst/>
                  <a:gdLst>
                    <a:gd name="T0" fmla="*/ 10 w 355"/>
                    <a:gd name="T1" fmla="*/ 4 h 277"/>
                    <a:gd name="T2" fmla="*/ 36 w 355"/>
                    <a:gd name="T3" fmla="*/ 18 h 277"/>
                    <a:gd name="T4" fmla="*/ 46 w 355"/>
                    <a:gd name="T5" fmla="*/ 30 h 277"/>
                    <a:gd name="T6" fmla="*/ 76 w 355"/>
                    <a:gd name="T7" fmla="*/ 52 h 277"/>
                    <a:gd name="T8" fmla="*/ 92 w 355"/>
                    <a:gd name="T9" fmla="*/ 66 h 277"/>
                    <a:gd name="T10" fmla="*/ 122 w 355"/>
                    <a:gd name="T11" fmla="*/ 98 h 277"/>
                    <a:gd name="T12" fmla="*/ 136 w 355"/>
                    <a:gd name="T13" fmla="*/ 128 h 277"/>
                    <a:gd name="T14" fmla="*/ 148 w 355"/>
                    <a:gd name="T15" fmla="*/ 132 h 277"/>
                    <a:gd name="T16" fmla="*/ 154 w 355"/>
                    <a:gd name="T17" fmla="*/ 150 h 277"/>
                    <a:gd name="T18" fmla="*/ 176 w 355"/>
                    <a:gd name="T19" fmla="*/ 152 h 277"/>
                    <a:gd name="T20" fmla="*/ 170 w 355"/>
                    <a:gd name="T21" fmla="*/ 196 h 277"/>
                    <a:gd name="T22" fmla="*/ 180 w 355"/>
                    <a:gd name="T23" fmla="*/ 224 h 277"/>
                    <a:gd name="T24" fmla="*/ 198 w 355"/>
                    <a:gd name="T25" fmla="*/ 232 h 277"/>
                    <a:gd name="T26" fmla="*/ 216 w 355"/>
                    <a:gd name="T27" fmla="*/ 234 h 277"/>
                    <a:gd name="T28" fmla="*/ 236 w 355"/>
                    <a:gd name="T29" fmla="*/ 242 h 277"/>
                    <a:gd name="T30" fmla="*/ 254 w 355"/>
                    <a:gd name="T31" fmla="*/ 236 h 277"/>
                    <a:gd name="T32" fmla="*/ 272 w 355"/>
                    <a:gd name="T33" fmla="*/ 248 h 277"/>
                    <a:gd name="T34" fmla="*/ 296 w 355"/>
                    <a:gd name="T35" fmla="*/ 256 h 277"/>
                    <a:gd name="T36" fmla="*/ 314 w 355"/>
                    <a:gd name="T37" fmla="*/ 264 h 277"/>
                    <a:gd name="T38" fmla="*/ 352 w 355"/>
                    <a:gd name="T39" fmla="*/ 266 h 277"/>
                    <a:gd name="T40" fmla="*/ 342 w 355"/>
                    <a:gd name="T41" fmla="*/ 274 h 277"/>
                    <a:gd name="T42" fmla="*/ 322 w 355"/>
                    <a:gd name="T43" fmla="*/ 272 h 277"/>
                    <a:gd name="T44" fmla="*/ 300 w 355"/>
                    <a:gd name="T45" fmla="*/ 270 h 277"/>
                    <a:gd name="T46" fmla="*/ 288 w 355"/>
                    <a:gd name="T47" fmla="*/ 266 h 277"/>
                    <a:gd name="T48" fmla="*/ 252 w 355"/>
                    <a:gd name="T49" fmla="*/ 264 h 277"/>
                    <a:gd name="T50" fmla="*/ 234 w 355"/>
                    <a:gd name="T51" fmla="*/ 260 h 277"/>
                    <a:gd name="T52" fmla="*/ 172 w 355"/>
                    <a:gd name="T53" fmla="*/ 242 h 277"/>
                    <a:gd name="T54" fmla="*/ 160 w 355"/>
                    <a:gd name="T55" fmla="*/ 216 h 277"/>
                    <a:gd name="T56" fmla="*/ 126 w 355"/>
                    <a:gd name="T57" fmla="*/ 200 h 277"/>
                    <a:gd name="T58" fmla="*/ 108 w 355"/>
                    <a:gd name="T59" fmla="*/ 186 h 277"/>
                    <a:gd name="T60" fmla="*/ 94 w 355"/>
                    <a:gd name="T61" fmla="*/ 158 h 277"/>
                    <a:gd name="T62" fmla="*/ 68 w 355"/>
                    <a:gd name="T63" fmla="*/ 108 h 277"/>
                    <a:gd name="T64" fmla="*/ 64 w 355"/>
                    <a:gd name="T65" fmla="*/ 102 h 277"/>
                    <a:gd name="T66" fmla="*/ 58 w 355"/>
                    <a:gd name="T67" fmla="*/ 100 h 277"/>
                    <a:gd name="T68" fmla="*/ 54 w 355"/>
                    <a:gd name="T69" fmla="*/ 88 h 277"/>
                    <a:gd name="T70" fmla="*/ 38 w 355"/>
                    <a:gd name="T71" fmla="*/ 58 h 277"/>
                    <a:gd name="T72" fmla="*/ 20 w 355"/>
                    <a:gd name="T73" fmla="*/ 40 h 277"/>
                    <a:gd name="T74" fmla="*/ 4 w 355"/>
                    <a:gd name="T75" fmla="*/ 22 h 277"/>
                    <a:gd name="T76" fmla="*/ 10 w 355"/>
                    <a:gd name="T77" fmla="*/ 2 h 277"/>
                    <a:gd name="T78" fmla="*/ 10 w 355"/>
                    <a:gd name="T79" fmla="*/ 4 h 2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601" name="Freeform 73"/>
                <p:cNvSpPr>
                  <a:spLocks/>
                </p:cNvSpPr>
                <p:nvPr/>
              </p:nvSpPr>
              <p:spPr bwMode="ltGray">
                <a:xfrm>
                  <a:off x="4515" y="541"/>
                  <a:ext cx="67" cy="68"/>
                </a:xfrm>
                <a:custGeom>
                  <a:avLst/>
                  <a:gdLst>
                    <a:gd name="T0" fmla="*/ 54 w 156"/>
                    <a:gd name="T1" fmla="*/ 66 h 206"/>
                    <a:gd name="T2" fmla="*/ 66 w 156"/>
                    <a:gd name="T3" fmla="*/ 58 h 206"/>
                    <a:gd name="T4" fmla="*/ 68 w 156"/>
                    <a:gd name="T5" fmla="*/ 52 h 206"/>
                    <a:gd name="T6" fmla="*/ 80 w 156"/>
                    <a:gd name="T7" fmla="*/ 44 h 206"/>
                    <a:gd name="T8" fmla="*/ 106 w 156"/>
                    <a:gd name="T9" fmla="*/ 22 h 206"/>
                    <a:gd name="T10" fmla="*/ 112 w 156"/>
                    <a:gd name="T11" fmla="*/ 4 h 206"/>
                    <a:gd name="T12" fmla="*/ 124 w 156"/>
                    <a:gd name="T13" fmla="*/ 0 h 206"/>
                    <a:gd name="T14" fmla="*/ 150 w 156"/>
                    <a:gd name="T15" fmla="*/ 28 h 206"/>
                    <a:gd name="T16" fmla="*/ 146 w 156"/>
                    <a:gd name="T17" fmla="*/ 44 h 206"/>
                    <a:gd name="T18" fmla="*/ 126 w 156"/>
                    <a:gd name="T19" fmla="*/ 64 h 206"/>
                    <a:gd name="T20" fmla="*/ 132 w 156"/>
                    <a:gd name="T21" fmla="*/ 94 h 206"/>
                    <a:gd name="T22" fmla="*/ 142 w 156"/>
                    <a:gd name="T23" fmla="*/ 110 h 206"/>
                    <a:gd name="T24" fmla="*/ 146 w 156"/>
                    <a:gd name="T25" fmla="*/ 128 h 206"/>
                    <a:gd name="T26" fmla="*/ 128 w 156"/>
                    <a:gd name="T27" fmla="*/ 128 h 206"/>
                    <a:gd name="T28" fmla="*/ 116 w 156"/>
                    <a:gd name="T29" fmla="*/ 146 h 206"/>
                    <a:gd name="T30" fmla="*/ 104 w 156"/>
                    <a:gd name="T31" fmla="*/ 156 h 206"/>
                    <a:gd name="T32" fmla="*/ 100 w 156"/>
                    <a:gd name="T33" fmla="*/ 198 h 206"/>
                    <a:gd name="T34" fmla="*/ 88 w 156"/>
                    <a:gd name="T35" fmla="*/ 202 h 206"/>
                    <a:gd name="T36" fmla="*/ 82 w 156"/>
                    <a:gd name="T37" fmla="*/ 206 h 206"/>
                    <a:gd name="T38" fmla="*/ 76 w 156"/>
                    <a:gd name="T39" fmla="*/ 202 h 206"/>
                    <a:gd name="T40" fmla="*/ 72 w 156"/>
                    <a:gd name="T41" fmla="*/ 190 h 206"/>
                    <a:gd name="T42" fmla="*/ 60 w 156"/>
                    <a:gd name="T43" fmla="*/ 186 h 206"/>
                    <a:gd name="T44" fmla="*/ 42 w 156"/>
                    <a:gd name="T45" fmla="*/ 194 h 206"/>
                    <a:gd name="T46" fmla="*/ 28 w 156"/>
                    <a:gd name="T47" fmla="*/ 186 h 206"/>
                    <a:gd name="T48" fmla="*/ 10 w 156"/>
                    <a:gd name="T49" fmla="*/ 148 h 206"/>
                    <a:gd name="T50" fmla="*/ 4 w 156"/>
                    <a:gd name="T51" fmla="*/ 130 h 206"/>
                    <a:gd name="T52" fmla="*/ 0 w 156"/>
                    <a:gd name="T53" fmla="*/ 118 h 206"/>
                    <a:gd name="T54" fmla="*/ 20 w 156"/>
                    <a:gd name="T55" fmla="*/ 96 h 206"/>
                    <a:gd name="T56" fmla="*/ 32 w 156"/>
                    <a:gd name="T57" fmla="*/ 104 h 206"/>
                    <a:gd name="T58" fmla="*/ 34 w 156"/>
                    <a:gd name="T59" fmla="*/ 80 h 206"/>
                    <a:gd name="T60" fmla="*/ 52 w 156"/>
                    <a:gd name="T61" fmla="*/ 70 h 206"/>
                    <a:gd name="T62" fmla="*/ 54 w 156"/>
                    <a:gd name="T63" fmla="*/ 66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602" name="Freeform 74"/>
                <p:cNvSpPr>
                  <a:spLocks/>
                </p:cNvSpPr>
                <p:nvPr/>
              </p:nvSpPr>
              <p:spPr bwMode="ltGray">
                <a:xfrm>
                  <a:off x="4580" y="572"/>
                  <a:ext cx="47" cy="13"/>
                </a:xfrm>
                <a:custGeom>
                  <a:avLst/>
                  <a:gdLst>
                    <a:gd name="T0" fmla="*/ 4 w 109"/>
                    <a:gd name="T1" fmla="*/ 32 h 38"/>
                    <a:gd name="T2" fmla="*/ 18 w 109"/>
                    <a:gd name="T3" fmla="*/ 10 h 38"/>
                    <a:gd name="T4" fmla="*/ 46 w 109"/>
                    <a:gd name="T5" fmla="*/ 20 h 38"/>
                    <a:gd name="T6" fmla="*/ 72 w 109"/>
                    <a:gd name="T7" fmla="*/ 14 h 38"/>
                    <a:gd name="T8" fmla="*/ 90 w 109"/>
                    <a:gd name="T9" fmla="*/ 0 h 38"/>
                    <a:gd name="T10" fmla="*/ 76 w 109"/>
                    <a:gd name="T11" fmla="*/ 26 h 38"/>
                    <a:gd name="T12" fmla="*/ 60 w 109"/>
                    <a:gd name="T13" fmla="*/ 38 h 38"/>
                    <a:gd name="T14" fmla="*/ 42 w 109"/>
                    <a:gd name="T15" fmla="*/ 32 h 38"/>
                    <a:gd name="T16" fmla="*/ 14 w 109"/>
                    <a:gd name="T17" fmla="*/ 30 h 38"/>
                    <a:gd name="T18" fmla="*/ 4 w 109"/>
                    <a:gd name="T19" fmla="*/ 32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603" name="Freeform 75"/>
                <p:cNvSpPr>
                  <a:spLocks/>
                </p:cNvSpPr>
                <p:nvPr/>
              </p:nvSpPr>
              <p:spPr bwMode="ltGray">
                <a:xfrm>
                  <a:off x="4578" y="588"/>
                  <a:ext cx="32" cy="34"/>
                </a:xfrm>
                <a:custGeom>
                  <a:avLst/>
                  <a:gdLst>
                    <a:gd name="T0" fmla="*/ 8 w 76"/>
                    <a:gd name="T1" fmla="*/ 18 h 104"/>
                    <a:gd name="T2" fmla="*/ 18 w 76"/>
                    <a:gd name="T3" fmla="*/ 0 h 104"/>
                    <a:gd name="T4" fmla="*/ 34 w 76"/>
                    <a:gd name="T5" fmla="*/ 18 h 104"/>
                    <a:gd name="T6" fmla="*/ 62 w 76"/>
                    <a:gd name="T7" fmla="*/ 4 h 104"/>
                    <a:gd name="T8" fmla="*/ 46 w 76"/>
                    <a:gd name="T9" fmla="*/ 34 h 104"/>
                    <a:gd name="T10" fmla="*/ 54 w 76"/>
                    <a:gd name="T11" fmla="*/ 48 h 104"/>
                    <a:gd name="T12" fmla="*/ 58 w 76"/>
                    <a:gd name="T13" fmla="*/ 60 h 104"/>
                    <a:gd name="T14" fmla="*/ 46 w 76"/>
                    <a:gd name="T15" fmla="*/ 74 h 104"/>
                    <a:gd name="T16" fmla="*/ 34 w 76"/>
                    <a:gd name="T17" fmla="*/ 60 h 104"/>
                    <a:gd name="T18" fmla="*/ 22 w 76"/>
                    <a:gd name="T19" fmla="*/ 48 h 104"/>
                    <a:gd name="T20" fmla="*/ 28 w 76"/>
                    <a:gd name="T21" fmla="*/ 68 h 104"/>
                    <a:gd name="T22" fmla="*/ 30 w 76"/>
                    <a:gd name="T23" fmla="*/ 74 h 104"/>
                    <a:gd name="T24" fmla="*/ 20 w 76"/>
                    <a:gd name="T25" fmla="*/ 104 h 104"/>
                    <a:gd name="T26" fmla="*/ 12 w 76"/>
                    <a:gd name="T27" fmla="*/ 102 h 104"/>
                    <a:gd name="T28" fmla="*/ 8 w 76"/>
                    <a:gd name="T29" fmla="*/ 90 h 104"/>
                    <a:gd name="T30" fmla="*/ 0 w 76"/>
                    <a:gd name="T31" fmla="*/ 54 h 104"/>
                    <a:gd name="T32" fmla="*/ 2 w 76"/>
                    <a:gd name="T33" fmla="*/ 30 h 104"/>
                    <a:gd name="T34" fmla="*/ 8 w 76"/>
                    <a:gd name="T35" fmla="*/ 18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604" name="Freeform 76"/>
                <p:cNvSpPr>
                  <a:spLocks/>
                </p:cNvSpPr>
                <p:nvPr/>
              </p:nvSpPr>
              <p:spPr bwMode="ltGray">
                <a:xfrm>
                  <a:off x="4632" y="569"/>
                  <a:ext cx="16" cy="20"/>
                </a:xfrm>
                <a:custGeom>
                  <a:avLst/>
                  <a:gdLst>
                    <a:gd name="T0" fmla="*/ 3 w 37"/>
                    <a:gd name="T1" fmla="*/ 28 h 61"/>
                    <a:gd name="T2" fmla="*/ 13 w 37"/>
                    <a:gd name="T3" fmla="*/ 0 h 61"/>
                    <a:gd name="T4" fmla="*/ 15 w 37"/>
                    <a:gd name="T5" fmla="*/ 28 h 61"/>
                    <a:gd name="T6" fmla="*/ 37 w 37"/>
                    <a:gd name="T7" fmla="*/ 38 h 61"/>
                    <a:gd name="T8" fmla="*/ 19 w 37"/>
                    <a:gd name="T9" fmla="*/ 44 h 61"/>
                    <a:gd name="T10" fmla="*/ 5 w 37"/>
                    <a:gd name="T11" fmla="*/ 58 h 61"/>
                    <a:gd name="T12" fmla="*/ 1 w 37"/>
                    <a:gd name="T13" fmla="*/ 34 h 61"/>
                    <a:gd name="T14" fmla="*/ 3 w 37"/>
                    <a:gd name="T15" fmla="*/ 28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605" name="Freeform 77"/>
                <p:cNvSpPr>
                  <a:spLocks/>
                </p:cNvSpPr>
                <p:nvPr/>
              </p:nvSpPr>
              <p:spPr bwMode="ltGray">
                <a:xfrm>
                  <a:off x="4636" y="600"/>
                  <a:ext cx="20" cy="10"/>
                </a:xfrm>
                <a:custGeom>
                  <a:avLst/>
                  <a:gdLst>
                    <a:gd name="T0" fmla="*/ 7 w 49"/>
                    <a:gd name="T1" fmla="*/ 0 h 29"/>
                    <a:gd name="T2" fmla="*/ 29 w 49"/>
                    <a:gd name="T3" fmla="*/ 0 h 29"/>
                    <a:gd name="T4" fmla="*/ 49 w 49"/>
                    <a:gd name="T5" fmla="*/ 16 h 29"/>
                    <a:gd name="T6" fmla="*/ 35 w 49"/>
                    <a:gd name="T7" fmla="*/ 14 h 29"/>
                    <a:gd name="T8" fmla="*/ 3 w 49"/>
                    <a:gd name="T9" fmla="*/ 16 h 29"/>
                    <a:gd name="T10" fmla="*/ 7 w 49"/>
                    <a:gd name="T11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606" name="Freeform 78"/>
                <p:cNvSpPr>
                  <a:spLocks/>
                </p:cNvSpPr>
                <p:nvPr/>
              </p:nvSpPr>
              <p:spPr bwMode="ltGray">
                <a:xfrm>
                  <a:off x="4657" y="585"/>
                  <a:ext cx="26" cy="17"/>
                </a:xfrm>
                <a:custGeom>
                  <a:avLst/>
                  <a:gdLst>
                    <a:gd name="T0" fmla="*/ 21 w 61"/>
                    <a:gd name="T1" fmla="*/ 38 h 48"/>
                    <a:gd name="T2" fmla="*/ 15 w 61"/>
                    <a:gd name="T3" fmla="*/ 26 h 48"/>
                    <a:gd name="T4" fmla="*/ 3 w 61"/>
                    <a:gd name="T5" fmla="*/ 22 h 48"/>
                    <a:gd name="T6" fmla="*/ 13 w 61"/>
                    <a:gd name="T7" fmla="*/ 8 h 48"/>
                    <a:gd name="T8" fmla="*/ 25 w 61"/>
                    <a:gd name="T9" fmla="*/ 0 h 48"/>
                    <a:gd name="T10" fmla="*/ 49 w 61"/>
                    <a:gd name="T11" fmla="*/ 10 h 48"/>
                    <a:gd name="T12" fmla="*/ 53 w 61"/>
                    <a:gd name="T13" fmla="*/ 20 h 48"/>
                    <a:gd name="T14" fmla="*/ 61 w 61"/>
                    <a:gd name="T15" fmla="*/ 32 h 48"/>
                    <a:gd name="T16" fmla="*/ 41 w 61"/>
                    <a:gd name="T17" fmla="*/ 38 h 48"/>
                    <a:gd name="T18" fmla="*/ 23 w 61"/>
                    <a:gd name="T19" fmla="*/ 44 h 48"/>
                    <a:gd name="T20" fmla="*/ 21 w 61"/>
                    <a:gd name="T21" fmla="*/ 3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607" name="Freeform 79"/>
                <p:cNvSpPr>
                  <a:spLocks/>
                </p:cNvSpPr>
                <p:nvPr/>
              </p:nvSpPr>
              <p:spPr bwMode="ltGray">
                <a:xfrm>
                  <a:off x="4664" y="593"/>
                  <a:ext cx="122" cy="61"/>
                </a:xfrm>
                <a:custGeom>
                  <a:avLst/>
                  <a:gdLst>
                    <a:gd name="T0" fmla="*/ 46 w 286"/>
                    <a:gd name="T1" fmla="*/ 28 h 182"/>
                    <a:gd name="T2" fmla="*/ 36 w 286"/>
                    <a:gd name="T3" fmla="*/ 14 h 182"/>
                    <a:gd name="T4" fmla="*/ 26 w 286"/>
                    <a:gd name="T5" fmla="*/ 30 h 182"/>
                    <a:gd name="T6" fmla="*/ 0 w 286"/>
                    <a:gd name="T7" fmla="*/ 24 h 182"/>
                    <a:gd name="T8" fmla="*/ 10 w 286"/>
                    <a:gd name="T9" fmla="*/ 42 h 182"/>
                    <a:gd name="T10" fmla="*/ 16 w 286"/>
                    <a:gd name="T11" fmla="*/ 62 h 182"/>
                    <a:gd name="T12" fmla="*/ 24 w 286"/>
                    <a:gd name="T13" fmla="*/ 48 h 182"/>
                    <a:gd name="T14" fmla="*/ 30 w 286"/>
                    <a:gd name="T15" fmla="*/ 44 h 182"/>
                    <a:gd name="T16" fmla="*/ 48 w 286"/>
                    <a:gd name="T17" fmla="*/ 56 h 182"/>
                    <a:gd name="T18" fmla="*/ 70 w 286"/>
                    <a:gd name="T19" fmla="*/ 62 h 182"/>
                    <a:gd name="T20" fmla="*/ 88 w 286"/>
                    <a:gd name="T21" fmla="*/ 72 h 182"/>
                    <a:gd name="T22" fmla="*/ 106 w 286"/>
                    <a:gd name="T23" fmla="*/ 102 h 182"/>
                    <a:gd name="T24" fmla="*/ 104 w 286"/>
                    <a:gd name="T25" fmla="*/ 122 h 182"/>
                    <a:gd name="T26" fmla="*/ 98 w 286"/>
                    <a:gd name="T27" fmla="*/ 134 h 182"/>
                    <a:gd name="T28" fmla="*/ 122 w 286"/>
                    <a:gd name="T29" fmla="*/ 128 h 182"/>
                    <a:gd name="T30" fmla="*/ 140 w 286"/>
                    <a:gd name="T31" fmla="*/ 140 h 182"/>
                    <a:gd name="T32" fmla="*/ 168 w 286"/>
                    <a:gd name="T33" fmla="*/ 148 h 182"/>
                    <a:gd name="T34" fmla="*/ 174 w 286"/>
                    <a:gd name="T35" fmla="*/ 146 h 182"/>
                    <a:gd name="T36" fmla="*/ 168 w 286"/>
                    <a:gd name="T37" fmla="*/ 134 h 182"/>
                    <a:gd name="T38" fmla="*/ 178 w 286"/>
                    <a:gd name="T39" fmla="*/ 136 h 182"/>
                    <a:gd name="T40" fmla="*/ 186 w 286"/>
                    <a:gd name="T41" fmla="*/ 118 h 182"/>
                    <a:gd name="T42" fmla="*/ 202 w 286"/>
                    <a:gd name="T43" fmla="*/ 122 h 182"/>
                    <a:gd name="T44" fmla="*/ 214 w 286"/>
                    <a:gd name="T45" fmla="*/ 130 h 182"/>
                    <a:gd name="T46" fmla="*/ 244 w 286"/>
                    <a:gd name="T47" fmla="*/ 168 h 182"/>
                    <a:gd name="T48" fmla="*/ 262 w 286"/>
                    <a:gd name="T49" fmla="*/ 178 h 182"/>
                    <a:gd name="T50" fmla="*/ 284 w 286"/>
                    <a:gd name="T51" fmla="*/ 170 h 182"/>
                    <a:gd name="T52" fmla="*/ 268 w 286"/>
                    <a:gd name="T53" fmla="*/ 160 h 182"/>
                    <a:gd name="T54" fmla="*/ 256 w 286"/>
                    <a:gd name="T55" fmla="*/ 138 h 182"/>
                    <a:gd name="T56" fmla="*/ 250 w 286"/>
                    <a:gd name="T57" fmla="*/ 132 h 182"/>
                    <a:gd name="T58" fmla="*/ 248 w 286"/>
                    <a:gd name="T59" fmla="*/ 122 h 182"/>
                    <a:gd name="T60" fmla="*/ 236 w 286"/>
                    <a:gd name="T61" fmla="*/ 116 h 182"/>
                    <a:gd name="T62" fmla="*/ 240 w 286"/>
                    <a:gd name="T63" fmla="*/ 96 h 182"/>
                    <a:gd name="T64" fmla="*/ 220 w 286"/>
                    <a:gd name="T65" fmla="*/ 86 h 182"/>
                    <a:gd name="T66" fmla="*/ 210 w 286"/>
                    <a:gd name="T67" fmla="*/ 70 h 182"/>
                    <a:gd name="T68" fmla="*/ 190 w 286"/>
                    <a:gd name="T69" fmla="*/ 54 h 182"/>
                    <a:gd name="T70" fmla="*/ 168 w 286"/>
                    <a:gd name="T71" fmla="*/ 38 h 182"/>
                    <a:gd name="T72" fmla="*/ 156 w 286"/>
                    <a:gd name="T73" fmla="*/ 34 h 182"/>
                    <a:gd name="T74" fmla="*/ 120 w 286"/>
                    <a:gd name="T75" fmla="*/ 16 h 182"/>
                    <a:gd name="T76" fmla="*/ 102 w 286"/>
                    <a:gd name="T77" fmla="*/ 4 h 182"/>
                    <a:gd name="T78" fmla="*/ 96 w 286"/>
                    <a:gd name="T79" fmla="*/ 0 h 182"/>
                    <a:gd name="T80" fmla="*/ 70 w 286"/>
                    <a:gd name="T81" fmla="*/ 10 h 182"/>
                    <a:gd name="T82" fmla="*/ 56 w 286"/>
                    <a:gd name="T83" fmla="*/ 32 h 182"/>
                    <a:gd name="T84" fmla="*/ 46 w 286"/>
                    <a:gd name="T85" fmla="*/ 28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608" name="Freeform 80"/>
                <p:cNvSpPr>
                  <a:spLocks/>
                </p:cNvSpPr>
                <p:nvPr/>
              </p:nvSpPr>
              <p:spPr bwMode="ltGray">
                <a:xfrm>
                  <a:off x="4770" y="599"/>
                  <a:ext cx="33" cy="26"/>
                </a:xfrm>
                <a:custGeom>
                  <a:avLst/>
                  <a:gdLst>
                    <a:gd name="T0" fmla="*/ 1 w 78"/>
                    <a:gd name="T1" fmla="*/ 58 h 78"/>
                    <a:gd name="T2" fmla="*/ 27 w 78"/>
                    <a:gd name="T3" fmla="*/ 60 h 78"/>
                    <a:gd name="T4" fmla="*/ 45 w 78"/>
                    <a:gd name="T5" fmla="*/ 48 h 78"/>
                    <a:gd name="T6" fmla="*/ 57 w 78"/>
                    <a:gd name="T7" fmla="*/ 30 h 78"/>
                    <a:gd name="T8" fmla="*/ 43 w 78"/>
                    <a:gd name="T9" fmla="*/ 14 h 78"/>
                    <a:gd name="T10" fmla="*/ 43 w 78"/>
                    <a:gd name="T11" fmla="*/ 4 h 78"/>
                    <a:gd name="T12" fmla="*/ 71 w 78"/>
                    <a:gd name="T13" fmla="*/ 26 h 78"/>
                    <a:gd name="T14" fmla="*/ 67 w 78"/>
                    <a:gd name="T15" fmla="*/ 54 h 78"/>
                    <a:gd name="T16" fmla="*/ 33 w 78"/>
                    <a:gd name="T17" fmla="*/ 78 h 78"/>
                    <a:gd name="T18" fmla="*/ 9 w 78"/>
                    <a:gd name="T19" fmla="*/ 66 h 78"/>
                    <a:gd name="T20" fmla="*/ 3 w 78"/>
                    <a:gd name="T21" fmla="*/ 62 h 78"/>
                    <a:gd name="T22" fmla="*/ 1 w 78"/>
                    <a:gd name="T23" fmla="*/ 5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609" name="Freeform 81"/>
                <p:cNvSpPr>
                  <a:spLocks/>
                </p:cNvSpPr>
                <p:nvPr/>
              </p:nvSpPr>
              <p:spPr bwMode="ltGray">
                <a:xfrm>
                  <a:off x="4840" y="544"/>
                  <a:ext cx="8" cy="6"/>
                </a:xfrm>
                <a:custGeom>
                  <a:avLst/>
                  <a:gdLst>
                    <a:gd name="T0" fmla="*/ 3 w 17"/>
                    <a:gd name="T1" fmla="*/ 4 h 18"/>
                    <a:gd name="T2" fmla="*/ 3 w 17"/>
                    <a:gd name="T3" fmla="*/ 14 h 18"/>
                    <a:gd name="T4" fmla="*/ 3 w 17"/>
                    <a:gd name="T5" fmla="*/ 4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610" name="Freeform 82"/>
                <p:cNvSpPr>
                  <a:spLocks/>
                </p:cNvSpPr>
                <p:nvPr/>
              </p:nvSpPr>
              <p:spPr bwMode="ltGray">
                <a:xfrm>
                  <a:off x="4747" y="494"/>
                  <a:ext cx="8" cy="5"/>
                </a:xfrm>
                <a:custGeom>
                  <a:avLst/>
                  <a:gdLst>
                    <a:gd name="T0" fmla="*/ 7 w 20"/>
                    <a:gd name="T1" fmla="*/ 12 h 15"/>
                    <a:gd name="T2" fmla="*/ 17 w 20"/>
                    <a:gd name="T3" fmla="*/ 2 h 15"/>
                    <a:gd name="T4" fmla="*/ 9 w 20"/>
                    <a:gd name="T5" fmla="*/ 12 h 15"/>
                    <a:gd name="T6" fmla="*/ 7 w 20"/>
                    <a:gd name="T7" fmla="*/ 12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611" name="Freeform 83"/>
                <p:cNvSpPr>
                  <a:spLocks/>
                </p:cNvSpPr>
                <p:nvPr/>
              </p:nvSpPr>
              <p:spPr bwMode="ltGray">
                <a:xfrm>
                  <a:off x="4676" y="536"/>
                  <a:ext cx="8" cy="5"/>
                </a:xfrm>
                <a:custGeom>
                  <a:avLst/>
                  <a:gdLst>
                    <a:gd name="T0" fmla="*/ 7 w 20"/>
                    <a:gd name="T1" fmla="*/ 12 h 15"/>
                    <a:gd name="T2" fmla="*/ 15 w 20"/>
                    <a:gd name="T3" fmla="*/ 2 h 15"/>
                    <a:gd name="T4" fmla="*/ 15 w 20"/>
                    <a:gd name="T5" fmla="*/ 14 h 15"/>
                    <a:gd name="T6" fmla="*/ 7 w 20"/>
                    <a:gd name="T7" fmla="*/ 12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612" name="Freeform 84"/>
                <p:cNvSpPr>
                  <a:spLocks/>
                </p:cNvSpPr>
                <p:nvPr/>
              </p:nvSpPr>
              <p:spPr bwMode="ltGray">
                <a:xfrm>
                  <a:off x="4598" y="523"/>
                  <a:ext cx="34" cy="27"/>
                </a:xfrm>
                <a:custGeom>
                  <a:avLst/>
                  <a:gdLst>
                    <a:gd name="T0" fmla="*/ 0 w 80"/>
                    <a:gd name="T1" fmla="*/ 50 h 80"/>
                    <a:gd name="T2" fmla="*/ 14 w 80"/>
                    <a:gd name="T3" fmla="*/ 24 h 80"/>
                    <a:gd name="T4" fmla="*/ 26 w 80"/>
                    <a:gd name="T5" fmla="*/ 20 h 80"/>
                    <a:gd name="T6" fmla="*/ 48 w 80"/>
                    <a:gd name="T7" fmla="*/ 18 h 80"/>
                    <a:gd name="T8" fmla="*/ 58 w 80"/>
                    <a:gd name="T9" fmla="*/ 0 h 80"/>
                    <a:gd name="T10" fmla="*/ 80 w 80"/>
                    <a:gd name="T11" fmla="*/ 40 h 80"/>
                    <a:gd name="T12" fmla="*/ 70 w 80"/>
                    <a:gd name="T13" fmla="*/ 56 h 80"/>
                    <a:gd name="T14" fmla="*/ 54 w 80"/>
                    <a:gd name="T15" fmla="*/ 62 h 80"/>
                    <a:gd name="T16" fmla="*/ 48 w 80"/>
                    <a:gd name="T17" fmla="*/ 80 h 80"/>
                    <a:gd name="T18" fmla="*/ 32 w 80"/>
                    <a:gd name="T19" fmla="*/ 68 h 80"/>
                    <a:gd name="T20" fmla="*/ 38 w 80"/>
                    <a:gd name="T21" fmla="*/ 52 h 80"/>
                    <a:gd name="T22" fmla="*/ 30 w 80"/>
                    <a:gd name="T23" fmla="*/ 28 h 80"/>
                    <a:gd name="T24" fmla="*/ 20 w 80"/>
                    <a:gd name="T25" fmla="*/ 48 h 80"/>
                    <a:gd name="T26" fmla="*/ 8 w 80"/>
                    <a:gd name="T27" fmla="*/ 56 h 80"/>
                    <a:gd name="T28" fmla="*/ 0 w 80"/>
                    <a:gd name="T29" fmla="*/ 5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613" name="Freeform 85"/>
                <p:cNvSpPr>
                  <a:spLocks/>
                </p:cNvSpPr>
                <p:nvPr/>
              </p:nvSpPr>
              <p:spPr bwMode="ltGray">
                <a:xfrm>
                  <a:off x="4587" y="466"/>
                  <a:ext cx="40" cy="58"/>
                </a:xfrm>
                <a:custGeom>
                  <a:avLst/>
                  <a:gdLst>
                    <a:gd name="T0" fmla="*/ 14 w 94"/>
                    <a:gd name="T1" fmla="*/ 96 h 174"/>
                    <a:gd name="T2" fmla="*/ 26 w 94"/>
                    <a:gd name="T3" fmla="*/ 128 h 174"/>
                    <a:gd name="T4" fmla="*/ 32 w 94"/>
                    <a:gd name="T5" fmla="*/ 108 h 174"/>
                    <a:gd name="T6" fmla="*/ 52 w 94"/>
                    <a:gd name="T7" fmla="*/ 100 h 174"/>
                    <a:gd name="T8" fmla="*/ 46 w 94"/>
                    <a:gd name="T9" fmla="*/ 124 h 174"/>
                    <a:gd name="T10" fmla="*/ 66 w 94"/>
                    <a:gd name="T11" fmla="*/ 126 h 174"/>
                    <a:gd name="T12" fmla="*/ 76 w 94"/>
                    <a:gd name="T13" fmla="*/ 142 h 174"/>
                    <a:gd name="T14" fmla="*/ 58 w 94"/>
                    <a:gd name="T15" fmla="*/ 148 h 174"/>
                    <a:gd name="T16" fmla="*/ 74 w 94"/>
                    <a:gd name="T17" fmla="*/ 174 h 174"/>
                    <a:gd name="T18" fmla="*/ 84 w 94"/>
                    <a:gd name="T19" fmla="*/ 154 h 174"/>
                    <a:gd name="T20" fmla="*/ 82 w 94"/>
                    <a:gd name="T21" fmla="*/ 112 h 174"/>
                    <a:gd name="T22" fmla="*/ 60 w 94"/>
                    <a:gd name="T23" fmla="*/ 106 h 174"/>
                    <a:gd name="T24" fmla="*/ 50 w 94"/>
                    <a:gd name="T25" fmla="*/ 82 h 174"/>
                    <a:gd name="T26" fmla="*/ 34 w 94"/>
                    <a:gd name="T27" fmla="*/ 82 h 174"/>
                    <a:gd name="T28" fmla="*/ 30 w 94"/>
                    <a:gd name="T29" fmla="*/ 70 h 174"/>
                    <a:gd name="T30" fmla="*/ 42 w 94"/>
                    <a:gd name="T31" fmla="*/ 42 h 174"/>
                    <a:gd name="T32" fmla="*/ 30 w 94"/>
                    <a:gd name="T33" fmla="*/ 0 h 174"/>
                    <a:gd name="T34" fmla="*/ 18 w 94"/>
                    <a:gd name="T35" fmla="*/ 22 h 174"/>
                    <a:gd name="T36" fmla="*/ 4 w 94"/>
                    <a:gd name="T37" fmla="*/ 46 h 174"/>
                    <a:gd name="T38" fmla="*/ 14 w 94"/>
                    <a:gd name="T39" fmla="*/ 76 h 174"/>
                    <a:gd name="T40" fmla="*/ 14 w 94"/>
                    <a:gd name="T41" fmla="*/ 96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614" name="Freeform 86"/>
                <p:cNvSpPr>
                  <a:spLocks/>
                </p:cNvSpPr>
                <p:nvPr/>
              </p:nvSpPr>
              <p:spPr bwMode="ltGray">
                <a:xfrm>
                  <a:off x="4597" y="508"/>
                  <a:ext cx="14" cy="17"/>
                </a:xfrm>
                <a:custGeom>
                  <a:avLst/>
                  <a:gdLst>
                    <a:gd name="T0" fmla="*/ 6 w 32"/>
                    <a:gd name="T1" fmla="*/ 24 h 50"/>
                    <a:gd name="T2" fmla="*/ 12 w 32"/>
                    <a:gd name="T3" fmla="*/ 0 h 50"/>
                    <a:gd name="T4" fmla="*/ 20 w 32"/>
                    <a:gd name="T5" fmla="*/ 16 h 50"/>
                    <a:gd name="T6" fmla="*/ 22 w 32"/>
                    <a:gd name="T7" fmla="*/ 24 h 50"/>
                    <a:gd name="T8" fmla="*/ 28 w 32"/>
                    <a:gd name="T9" fmla="*/ 26 h 50"/>
                    <a:gd name="T10" fmla="*/ 32 w 32"/>
                    <a:gd name="T11" fmla="*/ 38 h 50"/>
                    <a:gd name="T12" fmla="*/ 18 w 32"/>
                    <a:gd name="T13" fmla="*/ 50 h 50"/>
                    <a:gd name="T14" fmla="*/ 6 w 32"/>
                    <a:gd name="T15" fmla="*/ 24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615" name="Freeform 87"/>
                <p:cNvSpPr>
                  <a:spLocks/>
                </p:cNvSpPr>
                <p:nvPr/>
              </p:nvSpPr>
              <p:spPr bwMode="ltGray">
                <a:xfrm>
                  <a:off x="4569" y="512"/>
                  <a:ext cx="19" cy="17"/>
                </a:xfrm>
                <a:custGeom>
                  <a:avLst/>
                  <a:gdLst>
                    <a:gd name="T0" fmla="*/ 0 w 43"/>
                    <a:gd name="T1" fmla="*/ 44 h 50"/>
                    <a:gd name="T2" fmla="*/ 22 w 43"/>
                    <a:gd name="T3" fmla="*/ 20 h 50"/>
                    <a:gd name="T4" fmla="*/ 36 w 43"/>
                    <a:gd name="T5" fmla="*/ 0 h 50"/>
                    <a:gd name="T6" fmla="*/ 24 w 43"/>
                    <a:gd name="T7" fmla="*/ 28 h 50"/>
                    <a:gd name="T8" fmla="*/ 2 w 43"/>
                    <a:gd name="T9" fmla="*/ 50 h 50"/>
                    <a:gd name="T10" fmla="*/ 0 w 43"/>
                    <a:gd name="T11" fmla="*/ 44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616" name="Freeform 88"/>
                <p:cNvSpPr>
                  <a:spLocks/>
                </p:cNvSpPr>
                <p:nvPr/>
              </p:nvSpPr>
              <p:spPr bwMode="ltGray">
                <a:xfrm>
                  <a:off x="4784" y="275"/>
                  <a:ext cx="18" cy="10"/>
                </a:xfrm>
                <a:custGeom>
                  <a:avLst/>
                  <a:gdLst>
                    <a:gd name="T0" fmla="*/ 0 w 41"/>
                    <a:gd name="T1" fmla="*/ 25 h 29"/>
                    <a:gd name="T2" fmla="*/ 12 w 41"/>
                    <a:gd name="T3" fmla="*/ 29 h 29"/>
                    <a:gd name="T4" fmla="*/ 0 w 41"/>
                    <a:gd name="T5" fmla="*/ 25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617" name="Freeform 89"/>
                <p:cNvSpPr>
                  <a:spLocks/>
                </p:cNvSpPr>
                <p:nvPr/>
              </p:nvSpPr>
              <p:spPr bwMode="ltGray">
                <a:xfrm>
                  <a:off x="4293" y="246"/>
                  <a:ext cx="438" cy="152"/>
                </a:xfrm>
                <a:custGeom>
                  <a:avLst/>
                  <a:gdLst>
                    <a:gd name="T0" fmla="*/ 73 w 438"/>
                    <a:gd name="T1" fmla="*/ 1 h 152"/>
                    <a:gd name="T2" fmla="*/ 438 w 438"/>
                    <a:gd name="T3" fmla="*/ 0 h 152"/>
                    <a:gd name="T4" fmla="*/ 416 w 438"/>
                    <a:gd name="T5" fmla="*/ 54 h 152"/>
                    <a:gd name="T6" fmla="*/ 397 w 438"/>
                    <a:gd name="T7" fmla="*/ 68 h 152"/>
                    <a:gd name="T8" fmla="*/ 392 w 438"/>
                    <a:gd name="T9" fmla="*/ 70 h 152"/>
                    <a:gd name="T10" fmla="*/ 375 w 438"/>
                    <a:gd name="T11" fmla="*/ 73 h 152"/>
                    <a:gd name="T12" fmla="*/ 361 w 438"/>
                    <a:gd name="T13" fmla="*/ 88 h 152"/>
                    <a:gd name="T14" fmla="*/ 362 w 438"/>
                    <a:gd name="T15" fmla="*/ 99 h 152"/>
                    <a:gd name="T16" fmla="*/ 364 w 438"/>
                    <a:gd name="T17" fmla="*/ 107 h 152"/>
                    <a:gd name="T18" fmla="*/ 366 w 438"/>
                    <a:gd name="T19" fmla="*/ 113 h 152"/>
                    <a:gd name="T20" fmla="*/ 362 w 438"/>
                    <a:gd name="T21" fmla="*/ 122 h 152"/>
                    <a:gd name="T22" fmla="*/ 351 w 438"/>
                    <a:gd name="T23" fmla="*/ 120 h 152"/>
                    <a:gd name="T24" fmla="*/ 342 w 438"/>
                    <a:gd name="T25" fmla="*/ 129 h 152"/>
                    <a:gd name="T26" fmla="*/ 347 w 438"/>
                    <a:gd name="T27" fmla="*/ 105 h 152"/>
                    <a:gd name="T28" fmla="*/ 338 w 438"/>
                    <a:gd name="T29" fmla="*/ 100 h 152"/>
                    <a:gd name="T30" fmla="*/ 344 w 438"/>
                    <a:gd name="T31" fmla="*/ 93 h 152"/>
                    <a:gd name="T32" fmla="*/ 342 w 438"/>
                    <a:gd name="T33" fmla="*/ 89 h 152"/>
                    <a:gd name="T34" fmla="*/ 320 w 438"/>
                    <a:gd name="T35" fmla="*/ 94 h 152"/>
                    <a:gd name="T36" fmla="*/ 317 w 438"/>
                    <a:gd name="T37" fmla="*/ 85 h 152"/>
                    <a:gd name="T38" fmla="*/ 297 w 438"/>
                    <a:gd name="T39" fmla="*/ 94 h 152"/>
                    <a:gd name="T40" fmla="*/ 320 w 438"/>
                    <a:gd name="T41" fmla="*/ 103 h 152"/>
                    <a:gd name="T42" fmla="*/ 305 w 438"/>
                    <a:gd name="T43" fmla="*/ 117 h 152"/>
                    <a:gd name="T44" fmla="*/ 311 w 438"/>
                    <a:gd name="T45" fmla="*/ 126 h 152"/>
                    <a:gd name="T46" fmla="*/ 315 w 438"/>
                    <a:gd name="T47" fmla="*/ 138 h 152"/>
                    <a:gd name="T48" fmla="*/ 309 w 438"/>
                    <a:gd name="T49" fmla="*/ 139 h 152"/>
                    <a:gd name="T50" fmla="*/ 314 w 438"/>
                    <a:gd name="T51" fmla="*/ 144 h 152"/>
                    <a:gd name="T52" fmla="*/ 307 w 438"/>
                    <a:gd name="T53" fmla="*/ 152 h 152"/>
                    <a:gd name="T54" fmla="*/ 0 w 438"/>
                    <a:gd name="T55" fmla="*/ 149 h 152"/>
                    <a:gd name="T56" fmla="*/ 73 w 438"/>
                    <a:gd name="T57" fmla="*/ 1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38" h="152">
                      <a:moveTo>
                        <a:pt x="73" y="1"/>
                      </a:moveTo>
                      <a:lnTo>
                        <a:pt x="438" y="0"/>
                      </a:lnTo>
                      <a:cubicBezTo>
                        <a:pt x="432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618" name="Freeform 90"/>
                <p:cNvSpPr>
                  <a:spLocks/>
                </p:cNvSpPr>
                <p:nvPr/>
              </p:nvSpPr>
              <p:spPr bwMode="ltGray">
                <a:xfrm>
                  <a:off x="4731" y="240"/>
                  <a:ext cx="20" cy="55"/>
                </a:xfrm>
                <a:custGeom>
                  <a:avLst/>
                  <a:gdLst>
                    <a:gd name="T0" fmla="*/ 5 w 47"/>
                    <a:gd name="T1" fmla="*/ 156 h 165"/>
                    <a:gd name="T2" fmla="*/ 15 w 47"/>
                    <a:gd name="T3" fmla="*/ 108 h 165"/>
                    <a:gd name="T4" fmla="*/ 17 w 47"/>
                    <a:gd name="T5" fmla="*/ 68 h 165"/>
                    <a:gd name="T6" fmla="*/ 11 w 47"/>
                    <a:gd name="T7" fmla="*/ 40 h 165"/>
                    <a:gd name="T8" fmla="*/ 17 w 47"/>
                    <a:gd name="T9" fmla="*/ 12 h 165"/>
                    <a:gd name="T10" fmla="*/ 21 w 47"/>
                    <a:gd name="T11" fmla="*/ 0 h 165"/>
                    <a:gd name="T12" fmla="*/ 31 w 47"/>
                    <a:gd name="T13" fmla="*/ 30 h 165"/>
                    <a:gd name="T14" fmla="*/ 47 w 47"/>
                    <a:gd name="T15" fmla="*/ 98 h 165"/>
                    <a:gd name="T16" fmla="*/ 31 w 47"/>
                    <a:gd name="T17" fmla="*/ 108 h 165"/>
                    <a:gd name="T18" fmla="*/ 23 w 47"/>
                    <a:gd name="T19" fmla="*/ 126 h 165"/>
                    <a:gd name="T20" fmla="*/ 21 w 47"/>
                    <a:gd name="T21" fmla="*/ 132 h 165"/>
                    <a:gd name="T22" fmla="*/ 27 w 47"/>
                    <a:gd name="T23" fmla="*/ 134 h 165"/>
                    <a:gd name="T24" fmla="*/ 31 w 47"/>
                    <a:gd name="T25" fmla="*/ 146 h 165"/>
                    <a:gd name="T26" fmla="*/ 13 w 47"/>
                    <a:gd name="T27" fmla="*/ 148 h 165"/>
                    <a:gd name="T28" fmla="*/ 7 w 47"/>
                    <a:gd name="T29" fmla="*/ 160 h 165"/>
                    <a:gd name="T30" fmla="*/ 3 w 47"/>
                    <a:gd name="T31" fmla="*/ 154 h 165"/>
                    <a:gd name="T32" fmla="*/ 5 w 47"/>
                    <a:gd name="T33" fmla="*/ 156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619" name="Freeform 91"/>
                <p:cNvSpPr>
                  <a:spLocks/>
                </p:cNvSpPr>
                <p:nvPr/>
              </p:nvSpPr>
              <p:spPr bwMode="ltGray">
                <a:xfrm>
                  <a:off x="4719" y="287"/>
                  <a:ext cx="59" cy="34"/>
                </a:xfrm>
                <a:custGeom>
                  <a:avLst/>
                  <a:gdLst>
                    <a:gd name="T0" fmla="*/ 26 w 138"/>
                    <a:gd name="T1" fmla="*/ 61 h 103"/>
                    <a:gd name="T2" fmla="*/ 30 w 138"/>
                    <a:gd name="T3" fmla="*/ 43 h 103"/>
                    <a:gd name="T4" fmla="*/ 50 w 138"/>
                    <a:gd name="T5" fmla="*/ 33 h 103"/>
                    <a:gd name="T6" fmla="*/ 54 w 138"/>
                    <a:gd name="T7" fmla="*/ 45 h 103"/>
                    <a:gd name="T8" fmla="*/ 66 w 138"/>
                    <a:gd name="T9" fmla="*/ 49 h 103"/>
                    <a:gd name="T10" fmla="*/ 80 w 138"/>
                    <a:gd name="T11" fmla="*/ 55 h 103"/>
                    <a:gd name="T12" fmla="*/ 116 w 138"/>
                    <a:gd name="T13" fmla="*/ 33 h 103"/>
                    <a:gd name="T14" fmla="*/ 130 w 138"/>
                    <a:gd name="T15" fmla="*/ 17 h 103"/>
                    <a:gd name="T16" fmla="*/ 138 w 138"/>
                    <a:gd name="T17" fmla="*/ 11 h 103"/>
                    <a:gd name="T18" fmla="*/ 106 w 138"/>
                    <a:gd name="T19" fmla="*/ 49 h 103"/>
                    <a:gd name="T20" fmla="*/ 84 w 138"/>
                    <a:gd name="T21" fmla="*/ 67 h 103"/>
                    <a:gd name="T22" fmla="*/ 66 w 138"/>
                    <a:gd name="T23" fmla="*/ 81 h 103"/>
                    <a:gd name="T24" fmla="*/ 48 w 138"/>
                    <a:gd name="T25" fmla="*/ 103 h 103"/>
                    <a:gd name="T26" fmla="*/ 26 w 138"/>
                    <a:gd name="T27" fmla="*/ 89 h 103"/>
                    <a:gd name="T28" fmla="*/ 20 w 138"/>
                    <a:gd name="T29" fmla="*/ 87 h 103"/>
                    <a:gd name="T30" fmla="*/ 22 w 138"/>
                    <a:gd name="T31" fmla="*/ 97 h 103"/>
                    <a:gd name="T32" fmla="*/ 0 w 138"/>
                    <a:gd name="T33" fmla="*/ 97 h 103"/>
                    <a:gd name="T34" fmla="*/ 10 w 138"/>
                    <a:gd name="T35" fmla="*/ 79 h 103"/>
                    <a:gd name="T36" fmla="*/ 26 w 138"/>
                    <a:gd name="T37" fmla="*/ 61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620" name="Freeform 92"/>
                <p:cNvSpPr>
                  <a:spLocks/>
                </p:cNvSpPr>
                <p:nvPr/>
              </p:nvSpPr>
              <p:spPr bwMode="ltGray">
                <a:xfrm>
                  <a:off x="4656" y="319"/>
                  <a:ext cx="80" cy="72"/>
                </a:xfrm>
                <a:custGeom>
                  <a:avLst/>
                  <a:gdLst>
                    <a:gd name="T0" fmla="*/ 158 w 188"/>
                    <a:gd name="T1" fmla="*/ 24 h 214"/>
                    <a:gd name="T2" fmla="*/ 160 w 188"/>
                    <a:gd name="T3" fmla="*/ 6 h 214"/>
                    <a:gd name="T4" fmla="*/ 170 w 188"/>
                    <a:gd name="T5" fmla="*/ 0 h 214"/>
                    <a:gd name="T6" fmla="*/ 182 w 188"/>
                    <a:gd name="T7" fmla="*/ 24 h 214"/>
                    <a:gd name="T8" fmla="*/ 188 w 188"/>
                    <a:gd name="T9" fmla="*/ 42 h 214"/>
                    <a:gd name="T10" fmla="*/ 178 w 188"/>
                    <a:gd name="T11" fmla="*/ 58 h 214"/>
                    <a:gd name="T12" fmla="*/ 170 w 188"/>
                    <a:gd name="T13" fmla="*/ 76 h 214"/>
                    <a:gd name="T14" fmla="*/ 162 w 188"/>
                    <a:gd name="T15" fmla="*/ 126 h 214"/>
                    <a:gd name="T16" fmla="*/ 144 w 188"/>
                    <a:gd name="T17" fmla="*/ 136 h 214"/>
                    <a:gd name="T18" fmla="*/ 120 w 188"/>
                    <a:gd name="T19" fmla="*/ 138 h 214"/>
                    <a:gd name="T20" fmla="*/ 112 w 188"/>
                    <a:gd name="T21" fmla="*/ 124 h 214"/>
                    <a:gd name="T22" fmla="*/ 102 w 188"/>
                    <a:gd name="T23" fmla="*/ 146 h 214"/>
                    <a:gd name="T24" fmla="*/ 90 w 188"/>
                    <a:gd name="T25" fmla="*/ 150 h 214"/>
                    <a:gd name="T26" fmla="*/ 80 w 188"/>
                    <a:gd name="T27" fmla="*/ 132 h 214"/>
                    <a:gd name="T28" fmla="*/ 58 w 188"/>
                    <a:gd name="T29" fmla="*/ 144 h 214"/>
                    <a:gd name="T30" fmla="*/ 76 w 188"/>
                    <a:gd name="T31" fmla="*/ 142 h 214"/>
                    <a:gd name="T32" fmla="*/ 78 w 188"/>
                    <a:gd name="T33" fmla="*/ 160 h 214"/>
                    <a:gd name="T34" fmla="*/ 58 w 188"/>
                    <a:gd name="T35" fmla="*/ 166 h 214"/>
                    <a:gd name="T36" fmla="*/ 34 w 188"/>
                    <a:gd name="T37" fmla="*/ 166 h 214"/>
                    <a:gd name="T38" fmla="*/ 36 w 188"/>
                    <a:gd name="T39" fmla="*/ 154 h 214"/>
                    <a:gd name="T40" fmla="*/ 46 w 188"/>
                    <a:gd name="T41" fmla="*/ 144 h 214"/>
                    <a:gd name="T42" fmla="*/ 34 w 188"/>
                    <a:gd name="T43" fmla="*/ 148 h 214"/>
                    <a:gd name="T44" fmla="*/ 26 w 188"/>
                    <a:gd name="T45" fmla="*/ 166 h 214"/>
                    <a:gd name="T46" fmla="*/ 30 w 188"/>
                    <a:gd name="T47" fmla="*/ 190 h 214"/>
                    <a:gd name="T48" fmla="*/ 14 w 188"/>
                    <a:gd name="T49" fmla="*/ 200 h 214"/>
                    <a:gd name="T50" fmla="*/ 0 w 188"/>
                    <a:gd name="T51" fmla="*/ 214 h 214"/>
                    <a:gd name="T52" fmla="*/ 8 w 188"/>
                    <a:gd name="T53" fmla="*/ 188 h 214"/>
                    <a:gd name="T54" fmla="*/ 0 w 188"/>
                    <a:gd name="T55" fmla="*/ 164 h 214"/>
                    <a:gd name="T56" fmla="*/ 14 w 188"/>
                    <a:gd name="T57" fmla="*/ 152 h 214"/>
                    <a:gd name="T58" fmla="*/ 32 w 188"/>
                    <a:gd name="T59" fmla="*/ 134 h 214"/>
                    <a:gd name="T60" fmla="*/ 44 w 188"/>
                    <a:gd name="T61" fmla="*/ 118 h 214"/>
                    <a:gd name="T62" fmla="*/ 72 w 188"/>
                    <a:gd name="T63" fmla="*/ 116 h 214"/>
                    <a:gd name="T64" fmla="*/ 84 w 188"/>
                    <a:gd name="T65" fmla="*/ 112 h 214"/>
                    <a:gd name="T66" fmla="*/ 114 w 188"/>
                    <a:gd name="T67" fmla="*/ 78 h 214"/>
                    <a:gd name="T68" fmla="*/ 120 w 188"/>
                    <a:gd name="T69" fmla="*/ 92 h 214"/>
                    <a:gd name="T70" fmla="*/ 132 w 188"/>
                    <a:gd name="T71" fmla="*/ 76 h 214"/>
                    <a:gd name="T72" fmla="*/ 150 w 188"/>
                    <a:gd name="T73" fmla="*/ 54 h 214"/>
                    <a:gd name="T74" fmla="*/ 154 w 188"/>
                    <a:gd name="T75" fmla="*/ 42 h 214"/>
                    <a:gd name="T76" fmla="*/ 148 w 188"/>
                    <a:gd name="T77" fmla="*/ 38 h 214"/>
                    <a:gd name="T78" fmla="*/ 152 w 188"/>
                    <a:gd name="T79" fmla="*/ 32 h 214"/>
                    <a:gd name="T80" fmla="*/ 158 w 188"/>
                    <a:gd name="T81" fmla="*/ 24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621" name="Freeform 93"/>
                <p:cNvSpPr>
                  <a:spLocks/>
                </p:cNvSpPr>
                <p:nvPr/>
              </p:nvSpPr>
              <p:spPr bwMode="ltGray">
                <a:xfrm>
                  <a:off x="4709" y="340"/>
                  <a:ext cx="6" cy="4"/>
                </a:xfrm>
                <a:custGeom>
                  <a:avLst/>
                  <a:gdLst>
                    <a:gd name="T0" fmla="*/ 0 w 13"/>
                    <a:gd name="T1" fmla="*/ 9 h 13"/>
                    <a:gd name="T2" fmla="*/ 4 w 13"/>
                    <a:gd name="T3" fmla="*/ 13 h 13"/>
                    <a:gd name="T4" fmla="*/ 0 w 13"/>
                    <a:gd name="T5" fmla="*/ 9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622" name="Freeform 94"/>
                <p:cNvSpPr>
                  <a:spLocks/>
                </p:cNvSpPr>
                <p:nvPr/>
              </p:nvSpPr>
              <p:spPr bwMode="ltGray">
                <a:xfrm>
                  <a:off x="4261" y="389"/>
                  <a:ext cx="347" cy="189"/>
                </a:xfrm>
                <a:custGeom>
                  <a:avLst/>
                  <a:gdLst>
                    <a:gd name="T0" fmla="*/ 812 w 812"/>
                    <a:gd name="T1" fmla="*/ 26 h 564"/>
                    <a:gd name="T2" fmla="*/ 778 w 812"/>
                    <a:gd name="T3" fmla="*/ 78 h 564"/>
                    <a:gd name="T4" fmla="*/ 748 w 812"/>
                    <a:gd name="T5" fmla="*/ 122 h 564"/>
                    <a:gd name="T6" fmla="*/ 722 w 812"/>
                    <a:gd name="T7" fmla="*/ 142 h 564"/>
                    <a:gd name="T8" fmla="*/ 634 w 812"/>
                    <a:gd name="T9" fmla="*/ 180 h 564"/>
                    <a:gd name="T10" fmla="*/ 632 w 812"/>
                    <a:gd name="T11" fmla="*/ 210 h 564"/>
                    <a:gd name="T12" fmla="*/ 604 w 812"/>
                    <a:gd name="T13" fmla="*/ 230 h 564"/>
                    <a:gd name="T14" fmla="*/ 620 w 812"/>
                    <a:gd name="T15" fmla="*/ 178 h 564"/>
                    <a:gd name="T16" fmla="*/ 576 w 812"/>
                    <a:gd name="T17" fmla="*/ 188 h 564"/>
                    <a:gd name="T18" fmla="*/ 556 w 812"/>
                    <a:gd name="T19" fmla="*/ 218 h 564"/>
                    <a:gd name="T20" fmla="*/ 596 w 812"/>
                    <a:gd name="T21" fmla="*/ 280 h 564"/>
                    <a:gd name="T22" fmla="*/ 594 w 812"/>
                    <a:gd name="T23" fmla="*/ 368 h 564"/>
                    <a:gd name="T24" fmla="*/ 542 w 812"/>
                    <a:gd name="T25" fmla="*/ 406 h 564"/>
                    <a:gd name="T26" fmla="*/ 522 w 812"/>
                    <a:gd name="T27" fmla="*/ 386 h 564"/>
                    <a:gd name="T28" fmla="*/ 482 w 812"/>
                    <a:gd name="T29" fmla="*/ 348 h 564"/>
                    <a:gd name="T30" fmla="*/ 462 w 812"/>
                    <a:gd name="T31" fmla="*/ 348 h 564"/>
                    <a:gd name="T32" fmla="*/ 450 w 812"/>
                    <a:gd name="T33" fmla="*/ 394 h 564"/>
                    <a:gd name="T34" fmla="*/ 500 w 812"/>
                    <a:gd name="T35" fmla="*/ 464 h 564"/>
                    <a:gd name="T36" fmla="*/ 510 w 812"/>
                    <a:gd name="T37" fmla="*/ 524 h 564"/>
                    <a:gd name="T38" fmla="*/ 526 w 812"/>
                    <a:gd name="T39" fmla="*/ 560 h 564"/>
                    <a:gd name="T40" fmla="*/ 492 w 812"/>
                    <a:gd name="T41" fmla="*/ 544 h 564"/>
                    <a:gd name="T42" fmla="*/ 470 w 812"/>
                    <a:gd name="T43" fmla="*/ 518 h 564"/>
                    <a:gd name="T44" fmla="*/ 422 w 812"/>
                    <a:gd name="T45" fmla="*/ 424 h 564"/>
                    <a:gd name="T46" fmla="*/ 426 w 812"/>
                    <a:gd name="T47" fmla="*/ 310 h 564"/>
                    <a:gd name="T48" fmla="*/ 422 w 812"/>
                    <a:gd name="T49" fmla="*/ 268 h 564"/>
                    <a:gd name="T50" fmla="*/ 412 w 812"/>
                    <a:gd name="T51" fmla="*/ 276 h 564"/>
                    <a:gd name="T52" fmla="*/ 386 w 812"/>
                    <a:gd name="T53" fmla="*/ 266 h 564"/>
                    <a:gd name="T54" fmla="*/ 360 w 812"/>
                    <a:gd name="T55" fmla="*/ 170 h 564"/>
                    <a:gd name="T56" fmla="*/ 330 w 812"/>
                    <a:gd name="T57" fmla="*/ 166 h 564"/>
                    <a:gd name="T58" fmla="*/ 288 w 812"/>
                    <a:gd name="T59" fmla="*/ 172 h 564"/>
                    <a:gd name="T60" fmla="*/ 242 w 812"/>
                    <a:gd name="T61" fmla="*/ 232 h 564"/>
                    <a:gd name="T62" fmla="*/ 196 w 812"/>
                    <a:gd name="T63" fmla="*/ 268 h 564"/>
                    <a:gd name="T64" fmla="*/ 184 w 812"/>
                    <a:gd name="T65" fmla="*/ 274 h 564"/>
                    <a:gd name="T66" fmla="*/ 160 w 812"/>
                    <a:gd name="T67" fmla="*/ 328 h 564"/>
                    <a:gd name="T68" fmla="*/ 152 w 812"/>
                    <a:gd name="T69" fmla="*/ 354 h 564"/>
                    <a:gd name="T70" fmla="*/ 128 w 812"/>
                    <a:gd name="T71" fmla="*/ 404 h 564"/>
                    <a:gd name="T72" fmla="*/ 94 w 812"/>
                    <a:gd name="T73" fmla="*/ 392 h 564"/>
                    <a:gd name="T74" fmla="*/ 66 w 812"/>
                    <a:gd name="T75" fmla="*/ 258 h 564"/>
                    <a:gd name="T76" fmla="*/ 72 w 812"/>
                    <a:gd name="T77" fmla="*/ 156 h 564"/>
                    <a:gd name="T78" fmla="*/ 44 w 812"/>
                    <a:gd name="T79" fmla="*/ 180 h 564"/>
                    <a:gd name="T80" fmla="*/ 20 w 812"/>
                    <a:gd name="T81" fmla="*/ 150 h 564"/>
                    <a:gd name="T82" fmla="*/ 24 w 812"/>
                    <a:gd name="T83" fmla="*/ 138 h 564"/>
                    <a:gd name="T84" fmla="*/ 0 w 812"/>
                    <a:gd name="T85" fmla="*/ 92 h 564"/>
                    <a:gd name="T86" fmla="*/ 798 w 812"/>
                    <a:gd name="T87" fmla="*/ 6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623" name="Freeform 95"/>
                <p:cNvSpPr>
                  <a:spLocks/>
                </p:cNvSpPr>
                <p:nvPr/>
              </p:nvSpPr>
              <p:spPr bwMode="ltGray">
                <a:xfrm>
                  <a:off x="4322" y="519"/>
                  <a:ext cx="19" cy="29"/>
                </a:xfrm>
                <a:custGeom>
                  <a:avLst/>
                  <a:gdLst>
                    <a:gd name="T0" fmla="*/ 7 w 43"/>
                    <a:gd name="T1" fmla="*/ 11 h 85"/>
                    <a:gd name="T2" fmla="*/ 17 w 43"/>
                    <a:gd name="T3" fmla="*/ 3 h 85"/>
                    <a:gd name="T4" fmla="*/ 37 w 43"/>
                    <a:gd name="T5" fmla="*/ 33 h 85"/>
                    <a:gd name="T6" fmla="*/ 19 w 43"/>
                    <a:gd name="T7" fmla="*/ 85 h 85"/>
                    <a:gd name="T8" fmla="*/ 1 w 43"/>
                    <a:gd name="T9" fmla="*/ 69 h 85"/>
                    <a:gd name="T10" fmla="*/ 7 w 43"/>
                    <a:gd name="T11" fmla="*/ 11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624" name="Freeform 96"/>
                <p:cNvSpPr>
                  <a:spLocks/>
                </p:cNvSpPr>
                <p:nvPr/>
              </p:nvSpPr>
              <p:spPr bwMode="ltGray">
                <a:xfrm>
                  <a:off x="4588" y="421"/>
                  <a:ext cx="18" cy="24"/>
                </a:xfrm>
                <a:custGeom>
                  <a:avLst/>
                  <a:gdLst>
                    <a:gd name="T0" fmla="*/ 13 w 44"/>
                    <a:gd name="T1" fmla="*/ 28 h 74"/>
                    <a:gd name="T2" fmla="*/ 29 w 44"/>
                    <a:gd name="T3" fmla="*/ 2 h 74"/>
                    <a:gd name="T4" fmla="*/ 43 w 44"/>
                    <a:gd name="T5" fmla="*/ 4 h 74"/>
                    <a:gd name="T6" fmla="*/ 39 w 44"/>
                    <a:gd name="T7" fmla="*/ 26 h 74"/>
                    <a:gd name="T8" fmla="*/ 13 w 44"/>
                    <a:gd name="T9" fmla="*/ 74 h 74"/>
                    <a:gd name="T10" fmla="*/ 7 w 44"/>
                    <a:gd name="T11" fmla="*/ 60 h 74"/>
                    <a:gd name="T12" fmla="*/ 3 w 44"/>
                    <a:gd name="T13" fmla="*/ 36 h 74"/>
                    <a:gd name="T14" fmla="*/ 13 w 44"/>
                    <a:gd name="T15" fmla="*/ 28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625" name="Freeform 97"/>
                <p:cNvSpPr>
                  <a:spLocks/>
                </p:cNvSpPr>
                <p:nvPr/>
              </p:nvSpPr>
              <p:spPr bwMode="ltGray">
                <a:xfrm>
                  <a:off x="4639" y="409"/>
                  <a:ext cx="9" cy="10"/>
                </a:xfrm>
                <a:custGeom>
                  <a:avLst/>
                  <a:gdLst>
                    <a:gd name="T0" fmla="*/ 7 w 20"/>
                    <a:gd name="T1" fmla="*/ 16 h 30"/>
                    <a:gd name="T2" fmla="*/ 5 w 20"/>
                    <a:gd name="T3" fmla="*/ 30 h 30"/>
                    <a:gd name="T4" fmla="*/ 7 w 20"/>
                    <a:gd name="T5" fmla="*/ 1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626" name="Freeform 98"/>
                <p:cNvSpPr>
                  <a:spLocks/>
                </p:cNvSpPr>
                <p:nvPr/>
              </p:nvSpPr>
              <p:spPr bwMode="ltGray">
                <a:xfrm>
                  <a:off x="3709" y="315"/>
                  <a:ext cx="433" cy="354"/>
                </a:xfrm>
                <a:custGeom>
                  <a:avLst/>
                  <a:gdLst>
                    <a:gd name="T0" fmla="*/ 481 w 682"/>
                    <a:gd name="T1" fmla="*/ 464 h 557"/>
                    <a:gd name="T2" fmla="*/ 486 w 682"/>
                    <a:gd name="T3" fmla="*/ 451 h 557"/>
                    <a:gd name="T4" fmla="*/ 500 w 682"/>
                    <a:gd name="T5" fmla="*/ 413 h 557"/>
                    <a:gd name="T6" fmla="*/ 309 w 682"/>
                    <a:gd name="T7" fmla="*/ 287 h 557"/>
                    <a:gd name="T8" fmla="*/ 282 w 682"/>
                    <a:gd name="T9" fmla="*/ 346 h 557"/>
                    <a:gd name="T10" fmla="*/ 303 w 682"/>
                    <a:gd name="T11" fmla="*/ 556 h 557"/>
                    <a:gd name="T12" fmla="*/ 282 w 682"/>
                    <a:gd name="T13" fmla="*/ 494 h 557"/>
                    <a:gd name="T14" fmla="*/ 242 w 682"/>
                    <a:gd name="T15" fmla="*/ 439 h 557"/>
                    <a:gd name="T16" fmla="*/ 245 w 682"/>
                    <a:gd name="T17" fmla="*/ 413 h 557"/>
                    <a:gd name="T18" fmla="*/ 247 w 682"/>
                    <a:gd name="T19" fmla="*/ 394 h 557"/>
                    <a:gd name="T20" fmla="*/ 220 w 682"/>
                    <a:gd name="T21" fmla="*/ 375 h 557"/>
                    <a:gd name="T22" fmla="*/ 194 w 682"/>
                    <a:gd name="T23" fmla="*/ 346 h 557"/>
                    <a:gd name="T24" fmla="*/ 148 w 682"/>
                    <a:gd name="T25" fmla="*/ 354 h 557"/>
                    <a:gd name="T26" fmla="*/ 126 w 682"/>
                    <a:gd name="T27" fmla="*/ 365 h 557"/>
                    <a:gd name="T28" fmla="*/ 78 w 682"/>
                    <a:gd name="T29" fmla="*/ 365 h 557"/>
                    <a:gd name="T30" fmla="*/ 22 w 682"/>
                    <a:gd name="T31" fmla="*/ 312 h 557"/>
                    <a:gd name="T32" fmla="*/ 11 w 682"/>
                    <a:gd name="T33" fmla="*/ 295 h 557"/>
                    <a:gd name="T34" fmla="*/ 0 w 682"/>
                    <a:gd name="T35" fmla="*/ 264 h 557"/>
                    <a:gd name="T36" fmla="*/ 24 w 682"/>
                    <a:gd name="T37" fmla="*/ 213 h 557"/>
                    <a:gd name="T38" fmla="*/ 32 w 682"/>
                    <a:gd name="T39" fmla="*/ 181 h 557"/>
                    <a:gd name="T40" fmla="*/ 51 w 682"/>
                    <a:gd name="T41" fmla="*/ 143 h 557"/>
                    <a:gd name="T42" fmla="*/ 81 w 682"/>
                    <a:gd name="T43" fmla="*/ 116 h 557"/>
                    <a:gd name="T44" fmla="*/ 167 w 682"/>
                    <a:gd name="T45" fmla="*/ 67 h 557"/>
                    <a:gd name="T46" fmla="*/ 220 w 682"/>
                    <a:gd name="T47" fmla="*/ 30 h 557"/>
                    <a:gd name="T48" fmla="*/ 258 w 682"/>
                    <a:gd name="T49" fmla="*/ 6 h 557"/>
                    <a:gd name="T50" fmla="*/ 363 w 682"/>
                    <a:gd name="T51" fmla="*/ 2 h 557"/>
                    <a:gd name="T52" fmla="*/ 398 w 682"/>
                    <a:gd name="T53" fmla="*/ 0 h 557"/>
                    <a:gd name="T54" fmla="*/ 384 w 682"/>
                    <a:gd name="T55" fmla="*/ 34 h 557"/>
                    <a:gd name="T56" fmla="*/ 443 w 682"/>
                    <a:gd name="T57" fmla="*/ 84 h 557"/>
                    <a:gd name="T58" fmla="*/ 497 w 682"/>
                    <a:gd name="T59" fmla="*/ 74 h 557"/>
                    <a:gd name="T60" fmla="*/ 529 w 682"/>
                    <a:gd name="T61" fmla="*/ 82 h 557"/>
                    <a:gd name="T62" fmla="*/ 559 w 682"/>
                    <a:gd name="T63" fmla="*/ 97 h 557"/>
                    <a:gd name="T64" fmla="*/ 572 w 682"/>
                    <a:gd name="T65" fmla="*/ 188 h 557"/>
                    <a:gd name="T66" fmla="*/ 572 w 682"/>
                    <a:gd name="T67" fmla="*/ 240 h 557"/>
                    <a:gd name="T68" fmla="*/ 599 w 682"/>
                    <a:gd name="T69" fmla="*/ 283 h 557"/>
                    <a:gd name="T70" fmla="*/ 645 w 682"/>
                    <a:gd name="T71" fmla="*/ 300 h 557"/>
                    <a:gd name="T72" fmla="*/ 680 w 682"/>
                    <a:gd name="T73" fmla="*/ 295 h 557"/>
                    <a:gd name="T74" fmla="*/ 664 w 682"/>
                    <a:gd name="T75" fmla="*/ 340 h 557"/>
                    <a:gd name="T76" fmla="*/ 599 w 682"/>
                    <a:gd name="T77" fmla="*/ 407 h 557"/>
                    <a:gd name="T78" fmla="*/ 548 w 682"/>
                    <a:gd name="T79" fmla="*/ 485 h 557"/>
                    <a:gd name="T80" fmla="*/ 556 w 682"/>
                    <a:gd name="T81" fmla="*/ 508 h 557"/>
                    <a:gd name="T82" fmla="*/ 435 w 682"/>
                    <a:gd name="T83" fmla="*/ 556 h 5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627" name="Freeform 99"/>
                <p:cNvSpPr>
                  <a:spLocks/>
                </p:cNvSpPr>
                <p:nvPr/>
              </p:nvSpPr>
              <p:spPr bwMode="ltGray">
                <a:xfrm>
                  <a:off x="3877" y="448"/>
                  <a:ext cx="163" cy="221"/>
                </a:xfrm>
                <a:custGeom>
                  <a:avLst/>
                  <a:gdLst>
                    <a:gd name="T0" fmla="*/ 243 w 257"/>
                    <a:gd name="T1" fmla="*/ 347 h 347"/>
                    <a:gd name="T2" fmla="*/ 233 w 257"/>
                    <a:gd name="T3" fmla="*/ 301 h 347"/>
                    <a:gd name="T4" fmla="*/ 217 w 257"/>
                    <a:gd name="T5" fmla="*/ 288 h 347"/>
                    <a:gd name="T6" fmla="*/ 215 w 257"/>
                    <a:gd name="T7" fmla="*/ 269 h 347"/>
                    <a:gd name="T8" fmla="*/ 209 w 257"/>
                    <a:gd name="T9" fmla="*/ 254 h 347"/>
                    <a:gd name="T10" fmla="*/ 209 w 257"/>
                    <a:gd name="T11" fmla="*/ 229 h 347"/>
                    <a:gd name="T12" fmla="*/ 207 w 257"/>
                    <a:gd name="T13" fmla="*/ 214 h 347"/>
                    <a:gd name="T14" fmla="*/ 228 w 257"/>
                    <a:gd name="T15" fmla="*/ 202 h 347"/>
                    <a:gd name="T16" fmla="*/ 257 w 257"/>
                    <a:gd name="T17" fmla="*/ 197 h 347"/>
                    <a:gd name="T18" fmla="*/ 257 w 257"/>
                    <a:gd name="T19" fmla="*/ 136 h 347"/>
                    <a:gd name="T20" fmla="*/ 54 w 257"/>
                    <a:gd name="T21" fmla="*/ 96 h 347"/>
                    <a:gd name="T22" fmla="*/ 32 w 257"/>
                    <a:gd name="T23" fmla="*/ 98 h 347"/>
                    <a:gd name="T24" fmla="*/ 16 w 257"/>
                    <a:gd name="T25" fmla="*/ 102 h 347"/>
                    <a:gd name="T26" fmla="*/ 0 w 257"/>
                    <a:gd name="T27" fmla="*/ 149 h 347"/>
                    <a:gd name="T28" fmla="*/ 93 w 257"/>
                    <a:gd name="T29" fmla="*/ 346 h 347"/>
                    <a:gd name="T30" fmla="*/ 243 w 257"/>
                    <a:gd name="T31" fmla="*/ 347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hlink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628" name="Freeform 100"/>
                <p:cNvSpPr>
                  <a:spLocks/>
                </p:cNvSpPr>
                <p:nvPr/>
              </p:nvSpPr>
              <p:spPr bwMode="ltGray">
                <a:xfrm>
                  <a:off x="4164" y="611"/>
                  <a:ext cx="7" cy="12"/>
                </a:xfrm>
                <a:custGeom>
                  <a:avLst/>
                  <a:gdLst>
                    <a:gd name="T0" fmla="*/ 7 w 19"/>
                    <a:gd name="T1" fmla="*/ 25 h 37"/>
                    <a:gd name="T2" fmla="*/ 19 w 19"/>
                    <a:gd name="T3" fmla="*/ 21 h 37"/>
                    <a:gd name="T4" fmla="*/ 7 w 19"/>
                    <a:gd name="T5" fmla="*/ 25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629" name="Freeform 101"/>
                <p:cNvSpPr>
                  <a:spLocks/>
                </p:cNvSpPr>
                <p:nvPr/>
              </p:nvSpPr>
              <p:spPr bwMode="ltGray">
                <a:xfrm>
                  <a:off x="4155" y="497"/>
                  <a:ext cx="9" cy="7"/>
                </a:xfrm>
                <a:custGeom>
                  <a:avLst/>
                  <a:gdLst>
                    <a:gd name="T0" fmla="*/ 12 w 22"/>
                    <a:gd name="T1" fmla="*/ 12 h 20"/>
                    <a:gd name="T2" fmla="*/ 16 w 22"/>
                    <a:gd name="T3" fmla="*/ 0 h 20"/>
                    <a:gd name="T4" fmla="*/ 20 w 22"/>
                    <a:gd name="T5" fmla="*/ 12 h 20"/>
                    <a:gd name="T6" fmla="*/ 8 w 22"/>
                    <a:gd name="T7" fmla="*/ 20 h 20"/>
                    <a:gd name="T8" fmla="*/ 12 w 22"/>
                    <a:gd name="T9" fmla="*/ 12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630" name="Freeform 102"/>
                <p:cNvSpPr>
                  <a:spLocks/>
                </p:cNvSpPr>
                <p:nvPr/>
              </p:nvSpPr>
              <p:spPr bwMode="ltGray">
                <a:xfrm>
                  <a:off x="3760" y="357"/>
                  <a:ext cx="25" cy="10"/>
                </a:xfrm>
                <a:custGeom>
                  <a:avLst/>
                  <a:gdLst>
                    <a:gd name="T0" fmla="*/ 24 w 57"/>
                    <a:gd name="T1" fmla="*/ 18 h 30"/>
                    <a:gd name="T2" fmla="*/ 32 w 57"/>
                    <a:gd name="T3" fmla="*/ 6 h 30"/>
                    <a:gd name="T4" fmla="*/ 36 w 57"/>
                    <a:gd name="T5" fmla="*/ 30 h 30"/>
                    <a:gd name="T6" fmla="*/ 24 w 57"/>
                    <a:gd name="T7" fmla="*/ 18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631" name="Freeform 103"/>
                <p:cNvSpPr>
                  <a:spLocks/>
                </p:cNvSpPr>
                <p:nvPr/>
              </p:nvSpPr>
              <p:spPr bwMode="ltGray">
                <a:xfrm>
                  <a:off x="4062" y="265"/>
                  <a:ext cx="295" cy="233"/>
                </a:xfrm>
                <a:custGeom>
                  <a:avLst/>
                  <a:gdLst>
                    <a:gd name="T0" fmla="*/ 473 w 693"/>
                    <a:gd name="T1" fmla="*/ 464 h 696"/>
                    <a:gd name="T2" fmla="*/ 393 w 693"/>
                    <a:gd name="T3" fmla="*/ 452 h 696"/>
                    <a:gd name="T4" fmla="*/ 325 w 693"/>
                    <a:gd name="T5" fmla="*/ 412 h 696"/>
                    <a:gd name="T6" fmla="*/ 265 w 693"/>
                    <a:gd name="T7" fmla="*/ 400 h 696"/>
                    <a:gd name="T8" fmla="*/ 237 w 693"/>
                    <a:gd name="T9" fmla="*/ 416 h 696"/>
                    <a:gd name="T10" fmla="*/ 261 w 693"/>
                    <a:gd name="T11" fmla="*/ 428 h 696"/>
                    <a:gd name="T12" fmla="*/ 293 w 693"/>
                    <a:gd name="T13" fmla="*/ 468 h 696"/>
                    <a:gd name="T14" fmla="*/ 321 w 693"/>
                    <a:gd name="T15" fmla="*/ 476 h 696"/>
                    <a:gd name="T16" fmla="*/ 333 w 693"/>
                    <a:gd name="T17" fmla="*/ 536 h 696"/>
                    <a:gd name="T18" fmla="*/ 313 w 693"/>
                    <a:gd name="T19" fmla="*/ 552 h 696"/>
                    <a:gd name="T20" fmla="*/ 261 w 693"/>
                    <a:gd name="T21" fmla="*/ 616 h 696"/>
                    <a:gd name="T22" fmla="*/ 225 w 693"/>
                    <a:gd name="T23" fmla="*/ 628 h 696"/>
                    <a:gd name="T24" fmla="*/ 97 w 693"/>
                    <a:gd name="T25" fmla="*/ 696 h 696"/>
                    <a:gd name="T26" fmla="*/ 77 w 693"/>
                    <a:gd name="T27" fmla="*/ 616 h 696"/>
                    <a:gd name="T28" fmla="*/ 45 w 693"/>
                    <a:gd name="T29" fmla="*/ 524 h 696"/>
                    <a:gd name="T30" fmla="*/ 33 w 693"/>
                    <a:gd name="T31" fmla="*/ 448 h 696"/>
                    <a:gd name="T32" fmla="*/ 53 w 693"/>
                    <a:gd name="T33" fmla="*/ 344 h 696"/>
                    <a:gd name="T34" fmla="*/ 17 w 693"/>
                    <a:gd name="T35" fmla="*/ 392 h 696"/>
                    <a:gd name="T36" fmla="*/ 81 w 693"/>
                    <a:gd name="T37" fmla="*/ 280 h 696"/>
                    <a:gd name="T38" fmla="*/ 113 w 693"/>
                    <a:gd name="T39" fmla="*/ 204 h 696"/>
                    <a:gd name="T40" fmla="*/ 37 w 693"/>
                    <a:gd name="T41" fmla="*/ 204 h 696"/>
                    <a:gd name="T42" fmla="*/ 1 w 693"/>
                    <a:gd name="T43" fmla="*/ 196 h 696"/>
                    <a:gd name="T44" fmla="*/ 25 w 693"/>
                    <a:gd name="T45" fmla="*/ 140 h 696"/>
                    <a:gd name="T46" fmla="*/ 97 w 693"/>
                    <a:gd name="T47" fmla="*/ 112 h 696"/>
                    <a:gd name="T48" fmla="*/ 221 w 693"/>
                    <a:gd name="T49" fmla="*/ 124 h 696"/>
                    <a:gd name="T50" fmla="*/ 229 w 693"/>
                    <a:gd name="T51" fmla="*/ 64 h 696"/>
                    <a:gd name="T52" fmla="*/ 261 w 693"/>
                    <a:gd name="T53" fmla="*/ 0 h 696"/>
                    <a:gd name="T54" fmla="*/ 357 w 693"/>
                    <a:gd name="T55" fmla="*/ 44 h 696"/>
                    <a:gd name="T56" fmla="*/ 329 w 693"/>
                    <a:gd name="T57" fmla="*/ 88 h 696"/>
                    <a:gd name="T58" fmla="*/ 301 w 693"/>
                    <a:gd name="T59" fmla="*/ 176 h 696"/>
                    <a:gd name="T60" fmla="*/ 361 w 693"/>
                    <a:gd name="T61" fmla="*/ 192 h 696"/>
                    <a:gd name="T62" fmla="*/ 373 w 693"/>
                    <a:gd name="T63" fmla="*/ 136 h 696"/>
                    <a:gd name="T64" fmla="*/ 417 w 693"/>
                    <a:gd name="T65" fmla="*/ 92 h 696"/>
                    <a:gd name="T66" fmla="*/ 497 w 693"/>
                    <a:gd name="T67" fmla="*/ 88 h 696"/>
                    <a:gd name="T68" fmla="*/ 529 w 693"/>
                    <a:gd name="T69" fmla="*/ 52 h 696"/>
                    <a:gd name="T70" fmla="*/ 541 w 693"/>
                    <a:gd name="T71" fmla="*/ 460 h 6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632" name="Freeform 104"/>
                <p:cNvSpPr>
                  <a:spLocks/>
                </p:cNvSpPr>
                <p:nvPr/>
              </p:nvSpPr>
              <p:spPr bwMode="ltGray">
                <a:xfrm>
                  <a:off x="3861" y="247"/>
                  <a:ext cx="591" cy="95"/>
                </a:xfrm>
                <a:custGeom>
                  <a:avLst/>
                  <a:gdLst>
                    <a:gd name="T0" fmla="*/ 825 w 931"/>
                    <a:gd name="T1" fmla="*/ 0 h 149"/>
                    <a:gd name="T2" fmla="*/ 143 w 931"/>
                    <a:gd name="T3" fmla="*/ 29 h 149"/>
                    <a:gd name="T4" fmla="*/ 91 w 931"/>
                    <a:gd name="T5" fmla="*/ 42 h 149"/>
                    <a:gd name="T6" fmla="*/ 62 w 931"/>
                    <a:gd name="T7" fmla="*/ 42 h 149"/>
                    <a:gd name="T8" fmla="*/ 22 w 931"/>
                    <a:gd name="T9" fmla="*/ 77 h 149"/>
                    <a:gd name="T10" fmla="*/ 0 w 931"/>
                    <a:gd name="T11" fmla="*/ 105 h 149"/>
                    <a:gd name="T12" fmla="*/ 59 w 931"/>
                    <a:gd name="T13" fmla="*/ 115 h 149"/>
                    <a:gd name="T14" fmla="*/ 97 w 931"/>
                    <a:gd name="T15" fmla="*/ 96 h 149"/>
                    <a:gd name="T16" fmla="*/ 108 w 931"/>
                    <a:gd name="T17" fmla="*/ 84 h 149"/>
                    <a:gd name="T18" fmla="*/ 167 w 931"/>
                    <a:gd name="T19" fmla="*/ 52 h 149"/>
                    <a:gd name="T20" fmla="*/ 215 w 931"/>
                    <a:gd name="T21" fmla="*/ 46 h 149"/>
                    <a:gd name="T22" fmla="*/ 237 w 931"/>
                    <a:gd name="T23" fmla="*/ 94 h 149"/>
                    <a:gd name="T24" fmla="*/ 188 w 931"/>
                    <a:gd name="T25" fmla="*/ 109 h 149"/>
                    <a:gd name="T26" fmla="*/ 231 w 931"/>
                    <a:gd name="T27" fmla="*/ 113 h 149"/>
                    <a:gd name="T28" fmla="*/ 250 w 931"/>
                    <a:gd name="T29" fmla="*/ 90 h 149"/>
                    <a:gd name="T30" fmla="*/ 266 w 931"/>
                    <a:gd name="T31" fmla="*/ 92 h 149"/>
                    <a:gd name="T32" fmla="*/ 253 w 931"/>
                    <a:gd name="T33" fmla="*/ 54 h 149"/>
                    <a:gd name="T34" fmla="*/ 266 w 931"/>
                    <a:gd name="T35" fmla="*/ 44 h 149"/>
                    <a:gd name="T36" fmla="*/ 277 w 931"/>
                    <a:gd name="T37" fmla="*/ 88 h 149"/>
                    <a:gd name="T38" fmla="*/ 266 w 931"/>
                    <a:gd name="T39" fmla="*/ 113 h 149"/>
                    <a:gd name="T40" fmla="*/ 296 w 931"/>
                    <a:gd name="T41" fmla="*/ 130 h 149"/>
                    <a:gd name="T42" fmla="*/ 299 w 931"/>
                    <a:gd name="T43" fmla="*/ 92 h 149"/>
                    <a:gd name="T44" fmla="*/ 331 w 931"/>
                    <a:gd name="T45" fmla="*/ 103 h 149"/>
                    <a:gd name="T46" fmla="*/ 382 w 931"/>
                    <a:gd name="T47" fmla="*/ 73 h 149"/>
                    <a:gd name="T48" fmla="*/ 409 w 931"/>
                    <a:gd name="T49" fmla="*/ 50 h 149"/>
                    <a:gd name="T50" fmla="*/ 439 w 931"/>
                    <a:gd name="T51" fmla="*/ 56 h 149"/>
                    <a:gd name="T52" fmla="*/ 455 w 931"/>
                    <a:gd name="T53" fmla="*/ 50 h 149"/>
                    <a:gd name="T54" fmla="*/ 431 w 931"/>
                    <a:gd name="T55" fmla="*/ 44 h 149"/>
                    <a:gd name="T56" fmla="*/ 474 w 931"/>
                    <a:gd name="T57" fmla="*/ 35 h 149"/>
                    <a:gd name="T58" fmla="*/ 544 w 931"/>
                    <a:gd name="T59" fmla="*/ 54 h 149"/>
                    <a:gd name="T60" fmla="*/ 581 w 931"/>
                    <a:gd name="T61" fmla="*/ 42 h 149"/>
                    <a:gd name="T62" fmla="*/ 584 w 931"/>
                    <a:gd name="T63" fmla="*/ 63 h 149"/>
                    <a:gd name="T64" fmla="*/ 568 w 931"/>
                    <a:gd name="T65" fmla="*/ 101 h 149"/>
                    <a:gd name="T66" fmla="*/ 611 w 931"/>
                    <a:gd name="T67" fmla="*/ 88 h 149"/>
                    <a:gd name="T68" fmla="*/ 624 w 931"/>
                    <a:gd name="T69" fmla="*/ 80 h 149"/>
                    <a:gd name="T70" fmla="*/ 648 w 931"/>
                    <a:gd name="T71" fmla="*/ 61 h 149"/>
                    <a:gd name="T72" fmla="*/ 794 w 931"/>
                    <a:gd name="T73" fmla="*/ 84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633" name="Freeform 105"/>
                <p:cNvSpPr>
                  <a:spLocks/>
                </p:cNvSpPr>
                <p:nvPr/>
              </p:nvSpPr>
              <p:spPr bwMode="ltGray">
                <a:xfrm>
                  <a:off x="3981" y="282"/>
                  <a:ext cx="13" cy="10"/>
                </a:xfrm>
                <a:custGeom>
                  <a:avLst/>
                  <a:gdLst>
                    <a:gd name="T0" fmla="*/ 3 w 31"/>
                    <a:gd name="T1" fmla="*/ 28 h 30"/>
                    <a:gd name="T2" fmla="*/ 31 w 31"/>
                    <a:gd name="T3" fmla="*/ 0 h 30"/>
                    <a:gd name="T4" fmla="*/ 19 w 31"/>
                    <a:gd name="T5" fmla="*/ 24 h 30"/>
                    <a:gd name="T6" fmla="*/ 3 w 31"/>
                    <a:gd name="T7" fmla="*/ 28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634" name="Freeform 106"/>
                <p:cNvSpPr>
                  <a:spLocks/>
                </p:cNvSpPr>
                <p:nvPr/>
              </p:nvSpPr>
              <p:spPr bwMode="ltGray">
                <a:xfrm>
                  <a:off x="3966" y="296"/>
                  <a:ext cx="19" cy="11"/>
                </a:xfrm>
                <a:custGeom>
                  <a:avLst/>
                  <a:gdLst>
                    <a:gd name="T0" fmla="*/ 6 w 44"/>
                    <a:gd name="T1" fmla="*/ 32 h 32"/>
                    <a:gd name="T2" fmla="*/ 22 w 44"/>
                    <a:gd name="T3" fmla="*/ 0 h 32"/>
                    <a:gd name="T4" fmla="*/ 38 w 44"/>
                    <a:gd name="T5" fmla="*/ 4 h 32"/>
                    <a:gd name="T6" fmla="*/ 6 w 44"/>
                    <a:gd name="T7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635" name="Freeform 107"/>
                <p:cNvSpPr>
                  <a:spLocks/>
                </p:cNvSpPr>
                <p:nvPr/>
              </p:nvSpPr>
              <p:spPr bwMode="ltGray">
                <a:xfrm>
                  <a:off x="4028" y="337"/>
                  <a:ext cx="32" cy="6"/>
                </a:xfrm>
                <a:custGeom>
                  <a:avLst/>
                  <a:gdLst>
                    <a:gd name="T0" fmla="*/ 37 w 76"/>
                    <a:gd name="T1" fmla="*/ 18 h 18"/>
                    <a:gd name="T2" fmla="*/ 25 w 76"/>
                    <a:gd name="T3" fmla="*/ 2 h 18"/>
                    <a:gd name="T4" fmla="*/ 37 w 76"/>
                    <a:gd name="T5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636" name="Freeform 108"/>
                <p:cNvSpPr>
                  <a:spLocks/>
                </p:cNvSpPr>
                <p:nvPr/>
              </p:nvSpPr>
              <p:spPr bwMode="ltGray">
                <a:xfrm>
                  <a:off x="4083" y="336"/>
                  <a:ext cx="18" cy="15"/>
                </a:xfrm>
                <a:custGeom>
                  <a:avLst/>
                  <a:gdLst>
                    <a:gd name="T0" fmla="*/ 0 w 42"/>
                    <a:gd name="T1" fmla="*/ 21 h 44"/>
                    <a:gd name="T2" fmla="*/ 12 w 42"/>
                    <a:gd name="T3" fmla="*/ 9 h 44"/>
                    <a:gd name="T4" fmla="*/ 0 w 42"/>
                    <a:gd name="T5" fmla="*/ 21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637" name="Freeform 109"/>
                <p:cNvSpPr>
                  <a:spLocks/>
                </p:cNvSpPr>
                <p:nvPr/>
              </p:nvSpPr>
              <p:spPr bwMode="ltGray">
                <a:xfrm>
                  <a:off x="3936" y="295"/>
                  <a:ext cx="14" cy="10"/>
                </a:xfrm>
                <a:custGeom>
                  <a:avLst/>
                  <a:gdLst>
                    <a:gd name="T0" fmla="*/ 7 w 31"/>
                    <a:gd name="T1" fmla="*/ 22 h 30"/>
                    <a:gd name="T2" fmla="*/ 31 w 31"/>
                    <a:gd name="T3" fmla="*/ 10 h 30"/>
                    <a:gd name="T4" fmla="*/ 7 w 31"/>
                    <a:gd name="T5" fmla="*/ 22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22638" name="Group 110"/>
            <p:cNvGrpSpPr>
              <a:grpSpLocks/>
            </p:cNvGrpSpPr>
            <p:nvPr/>
          </p:nvGrpSpPr>
          <p:grpSpPr bwMode="auto">
            <a:xfrm>
              <a:off x="798" y="111"/>
              <a:ext cx="4702" cy="418"/>
              <a:chOff x="798" y="255"/>
              <a:chExt cx="4702" cy="418"/>
            </a:xfrm>
          </p:grpSpPr>
          <p:sp>
            <p:nvSpPr>
              <p:cNvPr id="22639" name="Line 111"/>
              <p:cNvSpPr>
                <a:spLocks noChangeShapeType="1"/>
              </p:cNvSpPr>
              <p:nvPr/>
            </p:nvSpPr>
            <p:spPr bwMode="white">
              <a:xfrm>
                <a:off x="798" y="476"/>
                <a:ext cx="4702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40" name="Line 112"/>
              <p:cNvSpPr>
                <a:spLocks noChangeShapeType="1"/>
              </p:cNvSpPr>
              <p:nvPr/>
            </p:nvSpPr>
            <p:spPr bwMode="white">
              <a:xfrm>
                <a:off x="1026" y="255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41" name="Line 113"/>
              <p:cNvSpPr>
                <a:spLocks noChangeShapeType="1"/>
              </p:cNvSpPr>
              <p:nvPr/>
            </p:nvSpPr>
            <p:spPr bwMode="white">
              <a:xfrm>
                <a:off x="1254" y="255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42" name="Line 114"/>
              <p:cNvSpPr>
                <a:spLocks noChangeShapeType="1"/>
              </p:cNvSpPr>
              <p:nvPr/>
            </p:nvSpPr>
            <p:spPr bwMode="white">
              <a:xfrm>
                <a:off x="1482" y="255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43" name="Line 115"/>
              <p:cNvSpPr>
                <a:spLocks noChangeShapeType="1"/>
              </p:cNvSpPr>
              <p:nvPr/>
            </p:nvSpPr>
            <p:spPr bwMode="white">
              <a:xfrm>
                <a:off x="1710" y="255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44" name="Line 116"/>
              <p:cNvSpPr>
                <a:spLocks noChangeShapeType="1"/>
              </p:cNvSpPr>
              <p:nvPr/>
            </p:nvSpPr>
            <p:spPr bwMode="white">
              <a:xfrm>
                <a:off x="1938" y="255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45" name="Line 117"/>
              <p:cNvSpPr>
                <a:spLocks noChangeShapeType="1"/>
              </p:cNvSpPr>
              <p:nvPr/>
            </p:nvSpPr>
            <p:spPr bwMode="white">
              <a:xfrm>
                <a:off x="2166" y="255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46" name="Line 118"/>
              <p:cNvSpPr>
                <a:spLocks noChangeShapeType="1"/>
              </p:cNvSpPr>
              <p:nvPr/>
            </p:nvSpPr>
            <p:spPr bwMode="white">
              <a:xfrm>
                <a:off x="2394" y="255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47" name="Line 119"/>
              <p:cNvSpPr>
                <a:spLocks noChangeShapeType="1"/>
              </p:cNvSpPr>
              <p:nvPr/>
            </p:nvSpPr>
            <p:spPr bwMode="white">
              <a:xfrm>
                <a:off x="2622" y="255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48" name="Line 120"/>
              <p:cNvSpPr>
                <a:spLocks noChangeShapeType="1"/>
              </p:cNvSpPr>
              <p:nvPr/>
            </p:nvSpPr>
            <p:spPr bwMode="white">
              <a:xfrm>
                <a:off x="2850" y="255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49" name="Line 121"/>
              <p:cNvSpPr>
                <a:spLocks noChangeShapeType="1"/>
              </p:cNvSpPr>
              <p:nvPr/>
            </p:nvSpPr>
            <p:spPr bwMode="white">
              <a:xfrm>
                <a:off x="3078" y="255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50" name="Line 122"/>
              <p:cNvSpPr>
                <a:spLocks noChangeShapeType="1"/>
              </p:cNvSpPr>
              <p:nvPr/>
            </p:nvSpPr>
            <p:spPr bwMode="white">
              <a:xfrm>
                <a:off x="3306" y="255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51" name="Line 123"/>
              <p:cNvSpPr>
                <a:spLocks noChangeShapeType="1"/>
              </p:cNvSpPr>
              <p:nvPr/>
            </p:nvSpPr>
            <p:spPr bwMode="white">
              <a:xfrm>
                <a:off x="3534" y="255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52" name="Line 124"/>
              <p:cNvSpPr>
                <a:spLocks noChangeShapeType="1"/>
              </p:cNvSpPr>
              <p:nvPr/>
            </p:nvSpPr>
            <p:spPr bwMode="white">
              <a:xfrm>
                <a:off x="3762" y="255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53" name="Line 125"/>
              <p:cNvSpPr>
                <a:spLocks noChangeShapeType="1"/>
              </p:cNvSpPr>
              <p:nvPr/>
            </p:nvSpPr>
            <p:spPr bwMode="white">
              <a:xfrm>
                <a:off x="3990" y="255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54" name="Line 126"/>
              <p:cNvSpPr>
                <a:spLocks noChangeShapeType="1"/>
              </p:cNvSpPr>
              <p:nvPr/>
            </p:nvSpPr>
            <p:spPr bwMode="white">
              <a:xfrm>
                <a:off x="4218" y="255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55" name="Line 127"/>
              <p:cNvSpPr>
                <a:spLocks noChangeShapeType="1"/>
              </p:cNvSpPr>
              <p:nvPr/>
            </p:nvSpPr>
            <p:spPr bwMode="white">
              <a:xfrm>
                <a:off x="4446" y="255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56" name="Line 128"/>
              <p:cNvSpPr>
                <a:spLocks noChangeShapeType="1"/>
              </p:cNvSpPr>
              <p:nvPr/>
            </p:nvSpPr>
            <p:spPr bwMode="white">
              <a:xfrm>
                <a:off x="4674" y="255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57" name="Line 129"/>
              <p:cNvSpPr>
                <a:spLocks noChangeShapeType="1"/>
              </p:cNvSpPr>
              <p:nvPr/>
            </p:nvSpPr>
            <p:spPr bwMode="white">
              <a:xfrm>
                <a:off x="4902" y="255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58" name="Line 130"/>
              <p:cNvSpPr>
                <a:spLocks noChangeShapeType="1"/>
              </p:cNvSpPr>
              <p:nvPr/>
            </p:nvSpPr>
            <p:spPr bwMode="white">
              <a:xfrm>
                <a:off x="5130" y="255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59" name="Line 131"/>
              <p:cNvSpPr>
                <a:spLocks noChangeShapeType="1"/>
              </p:cNvSpPr>
              <p:nvPr/>
            </p:nvSpPr>
            <p:spPr bwMode="white">
              <a:xfrm>
                <a:off x="5358" y="255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2660" name="Group 132"/>
            <p:cNvGrpSpPr>
              <a:grpSpLocks/>
            </p:cNvGrpSpPr>
            <p:nvPr/>
          </p:nvGrpSpPr>
          <p:grpSpPr bwMode="auto">
            <a:xfrm>
              <a:off x="1208" y="109"/>
              <a:ext cx="3694" cy="423"/>
              <a:chOff x="1034" y="245"/>
              <a:chExt cx="3694" cy="423"/>
            </a:xfrm>
          </p:grpSpPr>
          <p:sp>
            <p:nvSpPr>
              <p:cNvPr id="22661" name="Line 133"/>
              <p:cNvSpPr>
                <a:spLocks noChangeShapeType="1"/>
              </p:cNvSpPr>
              <p:nvPr/>
            </p:nvSpPr>
            <p:spPr bwMode="ltGray">
              <a:xfrm>
                <a:off x="2676" y="246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62" name="Line 134"/>
              <p:cNvSpPr>
                <a:spLocks noChangeShapeType="1"/>
              </p:cNvSpPr>
              <p:nvPr/>
            </p:nvSpPr>
            <p:spPr bwMode="ltGray">
              <a:xfrm>
                <a:off x="2798" y="468"/>
                <a:ext cx="7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63" name="Line 135"/>
              <p:cNvSpPr>
                <a:spLocks noChangeShapeType="1"/>
              </p:cNvSpPr>
              <p:nvPr/>
            </p:nvSpPr>
            <p:spPr bwMode="ltGray">
              <a:xfrm>
                <a:off x="2904" y="486"/>
                <a:ext cx="0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64" name="Line 136"/>
              <p:cNvSpPr>
                <a:spLocks noChangeShapeType="1"/>
              </p:cNvSpPr>
              <p:nvPr/>
            </p:nvSpPr>
            <p:spPr bwMode="ltGray">
              <a:xfrm>
                <a:off x="3132" y="586"/>
                <a:ext cx="0" cy="79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65" name="Line 137"/>
              <p:cNvSpPr>
                <a:spLocks noChangeShapeType="1"/>
              </p:cNvSpPr>
              <p:nvPr/>
            </p:nvSpPr>
            <p:spPr bwMode="ltGray">
              <a:xfrm>
                <a:off x="3816" y="358"/>
                <a:ext cx="0" cy="18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66" name="Line 138"/>
              <p:cNvSpPr>
                <a:spLocks noChangeShapeType="1"/>
              </p:cNvSpPr>
              <p:nvPr/>
            </p:nvSpPr>
            <p:spPr bwMode="ltGray">
              <a:xfrm>
                <a:off x="3722" y="468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67" name="Line 139"/>
              <p:cNvSpPr>
                <a:spLocks noChangeShapeType="1"/>
              </p:cNvSpPr>
              <p:nvPr/>
            </p:nvSpPr>
            <p:spPr bwMode="ltGray">
              <a:xfrm>
                <a:off x="4044" y="372"/>
                <a:ext cx="0" cy="29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68" name="Line 140"/>
              <p:cNvSpPr>
                <a:spLocks noChangeShapeType="1"/>
              </p:cNvSpPr>
              <p:nvPr/>
            </p:nvSpPr>
            <p:spPr bwMode="ltGray">
              <a:xfrm flipV="1">
                <a:off x="4046" y="248"/>
                <a:ext cx="0" cy="5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69" name="Line 141"/>
              <p:cNvSpPr>
                <a:spLocks noChangeShapeType="1"/>
              </p:cNvSpPr>
              <p:nvPr/>
            </p:nvSpPr>
            <p:spPr bwMode="ltGray">
              <a:xfrm flipV="1">
                <a:off x="4272" y="246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70" name="Line 142"/>
              <p:cNvSpPr>
                <a:spLocks noChangeShapeType="1"/>
              </p:cNvSpPr>
              <p:nvPr/>
            </p:nvSpPr>
            <p:spPr bwMode="ltGray">
              <a:xfrm flipH="1">
                <a:off x="4422" y="468"/>
                <a:ext cx="7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71" name="Line 143"/>
              <p:cNvSpPr>
                <a:spLocks noChangeShapeType="1"/>
              </p:cNvSpPr>
              <p:nvPr/>
            </p:nvSpPr>
            <p:spPr bwMode="ltGray">
              <a:xfrm flipH="1">
                <a:off x="4290" y="468"/>
                <a:ext cx="6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72" name="Line 144"/>
              <p:cNvSpPr>
                <a:spLocks noChangeShapeType="1"/>
              </p:cNvSpPr>
              <p:nvPr/>
            </p:nvSpPr>
            <p:spPr bwMode="ltGray">
              <a:xfrm flipV="1">
                <a:off x="4500" y="246"/>
                <a:ext cx="0" cy="27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73" name="Line 145"/>
              <p:cNvSpPr>
                <a:spLocks noChangeShapeType="1"/>
              </p:cNvSpPr>
              <p:nvPr/>
            </p:nvSpPr>
            <p:spPr bwMode="ltGray">
              <a:xfrm>
                <a:off x="4728" y="606"/>
                <a:ext cx="0" cy="3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74" name="Line 146"/>
              <p:cNvSpPr>
                <a:spLocks noChangeShapeType="1"/>
              </p:cNvSpPr>
              <p:nvPr/>
            </p:nvSpPr>
            <p:spPr bwMode="ltGray">
              <a:xfrm>
                <a:off x="1992" y="250"/>
                <a:ext cx="0" cy="6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75" name="Line 147"/>
              <p:cNvSpPr>
                <a:spLocks noChangeShapeType="1"/>
              </p:cNvSpPr>
              <p:nvPr/>
            </p:nvSpPr>
            <p:spPr bwMode="ltGray">
              <a:xfrm>
                <a:off x="1764" y="247"/>
                <a:ext cx="0" cy="33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76" name="Line 148"/>
              <p:cNvSpPr>
                <a:spLocks noChangeShapeType="1"/>
              </p:cNvSpPr>
              <p:nvPr/>
            </p:nvSpPr>
            <p:spPr bwMode="ltGray">
              <a:xfrm flipH="1">
                <a:off x="1738" y="468"/>
                <a:ext cx="6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77" name="Line 149"/>
              <p:cNvSpPr>
                <a:spLocks noChangeShapeType="1"/>
              </p:cNvSpPr>
              <p:nvPr/>
            </p:nvSpPr>
            <p:spPr bwMode="ltGray">
              <a:xfrm>
                <a:off x="1604" y="468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78" name="Line 150"/>
              <p:cNvSpPr>
                <a:spLocks noChangeShapeType="1"/>
              </p:cNvSpPr>
              <p:nvPr/>
            </p:nvSpPr>
            <p:spPr bwMode="ltGray">
              <a:xfrm flipH="1">
                <a:off x="1404" y="468"/>
                <a:ext cx="8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79" name="Line 151"/>
              <p:cNvSpPr>
                <a:spLocks noChangeShapeType="1"/>
              </p:cNvSpPr>
              <p:nvPr/>
            </p:nvSpPr>
            <p:spPr bwMode="ltGray">
              <a:xfrm>
                <a:off x="1034" y="468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80" name="Line 152"/>
              <p:cNvSpPr>
                <a:spLocks noChangeShapeType="1"/>
              </p:cNvSpPr>
              <p:nvPr/>
            </p:nvSpPr>
            <p:spPr bwMode="ltGray">
              <a:xfrm>
                <a:off x="1306" y="370"/>
                <a:ext cx="0" cy="29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81" name="Line 153"/>
              <p:cNvSpPr>
                <a:spLocks noChangeShapeType="1"/>
              </p:cNvSpPr>
              <p:nvPr/>
            </p:nvSpPr>
            <p:spPr bwMode="ltGray">
              <a:xfrm>
                <a:off x="1080" y="388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82" name="Line 154"/>
              <p:cNvSpPr>
                <a:spLocks noChangeShapeType="1"/>
              </p:cNvSpPr>
              <p:nvPr/>
            </p:nvSpPr>
            <p:spPr bwMode="ltGray">
              <a:xfrm flipH="1" flipV="1">
                <a:off x="1308" y="245"/>
                <a:ext cx="0" cy="2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83" name="Line 155"/>
              <p:cNvSpPr>
                <a:spLocks noChangeShapeType="1"/>
              </p:cNvSpPr>
              <p:nvPr/>
            </p:nvSpPr>
            <p:spPr bwMode="ltGray">
              <a:xfrm>
                <a:off x="1536" y="3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84" name="Line 156"/>
              <p:cNvSpPr>
                <a:spLocks noChangeShapeType="1"/>
              </p:cNvSpPr>
              <p:nvPr/>
            </p:nvSpPr>
            <p:spPr bwMode="ltGray">
              <a:xfrm flipV="1">
                <a:off x="1536" y="247"/>
                <a:ext cx="0" cy="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85" name="Line 157"/>
              <p:cNvSpPr>
                <a:spLocks noChangeShapeType="1"/>
              </p:cNvSpPr>
              <p:nvPr/>
            </p:nvSpPr>
            <p:spPr bwMode="ltGray">
              <a:xfrm>
                <a:off x="4095" y="467"/>
                <a:ext cx="8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2694" name="Text Box 166"/>
          <p:cNvSpPr txBox="1">
            <a:spLocks noChangeArrowheads="1"/>
          </p:cNvSpPr>
          <p:nvPr userDrawn="1"/>
        </p:nvSpPr>
        <p:spPr bwMode="auto">
          <a:xfrm>
            <a:off x="8940800" y="6477000"/>
            <a:ext cx="233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5AAE25-D957-4E01-9277-D82D9BBDFC8E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2696" name="Object 168"/>
          <p:cNvGraphicFramePr>
            <a:graphicFrameLocks noChangeAspect="1"/>
          </p:cNvGraphicFramePr>
          <p:nvPr userDrawn="1"/>
        </p:nvGraphicFramePr>
        <p:xfrm>
          <a:off x="249768" y="88901"/>
          <a:ext cx="1045633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5" name="Image" r:id="rId17" imgW="964739" imgH="926657" progId="Photoshop.Image.7">
                  <p:embed/>
                </p:oleObj>
              </mc:Choice>
              <mc:Fallback>
                <p:oleObj name="Image" r:id="rId17" imgW="964739" imgH="926657" progId="Photoshop.Image.7">
                  <p:embed/>
                  <p:pic>
                    <p:nvPicPr>
                      <p:cNvPr id="22696" name="Object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68" y="88901"/>
                        <a:ext cx="1045633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98" name="Text Box 170"/>
          <p:cNvSpPr txBox="1">
            <a:spLocks noChangeArrowheads="1"/>
          </p:cNvSpPr>
          <p:nvPr userDrawn="1"/>
        </p:nvSpPr>
        <p:spPr bwMode="auto">
          <a:xfrm>
            <a:off x="1583267" y="307976"/>
            <a:ext cx="413596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smtClean="0">
                <a:ln>
                  <a:noFill/>
                </a:ln>
                <a:solidFill>
                  <a:srgbClr val="FF25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Derivatives</a:t>
            </a:r>
            <a:endParaRPr kumimoji="0" lang="zh-CN" altLang="en-US" sz="2000" b="1" i="1" u="none" strike="noStrike" kern="1200" cap="none" spc="0" normalizeH="0" baseline="0" noProof="0" smtClean="0">
              <a:ln>
                <a:noFill/>
              </a:ln>
              <a:solidFill>
                <a:srgbClr val="FF25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824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kumimoji="1" sz="36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9"/>
        </a:buBlip>
        <a:defRPr kumimoji="1" sz="2800" b="1" kern="12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anose="05000000000000000000" pitchFamily="2" charset="2"/>
        <a:buChar char="Ø"/>
        <a:defRPr kumimoji="1" sz="2400" b="1" kern="12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0066"/>
        </a:buClr>
        <a:buFont typeface="Times New Roman" panose="02020603050405020304" pitchFamily="18" charset="0"/>
        <a:buChar char="—"/>
        <a:defRPr kumimoji="1" sz="2000" b="1" kern="12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b="1" kern="1200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2000" b="1" kern="1200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01" name="Group 173"/>
          <p:cNvGrpSpPr>
            <a:grpSpLocks/>
          </p:cNvGrpSpPr>
          <p:nvPr userDrawn="1"/>
        </p:nvGrpSpPr>
        <p:grpSpPr bwMode="auto">
          <a:xfrm>
            <a:off x="2940638" y="-12700"/>
            <a:ext cx="9251363" cy="522288"/>
            <a:chOff x="0" y="-9"/>
            <a:chExt cx="5760" cy="1045"/>
          </a:xfrm>
        </p:grpSpPr>
        <p:sp>
          <p:nvSpPr>
            <p:cNvPr id="22702" name="Freeform 174"/>
            <p:cNvSpPr>
              <a:spLocks/>
            </p:cNvSpPr>
            <p:nvPr userDrawn="1"/>
          </p:nvSpPr>
          <p:spPr bwMode="ltGray">
            <a:xfrm>
              <a:off x="0" y="4"/>
              <a:ext cx="5760" cy="1032"/>
            </a:xfrm>
            <a:custGeom>
              <a:avLst/>
              <a:gdLst>
                <a:gd name="T0" fmla="*/ 4848 w 4848"/>
                <a:gd name="T1" fmla="*/ 432 h 432"/>
                <a:gd name="T2" fmla="*/ 0 w 4848"/>
                <a:gd name="T3" fmla="*/ 432 h 432"/>
                <a:gd name="T4" fmla="*/ 0 w 4848"/>
                <a:gd name="T5" fmla="*/ 0 h 432"/>
                <a:gd name="T6" fmla="*/ 4848 w 4848"/>
                <a:gd name="T7" fmla="*/ 0 h 432"/>
                <a:gd name="T8" fmla="*/ 4848 w 4848"/>
                <a:gd name="T9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48" h="432">
                  <a:moveTo>
                    <a:pt x="4848" y="432"/>
                  </a:moveTo>
                  <a:lnTo>
                    <a:pt x="0" y="432"/>
                  </a:lnTo>
                  <a:lnTo>
                    <a:pt x="0" y="0"/>
                  </a:lnTo>
                  <a:lnTo>
                    <a:pt x="4848" y="0"/>
                  </a:lnTo>
                  <a:lnTo>
                    <a:pt x="4848" y="432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2703" name="Group 175"/>
            <p:cNvGrpSpPr>
              <a:grpSpLocks/>
            </p:cNvGrpSpPr>
            <p:nvPr userDrawn="1"/>
          </p:nvGrpSpPr>
          <p:grpSpPr bwMode="auto">
            <a:xfrm>
              <a:off x="333" y="-9"/>
              <a:ext cx="5176" cy="1044"/>
              <a:chOff x="333" y="-9"/>
              <a:chExt cx="5176" cy="1044"/>
            </a:xfrm>
          </p:grpSpPr>
          <p:sp>
            <p:nvSpPr>
              <p:cNvPr id="22704" name="Freeform 176"/>
              <p:cNvSpPr>
                <a:spLocks/>
              </p:cNvSpPr>
              <p:nvPr userDrawn="1"/>
            </p:nvSpPr>
            <p:spPr bwMode="ltGray">
              <a:xfrm>
                <a:off x="3230" y="949"/>
                <a:ext cx="17" cy="20"/>
              </a:xfrm>
              <a:custGeom>
                <a:avLst/>
                <a:gdLst>
                  <a:gd name="T0" fmla="*/ 5 w 15"/>
                  <a:gd name="T1" fmla="*/ 11 h 23"/>
                  <a:gd name="T2" fmla="*/ 15 w 15"/>
                  <a:gd name="T3" fmla="*/ 5 h 23"/>
                  <a:gd name="T4" fmla="*/ 13 w 15"/>
                  <a:gd name="T5" fmla="*/ 17 h 23"/>
                  <a:gd name="T6" fmla="*/ 5 w 15"/>
                  <a:gd name="T7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23">
                    <a:moveTo>
                      <a:pt x="5" y="11"/>
                    </a:moveTo>
                    <a:cubicBezTo>
                      <a:pt x="2" y="1"/>
                      <a:pt x="7" y="0"/>
                      <a:pt x="15" y="5"/>
                    </a:cubicBezTo>
                    <a:cubicBezTo>
                      <a:pt x="14" y="9"/>
                      <a:pt x="15" y="13"/>
                      <a:pt x="13" y="17"/>
                    </a:cubicBezTo>
                    <a:cubicBezTo>
                      <a:pt x="9" y="23"/>
                      <a:pt x="0" y="16"/>
                      <a:pt x="5" y="1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05" name="Freeform 177"/>
              <p:cNvSpPr>
                <a:spLocks/>
              </p:cNvSpPr>
              <p:nvPr userDrawn="1"/>
            </p:nvSpPr>
            <p:spPr bwMode="ltGray">
              <a:xfrm>
                <a:off x="3406" y="1015"/>
                <a:ext cx="21" cy="20"/>
              </a:xfrm>
              <a:custGeom>
                <a:avLst/>
                <a:gdLst>
                  <a:gd name="T0" fmla="*/ 3 w 20"/>
                  <a:gd name="T1" fmla="*/ 13 h 23"/>
                  <a:gd name="T2" fmla="*/ 11 w 20"/>
                  <a:gd name="T3" fmla="*/ 3 h 23"/>
                  <a:gd name="T4" fmla="*/ 7 w 20"/>
                  <a:gd name="T5" fmla="*/ 19 h 23"/>
                  <a:gd name="T6" fmla="*/ 3 w 20"/>
                  <a:gd name="T7" fmla="*/ 1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23">
                    <a:moveTo>
                      <a:pt x="3" y="13"/>
                    </a:moveTo>
                    <a:cubicBezTo>
                      <a:pt x="0" y="5"/>
                      <a:pt x="2" y="0"/>
                      <a:pt x="11" y="3"/>
                    </a:cubicBezTo>
                    <a:cubicBezTo>
                      <a:pt x="16" y="10"/>
                      <a:pt x="20" y="23"/>
                      <a:pt x="7" y="19"/>
                    </a:cubicBezTo>
                    <a:cubicBezTo>
                      <a:pt x="6" y="17"/>
                      <a:pt x="3" y="13"/>
                      <a:pt x="3" y="1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06" name="Freeform 178"/>
              <p:cNvSpPr>
                <a:spLocks/>
              </p:cNvSpPr>
              <p:nvPr userDrawn="1"/>
            </p:nvSpPr>
            <p:spPr bwMode="ltGray">
              <a:xfrm>
                <a:off x="2909" y="908"/>
                <a:ext cx="31" cy="34"/>
              </a:xfrm>
              <a:custGeom>
                <a:avLst/>
                <a:gdLst>
                  <a:gd name="T0" fmla="*/ 16 w 30"/>
                  <a:gd name="T1" fmla="*/ 33 h 42"/>
                  <a:gd name="T2" fmla="*/ 8 w 30"/>
                  <a:gd name="T3" fmla="*/ 21 h 42"/>
                  <a:gd name="T4" fmla="*/ 0 w 30"/>
                  <a:gd name="T5" fmla="*/ 9 h 42"/>
                  <a:gd name="T6" fmla="*/ 16 w 30"/>
                  <a:gd name="T7" fmla="*/ 3 h 42"/>
                  <a:gd name="T8" fmla="*/ 30 w 30"/>
                  <a:gd name="T9" fmla="*/ 23 h 42"/>
                  <a:gd name="T10" fmla="*/ 28 w 30"/>
                  <a:gd name="T11" fmla="*/ 31 h 42"/>
                  <a:gd name="T12" fmla="*/ 16 w 30"/>
                  <a:gd name="T13" fmla="*/ 3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42">
                    <a:moveTo>
                      <a:pt x="16" y="33"/>
                    </a:moveTo>
                    <a:cubicBezTo>
                      <a:pt x="3" y="20"/>
                      <a:pt x="15" y="34"/>
                      <a:pt x="8" y="21"/>
                    </a:cubicBezTo>
                    <a:cubicBezTo>
                      <a:pt x="6" y="17"/>
                      <a:pt x="0" y="9"/>
                      <a:pt x="0" y="9"/>
                    </a:cubicBezTo>
                    <a:cubicBezTo>
                      <a:pt x="5" y="1"/>
                      <a:pt x="7" y="0"/>
                      <a:pt x="16" y="3"/>
                    </a:cubicBezTo>
                    <a:cubicBezTo>
                      <a:pt x="25" y="16"/>
                      <a:pt x="10" y="16"/>
                      <a:pt x="30" y="23"/>
                    </a:cubicBezTo>
                    <a:cubicBezTo>
                      <a:pt x="29" y="26"/>
                      <a:pt x="30" y="29"/>
                      <a:pt x="28" y="31"/>
                    </a:cubicBezTo>
                    <a:cubicBezTo>
                      <a:pt x="15" y="42"/>
                      <a:pt x="16" y="38"/>
                      <a:pt x="16" y="3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07" name="Freeform 179"/>
              <p:cNvSpPr>
                <a:spLocks/>
              </p:cNvSpPr>
              <p:nvPr userDrawn="1"/>
            </p:nvSpPr>
            <p:spPr bwMode="ltGray">
              <a:xfrm>
                <a:off x="2551" y="940"/>
                <a:ext cx="25" cy="12"/>
              </a:xfrm>
              <a:custGeom>
                <a:avLst/>
                <a:gdLst>
                  <a:gd name="T0" fmla="*/ 15 w 25"/>
                  <a:gd name="T1" fmla="*/ 16 h 16"/>
                  <a:gd name="T2" fmla="*/ 3 w 25"/>
                  <a:gd name="T3" fmla="*/ 8 h 16"/>
                  <a:gd name="T4" fmla="*/ 15 w 25"/>
                  <a:gd name="T5" fmla="*/ 0 h 16"/>
                  <a:gd name="T6" fmla="*/ 15 w 25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16">
                    <a:moveTo>
                      <a:pt x="15" y="16"/>
                    </a:moveTo>
                    <a:cubicBezTo>
                      <a:pt x="10" y="15"/>
                      <a:pt x="0" y="12"/>
                      <a:pt x="3" y="8"/>
                    </a:cubicBezTo>
                    <a:cubicBezTo>
                      <a:pt x="6" y="4"/>
                      <a:pt x="15" y="0"/>
                      <a:pt x="15" y="0"/>
                    </a:cubicBezTo>
                    <a:cubicBezTo>
                      <a:pt x="17" y="3"/>
                      <a:pt x="25" y="16"/>
                      <a:pt x="15" y="1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08" name="Freeform 180"/>
              <p:cNvSpPr>
                <a:spLocks/>
              </p:cNvSpPr>
              <p:nvPr userDrawn="1"/>
            </p:nvSpPr>
            <p:spPr bwMode="ltGray">
              <a:xfrm>
                <a:off x="2443" y="954"/>
                <a:ext cx="65" cy="39"/>
              </a:xfrm>
              <a:custGeom>
                <a:avLst/>
                <a:gdLst>
                  <a:gd name="T0" fmla="*/ 14 w 65"/>
                  <a:gd name="T1" fmla="*/ 24 h 46"/>
                  <a:gd name="T2" fmla="*/ 30 w 65"/>
                  <a:gd name="T3" fmla="*/ 4 h 46"/>
                  <a:gd name="T4" fmla="*/ 42 w 65"/>
                  <a:gd name="T5" fmla="*/ 0 h 46"/>
                  <a:gd name="T6" fmla="*/ 58 w 65"/>
                  <a:gd name="T7" fmla="*/ 12 h 46"/>
                  <a:gd name="T8" fmla="*/ 32 w 65"/>
                  <a:gd name="T9" fmla="*/ 26 h 46"/>
                  <a:gd name="T10" fmla="*/ 12 w 65"/>
                  <a:gd name="T11" fmla="*/ 46 h 46"/>
                  <a:gd name="T12" fmla="*/ 8 w 65"/>
                  <a:gd name="T13" fmla="*/ 20 h 46"/>
                  <a:gd name="T14" fmla="*/ 12 w 65"/>
                  <a:gd name="T15" fmla="*/ 14 h 46"/>
                  <a:gd name="T16" fmla="*/ 14 w 65"/>
                  <a:gd name="T17" fmla="*/ 2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46">
                    <a:moveTo>
                      <a:pt x="14" y="24"/>
                    </a:moveTo>
                    <a:cubicBezTo>
                      <a:pt x="18" y="13"/>
                      <a:pt x="16" y="9"/>
                      <a:pt x="30" y="4"/>
                    </a:cubicBezTo>
                    <a:cubicBezTo>
                      <a:pt x="34" y="3"/>
                      <a:pt x="42" y="0"/>
                      <a:pt x="42" y="0"/>
                    </a:cubicBezTo>
                    <a:cubicBezTo>
                      <a:pt x="50" y="1"/>
                      <a:pt x="65" y="0"/>
                      <a:pt x="58" y="12"/>
                    </a:cubicBezTo>
                    <a:cubicBezTo>
                      <a:pt x="53" y="21"/>
                      <a:pt x="40" y="21"/>
                      <a:pt x="32" y="26"/>
                    </a:cubicBezTo>
                    <a:cubicBezTo>
                      <a:pt x="26" y="35"/>
                      <a:pt x="23" y="42"/>
                      <a:pt x="12" y="46"/>
                    </a:cubicBezTo>
                    <a:cubicBezTo>
                      <a:pt x="0" y="42"/>
                      <a:pt x="5" y="30"/>
                      <a:pt x="8" y="20"/>
                    </a:cubicBezTo>
                    <a:cubicBezTo>
                      <a:pt x="9" y="18"/>
                      <a:pt x="10" y="13"/>
                      <a:pt x="12" y="14"/>
                    </a:cubicBezTo>
                    <a:cubicBezTo>
                      <a:pt x="15" y="16"/>
                      <a:pt x="13" y="21"/>
                      <a:pt x="14" y="2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09" name="Freeform 181"/>
              <p:cNvSpPr>
                <a:spLocks/>
              </p:cNvSpPr>
              <p:nvPr userDrawn="1"/>
            </p:nvSpPr>
            <p:spPr bwMode="ltGray">
              <a:xfrm>
                <a:off x="2375" y="952"/>
                <a:ext cx="68" cy="39"/>
              </a:xfrm>
              <a:custGeom>
                <a:avLst/>
                <a:gdLst>
                  <a:gd name="T0" fmla="*/ 0 w 69"/>
                  <a:gd name="T1" fmla="*/ 31 h 47"/>
                  <a:gd name="T2" fmla="*/ 18 w 69"/>
                  <a:gd name="T3" fmla="*/ 25 h 47"/>
                  <a:gd name="T4" fmla="*/ 52 w 69"/>
                  <a:gd name="T5" fmla="*/ 1 h 47"/>
                  <a:gd name="T6" fmla="*/ 64 w 69"/>
                  <a:gd name="T7" fmla="*/ 3 h 47"/>
                  <a:gd name="T8" fmla="*/ 50 w 69"/>
                  <a:gd name="T9" fmla="*/ 19 h 47"/>
                  <a:gd name="T10" fmla="*/ 28 w 69"/>
                  <a:gd name="T11" fmla="*/ 33 h 47"/>
                  <a:gd name="T12" fmla="*/ 22 w 69"/>
                  <a:gd name="T13" fmla="*/ 47 h 47"/>
                  <a:gd name="T14" fmla="*/ 16 w 69"/>
                  <a:gd name="T15" fmla="*/ 45 h 47"/>
                  <a:gd name="T16" fmla="*/ 12 w 69"/>
                  <a:gd name="T17" fmla="*/ 39 h 47"/>
                  <a:gd name="T18" fmla="*/ 0 w 69"/>
                  <a:gd name="T19" fmla="*/ 35 h 47"/>
                  <a:gd name="T20" fmla="*/ 0 w 69"/>
                  <a:gd name="T21" fmla="*/ 3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47">
                    <a:moveTo>
                      <a:pt x="0" y="31"/>
                    </a:moveTo>
                    <a:cubicBezTo>
                      <a:pt x="7" y="24"/>
                      <a:pt x="9" y="22"/>
                      <a:pt x="18" y="25"/>
                    </a:cubicBezTo>
                    <a:cubicBezTo>
                      <a:pt x="25" y="4"/>
                      <a:pt x="36" y="12"/>
                      <a:pt x="52" y="1"/>
                    </a:cubicBezTo>
                    <a:cubicBezTo>
                      <a:pt x="56" y="2"/>
                      <a:pt x="61" y="0"/>
                      <a:pt x="64" y="3"/>
                    </a:cubicBezTo>
                    <a:cubicBezTo>
                      <a:pt x="69" y="8"/>
                      <a:pt x="50" y="19"/>
                      <a:pt x="50" y="19"/>
                    </a:cubicBezTo>
                    <a:cubicBezTo>
                      <a:pt x="46" y="31"/>
                      <a:pt x="35" y="22"/>
                      <a:pt x="28" y="33"/>
                    </a:cubicBezTo>
                    <a:cubicBezTo>
                      <a:pt x="31" y="41"/>
                      <a:pt x="31" y="44"/>
                      <a:pt x="22" y="47"/>
                    </a:cubicBezTo>
                    <a:cubicBezTo>
                      <a:pt x="20" y="46"/>
                      <a:pt x="18" y="46"/>
                      <a:pt x="16" y="45"/>
                    </a:cubicBezTo>
                    <a:cubicBezTo>
                      <a:pt x="14" y="43"/>
                      <a:pt x="14" y="40"/>
                      <a:pt x="12" y="39"/>
                    </a:cubicBezTo>
                    <a:cubicBezTo>
                      <a:pt x="8" y="37"/>
                      <a:pt x="0" y="35"/>
                      <a:pt x="0" y="35"/>
                    </a:cubicBezTo>
                    <a:cubicBezTo>
                      <a:pt x="2" y="26"/>
                      <a:pt x="3" y="25"/>
                      <a:pt x="0" y="3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0" name="Freeform 182"/>
              <p:cNvSpPr>
                <a:spLocks/>
              </p:cNvSpPr>
              <p:nvPr userDrawn="1"/>
            </p:nvSpPr>
            <p:spPr bwMode="ltGray">
              <a:xfrm>
                <a:off x="2007" y="739"/>
                <a:ext cx="354" cy="228"/>
              </a:xfrm>
              <a:custGeom>
                <a:avLst/>
                <a:gdLst>
                  <a:gd name="T0" fmla="*/ 10 w 355"/>
                  <a:gd name="T1" fmla="*/ 4 h 277"/>
                  <a:gd name="T2" fmla="*/ 36 w 355"/>
                  <a:gd name="T3" fmla="*/ 18 h 277"/>
                  <a:gd name="T4" fmla="*/ 46 w 355"/>
                  <a:gd name="T5" fmla="*/ 30 h 277"/>
                  <a:gd name="T6" fmla="*/ 76 w 355"/>
                  <a:gd name="T7" fmla="*/ 52 h 277"/>
                  <a:gd name="T8" fmla="*/ 92 w 355"/>
                  <a:gd name="T9" fmla="*/ 66 h 277"/>
                  <a:gd name="T10" fmla="*/ 122 w 355"/>
                  <a:gd name="T11" fmla="*/ 98 h 277"/>
                  <a:gd name="T12" fmla="*/ 136 w 355"/>
                  <a:gd name="T13" fmla="*/ 128 h 277"/>
                  <a:gd name="T14" fmla="*/ 148 w 355"/>
                  <a:gd name="T15" fmla="*/ 132 h 277"/>
                  <a:gd name="T16" fmla="*/ 154 w 355"/>
                  <a:gd name="T17" fmla="*/ 150 h 277"/>
                  <a:gd name="T18" fmla="*/ 176 w 355"/>
                  <a:gd name="T19" fmla="*/ 152 h 277"/>
                  <a:gd name="T20" fmla="*/ 170 w 355"/>
                  <a:gd name="T21" fmla="*/ 196 h 277"/>
                  <a:gd name="T22" fmla="*/ 180 w 355"/>
                  <a:gd name="T23" fmla="*/ 224 h 277"/>
                  <a:gd name="T24" fmla="*/ 198 w 355"/>
                  <a:gd name="T25" fmla="*/ 232 h 277"/>
                  <a:gd name="T26" fmla="*/ 216 w 355"/>
                  <a:gd name="T27" fmla="*/ 234 h 277"/>
                  <a:gd name="T28" fmla="*/ 236 w 355"/>
                  <a:gd name="T29" fmla="*/ 242 h 277"/>
                  <a:gd name="T30" fmla="*/ 254 w 355"/>
                  <a:gd name="T31" fmla="*/ 236 h 277"/>
                  <a:gd name="T32" fmla="*/ 272 w 355"/>
                  <a:gd name="T33" fmla="*/ 248 h 277"/>
                  <a:gd name="T34" fmla="*/ 296 w 355"/>
                  <a:gd name="T35" fmla="*/ 256 h 277"/>
                  <a:gd name="T36" fmla="*/ 314 w 355"/>
                  <a:gd name="T37" fmla="*/ 264 h 277"/>
                  <a:gd name="T38" fmla="*/ 352 w 355"/>
                  <a:gd name="T39" fmla="*/ 266 h 277"/>
                  <a:gd name="T40" fmla="*/ 342 w 355"/>
                  <a:gd name="T41" fmla="*/ 274 h 277"/>
                  <a:gd name="T42" fmla="*/ 322 w 355"/>
                  <a:gd name="T43" fmla="*/ 272 h 277"/>
                  <a:gd name="T44" fmla="*/ 300 w 355"/>
                  <a:gd name="T45" fmla="*/ 270 h 277"/>
                  <a:gd name="T46" fmla="*/ 288 w 355"/>
                  <a:gd name="T47" fmla="*/ 266 h 277"/>
                  <a:gd name="T48" fmla="*/ 252 w 355"/>
                  <a:gd name="T49" fmla="*/ 264 h 277"/>
                  <a:gd name="T50" fmla="*/ 234 w 355"/>
                  <a:gd name="T51" fmla="*/ 260 h 277"/>
                  <a:gd name="T52" fmla="*/ 172 w 355"/>
                  <a:gd name="T53" fmla="*/ 242 h 277"/>
                  <a:gd name="T54" fmla="*/ 160 w 355"/>
                  <a:gd name="T55" fmla="*/ 216 h 277"/>
                  <a:gd name="T56" fmla="*/ 126 w 355"/>
                  <a:gd name="T57" fmla="*/ 200 h 277"/>
                  <a:gd name="T58" fmla="*/ 108 w 355"/>
                  <a:gd name="T59" fmla="*/ 186 h 277"/>
                  <a:gd name="T60" fmla="*/ 94 w 355"/>
                  <a:gd name="T61" fmla="*/ 158 h 277"/>
                  <a:gd name="T62" fmla="*/ 68 w 355"/>
                  <a:gd name="T63" fmla="*/ 108 h 277"/>
                  <a:gd name="T64" fmla="*/ 64 w 355"/>
                  <a:gd name="T65" fmla="*/ 102 h 277"/>
                  <a:gd name="T66" fmla="*/ 58 w 355"/>
                  <a:gd name="T67" fmla="*/ 100 h 277"/>
                  <a:gd name="T68" fmla="*/ 54 w 355"/>
                  <a:gd name="T69" fmla="*/ 88 h 277"/>
                  <a:gd name="T70" fmla="*/ 38 w 355"/>
                  <a:gd name="T71" fmla="*/ 58 h 277"/>
                  <a:gd name="T72" fmla="*/ 20 w 355"/>
                  <a:gd name="T73" fmla="*/ 40 h 277"/>
                  <a:gd name="T74" fmla="*/ 4 w 355"/>
                  <a:gd name="T75" fmla="*/ 22 h 277"/>
                  <a:gd name="T76" fmla="*/ 10 w 355"/>
                  <a:gd name="T77" fmla="*/ 2 h 277"/>
                  <a:gd name="T78" fmla="*/ 10 w 355"/>
                  <a:gd name="T79" fmla="*/ 4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5" h="277">
                    <a:moveTo>
                      <a:pt x="10" y="4"/>
                    </a:moveTo>
                    <a:cubicBezTo>
                      <a:pt x="22" y="0"/>
                      <a:pt x="24" y="14"/>
                      <a:pt x="36" y="18"/>
                    </a:cubicBezTo>
                    <a:cubicBezTo>
                      <a:pt x="37" y="19"/>
                      <a:pt x="45" y="29"/>
                      <a:pt x="46" y="30"/>
                    </a:cubicBezTo>
                    <a:cubicBezTo>
                      <a:pt x="56" y="40"/>
                      <a:pt x="67" y="38"/>
                      <a:pt x="76" y="52"/>
                    </a:cubicBezTo>
                    <a:cubicBezTo>
                      <a:pt x="80" y="58"/>
                      <a:pt x="92" y="66"/>
                      <a:pt x="92" y="66"/>
                    </a:cubicBezTo>
                    <a:cubicBezTo>
                      <a:pt x="96" y="79"/>
                      <a:pt x="112" y="88"/>
                      <a:pt x="122" y="98"/>
                    </a:cubicBezTo>
                    <a:cubicBezTo>
                      <a:pt x="124" y="105"/>
                      <a:pt x="130" y="124"/>
                      <a:pt x="136" y="128"/>
                    </a:cubicBezTo>
                    <a:cubicBezTo>
                      <a:pt x="140" y="130"/>
                      <a:pt x="148" y="132"/>
                      <a:pt x="148" y="132"/>
                    </a:cubicBezTo>
                    <a:cubicBezTo>
                      <a:pt x="150" y="138"/>
                      <a:pt x="154" y="150"/>
                      <a:pt x="154" y="150"/>
                    </a:cubicBezTo>
                    <a:cubicBezTo>
                      <a:pt x="161" y="139"/>
                      <a:pt x="168" y="144"/>
                      <a:pt x="176" y="152"/>
                    </a:cubicBezTo>
                    <a:cubicBezTo>
                      <a:pt x="174" y="167"/>
                      <a:pt x="173" y="181"/>
                      <a:pt x="170" y="196"/>
                    </a:cubicBezTo>
                    <a:cubicBezTo>
                      <a:pt x="171" y="202"/>
                      <a:pt x="174" y="220"/>
                      <a:pt x="180" y="224"/>
                    </a:cubicBezTo>
                    <a:cubicBezTo>
                      <a:pt x="185" y="228"/>
                      <a:pt x="193" y="228"/>
                      <a:pt x="198" y="232"/>
                    </a:cubicBezTo>
                    <a:cubicBezTo>
                      <a:pt x="204" y="230"/>
                      <a:pt x="216" y="234"/>
                      <a:pt x="216" y="234"/>
                    </a:cubicBezTo>
                    <a:cubicBezTo>
                      <a:pt x="223" y="241"/>
                      <a:pt x="225" y="245"/>
                      <a:pt x="236" y="242"/>
                    </a:cubicBezTo>
                    <a:cubicBezTo>
                      <a:pt x="242" y="240"/>
                      <a:pt x="254" y="236"/>
                      <a:pt x="254" y="236"/>
                    </a:cubicBezTo>
                    <a:cubicBezTo>
                      <a:pt x="260" y="240"/>
                      <a:pt x="265" y="246"/>
                      <a:pt x="272" y="248"/>
                    </a:cubicBezTo>
                    <a:cubicBezTo>
                      <a:pt x="277" y="250"/>
                      <a:pt x="291" y="252"/>
                      <a:pt x="296" y="256"/>
                    </a:cubicBezTo>
                    <a:cubicBezTo>
                      <a:pt x="301" y="260"/>
                      <a:pt x="314" y="264"/>
                      <a:pt x="314" y="264"/>
                    </a:cubicBezTo>
                    <a:cubicBezTo>
                      <a:pt x="330" y="263"/>
                      <a:pt x="338" y="261"/>
                      <a:pt x="352" y="266"/>
                    </a:cubicBezTo>
                    <a:cubicBezTo>
                      <a:pt x="355" y="275"/>
                      <a:pt x="350" y="277"/>
                      <a:pt x="342" y="274"/>
                    </a:cubicBezTo>
                    <a:cubicBezTo>
                      <a:pt x="336" y="276"/>
                      <a:pt x="322" y="272"/>
                      <a:pt x="322" y="272"/>
                    </a:cubicBezTo>
                    <a:cubicBezTo>
                      <a:pt x="314" y="275"/>
                      <a:pt x="308" y="272"/>
                      <a:pt x="300" y="270"/>
                    </a:cubicBezTo>
                    <a:cubicBezTo>
                      <a:pt x="296" y="269"/>
                      <a:pt x="288" y="266"/>
                      <a:pt x="288" y="266"/>
                    </a:cubicBezTo>
                    <a:cubicBezTo>
                      <a:pt x="276" y="270"/>
                      <a:pt x="264" y="266"/>
                      <a:pt x="252" y="264"/>
                    </a:cubicBezTo>
                    <a:cubicBezTo>
                      <a:pt x="245" y="259"/>
                      <a:pt x="242" y="257"/>
                      <a:pt x="234" y="260"/>
                    </a:cubicBezTo>
                    <a:cubicBezTo>
                      <a:pt x="211" y="252"/>
                      <a:pt x="192" y="256"/>
                      <a:pt x="172" y="242"/>
                    </a:cubicBezTo>
                    <a:cubicBezTo>
                      <a:pt x="165" y="231"/>
                      <a:pt x="176" y="221"/>
                      <a:pt x="160" y="216"/>
                    </a:cubicBezTo>
                    <a:cubicBezTo>
                      <a:pt x="154" y="233"/>
                      <a:pt x="136" y="203"/>
                      <a:pt x="126" y="200"/>
                    </a:cubicBezTo>
                    <a:cubicBezTo>
                      <a:pt x="120" y="196"/>
                      <a:pt x="114" y="190"/>
                      <a:pt x="108" y="186"/>
                    </a:cubicBezTo>
                    <a:cubicBezTo>
                      <a:pt x="104" y="175"/>
                      <a:pt x="104" y="165"/>
                      <a:pt x="94" y="158"/>
                    </a:cubicBezTo>
                    <a:cubicBezTo>
                      <a:pt x="83" y="142"/>
                      <a:pt x="85" y="119"/>
                      <a:pt x="68" y="108"/>
                    </a:cubicBezTo>
                    <a:cubicBezTo>
                      <a:pt x="67" y="106"/>
                      <a:pt x="66" y="104"/>
                      <a:pt x="64" y="102"/>
                    </a:cubicBezTo>
                    <a:cubicBezTo>
                      <a:pt x="62" y="101"/>
                      <a:pt x="59" y="102"/>
                      <a:pt x="58" y="100"/>
                    </a:cubicBezTo>
                    <a:cubicBezTo>
                      <a:pt x="56" y="97"/>
                      <a:pt x="54" y="88"/>
                      <a:pt x="54" y="88"/>
                    </a:cubicBezTo>
                    <a:cubicBezTo>
                      <a:pt x="59" y="73"/>
                      <a:pt x="52" y="61"/>
                      <a:pt x="38" y="58"/>
                    </a:cubicBezTo>
                    <a:cubicBezTo>
                      <a:pt x="32" y="49"/>
                      <a:pt x="31" y="44"/>
                      <a:pt x="20" y="40"/>
                    </a:cubicBezTo>
                    <a:cubicBezTo>
                      <a:pt x="16" y="27"/>
                      <a:pt x="16" y="26"/>
                      <a:pt x="4" y="22"/>
                    </a:cubicBezTo>
                    <a:cubicBezTo>
                      <a:pt x="1" y="13"/>
                      <a:pt x="0" y="5"/>
                      <a:pt x="10" y="2"/>
                    </a:cubicBezTo>
                    <a:cubicBezTo>
                      <a:pt x="18" y="5"/>
                      <a:pt x="18" y="4"/>
                      <a:pt x="10" y="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1" name="Freeform 183"/>
              <p:cNvSpPr>
                <a:spLocks/>
              </p:cNvSpPr>
              <p:nvPr userDrawn="1"/>
            </p:nvSpPr>
            <p:spPr bwMode="ltGray">
              <a:xfrm>
                <a:off x="2222" y="724"/>
                <a:ext cx="157" cy="167"/>
              </a:xfrm>
              <a:custGeom>
                <a:avLst/>
                <a:gdLst>
                  <a:gd name="T0" fmla="*/ 54 w 156"/>
                  <a:gd name="T1" fmla="*/ 66 h 206"/>
                  <a:gd name="T2" fmla="*/ 66 w 156"/>
                  <a:gd name="T3" fmla="*/ 58 h 206"/>
                  <a:gd name="T4" fmla="*/ 68 w 156"/>
                  <a:gd name="T5" fmla="*/ 52 h 206"/>
                  <a:gd name="T6" fmla="*/ 80 w 156"/>
                  <a:gd name="T7" fmla="*/ 44 h 206"/>
                  <a:gd name="T8" fmla="*/ 106 w 156"/>
                  <a:gd name="T9" fmla="*/ 22 h 206"/>
                  <a:gd name="T10" fmla="*/ 112 w 156"/>
                  <a:gd name="T11" fmla="*/ 4 h 206"/>
                  <a:gd name="T12" fmla="*/ 124 w 156"/>
                  <a:gd name="T13" fmla="*/ 0 h 206"/>
                  <a:gd name="T14" fmla="*/ 150 w 156"/>
                  <a:gd name="T15" fmla="*/ 28 h 206"/>
                  <a:gd name="T16" fmla="*/ 146 w 156"/>
                  <a:gd name="T17" fmla="*/ 44 h 206"/>
                  <a:gd name="T18" fmla="*/ 126 w 156"/>
                  <a:gd name="T19" fmla="*/ 64 h 206"/>
                  <a:gd name="T20" fmla="*/ 132 w 156"/>
                  <a:gd name="T21" fmla="*/ 94 h 206"/>
                  <a:gd name="T22" fmla="*/ 142 w 156"/>
                  <a:gd name="T23" fmla="*/ 110 h 206"/>
                  <a:gd name="T24" fmla="*/ 146 w 156"/>
                  <a:gd name="T25" fmla="*/ 128 h 206"/>
                  <a:gd name="T26" fmla="*/ 128 w 156"/>
                  <a:gd name="T27" fmla="*/ 128 h 206"/>
                  <a:gd name="T28" fmla="*/ 116 w 156"/>
                  <a:gd name="T29" fmla="*/ 146 h 206"/>
                  <a:gd name="T30" fmla="*/ 104 w 156"/>
                  <a:gd name="T31" fmla="*/ 156 h 206"/>
                  <a:gd name="T32" fmla="*/ 100 w 156"/>
                  <a:gd name="T33" fmla="*/ 198 h 206"/>
                  <a:gd name="T34" fmla="*/ 88 w 156"/>
                  <a:gd name="T35" fmla="*/ 202 h 206"/>
                  <a:gd name="T36" fmla="*/ 82 w 156"/>
                  <a:gd name="T37" fmla="*/ 206 h 206"/>
                  <a:gd name="T38" fmla="*/ 76 w 156"/>
                  <a:gd name="T39" fmla="*/ 202 h 206"/>
                  <a:gd name="T40" fmla="*/ 72 w 156"/>
                  <a:gd name="T41" fmla="*/ 190 h 206"/>
                  <a:gd name="T42" fmla="*/ 60 w 156"/>
                  <a:gd name="T43" fmla="*/ 186 h 206"/>
                  <a:gd name="T44" fmla="*/ 42 w 156"/>
                  <a:gd name="T45" fmla="*/ 194 h 206"/>
                  <a:gd name="T46" fmla="*/ 28 w 156"/>
                  <a:gd name="T47" fmla="*/ 186 h 206"/>
                  <a:gd name="T48" fmla="*/ 10 w 156"/>
                  <a:gd name="T49" fmla="*/ 148 h 206"/>
                  <a:gd name="T50" fmla="*/ 4 w 156"/>
                  <a:gd name="T51" fmla="*/ 130 h 206"/>
                  <a:gd name="T52" fmla="*/ 0 w 156"/>
                  <a:gd name="T53" fmla="*/ 118 h 206"/>
                  <a:gd name="T54" fmla="*/ 20 w 156"/>
                  <a:gd name="T55" fmla="*/ 96 h 206"/>
                  <a:gd name="T56" fmla="*/ 32 w 156"/>
                  <a:gd name="T57" fmla="*/ 104 h 206"/>
                  <a:gd name="T58" fmla="*/ 34 w 156"/>
                  <a:gd name="T59" fmla="*/ 80 h 206"/>
                  <a:gd name="T60" fmla="*/ 52 w 156"/>
                  <a:gd name="T61" fmla="*/ 70 h 206"/>
                  <a:gd name="T62" fmla="*/ 54 w 156"/>
                  <a:gd name="T63" fmla="*/ 6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6" h="206">
                    <a:moveTo>
                      <a:pt x="54" y="66"/>
                    </a:moveTo>
                    <a:cubicBezTo>
                      <a:pt x="58" y="63"/>
                      <a:pt x="64" y="63"/>
                      <a:pt x="66" y="58"/>
                    </a:cubicBezTo>
                    <a:cubicBezTo>
                      <a:pt x="67" y="56"/>
                      <a:pt x="67" y="53"/>
                      <a:pt x="68" y="52"/>
                    </a:cubicBezTo>
                    <a:cubicBezTo>
                      <a:pt x="71" y="49"/>
                      <a:pt x="80" y="44"/>
                      <a:pt x="80" y="44"/>
                    </a:cubicBezTo>
                    <a:cubicBezTo>
                      <a:pt x="113" y="55"/>
                      <a:pt x="85" y="29"/>
                      <a:pt x="106" y="22"/>
                    </a:cubicBezTo>
                    <a:cubicBezTo>
                      <a:pt x="110" y="17"/>
                      <a:pt x="108" y="9"/>
                      <a:pt x="112" y="4"/>
                    </a:cubicBezTo>
                    <a:cubicBezTo>
                      <a:pt x="115" y="1"/>
                      <a:pt x="124" y="0"/>
                      <a:pt x="124" y="0"/>
                    </a:cubicBezTo>
                    <a:cubicBezTo>
                      <a:pt x="138" y="14"/>
                      <a:pt x="126" y="23"/>
                      <a:pt x="150" y="28"/>
                    </a:cubicBezTo>
                    <a:cubicBezTo>
                      <a:pt x="156" y="36"/>
                      <a:pt x="154" y="39"/>
                      <a:pt x="146" y="44"/>
                    </a:cubicBezTo>
                    <a:cubicBezTo>
                      <a:pt x="141" y="52"/>
                      <a:pt x="135" y="61"/>
                      <a:pt x="126" y="64"/>
                    </a:cubicBezTo>
                    <a:cubicBezTo>
                      <a:pt x="118" y="75"/>
                      <a:pt x="128" y="83"/>
                      <a:pt x="132" y="94"/>
                    </a:cubicBezTo>
                    <a:cubicBezTo>
                      <a:pt x="129" y="103"/>
                      <a:pt x="135" y="105"/>
                      <a:pt x="142" y="110"/>
                    </a:cubicBezTo>
                    <a:cubicBezTo>
                      <a:pt x="145" y="119"/>
                      <a:pt x="141" y="120"/>
                      <a:pt x="146" y="128"/>
                    </a:cubicBezTo>
                    <a:cubicBezTo>
                      <a:pt x="142" y="139"/>
                      <a:pt x="135" y="133"/>
                      <a:pt x="128" y="128"/>
                    </a:cubicBezTo>
                    <a:cubicBezTo>
                      <a:pt x="116" y="132"/>
                      <a:pt x="122" y="136"/>
                      <a:pt x="116" y="146"/>
                    </a:cubicBezTo>
                    <a:cubicBezTo>
                      <a:pt x="113" y="151"/>
                      <a:pt x="108" y="152"/>
                      <a:pt x="104" y="156"/>
                    </a:cubicBezTo>
                    <a:cubicBezTo>
                      <a:pt x="107" y="167"/>
                      <a:pt x="112" y="191"/>
                      <a:pt x="100" y="198"/>
                    </a:cubicBezTo>
                    <a:cubicBezTo>
                      <a:pt x="96" y="200"/>
                      <a:pt x="92" y="200"/>
                      <a:pt x="88" y="202"/>
                    </a:cubicBezTo>
                    <a:cubicBezTo>
                      <a:pt x="86" y="203"/>
                      <a:pt x="84" y="205"/>
                      <a:pt x="82" y="206"/>
                    </a:cubicBezTo>
                    <a:cubicBezTo>
                      <a:pt x="80" y="205"/>
                      <a:pt x="77" y="204"/>
                      <a:pt x="76" y="202"/>
                    </a:cubicBezTo>
                    <a:cubicBezTo>
                      <a:pt x="74" y="198"/>
                      <a:pt x="76" y="191"/>
                      <a:pt x="72" y="190"/>
                    </a:cubicBezTo>
                    <a:cubicBezTo>
                      <a:pt x="68" y="189"/>
                      <a:pt x="60" y="186"/>
                      <a:pt x="60" y="186"/>
                    </a:cubicBezTo>
                    <a:cubicBezTo>
                      <a:pt x="53" y="188"/>
                      <a:pt x="49" y="192"/>
                      <a:pt x="42" y="194"/>
                    </a:cubicBezTo>
                    <a:cubicBezTo>
                      <a:pt x="34" y="189"/>
                      <a:pt x="37" y="183"/>
                      <a:pt x="28" y="186"/>
                    </a:cubicBezTo>
                    <a:cubicBezTo>
                      <a:pt x="12" y="181"/>
                      <a:pt x="19" y="161"/>
                      <a:pt x="10" y="148"/>
                    </a:cubicBezTo>
                    <a:cubicBezTo>
                      <a:pt x="5" y="121"/>
                      <a:pt x="11" y="147"/>
                      <a:pt x="4" y="130"/>
                    </a:cubicBezTo>
                    <a:cubicBezTo>
                      <a:pt x="2" y="126"/>
                      <a:pt x="0" y="118"/>
                      <a:pt x="0" y="118"/>
                    </a:cubicBezTo>
                    <a:cubicBezTo>
                      <a:pt x="2" y="95"/>
                      <a:pt x="0" y="83"/>
                      <a:pt x="20" y="96"/>
                    </a:cubicBezTo>
                    <a:cubicBezTo>
                      <a:pt x="23" y="105"/>
                      <a:pt x="23" y="110"/>
                      <a:pt x="32" y="104"/>
                    </a:cubicBezTo>
                    <a:cubicBezTo>
                      <a:pt x="35" y="95"/>
                      <a:pt x="29" y="88"/>
                      <a:pt x="34" y="80"/>
                    </a:cubicBezTo>
                    <a:cubicBezTo>
                      <a:pt x="36" y="76"/>
                      <a:pt x="48" y="73"/>
                      <a:pt x="52" y="70"/>
                    </a:cubicBezTo>
                    <a:cubicBezTo>
                      <a:pt x="57" y="63"/>
                      <a:pt x="58" y="62"/>
                      <a:pt x="54" y="6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2" name="Freeform 184"/>
              <p:cNvSpPr>
                <a:spLocks/>
              </p:cNvSpPr>
              <p:nvPr userDrawn="1"/>
            </p:nvSpPr>
            <p:spPr bwMode="ltGray">
              <a:xfrm>
                <a:off x="2375" y="800"/>
                <a:ext cx="110" cy="32"/>
              </a:xfrm>
              <a:custGeom>
                <a:avLst/>
                <a:gdLst>
                  <a:gd name="T0" fmla="*/ 4 w 109"/>
                  <a:gd name="T1" fmla="*/ 32 h 38"/>
                  <a:gd name="T2" fmla="*/ 18 w 109"/>
                  <a:gd name="T3" fmla="*/ 10 h 38"/>
                  <a:gd name="T4" fmla="*/ 46 w 109"/>
                  <a:gd name="T5" fmla="*/ 20 h 38"/>
                  <a:gd name="T6" fmla="*/ 72 w 109"/>
                  <a:gd name="T7" fmla="*/ 14 h 38"/>
                  <a:gd name="T8" fmla="*/ 90 w 109"/>
                  <a:gd name="T9" fmla="*/ 0 h 38"/>
                  <a:gd name="T10" fmla="*/ 76 w 109"/>
                  <a:gd name="T11" fmla="*/ 26 h 38"/>
                  <a:gd name="T12" fmla="*/ 60 w 109"/>
                  <a:gd name="T13" fmla="*/ 38 h 38"/>
                  <a:gd name="T14" fmla="*/ 42 w 109"/>
                  <a:gd name="T15" fmla="*/ 32 h 38"/>
                  <a:gd name="T16" fmla="*/ 14 w 109"/>
                  <a:gd name="T17" fmla="*/ 30 h 38"/>
                  <a:gd name="T18" fmla="*/ 4 w 109"/>
                  <a:gd name="T19" fmla="*/ 3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9" h="38">
                    <a:moveTo>
                      <a:pt x="4" y="32"/>
                    </a:moveTo>
                    <a:cubicBezTo>
                      <a:pt x="7" y="22"/>
                      <a:pt x="7" y="14"/>
                      <a:pt x="18" y="10"/>
                    </a:cubicBezTo>
                    <a:cubicBezTo>
                      <a:pt x="28" y="12"/>
                      <a:pt x="37" y="14"/>
                      <a:pt x="46" y="20"/>
                    </a:cubicBezTo>
                    <a:cubicBezTo>
                      <a:pt x="62" y="15"/>
                      <a:pt x="54" y="17"/>
                      <a:pt x="72" y="14"/>
                    </a:cubicBezTo>
                    <a:cubicBezTo>
                      <a:pt x="77" y="9"/>
                      <a:pt x="90" y="0"/>
                      <a:pt x="90" y="0"/>
                    </a:cubicBezTo>
                    <a:cubicBezTo>
                      <a:pt x="109" y="6"/>
                      <a:pt x="85" y="23"/>
                      <a:pt x="76" y="26"/>
                    </a:cubicBezTo>
                    <a:cubicBezTo>
                      <a:pt x="71" y="33"/>
                      <a:pt x="68" y="35"/>
                      <a:pt x="60" y="38"/>
                    </a:cubicBezTo>
                    <a:cubicBezTo>
                      <a:pt x="54" y="36"/>
                      <a:pt x="42" y="32"/>
                      <a:pt x="42" y="32"/>
                    </a:cubicBezTo>
                    <a:cubicBezTo>
                      <a:pt x="33" y="23"/>
                      <a:pt x="26" y="26"/>
                      <a:pt x="14" y="30"/>
                    </a:cubicBezTo>
                    <a:cubicBezTo>
                      <a:pt x="1" y="28"/>
                      <a:pt x="0" y="24"/>
                      <a:pt x="4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3" name="Freeform 185"/>
              <p:cNvSpPr>
                <a:spLocks/>
              </p:cNvSpPr>
              <p:nvPr userDrawn="1"/>
            </p:nvSpPr>
            <p:spPr bwMode="ltGray">
              <a:xfrm>
                <a:off x="2370" y="839"/>
                <a:ext cx="75" cy="84"/>
              </a:xfrm>
              <a:custGeom>
                <a:avLst/>
                <a:gdLst>
                  <a:gd name="T0" fmla="*/ 8 w 76"/>
                  <a:gd name="T1" fmla="*/ 18 h 104"/>
                  <a:gd name="T2" fmla="*/ 18 w 76"/>
                  <a:gd name="T3" fmla="*/ 0 h 104"/>
                  <a:gd name="T4" fmla="*/ 34 w 76"/>
                  <a:gd name="T5" fmla="*/ 18 h 104"/>
                  <a:gd name="T6" fmla="*/ 62 w 76"/>
                  <a:gd name="T7" fmla="*/ 4 h 104"/>
                  <a:gd name="T8" fmla="*/ 46 w 76"/>
                  <a:gd name="T9" fmla="*/ 34 h 104"/>
                  <a:gd name="T10" fmla="*/ 54 w 76"/>
                  <a:gd name="T11" fmla="*/ 48 h 104"/>
                  <a:gd name="T12" fmla="*/ 58 w 76"/>
                  <a:gd name="T13" fmla="*/ 60 h 104"/>
                  <a:gd name="T14" fmla="*/ 46 w 76"/>
                  <a:gd name="T15" fmla="*/ 74 h 104"/>
                  <a:gd name="T16" fmla="*/ 34 w 76"/>
                  <a:gd name="T17" fmla="*/ 60 h 104"/>
                  <a:gd name="T18" fmla="*/ 22 w 76"/>
                  <a:gd name="T19" fmla="*/ 48 h 104"/>
                  <a:gd name="T20" fmla="*/ 28 w 76"/>
                  <a:gd name="T21" fmla="*/ 68 h 104"/>
                  <a:gd name="T22" fmla="*/ 30 w 76"/>
                  <a:gd name="T23" fmla="*/ 74 h 104"/>
                  <a:gd name="T24" fmla="*/ 20 w 76"/>
                  <a:gd name="T25" fmla="*/ 104 h 104"/>
                  <a:gd name="T26" fmla="*/ 12 w 76"/>
                  <a:gd name="T27" fmla="*/ 102 h 104"/>
                  <a:gd name="T28" fmla="*/ 8 w 76"/>
                  <a:gd name="T29" fmla="*/ 90 h 104"/>
                  <a:gd name="T30" fmla="*/ 0 w 76"/>
                  <a:gd name="T31" fmla="*/ 54 h 104"/>
                  <a:gd name="T32" fmla="*/ 2 w 76"/>
                  <a:gd name="T33" fmla="*/ 30 h 104"/>
                  <a:gd name="T34" fmla="*/ 8 w 76"/>
                  <a:gd name="T35" fmla="*/ 1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6" h="104">
                    <a:moveTo>
                      <a:pt x="8" y="18"/>
                    </a:moveTo>
                    <a:cubicBezTo>
                      <a:pt x="10" y="8"/>
                      <a:pt x="9" y="3"/>
                      <a:pt x="18" y="0"/>
                    </a:cubicBezTo>
                    <a:cubicBezTo>
                      <a:pt x="28" y="3"/>
                      <a:pt x="25" y="12"/>
                      <a:pt x="34" y="18"/>
                    </a:cubicBezTo>
                    <a:cubicBezTo>
                      <a:pt x="46" y="16"/>
                      <a:pt x="51" y="8"/>
                      <a:pt x="62" y="4"/>
                    </a:cubicBezTo>
                    <a:cubicBezTo>
                      <a:pt x="76" y="9"/>
                      <a:pt x="56" y="31"/>
                      <a:pt x="46" y="34"/>
                    </a:cubicBezTo>
                    <a:cubicBezTo>
                      <a:pt x="51" y="56"/>
                      <a:pt x="43" y="29"/>
                      <a:pt x="54" y="48"/>
                    </a:cubicBezTo>
                    <a:cubicBezTo>
                      <a:pt x="56" y="52"/>
                      <a:pt x="58" y="60"/>
                      <a:pt x="58" y="60"/>
                    </a:cubicBezTo>
                    <a:cubicBezTo>
                      <a:pt x="55" y="68"/>
                      <a:pt x="54" y="71"/>
                      <a:pt x="46" y="74"/>
                    </a:cubicBezTo>
                    <a:cubicBezTo>
                      <a:pt x="38" y="71"/>
                      <a:pt x="37" y="68"/>
                      <a:pt x="34" y="60"/>
                    </a:cubicBezTo>
                    <a:cubicBezTo>
                      <a:pt x="33" y="50"/>
                      <a:pt x="32" y="33"/>
                      <a:pt x="22" y="48"/>
                    </a:cubicBezTo>
                    <a:cubicBezTo>
                      <a:pt x="25" y="60"/>
                      <a:pt x="23" y="53"/>
                      <a:pt x="28" y="68"/>
                    </a:cubicBezTo>
                    <a:cubicBezTo>
                      <a:pt x="29" y="70"/>
                      <a:pt x="30" y="74"/>
                      <a:pt x="30" y="74"/>
                    </a:cubicBezTo>
                    <a:cubicBezTo>
                      <a:pt x="24" y="84"/>
                      <a:pt x="22" y="93"/>
                      <a:pt x="20" y="104"/>
                    </a:cubicBezTo>
                    <a:cubicBezTo>
                      <a:pt x="17" y="103"/>
                      <a:pt x="14" y="104"/>
                      <a:pt x="12" y="102"/>
                    </a:cubicBezTo>
                    <a:cubicBezTo>
                      <a:pt x="9" y="99"/>
                      <a:pt x="8" y="90"/>
                      <a:pt x="8" y="90"/>
                    </a:cubicBezTo>
                    <a:cubicBezTo>
                      <a:pt x="13" y="75"/>
                      <a:pt x="14" y="64"/>
                      <a:pt x="0" y="54"/>
                    </a:cubicBezTo>
                    <a:cubicBezTo>
                      <a:pt x="1" y="46"/>
                      <a:pt x="1" y="38"/>
                      <a:pt x="2" y="30"/>
                    </a:cubicBezTo>
                    <a:cubicBezTo>
                      <a:pt x="2" y="27"/>
                      <a:pt x="13" y="2"/>
                      <a:pt x="8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4" name="Freeform 186"/>
              <p:cNvSpPr>
                <a:spLocks/>
              </p:cNvSpPr>
              <p:nvPr userDrawn="1"/>
            </p:nvSpPr>
            <p:spPr bwMode="ltGray">
              <a:xfrm>
                <a:off x="2497" y="793"/>
                <a:ext cx="37" cy="49"/>
              </a:xfrm>
              <a:custGeom>
                <a:avLst/>
                <a:gdLst>
                  <a:gd name="T0" fmla="*/ 3 w 37"/>
                  <a:gd name="T1" fmla="*/ 28 h 61"/>
                  <a:gd name="T2" fmla="*/ 13 w 37"/>
                  <a:gd name="T3" fmla="*/ 0 h 61"/>
                  <a:gd name="T4" fmla="*/ 15 w 37"/>
                  <a:gd name="T5" fmla="*/ 28 h 61"/>
                  <a:gd name="T6" fmla="*/ 37 w 37"/>
                  <a:gd name="T7" fmla="*/ 38 h 61"/>
                  <a:gd name="T8" fmla="*/ 19 w 37"/>
                  <a:gd name="T9" fmla="*/ 44 h 61"/>
                  <a:gd name="T10" fmla="*/ 5 w 37"/>
                  <a:gd name="T11" fmla="*/ 58 h 61"/>
                  <a:gd name="T12" fmla="*/ 1 w 37"/>
                  <a:gd name="T13" fmla="*/ 34 h 61"/>
                  <a:gd name="T14" fmla="*/ 3 w 37"/>
                  <a:gd name="T15" fmla="*/ 2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61">
                    <a:moveTo>
                      <a:pt x="3" y="28"/>
                    </a:moveTo>
                    <a:cubicBezTo>
                      <a:pt x="5" y="14"/>
                      <a:pt x="2" y="7"/>
                      <a:pt x="13" y="0"/>
                    </a:cubicBezTo>
                    <a:cubicBezTo>
                      <a:pt x="26" y="9"/>
                      <a:pt x="23" y="17"/>
                      <a:pt x="15" y="28"/>
                    </a:cubicBezTo>
                    <a:cubicBezTo>
                      <a:pt x="25" y="31"/>
                      <a:pt x="33" y="27"/>
                      <a:pt x="37" y="38"/>
                    </a:cubicBezTo>
                    <a:cubicBezTo>
                      <a:pt x="30" y="45"/>
                      <a:pt x="28" y="47"/>
                      <a:pt x="19" y="44"/>
                    </a:cubicBezTo>
                    <a:cubicBezTo>
                      <a:pt x="13" y="54"/>
                      <a:pt x="18" y="61"/>
                      <a:pt x="5" y="58"/>
                    </a:cubicBezTo>
                    <a:cubicBezTo>
                      <a:pt x="0" y="50"/>
                      <a:pt x="3" y="44"/>
                      <a:pt x="1" y="34"/>
                    </a:cubicBezTo>
                    <a:cubicBezTo>
                      <a:pt x="2" y="32"/>
                      <a:pt x="3" y="28"/>
                      <a:pt x="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5" name="Freeform 187"/>
              <p:cNvSpPr>
                <a:spLocks/>
              </p:cNvSpPr>
              <p:nvPr userDrawn="1"/>
            </p:nvSpPr>
            <p:spPr bwMode="ltGray">
              <a:xfrm>
                <a:off x="2506" y="869"/>
                <a:ext cx="47" cy="24"/>
              </a:xfrm>
              <a:custGeom>
                <a:avLst/>
                <a:gdLst>
                  <a:gd name="T0" fmla="*/ 7 w 49"/>
                  <a:gd name="T1" fmla="*/ 0 h 29"/>
                  <a:gd name="T2" fmla="*/ 29 w 49"/>
                  <a:gd name="T3" fmla="*/ 0 h 29"/>
                  <a:gd name="T4" fmla="*/ 49 w 49"/>
                  <a:gd name="T5" fmla="*/ 16 h 29"/>
                  <a:gd name="T6" fmla="*/ 35 w 49"/>
                  <a:gd name="T7" fmla="*/ 14 h 29"/>
                  <a:gd name="T8" fmla="*/ 3 w 49"/>
                  <a:gd name="T9" fmla="*/ 16 h 29"/>
                  <a:gd name="T10" fmla="*/ 7 w 49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29">
                    <a:moveTo>
                      <a:pt x="7" y="0"/>
                    </a:moveTo>
                    <a:cubicBezTo>
                      <a:pt x="15" y="6"/>
                      <a:pt x="19" y="2"/>
                      <a:pt x="29" y="0"/>
                    </a:cubicBezTo>
                    <a:cubicBezTo>
                      <a:pt x="45" y="5"/>
                      <a:pt x="40" y="3"/>
                      <a:pt x="49" y="16"/>
                    </a:cubicBezTo>
                    <a:cubicBezTo>
                      <a:pt x="46" y="29"/>
                      <a:pt x="42" y="21"/>
                      <a:pt x="35" y="14"/>
                    </a:cubicBezTo>
                    <a:cubicBezTo>
                      <a:pt x="26" y="15"/>
                      <a:pt x="12" y="19"/>
                      <a:pt x="3" y="16"/>
                    </a:cubicBezTo>
                    <a:cubicBezTo>
                      <a:pt x="0" y="6"/>
                      <a:pt x="7" y="10"/>
                      <a:pt x="7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6" name="Freeform 188"/>
              <p:cNvSpPr>
                <a:spLocks/>
              </p:cNvSpPr>
              <p:nvPr userDrawn="1"/>
            </p:nvSpPr>
            <p:spPr bwMode="ltGray">
              <a:xfrm>
                <a:off x="2555" y="832"/>
                <a:ext cx="61" cy="42"/>
              </a:xfrm>
              <a:custGeom>
                <a:avLst/>
                <a:gdLst>
                  <a:gd name="T0" fmla="*/ 21 w 61"/>
                  <a:gd name="T1" fmla="*/ 38 h 48"/>
                  <a:gd name="T2" fmla="*/ 15 w 61"/>
                  <a:gd name="T3" fmla="*/ 26 h 48"/>
                  <a:gd name="T4" fmla="*/ 3 w 61"/>
                  <a:gd name="T5" fmla="*/ 22 h 48"/>
                  <a:gd name="T6" fmla="*/ 13 w 61"/>
                  <a:gd name="T7" fmla="*/ 8 h 48"/>
                  <a:gd name="T8" fmla="*/ 25 w 61"/>
                  <a:gd name="T9" fmla="*/ 0 h 48"/>
                  <a:gd name="T10" fmla="*/ 49 w 61"/>
                  <a:gd name="T11" fmla="*/ 10 h 48"/>
                  <a:gd name="T12" fmla="*/ 53 w 61"/>
                  <a:gd name="T13" fmla="*/ 20 h 48"/>
                  <a:gd name="T14" fmla="*/ 61 w 61"/>
                  <a:gd name="T15" fmla="*/ 32 h 48"/>
                  <a:gd name="T16" fmla="*/ 41 w 61"/>
                  <a:gd name="T17" fmla="*/ 38 h 48"/>
                  <a:gd name="T18" fmla="*/ 23 w 61"/>
                  <a:gd name="T19" fmla="*/ 44 h 48"/>
                  <a:gd name="T20" fmla="*/ 21 w 61"/>
                  <a:gd name="T21" fmla="*/ 3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1" h="48">
                    <a:moveTo>
                      <a:pt x="21" y="38"/>
                    </a:moveTo>
                    <a:cubicBezTo>
                      <a:pt x="19" y="34"/>
                      <a:pt x="19" y="29"/>
                      <a:pt x="15" y="26"/>
                    </a:cubicBezTo>
                    <a:cubicBezTo>
                      <a:pt x="12" y="24"/>
                      <a:pt x="3" y="22"/>
                      <a:pt x="3" y="22"/>
                    </a:cubicBezTo>
                    <a:cubicBezTo>
                      <a:pt x="0" y="12"/>
                      <a:pt x="5" y="12"/>
                      <a:pt x="13" y="8"/>
                    </a:cubicBezTo>
                    <a:cubicBezTo>
                      <a:pt x="17" y="6"/>
                      <a:pt x="25" y="0"/>
                      <a:pt x="25" y="0"/>
                    </a:cubicBezTo>
                    <a:cubicBezTo>
                      <a:pt x="37" y="2"/>
                      <a:pt x="41" y="2"/>
                      <a:pt x="49" y="10"/>
                    </a:cubicBezTo>
                    <a:cubicBezTo>
                      <a:pt x="45" y="21"/>
                      <a:pt x="46" y="12"/>
                      <a:pt x="53" y="20"/>
                    </a:cubicBezTo>
                    <a:cubicBezTo>
                      <a:pt x="56" y="24"/>
                      <a:pt x="61" y="32"/>
                      <a:pt x="61" y="32"/>
                    </a:cubicBezTo>
                    <a:cubicBezTo>
                      <a:pt x="56" y="47"/>
                      <a:pt x="53" y="42"/>
                      <a:pt x="41" y="38"/>
                    </a:cubicBezTo>
                    <a:cubicBezTo>
                      <a:pt x="27" y="47"/>
                      <a:pt x="34" y="48"/>
                      <a:pt x="23" y="44"/>
                    </a:cubicBezTo>
                    <a:cubicBezTo>
                      <a:pt x="22" y="42"/>
                      <a:pt x="21" y="38"/>
                      <a:pt x="21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7" name="Freeform 189"/>
              <p:cNvSpPr>
                <a:spLocks/>
              </p:cNvSpPr>
              <p:nvPr userDrawn="1"/>
            </p:nvSpPr>
            <p:spPr bwMode="ltGray">
              <a:xfrm>
                <a:off x="2572" y="852"/>
                <a:ext cx="286" cy="149"/>
              </a:xfrm>
              <a:custGeom>
                <a:avLst/>
                <a:gdLst>
                  <a:gd name="T0" fmla="*/ 46 w 286"/>
                  <a:gd name="T1" fmla="*/ 28 h 182"/>
                  <a:gd name="T2" fmla="*/ 36 w 286"/>
                  <a:gd name="T3" fmla="*/ 14 h 182"/>
                  <a:gd name="T4" fmla="*/ 26 w 286"/>
                  <a:gd name="T5" fmla="*/ 30 h 182"/>
                  <a:gd name="T6" fmla="*/ 0 w 286"/>
                  <a:gd name="T7" fmla="*/ 24 h 182"/>
                  <a:gd name="T8" fmla="*/ 10 w 286"/>
                  <a:gd name="T9" fmla="*/ 42 h 182"/>
                  <a:gd name="T10" fmla="*/ 16 w 286"/>
                  <a:gd name="T11" fmla="*/ 62 h 182"/>
                  <a:gd name="T12" fmla="*/ 24 w 286"/>
                  <a:gd name="T13" fmla="*/ 48 h 182"/>
                  <a:gd name="T14" fmla="*/ 30 w 286"/>
                  <a:gd name="T15" fmla="*/ 44 h 182"/>
                  <a:gd name="T16" fmla="*/ 48 w 286"/>
                  <a:gd name="T17" fmla="*/ 56 h 182"/>
                  <a:gd name="T18" fmla="*/ 70 w 286"/>
                  <a:gd name="T19" fmla="*/ 62 h 182"/>
                  <a:gd name="T20" fmla="*/ 88 w 286"/>
                  <a:gd name="T21" fmla="*/ 72 h 182"/>
                  <a:gd name="T22" fmla="*/ 106 w 286"/>
                  <a:gd name="T23" fmla="*/ 102 h 182"/>
                  <a:gd name="T24" fmla="*/ 104 w 286"/>
                  <a:gd name="T25" fmla="*/ 122 h 182"/>
                  <a:gd name="T26" fmla="*/ 98 w 286"/>
                  <a:gd name="T27" fmla="*/ 134 h 182"/>
                  <a:gd name="T28" fmla="*/ 122 w 286"/>
                  <a:gd name="T29" fmla="*/ 128 h 182"/>
                  <a:gd name="T30" fmla="*/ 140 w 286"/>
                  <a:gd name="T31" fmla="*/ 140 h 182"/>
                  <a:gd name="T32" fmla="*/ 168 w 286"/>
                  <a:gd name="T33" fmla="*/ 148 h 182"/>
                  <a:gd name="T34" fmla="*/ 174 w 286"/>
                  <a:gd name="T35" fmla="*/ 146 h 182"/>
                  <a:gd name="T36" fmla="*/ 168 w 286"/>
                  <a:gd name="T37" fmla="*/ 134 h 182"/>
                  <a:gd name="T38" fmla="*/ 178 w 286"/>
                  <a:gd name="T39" fmla="*/ 136 h 182"/>
                  <a:gd name="T40" fmla="*/ 186 w 286"/>
                  <a:gd name="T41" fmla="*/ 118 h 182"/>
                  <a:gd name="T42" fmla="*/ 202 w 286"/>
                  <a:gd name="T43" fmla="*/ 122 h 182"/>
                  <a:gd name="T44" fmla="*/ 214 w 286"/>
                  <a:gd name="T45" fmla="*/ 130 h 182"/>
                  <a:gd name="T46" fmla="*/ 244 w 286"/>
                  <a:gd name="T47" fmla="*/ 168 h 182"/>
                  <a:gd name="T48" fmla="*/ 262 w 286"/>
                  <a:gd name="T49" fmla="*/ 178 h 182"/>
                  <a:gd name="T50" fmla="*/ 284 w 286"/>
                  <a:gd name="T51" fmla="*/ 170 h 182"/>
                  <a:gd name="T52" fmla="*/ 268 w 286"/>
                  <a:gd name="T53" fmla="*/ 160 h 182"/>
                  <a:gd name="T54" fmla="*/ 256 w 286"/>
                  <a:gd name="T55" fmla="*/ 138 h 182"/>
                  <a:gd name="T56" fmla="*/ 250 w 286"/>
                  <a:gd name="T57" fmla="*/ 132 h 182"/>
                  <a:gd name="T58" fmla="*/ 248 w 286"/>
                  <a:gd name="T59" fmla="*/ 122 h 182"/>
                  <a:gd name="T60" fmla="*/ 236 w 286"/>
                  <a:gd name="T61" fmla="*/ 116 h 182"/>
                  <a:gd name="T62" fmla="*/ 240 w 286"/>
                  <a:gd name="T63" fmla="*/ 96 h 182"/>
                  <a:gd name="T64" fmla="*/ 220 w 286"/>
                  <a:gd name="T65" fmla="*/ 86 h 182"/>
                  <a:gd name="T66" fmla="*/ 210 w 286"/>
                  <a:gd name="T67" fmla="*/ 70 h 182"/>
                  <a:gd name="T68" fmla="*/ 190 w 286"/>
                  <a:gd name="T69" fmla="*/ 54 h 182"/>
                  <a:gd name="T70" fmla="*/ 168 w 286"/>
                  <a:gd name="T71" fmla="*/ 38 h 182"/>
                  <a:gd name="T72" fmla="*/ 156 w 286"/>
                  <a:gd name="T73" fmla="*/ 34 h 182"/>
                  <a:gd name="T74" fmla="*/ 120 w 286"/>
                  <a:gd name="T75" fmla="*/ 16 h 182"/>
                  <a:gd name="T76" fmla="*/ 102 w 286"/>
                  <a:gd name="T77" fmla="*/ 4 h 182"/>
                  <a:gd name="T78" fmla="*/ 96 w 286"/>
                  <a:gd name="T79" fmla="*/ 0 h 182"/>
                  <a:gd name="T80" fmla="*/ 70 w 286"/>
                  <a:gd name="T81" fmla="*/ 10 h 182"/>
                  <a:gd name="T82" fmla="*/ 56 w 286"/>
                  <a:gd name="T83" fmla="*/ 32 h 182"/>
                  <a:gd name="T84" fmla="*/ 46 w 286"/>
                  <a:gd name="T85" fmla="*/ 28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86" h="182">
                    <a:moveTo>
                      <a:pt x="46" y="28"/>
                    </a:moveTo>
                    <a:cubicBezTo>
                      <a:pt x="41" y="14"/>
                      <a:pt x="46" y="17"/>
                      <a:pt x="36" y="14"/>
                    </a:cubicBezTo>
                    <a:cubicBezTo>
                      <a:pt x="31" y="17"/>
                      <a:pt x="26" y="30"/>
                      <a:pt x="26" y="30"/>
                    </a:cubicBezTo>
                    <a:cubicBezTo>
                      <a:pt x="12" y="25"/>
                      <a:pt x="19" y="21"/>
                      <a:pt x="0" y="24"/>
                    </a:cubicBezTo>
                    <a:cubicBezTo>
                      <a:pt x="2" y="33"/>
                      <a:pt x="2" y="37"/>
                      <a:pt x="10" y="42"/>
                    </a:cubicBezTo>
                    <a:cubicBezTo>
                      <a:pt x="12" y="49"/>
                      <a:pt x="14" y="55"/>
                      <a:pt x="16" y="62"/>
                    </a:cubicBezTo>
                    <a:cubicBezTo>
                      <a:pt x="24" y="59"/>
                      <a:pt x="27" y="57"/>
                      <a:pt x="24" y="48"/>
                    </a:cubicBezTo>
                    <a:cubicBezTo>
                      <a:pt x="26" y="47"/>
                      <a:pt x="28" y="43"/>
                      <a:pt x="30" y="44"/>
                    </a:cubicBezTo>
                    <a:cubicBezTo>
                      <a:pt x="48" y="48"/>
                      <a:pt x="36" y="52"/>
                      <a:pt x="48" y="56"/>
                    </a:cubicBezTo>
                    <a:cubicBezTo>
                      <a:pt x="74" y="65"/>
                      <a:pt x="47" y="56"/>
                      <a:pt x="70" y="62"/>
                    </a:cubicBezTo>
                    <a:cubicBezTo>
                      <a:pt x="77" y="64"/>
                      <a:pt x="88" y="72"/>
                      <a:pt x="88" y="72"/>
                    </a:cubicBezTo>
                    <a:cubicBezTo>
                      <a:pt x="96" y="84"/>
                      <a:pt x="102" y="87"/>
                      <a:pt x="106" y="102"/>
                    </a:cubicBezTo>
                    <a:cubicBezTo>
                      <a:pt x="105" y="109"/>
                      <a:pt x="106" y="115"/>
                      <a:pt x="104" y="122"/>
                    </a:cubicBezTo>
                    <a:cubicBezTo>
                      <a:pt x="103" y="126"/>
                      <a:pt x="94" y="132"/>
                      <a:pt x="98" y="134"/>
                    </a:cubicBezTo>
                    <a:cubicBezTo>
                      <a:pt x="106" y="137"/>
                      <a:pt x="122" y="128"/>
                      <a:pt x="122" y="128"/>
                    </a:cubicBezTo>
                    <a:cubicBezTo>
                      <a:pt x="130" y="131"/>
                      <a:pt x="133" y="135"/>
                      <a:pt x="140" y="140"/>
                    </a:cubicBezTo>
                    <a:cubicBezTo>
                      <a:pt x="148" y="145"/>
                      <a:pt x="159" y="145"/>
                      <a:pt x="168" y="148"/>
                    </a:cubicBezTo>
                    <a:cubicBezTo>
                      <a:pt x="170" y="147"/>
                      <a:pt x="173" y="148"/>
                      <a:pt x="174" y="146"/>
                    </a:cubicBezTo>
                    <a:cubicBezTo>
                      <a:pt x="176" y="142"/>
                      <a:pt x="164" y="136"/>
                      <a:pt x="168" y="134"/>
                    </a:cubicBezTo>
                    <a:cubicBezTo>
                      <a:pt x="171" y="132"/>
                      <a:pt x="175" y="135"/>
                      <a:pt x="178" y="136"/>
                    </a:cubicBezTo>
                    <a:cubicBezTo>
                      <a:pt x="182" y="131"/>
                      <a:pt x="186" y="118"/>
                      <a:pt x="186" y="118"/>
                    </a:cubicBezTo>
                    <a:cubicBezTo>
                      <a:pt x="189" y="119"/>
                      <a:pt x="199" y="120"/>
                      <a:pt x="202" y="122"/>
                    </a:cubicBezTo>
                    <a:cubicBezTo>
                      <a:pt x="206" y="124"/>
                      <a:pt x="214" y="130"/>
                      <a:pt x="214" y="130"/>
                    </a:cubicBezTo>
                    <a:cubicBezTo>
                      <a:pt x="224" y="145"/>
                      <a:pt x="228" y="158"/>
                      <a:pt x="244" y="168"/>
                    </a:cubicBezTo>
                    <a:cubicBezTo>
                      <a:pt x="250" y="172"/>
                      <a:pt x="262" y="178"/>
                      <a:pt x="262" y="178"/>
                    </a:cubicBezTo>
                    <a:cubicBezTo>
                      <a:pt x="265" y="178"/>
                      <a:pt x="286" y="182"/>
                      <a:pt x="284" y="170"/>
                    </a:cubicBezTo>
                    <a:cubicBezTo>
                      <a:pt x="283" y="164"/>
                      <a:pt x="268" y="160"/>
                      <a:pt x="268" y="160"/>
                    </a:cubicBezTo>
                    <a:cubicBezTo>
                      <a:pt x="261" y="150"/>
                      <a:pt x="270" y="143"/>
                      <a:pt x="256" y="138"/>
                    </a:cubicBezTo>
                    <a:cubicBezTo>
                      <a:pt x="254" y="136"/>
                      <a:pt x="251" y="135"/>
                      <a:pt x="250" y="132"/>
                    </a:cubicBezTo>
                    <a:cubicBezTo>
                      <a:pt x="248" y="129"/>
                      <a:pt x="250" y="125"/>
                      <a:pt x="248" y="122"/>
                    </a:cubicBezTo>
                    <a:cubicBezTo>
                      <a:pt x="246" y="118"/>
                      <a:pt x="240" y="118"/>
                      <a:pt x="236" y="116"/>
                    </a:cubicBezTo>
                    <a:cubicBezTo>
                      <a:pt x="230" y="107"/>
                      <a:pt x="227" y="100"/>
                      <a:pt x="240" y="96"/>
                    </a:cubicBezTo>
                    <a:cubicBezTo>
                      <a:pt x="236" y="83"/>
                      <a:pt x="236" y="84"/>
                      <a:pt x="220" y="86"/>
                    </a:cubicBezTo>
                    <a:cubicBezTo>
                      <a:pt x="209" y="82"/>
                      <a:pt x="208" y="82"/>
                      <a:pt x="210" y="70"/>
                    </a:cubicBezTo>
                    <a:cubicBezTo>
                      <a:pt x="207" y="60"/>
                      <a:pt x="199" y="57"/>
                      <a:pt x="190" y="54"/>
                    </a:cubicBezTo>
                    <a:cubicBezTo>
                      <a:pt x="181" y="45"/>
                      <a:pt x="181" y="42"/>
                      <a:pt x="168" y="38"/>
                    </a:cubicBezTo>
                    <a:cubicBezTo>
                      <a:pt x="164" y="37"/>
                      <a:pt x="156" y="34"/>
                      <a:pt x="156" y="34"/>
                    </a:cubicBezTo>
                    <a:cubicBezTo>
                      <a:pt x="146" y="24"/>
                      <a:pt x="134" y="21"/>
                      <a:pt x="120" y="16"/>
                    </a:cubicBezTo>
                    <a:cubicBezTo>
                      <a:pt x="113" y="14"/>
                      <a:pt x="108" y="8"/>
                      <a:pt x="102" y="4"/>
                    </a:cubicBezTo>
                    <a:cubicBezTo>
                      <a:pt x="100" y="3"/>
                      <a:pt x="96" y="0"/>
                      <a:pt x="96" y="0"/>
                    </a:cubicBezTo>
                    <a:cubicBezTo>
                      <a:pt x="83" y="2"/>
                      <a:pt x="79" y="1"/>
                      <a:pt x="70" y="10"/>
                    </a:cubicBezTo>
                    <a:cubicBezTo>
                      <a:pt x="67" y="19"/>
                      <a:pt x="63" y="27"/>
                      <a:pt x="56" y="32"/>
                    </a:cubicBezTo>
                    <a:cubicBezTo>
                      <a:pt x="49" y="30"/>
                      <a:pt x="52" y="31"/>
                      <a:pt x="46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8" name="Freeform 190"/>
              <p:cNvSpPr>
                <a:spLocks/>
              </p:cNvSpPr>
              <p:nvPr userDrawn="1"/>
            </p:nvSpPr>
            <p:spPr bwMode="ltGray">
              <a:xfrm>
                <a:off x="2820" y="866"/>
                <a:ext cx="78" cy="64"/>
              </a:xfrm>
              <a:custGeom>
                <a:avLst/>
                <a:gdLst>
                  <a:gd name="T0" fmla="*/ 1 w 78"/>
                  <a:gd name="T1" fmla="*/ 58 h 78"/>
                  <a:gd name="T2" fmla="*/ 27 w 78"/>
                  <a:gd name="T3" fmla="*/ 60 h 78"/>
                  <a:gd name="T4" fmla="*/ 45 w 78"/>
                  <a:gd name="T5" fmla="*/ 48 h 78"/>
                  <a:gd name="T6" fmla="*/ 57 w 78"/>
                  <a:gd name="T7" fmla="*/ 30 h 78"/>
                  <a:gd name="T8" fmla="*/ 43 w 78"/>
                  <a:gd name="T9" fmla="*/ 14 h 78"/>
                  <a:gd name="T10" fmla="*/ 43 w 78"/>
                  <a:gd name="T11" fmla="*/ 4 h 78"/>
                  <a:gd name="T12" fmla="*/ 71 w 78"/>
                  <a:gd name="T13" fmla="*/ 26 h 78"/>
                  <a:gd name="T14" fmla="*/ 67 w 78"/>
                  <a:gd name="T15" fmla="*/ 54 h 78"/>
                  <a:gd name="T16" fmla="*/ 33 w 78"/>
                  <a:gd name="T17" fmla="*/ 78 h 78"/>
                  <a:gd name="T18" fmla="*/ 9 w 78"/>
                  <a:gd name="T19" fmla="*/ 66 h 78"/>
                  <a:gd name="T20" fmla="*/ 3 w 78"/>
                  <a:gd name="T21" fmla="*/ 62 h 78"/>
                  <a:gd name="T22" fmla="*/ 1 w 78"/>
                  <a:gd name="T23" fmla="*/ 5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" h="78">
                    <a:moveTo>
                      <a:pt x="1" y="58"/>
                    </a:moveTo>
                    <a:cubicBezTo>
                      <a:pt x="6" y="44"/>
                      <a:pt x="18" y="57"/>
                      <a:pt x="27" y="60"/>
                    </a:cubicBezTo>
                    <a:cubicBezTo>
                      <a:pt x="35" y="57"/>
                      <a:pt x="38" y="52"/>
                      <a:pt x="45" y="48"/>
                    </a:cubicBezTo>
                    <a:cubicBezTo>
                      <a:pt x="48" y="40"/>
                      <a:pt x="51" y="36"/>
                      <a:pt x="57" y="30"/>
                    </a:cubicBezTo>
                    <a:cubicBezTo>
                      <a:pt x="55" y="23"/>
                      <a:pt x="43" y="14"/>
                      <a:pt x="43" y="14"/>
                    </a:cubicBezTo>
                    <a:cubicBezTo>
                      <a:pt x="33" y="0"/>
                      <a:pt x="30" y="1"/>
                      <a:pt x="43" y="4"/>
                    </a:cubicBezTo>
                    <a:cubicBezTo>
                      <a:pt x="54" y="11"/>
                      <a:pt x="58" y="22"/>
                      <a:pt x="71" y="26"/>
                    </a:cubicBezTo>
                    <a:cubicBezTo>
                      <a:pt x="78" y="37"/>
                      <a:pt x="78" y="46"/>
                      <a:pt x="67" y="54"/>
                    </a:cubicBezTo>
                    <a:cubicBezTo>
                      <a:pt x="51" y="49"/>
                      <a:pt x="53" y="71"/>
                      <a:pt x="33" y="78"/>
                    </a:cubicBezTo>
                    <a:cubicBezTo>
                      <a:pt x="16" y="72"/>
                      <a:pt x="25" y="76"/>
                      <a:pt x="9" y="66"/>
                    </a:cubicBezTo>
                    <a:cubicBezTo>
                      <a:pt x="7" y="65"/>
                      <a:pt x="3" y="62"/>
                      <a:pt x="3" y="62"/>
                    </a:cubicBezTo>
                    <a:cubicBezTo>
                      <a:pt x="0" y="54"/>
                      <a:pt x="13" y="42"/>
                      <a:pt x="1" y="5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9" name="Freeform 191"/>
              <p:cNvSpPr>
                <a:spLocks/>
              </p:cNvSpPr>
              <p:nvPr userDrawn="1"/>
            </p:nvSpPr>
            <p:spPr bwMode="ltGray">
              <a:xfrm>
                <a:off x="2984" y="732"/>
                <a:ext cx="19" cy="14"/>
              </a:xfrm>
              <a:custGeom>
                <a:avLst/>
                <a:gdLst>
                  <a:gd name="T0" fmla="*/ 3 w 17"/>
                  <a:gd name="T1" fmla="*/ 4 h 18"/>
                  <a:gd name="T2" fmla="*/ 3 w 17"/>
                  <a:gd name="T3" fmla="*/ 14 h 18"/>
                  <a:gd name="T4" fmla="*/ 3 w 17"/>
                  <a:gd name="T5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8">
                    <a:moveTo>
                      <a:pt x="3" y="4"/>
                    </a:moveTo>
                    <a:cubicBezTo>
                      <a:pt x="17" y="7"/>
                      <a:pt x="16" y="18"/>
                      <a:pt x="3" y="14"/>
                    </a:cubicBezTo>
                    <a:cubicBezTo>
                      <a:pt x="0" y="6"/>
                      <a:pt x="7" y="0"/>
                      <a:pt x="3" y="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0" name="Freeform 192"/>
              <p:cNvSpPr>
                <a:spLocks/>
              </p:cNvSpPr>
              <p:nvPr userDrawn="1"/>
            </p:nvSpPr>
            <p:spPr bwMode="ltGray">
              <a:xfrm>
                <a:off x="3083" y="830"/>
                <a:ext cx="26" cy="19"/>
              </a:xfrm>
              <a:custGeom>
                <a:avLst/>
                <a:gdLst>
                  <a:gd name="T0" fmla="*/ 8 w 26"/>
                  <a:gd name="T1" fmla="*/ 14 h 22"/>
                  <a:gd name="T2" fmla="*/ 14 w 26"/>
                  <a:gd name="T3" fmla="*/ 0 h 22"/>
                  <a:gd name="T4" fmla="*/ 14 w 26"/>
                  <a:gd name="T5" fmla="*/ 22 h 22"/>
                  <a:gd name="T6" fmla="*/ 8 w 26"/>
                  <a:gd name="T7" fmla="*/ 1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2">
                    <a:moveTo>
                      <a:pt x="8" y="14"/>
                    </a:moveTo>
                    <a:cubicBezTo>
                      <a:pt x="5" y="6"/>
                      <a:pt x="5" y="3"/>
                      <a:pt x="14" y="0"/>
                    </a:cubicBezTo>
                    <a:cubicBezTo>
                      <a:pt x="26" y="4"/>
                      <a:pt x="23" y="16"/>
                      <a:pt x="14" y="22"/>
                    </a:cubicBezTo>
                    <a:cubicBezTo>
                      <a:pt x="0" y="17"/>
                      <a:pt x="13" y="3"/>
                      <a:pt x="8" y="1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1" name="Freeform 193"/>
              <p:cNvSpPr>
                <a:spLocks/>
              </p:cNvSpPr>
              <p:nvPr userDrawn="1"/>
            </p:nvSpPr>
            <p:spPr bwMode="ltGray">
              <a:xfrm>
                <a:off x="2766" y="610"/>
                <a:ext cx="19" cy="12"/>
              </a:xfrm>
              <a:custGeom>
                <a:avLst/>
                <a:gdLst>
                  <a:gd name="T0" fmla="*/ 7 w 20"/>
                  <a:gd name="T1" fmla="*/ 12 h 15"/>
                  <a:gd name="T2" fmla="*/ 17 w 20"/>
                  <a:gd name="T3" fmla="*/ 2 h 15"/>
                  <a:gd name="T4" fmla="*/ 9 w 20"/>
                  <a:gd name="T5" fmla="*/ 12 h 15"/>
                  <a:gd name="T6" fmla="*/ 7 w 20"/>
                  <a:gd name="T7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5">
                    <a:moveTo>
                      <a:pt x="7" y="12"/>
                    </a:moveTo>
                    <a:cubicBezTo>
                      <a:pt x="0" y="1"/>
                      <a:pt x="6" y="0"/>
                      <a:pt x="17" y="2"/>
                    </a:cubicBezTo>
                    <a:cubicBezTo>
                      <a:pt x="20" y="10"/>
                      <a:pt x="18" y="15"/>
                      <a:pt x="9" y="12"/>
                    </a:cubicBezTo>
                    <a:cubicBezTo>
                      <a:pt x="4" y="4"/>
                      <a:pt x="4" y="4"/>
                      <a:pt x="7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2" name="Freeform 194"/>
              <p:cNvSpPr>
                <a:spLocks/>
              </p:cNvSpPr>
              <p:nvPr userDrawn="1"/>
            </p:nvSpPr>
            <p:spPr bwMode="ltGray">
              <a:xfrm>
                <a:off x="2600" y="712"/>
                <a:ext cx="19" cy="12"/>
              </a:xfrm>
              <a:custGeom>
                <a:avLst/>
                <a:gdLst>
                  <a:gd name="T0" fmla="*/ 7 w 20"/>
                  <a:gd name="T1" fmla="*/ 12 h 15"/>
                  <a:gd name="T2" fmla="*/ 15 w 20"/>
                  <a:gd name="T3" fmla="*/ 2 h 15"/>
                  <a:gd name="T4" fmla="*/ 15 w 20"/>
                  <a:gd name="T5" fmla="*/ 14 h 15"/>
                  <a:gd name="T6" fmla="*/ 7 w 20"/>
                  <a:gd name="T7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5">
                    <a:moveTo>
                      <a:pt x="7" y="12"/>
                    </a:moveTo>
                    <a:cubicBezTo>
                      <a:pt x="0" y="2"/>
                      <a:pt x="3" y="0"/>
                      <a:pt x="15" y="2"/>
                    </a:cubicBezTo>
                    <a:cubicBezTo>
                      <a:pt x="16" y="4"/>
                      <a:pt x="20" y="12"/>
                      <a:pt x="15" y="14"/>
                    </a:cubicBezTo>
                    <a:cubicBezTo>
                      <a:pt x="12" y="15"/>
                      <a:pt x="7" y="12"/>
                      <a:pt x="7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3" name="Freeform 195"/>
              <p:cNvSpPr>
                <a:spLocks/>
              </p:cNvSpPr>
              <p:nvPr userDrawn="1"/>
            </p:nvSpPr>
            <p:spPr bwMode="ltGray">
              <a:xfrm>
                <a:off x="2417" y="680"/>
                <a:ext cx="80" cy="66"/>
              </a:xfrm>
              <a:custGeom>
                <a:avLst/>
                <a:gdLst>
                  <a:gd name="T0" fmla="*/ 0 w 80"/>
                  <a:gd name="T1" fmla="*/ 50 h 80"/>
                  <a:gd name="T2" fmla="*/ 14 w 80"/>
                  <a:gd name="T3" fmla="*/ 24 h 80"/>
                  <a:gd name="T4" fmla="*/ 26 w 80"/>
                  <a:gd name="T5" fmla="*/ 20 h 80"/>
                  <a:gd name="T6" fmla="*/ 48 w 80"/>
                  <a:gd name="T7" fmla="*/ 18 h 80"/>
                  <a:gd name="T8" fmla="*/ 58 w 80"/>
                  <a:gd name="T9" fmla="*/ 0 h 80"/>
                  <a:gd name="T10" fmla="*/ 80 w 80"/>
                  <a:gd name="T11" fmla="*/ 40 h 80"/>
                  <a:gd name="T12" fmla="*/ 70 w 80"/>
                  <a:gd name="T13" fmla="*/ 56 h 80"/>
                  <a:gd name="T14" fmla="*/ 54 w 80"/>
                  <a:gd name="T15" fmla="*/ 62 h 80"/>
                  <a:gd name="T16" fmla="*/ 48 w 80"/>
                  <a:gd name="T17" fmla="*/ 80 h 80"/>
                  <a:gd name="T18" fmla="*/ 32 w 80"/>
                  <a:gd name="T19" fmla="*/ 68 h 80"/>
                  <a:gd name="T20" fmla="*/ 38 w 80"/>
                  <a:gd name="T21" fmla="*/ 52 h 80"/>
                  <a:gd name="T22" fmla="*/ 30 w 80"/>
                  <a:gd name="T23" fmla="*/ 28 h 80"/>
                  <a:gd name="T24" fmla="*/ 20 w 80"/>
                  <a:gd name="T25" fmla="*/ 48 h 80"/>
                  <a:gd name="T26" fmla="*/ 8 w 80"/>
                  <a:gd name="T27" fmla="*/ 56 h 80"/>
                  <a:gd name="T28" fmla="*/ 0 w 80"/>
                  <a:gd name="T29" fmla="*/ 5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0" h="80">
                    <a:moveTo>
                      <a:pt x="0" y="50"/>
                    </a:moveTo>
                    <a:cubicBezTo>
                      <a:pt x="1" y="47"/>
                      <a:pt x="12" y="25"/>
                      <a:pt x="14" y="24"/>
                    </a:cubicBezTo>
                    <a:cubicBezTo>
                      <a:pt x="17" y="22"/>
                      <a:pt x="26" y="20"/>
                      <a:pt x="26" y="20"/>
                    </a:cubicBezTo>
                    <a:cubicBezTo>
                      <a:pt x="34" y="23"/>
                      <a:pt x="40" y="21"/>
                      <a:pt x="48" y="18"/>
                    </a:cubicBezTo>
                    <a:cubicBezTo>
                      <a:pt x="52" y="12"/>
                      <a:pt x="54" y="6"/>
                      <a:pt x="58" y="0"/>
                    </a:cubicBezTo>
                    <a:cubicBezTo>
                      <a:pt x="70" y="4"/>
                      <a:pt x="76" y="28"/>
                      <a:pt x="80" y="40"/>
                    </a:cubicBezTo>
                    <a:cubicBezTo>
                      <a:pt x="75" y="54"/>
                      <a:pt x="80" y="50"/>
                      <a:pt x="70" y="56"/>
                    </a:cubicBezTo>
                    <a:cubicBezTo>
                      <a:pt x="61" y="53"/>
                      <a:pt x="59" y="54"/>
                      <a:pt x="54" y="62"/>
                    </a:cubicBezTo>
                    <a:cubicBezTo>
                      <a:pt x="57" y="71"/>
                      <a:pt x="56" y="75"/>
                      <a:pt x="48" y="80"/>
                    </a:cubicBezTo>
                    <a:cubicBezTo>
                      <a:pt x="40" y="77"/>
                      <a:pt x="39" y="72"/>
                      <a:pt x="32" y="68"/>
                    </a:cubicBezTo>
                    <a:cubicBezTo>
                      <a:pt x="26" y="59"/>
                      <a:pt x="30" y="57"/>
                      <a:pt x="38" y="52"/>
                    </a:cubicBezTo>
                    <a:cubicBezTo>
                      <a:pt x="41" y="42"/>
                      <a:pt x="39" y="34"/>
                      <a:pt x="30" y="28"/>
                    </a:cubicBezTo>
                    <a:cubicBezTo>
                      <a:pt x="20" y="31"/>
                      <a:pt x="30" y="40"/>
                      <a:pt x="20" y="48"/>
                    </a:cubicBezTo>
                    <a:cubicBezTo>
                      <a:pt x="16" y="51"/>
                      <a:pt x="8" y="56"/>
                      <a:pt x="8" y="56"/>
                    </a:cubicBezTo>
                    <a:cubicBezTo>
                      <a:pt x="2" y="50"/>
                      <a:pt x="5" y="50"/>
                      <a:pt x="0" y="5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4" name="Freeform 196"/>
              <p:cNvSpPr>
                <a:spLocks/>
              </p:cNvSpPr>
              <p:nvPr userDrawn="1"/>
            </p:nvSpPr>
            <p:spPr bwMode="ltGray">
              <a:xfrm>
                <a:off x="2391" y="541"/>
                <a:ext cx="94" cy="142"/>
              </a:xfrm>
              <a:custGeom>
                <a:avLst/>
                <a:gdLst>
                  <a:gd name="T0" fmla="*/ 14 w 94"/>
                  <a:gd name="T1" fmla="*/ 96 h 174"/>
                  <a:gd name="T2" fmla="*/ 26 w 94"/>
                  <a:gd name="T3" fmla="*/ 128 h 174"/>
                  <a:gd name="T4" fmla="*/ 32 w 94"/>
                  <a:gd name="T5" fmla="*/ 108 h 174"/>
                  <a:gd name="T6" fmla="*/ 52 w 94"/>
                  <a:gd name="T7" fmla="*/ 100 h 174"/>
                  <a:gd name="T8" fmla="*/ 46 w 94"/>
                  <a:gd name="T9" fmla="*/ 124 h 174"/>
                  <a:gd name="T10" fmla="*/ 66 w 94"/>
                  <a:gd name="T11" fmla="*/ 126 h 174"/>
                  <a:gd name="T12" fmla="*/ 76 w 94"/>
                  <a:gd name="T13" fmla="*/ 142 h 174"/>
                  <a:gd name="T14" fmla="*/ 58 w 94"/>
                  <a:gd name="T15" fmla="*/ 148 h 174"/>
                  <a:gd name="T16" fmla="*/ 74 w 94"/>
                  <a:gd name="T17" fmla="*/ 174 h 174"/>
                  <a:gd name="T18" fmla="*/ 84 w 94"/>
                  <a:gd name="T19" fmla="*/ 154 h 174"/>
                  <a:gd name="T20" fmla="*/ 82 w 94"/>
                  <a:gd name="T21" fmla="*/ 112 h 174"/>
                  <a:gd name="T22" fmla="*/ 60 w 94"/>
                  <a:gd name="T23" fmla="*/ 106 h 174"/>
                  <a:gd name="T24" fmla="*/ 50 w 94"/>
                  <a:gd name="T25" fmla="*/ 82 h 174"/>
                  <a:gd name="T26" fmla="*/ 34 w 94"/>
                  <a:gd name="T27" fmla="*/ 82 h 174"/>
                  <a:gd name="T28" fmla="*/ 30 w 94"/>
                  <a:gd name="T29" fmla="*/ 70 h 174"/>
                  <a:gd name="T30" fmla="*/ 42 w 94"/>
                  <a:gd name="T31" fmla="*/ 42 h 174"/>
                  <a:gd name="T32" fmla="*/ 30 w 94"/>
                  <a:gd name="T33" fmla="*/ 0 h 174"/>
                  <a:gd name="T34" fmla="*/ 18 w 94"/>
                  <a:gd name="T35" fmla="*/ 22 h 174"/>
                  <a:gd name="T36" fmla="*/ 4 w 94"/>
                  <a:gd name="T37" fmla="*/ 46 h 174"/>
                  <a:gd name="T38" fmla="*/ 14 w 94"/>
                  <a:gd name="T39" fmla="*/ 76 h 174"/>
                  <a:gd name="T40" fmla="*/ 14 w 94"/>
                  <a:gd name="T41" fmla="*/ 96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4" h="174">
                    <a:moveTo>
                      <a:pt x="14" y="96"/>
                    </a:moveTo>
                    <a:cubicBezTo>
                      <a:pt x="11" y="109"/>
                      <a:pt x="15" y="120"/>
                      <a:pt x="26" y="128"/>
                    </a:cubicBezTo>
                    <a:cubicBezTo>
                      <a:pt x="34" y="120"/>
                      <a:pt x="35" y="119"/>
                      <a:pt x="32" y="108"/>
                    </a:cubicBezTo>
                    <a:cubicBezTo>
                      <a:pt x="35" y="92"/>
                      <a:pt x="39" y="92"/>
                      <a:pt x="52" y="100"/>
                    </a:cubicBezTo>
                    <a:cubicBezTo>
                      <a:pt x="59" y="110"/>
                      <a:pt x="49" y="114"/>
                      <a:pt x="46" y="124"/>
                    </a:cubicBezTo>
                    <a:cubicBezTo>
                      <a:pt x="50" y="137"/>
                      <a:pt x="57" y="129"/>
                      <a:pt x="66" y="126"/>
                    </a:cubicBezTo>
                    <a:cubicBezTo>
                      <a:pt x="77" y="129"/>
                      <a:pt x="79" y="131"/>
                      <a:pt x="76" y="142"/>
                    </a:cubicBezTo>
                    <a:cubicBezTo>
                      <a:pt x="67" y="139"/>
                      <a:pt x="65" y="141"/>
                      <a:pt x="58" y="148"/>
                    </a:cubicBezTo>
                    <a:cubicBezTo>
                      <a:pt x="60" y="160"/>
                      <a:pt x="62" y="170"/>
                      <a:pt x="74" y="174"/>
                    </a:cubicBezTo>
                    <a:cubicBezTo>
                      <a:pt x="77" y="165"/>
                      <a:pt x="74" y="157"/>
                      <a:pt x="84" y="154"/>
                    </a:cubicBezTo>
                    <a:cubicBezTo>
                      <a:pt x="91" y="143"/>
                      <a:pt x="94" y="122"/>
                      <a:pt x="82" y="112"/>
                    </a:cubicBezTo>
                    <a:cubicBezTo>
                      <a:pt x="77" y="108"/>
                      <a:pt x="66" y="108"/>
                      <a:pt x="60" y="106"/>
                    </a:cubicBezTo>
                    <a:cubicBezTo>
                      <a:pt x="65" y="92"/>
                      <a:pt x="66" y="87"/>
                      <a:pt x="50" y="82"/>
                    </a:cubicBezTo>
                    <a:cubicBezTo>
                      <a:pt x="48" y="82"/>
                      <a:pt x="37" y="86"/>
                      <a:pt x="34" y="82"/>
                    </a:cubicBezTo>
                    <a:cubicBezTo>
                      <a:pt x="32" y="79"/>
                      <a:pt x="30" y="70"/>
                      <a:pt x="30" y="70"/>
                    </a:cubicBezTo>
                    <a:cubicBezTo>
                      <a:pt x="32" y="54"/>
                      <a:pt x="32" y="52"/>
                      <a:pt x="42" y="42"/>
                    </a:cubicBezTo>
                    <a:cubicBezTo>
                      <a:pt x="41" y="30"/>
                      <a:pt x="45" y="5"/>
                      <a:pt x="30" y="0"/>
                    </a:cubicBezTo>
                    <a:cubicBezTo>
                      <a:pt x="14" y="4"/>
                      <a:pt x="16" y="4"/>
                      <a:pt x="18" y="22"/>
                    </a:cubicBezTo>
                    <a:cubicBezTo>
                      <a:pt x="16" y="39"/>
                      <a:pt x="15" y="35"/>
                      <a:pt x="4" y="46"/>
                    </a:cubicBezTo>
                    <a:cubicBezTo>
                      <a:pt x="0" y="59"/>
                      <a:pt x="5" y="67"/>
                      <a:pt x="14" y="76"/>
                    </a:cubicBezTo>
                    <a:cubicBezTo>
                      <a:pt x="15" y="80"/>
                      <a:pt x="17" y="93"/>
                      <a:pt x="14" y="9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5" name="Freeform 197"/>
              <p:cNvSpPr>
                <a:spLocks/>
              </p:cNvSpPr>
              <p:nvPr userDrawn="1"/>
            </p:nvSpPr>
            <p:spPr bwMode="ltGray">
              <a:xfrm>
                <a:off x="2415" y="644"/>
                <a:ext cx="32" cy="41"/>
              </a:xfrm>
              <a:custGeom>
                <a:avLst/>
                <a:gdLst>
                  <a:gd name="T0" fmla="*/ 6 w 32"/>
                  <a:gd name="T1" fmla="*/ 24 h 50"/>
                  <a:gd name="T2" fmla="*/ 12 w 32"/>
                  <a:gd name="T3" fmla="*/ 0 h 50"/>
                  <a:gd name="T4" fmla="*/ 20 w 32"/>
                  <a:gd name="T5" fmla="*/ 16 h 50"/>
                  <a:gd name="T6" fmla="*/ 22 w 32"/>
                  <a:gd name="T7" fmla="*/ 24 h 50"/>
                  <a:gd name="T8" fmla="*/ 28 w 32"/>
                  <a:gd name="T9" fmla="*/ 26 h 50"/>
                  <a:gd name="T10" fmla="*/ 32 w 32"/>
                  <a:gd name="T11" fmla="*/ 38 h 50"/>
                  <a:gd name="T12" fmla="*/ 18 w 32"/>
                  <a:gd name="T13" fmla="*/ 50 h 50"/>
                  <a:gd name="T14" fmla="*/ 6 w 32"/>
                  <a:gd name="T15" fmla="*/ 2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50">
                    <a:moveTo>
                      <a:pt x="6" y="24"/>
                    </a:moveTo>
                    <a:cubicBezTo>
                      <a:pt x="0" y="15"/>
                      <a:pt x="3" y="6"/>
                      <a:pt x="12" y="0"/>
                    </a:cubicBezTo>
                    <a:cubicBezTo>
                      <a:pt x="23" y="3"/>
                      <a:pt x="23" y="5"/>
                      <a:pt x="20" y="16"/>
                    </a:cubicBezTo>
                    <a:cubicBezTo>
                      <a:pt x="21" y="19"/>
                      <a:pt x="20" y="22"/>
                      <a:pt x="22" y="24"/>
                    </a:cubicBezTo>
                    <a:cubicBezTo>
                      <a:pt x="23" y="26"/>
                      <a:pt x="27" y="24"/>
                      <a:pt x="28" y="26"/>
                    </a:cubicBezTo>
                    <a:cubicBezTo>
                      <a:pt x="30" y="29"/>
                      <a:pt x="32" y="38"/>
                      <a:pt x="32" y="38"/>
                    </a:cubicBezTo>
                    <a:cubicBezTo>
                      <a:pt x="29" y="46"/>
                      <a:pt x="26" y="47"/>
                      <a:pt x="18" y="50"/>
                    </a:cubicBezTo>
                    <a:cubicBezTo>
                      <a:pt x="12" y="41"/>
                      <a:pt x="18" y="24"/>
                      <a:pt x="6" y="2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6" name="Freeform 198"/>
              <p:cNvSpPr>
                <a:spLocks/>
              </p:cNvSpPr>
              <p:nvPr userDrawn="1"/>
            </p:nvSpPr>
            <p:spPr bwMode="ltGray">
              <a:xfrm>
                <a:off x="2349" y="654"/>
                <a:ext cx="45" cy="41"/>
              </a:xfrm>
              <a:custGeom>
                <a:avLst/>
                <a:gdLst>
                  <a:gd name="T0" fmla="*/ 0 w 43"/>
                  <a:gd name="T1" fmla="*/ 44 h 50"/>
                  <a:gd name="T2" fmla="*/ 22 w 43"/>
                  <a:gd name="T3" fmla="*/ 20 h 50"/>
                  <a:gd name="T4" fmla="*/ 36 w 43"/>
                  <a:gd name="T5" fmla="*/ 0 h 50"/>
                  <a:gd name="T6" fmla="*/ 24 w 43"/>
                  <a:gd name="T7" fmla="*/ 28 h 50"/>
                  <a:gd name="T8" fmla="*/ 2 w 43"/>
                  <a:gd name="T9" fmla="*/ 50 h 50"/>
                  <a:gd name="T10" fmla="*/ 0 w 43"/>
                  <a:gd name="T11" fmla="*/ 4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50">
                    <a:moveTo>
                      <a:pt x="0" y="44"/>
                    </a:moveTo>
                    <a:cubicBezTo>
                      <a:pt x="6" y="38"/>
                      <a:pt x="18" y="29"/>
                      <a:pt x="22" y="20"/>
                    </a:cubicBezTo>
                    <a:cubicBezTo>
                      <a:pt x="27" y="10"/>
                      <a:pt x="25" y="4"/>
                      <a:pt x="36" y="0"/>
                    </a:cubicBezTo>
                    <a:cubicBezTo>
                      <a:pt x="43" y="11"/>
                      <a:pt x="36" y="24"/>
                      <a:pt x="24" y="28"/>
                    </a:cubicBezTo>
                    <a:cubicBezTo>
                      <a:pt x="21" y="38"/>
                      <a:pt x="12" y="47"/>
                      <a:pt x="2" y="50"/>
                    </a:cubicBezTo>
                    <a:cubicBezTo>
                      <a:pt x="1" y="48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7" name="Freeform 199"/>
              <p:cNvSpPr>
                <a:spLocks/>
              </p:cNvSpPr>
              <p:nvPr userDrawn="1"/>
            </p:nvSpPr>
            <p:spPr bwMode="ltGray">
              <a:xfrm>
                <a:off x="4808" y="597"/>
                <a:ext cx="701" cy="438"/>
              </a:xfrm>
              <a:custGeom>
                <a:avLst/>
                <a:gdLst>
                  <a:gd name="T0" fmla="*/ 21 w 471"/>
                  <a:gd name="T1" fmla="*/ 280 h 281"/>
                  <a:gd name="T2" fmla="*/ 24 w 471"/>
                  <a:gd name="T3" fmla="*/ 250 h 281"/>
                  <a:gd name="T4" fmla="*/ 22 w 471"/>
                  <a:gd name="T5" fmla="*/ 245 h 281"/>
                  <a:gd name="T6" fmla="*/ 16 w 471"/>
                  <a:gd name="T7" fmla="*/ 218 h 281"/>
                  <a:gd name="T8" fmla="*/ 4 w 471"/>
                  <a:gd name="T9" fmla="*/ 215 h 281"/>
                  <a:gd name="T10" fmla="*/ 0 w 471"/>
                  <a:gd name="T11" fmla="*/ 191 h 281"/>
                  <a:gd name="T12" fmla="*/ 12 w 471"/>
                  <a:gd name="T13" fmla="*/ 180 h 281"/>
                  <a:gd name="T14" fmla="*/ 6 w 471"/>
                  <a:gd name="T15" fmla="*/ 165 h 281"/>
                  <a:gd name="T16" fmla="*/ 2 w 471"/>
                  <a:gd name="T17" fmla="*/ 160 h 281"/>
                  <a:gd name="T18" fmla="*/ 28 w 471"/>
                  <a:gd name="T19" fmla="*/ 120 h 281"/>
                  <a:gd name="T20" fmla="*/ 44 w 471"/>
                  <a:gd name="T21" fmla="*/ 96 h 281"/>
                  <a:gd name="T22" fmla="*/ 42 w 471"/>
                  <a:gd name="T23" fmla="*/ 70 h 281"/>
                  <a:gd name="T24" fmla="*/ 24 w 471"/>
                  <a:gd name="T25" fmla="*/ 43 h 281"/>
                  <a:gd name="T26" fmla="*/ 20 w 471"/>
                  <a:gd name="T27" fmla="*/ 32 h 281"/>
                  <a:gd name="T28" fmla="*/ 26 w 471"/>
                  <a:gd name="T29" fmla="*/ 36 h 281"/>
                  <a:gd name="T30" fmla="*/ 48 w 471"/>
                  <a:gd name="T31" fmla="*/ 35 h 281"/>
                  <a:gd name="T32" fmla="*/ 64 w 471"/>
                  <a:gd name="T33" fmla="*/ 11 h 281"/>
                  <a:gd name="T34" fmla="*/ 82 w 471"/>
                  <a:gd name="T35" fmla="*/ 0 h 281"/>
                  <a:gd name="T36" fmla="*/ 88 w 471"/>
                  <a:gd name="T37" fmla="*/ 2 h 281"/>
                  <a:gd name="T38" fmla="*/ 92 w 471"/>
                  <a:gd name="T39" fmla="*/ 9 h 281"/>
                  <a:gd name="T40" fmla="*/ 98 w 471"/>
                  <a:gd name="T41" fmla="*/ 5 h 281"/>
                  <a:gd name="T42" fmla="*/ 110 w 471"/>
                  <a:gd name="T43" fmla="*/ 8 h 281"/>
                  <a:gd name="T44" fmla="*/ 116 w 471"/>
                  <a:gd name="T45" fmla="*/ 9 h 281"/>
                  <a:gd name="T46" fmla="*/ 141 w 471"/>
                  <a:gd name="T47" fmla="*/ 14 h 281"/>
                  <a:gd name="T48" fmla="*/ 155 w 471"/>
                  <a:gd name="T49" fmla="*/ 24 h 281"/>
                  <a:gd name="T50" fmla="*/ 167 w 471"/>
                  <a:gd name="T51" fmla="*/ 17 h 281"/>
                  <a:gd name="T52" fmla="*/ 173 w 471"/>
                  <a:gd name="T53" fmla="*/ 14 h 281"/>
                  <a:gd name="T54" fmla="*/ 195 w 471"/>
                  <a:gd name="T55" fmla="*/ 14 h 281"/>
                  <a:gd name="T56" fmla="*/ 211 w 471"/>
                  <a:gd name="T57" fmla="*/ 32 h 281"/>
                  <a:gd name="T58" fmla="*/ 231 w 471"/>
                  <a:gd name="T59" fmla="*/ 59 h 281"/>
                  <a:gd name="T60" fmla="*/ 245 w 471"/>
                  <a:gd name="T61" fmla="*/ 70 h 281"/>
                  <a:gd name="T62" fmla="*/ 257 w 471"/>
                  <a:gd name="T63" fmla="*/ 68 h 281"/>
                  <a:gd name="T64" fmla="*/ 270 w 471"/>
                  <a:gd name="T65" fmla="*/ 65 h 281"/>
                  <a:gd name="T66" fmla="*/ 290 w 471"/>
                  <a:gd name="T67" fmla="*/ 71 h 281"/>
                  <a:gd name="T68" fmla="*/ 300 w 471"/>
                  <a:gd name="T69" fmla="*/ 81 h 281"/>
                  <a:gd name="T70" fmla="*/ 308 w 471"/>
                  <a:gd name="T71" fmla="*/ 90 h 281"/>
                  <a:gd name="T72" fmla="*/ 318 w 471"/>
                  <a:gd name="T73" fmla="*/ 111 h 281"/>
                  <a:gd name="T74" fmla="*/ 322 w 471"/>
                  <a:gd name="T75" fmla="*/ 120 h 281"/>
                  <a:gd name="T76" fmla="*/ 324 w 471"/>
                  <a:gd name="T77" fmla="*/ 125 h 281"/>
                  <a:gd name="T78" fmla="*/ 310 w 471"/>
                  <a:gd name="T79" fmla="*/ 142 h 281"/>
                  <a:gd name="T80" fmla="*/ 322 w 471"/>
                  <a:gd name="T81" fmla="*/ 141 h 281"/>
                  <a:gd name="T82" fmla="*/ 342 w 471"/>
                  <a:gd name="T83" fmla="*/ 155 h 281"/>
                  <a:gd name="T84" fmla="*/ 364 w 471"/>
                  <a:gd name="T85" fmla="*/ 157 h 281"/>
                  <a:gd name="T86" fmla="*/ 380 w 471"/>
                  <a:gd name="T87" fmla="*/ 168 h 281"/>
                  <a:gd name="T88" fmla="*/ 382 w 471"/>
                  <a:gd name="T89" fmla="*/ 172 h 281"/>
                  <a:gd name="T90" fmla="*/ 382 w 471"/>
                  <a:gd name="T91" fmla="*/ 176 h 281"/>
                  <a:gd name="T92" fmla="*/ 394 w 471"/>
                  <a:gd name="T93" fmla="*/ 172 h 281"/>
                  <a:gd name="T94" fmla="*/ 400 w 471"/>
                  <a:gd name="T95" fmla="*/ 171 h 281"/>
                  <a:gd name="T96" fmla="*/ 439 w 471"/>
                  <a:gd name="T97" fmla="*/ 185 h 281"/>
                  <a:gd name="T98" fmla="*/ 447 w 471"/>
                  <a:gd name="T99" fmla="*/ 199 h 281"/>
                  <a:gd name="T100" fmla="*/ 465 w 471"/>
                  <a:gd name="T101" fmla="*/ 201 h 281"/>
                  <a:gd name="T102" fmla="*/ 471 w 471"/>
                  <a:gd name="T103" fmla="*/ 215 h 281"/>
                  <a:gd name="T104" fmla="*/ 451 w 471"/>
                  <a:gd name="T105" fmla="*/ 258 h 281"/>
                  <a:gd name="T106" fmla="*/ 435 w 471"/>
                  <a:gd name="T107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71" h="281">
                    <a:moveTo>
                      <a:pt x="21" y="280"/>
                    </a:moveTo>
                    <a:cubicBezTo>
                      <a:pt x="32" y="281"/>
                      <a:pt x="25" y="253"/>
                      <a:pt x="24" y="250"/>
                    </a:cubicBezTo>
                    <a:cubicBezTo>
                      <a:pt x="23" y="248"/>
                      <a:pt x="22" y="245"/>
                      <a:pt x="22" y="245"/>
                    </a:cubicBezTo>
                    <a:cubicBezTo>
                      <a:pt x="21" y="243"/>
                      <a:pt x="20" y="221"/>
                      <a:pt x="16" y="218"/>
                    </a:cubicBezTo>
                    <a:cubicBezTo>
                      <a:pt x="13" y="216"/>
                      <a:pt x="4" y="215"/>
                      <a:pt x="4" y="215"/>
                    </a:cubicBezTo>
                    <a:cubicBezTo>
                      <a:pt x="0" y="207"/>
                      <a:pt x="3" y="200"/>
                      <a:pt x="0" y="191"/>
                    </a:cubicBezTo>
                    <a:cubicBezTo>
                      <a:pt x="2" y="185"/>
                      <a:pt x="7" y="186"/>
                      <a:pt x="12" y="180"/>
                    </a:cubicBezTo>
                    <a:cubicBezTo>
                      <a:pt x="14" y="172"/>
                      <a:pt x="14" y="169"/>
                      <a:pt x="6" y="165"/>
                    </a:cubicBezTo>
                    <a:cubicBezTo>
                      <a:pt x="4" y="163"/>
                      <a:pt x="2" y="162"/>
                      <a:pt x="2" y="160"/>
                    </a:cubicBezTo>
                    <a:cubicBezTo>
                      <a:pt x="2" y="150"/>
                      <a:pt x="16" y="123"/>
                      <a:pt x="28" y="120"/>
                    </a:cubicBezTo>
                    <a:cubicBezTo>
                      <a:pt x="32" y="111"/>
                      <a:pt x="40" y="105"/>
                      <a:pt x="44" y="96"/>
                    </a:cubicBezTo>
                    <a:cubicBezTo>
                      <a:pt x="39" y="83"/>
                      <a:pt x="38" y="85"/>
                      <a:pt x="42" y="70"/>
                    </a:cubicBezTo>
                    <a:cubicBezTo>
                      <a:pt x="38" y="60"/>
                      <a:pt x="34" y="48"/>
                      <a:pt x="24" y="43"/>
                    </a:cubicBezTo>
                    <a:cubicBezTo>
                      <a:pt x="18" y="36"/>
                      <a:pt x="10" y="37"/>
                      <a:pt x="20" y="32"/>
                    </a:cubicBezTo>
                    <a:cubicBezTo>
                      <a:pt x="27" y="34"/>
                      <a:pt x="26" y="32"/>
                      <a:pt x="26" y="36"/>
                    </a:cubicBezTo>
                    <a:cubicBezTo>
                      <a:pt x="34" y="41"/>
                      <a:pt x="39" y="39"/>
                      <a:pt x="48" y="35"/>
                    </a:cubicBezTo>
                    <a:cubicBezTo>
                      <a:pt x="45" y="22"/>
                      <a:pt x="48" y="14"/>
                      <a:pt x="64" y="11"/>
                    </a:cubicBezTo>
                    <a:cubicBezTo>
                      <a:pt x="71" y="8"/>
                      <a:pt x="75" y="3"/>
                      <a:pt x="82" y="0"/>
                    </a:cubicBezTo>
                    <a:cubicBezTo>
                      <a:pt x="84" y="1"/>
                      <a:pt x="88" y="0"/>
                      <a:pt x="88" y="2"/>
                    </a:cubicBezTo>
                    <a:cubicBezTo>
                      <a:pt x="90" y="12"/>
                      <a:pt x="75" y="13"/>
                      <a:pt x="92" y="9"/>
                    </a:cubicBezTo>
                    <a:cubicBezTo>
                      <a:pt x="94" y="8"/>
                      <a:pt x="96" y="5"/>
                      <a:pt x="98" y="5"/>
                    </a:cubicBezTo>
                    <a:cubicBezTo>
                      <a:pt x="102" y="4"/>
                      <a:pt x="106" y="7"/>
                      <a:pt x="110" y="8"/>
                    </a:cubicBezTo>
                    <a:cubicBezTo>
                      <a:pt x="112" y="8"/>
                      <a:pt x="116" y="9"/>
                      <a:pt x="116" y="9"/>
                    </a:cubicBezTo>
                    <a:cubicBezTo>
                      <a:pt x="122" y="16"/>
                      <a:pt x="129" y="13"/>
                      <a:pt x="141" y="14"/>
                    </a:cubicBezTo>
                    <a:cubicBezTo>
                      <a:pt x="143" y="21"/>
                      <a:pt x="147" y="22"/>
                      <a:pt x="155" y="24"/>
                    </a:cubicBezTo>
                    <a:cubicBezTo>
                      <a:pt x="159" y="22"/>
                      <a:pt x="163" y="20"/>
                      <a:pt x="167" y="17"/>
                    </a:cubicBezTo>
                    <a:cubicBezTo>
                      <a:pt x="169" y="16"/>
                      <a:pt x="173" y="14"/>
                      <a:pt x="173" y="14"/>
                    </a:cubicBezTo>
                    <a:cubicBezTo>
                      <a:pt x="195" y="26"/>
                      <a:pt x="175" y="20"/>
                      <a:pt x="195" y="14"/>
                    </a:cubicBezTo>
                    <a:cubicBezTo>
                      <a:pt x="207" y="17"/>
                      <a:pt x="201" y="26"/>
                      <a:pt x="211" y="32"/>
                    </a:cubicBezTo>
                    <a:cubicBezTo>
                      <a:pt x="214" y="38"/>
                      <a:pt x="224" y="55"/>
                      <a:pt x="231" y="59"/>
                    </a:cubicBezTo>
                    <a:cubicBezTo>
                      <a:pt x="241" y="70"/>
                      <a:pt x="235" y="67"/>
                      <a:pt x="245" y="70"/>
                    </a:cubicBezTo>
                    <a:cubicBezTo>
                      <a:pt x="249" y="69"/>
                      <a:pt x="253" y="69"/>
                      <a:pt x="257" y="68"/>
                    </a:cubicBezTo>
                    <a:cubicBezTo>
                      <a:pt x="261" y="67"/>
                      <a:pt x="270" y="65"/>
                      <a:pt x="270" y="65"/>
                    </a:cubicBezTo>
                    <a:cubicBezTo>
                      <a:pt x="278" y="66"/>
                      <a:pt x="283" y="67"/>
                      <a:pt x="290" y="71"/>
                    </a:cubicBezTo>
                    <a:cubicBezTo>
                      <a:pt x="304" y="88"/>
                      <a:pt x="282" y="62"/>
                      <a:pt x="300" y="81"/>
                    </a:cubicBezTo>
                    <a:cubicBezTo>
                      <a:pt x="302" y="84"/>
                      <a:pt x="308" y="90"/>
                      <a:pt x="308" y="90"/>
                    </a:cubicBezTo>
                    <a:cubicBezTo>
                      <a:pt x="311" y="98"/>
                      <a:pt x="315" y="103"/>
                      <a:pt x="318" y="111"/>
                    </a:cubicBezTo>
                    <a:cubicBezTo>
                      <a:pt x="319" y="114"/>
                      <a:pt x="321" y="117"/>
                      <a:pt x="322" y="120"/>
                    </a:cubicBezTo>
                    <a:cubicBezTo>
                      <a:pt x="323" y="122"/>
                      <a:pt x="324" y="125"/>
                      <a:pt x="324" y="125"/>
                    </a:cubicBezTo>
                    <a:cubicBezTo>
                      <a:pt x="321" y="132"/>
                      <a:pt x="313" y="134"/>
                      <a:pt x="310" y="142"/>
                    </a:cubicBezTo>
                    <a:cubicBezTo>
                      <a:pt x="313" y="151"/>
                      <a:pt x="317" y="146"/>
                      <a:pt x="322" y="141"/>
                    </a:cubicBezTo>
                    <a:cubicBezTo>
                      <a:pt x="341" y="143"/>
                      <a:pt x="339" y="142"/>
                      <a:pt x="342" y="155"/>
                    </a:cubicBezTo>
                    <a:cubicBezTo>
                      <a:pt x="351" y="150"/>
                      <a:pt x="355" y="152"/>
                      <a:pt x="364" y="157"/>
                    </a:cubicBezTo>
                    <a:cubicBezTo>
                      <a:pt x="369" y="162"/>
                      <a:pt x="372" y="166"/>
                      <a:pt x="380" y="168"/>
                    </a:cubicBezTo>
                    <a:cubicBezTo>
                      <a:pt x="381" y="169"/>
                      <a:pt x="383" y="171"/>
                      <a:pt x="382" y="172"/>
                    </a:cubicBezTo>
                    <a:cubicBezTo>
                      <a:pt x="380" y="176"/>
                      <a:pt x="368" y="172"/>
                      <a:pt x="382" y="176"/>
                    </a:cubicBezTo>
                    <a:cubicBezTo>
                      <a:pt x="386" y="175"/>
                      <a:pt x="390" y="173"/>
                      <a:pt x="394" y="172"/>
                    </a:cubicBezTo>
                    <a:cubicBezTo>
                      <a:pt x="396" y="172"/>
                      <a:pt x="400" y="171"/>
                      <a:pt x="400" y="171"/>
                    </a:cubicBezTo>
                    <a:cubicBezTo>
                      <a:pt x="413" y="177"/>
                      <a:pt x="427" y="179"/>
                      <a:pt x="439" y="185"/>
                    </a:cubicBezTo>
                    <a:cubicBezTo>
                      <a:pt x="441" y="190"/>
                      <a:pt x="445" y="194"/>
                      <a:pt x="447" y="199"/>
                    </a:cubicBezTo>
                    <a:cubicBezTo>
                      <a:pt x="453" y="198"/>
                      <a:pt x="460" y="195"/>
                      <a:pt x="465" y="201"/>
                    </a:cubicBezTo>
                    <a:cubicBezTo>
                      <a:pt x="468" y="205"/>
                      <a:pt x="471" y="215"/>
                      <a:pt x="471" y="215"/>
                    </a:cubicBezTo>
                    <a:cubicBezTo>
                      <a:pt x="468" y="231"/>
                      <a:pt x="469" y="248"/>
                      <a:pt x="451" y="258"/>
                    </a:cubicBezTo>
                    <a:cubicBezTo>
                      <a:pt x="447" y="262"/>
                      <a:pt x="437" y="275"/>
                      <a:pt x="435" y="281"/>
                    </a:cubicBezTo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8" name="Freeform 200"/>
              <p:cNvSpPr>
                <a:spLocks/>
              </p:cNvSpPr>
              <p:nvPr userDrawn="1"/>
            </p:nvSpPr>
            <p:spPr bwMode="ltGray">
              <a:xfrm>
                <a:off x="3880" y="-7"/>
                <a:ext cx="984" cy="692"/>
              </a:xfrm>
              <a:custGeom>
                <a:avLst/>
                <a:gdLst>
                  <a:gd name="T0" fmla="*/ 406 w 984"/>
                  <a:gd name="T1" fmla="*/ 6 h 844"/>
                  <a:gd name="T2" fmla="*/ 502 w 984"/>
                  <a:gd name="T3" fmla="*/ 34 h 844"/>
                  <a:gd name="T4" fmla="*/ 550 w 984"/>
                  <a:gd name="T5" fmla="*/ 38 h 844"/>
                  <a:gd name="T6" fmla="*/ 578 w 984"/>
                  <a:gd name="T7" fmla="*/ 130 h 844"/>
                  <a:gd name="T8" fmla="*/ 586 w 984"/>
                  <a:gd name="T9" fmla="*/ 90 h 844"/>
                  <a:gd name="T10" fmla="*/ 606 w 984"/>
                  <a:gd name="T11" fmla="*/ 70 h 844"/>
                  <a:gd name="T12" fmla="*/ 642 w 984"/>
                  <a:gd name="T13" fmla="*/ 126 h 844"/>
                  <a:gd name="T14" fmla="*/ 682 w 984"/>
                  <a:gd name="T15" fmla="*/ 98 h 844"/>
                  <a:gd name="T16" fmla="*/ 706 w 984"/>
                  <a:gd name="T17" fmla="*/ 86 h 844"/>
                  <a:gd name="T18" fmla="*/ 762 w 984"/>
                  <a:gd name="T19" fmla="*/ 2 h 844"/>
                  <a:gd name="T20" fmla="*/ 798 w 984"/>
                  <a:gd name="T21" fmla="*/ 70 h 844"/>
                  <a:gd name="T22" fmla="*/ 798 w 984"/>
                  <a:gd name="T23" fmla="*/ 130 h 844"/>
                  <a:gd name="T24" fmla="*/ 790 w 984"/>
                  <a:gd name="T25" fmla="*/ 158 h 844"/>
                  <a:gd name="T26" fmla="*/ 766 w 984"/>
                  <a:gd name="T27" fmla="*/ 162 h 844"/>
                  <a:gd name="T28" fmla="*/ 762 w 984"/>
                  <a:gd name="T29" fmla="*/ 186 h 844"/>
                  <a:gd name="T30" fmla="*/ 802 w 984"/>
                  <a:gd name="T31" fmla="*/ 226 h 844"/>
                  <a:gd name="T32" fmla="*/ 786 w 984"/>
                  <a:gd name="T33" fmla="*/ 322 h 844"/>
                  <a:gd name="T34" fmla="*/ 830 w 984"/>
                  <a:gd name="T35" fmla="*/ 414 h 844"/>
                  <a:gd name="T36" fmla="*/ 854 w 984"/>
                  <a:gd name="T37" fmla="*/ 450 h 844"/>
                  <a:gd name="T38" fmla="*/ 830 w 984"/>
                  <a:gd name="T39" fmla="*/ 450 h 844"/>
                  <a:gd name="T40" fmla="*/ 746 w 984"/>
                  <a:gd name="T41" fmla="*/ 378 h 844"/>
                  <a:gd name="T42" fmla="*/ 678 w 984"/>
                  <a:gd name="T43" fmla="*/ 402 h 844"/>
                  <a:gd name="T44" fmla="*/ 590 w 984"/>
                  <a:gd name="T45" fmla="*/ 442 h 844"/>
                  <a:gd name="T46" fmla="*/ 642 w 984"/>
                  <a:gd name="T47" fmla="*/ 578 h 844"/>
                  <a:gd name="T48" fmla="*/ 710 w 984"/>
                  <a:gd name="T49" fmla="*/ 610 h 844"/>
                  <a:gd name="T50" fmla="*/ 738 w 984"/>
                  <a:gd name="T51" fmla="*/ 550 h 844"/>
                  <a:gd name="T52" fmla="*/ 774 w 984"/>
                  <a:gd name="T53" fmla="*/ 570 h 844"/>
                  <a:gd name="T54" fmla="*/ 766 w 984"/>
                  <a:gd name="T55" fmla="*/ 630 h 844"/>
                  <a:gd name="T56" fmla="*/ 802 w 984"/>
                  <a:gd name="T57" fmla="*/ 670 h 844"/>
                  <a:gd name="T58" fmla="*/ 838 w 984"/>
                  <a:gd name="T59" fmla="*/ 658 h 844"/>
                  <a:gd name="T60" fmla="*/ 922 w 984"/>
                  <a:gd name="T61" fmla="*/ 806 h 844"/>
                  <a:gd name="T62" fmla="*/ 942 w 984"/>
                  <a:gd name="T63" fmla="*/ 826 h 844"/>
                  <a:gd name="T64" fmla="*/ 874 w 984"/>
                  <a:gd name="T65" fmla="*/ 810 h 844"/>
                  <a:gd name="T66" fmla="*/ 830 w 984"/>
                  <a:gd name="T67" fmla="*/ 758 h 844"/>
                  <a:gd name="T68" fmla="*/ 778 w 984"/>
                  <a:gd name="T69" fmla="*/ 710 h 844"/>
                  <a:gd name="T70" fmla="*/ 702 w 984"/>
                  <a:gd name="T71" fmla="*/ 662 h 844"/>
                  <a:gd name="T72" fmla="*/ 614 w 984"/>
                  <a:gd name="T73" fmla="*/ 646 h 844"/>
                  <a:gd name="T74" fmla="*/ 506 w 984"/>
                  <a:gd name="T75" fmla="*/ 594 h 844"/>
                  <a:gd name="T76" fmla="*/ 462 w 984"/>
                  <a:gd name="T77" fmla="*/ 506 h 844"/>
                  <a:gd name="T78" fmla="*/ 430 w 984"/>
                  <a:gd name="T79" fmla="*/ 462 h 844"/>
                  <a:gd name="T80" fmla="*/ 382 w 984"/>
                  <a:gd name="T81" fmla="*/ 430 h 844"/>
                  <a:gd name="T82" fmla="*/ 342 w 984"/>
                  <a:gd name="T83" fmla="*/ 370 h 844"/>
                  <a:gd name="T84" fmla="*/ 354 w 984"/>
                  <a:gd name="T85" fmla="*/ 414 h 844"/>
                  <a:gd name="T86" fmla="*/ 418 w 984"/>
                  <a:gd name="T87" fmla="*/ 494 h 844"/>
                  <a:gd name="T88" fmla="*/ 422 w 984"/>
                  <a:gd name="T89" fmla="*/ 526 h 844"/>
                  <a:gd name="T90" fmla="*/ 394 w 984"/>
                  <a:gd name="T91" fmla="*/ 498 h 844"/>
                  <a:gd name="T92" fmla="*/ 354 w 984"/>
                  <a:gd name="T93" fmla="*/ 466 h 844"/>
                  <a:gd name="T94" fmla="*/ 314 w 984"/>
                  <a:gd name="T95" fmla="*/ 402 h 844"/>
                  <a:gd name="T96" fmla="*/ 266 w 984"/>
                  <a:gd name="T97" fmla="*/ 346 h 844"/>
                  <a:gd name="T98" fmla="*/ 210 w 984"/>
                  <a:gd name="T99" fmla="*/ 314 h 844"/>
                  <a:gd name="T100" fmla="*/ 154 w 984"/>
                  <a:gd name="T101" fmla="*/ 238 h 844"/>
                  <a:gd name="T102" fmla="*/ 66 w 984"/>
                  <a:gd name="T103" fmla="*/ 66 h 844"/>
                  <a:gd name="T104" fmla="*/ 34 w 984"/>
                  <a:gd name="T105" fmla="*/ 38 h 844"/>
                  <a:gd name="T106" fmla="*/ 46 w 984"/>
                  <a:gd name="T107" fmla="*/ 22 h 844"/>
                  <a:gd name="T108" fmla="*/ 102 w 984"/>
                  <a:gd name="T109" fmla="*/ 70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84" h="844">
                    <a:moveTo>
                      <a:pt x="82" y="38"/>
                    </a:moveTo>
                    <a:lnTo>
                      <a:pt x="406" y="6"/>
                    </a:lnTo>
                    <a:cubicBezTo>
                      <a:pt x="497" y="22"/>
                      <a:pt x="465" y="0"/>
                      <a:pt x="474" y="54"/>
                    </a:cubicBezTo>
                    <a:cubicBezTo>
                      <a:pt x="492" y="48"/>
                      <a:pt x="484" y="40"/>
                      <a:pt x="502" y="34"/>
                    </a:cubicBezTo>
                    <a:cubicBezTo>
                      <a:pt x="510" y="37"/>
                      <a:pt x="517" y="46"/>
                      <a:pt x="526" y="46"/>
                    </a:cubicBezTo>
                    <a:cubicBezTo>
                      <a:pt x="534" y="46"/>
                      <a:pt x="550" y="38"/>
                      <a:pt x="550" y="38"/>
                    </a:cubicBezTo>
                    <a:cubicBezTo>
                      <a:pt x="556" y="55"/>
                      <a:pt x="552" y="60"/>
                      <a:pt x="542" y="74"/>
                    </a:cubicBezTo>
                    <a:cubicBezTo>
                      <a:pt x="555" y="114"/>
                      <a:pt x="550" y="102"/>
                      <a:pt x="578" y="130"/>
                    </a:cubicBezTo>
                    <a:cubicBezTo>
                      <a:pt x="584" y="148"/>
                      <a:pt x="590" y="148"/>
                      <a:pt x="606" y="138"/>
                    </a:cubicBezTo>
                    <a:cubicBezTo>
                      <a:pt x="600" y="119"/>
                      <a:pt x="594" y="107"/>
                      <a:pt x="586" y="90"/>
                    </a:cubicBezTo>
                    <a:cubicBezTo>
                      <a:pt x="583" y="82"/>
                      <a:pt x="578" y="66"/>
                      <a:pt x="578" y="66"/>
                    </a:cubicBezTo>
                    <a:cubicBezTo>
                      <a:pt x="585" y="44"/>
                      <a:pt x="597" y="56"/>
                      <a:pt x="606" y="70"/>
                    </a:cubicBezTo>
                    <a:cubicBezTo>
                      <a:pt x="609" y="86"/>
                      <a:pt x="608" y="117"/>
                      <a:pt x="626" y="90"/>
                    </a:cubicBezTo>
                    <a:cubicBezTo>
                      <a:pt x="648" y="97"/>
                      <a:pt x="646" y="104"/>
                      <a:pt x="642" y="126"/>
                    </a:cubicBezTo>
                    <a:cubicBezTo>
                      <a:pt x="650" y="150"/>
                      <a:pt x="665" y="141"/>
                      <a:pt x="682" y="130"/>
                    </a:cubicBezTo>
                    <a:cubicBezTo>
                      <a:pt x="689" y="108"/>
                      <a:pt x="673" y="124"/>
                      <a:pt x="682" y="98"/>
                    </a:cubicBezTo>
                    <a:cubicBezTo>
                      <a:pt x="683" y="94"/>
                      <a:pt x="690" y="96"/>
                      <a:pt x="694" y="94"/>
                    </a:cubicBezTo>
                    <a:cubicBezTo>
                      <a:pt x="698" y="92"/>
                      <a:pt x="702" y="89"/>
                      <a:pt x="706" y="86"/>
                    </a:cubicBezTo>
                    <a:cubicBezTo>
                      <a:pt x="717" y="54"/>
                      <a:pt x="688" y="54"/>
                      <a:pt x="742" y="46"/>
                    </a:cubicBezTo>
                    <a:cubicBezTo>
                      <a:pt x="748" y="27"/>
                      <a:pt x="741" y="9"/>
                      <a:pt x="762" y="2"/>
                    </a:cubicBezTo>
                    <a:cubicBezTo>
                      <a:pt x="788" y="11"/>
                      <a:pt x="777" y="38"/>
                      <a:pt x="802" y="46"/>
                    </a:cubicBezTo>
                    <a:cubicBezTo>
                      <a:pt x="831" y="36"/>
                      <a:pt x="805" y="63"/>
                      <a:pt x="798" y="70"/>
                    </a:cubicBezTo>
                    <a:cubicBezTo>
                      <a:pt x="789" y="96"/>
                      <a:pt x="787" y="96"/>
                      <a:pt x="802" y="118"/>
                    </a:cubicBezTo>
                    <a:cubicBezTo>
                      <a:pt x="801" y="122"/>
                      <a:pt x="801" y="127"/>
                      <a:pt x="798" y="130"/>
                    </a:cubicBezTo>
                    <a:cubicBezTo>
                      <a:pt x="794" y="133"/>
                      <a:pt x="784" y="129"/>
                      <a:pt x="782" y="134"/>
                    </a:cubicBezTo>
                    <a:cubicBezTo>
                      <a:pt x="780" y="142"/>
                      <a:pt x="790" y="158"/>
                      <a:pt x="790" y="158"/>
                    </a:cubicBezTo>
                    <a:cubicBezTo>
                      <a:pt x="786" y="161"/>
                      <a:pt x="783" y="165"/>
                      <a:pt x="778" y="166"/>
                    </a:cubicBezTo>
                    <a:cubicBezTo>
                      <a:pt x="774" y="167"/>
                      <a:pt x="769" y="159"/>
                      <a:pt x="766" y="162"/>
                    </a:cubicBezTo>
                    <a:cubicBezTo>
                      <a:pt x="758" y="170"/>
                      <a:pt x="794" y="182"/>
                      <a:pt x="794" y="182"/>
                    </a:cubicBezTo>
                    <a:cubicBezTo>
                      <a:pt x="804" y="211"/>
                      <a:pt x="775" y="190"/>
                      <a:pt x="762" y="186"/>
                    </a:cubicBezTo>
                    <a:cubicBezTo>
                      <a:pt x="767" y="194"/>
                      <a:pt x="773" y="202"/>
                      <a:pt x="778" y="210"/>
                    </a:cubicBezTo>
                    <a:cubicBezTo>
                      <a:pt x="783" y="218"/>
                      <a:pt x="802" y="226"/>
                      <a:pt x="802" y="226"/>
                    </a:cubicBezTo>
                    <a:cubicBezTo>
                      <a:pt x="813" y="242"/>
                      <a:pt x="804" y="245"/>
                      <a:pt x="810" y="262"/>
                    </a:cubicBezTo>
                    <a:cubicBezTo>
                      <a:pt x="803" y="282"/>
                      <a:pt x="793" y="301"/>
                      <a:pt x="786" y="322"/>
                    </a:cubicBezTo>
                    <a:cubicBezTo>
                      <a:pt x="783" y="330"/>
                      <a:pt x="778" y="346"/>
                      <a:pt x="778" y="346"/>
                    </a:cubicBezTo>
                    <a:cubicBezTo>
                      <a:pt x="785" y="366"/>
                      <a:pt x="817" y="394"/>
                      <a:pt x="830" y="414"/>
                    </a:cubicBezTo>
                    <a:cubicBezTo>
                      <a:pt x="835" y="422"/>
                      <a:pt x="841" y="430"/>
                      <a:pt x="846" y="438"/>
                    </a:cubicBezTo>
                    <a:cubicBezTo>
                      <a:pt x="849" y="442"/>
                      <a:pt x="854" y="450"/>
                      <a:pt x="854" y="450"/>
                    </a:cubicBezTo>
                    <a:cubicBezTo>
                      <a:pt x="853" y="457"/>
                      <a:pt x="855" y="466"/>
                      <a:pt x="850" y="470"/>
                    </a:cubicBezTo>
                    <a:cubicBezTo>
                      <a:pt x="844" y="475"/>
                      <a:pt x="831" y="451"/>
                      <a:pt x="830" y="450"/>
                    </a:cubicBezTo>
                    <a:cubicBezTo>
                      <a:pt x="811" y="431"/>
                      <a:pt x="789" y="421"/>
                      <a:pt x="774" y="398"/>
                    </a:cubicBezTo>
                    <a:cubicBezTo>
                      <a:pt x="769" y="379"/>
                      <a:pt x="766" y="371"/>
                      <a:pt x="746" y="378"/>
                    </a:cubicBezTo>
                    <a:cubicBezTo>
                      <a:pt x="717" y="368"/>
                      <a:pt x="730" y="368"/>
                      <a:pt x="706" y="374"/>
                    </a:cubicBezTo>
                    <a:cubicBezTo>
                      <a:pt x="688" y="402"/>
                      <a:pt x="699" y="395"/>
                      <a:pt x="678" y="402"/>
                    </a:cubicBezTo>
                    <a:cubicBezTo>
                      <a:pt x="654" y="386"/>
                      <a:pt x="650" y="390"/>
                      <a:pt x="618" y="394"/>
                    </a:cubicBezTo>
                    <a:cubicBezTo>
                      <a:pt x="607" y="411"/>
                      <a:pt x="601" y="426"/>
                      <a:pt x="590" y="442"/>
                    </a:cubicBezTo>
                    <a:cubicBezTo>
                      <a:pt x="600" y="471"/>
                      <a:pt x="593" y="459"/>
                      <a:pt x="606" y="478"/>
                    </a:cubicBezTo>
                    <a:cubicBezTo>
                      <a:pt x="593" y="518"/>
                      <a:pt x="622" y="548"/>
                      <a:pt x="642" y="578"/>
                    </a:cubicBezTo>
                    <a:cubicBezTo>
                      <a:pt x="651" y="591"/>
                      <a:pt x="651" y="601"/>
                      <a:pt x="666" y="606"/>
                    </a:cubicBezTo>
                    <a:cubicBezTo>
                      <a:pt x="680" y="627"/>
                      <a:pt x="691" y="623"/>
                      <a:pt x="710" y="610"/>
                    </a:cubicBezTo>
                    <a:cubicBezTo>
                      <a:pt x="729" y="616"/>
                      <a:pt x="729" y="606"/>
                      <a:pt x="734" y="590"/>
                    </a:cubicBezTo>
                    <a:cubicBezTo>
                      <a:pt x="735" y="577"/>
                      <a:pt x="731" y="562"/>
                      <a:pt x="738" y="550"/>
                    </a:cubicBezTo>
                    <a:cubicBezTo>
                      <a:pt x="742" y="543"/>
                      <a:pt x="762" y="542"/>
                      <a:pt x="762" y="542"/>
                    </a:cubicBezTo>
                    <a:cubicBezTo>
                      <a:pt x="783" y="547"/>
                      <a:pt x="786" y="552"/>
                      <a:pt x="774" y="570"/>
                    </a:cubicBezTo>
                    <a:cubicBezTo>
                      <a:pt x="779" y="590"/>
                      <a:pt x="790" y="605"/>
                      <a:pt x="770" y="618"/>
                    </a:cubicBezTo>
                    <a:cubicBezTo>
                      <a:pt x="769" y="622"/>
                      <a:pt x="764" y="626"/>
                      <a:pt x="766" y="630"/>
                    </a:cubicBezTo>
                    <a:cubicBezTo>
                      <a:pt x="768" y="634"/>
                      <a:pt x="775" y="634"/>
                      <a:pt x="778" y="638"/>
                    </a:cubicBezTo>
                    <a:cubicBezTo>
                      <a:pt x="788" y="651"/>
                      <a:pt x="786" y="660"/>
                      <a:pt x="802" y="670"/>
                    </a:cubicBezTo>
                    <a:cubicBezTo>
                      <a:pt x="810" y="667"/>
                      <a:pt x="818" y="665"/>
                      <a:pt x="826" y="662"/>
                    </a:cubicBezTo>
                    <a:cubicBezTo>
                      <a:pt x="830" y="661"/>
                      <a:pt x="838" y="658"/>
                      <a:pt x="838" y="658"/>
                    </a:cubicBezTo>
                    <a:cubicBezTo>
                      <a:pt x="857" y="664"/>
                      <a:pt x="864" y="680"/>
                      <a:pt x="870" y="698"/>
                    </a:cubicBezTo>
                    <a:cubicBezTo>
                      <a:pt x="859" y="731"/>
                      <a:pt x="887" y="794"/>
                      <a:pt x="922" y="806"/>
                    </a:cubicBezTo>
                    <a:cubicBezTo>
                      <a:pt x="938" y="801"/>
                      <a:pt x="941" y="792"/>
                      <a:pt x="958" y="798"/>
                    </a:cubicBezTo>
                    <a:cubicBezTo>
                      <a:pt x="984" y="837"/>
                      <a:pt x="928" y="784"/>
                      <a:pt x="942" y="826"/>
                    </a:cubicBezTo>
                    <a:cubicBezTo>
                      <a:pt x="936" y="844"/>
                      <a:pt x="930" y="844"/>
                      <a:pt x="914" y="834"/>
                    </a:cubicBezTo>
                    <a:cubicBezTo>
                      <a:pt x="903" y="817"/>
                      <a:pt x="890" y="821"/>
                      <a:pt x="874" y="810"/>
                    </a:cubicBezTo>
                    <a:cubicBezTo>
                      <a:pt x="851" y="776"/>
                      <a:pt x="882" y="816"/>
                      <a:pt x="854" y="794"/>
                    </a:cubicBezTo>
                    <a:cubicBezTo>
                      <a:pt x="843" y="785"/>
                      <a:pt x="840" y="768"/>
                      <a:pt x="830" y="758"/>
                    </a:cubicBezTo>
                    <a:cubicBezTo>
                      <a:pt x="824" y="739"/>
                      <a:pt x="817" y="724"/>
                      <a:pt x="798" y="718"/>
                    </a:cubicBezTo>
                    <a:cubicBezTo>
                      <a:pt x="791" y="696"/>
                      <a:pt x="800" y="712"/>
                      <a:pt x="778" y="710"/>
                    </a:cubicBezTo>
                    <a:cubicBezTo>
                      <a:pt x="767" y="709"/>
                      <a:pt x="746" y="702"/>
                      <a:pt x="746" y="702"/>
                    </a:cubicBezTo>
                    <a:cubicBezTo>
                      <a:pt x="729" y="691"/>
                      <a:pt x="720" y="674"/>
                      <a:pt x="702" y="662"/>
                    </a:cubicBezTo>
                    <a:cubicBezTo>
                      <a:pt x="694" y="665"/>
                      <a:pt x="687" y="673"/>
                      <a:pt x="678" y="674"/>
                    </a:cubicBezTo>
                    <a:cubicBezTo>
                      <a:pt x="657" y="677"/>
                      <a:pt x="630" y="657"/>
                      <a:pt x="614" y="646"/>
                    </a:cubicBezTo>
                    <a:cubicBezTo>
                      <a:pt x="600" y="637"/>
                      <a:pt x="580" y="639"/>
                      <a:pt x="566" y="630"/>
                    </a:cubicBezTo>
                    <a:cubicBezTo>
                      <a:pt x="546" y="617"/>
                      <a:pt x="525" y="607"/>
                      <a:pt x="506" y="594"/>
                    </a:cubicBezTo>
                    <a:cubicBezTo>
                      <a:pt x="513" y="572"/>
                      <a:pt x="509" y="551"/>
                      <a:pt x="490" y="538"/>
                    </a:cubicBezTo>
                    <a:cubicBezTo>
                      <a:pt x="485" y="522"/>
                      <a:pt x="476" y="515"/>
                      <a:pt x="462" y="506"/>
                    </a:cubicBezTo>
                    <a:cubicBezTo>
                      <a:pt x="441" y="474"/>
                      <a:pt x="469" y="513"/>
                      <a:pt x="442" y="486"/>
                    </a:cubicBezTo>
                    <a:cubicBezTo>
                      <a:pt x="436" y="480"/>
                      <a:pt x="436" y="468"/>
                      <a:pt x="430" y="462"/>
                    </a:cubicBezTo>
                    <a:cubicBezTo>
                      <a:pt x="427" y="459"/>
                      <a:pt x="422" y="459"/>
                      <a:pt x="418" y="458"/>
                    </a:cubicBezTo>
                    <a:cubicBezTo>
                      <a:pt x="407" y="447"/>
                      <a:pt x="382" y="430"/>
                      <a:pt x="382" y="430"/>
                    </a:cubicBezTo>
                    <a:cubicBezTo>
                      <a:pt x="371" y="413"/>
                      <a:pt x="358" y="399"/>
                      <a:pt x="346" y="382"/>
                    </a:cubicBezTo>
                    <a:cubicBezTo>
                      <a:pt x="344" y="378"/>
                      <a:pt x="345" y="373"/>
                      <a:pt x="342" y="370"/>
                    </a:cubicBezTo>
                    <a:cubicBezTo>
                      <a:pt x="339" y="367"/>
                      <a:pt x="334" y="367"/>
                      <a:pt x="330" y="366"/>
                    </a:cubicBezTo>
                    <a:cubicBezTo>
                      <a:pt x="322" y="390"/>
                      <a:pt x="342" y="398"/>
                      <a:pt x="354" y="414"/>
                    </a:cubicBezTo>
                    <a:cubicBezTo>
                      <a:pt x="368" y="432"/>
                      <a:pt x="372" y="446"/>
                      <a:pt x="390" y="458"/>
                    </a:cubicBezTo>
                    <a:cubicBezTo>
                      <a:pt x="409" y="487"/>
                      <a:pt x="399" y="475"/>
                      <a:pt x="418" y="494"/>
                    </a:cubicBezTo>
                    <a:cubicBezTo>
                      <a:pt x="423" y="510"/>
                      <a:pt x="428" y="517"/>
                      <a:pt x="442" y="526"/>
                    </a:cubicBezTo>
                    <a:cubicBezTo>
                      <a:pt x="450" y="550"/>
                      <a:pt x="432" y="533"/>
                      <a:pt x="422" y="526"/>
                    </a:cubicBezTo>
                    <a:cubicBezTo>
                      <a:pt x="399" y="492"/>
                      <a:pt x="430" y="532"/>
                      <a:pt x="402" y="510"/>
                    </a:cubicBezTo>
                    <a:cubicBezTo>
                      <a:pt x="398" y="507"/>
                      <a:pt x="397" y="501"/>
                      <a:pt x="394" y="498"/>
                    </a:cubicBezTo>
                    <a:cubicBezTo>
                      <a:pt x="391" y="495"/>
                      <a:pt x="386" y="493"/>
                      <a:pt x="382" y="490"/>
                    </a:cubicBezTo>
                    <a:cubicBezTo>
                      <a:pt x="377" y="474"/>
                      <a:pt x="370" y="471"/>
                      <a:pt x="354" y="466"/>
                    </a:cubicBezTo>
                    <a:cubicBezTo>
                      <a:pt x="344" y="452"/>
                      <a:pt x="340" y="447"/>
                      <a:pt x="346" y="430"/>
                    </a:cubicBezTo>
                    <a:cubicBezTo>
                      <a:pt x="338" y="418"/>
                      <a:pt x="314" y="402"/>
                      <a:pt x="314" y="402"/>
                    </a:cubicBezTo>
                    <a:cubicBezTo>
                      <a:pt x="306" y="390"/>
                      <a:pt x="298" y="378"/>
                      <a:pt x="290" y="366"/>
                    </a:cubicBezTo>
                    <a:cubicBezTo>
                      <a:pt x="284" y="357"/>
                      <a:pt x="273" y="354"/>
                      <a:pt x="266" y="346"/>
                    </a:cubicBezTo>
                    <a:cubicBezTo>
                      <a:pt x="263" y="342"/>
                      <a:pt x="262" y="337"/>
                      <a:pt x="258" y="334"/>
                    </a:cubicBezTo>
                    <a:cubicBezTo>
                      <a:pt x="243" y="324"/>
                      <a:pt x="225" y="324"/>
                      <a:pt x="210" y="314"/>
                    </a:cubicBezTo>
                    <a:cubicBezTo>
                      <a:pt x="201" y="300"/>
                      <a:pt x="194" y="291"/>
                      <a:pt x="178" y="286"/>
                    </a:cubicBezTo>
                    <a:cubicBezTo>
                      <a:pt x="160" y="260"/>
                      <a:pt x="192" y="247"/>
                      <a:pt x="154" y="238"/>
                    </a:cubicBezTo>
                    <a:cubicBezTo>
                      <a:pt x="111" y="209"/>
                      <a:pt x="106" y="149"/>
                      <a:pt x="90" y="102"/>
                    </a:cubicBezTo>
                    <a:cubicBezTo>
                      <a:pt x="86" y="90"/>
                      <a:pt x="76" y="73"/>
                      <a:pt x="66" y="66"/>
                    </a:cubicBezTo>
                    <a:cubicBezTo>
                      <a:pt x="58" y="60"/>
                      <a:pt x="42" y="50"/>
                      <a:pt x="42" y="50"/>
                    </a:cubicBezTo>
                    <a:cubicBezTo>
                      <a:pt x="39" y="46"/>
                      <a:pt x="38" y="41"/>
                      <a:pt x="34" y="38"/>
                    </a:cubicBezTo>
                    <a:cubicBezTo>
                      <a:pt x="27" y="34"/>
                      <a:pt x="10" y="30"/>
                      <a:pt x="10" y="30"/>
                    </a:cubicBezTo>
                    <a:cubicBezTo>
                      <a:pt x="0" y="1"/>
                      <a:pt x="31" y="17"/>
                      <a:pt x="46" y="22"/>
                    </a:cubicBezTo>
                    <a:cubicBezTo>
                      <a:pt x="65" y="51"/>
                      <a:pt x="61" y="41"/>
                      <a:pt x="86" y="58"/>
                    </a:cubicBezTo>
                    <a:cubicBezTo>
                      <a:pt x="94" y="70"/>
                      <a:pt x="94" y="93"/>
                      <a:pt x="102" y="70"/>
                    </a:cubicBezTo>
                    <a:cubicBezTo>
                      <a:pt x="95" y="49"/>
                      <a:pt x="82" y="62"/>
                      <a:pt x="82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9" name="Freeform 201"/>
              <p:cNvSpPr>
                <a:spLocks/>
              </p:cNvSpPr>
              <p:nvPr userDrawn="1"/>
            </p:nvSpPr>
            <p:spPr bwMode="ltGray">
              <a:xfrm>
                <a:off x="3577" y="490"/>
                <a:ext cx="36" cy="39"/>
              </a:xfrm>
              <a:custGeom>
                <a:avLst/>
                <a:gdLst>
                  <a:gd name="T0" fmla="*/ 6 w 36"/>
                  <a:gd name="T1" fmla="*/ 28 h 48"/>
                  <a:gd name="T2" fmla="*/ 10 w 36"/>
                  <a:gd name="T3" fmla="*/ 48 h 48"/>
                  <a:gd name="T4" fmla="*/ 6 w 36"/>
                  <a:gd name="T5" fmla="*/ 2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48">
                    <a:moveTo>
                      <a:pt x="6" y="28"/>
                    </a:moveTo>
                    <a:cubicBezTo>
                      <a:pt x="25" y="0"/>
                      <a:pt x="36" y="31"/>
                      <a:pt x="10" y="48"/>
                    </a:cubicBezTo>
                    <a:cubicBezTo>
                      <a:pt x="0" y="34"/>
                      <a:pt x="0" y="40"/>
                      <a:pt x="6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0" name="Freeform 202"/>
              <p:cNvSpPr>
                <a:spLocks/>
              </p:cNvSpPr>
              <p:nvPr userDrawn="1"/>
            </p:nvSpPr>
            <p:spPr bwMode="ltGray">
              <a:xfrm>
                <a:off x="3549" y="475"/>
                <a:ext cx="38" cy="29"/>
              </a:xfrm>
              <a:custGeom>
                <a:avLst/>
                <a:gdLst>
                  <a:gd name="T0" fmla="*/ 0 w 36"/>
                  <a:gd name="T1" fmla="*/ 5 h 37"/>
                  <a:gd name="T2" fmla="*/ 12 w 36"/>
                  <a:gd name="T3" fmla="*/ 1 h 37"/>
                  <a:gd name="T4" fmla="*/ 36 w 36"/>
                  <a:gd name="T5" fmla="*/ 17 h 37"/>
                  <a:gd name="T6" fmla="*/ 8 w 36"/>
                  <a:gd name="T7" fmla="*/ 17 h 37"/>
                  <a:gd name="T8" fmla="*/ 0 w 36"/>
                  <a:gd name="T9" fmla="*/ 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7">
                    <a:moveTo>
                      <a:pt x="0" y="5"/>
                    </a:moveTo>
                    <a:cubicBezTo>
                      <a:pt x="4" y="4"/>
                      <a:pt x="8" y="0"/>
                      <a:pt x="12" y="1"/>
                    </a:cubicBezTo>
                    <a:cubicBezTo>
                      <a:pt x="21" y="4"/>
                      <a:pt x="36" y="17"/>
                      <a:pt x="36" y="17"/>
                    </a:cubicBezTo>
                    <a:cubicBezTo>
                      <a:pt x="29" y="37"/>
                      <a:pt x="22" y="26"/>
                      <a:pt x="8" y="17"/>
                    </a:cubicBezTo>
                    <a:cubicBezTo>
                      <a:pt x="5" y="13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1" name="Freeform 203"/>
              <p:cNvSpPr>
                <a:spLocks/>
              </p:cNvSpPr>
              <p:nvPr userDrawn="1"/>
            </p:nvSpPr>
            <p:spPr bwMode="ltGray">
              <a:xfrm>
                <a:off x="4686" y="394"/>
                <a:ext cx="171" cy="81"/>
              </a:xfrm>
              <a:custGeom>
                <a:avLst/>
                <a:gdLst>
                  <a:gd name="T0" fmla="*/ 0 w 170"/>
                  <a:gd name="T1" fmla="*/ 49 h 96"/>
                  <a:gd name="T2" fmla="*/ 28 w 170"/>
                  <a:gd name="T3" fmla="*/ 25 h 96"/>
                  <a:gd name="T4" fmla="*/ 56 w 170"/>
                  <a:gd name="T5" fmla="*/ 21 h 96"/>
                  <a:gd name="T6" fmla="*/ 80 w 170"/>
                  <a:gd name="T7" fmla="*/ 9 h 96"/>
                  <a:gd name="T8" fmla="*/ 64 w 170"/>
                  <a:gd name="T9" fmla="*/ 25 h 96"/>
                  <a:gd name="T10" fmla="*/ 124 w 170"/>
                  <a:gd name="T11" fmla="*/ 49 h 96"/>
                  <a:gd name="T12" fmla="*/ 160 w 170"/>
                  <a:gd name="T13" fmla="*/ 65 h 96"/>
                  <a:gd name="T14" fmla="*/ 116 w 170"/>
                  <a:gd name="T15" fmla="*/ 77 h 96"/>
                  <a:gd name="T16" fmla="*/ 88 w 170"/>
                  <a:gd name="T17" fmla="*/ 57 h 96"/>
                  <a:gd name="T18" fmla="*/ 76 w 170"/>
                  <a:gd name="T19" fmla="*/ 53 h 96"/>
                  <a:gd name="T20" fmla="*/ 24 w 170"/>
                  <a:gd name="T21" fmla="*/ 41 h 96"/>
                  <a:gd name="T22" fmla="*/ 0 w 170"/>
                  <a:gd name="T23" fmla="*/ 4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0" h="96">
                    <a:moveTo>
                      <a:pt x="0" y="49"/>
                    </a:moveTo>
                    <a:cubicBezTo>
                      <a:pt x="5" y="33"/>
                      <a:pt x="12" y="30"/>
                      <a:pt x="28" y="25"/>
                    </a:cubicBezTo>
                    <a:cubicBezTo>
                      <a:pt x="20" y="0"/>
                      <a:pt x="42" y="16"/>
                      <a:pt x="56" y="21"/>
                    </a:cubicBezTo>
                    <a:cubicBezTo>
                      <a:pt x="56" y="21"/>
                      <a:pt x="77" y="6"/>
                      <a:pt x="80" y="9"/>
                    </a:cubicBezTo>
                    <a:cubicBezTo>
                      <a:pt x="85" y="14"/>
                      <a:pt x="71" y="23"/>
                      <a:pt x="64" y="25"/>
                    </a:cubicBezTo>
                    <a:cubicBezTo>
                      <a:pt x="82" y="37"/>
                      <a:pt x="103" y="42"/>
                      <a:pt x="124" y="49"/>
                    </a:cubicBezTo>
                    <a:cubicBezTo>
                      <a:pt x="136" y="53"/>
                      <a:pt x="160" y="65"/>
                      <a:pt x="160" y="65"/>
                    </a:cubicBezTo>
                    <a:cubicBezTo>
                      <a:pt x="170" y="96"/>
                      <a:pt x="134" y="83"/>
                      <a:pt x="116" y="77"/>
                    </a:cubicBezTo>
                    <a:cubicBezTo>
                      <a:pt x="109" y="57"/>
                      <a:pt x="116" y="66"/>
                      <a:pt x="88" y="57"/>
                    </a:cubicBezTo>
                    <a:cubicBezTo>
                      <a:pt x="84" y="56"/>
                      <a:pt x="76" y="53"/>
                      <a:pt x="76" y="53"/>
                    </a:cubicBezTo>
                    <a:cubicBezTo>
                      <a:pt x="57" y="34"/>
                      <a:pt x="53" y="37"/>
                      <a:pt x="24" y="41"/>
                    </a:cubicBezTo>
                    <a:cubicBezTo>
                      <a:pt x="9" y="51"/>
                      <a:pt x="17" y="49"/>
                      <a:pt x="0" y="4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2" name="Freeform 204"/>
              <p:cNvSpPr>
                <a:spLocks/>
              </p:cNvSpPr>
              <p:nvPr userDrawn="1"/>
            </p:nvSpPr>
            <p:spPr bwMode="ltGray">
              <a:xfrm>
                <a:off x="4867" y="460"/>
                <a:ext cx="138" cy="37"/>
              </a:xfrm>
              <a:custGeom>
                <a:avLst/>
                <a:gdLst>
                  <a:gd name="T0" fmla="*/ 0 w 138"/>
                  <a:gd name="T1" fmla="*/ 0 h 44"/>
                  <a:gd name="T2" fmla="*/ 52 w 138"/>
                  <a:gd name="T3" fmla="*/ 4 h 44"/>
                  <a:gd name="T4" fmla="*/ 88 w 138"/>
                  <a:gd name="T5" fmla="*/ 24 h 44"/>
                  <a:gd name="T6" fmla="*/ 112 w 138"/>
                  <a:gd name="T7" fmla="*/ 20 h 44"/>
                  <a:gd name="T8" fmla="*/ 108 w 138"/>
                  <a:gd name="T9" fmla="*/ 44 h 44"/>
                  <a:gd name="T10" fmla="*/ 64 w 138"/>
                  <a:gd name="T11" fmla="*/ 40 h 44"/>
                  <a:gd name="T12" fmla="*/ 0 w 138"/>
                  <a:gd name="T13" fmla="*/ 36 h 44"/>
                  <a:gd name="T14" fmla="*/ 28 w 138"/>
                  <a:gd name="T15" fmla="*/ 20 h 44"/>
                  <a:gd name="T16" fmla="*/ 0 w 138"/>
                  <a:gd name="T1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8" h="44">
                    <a:moveTo>
                      <a:pt x="0" y="0"/>
                    </a:moveTo>
                    <a:cubicBezTo>
                      <a:pt x="19" y="3"/>
                      <a:pt x="35" y="10"/>
                      <a:pt x="52" y="4"/>
                    </a:cubicBezTo>
                    <a:cubicBezTo>
                      <a:pt x="87" y="11"/>
                      <a:pt x="61" y="15"/>
                      <a:pt x="88" y="24"/>
                    </a:cubicBezTo>
                    <a:cubicBezTo>
                      <a:pt x="96" y="23"/>
                      <a:pt x="104" y="19"/>
                      <a:pt x="112" y="20"/>
                    </a:cubicBezTo>
                    <a:cubicBezTo>
                      <a:pt x="138" y="23"/>
                      <a:pt x="118" y="41"/>
                      <a:pt x="108" y="44"/>
                    </a:cubicBezTo>
                    <a:cubicBezTo>
                      <a:pt x="78" y="34"/>
                      <a:pt x="92" y="34"/>
                      <a:pt x="64" y="40"/>
                    </a:cubicBezTo>
                    <a:cubicBezTo>
                      <a:pt x="41" y="37"/>
                      <a:pt x="22" y="41"/>
                      <a:pt x="0" y="36"/>
                    </a:cubicBezTo>
                    <a:cubicBezTo>
                      <a:pt x="6" y="11"/>
                      <a:pt x="7" y="27"/>
                      <a:pt x="28" y="20"/>
                    </a:cubicBezTo>
                    <a:cubicBezTo>
                      <a:pt x="17" y="13"/>
                      <a:pt x="0" y="13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3" name="Freeform 205"/>
              <p:cNvSpPr>
                <a:spLocks/>
              </p:cNvSpPr>
              <p:nvPr userDrawn="1"/>
            </p:nvSpPr>
            <p:spPr bwMode="ltGray">
              <a:xfrm>
                <a:off x="4794" y="480"/>
                <a:ext cx="56" cy="34"/>
              </a:xfrm>
              <a:custGeom>
                <a:avLst/>
                <a:gdLst>
                  <a:gd name="T0" fmla="*/ 17 w 57"/>
                  <a:gd name="T1" fmla="*/ 25 h 42"/>
                  <a:gd name="T2" fmla="*/ 37 w 57"/>
                  <a:gd name="T3" fmla="*/ 13 h 42"/>
                  <a:gd name="T4" fmla="*/ 17 w 57"/>
                  <a:gd name="T5" fmla="*/ 2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" h="42">
                    <a:moveTo>
                      <a:pt x="17" y="25"/>
                    </a:moveTo>
                    <a:cubicBezTo>
                      <a:pt x="0" y="0"/>
                      <a:pt x="21" y="9"/>
                      <a:pt x="37" y="13"/>
                    </a:cubicBezTo>
                    <a:cubicBezTo>
                      <a:pt x="57" y="42"/>
                      <a:pt x="30" y="25"/>
                      <a:pt x="17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4" name="Freeform 206"/>
              <p:cNvSpPr>
                <a:spLocks/>
              </p:cNvSpPr>
              <p:nvPr userDrawn="1"/>
            </p:nvSpPr>
            <p:spPr bwMode="ltGray">
              <a:xfrm>
                <a:off x="4757" y="375"/>
                <a:ext cx="37" cy="44"/>
              </a:xfrm>
              <a:custGeom>
                <a:avLst/>
                <a:gdLst>
                  <a:gd name="T0" fmla="*/ 19 w 39"/>
                  <a:gd name="T1" fmla="*/ 32 h 52"/>
                  <a:gd name="T2" fmla="*/ 19 w 39"/>
                  <a:gd name="T3" fmla="*/ 0 h 52"/>
                  <a:gd name="T4" fmla="*/ 19 w 39"/>
                  <a:gd name="T5" fmla="*/ 3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52">
                    <a:moveTo>
                      <a:pt x="19" y="32"/>
                    </a:moveTo>
                    <a:cubicBezTo>
                      <a:pt x="13" y="14"/>
                      <a:pt x="0" y="13"/>
                      <a:pt x="19" y="0"/>
                    </a:cubicBezTo>
                    <a:cubicBezTo>
                      <a:pt x="23" y="5"/>
                      <a:pt x="39" y="52"/>
                      <a:pt x="19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5" name="Freeform 207"/>
              <p:cNvSpPr>
                <a:spLocks/>
              </p:cNvSpPr>
              <p:nvPr userDrawn="1"/>
            </p:nvSpPr>
            <p:spPr bwMode="ltGray">
              <a:xfrm>
                <a:off x="5054" y="507"/>
                <a:ext cx="45" cy="66"/>
              </a:xfrm>
              <a:custGeom>
                <a:avLst/>
                <a:gdLst>
                  <a:gd name="T0" fmla="*/ 4 w 44"/>
                  <a:gd name="T1" fmla="*/ 9 h 80"/>
                  <a:gd name="T2" fmla="*/ 20 w 44"/>
                  <a:gd name="T3" fmla="*/ 33 h 80"/>
                  <a:gd name="T4" fmla="*/ 24 w 44"/>
                  <a:gd name="T5" fmla="*/ 49 h 80"/>
                  <a:gd name="T6" fmla="*/ 36 w 44"/>
                  <a:gd name="T7" fmla="*/ 53 h 80"/>
                  <a:gd name="T8" fmla="*/ 24 w 44"/>
                  <a:gd name="T9" fmla="*/ 73 h 80"/>
                  <a:gd name="T10" fmla="*/ 0 w 44"/>
                  <a:gd name="T11" fmla="*/ 21 h 80"/>
                  <a:gd name="T12" fmla="*/ 4 w 44"/>
                  <a:gd name="T13" fmla="*/ 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80">
                    <a:moveTo>
                      <a:pt x="4" y="9"/>
                    </a:moveTo>
                    <a:cubicBezTo>
                      <a:pt x="9" y="17"/>
                      <a:pt x="18" y="24"/>
                      <a:pt x="20" y="33"/>
                    </a:cubicBezTo>
                    <a:cubicBezTo>
                      <a:pt x="21" y="38"/>
                      <a:pt x="21" y="45"/>
                      <a:pt x="24" y="49"/>
                    </a:cubicBezTo>
                    <a:cubicBezTo>
                      <a:pt x="27" y="52"/>
                      <a:pt x="32" y="52"/>
                      <a:pt x="36" y="53"/>
                    </a:cubicBezTo>
                    <a:cubicBezTo>
                      <a:pt x="41" y="68"/>
                      <a:pt x="44" y="80"/>
                      <a:pt x="24" y="73"/>
                    </a:cubicBezTo>
                    <a:cubicBezTo>
                      <a:pt x="19" y="55"/>
                      <a:pt x="11" y="37"/>
                      <a:pt x="0" y="21"/>
                    </a:cubicBezTo>
                    <a:cubicBezTo>
                      <a:pt x="4" y="4"/>
                      <a:pt x="4" y="0"/>
                      <a:pt x="4" y="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6" name="Freeform 208"/>
              <p:cNvSpPr>
                <a:spLocks/>
              </p:cNvSpPr>
              <p:nvPr userDrawn="1"/>
            </p:nvSpPr>
            <p:spPr bwMode="ltGray">
              <a:xfrm>
                <a:off x="4260" y="6"/>
                <a:ext cx="480" cy="100"/>
              </a:xfrm>
              <a:custGeom>
                <a:avLst/>
                <a:gdLst>
                  <a:gd name="T0" fmla="*/ 220 w 323"/>
                  <a:gd name="T1" fmla="*/ 1 h 64"/>
                  <a:gd name="T2" fmla="*/ 231 w 323"/>
                  <a:gd name="T3" fmla="*/ 8 h 64"/>
                  <a:gd name="T4" fmla="*/ 235 w 323"/>
                  <a:gd name="T5" fmla="*/ 0 h 64"/>
                  <a:gd name="T6" fmla="*/ 265 w 323"/>
                  <a:gd name="T7" fmla="*/ 0 h 64"/>
                  <a:gd name="T8" fmla="*/ 287 w 323"/>
                  <a:gd name="T9" fmla="*/ 17 h 64"/>
                  <a:gd name="T10" fmla="*/ 319 w 323"/>
                  <a:gd name="T11" fmla="*/ 10 h 64"/>
                  <a:gd name="T12" fmla="*/ 314 w 323"/>
                  <a:gd name="T13" fmla="*/ 29 h 64"/>
                  <a:gd name="T14" fmla="*/ 298 w 323"/>
                  <a:gd name="T15" fmla="*/ 46 h 64"/>
                  <a:gd name="T16" fmla="*/ 295 w 323"/>
                  <a:gd name="T17" fmla="*/ 29 h 64"/>
                  <a:gd name="T18" fmla="*/ 287 w 323"/>
                  <a:gd name="T19" fmla="*/ 31 h 64"/>
                  <a:gd name="T20" fmla="*/ 279 w 323"/>
                  <a:gd name="T21" fmla="*/ 29 h 64"/>
                  <a:gd name="T22" fmla="*/ 263 w 323"/>
                  <a:gd name="T23" fmla="*/ 21 h 64"/>
                  <a:gd name="T24" fmla="*/ 228 w 323"/>
                  <a:gd name="T25" fmla="*/ 38 h 64"/>
                  <a:gd name="T26" fmla="*/ 201 w 323"/>
                  <a:gd name="T27" fmla="*/ 44 h 64"/>
                  <a:gd name="T28" fmla="*/ 212 w 323"/>
                  <a:gd name="T29" fmla="*/ 57 h 64"/>
                  <a:gd name="T30" fmla="*/ 188 w 323"/>
                  <a:gd name="T31" fmla="*/ 63 h 64"/>
                  <a:gd name="T32" fmla="*/ 169 w 323"/>
                  <a:gd name="T33" fmla="*/ 61 h 64"/>
                  <a:gd name="T34" fmla="*/ 177 w 323"/>
                  <a:gd name="T35" fmla="*/ 57 h 64"/>
                  <a:gd name="T36" fmla="*/ 171 w 323"/>
                  <a:gd name="T37" fmla="*/ 40 h 64"/>
                  <a:gd name="T38" fmla="*/ 169 w 323"/>
                  <a:gd name="T39" fmla="*/ 31 h 64"/>
                  <a:gd name="T40" fmla="*/ 158 w 323"/>
                  <a:gd name="T41" fmla="*/ 23 h 64"/>
                  <a:gd name="T42" fmla="*/ 142 w 323"/>
                  <a:gd name="T43" fmla="*/ 27 h 64"/>
                  <a:gd name="T44" fmla="*/ 134 w 323"/>
                  <a:gd name="T45" fmla="*/ 27 h 64"/>
                  <a:gd name="T46" fmla="*/ 123 w 323"/>
                  <a:gd name="T47" fmla="*/ 25 h 64"/>
                  <a:gd name="T48" fmla="*/ 83 w 323"/>
                  <a:gd name="T49" fmla="*/ 2 h 64"/>
                  <a:gd name="T50" fmla="*/ 59 w 323"/>
                  <a:gd name="T51" fmla="*/ 14 h 64"/>
                  <a:gd name="T52" fmla="*/ 1 w 323"/>
                  <a:gd name="T53" fmla="*/ 0 h 64"/>
                  <a:gd name="T54" fmla="*/ 220 w 323"/>
                  <a:gd name="T55" fmla="*/ 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23" h="64">
                    <a:moveTo>
                      <a:pt x="220" y="1"/>
                    </a:moveTo>
                    <a:cubicBezTo>
                      <a:pt x="215" y="12"/>
                      <a:pt x="225" y="17"/>
                      <a:pt x="231" y="8"/>
                    </a:cubicBezTo>
                    <a:cubicBezTo>
                      <a:pt x="235" y="0"/>
                      <a:pt x="229" y="7"/>
                      <a:pt x="235" y="0"/>
                    </a:cubicBezTo>
                    <a:lnTo>
                      <a:pt x="265" y="0"/>
                    </a:lnTo>
                    <a:cubicBezTo>
                      <a:pt x="277" y="6"/>
                      <a:pt x="276" y="11"/>
                      <a:pt x="287" y="17"/>
                    </a:cubicBezTo>
                    <a:cubicBezTo>
                      <a:pt x="308" y="11"/>
                      <a:pt x="293" y="7"/>
                      <a:pt x="319" y="10"/>
                    </a:cubicBezTo>
                    <a:cubicBezTo>
                      <a:pt x="323" y="19"/>
                      <a:pt x="321" y="22"/>
                      <a:pt x="314" y="29"/>
                    </a:cubicBezTo>
                    <a:cubicBezTo>
                      <a:pt x="312" y="39"/>
                      <a:pt x="313" y="50"/>
                      <a:pt x="298" y="46"/>
                    </a:cubicBezTo>
                    <a:cubicBezTo>
                      <a:pt x="297" y="40"/>
                      <a:pt x="298" y="34"/>
                      <a:pt x="295" y="29"/>
                    </a:cubicBezTo>
                    <a:cubicBezTo>
                      <a:pt x="294" y="27"/>
                      <a:pt x="290" y="31"/>
                      <a:pt x="287" y="31"/>
                    </a:cubicBezTo>
                    <a:cubicBezTo>
                      <a:pt x="284" y="31"/>
                      <a:pt x="282" y="30"/>
                      <a:pt x="279" y="29"/>
                    </a:cubicBezTo>
                    <a:cubicBezTo>
                      <a:pt x="274" y="27"/>
                      <a:pt x="263" y="21"/>
                      <a:pt x="263" y="21"/>
                    </a:cubicBezTo>
                    <a:cubicBezTo>
                      <a:pt x="249" y="23"/>
                      <a:pt x="241" y="31"/>
                      <a:pt x="228" y="38"/>
                    </a:cubicBezTo>
                    <a:cubicBezTo>
                      <a:pt x="220" y="41"/>
                      <a:pt x="209" y="42"/>
                      <a:pt x="201" y="44"/>
                    </a:cubicBezTo>
                    <a:cubicBezTo>
                      <a:pt x="193" y="54"/>
                      <a:pt x="200" y="53"/>
                      <a:pt x="212" y="57"/>
                    </a:cubicBezTo>
                    <a:cubicBezTo>
                      <a:pt x="200" y="62"/>
                      <a:pt x="199" y="57"/>
                      <a:pt x="188" y="63"/>
                    </a:cubicBezTo>
                    <a:cubicBezTo>
                      <a:pt x="181" y="62"/>
                      <a:pt x="174" y="64"/>
                      <a:pt x="169" y="61"/>
                    </a:cubicBezTo>
                    <a:cubicBezTo>
                      <a:pt x="166" y="59"/>
                      <a:pt x="175" y="59"/>
                      <a:pt x="177" y="57"/>
                    </a:cubicBezTo>
                    <a:cubicBezTo>
                      <a:pt x="181" y="48"/>
                      <a:pt x="149" y="28"/>
                      <a:pt x="171" y="40"/>
                    </a:cubicBezTo>
                    <a:cubicBezTo>
                      <a:pt x="184" y="55"/>
                      <a:pt x="184" y="36"/>
                      <a:pt x="169" y="31"/>
                    </a:cubicBezTo>
                    <a:cubicBezTo>
                      <a:pt x="167" y="27"/>
                      <a:pt x="167" y="22"/>
                      <a:pt x="158" y="23"/>
                    </a:cubicBezTo>
                    <a:cubicBezTo>
                      <a:pt x="153" y="23"/>
                      <a:pt x="142" y="27"/>
                      <a:pt x="142" y="27"/>
                    </a:cubicBezTo>
                    <a:cubicBezTo>
                      <a:pt x="136" y="39"/>
                      <a:pt x="143" y="31"/>
                      <a:pt x="134" y="27"/>
                    </a:cubicBezTo>
                    <a:cubicBezTo>
                      <a:pt x="130" y="25"/>
                      <a:pt x="126" y="25"/>
                      <a:pt x="123" y="25"/>
                    </a:cubicBezTo>
                    <a:cubicBezTo>
                      <a:pt x="117" y="11"/>
                      <a:pt x="100" y="6"/>
                      <a:pt x="83" y="2"/>
                    </a:cubicBezTo>
                    <a:cubicBezTo>
                      <a:pt x="70" y="4"/>
                      <a:pt x="69" y="9"/>
                      <a:pt x="59" y="14"/>
                    </a:cubicBezTo>
                    <a:cubicBezTo>
                      <a:pt x="45" y="14"/>
                      <a:pt x="0" y="12"/>
                      <a:pt x="1" y="0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7" name="Freeform 209"/>
              <p:cNvSpPr>
                <a:spLocks/>
              </p:cNvSpPr>
              <p:nvPr userDrawn="1"/>
            </p:nvSpPr>
            <p:spPr bwMode="ltGray">
              <a:xfrm>
                <a:off x="3835" y="3"/>
                <a:ext cx="446" cy="49"/>
              </a:xfrm>
              <a:custGeom>
                <a:avLst/>
                <a:gdLst>
                  <a:gd name="T0" fmla="*/ 105 w 300"/>
                  <a:gd name="T1" fmla="*/ 31 h 31"/>
                  <a:gd name="T2" fmla="*/ 30 w 300"/>
                  <a:gd name="T3" fmla="*/ 1 h 31"/>
                  <a:gd name="T4" fmla="*/ 285 w 300"/>
                  <a:gd name="T5" fmla="*/ 0 h 31"/>
                  <a:gd name="T6" fmla="*/ 296 w 300"/>
                  <a:gd name="T7" fmla="*/ 14 h 31"/>
                  <a:gd name="T8" fmla="*/ 264 w 300"/>
                  <a:gd name="T9" fmla="*/ 16 h 31"/>
                  <a:gd name="T10" fmla="*/ 105 w 300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0" h="31">
                    <a:moveTo>
                      <a:pt x="105" y="31"/>
                    </a:moveTo>
                    <a:cubicBezTo>
                      <a:pt x="83" y="19"/>
                      <a:pt x="0" y="6"/>
                      <a:pt x="30" y="1"/>
                    </a:cubicBezTo>
                    <a:lnTo>
                      <a:pt x="285" y="0"/>
                    </a:lnTo>
                    <a:cubicBezTo>
                      <a:pt x="296" y="4"/>
                      <a:pt x="300" y="5"/>
                      <a:pt x="296" y="14"/>
                    </a:cubicBezTo>
                    <a:cubicBezTo>
                      <a:pt x="285" y="11"/>
                      <a:pt x="276" y="16"/>
                      <a:pt x="264" y="16"/>
                    </a:cubicBezTo>
                    <a:lnTo>
                      <a:pt x="105" y="3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8" name="Freeform 210"/>
              <p:cNvSpPr>
                <a:spLocks/>
              </p:cNvSpPr>
              <p:nvPr userDrawn="1"/>
            </p:nvSpPr>
            <p:spPr bwMode="ltGray">
              <a:xfrm>
                <a:off x="2853" y="74"/>
                <a:ext cx="42" cy="25"/>
              </a:xfrm>
              <a:custGeom>
                <a:avLst/>
                <a:gdLst>
                  <a:gd name="T0" fmla="*/ 0 w 41"/>
                  <a:gd name="T1" fmla="*/ 25 h 29"/>
                  <a:gd name="T2" fmla="*/ 12 w 41"/>
                  <a:gd name="T3" fmla="*/ 29 h 29"/>
                  <a:gd name="T4" fmla="*/ 0 w 41"/>
                  <a:gd name="T5" fmla="*/ 2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9">
                    <a:moveTo>
                      <a:pt x="0" y="25"/>
                    </a:moveTo>
                    <a:cubicBezTo>
                      <a:pt x="10" y="11"/>
                      <a:pt x="41" y="0"/>
                      <a:pt x="12" y="29"/>
                    </a:cubicBezTo>
                    <a:cubicBezTo>
                      <a:pt x="8" y="28"/>
                      <a:pt x="0" y="25"/>
                      <a:pt x="0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9" name="Freeform 211"/>
              <p:cNvSpPr>
                <a:spLocks/>
              </p:cNvSpPr>
              <p:nvPr userDrawn="1"/>
            </p:nvSpPr>
            <p:spPr bwMode="ltGray">
              <a:xfrm>
                <a:off x="1704" y="3"/>
                <a:ext cx="1022" cy="372"/>
              </a:xfrm>
              <a:custGeom>
                <a:avLst/>
                <a:gdLst>
                  <a:gd name="T0" fmla="*/ 73 w 436"/>
                  <a:gd name="T1" fmla="*/ 1 h 152"/>
                  <a:gd name="T2" fmla="*/ 436 w 436"/>
                  <a:gd name="T3" fmla="*/ 0 h 152"/>
                  <a:gd name="T4" fmla="*/ 416 w 436"/>
                  <a:gd name="T5" fmla="*/ 54 h 152"/>
                  <a:gd name="T6" fmla="*/ 397 w 436"/>
                  <a:gd name="T7" fmla="*/ 68 h 152"/>
                  <a:gd name="T8" fmla="*/ 392 w 436"/>
                  <a:gd name="T9" fmla="*/ 70 h 152"/>
                  <a:gd name="T10" fmla="*/ 375 w 436"/>
                  <a:gd name="T11" fmla="*/ 73 h 152"/>
                  <a:gd name="T12" fmla="*/ 361 w 436"/>
                  <a:gd name="T13" fmla="*/ 88 h 152"/>
                  <a:gd name="T14" fmla="*/ 362 w 436"/>
                  <a:gd name="T15" fmla="*/ 99 h 152"/>
                  <a:gd name="T16" fmla="*/ 364 w 436"/>
                  <a:gd name="T17" fmla="*/ 107 h 152"/>
                  <a:gd name="T18" fmla="*/ 366 w 436"/>
                  <a:gd name="T19" fmla="*/ 113 h 152"/>
                  <a:gd name="T20" fmla="*/ 362 w 436"/>
                  <a:gd name="T21" fmla="*/ 122 h 152"/>
                  <a:gd name="T22" fmla="*/ 351 w 436"/>
                  <a:gd name="T23" fmla="*/ 120 h 152"/>
                  <a:gd name="T24" fmla="*/ 342 w 436"/>
                  <a:gd name="T25" fmla="*/ 129 h 152"/>
                  <a:gd name="T26" fmla="*/ 347 w 436"/>
                  <a:gd name="T27" fmla="*/ 105 h 152"/>
                  <a:gd name="T28" fmla="*/ 338 w 436"/>
                  <a:gd name="T29" fmla="*/ 100 h 152"/>
                  <a:gd name="T30" fmla="*/ 344 w 436"/>
                  <a:gd name="T31" fmla="*/ 93 h 152"/>
                  <a:gd name="T32" fmla="*/ 342 w 436"/>
                  <a:gd name="T33" fmla="*/ 89 h 152"/>
                  <a:gd name="T34" fmla="*/ 320 w 436"/>
                  <a:gd name="T35" fmla="*/ 94 h 152"/>
                  <a:gd name="T36" fmla="*/ 317 w 436"/>
                  <a:gd name="T37" fmla="*/ 85 h 152"/>
                  <a:gd name="T38" fmla="*/ 297 w 436"/>
                  <a:gd name="T39" fmla="*/ 94 h 152"/>
                  <a:gd name="T40" fmla="*/ 320 w 436"/>
                  <a:gd name="T41" fmla="*/ 103 h 152"/>
                  <a:gd name="T42" fmla="*/ 305 w 436"/>
                  <a:gd name="T43" fmla="*/ 117 h 152"/>
                  <a:gd name="T44" fmla="*/ 311 w 436"/>
                  <a:gd name="T45" fmla="*/ 126 h 152"/>
                  <a:gd name="T46" fmla="*/ 315 w 436"/>
                  <a:gd name="T47" fmla="*/ 138 h 152"/>
                  <a:gd name="T48" fmla="*/ 309 w 436"/>
                  <a:gd name="T49" fmla="*/ 139 h 152"/>
                  <a:gd name="T50" fmla="*/ 314 w 436"/>
                  <a:gd name="T51" fmla="*/ 144 h 152"/>
                  <a:gd name="T52" fmla="*/ 307 w 436"/>
                  <a:gd name="T53" fmla="*/ 152 h 152"/>
                  <a:gd name="T54" fmla="*/ 0 w 436"/>
                  <a:gd name="T55" fmla="*/ 149 h 152"/>
                  <a:gd name="T56" fmla="*/ 73 w 436"/>
                  <a:gd name="T57" fmla="*/ 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36" h="152">
                    <a:moveTo>
                      <a:pt x="73" y="1"/>
                    </a:moveTo>
                    <a:lnTo>
                      <a:pt x="436" y="0"/>
                    </a:lnTo>
                    <a:cubicBezTo>
                      <a:pt x="430" y="15"/>
                      <a:pt x="429" y="42"/>
                      <a:pt x="416" y="54"/>
                    </a:cubicBezTo>
                    <a:cubicBezTo>
                      <a:pt x="410" y="60"/>
                      <a:pt x="405" y="63"/>
                      <a:pt x="397" y="68"/>
                    </a:cubicBezTo>
                    <a:cubicBezTo>
                      <a:pt x="396" y="69"/>
                      <a:pt x="392" y="70"/>
                      <a:pt x="392" y="70"/>
                    </a:cubicBezTo>
                    <a:cubicBezTo>
                      <a:pt x="377" y="63"/>
                      <a:pt x="385" y="68"/>
                      <a:pt x="375" y="73"/>
                    </a:cubicBezTo>
                    <a:cubicBezTo>
                      <a:pt x="371" y="82"/>
                      <a:pt x="371" y="83"/>
                      <a:pt x="361" y="88"/>
                    </a:cubicBezTo>
                    <a:cubicBezTo>
                      <a:pt x="359" y="92"/>
                      <a:pt x="364" y="93"/>
                      <a:pt x="362" y="99"/>
                    </a:cubicBezTo>
                    <a:cubicBezTo>
                      <a:pt x="363" y="102"/>
                      <a:pt x="364" y="105"/>
                      <a:pt x="364" y="107"/>
                    </a:cubicBezTo>
                    <a:cubicBezTo>
                      <a:pt x="365" y="109"/>
                      <a:pt x="366" y="111"/>
                      <a:pt x="366" y="113"/>
                    </a:cubicBezTo>
                    <a:cubicBezTo>
                      <a:pt x="365" y="115"/>
                      <a:pt x="364" y="120"/>
                      <a:pt x="362" y="122"/>
                    </a:cubicBezTo>
                    <a:cubicBezTo>
                      <a:pt x="359" y="123"/>
                      <a:pt x="354" y="119"/>
                      <a:pt x="351" y="120"/>
                    </a:cubicBezTo>
                    <a:cubicBezTo>
                      <a:pt x="347" y="129"/>
                      <a:pt x="352" y="127"/>
                      <a:pt x="342" y="129"/>
                    </a:cubicBezTo>
                    <a:cubicBezTo>
                      <a:pt x="340" y="123"/>
                      <a:pt x="345" y="111"/>
                      <a:pt x="347" y="105"/>
                    </a:cubicBezTo>
                    <a:cubicBezTo>
                      <a:pt x="347" y="100"/>
                      <a:pt x="338" y="102"/>
                      <a:pt x="338" y="100"/>
                    </a:cubicBezTo>
                    <a:cubicBezTo>
                      <a:pt x="338" y="98"/>
                      <a:pt x="344" y="95"/>
                      <a:pt x="344" y="93"/>
                    </a:cubicBezTo>
                    <a:cubicBezTo>
                      <a:pt x="344" y="92"/>
                      <a:pt x="344" y="89"/>
                      <a:pt x="342" y="89"/>
                    </a:cubicBezTo>
                    <a:cubicBezTo>
                      <a:pt x="339" y="89"/>
                      <a:pt x="324" y="94"/>
                      <a:pt x="320" y="94"/>
                    </a:cubicBezTo>
                    <a:cubicBezTo>
                      <a:pt x="317" y="86"/>
                      <a:pt x="328" y="88"/>
                      <a:pt x="317" y="85"/>
                    </a:cubicBezTo>
                    <a:cubicBezTo>
                      <a:pt x="311" y="91"/>
                      <a:pt x="306" y="93"/>
                      <a:pt x="297" y="94"/>
                    </a:cubicBezTo>
                    <a:cubicBezTo>
                      <a:pt x="300" y="104"/>
                      <a:pt x="307" y="101"/>
                      <a:pt x="320" y="103"/>
                    </a:cubicBezTo>
                    <a:cubicBezTo>
                      <a:pt x="318" y="109"/>
                      <a:pt x="311" y="111"/>
                      <a:pt x="305" y="117"/>
                    </a:cubicBezTo>
                    <a:lnTo>
                      <a:pt x="311" y="126"/>
                    </a:lnTo>
                    <a:lnTo>
                      <a:pt x="315" y="138"/>
                    </a:lnTo>
                    <a:lnTo>
                      <a:pt x="309" y="139"/>
                    </a:lnTo>
                    <a:lnTo>
                      <a:pt x="314" y="144"/>
                    </a:lnTo>
                    <a:lnTo>
                      <a:pt x="307" y="152"/>
                    </a:lnTo>
                    <a:lnTo>
                      <a:pt x="0" y="149"/>
                    </a:lnTo>
                    <a:lnTo>
                      <a:pt x="73" y="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0" name="Freeform 212"/>
              <p:cNvSpPr>
                <a:spLocks/>
              </p:cNvSpPr>
              <p:nvPr userDrawn="1"/>
            </p:nvSpPr>
            <p:spPr bwMode="ltGray">
              <a:xfrm>
                <a:off x="2729" y="-9"/>
                <a:ext cx="47" cy="134"/>
              </a:xfrm>
              <a:custGeom>
                <a:avLst/>
                <a:gdLst>
                  <a:gd name="T0" fmla="*/ 5 w 47"/>
                  <a:gd name="T1" fmla="*/ 156 h 165"/>
                  <a:gd name="T2" fmla="*/ 15 w 47"/>
                  <a:gd name="T3" fmla="*/ 108 h 165"/>
                  <a:gd name="T4" fmla="*/ 17 w 47"/>
                  <a:gd name="T5" fmla="*/ 68 h 165"/>
                  <a:gd name="T6" fmla="*/ 11 w 47"/>
                  <a:gd name="T7" fmla="*/ 40 h 165"/>
                  <a:gd name="T8" fmla="*/ 17 w 47"/>
                  <a:gd name="T9" fmla="*/ 12 h 165"/>
                  <a:gd name="T10" fmla="*/ 21 w 47"/>
                  <a:gd name="T11" fmla="*/ 0 h 165"/>
                  <a:gd name="T12" fmla="*/ 31 w 47"/>
                  <a:gd name="T13" fmla="*/ 30 h 165"/>
                  <a:gd name="T14" fmla="*/ 47 w 47"/>
                  <a:gd name="T15" fmla="*/ 98 h 165"/>
                  <a:gd name="T16" fmla="*/ 31 w 47"/>
                  <a:gd name="T17" fmla="*/ 108 h 165"/>
                  <a:gd name="T18" fmla="*/ 23 w 47"/>
                  <a:gd name="T19" fmla="*/ 126 h 165"/>
                  <a:gd name="T20" fmla="*/ 21 w 47"/>
                  <a:gd name="T21" fmla="*/ 132 h 165"/>
                  <a:gd name="T22" fmla="*/ 27 w 47"/>
                  <a:gd name="T23" fmla="*/ 134 h 165"/>
                  <a:gd name="T24" fmla="*/ 31 w 47"/>
                  <a:gd name="T25" fmla="*/ 146 h 165"/>
                  <a:gd name="T26" fmla="*/ 13 w 47"/>
                  <a:gd name="T27" fmla="*/ 148 h 165"/>
                  <a:gd name="T28" fmla="*/ 7 w 47"/>
                  <a:gd name="T29" fmla="*/ 160 h 165"/>
                  <a:gd name="T30" fmla="*/ 3 w 47"/>
                  <a:gd name="T31" fmla="*/ 154 h 165"/>
                  <a:gd name="T32" fmla="*/ 5 w 47"/>
                  <a:gd name="T33" fmla="*/ 156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" h="165">
                    <a:moveTo>
                      <a:pt x="5" y="156"/>
                    </a:moveTo>
                    <a:cubicBezTo>
                      <a:pt x="0" y="141"/>
                      <a:pt x="1" y="118"/>
                      <a:pt x="15" y="108"/>
                    </a:cubicBezTo>
                    <a:cubicBezTo>
                      <a:pt x="16" y="95"/>
                      <a:pt x="17" y="81"/>
                      <a:pt x="17" y="68"/>
                    </a:cubicBezTo>
                    <a:cubicBezTo>
                      <a:pt x="17" y="58"/>
                      <a:pt x="11" y="40"/>
                      <a:pt x="11" y="40"/>
                    </a:cubicBezTo>
                    <a:cubicBezTo>
                      <a:pt x="14" y="20"/>
                      <a:pt x="11" y="29"/>
                      <a:pt x="17" y="12"/>
                    </a:cubicBezTo>
                    <a:cubicBezTo>
                      <a:pt x="18" y="8"/>
                      <a:pt x="21" y="0"/>
                      <a:pt x="21" y="0"/>
                    </a:cubicBezTo>
                    <a:cubicBezTo>
                      <a:pt x="38" y="6"/>
                      <a:pt x="33" y="7"/>
                      <a:pt x="31" y="30"/>
                    </a:cubicBezTo>
                    <a:cubicBezTo>
                      <a:pt x="38" y="52"/>
                      <a:pt x="40" y="76"/>
                      <a:pt x="47" y="98"/>
                    </a:cubicBezTo>
                    <a:cubicBezTo>
                      <a:pt x="44" y="116"/>
                      <a:pt x="45" y="113"/>
                      <a:pt x="31" y="108"/>
                    </a:cubicBezTo>
                    <a:cubicBezTo>
                      <a:pt x="25" y="118"/>
                      <a:pt x="28" y="112"/>
                      <a:pt x="23" y="126"/>
                    </a:cubicBezTo>
                    <a:cubicBezTo>
                      <a:pt x="22" y="128"/>
                      <a:pt x="21" y="132"/>
                      <a:pt x="21" y="132"/>
                    </a:cubicBezTo>
                    <a:cubicBezTo>
                      <a:pt x="23" y="133"/>
                      <a:pt x="26" y="132"/>
                      <a:pt x="27" y="134"/>
                    </a:cubicBezTo>
                    <a:cubicBezTo>
                      <a:pt x="29" y="137"/>
                      <a:pt x="31" y="146"/>
                      <a:pt x="31" y="146"/>
                    </a:cubicBezTo>
                    <a:cubicBezTo>
                      <a:pt x="27" y="165"/>
                      <a:pt x="23" y="155"/>
                      <a:pt x="13" y="148"/>
                    </a:cubicBezTo>
                    <a:cubicBezTo>
                      <a:pt x="11" y="152"/>
                      <a:pt x="11" y="160"/>
                      <a:pt x="7" y="160"/>
                    </a:cubicBezTo>
                    <a:cubicBezTo>
                      <a:pt x="5" y="160"/>
                      <a:pt x="4" y="156"/>
                      <a:pt x="3" y="154"/>
                    </a:cubicBezTo>
                    <a:cubicBezTo>
                      <a:pt x="3" y="153"/>
                      <a:pt x="4" y="155"/>
                      <a:pt x="5" y="15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1" name="Freeform 213"/>
              <p:cNvSpPr>
                <a:spLocks/>
              </p:cNvSpPr>
              <p:nvPr userDrawn="1"/>
            </p:nvSpPr>
            <p:spPr bwMode="ltGray">
              <a:xfrm>
                <a:off x="2701" y="103"/>
                <a:ext cx="138" cy="84"/>
              </a:xfrm>
              <a:custGeom>
                <a:avLst/>
                <a:gdLst>
                  <a:gd name="T0" fmla="*/ 26 w 138"/>
                  <a:gd name="T1" fmla="*/ 61 h 103"/>
                  <a:gd name="T2" fmla="*/ 30 w 138"/>
                  <a:gd name="T3" fmla="*/ 43 h 103"/>
                  <a:gd name="T4" fmla="*/ 50 w 138"/>
                  <a:gd name="T5" fmla="*/ 33 h 103"/>
                  <a:gd name="T6" fmla="*/ 54 w 138"/>
                  <a:gd name="T7" fmla="*/ 45 h 103"/>
                  <a:gd name="T8" fmla="*/ 66 w 138"/>
                  <a:gd name="T9" fmla="*/ 49 h 103"/>
                  <a:gd name="T10" fmla="*/ 80 w 138"/>
                  <a:gd name="T11" fmla="*/ 55 h 103"/>
                  <a:gd name="T12" fmla="*/ 116 w 138"/>
                  <a:gd name="T13" fmla="*/ 33 h 103"/>
                  <a:gd name="T14" fmla="*/ 130 w 138"/>
                  <a:gd name="T15" fmla="*/ 17 h 103"/>
                  <a:gd name="T16" fmla="*/ 138 w 138"/>
                  <a:gd name="T17" fmla="*/ 11 h 103"/>
                  <a:gd name="T18" fmla="*/ 106 w 138"/>
                  <a:gd name="T19" fmla="*/ 49 h 103"/>
                  <a:gd name="T20" fmla="*/ 84 w 138"/>
                  <a:gd name="T21" fmla="*/ 67 h 103"/>
                  <a:gd name="T22" fmla="*/ 66 w 138"/>
                  <a:gd name="T23" fmla="*/ 81 h 103"/>
                  <a:gd name="T24" fmla="*/ 48 w 138"/>
                  <a:gd name="T25" fmla="*/ 103 h 103"/>
                  <a:gd name="T26" fmla="*/ 26 w 138"/>
                  <a:gd name="T27" fmla="*/ 89 h 103"/>
                  <a:gd name="T28" fmla="*/ 20 w 138"/>
                  <a:gd name="T29" fmla="*/ 87 h 103"/>
                  <a:gd name="T30" fmla="*/ 22 w 138"/>
                  <a:gd name="T31" fmla="*/ 97 h 103"/>
                  <a:gd name="T32" fmla="*/ 0 w 138"/>
                  <a:gd name="T33" fmla="*/ 97 h 103"/>
                  <a:gd name="T34" fmla="*/ 10 w 138"/>
                  <a:gd name="T35" fmla="*/ 79 h 103"/>
                  <a:gd name="T36" fmla="*/ 26 w 138"/>
                  <a:gd name="T37" fmla="*/ 61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8" h="103">
                    <a:moveTo>
                      <a:pt x="26" y="61"/>
                    </a:moveTo>
                    <a:cubicBezTo>
                      <a:pt x="29" y="53"/>
                      <a:pt x="33" y="51"/>
                      <a:pt x="30" y="43"/>
                    </a:cubicBezTo>
                    <a:cubicBezTo>
                      <a:pt x="33" y="27"/>
                      <a:pt x="37" y="24"/>
                      <a:pt x="50" y="33"/>
                    </a:cubicBezTo>
                    <a:cubicBezTo>
                      <a:pt x="51" y="37"/>
                      <a:pt x="53" y="41"/>
                      <a:pt x="54" y="45"/>
                    </a:cubicBezTo>
                    <a:cubicBezTo>
                      <a:pt x="55" y="49"/>
                      <a:pt x="66" y="49"/>
                      <a:pt x="66" y="49"/>
                    </a:cubicBezTo>
                    <a:cubicBezTo>
                      <a:pt x="75" y="43"/>
                      <a:pt x="77" y="45"/>
                      <a:pt x="80" y="55"/>
                    </a:cubicBezTo>
                    <a:cubicBezTo>
                      <a:pt x="92" y="47"/>
                      <a:pt x="101" y="37"/>
                      <a:pt x="116" y="33"/>
                    </a:cubicBezTo>
                    <a:cubicBezTo>
                      <a:pt x="125" y="19"/>
                      <a:pt x="120" y="24"/>
                      <a:pt x="130" y="17"/>
                    </a:cubicBezTo>
                    <a:cubicBezTo>
                      <a:pt x="134" y="11"/>
                      <a:pt x="134" y="0"/>
                      <a:pt x="138" y="11"/>
                    </a:cubicBezTo>
                    <a:cubicBezTo>
                      <a:pt x="135" y="31"/>
                      <a:pt x="126" y="45"/>
                      <a:pt x="106" y="49"/>
                    </a:cubicBezTo>
                    <a:cubicBezTo>
                      <a:pt x="97" y="55"/>
                      <a:pt x="93" y="61"/>
                      <a:pt x="84" y="67"/>
                    </a:cubicBezTo>
                    <a:cubicBezTo>
                      <a:pt x="80" y="79"/>
                      <a:pt x="79" y="79"/>
                      <a:pt x="66" y="81"/>
                    </a:cubicBezTo>
                    <a:cubicBezTo>
                      <a:pt x="60" y="90"/>
                      <a:pt x="57" y="97"/>
                      <a:pt x="48" y="103"/>
                    </a:cubicBezTo>
                    <a:cubicBezTo>
                      <a:pt x="42" y="94"/>
                      <a:pt x="37" y="93"/>
                      <a:pt x="26" y="89"/>
                    </a:cubicBezTo>
                    <a:cubicBezTo>
                      <a:pt x="24" y="88"/>
                      <a:pt x="20" y="87"/>
                      <a:pt x="20" y="87"/>
                    </a:cubicBezTo>
                    <a:cubicBezTo>
                      <a:pt x="10" y="90"/>
                      <a:pt x="14" y="94"/>
                      <a:pt x="22" y="97"/>
                    </a:cubicBezTo>
                    <a:cubicBezTo>
                      <a:pt x="14" y="103"/>
                      <a:pt x="9" y="100"/>
                      <a:pt x="0" y="97"/>
                    </a:cubicBezTo>
                    <a:cubicBezTo>
                      <a:pt x="2" y="87"/>
                      <a:pt x="1" y="82"/>
                      <a:pt x="10" y="79"/>
                    </a:cubicBezTo>
                    <a:cubicBezTo>
                      <a:pt x="15" y="63"/>
                      <a:pt x="14" y="69"/>
                      <a:pt x="26" y="6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2" name="Freeform 214"/>
              <p:cNvSpPr>
                <a:spLocks/>
              </p:cNvSpPr>
              <p:nvPr userDrawn="1"/>
            </p:nvSpPr>
            <p:spPr bwMode="ltGray">
              <a:xfrm>
                <a:off x="2553" y="182"/>
                <a:ext cx="187" cy="176"/>
              </a:xfrm>
              <a:custGeom>
                <a:avLst/>
                <a:gdLst>
                  <a:gd name="T0" fmla="*/ 158 w 188"/>
                  <a:gd name="T1" fmla="*/ 24 h 214"/>
                  <a:gd name="T2" fmla="*/ 160 w 188"/>
                  <a:gd name="T3" fmla="*/ 6 h 214"/>
                  <a:gd name="T4" fmla="*/ 170 w 188"/>
                  <a:gd name="T5" fmla="*/ 0 h 214"/>
                  <a:gd name="T6" fmla="*/ 182 w 188"/>
                  <a:gd name="T7" fmla="*/ 24 h 214"/>
                  <a:gd name="T8" fmla="*/ 188 w 188"/>
                  <a:gd name="T9" fmla="*/ 42 h 214"/>
                  <a:gd name="T10" fmla="*/ 178 w 188"/>
                  <a:gd name="T11" fmla="*/ 58 h 214"/>
                  <a:gd name="T12" fmla="*/ 170 w 188"/>
                  <a:gd name="T13" fmla="*/ 76 h 214"/>
                  <a:gd name="T14" fmla="*/ 162 w 188"/>
                  <a:gd name="T15" fmla="*/ 126 h 214"/>
                  <a:gd name="T16" fmla="*/ 144 w 188"/>
                  <a:gd name="T17" fmla="*/ 136 h 214"/>
                  <a:gd name="T18" fmla="*/ 120 w 188"/>
                  <a:gd name="T19" fmla="*/ 138 h 214"/>
                  <a:gd name="T20" fmla="*/ 112 w 188"/>
                  <a:gd name="T21" fmla="*/ 124 h 214"/>
                  <a:gd name="T22" fmla="*/ 102 w 188"/>
                  <a:gd name="T23" fmla="*/ 146 h 214"/>
                  <a:gd name="T24" fmla="*/ 90 w 188"/>
                  <a:gd name="T25" fmla="*/ 150 h 214"/>
                  <a:gd name="T26" fmla="*/ 80 w 188"/>
                  <a:gd name="T27" fmla="*/ 132 h 214"/>
                  <a:gd name="T28" fmla="*/ 58 w 188"/>
                  <a:gd name="T29" fmla="*/ 144 h 214"/>
                  <a:gd name="T30" fmla="*/ 76 w 188"/>
                  <a:gd name="T31" fmla="*/ 142 h 214"/>
                  <a:gd name="T32" fmla="*/ 78 w 188"/>
                  <a:gd name="T33" fmla="*/ 160 h 214"/>
                  <a:gd name="T34" fmla="*/ 58 w 188"/>
                  <a:gd name="T35" fmla="*/ 166 h 214"/>
                  <a:gd name="T36" fmla="*/ 34 w 188"/>
                  <a:gd name="T37" fmla="*/ 166 h 214"/>
                  <a:gd name="T38" fmla="*/ 36 w 188"/>
                  <a:gd name="T39" fmla="*/ 154 h 214"/>
                  <a:gd name="T40" fmla="*/ 46 w 188"/>
                  <a:gd name="T41" fmla="*/ 144 h 214"/>
                  <a:gd name="T42" fmla="*/ 34 w 188"/>
                  <a:gd name="T43" fmla="*/ 148 h 214"/>
                  <a:gd name="T44" fmla="*/ 26 w 188"/>
                  <a:gd name="T45" fmla="*/ 166 h 214"/>
                  <a:gd name="T46" fmla="*/ 30 w 188"/>
                  <a:gd name="T47" fmla="*/ 190 h 214"/>
                  <a:gd name="T48" fmla="*/ 14 w 188"/>
                  <a:gd name="T49" fmla="*/ 200 h 214"/>
                  <a:gd name="T50" fmla="*/ 0 w 188"/>
                  <a:gd name="T51" fmla="*/ 214 h 214"/>
                  <a:gd name="T52" fmla="*/ 8 w 188"/>
                  <a:gd name="T53" fmla="*/ 188 h 214"/>
                  <a:gd name="T54" fmla="*/ 0 w 188"/>
                  <a:gd name="T55" fmla="*/ 164 h 214"/>
                  <a:gd name="T56" fmla="*/ 14 w 188"/>
                  <a:gd name="T57" fmla="*/ 152 h 214"/>
                  <a:gd name="T58" fmla="*/ 32 w 188"/>
                  <a:gd name="T59" fmla="*/ 134 h 214"/>
                  <a:gd name="T60" fmla="*/ 44 w 188"/>
                  <a:gd name="T61" fmla="*/ 118 h 214"/>
                  <a:gd name="T62" fmla="*/ 72 w 188"/>
                  <a:gd name="T63" fmla="*/ 116 h 214"/>
                  <a:gd name="T64" fmla="*/ 84 w 188"/>
                  <a:gd name="T65" fmla="*/ 112 h 214"/>
                  <a:gd name="T66" fmla="*/ 114 w 188"/>
                  <a:gd name="T67" fmla="*/ 78 h 214"/>
                  <a:gd name="T68" fmla="*/ 120 w 188"/>
                  <a:gd name="T69" fmla="*/ 92 h 214"/>
                  <a:gd name="T70" fmla="*/ 132 w 188"/>
                  <a:gd name="T71" fmla="*/ 76 h 214"/>
                  <a:gd name="T72" fmla="*/ 150 w 188"/>
                  <a:gd name="T73" fmla="*/ 54 h 214"/>
                  <a:gd name="T74" fmla="*/ 154 w 188"/>
                  <a:gd name="T75" fmla="*/ 42 h 214"/>
                  <a:gd name="T76" fmla="*/ 148 w 188"/>
                  <a:gd name="T77" fmla="*/ 38 h 214"/>
                  <a:gd name="T78" fmla="*/ 152 w 188"/>
                  <a:gd name="T79" fmla="*/ 32 h 214"/>
                  <a:gd name="T80" fmla="*/ 158 w 188"/>
                  <a:gd name="T81" fmla="*/ 2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88" h="214">
                    <a:moveTo>
                      <a:pt x="158" y="24"/>
                    </a:moveTo>
                    <a:cubicBezTo>
                      <a:pt x="156" y="18"/>
                      <a:pt x="160" y="6"/>
                      <a:pt x="160" y="6"/>
                    </a:cubicBezTo>
                    <a:cubicBezTo>
                      <a:pt x="167" y="16"/>
                      <a:pt x="167" y="8"/>
                      <a:pt x="170" y="0"/>
                    </a:cubicBezTo>
                    <a:cubicBezTo>
                      <a:pt x="181" y="4"/>
                      <a:pt x="179" y="14"/>
                      <a:pt x="182" y="24"/>
                    </a:cubicBezTo>
                    <a:cubicBezTo>
                      <a:pt x="184" y="30"/>
                      <a:pt x="188" y="42"/>
                      <a:pt x="188" y="42"/>
                    </a:cubicBezTo>
                    <a:cubicBezTo>
                      <a:pt x="183" y="56"/>
                      <a:pt x="188" y="52"/>
                      <a:pt x="178" y="58"/>
                    </a:cubicBezTo>
                    <a:cubicBezTo>
                      <a:pt x="174" y="63"/>
                      <a:pt x="170" y="76"/>
                      <a:pt x="170" y="76"/>
                    </a:cubicBezTo>
                    <a:cubicBezTo>
                      <a:pt x="169" y="100"/>
                      <a:pt x="173" y="110"/>
                      <a:pt x="162" y="126"/>
                    </a:cubicBezTo>
                    <a:cubicBezTo>
                      <a:pt x="150" y="118"/>
                      <a:pt x="155" y="132"/>
                      <a:pt x="144" y="136"/>
                    </a:cubicBezTo>
                    <a:cubicBezTo>
                      <a:pt x="135" y="134"/>
                      <a:pt x="129" y="135"/>
                      <a:pt x="120" y="138"/>
                    </a:cubicBezTo>
                    <a:cubicBezTo>
                      <a:pt x="114" y="129"/>
                      <a:pt x="122" y="127"/>
                      <a:pt x="112" y="124"/>
                    </a:cubicBezTo>
                    <a:cubicBezTo>
                      <a:pt x="108" y="130"/>
                      <a:pt x="108" y="142"/>
                      <a:pt x="102" y="146"/>
                    </a:cubicBezTo>
                    <a:cubicBezTo>
                      <a:pt x="98" y="148"/>
                      <a:pt x="90" y="150"/>
                      <a:pt x="90" y="150"/>
                    </a:cubicBezTo>
                    <a:cubicBezTo>
                      <a:pt x="87" y="141"/>
                      <a:pt x="89" y="135"/>
                      <a:pt x="80" y="132"/>
                    </a:cubicBezTo>
                    <a:cubicBezTo>
                      <a:pt x="68" y="134"/>
                      <a:pt x="65" y="134"/>
                      <a:pt x="58" y="144"/>
                    </a:cubicBezTo>
                    <a:cubicBezTo>
                      <a:pt x="66" y="150"/>
                      <a:pt x="68" y="147"/>
                      <a:pt x="76" y="142"/>
                    </a:cubicBezTo>
                    <a:cubicBezTo>
                      <a:pt x="81" y="146"/>
                      <a:pt x="85" y="155"/>
                      <a:pt x="78" y="160"/>
                    </a:cubicBezTo>
                    <a:cubicBezTo>
                      <a:pt x="75" y="162"/>
                      <a:pt x="62" y="165"/>
                      <a:pt x="58" y="166"/>
                    </a:cubicBezTo>
                    <a:cubicBezTo>
                      <a:pt x="48" y="173"/>
                      <a:pt x="44" y="173"/>
                      <a:pt x="34" y="166"/>
                    </a:cubicBezTo>
                    <a:cubicBezTo>
                      <a:pt x="35" y="162"/>
                      <a:pt x="34" y="158"/>
                      <a:pt x="36" y="154"/>
                    </a:cubicBezTo>
                    <a:cubicBezTo>
                      <a:pt x="38" y="150"/>
                      <a:pt x="55" y="146"/>
                      <a:pt x="46" y="144"/>
                    </a:cubicBezTo>
                    <a:cubicBezTo>
                      <a:pt x="42" y="143"/>
                      <a:pt x="34" y="148"/>
                      <a:pt x="34" y="148"/>
                    </a:cubicBezTo>
                    <a:cubicBezTo>
                      <a:pt x="32" y="155"/>
                      <a:pt x="28" y="159"/>
                      <a:pt x="26" y="166"/>
                    </a:cubicBezTo>
                    <a:cubicBezTo>
                      <a:pt x="36" y="182"/>
                      <a:pt x="36" y="173"/>
                      <a:pt x="30" y="190"/>
                    </a:cubicBezTo>
                    <a:cubicBezTo>
                      <a:pt x="28" y="196"/>
                      <a:pt x="14" y="200"/>
                      <a:pt x="14" y="200"/>
                    </a:cubicBezTo>
                    <a:cubicBezTo>
                      <a:pt x="5" y="214"/>
                      <a:pt x="11" y="210"/>
                      <a:pt x="0" y="214"/>
                    </a:cubicBezTo>
                    <a:cubicBezTo>
                      <a:pt x="2" y="202"/>
                      <a:pt x="5" y="198"/>
                      <a:pt x="8" y="188"/>
                    </a:cubicBezTo>
                    <a:cubicBezTo>
                      <a:pt x="6" y="178"/>
                      <a:pt x="3" y="173"/>
                      <a:pt x="0" y="164"/>
                    </a:cubicBezTo>
                    <a:cubicBezTo>
                      <a:pt x="3" y="156"/>
                      <a:pt x="7" y="157"/>
                      <a:pt x="14" y="152"/>
                    </a:cubicBezTo>
                    <a:cubicBezTo>
                      <a:pt x="18" y="141"/>
                      <a:pt x="23" y="140"/>
                      <a:pt x="32" y="134"/>
                    </a:cubicBezTo>
                    <a:cubicBezTo>
                      <a:pt x="37" y="127"/>
                      <a:pt x="37" y="123"/>
                      <a:pt x="44" y="118"/>
                    </a:cubicBezTo>
                    <a:cubicBezTo>
                      <a:pt x="64" y="121"/>
                      <a:pt x="55" y="122"/>
                      <a:pt x="72" y="116"/>
                    </a:cubicBezTo>
                    <a:cubicBezTo>
                      <a:pt x="76" y="115"/>
                      <a:pt x="84" y="112"/>
                      <a:pt x="84" y="112"/>
                    </a:cubicBezTo>
                    <a:cubicBezTo>
                      <a:pt x="105" y="119"/>
                      <a:pt x="97" y="84"/>
                      <a:pt x="114" y="78"/>
                    </a:cubicBezTo>
                    <a:cubicBezTo>
                      <a:pt x="117" y="87"/>
                      <a:pt x="110" y="89"/>
                      <a:pt x="120" y="92"/>
                    </a:cubicBezTo>
                    <a:cubicBezTo>
                      <a:pt x="125" y="85"/>
                      <a:pt x="125" y="81"/>
                      <a:pt x="132" y="76"/>
                    </a:cubicBezTo>
                    <a:cubicBezTo>
                      <a:pt x="138" y="68"/>
                      <a:pt x="146" y="65"/>
                      <a:pt x="150" y="54"/>
                    </a:cubicBezTo>
                    <a:cubicBezTo>
                      <a:pt x="151" y="50"/>
                      <a:pt x="154" y="42"/>
                      <a:pt x="154" y="42"/>
                    </a:cubicBezTo>
                    <a:cubicBezTo>
                      <a:pt x="152" y="41"/>
                      <a:pt x="148" y="40"/>
                      <a:pt x="148" y="38"/>
                    </a:cubicBezTo>
                    <a:cubicBezTo>
                      <a:pt x="148" y="36"/>
                      <a:pt x="161" y="33"/>
                      <a:pt x="152" y="32"/>
                    </a:cubicBezTo>
                    <a:lnTo>
                      <a:pt x="158" y="24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3" name="Freeform 215"/>
              <p:cNvSpPr>
                <a:spLocks/>
              </p:cNvSpPr>
              <p:nvPr userDrawn="1"/>
            </p:nvSpPr>
            <p:spPr bwMode="ltGray">
              <a:xfrm>
                <a:off x="2677" y="233"/>
                <a:ext cx="14" cy="10"/>
              </a:xfrm>
              <a:custGeom>
                <a:avLst/>
                <a:gdLst>
                  <a:gd name="T0" fmla="*/ 0 w 13"/>
                  <a:gd name="T1" fmla="*/ 9 h 13"/>
                  <a:gd name="T2" fmla="*/ 4 w 13"/>
                  <a:gd name="T3" fmla="*/ 13 h 13"/>
                  <a:gd name="T4" fmla="*/ 0 w 13"/>
                  <a:gd name="T5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3">
                    <a:moveTo>
                      <a:pt x="0" y="9"/>
                    </a:moveTo>
                    <a:cubicBezTo>
                      <a:pt x="6" y="0"/>
                      <a:pt x="13" y="7"/>
                      <a:pt x="4" y="13"/>
                    </a:cubicBezTo>
                    <a:cubicBezTo>
                      <a:pt x="0" y="6"/>
                      <a:pt x="0" y="5"/>
                      <a:pt x="0" y="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4" name="Freeform 216"/>
              <p:cNvSpPr>
                <a:spLocks/>
              </p:cNvSpPr>
              <p:nvPr userDrawn="1"/>
            </p:nvSpPr>
            <p:spPr bwMode="ltGray">
              <a:xfrm>
                <a:off x="1627" y="353"/>
                <a:ext cx="813" cy="462"/>
              </a:xfrm>
              <a:custGeom>
                <a:avLst/>
                <a:gdLst>
                  <a:gd name="T0" fmla="*/ 812 w 812"/>
                  <a:gd name="T1" fmla="*/ 26 h 564"/>
                  <a:gd name="T2" fmla="*/ 778 w 812"/>
                  <a:gd name="T3" fmla="*/ 78 h 564"/>
                  <a:gd name="T4" fmla="*/ 748 w 812"/>
                  <a:gd name="T5" fmla="*/ 122 h 564"/>
                  <a:gd name="T6" fmla="*/ 722 w 812"/>
                  <a:gd name="T7" fmla="*/ 142 h 564"/>
                  <a:gd name="T8" fmla="*/ 634 w 812"/>
                  <a:gd name="T9" fmla="*/ 180 h 564"/>
                  <a:gd name="T10" fmla="*/ 632 w 812"/>
                  <a:gd name="T11" fmla="*/ 210 h 564"/>
                  <a:gd name="T12" fmla="*/ 604 w 812"/>
                  <a:gd name="T13" fmla="*/ 230 h 564"/>
                  <a:gd name="T14" fmla="*/ 620 w 812"/>
                  <a:gd name="T15" fmla="*/ 178 h 564"/>
                  <a:gd name="T16" fmla="*/ 576 w 812"/>
                  <a:gd name="T17" fmla="*/ 188 h 564"/>
                  <a:gd name="T18" fmla="*/ 556 w 812"/>
                  <a:gd name="T19" fmla="*/ 218 h 564"/>
                  <a:gd name="T20" fmla="*/ 596 w 812"/>
                  <a:gd name="T21" fmla="*/ 280 h 564"/>
                  <a:gd name="T22" fmla="*/ 594 w 812"/>
                  <a:gd name="T23" fmla="*/ 368 h 564"/>
                  <a:gd name="T24" fmla="*/ 542 w 812"/>
                  <a:gd name="T25" fmla="*/ 406 h 564"/>
                  <a:gd name="T26" fmla="*/ 522 w 812"/>
                  <a:gd name="T27" fmla="*/ 386 h 564"/>
                  <a:gd name="T28" fmla="*/ 482 w 812"/>
                  <a:gd name="T29" fmla="*/ 348 h 564"/>
                  <a:gd name="T30" fmla="*/ 462 w 812"/>
                  <a:gd name="T31" fmla="*/ 348 h 564"/>
                  <a:gd name="T32" fmla="*/ 450 w 812"/>
                  <a:gd name="T33" fmla="*/ 394 h 564"/>
                  <a:gd name="T34" fmla="*/ 500 w 812"/>
                  <a:gd name="T35" fmla="*/ 464 h 564"/>
                  <a:gd name="T36" fmla="*/ 510 w 812"/>
                  <a:gd name="T37" fmla="*/ 524 h 564"/>
                  <a:gd name="T38" fmla="*/ 526 w 812"/>
                  <a:gd name="T39" fmla="*/ 560 h 564"/>
                  <a:gd name="T40" fmla="*/ 492 w 812"/>
                  <a:gd name="T41" fmla="*/ 544 h 564"/>
                  <a:gd name="T42" fmla="*/ 470 w 812"/>
                  <a:gd name="T43" fmla="*/ 518 h 564"/>
                  <a:gd name="T44" fmla="*/ 422 w 812"/>
                  <a:gd name="T45" fmla="*/ 424 h 564"/>
                  <a:gd name="T46" fmla="*/ 426 w 812"/>
                  <a:gd name="T47" fmla="*/ 310 h 564"/>
                  <a:gd name="T48" fmla="*/ 422 w 812"/>
                  <a:gd name="T49" fmla="*/ 268 h 564"/>
                  <a:gd name="T50" fmla="*/ 412 w 812"/>
                  <a:gd name="T51" fmla="*/ 276 h 564"/>
                  <a:gd name="T52" fmla="*/ 386 w 812"/>
                  <a:gd name="T53" fmla="*/ 266 h 564"/>
                  <a:gd name="T54" fmla="*/ 360 w 812"/>
                  <a:gd name="T55" fmla="*/ 170 h 564"/>
                  <a:gd name="T56" fmla="*/ 330 w 812"/>
                  <a:gd name="T57" fmla="*/ 166 h 564"/>
                  <a:gd name="T58" fmla="*/ 288 w 812"/>
                  <a:gd name="T59" fmla="*/ 172 h 564"/>
                  <a:gd name="T60" fmla="*/ 242 w 812"/>
                  <a:gd name="T61" fmla="*/ 232 h 564"/>
                  <a:gd name="T62" fmla="*/ 196 w 812"/>
                  <a:gd name="T63" fmla="*/ 268 h 564"/>
                  <a:gd name="T64" fmla="*/ 184 w 812"/>
                  <a:gd name="T65" fmla="*/ 274 h 564"/>
                  <a:gd name="T66" fmla="*/ 160 w 812"/>
                  <a:gd name="T67" fmla="*/ 328 h 564"/>
                  <a:gd name="T68" fmla="*/ 152 w 812"/>
                  <a:gd name="T69" fmla="*/ 354 h 564"/>
                  <a:gd name="T70" fmla="*/ 128 w 812"/>
                  <a:gd name="T71" fmla="*/ 404 h 564"/>
                  <a:gd name="T72" fmla="*/ 94 w 812"/>
                  <a:gd name="T73" fmla="*/ 392 h 564"/>
                  <a:gd name="T74" fmla="*/ 66 w 812"/>
                  <a:gd name="T75" fmla="*/ 258 h 564"/>
                  <a:gd name="T76" fmla="*/ 72 w 812"/>
                  <a:gd name="T77" fmla="*/ 156 h 564"/>
                  <a:gd name="T78" fmla="*/ 44 w 812"/>
                  <a:gd name="T79" fmla="*/ 180 h 564"/>
                  <a:gd name="T80" fmla="*/ 20 w 812"/>
                  <a:gd name="T81" fmla="*/ 150 h 564"/>
                  <a:gd name="T82" fmla="*/ 24 w 812"/>
                  <a:gd name="T83" fmla="*/ 138 h 564"/>
                  <a:gd name="T84" fmla="*/ 0 w 812"/>
                  <a:gd name="T85" fmla="*/ 92 h 564"/>
                  <a:gd name="T86" fmla="*/ 798 w 812"/>
                  <a:gd name="T87" fmla="*/ 6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12" h="564">
                    <a:moveTo>
                      <a:pt x="798" y="6"/>
                    </a:moveTo>
                    <a:cubicBezTo>
                      <a:pt x="801" y="15"/>
                      <a:pt x="809" y="16"/>
                      <a:pt x="812" y="26"/>
                    </a:cubicBezTo>
                    <a:cubicBezTo>
                      <a:pt x="809" y="36"/>
                      <a:pt x="801" y="41"/>
                      <a:pt x="796" y="50"/>
                    </a:cubicBezTo>
                    <a:cubicBezTo>
                      <a:pt x="791" y="61"/>
                      <a:pt x="788" y="71"/>
                      <a:pt x="778" y="78"/>
                    </a:cubicBezTo>
                    <a:cubicBezTo>
                      <a:pt x="773" y="85"/>
                      <a:pt x="771" y="88"/>
                      <a:pt x="774" y="96"/>
                    </a:cubicBezTo>
                    <a:cubicBezTo>
                      <a:pt x="767" y="107"/>
                      <a:pt x="758" y="114"/>
                      <a:pt x="748" y="122"/>
                    </a:cubicBezTo>
                    <a:cubicBezTo>
                      <a:pt x="744" y="125"/>
                      <a:pt x="736" y="130"/>
                      <a:pt x="736" y="130"/>
                    </a:cubicBezTo>
                    <a:cubicBezTo>
                      <a:pt x="740" y="141"/>
                      <a:pt x="731" y="140"/>
                      <a:pt x="722" y="142"/>
                    </a:cubicBezTo>
                    <a:cubicBezTo>
                      <a:pt x="716" y="148"/>
                      <a:pt x="712" y="151"/>
                      <a:pt x="704" y="154"/>
                    </a:cubicBezTo>
                    <a:cubicBezTo>
                      <a:pt x="686" y="150"/>
                      <a:pt x="650" y="169"/>
                      <a:pt x="634" y="180"/>
                    </a:cubicBezTo>
                    <a:cubicBezTo>
                      <a:pt x="636" y="189"/>
                      <a:pt x="631" y="193"/>
                      <a:pt x="640" y="196"/>
                    </a:cubicBezTo>
                    <a:cubicBezTo>
                      <a:pt x="643" y="205"/>
                      <a:pt x="640" y="207"/>
                      <a:pt x="632" y="210"/>
                    </a:cubicBezTo>
                    <a:cubicBezTo>
                      <a:pt x="626" y="219"/>
                      <a:pt x="623" y="226"/>
                      <a:pt x="614" y="232"/>
                    </a:cubicBezTo>
                    <a:cubicBezTo>
                      <a:pt x="611" y="231"/>
                      <a:pt x="606" y="233"/>
                      <a:pt x="604" y="230"/>
                    </a:cubicBezTo>
                    <a:cubicBezTo>
                      <a:pt x="599" y="220"/>
                      <a:pt x="610" y="199"/>
                      <a:pt x="620" y="196"/>
                    </a:cubicBezTo>
                    <a:cubicBezTo>
                      <a:pt x="623" y="187"/>
                      <a:pt x="617" y="187"/>
                      <a:pt x="620" y="178"/>
                    </a:cubicBezTo>
                    <a:cubicBezTo>
                      <a:pt x="617" y="164"/>
                      <a:pt x="609" y="168"/>
                      <a:pt x="598" y="172"/>
                    </a:cubicBezTo>
                    <a:cubicBezTo>
                      <a:pt x="592" y="180"/>
                      <a:pt x="585" y="185"/>
                      <a:pt x="576" y="188"/>
                    </a:cubicBezTo>
                    <a:cubicBezTo>
                      <a:pt x="572" y="194"/>
                      <a:pt x="568" y="200"/>
                      <a:pt x="564" y="206"/>
                    </a:cubicBezTo>
                    <a:cubicBezTo>
                      <a:pt x="561" y="210"/>
                      <a:pt x="556" y="218"/>
                      <a:pt x="556" y="218"/>
                    </a:cubicBezTo>
                    <a:cubicBezTo>
                      <a:pt x="558" y="234"/>
                      <a:pt x="559" y="243"/>
                      <a:pt x="572" y="252"/>
                    </a:cubicBezTo>
                    <a:cubicBezTo>
                      <a:pt x="579" y="262"/>
                      <a:pt x="586" y="273"/>
                      <a:pt x="596" y="280"/>
                    </a:cubicBezTo>
                    <a:cubicBezTo>
                      <a:pt x="598" y="286"/>
                      <a:pt x="602" y="298"/>
                      <a:pt x="602" y="298"/>
                    </a:cubicBezTo>
                    <a:cubicBezTo>
                      <a:pt x="601" y="308"/>
                      <a:pt x="599" y="361"/>
                      <a:pt x="594" y="368"/>
                    </a:cubicBezTo>
                    <a:cubicBezTo>
                      <a:pt x="590" y="374"/>
                      <a:pt x="576" y="378"/>
                      <a:pt x="570" y="382"/>
                    </a:cubicBezTo>
                    <a:cubicBezTo>
                      <a:pt x="563" y="393"/>
                      <a:pt x="550" y="396"/>
                      <a:pt x="542" y="406"/>
                    </a:cubicBezTo>
                    <a:cubicBezTo>
                      <a:pt x="536" y="413"/>
                      <a:pt x="539" y="417"/>
                      <a:pt x="530" y="420"/>
                    </a:cubicBezTo>
                    <a:cubicBezTo>
                      <a:pt x="526" y="408"/>
                      <a:pt x="538" y="391"/>
                      <a:pt x="522" y="386"/>
                    </a:cubicBezTo>
                    <a:cubicBezTo>
                      <a:pt x="516" y="377"/>
                      <a:pt x="510" y="364"/>
                      <a:pt x="502" y="356"/>
                    </a:cubicBezTo>
                    <a:cubicBezTo>
                      <a:pt x="497" y="341"/>
                      <a:pt x="505" y="360"/>
                      <a:pt x="482" y="348"/>
                    </a:cubicBezTo>
                    <a:cubicBezTo>
                      <a:pt x="478" y="346"/>
                      <a:pt x="478" y="339"/>
                      <a:pt x="474" y="336"/>
                    </a:cubicBezTo>
                    <a:cubicBezTo>
                      <a:pt x="470" y="323"/>
                      <a:pt x="466" y="342"/>
                      <a:pt x="462" y="348"/>
                    </a:cubicBezTo>
                    <a:cubicBezTo>
                      <a:pt x="460" y="358"/>
                      <a:pt x="456" y="363"/>
                      <a:pt x="454" y="374"/>
                    </a:cubicBezTo>
                    <a:cubicBezTo>
                      <a:pt x="457" y="383"/>
                      <a:pt x="455" y="387"/>
                      <a:pt x="450" y="394"/>
                    </a:cubicBezTo>
                    <a:cubicBezTo>
                      <a:pt x="454" y="399"/>
                      <a:pt x="464" y="411"/>
                      <a:pt x="466" y="418"/>
                    </a:cubicBezTo>
                    <a:cubicBezTo>
                      <a:pt x="474" y="443"/>
                      <a:pt x="472" y="458"/>
                      <a:pt x="500" y="464"/>
                    </a:cubicBezTo>
                    <a:cubicBezTo>
                      <a:pt x="507" y="469"/>
                      <a:pt x="510" y="474"/>
                      <a:pt x="516" y="480"/>
                    </a:cubicBezTo>
                    <a:cubicBezTo>
                      <a:pt x="511" y="494"/>
                      <a:pt x="513" y="509"/>
                      <a:pt x="510" y="524"/>
                    </a:cubicBezTo>
                    <a:cubicBezTo>
                      <a:pt x="512" y="537"/>
                      <a:pt x="511" y="541"/>
                      <a:pt x="522" y="548"/>
                    </a:cubicBezTo>
                    <a:cubicBezTo>
                      <a:pt x="523" y="552"/>
                      <a:pt x="525" y="556"/>
                      <a:pt x="526" y="560"/>
                    </a:cubicBezTo>
                    <a:cubicBezTo>
                      <a:pt x="527" y="564"/>
                      <a:pt x="514" y="556"/>
                      <a:pt x="514" y="556"/>
                    </a:cubicBezTo>
                    <a:cubicBezTo>
                      <a:pt x="502" y="564"/>
                      <a:pt x="501" y="551"/>
                      <a:pt x="492" y="544"/>
                    </a:cubicBezTo>
                    <a:cubicBezTo>
                      <a:pt x="488" y="541"/>
                      <a:pt x="480" y="536"/>
                      <a:pt x="480" y="536"/>
                    </a:cubicBezTo>
                    <a:cubicBezTo>
                      <a:pt x="471" y="522"/>
                      <a:pt x="474" y="529"/>
                      <a:pt x="470" y="518"/>
                    </a:cubicBezTo>
                    <a:cubicBezTo>
                      <a:pt x="467" y="491"/>
                      <a:pt x="461" y="446"/>
                      <a:pt x="436" y="430"/>
                    </a:cubicBezTo>
                    <a:cubicBezTo>
                      <a:pt x="428" y="433"/>
                      <a:pt x="425" y="433"/>
                      <a:pt x="422" y="424"/>
                    </a:cubicBezTo>
                    <a:cubicBezTo>
                      <a:pt x="427" y="404"/>
                      <a:pt x="432" y="383"/>
                      <a:pt x="438" y="364"/>
                    </a:cubicBezTo>
                    <a:cubicBezTo>
                      <a:pt x="436" y="343"/>
                      <a:pt x="431" y="330"/>
                      <a:pt x="426" y="310"/>
                    </a:cubicBezTo>
                    <a:cubicBezTo>
                      <a:pt x="429" y="302"/>
                      <a:pt x="425" y="300"/>
                      <a:pt x="422" y="292"/>
                    </a:cubicBezTo>
                    <a:cubicBezTo>
                      <a:pt x="424" y="282"/>
                      <a:pt x="428" y="277"/>
                      <a:pt x="422" y="268"/>
                    </a:cubicBezTo>
                    <a:cubicBezTo>
                      <a:pt x="420" y="269"/>
                      <a:pt x="418" y="269"/>
                      <a:pt x="416" y="270"/>
                    </a:cubicBezTo>
                    <a:cubicBezTo>
                      <a:pt x="414" y="272"/>
                      <a:pt x="414" y="275"/>
                      <a:pt x="412" y="276"/>
                    </a:cubicBezTo>
                    <a:cubicBezTo>
                      <a:pt x="408" y="278"/>
                      <a:pt x="400" y="280"/>
                      <a:pt x="400" y="280"/>
                    </a:cubicBezTo>
                    <a:cubicBezTo>
                      <a:pt x="394" y="274"/>
                      <a:pt x="389" y="274"/>
                      <a:pt x="386" y="266"/>
                    </a:cubicBezTo>
                    <a:cubicBezTo>
                      <a:pt x="391" y="251"/>
                      <a:pt x="379" y="206"/>
                      <a:pt x="364" y="196"/>
                    </a:cubicBezTo>
                    <a:cubicBezTo>
                      <a:pt x="357" y="186"/>
                      <a:pt x="358" y="182"/>
                      <a:pt x="360" y="170"/>
                    </a:cubicBezTo>
                    <a:cubicBezTo>
                      <a:pt x="358" y="160"/>
                      <a:pt x="356" y="147"/>
                      <a:pt x="346" y="144"/>
                    </a:cubicBezTo>
                    <a:cubicBezTo>
                      <a:pt x="343" y="154"/>
                      <a:pt x="338" y="160"/>
                      <a:pt x="330" y="166"/>
                    </a:cubicBezTo>
                    <a:cubicBezTo>
                      <a:pt x="323" y="164"/>
                      <a:pt x="308" y="160"/>
                      <a:pt x="308" y="160"/>
                    </a:cubicBezTo>
                    <a:cubicBezTo>
                      <a:pt x="296" y="162"/>
                      <a:pt x="297" y="166"/>
                      <a:pt x="288" y="172"/>
                    </a:cubicBezTo>
                    <a:cubicBezTo>
                      <a:pt x="284" y="185"/>
                      <a:pt x="282" y="191"/>
                      <a:pt x="268" y="196"/>
                    </a:cubicBezTo>
                    <a:cubicBezTo>
                      <a:pt x="264" y="200"/>
                      <a:pt x="243" y="231"/>
                      <a:pt x="242" y="232"/>
                    </a:cubicBezTo>
                    <a:cubicBezTo>
                      <a:pt x="231" y="239"/>
                      <a:pt x="215" y="247"/>
                      <a:pt x="206" y="256"/>
                    </a:cubicBezTo>
                    <a:cubicBezTo>
                      <a:pt x="202" y="260"/>
                      <a:pt x="200" y="265"/>
                      <a:pt x="196" y="268"/>
                    </a:cubicBezTo>
                    <a:cubicBezTo>
                      <a:pt x="194" y="269"/>
                      <a:pt x="192" y="269"/>
                      <a:pt x="190" y="270"/>
                    </a:cubicBezTo>
                    <a:cubicBezTo>
                      <a:pt x="188" y="271"/>
                      <a:pt x="186" y="272"/>
                      <a:pt x="184" y="274"/>
                    </a:cubicBezTo>
                    <a:cubicBezTo>
                      <a:pt x="180" y="278"/>
                      <a:pt x="172" y="286"/>
                      <a:pt x="172" y="286"/>
                    </a:cubicBezTo>
                    <a:cubicBezTo>
                      <a:pt x="167" y="300"/>
                      <a:pt x="165" y="314"/>
                      <a:pt x="160" y="328"/>
                    </a:cubicBezTo>
                    <a:cubicBezTo>
                      <a:pt x="158" y="335"/>
                      <a:pt x="156" y="341"/>
                      <a:pt x="154" y="348"/>
                    </a:cubicBezTo>
                    <a:cubicBezTo>
                      <a:pt x="153" y="350"/>
                      <a:pt x="152" y="354"/>
                      <a:pt x="152" y="354"/>
                    </a:cubicBezTo>
                    <a:cubicBezTo>
                      <a:pt x="152" y="359"/>
                      <a:pt x="156" y="384"/>
                      <a:pt x="146" y="392"/>
                    </a:cubicBezTo>
                    <a:cubicBezTo>
                      <a:pt x="141" y="397"/>
                      <a:pt x="128" y="404"/>
                      <a:pt x="128" y="404"/>
                    </a:cubicBezTo>
                    <a:cubicBezTo>
                      <a:pt x="125" y="412"/>
                      <a:pt x="122" y="421"/>
                      <a:pt x="114" y="424"/>
                    </a:cubicBezTo>
                    <a:cubicBezTo>
                      <a:pt x="100" y="419"/>
                      <a:pt x="97" y="405"/>
                      <a:pt x="94" y="392"/>
                    </a:cubicBezTo>
                    <a:cubicBezTo>
                      <a:pt x="86" y="362"/>
                      <a:pt x="82" y="332"/>
                      <a:pt x="72" y="302"/>
                    </a:cubicBezTo>
                    <a:cubicBezTo>
                      <a:pt x="71" y="281"/>
                      <a:pt x="70" y="275"/>
                      <a:pt x="66" y="258"/>
                    </a:cubicBezTo>
                    <a:cubicBezTo>
                      <a:pt x="66" y="251"/>
                      <a:pt x="68" y="219"/>
                      <a:pt x="64" y="208"/>
                    </a:cubicBezTo>
                    <a:cubicBezTo>
                      <a:pt x="70" y="191"/>
                      <a:pt x="66" y="173"/>
                      <a:pt x="72" y="156"/>
                    </a:cubicBezTo>
                    <a:cubicBezTo>
                      <a:pt x="66" y="139"/>
                      <a:pt x="60" y="168"/>
                      <a:pt x="56" y="172"/>
                    </a:cubicBezTo>
                    <a:cubicBezTo>
                      <a:pt x="53" y="175"/>
                      <a:pt x="44" y="180"/>
                      <a:pt x="44" y="180"/>
                    </a:cubicBezTo>
                    <a:cubicBezTo>
                      <a:pt x="35" y="177"/>
                      <a:pt x="28" y="173"/>
                      <a:pt x="24" y="162"/>
                    </a:cubicBezTo>
                    <a:cubicBezTo>
                      <a:pt x="23" y="158"/>
                      <a:pt x="20" y="150"/>
                      <a:pt x="20" y="150"/>
                    </a:cubicBezTo>
                    <a:cubicBezTo>
                      <a:pt x="30" y="148"/>
                      <a:pt x="30" y="143"/>
                      <a:pt x="38" y="138"/>
                    </a:cubicBezTo>
                    <a:cubicBezTo>
                      <a:pt x="35" y="128"/>
                      <a:pt x="31" y="133"/>
                      <a:pt x="24" y="138"/>
                    </a:cubicBezTo>
                    <a:cubicBezTo>
                      <a:pt x="15" y="135"/>
                      <a:pt x="15" y="132"/>
                      <a:pt x="18" y="124"/>
                    </a:cubicBezTo>
                    <a:cubicBezTo>
                      <a:pt x="11" y="114"/>
                      <a:pt x="9" y="101"/>
                      <a:pt x="0" y="92"/>
                    </a:cubicBezTo>
                    <a:lnTo>
                      <a:pt x="76" y="0"/>
                    </a:lnTo>
                    <a:lnTo>
                      <a:pt x="798" y="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5" name="Freeform 217"/>
              <p:cNvSpPr>
                <a:spLocks/>
              </p:cNvSpPr>
              <p:nvPr userDrawn="1"/>
            </p:nvSpPr>
            <p:spPr bwMode="ltGray">
              <a:xfrm>
                <a:off x="1770" y="671"/>
                <a:ext cx="45" cy="71"/>
              </a:xfrm>
              <a:custGeom>
                <a:avLst/>
                <a:gdLst>
                  <a:gd name="T0" fmla="*/ 7 w 43"/>
                  <a:gd name="T1" fmla="*/ 11 h 85"/>
                  <a:gd name="T2" fmla="*/ 17 w 43"/>
                  <a:gd name="T3" fmla="*/ 3 h 85"/>
                  <a:gd name="T4" fmla="*/ 37 w 43"/>
                  <a:gd name="T5" fmla="*/ 33 h 85"/>
                  <a:gd name="T6" fmla="*/ 19 w 43"/>
                  <a:gd name="T7" fmla="*/ 85 h 85"/>
                  <a:gd name="T8" fmla="*/ 1 w 43"/>
                  <a:gd name="T9" fmla="*/ 69 h 85"/>
                  <a:gd name="T10" fmla="*/ 7 w 43"/>
                  <a:gd name="T11" fmla="*/ 1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85">
                    <a:moveTo>
                      <a:pt x="7" y="11"/>
                    </a:moveTo>
                    <a:cubicBezTo>
                      <a:pt x="4" y="2"/>
                      <a:pt x="9" y="0"/>
                      <a:pt x="17" y="3"/>
                    </a:cubicBezTo>
                    <a:cubicBezTo>
                      <a:pt x="24" y="13"/>
                      <a:pt x="28" y="24"/>
                      <a:pt x="37" y="33"/>
                    </a:cubicBezTo>
                    <a:cubicBezTo>
                      <a:pt x="43" y="52"/>
                      <a:pt x="40" y="78"/>
                      <a:pt x="19" y="85"/>
                    </a:cubicBezTo>
                    <a:cubicBezTo>
                      <a:pt x="6" y="81"/>
                      <a:pt x="5" y="81"/>
                      <a:pt x="1" y="69"/>
                    </a:cubicBezTo>
                    <a:cubicBezTo>
                      <a:pt x="2" y="66"/>
                      <a:pt x="0" y="4"/>
                      <a:pt x="7" y="1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6" name="Freeform 218"/>
              <p:cNvSpPr>
                <a:spLocks/>
              </p:cNvSpPr>
              <p:nvPr userDrawn="1"/>
            </p:nvSpPr>
            <p:spPr bwMode="ltGray">
              <a:xfrm>
                <a:off x="2394" y="431"/>
                <a:ext cx="42" cy="59"/>
              </a:xfrm>
              <a:custGeom>
                <a:avLst/>
                <a:gdLst>
                  <a:gd name="T0" fmla="*/ 13 w 44"/>
                  <a:gd name="T1" fmla="*/ 28 h 74"/>
                  <a:gd name="T2" fmla="*/ 29 w 44"/>
                  <a:gd name="T3" fmla="*/ 2 h 74"/>
                  <a:gd name="T4" fmla="*/ 43 w 44"/>
                  <a:gd name="T5" fmla="*/ 4 h 74"/>
                  <a:gd name="T6" fmla="*/ 39 w 44"/>
                  <a:gd name="T7" fmla="*/ 26 h 74"/>
                  <a:gd name="T8" fmla="*/ 13 w 44"/>
                  <a:gd name="T9" fmla="*/ 74 h 74"/>
                  <a:gd name="T10" fmla="*/ 7 w 44"/>
                  <a:gd name="T11" fmla="*/ 60 h 74"/>
                  <a:gd name="T12" fmla="*/ 3 w 44"/>
                  <a:gd name="T13" fmla="*/ 36 h 74"/>
                  <a:gd name="T14" fmla="*/ 13 w 44"/>
                  <a:gd name="T15" fmla="*/ 2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74">
                    <a:moveTo>
                      <a:pt x="13" y="28"/>
                    </a:moveTo>
                    <a:cubicBezTo>
                      <a:pt x="15" y="13"/>
                      <a:pt x="14" y="7"/>
                      <a:pt x="29" y="2"/>
                    </a:cubicBezTo>
                    <a:cubicBezTo>
                      <a:pt x="34" y="3"/>
                      <a:pt x="40" y="0"/>
                      <a:pt x="43" y="4"/>
                    </a:cubicBezTo>
                    <a:cubicBezTo>
                      <a:pt x="44" y="6"/>
                      <a:pt x="41" y="21"/>
                      <a:pt x="39" y="26"/>
                    </a:cubicBezTo>
                    <a:cubicBezTo>
                      <a:pt x="31" y="43"/>
                      <a:pt x="30" y="63"/>
                      <a:pt x="13" y="74"/>
                    </a:cubicBezTo>
                    <a:cubicBezTo>
                      <a:pt x="4" y="71"/>
                      <a:pt x="4" y="68"/>
                      <a:pt x="7" y="60"/>
                    </a:cubicBezTo>
                    <a:cubicBezTo>
                      <a:pt x="5" y="50"/>
                      <a:pt x="0" y="46"/>
                      <a:pt x="3" y="36"/>
                    </a:cubicBezTo>
                    <a:cubicBezTo>
                      <a:pt x="4" y="32"/>
                      <a:pt x="8" y="23"/>
                      <a:pt x="1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7" name="Freeform 219"/>
              <p:cNvSpPr>
                <a:spLocks/>
              </p:cNvSpPr>
              <p:nvPr userDrawn="1"/>
            </p:nvSpPr>
            <p:spPr bwMode="ltGray">
              <a:xfrm>
                <a:off x="2513" y="402"/>
                <a:ext cx="21" cy="24"/>
              </a:xfrm>
              <a:custGeom>
                <a:avLst/>
                <a:gdLst>
                  <a:gd name="T0" fmla="*/ 7 w 20"/>
                  <a:gd name="T1" fmla="*/ 16 h 30"/>
                  <a:gd name="T2" fmla="*/ 5 w 20"/>
                  <a:gd name="T3" fmla="*/ 30 h 30"/>
                  <a:gd name="T4" fmla="*/ 7 w 20"/>
                  <a:gd name="T5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30">
                    <a:moveTo>
                      <a:pt x="7" y="16"/>
                    </a:moveTo>
                    <a:cubicBezTo>
                      <a:pt x="18" y="0"/>
                      <a:pt x="20" y="20"/>
                      <a:pt x="5" y="30"/>
                    </a:cubicBezTo>
                    <a:cubicBezTo>
                      <a:pt x="0" y="23"/>
                      <a:pt x="1" y="22"/>
                      <a:pt x="7" y="1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8" name="Freeform 220"/>
              <p:cNvSpPr>
                <a:spLocks/>
              </p:cNvSpPr>
              <p:nvPr userDrawn="1"/>
            </p:nvSpPr>
            <p:spPr bwMode="ltGray">
              <a:xfrm>
                <a:off x="333" y="169"/>
                <a:ext cx="1015" cy="866"/>
              </a:xfrm>
              <a:custGeom>
                <a:avLst/>
                <a:gdLst>
                  <a:gd name="T0" fmla="*/ 481 w 682"/>
                  <a:gd name="T1" fmla="*/ 464 h 557"/>
                  <a:gd name="T2" fmla="*/ 486 w 682"/>
                  <a:gd name="T3" fmla="*/ 451 h 557"/>
                  <a:gd name="T4" fmla="*/ 500 w 682"/>
                  <a:gd name="T5" fmla="*/ 413 h 557"/>
                  <a:gd name="T6" fmla="*/ 309 w 682"/>
                  <a:gd name="T7" fmla="*/ 287 h 557"/>
                  <a:gd name="T8" fmla="*/ 282 w 682"/>
                  <a:gd name="T9" fmla="*/ 346 h 557"/>
                  <a:gd name="T10" fmla="*/ 303 w 682"/>
                  <a:gd name="T11" fmla="*/ 556 h 557"/>
                  <a:gd name="T12" fmla="*/ 282 w 682"/>
                  <a:gd name="T13" fmla="*/ 494 h 557"/>
                  <a:gd name="T14" fmla="*/ 242 w 682"/>
                  <a:gd name="T15" fmla="*/ 439 h 557"/>
                  <a:gd name="T16" fmla="*/ 245 w 682"/>
                  <a:gd name="T17" fmla="*/ 413 h 557"/>
                  <a:gd name="T18" fmla="*/ 247 w 682"/>
                  <a:gd name="T19" fmla="*/ 394 h 557"/>
                  <a:gd name="T20" fmla="*/ 220 w 682"/>
                  <a:gd name="T21" fmla="*/ 375 h 557"/>
                  <a:gd name="T22" fmla="*/ 194 w 682"/>
                  <a:gd name="T23" fmla="*/ 346 h 557"/>
                  <a:gd name="T24" fmla="*/ 148 w 682"/>
                  <a:gd name="T25" fmla="*/ 354 h 557"/>
                  <a:gd name="T26" fmla="*/ 126 w 682"/>
                  <a:gd name="T27" fmla="*/ 365 h 557"/>
                  <a:gd name="T28" fmla="*/ 78 w 682"/>
                  <a:gd name="T29" fmla="*/ 365 h 557"/>
                  <a:gd name="T30" fmla="*/ 22 w 682"/>
                  <a:gd name="T31" fmla="*/ 312 h 557"/>
                  <a:gd name="T32" fmla="*/ 11 w 682"/>
                  <a:gd name="T33" fmla="*/ 295 h 557"/>
                  <a:gd name="T34" fmla="*/ 0 w 682"/>
                  <a:gd name="T35" fmla="*/ 264 h 557"/>
                  <a:gd name="T36" fmla="*/ 24 w 682"/>
                  <a:gd name="T37" fmla="*/ 213 h 557"/>
                  <a:gd name="T38" fmla="*/ 32 w 682"/>
                  <a:gd name="T39" fmla="*/ 181 h 557"/>
                  <a:gd name="T40" fmla="*/ 51 w 682"/>
                  <a:gd name="T41" fmla="*/ 143 h 557"/>
                  <a:gd name="T42" fmla="*/ 81 w 682"/>
                  <a:gd name="T43" fmla="*/ 116 h 557"/>
                  <a:gd name="T44" fmla="*/ 167 w 682"/>
                  <a:gd name="T45" fmla="*/ 67 h 557"/>
                  <a:gd name="T46" fmla="*/ 220 w 682"/>
                  <a:gd name="T47" fmla="*/ 30 h 557"/>
                  <a:gd name="T48" fmla="*/ 258 w 682"/>
                  <a:gd name="T49" fmla="*/ 6 h 557"/>
                  <a:gd name="T50" fmla="*/ 363 w 682"/>
                  <a:gd name="T51" fmla="*/ 2 h 557"/>
                  <a:gd name="T52" fmla="*/ 398 w 682"/>
                  <a:gd name="T53" fmla="*/ 0 h 557"/>
                  <a:gd name="T54" fmla="*/ 384 w 682"/>
                  <a:gd name="T55" fmla="*/ 34 h 557"/>
                  <a:gd name="T56" fmla="*/ 443 w 682"/>
                  <a:gd name="T57" fmla="*/ 84 h 557"/>
                  <a:gd name="T58" fmla="*/ 497 w 682"/>
                  <a:gd name="T59" fmla="*/ 74 h 557"/>
                  <a:gd name="T60" fmla="*/ 529 w 682"/>
                  <a:gd name="T61" fmla="*/ 82 h 557"/>
                  <a:gd name="T62" fmla="*/ 559 w 682"/>
                  <a:gd name="T63" fmla="*/ 97 h 557"/>
                  <a:gd name="T64" fmla="*/ 572 w 682"/>
                  <a:gd name="T65" fmla="*/ 188 h 557"/>
                  <a:gd name="T66" fmla="*/ 572 w 682"/>
                  <a:gd name="T67" fmla="*/ 240 h 557"/>
                  <a:gd name="T68" fmla="*/ 599 w 682"/>
                  <a:gd name="T69" fmla="*/ 283 h 557"/>
                  <a:gd name="T70" fmla="*/ 645 w 682"/>
                  <a:gd name="T71" fmla="*/ 300 h 557"/>
                  <a:gd name="T72" fmla="*/ 680 w 682"/>
                  <a:gd name="T73" fmla="*/ 295 h 557"/>
                  <a:gd name="T74" fmla="*/ 664 w 682"/>
                  <a:gd name="T75" fmla="*/ 340 h 557"/>
                  <a:gd name="T76" fmla="*/ 599 w 682"/>
                  <a:gd name="T77" fmla="*/ 407 h 557"/>
                  <a:gd name="T78" fmla="*/ 548 w 682"/>
                  <a:gd name="T79" fmla="*/ 485 h 557"/>
                  <a:gd name="T80" fmla="*/ 556 w 682"/>
                  <a:gd name="T81" fmla="*/ 508 h 557"/>
                  <a:gd name="T82" fmla="*/ 435 w 682"/>
                  <a:gd name="T83" fmla="*/ 556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82" h="557">
                    <a:moveTo>
                      <a:pt x="435" y="556"/>
                    </a:moveTo>
                    <a:lnTo>
                      <a:pt x="481" y="464"/>
                    </a:lnTo>
                    <a:lnTo>
                      <a:pt x="473" y="449"/>
                    </a:lnTo>
                    <a:lnTo>
                      <a:pt x="486" y="451"/>
                    </a:lnTo>
                    <a:lnTo>
                      <a:pt x="495" y="441"/>
                    </a:lnTo>
                    <a:lnTo>
                      <a:pt x="500" y="413"/>
                    </a:lnTo>
                    <a:lnTo>
                      <a:pt x="500" y="371"/>
                    </a:lnTo>
                    <a:lnTo>
                      <a:pt x="309" y="287"/>
                    </a:lnTo>
                    <a:lnTo>
                      <a:pt x="296" y="308"/>
                    </a:lnTo>
                    <a:lnTo>
                      <a:pt x="282" y="346"/>
                    </a:lnTo>
                    <a:lnTo>
                      <a:pt x="396" y="557"/>
                    </a:lnTo>
                    <a:lnTo>
                      <a:pt x="303" y="556"/>
                    </a:lnTo>
                    <a:lnTo>
                      <a:pt x="304" y="536"/>
                    </a:lnTo>
                    <a:cubicBezTo>
                      <a:pt x="284" y="520"/>
                      <a:pt x="296" y="510"/>
                      <a:pt x="282" y="494"/>
                    </a:cubicBezTo>
                    <a:cubicBezTo>
                      <a:pt x="276" y="475"/>
                      <a:pt x="267" y="468"/>
                      <a:pt x="253" y="451"/>
                    </a:cubicBezTo>
                    <a:cubicBezTo>
                      <a:pt x="249" y="447"/>
                      <a:pt x="245" y="443"/>
                      <a:pt x="242" y="439"/>
                    </a:cubicBezTo>
                    <a:lnTo>
                      <a:pt x="237" y="432"/>
                    </a:lnTo>
                    <a:cubicBezTo>
                      <a:pt x="237" y="432"/>
                      <a:pt x="245" y="413"/>
                      <a:pt x="245" y="413"/>
                    </a:cubicBezTo>
                    <a:cubicBezTo>
                      <a:pt x="247" y="409"/>
                      <a:pt x="250" y="401"/>
                      <a:pt x="250" y="401"/>
                    </a:cubicBezTo>
                    <a:cubicBezTo>
                      <a:pt x="249" y="399"/>
                      <a:pt x="247" y="397"/>
                      <a:pt x="247" y="394"/>
                    </a:cubicBezTo>
                    <a:cubicBezTo>
                      <a:pt x="248" y="390"/>
                      <a:pt x="253" y="382"/>
                      <a:pt x="253" y="382"/>
                    </a:cubicBezTo>
                    <a:cubicBezTo>
                      <a:pt x="243" y="370"/>
                      <a:pt x="237" y="371"/>
                      <a:pt x="220" y="375"/>
                    </a:cubicBezTo>
                    <a:cubicBezTo>
                      <a:pt x="217" y="371"/>
                      <a:pt x="210" y="369"/>
                      <a:pt x="207" y="365"/>
                    </a:cubicBezTo>
                    <a:cubicBezTo>
                      <a:pt x="185" y="337"/>
                      <a:pt x="216" y="363"/>
                      <a:pt x="194" y="346"/>
                    </a:cubicBezTo>
                    <a:cubicBezTo>
                      <a:pt x="167" y="349"/>
                      <a:pt x="179" y="346"/>
                      <a:pt x="156" y="352"/>
                    </a:cubicBezTo>
                    <a:cubicBezTo>
                      <a:pt x="153" y="353"/>
                      <a:pt x="148" y="354"/>
                      <a:pt x="148" y="354"/>
                    </a:cubicBezTo>
                    <a:cubicBezTo>
                      <a:pt x="146" y="356"/>
                      <a:pt x="145" y="359"/>
                      <a:pt x="142" y="361"/>
                    </a:cubicBezTo>
                    <a:cubicBezTo>
                      <a:pt x="138" y="363"/>
                      <a:pt x="126" y="365"/>
                      <a:pt x="126" y="365"/>
                    </a:cubicBezTo>
                    <a:cubicBezTo>
                      <a:pt x="105" y="354"/>
                      <a:pt x="116" y="355"/>
                      <a:pt x="94" y="361"/>
                    </a:cubicBezTo>
                    <a:cubicBezTo>
                      <a:pt x="89" y="362"/>
                      <a:pt x="78" y="365"/>
                      <a:pt x="78" y="365"/>
                    </a:cubicBezTo>
                    <a:cubicBezTo>
                      <a:pt x="62" y="383"/>
                      <a:pt x="46" y="346"/>
                      <a:pt x="35" y="337"/>
                    </a:cubicBezTo>
                    <a:cubicBezTo>
                      <a:pt x="32" y="330"/>
                      <a:pt x="24" y="320"/>
                      <a:pt x="22" y="312"/>
                    </a:cubicBezTo>
                    <a:cubicBezTo>
                      <a:pt x="20" y="308"/>
                      <a:pt x="22" y="303"/>
                      <a:pt x="19" y="300"/>
                    </a:cubicBezTo>
                    <a:cubicBezTo>
                      <a:pt x="17" y="297"/>
                      <a:pt x="13" y="297"/>
                      <a:pt x="11" y="295"/>
                    </a:cubicBezTo>
                    <a:cubicBezTo>
                      <a:pt x="3" y="277"/>
                      <a:pt x="15" y="306"/>
                      <a:pt x="5" y="276"/>
                    </a:cubicBezTo>
                    <a:cubicBezTo>
                      <a:pt x="4" y="272"/>
                      <a:pt x="0" y="264"/>
                      <a:pt x="0" y="264"/>
                    </a:cubicBezTo>
                    <a:cubicBezTo>
                      <a:pt x="3" y="253"/>
                      <a:pt x="2" y="248"/>
                      <a:pt x="13" y="243"/>
                    </a:cubicBezTo>
                    <a:cubicBezTo>
                      <a:pt x="20" y="221"/>
                      <a:pt x="17" y="231"/>
                      <a:pt x="24" y="213"/>
                    </a:cubicBezTo>
                    <a:cubicBezTo>
                      <a:pt x="26" y="209"/>
                      <a:pt x="30" y="200"/>
                      <a:pt x="30" y="200"/>
                    </a:cubicBezTo>
                    <a:cubicBezTo>
                      <a:pt x="26" y="192"/>
                      <a:pt x="24" y="191"/>
                      <a:pt x="32" y="181"/>
                    </a:cubicBezTo>
                    <a:cubicBezTo>
                      <a:pt x="36" y="177"/>
                      <a:pt x="43" y="169"/>
                      <a:pt x="43" y="169"/>
                    </a:cubicBezTo>
                    <a:cubicBezTo>
                      <a:pt x="37" y="155"/>
                      <a:pt x="36" y="153"/>
                      <a:pt x="51" y="143"/>
                    </a:cubicBezTo>
                    <a:cubicBezTo>
                      <a:pt x="56" y="140"/>
                      <a:pt x="67" y="135"/>
                      <a:pt x="67" y="135"/>
                    </a:cubicBezTo>
                    <a:cubicBezTo>
                      <a:pt x="73" y="129"/>
                      <a:pt x="75" y="122"/>
                      <a:pt x="81" y="116"/>
                    </a:cubicBezTo>
                    <a:cubicBezTo>
                      <a:pt x="89" y="107"/>
                      <a:pt x="102" y="105"/>
                      <a:pt x="113" y="99"/>
                    </a:cubicBezTo>
                    <a:cubicBezTo>
                      <a:pt x="125" y="85"/>
                      <a:pt x="149" y="76"/>
                      <a:pt x="167" y="67"/>
                    </a:cubicBezTo>
                    <a:cubicBezTo>
                      <a:pt x="174" y="59"/>
                      <a:pt x="175" y="50"/>
                      <a:pt x="188" y="46"/>
                    </a:cubicBezTo>
                    <a:cubicBezTo>
                      <a:pt x="198" y="39"/>
                      <a:pt x="208" y="36"/>
                      <a:pt x="220" y="30"/>
                    </a:cubicBezTo>
                    <a:cubicBezTo>
                      <a:pt x="223" y="28"/>
                      <a:pt x="228" y="25"/>
                      <a:pt x="228" y="25"/>
                    </a:cubicBezTo>
                    <a:cubicBezTo>
                      <a:pt x="237" y="16"/>
                      <a:pt x="245" y="10"/>
                      <a:pt x="258" y="6"/>
                    </a:cubicBezTo>
                    <a:cubicBezTo>
                      <a:pt x="269" y="31"/>
                      <a:pt x="301" y="6"/>
                      <a:pt x="320" y="4"/>
                    </a:cubicBezTo>
                    <a:cubicBezTo>
                      <a:pt x="334" y="3"/>
                      <a:pt x="349" y="3"/>
                      <a:pt x="363" y="2"/>
                    </a:cubicBezTo>
                    <a:cubicBezTo>
                      <a:pt x="369" y="3"/>
                      <a:pt x="376" y="5"/>
                      <a:pt x="382" y="4"/>
                    </a:cubicBezTo>
                    <a:cubicBezTo>
                      <a:pt x="387" y="4"/>
                      <a:pt x="398" y="0"/>
                      <a:pt x="398" y="0"/>
                    </a:cubicBezTo>
                    <a:cubicBezTo>
                      <a:pt x="415" y="8"/>
                      <a:pt x="406" y="16"/>
                      <a:pt x="400" y="30"/>
                    </a:cubicBezTo>
                    <a:cubicBezTo>
                      <a:pt x="398" y="34"/>
                      <a:pt x="384" y="34"/>
                      <a:pt x="384" y="34"/>
                    </a:cubicBezTo>
                    <a:cubicBezTo>
                      <a:pt x="379" y="47"/>
                      <a:pt x="398" y="51"/>
                      <a:pt x="411" y="55"/>
                    </a:cubicBezTo>
                    <a:cubicBezTo>
                      <a:pt x="419" y="72"/>
                      <a:pt x="421" y="79"/>
                      <a:pt x="443" y="84"/>
                    </a:cubicBezTo>
                    <a:cubicBezTo>
                      <a:pt x="461" y="71"/>
                      <a:pt x="435" y="65"/>
                      <a:pt x="468" y="57"/>
                    </a:cubicBezTo>
                    <a:cubicBezTo>
                      <a:pt x="482" y="61"/>
                      <a:pt x="485" y="70"/>
                      <a:pt x="497" y="74"/>
                    </a:cubicBezTo>
                    <a:cubicBezTo>
                      <a:pt x="505" y="76"/>
                      <a:pt x="513" y="78"/>
                      <a:pt x="521" y="80"/>
                    </a:cubicBezTo>
                    <a:cubicBezTo>
                      <a:pt x="524" y="81"/>
                      <a:pt x="529" y="82"/>
                      <a:pt x="529" y="82"/>
                    </a:cubicBezTo>
                    <a:cubicBezTo>
                      <a:pt x="547" y="78"/>
                      <a:pt x="547" y="76"/>
                      <a:pt x="562" y="84"/>
                    </a:cubicBezTo>
                    <a:cubicBezTo>
                      <a:pt x="566" y="95"/>
                      <a:pt x="565" y="86"/>
                      <a:pt x="559" y="97"/>
                    </a:cubicBezTo>
                    <a:cubicBezTo>
                      <a:pt x="557" y="101"/>
                      <a:pt x="554" y="110"/>
                      <a:pt x="554" y="110"/>
                    </a:cubicBezTo>
                    <a:cubicBezTo>
                      <a:pt x="556" y="132"/>
                      <a:pt x="556" y="168"/>
                      <a:pt x="572" y="188"/>
                    </a:cubicBezTo>
                    <a:cubicBezTo>
                      <a:pt x="568" y="198"/>
                      <a:pt x="564" y="208"/>
                      <a:pt x="562" y="219"/>
                    </a:cubicBezTo>
                    <a:cubicBezTo>
                      <a:pt x="564" y="227"/>
                      <a:pt x="569" y="233"/>
                      <a:pt x="572" y="240"/>
                    </a:cubicBezTo>
                    <a:cubicBezTo>
                      <a:pt x="573" y="247"/>
                      <a:pt x="572" y="254"/>
                      <a:pt x="575" y="259"/>
                    </a:cubicBezTo>
                    <a:cubicBezTo>
                      <a:pt x="577" y="263"/>
                      <a:pt x="595" y="272"/>
                      <a:pt x="599" y="283"/>
                    </a:cubicBezTo>
                    <a:cubicBezTo>
                      <a:pt x="594" y="295"/>
                      <a:pt x="603" y="306"/>
                      <a:pt x="618" y="310"/>
                    </a:cubicBezTo>
                    <a:cubicBezTo>
                      <a:pt x="630" y="307"/>
                      <a:pt x="638" y="308"/>
                      <a:pt x="645" y="300"/>
                    </a:cubicBezTo>
                    <a:cubicBezTo>
                      <a:pt x="660" y="302"/>
                      <a:pt x="663" y="303"/>
                      <a:pt x="672" y="293"/>
                    </a:cubicBezTo>
                    <a:cubicBezTo>
                      <a:pt x="675" y="294"/>
                      <a:pt x="679" y="293"/>
                      <a:pt x="680" y="295"/>
                    </a:cubicBezTo>
                    <a:cubicBezTo>
                      <a:pt x="682" y="301"/>
                      <a:pt x="674" y="321"/>
                      <a:pt x="672" y="327"/>
                    </a:cubicBezTo>
                    <a:cubicBezTo>
                      <a:pt x="668" y="340"/>
                      <a:pt x="671" y="326"/>
                      <a:pt x="664" y="340"/>
                    </a:cubicBezTo>
                    <a:cubicBezTo>
                      <a:pt x="652" y="360"/>
                      <a:pt x="646" y="381"/>
                      <a:pt x="621" y="394"/>
                    </a:cubicBezTo>
                    <a:cubicBezTo>
                      <a:pt x="614" y="402"/>
                      <a:pt x="609" y="402"/>
                      <a:pt x="599" y="407"/>
                    </a:cubicBezTo>
                    <a:cubicBezTo>
                      <a:pt x="590" y="418"/>
                      <a:pt x="579" y="429"/>
                      <a:pt x="567" y="439"/>
                    </a:cubicBezTo>
                    <a:cubicBezTo>
                      <a:pt x="560" y="454"/>
                      <a:pt x="555" y="470"/>
                      <a:pt x="548" y="485"/>
                    </a:cubicBezTo>
                    <a:cubicBezTo>
                      <a:pt x="549" y="489"/>
                      <a:pt x="550" y="492"/>
                      <a:pt x="551" y="496"/>
                    </a:cubicBezTo>
                    <a:cubicBezTo>
                      <a:pt x="552" y="500"/>
                      <a:pt x="556" y="508"/>
                      <a:pt x="556" y="508"/>
                    </a:cubicBezTo>
                    <a:cubicBezTo>
                      <a:pt x="559" y="524"/>
                      <a:pt x="562" y="546"/>
                      <a:pt x="576" y="557"/>
                    </a:cubicBezTo>
                    <a:lnTo>
                      <a:pt x="435" y="55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9" name="Freeform 221"/>
              <p:cNvSpPr>
                <a:spLocks/>
              </p:cNvSpPr>
              <p:nvPr userDrawn="1"/>
            </p:nvSpPr>
            <p:spPr bwMode="ltGray">
              <a:xfrm>
                <a:off x="727" y="495"/>
                <a:ext cx="382" cy="540"/>
              </a:xfrm>
              <a:custGeom>
                <a:avLst/>
                <a:gdLst>
                  <a:gd name="T0" fmla="*/ 243 w 257"/>
                  <a:gd name="T1" fmla="*/ 347 h 347"/>
                  <a:gd name="T2" fmla="*/ 233 w 257"/>
                  <a:gd name="T3" fmla="*/ 301 h 347"/>
                  <a:gd name="T4" fmla="*/ 217 w 257"/>
                  <a:gd name="T5" fmla="*/ 288 h 347"/>
                  <a:gd name="T6" fmla="*/ 215 w 257"/>
                  <a:gd name="T7" fmla="*/ 269 h 347"/>
                  <a:gd name="T8" fmla="*/ 209 w 257"/>
                  <a:gd name="T9" fmla="*/ 254 h 347"/>
                  <a:gd name="T10" fmla="*/ 209 w 257"/>
                  <a:gd name="T11" fmla="*/ 229 h 347"/>
                  <a:gd name="T12" fmla="*/ 207 w 257"/>
                  <a:gd name="T13" fmla="*/ 214 h 347"/>
                  <a:gd name="T14" fmla="*/ 228 w 257"/>
                  <a:gd name="T15" fmla="*/ 202 h 347"/>
                  <a:gd name="T16" fmla="*/ 257 w 257"/>
                  <a:gd name="T17" fmla="*/ 197 h 347"/>
                  <a:gd name="T18" fmla="*/ 257 w 257"/>
                  <a:gd name="T19" fmla="*/ 136 h 347"/>
                  <a:gd name="T20" fmla="*/ 54 w 257"/>
                  <a:gd name="T21" fmla="*/ 96 h 347"/>
                  <a:gd name="T22" fmla="*/ 32 w 257"/>
                  <a:gd name="T23" fmla="*/ 98 h 347"/>
                  <a:gd name="T24" fmla="*/ 16 w 257"/>
                  <a:gd name="T25" fmla="*/ 102 h 347"/>
                  <a:gd name="T26" fmla="*/ 0 w 257"/>
                  <a:gd name="T27" fmla="*/ 149 h 347"/>
                  <a:gd name="T28" fmla="*/ 93 w 257"/>
                  <a:gd name="T29" fmla="*/ 346 h 347"/>
                  <a:gd name="T30" fmla="*/ 243 w 257"/>
                  <a:gd name="T31" fmla="*/ 34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7" h="347">
                    <a:moveTo>
                      <a:pt x="243" y="347"/>
                    </a:moveTo>
                    <a:lnTo>
                      <a:pt x="233" y="301"/>
                    </a:lnTo>
                    <a:lnTo>
                      <a:pt x="217" y="288"/>
                    </a:lnTo>
                    <a:lnTo>
                      <a:pt x="215" y="269"/>
                    </a:lnTo>
                    <a:lnTo>
                      <a:pt x="209" y="254"/>
                    </a:lnTo>
                    <a:lnTo>
                      <a:pt x="209" y="229"/>
                    </a:lnTo>
                    <a:lnTo>
                      <a:pt x="207" y="214"/>
                    </a:lnTo>
                    <a:lnTo>
                      <a:pt x="228" y="202"/>
                    </a:lnTo>
                    <a:lnTo>
                      <a:pt x="257" y="197"/>
                    </a:lnTo>
                    <a:lnTo>
                      <a:pt x="257" y="136"/>
                    </a:lnTo>
                    <a:cubicBezTo>
                      <a:pt x="209" y="119"/>
                      <a:pt x="13" y="0"/>
                      <a:pt x="54" y="96"/>
                    </a:cubicBezTo>
                    <a:cubicBezTo>
                      <a:pt x="36" y="106"/>
                      <a:pt x="57" y="97"/>
                      <a:pt x="32" y="98"/>
                    </a:cubicBezTo>
                    <a:cubicBezTo>
                      <a:pt x="27" y="99"/>
                      <a:pt x="16" y="102"/>
                      <a:pt x="16" y="102"/>
                    </a:cubicBezTo>
                    <a:lnTo>
                      <a:pt x="0" y="149"/>
                    </a:lnTo>
                    <a:lnTo>
                      <a:pt x="93" y="346"/>
                    </a:lnTo>
                    <a:lnTo>
                      <a:pt x="243" y="347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hlink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0" name="Freeform 222"/>
              <p:cNvSpPr>
                <a:spLocks/>
              </p:cNvSpPr>
              <p:nvPr userDrawn="1"/>
            </p:nvSpPr>
            <p:spPr bwMode="ltGray">
              <a:xfrm>
                <a:off x="1400" y="896"/>
                <a:ext cx="16" cy="29"/>
              </a:xfrm>
              <a:custGeom>
                <a:avLst/>
                <a:gdLst>
                  <a:gd name="T0" fmla="*/ 7 w 19"/>
                  <a:gd name="T1" fmla="*/ 25 h 37"/>
                  <a:gd name="T2" fmla="*/ 19 w 19"/>
                  <a:gd name="T3" fmla="*/ 21 h 37"/>
                  <a:gd name="T4" fmla="*/ 7 w 19"/>
                  <a:gd name="T5" fmla="*/ 2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37">
                    <a:moveTo>
                      <a:pt x="7" y="25"/>
                    </a:moveTo>
                    <a:cubicBezTo>
                      <a:pt x="0" y="4"/>
                      <a:pt x="12" y="0"/>
                      <a:pt x="19" y="21"/>
                    </a:cubicBezTo>
                    <a:cubicBezTo>
                      <a:pt x="14" y="37"/>
                      <a:pt x="18" y="36"/>
                      <a:pt x="7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1" name="Freeform 223"/>
              <p:cNvSpPr>
                <a:spLocks/>
              </p:cNvSpPr>
              <p:nvPr userDrawn="1"/>
            </p:nvSpPr>
            <p:spPr bwMode="ltGray">
              <a:xfrm>
                <a:off x="1379" y="617"/>
                <a:ext cx="21" cy="17"/>
              </a:xfrm>
              <a:custGeom>
                <a:avLst/>
                <a:gdLst>
                  <a:gd name="T0" fmla="*/ 12 w 22"/>
                  <a:gd name="T1" fmla="*/ 12 h 20"/>
                  <a:gd name="T2" fmla="*/ 16 w 22"/>
                  <a:gd name="T3" fmla="*/ 0 h 20"/>
                  <a:gd name="T4" fmla="*/ 20 w 22"/>
                  <a:gd name="T5" fmla="*/ 12 h 20"/>
                  <a:gd name="T6" fmla="*/ 8 w 22"/>
                  <a:gd name="T7" fmla="*/ 20 h 20"/>
                  <a:gd name="T8" fmla="*/ 12 w 22"/>
                  <a:gd name="T9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0">
                    <a:moveTo>
                      <a:pt x="12" y="12"/>
                    </a:moveTo>
                    <a:cubicBezTo>
                      <a:pt x="13" y="8"/>
                      <a:pt x="12" y="0"/>
                      <a:pt x="16" y="0"/>
                    </a:cubicBezTo>
                    <a:cubicBezTo>
                      <a:pt x="20" y="0"/>
                      <a:pt x="22" y="8"/>
                      <a:pt x="20" y="12"/>
                    </a:cubicBezTo>
                    <a:cubicBezTo>
                      <a:pt x="18" y="16"/>
                      <a:pt x="12" y="17"/>
                      <a:pt x="8" y="20"/>
                    </a:cubicBezTo>
                    <a:cubicBezTo>
                      <a:pt x="3" y="5"/>
                      <a:pt x="0" y="6"/>
                      <a:pt x="12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2" name="Freeform 224"/>
              <p:cNvSpPr>
                <a:spLocks/>
              </p:cNvSpPr>
              <p:nvPr userDrawn="1"/>
            </p:nvSpPr>
            <p:spPr bwMode="ltGray">
              <a:xfrm>
                <a:off x="453" y="275"/>
                <a:ext cx="58" cy="24"/>
              </a:xfrm>
              <a:custGeom>
                <a:avLst/>
                <a:gdLst>
                  <a:gd name="T0" fmla="*/ 24 w 57"/>
                  <a:gd name="T1" fmla="*/ 18 h 30"/>
                  <a:gd name="T2" fmla="*/ 32 w 57"/>
                  <a:gd name="T3" fmla="*/ 6 h 30"/>
                  <a:gd name="T4" fmla="*/ 36 w 57"/>
                  <a:gd name="T5" fmla="*/ 30 h 30"/>
                  <a:gd name="T6" fmla="*/ 24 w 57"/>
                  <a:gd name="T7" fmla="*/ 1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30">
                    <a:moveTo>
                      <a:pt x="24" y="18"/>
                    </a:moveTo>
                    <a:cubicBezTo>
                      <a:pt x="0" y="10"/>
                      <a:pt x="9" y="0"/>
                      <a:pt x="32" y="6"/>
                    </a:cubicBezTo>
                    <a:cubicBezTo>
                      <a:pt x="46" y="15"/>
                      <a:pt x="57" y="23"/>
                      <a:pt x="36" y="30"/>
                    </a:cubicBezTo>
                    <a:cubicBezTo>
                      <a:pt x="21" y="25"/>
                      <a:pt x="24" y="30"/>
                      <a:pt x="24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3" name="Freeform 225"/>
              <p:cNvSpPr>
                <a:spLocks/>
              </p:cNvSpPr>
              <p:nvPr userDrawn="1"/>
            </p:nvSpPr>
            <p:spPr bwMode="ltGray">
              <a:xfrm>
                <a:off x="1161" y="50"/>
                <a:ext cx="691" cy="569"/>
              </a:xfrm>
              <a:custGeom>
                <a:avLst/>
                <a:gdLst>
                  <a:gd name="T0" fmla="*/ 473 w 693"/>
                  <a:gd name="T1" fmla="*/ 464 h 696"/>
                  <a:gd name="T2" fmla="*/ 393 w 693"/>
                  <a:gd name="T3" fmla="*/ 452 h 696"/>
                  <a:gd name="T4" fmla="*/ 325 w 693"/>
                  <a:gd name="T5" fmla="*/ 412 h 696"/>
                  <a:gd name="T6" fmla="*/ 265 w 693"/>
                  <a:gd name="T7" fmla="*/ 400 h 696"/>
                  <a:gd name="T8" fmla="*/ 237 w 693"/>
                  <a:gd name="T9" fmla="*/ 416 h 696"/>
                  <a:gd name="T10" fmla="*/ 261 w 693"/>
                  <a:gd name="T11" fmla="*/ 428 h 696"/>
                  <a:gd name="T12" fmla="*/ 293 w 693"/>
                  <a:gd name="T13" fmla="*/ 468 h 696"/>
                  <a:gd name="T14" fmla="*/ 321 w 693"/>
                  <a:gd name="T15" fmla="*/ 476 h 696"/>
                  <a:gd name="T16" fmla="*/ 333 w 693"/>
                  <a:gd name="T17" fmla="*/ 536 h 696"/>
                  <a:gd name="T18" fmla="*/ 313 w 693"/>
                  <a:gd name="T19" fmla="*/ 552 h 696"/>
                  <a:gd name="T20" fmla="*/ 261 w 693"/>
                  <a:gd name="T21" fmla="*/ 616 h 696"/>
                  <a:gd name="T22" fmla="*/ 225 w 693"/>
                  <a:gd name="T23" fmla="*/ 628 h 696"/>
                  <a:gd name="T24" fmla="*/ 97 w 693"/>
                  <a:gd name="T25" fmla="*/ 696 h 696"/>
                  <a:gd name="T26" fmla="*/ 77 w 693"/>
                  <a:gd name="T27" fmla="*/ 616 h 696"/>
                  <a:gd name="T28" fmla="*/ 45 w 693"/>
                  <a:gd name="T29" fmla="*/ 524 h 696"/>
                  <a:gd name="T30" fmla="*/ 33 w 693"/>
                  <a:gd name="T31" fmla="*/ 448 h 696"/>
                  <a:gd name="T32" fmla="*/ 53 w 693"/>
                  <a:gd name="T33" fmla="*/ 344 h 696"/>
                  <a:gd name="T34" fmla="*/ 17 w 693"/>
                  <a:gd name="T35" fmla="*/ 392 h 696"/>
                  <a:gd name="T36" fmla="*/ 81 w 693"/>
                  <a:gd name="T37" fmla="*/ 280 h 696"/>
                  <a:gd name="T38" fmla="*/ 113 w 693"/>
                  <a:gd name="T39" fmla="*/ 204 h 696"/>
                  <a:gd name="T40" fmla="*/ 37 w 693"/>
                  <a:gd name="T41" fmla="*/ 204 h 696"/>
                  <a:gd name="T42" fmla="*/ 1 w 693"/>
                  <a:gd name="T43" fmla="*/ 196 h 696"/>
                  <a:gd name="T44" fmla="*/ 25 w 693"/>
                  <a:gd name="T45" fmla="*/ 140 h 696"/>
                  <a:gd name="T46" fmla="*/ 97 w 693"/>
                  <a:gd name="T47" fmla="*/ 112 h 696"/>
                  <a:gd name="T48" fmla="*/ 221 w 693"/>
                  <a:gd name="T49" fmla="*/ 124 h 696"/>
                  <a:gd name="T50" fmla="*/ 229 w 693"/>
                  <a:gd name="T51" fmla="*/ 64 h 696"/>
                  <a:gd name="T52" fmla="*/ 261 w 693"/>
                  <a:gd name="T53" fmla="*/ 0 h 696"/>
                  <a:gd name="T54" fmla="*/ 357 w 693"/>
                  <a:gd name="T55" fmla="*/ 44 h 696"/>
                  <a:gd name="T56" fmla="*/ 329 w 693"/>
                  <a:gd name="T57" fmla="*/ 88 h 696"/>
                  <a:gd name="T58" fmla="*/ 301 w 693"/>
                  <a:gd name="T59" fmla="*/ 176 h 696"/>
                  <a:gd name="T60" fmla="*/ 361 w 693"/>
                  <a:gd name="T61" fmla="*/ 192 h 696"/>
                  <a:gd name="T62" fmla="*/ 373 w 693"/>
                  <a:gd name="T63" fmla="*/ 136 h 696"/>
                  <a:gd name="T64" fmla="*/ 417 w 693"/>
                  <a:gd name="T65" fmla="*/ 92 h 696"/>
                  <a:gd name="T66" fmla="*/ 497 w 693"/>
                  <a:gd name="T67" fmla="*/ 88 h 696"/>
                  <a:gd name="T68" fmla="*/ 529 w 693"/>
                  <a:gd name="T69" fmla="*/ 52 h 696"/>
                  <a:gd name="T70" fmla="*/ 541 w 693"/>
                  <a:gd name="T71" fmla="*/ 460 h 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93" h="696">
                    <a:moveTo>
                      <a:pt x="541" y="460"/>
                    </a:moveTo>
                    <a:lnTo>
                      <a:pt x="473" y="464"/>
                    </a:lnTo>
                    <a:lnTo>
                      <a:pt x="441" y="452"/>
                    </a:lnTo>
                    <a:lnTo>
                      <a:pt x="393" y="452"/>
                    </a:lnTo>
                    <a:cubicBezTo>
                      <a:pt x="365" y="448"/>
                      <a:pt x="360" y="444"/>
                      <a:pt x="337" y="436"/>
                    </a:cubicBezTo>
                    <a:cubicBezTo>
                      <a:pt x="336" y="432"/>
                      <a:pt x="330" y="413"/>
                      <a:pt x="325" y="412"/>
                    </a:cubicBezTo>
                    <a:cubicBezTo>
                      <a:pt x="317" y="411"/>
                      <a:pt x="301" y="420"/>
                      <a:pt x="301" y="420"/>
                    </a:cubicBezTo>
                    <a:cubicBezTo>
                      <a:pt x="289" y="412"/>
                      <a:pt x="277" y="408"/>
                      <a:pt x="265" y="400"/>
                    </a:cubicBezTo>
                    <a:cubicBezTo>
                      <a:pt x="252" y="380"/>
                      <a:pt x="256" y="356"/>
                      <a:pt x="233" y="348"/>
                    </a:cubicBezTo>
                    <a:cubicBezTo>
                      <a:pt x="217" y="372"/>
                      <a:pt x="221" y="392"/>
                      <a:pt x="237" y="416"/>
                    </a:cubicBezTo>
                    <a:cubicBezTo>
                      <a:pt x="234" y="428"/>
                      <a:pt x="228" y="445"/>
                      <a:pt x="237" y="444"/>
                    </a:cubicBezTo>
                    <a:cubicBezTo>
                      <a:pt x="247" y="443"/>
                      <a:pt x="261" y="428"/>
                      <a:pt x="261" y="428"/>
                    </a:cubicBezTo>
                    <a:cubicBezTo>
                      <a:pt x="258" y="450"/>
                      <a:pt x="243" y="475"/>
                      <a:pt x="269" y="484"/>
                    </a:cubicBezTo>
                    <a:cubicBezTo>
                      <a:pt x="277" y="479"/>
                      <a:pt x="288" y="476"/>
                      <a:pt x="293" y="468"/>
                    </a:cubicBezTo>
                    <a:cubicBezTo>
                      <a:pt x="302" y="454"/>
                      <a:pt x="303" y="446"/>
                      <a:pt x="317" y="436"/>
                    </a:cubicBezTo>
                    <a:cubicBezTo>
                      <a:pt x="315" y="448"/>
                      <a:pt x="306" y="467"/>
                      <a:pt x="321" y="476"/>
                    </a:cubicBezTo>
                    <a:cubicBezTo>
                      <a:pt x="328" y="480"/>
                      <a:pt x="345" y="484"/>
                      <a:pt x="345" y="484"/>
                    </a:cubicBezTo>
                    <a:cubicBezTo>
                      <a:pt x="382" y="472"/>
                      <a:pt x="347" y="527"/>
                      <a:pt x="333" y="536"/>
                    </a:cubicBezTo>
                    <a:cubicBezTo>
                      <a:pt x="330" y="540"/>
                      <a:pt x="329" y="545"/>
                      <a:pt x="325" y="548"/>
                    </a:cubicBezTo>
                    <a:cubicBezTo>
                      <a:pt x="322" y="551"/>
                      <a:pt x="316" y="549"/>
                      <a:pt x="313" y="552"/>
                    </a:cubicBezTo>
                    <a:cubicBezTo>
                      <a:pt x="300" y="565"/>
                      <a:pt x="320" y="575"/>
                      <a:pt x="293" y="584"/>
                    </a:cubicBezTo>
                    <a:cubicBezTo>
                      <a:pt x="286" y="595"/>
                      <a:pt x="272" y="610"/>
                      <a:pt x="261" y="616"/>
                    </a:cubicBezTo>
                    <a:cubicBezTo>
                      <a:pt x="254" y="620"/>
                      <a:pt x="245" y="621"/>
                      <a:pt x="237" y="624"/>
                    </a:cubicBezTo>
                    <a:cubicBezTo>
                      <a:pt x="233" y="625"/>
                      <a:pt x="225" y="628"/>
                      <a:pt x="225" y="628"/>
                    </a:cubicBezTo>
                    <a:cubicBezTo>
                      <a:pt x="215" y="659"/>
                      <a:pt x="212" y="652"/>
                      <a:pt x="173" y="656"/>
                    </a:cubicBezTo>
                    <a:cubicBezTo>
                      <a:pt x="140" y="667"/>
                      <a:pt x="132" y="687"/>
                      <a:pt x="97" y="696"/>
                    </a:cubicBezTo>
                    <a:cubicBezTo>
                      <a:pt x="77" y="691"/>
                      <a:pt x="75" y="687"/>
                      <a:pt x="81" y="668"/>
                    </a:cubicBezTo>
                    <a:cubicBezTo>
                      <a:pt x="77" y="646"/>
                      <a:pt x="72" y="639"/>
                      <a:pt x="77" y="616"/>
                    </a:cubicBezTo>
                    <a:cubicBezTo>
                      <a:pt x="73" y="598"/>
                      <a:pt x="71" y="587"/>
                      <a:pt x="61" y="572"/>
                    </a:cubicBezTo>
                    <a:cubicBezTo>
                      <a:pt x="58" y="551"/>
                      <a:pt x="51" y="543"/>
                      <a:pt x="45" y="524"/>
                    </a:cubicBezTo>
                    <a:cubicBezTo>
                      <a:pt x="52" y="502"/>
                      <a:pt x="58" y="496"/>
                      <a:pt x="49" y="472"/>
                    </a:cubicBezTo>
                    <a:cubicBezTo>
                      <a:pt x="46" y="463"/>
                      <a:pt x="33" y="448"/>
                      <a:pt x="33" y="448"/>
                    </a:cubicBezTo>
                    <a:cubicBezTo>
                      <a:pt x="42" y="422"/>
                      <a:pt x="42" y="408"/>
                      <a:pt x="33" y="380"/>
                    </a:cubicBezTo>
                    <a:cubicBezTo>
                      <a:pt x="49" y="369"/>
                      <a:pt x="48" y="362"/>
                      <a:pt x="53" y="344"/>
                    </a:cubicBezTo>
                    <a:cubicBezTo>
                      <a:pt x="47" y="327"/>
                      <a:pt x="49" y="308"/>
                      <a:pt x="33" y="332"/>
                    </a:cubicBezTo>
                    <a:cubicBezTo>
                      <a:pt x="40" y="353"/>
                      <a:pt x="29" y="374"/>
                      <a:pt x="17" y="392"/>
                    </a:cubicBezTo>
                    <a:cubicBezTo>
                      <a:pt x="6" y="360"/>
                      <a:pt x="10" y="340"/>
                      <a:pt x="13" y="304"/>
                    </a:cubicBezTo>
                    <a:cubicBezTo>
                      <a:pt x="44" y="314"/>
                      <a:pt x="54" y="289"/>
                      <a:pt x="81" y="280"/>
                    </a:cubicBezTo>
                    <a:cubicBezTo>
                      <a:pt x="94" y="261"/>
                      <a:pt x="85" y="242"/>
                      <a:pt x="105" y="228"/>
                    </a:cubicBezTo>
                    <a:cubicBezTo>
                      <a:pt x="108" y="220"/>
                      <a:pt x="110" y="212"/>
                      <a:pt x="113" y="204"/>
                    </a:cubicBezTo>
                    <a:cubicBezTo>
                      <a:pt x="116" y="196"/>
                      <a:pt x="89" y="196"/>
                      <a:pt x="89" y="196"/>
                    </a:cubicBezTo>
                    <a:cubicBezTo>
                      <a:pt x="81" y="221"/>
                      <a:pt x="58" y="211"/>
                      <a:pt x="37" y="204"/>
                    </a:cubicBezTo>
                    <a:cubicBezTo>
                      <a:pt x="33" y="207"/>
                      <a:pt x="30" y="213"/>
                      <a:pt x="25" y="212"/>
                    </a:cubicBezTo>
                    <a:cubicBezTo>
                      <a:pt x="16" y="210"/>
                      <a:pt x="1" y="196"/>
                      <a:pt x="1" y="196"/>
                    </a:cubicBezTo>
                    <a:cubicBezTo>
                      <a:pt x="4" y="186"/>
                      <a:pt x="4" y="174"/>
                      <a:pt x="9" y="164"/>
                    </a:cubicBezTo>
                    <a:cubicBezTo>
                      <a:pt x="13" y="155"/>
                      <a:pt x="25" y="140"/>
                      <a:pt x="25" y="140"/>
                    </a:cubicBezTo>
                    <a:cubicBezTo>
                      <a:pt x="0" y="132"/>
                      <a:pt x="25" y="128"/>
                      <a:pt x="37" y="124"/>
                    </a:cubicBezTo>
                    <a:cubicBezTo>
                      <a:pt x="58" y="131"/>
                      <a:pt x="75" y="116"/>
                      <a:pt x="97" y="112"/>
                    </a:cubicBezTo>
                    <a:cubicBezTo>
                      <a:pt x="135" y="87"/>
                      <a:pt x="159" y="122"/>
                      <a:pt x="197" y="132"/>
                    </a:cubicBezTo>
                    <a:cubicBezTo>
                      <a:pt x="205" y="129"/>
                      <a:pt x="213" y="127"/>
                      <a:pt x="221" y="124"/>
                    </a:cubicBezTo>
                    <a:cubicBezTo>
                      <a:pt x="225" y="123"/>
                      <a:pt x="226" y="147"/>
                      <a:pt x="233" y="120"/>
                    </a:cubicBezTo>
                    <a:lnTo>
                      <a:pt x="229" y="64"/>
                    </a:lnTo>
                    <a:lnTo>
                      <a:pt x="209" y="40"/>
                    </a:lnTo>
                    <a:cubicBezTo>
                      <a:pt x="243" y="21"/>
                      <a:pt x="240" y="21"/>
                      <a:pt x="261" y="0"/>
                    </a:cubicBezTo>
                    <a:cubicBezTo>
                      <a:pt x="297" y="16"/>
                      <a:pt x="333" y="32"/>
                      <a:pt x="369" y="48"/>
                    </a:cubicBezTo>
                    <a:cubicBezTo>
                      <a:pt x="373" y="50"/>
                      <a:pt x="361" y="44"/>
                      <a:pt x="357" y="44"/>
                    </a:cubicBezTo>
                    <a:cubicBezTo>
                      <a:pt x="349" y="45"/>
                      <a:pt x="333" y="52"/>
                      <a:pt x="333" y="52"/>
                    </a:cubicBezTo>
                    <a:cubicBezTo>
                      <a:pt x="322" y="68"/>
                      <a:pt x="318" y="71"/>
                      <a:pt x="329" y="88"/>
                    </a:cubicBezTo>
                    <a:cubicBezTo>
                      <a:pt x="308" y="119"/>
                      <a:pt x="323" y="118"/>
                      <a:pt x="333" y="148"/>
                    </a:cubicBezTo>
                    <a:cubicBezTo>
                      <a:pt x="320" y="157"/>
                      <a:pt x="314" y="167"/>
                      <a:pt x="301" y="176"/>
                    </a:cubicBezTo>
                    <a:cubicBezTo>
                      <a:pt x="306" y="213"/>
                      <a:pt x="303" y="213"/>
                      <a:pt x="337" y="220"/>
                    </a:cubicBezTo>
                    <a:cubicBezTo>
                      <a:pt x="358" y="216"/>
                      <a:pt x="368" y="214"/>
                      <a:pt x="361" y="192"/>
                    </a:cubicBezTo>
                    <a:cubicBezTo>
                      <a:pt x="362" y="177"/>
                      <a:pt x="362" y="162"/>
                      <a:pt x="365" y="148"/>
                    </a:cubicBezTo>
                    <a:cubicBezTo>
                      <a:pt x="366" y="143"/>
                      <a:pt x="369" y="133"/>
                      <a:pt x="373" y="136"/>
                    </a:cubicBezTo>
                    <a:cubicBezTo>
                      <a:pt x="379" y="140"/>
                      <a:pt x="376" y="149"/>
                      <a:pt x="377" y="156"/>
                    </a:cubicBezTo>
                    <a:cubicBezTo>
                      <a:pt x="404" y="147"/>
                      <a:pt x="409" y="116"/>
                      <a:pt x="417" y="92"/>
                    </a:cubicBezTo>
                    <a:cubicBezTo>
                      <a:pt x="422" y="76"/>
                      <a:pt x="453" y="74"/>
                      <a:pt x="465" y="72"/>
                    </a:cubicBezTo>
                    <a:cubicBezTo>
                      <a:pt x="472" y="92"/>
                      <a:pt x="477" y="93"/>
                      <a:pt x="497" y="88"/>
                    </a:cubicBezTo>
                    <a:cubicBezTo>
                      <a:pt x="512" y="78"/>
                      <a:pt x="515" y="74"/>
                      <a:pt x="509" y="56"/>
                    </a:cubicBezTo>
                    <a:cubicBezTo>
                      <a:pt x="523" y="46"/>
                      <a:pt x="517" y="46"/>
                      <a:pt x="529" y="52"/>
                    </a:cubicBezTo>
                    <a:lnTo>
                      <a:pt x="693" y="72"/>
                    </a:lnTo>
                    <a:lnTo>
                      <a:pt x="541" y="46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4" name="Freeform 226"/>
              <p:cNvSpPr>
                <a:spLocks/>
              </p:cNvSpPr>
              <p:nvPr userDrawn="1"/>
            </p:nvSpPr>
            <p:spPr bwMode="ltGray">
              <a:xfrm>
                <a:off x="689" y="6"/>
                <a:ext cx="1386" cy="232"/>
              </a:xfrm>
              <a:custGeom>
                <a:avLst/>
                <a:gdLst>
                  <a:gd name="T0" fmla="*/ 825 w 931"/>
                  <a:gd name="T1" fmla="*/ 0 h 149"/>
                  <a:gd name="T2" fmla="*/ 143 w 931"/>
                  <a:gd name="T3" fmla="*/ 29 h 149"/>
                  <a:gd name="T4" fmla="*/ 91 w 931"/>
                  <a:gd name="T5" fmla="*/ 42 h 149"/>
                  <a:gd name="T6" fmla="*/ 62 w 931"/>
                  <a:gd name="T7" fmla="*/ 42 h 149"/>
                  <a:gd name="T8" fmla="*/ 22 w 931"/>
                  <a:gd name="T9" fmla="*/ 77 h 149"/>
                  <a:gd name="T10" fmla="*/ 0 w 931"/>
                  <a:gd name="T11" fmla="*/ 105 h 149"/>
                  <a:gd name="T12" fmla="*/ 59 w 931"/>
                  <a:gd name="T13" fmla="*/ 115 h 149"/>
                  <a:gd name="T14" fmla="*/ 97 w 931"/>
                  <a:gd name="T15" fmla="*/ 96 h 149"/>
                  <a:gd name="T16" fmla="*/ 108 w 931"/>
                  <a:gd name="T17" fmla="*/ 84 h 149"/>
                  <a:gd name="T18" fmla="*/ 167 w 931"/>
                  <a:gd name="T19" fmla="*/ 52 h 149"/>
                  <a:gd name="T20" fmla="*/ 215 w 931"/>
                  <a:gd name="T21" fmla="*/ 46 h 149"/>
                  <a:gd name="T22" fmla="*/ 237 w 931"/>
                  <a:gd name="T23" fmla="*/ 94 h 149"/>
                  <a:gd name="T24" fmla="*/ 188 w 931"/>
                  <a:gd name="T25" fmla="*/ 109 h 149"/>
                  <a:gd name="T26" fmla="*/ 231 w 931"/>
                  <a:gd name="T27" fmla="*/ 113 h 149"/>
                  <a:gd name="T28" fmla="*/ 250 w 931"/>
                  <a:gd name="T29" fmla="*/ 90 h 149"/>
                  <a:gd name="T30" fmla="*/ 266 w 931"/>
                  <a:gd name="T31" fmla="*/ 92 h 149"/>
                  <a:gd name="T32" fmla="*/ 253 w 931"/>
                  <a:gd name="T33" fmla="*/ 54 h 149"/>
                  <a:gd name="T34" fmla="*/ 266 w 931"/>
                  <a:gd name="T35" fmla="*/ 44 h 149"/>
                  <a:gd name="T36" fmla="*/ 277 w 931"/>
                  <a:gd name="T37" fmla="*/ 88 h 149"/>
                  <a:gd name="T38" fmla="*/ 266 w 931"/>
                  <a:gd name="T39" fmla="*/ 113 h 149"/>
                  <a:gd name="T40" fmla="*/ 296 w 931"/>
                  <a:gd name="T41" fmla="*/ 130 h 149"/>
                  <a:gd name="T42" fmla="*/ 299 w 931"/>
                  <a:gd name="T43" fmla="*/ 92 h 149"/>
                  <a:gd name="T44" fmla="*/ 331 w 931"/>
                  <a:gd name="T45" fmla="*/ 103 h 149"/>
                  <a:gd name="T46" fmla="*/ 382 w 931"/>
                  <a:gd name="T47" fmla="*/ 73 h 149"/>
                  <a:gd name="T48" fmla="*/ 409 w 931"/>
                  <a:gd name="T49" fmla="*/ 50 h 149"/>
                  <a:gd name="T50" fmla="*/ 439 w 931"/>
                  <a:gd name="T51" fmla="*/ 56 h 149"/>
                  <a:gd name="T52" fmla="*/ 455 w 931"/>
                  <a:gd name="T53" fmla="*/ 50 h 149"/>
                  <a:gd name="T54" fmla="*/ 431 w 931"/>
                  <a:gd name="T55" fmla="*/ 44 h 149"/>
                  <a:gd name="T56" fmla="*/ 474 w 931"/>
                  <a:gd name="T57" fmla="*/ 35 h 149"/>
                  <a:gd name="T58" fmla="*/ 544 w 931"/>
                  <a:gd name="T59" fmla="*/ 54 h 149"/>
                  <a:gd name="T60" fmla="*/ 581 w 931"/>
                  <a:gd name="T61" fmla="*/ 42 h 149"/>
                  <a:gd name="T62" fmla="*/ 584 w 931"/>
                  <a:gd name="T63" fmla="*/ 63 h 149"/>
                  <a:gd name="T64" fmla="*/ 568 w 931"/>
                  <a:gd name="T65" fmla="*/ 101 h 149"/>
                  <a:gd name="T66" fmla="*/ 611 w 931"/>
                  <a:gd name="T67" fmla="*/ 88 h 149"/>
                  <a:gd name="T68" fmla="*/ 624 w 931"/>
                  <a:gd name="T69" fmla="*/ 80 h 149"/>
                  <a:gd name="T70" fmla="*/ 648 w 931"/>
                  <a:gd name="T71" fmla="*/ 61 h 149"/>
                  <a:gd name="T72" fmla="*/ 794 w 931"/>
                  <a:gd name="T73" fmla="*/ 8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31" h="149">
                    <a:moveTo>
                      <a:pt x="794" y="84"/>
                    </a:moveTo>
                    <a:cubicBezTo>
                      <a:pt x="813" y="72"/>
                      <a:pt x="931" y="14"/>
                      <a:pt x="825" y="0"/>
                    </a:cubicBezTo>
                    <a:lnTo>
                      <a:pt x="159" y="0"/>
                    </a:lnTo>
                    <a:cubicBezTo>
                      <a:pt x="149" y="12"/>
                      <a:pt x="162" y="18"/>
                      <a:pt x="143" y="29"/>
                    </a:cubicBezTo>
                    <a:cubicBezTo>
                      <a:pt x="130" y="44"/>
                      <a:pt x="133" y="39"/>
                      <a:pt x="116" y="48"/>
                    </a:cubicBezTo>
                    <a:cubicBezTo>
                      <a:pt x="108" y="46"/>
                      <a:pt x="100" y="44"/>
                      <a:pt x="91" y="42"/>
                    </a:cubicBezTo>
                    <a:cubicBezTo>
                      <a:pt x="89" y="41"/>
                      <a:pt x="83" y="40"/>
                      <a:pt x="83" y="40"/>
                    </a:cubicBezTo>
                    <a:cubicBezTo>
                      <a:pt x="76" y="40"/>
                      <a:pt x="68" y="39"/>
                      <a:pt x="62" y="42"/>
                    </a:cubicBezTo>
                    <a:cubicBezTo>
                      <a:pt x="54" y="45"/>
                      <a:pt x="46" y="61"/>
                      <a:pt x="38" y="67"/>
                    </a:cubicBezTo>
                    <a:cubicBezTo>
                      <a:pt x="32" y="71"/>
                      <a:pt x="27" y="74"/>
                      <a:pt x="22" y="77"/>
                    </a:cubicBezTo>
                    <a:cubicBezTo>
                      <a:pt x="16" y="81"/>
                      <a:pt x="5" y="86"/>
                      <a:pt x="5" y="86"/>
                    </a:cubicBezTo>
                    <a:cubicBezTo>
                      <a:pt x="9" y="95"/>
                      <a:pt x="7" y="97"/>
                      <a:pt x="0" y="105"/>
                    </a:cubicBezTo>
                    <a:cubicBezTo>
                      <a:pt x="17" y="107"/>
                      <a:pt x="22" y="107"/>
                      <a:pt x="16" y="120"/>
                    </a:cubicBezTo>
                    <a:cubicBezTo>
                      <a:pt x="27" y="122"/>
                      <a:pt x="48" y="116"/>
                      <a:pt x="59" y="115"/>
                    </a:cubicBezTo>
                    <a:cubicBezTo>
                      <a:pt x="71" y="112"/>
                      <a:pt x="73" y="117"/>
                      <a:pt x="83" y="111"/>
                    </a:cubicBezTo>
                    <a:cubicBezTo>
                      <a:pt x="89" y="96"/>
                      <a:pt x="83" y="100"/>
                      <a:pt x="97" y="96"/>
                    </a:cubicBezTo>
                    <a:cubicBezTo>
                      <a:pt x="100" y="94"/>
                      <a:pt x="103" y="93"/>
                      <a:pt x="105" y="90"/>
                    </a:cubicBezTo>
                    <a:cubicBezTo>
                      <a:pt x="106" y="88"/>
                      <a:pt x="106" y="85"/>
                      <a:pt x="108" y="84"/>
                    </a:cubicBezTo>
                    <a:cubicBezTo>
                      <a:pt x="112" y="80"/>
                      <a:pt x="140" y="69"/>
                      <a:pt x="148" y="67"/>
                    </a:cubicBezTo>
                    <a:cubicBezTo>
                      <a:pt x="160" y="52"/>
                      <a:pt x="153" y="56"/>
                      <a:pt x="167" y="52"/>
                    </a:cubicBezTo>
                    <a:cubicBezTo>
                      <a:pt x="178" y="55"/>
                      <a:pt x="179" y="62"/>
                      <a:pt x="191" y="58"/>
                    </a:cubicBezTo>
                    <a:cubicBezTo>
                      <a:pt x="199" y="52"/>
                      <a:pt x="206" y="51"/>
                      <a:pt x="215" y="46"/>
                    </a:cubicBezTo>
                    <a:cubicBezTo>
                      <a:pt x="226" y="58"/>
                      <a:pt x="217" y="46"/>
                      <a:pt x="223" y="69"/>
                    </a:cubicBezTo>
                    <a:cubicBezTo>
                      <a:pt x="226" y="79"/>
                      <a:pt x="233" y="85"/>
                      <a:pt x="237" y="94"/>
                    </a:cubicBezTo>
                    <a:cubicBezTo>
                      <a:pt x="227" y="100"/>
                      <a:pt x="229" y="104"/>
                      <a:pt x="218" y="107"/>
                    </a:cubicBezTo>
                    <a:cubicBezTo>
                      <a:pt x="207" y="120"/>
                      <a:pt x="203" y="113"/>
                      <a:pt x="188" y="109"/>
                    </a:cubicBezTo>
                    <a:cubicBezTo>
                      <a:pt x="191" y="117"/>
                      <a:pt x="200" y="127"/>
                      <a:pt x="210" y="132"/>
                    </a:cubicBezTo>
                    <a:cubicBezTo>
                      <a:pt x="218" y="114"/>
                      <a:pt x="211" y="122"/>
                      <a:pt x="231" y="113"/>
                    </a:cubicBezTo>
                    <a:cubicBezTo>
                      <a:pt x="237" y="111"/>
                      <a:pt x="248" y="105"/>
                      <a:pt x="248" y="105"/>
                    </a:cubicBezTo>
                    <a:cubicBezTo>
                      <a:pt x="248" y="100"/>
                      <a:pt x="246" y="94"/>
                      <a:pt x="250" y="90"/>
                    </a:cubicBezTo>
                    <a:cubicBezTo>
                      <a:pt x="253" y="88"/>
                      <a:pt x="254" y="96"/>
                      <a:pt x="258" y="96"/>
                    </a:cubicBezTo>
                    <a:cubicBezTo>
                      <a:pt x="262" y="97"/>
                      <a:pt x="264" y="94"/>
                      <a:pt x="266" y="92"/>
                    </a:cubicBezTo>
                    <a:cubicBezTo>
                      <a:pt x="262" y="82"/>
                      <a:pt x="252" y="77"/>
                      <a:pt x="248" y="67"/>
                    </a:cubicBezTo>
                    <a:cubicBezTo>
                      <a:pt x="250" y="63"/>
                      <a:pt x="255" y="58"/>
                      <a:pt x="253" y="54"/>
                    </a:cubicBezTo>
                    <a:cubicBezTo>
                      <a:pt x="251" y="50"/>
                      <a:pt x="248" y="42"/>
                      <a:pt x="248" y="42"/>
                    </a:cubicBezTo>
                    <a:cubicBezTo>
                      <a:pt x="256" y="32"/>
                      <a:pt x="259" y="35"/>
                      <a:pt x="266" y="44"/>
                    </a:cubicBezTo>
                    <a:cubicBezTo>
                      <a:pt x="270" y="56"/>
                      <a:pt x="276" y="61"/>
                      <a:pt x="285" y="71"/>
                    </a:cubicBezTo>
                    <a:cubicBezTo>
                      <a:pt x="281" y="81"/>
                      <a:pt x="289" y="82"/>
                      <a:pt x="277" y="88"/>
                    </a:cubicBezTo>
                    <a:cubicBezTo>
                      <a:pt x="262" y="106"/>
                      <a:pt x="278" y="83"/>
                      <a:pt x="274" y="101"/>
                    </a:cubicBezTo>
                    <a:cubicBezTo>
                      <a:pt x="274" y="105"/>
                      <a:pt x="268" y="109"/>
                      <a:pt x="266" y="113"/>
                    </a:cubicBezTo>
                    <a:cubicBezTo>
                      <a:pt x="270" y="122"/>
                      <a:pt x="268" y="125"/>
                      <a:pt x="261" y="132"/>
                    </a:cubicBezTo>
                    <a:cubicBezTo>
                      <a:pt x="268" y="149"/>
                      <a:pt x="282" y="134"/>
                      <a:pt x="296" y="130"/>
                    </a:cubicBezTo>
                    <a:cubicBezTo>
                      <a:pt x="299" y="122"/>
                      <a:pt x="295" y="119"/>
                      <a:pt x="299" y="111"/>
                    </a:cubicBezTo>
                    <a:cubicBezTo>
                      <a:pt x="296" y="105"/>
                      <a:pt x="288" y="97"/>
                      <a:pt x="299" y="92"/>
                    </a:cubicBezTo>
                    <a:cubicBezTo>
                      <a:pt x="303" y="90"/>
                      <a:pt x="315" y="88"/>
                      <a:pt x="315" y="88"/>
                    </a:cubicBezTo>
                    <a:cubicBezTo>
                      <a:pt x="326" y="91"/>
                      <a:pt x="325" y="95"/>
                      <a:pt x="331" y="103"/>
                    </a:cubicBezTo>
                    <a:cubicBezTo>
                      <a:pt x="339" y="84"/>
                      <a:pt x="331" y="90"/>
                      <a:pt x="361" y="92"/>
                    </a:cubicBezTo>
                    <a:cubicBezTo>
                      <a:pt x="355" y="76"/>
                      <a:pt x="365" y="76"/>
                      <a:pt x="382" y="73"/>
                    </a:cubicBezTo>
                    <a:cubicBezTo>
                      <a:pt x="383" y="71"/>
                      <a:pt x="387" y="57"/>
                      <a:pt x="393" y="54"/>
                    </a:cubicBezTo>
                    <a:cubicBezTo>
                      <a:pt x="398" y="52"/>
                      <a:pt x="409" y="50"/>
                      <a:pt x="409" y="50"/>
                    </a:cubicBezTo>
                    <a:cubicBezTo>
                      <a:pt x="430" y="54"/>
                      <a:pt x="413" y="58"/>
                      <a:pt x="431" y="63"/>
                    </a:cubicBezTo>
                    <a:cubicBezTo>
                      <a:pt x="433" y="61"/>
                      <a:pt x="435" y="57"/>
                      <a:pt x="439" y="56"/>
                    </a:cubicBezTo>
                    <a:cubicBezTo>
                      <a:pt x="445" y="55"/>
                      <a:pt x="452" y="61"/>
                      <a:pt x="457" y="58"/>
                    </a:cubicBezTo>
                    <a:cubicBezTo>
                      <a:pt x="461" y="57"/>
                      <a:pt x="457" y="52"/>
                      <a:pt x="455" y="50"/>
                    </a:cubicBezTo>
                    <a:cubicBezTo>
                      <a:pt x="451" y="47"/>
                      <a:pt x="444" y="47"/>
                      <a:pt x="439" y="46"/>
                    </a:cubicBezTo>
                    <a:cubicBezTo>
                      <a:pt x="436" y="45"/>
                      <a:pt x="431" y="44"/>
                      <a:pt x="431" y="44"/>
                    </a:cubicBezTo>
                    <a:cubicBezTo>
                      <a:pt x="440" y="38"/>
                      <a:pt x="443" y="36"/>
                      <a:pt x="455" y="40"/>
                    </a:cubicBezTo>
                    <a:cubicBezTo>
                      <a:pt x="461" y="38"/>
                      <a:pt x="467" y="35"/>
                      <a:pt x="474" y="35"/>
                    </a:cubicBezTo>
                    <a:cubicBezTo>
                      <a:pt x="483" y="36"/>
                      <a:pt x="511" y="43"/>
                      <a:pt x="519" y="46"/>
                    </a:cubicBezTo>
                    <a:cubicBezTo>
                      <a:pt x="527" y="49"/>
                      <a:pt x="544" y="54"/>
                      <a:pt x="544" y="54"/>
                    </a:cubicBezTo>
                    <a:cubicBezTo>
                      <a:pt x="548" y="54"/>
                      <a:pt x="560" y="52"/>
                      <a:pt x="565" y="50"/>
                    </a:cubicBezTo>
                    <a:cubicBezTo>
                      <a:pt x="570" y="47"/>
                      <a:pt x="581" y="42"/>
                      <a:pt x="581" y="42"/>
                    </a:cubicBezTo>
                    <a:cubicBezTo>
                      <a:pt x="585" y="42"/>
                      <a:pt x="598" y="44"/>
                      <a:pt x="600" y="48"/>
                    </a:cubicBezTo>
                    <a:cubicBezTo>
                      <a:pt x="603" y="55"/>
                      <a:pt x="589" y="61"/>
                      <a:pt x="584" y="63"/>
                    </a:cubicBezTo>
                    <a:cubicBezTo>
                      <a:pt x="576" y="69"/>
                      <a:pt x="568" y="69"/>
                      <a:pt x="565" y="77"/>
                    </a:cubicBezTo>
                    <a:cubicBezTo>
                      <a:pt x="568" y="86"/>
                      <a:pt x="564" y="92"/>
                      <a:pt x="568" y="101"/>
                    </a:cubicBezTo>
                    <a:cubicBezTo>
                      <a:pt x="574" y="93"/>
                      <a:pt x="577" y="91"/>
                      <a:pt x="589" y="94"/>
                    </a:cubicBezTo>
                    <a:cubicBezTo>
                      <a:pt x="595" y="108"/>
                      <a:pt x="602" y="93"/>
                      <a:pt x="611" y="88"/>
                    </a:cubicBezTo>
                    <a:cubicBezTo>
                      <a:pt x="613" y="86"/>
                      <a:pt x="613" y="83"/>
                      <a:pt x="616" y="82"/>
                    </a:cubicBezTo>
                    <a:cubicBezTo>
                      <a:pt x="618" y="80"/>
                      <a:pt x="622" y="81"/>
                      <a:pt x="624" y="80"/>
                    </a:cubicBezTo>
                    <a:cubicBezTo>
                      <a:pt x="626" y="78"/>
                      <a:pt x="626" y="75"/>
                      <a:pt x="627" y="73"/>
                    </a:cubicBezTo>
                    <a:cubicBezTo>
                      <a:pt x="632" y="65"/>
                      <a:pt x="638" y="63"/>
                      <a:pt x="648" y="61"/>
                    </a:cubicBezTo>
                    <a:cubicBezTo>
                      <a:pt x="664" y="62"/>
                      <a:pt x="684" y="69"/>
                      <a:pt x="700" y="69"/>
                    </a:cubicBezTo>
                    <a:lnTo>
                      <a:pt x="794" y="84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5" name="Freeform 227"/>
              <p:cNvSpPr>
                <a:spLocks/>
              </p:cNvSpPr>
              <p:nvPr userDrawn="1"/>
            </p:nvSpPr>
            <p:spPr bwMode="ltGray">
              <a:xfrm>
                <a:off x="971" y="91"/>
                <a:ext cx="30" cy="25"/>
              </a:xfrm>
              <a:custGeom>
                <a:avLst/>
                <a:gdLst>
                  <a:gd name="T0" fmla="*/ 3 w 31"/>
                  <a:gd name="T1" fmla="*/ 28 h 30"/>
                  <a:gd name="T2" fmla="*/ 31 w 31"/>
                  <a:gd name="T3" fmla="*/ 0 h 30"/>
                  <a:gd name="T4" fmla="*/ 19 w 31"/>
                  <a:gd name="T5" fmla="*/ 24 h 30"/>
                  <a:gd name="T6" fmla="*/ 3 w 31"/>
                  <a:gd name="T7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30">
                    <a:moveTo>
                      <a:pt x="3" y="28"/>
                    </a:moveTo>
                    <a:cubicBezTo>
                      <a:pt x="8" y="8"/>
                      <a:pt x="12" y="6"/>
                      <a:pt x="31" y="0"/>
                    </a:cubicBezTo>
                    <a:cubicBezTo>
                      <a:pt x="29" y="5"/>
                      <a:pt x="25" y="22"/>
                      <a:pt x="19" y="24"/>
                    </a:cubicBezTo>
                    <a:cubicBezTo>
                      <a:pt x="0" y="30"/>
                      <a:pt x="3" y="9"/>
                      <a:pt x="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6" name="Freeform 228"/>
              <p:cNvSpPr>
                <a:spLocks/>
              </p:cNvSpPr>
              <p:nvPr userDrawn="1"/>
            </p:nvSpPr>
            <p:spPr bwMode="ltGray">
              <a:xfrm>
                <a:off x="935" y="125"/>
                <a:ext cx="45" cy="27"/>
              </a:xfrm>
              <a:custGeom>
                <a:avLst/>
                <a:gdLst>
                  <a:gd name="T0" fmla="*/ 6 w 44"/>
                  <a:gd name="T1" fmla="*/ 32 h 32"/>
                  <a:gd name="T2" fmla="*/ 22 w 44"/>
                  <a:gd name="T3" fmla="*/ 0 h 32"/>
                  <a:gd name="T4" fmla="*/ 38 w 44"/>
                  <a:gd name="T5" fmla="*/ 4 h 32"/>
                  <a:gd name="T6" fmla="*/ 6 w 44"/>
                  <a:gd name="T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32">
                    <a:moveTo>
                      <a:pt x="6" y="32"/>
                    </a:moveTo>
                    <a:cubicBezTo>
                      <a:pt x="0" y="14"/>
                      <a:pt x="7" y="10"/>
                      <a:pt x="22" y="0"/>
                    </a:cubicBezTo>
                    <a:cubicBezTo>
                      <a:pt x="27" y="1"/>
                      <a:pt x="35" y="0"/>
                      <a:pt x="38" y="4"/>
                    </a:cubicBezTo>
                    <a:cubicBezTo>
                      <a:pt x="44" y="13"/>
                      <a:pt x="16" y="32"/>
                      <a:pt x="6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7" name="Freeform 229"/>
              <p:cNvSpPr>
                <a:spLocks/>
              </p:cNvSpPr>
              <p:nvPr userDrawn="1"/>
            </p:nvSpPr>
            <p:spPr bwMode="ltGray">
              <a:xfrm>
                <a:off x="1081" y="226"/>
                <a:ext cx="75" cy="14"/>
              </a:xfrm>
              <a:custGeom>
                <a:avLst/>
                <a:gdLst>
                  <a:gd name="T0" fmla="*/ 37 w 76"/>
                  <a:gd name="T1" fmla="*/ 18 h 18"/>
                  <a:gd name="T2" fmla="*/ 25 w 76"/>
                  <a:gd name="T3" fmla="*/ 2 h 18"/>
                  <a:gd name="T4" fmla="*/ 37 w 76"/>
                  <a:gd name="T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18">
                    <a:moveTo>
                      <a:pt x="37" y="18"/>
                    </a:moveTo>
                    <a:cubicBezTo>
                      <a:pt x="25" y="14"/>
                      <a:pt x="0" y="10"/>
                      <a:pt x="25" y="2"/>
                    </a:cubicBezTo>
                    <a:cubicBezTo>
                      <a:pt x="76" y="9"/>
                      <a:pt x="46" y="0"/>
                      <a:pt x="37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8" name="Freeform 230"/>
              <p:cNvSpPr>
                <a:spLocks/>
              </p:cNvSpPr>
              <p:nvPr userDrawn="1"/>
            </p:nvSpPr>
            <p:spPr bwMode="ltGray">
              <a:xfrm>
                <a:off x="1210" y="223"/>
                <a:ext cx="42" cy="37"/>
              </a:xfrm>
              <a:custGeom>
                <a:avLst/>
                <a:gdLst>
                  <a:gd name="T0" fmla="*/ 0 w 42"/>
                  <a:gd name="T1" fmla="*/ 21 h 44"/>
                  <a:gd name="T2" fmla="*/ 12 w 42"/>
                  <a:gd name="T3" fmla="*/ 9 h 44"/>
                  <a:gd name="T4" fmla="*/ 0 w 42"/>
                  <a:gd name="T5" fmla="*/ 2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44">
                    <a:moveTo>
                      <a:pt x="0" y="21"/>
                    </a:moveTo>
                    <a:cubicBezTo>
                      <a:pt x="4" y="17"/>
                      <a:pt x="7" y="11"/>
                      <a:pt x="12" y="9"/>
                    </a:cubicBezTo>
                    <a:cubicBezTo>
                      <a:pt x="42" y="0"/>
                      <a:pt x="23" y="44"/>
                      <a:pt x="0" y="2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9" name="Freeform 231"/>
              <p:cNvSpPr>
                <a:spLocks/>
              </p:cNvSpPr>
              <p:nvPr userDrawn="1"/>
            </p:nvSpPr>
            <p:spPr bwMode="ltGray">
              <a:xfrm>
                <a:off x="865" y="123"/>
                <a:ext cx="33" cy="24"/>
              </a:xfrm>
              <a:custGeom>
                <a:avLst/>
                <a:gdLst>
                  <a:gd name="T0" fmla="*/ 7 w 31"/>
                  <a:gd name="T1" fmla="*/ 22 h 30"/>
                  <a:gd name="T2" fmla="*/ 31 w 31"/>
                  <a:gd name="T3" fmla="*/ 10 h 30"/>
                  <a:gd name="T4" fmla="*/ 7 w 31"/>
                  <a:gd name="T5" fmla="*/ 2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30">
                    <a:moveTo>
                      <a:pt x="7" y="22"/>
                    </a:moveTo>
                    <a:cubicBezTo>
                      <a:pt x="0" y="0"/>
                      <a:pt x="15" y="6"/>
                      <a:pt x="31" y="10"/>
                    </a:cubicBezTo>
                    <a:cubicBezTo>
                      <a:pt x="14" y="16"/>
                      <a:pt x="15" y="30"/>
                      <a:pt x="7" y="2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2760" name="Group 232"/>
            <p:cNvGrpSpPr>
              <a:grpSpLocks/>
            </p:cNvGrpSpPr>
            <p:nvPr userDrawn="1"/>
          </p:nvGrpSpPr>
          <p:grpSpPr bwMode="auto">
            <a:xfrm>
              <a:off x="7" y="6"/>
              <a:ext cx="5739" cy="1022"/>
              <a:chOff x="1056" y="111"/>
              <a:chExt cx="2448" cy="418"/>
            </a:xfrm>
          </p:grpSpPr>
          <p:sp>
            <p:nvSpPr>
              <p:cNvPr id="22761" name="Line 233"/>
              <p:cNvSpPr>
                <a:spLocks noChangeShapeType="1"/>
              </p:cNvSpPr>
              <p:nvPr/>
            </p:nvSpPr>
            <p:spPr bwMode="white">
              <a:xfrm>
                <a:off x="1056" y="332"/>
                <a:ext cx="2448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2" name="Line 234"/>
              <p:cNvSpPr>
                <a:spLocks noChangeShapeType="1"/>
              </p:cNvSpPr>
              <p:nvPr/>
            </p:nvSpPr>
            <p:spPr bwMode="white">
              <a:xfrm>
                <a:off x="1254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3" name="Line 235"/>
              <p:cNvSpPr>
                <a:spLocks noChangeShapeType="1"/>
              </p:cNvSpPr>
              <p:nvPr/>
            </p:nvSpPr>
            <p:spPr bwMode="white">
              <a:xfrm>
                <a:off x="1482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4" name="Line 236"/>
              <p:cNvSpPr>
                <a:spLocks noChangeShapeType="1"/>
              </p:cNvSpPr>
              <p:nvPr/>
            </p:nvSpPr>
            <p:spPr bwMode="white">
              <a:xfrm>
                <a:off x="1710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5" name="Line 237"/>
              <p:cNvSpPr>
                <a:spLocks noChangeShapeType="1"/>
              </p:cNvSpPr>
              <p:nvPr/>
            </p:nvSpPr>
            <p:spPr bwMode="white">
              <a:xfrm>
                <a:off x="1938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6" name="Line 238"/>
              <p:cNvSpPr>
                <a:spLocks noChangeShapeType="1"/>
              </p:cNvSpPr>
              <p:nvPr/>
            </p:nvSpPr>
            <p:spPr bwMode="white">
              <a:xfrm>
                <a:off x="2166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7" name="Line 239"/>
              <p:cNvSpPr>
                <a:spLocks noChangeShapeType="1"/>
              </p:cNvSpPr>
              <p:nvPr/>
            </p:nvSpPr>
            <p:spPr bwMode="white">
              <a:xfrm>
                <a:off x="2394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8" name="Line 240"/>
              <p:cNvSpPr>
                <a:spLocks noChangeShapeType="1"/>
              </p:cNvSpPr>
              <p:nvPr/>
            </p:nvSpPr>
            <p:spPr bwMode="white">
              <a:xfrm>
                <a:off x="2622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9" name="Line 241"/>
              <p:cNvSpPr>
                <a:spLocks noChangeShapeType="1"/>
              </p:cNvSpPr>
              <p:nvPr/>
            </p:nvSpPr>
            <p:spPr bwMode="white">
              <a:xfrm>
                <a:off x="2850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0" name="Line 242"/>
              <p:cNvSpPr>
                <a:spLocks noChangeShapeType="1"/>
              </p:cNvSpPr>
              <p:nvPr/>
            </p:nvSpPr>
            <p:spPr bwMode="white">
              <a:xfrm>
                <a:off x="3078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1" name="Line 243"/>
              <p:cNvSpPr>
                <a:spLocks noChangeShapeType="1"/>
              </p:cNvSpPr>
              <p:nvPr/>
            </p:nvSpPr>
            <p:spPr bwMode="white">
              <a:xfrm>
                <a:off x="3306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2772" name="Group 244"/>
            <p:cNvGrpSpPr>
              <a:grpSpLocks/>
            </p:cNvGrpSpPr>
            <p:nvPr userDrawn="1"/>
          </p:nvGrpSpPr>
          <p:grpSpPr bwMode="auto">
            <a:xfrm>
              <a:off x="363" y="1"/>
              <a:ext cx="4919" cy="1034"/>
              <a:chOff x="1208" y="109"/>
              <a:chExt cx="2098" cy="423"/>
            </a:xfrm>
          </p:grpSpPr>
          <p:sp>
            <p:nvSpPr>
              <p:cNvPr id="22773" name="Line 245"/>
              <p:cNvSpPr>
                <a:spLocks noChangeShapeType="1"/>
              </p:cNvSpPr>
              <p:nvPr/>
            </p:nvSpPr>
            <p:spPr bwMode="ltGray">
              <a:xfrm>
                <a:off x="2850" y="110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4" name="Line 246"/>
              <p:cNvSpPr>
                <a:spLocks noChangeShapeType="1"/>
              </p:cNvSpPr>
              <p:nvPr/>
            </p:nvSpPr>
            <p:spPr bwMode="ltGray">
              <a:xfrm>
                <a:off x="2972" y="332"/>
                <a:ext cx="7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5" name="Line 247"/>
              <p:cNvSpPr>
                <a:spLocks noChangeShapeType="1"/>
              </p:cNvSpPr>
              <p:nvPr/>
            </p:nvSpPr>
            <p:spPr bwMode="ltGray">
              <a:xfrm>
                <a:off x="3078" y="350"/>
                <a:ext cx="0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6" name="Line 248"/>
              <p:cNvSpPr>
                <a:spLocks noChangeShapeType="1"/>
              </p:cNvSpPr>
              <p:nvPr/>
            </p:nvSpPr>
            <p:spPr bwMode="ltGray">
              <a:xfrm>
                <a:off x="3306" y="450"/>
                <a:ext cx="0" cy="79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7" name="Line 249"/>
              <p:cNvSpPr>
                <a:spLocks noChangeShapeType="1"/>
              </p:cNvSpPr>
              <p:nvPr/>
            </p:nvSpPr>
            <p:spPr bwMode="ltGray">
              <a:xfrm>
                <a:off x="2166" y="114"/>
                <a:ext cx="0" cy="6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8" name="Line 250"/>
              <p:cNvSpPr>
                <a:spLocks noChangeShapeType="1"/>
              </p:cNvSpPr>
              <p:nvPr/>
            </p:nvSpPr>
            <p:spPr bwMode="ltGray">
              <a:xfrm>
                <a:off x="1938" y="111"/>
                <a:ext cx="0" cy="33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9" name="Line 251"/>
              <p:cNvSpPr>
                <a:spLocks noChangeShapeType="1"/>
              </p:cNvSpPr>
              <p:nvPr/>
            </p:nvSpPr>
            <p:spPr bwMode="ltGray">
              <a:xfrm flipH="1">
                <a:off x="1912" y="332"/>
                <a:ext cx="6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0" name="Line 252"/>
              <p:cNvSpPr>
                <a:spLocks noChangeShapeType="1"/>
              </p:cNvSpPr>
              <p:nvPr/>
            </p:nvSpPr>
            <p:spPr bwMode="ltGray">
              <a:xfrm>
                <a:off x="1778" y="33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1" name="Line 253"/>
              <p:cNvSpPr>
                <a:spLocks noChangeShapeType="1"/>
              </p:cNvSpPr>
              <p:nvPr/>
            </p:nvSpPr>
            <p:spPr bwMode="ltGray">
              <a:xfrm flipH="1">
                <a:off x="1578" y="332"/>
                <a:ext cx="8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2" name="Line 254"/>
              <p:cNvSpPr>
                <a:spLocks noChangeShapeType="1"/>
              </p:cNvSpPr>
              <p:nvPr/>
            </p:nvSpPr>
            <p:spPr bwMode="ltGray">
              <a:xfrm>
                <a:off x="1208" y="33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3" name="Line 255"/>
              <p:cNvSpPr>
                <a:spLocks noChangeShapeType="1"/>
              </p:cNvSpPr>
              <p:nvPr/>
            </p:nvSpPr>
            <p:spPr bwMode="ltGray">
              <a:xfrm>
                <a:off x="1480" y="234"/>
                <a:ext cx="0" cy="29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4" name="Line 256"/>
              <p:cNvSpPr>
                <a:spLocks noChangeShapeType="1"/>
              </p:cNvSpPr>
              <p:nvPr/>
            </p:nvSpPr>
            <p:spPr bwMode="ltGray">
              <a:xfrm>
                <a:off x="1254" y="252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5" name="Line 257"/>
              <p:cNvSpPr>
                <a:spLocks noChangeShapeType="1"/>
              </p:cNvSpPr>
              <p:nvPr/>
            </p:nvSpPr>
            <p:spPr bwMode="ltGray">
              <a:xfrm flipH="1" flipV="1">
                <a:off x="1482" y="109"/>
                <a:ext cx="0" cy="2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6" name="Line 258"/>
              <p:cNvSpPr>
                <a:spLocks noChangeShapeType="1"/>
              </p:cNvSpPr>
              <p:nvPr/>
            </p:nvSpPr>
            <p:spPr bwMode="ltGray">
              <a:xfrm>
                <a:off x="1710" y="1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7" name="Line 259"/>
              <p:cNvSpPr>
                <a:spLocks noChangeShapeType="1"/>
              </p:cNvSpPr>
              <p:nvPr/>
            </p:nvSpPr>
            <p:spPr bwMode="ltGray">
              <a:xfrm flipV="1">
                <a:off x="1710" y="111"/>
                <a:ext cx="0" cy="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8084" y="47625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28775"/>
            <a:ext cx="10363200" cy="463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 smtClean="0"/>
          </a:p>
          <a:p>
            <a:pPr lvl="1"/>
            <a:endParaRPr lang="en-US" altLang="zh-CN" smtClean="0"/>
          </a:p>
          <a:p>
            <a:pPr lvl="2"/>
            <a:endParaRPr lang="zh-CN" altLang="en-US" smtClean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246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694" name="Text Box 166"/>
          <p:cNvSpPr txBox="1">
            <a:spLocks noChangeArrowheads="1"/>
          </p:cNvSpPr>
          <p:nvPr userDrawn="1"/>
        </p:nvSpPr>
        <p:spPr bwMode="auto">
          <a:xfrm>
            <a:off x="8940800" y="6477000"/>
            <a:ext cx="233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C79771-C1FD-40BE-9E19-BCB3FF4F3AC5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2699" name="Picture 171" descr="pic_index2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"/>
            <a:ext cx="2940636" cy="50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700" name="Text Box 172"/>
          <p:cNvSpPr txBox="1">
            <a:spLocks noChangeArrowheads="1"/>
          </p:cNvSpPr>
          <p:nvPr userDrawn="1"/>
        </p:nvSpPr>
        <p:spPr bwMode="auto">
          <a:xfrm>
            <a:off x="4996920" y="-5599"/>
            <a:ext cx="7152216" cy="50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7200" bIns="97200" anchor="b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N Helvetica Narrow" charset="0"/>
                <a:ea typeface="华文行楷" panose="02010800040101010101" pitchFamily="2" charset="-122"/>
                <a:cs typeface="+mn-cs"/>
              </a:rPr>
              <a:t>Finance </a:t>
            </a:r>
          </a:p>
        </p:txBody>
      </p:sp>
    </p:spTree>
    <p:extLst>
      <p:ext uri="{BB962C8B-B14F-4D97-AF65-F5344CB8AC3E}">
        <p14:creationId xmlns:p14="http://schemas.microsoft.com/office/powerpoint/2010/main" val="2376087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kumimoji="1" sz="40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7"/>
        </a:buBlip>
        <a:defRPr kumimoji="1" sz="28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anose="05000000000000000000" pitchFamily="2" charset="2"/>
        <a:buChar char="Ø"/>
        <a:defRPr kumimoji="1" sz="24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0066"/>
        </a:buClr>
        <a:buFont typeface="Times New Roman" panose="02020603050405020304" pitchFamily="18" charset="0"/>
        <a:buChar char="—"/>
        <a:defRPr kumimoji="1" sz="20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b="1" kern="1200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2000" b="1" kern="1200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01" name="Group 173"/>
          <p:cNvGrpSpPr>
            <a:grpSpLocks/>
          </p:cNvGrpSpPr>
          <p:nvPr userDrawn="1"/>
        </p:nvGrpSpPr>
        <p:grpSpPr bwMode="auto">
          <a:xfrm>
            <a:off x="2940638" y="-12700"/>
            <a:ext cx="9251363" cy="522288"/>
            <a:chOff x="0" y="-9"/>
            <a:chExt cx="5760" cy="1045"/>
          </a:xfrm>
        </p:grpSpPr>
        <p:sp>
          <p:nvSpPr>
            <p:cNvPr id="22702" name="Freeform 174"/>
            <p:cNvSpPr>
              <a:spLocks/>
            </p:cNvSpPr>
            <p:nvPr userDrawn="1"/>
          </p:nvSpPr>
          <p:spPr bwMode="ltGray">
            <a:xfrm>
              <a:off x="0" y="4"/>
              <a:ext cx="5760" cy="1032"/>
            </a:xfrm>
            <a:custGeom>
              <a:avLst/>
              <a:gdLst>
                <a:gd name="T0" fmla="*/ 4848 w 4848"/>
                <a:gd name="T1" fmla="*/ 432 h 432"/>
                <a:gd name="T2" fmla="*/ 0 w 4848"/>
                <a:gd name="T3" fmla="*/ 432 h 432"/>
                <a:gd name="T4" fmla="*/ 0 w 4848"/>
                <a:gd name="T5" fmla="*/ 0 h 432"/>
                <a:gd name="T6" fmla="*/ 4848 w 4848"/>
                <a:gd name="T7" fmla="*/ 0 h 432"/>
                <a:gd name="T8" fmla="*/ 4848 w 4848"/>
                <a:gd name="T9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48" h="432">
                  <a:moveTo>
                    <a:pt x="4848" y="432"/>
                  </a:moveTo>
                  <a:lnTo>
                    <a:pt x="0" y="432"/>
                  </a:lnTo>
                  <a:lnTo>
                    <a:pt x="0" y="0"/>
                  </a:lnTo>
                  <a:lnTo>
                    <a:pt x="4848" y="0"/>
                  </a:lnTo>
                  <a:lnTo>
                    <a:pt x="4848" y="432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2703" name="Group 175"/>
            <p:cNvGrpSpPr>
              <a:grpSpLocks/>
            </p:cNvGrpSpPr>
            <p:nvPr userDrawn="1"/>
          </p:nvGrpSpPr>
          <p:grpSpPr bwMode="auto">
            <a:xfrm>
              <a:off x="333" y="-9"/>
              <a:ext cx="5176" cy="1044"/>
              <a:chOff x="333" y="-9"/>
              <a:chExt cx="5176" cy="1044"/>
            </a:xfrm>
          </p:grpSpPr>
          <p:sp>
            <p:nvSpPr>
              <p:cNvPr id="22704" name="Freeform 176"/>
              <p:cNvSpPr>
                <a:spLocks/>
              </p:cNvSpPr>
              <p:nvPr userDrawn="1"/>
            </p:nvSpPr>
            <p:spPr bwMode="ltGray">
              <a:xfrm>
                <a:off x="3230" y="949"/>
                <a:ext cx="17" cy="20"/>
              </a:xfrm>
              <a:custGeom>
                <a:avLst/>
                <a:gdLst>
                  <a:gd name="T0" fmla="*/ 5 w 15"/>
                  <a:gd name="T1" fmla="*/ 11 h 23"/>
                  <a:gd name="T2" fmla="*/ 15 w 15"/>
                  <a:gd name="T3" fmla="*/ 5 h 23"/>
                  <a:gd name="T4" fmla="*/ 13 w 15"/>
                  <a:gd name="T5" fmla="*/ 17 h 23"/>
                  <a:gd name="T6" fmla="*/ 5 w 15"/>
                  <a:gd name="T7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23">
                    <a:moveTo>
                      <a:pt x="5" y="11"/>
                    </a:moveTo>
                    <a:cubicBezTo>
                      <a:pt x="2" y="1"/>
                      <a:pt x="7" y="0"/>
                      <a:pt x="15" y="5"/>
                    </a:cubicBezTo>
                    <a:cubicBezTo>
                      <a:pt x="14" y="9"/>
                      <a:pt x="15" y="13"/>
                      <a:pt x="13" y="17"/>
                    </a:cubicBezTo>
                    <a:cubicBezTo>
                      <a:pt x="9" y="23"/>
                      <a:pt x="0" y="16"/>
                      <a:pt x="5" y="1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05" name="Freeform 177"/>
              <p:cNvSpPr>
                <a:spLocks/>
              </p:cNvSpPr>
              <p:nvPr userDrawn="1"/>
            </p:nvSpPr>
            <p:spPr bwMode="ltGray">
              <a:xfrm>
                <a:off x="3406" y="1015"/>
                <a:ext cx="21" cy="20"/>
              </a:xfrm>
              <a:custGeom>
                <a:avLst/>
                <a:gdLst>
                  <a:gd name="T0" fmla="*/ 3 w 20"/>
                  <a:gd name="T1" fmla="*/ 13 h 23"/>
                  <a:gd name="T2" fmla="*/ 11 w 20"/>
                  <a:gd name="T3" fmla="*/ 3 h 23"/>
                  <a:gd name="T4" fmla="*/ 7 w 20"/>
                  <a:gd name="T5" fmla="*/ 19 h 23"/>
                  <a:gd name="T6" fmla="*/ 3 w 20"/>
                  <a:gd name="T7" fmla="*/ 1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23">
                    <a:moveTo>
                      <a:pt x="3" y="13"/>
                    </a:moveTo>
                    <a:cubicBezTo>
                      <a:pt x="0" y="5"/>
                      <a:pt x="2" y="0"/>
                      <a:pt x="11" y="3"/>
                    </a:cubicBezTo>
                    <a:cubicBezTo>
                      <a:pt x="16" y="10"/>
                      <a:pt x="20" y="23"/>
                      <a:pt x="7" y="19"/>
                    </a:cubicBezTo>
                    <a:cubicBezTo>
                      <a:pt x="6" y="17"/>
                      <a:pt x="3" y="13"/>
                      <a:pt x="3" y="1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06" name="Freeform 178"/>
              <p:cNvSpPr>
                <a:spLocks/>
              </p:cNvSpPr>
              <p:nvPr userDrawn="1"/>
            </p:nvSpPr>
            <p:spPr bwMode="ltGray">
              <a:xfrm>
                <a:off x="2909" y="908"/>
                <a:ext cx="31" cy="34"/>
              </a:xfrm>
              <a:custGeom>
                <a:avLst/>
                <a:gdLst>
                  <a:gd name="T0" fmla="*/ 16 w 30"/>
                  <a:gd name="T1" fmla="*/ 33 h 42"/>
                  <a:gd name="T2" fmla="*/ 8 w 30"/>
                  <a:gd name="T3" fmla="*/ 21 h 42"/>
                  <a:gd name="T4" fmla="*/ 0 w 30"/>
                  <a:gd name="T5" fmla="*/ 9 h 42"/>
                  <a:gd name="T6" fmla="*/ 16 w 30"/>
                  <a:gd name="T7" fmla="*/ 3 h 42"/>
                  <a:gd name="T8" fmla="*/ 30 w 30"/>
                  <a:gd name="T9" fmla="*/ 23 h 42"/>
                  <a:gd name="T10" fmla="*/ 28 w 30"/>
                  <a:gd name="T11" fmla="*/ 31 h 42"/>
                  <a:gd name="T12" fmla="*/ 16 w 30"/>
                  <a:gd name="T13" fmla="*/ 3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42">
                    <a:moveTo>
                      <a:pt x="16" y="33"/>
                    </a:moveTo>
                    <a:cubicBezTo>
                      <a:pt x="3" y="20"/>
                      <a:pt x="15" y="34"/>
                      <a:pt x="8" y="21"/>
                    </a:cubicBezTo>
                    <a:cubicBezTo>
                      <a:pt x="6" y="17"/>
                      <a:pt x="0" y="9"/>
                      <a:pt x="0" y="9"/>
                    </a:cubicBezTo>
                    <a:cubicBezTo>
                      <a:pt x="5" y="1"/>
                      <a:pt x="7" y="0"/>
                      <a:pt x="16" y="3"/>
                    </a:cubicBezTo>
                    <a:cubicBezTo>
                      <a:pt x="25" y="16"/>
                      <a:pt x="10" y="16"/>
                      <a:pt x="30" y="23"/>
                    </a:cubicBezTo>
                    <a:cubicBezTo>
                      <a:pt x="29" y="26"/>
                      <a:pt x="30" y="29"/>
                      <a:pt x="28" y="31"/>
                    </a:cubicBezTo>
                    <a:cubicBezTo>
                      <a:pt x="15" y="42"/>
                      <a:pt x="16" y="38"/>
                      <a:pt x="16" y="3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07" name="Freeform 179"/>
              <p:cNvSpPr>
                <a:spLocks/>
              </p:cNvSpPr>
              <p:nvPr userDrawn="1"/>
            </p:nvSpPr>
            <p:spPr bwMode="ltGray">
              <a:xfrm>
                <a:off x="2551" y="940"/>
                <a:ext cx="25" cy="12"/>
              </a:xfrm>
              <a:custGeom>
                <a:avLst/>
                <a:gdLst>
                  <a:gd name="T0" fmla="*/ 15 w 25"/>
                  <a:gd name="T1" fmla="*/ 16 h 16"/>
                  <a:gd name="T2" fmla="*/ 3 w 25"/>
                  <a:gd name="T3" fmla="*/ 8 h 16"/>
                  <a:gd name="T4" fmla="*/ 15 w 25"/>
                  <a:gd name="T5" fmla="*/ 0 h 16"/>
                  <a:gd name="T6" fmla="*/ 15 w 25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16">
                    <a:moveTo>
                      <a:pt x="15" y="16"/>
                    </a:moveTo>
                    <a:cubicBezTo>
                      <a:pt x="10" y="15"/>
                      <a:pt x="0" y="12"/>
                      <a:pt x="3" y="8"/>
                    </a:cubicBezTo>
                    <a:cubicBezTo>
                      <a:pt x="6" y="4"/>
                      <a:pt x="15" y="0"/>
                      <a:pt x="15" y="0"/>
                    </a:cubicBezTo>
                    <a:cubicBezTo>
                      <a:pt x="17" y="3"/>
                      <a:pt x="25" y="16"/>
                      <a:pt x="15" y="1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08" name="Freeform 180"/>
              <p:cNvSpPr>
                <a:spLocks/>
              </p:cNvSpPr>
              <p:nvPr userDrawn="1"/>
            </p:nvSpPr>
            <p:spPr bwMode="ltGray">
              <a:xfrm>
                <a:off x="2443" y="954"/>
                <a:ext cx="65" cy="39"/>
              </a:xfrm>
              <a:custGeom>
                <a:avLst/>
                <a:gdLst>
                  <a:gd name="T0" fmla="*/ 14 w 65"/>
                  <a:gd name="T1" fmla="*/ 24 h 46"/>
                  <a:gd name="T2" fmla="*/ 30 w 65"/>
                  <a:gd name="T3" fmla="*/ 4 h 46"/>
                  <a:gd name="T4" fmla="*/ 42 w 65"/>
                  <a:gd name="T5" fmla="*/ 0 h 46"/>
                  <a:gd name="T6" fmla="*/ 58 w 65"/>
                  <a:gd name="T7" fmla="*/ 12 h 46"/>
                  <a:gd name="T8" fmla="*/ 32 w 65"/>
                  <a:gd name="T9" fmla="*/ 26 h 46"/>
                  <a:gd name="T10" fmla="*/ 12 w 65"/>
                  <a:gd name="T11" fmla="*/ 46 h 46"/>
                  <a:gd name="T12" fmla="*/ 8 w 65"/>
                  <a:gd name="T13" fmla="*/ 20 h 46"/>
                  <a:gd name="T14" fmla="*/ 12 w 65"/>
                  <a:gd name="T15" fmla="*/ 14 h 46"/>
                  <a:gd name="T16" fmla="*/ 14 w 65"/>
                  <a:gd name="T17" fmla="*/ 2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46">
                    <a:moveTo>
                      <a:pt x="14" y="24"/>
                    </a:moveTo>
                    <a:cubicBezTo>
                      <a:pt x="18" y="13"/>
                      <a:pt x="16" y="9"/>
                      <a:pt x="30" y="4"/>
                    </a:cubicBezTo>
                    <a:cubicBezTo>
                      <a:pt x="34" y="3"/>
                      <a:pt x="42" y="0"/>
                      <a:pt x="42" y="0"/>
                    </a:cubicBezTo>
                    <a:cubicBezTo>
                      <a:pt x="50" y="1"/>
                      <a:pt x="65" y="0"/>
                      <a:pt x="58" y="12"/>
                    </a:cubicBezTo>
                    <a:cubicBezTo>
                      <a:pt x="53" y="21"/>
                      <a:pt x="40" y="21"/>
                      <a:pt x="32" y="26"/>
                    </a:cubicBezTo>
                    <a:cubicBezTo>
                      <a:pt x="26" y="35"/>
                      <a:pt x="23" y="42"/>
                      <a:pt x="12" y="46"/>
                    </a:cubicBezTo>
                    <a:cubicBezTo>
                      <a:pt x="0" y="42"/>
                      <a:pt x="5" y="30"/>
                      <a:pt x="8" y="20"/>
                    </a:cubicBezTo>
                    <a:cubicBezTo>
                      <a:pt x="9" y="18"/>
                      <a:pt x="10" y="13"/>
                      <a:pt x="12" y="14"/>
                    </a:cubicBezTo>
                    <a:cubicBezTo>
                      <a:pt x="15" y="16"/>
                      <a:pt x="13" y="21"/>
                      <a:pt x="14" y="2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09" name="Freeform 181"/>
              <p:cNvSpPr>
                <a:spLocks/>
              </p:cNvSpPr>
              <p:nvPr userDrawn="1"/>
            </p:nvSpPr>
            <p:spPr bwMode="ltGray">
              <a:xfrm>
                <a:off x="2375" y="952"/>
                <a:ext cx="68" cy="39"/>
              </a:xfrm>
              <a:custGeom>
                <a:avLst/>
                <a:gdLst>
                  <a:gd name="T0" fmla="*/ 0 w 69"/>
                  <a:gd name="T1" fmla="*/ 31 h 47"/>
                  <a:gd name="T2" fmla="*/ 18 w 69"/>
                  <a:gd name="T3" fmla="*/ 25 h 47"/>
                  <a:gd name="T4" fmla="*/ 52 w 69"/>
                  <a:gd name="T5" fmla="*/ 1 h 47"/>
                  <a:gd name="T6" fmla="*/ 64 w 69"/>
                  <a:gd name="T7" fmla="*/ 3 h 47"/>
                  <a:gd name="T8" fmla="*/ 50 w 69"/>
                  <a:gd name="T9" fmla="*/ 19 h 47"/>
                  <a:gd name="T10" fmla="*/ 28 w 69"/>
                  <a:gd name="T11" fmla="*/ 33 h 47"/>
                  <a:gd name="T12" fmla="*/ 22 w 69"/>
                  <a:gd name="T13" fmla="*/ 47 h 47"/>
                  <a:gd name="T14" fmla="*/ 16 w 69"/>
                  <a:gd name="T15" fmla="*/ 45 h 47"/>
                  <a:gd name="T16" fmla="*/ 12 w 69"/>
                  <a:gd name="T17" fmla="*/ 39 h 47"/>
                  <a:gd name="T18" fmla="*/ 0 w 69"/>
                  <a:gd name="T19" fmla="*/ 35 h 47"/>
                  <a:gd name="T20" fmla="*/ 0 w 69"/>
                  <a:gd name="T21" fmla="*/ 3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47">
                    <a:moveTo>
                      <a:pt x="0" y="31"/>
                    </a:moveTo>
                    <a:cubicBezTo>
                      <a:pt x="7" y="24"/>
                      <a:pt x="9" y="22"/>
                      <a:pt x="18" y="25"/>
                    </a:cubicBezTo>
                    <a:cubicBezTo>
                      <a:pt x="25" y="4"/>
                      <a:pt x="36" y="12"/>
                      <a:pt x="52" y="1"/>
                    </a:cubicBezTo>
                    <a:cubicBezTo>
                      <a:pt x="56" y="2"/>
                      <a:pt x="61" y="0"/>
                      <a:pt x="64" y="3"/>
                    </a:cubicBezTo>
                    <a:cubicBezTo>
                      <a:pt x="69" y="8"/>
                      <a:pt x="50" y="19"/>
                      <a:pt x="50" y="19"/>
                    </a:cubicBezTo>
                    <a:cubicBezTo>
                      <a:pt x="46" y="31"/>
                      <a:pt x="35" y="22"/>
                      <a:pt x="28" y="33"/>
                    </a:cubicBezTo>
                    <a:cubicBezTo>
                      <a:pt x="31" y="41"/>
                      <a:pt x="31" y="44"/>
                      <a:pt x="22" y="47"/>
                    </a:cubicBezTo>
                    <a:cubicBezTo>
                      <a:pt x="20" y="46"/>
                      <a:pt x="18" y="46"/>
                      <a:pt x="16" y="45"/>
                    </a:cubicBezTo>
                    <a:cubicBezTo>
                      <a:pt x="14" y="43"/>
                      <a:pt x="14" y="40"/>
                      <a:pt x="12" y="39"/>
                    </a:cubicBezTo>
                    <a:cubicBezTo>
                      <a:pt x="8" y="37"/>
                      <a:pt x="0" y="35"/>
                      <a:pt x="0" y="35"/>
                    </a:cubicBezTo>
                    <a:cubicBezTo>
                      <a:pt x="2" y="26"/>
                      <a:pt x="3" y="25"/>
                      <a:pt x="0" y="3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0" name="Freeform 182"/>
              <p:cNvSpPr>
                <a:spLocks/>
              </p:cNvSpPr>
              <p:nvPr userDrawn="1"/>
            </p:nvSpPr>
            <p:spPr bwMode="ltGray">
              <a:xfrm>
                <a:off x="2007" y="739"/>
                <a:ext cx="354" cy="228"/>
              </a:xfrm>
              <a:custGeom>
                <a:avLst/>
                <a:gdLst>
                  <a:gd name="T0" fmla="*/ 10 w 355"/>
                  <a:gd name="T1" fmla="*/ 4 h 277"/>
                  <a:gd name="T2" fmla="*/ 36 w 355"/>
                  <a:gd name="T3" fmla="*/ 18 h 277"/>
                  <a:gd name="T4" fmla="*/ 46 w 355"/>
                  <a:gd name="T5" fmla="*/ 30 h 277"/>
                  <a:gd name="T6" fmla="*/ 76 w 355"/>
                  <a:gd name="T7" fmla="*/ 52 h 277"/>
                  <a:gd name="T8" fmla="*/ 92 w 355"/>
                  <a:gd name="T9" fmla="*/ 66 h 277"/>
                  <a:gd name="T10" fmla="*/ 122 w 355"/>
                  <a:gd name="T11" fmla="*/ 98 h 277"/>
                  <a:gd name="T12" fmla="*/ 136 w 355"/>
                  <a:gd name="T13" fmla="*/ 128 h 277"/>
                  <a:gd name="T14" fmla="*/ 148 w 355"/>
                  <a:gd name="T15" fmla="*/ 132 h 277"/>
                  <a:gd name="T16" fmla="*/ 154 w 355"/>
                  <a:gd name="T17" fmla="*/ 150 h 277"/>
                  <a:gd name="T18" fmla="*/ 176 w 355"/>
                  <a:gd name="T19" fmla="*/ 152 h 277"/>
                  <a:gd name="T20" fmla="*/ 170 w 355"/>
                  <a:gd name="T21" fmla="*/ 196 h 277"/>
                  <a:gd name="T22" fmla="*/ 180 w 355"/>
                  <a:gd name="T23" fmla="*/ 224 h 277"/>
                  <a:gd name="T24" fmla="*/ 198 w 355"/>
                  <a:gd name="T25" fmla="*/ 232 h 277"/>
                  <a:gd name="T26" fmla="*/ 216 w 355"/>
                  <a:gd name="T27" fmla="*/ 234 h 277"/>
                  <a:gd name="T28" fmla="*/ 236 w 355"/>
                  <a:gd name="T29" fmla="*/ 242 h 277"/>
                  <a:gd name="T30" fmla="*/ 254 w 355"/>
                  <a:gd name="T31" fmla="*/ 236 h 277"/>
                  <a:gd name="T32" fmla="*/ 272 w 355"/>
                  <a:gd name="T33" fmla="*/ 248 h 277"/>
                  <a:gd name="T34" fmla="*/ 296 w 355"/>
                  <a:gd name="T35" fmla="*/ 256 h 277"/>
                  <a:gd name="T36" fmla="*/ 314 w 355"/>
                  <a:gd name="T37" fmla="*/ 264 h 277"/>
                  <a:gd name="T38" fmla="*/ 352 w 355"/>
                  <a:gd name="T39" fmla="*/ 266 h 277"/>
                  <a:gd name="T40" fmla="*/ 342 w 355"/>
                  <a:gd name="T41" fmla="*/ 274 h 277"/>
                  <a:gd name="T42" fmla="*/ 322 w 355"/>
                  <a:gd name="T43" fmla="*/ 272 h 277"/>
                  <a:gd name="T44" fmla="*/ 300 w 355"/>
                  <a:gd name="T45" fmla="*/ 270 h 277"/>
                  <a:gd name="T46" fmla="*/ 288 w 355"/>
                  <a:gd name="T47" fmla="*/ 266 h 277"/>
                  <a:gd name="T48" fmla="*/ 252 w 355"/>
                  <a:gd name="T49" fmla="*/ 264 h 277"/>
                  <a:gd name="T50" fmla="*/ 234 w 355"/>
                  <a:gd name="T51" fmla="*/ 260 h 277"/>
                  <a:gd name="T52" fmla="*/ 172 w 355"/>
                  <a:gd name="T53" fmla="*/ 242 h 277"/>
                  <a:gd name="T54" fmla="*/ 160 w 355"/>
                  <a:gd name="T55" fmla="*/ 216 h 277"/>
                  <a:gd name="T56" fmla="*/ 126 w 355"/>
                  <a:gd name="T57" fmla="*/ 200 h 277"/>
                  <a:gd name="T58" fmla="*/ 108 w 355"/>
                  <a:gd name="T59" fmla="*/ 186 h 277"/>
                  <a:gd name="T60" fmla="*/ 94 w 355"/>
                  <a:gd name="T61" fmla="*/ 158 h 277"/>
                  <a:gd name="T62" fmla="*/ 68 w 355"/>
                  <a:gd name="T63" fmla="*/ 108 h 277"/>
                  <a:gd name="T64" fmla="*/ 64 w 355"/>
                  <a:gd name="T65" fmla="*/ 102 h 277"/>
                  <a:gd name="T66" fmla="*/ 58 w 355"/>
                  <a:gd name="T67" fmla="*/ 100 h 277"/>
                  <a:gd name="T68" fmla="*/ 54 w 355"/>
                  <a:gd name="T69" fmla="*/ 88 h 277"/>
                  <a:gd name="T70" fmla="*/ 38 w 355"/>
                  <a:gd name="T71" fmla="*/ 58 h 277"/>
                  <a:gd name="T72" fmla="*/ 20 w 355"/>
                  <a:gd name="T73" fmla="*/ 40 h 277"/>
                  <a:gd name="T74" fmla="*/ 4 w 355"/>
                  <a:gd name="T75" fmla="*/ 22 h 277"/>
                  <a:gd name="T76" fmla="*/ 10 w 355"/>
                  <a:gd name="T77" fmla="*/ 2 h 277"/>
                  <a:gd name="T78" fmla="*/ 10 w 355"/>
                  <a:gd name="T79" fmla="*/ 4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5" h="277">
                    <a:moveTo>
                      <a:pt x="10" y="4"/>
                    </a:moveTo>
                    <a:cubicBezTo>
                      <a:pt x="22" y="0"/>
                      <a:pt x="24" y="14"/>
                      <a:pt x="36" y="18"/>
                    </a:cubicBezTo>
                    <a:cubicBezTo>
                      <a:pt x="37" y="19"/>
                      <a:pt x="45" y="29"/>
                      <a:pt x="46" y="30"/>
                    </a:cubicBezTo>
                    <a:cubicBezTo>
                      <a:pt x="56" y="40"/>
                      <a:pt x="67" y="38"/>
                      <a:pt x="76" y="52"/>
                    </a:cubicBezTo>
                    <a:cubicBezTo>
                      <a:pt x="80" y="58"/>
                      <a:pt x="92" y="66"/>
                      <a:pt x="92" y="66"/>
                    </a:cubicBezTo>
                    <a:cubicBezTo>
                      <a:pt x="96" y="79"/>
                      <a:pt x="112" y="88"/>
                      <a:pt x="122" y="98"/>
                    </a:cubicBezTo>
                    <a:cubicBezTo>
                      <a:pt x="124" y="105"/>
                      <a:pt x="130" y="124"/>
                      <a:pt x="136" y="128"/>
                    </a:cubicBezTo>
                    <a:cubicBezTo>
                      <a:pt x="140" y="130"/>
                      <a:pt x="148" y="132"/>
                      <a:pt x="148" y="132"/>
                    </a:cubicBezTo>
                    <a:cubicBezTo>
                      <a:pt x="150" y="138"/>
                      <a:pt x="154" y="150"/>
                      <a:pt x="154" y="150"/>
                    </a:cubicBezTo>
                    <a:cubicBezTo>
                      <a:pt x="161" y="139"/>
                      <a:pt x="168" y="144"/>
                      <a:pt x="176" y="152"/>
                    </a:cubicBezTo>
                    <a:cubicBezTo>
                      <a:pt x="174" y="167"/>
                      <a:pt x="173" y="181"/>
                      <a:pt x="170" y="196"/>
                    </a:cubicBezTo>
                    <a:cubicBezTo>
                      <a:pt x="171" y="202"/>
                      <a:pt x="174" y="220"/>
                      <a:pt x="180" y="224"/>
                    </a:cubicBezTo>
                    <a:cubicBezTo>
                      <a:pt x="185" y="228"/>
                      <a:pt x="193" y="228"/>
                      <a:pt x="198" y="232"/>
                    </a:cubicBezTo>
                    <a:cubicBezTo>
                      <a:pt x="204" y="230"/>
                      <a:pt x="216" y="234"/>
                      <a:pt x="216" y="234"/>
                    </a:cubicBezTo>
                    <a:cubicBezTo>
                      <a:pt x="223" y="241"/>
                      <a:pt x="225" y="245"/>
                      <a:pt x="236" y="242"/>
                    </a:cubicBezTo>
                    <a:cubicBezTo>
                      <a:pt x="242" y="240"/>
                      <a:pt x="254" y="236"/>
                      <a:pt x="254" y="236"/>
                    </a:cubicBezTo>
                    <a:cubicBezTo>
                      <a:pt x="260" y="240"/>
                      <a:pt x="265" y="246"/>
                      <a:pt x="272" y="248"/>
                    </a:cubicBezTo>
                    <a:cubicBezTo>
                      <a:pt x="277" y="250"/>
                      <a:pt x="291" y="252"/>
                      <a:pt x="296" y="256"/>
                    </a:cubicBezTo>
                    <a:cubicBezTo>
                      <a:pt x="301" y="260"/>
                      <a:pt x="314" y="264"/>
                      <a:pt x="314" y="264"/>
                    </a:cubicBezTo>
                    <a:cubicBezTo>
                      <a:pt x="330" y="263"/>
                      <a:pt x="338" y="261"/>
                      <a:pt x="352" y="266"/>
                    </a:cubicBezTo>
                    <a:cubicBezTo>
                      <a:pt x="355" y="275"/>
                      <a:pt x="350" y="277"/>
                      <a:pt x="342" y="274"/>
                    </a:cubicBezTo>
                    <a:cubicBezTo>
                      <a:pt x="336" y="276"/>
                      <a:pt x="322" y="272"/>
                      <a:pt x="322" y="272"/>
                    </a:cubicBezTo>
                    <a:cubicBezTo>
                      <a:pt x="314" y="275"/>
                      <a:pt x="308" y="272"/>
                      <a:pt x="300" y="270"/>
                    </a:cubicBezTo>
                    <a:cubicBezTo>
                      <a:pt x="296" y="269"/>
                      <a:pt x="288" y="266"/>
                      <a:pt x="288" y="266"/>
                    </a:cubicBezTo>
                    <a:cubicBezTo>
                      <a:pt x="276" y="270"/>
                      <a:pt x="264" y="266"/>
                      <a:pt x="252" y="264"/>
                    </a:cubicBezTo>
                    <a:cubicBezTo>
                      <a:pt x="245" y="259"/>
                      <a:pt x="242" y="257"/>
                      <a:pt x="234" y="260"/>
                    </a:cubicBezTo>
                    <a:cubicBezTo>
                      <a:pt x="211" y="252"/>
                      <a:pt x="192" y="256"/>
                      <a:pt x="172" y="242"/>
                    </a:cubicBezTo>
                    <a:cubicBezTo>
                      <a:pt x="165" y="231"/>
                      <a:pt x="176" y="221"/>
                      <a:pt x="160" y="216"/>
                    </a:cubicBezTo>
                    <a:cubicBezTo>
                      <a:pt x="154" y="233"/>
                      <a:pt x="136" y="203"/>
                      <a:pt x="126" y="200"/>
                    </a:cubicBezTo>
                    <a:cubicBezTo>
                      <a:pt x="120" y="196"/>
                      <a:pt x="114" y="190"/>
                      <a:pt x="108" y="186"/>
                    </a:cubicBezTo>
                    <a:cubicBezTo>
                      <a:pt x="104" y="175"/>
                      <a:pt x="104" y="165"/>
                      <a:pt x="94" y="158"/>
                    </a:cubicBezTo>
                    <a:cubicBezTo>
                      <a:pt x="83" y="142"/>
                      <a:pt x="85" y="119"/>
                      <a:pt x="68" y="108"/>
                    </a:cubicBezTo>
                    <a:cubicBezTo>
                      <a:pt x="67" y="106"/>
                      <a:pt x="66" y="104"/>
                      <a:pt x="64" y="102"/>
                    </a:cubicBezTo>
                    <a:cubicBezTo>
                      <a:pt x="62" y="101"/>
                      <a:pt x="59" y="102"/>
                      <a:pt x="58" y="100"/>
                    </a:cubicBezTo>
                    <a:cubicBezTo>
                      <a:pt x="56" y="97"/>
                      <a:pt x="54" y="88"/>
                      <a:pt x="54" y="88"/>
                    </a:cubicBezTo>
                    <a:cubicBezTo>
                      <a:pt x="59" y="73"/>
                      <a:pt x="52" y="61"/>
                      <a:pt x="38" y="58"/>
                    </a:cubicBezTo>
                    <a:cubicBezTo>
                      <a:pt x="32" y="49"/>
                      <a:pt x="31" y="44"/>
                      <a:pt x="20" y="40"/>
                    </a:cubicBezTo>
                    <a:cubicBezTo>
                      <a:pt x="16" y="27"/>
                      <a:pt x="16" y="26"/>
                      <a:pt x="4" y="22"/>
                    </a:cubicBezTo>
                    <a:cubicBezTo>
                      <a:pt x="1" y="13"/>
                      <a:pt x="0" y="5"/>
                      <a:pt x="10" y="2"/>
                    </a:cubicBezTo>
                    <a:cubicBezTo>
                      <a:pt x="18" y="5"/>
                      <a:pt x="18" y="4"/>
                      <a:pt x="10" y="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1" name="Freeform 183"/>
              <p:cNvSpPr>
                <a:spLocks/>
              </p:cNvSpPr>
              <p:nvPr userDrawn="1"/>
            </p:nvSpPr>
            <p:spPr bwMode="ltGray">
              <a:xfrm>
                <a:off x="2222" y="724"/>
                <a:ext cx="157" cy="167"/>
              </a:xfrm>
              <a:custGeom>
                <a:avLst/>
                <a:gdLst>
                  <a:gd name="T0" fmla="*/ 54 w 156"/>
                  <a:gd name="T1" fmla="*/ 66 h 206"/>
                  <a:gd name="T2" fmla="*/ 66 w 156"/>
                  <a:gd name="T3" fmla="*/ 58 h 206"/>
                  <a:gd name="T4" fmla="*/ 68 w 156"/>
                  <a:gd name="T5" fmla="*/ 52 h 206"/>
                  <a:gd name="T6" fmla="*/ 80 w 156"/>
                  <a:gd name="T7" fmla="*/ 44 h 206"/>
                  <a:gd name="T8" fmla="*/ 106 w 156"/>
                  <a:gd name="T9" fmla="*/ 22 h 206"/>
                  <a:gd name="T10" fmla="*/ 112 w 156"/>
                  <a:gd name="T11" fmla="*/ 4 h 206"/>
                  <a:gd name="T12" fmla="*/ 124 w 156"/>
                  <a:gd name="T13" fmla="*/ 0 h 206"/>
                  <a:gd name="T14" fmla="*/ 150 w 156"/>
                  <a:gd name="T15" fmla="*/ 28 h 206"/>
                  <a:gd name="T16" fmla="*/ 146 w 156"/>
                  <a:gd name="T17" fmla="*/ 44 h 206"/>
                  <a:gd name="T18" fmla="*/ 126 w 156"/>
                  <a:gd name="T19" fmla="*/ 64 h 206"/>
                  <a:gd name="T20" fmla="*/ 132 w 156"/>
                  <a:gd name="T21" fmla="*/ 94 h 206"/>
                  <a:gd name="T22" fmla="*/ 142 w 156"/>
                  <a:gd name="T23" fmla="*/ 110 h 206"/>
                  <a:gd name="T24" fmla="*/ 146 w 156"/>
                  <a:gd name="T25" fmla="*/ 128 h 206"/>
                  <a:gd name="T26" fmla="*/ 128 w 156"/>
                  <a:gd name="T27" fmla="*/ 128 h 206"/>
                  <a:gd name="T28" fmla="*/ 116 w 156"/>
                  <a:gd name="T29" fmla="*/ 146 h 206"/>
                  <a:gd name="T30" fmla="*/ 104 w 156"/>
                  <a:gd name="T31" fmla="*/ 156 h 206"/>
                  <a:gd name="T32" fmla="*/ 100 w 156"/>
                  <a:gd name="T33" fmla="*/ 198 h 206"/>
                  <a:gd name="T34" fmla="*/ 88 w 156"/>
                  <a:gd name="T35" fmla="*/ 202 h 206"/>
                  <a:gd name="T36" fmla="*/ 82 w 156"/>
                  <a:gd name="T37" fmla="*/ 206 h 206"/>
                  <a:gd name="T38" fmla="*/ 76 w 156"/>
                  <a:gd name="T39" fmla="*/ 202 h 206"/>
                  <a:gd name="T40" fmla="*/ 72 w 156"/>
                  <a:gd name="T41" fmla="*/ 190 h 206"/>
                  <a:gd name="T42" fmla="*/ 60 w 156"/>
                  <a:gd name="T43" fmla="*/ 186 h 206"/>
                  <a:gd name="T44" fmla="*/ 42 w 156"/>
                  <a:gd name="T45" fmla="*/ 194 h 206"/>
                  <a:gd name="T46" fmla="*/ 28 w 156"/>
                  <a:gd name="T47" fmla="*/ 186 h 206"/>
                  <a:gd name="T48" fmla="*/ 10 w 156"/>
                  <a:gd name="T49" fmla="*/ 148 h 206"/>
                  <a:gd name="T50" fmla="*/ 4 w 156"/>
                  <a:gd name="T51" fmla="*/ 130 h 206"/>
                  <a:gd name="T52" fmla="*/ 0 w 156"/>
                  <a:gd name="T53" fmla="*/ 118 h 206"/>
                  <a:gd name="T54" fmla="*/ 20 w 156"/>
                  <a:gd name="T55" fmla="*/ 96 h 206"/>
                  <a:gd name="T56" fmla="*/ 32 w 156"/>
                  <a:gd name="T57" fmla="*/ 104 h 206"/>
                  <a:gd name="T58" fmla="*/ 34 w 156"/>
                  <a:gd name="T59" fmla="*/ 80 h 206"/>
                  <a:gd name="T60" fmla="*/ 52 w 156"/>
                  <a:gd name="T61" fmla="*/ 70 h 206"/>
                  <a:gd name="T62" fmla="*/ 54 w 156"/>
                  <a:gd name="T63" fmla="*/ 6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6" h="206">
                    <a:moveTo>
                      <a:pt x="54" y="66"/>
                    </a:moveTo>
                    <a:cubicBezTo>
                      <a:pt x="58" y="63"/>
                      <a:pt x="64" y="63"/>
                      <a:pt x="66" y="58"/>
                    </a:cubicBezTo>
                    <a:cubicBezTo>
                      <a:pt x="67" y="56"/>
                      <a:pt x="67" y="53"/>
                      <a:pt x="68" y="52"/>
                    </a:cubicBezTo>
                    <a:cubicBezTo>
                      <a:pt x="71" y="49"/>
                      <a:pt x="80" y="44"/>
                      <a:pt x="80" y="44"/>
                    </a:cubicBezTo>
                    <a:cubicBezTo>
                      <a:pt x="113" y="55"/>
                      <a:pt x="85" y="29"/>
                      <a:pt x="106" y="22"/>
                    </a:cubicBezTo>
                    <a:cubicBezTo>
                      <a:pt x="110" y="17"/>
                      <a:pt x="108" y="9"/>
                      <a:pt x="112" y="4"/>
                    </a:cubicBezTo>
                    <a:cubicBezTo>
                      <a:pt x="115" y="1"/>
                      <a:pt x="124" y="0"/>
                      <a:pt x="124" y="0"/>
                    </a:cubicBezTo>
                    <a:cubicBezTo>
                      <a:pt x="138" y="14"/>
                      <a:pt x="126" y="23"/>
                      <a:pt x="150" y="28"/>
                    </a:cubicBezTo>
                    <a:cubicBezTo>
                      <a:pt x="156" y="36"/>
                      <a:pt x="154" y="39"/>
                      <a:pt x="146" y="44"/>
                    </a:cubicBezTo>
                    <a:cubicBezTo>
                      <a:pt x="141" y="52"/>
                      <a:pt x="135" y="61"/>
                      <a:pt x="126" y="64"/>
                    </a:cubicBezTo>
                    <a:cubicBezTo>
                      <a:pt x="118" y="75"/>
                      <a:pt x="128" y="83"/>
                      <a:pt x="132" y="94"/>
                    </a:cubicBezTo>
                    <a:cubicBezTo>
                      <a:pt x="129" y="103"/>
                      <a:pt x="135" y="105"/>
                      <a:pt x="142" y="110"/>
                    </a:cubicBezTo>
                    <a:cubicBezTo>
                      <a:pt x="145" y="119"/>
                      <a:pt x="141" y="120"/>
                      <a:pt x="146" y="128"/>
                    </a:cubicBezTo>
                    <a:cubicBezTo>
                      <a:pt x="142" y="139"/>
                      <a:pt x="135" y="133"/>
                      <a:pt x="128" y="128"/>
                    </a:cubicBezTo>
                    <a:cubicBezTo>
                      <a:pt x="116" y="132"/>
                      <a:pt x="122" y="136"/>
                      <a:pt x="116" y="146"/>
                    </a:cubicBezTo>
                    <a:cubicBezTo>
                      <a:pt x="113" y="151"/>
                      <a:pt x="108" y="152"/>
                      <a:pt x="104" y="156"/>
                    </a:cubicBezTo>
                    <a:cubicBezTo>
                      <a:pt x="107" y="167"/>
                      <a:pt x="112" y="191"/>
                      <a:pt x="100" y="198"/>
                    </a:cubicBezTo>
                    <a:cubicBezTo>
                      <a:pt x="96" y="200"/>
                      <a:pt x="92" y="200"/>
                      <a:pt x="88" y="202"/>
                    </a:cubicBezTo>
                    <a:cubicBezTo>
                      <a:pt x="86" y="203"/>
                      <a:pt x="84" y="205"/>
                      <a:pt x="82" y="206"/>
                    </a:cubicBezTo>
                    <a:cubicBezTo>
                      <a:pt x="80" y="205"/>
                      <a:pt x="77" y="204"/>
                      <a:pt x="76" y="202"/>
                    </a:cubicBezTo>
                    <a:cubicBezTo>
                      <a:pt x="74" y="198"/>
                      <a:pt x="76" y="191"/>
                      <a:pt x="72" y="190"/>
                    </a:cubicBezTo>
                    <a:cubicBezTo>
                      <a:pt x="68" y="189"/>
                      <a:pt x="60" y="186"/>
                      <a:pt x="60" y="186"/>
                    </a:cubicBezTo>
                    <a:cubicBezTo>
                      <a:pt x="53" y="188"/>
                      <a:pt x="49" y="192"/>
                      <a:pt x="42" y="194"/>
                    </a:cubicBezTo>
                    <a:cubicBezTo>
                      <a:pt x="34" y="189"/>
                      <a:pt x="37" y="183"/>
                      <a:pt x="28" y="186"/>
                    </a:cubicBezTo>
                    <a:cubicBezTo>
                      <a:pt x="12" y="181"/>
                      <a:pt x="19" y="161"/>
                      <a:pt x="10" y="148"/>
                    </a:cubicBezTo>
                    <a:cubicBezTo>
                      <a:pt x="5" y="121"/>
                      <a:pt x="11" y="147"/>
                      <a:pt x="4" y="130"/>
                    </a:cubicBezTo>
                    <a:cubicBezTo>
                      <a:pt x="2" y="126"/>
                      <a:pt x="0" y="118"/>
                      <a:pt x="0" y="118"/>
                    </a:cubicBezTo>
                    <a:cubicBezTo>
                      <a:pt x="2" y="95"/>
                      <a:pt x="0" y="83"/>
                      <a:pt x="20" y="96"/>
                    </a:cubicBezTo>
                    <a:cubicBezTo>
                      <a:pt x="23" y="105"/>
                      <a:pt x="23" y="110"/>
                      <a:pt x="32" y="104"/>
                    </a:cubicBezTo>
                    <a:cubicBezTo>
                      <a:pt x="35" y="95"/>
                      <a:pt x="29" y="88"/>
                      <a:pt x="34" y="80"/>
                    </a:cubicBezTo>
                    <a:cubicBezTo>
                      <a:pt x="36" y="76"/>
                      <a:pt x="48" y="73"/>
                      <a:pt x="52" y="70"/>
                    </a:cubicBezTo>
                    <a:cubicBezTo>
                      <a:pt x="57" y="63"/>
                      <a:pt x="58" y="62"/>
                      <a:pt x="54" y="6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2" name="Freeform 184"/>
              <p:cNvSpPr>
                <a:spLocks/>
              </p:cNvSpPr>
              <p:nvPr userDrawn="1"/>
            </p:nvSpPr>
            <p:spPr bwMode="ltGray">
              <a:xfrm>
                <a:off x="2375" y="800"/>
                <a:ext cx="110" cy="32"/>
              </a:xfrm>
              <a:custGeom>
                <a:avLst/>
                <a:gdLst>
                  <a:gd name="T0" fmla="*/ 4 w 109"/>
                  <a:gd name="T1" fmla="*/ 32 h 38"/>
                  <a:gd name="T2" fmla="*/ 18 w 109"/>
                  <a:gd name="T3" fmla="*/ 10 h 38"/>
                  <a:gd name="T4" fmla="*/ 46 w 109"/>
                  <a:gd name="T5" fmla="*/ 20 h 38"/>
                  <a:gd name="T6" fmla="*/ 72 w 109"/>
                  <a:gd name="T7" fmla="*/ 14 h 38"/>
                  <a:gd name="T8" fmla="*/ 90 w 109"/>
                  <a:gd name="T9" fmla="*/ 0 h 38"/>
                  <a:gd name="T10" fmla="*/ 76 w 109"/>
                  <a:gd name="T11" fmla="*/ 26 h 38"/>
                  <a:gd name="T12" fmla="*/ 60 w 109"/>
                  <a:gd name="T13" fmla="*/ 38 h 38"/>
                  <a:gd name="T14" fmla="*/ 42 w 109"/>
                  <a:gd name="T15" fmla="*/ 32 h 38"/>
                  <a:gd name="T16" fmla="*/ 14 w 109"/>
                  <a:gd name="T17" fmla="*/ 30 h 38"/>
                  <a:gd name="T18" fmla="*/ 4 w 109"/>
                  <a:gd name="T19" fmla="*/ 3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9" h="38">
                    <a:moveTo>
                      <a:pt x="4" y="32"/>
                    </a:moveTo>
                    <a:cubicBezTo>
                      <a:pt x="7" y="22"/>
                      <a:pt x="7" y="14"/>
                      <a:pt x="18" y="10"/>
                    </a:cubicBezTo>
                    <a:cubicBezTo>
                      <a:pt x="28" y="12"/>
                      <a:pt x="37" y="14"/>
                      <a:pt x="46" y="20"/>
                    </a:cubicBezTo>
                    <a:cubicBezTo>
                      <a:pt x="62" y="15"/>
                      <a:pt x="54" y="17"/>
                      <a:pt x="72" y="14"/>
                    </a:cubicBezTo>
                    <a:cubicBezTo>
                      <a:pt x="77" y="9"/>
                      <a:pt x="90" y="0"/>
                      <a:pt x="90" y="0"/>
                    </a:cubicBezTo>
                    <a:cubicBezTo>
                      <a:pt x="109" y="6"/>
                      <a:pt x="85" y="23"/>
                      <a:pt x="76" y="26"/>
                    </a:cubicBezTo>
                    <a:cubicBezTo>
                      <a:pt x="71" y="33"/>
                      <a:pt x="68" y="35"/>
                      <a:pt x="60" y="38"/>
                    </a:cubicBezTo>
                    <a:cubicBezTo>
                      <a:pt x="54" y="36"/>
                      <a:pt x="42" y="32"/>
                      <a:pt x="42" y="32"/>
                    </a:cubicBezTo>
                    <a:cubicBezTo>
                      <a:pt x="33" y="23"/>
                      <a:pt x="26" y="26"/>
                      <a:pt x="14" y="30"/>
                    </a:cubicBezTo>
                    <a:cubicBezTo>
                      <a:pt x="1" y="28"/>
                      <a:pt x="0" y="24"/>
                      <a:pt x="4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3" name="Freeform 185"/>
              <p:cNvSpPr>
                <a:spLocks/>
              </p:cNvSpPr>
              <p:nvPr userDrawn="1"/>
            </p:nvSpPr>
            <p:spPr bwMode="ltGray">
              <a:xfrm>
                <a:off x="2370" y="839"/>
                <a:ext cx="75" cy="84"/>
              </a:xfrm>
              <a:custGeom>
                <a:avLst/>
                <a:gdLst>
                  <a:gd name="T0" fmla="*/ 8 w 76"/>
                  <a:gd name="T1" fmla="*/ 18 h 104"/>
                  <a:gd name="T2" fmla="*/ 18 w 76"/>
                  <a:gd name="T3" fmla="*/ 0 h 104"/>
                  <a:gd name="T4" fmla="*/ 34 w 76"/>
                  <a:gd name="T5" fmla="*/ 18 h 104"/>
                  <a:gd name="T6" fmla="*/ 62 w 76"/>
                  <a:gd name="T7" fmla="*/ 4 h 104"/>
                  <a:gd name="T8" fmla="*/ 46 w 76"/>
                  <a:gd name="T9" fmla="*/ 34 h 104"/>
                  <a:gd name="T10" fmla="*/ 54 w 76"/>
                  <a:gd name="T11" fmla="*/ 48 h 104"/>
                  <a:gd name="T12" fmla="*/ 58 w 76"/>
                  <a:gd name="T13" fmla="*/ 60 h 104"/>
                  <a:gd name="T14" fmla="*/ 46 w 76"/>
                  <a:gd name="T15" fmla="*/ 74 h 104"/>
                  <a:gd name="T16" fmla="*/ 34 w 76"/>
                  <a:gd name="T17" fmla="*/ 60 h 104"/>
                  <a:gd name="T18" fmla="*/ 22 w 76"/>
                  <a:gd name="T19" fmla="*/ 48 h 104"/>
                  <a:gd name="T20" fmla="*/ 28 w 76"/>
                  <a:gd name="T21" fmla="*/ 68 h 104"/>
                  <a:gd name="T22" fmla="*/ 30 w 76"/>
                  <a:gd name="T23" fmla="*/ 74 h 104"/>
                  <a:gd name="T24" fmla="*/ 20 w 76"/>
                  <a:gd name="T25" fmla="*/ 104 h 104"/>
                  <a:gd name="T26" fmla="*/ 12 w 76"/>
                  <a:gd name="T27" fmla="*/ 102 h 104"/>
                  <a:gd name="T28" fmla="*/ 8 w 76"/>
                  <a:gd name="T29" fmla="*/ 90 h 104"/>
                  <a:gd name="T30" fmla="*/ 0 w 76"/>
                  <a:gd name="T31" fmla="*/ 54 h 104"/>
                  <a:gd name="T32" fmla="*/ 2 w 76"/>
                  <a:gd name="T33" fmla="*/ 30 h 104"/>
                  <a:gd name="T34" fmla="*/ 8 w 76"/>
                  <a:gd name="T35" fmla="*/ 1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6" h="104">
                    <a:moveTo>
                      <a:pt x="8" y="18"/>
                    </a:moveTo>
                    <a:cubicBezTo>
                      <a:pt x="10" y="8"/>
                      <a:pt x="9" y="3"/>
                      <a:pt x="18" y="0"/>
                    </a:cubicBezTo>
                    <a:cubicBezTo>
                      <a:pt x="28" y="3"/>
                      <a:pt x="25" y="12"/>
                      <a:pt x="34" y="18"/>
                    </a:cubicBezTo>
                    <a:cubicBezTo>
                      <a:pt x="46" y="16"/>
                      <a:pt x="51" y="8"/>
                      <a:pt x="62" y="4"/>
                    </a:cubicBezTo>
                    <a:cubicBezTo>
                      <a:pt x="76" y="9"/>
                      <a:pt x="56" y="31"/>
                      <a:pt x="46" y="34"/>
                    </a:cubicBezTo>
                    <a:cubicBezTo>
                      <a:pt x="51" y="56"/>
                      <a:pt x="43" y="29"/>
                      <a:pt x="54" y="48"/>
                    </a:cubicBezTo>
                    <a:cubicBezTo>
                      <a:pt x="56" y="52"/>
                      <a:pt x="58" y="60"/>
                      <a:pt x="58" y="60"/>
                    </a:cubicBezTo>
                    <a:cubicBezTo>
                      <a:pt x="55" y="68"/>
                      <a:pt x="54" y="71"/>
                      <a:pt x="46" y="74"/>
                    </a:cubicBezTo>
                    <a:cubicBezTo>
                      <a:pt x="38" y="71"/>
                      <a:pt x="37" y="68"/>
                      <a:pt x="34" y="60"/>
                    </a:cubicBezTo>
                    <a:cubicBezTo>
                      <a:pt x="33" y="50"/>
                      <a:pt x="32" y="33"/>
                      <a:pt x="22" y="48"/>
                    </a:cubicBezTo>
                    <a:cubicBezTo>
                      <a:pt x="25" y="60"/>
                      <a:pt x="23" y="53"/>
                      <a:pt x="28" y="68"/>
                    </a:cubicBezTo>
                    <a:cubicBezTo>
                      <a:pt x="29" y="70"/>
                      <a:pt x="30" y="74"/>
                      <a:pt x="30" y="74"/>
                    </a:cubicBezTo>
                    <a:cubicBezTo>
                      <a:pt x="24" y="84"/>
                      <a:pt x="22" y="93"/>
                      <a:pt x="20" y="104"/>
                    </a:cubicBezTo>
                    <a:cubicBezTo>
                      <a:pt x="17" y="103"/>
                      <a:pt x="14" y="104"/>
                      <a:pt x="12" y="102"/>
                    </a:cubicBezTo>
                    <a:cubicBezTo>
                      <a:pt x="9" y="99"/>
                      <a:pt x="8" y="90"/>
                      <a:pt x="8" y="90"/>
                    </a:cubicBezTo>
                    <a:cubicBezTo>
                      <a:pt x="13" y="75"/>
                      <a:pt x="14" y="64"/>
                      <a:pt x="0" y="54"/>
                    </a:cubicBezTo>
                    <a:cubicBezTo>
                      <a:pt x="1" y="46"/>
                      <a:pt x="1" y="38"/>
                      <a:pt x="2" y="30"/>
                    </a:cubicBezTo>
                    <a:cubicBezTo>
                      <a:pt x="2" y="27"/>
                      <a:pt x="13" y="2"/>
                      <a:pt x="8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4" name="Freeform 186"/>
              <p:cNvSpPr>
                <a:spLocks/>
              </p:cNvSpPr>
              <p:nvPr userDrawn="1"/>
            </p:nvSpPr>
            <p:spPr bwMode="ltGray">
              <a:xfrm>
                <a:off x="2497" y="793"/>
                <a:ext cx="37" cy="49"/>
              </a:xfrm>
              <a:custGeom>
                <a:avLst/>
                <a:gdLst>
                  <a:gd name="T0" fmla="*/ 3 w 37"/>
                  <a:gd name="T1" fmla="*/ 28 h 61"/>
                  <a:gd name="T2" fmla="*/ 13 w 37"/>
                  <a:gd name="T3" fmla="*/ 0 h 61"/>
                  <a:gd name="T4" fmla="*/ 15 w 37"/>
                  <a:gd name="T5" fmla="*/ 28 h 61"/>
                  <a:gd name="T6" fmla="*/ 37 w 37"/>
                  <a:gd name="T7" fmla="*/ 38 h 61"/>
                  <a:gd name="T8" fmla="*/ 19 w 37"/>
                  <a:gd name="T9" fmla="*/ 44 h 61"/>
                  <a:gd name="T10" fmla="*/ 5 w 37"/>
                  <a:gd name="T11" fmla="*/ 58 h 61"/>
                  <a:gd name="T12" fmla="*/ 1 w 37"/>
                  <a:gd name="T13" fmla="*/ 34 h 61"/>
                  <a:gd name="T14" fmla="*/ 3 w 37"/>
                  <a:gd name="T15" fmla="*/ 2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61">
                    <a:moveTo>
                      <a:pt x="3" y="28"/>
                    </a:moveTo>
                    <a:cubicBezTo>
                      <a:pt x="5" y="14"/>
                      <a:pt x="2" y="7"/>
                      <a:pt x="13" y="0"/>
                    </a:cubicBezTo>
                    <a:cubicBezTo>
                      <a:pt x="26" y="9"/>
                      <a:pt x="23" y="17"/>
                      <a:pt x="15" y="28"/>
                    </a:cubicBezTo>
                    <a:cubicBezTo>
                      <a:pt x="25" y="31"/>
                      <a:pt x="33" y="27"/>
                      <a:pt x="37" y="38"/>
                    </a:cubicBezTo>
                    <a:cubicBezTo>
                      <a:pt x="30" y="45"/>
                      <a:pt x="28" y="47"/>
                      <a:pt x="19" y="44"/>
                    </a:cubicBezTo>
                    <a:cubicBezTo>
                      <a:pt x="13" y="54"/>
                      <a:pt x="18" y="61"/>
                      <a:pt x="5" y="58"/>
                    </a:cubicBezTo>
                    <a:cubicBezTo>
                      <a:pt x="0" y="50"/>
                      <a:pt x="3" y="44"/>
                      <a:pt x="1" y="34"/>
                    </a:cubicBezTo>
                    <a:cubicBezTo>
                      <a:pt x="2" y="32"/>
                      <a:pt x="3" y="28"/>
                      <a:pt x="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5" name="Freeform 187"/>
              <p:cNvSpPr>
                <a:spLocks/>
              </p:cNvSpPr>
              <p:nvPr userDrawn="1"/>
            </p:nvSpPr>
            <p:spPr bwMode="ltGray">
              <a:xfrm>
                <a:off x="2506" y="869"/>
                <a:ext cx="47" cy="24"/>
              </a:xfrm>
              <a:custGeom>
                <a:avLst/>
                <a:gdLst>
                  <a:gd name="T0" fmla="*/ 7 w 49"/>
                  <a:gd name="T1" fmla="*/ 0 h 29"/>
                  <a:gd name="T2" fmla="*/ 29 w 49"/>
                  <a:gd name="T3" fmla="*/ 0 h 29"/>
                  <a:gd name="T4" fmla="*/ 49 w 49"/>
                  <a:gd name="T5" fmla="*/ 16 h 29"/>
                  <a:gd name="T6" fmla="*/ 35 w 49"/>
                  <a:gd name="T7" fmla="*/ 14 h 29"/>
                  <a:gd name="T8" fmla="*/ 3 w 49"/>
                  <a:gd name="T9" fmla="*/ 16 h 29"/>
                  <a:gd name="T10" fmla="*/ 7 w 49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29">
                    <a:moveTo>
                      <a:pt x="7" y="0"/>
                    </a:moveTo>
                    <a:cubicBezTo>
                      <a:pt x="15" y="6"/>
                      <a:pt x="19" y="2"/>
                      <a:pt x="29" y="0"/>
                    </a:cubicBezTo>
                    <a:cubicBezTo>
                      <a:pt x="45" y="5"/>
                      <a:pt x="40" y="3"/>
                      <a:pt x="49" y="16"/>
                    </a:cubicBezTo>
                    <a:cubicBezTo>
                      <a:pt x="46" y="29"/>
                      <a:pt x="42" y="21"/>
                      <a:pt x="35" y="14"/>
                    </a:cubicBezTo>
                    <a:cubicBezTo>
                      <a:pt x="26" y="15"/>
                      <a:pt x="12" y="19"/>
                      <a:pt x="3" y="16"/>
                    </a:cubicBezTo>
                    <a:cubicBezTo>
                      <a:pt x="0" y="6"/>
                      <a:pt x="7" y="10"/>
                      <a:pt x="7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6" name="Freeform 188"/>
              <p:cNvSpPr>
                <a:spLocks/>
              </p:cNvSpPr>
              <p:nvPr userDrawn="1"/>
            </p:nvSpPr>
            <p:spPr bwMode="ltGray">
              <a:xfrm>
                <a:off x="2555" y="832"/>
                <a:ext cx="61" cy="42"/>
              </a:xfrm>
              <a:custGeom>
                <a:avLst/>
                <a:gdLst>
                  <a:gd name="T0" fmla="*/ 21 w 61"/>
                  <a:gd name="T1" fmla="*/ 38 h 48"/>
                  <a:gd name="T2" fmla="*/ 15 w 61"/>
                  <a:gd name="T3" fmla="*/ 26 h 48"/>
                  <a:gd name="T4" fmla="*/ 3 w 61"/>
                  <a:gd name="T5" fmla="*/ 22 h 48"/>
                  <a:gd name="T6" fmla="*/ 13 w 61"/>
                  <a:gd name="T7" fmla="*/ 8 h 48"/>
                  <a:gd name="T8" fmla="*/ 25 w 61"/>
                  <a:gd name="T9" fmla="*/ 0 h 48"/>
                  <a:gd name="T10" fmla="*/ 49 w 61"/>
                  <a:gd name="T11" fmla="*/ 10 h 48"/>
                  <a:gd name="T12" fmla="*/ 53 w 61"/>
                  <a:gd name="T13" fmla="*/ 20 h 48"/>
                  <a:gd name="T14" fmla="*/ 61 w 61"/>
                  <a:gd name="T15" fmla="*/ 32 h 48"/>
                  <a:gd name="T16" fmla="*/ 41 w 61"/>
                  <a:gd name="T17" fmla="*/ 38 h 48"/>
                  <a:gd name="T18" fmla="*/ 23 w 61"/>
                  <a:gd name="T19" fmla="*/ 44 h 48"/>
                  <a:gd name="T20" fmla="*/ 21 w 61"/>
                  <a:gd name="T21" fmla="*/ 3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1" h="48">
                    <a:moveTo>
                      <a:pt x="21" y="38"/>
                    </a:moveTo>
                    <a:cubicBezTo>
                      <a:pt x="19" y="34"/>
                      <a:pt x="19" y="29"/>
                      <a:pt x="15" y="26"/>
                    </a:cubicBezTo>
                    <a:cubicBezTo>
                      <a:pt x="12" y="24"/>
                      <a:pt x="3" y="22"/>
                      <a:pt x="3" y="22"/>
                    </a:cubicBezTo>
                    <a:cubicBezTo>
                      <a:pt x="0" y="12"/>
                      <a:pt x="5" y="12"/>
                      <a:pt x="13" y="8"/>
                    </a:cubicBezTo>
                    <a:cubicBezTo>
                      <a:pt x="17" y="6"/>
                      <a:pt x="25" y="0"/>
                      <a:pt x="25" y="0"/>
                    </a:cubicBezTo>
                    <a:cubicBezTo>
                      <a:pt x="37" y="2"/>
                      <a:pt x="41" y="2"/>
                      <a:pt x="49" y="10"/>
                    </a:cubicBezTo>
                    <a:cubicBezTo>
                      <a:pt x="45" y="21"/>
                      <a:pt x="46" y="12"/>
                      <a:pt x="53" y="20"/>
                    </a:cubicBezTo>
                    <a:cubicBezTo>
                      <a:pt x="56" y="24"/>
                      <a:pt x="61" y="32"/>
                      <a:pt x="61" y="32"/>
                    </a:cubicBezTo>
                    <a:cubicBezTo>
                      <a:pt x="56" y="47"/>
                      <a:pt x="53" y="42"/>
                      <a:pt x="41" y="38"/>
                    </a:cubicBezTo>
                    <a:cubicBezTo>
                      <a:pt x="27" y="47"/>
                      <a:pt x="34" y="48"/>
                      <a:pt x="23" y="44"/>
                    </a:cubicBezTo>
                    <a:cubicBezTo>
                      <a:pt x="22" y="42"/>
                      <a:pt x="21" y="38"/>
                      <a:pt x="21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7" name="Freeform 189"/>
              <p:cNvSpPr>
                <a:spLocks/>
              </p:cNvSpPr>
              <p:nvPr userDrawn="1"/>
            </p:nvSpPr>
            <p:spPr bwMode="ltGray">
              <a:xfrm>
                <a:off x="2572" y="852"/>
                <a:ext cx="286" cy="149"/>
              </a:xfrm>
              <a:custGeom>
                <a:avLst/>
                <a:gdLst>
                  <a:gd name="T0" fmla="*/ 46 w 286"/>
                  <a:gd name="T1" fmla="*/ 28 h 182"/>
                  <a:gd name="T2" fmla="*/ 36 w 286"/>
                  <a:gd name="T3" fmla="*/ 14 h 182"/>
                  <a:gd name="T4" fmla="*/ 26 w 286"/>
                  <a:gd name="T5" fmla="*/ 30 h 182"/>
                  <a:gd name="T6" fmla="*/ 0 w 286"/>
                  <a:gd name="T7" fmla="*/ 24 h 182"/>
                  <a:gd name="T8" fmla="*/ 10 w 286"/>
                  <a:gd name="T9" fmla="*/ 42 h 182"/>
                  <a:gd name="T10" fmla="*/ 16 w 286"/>
                  <a:gd name="T11" fmla="*/ 62 h 182"/>
                  <a:gd name="T12" fmla="*/ 24 w 286"/>
                  <a:gd name="T13" fmla="*/ 48 h 182"/>
                  <a:gd name="T14" fmla="*/ 30 w 286"/>
                  <a:gd name="T15" fmla="*/ 44 h 182"/>
                  <a:gd name="T16" fmla="*/ 48 w 286"/>
                  <a:gd name="T17" fmla="*/ 56 h 182"/>
                  <a:gd name="T18" fmla="*/ 70 w 286"/>
                  <a:gd name="T19" fmla="*/ 62 h 182"/>
                  <a:gd name="T20" fmla="*/ 88 w 286"/>
                  <a:gd name="T21" fmla="*/ 72 h 182"/>
                  <a:gd name="T22" fmla="*/ 106 w 286"/>
                  <a:gd name="T23" fmla="*/ 102 h 182"/>
                  <a:gd name="T24" fmla="*/ 104 w 286"/>
                  <a:gd name="T25" fmla="*/ 122 h 182"/>
                  <a:gd name="T26" fmla="*/ 98 w 286"/>
                  <a:gd name="T27" fmla="*/ 134 h 182"/>
                  <a:gd name="T28" fmla="*/ 122 w 286"/>
                  <a:gd name="T29" fmla="*/ 128 h 182"/>
                  <a:gd name="T30" fmla="*/ 140 w 286"/>
                  <a:gd name="T31" fmla="*/ 140 h 182"/>
                  <a:gd name="T32" fmla="*/ 168 w 286"/>
                  <a:gd name="T33" fmla="*/ 148 h 182"/>
                  <a:gd name="T34" fmla="*/ 174 w 286"/>
                  <a:gd name="T35" fmla="*/ 146 h 182"/>
                  <a:gd name="T36" fmla="*/ 168 w 286"/>
                  <a:gd name="T37" fmla="*/ 134 h 182"/>
                  <a:gd name="T38" fmla="*/ 178 w 286"/>
                  <a:gd name="T39" fmla="*/ 136 h 182"/>
                  <a:gd name="T40" fmla="*/ 186 w 286"/>
                  <a:gd name="T41" fmla="*/ 118 h 182"/>
                  <a:gd name="T42" fmla="*/ 202 w 286"/>
                  <a:gd name="T43" fmla="*/ 122 h 182"/>
                  <a:gd name="T44" fmla="*/ 214 w 286"/>
                  <a:gd name="T45" fmla="*/ 130 h 182"/>
                  <a:gd name="T46" fmla="*/ 244 w 286"/>
                  <a:gd name="T47" fmla="*/ 168 h 182"/>
                  <a:gd name="T48" fmla="*/ 262 w 286"/>
                  <a:gd name="T49" fmla="*/ 178 h 182"/>
                  <a:gd name="T50" fmla="*/ 284 w 286"/>
                  <a:gd name="T51" fmla="*/ 170 h 182"/>
                  <a:gd name="T52" fmla="*/ 268 w 286"/>
                  <a:gd name="T53" fmla="*/ 160 h 182"/>
                  <a:gd name="T54" fmla="*/ 256 w 286"/>
                  <a:gd name="T55" fmla="*/ 138 h 182"/>
                  <a:gd name="T56" fmla="*/ 250 w 286"/>
                  <a:gd name="T57" fmla="*/ 132 h 182"/>
                  <a:gd name="T58" fmla="*/ 248 w 286"/>
                  <a:gd name="T59" fmla="*/ 122 h 182"/>
                  <a:gd name="T60" fmla="*/ 236 w 286"/>
                  <a:gd name="T61" fmla="*/ 116 h 182"/>
                  <a:gd name="T62" fmla="*/ 240 w 286"/>
                  <a:gd name="T63" fmla="*/ 96 h 182"/>
                  <a:gd name="T64" fmla="*/ 220 w 286"/>
                  <a:gd name="T65" fmla="*/ 86 h 182"/>
                  <a:gd name="T66" fmla="*/ 210 w 286"/>
                  <a:gd name="T67" fmla="*/ 70 h 182"/>
                  <a:gd name="T68" fmla="*/ 190 w 286"/>
                  <a:gd name="T69" fmla="*/ 54 h 182"/>
                  <a:gd name="T70" fmla="*/ 168 w 286"/>
                  <a:gd name="T71" fmla="*/ 38 h 182"/>
                  <a:gd name="T72" fmla="*/ 156 w 286"/>
                  <a:gd name="T73" fmla="*/ 34 h 182"/>
                  <a:gd name="T74" fmla="*/ 120 w 286"/>
                  <a:gd name="T75" fmla="*/ 16 h 182"/>
                  <a:gd name="T76" fmla="*/ 102 w 286"/>
                  <a:gd name="T77" fmla="*/ 4 h 182"/>
                  <a:gd name="T78" fmla="*/ 96 w 286"/>
                  <a:gd name="T79" fmla="*/ 0 h 182"/>
                  <a:gd name="T80" fmla="*/ 70 w 286"/>
                  <a:gd name="T81" fmla="*/ 10 h 182"/>
                  <a:gd name="T82" fmla="*/ 56 w 286"/>
                  <a:gd name="T83" fmla="*/ 32 h 182"/>
                  <a:gd name="T84" fmla="*/ 46 w 286"/>
                  <a:gd name="T85" fmla="*/ 28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86" h="182">
                    <a:moveTo>
                      <a:pt x="46" y="28"/>
                    </a:moveTo>
                    <a:cubicBezTo>
                      <a:pt x="41" y="14"/>
                      <a:pt x="46" y="17"/>
                      <a:pt x="36" y="14"/>
                    </a:cubicBezTo>
                    <a:cubicBezTo>
                      <a:pt x="31" y="17"/>
                      <a:pt x="26" y="30"/>
                      <a:pt x="26" y="30"/>
                    </a:cubicBezTo>
                    <a:cubicBezTo>
                      <a:pt x="12" y="25"/>
                      <a:pt x="19" y="21"/>
                      <a:pt x="0" y="24"/>
                    </a:cubicBezTo>
                    <a:cubicBezTo>
                      <a:pt x="2" y="33"/>
                      <a:pt x="2" y="37"/>
                      <a:pt x="10" y="42"/>
                    </a:cubicBezTo>
                    <a:cubicBezTo>
                      <a:pt x="12" y="49"/>
                      <a:pt x="14" y="55"/>
                      <a:pt x="16" y="62"/>
                    </a:cubicBezTo>
                    <a:cubicBezTo>
                      <a:pt x="24" y="59"/>
                      <a:pt x="27" y="57"/>
                      <a:pt x="24" y="48"/>
                    </a:cubicBezTo>
                    <a:cubicBezTo>
                      <a:pt x="26" y="47"/>
                      <a:pt x="28" y="43"/>
                      <a:pt x="30" y="44"/>
                    </a:cubicBezTo>
                    <a:cubicBezTo>
                      <a:pt x="48" y="48"/>
                      <a:pt x="36" y="52"/>
                      <a:pt x="48" y="56"/>
                    </a:cubicBezTo>
                    <a:cubicBezTo>
                      <a:pt x="74" y="65"/>
                      <a:pt x="47" y="56"/>
                      <a:pt x="70" y="62"/>
                    </a:cubicBezTo>
                    <a:cubicBezTo>
                      <a:pt x="77" y="64"/>
                      <a:pt x="88" y="72"/>
                      <a:pt x="88" y="72"/>
                    </a:cubicBezTo>
                    <a:cubicBezTo>
                      <a:pt x="96" y="84"/>
                      <a:pt x="102" y="87"/>
                      <a:pt x="106" y="102"/>
                    </a:cubicBezTo>
                    <a:cubicBezTo>
                      <a:pt x="105" y="109"/>
                      <a:pt x="106" y="115"/>
                      <a:pt x="104" y="122"/>
                    </a:cubicBezTo>
                    <a:cubicBezTo>
                      <a:pt x="103" y="126"/>
                      <a:pt x="94" y="132"/>
                      <a:pt x="98" y="134"/>
                    </a:cubicBezTo>
                    <a:cubicBezTo>
                      <a:pt x="106" y="137"/>
                      <a:pt x="122" y="128"/>
                      <a:pt x="122" y="128"/>
                    </a:cubicBezTo>
                    <a:cubicBezTo>
                      <a:pt x="130" y="131"/>
                      <a:pt x="133" y="135"/>
                      <a:pt x="140" y="140"/>
                    </a:cubicBezTo>
                    <a:cubicBezTo>
                      <a:pt x="148" y="145"/>
                      <a:pt x="159" y="145"/>
                      <a:pt x="168" y="148"/>
                    </a:cubicBezTo>
                    <a:cubicBezTo>
                      <a:pt x="170" y="147"/>
                      <a:pt x="173" y="148"/>
                      <a:pt x="174" y="146"/>
                    </a:cubicBezTo>
                    <a:cubicBezTo>
                      <a:pt x="176" y="142"/>
                      <a:pt x="164" y="136"/>
                      <a:pt x="168" y="134"/>
                    </a:cubicBezTo>
                    <a:cubicBezTo>
                      <a:pt x="171" y="132"/>
                      <a:pt x="175" y="135"/>
                      <a:pt x="178" y="136"/>
                    </a:cubicBezTo>
                    <a:cubicBezTo>
                      <a:pt x="182" y="131"/>
                      <a:pt x="186" y="118"/>
                      <a:pt x="186" y="118"/>
                    </a:cubicBezTo>
                    <a:cubicBezTo>
                      <a:pt x="189" y="119"/>
                      <a:pt x="199" y="120"/>
                      <a:pt x="202" y="122"/>
                    </a:cubicBezTo>
                    <a:cubicBezTo>
                      <a:pt x="206" y="124"/>
                      <a:pt x="214" y="130"/>
                      <a:pt x="214" y="130"/>
                    </a:cubicBezTo>
                    <a:cubicBezTo>
                      <a:pt x="224" y="145"/>
                      <a:pt x="228" y="158"/>
                      <a:pt x="244" y="168"/>
                    </a:cubicBezTo>
                    <a:cubicBezTo>
                      <a:pt x="250" y="172"/>
                      <a:pt x="262" y="178"/>
                      <a:pt x="262" y="178"/>
                    </a:cubicBezTo>
                    <a:cubicBezTo>
                      <a:pt x="265" y="178"/>
                      <a:pt x="286" y="182"/>
                      <a:pt x="284" y="170"/>
                    </a:cubicBezTo>
                    <a:cubicBezTo>
                      <a:pt x="283" y="164"/>
                      <a:pt x="268" y="160"/>
                      <a:pt x="268" y="160"/>
                    </a:cubicBezTo>
                    <a:cubicBezTo>
                      <a:pt x="261" y="150"/>
                      <a:pt x="270" y="143"/>
                      <a:pt x="256" y="138"/>
                    </a:cubicBezTo>
                    <a:cubicBezTo>
                      <a:pt x="254" y="136"/>
                      <a:pt x="251" y="135"/>
                      <a:pt x="250" y="132"/>
                    </a:cubicBezTo>
                    <a:cubicBezTo>
                      <a:pt x="248" y="129"/>
                      <a:pt x="250" y="125"/>
                      <a:pt x="248" y="122"/>
                    </a:cubicBezTo>
                    <a:cubicBezTo>
                      <a:pt x="246" y="118"/>
                      <a:pt x="240" y="118"/>
                      <a:pt x="236" y="116"/>
                    </a:cubicBezTo>
                    <a:cubicBezTo>
                      <a:pt x="230" y="107"/>
                      <a:pt x="227" y="100"/>
                      <a:pt x="240" y="96"/>
                    </a:cubicBezTo>
                    <a:cubicBezTo>
                      <a:pt x="236" y="83"/>
                      <a:pt x="236" y="84"/>
                      <a:pt x="220" y="86"/>
                    </a:cubicBezTo>
                    <a:cubicBezTo>
                      <a:pt x="209" y="82"/>
                      <a:pt x="208" y="82"/>
                      <a:pt x="210" y="70"/>
                    </a:cubicBezTo>
                    <a:cubicBezTo>
                      <a:pt x="207" y="60"/>
                      <a:pt x="199" y="57"/>
                      <a:pt x="190" y="54"/>
                    </a:cubicBezTo>
                    <a:cubicBezTo>
                      <a:pt x="181" y="45"/>
                      <a:pt x="181" y="42"/>
                      <a:pt x="168" y="38"/>
                    </a:cubicBezTo>
                    <a:cubicBezTo>
                      <a:pt x="164" y="37"/>
                      <a:pt x="156" y="34"/>
                      <a:pt x="156" y="34"/>
                    </a:cubicBezTo>
                    <a:cubicBezTo>
                      <a:pt x="146" y="24"/>
                      <a:pt x="134" y="21"/>
                      <a:pt x="120" y="16"/>
                    </a:cubicBezTo>
                    <a:cubicBezTo>
                      <a:pt x="113" y="14"/>
                      <a:pt x="108" y="8"/>
                      <a:pt x="102" y="4"/>
                    </a:cubicBezTo>
                    <a:cubicBezTo>
                      <a:pt x="100" y="3"/>
                      <a:pt x="96" y="0"/>
                      <a:pt x="96" y="0"/>
                    </a:cubicBezTo>
                    <a:cubicBezTo>
                      <a:pt x="83" y="2"/>
                      <a:pt x="79" y="1"/>
                      <a:pt x="70" y="10"/>
                    </a:cubicBezTo>
                    <a:cubicBezTo>
                      <a:pt x="67" y="19"/>
                      <a:pt x="63" y="27"/>
                      <a:pt x="56" y="32"/>
                    </a:cubicBezTo>
                    <a:cubicBezTo>
                      <a:pt x="49" y="30"/>
                      <a:pt x="52" y="31"/>
                      <a:pt x="46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8" name="Freeform 190"/>
              <p:cNvSpPr>
                <a:spLocks/>
              </p:cNvSpPr>
              <p:nvPr userDrawn="1"/>
            </p:nvSpPr>
            <p:spPr bwMode="ltGray">
              <a:xfrm>
                <a:off x="2820" y="866"/>
                <a:ext cx="78" cy="64"/>
              </a:xfrm>
              <a:custGeom>
                <a:avLst/>
                <a:gdLst>
                  <a:gd name="T0" fmla="*/ 1 w 78"/>
                  <a:gd name="T1" fmla="*/ 58 h 78"/>
                  <a:gd name="T2" fmla="*/ 27 w 78"/>
                  <a:gd name="T3" fmla="*/ 60 h 78"/>
                  <a:gd name="T4" fmla="*/ 45 w 78"/>
                  <a:gd name="T5" fmla="*/ 48 h 78"/>
                  <a:gd name="T6" fmla="*/ 57 w 78"/>
                  <a:gd name="T7" fmla="*/ 30 h 78"/>
                  <a:gd name="T8" fmla="*/ 43 w 78"/>
                  <a:gd name="T9" fmla="*/ 14 h 78"/>
                  <a:gd name="T10" fmla="*/ 43 w 78"/>
                  <a:gd name="T11" fmla="*/ 4 h 78"/>
                  <a:gd name="T12" fmla="*/ 71 w 78"/>
                  <a:gd name="T13" fmla="*/ 26 h 78"/>
                  <a:gd name="T14" fmla="*/ 67 w 78"/>
                  <a:gd name="T15" fmla="*/ 54 h 78"/>
                  <a:gd name="T16" fmla="*/ 33 w 78"/>
                  <a:gd name="T17" fmla="*/ 78 h 78"/>
                  <a:gd name="T18" fmla="*/ 9 w 78"/>
                  <a:gd name="T19" fmla="*/ 66 h 78"/>
                  <a:gd name="T20" fmla="*/ 3 w 78"/>
                  <a:gd name="T21" fmla="*/ 62 h 78"/>
                  <a:gd name="T22" fmla="*/ 1 w 78"/>
                  <a:gd name="T23" fmla="*/ 5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" h="78">
                    <a:moveTo>
                      <a:pt x="1" y="58"/>
                    </a:moveTo>
                    <a:cubicBezTo>
                      <a:pt x="6" y="44"/>
                      <a:pt x="18" y="57"/>
                      <a:pt x="27" y="60"/>
                    </a:cubicBezTo>
                    <a:cubicBezTo>
                      <a:pt x="35" y="57"/>
                      <a:pt x="38" y="52"/>
                      <a:pt x="45" y="48"/>
                    </a:cubicBezTo>
                    <a:cubicBezTo>
                      <a:pt x="48" y="40"/>
                      <a:pt x="51" y="36"/>
                      <a:pt x="57" y="30"/>
                    </a:cubicBezTo>
                    <a:cubicBezTo>
                      <a:pt x="55" y="23"/>
                      <a:pt x="43" y="14"/>
                      <a:pt x="43" y="14"/>
                    </a:cubicBezTo>
                    <a:cubicBezTo>
                      <a:pt x="33" y="0"/>
                      <a:pt x="30" y="1"/>
                      <a:pt x="43" y="4"/>
                    </a:cubicBezTo>
                    <a:cubicBezTo>
                      <a:pt x="54" y="11"/>
                      <a:pt x="58" y="22"/>
                      <a:pt x="71" y="26"/>
                    </a:cubicBezTo>
                    <a:cubicBezTo>
                      <a:pt x="78" y="37"/>
                      <a:pt x="78" y="46"/>
                      <a:pt x="67" y="54"/>
                    </a:cubicBezTo>
                    <a:cubicBezTo>
                      <a:pt x="51" y="49"/>
                      <a:pt x="53" y="71"/>
                      <a:pt x="33" y="78"/>
                    </a:cubicBezTo>
                    <a:cubicBezTo>
                      <a:pt x="16" y="72"/>
                      <a:pt x="25" y="76"/>
                      <a:pt x="9" y="66"/>
                    </a:cubicBezTo>
                    <a:cubicBezTo>
                      <a:pt x="7" y="65"/>
                      <a:pt x="3" y="62"/>
                      <a:pt x="3" y="62"/>
                    </a:cubicBezTo>
                    <a:cubicBezTo>
                      <a:pt x="0" y="54"/>
                      <a:pt x="13" y="42"/>
                      <a:pt x="1" y="5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9" name="Freeform 191"/>
              <p:cNvSpPr>
                <a:spLocks/>
              </p:cNvSpPr>
              <p:nvPr userDrawn="1"/>
            </p:nvSpPr>
            <p:spPr bwMode="ltGray">
              <a:xfrm>
                <a:off x="2984" y="732"/>
                <a:ext cx="19" cy="14"/>
              </a:xfrm>
              <a:custGeom>
                <a:avLst/>
                <a:gdLst>
                  <a:gd name="T0" fmla="*/ 3 w 17"/>
                  <a:gd name="T1" fmla="*/ 4 h 18"/>
                  <a:gd name="T2" fmla="*/ 3 w 17"/>
                  <a:gd name="T3" fmla="*/ 14 h 18"/>
                  <a:gd name="T4" fmla="*/ 3 w 17"/>
                  <a:gd name="T5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8">
                    <a:moveTo>
                      <a:pt x="3" y="4"/>
                    </a:moveTo>
                    <a:cubicBezTo>
                      <a:pt x="17" y="7"/>
                      <a:pt x="16" y="18"/>
                      <a:pt x="3" y="14"/>
                    </a:cubicBezTo>
                    <a:cubicBezTo>
                      <a:pt x="0" y="6"/>
                      <a:pt x="7" y="0"/>
                      <a:pt x="3" y="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0" name="Freeform 192"/>
              <p:cNvSpPr>
                <a:spLocks/>
              </p:cNvSpPr>
              <p:nvPr userDrawn="1"/>
            </p:nvSpPr>
            <p:spPr bwMode="ltGray">
              <a:xfrm>
                <a:off x="3083" y="830"/>
                <a:ext cx="26" cy="19"/>
              </a:xfrm>
              <a:custGeom>
                <a:avLst/>
                <a:gdLst>
                  <a:gd name="T0" fmla="*/ 8 w 26"/>
                  <a:gd name="T1" fmla="*/ 14 h 22"/>
                  <a:gd name="T2" fmla="*/ 14 w 26"/>
                  <a:gd name="T3" fmla="*/ 0 h 22"/>
                  <a:gd name="T4" fmla="*/ 14 w 26"/>
                  <a:gd name="T5" fmla="*/ 22 h 22"/>
                  <a:gd name="T6" fmla="*/ 8 w 26"/>
                  <a:gd name="T7" fmla="*/ 1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2">
                    <a:moveTo>
                      <a:pt x="8" y="14"/>
                    </a:moveTo>
                    <a:cubicBezTo>
                      <a:pt x="5" y="6"/>
                      <a:pt x="5" y="3"/>
                      <a:pt x="14" y="0"/>
                    </a:cubicBezTo>
                    <a:cubicBezTo>
                      <a:pt x="26" y="4"/>
                      <a:pt x="23" y="16"/>
                      <a:pt x="14" y="22"/>
                    </a:cubicBezTo>
                    <a:cubicBezTo>
                      <a:pt x="0" y="17"/>
                      <a:pt x="13" y="3"/>
                      <a:pt x="8" y="1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1" name="Freeform 193"/>
              <p:cNvSpPr>
                <a:spLocks/>
              </p:cNvSpPr>
              <p:nvPr userDrawn="1"/>
            </p:nvSpPr>
            <p:spPr bwMode="ltGray">
              <a:xfrm>
                <a:off x="2766" y="610"/>
                <a:ext cx="19" cy="12"/>
              </a:xfrm>
              <a:custGeom>
                <a:avLst/>
                <a:gdLst>
                  <a:gd name="T0" fmla="*/ 7 w 20"/>
                  <a:gd name="T1" fmla="*/ 12 h 15"/>
                  <a:gd name="T2" fmla="*/ 17 w 20"/>
                  <a:gd name="T3" fmla="*/ 2 h 15"/>
                  <a:gd name="T4" fmla="*/ 9 w 20"/>
                  <a:gd name="T5" fmla="*/ 12 h 15"/>
                  <a:gd name="T6" fmla="*/ 7 w 20"/>
                  <a:gd name="T7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5">
                    <a:moveTo>
                      <a:pt x="7" y="12"/>
                    </a:moveTo>
                    <a:cubicBezTo>
                      <a:pt x="0" y="1"/>
                      <a:pt x="6" y="0"/>
                      <a:pt x="17" y="2"/>
                    </a:cubicBezTo>
                    <a:cubicBezTo>
                      <a:pt x="20" y="10"/>
                      <a:pt x="18" y="15"/>
                      <a:pt x="9" y="12"/>
                    </a:cubicBezTo>
                    <a:cubicBezTo>
                      <a:pt x="4" y="4"/>
                      <a:pt x="4" y="4"/>
                      <a:pt x="7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2" name="Freeform 194"/>
              <p:cNvSpPr>
                <a:spLocks/>
              </p:cNvSpPr>
              <p:nvPr userDrawn="1"/>
            </p:nvSpPr>
            <p:spPr bwMode="ltGray">
              <a:xfrm>
                <a:off x="2600" y="712"/>
                <a:ext cx="19" cy="12"/>
              </a:xfrm>
              <a:custGeom>
                <a:avLst/>
                <a:gdLst>
                  <a:gd name="T0" fmla="*/ 7 w 20"/>
                  <a:gd name="T1" fmla="*/ 12 h 15"/>
                  <a:gd name="T2" fmla="*/ 15 w 20"/>
                  <a:gd name="T3" fmla="*/ 2 h 15"/>
                  <a:gd name="T4" fmla="*/ 15 w 20"/>
                  <a:gd name="T5" fmla="*/ 14 h 15"/>
                  <a:gd name="T6" fmla="*/ 7 w 20"/>
                  <a:gd name="T7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5">
                    <a:moveTo>
                      <a:pt x="7" y="12"/>
                    </a:moveTo>
                    <a:cubicBezTo>
                      <a:pt x="0" y="2"/>
                      <a:pt x="3" y="0"/>
                      <a:pt x="15" y="2"/>
                    </a:cubicBezTo>
                    <a:cubicBezTo>
                      <a:pt x="16" y="4"/>
                      <a:pt x="20" y="12"/>
                      <a:pt x="15" y="14"/>
                    </a:cubicBezTo>
                    <a:cubicBezTo>
                      <a:pt x="12" y="15"/>
                      <a:pt x="7" y="12"/>
                      <a:pt x="7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3" name="Freeform 195"/>
              <p:cNvSpPr>
                <a:spLocks/>
              </p:cNvSpPr>
              <p:nvPr userDrawn="1"/>
            </p:nvSpPr>
            <p:spPr bwMode="ltGray">
              <a:xfrm>
                <a:off x="2417" y="680"/>
                <a:ext cx="80" cy="66"/>
              </a:xfrm>
              <a:custGeom>
                <a:avLst/>
                <a:gdLst>
                  <a:gd name="T0" fmla="*/ 0 w 80"/>
                  <a:gd name="T1" fmla="*/ 50 h 80"/>
                  <a:gd name="T2" fmla="*/ 14 w 80"/>
                  <a:gd name="T3" fmla="*/ 24 h 80"/>
                  <a:gd name="T4" fmla="*/ 26 w 80"/>
                  <a:gd name="T5" fmla="*/ 20 h 80"/>
                  <a:gd name="T6" fmla="*/ 48 w 80"/>
                  <a:gd name="T7" fmla="*/ 18 h 80"/>
                  <a:gd name="T8" fmla="*/ 58 w 80"/>
                  <a:gd name="T9" fmla="*/ 0 h 80"/>
                  <a:gd name="T10" fmla="*/ 80 w 80"/>
                  <a:gd name="T11" fmla="*/ 40 h 80"/>
                  <a:gd name="T12" fmla="*/ 70 w 80"/>
                  <a:gd name="T13" fmla="*/ 56 h 80"/>
                  <a:gd name="T14" fmla="*/ 54 w 80"/>
                  <a:gd name="T15" fmla="*/ 62 h 80"/>
                  <a:gd name="T16" fmla="*/ 48 w 80"/>
                  <a:gd name="T17" fmla="*/ 80 h 80"/>
                  <a:gd name="T18" fmla="*/ 32 w 80"/>
                  <a:gd name="T19" fmla="*/ 68 h 80"/>
                  <a:gd name="T20" fmla="*/ 38 w 80"/>
                  <a:gd name="T21" fmla="*/ 52 h 80"/>
                  <a:gd name="T22" fmla="*/ 30 w 80"/>
                  <a:gd name="T23" fmla="*/ 28 h 80"/>
                  <a:gd name="T24" fmla="*/ 20 w 80"/>
                  <a:gd name="T25" fmla="*/ 48 h 80"/>
                  <a:gd name="T26" fmla="*/ 8 w 80"/>
                  <a:gd name="T27" fmla="*/ 56 h 80"/>
                  <a:gd name="T28" fmla="*/ 0 w 80"/>
                  <a:gd name="T29" fmla="*/ 5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0" h="80">
                    <a:moveTo>
                      <a:pt x="0" y="50"/>
                    </a:moveTo>
                    <a:cubicBezTo>
                      <a:pt x="1" y="47"/>
                      <a:pt x="12" y="25"/>
                      <a:pt x="14" y="24"/>
                    </a:cubicBezTo>
                    <a:cubicBezTo>
                      <a:pt x="17" y="22"/>
                      <a:pt x="26" y="20"/>
                      <a:pt x="26" y="20"/>
                    </a:cubicBezTo>
                    <a:cubicBezTo>
                      <a:pt x="34" y="23"/>
                      <a:pt x="40" y="21"/>
                      <a:pt x="48" y="18"/>
                    </a:cubicBezTo>
                    <a:cubicBezTo>
                      <a:pt x="52" y="12"/>
                      <a:pt x="54" y="6"/>
                      <a:pt x="58" y="0"/>
                    </a:cubicBezTo>
                    <a:cubicBezTo>
                      <a:pt x="70" y="4"/>
                      <a:pt x="76" y="28"/>
                      <a:pt x="80" y="40"/>
                    </a:cubicBezTo>
                    <a:cubicBezTo>
                      <a:pt x="75" y="54"/>
                      <a:pt x="80" y="50"/>
                      <a:pt x="70" y="56"/>
                    </a:cubicBezTo>
                    <a:cubicBezTo>
                      <a:pt x="61" y="53"/>
                      <a:pt x="59" y="54"/>
                      <a:pt x="54" y="62"/>
                    </a:cubicBezTo>
                    <a:cubicBezTo>
                      <a:pt x="57" y="71"/>
                      <a:pt x="56" y="75"/>
                      <a:pt x="48" y="80"/>
                    </a:cubicBezTo>
                    <a:cubicBezTo>
                      <a:pt x="40" y="77"/>
                      <a:pt x="39" y="72"/>
                      <a:pt x="32" y="68"/>
                    </a:cubicBezTo>
                    <a:cubicBezTo>
                      <a:pt x="26" y="59"/>
                      <a:pt x="30" y="57"/>
                      <a:pt x="38" y="52"/>
                    </a:cubicBezTo>
                    <a:cubicBezTo>
                      <a:pt x="41" y="42"/>
                      <a:pt x="39" y="34"/>
                      <a:pt x="30" y="28"/>
                    </a:cubicBezTo>
                    <a:cubicBezTo>
                      <a:pt x="20" y="31"/>
                      <a:pt x="30" y="40"/>
                      <a:pt x="20" y="48"/>
                    </a:cubicBezTo>
                    <a:cubicBezTo>
                      <a:pt x="16" y="51"/>
                      <a:pt x="8" y="56"/>
                      <a:pt x="8" y="56"/>
                    </a:cubicBezTo>
                    <a:cubicBezTo>
                      <a:pt x="2" y="50"/>
                      <a:pt x="5" y="50"/>
                      <a:pt x="0" y="5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4" name="Freeform 196"/>
              <p:cNvSpPr>
                <a:spLocks/>
              </p:cNvSpPr>
              <p:nvPr userDrawn="1"/>
            </p:nvSpPr>
            <p:spPr bwMode="ltGray">
              <a:xfrm>
                <a:off x="2391" y="541"/>
                <a:ext cx="94" cy="142"/>
              </a:xfrm>
              <a:custGeom>
                <a:avLst/>
                <a:gdLst>
                  <a:gd name="T0" fmla="*/ 14 w 94"/>
                  <a:gd name="T1" fmla="*/ 96 h 174"/>
                  <a:gd name="T2" fmla="*/ 26 w 94"/>
                  <a:gd name="T3" fmla="*/ 128 h 174"/>
                  <a:gd name="T4" fmla="*/ 32 w 94"/>
                  <a:gd name="T5" fmla="*/ 108 h 174"/>
                  <a:gd name="T6" fmla="*/ 52 w 94"/>
                  <a:gd name="T7" fmla="*/ 100 h 174"/>
                  <a:gd name="T8" fmla="*/ 46 w 94"/>
                  <a:gd name="T9" fmla="*/ 124 h 174"/>
                  <a:gd name="T10" fmla="*/ 66 w 94"/>
                  <a:gd name="T11" fmla="*/ 126 h 174"/>
                  <a:gd name="T12" fmla="*/ 76 w 94"/>
                  <a:gd name="T13" fmla="*/ 142 h 174"/>
                  <a:gd name="T14" fmla="*/ 58 w 94"/>
                  <a:gd name="T15" fmla="*/ 148 h 174"/>
                  <a:gd name="T16" fmla="*/ 74 w 94"/>
                  <a:gd name="T17" fmla="*/ 174 h 174"/>
                  <a:gd name="T18" fmla="*/ 84 w 94"/>
                  <a:gd name="T19" fmla="*/ 154 h 174"/>
                  <a:gd name="T20" fmla="*/ 82 w 94"/>
                  <a:gd name="T21" fmla="*/ 112 h 174"/>
                  <a:gd name="T22" fmla="*/ 60 w 94"/>
                  <a:gd name="T23" fmla="*/ 106 h 174"/>
                  <a:gd name="T24" fmla="*/ 50 w 94"/>
                  <a:gd name="T25" fmla="*/ 82 h 174"/>
                  <a:gd name="T26" fmla="*/ 34 w 94"/>
                  <a:gd name="T27" fmla="*/ 82 h 174"/>
                  <a:gd name="T28" fmla="*/ 30 w 94"/>
                  <a:gd name="T29" fmla="*/ 70 h 174"/>
                  <a:gd name="T30" fmla="*/ 42 w 94"/>
                  <a:gd name="T31" fmla="*/ 42 h 174"/>
                  <a:gd name="T32" fmla="*/ 30 w 94"/>
                  <a:gd name="T33" fmla="*/ 0 h 174"/>
                  <a:gd name="T34" fmla="*/ 18 w 94"/>
                  <a:gd name="T35" fmla="*/ 22 h 174"/>
                  <a:gd name="T36" fmla="*/ 4 w 94"/>
                  <a:gd name="T37" fmla="*/ 46 h 174"/>
                  <a:gd name="T38" fmla="*/ 14 w 94"/>
                  <a:gd name="T39" fmla="*/ 76 h 174"/>
                  <a:gd name="T40" fmla="*/ 14 w 94"/>
                  <a:gd name="T41" fmla="*/ 96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4" h="174">
                    <a:moveTo>
                      <a:pt x="14" y="96"/>
                    </a:moveTo>
                    <a:cubicBezTo>
                      <a:pt x="11" y="109"/>
                      <a:pt x="15" y="120"/>
                      <a:pt x="26" y="128"/>
                    </a:cubicBezTo>
                    <a:cubicBezTo>
                      <a:pt x="34" y="120"/>
                      <a:pt x="35" y="119"/>
                      <a:pt x="32" y="108"/>
                    </a:cubicBezTo>
                    <a:cubicBezTo>
                      <a:pt x="35" y="92"/>
                      <a:pt x="39" y="92"/>
                      <a:pt x="52" y="100"/>
                    </a:cubicBezTo>
                    <a:cubicBezTo>
                      <a:pt x="59" y="110"/>
                      <a:pt x="49" y="114"/>
                      <a:pt x="46" y="124"/>
                    </a:cubicBezTo>
                    <a:cubicBezTo>
                      <a:pt x="50" y="137"/>
                      <a:pt x="57" y="129"/>
                      <a:pt x="66" y="126"/>
                    </a:cubicBezTo>
                    <a:cubicBezTo>
                      <a:pt x="77" y="129"/>
                      <a:pt x="79" y="131"/>
                      <a:pt x="76" y="142"/>
                    </a:cubicBezTo>
                    <a:cubicBezTo>
                      <a:pt x="67" y="139"/>
                      <a:pt x="65" y="141"/>
                      <a:pt x="58" y="148"/>
                    </a:cubicBezTo>
                    <a:cubicBezTo>
                      <a:pt x="60" y="160"/>
                      <a:pt x="62" y="170"/>
                      <a:pt x="74" y="174"/>
                    </a:cubicBezTo>
                    <a:cubicBezTo>
                      <a:pt x="77" y="165"/>
                      <a:pt x="74" y="157"/>
                      <a:pt x="84" y="154"/>
                    </a:cubicBezTo>
                    <a:cubicBezTo>
                      <a:pt x="91" y="143"/>
                      <a:pt x="94" y="122"/>
                      <a:pt x="82" y="112"/>
                    </a:cubicBezTo>
                    <a:cubicBezTo>
                      <a:pt x="77" y="108"/>
                      <a:pt x="66" y="108"/>
                      <a:pt x="60" y="106"/>
                    </a:cubicBezTo>
                    <a:cubicBezTo>
                      <a:pt x="65" y="92"/>
                      <a:pt x="66" y="87"/>
                      <a:pt x="50" y="82"/>
                    </a:cubicBezTo>
                    <a:cubicBezTo>
                      <a:pt x="48" y="82"/>
                      <a:pt x="37" y="86"/>
                      <a:pt x="34" y="82"/>
                    </a:cubicBezTo>
                    <a:cubicBezTo>
                      <a:pt x="32" y="79"/>
                      <a:pt x="30" y="70"/>
                      <a:pt x="30" y="70"/>
                    </a:cubicBezTo>
                    <a:cubicBezTo>
                      <a:pt x="32" y="54"/>
                      <a:pt x="32" y="52"/>
                      <a:pt x="42" y="42"/>
                    </a:cubicBezTo>
                    <a:cubicBezTo>
                      <a:pt x="41" y="30"/>
                      <a:pt x="45" y="5"/>
                      <a:pt x="30" y="0"/>
                    </a:cubicBezTo>
                    <a:cubicBezTo>
                      <a:pt x="14" y="4"/>
                      <a:pt x="16" y="4"/>
                      <a:pt x="18" y="22"/>
                    </a:cubicBezTo>
                    <a:cubicBezTo>
                      <a:pt x="16" y="39"/>
                      <a:pt x="15" y="35"/>
                      <a:pt x="4" y="46"/>
                    </a:cubicBezTo>
                    <a:cubicBezTo>
                      <a:pt x="0" y="59"/>
                      <a:pt x="5" y="67"/>
                      <a:pt x="14" y="76"/>
                    </a:cubicBezTo>
                    <a:cubicBezTo>
                      <a:pt x="15" y="80"/>
                      <a:pt x="17" y="93"/>
                      <a:pt x="14" y="9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5" name="Freeform 197"/>
              <p:cNvSpPr>
                <a:spLocks/>
              </p:cNvSpPr>
              <p:nvPr userDrawn="1"/>
            </p:nvSpPr>
            <p:spPr bwMode="ltGray">
              <a:xfrm>
                <a:off x="2415" y="644"/>
                <a:ext cx="32" cy="41"/>
              </a:xfrm>
              <a:custGeom>
                <a:avLst/>
                <a:gdLst>
                  <a:gd name="T0" fmla="*/ 6 w 32"/>
                  <a:gd name="T1" fmla="*/ 24 h 50"/>
                  <a:gd name="T2" fmla="*/ 12 w 32"/>
                  <a:gd name="T3" fmla="*/ 0 h 50"/>
                  <a:gd name="T4" fmla="*/ 20 w 32"/>
                  <a:gd name="T5" fmla="*/ 16 h 50"/>
                  <a:gd name="T6" fmla="*/ 22 w 32"/>
                  <a:gd name="T7" fmla="*/ 24 h 50"/>
                  <a:gd name="T8" fmla="*/ 28 w 32"/>
                  <a:gd name="T9" fmla="*/ 26 h 50"/>
                  <a:gd name="T10" fmla="*/ 32 w 32"/>
                  <a:gd name="T11" fmla="*/ 38 h 50"/>
                  <a:gd name="T12" fmla="*/ 18 w 32"/>
                  <a:gd name="T13" fmla="*/ 50 h 50"/>
                  <a:gd name="T14" fmla="*/ 6 w 32"/>
                  <a:gd name="T15" fmla="*/ 2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50">
                    <a:moveTo>
                      <a:pt x="6" y="24"/>
                    </a:moveTo>
                    <a:cubicBezTo>
                      <a:pt x="0" y="15"/>
                      <a:pt x="3" y="6"/>
                      <a:pt x="12" y="0"/>
                    </a:cubicBezTo>
                    <a:cubicBezTo>
                      <a:pt x="23" y="3"/>
                      <a:pt x="23" y="5"/>
                      <a:pt x="20" y="16"/>
                    </a:cubicBezTo>
                    <a:cubicBezTo>
                      <a:pt x="21" y="19"/>
                      <a:pt x="20" y="22"/>
                      <a:pt x="22" y="24"/>
                    </a:cubicBezTo>
                    <a:cubicBezTo>
                      <a:pt x="23" y="26"/>
                      <a:pt x="27" y="24"/>
                      <a:pt x="28" y="26"/>
                    </a:cubicBezTo>
                    <a:cubicBezTo>
                      <a:pt x="30" y="29"/>
                      <a:pt x="32" y="38"/>
                      <a:pt x="32" y="38"/>
                    </a:cubicBezTo>
                    <a:cubicBezTo>
                      <a:pt x="29" y="46"/>
                      <a:pt x="26" y="47"/>
                      <a:pt x="18" y="50"/>
                    </a:cubicBezTo>
                    <a:cubicBezTo>
                      <a:pt x="12" y="41"/>
                      <a:pt x="18" y="24"/>
                      <a:pt x="6" y="2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6" name="Freeform 198"/>
              <p:cNvSpPr>
                <a:spLocks/>
              </p:cNvSpPr>
              <p:nvPr userDrawn="1"/>
            </p:nvSpPr>
            <p:spPr bwMode="ltGray">
              <a:xfrm>
                <a:off x="2349" y="654"/>
                <a:ext cx="45" cy="41"/>
              </a:xfrm>
              <a:custGeom>
                <a:avLst/>
                <a:gdLst>
                  <a:gd name="T0" fmla="*/ 0 w 43"/>
                  <a:gd name="T1" fmla="*/ 44 h 50"/>
                  <a:gd name="T2" fmla="*/ 22 w 43"/>
                  <a:gd name="T3" fmla="*/ 20 h 50"/>
                  <a:gd name="T4" fmla="*/ 36 w 43"/>
                  <a:gd name="T5" fmla="*/ 0 h 50"/>
                  <a:gd name="T6" fmla="*/ 24 w 43"/>
                  <a:gd name="T7" fmla="*/ 28 h 50"/>
                  <a:gd name="T8" fmla="*/ 2 w 43"/>
                  <a:gd name="T9" fmla="*/ 50 h 50"/>
                  <a:gd name="T10" fmla="*/ 0 w 43"/>
                  <a:gd name="T11" fmla="*/ 4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50">
                    <a:moveTo>
                      <a:pt x="0" y="44"/>
                    </a:moveTo>
                    <a:cubicBezTo>
                      <a:pt x="6" y="38"/>
                      <a:pt x="18" y="29"/>
                      <a:pt x="22" y="20"/>
                    </a:cubicBezTo>
                    <a:cubicBezTo>
                      <a:pt x="27" y="10"/>
                      <a:pt x="25" y="4"/>
                      <a:pt x="36" y="0"/>
                    </a:cubicBezTo>
                    <a:cubicBezTo>
                      <a:pt x="43" y="11"/>
                      <a:pt x="36" y="24"/>
                      <a:pt x="24" y="28"/>
                    </a:cubicBezTo>
                    <a:cubicBezTo>
                      <a:pt x="21" y="38"/>
                      <a:pt x="12" y="47"/>
                      <a:pt x="2" y="50"/>
                    </a:cubicBezTo>
                    <a:cubicBezTo>
                      <a:pt x="1" y="48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7" name="Freeform 199"/>
              <p:cNvSpPr>
                <a:spLocks/>
              </p:cNvSpPr>
              <p:nvPr userDrawn="1"/>
            </p:nvSpPr>
            <p:spPr bwMode="ltGray">
              <a:xfrm>
                <a:off x="4808" y="597"/>
                <a:ext cx="701" cy="438"/>
              </a:xfrm>
              <a:custGeom>
                <a:avLst/>
                <a:gdLst>
                  <a:gd name="T0" fmla="*/ 21 w 471"/>
                  <a:gd name="T1" fmla="*/ 280 h 281"/>
                  <a:gd name="T2" fmla="*/ 24 w 471"/>
                  <a:gd name="T3" fmla="*/ 250 h 281"/>
                  <a:gd name="T4" fmla="*/ 22 w 471"/>
                  <a:gd name="T5" fmla="*/ 245 h 281"/>
                  <a:gd name="T6" fmla="*/ 16 w 471"/>
                  <a:gd name="T7" fmla="*/ 218 h 281"/>
                  <a:gd name="T8" fmla="*/ 4 w 471"/>
                  <a:gd name="T9" fmla="*/ 215 h 281"/>
                  <a:gd name="T10" fmla="*/ 0 w 471"/>
                  <a:gd name="T11" fmla="*/ 191 h 281"/>
                  <a:gd name="T12" fmla="*/ 12 w 471"/>
                  <a:gd name="T13" fmla="*/ 180 h 281"/>
                  <a:gd name="T14" fmla="*/ 6 w 471"/>
                  <a:gd name="T15" fmla="*/ 165 h 281"/>
                  <a:gd name="T16" fmla="*/ 2 w 471"/>
                  <a:gd name="T17" fmla="*/ 160 h 281"/>
                  <a:gd name="T18" fmla="*/ 28 w 471"/>
                  <a:gd name="T19" fmla="*/ 120 h 281"/>
                  <a:gd name="T20" fmla="*/ 44 w 471"/>
                  <a:gd name="T21" fmla="*/ 96 h 281"/>
                  <a:gd name="T22" fmla="*/ 42 w 471"/>
                  <a:gd name="T23" fmla="*/ 70 h 281"/>
                  <a:gd name="T24" fmla="*/ 24 w 471"/>
                  <a:gd name="T25" fmla="*/ 43 h 281"/>
                  <a:gd name="T26" fmla="*/ 20 w 471"/>
                  <a:gd name="T27" fmla="*/ 32 h 281"/>
                  <a:gd name="T28" fmla="*/ 26 w 471"/>
                  <a:gd name="T29" fmla="*/ 36 h 281"/>
                  <a:gd name="T30" fmla="*/ 48 w 471"/>
                  <a:gd name="T31" fmla="*/ 35 h 281"/>
                  <a:gd name="T32" fmla="*/ 64 w 471"/>
                  <a:gd name="T33" fmla="*/ 11 h 281"/>
                  <a:gd name="T34" fmla="*/ 82 w 471"/>
                  <a:gd name="T35" fmla="*/ 0 h 281"/>
                  <a:gd name="T36" fmla="*/ 88 w 471"/>
                  <a:gd name="T37" fmla="*/ 2 h 281"/>
                  <a:gd name="T38" fmla="*/ 92 w 471"/>
                  <a:gd name="T39" fmla="*/ 9 h 281"/>
                  <a:gd name="T40" fmla="*/ 98 w 471"/>
                  <a:gd name="T41" fmla="*/ 5 h 281"/>
                  <a:gd name="T42" fmla="*/ 110 w 471"/>
                  <a:gd name="T43" fmla="*/ 8 h 281"/>
                  <a:gd name="T44" fmla="*/ 116 w 471"/>
                  <a:gd name="T45" fmla="*/ 9 h 281"/>
                  <a:gd name="T46" fmla="*/ 141 w 471"/>
                  <a:gd name="T47" fmla="*/ 14 h 281"/>
                  <a:gd name="T48" fmla="*/ 155 w 471"/>
                  <a:gd name="T49" fmla="*/ 24 h 281"/>
                  <a:gd name="T50" fmla="*/ 167 w 471"/>
                  <a:gd name="T51" fmla="*/ 17 h 281"/>
                  <a:gd name="T52" fmla="*/ 173 w 471"/>
                  <a:gd name="T53" fmla="*/ 14 h 281"/>
                  <a:gd name="T54" fmla="*/ 195 w 471"/>
                  <a:gd name="T55" fmla="*/ 14 h 281"/>
                  <a:gd name="T56" fmla="*/ 211 w 471"/>
                  <a:gd name="T57" fmla="*/ 32 h 281"/>
                  <a:gd name="T58" fmla="*/ 231 w 471"/>
                  <a:gd name="T59" fmla="*/ 59 h 281"/>
                  <a:gd name="T60" fmla="*/ 245 w 471"/>
                  <a:gd name="T61" fmla="*/ 70 h 281"/>
                  <a:gd name="T62" fmla="*/ 257 w 471"/>
                  <a:gd name="T63" fmla="*/ 68 h 281"/>
                  <a:gd name="T64" fmla="*/ 270 w 471"/>
                  <a:gd name="T65" fmla="*/ 65 h 281"/>
                  <a:gd name="T66" fmla="*/ 290 w 471"/>
                  <a:gd name="T67" fmla="*/ 71 h 281"/>
                  <a:gd name="T68" fmla="*/ 300 w 471"/>
                  <a:gd name="T69" fmla="*/ 81 h 281"/>
                  <a:gd name="T70" fmla="*/ 308 w 471"/>
                  <a:gd name="T71" fmla="*/ 90 h 281"/>
                  <a:gd name="T72" fmla="*/ 318 w 471"/>
                  <a:gd name="T73" fmla="*/ 111 h 281"/>
                  <a:gd name="T74" fmla="*/ 322 w 471"/>
                  <a:gd name="T75" fmla="*/ 120 h 281"/>
                  <a:gd name="T76" fmla="*/ 324 w 471"/>
                  <a:gd name="T77" fmla="*/ 125 h 281"/>
                  <a:gd name="T78" fmla="*/ 310 w 471"/>
                  <a:gd name="T79" fmla="*/ 142 h 281"/>
                  <a:gd name="T80" fmla="*/ 322 w 471"/>
                  <a:gd name="T81" fmla="*/ 141 h 281"/>
                  <a:gd name="T82" fmla="*/ 342 w 471"/>
                  <a:gd name="T83" fmla="*/ 155 h 281"/>
                  <a:gd name="T84" fmla="*/ 364 w 471"/>
                  <a:gd name="T85" fmla="*/ 157 h 281"/>
                  <a:gd name="T86" fmla="*/ 380 w 471"/>
                  <a:gd name="T87" fmla="*/ 168 h 281"/>
                  <a:gd name="T88" fmla="*/ 382 w 471"/>
                  <a:gd name="T89" fmla="*/ 172 h 281"/>
                  <a:gd name="T90" fmla="*/ 382 w 471"/>
                  <a:gd name="T91" fmla="*/ 176 h 281"/>
                  <a:gd name="T92" fmla="*/ 394 w 471"/>
                  <a:gd name="T93" fmla="*/ 172 h 281"/>
                  <a:gd name="T94" fmla="*/ 400 w 471"/>
                  <a:gd name="T95" fmla="*/ 171 h 281"/>
                  <a:gd name="T96" fmla="*/ 439 w 471"/>
                  <a:gd name="T97" fmla="*/ 185 h 281"/>
                  <a:gd name="T98" fmla="*/ 447 w 471"/>
                  <a:gd name="T99" fmla="*/ 199 h 281"/>
                  <a:gd name="T100" fmla="*/ 465 w 471"/>
                  <a:gd name="T101" fmla="*/ 201 h 281"/>
                  <a:gd name="T102" fmla="*/ 471 w 471"/>
                  <a:gd name="T103" fmla="*/ 215 h 281"/>
                  <a:gd name="T104" fmla="*/ 451 w 471"/>
                  <a:gd name="T105" fmla="*/ 258 h 281"/>
                  <a:gd name="T106" fmla="*/ 435 w 471"/>
                  <a:gd name="T107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71" h="281">
                    <a:moveTo>
                      <a:pt x="21" y="280"/>
                    </a:moveTo>
                    <a:cubicBezTo>
                      <a:pt x="32" y="281"/>
                      <a:pt x="25" y="253"/>
                      <a:pt x="24" y="250"/>
                    </a:cubicBezTo>
                    <a:cubicBezTo>
                      <a:pt x="23" y="248"/>
                      <a:pt x="22" y="245"/>
                      <a:pt x="22" y="245"/>
                    </a:cubicBezTo>
                    <a:cubicBezTo>
                      <a:pt x="21" y="243"/>
                      <a:pt x="20" y="221"/>
                      <a:pt x="16" y="218"/>
                    </a:cubicBezTo>
                    <a:cubicBezTo>
                      <a:pt x="13" y="216"/>
                      <a:pt x="4" y="215"/>
                      <a:pt x="4" y="215"/>
                    </a:cubicBezTo>
                    <a:cubicBezTo>
                      <a:pt x="0" y="207"/>
                      <a:pt x="3" y="200"/>
                      <a:pt x="0" y="191"/>
                    </a:cubicBezTo>
                    <a:cubicBezTo>
                      <a:pt x="2" y="185"/>
                      <a:pt x="7" y="186"/>
                      <a:pt x="12" y="180"/>
                    </a:cubicBezTo>
                    <a:cubicBezTo>
                      <a:pt x="14" y="172"/>
                      <a:pt x="14" y="169"/>
                      <a:pt x="6" y="165"/>
                    </a:cubicBezTo>
                    <a:cubicBezTo>
                      <a:pt x="4" y="163"/>
                      <a:pt x="2" y="162"/>
                      <a:pt x="2" y="160"/>
                    </a:cubicBezTo>
                    <a:cubicBezTo>
                      <a:pt x="2" y="150"/>
                      <a:pt x="16" y="123"/>
                      <a:pt x="28" y="120"/>
                    </a:cubicBezTo>
                    <a:cubicBezTo>
                      <a:pt x="32" y="111"/>
                      <a:pt x="40" y="105"/>
                      <a:pt x="44" y="96"/>
                    </a:cubicBezTo>
                    <a:cubicBezTo>
                      <a:pt x="39" y="83"/>
                      <a:pt x="38" y="85"/>
                      <a:pt x="42" y="70"/>
                    </a:cubicBezTo>
                    <a:cubicBezTo>
                      <a:pt x="38" y="60"/>
                      <a:pt x="34" y="48"/>
                      <a:pt x="24" y="43"/>
                    </a:cubicBezTo>
                    <a:cubicBezTo>
                      <a:pt x="18" y="36"/>
                      <a:pt x="10" y="37"/>
                      <a:pt x="20" y="32"/>
                    </a:cubicBezTo>
                    <a:cubicBezTo>
                      <a:pt x="27" y="34"/>
                      <a:pt x="26" y="32"/>
                      <a:pt x="26" y="36"/>
                    </a:cubicBezTo>
                    <a:cubicBezTo>
                      <a:pt x="34" y="41"/>
                      <a:pt x="39" y="39"/>
                      <a:pt x="48" y="35"/>
                    </a:cubicBezTo>
                    <a:cubicBezTo>
                      <a:pt x="45" y="22"/>
                      <a:pt x="48" y="14"/>
                      <a:pt x="64" y="11"/>
                    </a:cubicBezTo>
                    <a:cubicBezTo>
                      <a:pt x="71" y="8"/>
                      <a:pt x="75" y="3"/>
                      <a:pt x="82" y="0"/>
                    </a:cubicBezTo>
                    <a:cubicBezTo>
                      <a:pt x="84" y="1"/>
                      <a:pt x="88" y="0"/>
                      <a:pt x="88" y="2"/>
                    </a:cubicBezTo>
                    <a:cubicBezTo>
                      <a:pt x="90" y="12"/>
                      <a:pt x="75" y="13"/>
                      <a:pt x="92" y="9"/>
                    </a:cubicBezTo>
                    <a:cubicBezTo>
                      <a:pt x="94" y="8"/>
                      <a:pt x="96" y="5"/>
                      <a:pt x="98" y="5"/>
                    </a:cubicBezTo>
                    <a:cubicBezTo>
                      <a:pt x="102" y="4"/>
                      <a:pt x="106" y="7"/>
                      <a:pt x="110" y="8"/>
                    </a:cubicBezTo>
                    <a:cubicBezTo>
                      <a:pt x="112" y="8"/>
                      <a:pt x="116" y="9"/>
                      <a:pt x="116" y="9"/>
                    </a:cubicBezTo>
                    <a:cubicBezTo>
                      <a:pt x="122" y="16"/>
                      <a:pt x="129" y="13"/>
                      <a:pt x="141" y="14"/>
                    </a:cubicBezTo>
                    <a:cubicBezTo>
                      <a:pt x="143" y="21"/>
                      <a:pt x="147" y="22"/>
                      <a:pt x="155" y="24"/>
                    </a:cubicBezTo>
                    <a:cubicBezTo>
                      <a:pt x="159" y="22"/>
                      <a:pt x="163" y="20"/>
                      <a:pt x="167" y="17"/>
                    </a:cubicBezTo>
                    <a:cubicBezTo>
                      <a:pt x="169" y="16"/>
                      <a:pt x="173" y="14"/>
                      <a:pt x="173" y="14"/>
                    </a:cubicBezTo>
                    <a:cubicBezTo>
                      <a:pt x="195" y="26"/>
                      <a:pt x="175" y="20"/>
                      <a:pt x="195" y="14"/>
                    </a:cubicBezTo>
                    <a:cubicBezTo>
                      <a:pt x="207" y="17"/>
                      <a:pt x="201" y="26"/>
                      <a:pt x="211" y="32"/>
                    </a:cubicBezTo>
                    <a:cubicBezTo>
                      <a:pt x="214" y="38"/>
                      <a:pt x="224" y="55"/>
                      <a:pt x="231" y="59"/>
                    </a:cubicBezTo>
                    <a:cubicBezTo>
                      <a:pt x="241" y="70"/>
                      <a:pt x="235" y="67"/>
                      <a:pt x="245" y="70"/>
                    </a:cubicBezTo>
                    <a:cubicBezTo>
                      <a:pt x="249" y="69"/>
                      <a:pt x="253" y="69"/>
                      <a:pt x="257" y="68"/>
                    </a:cubicBezTo>
                    <a:cubicBezTo>
                      <a:pt x="261" y="67"/>
                      <a:pt x="270" y="65"/>
                      <a:pt x="270" y="65"/>
                    </a:cubicBezTo>
                    <a:cubicBezTo>
                      <a:pt x="278" y="66"/>
                      <a:pt x="283" y="67"/>
                      <a:pt x="290" y="71"/>
                    </a:cubicBezTo>
                    <a:cubicBezTo>
                      <a:pt x="304" y="88"/>
                      <a:pt x="282" y="62"/>
                      <a:pt x="300" y="81"/>
                    </a:cubicBezTo>
                    <a:cubicBezTo>
                      <a:pt x="302" y="84"/>
                      <a:pt x="308" y="90"/>
                      <a:pt x="308" y="90"/>
                    </a:cubicBezTo>
                    <a:cubicBezTo>
                      <a:pt x="311" y="98"/>
                      <a:pt x="315" y="103"/>
                      <a:pt x="318" y="111"/>
                    </a:cubicBezTo>
                    <a:cubicBezTo>
                      <a:pt x="319" y="114"/>
                      <a:pt x="321" y="117"/>
                      <a:pt x="322" y="120"/>
                    </a:cubicBezTo>
                    <a:cubicBezTo>
                      <a:pt x="323" y="122"/>
                      <a:pt x="324" y="125"/>
                      <a:pt x="324" y="125"/>
                    </a:cubicBezTo>
                    <a:cubicBezTo>
                      <a:pt x="321" y="132"/>
                      <a:pt x="313" y="134"/>
                      <a:pt x="310" y="142"/>
                    </a:cubicBezTo>
                    <a:cubicBezTo>
                      <a:pt x="313" y="151"/>
                      <a:pt x="317" y="146"/>
                      <a:pt x="322" y="141"/>
                    </a:cubicBezTo>
                    <a:cubicBezTo>
                      <a:pt x="341" y="143"/>
                      <a:pt x="339" y="142"/>
                      <a:pt x="342" y="155"/>
                    </a:cubicBezTo>
                    <a:cubicBezTo>
                      <a:pt x="351" y="150"/>
                      <a:pt x="355" y="152"/>
                      <a:pt x="364" y="157"/>
                    </a:cubicBezTo>
                    <a:cubicBezTo>
                      <a:pt x="369" y="162"/>
                      <a:pt x="372" y="166"/>
                      <a:pt x="380" y="168"/>
                    </a:cubicBezTo>
                    <a:cubicBezTo>
                      <a:pt x="381" y="169"/>
                      <a:pt x="383" y="171"/>
                      <a:pt x="382" y="172"/>
                    </a:cubicBezTo>
                    <a:cubicBezTo>
                      <a:pt x="380" y="176"/>
                      <a:pt x="368" y="172"/>
                      <a:pt x="382" y="176"/>
                    </a:cubicBezTo>
                    <a:cubicBezTo>
                      <a:pt x="386" y="175"/>
                      <a:pt x="390" y="173"/>
                      <a:pt x="394" y="172"/>
                    </a:cubicBezTo>
                    <a:cubicBezTo>
                      <a:pt x="396" y="172"/>
                      <a:pt x="400" y="171"/>
                      <a:pt x="400" y="171"/>
                    </a:cubicBezTo>
                    <a:cubicBezTo>
                      <a:pt x="413" y="177"/>
                      <a:pt x="427" y="179"/>
                      <a:pt x="439" y="185"/>
                    </a:cubicBezTo>
                    <a:cubicBezTo>
                      <a:pt x="441" y="190"/>
                      <a:pt x="445" y="194"/>
                      <a:pt x="447" y="199"/>
                    </a:cubicBezTo>
                    <a:cubicBezTo>
                      <a:pt x="453" y="198"/>
                      <a:pt x="460" y="195"/>
                      <a:pt x="465" y="201"/>
                    </a:cubicBezTo>
                    <a:cubicBezTo>
                      <a:pt x="468" y="205"/>
                      <a:pt x="471" y="215"/>
                      <a:pt x="471" y="215"/>
                    </a:cubicBezTo>
                    <a:cubicBezTo>
                      <a:pt x="468" y="231"/>
                      <a:pt x="469" y="248"/>
                      <a:pt x="451" y="258"/>
                    </a:cubicBezTo>
                    <a:cubicBezTo>
                      <a:pt x="447" y="262"/>
                      <a:pt x="437" y="275"/>
                      <a:pt x="435" y="281"/>
                    </a:cubicBezTo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8" name="Freeform 200"/>
              <p:cNvSpPr>
                <a:spLocks/>
              </p:cNvSpPr>
              <p:nvPr userDrawn="1"/>
            </p:nvSpPr>
            <p:spPr bwMode="ltGray">
              <a:xfrm>
                <a:off x="3880" y="-7"/>
                <a:ext cx="984" cy="692"/>
              </a:xfrm>
              <a:custGeom>
                <a:avLst/>
                <a:gdLst>
                  <a:gd name="T0" fmla="*/ 406 w 984"/>
                  <a:gd name="T1" fmla="*/ 6 h 844"/>
                  <a:gd name="T2" fmla="*/ 502 w 984"/>
                  <a:gd name="T3" fmla="*/ 34 h 844"/>
                  <a:gd name="T4" fmla="*/ 550 w 984"/>
                  <a:gd name="T5" fmla="*/ 38 h 844"/>
                  <a:gd name="T6" fmla="*/ 578 w 984"/>
                  <a:gd name="T7" fmla="*/ 130 h 844"/>
                  <a:gd name="T8" fmla="*/ 586 w 984"/>
                  <a:gd name="T9" fmla="*/ 90 h 844"/>
                  <a:gd name="T10" fmla="*/ 606 w 984"/>
                  <a:gd name="T11" fmla="*/ 70 h 844"/>
                  <a:gd name="T12" fmla="*/ 642 w 984"/>
                  <a:gd name="T13" fmla="*/ 126 h 844"/>
                  <a:gd name="T14" fmla="*/ 682 w 984"/>
                  <a:gd name="T15" fmla="*/ 98 h 844"/>
                  <a:gd name="T16" fmla="*/ 706 w 984"/>
                  <a:gd name="T17" fmla="*/ 86 h 844"/>
                  <a:gd name="T18" fmla="*/ 762 w 984"/>
                  <a:gd name="T19" fmla="*/ 2 h 844"/>
                  <a:gd name="T20" fmla="*/ 798 w 984"/>
                  <a:gd name="T21" fmla="*/ 70 h 844"/>
                  <a:gd name="T22" fmla="*/ 798 w 984"/>
                  <a:gd name="T23" fmla="*/ 130 h 844"/>
                  <a:gd name="T24" fmla="*/ 790 w 984"/>
                  <a:gd name="T25" fmla="*/ 158 h 844"/>
                  <a:gd name="T26" fmla="*/ 766 w 984"/>
                  <a:gd name="T27" fmla="*/ 162 h 844"/>
                  <a:gd name="T28" fmla="*/ 762 w 984"/>
                  <a:gd name="T29" fmla="*/ 186 h 844"/>
                  <a:gd name="T30" fmla="*/ 802 w 984"/>
                  <a:gd name="T31" fmla="*/ 226 h 844"/>
                  <a:gd name="T32" fmla="*/ 786 w 984"/>
                  <a:gd name="T33" fmla="*/ 322 h 844"/>
                  <a:gd name="T34" fmla="*/ 830 w 984"/>
                  <a:gd name="T35" fmla="*/ 414 h 844"/>
                  <a:gd name="T36" fmla="*/ 854 w 984"/>
                  <a:gd name="T37" fmla="*/ 450 h 844"/>
                  <a:gd name="T38" fmla="*/ 830 w 984"/>
                  <a:gd name="T39" fmla="*/ 450 h 844"/>
                  <a:gd name="T40" fmla="*/ 746 w 984"/>
                  <a:gd name="T41" fmla="*/ 378 h 844"/>
                  <a:gd name="T42" fmla="*/ 678 w 984"/>
                  <a:gd name="T43" fmla="*/ 402 h 844"/>
                  <a:gd name="T44" fmla="*/ 590 w 984"/>
                  <a:gd name="T45" fmla="*/ 442 h 844"/>
                  <a:gd name="T46" fmla="*/ 642 w 984"/>
                  <a:gd name="T47" fmla="*/ 578 h 844"/>
                  <a:gd name="T48" fmla="*/ 710 w 984"/>
                  <a:gd name="T49" fmla="*/ 610 h 844"/>
                  <a:gd name="T50" fmla="*/ 738 w 984"/>
                  <a:gd name="T51" fmla="*/ 550 h 844"/>
                  <a:gd name="T52" fmla="*/ 774 w 984"/>
                  <a:gd name="T53" fmla="*/ 570 h 844"/>
                  <a:gd name="T54" fmla="*/ 766 w 984"/>
                  <a:gd name="T55" fmla="*/ 630 h 844"/>
                  <a:gd name="T56" fmla="*/ 802 w 984"/>
                  <a:gd name="T57" fmla="*/ 670 h 844"/>
                  <a:gd name="T58" fmla="*/ 838 w 984"/>
                  <a:gd name="T59" fmla="*/ 658 h 844"/>
                  <a:gd name="T60" fmla="*/ 922 w 984"/>
                  <a:gd name="T61" fmla="*/ 806 h 844"/>
                  <a:gd name="T62" fmla="*/ 942 w 984"/>
                  <a:gd name="T63" fmla="*/ 826 h 844"/>
                  <a:gd name="T64" fmla="*/ 874 w 984"/>
                  <a:gd name="T65" fmla="*/ 810 h 844"/>
                  <a:gd name="T66" fmla="*/ 830 w 984"/>
                  <a:gd name="T67" fmla="*/ 758 h 844"/>
                  <a:gd name="T68" fmla="*/ 778 w 984"/>
                  <a:gd name="T69" fmla="*/ 710 h 844"/>
                  <a:gd name="T70" fmla="*/ 702 w 984"/>
                  <a:gd name="T71" fmla="*/ 662 h 844"/>
                  <a:gd name="T72" fmla="*/ 614 w 984"/>
                  <a:gd name="T73" fmla="*/ 646 h 844"/>
                  <a:gd name="T74" fmla="*/ 506 w 984"/>
                  <a:gd name="T75" fmla="*/ 594 h 844"/>
                  <a:gd name="T76" fmla="*/ 462 w 984"/>
                  <a:gd name="T77" fmla="*/ 506 h 844"/>
                  <a:gd name="T78" fmla="*/ 430 w 984"/>
                  <a:gd name="T79" fmla="*/ 462 h 844"/>
                  <a:gd name="T80" fmla="*/ 382 w 984"/>
                  <a:gd name="T81" fmla="*/ 430 h 844"/>
                  <a:gd name="T82" fmla="*/ 342 w 984"/>
                  <a:gd name="T83" fmla="*/ 370 h 844"/>
                  <a:gd name="T84" fmla="*/ 354 w 984"/>
                  <a:gd name="T85" fmla="*/ 414 h 844"/>
                  <a:gd name="T86" fmla="*/ 418 w 984"/>
                  <a:gd name="T87" fmla="*/ 494 h 844"/>
                  <a:gd name="T88" fmla="*/ 422 w 984"/>
                  <a:gd name="T89" fmla="*/ 526 h 844"/>
                  <a:gd name="T90" fmla="*/ 394 w 984"/>
                  <a:gd name="T91" fmla="*/ 498 h 844"/>
                  <a:gd name="T92" fmla="*/ 354 w 984"/>
                  <a:gd name="T93" fmla="*/ 466 h 844"/>
                  <a:gd name="T94" fmla="*/ 314 w 984"/>
                  <a:gd name="T95" fmla="*/ 402 h 844"/>
                  <a:gd name="T96" fmla="*/ 266 w 984"/>
                  <a:gd name="T97" fmla="*/ 346 h 844"/>
                  <a:gd name="T98" fmla="*/ 210 w 984"/>
                  <a:gd name="T99" fmla="*/ 314 h 844"/>
                  <a:gd name="T100" fmla="*/ 154 w 984"/>
                  <a:gd name="T101" fmla="*/ 238 h 844"/>
                  <a:gd name="T102" fmla="*/ 66 w 984"/>
                  <a:gd name="T103" fmla="*/ 66 h 844"/>
                  <a:gd name="T104" fmla="*/ 34 w 984"/>
                  <a:gd name="T105" fmla="*/ 38 h 844"/>
                  <a:gd name="T106" fmla="*/ 46 w 984"/>
                  <a:gd name="T107" fmla="*/ 22 h 844"/>
                  <a:gd name="T108" fmla="*/ 102 w 984"/>
                  <a:gd name="T109" fmla="*/ 70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84" h="844">
                    <a:moveTo>
                      <a:pt x="82" y="38"/>
                    </a:moveTo>
                    <a:lnTo>
                      <a:pt x="406" y="6"/>
                    </a:lnTo>
                    <a:cubicBezTo>
                      <a:pt x="497" y="22"/>
                      <a:pt x="465" y="0"/>
                      <a:pt x="474" y="54"/>
                    </a:cubicBezTo>
                    <a:cubicBezTo>
                      <a:pt x="492" y="48"/>
                      <a:pt x="484" y="40"/>
                      <a:pt x="502" y="34"/>
                    </a:cubicBezTo>
                    <a:cubicBezTo>
                      <a:pt x="510" y="37"/>
                      <a:pt x="517" y="46"/>
                      <a:pt x="526" y="46"/>
                    </a:cubicBezTo>
                    <a:cubicBezTo>
                      <a:pt x="534" y="46"/>
                      <a:pt x="550" y="38"/>
                      <a:pt x="550" y="38"/>
                    </a:cubicBezTo>
                    <a:cubicBezTo>
                      <a:pt x="556" y="55"/>
                      <a:pt x="552" y="60"/>
                      <a:pt x="542" y="74"/>
                    </a:cubicBezTo>
                    <a:cubicBezTo>
                      <a:pt x="555" y="114"/>
                      <a:pt x="550" y="102"/>
                      <a:pt x="578" y="130"/>
                    </a:cubicBezTo>
                    <a:cubicBezTo>
                      <a:pt x="584" y="148"/>
                      <a:pt x="590" y="148"/>
                      <a:pt x="606" y="138"/>
                    </a:cubicBezTo>
                    <a:cubicBezTo>
                      <a:pt x="600" y="119"/>
                      <a:pt x="594" y="107"/>
                      <a:pt x="586" y="90"/>
                    </a:cubicBezTo>
                    <a:cubicBezTo>
                      <a:pt x="583" y="82"/>
                      <a:pt x="578" y="66"/>
                      <a:pt x="578" y="66"/>
                    </a:cubicBezTo>
                    <a:cubicBezTo>
                      <a:pt x="585" y="44"/>
                      <a:pt x="597" y="56"/>
                      <a:pt x="606" y="70"/>
                    </a:cubicBezTo>
                    <a:cubicBezTo>
                      <a:pt x="609" y="86"/>
                      <a:pt x="608" y="117"/>
                      <a:pt x="626" y="90"/>
                    </a:cubicBezTo>
                    <a:cubicBezTo>
                      <a:pt x="648" y="97"/>
                      <a:pt x="646" y="104"/>
                      <a:pt x="642" y="126"/>
                    </a:cubicBezTo>
                    <a:cubicBezTo>
                      <a:pt x="650" y="150"/>
                      <a:pt x="665" y="141"/>
                      <a:pt x="682" y="130"/>
                    </a:cubicBezTo>
                    <a:cubicBezTo>
                      <a:pt x="689" y="108"/>
                      <a:pt x="673" y="124"/>
                      <a:pt x="682" y="98"/>
                    </a:cubicBezTo>
                    <a:cubicBezTo>
                      <a:pt x="683" y="94"/>
                      <a:pt x="690" y="96"/>
                      <a:pt x="694" y="94"/>
                    </a:cubicBezTo>
                    <a:cubicBezTo>
                      <a:pt x="698" y="92"/>
                      <a:pt x="702" y="89"/>
                      <a:pt x="706" y="86"/>
                    </a:cubicBezTo>
                    <a:cubicBezTo>
                      <a:pt x="717" y="54"/>
                      <a:pt x="688" y="54"/>
                      <a:pt x="742" y="46"/>
                    </a:cubicBezTo>
                    <a:cubicBezTo>
                      <a:pt x="748" y="27"/>
                      <a:pt x="741" y="9"/>
                      <a:pt x="762" y="2"/>
                    </a:cubicBezTo>
                    <a:cubicBezTo>
                      <a:pt x="788" y="11"/>
                      <a:pt x="777" y="38"/>
                      <a:pt x="802" y="46"/>
                    </a:cubicBezTo>
                    <a:cubicBezTo>
                      <a:pt x="831" y="36"/>
                      <a:pt x="805" y="63"/>
                      <a:pt x="798" y="70"/>
                    </a:cubicBezTo>
                    <a:cubicBezTo>
                      <a:pt x="789" y="96"/>
                      <a:pt x="787" y="96"/>
                      <a:pt x="802" y="118"/>
                    </a:cubicBezTo>
                    <a:cubicBezTo>
                      <a:pt x="801" y="122"/>
                      <a:pt x="801" y="127"/>
                      <a:pt x="798" y="130"/>
                    </a:cubicBezTo>
                    <a:cubicBezTo>
                      <a:pt x="794" y="133"/>
                      <a:pt x="784" y="129"/>
                      <a:pt x="782" y="134"/>
                    </a:cubicBezTo>
                    <a:cubicBezTo>
                      <a:pt x="780" y="142"/>
                      <a:pt x="790" y="158"/>
                      <a:pt x="790" y="158"/>
                    </a:cubicBezTo>
                    <a:cubicBezTo>
                      <a:pt x="786" y="161"/>
                      <a:pt x="783" y="165"/>
                      <a:pt x="778" y="166"/>
                    </a:cubicBezTo>
                    <a:cubicBezTo>
                      <a:pt x="774" y="167"/>
                      <a:pt x="769" y="159"/>
                      <a:pt x="766" y="162"/>
                    </a:cubicBezTo>
                    <a:cubicBezTo>
                      <a:pt x="758" y="170"/>
                      <a:pt x="794" y="182"/>
                      <a:pt x="794" y="182"/>
                    </a:cubicBezTo>
                    <a:cubicBezTo>
                      <a:pt x="804" y="211"/>
                      <a:pt x="775" y="190"/>
                      <a:pt x="762" y="186"/>
                    </a:cubicBezTo>
                    <a:cubicBezTo>
                      <a:pt x="767" y="194"/>
                      <a:pt x="773" y="202"/>
                      <a:pt x="778" y="210"/>
                    </a:cubicBezTo>
                    <a:cubicBezTo>
                      <a:pt x="783" y="218"/>
                      <a:pt x="802" y="226"/>
                      <a:pt x="802" y="226"/>
                    </a:cubicBezTo>
                    <a:cubicBezTo>
                      <a:pt x="813" y="242"/>
                      <a:pt x="804" y="245"/>
                      <a:pt x="810" y="262"/>
                    </a:cubicBezTo>
                    <a:cubicBezTo>
                      <a:pt x="803" y="282"/>
                      <a:pt x="793" y="301"/>
                      <a:pt x="786" y="322"/>
                    </a:cubicBezTo>
                    <a:cubicBezTo>
                      <a:pt x="783" y="330"/>
                      <a:pt x="778" y="346"/>
                      <a:pt x="778" y="346"/>
                    </a:cubicBezTo>
                    <a:cubicBezTo>
                      <a:pt x="785" y="366"/>
                      <a:pt x="817" y="394"/>
                      <a:pt x="830" y="414"/>
                    </a:cubicBezTo>
                    <a:cubicBezTo>
                      <a:pt x="835" y="422"/>
                      <a:pt x="841" y="430"/>
                      <a:pt x="846" y="438"/>
                    </a:cubicBezTo>
                    <a:cubicBezTo>
                      <a:pt x="849" y="442"/>
                      <a:pt x="854" y="450"/>
                      <a:pt x="854" y="450"/>
                    </a:cubicBezTo>
                    <a:cubicBezTo>
                      <a:pt x="853" y="457"/>
                      <a:pt x="855" y="466"/>
                      <a:pt x="850" y="470"/>
                    </a:cubicBezTo>
                    <a:cubicBezTo>
                      <a:pt x="844" y="475"/>
                      <a:pt x="831" y="451"/>
                      <a:pt x="830" y="450"/>
                    </a:cubicBezTo>
                    <a:cubicBezTo>
                      <a:pt x="811" y="431"/>
                      <a:pt x="789" y="421"/>
                      <a:pt x="774" y="398"/>
                    </a:cubicBezTo>
                    <a:cubicBezTo>
                      <a:pt x="769" y="379"/>
                      <a:pt x="766" y="371"/>
                      <a:pt x="746" y="378"/>
                    </a:cubicBezTo>
                    <a:cubicBezTo>
                      <a:pt x="717" y="368"/>
                      <a:pt x="730" y="368"/>
                      <a:pt x="706" y="374"/>
                    </a:cubicBezTo>
                    <a:cubicBezTo>
                      <a:pt x="688" y="402"/>
                      <a:pt x="699" y="395"/>
                      <a:pt x="678" y="402"/>
                    </a:cubicBezTo>
                    <a:cubicBezTo>
                      <a:pt x="654" y="386"/>
                      <a:pt x="650" y="390"/>
                      <a:pt x="618" y="394"/>
                    </a:cubicBezTo>
                    <a:cubicBezTo>
                      <a:pt x="607" y="411"/>
                      <a:pt x="601" y="426"/>
                      <a:pt x="590" y="442"/>
                    </a:cubicBezTo>
                    <a:cubicBezTo>
                      <a:pt x="600" y="471"/>
                      <a:pt x="593" y="459"/>
                      <a:pt x="606" y="478"/>
                    </a:cubicBezTo>
                    <a:cubicBezTo>
                      <a:pt x="593" y="518"/>
                      <a:pt x="622" y="548"/>
                      <a:pt x="642" y="578"/>
                    </a:cubicBezTo>
                    <a:cubicBezTo>
                      <a:pt x="651" y="591"/>
                      <a:pt x="651" y="601"/>
                      <a:pt x="666" y="606"/>
                    </a:cubicBezTo>
                    <a:cubicBezTo>
                      <a:pt x="680" y="627"/>
                      <a:pt x="691" y="623"/>
                      <a:pt x="710" y="610"/>
                    </a:cubicBezTo>
                    <a:cubicBezTo>
                      <a:pt x="729" y="616"/>
                      <a:pt x="729" y="606"/>
                      <a:pt x="734" y="590"/>
                    </a:cubicBezTo>
                    <a:cubicBezTo>
                      <a:pt x="735" y="577"/>
                      <a:pt x="731" y="562"/>
                      <a:pt x="738" y="550"/>
                    </a:cubicBezTo>
                    <a:cubicBezTo>
                      <a:pt x="742" y="543"/>
                      <a:pt x="762" y="542"/>
                      <a:pt x="762" y="542"/>
                    </a:cubicBezTo>
                    <a:cubicBezTo>
                      <a:pt x="783" y="547"/>
                      <a:pt x="786" y="552"/>
                      <a:pt x="774" y="570"/>
                    </a:cubicBezTo>
                    <a:cubicBezTo>
                      <a:pt x="779" y="590"/>
                      <a:pt x="790" y="605"/>
                      <a:pt x="770" y="618"/>
                    </a:cubicBezTo>
                    <a:cubicBezTo>
                      <a:pt x="769" y="622"/>
                      <a:pt x="764" y="626"/>
                      <a:pt x="766" y="630"/>
                    </a:cubicBezTo>
                    <a:cubicBezTo>
                      <a:pt x="768" y="634"/>
                      <a:pt x="775" y="634"/>
                      <a:pt x="778" y="638"/>
                    </a:cubicBezTo>
                    <a:cubicBezTo>
                      <a:pt x="788" y="651"/>
                      <a:pt x="786" y="660"/>
                      <a:pt x="802" y="670"/>
                    </a:cubicBezTo>
                    <a:cubicBezTo>
                      <a:pt x="810" y="667"/>
                      <a:pt x="818" y="665"/>
                      <a:pt x="826" y="662"/>
                    </a:cubicBezTo>
                    <a:cubicBezTo>
                      <a:pt x="830" y="661"/>
                      <a:pt x="838" y="658"/>
                      <a:pt x="838" y="658"/>
                    </a:cubicBezTo>
                    <a:cubicBezTo>
                      <a:pt x="857" y="664"/>
                      <a:pt x="864" y="680"/>
                      <a:pt x="870" y="698"/>
                    </a:cubicBezTo>
                    <a:cubicBezTo>
                      <a:pt x="859" y="731"/>
                      <a:pt x="887" y="794"/>
                      <a:pt x="922" y="806"/>
                    </a:cubicBezTo>
                    <a:cubicBezTo>
                      <a:pt x="938" y="801"/>
                      <a:pt x="941" y="792"/>
                      <a:pt x="958" y="798"/>
                    </a:cubicBezTo>
                    <a:cubicBezTo>
                      <a:pt x="984" y="837"/>
                      <a:pt x="928" y="784"/>
                      <a:pt x="942" y="826"/>
                    </a:cubicBezTo>
                    <a:cubicBezTo>
                      <a:pt x="936" y="844"/>
                      <a:pt x="930" y="844"/>
                      <a:pt x="914" y="834"/>
                    </a:cubicBezTo>
                    <a:cubicBezTo>
                      <a:pt x="903" y="817"/>
                      <a:pt x="890" y="821"/>
                      <a:pt x="874" y="810"/>
                    </a:cubicBezTo>
                    <a:cubicBezTo>
                      <a:pt x="851" y="776"/>
                      <a:pt x="882" y="816"/>
                      <a:pt x="854" y="794"/>
                    </a:cubicBezTo>
                    <a:cubicBezTo>
                      <a:pt x="843" y="785"/>
                      <a:pt x="840" y="768"/>
                      <a:pt x="830" y="758"/>
                    </a:cubicBezTo>
                    <a:cubicBezTo>
                      <a:pt x="824" y="739"/>
                      <a:pt x="817" y="724"/>
                      <a:pt x="798" y="718"/>
                    </a:cubicBezTo>
                    <a:cubicBezTo>
                      <a:pt x="791" y="696"/>
                      <a:pt x="800" y="712"/>
                      <a:pt x="778" y="710"/>
                    </a:cubicBezTo>
                    <a:cubicBezTo>
                      <a:pt x="767" y="709"/>
                      <a:pt x="746" y="702"/>
                      <a:pt x="746" y="702"/>
                    </a:cubicBezTo>
                    <a:cubicBezTo>
                      <a:pt x="729" y="691"/>
                      <a:pt x="720" y="674"/>
                      <a:pt x="702" y="662"/>
                    </a:cubicBezTo>
                    <a:cubicBezTo>
                      <a:pt x="694" y="665"/>
                      <a:pt x="687" y="673"/>
                      <a:pt x="678" y="674"/>
                    </a:cubicBezTo>
                    <a:cubicBezTo>
                      <a:pt x="657" y="677"/>
                      <a:pt x="630" y="657"/>
                      <a:pt x="614" y="646"/>
                    </a:cubicBezTo>
                    <a:cubicBezTo>
                      <a:pt x="600" y="637"/>
                      <a:pt x="580" y="639"/>
                      <a:pt x="566" y="630"/>
                    </a:cubicBezTo>
                    <a:cubicBezTo>
                      <a:pt x="546" y="617"/>
                      <a:pt x="525" y="607"/>
                      <a:pt x="506" y="594"/>
                    </a:cubicBezTo>
                    <a:cubicBezTo>
                      <a:pt x="513" y="572"/>
                      <a:pt x="509" y="551"/>
                      <a:pt x="490" y="538"/>
                    </a:cubicBezTo>
                    <a:cubicBezTo>
                      <a:pt x="485" y="522"/>
                      <a:pt x="476" y="515"/>
                      <a:pt x="462" y="506"/>
                    </a:cubicBezTo>
                    <a:cubicBezTo>
                      <a:pt x="441" y="474"/>
                      <a:pt x="469" y="513"/>
                      <a:pt x="442" y="486"/>
                    </a:cubicBezTo>
                    <a:cubicBezTo>
                      <a:pt x="436" y="480"/>
                      <a:pt x="436" y="468"/>
                      <a:pt x="430" y="462"/>
                    </a:cubicBezTo>
                    <a:cubicBezTo>
                      <a:pt x="427" y="459"/>
                      <a:pt x="422" y="459"/>
                      <a:pt x="418" y="458"/>
                    </a:cubicBezTo>
                    <a:cubicBezTo>
                      <a:pt x="407" y="447"/>
                      <a:pt x="382" y="430"/>
                      <a:pt x="382" y="430"/>
                    </a:cubicBezTo>
                    <a:cubicBezTo>
                      <a:pt x="371" y="413"/>
                      <a:pt x="358" y="399"/>
                      <a:pt x="346" y="382"/>
                    </a:cubicBezTo>
                    <a:cubicBezTo>
                      <a:pt x="344" y="378"/>
                      <a:pt x="345" y="373"/>
                      <a:pt x="342" y="370"/>
                    </a:cubicBezTo>
                    <a:cubicBezTo>
                      <a:pt x="339" y="367"/>
                      <a:pt x="334" y="367"/>
                      <a:pt x="330" y="366"/>
                    </a:cubicBezTo>
                    <a:cubicBezTo>
                      <a:pt x="322" y="390"/>
                      <a:pt x="342" y="398"/>
                      <a:pt x="354" y="414"/>
                    </a:cubicBezTo>
                    <a:cubicBezTo>
                      <a:pt x="368" y="432"/>
                      <a:pt x="372" y="446"/>
                      <a:pt x="390" y="458"/>
                    </a:cubicBezTo>
                    <a:cubicBezTo>
                      <a:pt x="409" y="487"/>
                      <a:pt x="399" y="475"/>
                      <a:pt x="418" y="494"/>
                    </a:cubicBezTo>
                    <a:cubicBezTo>
                      <a:pt x="423" y="510"/>
                      <a:pt x="428" y="517"/>
                      <a:pt x="442" y="526"/>
                    </a:cubicBezTo>
                    <a:cubicBezTo>
                      <a:pt x="450" y="550"/>
                      <a:pt x="432" y="533"/>
                      <a:pt x="422" y="526"/>
                    </a:cubicBezTo>
                    <a:cubicBezTo>
                      <a:pt x="399" y="492"/>
                      <a:pt x="430" y="532"/>
                      <a:pt x="402" y="510"/>
                    </a:cubicBezTo>
                    <a:cubicBezTo>
                      <a:pt x="398" y="507"/>
                      <a:pt x="397" y="501"/>
                      <a:pt x="394" y="498"/>
                    </a:cubicBezTo>
                    <a:cubicBezTo>
                      <a:pt x="391" y="495"/>
                      <a:pt x="386" y="493"/>
                      <a:pt x="382" y="490"/>
                    </a:cubicBezTo>
                    <a:cubicBezTo>
                      <a:pt x="377" y="474"/>
                      <a:pt x="370" y="471"/>
                      <a:pt x="354" y="466"/>
                    </a:cubicBezTo>
                    <a:cubicBezTo>
                      <a:pt x="344" y="452"/>
                      <a:pt x="340" y="447"/>
                      <a:pt x="346" y="430"/>
                    </a:cubicBezTo>
                    <a:cubicBezTo>
                      <a:pt x="338" y="418"/>
                      <a:pt x="314" y="402"/>
                      <a:pt x="314" y="402"/>
                    </a:cubicBezTo>
                    <a:cubicBezTo>
                      <a:pt x="306" y="390"/>
                      <a:pt x="298" y="378"/>
                      <a:pt x="290" y="366"/>
                    </a:cubicBezTo>
                    <a:cubicBezTo>
                      <a:pt x="284" y="357"/>
                      <a:pt x="273" y="354"/>
                      <a:pt x="266" y="346"/>
                    </a:cubicBezTo>
                    <a:cubicBezTo>
                      <a:pt x="263" y="342"/>
                      <a:pt x="262" y="337"/>
                      <a:pt x="258" y="334"/>
                    </a:cubicBezTo>
                    <a:cubicBezTo>
                      <a:pt x="243" y="324"/>
                      <a:pt x="225" y="324"/>
                      <a:pt x="210" y="314"/>
                    </a:cubicBezTo>
                    <a:cubicBezTo>
                      <a:pt x="201" y="300"/>
                      <a:pt x="194" y="291"/>
                      <a:pt x="178" y="286"/>
                    </a:cubicBezTo>
                    <a:cubicBezTo>
                      <a:pt x="160" y="260"/>
                      <a:pt x="192" y="247"/>
                      <a:pt x="154" y="238"/>
                    </a:cubicBezTo>
                    <a:cubicBezTo>
                      <a:pt x="111" y="209"/>
                      <a:pt x="106" y="149"/>
                      <a:pt x="90" y="102"/>
                    </a:cubicBezTo>
                    <a:cubicBezTo>
                      <a:pt x="86" y="90"/>
                      <a:pt x="76" y="73"/>
                      <a:pt x="66" y="66"/>
                    </a:cubicBezTo>
                    <a:cubicBezTo>
                      <a:pt x="58" y="60"/>
                      <a:pt x="42" y="50"/>
                      <a:pt x="42" y="50"/>
                    </a:cubicBezTo>
                    <a:cubicBezTo>
                      <a:pt x="39" y="46"/>
                      <a:pt x="38" y="41"/>
                      <a:pt x="34" y="38"/>
                    </a:cubicBezTo>
                    <a:cubicBezTo>
                      <a:pt x="27" y="34"/>
                      <a:pt x="10" y="30"/>
                      <a:pt x="10" y="30"/>
                    </a:cubicBezTo>
                    <a:cubicBezTo>
                      <a:pt x="0" y="1"/>
                      <a:pt x="31" y="17"/>
                      <a:pt x="46" y="22"/>
                    </a:cubicBezTo>
                    <a:cubicBezTo>
                      <a:pt x="65" y="51"/>
                      <a:pt x="61" y="41"/>
                      <a:pt x="86" y="58"/>
                    </a:cubicBezTo>
                    <a:cubicBezTo>
                      <a:pt x="94" y="70"/>
                      <a:pt x="94" y="93"/>
                      <a:pt x="102" y="70"/>
                    </a:cubicBezTo>
                    <a:cubicBezTo>
                      <a:pt x="95" y="49"/>
                      <a:pt x="82" y="62"/>
                      <a:pt x="82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9" name="Freeform 201"/>
              <p:cNvSpPr>
                <a:spLocks/>
              </p:cNvSpPr>
              <p:nvPr userDrawn="1"/>
            </p:nvSpPr>
            <p:spPr bwMode="ltGray">
              <a:xfrm>
                <a:off x="3577" y="490"/>
                <a:ext cx="36" cy="39"/>
              </a:xfrm>
              <a:custGeom>
                <a:avLst/>
                <a:gdLst>
                  <a:gd name="T0" fmla="*/ 6 w 36"/>
                  <a:gd name="T1" fmla="*/ 28 h 48"/>
                  <a:gd name="T2" fmla="*/ 10 w 36"/>
                  <a:gd name="T3" fmla="*/ 48 h 48"/>
                  <a:gd name="T4" fmla="*/ 6 w 36"/>
                  <a:gd name="T5" fmla="*/ 2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48">
                    <a:moveTo>
                      <a:pt x="6" y="28"/>
                    </a:moveTo>
                    <a:cubicBezTo>
                      <a:pt x="25" y="0"/>
                      <a:pt x="36" y="31"/>
                      <a:pt x="10" y="48"/>
                    </a:cubicBezTo>
                    <a:cubicBezTo>
                      <a:pt x="0" y="34"/>
                      <a:pt x="0" y="40"/>
                      <a:pt x="6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0" name="Freeform 202"/>
              <p:cNvSpPr>
                <a:spLocks/>
              </p:cNvSpPr>
              <p:nvPr userDrawn="1"/>
            </p:nvSpPr>
            <p:spPr bwMode="ltGray">
              <a:xfrm>
                <a:off x="3549" y="475"/>
                <a:ext cx="38" cy="29"/>
              </a:xfrm>
              <a:custGeom>
                <a:avLst/>
                <a:gdLst>
                  <a:gd name="T0" fmla="*/ 0 w 36"/>
                  <a:gd name="T1" fmla="*/ 5 h 37"/>
                  <a:gd name="T2" fmla="*/ 12 w 36"/>
                  <a:gd name="T3" fmla="*/ 1 h 37"/>
                  <a:gd name="T4" fmla="*/ 36 w 36"/>
                  <a:gd name="T5" fmla="*/ 17 h 37"/>
                  <a:gd name="T6" fmla="*/ 8 w 36"/>
                  <a:gd name="T7" fmla="*/ 17 h 37"/>
                  <a:gd name="T8" fmla="*/ 0 w 36"/>
                  <a:gd name="T9" fmla="*/ 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7">
                    <a:moveTo>
                      <a:pt x="0" y="5"/>
                    </a:moveTo>
                    <a:cubicBezTo>
                      <a:pt x="4" y="4"/>
                      <a:pt x="8" y="0"/>
                      <a:pt x="12" y="1"/>
                    </a:cubicBezTo>
                    <a:cubicBezTo>
                      <a:pt x="21" y="4"/>
                      <a:pt x="36" y="17"/>
                      <a:pt x="36" y="17"/>
                    </a:cubicBezTo>
                    <a:cubicBezTo>
                      <a:pt x="29" y="37"/>
                      <a:pt x="22" y="26"/>
                      <a:pt x="8" y="17"/>
                    </a:cubicBezTo>
                    <a:cubicBezTo>
                      <a:pt x="5" y="13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1" name="Freeform 203"/>
              <p:cNvSpPr>
                <a:spLocks/>
              </p:cNvSpPr>
              <p:nvPr userDrawn="1"/>
            </p:nvSpPr>
            <p:spPr bwMode="ltGray">
              <a:xfrm>
                <a:off x="4686" y="394"/>
                <a:ext cx="171" cy="81"/>
              </a:xfrm>
              <a:custGeom>
                <a:avLst/>
                <a:gdLst>
                  <a:gd name="T0" fmla="*/ 0 w 170"/>
                  <a:gd name="T1" fmla="*/ 49 h 96"/>
                  <a:gd name="T2" fmla="*/ 28 w 170"/>
                  <a:gd name="T3" fmla="*/ 25 h 96"/>
                  <a:gd name="T4" fmla="*/ 56 w 170"/>
                  <a:gd name="T5" fmla="*/ 21 h 96"/>
                  <a:gd name="T6" fmla="*/ 80 w 170"/>
                  <a:gd name="T7" fmla="*/ 9 h 96"/>
                  <a:gd name="T8" fmla="*/ 64 w 170"/>
                  <a:gd name="T9" fmla="*/ 25 h 96"/>
                  <a:gd name="T10" fmla="*/ 124 w 170"/>
                  <a:gd name="T11" fmla="*/ 49 h 96"/>
                  <a:gd name="T12" fmla="*/ 160 w 170"/>
                  <a:gd name="T13" fmla="*/ 65 h 96"/>
                  <a:gd name="T14" fmla="*/ 116 w 170"/>
                  <a:gd name="T15" fmla="*/ 77 h 96"/>
                  <a:gd name="T16" fmla="*/ 88 w 170"/>
                  <a:gd name="T17" fmla="*/ 57 h 96"/>
                  <a:gd name="T18" fmla="*/ 76 w 170"/>
                  <a:gd name="T19" fmla="*/ 53 h 96"/>
                  <a:gd name="T20" fmla="*/ 24 w 170"/>
                  <a:gd name="T21" fmla="*/ 41 h 96"/>
                  <a:gd name="T22" fmla="*/ 0 w 170"/>
                  <a:gd name="T23" fmla="*/ 4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0" h="96">
                    <a:moveTo>
                      <a:pt x="0" y="49"/>
                    </a:moveTo>
                    <a:cubicBezTo>
                      <a:pt x="5" y="33"/>
                      <a:pt x="12" y="30"/>
                      <a:pt x="28" y="25"/>
                    </a:cubicBezTo>
                    <a:cubicBezTo>
                      <a:pt x="20" y="0"/>
                      <a:pt x="42" y="16"/>
                      <a:pt x="56" y="21"/>
                    </a:cubicBezTo>
                    <a:cubicBezTo>
                      <a:pt x="56" y="21"/>
                      <a:pt x="77" y="6"/>
                      <a:pt x="80" y="9"/>
                    </a:cubicBezTo>
                    <a:cubicBezTo>
                      <a:pt x="85" y="14"/>
                      <a:pt x="71" y="23"/>
                      <a:pt x="64" y="25"/>
                    </a:cubicBezTo>
                    <a:cubicBezTo>
                      <a:pt x="82" y="37"/>
                      <a:pt x="103" y="42"/>
                      <a:pt x="124" y="49"/>
                    </a:cubicBezTo>
                    <a:cubicBezTo>
                      <a:pt x="136" y="53"/>
                      <a:pt x="160" y="65"/>
                      <a:pt x="160" y="65"/>
                    </a:cubicBezTo>
                    <a:cubicBezTo>
                      <a:pt x="170" y="96"/>
                      <a:pt x="134" y="83"/>
                      <a:pt x="116" y="77"/>
                    </a:cubicBezTo>
                    <a:cubicBezTo>
                      <a:pt x="109" y="57"/>
                      <a:pt x="116" y="66"/>
                      <a:pt x="88" y="57"/>
                    </a:cubicBezTo>
                    <a:cubicBezTo>
                      <a:pt x="84" y="56"/>
                      <a:pt x="76" y="53"/>
                      <a:pt x="76" y="53"/>
                    </a:cubicBezTo>
                    <a:cubicBezTo>
                      <a:pt x="57" y="34"/>
                      <a:pt x="53" y="37"/>
                      <a:pt x="24" y="41"/>
                    </a:cubicBezTo>
                    <a:cubicBezTo>
                      <a:pt x="9" y="51"/>
                      <a:pt x="17" y="49"/>
                      <a:pt x="0" y="4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2" name="Freeform 204"/>
              <p:cNvSpPr>
                <a:spLocks/>
              </p:cNvSpPr>
              <p:nvPr userDrawn="1"/>
            </p:nvSpPr>
            <p:spPr bwMode="ltGray">
              <a:xfrm>
                <a:off x="4867" y="460"/>
                <a:ext cx="138" cy="37"/>
              </a:xfrm>
              <a:custGeom>
                <a:avLst/>
                <a:gdLst>
                  <a:gd name="T0" fmla="*/ 0 w 138"/>
                  <a:gd name="T1" fmla="*/ 0 h 44"/>
                  <a:gd name="T2" fmla="*/ 52 w 138"/>
                  <a:gd name="T3" fmla="*/ 4 h 44"/>
                  <a:gd name="T4" fmla="*/ 88 w 138"/>
                  <a:gd name="T5" fmla="*/ 24 h 44"/>
                  <a:gd name="T6" fmla="*/ 112 w 138"/>
                  <a:gd name="T7" fmla="*/ 20 h 44"/>
                  <a:gd name="T8" fmla="*/ 108 w 138"/>
                  <a:gd name="T9" fmla="*/ 44 h 44"/>
                  <a:gd name="T10" fmla="*/ 64 w 138"/>
                  <a:gd name="T11" fmla="*/ 40 h 44"/>
                  <a:gd name="T12" fmla="*/ 0 w 138"/>
                  <a:gd name="T13" fmla="*/ 36 h 44"/>
                  <a:gd name="T14" fmla="*/ 28 w 138"/>
                  <a:gd name="T15" fmla="*/ 20 h 44"/>
                  <a:gd name="T16" fmla="*/ 0 w 138"/>
                  <a:gd name="T1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8" h="44">
                    <a:moveTo>
                      <a:pt x="0" y="0"/>
                    </a:moveTo>
                    <a:cubicBezTo>
                      <a:pt x="19" y="3"/>
                      <a:pt x="35" y="10"/>
                      <a:pt x="52" y="4"/>
                    </a:cubicBezTo>
                    <a:cubicBezTo>
                      <a:pt x="87" y="11"/>
                      <a:pt x="61" y="15"/>
                      <a:pt x="88" y="24"/>
                    </a:cubicBezTo>
                    <a:cubicBezTo>
                      <a:pt x="96" y="23"/>
                      <a:pt x="104" y="19"/>
                      <a:pt x="112" y="20"/>
                    </a:cubicBezTo>
                    <a:cubicBezTo>
                      <a:pt x="138" y="23"/>
                      <a:pt x="118" y="41"/>
                      <a:pt x="108" y="44"/>
                    </a:cubicBezTo>
                    <a:cubicBezTo>
                      <a:pt x="78" y="34"/>
                      <a:pt x="92" y="34"/>
                      <a:pt x="64" y="40"/>
                    </a:cubicBezTo>
                    <a:cubicBezTo>
                      <a:pt x="41" y="37"/>
                      <a:pt x="22" y="41"/>
                      <a:pt x="0" y="36"/>
                    </a:cubicBezTo>
                    <a:cubicBezTo>
                      <a:pt x="6" y="11"/>
                      <a:pt x="7" y="27"/>
                      <a:pt x="28" y="20"/>
                    </a:cubicBezTo>
                    <a:cubicBezTo>
                      <a:pt x="17" y="13"/>
                      <a:pt x="0" y="13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3" name="Freeform 205"/>
              <p:cNvSpPr>
                <a:spLocks/>
              </p:cNvSpPr>
              <p:nvPr userDrawn="1"/>
            </p:nvSpPr>
            <p:spPr bwMode="ltGray">
              <a:xfrm>
                <a:off x="4794" y="480"/>
                <a:ext cx="56" cy="34"/>
              </a:xfrm>
              <a:custGeom>
                <a:avLst/>
                <a:gdLst>
                  <a:gd name="T0" fmla="*/ 17 w 57"/>
                  <a:gd name="T1" fmla="*/ 25 h 42"/>
                  <a:gd name="T2" fmla="*/ 37 w 57"/>
                  <a:gd name="T3" fmla="*/ 13 h 42"/>
                  <a:gd name="T4" fmla="*/ 17 w 57"/>
                  <a:gd name="T5" fmla="*/ 2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" h="42">
                    <a:moveTo>
                      <a:pt x="17" y="25"/>
                    </a:moveTo>
                    <a:cubicBezTo>
                      <a:pt x="0" y="0"/>
                      <a:pt x="21" y="9"/>
                      <a:pt x="37" y="13"/>
                    </a:cubicBezTo>
                    <a:cubicBezTo>
                      <a:pt x="57" y="42"/>
                      <a:pt x="30" y="25"/>
                      <a:pt x="17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4" name="Freeform 206"/>
              <p:cNvSpPr>
                <a:spLocks/>
              </p:cNvSpPr>
              <p:nvPr userDrawn="1"/>
            </p:nvSpPr>
            <p:spPr bwMode="ltGray">
              <a:xfrm>
                <a:off x="4757" y="375"/>
                <a:ext cx="37" cy="44"/>
              </a:xfrm>
              <a:custGeom>
                <a:avLst/>
                <a:gdLst>
                  <a:gd name="T0" fmla="*/ 19 w 39"/>
                  <a:gd name="T1" fmla="*/ 32 h 52"/>
                  <a:gd name="T2" fmla="*/ 19 w 39"/>
                  <a:gd name="T3" fmla="*/ 0 h 52"/>
                  <a:gd name="T4" fmla="*/ 19 w 39"/>
                  <a:gd name="T5" fmla="*/ 3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52">
                    <a:moveTo>
                      <a:pt x="19" y="32"/>
                    </a:moveTo>
                    <a:cubicBezTo>
                      <a:pt x="13" y="14"/>
                      <a:pt x="0" y="13"/>
                      <a:pt x="19" y="0"/>
                    </a:cubicBezTo>
                    <a:cubicBezTo>
                      <a:pt x="23" y="5"/>
                      <a:pt x="39" y="52"/>
                      <a:pt x="19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5" name="Freeform 207"/>
              <p:cNvSpPr>
                <a:spLocks/>
              </p:cNvSpPr>
              <p:nvPr userDrawn="1"/>
            </p:nvSpPr>
            <p:spPr bwMode="ltGray">
              <a:xfrm>
                <a:off x="5054" y="507"/>
                <a:ext cx="45" cy="66"/>
              </a:xfrm>
              <a:custGeom>
                <a:avLst/>
                <a:gdLst>
                  <a:gd name="T0" fmla="*/ 4 w 44"/>
                  <a:gd name="T1" fmla="*/ 9 h 80"/>
                  <a:gd name="T2" fmla="*/ 20 w 44"/>
                  <a:gd name="T3" fmla="*/ 33 h 80"/>
                  <a:gd name="T4" fmla="*/ 24 w 44"/>
                  <a:gd name="T5" fmla="*/ 49 h 80"/>
                  <a:gd name="T6" fmla="*/ 36 w 44"/>
                  <a:gd name="T7" fmla="*/ 53 h 80"/>
                  <a:gd name="T8" fmla="*/ 24 w 44"/>
                  <a:gd name="T9" fmla="*/ 73 h 80"/>
                  <a:gd name="T10" fmla="*/ 0 w 44"/>
                  <a:gd name="T11" fmla="*/ 21 h 80"/>
                  <a:gd name="T12" fmla="*/ 4 w 44"/>
                  <a:gd name="T13" fmla="*/ 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80">
                    <a:moveTo>
                      <a:pt x="4" y="9"/>
                    </a:moveTo>
                    <a:cubicBezTo>
                      <a:pt x="9" y="17"/>
                      <a:pt x="18" y="24"/>
                      <a:pt x="20" y="33"/>
                    </a:cubicBezTo>
                    <a:cubicBezTo>
                      <a:pt x="21" y="38"/>
                      <a:pt x="21" y="45"/>
                      <a:pt x="24" y="49"/>
                    </a:cubicBezTo>
                    <a:cubicBezTo>
                      <a:pt x="27" y="52"/>
                      <a:pt x="32" y="52"/>
                      <a:pt x="36" y="53"/>
                    </a:cubicBezTo>
                    <a:cubicBezTo>
                      <a:pt x="41" y="68"/>
                      <a:pt x="44" y="80"/>
                      <a:pt x="24" y="73"/>
                    </a:cubicBezTo>
                    <a:cubicBezTo>
                      <a:pt x="19" y="55"/>
                      <a:pt x="11" y="37"/>
                      <a:pt x="0" y="21"/>
                    </a:cubicBezTo>
                    <a:cubicBezTo>
                      <a:pt x="4" y="4"/>
                      <a:pt x="4" y="0"/>
                      <a:pt x="4" y="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6" name="Freeform 208"/>
              <p:cNvSpPr>
                <a:spLocks/>
              </p:cNvSpPr>
              <p:nvPr userDrawn="1"/>
            </p:nvSpPr>
            <p:spPr bwMode="ltGray">
              <a:xfrm>
                <a:off x="4260" y="6"/>
                <a:ext cx="480" cy="100"/>
              </a:xfrm>
              <a:custGeom>
                <a:avLst/>
                <a:gdLst>
                  <a:gd name="T0" fmla="*/ 220 w 323"/>
                  <a:gd name="T1" fmla="*/ 1 h 64"/>
                  <a:gd name="T2" fmla="*/ 231 w 323"/>
                  <a:gd name="T3" fmla="*/ 8 h 64"/>
                  <a:gd name="T4" fmla="*/ 235 w 323"/>
                  <a:gd name="T5" fmla="*/ 0 h 64"/>
                  <a:gd name="T6" fmla="*/ 265 w 323"/>
                  <a:gd name="T7" fmla="*/ 0 h 64"/>
                  <a:gd name="T8" fmla="*/ 287 w 323"/>
                  <a:gd name="T9" fmla="*/ 17 h 64"/>
                  <a:gd name="T10" fmla="*/ 319 w 323"/>
                  <a:gd name="T11" fmla="*/ 10 h 64"/>
                  <a:gd name="T12" fmla="*/ 314 w 323"/>
                  <a:gd name="T13" fmla="*/ 29 h 64"/>
                  <a:gd name="T14" fmla="*/ 298 w 323"/>
                  <a:gd name="T15" fmla="*/ 46 h 64"/>
                  <a:gd name="T16" fmla="*/ 295 w 323"/>
                  <a:gd name="T17" fmla="*/ 29 h 64"/>
                  <a:gd name="T18" fmla="*/ 287 w 323"/>
                  <a:gd name="T19" fmla="*/ 31 h 64"/>
                  <a:gd name="T20" fmla="*/ 279 w 323"/>
                  <a:gd name="T21" fmla="*/ 29 h 64"/>
                  <a:gd name="T22" fmla="*/ 263 w 323"/>
                  <a:gd name="T23" fmla="*/ 21 h 64"/>
                  <a:gd name="T24" fmla="*/ 228 w 323"/>
                  <a:gd name="T25" fmla="*/ 38 h 64"/>
                  <a:gd name="T26" fmla="*/ 201 w 323"/>
                  <a:gd name="T27" fmla="*/ 44 h 64"/>
                  <a:gd name="T28" fmla="*/ 212 w 323"/>
                  <a:gd name="T29" fmla="*/ 57 h 64"/>
                  <a:gd name="T30" fmla="*/ 188 w 323"/>
                  <a:gd name="T31" fmla="*/ 63 h 64"/>
                  <a:gd name="T32" fmla="*/ 169 w 323"/>
                  <a:gd name="T33" fmla="*/ 61 h 64"/>
                  <a:gd name="T34" fmla="*/ 177 w 323"/>
                  <a:gd name="T35" fmla="*/ 57 h 64"/>
                  <a:gd name="T36" fmla="*/ 171 w 323"/>
                  <a:gd name="T37" fmla="*/ 40 h 64"/>
                  <a:gd name="T38" fmla="*/ 169 w 323"/>
                  <a:gd name="T39" fmla="*/ 31 h 64"/>
                  <a:gd name="T40" fmla="*/ 158 w 323"/>
                  <a:gd name="T41" fmla="*/ 23 h 64"/>
                  <a:gd name="T42" fmla="*/ 142 w 323"/>
                  <a:gd name="T43" fmla="*/ 27 h 64"/>
                  <a:gd name="T44" fmla="*/ 134 w 323"/>
                  <a:gd name="T45" fmla="*/ 27 h 64"/>
                  <a:gd name="T46" fmla="*/ 123 w 323"/>
                  <a:gd name="T47" fmla="*/ 25 h 64"/>
                  <a:gd name="T48" fmla="*/ 83 w 323"/>
                  <a:gd name="T49" fmla="*/ 2 h 64"/>
                  <a:gd name="T50" fmla="*/ 59 w 323"/>
                  <a:gd name="T51" fmla="*/ 14 h 64"/>
                  <a:gd name="T52" fmla="*/ 1 w 323"/>
                  <a:gd name="T53" fmla="*/ 0 h 64"/>
                  <a:gd name="T54" fmla="*/ 220 w 323"/>
                  <a:gd name="T55" fmla="*/ 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23" h="64">
                    <a:moveTo>
                      <a:pt x="220" y="1"/>
                    </a:moveTo>
                    <a:cubicBezTo>
                      <a:pt x="215" y="12"/>
                      <a:pt x="225" y="17"/>
                      <a:pt x="231" y="8"/>
                    </a:cubicBezTo>
                    <a:cubicBezTo>
                      <a:pt x="235" y="0"/>
                      <a:pt x="229" y="7"/>
                      <a:pt x="235" y="0"/>
                    </a:cubicBezTo>
                    <a:lnTo>
                      <a:pt x="265" y="0"/>
                    </a:lnTo>
                    <a:cubicBezTo>
                      <a:pt x="277" y="6"/>
                      <a:pt x="276" y="11"/>
                      <a:pt x="287" y="17"/>
                    </a:cubicBezTo>
                    <a:cubicBezTo>
                      <a:pt x="308" y="11"/>
                      <a:pt x="293" y="7"/>
                      <a:pt x="319" y="10"/>
                    </a:cubicBezTo>
                    <a:cubicBezTo>
                      <a:pt x="323" y="19"/>
                      <a:pt x="321" y="22"/>
                      <a:pt x="314" y="29"/>
                    </a:cubicBezTo>
                    <a:cubicBezTo>
                      <a:pt x="312" y="39"/>
                      <a:pt x="313" y="50"/>
                      <a:pt x="298" y="46"/>
                    </a:cubicBezTo>
                    <a:cubicBezTo>
                      <a:pt x="297" y="40"/>
                      <a:pt x="298" y="34"/>
                      <a:pt x="295" y="29"/>
                    </a:cubicBezTo>
                    <a:cubicBezTo>
                      <a:pt x="294" y="27"/>
                      <a:pt x="290" y="31"/>
                      <a:pt x="287" y="31"/>
                    </a:cubicBezTo>
                    <a:cubicBezTo>
                      <a:pt x="284" y="31"/>
                      <a:pt x="282" y="30"/>
                      <a:pt x="279" y="29"/>
                    </a:cubicBezTo>
                    <a:cubicBezTo>
                      <a:pt x="274" y="27"/>
                      <a:pt x="263" y="21"/>
                      <a:pt x="263" y="21"/>
                    </a:cubicBezTo>
                    <a:cubicBezTo>
                      <a:pt x="249" y="23"/>
                      <a:pt x="241" y="31"/>
                      <a:pt x="228" y="38"/>
                    </a:cubicBezTo>
                    <a:cubicBezTo>
                      <a:pt x="220" y="41"/>
                      <a:pt x="209" y="42"/>
                      <a:pt x="201" y="44"/>
                    </a:cubicBezTo>
                    <a:cubicBezTo>
                      <a:pt x="193" y="54"/>
                      <a:pt x="200" y="53"/>
                      <a:pt x="212" y="57"/>
                    </a:cubicBezTo>
                    <a:cubicBezTo>
                      <a:pt x="200" y="62"/>
                      <a:pt x="199" y="57"/>
                      <a:pt x="188" y="63"/>
                    </a:cubicBezTo>
                    <a:cubicBezTo>
                      <a:pt x="181" y="62"/>
                      <a:pt x="174" y="64"/>
                      <a:pt x="169" y="61"/>
                    </a:cubicBezTo>
                    <a:cubicBezTo>
                      <a:pt x="166" y="59"/>
                      <a:pt x="175" y="59"/>
                      <a:pt x="177" y="57"/>
                    </a:cubicBezTo>
                    <a:cubicBezTo>
                      <a:pt x="181" y="48"/>
                      <a:pt x="149" y="28"/>
                      <a:pt x="171" y="40"/>
                    </a:cubicBezTo>
                    <a:cubicBezTo>
                      <a:pt x="184" y="55"/>
                      <a:pt x="184" y="36"/>
                      <a:pt x="169" y="31"/>
                    </a:cubicBezTo>
                    <a:cubicBezTo>
                      <a:pt x="167" y="27"/>
                      <a:pt x="167" y="22"/>
                      <a:pt x="158" y="23"/>
                    </a:cubicBezTo>
                    <a:cubicBezTo>
                      <a:pt x="153" y="23"/>
                      <a:pt x="142" y="27"/>
                      <a:pt x="142" y="27"/>
                    </a:cubicBezTo>
                    <a:cubicBezTo>
                      <a:pt x="136" y="39"/>
                      <a:pt x="143" y="31"/>
                      <a:pt x="134" y="27"/>
                    </a:cubicBezTo>
                    <a:cubicBezTo>
                      <a:pt x="130" y="25"/>
                      <a:pt x="126" y="25"/>
                      <a:pt x="123" y="25"/>
                    </a:cubicBezTo>
                    <a:cubicBezTo>
                      <a:pt x="117" y="11"/>
                      <a:pt x="100" y="6"/>
                      <a:pt x="83" y="2"/>
                    </a:cubicBezTo>
                    <a:cubicBezTo>
                      <a:pt x="70" y="4"/>
                      <a:pt x="69" y="9"/>
                      <a:pt x="59" y="14"/>
                    </a:cubicBezTo>
                    <a:cubicBezTo>
                      <a:pt x="45" y="14"/>
                      <a:pt x="0" y="12"/>
                      <a:pt x="1" y="0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7" name="Freeform 209"/>
              <p:cNvSpPr>
                <a:spLocks/>
              </p:cNvSpPr>
              <p:nvPr userDrawn="1"/>
            </p:nvSpPr>
            <p:spPr bwMode="ltGray">
              <a:xfrm>
                <a:off x="3835" y="3"/>
                <a:ext cx="446" cy="49"/>
              </a:xfrm>
              <a:custGeom>
                <a:avLst/>
                <a:gdLst>
                  <a:gd name="T0" fmla="*/ 105 w 300"/>
                  <a:gd name="T1" fmla="*/ 31 h 31"/>
                  <a:gd name="T2" fmla="*/ 30 w 300"/>
                  <a:gd name="T3" fmla="*/ 1 h 31"/>
                  <a:gd name="T4" fmla="*/ 285 w 300"/>
                  <a:gd name="T5" fmla="*/ 0 h 31"/>
                  <a:gd name="T6" fmla="*/ 296 w 300"/>
                  <a:gd name="T7" fmla="*/ 14 h 31"/>
                  <a:gd name="T8" fmla="*/ 264 w 300"/>
                  <a:gd name="T9" fmla="*/ 16 h 31"/>
                  <a:gd name="T10" fmla="*/ 105 w 300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0" h="31">
                    <a:moveTo>
                      <a:pt x="105" y="31"/>
                    </a:moveTo>
                    <a:cubicBezTo>
                      <a:pt x="83" y="19"/>
                      <a:pt x="0" y="6"/>
                      <a:pt x="30" y="1"/>
                    </a:cubicBezTo>
                    <a:lnTo>
                      <a:pt x="285" y="0"/>
                    </a:lnTo>
                    <a:cubicBezTo>
                      <a:pt x="296" y="4"/>
                      <a:pt x="300" y="5"/>
                      <a:pt x="296" y="14"/>
                    </a:cubicBezTo>
                    <a:cubicBezTo>
                      <a:pt x="285" y="11"/>
                      <a:pt x="276" y="16"/>
                      <a:pt x="264" y="16"/>
                    </a:cubicBezTo>
                    <a:lnTo>
                      <a:pt x="105" y="3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8" name="Freeform 210"/>
              <p:cNvSpPr>
                <a:spLocks/>
              </p:cNvSpPr>
              <p:nvPr userDrawn="1"/>
            </p:nvSpPr>
            <p:spPr bwMode="ltGray">
              <a:xfrm>
                <a:off x="2853" y="74"/>
                <a:ext cx="42" cy="25"/>
              </a:xfrm>
              <a:custGeom>
                <a:avLst/>
                <a:gdLst>
                  <a:gd name="T0" fmla="*/ 0 w 41"/>
                  <a:gd name="T1" fmla="*/ 25 h 29"/>
                  <a:gd name="T2" fmla="*/ 12 w 41"/>
                  <a:gd name="T3" fmla="*/ 29 h 29"/>
                  <a:gd name="T4" fmla="*/ 0 w 41"/>
                  <a:gd name="T5" fmla="*/ 2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9">
                    <a:moveTo>
                      <a:pt x="0" y="25"/>
                    </a:moveTo>
                    <a:cubicBezTo>
                      <a:pt x="10" y="11"/>
                      <a:pt x="41" y="0"/>
                      <a:pt x="12" y="29"/>
                    </a:cubicBezTo>
                    <a:cubicBezTo>
                      <a:pt x="8" y="28"/>
                      <a:pt x="0" y="25"/>
                      <a:pt x="0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9" name="Freeform 211"/>
              <p:cNvSpPr>
                <a:spLocks/>
              </p:cNvSpPr>
              <p:nvPr userDrawn="1"/>
            </p:nvSpPr>
            <p:spPr bwMode="ltGray">
              <a:xfrm>
                <a:off x="1704" y="3"/>
                <a:ext cx="1022" cy="372"/>
              </a:xfrm>
              <a:custGeom>
                <a:avLst/>
                <a:gdLst>
                  <a:gd name="T0" fmla="*/ 73 w 436"/>
                  <a:gd name="T1" fmla="*/ 1 h 152"/>
                  <a:gd name="T2" fmla="*/ 436 w 436"/>
                  <a:gd name="T3" fmla="*/ 0 h 152"/>
                  <a:gd name="T4" fmla="*/ 416 w 436"/>
                  <a:gd name="T5" fmla="*/ 54 h 152"/>
                  <a:gd name="T6" fmla="*/ 397 w 436"/>
                  <a:gd name="T7" fmla="*/ 68 h 152"/>
                  <a:gd name="T8" fmla="*/ 392 w 436"/>
                  <a:gd name="T9" fmla="*/ 70 h 152"/>
                  <a:gd name="T10" fmla="*/ 375 w 436"/>
                  <a:gd name="T11" fmla="*/ 73 h 152"/>
                  <a:gd name="T12" fmla="*/ 361 w 436"/>
                  <a:gd name="T13" fmla="*/ 88 h 152"/>
                  <a:gd name="T14" fmla="*/ 362 w 436"/>
                  <a:gd name="T15" fmla="*/ 99 h 152"/>
                  <a:gd name="T16" fmla="*/ 364 w 436"/>
                  <a:gd name="T17" fmla="*/ 107 h 152"/>
                  <a:gd name="T18" fmla="*/ 366 w 436"/>
                  <a:gd name="T19" fmla="*/ 113 h 152"/>
                  <a:gd name="T20" fmla="*/ 362 w 436"/>
                  <a:gd name="T21" fmla="*/ 122 h 152"/>
                  <a:gd name="T22" fmla="*/ 351 w 436"/>
                  <a:gd name="T23" fmla="*/ 120 h 152"/>
                  <a:gd name="T24" fmla="*/ 342 w 436"/>
                  <a:gd name="T25" fmla="*/ 129 h 152"/>
                  <a:gd name="T26" fmla="*/ 347 w 436"/>
                  <a:gd name="T27" fmla="*/ 105 h 152"/>
                  <a:gd name="T28" fmla="*/ 338 w 436"/>
                  <a:gd name="T29" fmla="*/ 100 h 152"/>
                  <a:gd name="T30" fmla="*/ 344 w 436"/>
                  <a:gd name="T31" fmla="*/ 93 h 152"/>
                  <a:gd name="T32" fmla="*/ 342 w 436"/>
                  <a:gd name="T33" fmla="*/ 89 h 152"/>
                  <a:gd name="T34" fmla="*/ 320 w 436"/>
                  <a:gd name="T35" fmla="*/ 94 h 152"/>
                  <a:gd name="T36" fmla="*/ 317 w 436"/>
                  <a:gd name="T37" fmla="*/ 85 h 152"/>
                  <a:gd name="T38" fmla="*/ 297 w 436"/>
                  <a:gd name="T39" fmla="*/ 94 h 152"/>
                  <a:gd name="T40" fmla="*/ 320 w 436"/>
                  <a:gd name="T41" fmla="*/ 103 h 152"/>
                  <a:gd name="T42" fmla="*/ 305 w 436"/>
                  <a:gd name="T43" fmla="*/ 117 h 152"/>
                  <a:gd name="T44" fmla="*/ 311 w 436"/>
                  <a:gd name="T45" fmla="*/ 126 h 152"/>
                  <a:gd name="T46" fmla="*/ 315 w 436"/>
                  <a:gd name="T47" fmla="*/ 138 h 152"/>
                  <a:gd name="T48" fmla="*/ 309 w 436"/>
                  <a:gd name="T49" fmla="*/ 139 h 152"/>
                  <a:gd name="T50" fmla="*/ 314 w 436"/>
                  <a:gd name="T51" fmla="*/ 144 h 152"/>
                  <a:gd name="T52" fmla="*/ 307 w 436"/>
                  <a:gd name="T53" fmla="*/ 152 h 152"/>
                  <a:gd name="T54" fmla="*/ 0 w 436"/>
                  <a:gd name="T55" fmla="*/ 149 h 152"/>
                  <a:gd name="T56" fmla="*/ 73 w 436"/>
                  <a:gd name="T57" fmla="*/ 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36" h="152">
                    <a:moveTo>
                      <a:pt x="73" y="1"/>
                    </a:moveTo>
                    <a:lnTo>
                      <a:pt x="436" y="0"/>
                    </a:lnTo>
                    <a:cubicBezTo>
                      <a:pt x="430" y="15"/>
                      <a:pt x="429" y="42"/>
                      <a:pt x="416" y="54"/>
                    </a:cubicBezTo>
                    <a:cubicBezTo>
                      <a:pt x="410" y="60"/>
                      <a:pt x="405" y="63"/>
                      <a:pt x="397" y="68"/>
                    </a:cubicBezTo>
                    <a:cubicBezTo>
                      <a:pt x="396" y="69"/>
                      <a:pt x="392" y="70"/>
                      <a:pt x="392" y="70"/>
                    </a:cubicBezTo>
                    <a:cubicBezTo>
                      <a:pt x="377" y="63"/>
                      <a:pt x="385" y="68"/>
                      <a:pt x="375" y="73"/>
                    </a:cubicBezTo>
                    <a:cubicBezTo>
                      <a:pt x="371" y="82"/>
                      <a:pt x="371" y="83"/>
                      <a:pt x="361" y="88"/>
                    </a:cubicBezTo>
                    <a:cubicBezTo>
                      <a:pt x="359" y="92"/>
                      <a:pt x="364" y="93"/>
                      <a:pt x="362" y="99"/>
                    </a:cubicBezTo>
                    <a:cubicBezTo>
                      <a:pt x="363" y="102"/>
                      <a:pt x="364" y="105"/>
                      <a:pt x="364" y="107"/>
                    </a:cubicBezTo>
                    <a:cubicBezTo>
                      <a:pt x="365" y="109"/>
                      <a:pt x="366" y="111"/>
                      <a:pt x="366" y="113"/>
                    </a:cubicBezTo>
                    <a:cubicBezTo>
                      <a:pt x="365" y="115"/>
                      <a:pt x="364" y="120"/>
                      <a:pt x="362" y="122"/>
                    </a:cubicBezTo>
                    <a:cubicBezTo>
                      <a:pt x="359" y="123"/>
                      <a:pt x="354" y="119"/>
                      <a:pt x="351" y="120"/>
                    </a:cubicBezTo>
                    <a:cubicBezTo>
                      <a:pt x="347" y="129"/>
                      <a:pt x="352" y="127"/>
                      <a:pt x="342" y="129"/>
                    </a:cubicBezTo>
                    <a:cubicBezTo>
                      <a:pt x="340" y="123"/>
                      <a:pt x="345" y="111"/>
                      <a:pt x="347" y="105"/>
                    </a:cubicBezTo>
                    <a:cubicBezTo>
                      <a:pt x="347" y="100"/>
                      <a:pt x="338" y="102"/>
                      <a:pt x="338" y="100"/>
                    </a:cubicBezTo>
                    <a:cubicBezTo>
                      <a:pt x="338" y="98"/>
                      <a:pt x="344" y="95"/>
                      <a:pt x="344" y="93"/>
                    </a:cubicBezTo>
                    <a:cubicBezTo>
                      <a:pt x="344" y="92"/>
                      <a:pt x="344" y="89"/>
                      <a:pt x="342" y="89"/>
                    </a:cubicBezTo>
                    <a:cubicBezTo>
                      <a:pt x="339" y="89"/>
                      <a:pt x="324" y="94"/>
                      <a:pt x="320" y="94"/>
                    </a:cubicBezTo>
                    <a:cubicBezTo>
                      <a:pt x="317" y="86"/>
                      <a:pt x="328" y="88"/>
                      <a:pt x="317" y="85"/>
                    </a:cubicBezTo>
                    <a:cubicBezTo>
                      <a:pt x="311" y="91"/>
                      <a:pt x="306" y="93"/>
                      <a:pt x="297" y="94"/>
                    </a:cubicBezTo>
                    <a:cubicBezTo>
                      <a:pt x="300" y="104"/>
                      <a:pt x="307" y="101"/>
                      <a:pt x="320" y="103"/>
                    </a:cubicBezTo>
                    <a:cubicBezTo>
                      <a:pt x="318" y="109"/>
                      <a:pt x="311" y="111"/>
                      <a:pt x="305" y="117"/>
                    </a:cubicBezTo>
                    <a:lnTo>
                      <a:pt x="311" y="126"/>
                    </a:lnTo>
                    <a:lnTo>
                      <a:pt x="315" y="138"/>
                    </a:lnTo>
                    <a:lnTo>
                      <a:pt x="309" y="139"/>
                    </a:lnTo>
                    <a:lnTo>
                      <a:pt x="314" y="144"/>
                    </a:lnTo>
                    <a:lnTo>
                      <a:pt x="307" y="152"/>
                    </a:lnTo>
                    <a:lnTo>
                      <a:pt x="0" y="149"/>
                    </a:lnTo>
                    <a:lnTo>
                      <a:pt x="73" y="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0" name="Freeform 212"/>
              <p:cNvSpPr>
                <a:spLocks/>
              </p:cNvSpPr>
              <p:nvPr userDrawn="1"/>
            </p:nvSpPr>
            <p:spPr bwMode="ltGray">
              <a:xfrm>
                <a:off x="2729" y="-9"/>
                <a:ext cx="47" cy="134"/>
              </a:xfrm>
              <a:custGeom>
                <a:avLst/>
                <a:gdLst>
                  <a:gd name="T0" fmla="*/ 5 w 47"/>
                  <a:gd name="T1" fmla="*/ 156 h 165"/>
                  <a:gd name="T2" fmla="*/ 15 w 47"/>
                  <a:gd name="T3" fmla="*/ 108 h 165"/>
                  <a:gd name="T4" fmla="*/ 17 w 47"/>
                  <a:gd name="T5" fmla="*/ 68 h 165"/>
                  <a:gd name="T6" fmla="*/ 11 w 47"/>
                  <a:gd name="T7" fmla="*/ 40 h 165"/>
                  <a:gd name="T8" fmla="*/ 17 w 47"/>
                  <a:gd name="T9" fmla="*/ 12 h 165"/>
                  <a:gd name="T10" fmla="*/ 21 w 47"/>
                  <a:gd name="T11" fmla="*/ 0 h 165"/>
                  <a:gd name="T12" fmla="*/ 31 w 47"/>
                  <a:gd name="T13" fmla="*/ 30 h 165"/>
                  <a:gd name="T14" fmla="*/ 47 w 47"/>
                  <a:gd name="T15" fmla="*/ 98 h 165"/>
                  <a:gd name="T16" fmla="*/ 31 w 47"/>
                  <a:gd name="T17" fmla="*/ 108 h 165"/>
                  <a:gd name="T18" fmla="*/ 23 w 47"/>
                  <a:gd name="T19" fmla="*/ 126 h 165"/>
                  <a:gd name="T20" fmla="*/ 21 w 47"/>
                  <a:gd name="T21" fmla="*/ 132 h 165"/>
                  <a:gd name="T22" fmla="*/ 27 w 47"/>
                  <a:gd name="T23" fmla="*/ 134 h 165"/>
                  <a:gd name="T24" fmla="*/ 31 w 47"/>
                  <a:gd name="T25" fmla="*/ 146 h 165"/>
                  <a:gd name="T26" fmla="*/ 13 w 47"/>
                  <a:gd name="T27" fmla="*/ 148 h 165"/>
                  <a:gd name="T28" fmla="*/ 7 w 47"/>
                  <a:gd name="T29" fmla="*/ 160 h 165"/>
                  <a:gd name="T30" fmla="*/ 3 w 47"/>
                  <a:gd name="T31" fmla="*/ 154 h 165"/>
                  <a:gd name="T32" fmla="*/ 5 w 47"/>
                  <a:gd name="T33" fmla="*/ 156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" h="165">
                    <a:moveTo>
                      <a:pt x="5" y="156"/>
                    </a:moveTo>
                    <a:cubicBezTo>
                      <a:pt x="0" y="141"/>
                      <a:pt x="1" y="118"/>
                      <a:pt x="15" y="108"/>
                    </a:cubicBezTo>
                    <a:cubicBezTo>
                      <a:pt x="16" y="95"/>
                      <a:pt x="17" y="81"/>
                      <a:pt x="17" y="68"/>
                    </a:cubicBezTo>
                    <a:cubicBezTo>
                      <a:pt x="17" y="58"/>
                      <a:pt x="11" y="40"/>
                      <a:pt x="11" y="40"/>
                    </a:cubicBezTo>
                    <a:cubicBezTo>
                      <a:pt x="14" y="20"/>
                      <a:pt x="11" y="29"/>
                      <a:pt x="17" y="12"/>
                    </a:cubicBezTo>
                    <a:cubicBezTo>
                      <a:pt x="18" y="8"/>
                      <a:pt x="21" y="0"/>
                      <a:pt x="21" y="0"/>
                    </a:cubicBezTo>
                    <a:cubicBezTo>
                      <a:pt x="38" y="6"/>
                      <a:pt x="33" y="7"/>
                      <a:pt x="31" y="30"/>
                    </a:cubicBezTo>
                    <a:cubicBezTo>
                      <a:pt x="38" y="52"/>
                      <a:pt x="40" y="76"/>
                      <a:pt x="47" y="98"/>
                    </a:cubicBezTo>
                    <a:cubicBezTo>
                      <a:pt x="44" y="116"/>
                      <a:pt x="45" y="113"/>
                      <a:pt x="31" y="108"/>
                    </a:cubicBezTo>
                    <a:cubicBezTo>
                      <a:pt x="25" y="118"/>
                      <a:pt x="28" y="112"/>
                      <a:pt x="23" y="126"/>
                    </a:cubicBezTo>
                    <a:cubicBezTo>
                      <a:pt x="22" y="128"/>
                      <a:pt x="21" y="132"/>
                      <a:pt x="21" y="132"/>
                    </a:cubicBezTo>
                    <a:cubicBezTo>
                      <a:pt x="23" y="133"/>
                      <a:pt x="26" y="132"/>
                      <a:pt x="27" y="134"/>
                    </a:cubicBezTo>
                    <a:cubicBezTo>
                      <a:pt x="29" y="137"/>
                      <a:pt x="31" y="146"/>
                      <a:pt x="31" y="146"/>
                    </a:cubicBezTo>
                    <a:cubicBezTo>
                      <a:pt x="27" y="165"/>
                      <a:pt x="23" y="155"/>
                      <a:pt x="13" y="148"/>
                    </a:cubicBezTo>
                    <a:cubicBezTo>
                      <a:pt x="11" y="152"/>
                      <a:pt x="11" y="160"/>
                      <a:pt x="7" y="160"/>
                    </a:cubicBezTo>
                    <a:cubicBezTo>
                      <a:pt x="5" y="160"/>
                      <a:pt x="4" y="156"/>
                      <a:pt x="3" y="154"/>
                    </a:cubicBezTo>
                    <a:cubicBezTo>
                      <a:pt x="3" y="153"/>
                      <a:pt x="4" y="155"/>
                      <a:pt x="5" y="15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1" name="Freeform 213"/>
              <p:cNvSpPr>
                <a:spLocks/>
              </p:cNvSpPr>
              <p:nvPr userDrawn="1"/>
            </p:nvSpPr>
            <p:spPr bwMode="ltGray">
              <a:xfrm>
                <a:off x="2701" y="103"/>
                <a:ext cx="138" cy="84"/>
              </a:xfrm>
              <a:custGeom>
                <a:avLst/>
                <a:gdLst>
                  <a:gd name="T0" fmla="*/ 26 w 138"/>
                  <a:gd name="T1" fmla="*/ 61 h 103"/>
                  <a:gd name="T2" fmla="*/ 30 w 138"/>
                  <a:gd name="T3" fmla="*/ 43 h 103"/>
                  <a:gd name="T4" fmla="*/ 50 w 138"/>
                  <a:gd name="T5" fmla="*/ 33 h 103"/>
                  <a:gd name="T6" fmla="*/ 54 w 138"/>
                  <a:gd name="T7" fmla="*/ 45 h 103"/>
                  <a:gd name="T8" fmla="*/ 66 w 138"/>
                  <a:gd name="T9" fmla="*/ 49 h 103"/>
                  <a:gd name="T10" fmla="*/ 80 w 138"/>
                  <a:gd name="T11" fmla="*/ 55 h 103"/>
                  <a:gd name="T12" fmla="*/ 116 w 138"/>
                  <a:gd name="T13" fmla="*/ 33 h 103"/>
                  <a:gd name="T14" fmla="*/ 130 w 138"/>
                  <a:gd name="T15" fmla="*/ 17 h 103"/>
                  <a:gd name="T16" fmla="*/ 138 w 138"/>
                  <a:gd name="T17" fmla="*/ 11 h 103"/>
                  <a:gd name="T18" fmla="*/ 106 w 138"/>
                  <a:gd name="T19" fmla="*/ 49 h 103"/>
                  <a:gd name="T20" fmla="*/ 84 w 138"/>
                  <a:gd name="T21" fmla="*/ 67 h 103"/>
                  <a:gd name="T22" fmla="*/ 66 w 138"/>
                  <a:gd name="T23" fmla="*/ 81 h 103"/>
                  <a:gd name="T24" fmla="*/ 48 w 138"/>
                  <a:gd name="T25" fmla="*/ 103 h 103"/>
                  <a:gd name="T26" fmla="*/ 26 w 138"/>
                  <a:gd name="T27" fmla="*/ 89 h 103"/>
                  <a:gd name="T28" fmla="*/ 20 w 138"/>
                  <a:gd name="T29" fmla="*/ 87 h 103"/>
                  <a:gd name="T30" fmla="*/ 22 w 138"/>
                  <a:gd name="T31" fmla="*/ 97 h 103"/>
                  <a:gd name="T32" fmla="*/ 0 w 138"/>
                  <a:gd name="T33" fmla="*/ 97 h 103"/>
                  <a:gd name="T34" fmla="*/ 10 w 138"/>
                  <a:gd name="T35" fmla="*/ 79 h 103"/>
                  <a:gd name="T36" fmla="*/ 26 w 138"/>
                  <a:gd name="T37" fmla="*/ 61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8" h="103">
                    <a:moveTo>
                      <a:pt x="26" y="61"/>
                    </a:moveTo>
                    <a:cubicBezTo>
                      <a:pt x="29" y="53"/>
                      <a:pt x="33" y="51"/>
                      <a:pt x="30" y="43"/>
                    </a:cubicBezTo>
                    <a:cubicBezTo>
                      <a:pt x="33" y="27"/>
                      <a:pt x="37" y="24"/>
                      <a:pt x="50" y="33"/>
                    </a:cubicBezTo>
                    <a:cubicBezTo>
                      <a:pt x="51" y="37"/>
                      <a:pt x="53" y="41"/>
                      <a:pt x="54" y="45"/>
                    </a:cubicBezTo>
                    <a:cubicBezTo>
                      <a:pt x="55" y="49"/>
                      <a:pt x="66" y="49"/>
                      <a:pt x="66" y="49"/>
                    </a:cubicBezTo>
                    <a:cubicBezTo>
                      <a:pt x="75" y="43"/>
                      <a:pt x="77" y="45"/>
                      <a:pt x="80" y="55"/>
                    </a:cubicBezTo>
                    <a:cubicBezTo>
                      <a:pt x="92" y="47"/>
                      <a:pt x="101" y="37"/>
                      <a:pt x="116" y="33"/>
                    </a:cubicBezTo>
                    <a:cubicBezTo>
                      <a:pt x="125" y="19"/>
                      <a:pt x="120" y="24"/>
                      <a:pt x="130" y="17"/>
                    </a:cubicBezTo>
                    <a:cubicBezTo>
                      <a:pt x="134" y="11"/>
                      <a:pt x="134" y="0"/>
                      <a:pt x="138" y="11"/>
                    </a:cubicBezTo>
                    <a:cubicBezTo>
                      <a:pt x="135" y="31"/>
                      <a:pt x="126" y="45"/>
                      <a:pt x="106" y="49"/>
                    </a:cubicBezTo>
                    <a:cubicBezTo>
                      <a:pt x="97" y="55"/>
                      <a:pt x="93" y="61"/>
                      <a:pt x="84" y="67"/>
                    </a:cubicBezTo>
                    <a:cubicBezTo>
                      <a:pt x="80" y="79"/>
                      <a:pt x="79" y="79"/>
                      <a:pt x="66" y="81"/>
                    </a:cubicBezTo>
                    <a:cubicBezTo>
                      <a:pt x="60" y="90"/>
                      <a:pt x="57" y="97"/>
                      <a:pt x="48" y="103"/>
                    </a:cubicBezTo>
                    <a:cubicBezTo>
                      <a:pt x="42" y="94"/>
                      <a:pt x="37" y="93"/>
                      <a:pt x="26" y="89"/>
                    </a:cubicBezTo>
                    <a:cubicBezTo>
                      <a:pt x="24" y="88"/>
                      <a:pt x="20" y="87"/>
                      <a:pt x="20" y="87"/>
                    </a:cubicBezTo>
                    <a:cubicBezTo>
                      <a:pt x="10" y="90"/>
                      <a:pt x="14" y="94"/>
                      <a:pt x="22" y="97"/>
                    </a:cubicBezTo>
                    <a:cubicBezTo>
                      <a:pt x="14" y="103"/>
                      <a:pt x="9" y="100"/>
                      <a:pt x="0" y="97"/>
                    </a:cubicBezTo>
                    <a:cubicBezTo>
                      <a:pt x="2" y="87"/>
                      <a:pt x="1" y="82"/>
                      <a:pt x="10" y="79"/>
                    </a:cubicBezTo>
                    <a:cubicBezTo>
                      <a:pt x="15" y="63"/>
                      <a:pt x="14" y="69"/>
                      <a:pt x="26" y="6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2" name="Freeform 214"/>
              <p:cNvSpPr>
                <a:spLocks/>
              </p:cNvSpPr>
              <p:nvPr userDrawn="1"/>
            </p:nvSpPr>
            <p:spPr bwMode="ltGray">
              <a:xfrm>
                <a:off x="2553" y="182"/>
                <a:ext cx="187" cy="176"/>
              </a:xfrm>
              <a:custGeom>
                <a:avLst/>
                <a:gdLst>
                  <a:gd name="T0" fmla="*/ 158 w 188"/>
                  <a:gd name="T1" fmla="*/ 24 h 214"/>
                  <a:gd name="T2" fmla="*/ 160 w 188"/>
                  <a:gd name="T3" fmla="*/ 6 h 214"/>
                  <a:gd name="T4" fmla="*/ 170 w 188"/>
                  <a:gd name="T5" fmla="*/ 0 h 214"/>
                  <a:gd name="T6" fmla="*/ 182 w 188"/>
                  <a:gd name="T7" fmla="*/ 24 h 214"/>
                  <a:gd name="T8" fmla="*/ 188 w 188"/>
                  <a:gd name="T9" fmla="*/ 42 h 214"/>
                  <a:gd name="T10" fmla="*/ 178 w 188"/>
                  <a:gd name="T11" fmla="*/ 58 h 214"/>
                  <a:gd name="T12" fmla="*/ 170 w 188"/>
                  <a:gd name="T13" fmla="*/ 76 h 214"/>
                  <a:gd name="T14" fmla="*/ 162 w 188"/>
                  <a:gd name="T15" fmla="*/ 126 h 214"/>
                  <a:gd name="T16" fmla="*/ 144 w 188"/>
                  <a:gd name="T17" fmla="*/ 136 h 214"/>
                  <a:gd name="T18" fmla="*/ 120 w 188"/>
                  <a:gd name="T19" fmla="*/ 138 h 214"/>
                  <a:gd name="T20" fmla="*/ 112 w 188"/>
                  <a:gd name="T21" fmla="*/ 124 h 214"/>
                  <a:gd name="T22" fmla="*/ 102 w 188"/>
                  <a:gd name="T23" fmla="*/ 146 h 214"/>
                  <a:gd name="T24" fmla="*/ 90 w 188"/>
                  <a:gd name="T25" fmla="*/ 150 h 214"/>
                  <a:gd name="T26" fmla="*/ 80 w 188"/>
                  <a:gd name="T27" fmla="*/ 132 h 214"/>
                  <a:gd name="T28" fmla="*/ 58 w 188"/>
                  <a:gd name="T29" fmla="*/ 144 h 214"/>
                  <a:gd name="T30" fmla="*/ 76 w 188"/>
                  <a:gd name="T31" fmla="*/ 142 h 214"/>
                  <a:gd name="T32" fmla="*/ 78 w 188"/>
                  <a:gd name="T33" fmla="*/ 160 h 214"/>
                  <a:gd name="T34" fmla="*/ 58 w 188"/>
                  <a:gd name="T35" fmla="*/ 166 h 214"/>
                  <a:gd name="T36" fmla="*/ 34 w 188"/>
                  <a:gd name="T37" fmla="*/ 166 h 214"/>
                  <a:gd name="T38" fmla="*/ 36 w 188"/>
                  <a:gd name="T39" fmla="*/ 154 h 214"/>
                  <a:gd name="T40" fmla="*/ 46 w 188"/>
                  <a:gd name="T41" fmla="*/ 144 h 214"/>
                  <a:gd name="T42" fmla="*/ 34 w 188"/>
                  <a:gd name="T43" fmla="*/ 148 h 214"/>
                  <a:gd name="T44" fmla="*/ 26 w 188"/>
                  <a:gd name="T45" fmla="*/ 166 h 214"/>
                  <a:gd name="T46" fmla="*/ 30 w 188"/>
                  <a:gd name="T47" fmla="*/ 190 h 214"/>
                  <a:gd name="T48" fmla="*/ 14 w 188"/>
                  <a:gd name="T49" fmla="*/ 200 h 214"/>
                  <a:gd name="T50" fmla="*/ 0 w 188"/>
                  <a:gd name="T51" fmla="*/ 214 h 214"/>
                  <a:gd name="T52" fmla="*/ 8 w 188"/>
                  <a:gd name="T53" fmla="*/ 188 h 214"/>
                  <a:gd name="T54" fmla="*/ 0 w 188"/>
                  <a:gd name="T55" fmla="*/ 164 h 214"/>
                  <a:gd name="T56" fmla="*/ 14 w 188"/>
                  <a:gd name="T57" fmla="*/ 152 h 214"/>
                  <a:gd name="T58" fmla="*/ 32 w 188"/>
                  <a:gd name="T59" fmla="*/ 134 h 214"/>
                  <a:gd name="T60" fmla="*/ 44 w 188"/>
                  <a:gd name="T61" fmla="*/ 118 h 214"/>
                  <a:gd name="T62" fmla="*/ 72 w 188"/>
                  <a:gd name="T63" fmla="*/ 116 h 214"/>
                  <a:gd name="T64" fmla="*/ 84 w 188"/>
                  <a:gd name="T65" fmla="*/ 112 h 214"/>
                  <a:gd name="T66" fmla="*/ 114 w 188"/>
                  <a:gd name="T67" fmla="*/ 78 h 214"/>
                  <a:gd name="T68" fmla="*/ 120 w 188"/>
                  <a:gd name="T69" fmla="*/ 92 h 214"/>
                  <a:gd name="T70" fmla="*/ 132 w 188"/>
                  <a:gd name="T71" fmla="*/ 76 h 214"/>
                  <a:gd name="T72" fmla="*/ 150 w 188"/>
                  <a:gd name="T73" fmla="*/ 54 h 214"/>
                  <a:gd name="T74" fmla="*/ 154 w 188"/>
                  <a:gd name="T75" fmla="*/ 42 h 214"/>
                  <a:gd name="T76" fmla="*/ 148 w 188"/>
                  <a:gd name="T77" fmla="*/ 38 h 214"/>
                  <a:gd name="T78" fmla="*/ 152 w 188"/>
                  <a:gd name="T79" fmla="*/ 32 h 214"/>
                  <a:gd name="T80" fmla="*/ 158 w 188"/>
                  <a:gd name="T81" fmla="*/ 2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88" h="214">
                    <a:moveTo>
                      <a:pt x="158" y="24"/>
                    </a:moveTo>
                    <a:cubicBezTo>
                      <a:pt x="156" y="18"/>
                      <a:pt x="160" y="6"/>
                      <a:pt x="160" y="6"/>
                    </a:cubicBezTo>
                    <a:cubicBezTo>
                      <a:pt x="167" y="16"/>
                      <a:pt x="167" y="8"/>
                      <a:pt x="170" y="0"/>
                    </a:cubicBezTo>
                    <a:cubicBezTo>
                      <a:pt x="181" y="4"/>
                      <a:pt x="179" y="14"/>
                      <a:pt x="182" y="24"/>
                    </a:cubicBezTo>
                    <a:cubicBezTo>
                      <a:pt x="184" y="30"/>
                      <a:pt x="188" y="42"/>
                      <a:pt x="188" y="42"/>
                    </a:cubicBezTo>
                    <a:cubicBezTo>
                      <a:pt x="183" y="56"/>
                      <a:pt x="188" y="52"/>
                      <a:pt x="178" y="58"/>
                    </a:cubicBezTo>
                    <a:cubicBezTo>
                      <a:pt x="174" y="63"/>
                      <a:pt x="170" y="76"/>
                      <a:pt x="170" y="76"/>
                    </a:cubicBezTo>
                    <a:cubicBezTo>
                      <a:pt x="169" y="100"/>
                      <a:pt x="173" y="110"/>
                      <a:pt x="162" y="126"/>
                    </a:cubicBezTo>
                    <a:cubicBezTo>
                      <a:pt x="150" y="118"/>
                      <a:pt x="155" y="132"/>
                      <a:pt x="144" y="136"/>
                    </a:cubicBezTo>
                    <a:cubicBezTo>
                      <a:pt x="135" y="134"/>
                      <a:pt x="129" y="135"/>
                      <a:pt x="120" y="138"/>
                    </a:cubicBezTo>
                    <a:cubicBezTo>
                      <a:pt x="114" y="129"/>
                      <a:pt x="122" y="127"/>
                      <a:pt x="112" y="124"/>
                    </a:cubicBezTo>
                    <a:cubicBezTo>
                      <a:pt x="108" y="130"/>
                      <a:pt x="108" y="142"/>
                      <a:pt x="102" y="146"/>
                    </a:cubicBezTo>
                    <a:cubicBezTo>
                      <a:pt x="98" y="148"/>
                      <a:pt x="90" y="150"/>
                      <a:pt x="90" y="150"/>
                    </a:cubicBezTo>
                    <a:cubicBezTo>
                      <a:pt x="87" y="141"/>
                      <a:pt x="89" y="135"/>
                      <a:pt x="80" y="132"/>
                    </a:cubicBezTo>
                    <a:cubicBezTo>
                      <a:pt x="68" y="134"/>
                      <a:pt x="65" y="134"/>
                      <a:pt x="58" y="144"/>
                    </a:cubicBezTo>
                    <a:cubicBezTo>
                      <a:pt x="66" y="150"/>
                      <a:pt x="68" y="147"/>
                      <a:pt x="76" y="142"/>
                    </a:cubicBezTo>
                    <a:cubicBezTo>
                      <a:pt x="81" y="146"/>
                      <a:pt x="85" y="155"/>
                      <a:pt x="78" y="160"/>
                    </a:cubicBezTo>
                    <a:cubicBezTo>
                      <a:pt x="75" y="162"/>
                      <a:pt x="62" y="165"/>
                      <a:pt x="58" y="166"/>
                    </a:cubicBezTo>
                    <a:cubicBezTo>
                      <a:pt x="48" y="173"/>
                      <a:pt x="44" y="173"/>
                      <a:pt x="34" y="166"/>
                    </a:cubicBezTo>
                    <a:cubicBezTo>
                      <a:pt x="35" y="162"/>
                      <a:pt x="34" y="158"/>
                      <a:pt x="36" y="154"/>
                    </a:cubicBezTo>
                    <a:cubicBezTo>
                      <a:pt x="38" y="150"/>
                      <a:pt x="55" y="146"/>
                      <a:pt x="46" y="144"/>
                    </a:cubicBezTo>
                    <a:cubicBezTo>
                      <a:pt x="42" y="143"/>
                      <a:pt x="34" y="148"/>
                      <a:pt x="34" y="148"/>
                    </a:cubicBezTo>
                    <a:cubicBezTo>
                      <a:pt x="32" y="155"/>
                      <a:pt x="28" y="159"/>
                      <a:pt x="26" y="166"/>
                    </a:cubicBezTo>
                    <a:cubicBezTo>
                      <a:pt x="36" y="182"/>
                      <a:pt x="36" y="173"/>
                      <a:pt x="30" y="190"/>
                    </a:cubicBezTo>
                    <a:cubicBezTo>
                      <a:pt x="28" y="196"/>
                      <a:pt x="14" y="200"/>
                      <a:pt x="14" y="200"/>
                    </a:cubicBezTo>
                    <a:cubicBezTo>
                      <a:pt x="5" y="214"/>
                      <a:pt x="11" y="210"/>
                      <a:pt x="0" y="214"/>
                    </a:cubicBezTo>
                    <a:cubicBezTo>
                      <a:pt x="2" y="202"/>
                      <a:pt x="5" y="198"/>
                      <a:pt x="8" y="188"/>
                    </a:cubicBezTo>
                    <a:cubicBezTo>
                      <a:pt x="6" y="178"/>
                      <a:pt x="3" y="173"/>
                      <a:pt x="0" y="164"/>
                    </a:cubicBezTo>
                    <a:cubicBezTo>
                      <a:pt x="3" y="156"/>
                      <a:pt x="7" y="157"/>
                      <a:pt x="14" y="152"/>
                    </a:cubicBezTo>
                    <a:cubicBezTo>
                      <a:pt x="18" y="141"/>
                      <a:pt x="23" y="140"/>
                      <a:pt x="32" y="134"/>
                    </a:cubicBezTo>
                    <a:cubicBezTo>
                      <a:pt x="37" y="127"/>
                      <a:pt x="37" y="123"/>
                      <a:pt x="44" y="118"/>
                    </a:cubicBezTo>
                    <a:cubicBezTo>
                      <a:pt x="64" y="121"/>
                      <a:pt x="55" y="122"/>
                      <a:pt x="72" y="116"/>
                    </a:cubicBezTo>
                    <a:cubicBezTo>
                      <a:pt x="76" y="115"/>
                      <a:pt x="84" y="112"/>
                      <a:pt x="84" y="112"/>
                    </a:cubicBezTo>
                    <a:cubicBezTo>
                      <a:pt x="105" y="119"/>
                      <a:pt x="97" y="84"/>
                      <a:pt x="114" y="78"/>
                    </a:cubicBezTo>
                    <a:cubicBezTo>
                      <a:pt x="117" y="87"/>
                      <a:pt x="110" y="89"/>
                      <a:pt x="120" y="92"/>
                    </a:cubicBezTo>
                    <a:cubicBezTo>
                      <a:pt x="125" y="85"/>
                      <a:pt x="125" y="81"/>
                      <a:pt x="132" y="76"/>
                    </a:cubicBezTo>
                    <a:cubicBezTo>
                      <a:pt x="138" y="68"/>
                      <a:pt x="146" y="65"/>
                      <a:pt x="150" y="54"/>
                    </a:cubicBezTo>
                    <a:cubicBezTo>
                      <a:pt x="151" y="50"/>
                      <a:pt x="154" y="42"/>
                      <a:pt x="154" y="42"/>
                    </a:cubicBezTo>
                    <a:cubicBezTo>
                      <a:pt x="152" y="41"/>
                      <a:pt x="148" y="40"/>
                      <a:pt x="148" y="38"/>
                    </a:cubicBezTo>
                    <a:cubicBezTo>
                      <a:pt x="148" y="36"/>
                      <a:pt x="161" y="33"/>
                      <a:pt x="152" y="32"/>
                    </a:cubicBezTo>
                    <a:lnTo>
                      <a:pt x="158" y="24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3" name="Freeform 215"/>
              <p:cNvSpPr>
                <a:spLocks/>
              </p:cNvSpPr>
              <p:nvPr userDrawn="1"/>
            </p:nvSpPr>
            <p:spPr bwMode="ltGray">
              <a:xfrm>
                <a:off x="2677" y="233"/>
                <a:ext cx="14" cy="10"/>
              </a:xfrm>
              <a:custGeom>
                <a:avLst/>
                <a:gdLst>
                  <a:gd name="T0" fmla="*/ 0 w 13"/>
                  <a:gd name="T1" fmla="*/ 9 h 13"/>
                  <a:gd name="T2" fmla="*/ 4 w 13"/>
                  <a:gd name="T3" fmla="*/ 13 h 13"/>
                  <a:gd name="T4" fmla="*/ 0 w 13"/>
                  <a:gd name="T5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3">
                    <a:moveTo>
                      <a:pt x="0" y="9"/>
                    </a:moveTo>
                    <a:cubicBezTo>
                      <a:pt x="6" y="0"/>
                      <a:pt x="13" y="7"/>
                      <a:pt x="4" y="13"/>
                    </a:cubicBezTo>
                    <a:cubicBezTo>
                      <a:pt x="0" y="6"/>
                      <a:pt x="0" y="5"/>
                      <a:pt x="0" y="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4" name="Freeform 216"/>
              <p:cNvSpPr>
                <a:spLocks/>
              </p:cNvSpPr>
              <p:nvPr userDrawn="1"/>
            </p:nvSpPr>
            <p:spPr bwMode="ltGray">
              <a:xfrm>
                <a:off x="1627" y="353"/>
                <a:ext cx="813" cy="462"/>
              </a:xfrm>
              <a:custGeom>
                <a:avLst/>
                <a:gdLst>
                  <a:gd name="T0" fmla="*/ 812 w 812"/>
                  <a:gd name="T1" fmla="*/ 26 h 564"/>
                  <a:gd name="T2" fmla="*/ 778 w 812"/>
                  <a:gd name="T3" fmla="*/ 78 h 564"/>
                  <a:gd name="T4" fmla="*/ 748 w 812"/>
                  <a:gd name="T5" fmla="*/ 122 h 564"/>
                  <a:gd name="T6" fmla="*/ 722 w 812"/>
                  <a:gd name="T7" fmla="*/ 142 h 564"/>
                  <a:gd name="T8" fmla="*/ 634 w 812"/>
                  <a:gd name="T9" fmla="*/ 180 h 564"/>
                  <a:gd name="T10" fmla="*/ 632 w 812"/>
                  <a:gd name="T11" fmla="*/ 210 h 564"/>
                  <a:gd name="T12" fmla="*/ 604 w 812"/>
                  <a:gd name="T13" fmla="*/ 230 h 564"/>
                  <a:gd name="T14" fmla="*/ 620 w 812"/>
                  <a:gd name="T15" fmla="*/ 178 h 564"/>
                  <a:gd name="T16" fmla="*/ 576 w 812"/>
                  <a:gd name="T17" fmla="*/ 188 h 564"/>
                  <a:gd name="T18" fmla="*/ 556 w 812"/>
                  <a:gd name="T19" fmla="*/ 218 h 564"/>
                  <a:gd name="T20" fmla="*/ 596 w 812"/>
                  <a:gd name="T21" fmla="*/ 280 h 564"/>
                  <a:gd name="T22" fmla="*/ 594 w 812"/>
                  <a:gd name="T23" fmla="*/ 368 h 564"/>
                  <a:gd name="T24" fmla="*/ 542 w 812"/>
                  <a:gd name="T25" fmla="*/ 406 h 564"/>
                  <a:gd name="T26" fmla="*/ 522 w 812"/>
                  <a:gd name="T27" fmla="*/ 386 h 564"/>
                  <a:gd name="T28" fmla="*/ 482 w 812"/>
                  <a:gd name="T29" fmla="*/ 348 h 564"/>
                  <a:gd name="T30" fmla="*/ 462 w 812"/>
                  <a:gd name="T31" fmla="*/ 348 h 564"/>
                  <a:gd name="T32" fmla="*/ 450 w 812"/>
                  <a:gd name="T33" fmla="*/ 394 h 564"/>
                  <a:gd name="T34" fmla="*/ 500 w 812"/>
                  <a:gd name="T35" fmla="*/ 464 h 564"/>
                  <a:gd name="T36" fmla="*/ 510 w 812"/>
                  <a:gd name="T37" fmla="*/ 524 h 564"/>
                  <a:gd name="T38" fmla="*/ 526 w 812"/>
                  <a:gd name="T39" fmla="*/ 560 h 564"/>
                  <a:gd name="T40" fmla="*/ 492 w 812"/>
                  <a:gd name="T41" fmla="*/ 544 h 564"/>
                  <a:gd name="T42" fmla="*/ 470 w 812"/>
                  <a:gd name="T43" fmla="*/ 518 h 564"/>
                  <a:gd name="T44" fmla="*/ 422 w 812"/>
                  <a:gd name="T45" fmla="*/ 424 h 564"/>
                  <a:gd name="T46" fmla="*/ 426 w 812"/>
                  <a:gd name="T47" fmla="*/ 310 h 564"/>
                  <a:gd name="T48" fmla="*/ 422 w 812"/>
                  <a:gd name="T49" fmla="*/ 268 h 564"/>
                  <a:gd name="T50" fmla="*/ 412 w 812"/>
                  <a:gd name="T51" fmla="*/ 276 h 564"/>
                  <a:gd name="T52" fmla="*/ 386 w 812"/>
                  <a:gd name="T53" fmla="*/ 266 h 564"/>
                  <a:gd name="T54" fmla="*/ 360 w 812"/>
                  <a:gd name="T55" fmla="*/ 170 h 564"/>
                  <a:gd name="T56" fmla="*/ 330 w 812"/>
                  <a:gd name="T57" fmla="*/ 166 h 564"/>
                  <a:gd name="T58" fmla="*/ 288 w 812"/>
                  <a:gd name="T59" fmla="*/ 172 h 564"/>
                  <a:gd name="T60" fmla="*/ 242 w 812"/>
                  <a:gd name="T61" fmla="*/ 232 h 564"/>
                  <a:gd name="T62" fmla="*/ 196 w 812"/>
                  <a:gd name="T63" fmla="*/ 268 h 564"/>
                  <a:gd name="T64" fmla="*/ 184 w 812"/>
                  <a:gd name="T65" fmla="*/ 274 h 564"/>
                  <a:gd name="T66" fmla="*/ 160 w 812"/>
                  <a:gd name="T67" fmla="*/ 328 h 564"/>
                  <a:gd name="T68" fmla="*/ 152 w 812"/>
                  <a:gd name="T69" fmla="*/ 354 h 564"/>
                  <a:gd name="T70" fmla="*/ 128 w 812"/>
                  <a:gd name="T71" fmla="*/ 404 h 564"/>
                  <a:gd name="T72" fmla="*/ 94 w 812"/>
                  <a:gd name="T73" fmla="*/ 392 h 564"/>
                  <a:gd name="T74" fmla="*/ 66 w 812"/>
                  <a:gd name="T75" fmla="*/ 258 h 564"/>
                  <a:gd name="T76" fmla="*/ 72 w 812"/>
                  <a:gd name="T77" fmla="*/ 156 h 564"/>
                  <a:gd name="T78" fmla="*/ 44 w 812"/>
                  <a:gd name="T79" fmla="*/ 180 h 564"/>
                  <a:gd name="T80" fmla="*/ 20 w 812"/>
                  <a:gd name="T81" fmla="*/ 150 h 564"/>
                  <a:gd name="T82" fmla="*/ 24 w 812"/>
                  <a:gd name="T83" fmla="*/ 138 h 564"/>
                  <a:gd name="T84" fmla="*/ 0 w 812"/>
                  <a:gd name="T85" fmla="*/ 92 h 564"/>
                  <a:gd name="T86" fmla="*/ 798 w 812"/>
                  <a:gd name="T87" fmla="*/ 6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12" h="564">
                    <a:moveTo>
                      <a:pt x="798" y="6"/>
                    </a:moveTo>
                    <a:cubicBezTo>
                      <a:pt x="801" y="15"/>
                      <a:pt x="809" y="16"/>
                      <a:pt x="812" y="26"/>
                    </a:cubicBezTo>
                    <a:cubicBezTo>
                      <a:pt x="809" y="36"/>
                      <a:pt x="801" y="41"/>
                      <a:pt x="796" y="50"/>
                    </a:cubicBezTo>
                    <a:cubicBezTo>
                      <a:pt x="791" y="61"/>
                      <a:pt x="788" y="71"/>
                      <a:pt x="778" y="78"/>
                    </a:cubicBezTo>
                    <a:cubicBezTo>
                      <a:pt x="773" y="85"/>
                      <a:pt x="771" y="88"/>
                      <a:pt x="774" y="96"/>
                    </a:cubicBezTo>
                    <a:cubicBezTo>
                      <a:pt x="767" y="107"/>
                      <a:pt x="758" y="114"/>
                      <a:pt x="748" y="122"/>
                    </a:cubicBezTo>
                    <a:cubicBezTo>
                      <a:pt x="744" y="125"/>
                      <a:pt x="736" y="130"/>
                      <a:pt x="736" y="130"/>
                    </a:cubicBezTo>
                    <a:cubicBezTo>
                      <a:pt x="740" y="141"/>
                      <a:pt x="731" y="140"/>
                      <a:pt x="722" y="142"/>
                    </a:cubicBezTo>
                    <a:cubicBezTo>
                      <a:pt x="716" y="148"/>
                      <a:pt x="712" y="151"/>
                      <a:pt x="704" y="154"/>
                    </a:cubicBezTo>
                    <a:cubicBezTo>
                      <a:pt x="686" y="150"/>
                      <a:pt x="650" y="169"/>
                      <a:pt x="634" y="180"/>
                    </a:cubicBezTo>
                    <a:cubicBezTo>
                      <a:pt x="636" y="189"/>
                      <a:pt x="631" y="193"/>
                      <a:pt x="640" y="196"/>
                    </a:cubicBezTo>
                    <a:cubicBezTo>
                      <a:pt x="643" y="205"/>
                      <a:pt x="640" y="207"/>
                      <a:pt x="632" y="210"/>
                    </a:cubicBezTo>
                    <a:cubicBezTo>
                      <a:pt x="626" y="219"/>
                      <a:pt x="623" y="226"/>
                      <a:pt x="614" y="232"/>
                    </a:cubicBezTo>
                    <a:cubicBezTo>
                      <a:pt x="611" y="231"/>
                      <a:pt x="606" y="233"/>
                      <a:pt x="604" y="230"/>
                    </a:cubicBezTo>
                    <a:cubicBezTo>
                      <a:pt x="599" y="220"/>
                      <a:pt x="610" y="199"/>
                      <a:pt x="620" y="196"/>
                    </a:cubicBezTo>
                    <a:cubicBezTo>
                      <a:pt x="623" y="187"/>
                      <a:pt x="617" y="187"/>
                      <a:pt x="620" y="178"/>
                    </a:cubicBezTo>
                    <a:cubicBezTo>
                      <a:pt x="617" y="164"/>
                      <a:pt x="609" y="168"/>
                      <a:pt x="598" y="172"/>
                    </a:cubicBezTo>
                    <a:cubicBezTo>
                      <a:pt x="592" y="180"/>
                      <a:pt x="585" y="185"/>
                      <a:pt x="576" y="188"/>
                    </a:cubicBezTo>
                    <a:cubicBezTo>
                      <a:pt x="572" y="194"/>
                      <a:pt x="568" y="200"/>
                      <a:pt x="564" y="206"/>
                    </a:cubicBezTo>
                    <a:cubicBezTo>
                      <a:pt x="561" y="210"/>
                      <a:pt x="556" y="218"/>
                      <a:pt x="556" y="218"/>
                    </a:cubicBezTo>
                    <a:cubicBezTo>
                      <a:pt x="558" y="234"/>
                      <a:pt x="559" y="243"/>
                      <a:pt x="572" y="252"/>
                    </a:cubicBezTo>
                    <a:cubicBezTo>
                      <a:pt x="579" y="262"/>
                      <a:pt x="586" y="273"/>
                      <a:pt x="596" y="280"/>
                    </a:cubicBezTo>
                    <a:cubicBezTo>
                      <a:pt x="598" y="286"/>
                      <a:pt x="602" y="298"/>
                      <a:pt x="602" y="298"/>
                    </a:cubicBezTo>
                    <a:cubicBezTo>
                      <a:pt x="601" y="308"/>
                      <a:pt x="599" y="361"/>
                      <a:pt x="594" y="368"/>
                    </a:cubicBezTo>
                    <a:cubicBezTo>
                      <a:pt x="590" y="374"/>
                      <a:pt x="576" y="378"/>
                      <a:pt x="570" y="382"/>
                    </a:cubicBezTo>
                    <a:cubicBezTo>
                      <a:pt x="563" y="393"/>
                      <a:pt x="550" y="396"/>
                      <a:pt x="542" y="406"/>
                    </a:cubicBezTo>
                    <a:cubicBezTo>
                      <a:pt x="536" y="413"/>
                      <a:pt x="539" y="417"/>
                      <a:pt x="530" y="420"/>
                    </a:cubicBezTo>
                    <a:cubicBezTo>
                      <a:pt x="526" y="408"/>
                      <a:pt x="538" y="391"/>
                      <a:pt x="522" y="386"/>
                    </a:cubicBezTo>
                    <a:cubicBezTo>
                      <a:pt x="516" y="377"/>
                      <a:pt x="510" y="364"/>
                      <a:pt x="502" y="356"/>
                    </a:cubicBezTo>
                    <a:cubicBezTo>
                      <a:pt x="497" y="341"/>
                      <a:pt x="505" y="360"/>
                      <a:pt x="482" y="348"/>
                    </a:cubicBezTo>
                    <a:cubicBezTo>
                      <a:pt x="478" y="346"/>
                      <a:pt x="478" y="339"/>
                      <a:pt x="474" y="336"/>
                    </a:cubicBezTo>
                    <a:cubicBezTo>
                      <a:pt x="470" y="323"/>
                      <a:pt x="466" y="342"/>
                      <a:pt x="462" y="348"/>
                    </a:cubicBezTo>
                    <a:cubicBezTo>
                      <a:pt x="460" y="358"/>
                      <a:pt x="456" y="363"/>
                      <a:pt x="454" y="374"/>
                    </a:cubicBezTo>
                    <a:cubicBezTo>
                      <a:pt x="457" y="383"/>
                      <a:pt x="455" y="387"/>
                      <a:pt x="450" y="394"/>
                    </a:cubicBezTo>
                    <a:cubicBezTo>
                      <a:pt x="454" y="399"/>
                      <a:pt x="464" y="411"/>
                      <a:pt x="466" y="418"/>
                    </a:cubicBezTo>
                    <a:cubicBezTo>
                      <a:pt x="474" y="443"/>
                      <a:pt x="472" y="458"/>
                      <a:pt x="500" y="464"/>
                    </a:cubicBezTo>
                    <a:cubicBezTo>
                      <a:pt x="507" y="469"/>
                      <a:pt x="510" y="474"/>
                      <a:pt x="516" y="480"/>
                    </a:cubicBezTo>
                    <a:cubicBezTo>
                      <a:pt x="511" y="494"/>
                      <a:pt x="513" y="509"/>
                      <a:pt x="510" y="524"/>
                    </a:cubicBezTo>
                    <a:cubicBezTo>
                      <a:pt x="512" y="537"/>
                      <a:pt x="511" y="541"/>
                      <a:pt x="522" y="548"/>
                    </a:cubicBezTo>
                    <a:cubicBezTo>
                      <a:pt x="523" y="552"/>
                      <a:pt x="525" y="556"/>
                      <a:pt x="526" y="560"/>
                    </a:cubicBezTo>
                    <a:cubicBezTo>
                      <a:pt x="527" y="564"/>
                      <a:pt x="514" y="556"/>
                      <a:pt x="514" y="556"/>
                    </a:cubicBezTo>
                    <a:cubicBezTo>
                      <a:pt x="502" y="564"/>
                      <a:pt x="501" y="551"/>
                      <a:pt x="492" y="544"/>
                    </a:cubicBezTo>
                    <a:cubicBezTo>
                      <a:pt x="488" y="541"/>
                      <a:pt x="480" y="536"/>
                      <a:pt x="480" y="536"/>
                    </a:cubicBezTo>
                    <a:cubicBezTo>
                      <a:pt x="471" y="522"/>
                      <a:pt x="474" y="529"/>
                      <a:pt x="470" y="518"/>
                    </a:cubicBezTo>
                    <a:cubicBezTo>
                      <a:pt x="467" y="491"/>
                      <a:pt x="461" y="446"/>
                      <a:pt x="436" y="430"/>
                    </a:cubicBezTo>
                    <a:cubicBezTo>
                      <a:pt x="428" y="433"/>
                      <a:pt x="425" y="433"/>
                      <a:pt x="422" y="424"/>
                    </a:cubicBezTo>
                    <a:cubicBezTo>
                      <a:pt x="427" y="404"/>
                      <a:pt x="432" y="383"/>
                      <a:pt x="438" y="364"/>
                    </a:cubicBezTo>
                    <a:cubicBezTo>
                      <a:pt x="436" y="343"/>
                      <a:pt x="431" y="330"/>
                      <a:pt x="426" y="310"/>
                    </a:cubicBezTo>
                    <a:cubicBezTo>
                      <a:pt x="429" y="302"/>
                      <a:pt x="425" y="300"/>
                      <a:pt x="422" y="292"/>
                    </a:cubicBezTo>
                    <a:cubicBezTo>
                      <a:pt x="424" y="282"/>
                      <a:pt x="428" y="277"/>
                      <a:pt x="422" y="268"/>
                    </a:cubicBezTo>
                    <a:cubicBezTo>
                      <a:pt x="420" y="269"/>
                      <a:pt x="418" y="269"/>
                      <a:pt x="416" y="270"/>
                    </a:cubicBezTo>
                    <a:cubicBezTo>
                      <a:pt x="414" y="272"/>
                      <a:pt x="414" y="275"/>
                      <a:pt x="412" y="276"/>
                    </a:cubicBezTo>
                    <a:cubicBezTo>
                      <a:pt x="408" y="278"/>
                      <a:pt x="400" y="280"/>
                      <a:pt x="400" y="280"/>
                    </a:cubicBezTo>
                    <a:cubicBezTo>
                      <a:pt x="394" y="274"/>
                      <a:pt x="389" y="274"/>
                      <a:pt x="386" y="266"/>
                    </a:cubicBezTo>
                    <a:cubicBezTo>
                      <a:pt x="391" y="251"/>
                      <a:pt x="379" y="206"/>
                      <a:pt x="364" y="196"/>
                    </a:cubicBezTo>
                    <a:cubicBezTo>
                      <a:pt x="357" y="186"/>
                      <a:pt x="358" y="182"/>
                      <a:pt x="360" y="170"/>
                    </a:cubicBezTo>
                    <a:cubicBezTo>
                      <a:pt x="358" y="160"/>
                      <a:pt x="356" y="147"/>
                      <a:pt x="346" y="144"/>
                    </a:cubicBezTo>
                    <a:cubicBezTo>
                      <a:pt x="343" y="154"/>
                      <a:pt x="338" y="160"/>
                      <a:pt x="330" y="166"/>
                    </a:cubicBezTo>
                    <a:cubicBezTo>
                      <a:pt x="323" y="164"/>
                      <a:pt x="308" y="160"/>
                      <a:pt x="308" y="160"/>
                    </a:cubicBezTo>
                    <a:cubicBezTo>
                      <a:pt x="296" y="162"/>
                      <a:pt x="297" y="166"/>
                      <a:pt x="288" y="172"/>
                    </a:cubicBezTo>
                    <a:cubicBezTo>
                      <a:pt x="284" y="185"/>
                      <a:pt x="282" y="191"/>
                      <a:pt x="268" y="196"/>
                    </a:cubicBezTo>
                    <a:cubicBezTo>
                      <a:pt x="264" y="200"/>
                      <a:pt x="243" y="231"/>
                      <a:pt x="242" y="232"/>
                    </a:cubicBezTo>
                    <a:cubicBezTo>
                      <a:pt x="231" y="239"/>
                      <a:pt x="215" y="247"/>
                      <a:pt x="206" y="256"/>
                    </a:cubicBezTo>
                    <a:cubicBezTo>
                      <a:pt x="202" y="260"/>
                      <a:pt x="200" y="265"/>
                      <a:pt x="196" y="268"/>
                    </a:cubicBezTo>
                    <a:cubicBezTo>
                      <a:pt x="194" y="269"/>
                      <a:pt x="192" y="269"/>
                      <a:pt x="190" y="270"/>
                    </a:cubicBezTo>
                    <a:cubicBezTo>
                      <a:pt x="188" y="271"/>
                      <a:pt x="186" y="272"/>
                      <a:pt x="184" y="274"/>
                    </a:cubicBezTo>
                    <a:cubicBezTo>
                      <a:pt x="180" y="278"/>
                      <a:pt x="172" y="286"/>
                      <a:pt x="172" y="286"/>
                    </a:cubicBezTo>
                    <a:cubicBezTo>
                      <a:pt x="167" y="300"/>
                      <a:pt x="165" y="314"/>
                      <a:pt x="160" y="328"/>
                    </a:cubicBezTo>
                    <a:cubicBezTo>
                      <a:pt x="158" y="335"/>
                      <a:pt x="156" y="341"/>
                      <a:pt x="154" y="348"/>
                    </a:cubicBezTo>
                    <a:cubicBezTo>
                      <a:pt x="153" y="350"/>
                      <a:pt x="152" y="354"/>
                      <a:pt x="152" y="354"/>
                    </a:cubicBezTo>
                    <a:cubicBezTo>
                      <a:pt x="152" y="359"/>
                      <a:pt x="156" y="384"/>
                      <a:pt x="146" y="392"/>
                    </a:cubicBezTo>
                    <a:cubicBezTo>
                      <a:pt x="141" y="397"/>
                      <a:pt x="128" y="404"/>
                      <a:pt x="128" y="404"/>
                    </a:cubicBezTo>
                    <a:cubicBezTo>
                      <a:pt x="125" y="412"/>
                      <a:pt x="122" y="421"/>
                      <a:pt x="114" y="424"/>
                    </a:cubicBezTo>
                    <a:cubicBezTo>
                      <a:pt x="100" y="419"/>
                      <a:pt x="97" y="405"/>
                      <a:pt x="94" y="392"/>
                    </a:cubicBezTo>
                    <a:cubicBezTo>
                      <a:pt x="86" y="362"/>
                      <a:pt x="82" y="332"/>
                      <a:pt x="72" y="302"/>
                    </a:cubicBezTo>
                    <a:cubicBezTo>
                      <a:pt x="71" y="281"/>
                      <a:pt x="70" y="275"/>
                      <a:pt x="66" y="258"/>
                    </a:cubicBezTo>
                    <a:cubicBezTo>
                      <a:pt x="66" y="251"/>
                      <a:pt x="68" y="219"/>
                      <a:pt x="64" y="208"/>
                    </a:cubicBezTo>
                    <a:cubicBezTo>
                      <a:pt x="70" y="191"/>
                      <a:pt x="66" y="173"/>
                      <a:pt x="72" y="156"/>
                    </a:cubicBezTo>
                    <a:cubicBezTo>
                      <a:pt x="66" y="139"/>
                      <a:pt x="60" y="168"/>
                      <a:pt x="56" y="172"/>
                    </a:cubicBezTo>
                    <a:cubicBezTo>
                      <a:pt x="53" y="175"/>
                      <a:pt x="44" y="180"/>
                      <a:pt x="44" y="180"/>
                    </a:cubicBezTo>
                    <a:cubicBezTo>
                      <a:pt x="35" y="177"/>
                      <a:pt x="28" y="173"/>
                      <a:pt x="24" y="162"/>
                    </a:cubicBezTo>
                    <a:cubicBezTo>
                      <a:pt x="23" y="158"/>
                      <a:pt x="20" y="150"/>
                      <a:pt x="20" y="150"/>
                    </a:cubicBezTo>
                    <a:cubicBezTo>
                      <a:pt x="30" y="148"/>
                      <a:pt x="30" y="143"/>
                      <a:pt x="38" y="138"/>
                    </a:cubicBezTo>
                    <a:cubicBezTo>
                      <a:pt x="35" y="128"/>
                      <a:pt x="31" y="133"/>
                      <a:pt x="24" y="138"/>
                    </a:cubicBezTo>
                    <a:cubicBezTo>
                      <a:pt x="15" y="135"/>
                      <a:pt x="15" y="132"/>
                      <a:pt x="18" y="124"/>
                    </a:cubicBezTo>
                    <a:cubicBezTo>
                      <a:pt x="11" y="114"/>
                      <a:pt x="9" y="101"/>
                      <a:pt x="0" y="92"/>
                    </a:cubicBezTo>
                    <a:lnTo>
                      <a:pt x="76" y="0"/>
                    </a:lnTo>
                    <a:lnTo>
                      <a:pt x="798" y="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5" name="Freeform 217"/>
              <p:cNvSpPr>
                <a:spLocks/>
              </p:cNvSpPr>
              <p:nvPr userDrawn="1"/>
            </p:nvSpPr>
            <p:spPr bwMode="ltGray">
              <a:xfrm>
                <a:off x="1770" y="671"/>
                <a:ext cx="45" cy="71"/>
              </a:xfrm>
              <a:custGeom>
                <a:avLst/>
                <a:gdLst>
                  <a:gd name="T0" fmla="*/ 7 w 43"/>
                  <a:gd name="T1" fmla="*/ 11 h 85"/>
                  <a:gd name="T2" fmla="*/ 17 w 43"/>
                  <a:gd name="T3" fmla="*/ 3 h 85"/>
                  <a:gd name="T4" fmla="*/ 37 w 43"/>
                  <a:gd name="T5" fmla="*/ 33 h 85"/>
                  <a:gd name="T6" fmla="*/ 19 w 43"/>
                  <a:gd name="T7" fmla="*/ 85 h 85"/>
                  <a:gd name="T8" fmla="*/ 1 w 43"/>
                  <a:gd name="T9" fmla="*/ 69 h 85"/>
                  <a:gd name="T10" fmla="*/ 7 w 43"/>
                  <a:gd name="T11" fmla="*/ 1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85">
                    <a:moveTo>
                      <a:pt x="7" y="11"/>
                    </a:moveTo>
                    <a:cubicBezTo>
                      <a:pt x="4" y="2"/>
                      <a:pt x="9" y="0"/>
                      <a:pt x="17" y="3"/>
                    </a:cubicBezTo>
                    <a:cubicBezTo>
                      <a:pt x="24" y="13"/>
                      <a:pt x="28" y="24"/>
                      <a:pt x="37" y="33"/>
                    </a:cubicBezTo>
                    <a:cubicBezTo>
                      <a:pt x="43" y="52"/>
                      <a:pt x="40" y="78"/>
                      <a:pt x="19" y="85"/>
                    </a:cubicBezTo>
                    <a:cubicBezTo>
                      <a:pt x="6" y="81"/>
                      <a:pt x="5" y="81"/>
                      <a:pt x="1" y="69"/>
                    </a:cubicBezTo>
                    <a:cubicBezTo>
                      <a:pt x="2" y="66"/>
                      <a:pt x="0" y="4"/>
                      <a:pt x="7" y="1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6" name="Freeform 218"/>
              <p:cNvSpPr>
                <a:spLocks/>
              </p:cNvSpPr>
              <p:nvPr userDrawn="1"/>
            </p:nvSpPr>
            <p:spPr bwMode="ltGray">
              <a:xfrm>
                <a:off x="2394" y="431"/>
                <a:ext cx="42" cy="59"/>
              </a:xfrm>
              <a:custGeom>
                <a:avLst/>
                <a:gdLst>
                  <a:gd name="T0" fmla="*/ 13 w 44"/>
                  <a:gd name="T1" fmla="*/ 28 h 74"/>
                  <a:gd name="T2" fmla="*/ 29 w 44"/>
                  <a:gd name="T3" fmla="*/ 2 h 74"/>
                  <a:gd name="T4" fmla="*/ 43 w 44"/>
                  <a:gd name="T5" fmla="*/ 4 h 74"/>
                  <a:gd name="T6" fmla="*/ 39 w 44"/>
                  <a:gd name="T7" fmla="*/ 26 h 74"/>
                  <a:gd name="T8" fmla="*/ 13 w 44"/>
                  <a:gd name="T9" fmla="*/ 74 h 74"/>
                  <a:gd name="T10" fmla="*/ 7 w 44"/>
                  <a:gd name="T11" fmla="*/ 60 h 74"/>
                  <a:gd name="T12" fmla="*/ 3 w 44"/>
                  <a:gd name="T13" fmla="*/ 36 h 74"/>
                  <a:gd name="T14" fmla="*/ 13 w 44"/>
                  <a:gd name="T15" fmla="*/ 2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74">
                    <a:moveTo>
                      <a:pt x="13" y="28"/>
                    </a:moveTo>
                    <a:cubicBezTo>
                      <a:pt x="15" y="13"/>
                      <a:pt x="14" y="7"/>
                      <a:pt x="29" y="2"/>
                    </a:cubicBezTo>
                    <a:cubicBezTo>
                      <a:pt x="34" y="3"/>
                      <a:pt x="40" y="0"/>
                      <a:pt x="43" y="4"/>
                    </a:cubicBezTo>
                    <a:cubicBezTo>
                      <a:pt x="44" y="6"/>
                      <a:pt x="41" y="21"/>
                      <a:pt x="39" y="26"/>
                    </a:cubicBezTo>
                    <a:cubicBezTo>
                      <a:pt x="31" y="43"/>
                      <a:pt x="30" y="63"/>
                      <a:pt x="13" y="74"/>
                    </a:cubicBezTo>
                    <a:cubicBezTo>
                      <a:pt x="4" y="71"/>
                      <a:pt x="4" y="68"/>
                      <a:pt x="7" y="60"/>
                    </a:cubicBezTo>
                    <a:cubicBezTo>
                      <a:pt x="5" y="50"/>
                      <a:pt x="0" y="46"/>
                      <a:pt x="3" y="36"/>
                    </a:cubicBezTo>
                    <a:cubicBezTo>
                      <a:pt x="4" y="32"/>
                      <a:pt x="8" y="23"/>
                      <a:pt x="1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7" name="Freeform 219"/>
              <p:cNvSpPr>
                <a:spLocks/>
              </p:cNvSpPr>
              <p:nvPr userDrawn="1"/>
            </p:nvSpPr>
            <p:spPr bwMode="ltGray">
              <a:xfrm>
                <a:off x="2513" y="402"/>
                <a:ext cx="21" cy="24"/>
              </a:xfrm>
              <a:custGeom>
                <a:avLst/>
                <a:gdLst>
                  <a:gd name="T0" fmla="*/ 7 w 20"/>
                  <a:gd name="T1" fmla="*/ 16 h 30"/>
                  <a:gd name="T2" fmla="*/ 5 w 20"/>
                  <a:gd name="T3" fmla="*/ 30 h 30"/>
                  <a:gd name="T4" fmla="*/ 7 w 20"/>
                  <a:gd name="T5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30">
                    <a:moveTo>
                      <a:pt x="7" y="16"/>
                    </a:moveTo>
                    <a:cubicBezTo>
                      <a:pt x="18" y="0"/>
                      <a:pt x="20" y="20"/>
                      <a:pt x="5" y="30"/>
                    </a:cubicBezTo>
                    <a:cubicBezTo>
                      <a:pt x="0" y="23"/>
                      <a:pt x="1" y="22"/>
                      <a:pt x="7" y="1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8" name="Freeform 220"/>
              <p:cNvSpPr>
                <a:spLocks/>
              </p:cNvSpPr>
              <p:nvPr userDrawn="1"/>
            </p:nvSpPr>
            <p:spPr bwMode="ltGray">
              <a:xfrm>
                <a:off x="333" y="169"/>
                <a:ext cx="1015" cy="866"/>
              </a:xfrm>
              <a:custGeom>
                <a:avLst/>
                <a:gdLst>
                  <a:gd name="T0" fmla="*/ 481 w 682"/>
                  <a:gd name="T1" fmla="*/ 464 h 557"/>
                  <a:gd name="T2" fmla="*/ 486 w 682"/>
                  <a:gd name="T3" fmla="*/ 451 h 557"/>
                  <a:gd name="T4" fmla="*/ 500 w 682"/>
                  <a:gd name="T5" fmla="*/ 413 h 557"/>
                  <a:gd name="T6" fmla="*/ 309 w 682"/>
                  <a:gd name="T7" fmla="*/ 287 h 557"/>
                  <a:gd name="T8" fmla="*/ 282 w 682"/>
                  <a:gd name="T9" fmla="*/ 346 h 557"/>
                  <a:gd name="T10" fmla="*/ 303 w 682"/>
                  <a:gd name="T11" fmla="*/ 556 h 557"/>
                  <a:gd name="T12" fmla="*/ 282 w 682"/>
                  <a:gd name="T13" fmla="*/ 494 h 557"/>
                  <a:gd name="T14" fmla="*/ 242 w 682"/>
                  <a:gd name="T15" fmla="*/ 439 h 557"/>
                  <a:gd name="T16" fmla="*/ 245 w 682"/>
                  <a:gd name="T17" fmla="*/ 413 h 557"/>
                  <a:gd name="T18" fmla="*/ 247 w 682"/>
                  <a:gd name="T19" fmla="*/ 394 h 557"/>
                  <a:gd name="T20" fmla="*/ 220 w 682"/>
                  <a:gd name="T21" fmla="*/ 375 h 557"/>
                  <a:gd name="T22" fmla="*/ 194 w 682"/>
                  <a:gd name="T23" fmla="*/ 346 h 557"/>
                  <a:gd name="T24" fmla="*/ 148 w 682"/>
                  <a:gd name="T25" fmla="*/ 354 h 557"/>
                  <a:gd name="T26" fmla="*/ 126 w 682"/>
                  <a:gd name="T27" fmla="*/ 365 h 557"/>
                  <a:gd name="T28" fmla="*/ 78 w 682"/>
                  <a:gd name="T29" fmla="*/ 365 h 557"/>
                  <a:gd name="T30" fmla="*/ 22 w 682"/>
                  <a:gd name="T31" fmla="*/ 312 h 557"/>
                  <a:gd name="T32" fmla="*/ 11 w 682"/>
                  <a:gd name="T33" fmla="*/ 295 h 557"/>
                  <a:gd name="T34" fmla="*/ 0 w 682"/>
                  <a:gd name="T35" fmla="*/ 264 h 557"/>
                  <a:gd name="T36" fmla="*/ 24 w 682"/>
                  <a:gd name="T37" fmla="*/ 213 h 557"/>
                  <a:gd name="T38" fmla="*/ 32 w 682"/>
                  <a:gd name="T39" fmla="*/ 181 h 557"/>
                  <a:gd name="T40" fmla="*/ 51 w 682"/>
                  <a:gd name="T41" fmla="*/ 143 h 557"/>
                  <a:gd name="T42" fmla="*/ 81 w 682"/>
                  <a:gd name="T43" fmla="*/ 116 h 557"/>
                  <a:gd name="T44" fmla="*/ 167 w 682"/>
                  <a:gd name="T45" fmla="*/ 67 h 557"/>
                  <a:gd name="T46" fmla="*/ 220 w 682"/>
                  <a:gd name="T47" fmla="*/ 30 h 557"/>
                  <a:gd name="T48" fmla="*/ 258 w 682"/>
                  <a:gd name="T49" fmla="*/ 6 h 557"/>
                  <a:gd name="T50" fmla="*/ 363 w 682"/>
                  <a:gd name="T51" fmla="*/ 2 h 557"/>
                  <a:gd name="T52" fmla="*/ 398 w 682"/>
                  <a:gd name="T53" fmla="*/ 0 h 557"/>
                  <a:gd name="T54" fmla="*/ 384 w 682"/>
                  <a:gd name="T55" fmla="*/ 34 h 557"/>
                  <a:gd name="T56" fmla="*/ 443 w 682"/>
                  <a:gd name="T57" fmla="*/ 84 h 557"/>
                  <a:gd name="T58" fmla="*/ 497 w 682"/>
                  <a:gd name="T59" fmla="*/ 74 h 557"/>
                  <a:gd name="T60" fmla="*/ 529 w 682"/>
                  <a:gd name="T61" fmla="*/ 82 h 557"/>
                  <a:gd name="T62" fmla="*/ 559 w 682"/>
                  <a:gd name="T63" fmla="*/ 97 h 557"/>
                  <a:gd name="T64" fmla="*/ 572 w 682"/>
                  <a:gd name="T65" fmla="*/ 188 h 557"/>
                  <a:gd name="T66" fmla="*/ 572 w 682"/>
                  <a:gd name="T67" fmla="*/ 240 h 557"/>
                  <a:gd name="T68" fmla="*/ 599 w 682"/>
                  <a:gd name="T69" fmla="*/ 283 h 557"/>
                  <a:gd name="T70" fmla="*/ 645 w 682"/>
                  <a:gd name="T71" fmla="*/ 300 h 557"/>
                  <a:gd name="T72" fmla="*/ 680 w 682"/>
                  <a:gd name="T73" fmla="*/ 295 h 557"/>
                  <a:gd name="T74" fmla="*/ 664 w 682"/>
                  <a:gd name="T75" fmla="*/ 340 h 557"/>
                  <a:gd name="T76" fmla="*/ 599 w 682"/>
                  <a:gd name="T77" fmla="*/ 407 h 557"/>
                  <a:gd name="T78" fmla="*/ 548 w 682"/>
                  <a:gd name="T79" fmla="*/ 485 h 557"/>
                  <a:gd name="T80" fmla="*/ 556 w 682"/>
                  <a:gd name="T81" fmla="*/ 508 h 557"/>
                  <a:gd name="T82" fmla="*/ 435 w 682"/>
                  <a:gd name="T83" fmla="*/ 556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82" h="557">
                    <a:moveTo>
                      <a:pt x="435" y="556"/>
                    </a:moveTo>
                    <a:lnTo>
                      <a:pt x="481" y="464"/>
                    </a:lnTo>
                    <a:lnTo>
                      <a:pt x="473" y="449"/>
                    </a:lnTo>
                    <a:lnTo>
                      <a:pt x="486" y="451"/>
                    </a:lnTo>
                    <a:lnTo>
                      <a:pt x="495" y="441"/>
                    </a:lnTo>
                    <a:lnTo>
                      <a:pt x="500" y="413"/>
                    </a:lnTo>
                    <a:lnTo>
                      <a:pt x="500" y="371"/>
                    </a:lnTo>
                    <a:lnTo>
                      <a:pt x="309" y="287"/>
                    </a:lnTo>
                    <a:lnTo>
                      <a:pt x="296" y="308"/>
                    </a:lnTo>
                    <a:lnTo>
                      <a:pt x="282" y="346"/>
                    </a:lnTo>
                    <a:lnTo>
                      <a:pt x="396" y="557"/>
                    </a:lnTo>
                    <a:lnTo>
                      <a:pt x="303" y="556"/>
                    </a:lnTo>
                    <a:lnTo>
                      <a:pt x="304" y="536"/>
                    </a:lnTo>
                    <a:cubicBezTo>
                      <a:pt x="284" y="520"/>
                      <a:pt x="296" y="510"/>
                      <a:pt x="282" y="494"/>
                    </a:cubicBezTo>
                    <a:cubicBezTo>
                      <a:pt x="276" y="475"/>
                      <a:pt x="267" y="468"/>
                      <a:pt x="253" y="451"/>
                    </a:cubicBezTo>
                    <a:cubicBezTo>
                      <a:pt x="249" y="447"/>
                      <a:pt x="245" y="443"/>
                      <a:pt x="242" y="439"/>
                    </a:cubicBezTo>
                    <a:lnTo>
                      <a:pt x="237" y="432"/>
                    </a:lnTo>
                    <a:cubicBezTo>
                      <a:pt x="237" y="432"/>
                      <a:pt x="245" y="413"/>
                      <a:pt x="245" y="413"/>
                    </a:cubicBezTo>
                    <a:cubicBezTo>
                      <a:pt x="247" y="409"/>
                      <a:pt x="250" y="401"/>
                      <a:pt x="250" y="401"/>
                    </a:cubicBezTo>
                    <a:cubicBezTo>
                      <a:pt x="249" y="399"/>
                      <a:pt x="247" y="397"/>
                      <a:pt x="247" y="394"/>
                    </a:cubicBezTo>
                    <a:cubicBezTo>
                      <a:pt x="248" y="390"/>
                      <a:pt x="253" y="382"/>
                      <a:pt x="253" y="382"/>
                    </a:cubicBezTo>
                    <a:cubicBezTo>
                      <a:pt x="243" y="370"/>
                      <a:pt x="237" y="371"/>
                      <a:pt x="220" y="375"/>
                    </a:cubicBezTo>
                    <a:cubicBezTo>
                      <a:pt x="217" y="371"/>
                      <a:pt x="210" y="369"/>
                      <a:pt x="207" y="365"/>
                    </a:cubicBezTo>
                    <a:cubicBezTo>
                      <a:pt x="185" y="337"/>
                      <a:pt x="216" y="363"/>
                      <a:pt x="194" y="346"/>
                    </a:cubicBezTo>
                    <a:cubicBezTo>
                      <a:pt x="167" y="349"/>
                      <a:pt x="179" y="346"/>
                      <a:pt x="156" y="352"/>
                    </a:cubicBezTo>
                    <a:cubicBezTo>
                      <a:pt x="153" y="353"/>
                      <a:pt x="148" y="354"/>
                      <a:pt x="148" y="354"/>
                    </a:cubicBezTo>
                    <a:cubicBezTo>
                      <a:pt x="146" y="356"/>
                      <a:pt x="145" y="359"/>
                      <a:pt x="142" y="361"/>
                    </a:cubicBezTo>
                    <a:cubicBezTo>
                      <a:pt x="138" y="363"/>
                      <a:pt x="126" y="365"/>
                      <a:pt x="126" y="365"/>
                    </a:cubicBezTo>
                    <a:cubicBezTo>
                      <a:pt x="105" y="354"/>
                      <a:pt x="116" y="355"/>
                      <a:pt x="94" y="361"/>
                    </a:cubicBezTo>
                    <a:cubicBezTo>
                      <a:pt x="89" y="362"/>
                      <a:pt x="78" y="365"/>
                      <a:pt x="78" y="365"/>
                    </a:cubicBezTo>
                    <a:cubicBezTo>
                      <a:pt x="62" y="383"/>
                      <a:pt x="46" y="346"/>
                      <a:pt x="35" y="337"/>
                    </a:cubicBezTo>
                    <a:cubicBezTo>
                      <a:pt x="32" y="330"/>
                      <a:pt x="24" y="320"/>
                      <a:pt x="22" y="312"/>
                    </a:cubicBezTo>
                    <a:cubicBezTo>
                      <a:pt x="20" y="308"/>
                      <a:pt x="22" y="303"/>
                      <a:pt x="19" y="300"/>
                    </a:cubicBezTo>
                    <a:cubicBezTo>
                      <a:pt x="17" y="297"/>
                      <a:pt x="13" y="297"/>
                      <a:pt x="11" y="295"/>
                    </a:cubicBezTo>
                    <a:cubicBezTo>
                      <a:pt x="3" y="277"/>
                      <a:pt x="15" y="306"/>
                      <a:pt x="5" y="276"/>
                    </a:cubicBezTo>
                    <a:cubicBezTo>
                      <a:pt x="4" y="272"/>
                      <a:pt x="0" y="264"/>
                      <a:pt x="0" y="264"/>
                    </a:cubicBezTo>
                    <a:cubicBezTo>
                      <a:pt x="3" y="253"/>
                      <a:pt x="2" y="248"/>
                      <a:pt x="13" y="243"/>
                    </a:cubicBezTo>
                    <a:cubicBezTo>
                      <a:pt x="20" y="221"/>
                      <a:pt x="17" y="231"/>
                      <a:pt x="24" y="213"/>
                    </a:cubicBezTo>
                    <a:cubicBezTo>
                      <a:pt x="26" y="209"/>
                      <a:pt x="30" y="200"/>
                      <a:pt x="30" y="200"/>
                    </a:cubicBezTo>
                    <a:cubicBezTo>
                      <a:pt x="26" y="192"/>
                      <a:pt x="24" y="191"/>
                      <a:pt x="32" y="181"/>
                    </a:cubicBezTo>
                    <a:cubicBezTo>
                      <a:pt x="36" y="177"/>
                      <a:pt x="43" y="169"/>
                      <a:pt x="43" y="169"/>
                    </a:cubicBezTo>
                    <a:cubicBezTo>
                      <a:pt x="37" y="155"/>
                      <a:pt x="36" y="153"/>
                      <a:pt x="51" y="143"/>
                    </a:cubicBezTo>
                    <a:cubicBezTo>
                      <a:pt x="56" y="140"/>
                      <a:pt x="67" y="135"/>
                      <a:pt x="67" y="135"/>
                    </a:cubicBezTo>
                    <a:cubicBezTo>
                      <a:pt x="73" y="129"/>
                      <a:pt x="75" y="122"/>
                      <a:pt x="81" y="116"/>
                    </a:cubicBezTo>
                    <a:cubicBezTo>
                      <a:pt x="89" y="107"/>
                      <a:pt x="102" y="105"/>
                      <a:pt x="113" y="99"/>
                    </a:cubicBezTo>
                    <a:cubicBezTo>
                      <a:pt x="125" y="85"/>
                      <a:pt x="149" y="76"/>
                      <a:pt x="167" y="67"/>
                    </a:cubicBezTo>
                    <a:cubicBezTo>
                      <a:pt x="174" y="59"/>
                      <a:pt x="175" y="50"/>
                      <a:pt x="188" y="46"/>
                    </a:cubicBezTo>
                    <a:cubicBezTo>
                      <a:pt x="198" y="39"/>
                      <a:pt x="208" y="36"/>
                      <a:pt x="220" y="30"/>
                    </a:cubicBezTo>
                    <a:cubicBezTo>
                      <a:pt x="223" y="28"/>
                      <a:pt x="228" y="25"/>
                      <a:pt x="228" y="25"/>
                    </a:cubicBezTo>
                    <a:cubicBezTo>
                      <a:pt x="237" y="16"/>
                      <a:pt x="245" y="10"/>
                      <a:pt x="258" y="6"/>
                    </a:cubicBezTo>
                    <a:cubicBezTo>
                      <a:pt x="269" y="31"/>
                      <a:pt x="301" y="6"/>
                      <a:pt x="320" y="4"/>
                    </a:cubicBezTo>
                    <a:cubicBezTo>
                      <a:pt x="334" y="3"/>
                      <a:pt x="349" y="3"/>
                      <a:pt x="363" y="2"/>
                    </a:cubicBezTo>
                    <a:cubicBezTo>
                      <a:pt x="369" y="3"/>
                      <a:pt x="376" y="5"/>
                      <a:pt x="382" y="4"/>
                    </a:cubicBezTo>
                    <a:cubicBezTo>
                      <a:pt x="387" y="4"/>
                      <a:pt x="398" y="0"/>
                      <a:pt x="398" y="0"/>
                    </a:cubicBezTo>
                    <a:cubicBezTo>
                      <a:pt x="415" y="8"/>
                      <a:pt x="406" y="16"/>
                      <a:pt x="400" y="30"/>
                    </a:cubicBezTo>
                    <a:cubicBezTo>
                      <a:pt x="398" y="34"/>
                      <a:pt x="384" y="34"/>
                      <a:pt x="384" y="34"/>
                    </a:cubicBezTo>
                    <a:cubicBezTo>
                      <a:pt x="379" y="47"/>
                      <a:pt x="398" y="51"/>
                      <a:pt x="411" y="55"/>
                    </a:cubicBezTo>
                    <a:cubicBezTo>
                      <a:pt x="419" y="72"/>
                      <a:pt x="421" y="79"/>
                      <a:pt x="443" y="84"/>
                    </a:cubicBezTo>
                    <a:cubicBezTo>
                      <a:pt x="461" y="71"/>
                      <a:pt x="435" y="65"/>
                      <a:pt x="468" y="57"/>
                    </a:cubicBezTo>
                    <a:cubicBezTo>
                      <a:pt x="482" y="61"/>
                      <a:pt x="485" y="70"/>
                      <a:pt x="497" y="74"/>
                    </a:cubicBezTo>
                    <a:cubicBezTo>
                      <a:pt x="505" y="76"/>
                      <a:pt x="513" y="78"/>
                      <a:pt x="521" y="80"/>
                    </a:cubicBezTo>
                    <a:cubicBezTo>
                      <a:pt x="524" y="81"/>
                      <a:pt x="529" y="82"/>
                      <a:pt x="529" y="82"/>
                    </a:cubicBezTo>
                    <a:cubicBezTo>
                      <a:pt x="547" y="78"/>
                      <a:pt x="547" y="76"/>
                      <a:pt x="562" y="84"/>
                    </a:cubicBezTo>
                    <a:cubicBezTo>
                      <a:pt x="566" y="95"/>
                      <a:pt x="565" y="86"/>
                      <a:pt x="559" y="97"/>
                    </a:cubicBezTo>
                    <a:cubicBezTo>
                      <a:pt x="557" y="101"/>
                      <a:pt x="554" y="110"/>
                      <a:pt x="554" y="110"/>
                    </a:cubicBezTo>
                    <a:cubicBezTo>
                      <a:pt x="556" y="132"/>
                      <a:pt x="556" y="168"/>
                      <a:pt x="572" y="188"/>
                    </a:cubicBezTo>
                    <a:cubicBezTo>
                      <a:pt x="568" y="198"/>
                      <a:pt x="564" y="208"/>
                      <a:pt x="562" y="219"/>
                    </a:cubicBezTo>
                    <a:cubicBezTo>
                      <a:pt x="564" y="227"/>
                      <a:pt x="569" y="233"/>
                      <a:pt x="572" y="240"/>
                    </a:cubicBezTo>
                    <a:cubicBezTo>
                      <a:pt x="573" y="247"/>
                      <a:pt x="572" y="254"/>
                      <a:pt x="575" y="259"/>
                    </a:cubicBezTo>
                    <a:cubicBezTo>
                      <a:pt x="577" y="263"/>
                      <a:pt x="595" y="272"/>
                      <a:pt x="599" y="283"/>
                    </a:cubicBezTo>
                    <a:cubicBezTo>
                      <a:pt x="594" y="295"/>
                      <a:pt x="603" y="306"/>
                      <a:pt x="618" y="310"/>
                    </a:cubicBezTo>
                    <a:cubicBezTo>
                      <a:pt x="630" y="307"/>
                      <a:pt x="638" y="308"/>
                      <a:pt x="645" y="300"/>
                    </a:cubicBezTo>
                    <a:cubicBezTo>
                      <a:pt x="660" y="302"/>
                      <a:pt x="663" y="303"/>
                      <a:pt x="672" y="293"/>
                    </a:cubicBezTo>
                    <a:cubicBezTo>
                      <a:pt x="675" y="294"/>
                      <a:pt x="679" y="293"/>
                      <a:pt x="680" y="295"/>
                    </a:cubicBezTo>
                    <a:cubicBezTo>
                      <a:pt x="682" y="301"/>
                      <a:pt x="674" y="321"/>
                      <a:pt x="672" y="327"/>
                    </a:cubicBezTo>
                    <a:cubicBezTo>
                      <a:pt x="668" y="340"/>
                      <a:pt x="671" y="326"/>
                      <a:pt x="664" y="340"/>
                    </a:cubicBezTo>
                    <a:cubicBezTo>
                      <a:pt x="652" y="360"/>
                      <a:pt x="646" y="381"/>
                      <a:pt x="621" y="394"/>
                    </a:cubicBezTo>
                    <a:cubicBezTo>
                      <a:pt x="614" y="402"/>
                      <a:pt x="609" y="402"/>
                      <a:pt x="599" y="407"/>
                    </a:cubicBezTo>
                    <a:cubicBezTo>
                      <a:pt x="590" y="418"/>
                      <a:pt x="579" y="429"/>
                      <a:pt x="567" y="439"/>
                    </a:cubicBezTo>
                    <a:cubicBezTo>
                      <a:pt x="560" y="454"/>
                      <a:pt x="555" y="470"/>
                      <a:pt x="548" y="485"/>
                    </a:cubicBezTo>
                    <a:cubicBezTo>
                      <a:pt x="549" y="489"/>
                      <a:pt x="550" y="492"/>
                      <a:pt x="551" y="496"/>
                    </a:cubicBezTo>
                    <a:cubicBezTo>
                      <a:pt x="552" y="500"/>
                      <a:pt x="556" y="508"/>
                      <a:pt x="556" y="508"/>
                    </a:cubicBezTo>
                    <a:cubicBezTo>
                      <a:pt x="559" y="524"/>
                      <a:pt x="562" y="546"/>
                      <a:pt x="576" y="557"/>
                    </a:cubicBezTo>
                    <a:lnTo>
                      <a:pt x="435" y="55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9" name="Freeform 221"/>
              <p:cNvSpPr>
                <a:spLocks/>
              </p:cNvSpPr>
              <p:nvPr userDrawn="1"/>
            </p:nvSpPr>
            <p:spPr bwMode="ltGray">
              <a:xfrm>
                <a:off x="727" y="495"/>
                <a:ext cx="382" cy="540"/>
              </a:xfrm>
              <a:custGeom>
                <a:avLst/>
                <a:gdLst>
                  <a:gd name="T0" fmla="*/ 243 w 257"/>
                  <a:gd name="T1" fmla="*/ 347 h 347"/>
                  <a:gd name="T2" fmla="*/ 233 w 257"/>
                  <a:gd name="T3" fmla="*/ 301 h 347"/>
                  <a:gd name="T4" fmla="*/ 217 w 257"/>
                  <a:gd name="T5" fmla="*/ 288 h 347"/>
                  <a:gd name="T6" fmla="*/ 215 w 257"/>
                  <a:gd name="T7" fmla="*/ 269 h 347"/>
                  <a:gd name="T8" fmla="*/ 209 w 257"/>
                  <a:gd name="T9" fmla="*/ 254 h 347"/>
                  <a:gd name="T10" fmla="*/ 209 w 257"/>
                  <a:gd name="T11" fmla="*/ 229 h 347"/>
                  <a:gd name="T12" fmla="*/ 207 w 257"/>
                  <a:gd name="T13" fmla="*/ 214 h 347"/>
                  <a:gd name="T14" fmla="*/ 228 w 257"/>
                  <a:gd name="T15" fmla="*/ 202 h 347"/>
                  <a:gd name="T16" fmla="*/ 257 w 257"/>
                  <a:gd name="T17" fmla="*/ 197 h 347"/>
                  <a:gd name="T18" fmla="*/ 257 w 257"/>
                  <a:gd name="T19" fmla="*/ 136 h 347"/>
                  <a:gd name="T20" fmla="*/ 54 w 257"/>
                  <a:gd name="T21" fmla="*/ 96 h 347"/>
                  <a:gd name="T22" fmla="*/ 32 w 257"/>
                  <a:gd name="T23" fmla="*/ 98 h 347"/>
                  <a:gd name="T24" fmla="*/ 16 w 257"/>
                  <a:gd name="T25" fmla="*/ 102 h 347"/>
                  <a:gd name="T26" fmla="*/ 0 w 257"/>
                  <a:gd name="T27" fmla="*/ 149 h 347"/>
                  <a:gd name="T28" fmla="*/ 93 w 257"/>
                  <a:gd name="T29" fmla="*/ 346 h 347"/>
                  <a:gd name="T30" fmla="*/ 243 w 257"/>
                  <a:gd name="T31" fmla="*/ 34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7" h="347">
                    <a:moveTo>
                      <a:pt x="243" y="347"/>
                    </a:moveTo>
                    <a:lnTo>
                      <a:pt x="233" y="301"/>
                    </a:lnTo>
                    <a:lnTo>
                      <a:pt x="217" y="288"/>
                    </a:lnTo>
                    <a:lnTo>
                      <a:pt x="215" y="269"/>
                    </a:lnTo>
                    <a:lnTo>
                      <a:pt x="209" y="254"/>
                    </a:lnTo>
                    <a:lnTo>
                      <a:pt x="209" y="229"/>
                    </a:lnTo>
                    <a:lnTo>
                      <a:pt x="207" y="214"/>
                    </a:lnTo>
                    <a:lnTo>
                      <a:pt x="228" y="202"/>
                    </a:lnTo>
                    <a:lnTo>
                      <a:pt x="257" y="197"/>
                    </a:lnTo>
                    <a:lnTo>
                      <a:pt x="257" y="136"/>
                    </a:lnTo>
                    <a:cubicBezTo>
                      <a:pt x="209" y="119"/>
                      <a:pt x="13" y="0"/>
                      <a:pt x="54" y="96"/>
                    </a:cubicBezTo>
                    <a:cubicBezTo>
                      <a:pt x="36" y="106"/>
                      <a:pt x="57" y="97"/>
                      <a:pt x="32" y="98"/>
                    </a:cubicBezTo>
                    <a:cubicBezTo>
                      <a:pt x="27" y="99"/>
                      <a:pt x="16" y="102"/>
                      <a:pt x="16" y="102"/>
                    </a:cubicBezTo>
                    <a:lnTo>
                      <a:pt x="0" y="149"/>
                    </a:lnTo>
                    <a:lnTo>
                      <a:pt x="93" y="346"/>
                    </a:lnTo>
                    <a:lnTo>
                      <a:pt x="243" y="347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hlink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0" name="Freeform 222"/>
              <p:cNvSpPr>
                <a:spLocks/>
              </p:cNvSpPr>
              <p:nvPr userDrawn="1"/>
            </p:nvSpPr>
            <p:spPr bwMode="ltGray">
              <a:xfrm>
                <a:off x="1400" y="896"/>
                <a:ext cx="16" cy="29"/>
              </a:xfrm>
              <a:custGeom>
                <a:avLst/>
                <a:gdLst>
                  <a:gd name="T0" fmla="*/ 7 w 19"/>
                  <a:gd name="T1" fmla="*/ 25 h 37"/>
                  <a:gd name="T2" fmla="*/ 19 w 19"/>
                  <a:gd name="T3" fmla="*/ 21 h 37"/>
                  <a:gd name="T4" fmla="*/ 7 w 19"/>
                  <a:gd name="T5" fmla="*/ 2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37">
                    <a:moveTo>
                      <a:pt x="7" y="25"/>
                    </a:moveTo>
                    <a:cubicBezTo>
                      <a:pt x="0" y="4"/>
                      <a:pt x="12" y="0"/>
                      <a:pt x="19" y="21"/>
                    </a:cubicBezTo>
                    <a:cubicBezTo>
                      <a:pt x="14" y="37"/>
                      <a:pt x="18" y="36"/>
                      <a:pt x="7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1" name="Freeform 223"/>
              <p:cNvSpPr>
                <a:spLocks/>
              </p:cNvSpPr>
              <p:nvPr userDrawn="1"/>
            </p:nvSpPr>
            <p:spPr bwMode="ltGray">
              <a:xfrm>
                <a:off x="1379" y="617"/>
                <a:ext cx="21" cy="17"/>
              </a:xfrm>
              <a:custGeom>
                <a:avLst/>
                <a:gdLst>
                  <a:gd name="T0" fmla="*/ 12 w 22"/>
                  <a:gd name="T1" fmla="*/ 12 h 20"/>
                  <a:gd name="T2" fmla="*/ 16 w 22"/>
                  <a:gd name="T3" fmla="*/ 0 h 20"/>
                  <a:gd name="T4" fmla="*/ 20 w 22"/>
                  <a:gd name="T5" fmla="*/ 12 h 20"/>
                  <a:gd name="T6" fmla="*/ 8 w 22"/>
                  <a:gd name="T7" fmla="*/ 20 h 20"/>
                  <a:gd name="T8" fmla="*/ 12 w 22"/>
                  <a:gd name="T9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0">
                    <a:moveTo>
                      <a:pt x="12" y="12"/>
                    </a:moveTo>
                    <a:cubicBezTo>
                      <a:pt x="13" y="8"/>
                      <a:pt x="12" y="0"/>
                      <a:pt x="16" y="0"/>
                    </a:cubicBezTo>
                    <a:cubicBezTo>
                      <a:pt x="20" y="0"/>
                      <a:pt x="22" y="8"/>
                      <a:pt x="20" y="12"/>
                    </a:cubicBezTo>
                    <a:cubicBezTo>
                      <a:pt x="18" y="16"/>
                      <a:pt x="12" y="17"/>
                      <a:pt x="8" y="20"/>
                    </a:cubicBezTo>
                    <a:cubicBezTo>
                      <a:pt x="3" y="5"/>
                      <a:pt x="0" y="6"/>
                      <a:pt x="12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2" name="Freeform 224"/>
              <p:cNvSpPr>
                <a:spLocks/>
              </p:cNvSpPr>
              <p:nvPr userDrawn="1"/>
            </p:nvSpPr>
            <p:spPr bwMode="ltGray">
              <a:xfrm>
                <a:off x="453" y="275"/>
                <a:ext cx="58" cy="24"/>
              </a:xfrm>
              <a:custGeom>
                <a:avLst/>
                <a:gdLst>
                  <a:gd name="T0" fmla="*/ 24 w 57"/>
                  <a:gd name="T1" fmla="*/ 18 h 30"/>
                  <a:gd name="T2" fmla="*/ 32 w 57"/>
                  <a:gd name="T3" fmla="*/ 6 h 30"/>
                  <a:gd name="T4" fmla="*/ 36 w 57"/>
                  <a:gd name="T5" fmla="*/ 30 h 30"/>
                  <a:gd name="T6" fmla="*/ 24 w 57"/>
                  <a:gd name="T7" fmla="*/ 1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30">
                    <a:moveTo>
                      <a:pt x="24" y="18"/>
                    </a:moveTo>
                    <a:cubicBezTo>
                      <a:pt x="0" y="10"/>
                      <a:pt x="9" y="0"/>
                      <a:pt x="32" y="6"/>
                    </a:cubicBezTo>
                    <a:cubicBezTo>
                      <a:pt x="46" y="15"/>
                      <a:pt x="57" y="23"/>
                      <a:pt x="36" y="30"/>
                    </a:cubicBezTo>
                    <a:cubicBezTo>
                      <a:pt x="21" y="25"/>
                      <a:pt x="24" y="30"/>
                      <a:pt x="24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3" name="Freeform 225"/>
              <p:cNvSpPr>
                <a:spLocks/>
              </p:cNvSpPr>
              <p:nvPr userDrawn="1"/>
            </p:nvSpPr>
            <p:spPr bwMode="ltGray">
              <a:xfrm>
                <a:off x="1161" y="50"/>
                <a:ext cx="691" cy="569"/>
              </a:xfrm>
              <a:custGeom>
                <a:avLst/>
                <a:gdLst>
                  <a:gd name="T0" fmla="*/ 473 w 693"/>
                  <a:gd name="T1" fmla="*/ 464 h 696"/>
                  <a:gd name="T2" fmla="*/ 393 w 693"/>
                  <a:gd name="T3" fmla="*/ 452 h 696"/>
                  <a:gd name="T4" fmla="*/ 325 w 693"/>
                  <a:gd name="T5" fmla="*/ 412 h 696"/>
                  <a:gd name="T6" fmla="*/ 265 w 693"/>
                  <a:gd name="T7" fmla="*/ 400 h 696"/>
                  <a:gd name="T8" fmla="*/ 237 w 693"/>
                  <a:gd name="T9" fmla="*/ 416 h 696"/>
                  <a:gd name="T10" fmla="*/ 261 w 693"/>
                  <a:gd name="T11" fmla="*/ 428 h 696"/>
                  <a:gd name="T12" fmla="*/ 293 w 693"/>
                  <a:gd name="T13" fmla="*/ 468 h 696"/>
                  <a:gd name="T14" fmla="*/ 321 w 693"/>
                  <a:gd name="T15" fmla="*/ 476 h 696"/>
                  <a:gd name="T16" fmla="*/ 333 w 693"/>
                  <a:gd name="T17" fmla="*/ 536 h 696"/>
                  <a:gd name="T18" fmla="*/ 313 w 693"/>
                  <a:gd name="T19" fmla="*/ 552 h 696"/>
                  <a:gd name="T20" fmla="*/ 261 w 693"/>
                  <a:gd name="T21" fmla="*/ 616 h 696"/>
                  <a:gd name="T22" fmla="*/ 225 w 693"/>
                  <a:gd name="T23" fmla="*/ 628 h 696"/>
                  <a:gd name="T24" fmla="*/ 97 w 693"/>
                  <a:gd name="T25" fmla="*/ 696 h 696"/>
                  <a:gd name="T26" fmla="*/ 77 w 693"/>
                  <a:gd name="T27" fmla="*/ 616 h 696"/>
                  <a:gd name="T28" fmla="*/ 45 w 693"/>
                  <a:gd name="T29" fmla="*/ 524 h 696"/>
                  <a:gd name="T30" fmla="*/ 33 w 693"/>
                  <a:gd name="T31" fmla="*/ 448 h 696"/>
                  <a:gd name="T32" fmla="*/ 53 w 693"/>
                  <a:gd name="T33" fmla="*/ 344 h 696"/>
                  <a:gd name="T34" fmla="*/ 17 w 693"/>
                  <a:gd name="T35" fmla="*/ 392 h 696"/>
                  <a:gd name="T36" fmla="*/ 81 w 693"/>
                  <a:gd name="T37" fmla="*/ 280 h 696"/>
                  <a:gd name="T38" fmla="*/ 113 w 693"/>
                  <a:gd name="T39" fmla="*/ 204 h 696"/>
                  <a:gd name="T40" fmla="*/ 37 w 693"/>
                  <a:gd name="T41" fmla="*/ 204 h 696"/>
                  <a:gd name="T42" fmla="*/ 1 w 693"/>
                  <a:gd name="T43" fmla="*/ 196 h 696"/>
                  <a:gd name="T44" fmla="*/ 25 w 693"/>
                  <a:gd name="T45" fmla="*/ 140 h 696"/>
                  <a:gd name="T46" fmla="*/ 97 w 693"/>
                  <a:gd name="T47" fmla="*/ 112 h 696"/>
                  <a:gd name="T48" fmla="*/ 221 w 693"/>
                  <a:gd name="T49" fmla="*/ 124 h 696"/>
                  <a:gd name="T50" fmla="*/ 229 w 693"/>
                  <a:gd name="T51" fmla="*/ 64 h 696"/>
                  <a:gd name="T52" fmla="*/ 261 w 693"/>
                  <a:gd name="T53" fmla="*/ 0 h 696"/>
                  <a:gd name="T54" fmla="*/ 357 w 693"/>
                  <a:gd name="T55" fmla="*/ 44 h 696"/>
                  <a:gd name="T56" fmla="*/ 329 w 693"/>
                  <a:gd name="T57" fmla="*/ 88 h 696"/>
                  <a:gd name="T58" fmla="*/ 301 w 693"/>
                  <a:gd name="T59" fmla="*/ 176 h 696"/>
                  <a:gd name="T60" fmla="*/ 361 w 693"/>
                  <a:gd name="T61" fmla="*/ 192 h 696"/>
                  <a:gd name="T62" fmla="*/ 373 w 693"/>
                  <a:gd name="T63" fmla="*/ 136 h 696"/>
                  <a:gd name="T64" fmla="*/ 417 w 693"/>
                  <a:gd name="T65" fmla="*/ 92 h 696"/>
                  <a:gd name="T66" fmla="*/ 497 w 693"/>
                  <a:gd name="T67" fmla="*/ 88 h 696"/>
                  <a:gd name="T68" fmla="*/ 529 w 693"/>
                  <a:gd name="T69" fmla="*/ 52 h 696"/>
                  <a:gd name="T70" fmla="*/ 541 w 693"/>
                  <a:gd name="T71" fmla="*/ 460 h 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93" h="696">
                    <a:moveTo>
                      <a:pt x="541" y="460"/>
                    </a:moveTo>
                    <a:lnTo>
                      <a:pt x="473" y="464"/>
                    </a:lnTo>
                    <a:lnTo>
                      <a:pt x="441" y="452"/>
                    </a:lnTo>
                    <a:lnTo>
                      <a:pt x="393" y="452"/>
                    </a:lnTo>
                    <a:cubicBezTo>
                      <a:pt x="365" y="448"/>
                      <a:pt x="360" y="444"/>
                      <a:pt x="337" y="436"/>
                    </a:cubicBezTo>
                    <a:cubicBezTo>
                      <a:pt x="336" y="432"/>
                      <a:pt x="330" y="413"/>
                      <a:pt x="325" y="412"/>
                    </a:cubicBezTo>
                    <a:cubicBezTo>
                      <a:pt x="317" y="411"/>
                      <a:pt x="301" y="420"/>
                      <a:pt x="301" y="420"/>
                    </a:cubicBezTo>
                    <a:cubicBezTo>
                      <a:pt x="289" y="412"/>
                      <a:pt x="277" y="408"/>
                      <a:pt x="265" y="400"/>
                    </a:cubicBezTo>
                    <a:cubicBezTo>
                      <a:pt x="252" y="380"/>
                      <a:pt x="256" y="356"/>
                      <a:pt x="233" y="348"/>
                    </a:cubicBezTo>
                    <a:cubicBezTo>
                      <a:pt x="217" y="372"/>
                      <a:pt x="221" y="392"/>
                      <a:pt x="237" y="416"/>
                    </a:cubicBezTo>
                    <a:cubicBezTo>
                      <a:pt x="234" y="428"/>
                      <a:pt x="228" y="445"/>
                      <a:pt x="237" y="444"/>
                    </a:cubicBezTo>
                    <a:cubicBezTo>
                      <a:pt x="247" y="443"/>
                      <a:pt x="261" y="428"/>
                      <a:pt x="261" y="428"/>
                    </a:cubicBezTo>
                    <a:cubicBezTo>
                      <a:pt x="258" y="450"/>
                      <a:pt x="243" y="475"/>
                      <a:pt x="269" y="484"/>
                    </a:cubicBezTo>
                    <a:cubicBezTo>
                      <a:pt x="277" y="479"/>
                      <a:pt x="288" y="476"/>
                      <a:pt x="293" y="468"/>
                    </a:cubicBezTo>
                    <a:cubicBezTo>
                      <a:pt x="302" y="454"/>
                      <a:pt x="303" y="446"/>
                      <a:pt x="317" y="436"/>
                    </a:cubicBezTo>
                    <a:cubicBezTo>
                      <a:pt x="315" y="448"/>
                      <a:pt x="306" y="467"/>
                      <a:pt x="321" y="476"/>
                    </a:cubicBezTo>
                    <a:cubicBezTo>
                      <a:pt x="328" y="480"/>
                      <a:pt x="345" y="484"/>
                      <a:pt x="345" y="484"/>
                    </a:cubicBezTo>
                    <a:cubicBezTo>
                      <a:pt x="382" y="472"/>
                      <a:pt x="347" y="527"/>
                      <a:pt x="333" y="536"/>
                    </a:cubicBezTo>
                    <a:cubicBezTo>
                      <a:pt x="330" y="540"/>
                      <a:pt x="329" y="545"/>
                      <a:pt x="325" y="548"/>
                    </a:cubicBezTo>
                    <a:cubicBezTo>
                      <a:pt x="322" y="551"/>
                      <a:pt x="316" y="549"/>
                      <a:pt x="313" y="552"/>
                    </a:cubicBezTo>
                    <a:cubicBezTo>
                      <a:pt x="300" y="565"/>
                      <a:pt x="320" y="575"/>
                      <a:pt x="293" y="584"/>
                    </a:cubicBezTo>
                    <a:cubicBezTo>
                      <a:pt x="286" y="595"/>
                      <a:pt x="272" y="610"/>
                      <a:pt x="261" y="616"/>
                    </a:cubicBezTo>
                    <a:cubicBezTo>
                      <a:pt x="254" y="620"/>
                      <a:pt x="245" y="621"/>
                      <a:pt x="237" y="624"/>
                    </a:cubicBezTo>
                    <a:cubicBezTo>
                      <a:pt x="233" y="625"/>
                      <a:pt x="225" y="628"/>
                      <a:pt x="225" y="628"/>
                    </a:cubicBezTo>
                    <a:cubicBezTo>
                      <a:pt x="215" y="659"/>
                      <a:pt x="212" y="652"/>
                      <a:pt x="173" y="656"/>
                    </a:cubicBezTo>
                    <a:cubicBezTo>
                      <a:pt x="140" y="667"/>
                      <a:pt x="132" y="687"/>
                      <a:pt x="97" y="696"/>
                    </a:cubicBezTo>
                    <a:cubicBezTo>
                      <a:pt x="77" y="691"/>
                      <a:pt x="75" y="687"/>
                      <a:pt x="81" y="668"/>
                    </a:cubicBezTo>
                    <a:cubicBezTo>
                      <a:pt x="77" y="646"/>
                      <a:pt x="72" y="639"/>
                      <a:pt x="77" y="616"/>
                    </a:cubicBezTo>
                    <a:cubicBezTo>
                      <a:pt x="73" y="598"/>
                      <a:pt x="71" y="587"/>
                      <a:pt x="61" y="572"/>
                    </a:cubicBezTo>
                    <a:cubicBezTo>
                      <a:pt x="58" y="551"/>
                      <a:pt x="51" y="543"/>
                      <a:pt x="45" y="524"/>
                    </a:cubicBezTo>
                    <a:cubicBezTo>
                      <a:pt x="52" y="502"/>
                      <a:pt x="58" y="496"/>
                      <a:pt x="49" y="472"/>
                    </a:cubicBezTo>
                    <a:cubicBezTo>
                      <a:pt x="46" y="463"/>
                      <a:pt x="33" y="448"/>
                      <a:pt x="33" y="448"/>
                    </a:cubicBezTo>
                    <a:cubicBezTo>
                      <a:pt x="42" y="422"/>
                      <a:pt x="42" y="408"/>
                      <a:pt x="33" y="380"/>
                    </a:cubicBezTo>
                    <a:cubicBezTo>
                      <a:pt x="49" y="369"/>
                      <a:pt x="48" y="362"/>
                      <a:pt x="53" y="344"/>
                    </a:cubicBezTo>
                    <a:cubicBezTo>
                      <a:pt x="47" y="327"/>
                      <a:pt x="49" y="308"/>
                      <a:pt x="33" y="332"/>
                    </a:cubicBezTo>
                    <a:cubicBezTo>
                      <a:pt x="40" y="353"/>
                      <a:pt x="29" y="374"/>
                      <a:pt x="17" y="392"/>
                    </a:cubicBezTo>
                    <a:cubicBezTo>
                      <a:pt x="6" y="360"/>
                      <a:pt x="10" y="340"/>
                      <a:pt x="13" y="304"/>
                    </a:cubicBezTo>
                    <a:cubicBezTo>
                      <a:pt x="44" y="314"/>
                      <a:pt x="54" y="289"/>
                      <a:pt x="81" y="280"/>
                    </a:cubicBezTo>
                    <a:cubicBezTo>
                      <a:pt x="94" y="261"/>
                      <a:pt x="85" y="242"/>
                      <a:pt x="105" y="228"/>
                    </a:cubicBezTo>
                    <a:cubicBezTo>
                      <a:pt x="108" y="220"/>
                      <a:pt x="110" y="212"/>
                      <a:pt x="113" y="204"/>
                    </a:cubicBezTo>
                    <a:cubicBezTo>
                      <a:pt x="116" y="196"/>
                      <a:pt x="89" y="196"/>
                      <a:pt x="89" y="196"/>
                    </a:cubicBezTo>
                    <a:cubicBezTo>
                      <a:pt x="81" y="221"/>
                      <a:pt x="58" y="211"/>
                      <a:pt x="37" y="204"/>
                    </a:cubicBezTo>
                    <a:cubicBezTo>
                      <a:pt x="33" y="207"/>
                      <a:pt x="30" y="213"/>
                      <a:pt x="25" y="212"/>
                    </a:cubicBezTo>
                    <a:cubicBezTo>
                      <a:pt x="16" y="210"/>
                      <a:pt x="1" y="196"/>
                      <a:pt x="1" y="196"/>
                    </a:cubicBezTo>
                    <a:cubicBezTo>
                      <a:pt x="4" y="186"/>
                      <a:pt x="4" y="174"/>
                      <a:pt x="9" y="164"/>
                    </a:cubicBezTo>
                    <a:cubicBezTo>
                      <a:pt x="13" y="155"/>
                      <a:pt x="25" y="140"/>
                      <a:pt x="25" y="140"/>
                    </a:cubicBezTo>
                    <a:cubicBezTo>
                      <a:pt x="0" y="132"/>
                      <a:pt x="25" y="128"/>
                      <a:pt x="37" y="124"/>
                    </a:cubicBezTo>
                    <a:cubicBezTo>
                      <a:pt x="58" y="131"/>
                      <a:pt x="75" y="116"/>
                      <a:pt x="97" y="112"/>
                    </a:cubicBezTo>
                    <a:cubicBezTo>
                      <a:pt x="135" y="87"/>
                      <a:pt x="159" y="122"/>
                      <a:pt x="197" y="132"/>
                    </a:cubicBezTo>
                    <a:cubicBezTo>
                      <a:pt x="205" y="129"/>
                      <a:pt x="213" y="127"/>
                      <a:pt x="221" y="124"/>
                    </a:cubicBezTo>
                    <a:cubicBezTo>
                      <a:pt x="225" y="123"/>
                      <a:pt x="226" y="147"/>
                      <a:pt x="233" y="120"/>
                    </a:cubicBezTo>
                    <a:lnTo>
                      <a:pt x="229" y="64"/>
                    </a:lnTo>
                    <a:lnTo>
                      <a:pt x="209" y="40"/>
                    </a:lnTo>
                    <a:cubicBezTo>
                      <a:pt x="243" y="21"/>
                      <a:pt x="240" y="21"/>
                      <a:pt x="261" y="0"/>
                    </a:cubicBezTo>
                    <a:cubicBezTo>
                      <a:pt x="297" y="16"/>
                      <a:pt x="333" y="32"/>
                      <a:pt x="369" y="48"/>
                    </a:cubicBezTo>
                    <a:cubicBezTo>
                      <a:pt x="373" y="50"/>
                      <a:pt x="361" y="44"/>
                      <a:pt x="357" y="44"/>
                    </a:cubicBezTo>
                    <a:cubicBezTo>
                      <a:pt x="349" y="45"/>
                      <a:pt x="333" y="52"/>
                      <a:pt x="333" y="52"/>
                    </a:cubicBezTo>
                    <a:cubicBezTo>
                      <a:pt x="322" y="68"/>
                      <a:pt x="318" y="71"/>
                      <a:pt x="329" y="88"/>
                    </a:cubicBezTo>
                    <a:cubicBezTo>
                      <a:pt x="308" y="119"/>
                      <a:pt x="323" y="118"/>
                      <a:pt x="333" y="148"/>
                    </a:cubicBezTo>
                    <a:cubicBezTo>
                      <a:pt x="320" y="157"/>
                      <a:pt x="314" y="167"/>
                      <a:pt x="301" y="176"/>
                    </a:cubicBezTo>
                    <a:cubicBezTo>
                      <a:pt x="306" y="213"/>
                      <a:pt x="303" y="213"/>
                      <a:pt x="337" y="220"/>
                    </a:cubicBezTo>
                    <a:cubicBezTo>
                      <a:pt x="358" y="216"/>
                      <a:pt x="368" y="214"/>
                      <a:pt x="361" y="192"/>
                    </a:cubicBezTo>
                    <a:cubicBezTo>
                      <a:pt x="362" y="177"/>
                      <a:pt x="362" y="162"/>
                      <a:pt x="365" y="148"/>
                    </a:cubicBezTo>
                    <a:cubicBezTo>
                      <a:pt x="366" y="143"/>
                      <a:pt x="369" y="133"/>
                      <a:pt x="373" y="136"/>
                    </a:cubicBezTo>
                    <a:cubicBezTo>
                      <a:pt x="379" y="140"/>
                      <a:pt x="376" y="149"/>
                      <a:pt x="377" y="156"/>
                    </a:cubicBezTo>
                    <a:cubicBezTo>
                      <a:pt x="404" y="147"/>
                      <a:pt x="409" y="116"/>
                      <a:pt x="417" y="92"/>
                    </a:cubicBezTo>
                    <a:cubicBezTo>
                      <a:pt x="422" y="76"/>
                      <a:pt x="453" y="74"/>
                      <a:pt x="465" y="72"/>
                    </a:cubicBezTo>
                    <a:cubicBezTo>
                      <a:pt x="472" y="92"/>
                      <a:pt x="477" y="93"/>
                      <a:pt x="497" y="88"/>
                    </a:cubicBezTo>
                    <a:cubicBezTo>
                      <a:pt x="512" y="78"/>
                      <a:pt x="515" y="74"/>
                      <a:pt x="509" y="56"/>
                    </a:cubicBezTo>
                    <a:cubicBezTo>
                      <a:pt x="523" y="46"/>
                      <a:pt x="517" y="46"/>
                      <a:pt x="529" y="52"/>
                    </a:cubicBezTo>
                    <a:lnTo>
                      <a:pt x="693" y="72"/>
                    </a:lnTo>
                    <a:lnTo>
                      <a:pt x="541" y="46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4" name="Freeform 226"/>
              <p:cNvSpPr>
                <a:spLocks/>
              </p:cNvSpPr>
              <p:nvPr userDrawn="1"/>
            </p:nvSpPr>
            <p:spPr bwMode="ltGray">
              <a:xfrm>
                <a:off x="689" y="6"/>
                <a:ext cx="1386" cy="232"/>
              </a:xfrm>
              <a:custGeom>
                <a:avLst/>
                <a:gdLst>
                  <a:gd name="T0" fmla="*/ 825 w 931"/>
                  <a:gd name="T1" fmla="*/ 0 h 149"/>
                  <a:gd name="T2" fmla="*/ 143 w 931"/>
                  <a:gd name="T3" fmla="*/ 29 h 149"/>
                  <a:gd name="T4" fmla="*/ 91 w 931"/>
                  <a:gd name="T5" fmla="*/ 42 h 149"/>
                  <a:gd name="T6" fmla="*/ 62 w 931"/>
                  <a:gd name="T7" fmla="*/ 42 h 149"/>
                  <a:gd name="T8" fmla="*/ 22 w 931"/>
                  <a:gd name="T9" fmla="*/ 77 h 149"/>
                  <a:gd name="T10" fmla="*/ 0 w 931"/>
                  <a:gd name="T11" fmla="*/ 105 h 149"/>
                  <a:gd name="T12" fmla="*/ 59 w 931"/>
                  <a:gd name="T13" fmla="*/ 115 h 149"/>
                  <a:gd name="T14" fmla="*/ 97 w 931"/>
                  <a:gd name="T15" fmla="*/ 96 h 149"/>
                  <a:gd name="T16" fmla="*/ 108 w 931"/>
                  <a:gd name="T17" fmla="*/ 84 h 149"/>
                  <a:gd name="T18" fmla="*/ 167 w 931"/>
                  <a:gd name="T19" fmla="*/ 52 h 149"/>
                  <a:gd name="T20" fmla="*/ 215 w 931"/>
                  <a:gd name="T21" fmla="*/ 46 h 149"/>
                  <a:gd name="T22" fmla="*/ 237 w 931"/>
                  <a:gd name="T23" fmla="*/ 94 h 149"/>
                  <a:gd name="T24" fmla="*/ 188 w 931"/>
                  <a:gd name="T25" fmla="*/ 109 h 149"/>
                  <a:gd name="T26" fmla="*/ 231 w 931"/>
                  <a:gd name="T27" fmla="*/ 113 h 149"/>
                  <a:gd name="T28" fmla="*/ 250 w 931"/>
                  <a:gd name="T29" fmla="*/ 90 h 149"/>
                  <a:gd name="T30" fmla="*/ 266 w 931"/>
                  <a:gd name="T31" fmla="*/ 92 h 149"/>
                  <a:gd name="T32" fmla="*/ 253 w 931"/>
                  <a:gd name="T33" fmla="*/ 54 h 149"/>
                  <a:gd name="T34" fmla="*/ 266 w 931"/>
                  <a:gd name="T35" fmla="*/ 44 h 149"/>
                  <a:gd name="T36" fmla="*/ 277 w 931"/>
                  <a:gd name="T37" fmla="*/ 88 h 149"/>
                  <a:gd name="T38" fmla="*/ 266 w 931"/>
                  <a:gd name="T39" fmla="*/ 113 h 149"/>
                  <a:gd name="T40" fmla="*/ 296 w 931"/>
                  <a:gd name="T41" fmla="*/ 130 h 149"/>
                  <a:gd name="T42" fmla="*/ 299 w 931"/>
                  <a:gd name="T43" fmla="*/ 92 h 149"/>
                  <a:gd name="T44" fmla="*/ 331 w 931"/>
                  <a:gd name="T45" fmla="*/ 103 h 149"/>
                  <a:gd name="T46" fmla="*/ 382 w 931"/>
                  <a:gd name="T47" fmla="*/ 73 h 149"/>
                  <a:gd name="T48" fmla="*/ 409 w 931"/>
                  <a:gd name="T49" fmla="*/ 50 h 149"/>
                  <a:gd name="T50" fmla="*/ 439 w 931"/>
                  <a:gd name="T51" fmla="*/ 56 h 149"/>
                  <a:gd name="T52" fmla="*/ 455 w 931"/>
                  <a:gd name="T53" fmla="*/ 50 h 149"/>
                  <a:gd name="T54" fmla="*/ 431 w 931"/>
                  <a:gd name="T55" fmla="*/ 44 h 149"/>
                  <a:gd name="T56" fmla="*/ 474 w 931"/>
                  <a:gd name="T57" fmla="*/ 35 h 149"/>
                  <a:gd name="T58" fmla="*/ 544 w 931"/>
                  <a:gd name="T59" fmla="*/ 54 h 149"/>
                  <a:gd name="T60" fmla="*/ 581 w 931"/>
                  <a:gd name="T61" fmla="*/ 42 h 149"/>
                  <a:gd name="T62" fmla="*/ 584 w 931"/>
                  <a:gd name="T63" fmla="*/ 63 h 149"/>
                  <a:gd name="T64" fmla="*/ 568 w 931"/>
                  <a:gd name="T65" fmla="*/ 101 h 149"/>
                  <a:gd name="T66" fmla="*/ 611 w 931"/>
                  <a:gd name="T67" fmla="*/ 88 h 149"/>
                  <a:gd name="T68" fmla="*/ 624 w 931"/>
                  <a:gd name="T69" fmla="*/ 80 h 149"/>
                  <a:gd name="T70" fmla="*/ 648 w 931"/>
                  <a:gd name="T71" fmla="*/ 61 h 149"/>
                  <a:gd name="T72" fmla="*/ 794 w 931"/>
                  <a:gd name="T73" fmla="*/ 8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31" h="149">
                    <a:moveTo>
                      <a:pt x="794" y="84"/>
                    </a:moveTo>
                    <a:cubicBezTo>
                      <a:pt x="813" y="72"/>
                      <a:pt x="931" y="14"/>
                      <a:pt x="825" y="0"/>
                    </a:cubicBezTo>
                    <a:lnTo>
                      <a:pt x="159" y="0"/>
                    </a:lnTo>
                    <a:cubicBezTo>
                      <a:pt x="149" y="12"/>
                      <a:pt x="162" y="18"/>
                      <a:pt x="143" y="29"/>
                    </a:cubicBezTo>
                    <a:cubicBezTo>
                      <a:pt x="130" y="44"/>
                      <a:pt x="133" y="39"/>
                      <a:pt x="116" y="48"/>
                    </a:cubicBezTo>
                    <a:cubicBezTo>
                      <a:pt x="108" y="46"/>
                      <a:pt x="100" y="44"/>
                      <a:pt x="91" y="42"/>
                    </a:cubicBezTo>
                    <a:cubicBezTo>
                      <a:pt x="89" y="41"/>
                      <a:pt x="83" y="40"/>
                      <a:pt x="83" y="40"/>
                    </a:cubicBezTo>
                    <a:cubicBezTo>
                      <a:pt x="76" y="40"/>
                      <a:pt x="68" y="39"/>
                      <a:pt x="62" y="42"/>
                    </a:cubicBezTo>
                    <a:cubicBezTo>
                      <a:pt x="54" y="45"/>
                      <a:pt x="46" y="61"/>
                      <a:pt x="38" y="67"/>
                    </a:cubicBezTo>
                    <a:cubicBezTo>
                      <a:pt x="32" y="71"/>
                      <a:pt x="27" y="74"/>
                      <a:pt x="22" y="77"/>
                    </a:cubicBezTo>
                    <a:cubicBezTo>
                      <a:pt x="16" y="81"/>
                      <a:pt x="5" y="86"/>
                      <a:pt x="5" y="86"/>
                    </a:cubicBezTo>
                    <a:cubicBezTo>
                      <a:pt x="9" y="95"/>
                      <a:pt x="7" y="97"/>
                      <a:pt x="0" y="105"/>
                    </a:cubicBezTo>
                    <a:cubicBezTo>
                      <a:pt x="17" y="107"/>
                      <a:pt x="22" y="107"/>
                      <a:pt x="16" y="120"/>
                    </a:cubicBezTo>
                    <a:cubicBezTo>
                      <a:pt x="27" y="122"/>
                      <a:pt x="48" y="116"/>
                      <a:pt x="59" y="115"/>
                    </a:cubicBezTo>
                    <a:cubicBezTo>
                      <a:pt x="71" y="112"/>
                      <a:pt x="73" y="117"/>
                      <a:pt x="83" y="111"/>
                    </a:cubicBezTo>
                    <a:cubicBezTo>
                      <a:pt x="89" y="96"/>
                      <a:pt x="83" y="100"/>
                      <a:pt x="97" y="96"/>
                    </a:cubicBezTo>
                    <a:cubicBezTo>
                      <a:pt x="100" y="94"/>
                      <a:pt x="103" y="93"/>
                      <a:pt x="105" y="90"/>
                    </a:cubicBezTo>
                    <a:cubicBezTo>
                      <a:pt x="106" y="88"/>
                      <a:pt x="106" y="85"/>
                      <a:pt x="108" y="84"/>
                    </a:cubicBezTo>
                    <a:cubicBezTo>
                      <a:pt x="112" y="80"/>
                      <a:pt x="140" y="69"/>
                      <a:pt x="148" y="67"/>
                    </a:cubicBezTo>
                    <a:cubicBezTo>
                      <a:pt x="160" y="52"/>
                      <a:pt x="153" y="56"/>
                      <a:pt x="167" y="52"/>
                    </a:cubicBezTo>
                    <a:cubicBezTo>
                      <a:pt x="178" y="55"/>
                      <a:pt x="179" y="62"/>
                      <a:pt x="191" y="58"/>
                    </a:cubicBezTo>
                    <a:cubicBezTo>
                      <a:pt x="199" y="52"/>
                      <a:pt x="206" y="51"/>
                      <a:pt x="215" y="46"/>
                    </a:cubicBezTo>
                    <a:cubicBezTo>
                      <a:pt x="226" y="58"/>
                      <a:pt x="217" y="46"/>
                      <a:pt x="223" y="69"/>
                    </a:cubicBezTo>
                    <a:cubicBezTo>
                      <a:pt x="226" y="79"/>
                      <a:pt x="233" y="85"/>
                      <a:pt x="237" y="94"/>
                    </a:cubicBezTo>
                    <a:cubicBezTo>
                      <a:pt x="227" y="100"/>
                      <a:pt x="229" y="104"/>
                      <a:pt x="218" y="107"/>
                    </a:cubicBezTo>
                    <a:cubicBezTo>
                      <a:pt x="207" y="120"/>
                      <a:pt x="203" y="113"/>
                      <a:pt x="188" y="109"/>
                    </a:cubicBezTo>
                    <a:cubicBezTo>
                      <a:pt x="191" y="117"/>
                      <a:pt x="200" y="127"/>
                      <a:pt x="210" y="132"/>
                    </a:cubicBezTo>
                    <a:cubicBezTo>
                      <a:pt x="218" y="114"/>
                      <a:pt x="211" y="122"/>
                      <a:pt x="231" y="113"/>
                    </a:cubicBezTo>
                    <a:cubicBezTo>
                      <a:pt x="237" y="111"/>
                      <a:pt x="248" y="105"/>
                      <a:pt x="248" y="105"/>
                    </a:cubicBezTo>
                    <a:cubicBezTo>
                      <a:pt x="248" y="100"/>
                      <a:pt x="246" y="94"/>
                      <a:pt x="250" y="90"/>
                    </a:cubicBezTo>
                    <a:cubicBezTo>
                      <a:pt x="253" y="88"/>
                      <a:pt x="254" y="96"/>
                      <a:pt x="258" y="96"/>
                    </a:cubicBezTo>
                    <a:cubicBezTo>
                      <a:pt x="262" y="97"/>
                      <a:pt x="264" y="94"/>
                      <a:pt x="266" y="92"/>
                    </a:cubicBezTo>
                    <a:cubicBezTo>
                      <a:pt x="262" y="82"/>
                      <a:pt x="252" y="77"/>
                      <a:pt x="248" y="67"/>
                    </a:cubicBezTo>
                    <a:cubicBezTo>
                      <a:pt x="250" y="63"/>
                      <a:pt x="255" y="58"/>
                      <a:pt x="253" y="54"/>
                    </a:cubicBezTo>
                    <a:cubicBezTo>
                      <a:pt x="251" y="50"/>
                      <a:pt x="248" y="42"/>
                      <a:pt x="248" y="42"/>
                    </a:cubicBezTo>
                    <a:cubicBezTo>
                      <a:pt x="256" y="32"/>
                      <a:pt x="259" y="35"/>
                      <a:pt x="266" y="44"/>
                    </a:cubicBezTo>
                    <a:cubicBezTo>
                      <a:pt x="270" y="56"/>
                      <a:pt x="276" y="61"/>
                      <a:pt x="285" y="71"/>
                    </a:cubicBezTo>
                    <a:cubicBezTo>
                      <a:pt x="281" y="81"/>
                      <a:pt x="289" y="82"/>
                      <a:pt x="277" y="88"/>
                    </a:cubicBezTo>
                    <a:cubicBezTo>
                      <a:pt x="262" y="106"/>
                      <a:pt x="278" y="83"/>
                      <a:pt x="274" y="101"/>
                    </a:cubicBezTo>
                    <a:cubicBezTo>
                      <a:pt x="274" y="105"/>
                      <a:pt x="268" y="109"/>
                      <a:pt x="266" y="113"/>
                    </a:cubicBezTo>
                    <a:cubicBezTo>
                      <a:pt x="270" y="122"/>
                      <a:pt x="268" y="125"/>
                      <a:pt x="261" y="132"/>
                    </a:cubicBezTo>
                    <a:cubicBezTo>
                      <a:pt x="268" y="149"/>
                      <a:pt x="282" y="134"/>
                      <a:pt x="296" y="130"/>
                    </a:cubicBezTo>
                    <a:cubicBezTo>
                      <a:pt x="299" y="122"/>
                      <a:pt x="295" y="119"/>
                      <a:pt x="299" y="111"/>
                    </a:cubicBezTo>
                    <a:cubicBezTo>
                      <a:pt x="296" y="105"/>
                      <a:pt x="288" y="97"/>
                      <a:pt x="299" y="92"/>
                    </a:cubicBezTo>
                    <a:cubicBezTo>
                      <a:pt x="303" y="90"/>
                      <a:pt x="315" y="88"/>
                      <a:pt x="315" y="88"/>
                    </a:cubicBezTo>
                    <a:cubicBezTo>
                      <a:pt x="326" y="91"/>
                      <a:pt x="325" y="95"/>
                      <a:pt x="331" y="103"/>
                    </a:cubicBezTo>
                    <a:cubicBezTo>
                      <a:pt x="339" y="84"/>
                      <a:pt x="331" y="90"/>
                      <a:pt x="361" y="92"/>
                    </a:cubicBezTo>
                    <a:cubicBezTo>
                      <a:pt x="355" y="76"/>
                      <a:pt x="365" y="76"/>
                      <a:pt x="382" y="73"/>
                    </a:cubicBezTo>
                    <a:cubicBezTo>
                      <a:pt x="383" y="71"/>
                      <a:pt x="387" y="57"/>
                      <a:pt x="393" y="54"/>
                    </a:cubicBezTo>
                    <a:cubicBezTo>
                      <a:pt x="398" y="52"/>
                      <a:pt x="409" y="50"/>
                      <a:pt x="409" y="50"/>
                    </a:cubicBezTo>
                    <a:cubicBezTo>
                      <a:pt x="430" y="54"/>
                      <a:pt x="413" y="58"/>
                      <a:pt x="431" y="63"/>
                    </a:cubicBezTo>
                    <a:cubicBezTo>
                      <a:pt x="433" y="61"/>
                      <a:pt x="435" y="57"/>
                      <a:pt x="439" y="56"/>
                    </a:cubicBezTo>
                    <a:cubicBezTo>
                      <a:pt x="445" y="55"/>
                      <a:pt x="452" y="61"/>
                      <a:pt x="457" y="58"/>
                    </a:cubicBezTo>
                    <a:cubicBezTo>
                      <a:pt x="461" y="57"/>
                      <a:pt x="457" y="52"/>
                      <a:pt x="455" y="50"/>
                    </a:cubicBezTo>
                    <a:cubicBezTo>
                      <a:pt x="451" y="47"/>
                      <a:pt x="444" y="47"/>
                      <a:pt x="439" y="46"/>
                    </a:cubicBezTo>
                    <a:cubicBezTo>
                      <a:pt x="436" y="45"/>
                      <a:pt x="431" y="44"/>
                      <a:pt x="431" y="44"/>
                    </a:cubicBezTo>
                    <a:cubicBezTo>
                      <a:pt x="440" y="38"/>
                      <a:pt x="443" y="36"/>
                      <a:pt x="455" y="40"/>
                    </a:cubicBezTo>
                    <a:cubicBezTo>
                      <a:pt x="461" y="38"/>
                      <a:pt x="467" y="35"/>
                      <a:pt x="474" y="35"/>
                    </a:cubicBezTo>
                    <a:cubicBezTo>
                      <a:pt x="483" y="36"/>
                      <a:pt x="511" y="43"/>
                      <a:pt x="519" y="46"/>
                    </a:cubicBezTo>
                    <a:cubicBezTo>
                      <a:pt x="527" y="49"/>
                      <a:pt x="544" y="54"/>
                      <a:pt x="544" y="54"/>
                    </a:cubicBezTo>
                    <a:cubicBezTo>
                      <a:pt x="548" y="54"/>
                      <a:pt x="560" y="52"/>
                      <a:pt x="565" y="50"/>
                    </a:cubicBezTo>
                    <a:cubicBezTo>
                      <a:pt x="570" y="47"/>
                      <a:pt x="581" y="42"/>
                      <a:pt x="581" y="42"/>
                    </a:cubicBezTo>
                    <a:cubicBezTo>
                      <a:pt x="585" y="42"/>
                      <a:pt x="598" y="44"/>
                      <a:pt x="600" y="48"/>
                    </a:cubicBezTo>
                    <a:cubicBezTo>
                      <a:pt x="603" y="55"/>
                      <a:pt x="589" y="61"/>
                      <a:pt x="584" y="63"/>
                    </a:cubicBezTo>
                    <a:cubicBezTo>
                      <a:pt x="576" y="69"/>
                      <a:pt x="568" y="69"/>
                      <a:pt x="565" y="77"/>
                    </a:cubicBezTo>
                    <a:cubicBezTo>
                      <a:pt x="568" y="86"/>
                      <a:pt x="564" y="92"/>
                      <a:pt x="568" y="101"/>
                    </a:cubicBezTo>
                    <a:cubicBezTo>
                      <a:pt x="574" y="93"/>
                      <a:pt x="577" y="91"/>
                      <a:pt x="589" y="94"/>
                    </a:cubicBezTo>
                    <a:cubicBezTo>
                      <a:pt x="595" y="108"/>
                      <a:pt x="602" y="93"/>
                      <a:pt x="611" y="88"/>
                    </a:cubicBezTo>
                    <a:cubicBezTo>
                      <a:pt x="613" y="86"/>
                      <a:pt x="613" y="83"/>
                      <a:pt x="616" y="82"/>
                    </a:cubicBezTo>
                    <a:cubicBezTo>
                      <a:pt x="618" y="80"/>
                      <a:pt x="622" y="81"/>
                      <a:pt x="624" y="80"/>
                    </a:cubicBezTo>
                    <a:cubicBezTo>
                      <a:pt x="626" y="78"/>
                      <a:pt x="626" y="75"/>
                      <a:pt x="627" y="73"/>
                    </a:cubicBezTo>
                    <a:cubicBezTo>
                      <a:pt x="632" y="65"/>
                      <a:pt x="638" y="63"/>
                      <a:pt x="648" y="61"/>
                    </a:cubicBezTo>
                    <a:cubicBezTo>
                      <a:pt x="664" y="62"/>
                      <a:pt x="684" y="69"/>
                      <a:pt x="700" y="69"/>
                    </a:cubicBezTo>
                    <a:lnTo>
                      <a:pt x="794" y="84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5" name="Freeform 227"/>
              <p:cNvSpPr>
                <a:spLocks/>
              </p:cNvSpPr>
              <p:nvPr userDrawn="1"/>
            </p:nvSpPr>
            <p:spPr bwMode="ltGray">
              <a:xfrm>
                <a:off x="971" y="91"/>
                <a:ext cx="30" cy="25"/>
              </a:xfrm>
              <a:custGeom>
                <a:avLst/>
                <a:gdLst>
                  <a:gd name="T0" fmla="*/ 3 w 31"/>
                  <a:gd name="T1" fmla="*/ 28 h 30"/>
                  <a:gd name="T2" fmla="*/ 31 w 31"/>
                  <a:gd name="T3" fmla="*/ 0 h 30"/>
                  <a:gd name="T4" fmla="*/ 19 w 31"/>
                  <a:gd name="T5" fmla="*/ 24 h 30"/>
                  <a:gd name="T6" fmla="*/ 3 w 31"/>
                  <a:gd name="T7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30">
                    <a:moveTo>
                      <a:pt x="3" y="28"/>
                    </a:moveTo>
                    <a:cubicBezTo>
                      <a:pt x="8" y="8"/>
                      <a:pt x="12" y="6"/>
                      <a:pt x="31" y="0"/>
                    </a:cubicBezTo>
                    <a:cubicBezTo>
                      <a:pt x="29" y="5"/>
                      <a:pt x="25" y="22"/>
                      <a:pt x="19" y="24"/>
                    </a:cubicBezTo>
                    <a:cubicBezTo>
                      <a:pt x="0" y="30"/>
                      <a:pt x="3" y="9"/>
                      <a:pt x="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6" name="Freeform 228"/>
              <p:cNvSpPr>
                <a:spLocks/>
              </p:cNvSpPr>
              <p:nvPr userDrawn="1"/>
            </p:nvSpPr>
            <p:spPr bwMode="ltGray">
              <a:xfrm>
                <a:off x="935" y="125"/>
                <a:ext cx="45" cy="27"/>
              </a:xfrm>
              <a:custGeom>
                <a:avLst/>
                <a:gdLst>
                  <a:gd name="T0" fmla="*/ 6 w 44"/>
                  <a:gd name="T1" fmla="*/ 32 h 32"/>
                  <a:gd name="T2" fmla="*/ 22 w 44"/>
                  <a:gd name="T3" fmla="*/ 0 h 32"/>
                  <a:gd name="T4" fmla="*/ 38 w 44"/>
                  <a:gd name="T5" fmla="*/ 4 h 32"/>
                  <a:gd name="T6" fmla="*/ 6 w 44"/>
                  <a:gd name="T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32">
                    <a:moveTo>
                      <a:pt x="6" y="32"/>
                    </a:moveTo>
                    <a:cubicBezTo>
                      <a:pt x="0" y="14"/>
                      <a:pt x="7" y="10"/>
                      <a:pt x="22" y="0"/>
                    </a:cubicBezTo>
                    <a:cubicBezTo>
                      <a:pt x="27" y="1"/>
                      <a:pt x="35" y="0"/>
                      <a:pt x="38" y="4"/>
                    </a:cubicBezTo>
                    <a:cubicBezTo>
                      <a:pt x="44" y="13"/>
                      <a:pt x="16" y="32"/>
                      <a:pt x="6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7" name="Freeform 229"/>
              <p:cNvSpPr>
                <a:spLocks/>
              </p:cNvSpPr>
              <p:nvPr userDrawn="1"/>
            </p:nvSpPr>
            <p:spPr bwMode="ltGray">
              <a:xfrm>
                <a:off x="1081" y="226"/>
                <a:ext cx="75" cy="14"/>
              </a:xfrm>
              <a:custGeom>
                <a:avLst/>
                <a:gdLst>
                  <a:gd name="T0" fmla="*/ 37 w 76"/>
                  <a:gd name="T1" fmla="*/ 18 h 18"/>
                  <a:gd name="T2" fmla="*/ 25 w 76"/>
                  <a:gd name="T3" fmla="*/ 2 h 18"/>
                  <a:gd name="T4" fmla="*/ 37 w 76"/>
                  <a:gd name="T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18">
                    <a:moveTo>
                      <a:pt x="37" y="18"/>
                    </a:moveTo>
                    <a:cubicBezTo>
                      <a:pt x="25" y="14"/>
                      <a:pt x="0" y="10"/>
                      <a:pt x="25" y="2"/>
                    </a:cubicBezTo>
                    <a:cubicBezTo>
                      <a:pt x="76" y="9"/>
                      <a:pt x="46" y="0"/>
                      <a:pt x="37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8" name="Freeform 230"/>
              <p:cNvSpPr>
                <a:spLocks/>
              </p:cNvSpPr>
              <p:nvPr userDrawn="1"/>
            </p:nvSpPr>
            <p:spPr bwMode="ltGray">
              <a:xfrm>
                <a:off x="1210" y="223"/>
                <a:ext cx="42" cy="37"/>
              </a:xfrm>
              <a:custGeom>
                <a:avLst/>
                <a:gdLst>
                  <a:gd name="T0" fmla="*/ 0 w 42"/>
                  <a:gd name="T1" fmla="*/ 21 h 44"/>
                  <a:gd name="T2" fmla="*/ 12 w 42"/>
                  <a:gd name="T3" fmla="*/ 9 h 44"/>
                  <a:gd name="T4" fmla="*/ 0 w 42"/>
                  <a:gd name="T5" fmla="*/ 2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44">
                    <a:moveTo>
                      <a:pt x="0" y="21"/>
                    </a:moveTo>
                    <a:cubicBezTo>
                      <a:pt x="4" y="17"/>
                      <a:pt x="7" y="11"/>
                      <a:pt x="12" y="9"/>
                    </a:cubicBezTo>
                    <a:cubicBezTo>
                      <a:pt x="42" y="0"/>
                      <a:pt x="23" y="44"/>
                      <a:pt x="0" y="2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9" name="Freeform 231"/>
              <p:cNvSpPr>
                <a:spLocks/>
              </p:cNvSpPr>
              <p:nvPr userDrawn="1"/>
            </p:nvSpPr>
            <p:spPr bwMode="ltGray">
              <a:xfrm>
                <a:off x="865" y="123"/>
                <a:ext cx="33" cy="24"/>
              </a:xfrm>
              <a:custGeom>
                <a:avLst/>
                <a:gdLst>
                  <a:gd name="T0" fmla="*/ 7 w 31"/>
                  <a:gd name="T1" fmla="*/ 22 h 30"/>
                  <a:gd name="T2" fmla="*/ 31 w 31"/>
                  <a:gd name="T3" fmla="*/ 10 h 30"/>
                  <a:gd name="T4" fmla="*/ 7 w 31"/>
                  <a:gd name="T5" fmla="*/ 2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30">
                    <a:moveTo>
                      <a:pt x="7" y="22"/>
                    </a:moveTo>
                    <a:cubicBezTo>
                      <a:pt x="0" y="0"/>
                      <a:pt x="15" y="6"/>
                      <a:pt x="31" y="10"/>
                    </a:cubicBezTo>
                    <a:cubicBezTo>
                      <a:pt x="14" y="16"/>
                      <a:pt x="15" y="30"/>
                      <a:pt x="7" y="2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2760" name="Group 232"/>
            <p:cNvGrpSpPr>
              <a:grpSpLocks/>
            </p:cNvGrpSpPr>
            <p:nvPr userDrawn="1"/>
          </p:nvGrpSpPr>
          <p:grpSpPr bwMode="auto">
            <a:xfrm>
              <a:off x="7" y="6"/>
              <a:ext cx="5739" cy="1022"/>
              <a:chOff x="1056" y="111"/>
              <a:chExt cx="2448" cy="418"/>
            </a:xfrm>
          </p:grpSpPr>
          <p:sp>
            <p:nvSpPr>
              <p:cNvPr id="22761" name="Line 233"/>
              <p:cNvSpPr>
                <a:spLocks noChangeShapeType="1"/>
              </p:cNvSpPr>
              <p:nvPr/>
            </p:nvSpPr>
            <p:spPr bwMode="white">
              <a:xfrm>
                <a:off x="1056" y="332"/>
                <a:ext cx="2448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2" name="Line 234"/>
              <p:cNvSpPr>
                <a:spLocks noChangeShapeType="1"/>
              </p:cNvSpPr>
              <p:nvPr/>
            </p:nvSpPr>
            <p:spPr bwMode="white">
              <a:xfrm>
                <a:off x="1254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3" name="Line 235"/>
              <p:cNvSpPr>
                <a:spLocks noChangeShapeType="1"/>
              </p:cNvSpPr>
              <p:nvPr/>
            </p:nvSpPr>
            <p:spPr bwMode="white">
              <a:xfrm>
                <a:off x="1482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4" name="Line 236"/>
              <p:cNvSpPr>
                <a:spLocks noChangeShapeType="1"/>
              </p:cNvSpPr>
              <p:nvPr/>
            </p:nvSpPr>
            <p:spPr bwMode="white">
              <a:xfrm>
                <a:off x="1710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5" name="Line 237"/>
              <p:cNvSpPr>
                <a:spLocks noChangeShapeType="1"/>
              </p:cNvSpPr>
              <p:nvPr/>
            </p:nvSpPr>
            <p:spPr bwMode="white">
              <a:xfrm>
                <a:off x="1938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6" name="Line 238"/>
              <p:cNvSpPr>
                <a:spLocks noChangeShapeType="1"/>
              </p:cNvSpPr>
              <p:nvPr/>
            </p:nvSpPr>
            <p:spPr bwMode="white">
              <a:xfrm>
                <a:off x="2166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7" name="Line 239"/>
              <p:cNvSpPr>
                <a:spLocks noChangeShapeType="1"/>
              </p:cNvSpPr>
              <p:nvPr/>
            </p:nvSpPr>
            <p:spPr bwMode="white">
              <a:xfrm>
                <a:off x="2394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8" name="Line 240"/>
              <p:cNvSpPr>
                <a:spLocks noChangeShapeType="1"/>
              </p:cNvSpPr>
              <p:nvPr/>
            </p:nvSpPr>
            <p:spPr bwMode="white">
              <a:xfrm>
                <a:off x="2622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9" name="Line 241"/>
              <p:cNvSpPr>
                <a:spLocks noChangeShapeType="1"/>
              </p:cNvSpPr>
              <p:nvPr/>
            </p:nvSpPr>
            <p:spPr bwMode="white">
              <a:xfrm>
                <a:off x="2850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0" name="Line 242"/>
              <p:cNvSpPr>
                <a:spLocks noChangeShapeType="1"/>
              </p:cNvSpPr>
              <p:nvPr/>
            </p:nvSpPr>
            <p:spPr bwMode="white">
              <a:xfrm>
                <a:off x="3078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1" name="Line 243"/>
              <p:cNvSpPr>
                <a:spLocks noChangeShapeType="1"/>
              </p:cNvSpPr>
              <p:nvPr/>
            </p:nvSpPr>
            <p:spPr bwMode="white">
              <a:xfrm>
                <a:off x="3306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2772" name="Group 244"/>
            <p:cNvGrpSpPr>
              <a:grpSpLocks/>
            </p:cNvGrpSpPr>
            <p:nvPr userDrawn="1"/>
          </p:nvGrpSpPr>
          <p:grpSpPr bwMode="auto">
            <a:xfrm>
              <a:off x="363" y="1"/>
              <a:ext cx="4919" cy="1034"/>
              <a:chOff x="1208" y="109"/>
              <a:chExt cx="2098" cy="423"/>
            </a:xfrm>
          </p:grpSpPr>
          <p:sp>
            <p:nvSpPr>
              <p:cNvPr id="22773" name="Line 245"/>
              <p:cNvSpPr>
                <a:spLocks noChangeShapeType="1"/>
              </p:cNvSpPr>
              <p:nvPr/>
            </p:nvSpPr>
            <p:spPr bwMode="ltGray">
              <a:xfrm>
                <a:off x="2850" y="110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4" name="Line 246"/>
              <p:cNvSpPr>
                <a:spLocks noChangeShapeType="1"/>
              </p:cNvSpPr>
              <p:nvPr/>
            </p:nvSpPr>
            <p:spPr bwMode="ltGray">
              <a:xfrm>
                <a:off x="2972" y="332"/>
                <a:ext cx="7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5" name="Line 247"/>
              <p:cNvSpPr>
                <a:spLocks noChangeShapeType="1"/>
              </p:cNvSpPr>
              <p:nvPr/>
            </p:nvSpPr>
            <p:spPr bwMode="ltGray">
              <a:xfrm>
                <a:off x="3078" y="350"/>
                <a:ext cx="0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6" name="Line 248"/>
              <p:cNvSpPr>
                <a:spLocks noChangeShapeType="1"/>
              </p:cNvSpPr>
              <p:nvPr/>
            </p:nvSpPr>
            <p:spPr bwMode="ltGray">
              <a:xfrm>
                <a:off x="3306" y="450"/>
                <a:ext cx="0" cy="79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7" name="Line 249"/>
              <p:cNvSpPr>
                <a:spLocks noChangeShapeType="1"/>
              </p:cNvSpPr>
              <p:nvPr/>
            </p:nvSpPr>
            <p:spPr bwMode="ltGray">
              <a:xfrm>
                <a:off x="2166" y="114"/>
                <a:ext cx="0" cy="6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8" name="Line 250"/>
              <p:cNvSpPr>
                <a:spLocks noChangeShapeType="1"/>
              </p:cNvSpPr>
              <p:nvPr/>
            </p:nvSpPr>
            <p:spPr bwMode="ltGray">
              <a:xfrm>
                <a:off x="1938" y="111"/>
                <a:ext cx="0" cy="33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9" name="Line 251"/>
              <p:cNvSpPr>
                <a:spLocks noChangeShapeType="1"/>
              </p:cNvSpPr>
              <p:nvPr/>
            </p:nvSpPr>
            <p:spPr bwMode="ltGray">
              <a:xfrm flipH="1">
                <a:off x="1912" y="332"/>
                <a:ext cx="6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0" name="Line 252"/>
              <p:cNvSpPr>
                <a:spLocks noChangeShapeType="1"/>
              </p:cNvSpPr>
              <p:nvPr/>
            </p:nvSpPr>
            <p:spPr bwMode="ltGray">
              <a:xfrm>
                <a:off x="1778" y="33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1" name="Line 253"/>
              <p:cNvSpPr>
                <a:spLocks noChangeShapeType="1"/>
              </p:cNvSpPr>
              <p:nvPr/>
            </p:nvSpPr>
            <p:spPr bwMode="ltGray">
              <a:xfrm flipH="1">
                <a:off x="1578" y="332"/>
                <a:ext cx="8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2" name="Line 254"/>
              <p:cNvSpPr>
                <a:spLocks noChangeShapeType="1"/>
              </p:cNvSpPr>
              <p:nvPr/>
            </p:nvSpPr>
            <p:spPr bwMode="ltGray">
              <a:xfrm>
                <a:off x="1208" y="33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3" name="Line 255"/>
              <p:cNvSpPr>
                <a:spLocks noChangeShapeType="1"/>
              </p:cNvSpPr>
              <p:nvPr/>
            </p:nvSpPr>
            <p:spPr bwMode="ltGray">
              <a:xfrm>
                <a:off x="1480" y="234"/>
                <a:ext cx="0" cy="29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4" name="Line 256"/>
              <p:cNvSpPr>
                <a:spLocks noChangeShapeType="1"/>
              </p:cNvSpPr>
              <p:nvPr/>
            </p:nvSpPr>
            <p:spPr bwMode="ltGray">
              <a:xfrm>
                <a:off x="1254" y="252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5" name="Line 257"/>
              <p:cNvSpPr>
                <a:spLocks noChangeShapeType="1"/>
              </p:cNvSpPr>
              <p:nvPr/>
            </p:nvSpPr>
            <p:spPr bwMode="ltGray">
              <a:xfrm flipH="1" flipV="1">
                <a:off x="1482" y="109"/>
                <a:ext cx="0" cy="2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6" name="Line 258"/>
              <p:cNvSpPr>
                <a:spLocks noChangeShapeType="1"/>
              </p:cNvSpPr>
              <p:nvPr/>
            </p:nvSpPr>
            <p:spPr bwMode="ltGray">
              <a:xfrm>
                <a:off x="1710" y="1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7" name="Line 259"/>
              <p:cNvSpPr>
                <a:spLocks noChangeShapeType="1"/>
              </p:cNvSpPr>
              <p:nvPr/>
            </p:nvSpPr>
            <p:spPr bwMode="ltGray">
              <a:xfrm flipV="1">
                <a:off x="1710" y="111"/>
                <a:ext cx="0" cy="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8084" y="47625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28775"/>
            <a:ext cx="10363200" cy="463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 smtClean="0"/>
          </a:p>
          <a:p>
            <a:pPr lvl="1"/>
            <a:endParaRPr lang="en-US" altLang="zh-CN" smtClean="0"/>
          </a:p>
          <a:p>
            <a:pPr lvl="2"/>
            <a:endParaRPr lang="zh-CN" altLang="en-US" smtClean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246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694" name="Text Box 166"/>
          <p:cNvSpPr txBox="1">
            <a:spLocks noChangeArrowheads="1"/>
          </p:cNvSpPr>
          <p:nvPr userDrawn="1"/>
        </p:nvSpPr>
        <p:spPr bwMode="auto">
          <a:xfrm>
            <a:off x="8940800" y="6477000"/>
            <a:ext cx="233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C79771-C1FD-40BE-9E19-BCB3FF4F3AC5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2699" name="Picture 171" descr="pic_index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"/>
            <a:ext cx="2940636" cy="50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700" name="Text Box 172"/>
          <p:cNvSpPr txBox="1">
            <a:spLocks noChangeArrowheads="1"/>
          </p:cNvSpPr>
          <p:nvPr userDrawn="1"/>
        </p:nvSpPr>
        <p:spPr bwMode="auto">
          <a:xfrm>
            <a:off x="4996920" y="-5599"/>
            <a:ext cx="7152216" cy="50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7200" bIns="97200" anchor="b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N Helvetica Narrow" charset="0"/>
                <a:ea typeface="华文行楷" panose="02010800040101010101" pitchFamily="2" charset="-122"/>
                <a:cs typeface="+mn-cs"/>
              </a:rPr>
              <a:t>Finance </a:t>
            </a:r>
          </a:p>
        </p:txBody>
      </p:sp>
    </p:spTree>
    <p:extLst>
      <p:ext uri="{BB962C8B-B14F-4D97-AF65-F5344CB8AC3E}">
        <p14:creationId xmlns:p14="http://schemas.microsoft.com/office/powerpoint/2010/main" val="345913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kumimoji="1" sz="40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5"/>
        </a:buBlip>
        <a:defRPr kumimoji="1" sz="28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anose="05000000000000000000" pitchFamily="2" charset="2"/>
        <a:buChar char="Ø"/>
        <a:defRPr kumimoji="1" sz="24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0066"/>
        </a:buClr>
        <a:buFont typeface="Times New Roman" panose="02020603050405020304" pitchFamily="18" charset="0"/>
        <a:buChar char="—"/>
        <a:defRPr kumimoji="1" sz="20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b="1" kern="1200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2000" b="1" kern="1200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0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8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0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1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3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4.bin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1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5.emf"/><Relationship Id="rId4" Type="http://schemas.openxmlformats.org/officeDocument/2006/relationships/oleObject" Target="../embeddings/oleObject21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23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2.png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0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0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5.e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notesSlide" Target="../notesSlides/notesSlide51.xml"/><Relationship Id="rId7" Type="http://schemas.openxmlformats.org/officeDocument/2006/relationships/image" Target="../media/image38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40.emf"/><Relationship Id="rId5" Type="http://schemas.openxmlformats.org/officeDocument/2006/relationships/image" Target="../media/image37.e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9.e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45.emf"/><Relationship Id="rId3" Type="http://schemas.openxmlformats.org/officeDocument/2006/relationships/notesSlide" Target="../notesSlides/notesSlide52.xml"/><Relationship Id="rId7" Type="http://schemas.openxmlformats.org/officeDocument/2006/relationships/image" Target="../media/image42.emf"/><Relationship Id="rId12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4.emf"/><Relationship Id="rId5" Type="http://schemas.openxmlformats.org/officeDocument/2006/relationships/image" Target="../media/image41.e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3.e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oleObject" Target="../embeddings/oleObject46.bin"/><Relationship Id="rId3" Type="http://schemas.openxmlformats.org/officeDocument/2006/relationships/notesSlide" Target="../notesSlides/notesSlide53.xml"/><Relationship Id="rId7" Type="http://schemas.openxmlformats.org/officeDocument/2006/relationships/image" Target="../media/image47.emf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49.emf"/><Relationship Id="rId5" Type="http://schemas.openxmlformats.org/officeDocument/2006/relationships/image" Target="../media/image46.e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8.emf"/><Relationship Id="rId14" Type="http://schemas.openxmlformats.org/officeDocument/2006/relationships/image" Target="../media/image50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51.emf"/><Relationship Id="rId4" Type="http://schemas.openxmlformats.org/officeDocument/2006/relationships/oleObject" Target="../embeddings/oleObject47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52.emf"/><Relationship Id="rId4" Type="http://schemas.openxmlformats.org/officeDocument/2006/relationships/oleObject" Target="../embeddings/oleObject48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53.emf"/><Relationship Id="rId4" Type="http://schemas.openxmlformats.org/officeDocument/2006/relationships/oleObject" Target="../embeddings/oleObject49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7" Type="http://schemas.openxmlformats.org/officeDocument/2006/relationships/image" Target="../media/image55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54.emf"/><Relationship Id="rId4" Type="http://schemas.openxmlformats.org/officeDocument/2006/relationships/oleObject" Target="../embeddings/oleObject50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56.emf"/><Relationship Id="rId4" Type="http://schemas.openxmlformats.org/officeDocument/2006/relationships/oleObject" Target="../embeddings/oleObject52.bin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notesSlide" Target="../notesSlides/notesSlide60.xml"/><Relationship Id="rId7" Type="http://schemas.openxmlformats.org/officeDocument/2006/relationships/image" Target="../media/image5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57.e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59.emf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60.emf"/><Relationship Id="rId4" Type="http://schemas.openxmlformats.org/officeDocument/2006/relationships/oleObject" Target="../embeddings/oleObject56.bin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61.emf"/><Relationship Id="rId4" Type="http://schemas.openxmlformats.org/officeDocument/2006/relationships/oleObject" Target="../embeddings/oleObject57.bin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62.emf"/><Relationship Id="rId4" Type="http://schemas.openxmlformats.org/officeDocument/2006/relationships/oleObject" Target="../embeddings/oleObject58.bin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7" Type="http://schemas.openxmlformats.org/officeDocument/2006/relationships/image" Target="../media/image6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63.emf"/><Relationship Id="rId4" Type="http://schemas.openxmlformats.org/officeDocument/2006/relationships/oleObject" Target="../embeddings/oleObject59.bin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image" Target="../media/image69.emf"/><Relationship Id="rId3" Type="http://schemas.openxmlformats.org/officeDocument/2006/relationships/notesSlide" Target="../notesSlides/notesSlide76.xml"/><Relationship Id="rId7" Type="http://schemas.openxmlformats.org/officeDocument/2006/relationships/image" Target="../media/image66.emf"/><Relationship Id="rId12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68.emf"/><Relationship Id="rId5" Type="http://schemas.openxmlformats.org/officeDocument/2006/relationships/image" Target="../media/image65.emf"/><Relationship Id="rId15" Type="http://schemas.openxmlformats.org/officeDocument/2006/relationships/image" Target="../media/image70.emf"/><Relationship Id="rId10" Type="http://schemas.openxmlformats.org/officeDocument/2006/relationships/oleObject" Target="../embeddings/oleObject64.bin"/><Relationship Id="rId4" Type="http://schemas.openxmlformats.org/officeDocument/2006/relationships/oleObject" Target="../embeddings/oleObject61.bin"/><Relationship Id="rId9" Type="http://schemas.openxmlformats.org/officeDocument/2006/relationships/image" Target="../media/image67.emf"/><Relationship Id="rId14" Type="http://schemas.openxmlformats.org/officeDocument/2006/relationships/oleObject" Target="../embeddings/oleObject66.bin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13" Type="http://schemas.openxmlformats.org/officeDocument/2006/relationships/image" Target="../media/image75.emf"/><Relationship Id="rId3" Type="http://schemas.openxmlformats.org/officeDocument/2006/relationships/notesSlide" Target="../notesSlides/notesSlide77.xml"/><Relationship Id="rId7" Type="http://schemas.openxmlformats.org/officeDocument/2006/relationships/image" Target="../media/image72.emf"/><Relationship Id="rId12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68.bin"/><Relationship Id="rId11" Type="http://schemas.openxmlformats.org/officeDocument/2006/relationships/image" Target="../media/image74.emf"/><Relationship Id="rId5" Type="http://schemas.openxmlformats.org/officeDocument/2006/relationships/image" Target="../media/image71.emf"/><Relationship Id="rId10" Type="http://schemas.openxmlformats.org/officeDocument/2006/relationships/oleObject" Target="../embeddings/oleObject70.bin"/><Relationship Id="rId4" Type="http://schemas.openxmlformats.org/officeDocument/2006/relationships/oleObject" Target="../embeddings/oleObject67.bin"/><Relationship Id="rId9" Type="http://schemas.openxmlformats.org/officeDocument/2006/relationships/image" Target="../media/image73.emf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3" Type="http://schemas.openxmlformats.org/officeDocument/2006/relationships/notesSlide" Target="../notesSlides/notesSlide78.xml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.png"/><Relationship Id="rId5" Type="http://schemas.openxmlformats.org/officeDocument/2006/relationships/image" Target="../media/image76.emf"/><Relationship Id="rId4" Type="http://schemas.openxmlformats.org/officeDocument/2006/relationships/oleObject" Target="../embeddings/oleObject72.bin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7" Type="http://schemas.openxmlformats.org/officeDocument/2006/relationships/image" Target="../media/image7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75.bin"/><Relationship Id="rId5" Type="http://schemas.openxmlformats.org/officeDocument/2006/relationships/image" Target="../media/image78.emf"/><Relationship Id="rId4" Type="http://schemas.openxmlformats.org/officeDocument/2006/relationships/oleObject" Target="../embeddings/oleObject74.bin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80.emf"/><Relationship Id="rId4" Type="http://schemas.openxmlformats.org/officeDocument/2006/relationships/oleObject" Target="../embeddings/oleObject76.bin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4.xml"/><Relationship Id="rId7" Type="http://schemas.openxmlformats.org/officeDocument/2006/relationships/image" Target="../media/image8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78.bin"/><Relationship Id="rId5" Type="http://schemas.openxmlformats.org/officeDocument/2006/relationships/image" Target="../media/image81.emf"/><Relationship Id="rId4" Type="http://schemas.openxmlformats.org/officeDocument/2006/relationships/oleObject" Target="../embeddings/oleObject7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24000" y="1828800"/>
            <a:ext cx="9144000" cy="2362200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altLang="zh-CN" sz="6000" dirty="0" smtClean="0"/>
              <a:t>Financial Derivatives</a:t>
            </a:r>
            <a:endParaRPr lang="en-US" altLang="zh-CN" sz="6000" dirty="0"/>
          </a:p>
        </p:txBody>
      </p:sp>
      <p:sp>
        <p:nvSpPr>
          <p:cNvPr id="19968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292600"/>
            <a:ext cx="9144000" cy="1944688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zh-CN" altLang="en-US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邓光军</a:t>
            </a:r>
          </a:p>
          <a:p>
            <a:pPr algn="ctr">
              <a:lnSpc>
                <a:spcPct val="90000"/>
              </a:lnSpc>
            </a:pPr>
            <a:endParaRPr lang="en-US" altLang="zh-CN" sz="20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90000"/>
              </a:lnSpc>
            </a:pPr>
            <a:endParaRPr lang="en-US" altLang="zh-CN" sz="20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90000"/>
              </a:lnSpc>
            </a:pPr>
            <a:endParaRPr lang="en-US" altLang="zh-CN" sz="20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90000"/>
              </a:lnSpc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denggj@uestc.edu.cn</a:t>
            </a:r>
          </a:p>
        </p:txBody>
      </p:sp>
      <p:sp>
        <p:nvSpPr>
          <p:cNvPr id="199686" name="Rectangle 6"/>
          <p:cNvSpPr>
            <a:spLocks noChangeArrowheads="1"/>
          </p:cNvSpPr>
          <p:nvPr/>
        </p:nvSpPr>
        <p:spPr bwMode="auto">
          <a:xfrm>
            <a:off x="1524000" y="6157914"/>
            <a:ext cx="9144000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2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Clr>
                <a:srgbClr val="CC9900"/>
              </a:buClr>
              <a:buSzPct val="75000"/>
              <a:buFont typeface="Wingdings" panose="05000000000000000000" pitchFamily="2" charset="2"/>
              <a:defRPr kumimoji="1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spcBef>
                <a:spcPct val="20000"/>
              </a:spcBef>
              <a:buClr>
                <a:srgbClr val="FF0066"/>
              </a:buClr>
              <a:buFont typeface="Times New Roman" panose="02020603050405020304" pitchFamily="18" charset="0"/>
              <a:defRPr kumimoji="1" sz="2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spcBef>
                <a:spcPct val="20000"/>
              </a:spcBef>
              <a:defRPr kumimoji="1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spcBef>
                <a:spcPct val="20000"/>
              </a:spcBef>
              <a:buClr>
                <a:schemeClr val="tx2"/>
              </a:buClr>
              <a:defRPr kumimoji="1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kumimoji="1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kumimoji="1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kumimoji="1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kumimoji="1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en-US" altLang="zh-CN" sz="180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School of Management and Economics</a:t>
            </a:r>
          </a:p>
        </p:txBody>
      </p:sp>
    </p:spTree>
    <p:extLst>
      <p:ext uri="{BB962C8B-B14F-4D97-AF65-F5344CB8AC3E}">
        <p14:creationId xmlns:p14="http://schemas.microsoft.com/office/powerpoint/2010/main" val="152839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952624" y="3143250"/>
            <a:ext cx="8369011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1938" indent="-261938" eaLnBrk="0" hangingPunct="0">
              <a:defRPr sz="2400">
                <a:solidFill>
                  <a:schemeClr val="tx1"/>
                </a:solidFill>
                <a:latin typeface="ZapfDingbats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ZapfDingbats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ZapfDingbats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ZapfDingbats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ZapfDingbats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ZapfDingbats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ZapfDingbats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ZapfDingbats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ZapfDingbats"/>
                <a:ea typeface="宋体" panose="02010600030101010101" pitchFamily="2" charset="-122"/>
              </a:defRPr>
            </a:lvl9pPr>
          </a:lstStyle>
          <a:p>
            <a:pPr marL="261938" marR="0" lvl="0" indent="-261938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85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Dividends will grow at a constant rate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that is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0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(1+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en-US" altLang="zh-CN" sz="2400" b="1" i="1" u="none" strike="noStrike" kern="1200" cap="none" spc="0" normalizeH="0" baseline="3000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2400" b="1" i="0" u="none" strike="noStrike" kern="1200" cap="none" spc="0" normalizeH="0" baseline="3000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-1</a:t>
            </a:r>
          </a:p>
          <a:p>
            <a:pPr marL="261938" marR="0" lvl="0" indent="-261938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85000"/>
              <a:buFont typeface="Wingdings" panose="05000000000000000000" pitchFamily="2" charset="2"/>
              <a:buChar char="v"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261938" marR="0" lvl="0" indent="-261938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85000"/>
              <a:buFont typeface="Wingdings" panose="05000000000000000000" pitchFamily="2" charset="2"/>
              <a:buChar char="v"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261938" marR="0" lvl="0" indent="-261938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85000"/>
              <a:buFont typeface="Wingdings" panose="05000000000000000000" pitchFamily="2" charset="2"/>
              <a:buChar char="v"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261938" marR="0" lvl="0" indent="-261938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85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equals to zero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=D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=…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ZapfDingbats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0448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672392"/>
              </p:ext>
            </p:extLst>
          </p:nvPr>
        </p:nvGraphicFramePr>
        <p:xfrm>
          <a:off x="3005138" y="1771650"/>
          <a:ext cx="6329362" cy="140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6" name="Equation" r:id="rId4" imgW="2323800" imgH="431640" progId="Equation.DSMT4">
                  <p:embed/>
                </p:oleObj>
              </mc:Choice>
              <mc:Fallback>
                <p:oleObj name="Equation" r:id="rId4" imgW="2323800" imgH="431640" progId="Equation.DSMT4">
                  <p:embed/>
                  <p:pic>
                    <p:nvPicPr>
                      <p:cNvPr id="40448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138" y="1771650"/>
                        <a:ext cx="6329362" cy="1404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651237"/>
              </p:ext>
            </p:extLst>
          </p:nvPr>
        </p:nvGraphicFramePr>
        <p:xfrm>
          <a:off x="4837113" y="3473450"/>
          <a:ext cx="1733550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7" name="Equation" r:id="rId6" imgW="660240" imgH="419040" progId="Equation.DSMT4">
                  <p:embed/>
                </p:oleObj>
              </mc:Choice>
              <mc:Fallback>
                <p:oleObj name="Equation" r:id="rId6" imgW="660240" imgH="419040" progId="Equation.DSMT4">
                  <p:embed/>
                  <p:pic>
                    <p:nvPicPr>
                      <p:cNvPr id="4085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7113" y="3473450"/>
                        <a:ext cx="1733550" cy="136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974152"/>
              </p:ext>
            </p:extLst>
          </p:nvPr>
        </p:nvGraphicFramePr>
        <p:xfrm>
          <a:off x="4200525" y="5353050"/>
          <a:ext cx="3149600" cy="131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8" name="Equation" r:id="rId8" imgW="1269720" imgH="431640" progId="Equation.DSMT4">
                  <p:embed/>
                </p:oleObj>
              </mc:Choice>
              <mc:Fallback>
                <p:oleObj name="Equation" r:id="rId8" imgW="1269720" imgH="431640" progId="Equation.DSMT4">
                  <p:embed/>
                  <p:pic>
                    <p:nvPicPr>
                      <p:cNvPr id="4116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0525" y="5353050"/>
                        <a:ext cx="3149600" cy="1312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1341" y="428625"/>
            <a:ext cx="10762735" cy="1358900"/>
          </a:xfr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32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C</a:t>
            </a:r>
            <a:r>
              <a:rPr lang="en-US" altLang="zh-CN" sz="3200" dirty="0">
                <a:solidFill>
                  <a:srgbClr val="A50021"/>
                </a:solidFill>
                <a:latin typeface="+mj-lt"/>
                <a:ea typeface="宋体" pitchFamily="2" charset="-122"/>
              </a:rPr>
              <a:t>onstant-Growth-Rate</a:t>
            </a:r>
            <a:r>
              <a:rPr lang="en-US" altLang="zh-CN" sz="3200" dirty="0">
                <a:latin typeface="+mj-lt"/>
                <a:ea typeface="宋体" pitchFamily="2" charset="-122"/>
              </a:rPr>
              <a:t> &amp; </a:t>
            </a:r>
            <a:r>
              <a:rPr lang="en-US" altLang="zh-CN" sz="3200" dirty="0" smtClean="0">
                <a:solidFill>
                  <a:srgbClr val="A50021"/>
                </a:solidFill>
                <a:latin typeface="+mj-lt"/>
                <a:ea typeface="宋体" pitchFamily="2" charset="-122"/>
              </a:rPr>
              <a:t>Zero-Growth-Rate </a:t>
            </a:r>
            <a:r>
              <a:rPr lang="en-US" altLang="zh-CN" sz="3200" dirty="0" smtClean="0">
                <a:latin typeface="+mj-lt"/>
                <a:ea typeface="宋体" pitchFamily="2" charset="-122"/>
              </a:rPr>
              <a:t>DDM</a:t>
            </a:r>
            <a:endParaRPr lang="en-US" altLang="zh-CN" sz="3200" dirty="0">
              <a:latin typeface="+mj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353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4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1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1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0098" name="Group 2"/>
          <p:cNvGrpSpPr>
            <a:grpSpLocks/>
          </p:cNvGrpSpPr>
          <p:nvPr/>
        </p:nvGrpSpPr>
        <p:grpSpPr bwMode="auto">
          <a:xfrm>
            <a:off x="2135189" y="1844675"/>
            <a:ext cx="7062787" cy="4025900"/>
            <a:chOff x="192" y="982"/>
            <a:chExt cx="4449" cy="2536"/>
          </a:xfrm>
        </p:grpSpPr>
        <p:sp>
          <p:nvSpPr>
            <p:cNvPr id="22583" name="Rectangle 3"/>
            <p:cNvSpPr>
              <a:spLocks noChangeArrowheads="1"/>
            </p:cNvSpPr>
            <p:nvPr/>
          </p:nvSpPr>
          <p:spPr bwMode="auto">
            <a:xfrm>
              <a:off x="1057" y="1336"/>
              <a:ext cx="3584" cy="2182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0100" name="Freeform 4"/>
            <p:cNvSpPr>
              <a:spLocks/>
            </p:cNvSpPr>
            <p:nvPr/>
          </p:nvSpPr>
          <p:spPr bwMode="auto">
            <a:xfrm>
              <a:off x="1541" y="1926"/>
              <a:ext cx="2235" cy="1592"/>
            </a:xfrm>
            <a:custGeom>
              <a:avLst/>
              <a:gdLst>
                <a:gd name="T0" fmla="*/ 151143 w 1784"/>
                <a:gd name="T1" fmla="*/ 130001 h 1344"/>
                <a:gd name="T2" fmla="*/ 3500 w 1784"/>
                <a:gd name="T3" fmla="*/ 97537 h 1344"/>
                <a:gd name="T4" fmla="*/ 172173 w 1784"/>
                <a:gd name="T5" fmla="*/ 46397 h 1344"/>
                <a:gd name="T6" fmla="*/ 488405 w 1784"/>
                <a:gd name="T7" fmla="*/ 13931 h 1344"/>
                <a:gd name="T8" fmla="*/ 783955 w 1784"/>
                <a:gd name="T9" fmla="*/ 0 h 1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84"/>
                <a:gd name="T16" fmla="*/ 0 h 1344"/>
                <a:gd name="T17" fmla="*/ 1784 w 1784"/>
                <a:gd name="T18" fmla="*/ 1344 h 1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84" h="1344">
                  <a:moveTo>
                    <a:pt x="344" y="1344"/>
                  </a:moveTo>
                  <a:cubicBezTo>
                    <a:pt x="172" y="1248"/>
                    <a:pt x="0" y="1152"/>
                    <a:pt x="8" y="1008"/>
                  </a:cubicBezTo>
                  <a:cubicBezTo>
                    <a:pt x="16" y="864"/>
                    <a:pt x="208" y="624"/>
                    <a:pt x="392" y="480"/>
                  </a:cubicBezTo>
                  <a:cubicBezTo>
                    <a:pt x="576" y="336"/>
                    <a:pt x="880" y="224"/>
                    <a:pt x="1112" y="144"/>
                  </a:cubicBezTo>
                  <a:cubicBezTo>
                    <a:pt x="1344" y="64"/>
                    <a:pt x="1564" y="32"/>
                    <a:pt x="1784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0101" name="Text Box 5"/>
            <p:cNvSpPr txBox="1">
              <a:spLocks noChangeArrowheads="1"/>
            </p:cNvSpPr>
            <p:nvPr/>
          </p:nvSpPr>
          <p:spPr bwMode="auto">
            <a:xfrm>
              <a:off x="192" y="982"/>
              <a:ext cx="197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Expected Return (%)</a:t>
              </a:r>
              <a:endPara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0102" name="Text Box 6"/>
            <p:cNvSpPr txBox="1">
              <a:spLocks noChangeArrowheads="1"/>
            </p:cNvSpPr>
            <p:nvPr/>
          </p:nvSpPr>
          <p:spPr bwMode="auto">
            <a:xfrm>
              <a:off x="816" y="2880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0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  <a:endParaRPr kumimoji="0" lang="en-US" altLang="zh-CN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56039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1992313" y="692151"/>
            <a:ext cx="8229600" cy="792163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dirty="0">
                <a:latin typeface="Constantia" panose="02030602050306030303" pitchFamily="18" charset="0"/>
                <a:ea typeface="宋体" panose="02010600030101010101" pitchFamily="2" charset="-122"/>
              </a:rPr>
              <a:t>The Capital Market Line (CML)</a:t>
            </a:r>
            <a:endParaRPr lang="zh-CN" altLang="en-US" sz="3600" b="0" i="1" dirty="0">
              <a:latin typeface="Constantia" panose="02030602050306030303" pitchFamily="18" charset="0"/>
              <a:ea typeface="楷体_GB2312" pitchFamily="49" charset="-122"/>
            </a:endParaRPr>
          </a:p>
        </p:txBody>
      </p:sp>
      <p:sp>
        <p:nvSpPr>
          <p:cNvPr id="900104" name="Text Box 8"/>
          <p:cNvSpPr txBox="1">
            <a:spLocks noChangeArrowheads="1"/>
          </p:cNvSpPr>
          <p:nvPr/>
        </p:nvSpPr>
        <p:spPr bwMode="auto">
          <a:xfrm>
            <a:off x="7105650" y="5875338"/>
            <a:ext cx="30416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Standard Deviation 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s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6041" name="Line 9"/>
          <p:cNvSpPr>
            <a:spLocks noChangeShapeType="1"/>
          </p:cNvSpPr>
          <p:nvPr/>
        </p:nvSpPr>
        <p:spPr bwMode="auto">
          <a:xfrm flipV="1">
            <a:off x="3525839" y="2840038"/>
            <a:ext cx="3825875" cy="224631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900107" name="Group 11"/>
          <p:cNvGrpSpPr>
            <a:grpSpLocks/>
          </p:cNvGrpSpPr>
          <p:nvPr/>
        </p:nvGrpSpPr>
        <p:grpSpPr bwMode="auto">
          <a:xfrm>
            <a:off x="3552826" y="5106988"/>
            <a:ext cx="1668463" cy="1122362"/>
            <a:chOff x="1057" y="3046"/>
            <a:chExt cx="1051" cy="707"/>
          </a:xfrm>
        </p:grpSpPr>
        <p:sp>
          <p:nvSpPr>
            <p:cNvPr id="900108" name="Line 12"/>
            <p:cNvSpPr>
              <a:spLocks noChangeShapeType="1"/>
            </p:cNvSpPr>
            <p:nvPr/>
          </p:nvSpPr>
          <p:spPr bwMode="auto">
            <a:xfrm>
              <a:off x="1057" y="3046"/>
              <a:ext cx="10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900109" name="Group 13"/>
            <p:cNvGrpSpPr>
              <a:grpSpLocks/>
            </p:cNvGrpSpPr>
            <p:nvPr/>
          </p:nvGrpSpPr>
          <p:grpSpPr bwMode="auto">
            <a:xfrm>
              <a:off x="1066" y="3113"/>
              <a:ext cx="998" cy="640"/>
              <a:chOff x="1119" y="3105"/>
              <a:chExt cx="865" cy="640"/>
            </a:xfrm>
          </p:grpSpPr>
          <p:sp>
            <p:nvSpPr>
              <p:cNvPr id="900110" name="AutoShape 14"/>
              <p:cNvSpPr>
                <a:spLocks/>
              </p:cNvSpPr>
              <p:nvPr/>
            </p:nvSpPr>
            <p:spPr bwMode="auto">
              <a:xfrm rot="5400000">
                <a:off x="1375" y="2849"/>
                <a:ext cx="354" cy="865"/>
              </a:xfrm>
              <a:prstGeom prst="rightBrace">
                <a:avLst>
                  <a:gd name="adj1" fmla="val 20363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algn="l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algn="l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algn="l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algn="l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ZapfDingbats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0111" name="Text Box 15"/>
              <p:cNvSpPr txBox="1">
                <a:spLocks noChangeArrowheads="1"/>
              </p:cNvSpPr>
              <p:nvPr/>
            </p:nvSpPr>
            <p:spPr bwMode="auto">
              <a:xfrm>
                <a:off x="1423" y="3457"/>
                <a:ext cx="3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algn="l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algn="l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algn="l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algn="l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altLang="zh-CN" sz="24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宋体" panose="02010600030101010101" pitchFamily="2" charset="-122"/>
                    <a:cs typeface="+mn-cs"/>
                  </a:rPr>
                  <a:t>s</a:t>
                </a:r>
                <a:r>
                  <a:rPr kumimoji="0" lang="en-AU" altLang="zh-CN" sz="2400" b="1" i="1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</a:t>
                </a:r>
                <a:endParaRPr kumimoji="0" lang="en-AU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7038113" y="1398589"/>
            <a:ext cx="3510022" cy="1517649"/>
            <a:chOff x="3651" y="730"/>
            <a:chExt cx="2267" cy="956"/>
          </a:xfrm>
        </p:grpSpPr>
        <p:sp>
          <p:nvSpPr>
            <p:cNvPr id="900113" name="Text Box 17"/>
            <p:cNvSpPr txBox="1">
              <a:spLocks noChangeArrowheads="1"/>
            </p:cNvSpPr>
            <p:nvPr/>
          </p:nvSpPr>
          <p:spPr bwMode="auto">
            <a:xfrm>
              <a:off x="3833" y="1434"/>
              <a:ext cx="74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CML</a:t>
              </a:r>
              <a:endPara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900114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9488056"/>
                </p:ext>
              </p:extLst>
            </p:nvPr>
          </p:nvGraphicFramePr>
          <p:xfrm>
            <a:off x="3651" y="730"/>
            <a:ext cx="2267" cy="7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82" name="Equation" r:id="rId3" imgW="1498320" imgH="457200" progId="Equation.DSMT4">
                    <p:embed/>
                  </p:oleObj>
                </mc:Choice>
                <mc:Fallback>
                  <p:oleObj name="Equation" r:id="rId3" imgW="1498320" imgH="457200" progId="Equation.DSMT4">
                    <p:embed/>
                    <p:pic>
                      <p:nvPicPr>
                        <p:cNvPr id="900114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 l="-1038"/>
                        <a:stretch>
                          <a:fillRect/>
                        </a:stretch>
                      </p:blipFill>
                      <p:spPr bwMode="auto">
                        <a:xfrm>
                          <a:off x="3651" y="730"/>
                          <a:ext cx="2267" cy="7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9"/>
          <p:cNvGrpSpPr>
            <a:grpSpLocks/>
          </p:cNvGrpSpPr>
          <p:nvPr/>
        </p:nvGrpSpPr>
        <p:grpSpPr bwMode="auto">
          <a:xfrm rot="18848461">
            <a:off x="3588544" y="3155157"/>
            <a:ext cx="2160588" cy="1406525"/>
            <a:chOff x="1655" y="1661"/>
            <a:chExt cx="1361" cy="886"/>
          </a:xfrm>
        </p:grpSpPr>
        <p:sp>
          <p:nvSpPr>
            <p:cNvPr id="900116" name="Text Box 20"/>
            <p:cNvSpPr txBox="1">
              <a:spLocks noChangeArrowheads="1"/>
            </p:cNvSpPr>
            <p:nvPr/>
          </p:nvSpPr>
          <p:spPr bwMode="auto">
            <a:xfrm>
              <a:off x="1655" y="1661"/>
              <a:ext cx="136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Tangent Portfolio</a:t>
              </a:r>
            </a:p>
          </p:txBody>
        </p:sp>
        <p:sp>
          <p:nvSpPr>
            <p:cNvPr id="900117" name="Line 21"/>
            <p:cNvSpPr>
              <a:spLocks noChangeShapeType="1"/>
            </p:cNvSpPr>
            <p:nvPr/>
          </p:nvSpPr>
          <p:spPr bwMode="auto">
            <a:xfrm>
              <a:off x="2245" y="1875"/>
              <a:ext cx="181" cy="5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0118" name="Rectangle 22"/>
            <p:cNvSpPr>
              <a:spLocks noChangeArrowheads="1"/>
            </p:cNvSpPr>
            <p:nvPr/>
          </p:nvSpPr>
          <p:spPr bwMode="auto">
            <a:xfrm>
              <a:off x="2321" y="2316"/>
              <a:ext cx="2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ZapfDingbats"/>
                  <a:ea typeface="宋体" panose="02010600030101010101" pitchFamily="2" charset="-122"/>
                  <a:cs typeface="+mn-cs"/>
                </a:rPr>
                <a:t>●</a:t>
              </a:r>
            </a:p>
          </p:txBody>
        </p:sp>
      </p:grpSp>
      <p:grpSp>
        <p:nvGrpSpPr>
          <p:cNvPr id="900119" name="Group 23"/>
          <p:cNvGrpSpPr>
            <a:grpSpLocks/>
          </p:cNvGrpSpPr>
          <p:nvPr/>
        </p:nvGrpSpPr>
        <p:grpSpPr bwMode="auto">
          <a:xfrm>
            <a:off x="4656138" y="4221163"/>
            <a:ext cx="1143000" cy="1066800"/>
            <a:chOff x="2352" y="2352"/>
            <a:chExt cx="720" cy="672"/>
          </a:xfrm>
        </p:grpSpPr>
        <p:sp>
          <p:nvSpPr>
            <p:cNvPr id="900120" name="AutoShape 24"/>
            <p:cNvSpPr>
              <a:spLocks noChangeArrowheads="1"/>
            </p:cNvSpPr>
            <p:nvPr/>
          </p:nvSpPr>
          <p:spPr bwMode="auto">
            <a:xfrm>
              <a:off x="2592" y="2496"/>
              <a:ext cx="96" cy="96"/>
            </a:xfrm>
            <a:prstGeom prst="flowChartConnector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ZapfDingbats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0121" name="AutoShape 25"/>
            <p:cNvSpPr>
              <a:spLocks noChangeArrowheads="1"/>
            </p:cNvSpPr>
            <p:nvPr/>
          </p:nvSpPr>
          <p:spPr bwMode="auto">
            <a:xfrm>
              <a:off x="2736" y="2640"/>
              <a:ext cx="96" cy="96"/>
            </a:xfrm>
            <a:prstGeom prst="flowChartConnector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ZapfDingbats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0122" name="AutoShape 26"/>
            <p:cNvSpPr>
              <a:spLocks noChangeArrowheads="1"/>
            </p:cNvSpPr>
            <p:nvPr/>
          </p:nvSpPr>
          <p:spPr bwMode="auto">
            <a:xfrm>
              <a:off x="2736" y="2352"/>
              <a:ext cx="96" cy="96"/>
            </a:xfrm>
            <a:prstGeom prst="flowChartConnector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ZapfDingbats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0123" name="AutoShape 27"/>
            <p:cNvSpPr>
              <a:spLocks noChangeArrowheads="1"/>
            </p:cNvSpPr>
            <p:nvPr/>
          </p:nvSpPr>
          <p:spPr bwMode="auto">
            <a:xfrm>
              <a:off x="2496" y="2736"/>
              <a:ext cx="96" cy="96"/>
            </a:xfrm>
            <a:prstGeom prst="flowChartConnector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ZapfDingbats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0124" name="AutoShape 28"/>
            <p:cNvSpPr>
              <a:spLocks noChangeArrowheads="1"/>
            </p:cNvSpPr>
            <p:nvPr/>
          </p:nvSpPr>
          <p:spPr bwMode="auto">
            <a:xfrm>
              <a:off x="2976" y="2496"/>
              <a:ext cx="96" cy="96"/>
            </a:xfrm>
            <a:prstGeom prst="flowChartConnector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ZapfDingbats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0125" name="AutoShape 29"/>
            <p:cNvSpPr>
              <a:spLocks noChangeArrowheads="1"/>
            </p:cNvSpPr>
            <p:nvPr/>
          </p:nvSpPr>
          <p:spPr bwMode="auto">
            <a:xfrm>
              <a:off x="2832" y="2880"/>
              <a:ext cx="96" cy="96"/>
            </a:xfrm>
            <a:prstGeom prst="flowChartConnector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ZapfDingbats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0126" name="AutoShape 30"/>
            <p:cNvSpPr>
              <a:spLocks noChangeArrowheads="1"/>
            </p:cNvSpPr>
            <p:nvPr/>
          </p:nvSpPr>
          <p:spPr bwMode="auto">
            <a:xfrm>
              <a:off x="2640" y="2928"/>
              <a:ext cx="96" cy="96"/>
            </a:xfrm>
            <a:prstGeom prst="flowChartConnector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ZapfDingbats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0127" name="AutoShape 31"/>
            <p:cNvSpPr>
              <a:spLocks noChangeArrowheads="1"/>
            </p:cNvSpPr>
            <p:nvPr/>
          </p:nvSpPr>
          <p:spPr bwMode="auto">
            <a:xfrm>
              <a:off x="2352" y="2496"/>
              <a:ext cx="96" cy="96"/>
            </a:xfrm>
            <a:prstGeom prst="flowChartConnector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ZapfDingbats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00128" name="Group 32"/>
          <p:cNvGrpSpPr>
            <a:grpSpLocks/>
          </p:cNvGrpSpPr>
          <p:nvPr/>
        </p:nvGrpSpPr>
        <p:grpSpPr bwMode="auto">
          <a:xfrm>
            <a:off x="5213351" y="4144964"/>
            <a:ext cx="2728913" cy="936625"/>
            <a:chOff x="2108" y="2456"/>
            <a:chExt cx="1719" cy="590"/>
          </a:xfrm>
        </p:grpSpPr>
        <p:sp>
          <p:nvSpPr>
            <p:cNvPr id="900129" name="Line 33"/>
            <p:cNvSpPr>
              <a:spLocks noChangeShapeType="1"/>
            </p:cNvSpPr>
            <p:nvPr/>
          </p:nvSpPr>
          <p:spPr bwMode="auto">
            <a:xfrm>
              <a:off x="2108" y="2456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900130" name="Group 34"/>
            <p:cNvGrpSpPr>
              <a:grpSpLocks/>
            </p:cNvGrpSpPr>
            <p:nvPr/>
          </p:nvGrpSpPr>
          <p:grpSpPr bwMode="auto">
            <a:xfrm>
              <a:off x="2231" y="2456"/>
              <a:ext cx="1596" cy="531"/>
              <a:chOff x="2231" y="2456"/>
              <a:chExt cx="1596" cy="531"/>
            </a:xfrm>
          </p:grpSpPr>
          <p:sp>
            <p:nvSpPr>
              <p:cNvPr id="900131" name="AutoShape 35"/>
              <p:cNvSpPr>
                <a:spLocks/>
              </p:cNvSpPr>
              <p:nvPr/>
            </p:nvSpPr>
            <p:spPr bwMode="auto">
              <a:xfrm>
                <a:off x="2231" y="2456"/>
                <a:ext cx="371" cy="531"/>
              </a:xfrm>
              <a:prstGeom prst="rightBrace">
                <a:avLst>
                  <a:gd name="adj1" fmla="val 11927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algn="l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algn="l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algn="l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algn="l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ZapfDingbats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0132" name="Text Box 36"/>
              <p:cNvSpPr txBox="1">
                <a:spLocks noChangeArrowheads="1"/>
              </p:cNvSpPr>
              <p:nvPr/>
            </p:nvSpPr>
            <p:spPr bwMode="auto">
              <a:xfrm>
                <a:off x="2640" y="2592"/>
                <a:ext cx="118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algn="l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algn="l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algn="l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algn="l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E(</a:t>
                </a:r>
                <a:r>
                  <a:rPr kumimoji="0" lang="en-AU" altLang="zh-CN" sz="24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  <a:r>
                  <a:rPr kumimoji="0" lang="en-AU" altLang="zh-CN" sz="2400" b="1" i="1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</a:t>
                </a:r>
                <a:r>
                  <a:rPr kumimoji="0" lang="en-AU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)-</a:t>
                </a:r>
                <a:r>
                  <a:rPr kumimoji="0" lang="en-AU" altLang="zh-CN" sz="24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r</a:t>
                </a:r>
                <a:r>
                  <a:rPr kumimoji="0" lang="en-AU" altLang="zh-CN" sz="2400" b="1" i="1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  <a:endParaRPr kumimoji="0" lang="en-AU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900133" name="Group 37"/>
          <p:cNvGrpSpPr>
            <a:grpSpLocks/>
          </p:cNvGrpSpPr>
          <p:nvPr/>
        </p:nvGrpSpPr>
        <p:grpSpPr bwMode="auto">
          <a:xfrm>
            <a:off x="4872038" y="4292600"/>
            <a:ext cx="1143000" cy="1066800"/>
            <a:chOff x="2352" y="2352"/>
            <a:chExt cx="720" cy="672"/>
          </a:xfrm>
        </p:grpSpPr>
        <p:sp>
          <p:nvSpPr>
            <p:cNvPr id="900134" name="AutoShape 38"/>
            <p:cNvSpPr>
              <a:spLocks noChangeArrowheads="1"/>
            </p:cNvSpPr>
            <p:nvPr/>
          </p:nvSpPr>
          <p:spPr bwMode="auto">
            <a:xfrm>
              <a:off x="2592" y="2496"/>
              <a:ext cx="96" cy="96"/>
            </a:xfrm>
            <a:prstGeom prst="flowChartConnector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ZapfDingbats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0135" name="AutoShape 39"/>
            <p:cNvSpPr>
              <a:spLocks noChangeArrowheads="1"/>
            </p:cNvSpPr>
            <p:nvPr/>
          </p:nvSpPr>
          <p:spPr bwMode="auto">
            <a:xfrm>
              <a:off x="2736" y="2640"/>
              <a:ext cx="96" cy="96"/>
            </a:xfrm>
            <a:prstGeom prst="flowChartConnector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ZapfDingbats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0136" name="AutoShape 40"/>
            <p:cNvSpPr>
              <a:spLocks noChangeArrowheads="1"/>
            </p:cNvSpPr>
            <p:nvPr/>
          </p:nvSpPr>
          <p:spPr bwMode="auto">
            <a:xfrm>
              <a:off x="2736" y="2352"/>
              <a:ext cx="96" cy="96"/>
            </a:xfrm>
            <a:prstGeom prst="flowChartConnector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ZapfDingbats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0137" name="AutoShape 41"/>
            <p:cNvSpPr>
              <a:spLocks noChangeArrowheads="1"/>
            </p:cNvSpPr>
            <p:nvPr/>
          </p:nvSpPr>
          <p:spPr bwMode="auto">
            <a:xfrm>
              <a:off x="2496" y="2736"/>
              <a:ext cx="96" cy="96"/>
            </a:xfrm>
            <a:prstGeom prst="flowChartConnector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ZapfDingbats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0138" name="AutoShape 42"/>
            <p:cNvSpPr>
              <a:spLocks noChangeArrowheads="1"/>
            </p:cNvSpPr>
            <p:nvPr/>
          </p:nvSpPr>
          <p:spPr bwMode="auto">
            <a:xfrm>
              <a:off x="2976" y="2496"/>
              <a:ext cx="96" cy="96"/>
            </a:xfrm>
            <a:prstGeom prst="flowChartConnector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ZapfDingbats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0139" name="AutoShape 43"/>
            <p:cNvSpPr>
              <a:spLocks noChangeArrowheads="1"/>
            </p:cNvSpPr>
            <p:nvPr/>
          </p:nvSpPr>
          <p:spPr bwMode="auto">
            <a:xfrm>
              <a:off x="2832" y="2880"/>
              <a:ext cx="96" cy="96"/>
            </a:xfrm>
            <a:prstGeom prst="flowChartConnector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ZapfDingbats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0140" name="AutoShape 44"/>
            <p:cNvSpPr>
              <a:spLocks noChangeArrowheads="1"/>
            </p:cNvSpPr>
            <p:nvPr/>
          </p:nvSpPr>
          <p:spPr bwMode="auto">
            <a:xfrm>
              <a:off x="2640" y="2928"/>
              <a:ext cx="96" cy="96"/>
            </a:xfrm>
            <a:prstGeom prst="flowChartConnector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ZapfDingbats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0141" name="AutoShape 45"/>
            <p:cNvSpPr>
              <a:spLocks noChangeArrowheads="1"/>
            </p:cNvSpPr>
            <p:nvPr/>
          </p:nvSpPr>
          <p:spPr bwMode="auto">
            <a:xfrm>
              <a:off x="2352" y="2496"/>
              <a:ext cx="96" cy="96"/>
            </a:xfrm>
            <a:prstGeom prst="flowChartConnector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ZapfDingbats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00142" name="Group 46"/>
          <p:cNvGrpSpPr>
            <a:grpSpLocks/>
          </p:cNvGrpSpPr>
          <p:nvPr/>
        </p:nvGrpSpPr>
        <p:grpSpPr bwMode="auto">
          <a:xfrm>
            <a:off x="4727575" y="4508500"/>
            <a:ext cx="1143000" cy="1066800"/>
            <a:chOff x="2352" y="2352"/>
            <a:chExt cx="720" cy="672"/>
          </a:xfrm>
        </p:grpSpPr>
        <p:sp>
          <p:nvSpPr>
            <p:cNvPr id="900143" name="AutoShape 47"/>
            <p:cNvSpPr>
              <a:spLocks noChangeArrowheads="1"/>
            </p:cNvSpPr>
            <p:nvPr/>
          </p:nvSpPr>
          <p:spPr bwMode="auto">
            <a:xfrm>
              <a:off x="2592" y="2496"/>
              <a:ext cx="96" cy="96"/>
            </a:xfrm>
            <a:prstGeom prst="flowChartConnector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ZapfDingbats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0144" name="AutoShape 48"/>
            <p:cNvSpPr>
              <a:spLocks noChangeArrowheads="1"/>
            </p:cNvSpPr>
            <p:nvPr/>
          </p:nvSpPr>
          <p:spPr bwMode="auto">
            <a:xfrm>
              <a:off x="2736" y="2640"/>
              <a:ext cx="96" cy="96"/>
            </a:xfrm>
            <a:prstGeom prst="flowChartConnector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ZapfDingbats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0145" name="AutoShape 49"/>
            <p:cNvSpPr>
              <a:spLocks noChangeArrowheads="1"/>
            </p:cNvSpPr>
            <p:nvPr/>
          </p:nvSpPr>
          <p:spPr bwMode="auto">
            <a:xfrm>
              <a:off x="2736" y="2352"/>
              <a:ext cx="96" cy="96"/>
            </a:xfrm>
            <a:prstGeom prst="flowChartConnector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ZapfDingbats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0146" name="AutoShape 50"/>
            <p:cNvSpPr>
              <a:spLocks noChangeArrowheads="1"/>
            </p:cNvSpPr>
            <p:nvPr/>
          </p:nvSpPr>
          <p:spPr bwMode="auto">
            <a:xfrm>
              <a:off x="2496" y="2736"/>
              <a:ext cx="96" cy="96"/>
            </a:xfrm>
            <a:prstGeom prst="flowChartConnector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ZapfDingbats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0147" name="AutoShape 51"/>
            <p:cNvSpPr>
              <a:spLocks noChangeArrowheads="1"/>
            </p:cNvSpPr>
            <p:nvPr/>
          </p:nvSpPr>
          <p:spPr bwMode="auto">
            <a:xfrm>
              <a:off x="2976" y="2496"/>
              <a:ext cx="96" cy="96"/>
            </a:xfrm>
            <a:prstGeom prst="flowChartConnector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ZapfDingbats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0148" name="AutoShape 52"/>
            <p:cNvSpPr>
              <a:spLocks noChangeArrowheads="1"/>
            </p:cNvSpPr>
            <p:nvPr/>
          </p:nvSpPr>
          <p:spPr bwMode="auto">
            <a:xfrm>
              <a:off x="2832" y="2880"/>
              <a:ext cx="96" cy="96"/>
            </a:xfrm>
            <a:prstGeom prst="flowChartConnector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ZapfDingbats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0149" name="AutoShape 53"/>
            <p:cNvSpPr>
              <a:spLocks noChangeArrowheads="1"/>
            </p:cNvSpPr>
            <p:nvPr/>
          </p:nvSpPr>
          <p:spPr bwMode="auto">
            <a:xfrm>
              <a:off x="2640" y="2928"/>
              <a:ext cx="96" cy="96"/>
            </a:xfrm>
            <a:prstGeom prst="flowChartConnector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ZapfDingbats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0150" name="AutoShape 54"/>
            <p:cNvSpPr>
              <a:spLocks noChangeArrowheads="1"/>
            </p:cNvSpPr>
            <p:nvPr/>
          </p:nvSpPr>
          <p:spPr bwMode="auto">
            <a:xfrm>
              <a:off x="2352" y="2496"/>
              <a:ext cx="96" cy="96"/>
            </a:xfrm>
            <a:prstGeom prst="flowChartConnector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ZapfDingbats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" name="Group 55"/>
          <p:cNvGrpSpPr>
            <a:grpSpLocks/>
          </p:cNvGrpSpPr>
          <p:nvPr/>
        </p:nvGrpSpPr>
        <p:grpSpPr bwMode="auto">
          <a:xfrm>
            <a:off x="3921125" y="2881314"/>
            <a:ext cx="2160588" cy="1406525"/>
            <a:chOff x="1655" y="1661"/>
            <a:chExt cx="1361" cy="886"/>
          </a:xfrm>
        </p:grpSpPr>
        <p:sp>
          <p:nvSpPr>
            <p:cNvPr id="900152" name="Text Box 56"/>
            <p:cNvSpPr txBox="1">
              <a:spLocks noChangeArrowheads="1"/>
            </p:cNvSpPr>
            <p:nvPr/>
          </p:nvSpPr>
          <p:spPr bwMode="auto">
            <a:xfrm>
              <a:off x="1655" y="1661"/>
              <a:ext cx="136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Market Portfolio</a:t>
              </a:r>
            </a:p>
          </p:txBody>
        </p:sp>
        <p:sp>
          <p:nvSpPr>
            <p:cNvPr id="900153" name="Line 57"/>
            <p:cNvSpPr>
              <a:spLocks noChangeShapeType="1"/>
            </p:cNvSpPr>
            <p:nvPr/>
          </p:nvSpPr>
          <p:spPr bwMode="auto">
            <a:xfrm>
              <a:off x="2245" y="1875"/>
              <a:ext cx="181" cy="51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0154" name="Rectangle 58"/>
            <p:cNvSpPr>
              <a:spLocks noChangeArrowheads="1"/>
            </p:cNvSpPr>
            <p:nvPr/>
          </p:nvSpPr>
          <p:spPr bwMode="auto">
            <a:xfrm>
              <a:off x="2321" y="2316"/>
              <a:ext cx="2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ZapfDingbats"/>
                  <a:ea typeface="宋体" panose="02010600030101010101" pitchFamily="2" charset="-122"/>
                  <a:cs typeface="+mn-cs"/>
                </a:rPr>
                <a:t>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89733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56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1524000" y="549276"/>
            <a:ext cx="9144000" cy="10080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lIns="92075" tIns="46038" rIns="92075" bIns="46038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新魏"/>
                <a:cs typeface="+mj-cs"/>
              </a:rPr>
              <a:t>Capital Asset Pricing Model (CAPM)</a:t>
            </a:r>
            <a:endParaRPr kumimoji="0" lang="en-US" altLang="zh-CN" sz="40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宋体" pitchFamily="2" charset="-122"/>
              <a:cs typeface="+mj-cs"/>
            </a:endParaRPr>
          </a:p>
        </p:txBody>
      </p:sp>
      <p:grpSp>
        <p:nvGrpSpPr>
          <p:cNvPr id="84995" name="组合 37"/>
          <p:cNvGrpSpPr>
            <a:grpSpLocks/>
          </p:cNvGrpSpPr>
          <p:nvPr/>
        </p:nvGrpSpPr>
        <p:grpSpPr bwMode="auto">
          <a:xfrm>
            <a:off x="6446321" y="4413178"/>
            <a:ext cx="3300126" cy="1134378"/>
            <a:chOff x="1259632" y="5373216"/>
            <a:chExt cx="3299816" cy="1133987"/>
          </a:xfrm>
        </p:grpSpPr>
        <p:sp>
          <p:nvSpPr>
            <p:cNvPr id="41" name="矩形 40"/>
            <p:cNvSpPr/>
            <p:nvPr/>
          </p:nvSpPr>
          <p:spPr bwMode="auto">
            <a:xfrm>
              <a:off x="1259632" y="5373216"/>
              <a:ext cx="3299816" cy="95615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softRound"/>
              <a:contourClr>
                <a:srgbClr val="FFFFFF"/>
              </a:contourClr>
            </a:sp3d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/>
                <a:cs typeface="+mn-cs"/>
              </a:endParaRPr>
            </a:p>
          </p:txBody>
        </p:sp>
        <p:graphicFrame>
          <p:nvGraphicFramePr>
            <p:cNvPr id="85029" name="对象 41"/>
            <p:cNvGraphicFramePr>
              <a:graphicFrameLocks noChangeAspect="1"/>
            </p:cNvGraphicFramePr>
            <p:nvPr/>
          </p:nvGraphicFramePr>
          <p:xfrm>
            <a:off x="1546784" y="5499140"/>
            <a:ext cx="2736304" cy="1008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66" name="Equation" r:id="rId4" imgW="939600" imgH="342720" progId="Equation.DSMT4">
                    <p:embed/>
                  </p:oleObj>
                </mc:Choice>
                <mc:Fallback>
                  <p:oleObj name="Equation" r:id="rId4" imgW="939600" imgH="342720" progId="Equation.DSMT4">
                    <p:embed/>
                    <p:pic>
                      <p:nvPicPr>
                        <p:cNvPr id="85029" name="对象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6784" y="5499140"/>
                          <a:ext cx="2736304" cy="10080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5001" name="Group 6"/>
          <p:cNvGrpSpPr>
            <a:grpSpLocks/>
          </p:cNvGrpSpPr>
          <p:nvPr/>
        </p:nvGrpSpPr>
        <p:grpSpPr bwMode="auto">
          <a:xfrm>
            <a:off x="3291970" y="2072763"/>
            <a:ext cx="5328888" cy="720477"/>
            <a:chOff x="1156" y="2749"/>
            <a:chExt cx="3357" cy="454"/>
          </a:xfrm>
        </p:grpSpPr>
        <p:sp>
          <p:nvSpPr>
            <p:cNvPr id="18" name="AutoShape 7"/>
            <p:cNvSpPr>
              <a:spLocks noChangeAspect="1" noChangeArrowheads="1" noTextEdit="1"/>
            </p:cNvSpPr>
            <p:nvPr/>
          </p:nvSpPr>
          <p:spPr bwMode="auto">
            <a:xfrm>
              <a:off x="1156" y="2750"/>
              <a:ext cx="3357" cy="453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  <a:ln w="38100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/>
                <a:cs typeface="+mn-cs"/>
              </a:endParaRPr>
            </a:p>
          </p:txBody>
        </p:sp>
        <p:sp>
          <p:nvSpPr>
            <p:cNvPr id="85005" name="Rectangle 8"/>
            <p:cNvSpPr>
              <a:spLocks noChangeArrowheads="1"/>
            </p:cNvSpPr>
            <p:nvPr/>
          </p:nvSpPr>
          <p:spPr bwMode="auto">
            <a:xfrm>
              <a:off x="4381" y="2780"/>
              <a:ext cx="94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5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]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ZapfDingbats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06" name="Rectangle 9"/>
            <p:cNvSpPr>
              <a:spLocks noChangeArrowheads="1"/>
            </p:cNvSpPr>
            <p:nvPr/>
          </p:nvSpPr>
          <p:spPr bwMode="auto">
            <a:xfrm>
              <a:off x="3753" y="2780"/>
              <a:ext cx="94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5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ZapfDingbats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07" name="Rectangle 10"/>
            <p:cNvSpPr>
              <a:spLocks noChangeArrowheads="1"/>
            </p:cNvSpPr>
            <p:nvPr/>
          </p:nvSpPr>
          <p:spPr bwMode="auto">
            <a:xfrm>
              <a:off x="3330" y="2780"/>
              <a:ext cx="94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5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ZapfDingbats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08" name="Rectangle 11"/>
            <p:cNvSpPr>
              <a:spLocks noChangeArrowheads="1"/>
            </p:cNvSpPr>
            <p:nvPr/>
          </p:nvSpPr>
          <p:spPr bwMode="auto">
            <a:xfrm>
              <a:off x="3142" y="2780"/>
              <a:ext cx="18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5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ZapfDingbats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09" name="Rectangle 12"/>
            <p:cNvSpPr>
              <a:spLocks noChangeArrowheads="1"/>
            </p:cNvSpPr>
            <p:nvPr/>
          </p:nvSpPr>
          <p:spPr bwMode="auto">
            <a:xfrm>
              <a:off x="3036" y="2780"/>
              <a:ext cx="94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5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ZapfDingbats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10" name="Rectangle 13"/>
            <p:cNvSpPr>
              <a:spLocks noChangeArrowheads="1"/>
            </p:cNvSpPr>
            <p:nvPr/>
          </p:nvSpPr>
          <p:spPr bwMode="auto">
            <a:xfrm>
              <a:off x="1680" y="2780"/>
              <a:ext cx="94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5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ZapfDingbats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11" name="Rectangle 14"/>
            <p:cNvSpPr>
              <a:spLocks noChangeArrowheads="1"/>
            </p:cNvSpPr>
            <p:nvPr/>
          </p:nvSpPr>
          <p:spPr bwMode="auto">
            <a:xfrm>
              <a:off x="1393" y="2780"/>
              <a:ext cx="94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5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ZapfDingbats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12" name="Rectangle 15"/>
            <p:cNvSpPr>
              <a:spLocks noChangeArrowheads="1"/>
            </p:cNvSpPr>
            <p:nvPr/>
          </p:nvSpPr>
          <p:spPr bwMode="auto">
            <a:xfrm>
              <a:off x="1205" y="2780"/>
              <a:ext cx="18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5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ZapfDingbats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13" name="Rectangle 16"/>
            <p:cNvSpPr>
              <a:spLocks noChangeArrowheads="1"/>
            </p:cNvSpPr>
            <p:nvPr/>
          </p:nvSpPr>
          <p:spPr bwMode="auto">
            <a:xfrm>
              <a:off x="4249" y="2939"/>
              <a:ext cx="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ZapfDingbats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14" name="Rectangle 17"/>
            <p:cNvSpPr>
              <a:spLocks noChangeArrowheads="1"/>
            </p:cNvSpPr>
            <p:nvPr/>
          </p:nvSpPr>
          <p:spPr bwMode="auto">
            <a:xfrm>
              <a:off x="3531" y="2939"/>
              <a:ext cx="15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ZapfDingbats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15" name="Rectangle 18"/>
            <p:cNvSpPr>
              <a:spLocks noChangeArrowheads="1"/>
            </p:cNvSpPr>
            <p:nvPr/>
          </p:nvSpPr>
          <p:spPr bwMode="auto">
            <a:xfrm>
              <a:off x="2780" y="2939"/>
              <a:ext cx="20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iM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ZapfDingbats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16" name="Rectangle 19"/>
            <p:cNvSpPr>
              <a:spLocks noChangeArrowheads="1"/>
            </p:cNvSpPr>
            <p:nvPr/>
          </p:nvSpPr>
          <p:spPr bwMode="auto">
            <a:xfrm>
              <a:off x="2196" y="2939"/>
              <a:ext cx="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ZapfDingbats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17" name="Rectangle 20"/>
            <p:cNvSpPr>
              <a:spLocks noChangeArrowheads="1"/>
            </p:cNvSpPr>
            <p:nvPr/>
          </p:nvSpPr>
          <p:spPr bwMode="auto">
            <a:xfrm>
              <a:off x="1586" y="2939"/>
              <a:ext cx="4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ZapfDingbats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18" name="Rectangle 21"/>
            <p:cNvSpPr>
              <a:spLocks noChangeArrowheads="1"/>
            </p:cNvSpPr>
            <p:nvPr/>
          </p:nvSpPr>
          <p:spPr bwMode="auto">
            <a:xfrm>
              <a:off x="4122" y="2780"/>
              <a:ext cx="110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500" b="1" i="1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ZapfDingbats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19" name="Rectangle 22"/>
            <p:cNvSpPr>
              <a:spLocks noChangeArrowheads="1"/>
            </p:cNvSpPr>
            <p:nvPr/>
          </p:nvSpPr>
          <p:spPr bwMode="auto">
            <a:xfrm>
              <a:off x="3436" y="2780"/>
              <a:ext cx="110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500" b="1" i="1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ZapfDingbats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20" name="Rectangle 23"/>
            <p:cNvSpPr>
              <a:spLocks noChangeArrowheads="1"/>
            </p:cNvSpPr>
            <p:nvPr/>
          </p:nvSpPr>
          <p:spPr bwMode="auto">
            <a:xfrm>
              <a:off x="2069" y="2780"/>
              <a:ext cx="110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500" b="1" i="1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ZapfDingbats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21" name="Rectangle 24"/>
            <p:cNvSpPr>
              <a:spLocks noChangeArrowheads="1"/>
            </p:cNvSpPr>
            <p:nvPr/>
          </p:nvSpPr>
          <p:spPr bwMode="auto">
            <a:xfrm>
              <a:off x="1499" y="2780"/>
              <a:ext cx="110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500" b="1" i="1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ZapfDingbats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22" name="Rectangle 25"/>
            <p:cNvSpPr>
              <a:spLocks noChangeArrowheads="1"/>
            </p:cNvSpPr>
            <p:nvPr/>
          </p:nvSpPr>
          <p:spPr bwMode="auto">
            <a:xfrm>
              <a:off x="3905" y="2749"/>
              <a:ext cx="156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5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-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ZapfDingbats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23" name="Rectangle 26"/>
            <p:cNvSpPr>
              <a:spLocks noChangeArrowheads="1"/>
            </p:cNvSpPr>
            <p:nvPr/>
          </p:nvSpPr>
          <p:spPr bwMode="auto">
            <a:xfrm>
              <a:off x="2379" y="2749"/>
              <a:ext cx="156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5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+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ZapfDingbats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24" name="Rectangle 27"/>
            <p:cNvSpPr>
              <a:spLocks noChangeArrowheads="1"/>
            </p:cNvSpPr>
            <p:nvPr/>
          </p:nvSpPr>
          <p:spPr bwMode="auto">
            <a:xfrm>
              <a:off x="1842" y="2749"/>
              <a:ext cx="156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5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=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ZapfDingbats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25" name="Rectangle 28"/>
            <p:cNvSpPr>
              <a:spLocks noChangeArrowheads="1"/>
            </p:cNvSpPr>
            <p:nvPr/>
          </p:nvSpPr>
          <p:spPr bwMode="auto">
            <a:xfrm>
              <a:off x="2605" y="2749"/>
              <a:ext cx="156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500" b="1" i="1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b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ZapfDingbats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85002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175716"/>
              </p:ext>
            </p:extLst>
          </p:nvPr>
        </p:nvGraphicFramePr>
        <p:xfrm>
          <a:off x="3150692" y="4413178"/>
          <a:ext cx="2883504" cy="87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7" name="Equation" r:id="rId6" imgW="825142" imgH="215806" progId="Equation.DSMT4">
                  <p:embed/>
                </p:oleObj>
              </mc:Choice>
              <mc:Fallback>
                <p:oleObj name="Equation" r:id="rId6" imgW="825142" imgH="215806" progId="Equation.DSMT4">
                  <p:embed/>
                  <p:pic>
                    <p:nvPicPr>
                      <p:cNvPr id="85002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0692" y="4413178"/>
                        <a:ext cx="2883504" cy="87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5466025" y="2072763"/>
            <a:ext cx="3948615" cy="1905219"/>
            <a:chOff x="4181475" y="4185945"/>
            <a:chExt cx="3935834" cy="1905576"/>
          </a:xfrm>
        </p:grpSpPr>
        <p:sp>
          <p:nvSpPr>
            <p:cNvPr id="40" name="Text Box 38"/>
            <p:cNvSpPr txBox="1">
              <a:spLocks noChangeArrowheads="1"/>
            </p:cNvSpPr>
            <p:nvPr/>
          </p:nvSpPr>
          <p:spPr bwMode="auto">
            <a:xfrm>
              <a:off x="5053154" y="5445069"/>
              <a:ext cx="3064155" cy="64645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  <a:ea typeface="楷体_GB2312"/>
                  <a:cs typeface="Times New Roman" pitchFamily="18" charset="0"/>
                </a:rPr>
                <a:t>The marginal contribution of</a:t>
              </a:r>
            </a:p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  <a:ea typeface="楷体_GB2312"/>
                  <a:cs typeface="Times New Roman" pitchFamily="18" charset="0"/>
                </a:rPr>
                <a:t> security </a:t>
              </a: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  <a:ea typeface="楷体_GB2312"/>
                  <a:cs typeface="Times New Roman" pitchFamily="18" charset="0"/>
                </a:rPr>
                <a:t>i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  <a:ea typeface="楷体_GB2312"/>
                  <a:cs typeface="Times New Roman" pitchFamily="18" charset="0"/>
                </a:rPr>
                <a:t> to the market risk.</a:t>
              </a:r>
            </a:p>
          </p:txBody>
        </p:sp>
        <p:sp>
          <p:nvSpPr>
            <p:cNvPr id="84999" name="Oval 39"/>
            <p:cNvSpPr>
              <a:spLocks noChangeArrowheads="1"/>
            </p:cNvSpPr>
            <p:nvPr/>
          </p:nvSpPr>
          <p:spPr bwMode="auto">
            <a:xfrm>
              <a:off x="4181475" y="4185945"/>
              <a:ext cx="872331" cy="740032"/>
            </a:xfrm>
            <a:prstGeom prst="ellipse">
              <a:avLst/>
            </a:prstGeom>
            <a:noFill/>
            <a:ln w="63500">
              <a:solidFill>
                <a:srgbClr val="FF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ZapfDingbats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ZapfDingbats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85000" name="肘形连接符 6"/>
            <p:cNvCxnSpPr>
              <a:cxnSpLocks noChangeShapeType="1"/>
              <a:stCxn id="84999" idx="4"/>
              <a:endCxn id="40" idx="0"/>
            </p:cNvCxnSpPr>
            <p:nvPr/>
          </p:nvCxnSpPr>
          <p:spPr bwMode="auto">
            <a:xfrm rot="16200000" flipH="1">
              <a:off x="5581782" y="3961836"/>
              <a:ext cx="519247" cy="2447528"/>
            </a:xfrm>
            <a:prstGeom prst="bentConnector3">
              <a:avLst>
                <a:gd name="adj1" fmla="val 50000"/>
              </a:avLst>
            </a:prstGeom>
            <a:noFill/>
            <a:ln w="38100" algn="ctr">
              <a:solidFill>
                <a:srgbClr val="FF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38499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Arbitrage</a:t>
            </a:r>
            <a:endParaRPr lang="zh-CN" altLang="en-US" dirty="0"/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5908" y="1484313"/>
            <a:ext cx="10645256" cy="4633912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None/>
            </a:pPr>
            <a:r>
              <a:rPr lang="en-US" altLang="zh-CN" sz="2400" i="1" dirty="0">
                <a:solidFill>
                  <a:srgbClr val="FF158A"/>
                </a:solidFill>
              </a:rPr>
              <a:t>From the Trader</a:t>
            </a:r>
            <a:r>
              <a:rPr lang="en-US" altLang="zh-CN" sz="2400" i="1" dirty="0">
                <a:solidFill>
                  <a:srgbClr val="FF158A"/>
                </a:solidFill>
                <a:latin typeface="宋体" panose="02010600030101010101" pitchFamily="2" charset="-122"/>
              </a:rPr>
              <a:t>’</a:t>
            </a:r>
            <a:r>
              <a:rPr lang="en-US" altLang="zh-CN" sz="2400" i="1" dirty="0">
                <a:solidFill>
                  <a:srgbClr val="FF158A"/>
                </a:solidFill>
              </a:rPr>
              <a:t>s Desk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lang="en-US" altLang="zh-CN" sz="2400" b="0" dirty="0"/>
              <a:t>  </a:t>
            </a:r>
            <a:r>
              <a:rPr lang="en-US" altLang="zh-CN" sz="2000" b="0" dirty="0">
                <a:solidFill>
                  <a:srgbClr val="0000FF"/>
                </a:solidFill>
              </a:rPr>
              <a:t>A stock is traded on both the New York Stock Exchange and the London Stock Exchange. The following quotes have been obtained: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lang="en-US" altLang="zh-CN" sz="2000" b="0" dirty="0">
                <a:solidFill>
                  <a:srgbClr val="0000FF"/>
                </a:solidFill>
              </a:rPr>
              <a:t>       New York Stock Exchange: $172  per Share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lang="en-US" altLang="zh-CN" sz="2000" b="0" dirty="0">
                <a:solidFill>
                  <a:srgbClr val="0000FF"/>
                </a:solidFill>
              </a:rPr>
              <a:t>       London Stock Exchange: </a:t>
            </a:r>
            <a:r>
              <a:rPr lang="en-US" altLang="zh-CN" sz="2000" b="0" dirty="0">
                <a:solidFill>
                  <a:srgbClr val="0000FF"/>
                </a:solidFill>
                <a:cs typeface="Times New Roman" panose="02020603050405020304" pitchFamily="18" charset="0"/>
              </a:rPr>
              <a:t>£</a:t>
            </a:r>
            <a:r>
              <a:rPr lang="en-US" altLang="zh-CN" sz="2000" b="0" dirty="0">
                <a:solidFill>
                  <a:srgbClr val="0000FF"/>
                </a:solidFill>
                <a:sym typeface="cajcd fnta1" pitchFamily="18" charset="2"/>
              </a:rPr>
              <a:t>100 per share</a:t>
            </a: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0" dirty="0">
                <a:solidFill>
                  <a:srgbClr val="0000FF"/>
                </a:solidFill>
                <a:sym typeface="cajcd fnta1" pitchFamily="18" charset="2"/>
              </a:rPr>
              <a:t>       Value of </a:t>
            </a:r>
            <a:r>
              <a:rPr lang="en-US" altLang="zh-CN" sz="2000" b="0" dirty="0">
                <a:solidFill>
                  <a:srgbClr val="0000FF"/>
                </a:solidFill>
                <a:cs typeface="Times New Roman" panose="02020603050405020304" pitchFamily="18" charset="0"/>
              </a:rPr>
              <a:t>£</a:t>
            </a:r>
            <a:r>
              <a:rPr lang="en-US" altLang="zh-CN" sz="2000" b="0" dirty="0">
                <a:solidFill>
                  <a:srgbClr val="0000FF"/>
                </a:solidFill>
                <a:sym typeface="cajcd fnta1" pitchFamily="18" charset="2"/>
              </a:rPr>
              <a:t>1 = $1.7500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lang="en-US" altLang="zh-CN" sz="2400" i="1" dirty="0">
                <a:solidFill>
                  <a:srgbClr val="FF158A"/>
                </a:solidFill>
                <a:sym typeface="cajcd fnta1" pitchFamily="18" charset="2"/>
              </a:rPr>
              <a:t>The Trader</a:t>
            </a:r>
            <a:r>
              <a:rPr lang="en-US" altLang="zh-CN" sz="2400" i="1" dirty="0">
                <a:solidFill>
                  <a:srgbClr val="FF158A"/>
                </a:solidFill>
                <a:latin typeface="宋体" panose="02010600030101010101" pitchFamily="2" charset="-122"/>
                <a:sym typeface="cajcd fnta1" pitchFamily="18" charset="2"/>
              </a:rPr>
              <a:t>’</a:t>
            </a:r>
            <a:r>
              <a:rPr lang="en-US" altLang="zh-CN" sz="2400" i="1" dirty="0">
                <a:solidFill>
                  <a:srgbClr val="FF158A"/>
                </a:solidFill>
                <a:sym typeface="cajcd fnta1" pitchFamily="18" charset="2"/>
              </a:rPr>
              <a:t>s Arbitrage Strategy</a:t>
            </a:r>
          </a:p>
          <a:p>
            <a:pPr marL="914400" lvl="1" indent="-457200">
              <a:lnSpc>
                <a:spcPct val="90000"/>
              </a:lnSpc>
              <a:buNone/>
            </a:pPr>
            <a:endParaRPr lang="en-US" altLang="zh-CN" sz="2000" b="0" dirty="0">
              <a:solidFill>
                <a:srgbClr val="0000FF"/>
              </a:solidFill>
              <a:sym typeface="cajcd fnta1" pitchFamily="18" charset="2"/>
            </a:endParaRPr>
          </a:p>
          <a:p>
            <a:pPr marL="914400" lvl="1" indent="-457200">
              <a:lnSpc>
                <a:spcPct val="90000"/>
              </a:lnSpc>
              <a:buNone/>
            </a:pPr>
            <a:r>
              <a:rPr lang="en-US" altLang="zh-CN" sz="2000" b="0" dirty="0">
                <a:solidFill>
                  <a:srgbClr val="0000FF"/>
                </a:solidFill>
                <a:sym typeface="cajcd fnta1" pitchFamily="18" charset="2"/>
              </a:rPr>
              <a:t>Step 1: Buy </a:t>
            </a:r>
            <a:r>
              <a:rPr lang="en-US" altLang="zh-CN" sz="2000" b="0" dirty="0" smtClean="0">
                <a:solidFill>
                  <a:srgbClr val="0000FF"/>
                </a:solidFill>
                <a:sym typeface="cajcd fnta1" pitchFamily="18" charset="2"/>
              </a:rPr>
              <a:t>1 </a:t>
            </a:r>
            <a:r>
              <a:rPr lang="en-US" altLang="zh-CN" sz="2000" b="0" dirty="0">
                <a:solidFill>
                  <a:srgbClr val="0000FF"/>
                </a:solidFill>
                <a:sym typeface="cajcd fnta1" pitchFamily="18" charset="2"/>
              </a:rPr>
              <a:t>shares in New York</a:t>
            </a:r>
          </a:p>
          <a:p>
            <a:pPr marL="914400" lvl="1" indent="-457200">
              <a:lnSpc>
                <a:spcPct val="90000"/>
              </a:lnSpc>
              <a:buNone/>
            </a:pPr>
            <a:r>
              <a:rPr lang="en-US" altLang="zh-CN" sz="2000" b="0" dirty="0">
                <a:solidFill>
                  <a:srgbClr val="0000FF"/>
                </a:solidFill>
                <a:sym typeface="cajcd fnta1" pitchFamily="18" charset="2"/>
              </a:rPr>
              <a:t>Step 2: Sell the shares in London</a:t>
            </a:r>
          </a:p>
          <a:p>
            <a:pPr marL="914400" lvl="1" indent="-457200">
              <a:lnSpc>
                <a:spcPct val="90000"/>
              </a:lnSpc>
              <a:buNone/>
            </a:pPr>
            <a:r>
              <a:rPr lang="en-US" altLang="zh-CN" sz="2000" b="0" dirty="0">
                <a:solidFill>
                  <a:srgbClr val="0000FF"/>
                </a:solidFill>
                <a:sym typeface="cajcd fnta1" pitchFamily="18" charset="2"/>
              </a:rPr>
              <a:t>Step 3: Convert the sale proceeds from pounds to dollars.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lang="en-US" altLang="zh-CN" sz="2400" i="1" dirty="0">
                <a:solidFill>
                  <a:srgbClr val="FF158A"/>
                </a:solidFill>
                <a:sym typeface="cajcd fnta1" pitchFamily="18" charset="2"/>
              </a:rPr>
              <a:t>The profit</a:t>
            </a:r>
            <a:r>
              <a:rPr lang="en-US" altLang="zh-CN" sz="2400" b="0" i="1" dirty="0">
                <a:solidFill>
                  <a:srgbClr val="FF158A"/>
                </a:solidFill>
                <a:sym typeface="cajcd fnta1" pitchFamily="18" charset="2"/>
              </a:rPr>
              <a:t>:  </a:t>
            </a:r>
            <a:r>
              <a:rPr lang="en-US" altLang="zh-CN" sz="2000" b="0" dirty="0" smtClean="0">
                <a:solidFill>
                  <a:srgbClr val="FF158A"/>
                </a:solidFill>
                <a:sym typeface="cajcd fnta1" pitchFamily="18" charset="2"/>
              </a:rPr>
              <a:t>($1.75)-$172=$3</a:t>
            </a:r>
            <a:endParaRPr lang="en-US" altLang="zh-CN" sz="2000" b="0" dirty="0">
              <a:solidFill>
                <a:srgbClr val="FF158A"/>
              </a:solidFill>
              <a:sym typeface="cajcd fnta1" pitchFamily="18" charset="2"/>
            </a:endParaRPr>
          </a:p>
        </p:txBody>
      </p:sp>
      <p:sp>
        <p:nvSpPr>
          <p:cNvPr id="404484" name="Rectangle 4"/>
          <p:cNvSpPr>
            <a:spLocks noChangeArrowheads="1"/>
          </p:cNvSpPr>
          <p:nvPr/>
        </p:nvSpPr>
        <p:spPr bwMode="auto">
          <a:xfrm>
            <a:off x="545910" y="1905000"/>
            <a:ext cx="10522424" cy="426085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4485" name="Line 5"/>
          <p:cNvSpPr>
            <a:spLocks noChangeShapeType="1"/>
          </p:cNvSpPr>
          <p:nvPr/>
        </p:nvSpPr>
        <p:spPr bwMode="auto">
          <a:xfrm>
            <a:off x="545910" y="3521122"/>
            <a:ext cx="10522424" cy="1364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4486" name="Line 6"/>
          <p:cNvSpPr>
            <a:spLocks noChangeShapeType="1"/>
          </p:cNvSpPr>
          <p:nvPr/>
        </p:nvSpPr>
        <p:spPr bwMode="auto">
          <a:xfrm flipV="1">
            <a:off x="545909" y="5281684"/>
            <a:ext cx="10522425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4487" name="Line 7"/>
          <p:cNvSpPr>
            <a:spLocks noChangeShapeType="1"/>
          </p:cNvSpPr>
          <p:nvPr/>
        </p:nvSpPr>
        <p:spPr bwMode="auto">
          <a:xfrm>
            <a:off x="545909" y="3930555"/>
            <a:ext cx="10522425" cy="1364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319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8763" y="1811339"/>
            <a:ext cx="11097491" cy="4497387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套利定义</a:t>
            </a:r>
          </a:p>
          <a:p>
            <a:pPr lvl="1">
              <a:spcBef>
                <a:spcPct val="40000"/>
              </a:spcBef>
            </a:pP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指一个能产生无风险盈利的交易策略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;</a:t>
            </a:r>
          </a:p>
          <a:p>
            <a:pPr lvl="1">
              <a:spcBef>
                <a:spcPct val="40000"/>
              </a:spcBef>
            </a:pP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指纯粹的无风险套利。</a:t>
            </a:r>
          </a:p>
          <a:p>
            <a:pPr>
              <a:spcBef>
                <a:spcPct val="4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那什么是套利机会呢？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8084" y="476250"/>
            <a:ext cx="1155911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mtClean="0">
                <a:ea typeface="黑体" panose="02010609060101010101" pitchFamily="49" charset="-122"/>
              </a:rPr>
              <a:t>Introduction to No-Arbitrage Pricing principle</a:t>
            </a:r>
            <a:endParaRPr lang="zh-CN" altLang="en-US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61011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8084" y="476250"/>
            <a:ext cx="11559116" cy="114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>
                <a:ea typeface="黑体" panose="02010609060101010101" pitchFamily="49" charset="-122"/>
              </a:rPr>
              <a:t>Introduction to No-Arbitrage Pricing principle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199" y="1524001"/>
            <a:ext cx="10290629" cy="47847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zh-CN" altLang="en-US" dirty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套利条件</a:t>
            </a:r>
          </a:p>
          <a:p>
            <a:pPr marL="914400" lvl="1" indent="-457200">
              <a:buFont typeface="Wingdings" panose="05000000000000000000" pitchFamily="2" charset="2"/>
              <a:buAutoNum type="arabicPeriod"/>
            </a:pP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存在两个不同的资产组合，它们的未来损益（</a:t>
            </a:r>
            <a:r>
              <a:rPr lang="en-US" altLang="zh-CN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payoff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）相同，但它们的成本却</a:t>
            </a:r>
            <a:r>
              <a:rPr lang="zh-CN" altLang="en-US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不同</a:t>
            </a:r>
            <a:endParaRPr lang="en-US" altLang="zh-CN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95400" lvl="2" indent="-381000"/>
            <a:r>
              <a:rPr lang="zh-CN" altLang="en-US" dirty="0">
                <a:solidFill>
                  <a:srgbClr val="FF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损益：现金</a:t>
            </a:r>
            <a:r>
              <a:rPr lang="zh-CN" altLang="en-US" dirty="0" smtClean="0">
                <a:solidFill>
                  <a:srgbClr val="FF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流</a:t>
            </a:r>
            <a:endParaRPr lang="zh-CN" altLang="en-US" dirty="0">
              <a:solidFill>
                <a:srgbClr val="FF33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95400" lvl="2" indent="-381000"/>
            <a:r>
              <a:rPr lang="zh-CN" altLang="en-US" dirty="0">
                <a:solidFill>
                  <a:srgbClr val="FF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不确定状态下：未来每一种状态对应一种现金流，但不知道未来会是何种</a:t>
            </a:r>
            <a:r>
              <a:rPr lang="zh-CN" altLang="en-US" dirty="0" smtClean="0">
                <a:solidFill>
                  <a:srgbClr val="FF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状态</a:t>
            </a:r>
            <a:endParaRPr lang="zh-CN" altLang="en-US" dirty="0">
              <a:solidFill>
                <a:srgbClr val="FF33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1" indent="-457200">
              <a:buFont typeface="Wingdings" panose="05000000000000000000" pitchFamily="2" charset="2"/>
              <a:buAutoNum type="arabicPeriod"/>
            </a:pP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存在两个相同成本的资产组合，但是第一个组合在所有的可能状态下的损益都不低于第二个组合，而且至少存在一种状态，在此状态下第一个组合的损益要大于第二个组合的</a:t>
            </a:r>
            <a:r>
              <a:rPr lang="zh-CN" altLang="en-US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损益</a:t>
            </a:r>
            <a:endParaRPr lang="zh-CN" altLang="en-US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1" indent="-457200">
              <a:buFont typeface="Wingdings" panose="05000000000000000000" pitchFamily="2" charset="2"/>
              <a:buAutoNum type="arabicPeriod"/>
            </a:pP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一个组合其构建的成本为零，但在所有可能状态下，这个组合的损益都不小于零，而且至少存在一种状态，在此状态下这个组合的损益要大于</a:t>
            </a:r>
            <a:r>
              <a:rPr lang="zh-CN" altLang="en-US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零</a:t>
            </a:r>
            <a:endParaRPr lang="zh-CN" altLang="en-US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5193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8084" y="476250"/>
            <a:ext cx="11544602" cy="114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>
                <a:ea typeface="黑体" panose="02010609060101010101" pitchFamily="49" charset="-122"/>
              </a:rPr>
              <a:t>Introduction to No-Arbitrage Pricing principle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486" y="1524001"/>
            <a:ext cx="10972800" cy="47847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同损益同价格</a:t>
            </a:r>
          </a:p>
          <a:p>
            <a:pPr lvl="1" algn="just">
              <a:lnSpc>
                <a:spcPct val="90000"/>
              </a:lnSpc>
              <a:spcBef>
                <a:spcPct val="40000"/>
              </a:spcBef>
            </a:pP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如果两种证券具有相同的损益，则这两种证券具有相同的价格。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静态组合复制定价：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如果一个资产组合的损益等同于一个证券，那么这个资产组合的价格等于证券的价格。这个资产组合称为证券的“复制组合”（</a:t>
            </a:r>
            <a:r>
              <a:rPr lang="en-US" altLang="zh-CN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replicating portfolio</a:t>
            </a:r>
            <a:r>
              <a:rPr lang="zh-CN" altLang="en-US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构造一个复制组合，如果从起初时刻到期末时刻该复制组合不进行调整，则该组合为静态复制</a:t>
            </a:r>
            <a:r>
              <a:rPr lang="zh-CN" altLang="en-US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组合</a:t>
            </a:r>
            <a:endParaRPr lang="zh-CN" altLang="en-US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06430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8084" y="476250"/>
            <a:ext cx="11443002" cy="1143000"/>
          </a:xfrm>
        </p:spPr>
        <p:txBody>
          <a:bodyPr/>
          <a:lstStyle/>
          <a:p>
            <a:r>
              <a:rPr lang="en-US" altLang="zh-CN" dirty="0" smtClean="0">
                <a:ea typeface="黑体" panose="02010609060101010101" pitchFamily="49" charset="-122"/>
              </a:rPr>
              <a:t>Introduction to No-Arbitrage Pricing principle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ct val="40000"/>
              </a:spcBef>
            </a:pPr>
            <a:r>
              <a:rPr lang="zh-CN" altLang="en-US" dirty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动态组合复制定价：</a:t>
            </a:r>
          </a:p>
          <a:p>
            <a:pPr lvl="1">
              <a:lnSpc>
                <a:spcPct val="120000"/>
              </a:lnSpc>
              <a:spcBef>
                <a:spcPct val="40000"/>
              </a:spcBef>
            </a:pPr>
            <a:r>
              <a:rPr lang="zh-CN" altLang="en-US" dirty="0">
                <a:solidFill>
                  <a:srgbClr val="0000FF"/>
                </a:solidFill>
                <a:latin typeface="+mj-lt"/>
                <a:ea typeface="楷体" panose="02010609060101010101" pitchFamily="49" charset="-122"/>
              </a:rPr>
              <a:t>构造一个复制组合，如果从起初时刻到期末时刻该复制组合不断进行调整，则该组合为动态复制组合</a:t>
            </a:r>
          </a:p>
          <a:p>
            <a:pPr lvl="1">
              <a:lnSpc>
                <a:spcPct val="120000"/>
              </a:lnSpc>
              <a:spcBef>
                <a:spcPct val="40000"/>
              </a:spcBef>
            </a:pPr>
            <a:r>
              <a:rPr lang="zh-CN" altLang="en-US" dirty="0">
                <a:solidFill>
                  <a:srgbClr val="0000FF"/>
                </a:solidFill>
                <a:latin typeface="+mj-lt"/>
                <a:ea typeface="楷体" panose="02010609060101010101" pitchFamily="49" charset="-122"/>
              </a:rPr>
              <a:t>如果一个</a:t>
            </a:r>
            <a:r>
              <a:rPr lang="zh-CN" altLang="en-US" dirty="0">
                <a:solidFill>
                  <a:srgbClr val="FF33CC"/>
                </a:solidFill>
                <a:latin typeface="+mj-lt"/>
                <a:ea typeface="楷体" panose="02010609060101010101" pitchFamily="49" charset="-122"/>
              </a:rPr>
              <a:t>自融资（</a:t>
            </a:r>
            <a:r>
              <a:rPr lang="en-US" altLang="zh-CN" dirty="0">
                <a:solidFill>
                  <a:srgbClr val="FF33CC"/>
                </a:solidFill>
                <a:latin typeface="+mj-lt"/>
                <a:ea typeface="楷体" panose="02010609060101010101" pitchFamily="49" charset="-122"/>
              </a:rPr>
              <a:t>self-financing</a:t>
            </a:r>
            <a:r>
              <a:rPr lang="zh-CN" altLang="en-US" dirty="0">
                <a:solidFill>
                  <a:srgbClr val="FF33CC"/>
                </a:solidFill>
                <a:latin typeface="+mj-lt"/>
                <a:ea typeface="楷体" panose="02010609060101010101" pitchFamily="49" charset="-122"/>
              </a:rPr>
              <a:t>）交易策略</a:t>
            </a:r>
            <a:r>
              <a:rPr lang="zh-CN" altLang="en-US" dirty="0">
                <a:solidFill>
                  <a:srgbClr val="0000FF"/>
                </a:solidFill>
                <a:latin typeface="+mj-lt"/>
                <a:ea typeface="楷体" panose="02010609060101010101" pitchFamily="49" charset="-122"/>
              </a:rPr>
              <a:t>最后具有和一个证券相同的损益，那么这个证券的价格等于自融资交易策略的成本。这称为动态套期保值策略（</a:t>
            </a:r>
            <a:r>
              <a:rPr lang="en-US" altLang="zh-CN" dirty="0">
                <a:solidFill>
                  <a:srgbClr val="0000FF"/>
                </a:solidFill>
                <a:latin typeface="+mj-lt"/>
                <a:ea typeface="楷体" panose="02010609060101010101" pitchFamily="49" charset="-122"/>
              </a:rPr>
              <a:t>dynamic hedging strategy</a:t>
            </a:r>
            <a:r>
              <a:rPr lang="zh-CN" altLang="en-US" dirty="0">
                <a:solidFill>
                  <a:srgbClr val="0000FF"/>
                </a:solidFill>
                <a:latin typeface="+mj-lt"/>
                <a:ea typeface="楷体" panose="02010609060101010101" pitchFamily="49" charset="-122"/>
              </a:rPr>
              <a:t>） </a:t>
            </a: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237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70063" y="476250"/>
            <a:ext cx="8647112" cy="114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3200">
                <a:ea typeface="黑体" panose="02010609060101010101" pitchFamily="49" charset="-122"/>
              </a:rPr>
              <a:t>Introduction to No-Arbitrage Pricing principle</a:t>
            </a:r>
            <a:endParaRPr lang="zh-CN" altLang="en-US" sz="3200">
              <a:ea typeface="黑体" panose="02010609060101010101" pitchFamily="49" charset="-122"/>
            </a:endParaRP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: </a:t>
            </a:r>
          </a:p>
          <a:p>
            <a:pPr marL="522288" lvl="1" indent="-65088" algn="just">
              <a:buNone/>
            </a:pPr>
            <a:r>
              <a:rPr lang="zh-CN" altLang="en-US">
                <a:solidFill>
                  <a:srgbClr val="0000FF"/>
                </a:solidFill>
              </a:rPr>
              <a:t>假设两个零息票债券</a:t>
            </a:r>
            <a:r>
              <a:rPr lang="en-US" altLang="zh-CN">
                <a:solidFill>
                  <a:srgbClr val="0000FF"/>
                </a:solidFill>
              </a:rPr>
              <a:t>A</a:t>
            </a:r>
            <a:r>
              <a:rPr lang="zh-CN" altLang="en-US">
                <a:solidFill>
                  <a:srgbClr val="0000FF"/>
                </a:solidFill>
              </a:rPr>
              <a:t>和</a:t>
            </a:r>
            <a:r>
              <a:rPr lang="en-US" altLang="zh-CN">
                <a:solidFill>
                  <a:srgbClr val="0000FF"/>
                </a:solidFill>
              </a:rPr>
              <a:t>B</a:t>
            </a:r>
            <a:r>
              <a:rPr lang="zh-CN" altLang="en-US">
                <a:solidFill>
                  <a:srgbClr val="0000FF"/>
                </a:solidFill>
              </a:rPr>
              <a:t>，两者都是在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r>
              <a:rPr lang="zh-CN" altLang="en-US">
                <a:solidFill>
                  <a:srgbClr val="0000FF"/>
                </a:solidFill>
              </a:rPr>
              <a:t>年后的同一天支付</a:t>
            </a:r>
            <a:r>
              <a:rPr lang="en-US" altLang="zh-CN">
                <a:solidFill>
                  <a:srgbClr val="0000FF"/>
                </a:solidFill>
              </a:rPr>
              <a:t>100</a:t>
            </a:r>
            <a:r>
              <a:rPr lang="zh-CN" altLang="en-US">
                <a:solidFill>
                  <a:srgbClr val="0000FF"/>
                </a:solidFill>
              </a:rPr>
              <a:t>元的面值。如果</a:t>
            </a:r>
            <a:r>
              <a:rPr lang="en-US" altLang="zh-CN">
                <a:solidFill>
                  <a:srgbClr val="0000FF"/>
                </a:solidFill>
              </a:rPr>
              <a:t>A</a:t>
            </a:r>
            <a:r>
              <a:rPr lang="zh-CN" altLang="en-US">
                <a:solidFill>
                  <a:srgbClr val="0000FF"/>
                </a:solidFill>
              </a:rPr>
              <a:t>的当前价格为</a:t>
            </a:r>
            <a:r>
              <a:rPr lang="en-US" altLang="zh-CN">
                <a:solidFill>
                  <a:srgbClr val="0000FF"/>
                </a:solidFill>
              </a:rPr>
              <a:t>98</a:t>
            </a:r>
            <a:r>
              <a:rPr lang="zh-CN" altLang="en-US">
                <a:solidFill>
                  <a:srgbClr val="0000FF"/>
                </a:solidFill>
              </a:rPr>
              <a:t>元</a:t>
            </a:r>
            <a:r>
              <a:rPr lang="en-US" altLang="zh-CN">
                <a:solidFill>
                  <a:srgbClr val="0000FF"/>
                </a:solidFill>
              </a:rPr>
              <a:t>;</a:t>
            </a:r>
            <a:r>
              <a:rPr lang="zh-CN" altLang="en-US">
                <a:solidFill>
                  <a:srgbClr val="0000FF"/>
                </a:solidFill>
              </a:rPr>
              <a:t>另外，假设不考虑交易成本。</a:t>
            </a:r>
          </a:p>
          <a:p>
            <a:pPr marL="522288" lvl="1" indent="-65088" algn="just">
              <a:buNone/>
            </a:pPr>
            <a:r>
              <a:rPr lang="zh-CN" altLang="en-US">
                <a:solidFill>
                  <a:srgbClr val="CC0099"/>
                </a:solidFill>
              </a:rPr>
              <a:t>问题：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r>
              <a:rPr lang="zh-CN" altLang="en-US">
                <a:solidFill>
                  <a:srgbClr val="0000FF"/>
                </a:solidFill>
              </a:rPr>
              <a:t>）</a:t>
            </a:r>
            <a:r>
              <a:rPr lang="en-US" altLang="zh-CN">
                <a:solidFill>
                  <a:srgbClr val="0000FF"/>
                </a:solidFill>
              </a:rPr>
              <a:t>B</a:t>
            </a:r>
            <a:r>
              <a:rPr lang="zh-CN" altLang="en-US">
                <a:solidFill>
                  <a:srgbClr val="0000FF"/>
                </a:solidFill>
              </a:rPr>
              <a:t>的价格应该为多少呢？</a:t>
            </a:r>
          </a:p>
          <a:p>
            <a:pPr marL="522288" lvl="1" indent="-65088">
              <a:buNone/>
            </a:pPr>
            <a:r>
              <a:rPr lang="zh-CN" altLang="en-US">
                <a:solidFill>
                  <a:srgbClr val="0000FF"/>
                </a:solidFill>
              </a:rPr>
              <a:t>            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zh-CN" altLang="en-US">
                <a:solidFill>
                  <a:srgbClr val="0000FF"/>
                </a:solidFill>
              </a:rPr>
              <a:t>）如果</a:t>
            </a:r>
            <a:r>
              <a:rPr lang="en-US" altLang="zh-CN">
                <a:solidFill>
                  <a:srgbClr val="0000FF"/>
                </a:solidFill>
              </a:rPr>
              <a:t>B</a:t>
            </a:r>
            <a:r>
              <a:rPr lang="zh-CN" altLang="en-US">
                <a:solidFill>
                  <a:srgbClr val="0000FF"/>
                </a:solidFill>
              </a:rPr>
              <a:t>的市场价格只有</a:t>
            </a:r>
            <a:r>
              <a:rPr lang="en-US" altLang="zh-CN">
                <a:solidFill>
                  <a:srgbClr val="0000FF"/>
                </a:solidFill>
              </a:rPr>
              <a:t>97.5</a:t>
            </a:r>
            <a:r>
              <a:rPr lang="zh-CN" altLang="en-US">
                <a:solidFill>
                  <a:srgbClr val="0000FF"/>
                </a:solidFill>
              </a:rPr>
              <a:t>元，问如何套利呢？ </a:t>
            </a:r>
          </a:p>
          <a:p>
            <a:pPr algn="just"/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应用同损益同价格原理：</a:t>
            </a:r>
          </a:p>
          <a:p>
            <a:pPr marL="522288" lvl="1" indent="-65088" algn="just"/>
            <a:r>
              <a:rPr lang="en-US" altLang="zh-CN">
                <a:solidFill>
                  <a:srgbClr val="0000FF"/>
                </a:solidFill>
              </a:rPr>
              <a:t>B</a:t>
            </a:r>
            <a:r>
              <a:rPr lang="zh-CN" altLang="en-US">
                <a:solidFill>
                  <a:srgbClr val="0000FF"/>
                </a:solidFill>
              </a:rPr>
              <a:t>的价格也为</a:t>
            </a:r>
            <a:r>
              <a:rPr lang="en-US" altLang="zh-CN">
                <a:solidFill>
                  <a:srgbClr val="0000FF"/>
                </a:solidFill>
              </a:rPr>
              <a:t>98</a:t>
            </a:r>
            <a:r>
              <a:rPr lang="zh-CN" altLang="en-US">
                <a:solidFill>
                  <a:srgbClr val="0000FF"/>
                </a:solidFill>
              </a:rPr>
              <a:t>元</a:t>
            </a:r>
          </a:p>
          <a:p>
            <a:pPr marL="522288" lvl="1" indent="-65088" algn="just"/>
            <a:r>
              <a:rPr lang="zh-CN" altLang="en-US">
                <a:solidFill>
                  <a:srgbClr val="0000FF"/>
                </a:solidFill>
              </a:rPr>
              <a:t>如果</a:t>
            </a:r>
            <a:r>
              <a:rPr lang="en-US" altLang="zh-CN">
                <a:solidFill>
                  <a:srgbClr val="0000FF"/>
                </a:solidFill>
              </a:rPr>
              <a:t>B</a:t>
            </a:r>
            <a:r>
              <a:rPr lang="zh-CN" altLang="en-US">
                <a:solidFill>
                  <a:srgbClr val="0000FF"/>
                </a:solidFill>
              </a:rPr>
              <a:t>的市场价格只有</a:t>
            </a:r>
            <a:r>
              <a:rPr lang="en-US" altLang="zh-CN">
                <a:solidFill>
                  <a:srgbClr val="0000FF"/>
                </a:solidFill>
              </a:rPr>
              <a:t>97.5</a:t>
            </a:r>
            <a:r>
              <a:rPr lang="zh-CN" altLang="en-US">
                <a:solidFill>
                  <a:srgbClr val="0000FF"/>
                </a:solidFill>
              </a:rPr>
              <a:t>元，卖空</a:t>
            </a:r>
            <a:r>
              <a:rPr lang="en-US" altLang="zh-CN">
                <a:solidFill>
                  <a:srgbClr val="0000FF"/>
                </a:solidFill>
              </a:rPr>
              <a:t>A</a:t>
            </a:r>
            <a:r>
              <a:rPr lang="zh-CN" altLang="en-US">
                <a:solidFill>
                  <a:srgbClr val="0000FF"/>
                </a:solidFill>
              </a:rPr>
              <a:t>，买进</a:t>
            </a:r>
            <a:r>
              <a:rPr lang="en-US" altLang="zh-CN">
                <a:solidFill>
                  <a:srgbClr val="0000FF"/>
                </a:solidFill>
              </a:rPr>
              <a:t>B</a:t>
            </a:r>
          </a:p>
          <a:p>
            <a:pPr>
              <a:buFontTx/>
              <a:buNone/>
            </a:pPr>
            <a:endParaRPr lang="zh-CN" altLang="en-US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658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8343" y="476250"/>
            <a:ext cx="11480799" cy="114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 smtClean="0">
                <a:ea typeface="黑体" panose="02010609060101010101" pitchFamily="49" charset="-122"/>
              </a:rPr>
              <a:t>Introduction to No-Arbitrage Pricing principle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686" y="1524000"/>
            <a:ext cx="11132456" cy="4929188"/>
          </a:xfrm>
        </p:spPr>
        <p:txBody>
          <a:bodyPr/>
          <a:lstStyle/>
          <a:p>
            <a:pPr algn="just">
              <a:tabLst>
                <a:tab pos="990600" algn="l"/>
              </a:tabLst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例：</a:t>
            </a:r>
          </a:p>
          <a:p>
            <a:pPr marL="966788" lvl="1" indent="-509588" algn="just">
              <a:buNone/>
              <a:tabLst>
                <a:tab pos="990600" algn="l"/>
              </a:tabLst>
            </a:pPr>
            <a:r>
              <a:rPr lang="zh-CN" altLang="en-US" dirty="0">
                <a:solidFill>
                  <a:schemeClr val="bg2"/>
                </a:solidFill>
                <a:ea typeface="楷体" panose="02010609060101010101" pitchFamily="49" charset="-122"/>
              </a:rPr>
              <a:t>  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</a:rPr>
              <a:t>假设当前市场的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</a:rPr>
              <a:t>3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</a:rPr>
              <a:t>种面值为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</a:rPr>
              <a:t>100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</a:rPr>
              <a:t>的</a:t>
            </a:r>
            <a:r>
              <a:rPr lang="zh-CN" altLang="en-US" dirty="0">
                <a:solidFill>
                  <a:srgbClr val="CC0099"/>
                </a:solidFill>
                <a:ea typeface="楷体" panose="02010609060101010101" pitchFamily="49" charset="-122"/>
              </a:rPr>
              <a:t>零息票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</a:rPr>
              <a:t>债券价格为：</a:t>
            </a:r>
          </a:p>
          <a:p>
            <a:pPr marL="966788" lvl="1" indent="-509588" algn="just">
              <a:buNone/>
              <a:tabLst>
                <a:tab pos="990600" algn="l"/>
              </a:tabLst>
            </a:pP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</a:rPr>
              <a:t>① 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</a:rPr>
              <a:t>年后到期的零息票债券的价格为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</a:rPr>
              <a:t>98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</a:rPr>
              <a:t>元；</a:t>
            </a:r>
          </a:p>
          <a:p>
            <a:pPr marL="966788" lvl="1" indent="-509588" algn="just">
              <a:buNone/>
              <a:tabLst>
                <a:tab pos="990600" algn="l"/>
              </a:tabLst>
            </a:pP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</a:rPr>
              <a:t>② 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</a:rPr>
              <a:t>2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</a:rPr>
              <a:t>年后到期的零息票债券的价格为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</a:rPr>
              <a:t>96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</a:rPr>
              <a:t>元；</a:t>
            </a:r>
          </a:p>
          <a:p>
            <a:pPr marL="966788" lvl="1" indent="-509588" algn="just">
              <a:buNone/>
              <a:tabLst>
                <a:tab pos="990600" algn="l"/>
              </a:tabLst>
            </a:pP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</a:rPr>
              <a:t>③ 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</a:rPr>
              <a:t>3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</a:rPr>
              <a:t>年后到期的零息票债券的价格为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</a:rPr>
              <a:t>93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</a:rPr>
              <a:t>元；</a:t>
            </a:r>
          </a:p>
          <a:p>
            <a:pPr marL="966788" lvl="1" indent="-509588" algn="just">
              <a:buNone/>
              <a:tabLst>
                <a:tab pos="990600" algn="l"/>
              </a:tabLst>
            </a:pP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</a:rPr>
              <a:t>另外，假设不考虑交易成本。</a:t>
            </a:r>
          </a:p>
          <a:p>
            <a:pPr algn="just">
              <a:tabLst>
                <a:tab pos="990600" algn="l"/>
              </a:tabLst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问题：</a:t>
            </a:r>
          </a:p>
          <a:p>
            <a:pPr marL="966788" lvl="1" indent="-509588" algn="just">
              <a:buNone/>
              <a:tabLst>
                <a:tab pos="990600" algn="l"/>
              </a:tabLst>
            </a:pP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</a:rPr>
              <a:t>）如果息票率为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</a:rPr>
              <a:t>10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</a:rPr>
              <a:t>％，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</a:rPr>
              <a:t>年支付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</a:rPr>
              <a:t>次利息的三年后到期的面值为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</a:rPr>
              <a:t>100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</a:rPr>
              <a:t>的债券价格为多少呢？</a:t>
            </a:r>
          </a:p>
          <a:p>
            <a:pPr marL="966788" lvl="1" indent="-509588" algn="just">
              <a:buNone/>
              <a:tabLst>
                <a:tab pos="990600" algn="l"/>
              </a:tabLst>
            </a:pP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</a:rPr>
              <a:t>2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</a:rPr>
              <a:t>）如果息票率为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</a:rPr>
              <a:t>10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</a:rPr>
              <a:t>％，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</a:rPr>
              <a:t>年支付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</a:rPr>
              <a:t>次利息的三年后到期的债券价格为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</a:rPr>
              <a:t>120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</a:rPr>
              <a:t>元，如何套利呢？</a:t>
            </a:r>
          </a:p>
        </p:txBody>
      </p:sp>
    </p:spTree>
    <p:extLst>
      <p:ext uri="{BB962C8B-B14F-4D97-AF65-F5344CB8AC3E}">
        <p14:creationId xmlns:p14="http://schemas.microsoft.com/office/powerpoint/2010/main" val="14276644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6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6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36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8084" y="476250"/>
            <a:ext cx="10363200" cy="1143000"/>
          </a:xfrm>
        </p:spPr>
        <p:txBody>
          <a:bodyPr/>
          <a:lstStyle/>
          <a:p>
            <a:r>
              <a:rPr lang="en-US" altLang="zh-CN">
                <a:solidFill>
                  <a:srgbClr val="CC0000"/>
                </a:solidFill>
              </a:rPr>
              <a:t>Content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lvl="0" indent="-533400">
              <a:buFontTx/>
              <a:buAutoNum type="arabicPeriod"/>
            </a:pPr>
            <a:r>
              <a:rPr lang="en-US" altLang="zh-CN" dirty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The Background of Derivatives</a:t>
            </a:r>
            <a:endParaRPr lang="zh-CN" altLang="en-US" dirty="0">
              <a:solidFill>
                <a:srgbClr val="CC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/>
            </a:endParaRPr>
          </a:p>
          <a:p>
            <a:pPr marL="533400" lvl="0" indent="-533400">
              <a:buFontTx/>
              <a:buAutoNum type="arabicPeriod"/>
            </a:pPr>
            <a:r>
              <a:rPr lang="en-US" altLang="zh-CN" dirty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The Principle of No-Arbitrage Pricing</a:t>
            </a:r>
            <a:endParaRPr lang="zh-CN" altLang="en-US" dirty="0">
              <a:solidFill>
                <a:srgbClr val="FF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/>
            </a:endParaRPr>
          </a:p>
          <a:p>
            <a:pPr marL="533400" lvl="0" indent="-533400">
              <a:buFontTx/>
              <a:buAutoNum type="arabicPeriod"/>
            </a:pPr>
            <a:r>
              <a:rPr lang="en-US" altLang="zh-CN" dirty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The Mathematic Foundation of Asset Pricing Model</a:t>
            </a:r>
            <a:endParaRPr lang="zh-CN" altLang="en-US" dirty="0">
              <a:solidFill>
                <a:srgbClr val="CC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/>
            </a:endParaRPr>
          </a:p>
          <a:p>
            <a:pPr marL="533400" lvl="0" indent="-533400">
              <a:buFontTx/>
              <a:buAutoNum type="arabicPeriod"/>
            </a:pPr>
            <a:r>
              <a:rPr lang="en-US" altLang="zh-CN" dirty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The Continuous-Time Pricing Model</a:t>
            </a:r>
            <a:endParaRPr lang="zh-CN" altLang="en-US" dirty="0">
              <a:solidFill>
                <a:srgbClr val="CC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/>
            </a:endParaRPr>
          </a:p>
          <a:p>
            <a:pPr marL="533400" lvl="0" indent="-533400">
              <a:buFontTx/>
              <a:buAutoNum type="arabicPeriod"/>
            </a:pPr>
            <a:r>
              <a:rPr lang="en-US" altLang="zh-CN" dirty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Derivatives Design and Application</a:t>
            </a:r>
            <a:endParaRPr lang="zh-CN" altLang="en-US" dirty="0">
              <a:solidFill>
                <a:srgbClr val="CC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/>
            </a:endParaRPr>
          </a:p>
          <a:p>
            <a:pPr marL="533400" lvl="0" indent="-533400">
              <a:buFontTx/>
              <a:buAutoNum type="arabicPeriod"/>
            </a:pPr>
            <a:r>
              <a:rPr lang="en-US" altLang="zh-CN" dirty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Risk Management</a:t>
            </a:r>
          </a:p>
          <a:p>
            <a:pPr marL="533400" lvl="0" indent="-533400">
              <a:buFontTx/>
              <a:buAutoNum type="arabicPeriod"/>
            </a:pPr>
            <a:r>
              <a:rPr lang="en-US" altLang="zh-CN" dirty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Cases in Financial Engineering</a:t>
            </a:r>
          </a:p>
        </p:txBody>
      </p:sp>
    </p:spTree>
    <p:extLst>
      <p:ext uri="{BB962C8B-B14F-4D97-AF65-F5344CB8AC3E}">
        <p14:creationId xmlns:p14="http://schemas.microsoft.com/office/powerpoint/2010/main" val="76371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35429" y="476250"/>
            <a:ext cx="11408228" cy="114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>
                <a:ea typeface="黑体" panose="02010609060101010101" pitchFamily="49" charset="-122"/>
              </a:rPr>
              <a:t>Introduction to No-Arbitrage Pricing principle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未来损益图：</a:t>
            </a:r>
          </a:p>
        </p:txBody>
      </p:sp>
      <p:grpSp>
        <p:nvGrpSpPr>
          <p:cNvPr id="438276" name="Group 4"/>
          <p:cNvGrpSpPr>
            <a:grpSpLocks/>
          </p:cNvGrpSpPr>
          <p:nvPr/>
        </p:nvGrpSpPr>
        <p:grpSpPr bwMode="auto">
          <a:xfrm>
            <a:off x="3359151" y="3200401"/>
            <a:ext cx="4968875" cy="1014413"/>
            <a:chOff x="1156" y="2016"/>
            <a:chExt cx="3130" cy="639"/>
          </a:xfrm>
        </p:grpSpPr>
        <p:sp>
          <p:nvSpPr>
            <p:cNvPr id="438277" name="Line 5"/>
            <p:cNvSpPr>
              <a:spLocks noChangeAspect="1" noChangeShapeType="1"/>
            </p:cNvSpPr>
            <p:nvPr/>
          </p:nvSpPr>
          <p:spPr bwMode="auto">
            <a:xfrm>
              <a:off x="1156" y="2332"/>
              <a:ext cx="2697" cy="1"/>
            </a:xfrm>
            <a:prstGeom prst="line">
              <a:avLst/>
            </a:prstGeom>
            <a:noFill/>
            <a:ln w="28575">
              <a:solidFill>
                <a:srgbClr val="00FF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438278" name="Text Box 6"/>
            <p:cNvSpPr txBox="1">
              <a:spLocks noChangeAspect="1" noChangeArrowheads="1"/>
            </p:cNvSpPr>
            <p:nvPr/>
          </p:nvSpPr>
          <p:spPr bwMode="auto">
            <a:xfrm>
              <a:off x="1857" y="2459"/>
              <a:ext cx="451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CC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lang="zh-CN" altLang="en-US" sz="2000" b="1">
                  <a:solidFill>
                    <a:srgbClr val="CC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年末</a:t>
              </a:r>
            </a:p>
          </p:txBody>
        </p:sp>
        <p:sp>
          <p:nvSpPr>
            <p:cNvPr id="438279" name="Line 7"/>
            <p:cNvSpPr>
              <a:spLocks noChangeAspect="1" noChangeShapeType="1"/>
            </p:cNvSpPr>
            <p:nvPr/>
          </p:nvSpPr>
          <p:spPr bwMode="auto">
            <a:xfrm flipH="1">
              <a:off x="1161" y="2220"/>
              <a:ext cx="2" cy="1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438280" name="Line 8"/>
            <p:cNvSpPr>
              <a:spLocks noChangeAspect="1" noChangeShapeType="1"/>
            </p:cNvSpPr>
            <p:nvPr/>
          </p:nvSpPr>
          <p:spPr bwMode="auto">
            <a:xfrm flipH="1">
              <a:off x="2112" y="2229"/>
              <a:ext cx="3" cy="1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438281" name="Line 9"/>
            <p:cNvSpPr>
              <a:spLocks noChangeAspect="1" noChangeShapeType="1"/>
            </p:cNvSpPr>
            <p:nvPr/>
          </p:nvSpPr>
          <p:spPr bwMode="auto">
            <a:xfrm flipH="1">
              <a:off x="3005" y="2229"/>
              <a:ext cx="2" cy="1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438282" name="Line 10"/>
            <p:cNvSpPr>
              <a:spLocks noChangeAspect="1" noChangeShapeType="1"/>
            </p:cNvSpPr>
            <p:nvPr/>
          </p:nvSpPr>
          <p:spPr bwMode="auto">
            <a:xfrm flipH="1">
              <a:off x="3852" y="2229"/>
              <a:ext cx="2" cy="1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438283" name="Text Box 11"/>
            <p:cNvSpPr txBox="1">
              <a:spLocks noChangeAspect="1" noChangeArrowheads="1"/>
            </p:cNvSpPr>
            <p:nvPr/>
          </p:nvSpPr>
          <p:spPr bwMode="auto">
            <a:xfrm>
              <a:off x="2876" y="2468"/>
              <a:ext cx="54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CC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lang="zh-CN" altLang="en-US" sz="2000" b="1">
                  <a:solidFill>
                    <a:srgbClr val="CC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年末</a:t>
              </a:r>
            </a:p>
          </p:txBody>
        </p:sp>
        <p:sp>
          <p:nvSpPr>
            <p:cNvPr id="438284" name="Text Box 12"/>
            <p:cNvSpPr txBox="1">
              <a:spLocks noChangeAspect="1" noChangeArrowheads="1"/>
            </p:cNvSpPr>
            <p:nvPr/>
          </p:nvSpPr>
          <p:spPr bwMode="auto">
            <a:xfrm>
              <a:off x="3709" y="2468"/>
              <a:ext cx="577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CC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  <a:r>
                <a:rPr lang="zh-CN" altLang="en-US" sz="2000" b="1">
                  <a:solidFill>
                    <a:srgbClr val="CC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年末</a:t>
              </a:r>
            </a:p>
          </p:txBody>
        </p:sp>
        <p:sp>
          <p:nvSpPr>
            <p:cNvPr id="438285" name="Text Box 13"/>
            <p:cNvSpPr txBox="1">
              <a:spLocks noChangeAspect="1" noChangeArrowheads="1"/>
            </p:cNvSpPr>
            <p:nvPr/>
          </p:nvSpPr>
          <p:spPr bwMode="auto">
            <a:xfrm>
              <a:off x="2001" y="2025"/>
              <a:ext cx="257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CC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10</a:t>
              </a:r>
            </a:p>
          </p:txBody>
        </p:sp>
        <p:sp>
          <p:nvSpPr>
            <p:cNvPr id="438286" name="Text Box 14"/>
            <p:cNvSpPr txBox="1">
              <a:spLocks noChangeAspect="1" noChangeArrowheads="1"/>
            </p:cNvSpPr>
            <p:nvPr/>
          </p:nvSpPr>
          <p:spPr bwMode="auto">
            <a:xfrm>
              <a:off x="2874" y="2016"/>
              <a:ext cx="257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CC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10</a:t>
              </a:r>
            </a:p>
          </p:txBody>
        </p:sp>
        <p:sp>
          <p:nvSpPr>
            <p:cNvPr id="438287" name="Text Box 15"/>
            <p:cNvSpPr txBox="1">
              <a:spLocks noChangeAspect="1" noChangeArrowheads="1"/>
            </p:cNvSpPr>
            <p:nvPr/>
          </p:nvSpPr>
          <p:spPr bwMode="auto">
            <a:xfrm>
              <a:off x="3718" y="2016"/>
              <a:ext cx="257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CC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42378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20914" y="476250"/>
            <a:ext cx="11451772" cy="114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>
                <a:ea typeface="黑体" panose="02010609060101010101" pitchFamily="49" charset="-122"/>
              </a:rPr>
              <a:t>Introduction to No-Arbitrage Pricing principle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1543" y="1641929"/>
            <a:ext cx="10972800" cy="463391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静态组合复制策略</a:t>
            </a:r>
          </a:p>
          <a:p>
            <a:pPr marL="1233488" lvl="1" indent="-776288" algn="just">
              <a:lnSpc>
                <a:spcPct val="120000"/>
              </a:lnSpc>
              <a:buNone/>
            </a:pP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）购买</a:t>
            </a:r>
            <a:r>
              <a:rPr lang="en-US" altLang="zh-CN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0.1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张的</a:t>
            </a:r>
            <a:r>
              <a:rPr lang="en-US" altLang="zh-CN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年后到期的零息票债券，其损益刚好为</a:t>
            </a:r>
            <a:r>
              <a:rPr lang="en-US" altLang="zh-CN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100×0.1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lang="en-US" altLang="zh-CN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元；</a:t>
            </a:r>
          </a:p>
          <a:p>
            <a:pPr marL="1233488" lvl="1" indent="-776288" algn="just">
              <a:lnSpc>
                <a:spcPct val="120000"/>
              </a:lnSpc>
              <a:buNone/>
            </a:pP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）购买</a:t>
            </a:r>
            <a:r>
              <a:rPr lang="en-US" altLang="zh-CN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0.1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张的</a:t>
            </a:r>
            <a:r>
              <a:rPr lang="en-US" altLang="zh-CN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年后到期的零息票债券，其损益刚好为</a:t>
            </a:r>
            <a:r>
              <a:rPr lang="en-US" altLang="zh-CN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100×0.1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lang="en-US" altLang="zh-CN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元；</a:t>
            </a:r>
          </a:p>
          <a:p>
            <a:pPr marL="1233488" lvl="1" indent="-776288" algn="just">
              <a:lnSpc>
                <a:spcPct val="120000"/>
              </a:lnSpc>
              <a:buNone/>
            </a:pP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）购买</a:t>
            </a:r>
            <a:r>
              <a:rPr lang="en-US" altLang="zh-CN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1.1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张的</a:t>
            </a:r>
            <a:r>
              <a:rPr lang="en-US" altLang="zh-CN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年后到期的零息票债券，其损益刚好为</a:t>
            </a:r>
            <a:r>
              <a:rPr lang="en-US" altLang="zh-CN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100×1.1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lang="en-US" altLang="zh-CN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110</a:t>
            </a:r>
            <a:r>
              <a:rPr lang="zh-CN" altLang="en-US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元</a:t>
            </a:r>
            <a:endParaRPr lang="zh-CN" altLang="en-US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4568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78971" y="476250"/>
            <a:ext cx="11451771" cy="114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>
                <a:ea typeface="黑体" panose="02010609060101010101" pitchFamily="49" charset="-122"/>
              </a:rPr>
              <a:t>Introduction to No-Arbitrage Pricing principle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根据无套利定价原理的推论</a:t>
            </a:r>
          </a:p>
          <a:p>
            <a:pPr lvl="1" algn="ctr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0.1×98</a:t>
            </a:r>
            <a:r>
              <a:rPr lang="zh-CN" altLang="en-US" dirty="0">
                <a:solidFill>
                  <a:srgbClr val="0000FF"/>
                </a:solidFill>
              </a:rPr>
              <a:t>＋</a:t>
            </a:r>
            <a:r>
              <a:rPr lang="en-US" altLang="zh-CN" dirty="0">
                <a:solidFill>
                  <a:srgbClr val="0000FF"/>
                </a:solidFill>
              </a:rPr>
              <a:t>0.1×96</a:t>
            </a:r>
            <a:r>
              <a:rPr lang="zh-CN" altLang="en-US" dirty="0">
                <a:solidFill>
                  <a:srgbClr val="0000FF"/>
                </a:solidFill>
              </a:rPr>
              <a:t>＋</a:t>
            </a:r>
            <a:r>
              <a:rPr lang="en-US" altLang="zh-CN" dirty="0">
                <a:solidFill>
                  <a:srgbClr val="0000FF"/>
                </a:solidFill>
              </a:rPr>
              <a:t>1.1×93</a:t>
            </a:r>
            <a:r>
              <a:rPr lang="zh-CN" altLang="en-US" dirty="0">
                <a:solidFill>
                  <a:srgbClr val="0000FF"/>
                </a:solidFill>
              </a:rPr>
              <a:t>＝</a:t>
            </a:r>
            <a:r>
              <a:rPr lang="en-US" altLang="zh-CN" dirty="0">
                <a:solidFill>
                  <a:srgbClr val="0000FF"/>
                </a:solidFill>
              </a:rPr>
              <a:t>121.7</a:t>
            </a:r>
          </a:p>
          <a:p>
            <a:pPr>
              <a:spcBef>
                <a:spcPct val="3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问题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2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的答案：</a:t>
            </a:r>
          </a:p>
          <a:p>
            <a:pPr lvl="1" algn="just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</a:rPr>
              <a:t>市场价格为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</a:rPr>
              <a:t>120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</a:rPr>
              <a:t>元，低估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</a:rPr>
              <a:t>B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</a:rPr>
              <a:t>，则买进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</a:rPr>
              <a:t>B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</a:rPr>
              <a:t>，卖出静态组合</a:t>
            </a:r>
          </a:p>
          <a:p>
            <a:pPr marL="1439863" lvl="2" indent="-525463" algn="just">
              <a:spcBef>
                <a:spcPct val="3000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ea typeface="楷体" panose="02010609060101010101" pitchFamily="49" charset="-122"/>
              </a:rPr>
              <a:t>）买进</a:t>
            </a:r>
            <a:r>
              <a:rPr lang="en-US" altLang="zh-CN" sz="2400" dirty="0">
                <a:solidFill>
                  <a:srgbClr val="0000FF"/>
                </a:solidFill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ea typeface="楷体" panose="02010609060101010101" pitchFamily="49" charset="-122"/>
              </a:rPr>
              <a:t>张息票率为</a:t>
            </a:r>
            <a:r>
              <a:rPr lang="en-US" altLang="zh-CN" sz="2400" dirty="0">
                <a:solidFill>
                  <a:srgbClr val="0000FF"/>
                </a:solidFill>
                <a:ea typeface="楷体" panose="02010609060101010101" pitchFamily="49" charset="-122"/>
              </a:rPr>
              <a:t>10</a:t>
            </a:r>
            <a:r>
              <a:rPr lang="zh-CN" altLang="en-US" sz="2400" dirty="0">
                <a:solidFill>
                  <a:srgbClr val="0000FF"/>
                </a:solidFill>
                <a:ea typeface="楷体" panose="02010609060101010101" pitchFamily="49" charset="-122"/>
              </a:rPr>
              <a:t>％，</a:t>
            </a:r>
            <a:r>
              <a:rPr lang="en-US" altLang="zh-CN" sz="2400" dirty="0">
                <a:solidFill>
                  <a:srgbClr val="0000FF"/>
                </a:solidFill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ea typeface="楷体" panose="02010609060101010101" pitchFamily="49" charset="-122"/>
              </a:rPr>
              <a:t>年支付</a:t>
            </a:r>
            <a:r>
              <a:rPr lang="en-US" altLang="zh-CN" sz="2400" dirty="0">
                <a:solidFill>
                  <a:srgbClr val="0000FF"/>
                </a:solidFill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ea typeface="楷体" panose="02010609060101010101" pitchFamily="49" charset="-122"/>
              </a:rPr>
              <a:t>次利息的三年后到期的债券；</a:t>
            </a:r>
          </a:p>
          <a:p>
            <a:pPr marL="1439863" lvl="2" indent="-525463" algn="just">
              <a:spcBef>
                <a:spcPct val="3000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ea typeface="楷体" panose="02010609060101010101" pitchFamily="49" charset="-122"/>
              </a:rPr>
              <a:t>）卖空</a:t>
            </a:r>
            <a:r>
              <a:rPr lang="en-US" altLang="zh-CN" sz="2400" dirty="0">
                <a:solidFill>
                  <a:srgbClr val="0000FF"/>
                </a:solidFill>
                <a:ea typeface="楷体" panose="02010609060101010101" pitchFamily="49" charset="-122"/>
              </a:rPr>
              <a:t>0.1</a:t>
            </a:r>
            <a:r>
              <a:rPr lang="zh-CN" altLang="en-US" sz="2400" dirty="0">
                <a:solidFill>
                  <a:srgbClr val="0000FF"/>
                </a:solidFill>
                <a:ea typeface="楷体" panose="02010609060101010101" pitchFamily="49" charset="-122"/>
              </a:rPr>
              <a:t>张的</a:t>
            </a:r>
            <a:r>
              <a:rPr lang="en-US" altLang="zh-CN" sz="2400" dirty="0">
                <a:solidFill>
                  <a:srgbClr val="0000FF"/>
                </a:solidFill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ea typeface="楷体" panose="02010609060101010101" pitchFamily="49" charset="-122"/>
              </a:rPr>
              <a:t>年后到期的零息票债券；</a:t>
            </a:r>
          </a:p>
          <a:p>
            <a:pPr marL="1439863" lvl="2" indent="-525463" algn="just">
              <a:spcBef>
                <a:spcPct val="3000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  <a:ea typeface="楷体" panose="02010609060101010101" pitchFamily="49" charset="-122"/>
              </a:rPr>
              <a:t>3</a:t>
            </a:r>
            <a:r>
              <a:rPr lang="zh-CN" altLang="en-US" sz="2400" dirty="0">
                <a:solidFill>
                  <a:srgbClr val="0000FF"/>
                </a:solidFill>
                <a:ea typeface="楷体" panose="02010609060101010101" pitchFamily="49" charset="-122"/>
              </a:rPr>
              <a:t>）卖空</a:t>
            </a:r>
            <a:r>
              <a:rPr lang="en-US" altLang="zh-CN" sz="2400" dirty="0">
                <a:solidFill>
                  <a:srgbClr val="0000FF"/>
                </a:solidFill>
                <a:ea typeface="楷体" panose="02010609060101010101" pitchFamily="49" charset="-122"/>
              </a:rPr>
              <a:t>0.1</a:t>
            </a:r>
            <a:r>
              <a:rPr lang="zh-CN" altLang="en-US" sz="2400" dirty="0">
                <a:solidFill>
                  <a:srgbClr val="0000FF"/>
                </a:solidFill>
                <a:ea typeface="楷体" panose="02010609060101010101" pitchFamily="49" charset="-122"/>
              </a:rPr>
              <a:t>张的</a:t>
            </a:r>
            <a:r>
              <a:rPr lang="en-US" altLang="zh-CN" sz="2400" dirty="0">
                <a:solidFill>
                  <a:srgbClr val="0000FF"/>
                </a:solidFill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ea typeface="楷体" panose="02010609060101010101" pitchFamily="49" charset="-122"/>
              </a:rPr>
              <a:t>年后到期的零息票债券；</a:t>
            </a:r>
          </a:p>
          <a:p>
            <a:pPr marL="1439863" lvl="2" indent="-525463" algn="just">
              <a:spcBef>
                <a:spcPct val="3000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solidFill>
                  <a:srgbClr val="0000FF"/>
                </a:solidFill>
                <a:ea typeface="楷体" panose="02010609060101010101" pitchFamily="49" charset="-122"/>
              </a:rPr>
              <a:t>）卖空</a:t>
            </a:r>
            <a:r>
              <a:rPr lang="en-US" altLang="zh-CN" sz="2400" dirty="0">
                <a:solidFill>
                  <a:srgbClr val="0000FF"/>
                </a:solidFill>
                <a:ea typeface="楷体" panose="02010609060101010101" pitchFamily="49" charset="-122"/>
              </a:rPr>
              <a:t>1.1</a:t>
            </a:r>
            <a:r>
              <a:rPr lang="zh-CN" altLang="en-US" sz="2400" dirty="0">
                <a:solidFill>
                  <a:srgbClr val="0000FF"/>
                </a:solidFill>
                <a:ea typeface="楷体" panose="02010609060101010101" pitchFamily="49" charset="-122"/>
              </a:rPr>
              <a:t>张的</a:t>
            </a:r>
            <a:r>
              <a:rPr lang="en-US" altLang="zh-CN" sz="2400" dirty="0">
                <a:solidFill>
                  <a:srgbClr val="0000FF"/>
                </a:solidFill>
                <a:ea typeface="楷体" panose="02010609060101010101" pitchFamily="49" charset="-122"/>
              </a:rPr>
              <a:t>3</a:t>
            </a:r>
            <a:r>
              <a:rPr lang="zh-CN" altLang="en-US" sz="2400" dirty="0">
                <a:solidFill>
                  <a:srgbClr val="0000FF"/>
                </a:solidFill>
                <a:ea typeface="楷体" panose="02010609060101010101" pitchFamily="49" charset="-122"/>
              </a:rPr>
              <a:t>年后到期的零息票</a:t>
            </a:r>
            <a:r>
              <a:rPr lang="zh-CN" altLang="en-US" sz="2400" dirty="0" smtClean="0">
                <a:solidFill>
                  <a:srgbClr val="0000FF"/>
                </a:solidFill>
                <a:ea typeface="楷体" panose="02010609060101010101" pitchFamily="49" charset="-122"/>
              </a:rPr>
              <a:t>债券</a:t>
            </a:r>
            <a:r>
              <a:rPr lang="en-US" altLang="zh-CN" sz="2400" dirty="0" smtClean="0">
                <a:solidFill>
                  <a:srgbClr val="0000FF"/>
                </a:solidFill>
                <a:ea typeface="楷体" panose="02010609060101010101" pitchFamily="49" charset="-122"/>
              </a:rPr>
              <a:t> </a:t>
            </a:r>
            <a:endParaRPr lang="en-US" altLang="zh-CN" sz="2400" dirty="0">
              <a:solidFill>
                <a:srgbClr val="0000FF"/>
              </a:solidFill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02076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2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2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2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2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2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2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2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2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1886" y="476250"/>
            <a:ext cx="11466285" cy="114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>
                <a:ea typeface="黑体" panose="02010609060101010101" pitchFamily="49" charset="-122"/>
              </a:rPr>
              <a:t>Introduction to No-Arbitrage Pricing principle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0571" y="1628776"/>
            <a:ext cx="11088915" cy="4633913"/>
          </a:xfrm>
        </p:spPr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</a:p>
          <a:p>
            <a:pPr marL="449263" lvl="1" indent="538163" algn="just">
              <a:buNone/>
            </a:pPr>
            <a:r>
              <a:rPr lang="zh-CN" altLang="en-US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假设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从现在开始</a:t>
            </a:r>
            <a:r>
              <a:rPr lang="en-US" altLang="zh-CN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年后到期的零息票债券的价格为</a:t>
            </a:r>
            <a:r>
              <a:rPr lang="en-US" altLang="zh-CN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98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元，从</a:t>
            </a:r>
            <a:r>
              <a:rPr lang="en-US" altLang="zh-CN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年后开始，在</a:t>
            </a:r>
            <a:r>
              <a:rPr lang="en-US" altLang="zh-CN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年后到期的零息票债券的价格也为</a:t>
            </a:r>
            <a:r>
              <a:rPr lang="en-US" altLang="zh-CN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98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元（</a:t>
            </a:r>
            <a:r>
              <a:rPr lang="en-US" altLang="zh-CN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年后的价格）。另外，假设不考虑交易成本，这些债券面值均为</a:t>
            </a:r>
            <a:r>
              <a:rPr lang="en-US" altLang="zh-CN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元。</a:t>
            </a:r>
          </a:p>
          <a:p>
            <a:pPr marL="1144588" lvl="1" indent="-687388" algn="just">
              <a:buNone/>
            </a:pPr>
            <a:r>
              <a:rPr lang="zh-CN" altLang="en-US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问题：</a:t>
            </a:r>
          </a:p>
          <a:p>
            <a:pPr marL="1144588" lvl="1" indent="-687388" algn="just">
              <a:buNone/>
            </a:pPr>
            <a:r>
              <a:rPr lang="en-US" altLang="zh-CN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）从现在开始</a:t>
            </a:r>
            <a:r>
              <a:rPr lang="en-US" altLang="zh-CN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年后到期的零息票债券价格为多少？</a:t>
            </a:r>
          </a:p>
          <a:p>
            <a:pPr marL="1144588" lvl="1" indent="-687388">
              <a:buNone/>
            </a:pP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）如果现在开始</a:t>
            </a:r>
            <a:r>
              <a:rPr lang="en-US" altLang="zh-CN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年后到期的零息票债券价格为</a:t>
            </a:r>
            <a:r>
              <a:rPr lang="en-US" altLang="zh-CN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99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元，如何套利？ </a:t>
            </a:r>
          </a:p>
        </p:txBody>
      </p:sp>
    </p:spTree>
    <p:extLst>
      <p:ext uri="{BB962C8B-B14F-4D97-AF65-F5344CB8AC3E}">
        <p14:creationId xmlns:p14="http://schemas.microsoft.com/office/powerpoint/2010/main" val="24291463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5770" y="476250"/>
            <a:ext cx="11422743" cy="114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>
                <a:ea typeface="黑体" panose="02010609060101010101" pitchFamily="49" charset="-122"/>
              </a:rPr>
              <a:t>Introduction to No-Arbitrage Pricing principle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446467" name="Text Box 3"/>
          <p:cNvSpPr txBox="1">
            <a:spLocks noChangeAspect="1" noChangeArrowheads="1"/>
          </p:cNvSpPr>
          <p:nvPr/>
        </p:nvSpPr>
        <p:spPr bwMode="auto">
          <a:xfrm>
            <a:off x="3581400" y="1524001"/>
            <a:ext cx="33528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(1) </a:t>
            </a:r>
            <a:r>
              <a:rPr lang="zh-CN" altLang="en-US" sz="16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从现在开始</a:t>
            </a:r>
            <a:r>
              <a:rPr lang="en-US" altLang="zh-CN" sz="16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16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年后到期的债券</a:t>
            </a:r>
            <a:r>
              <a:rPr lang="en-US" altLang="zh-CN" sz="16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1600" baseline="-250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0×1</a:t>
            </a:r>
            <a:endParaRPr lang="en-US" altLang="zh-CN" sz="1600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46468" name="Line 4"/>
          <p:cNvSpPr>
            <a:spLocks noChangeAspect="1" noChangeShapeType="1"/>
          </p:cNvSpPr>
          <p:nvPr/>
        </p:nvSpPr>
        <p:spPr bwMode="auto">
          <a:xfrm>
            <a:off x="4248151" y="2316163"/>
            <a:ext cx="1304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446469" name="Line 5"/>
          <p:cNvSpPr>
            <a:spLocks noChangeAspect="1" noChangeShapeType="1"/>
          </p:cNvSpPr>
          <p:nvPr/>
        </p:nvSpPr>
        <p:spPr bwMode="auto">
          <a:xfrm flipH="1">
            <a:off x="4244976" y="2170114"/>
            <a:ext cx="3175" cy="136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446470" name="Line 6"/>
          <p:cNvSpPr>
            <a:spLocks noChangeAspect="1" noChangeShapeType="1"/>
          </p:cNvSpPr>
          <p:nvPr/>
        </p:nvSpPr>
        <p:spPr bwMode="auto">
          <a:xfrm flipH="1">
            <a:off x="5535614" y="2182814"/>
            <a:ext cx="1587" cy="134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446471" name="Text Box 7"/>
          <p:cNvSpPr txBox="1">
            <a:spLocks noChangeAspect="1" noChangeArrowheads="1"/>
          </p:cNvSpPr>
          <p:nvPr/>
        </p:nvSpPr>
        <p:spPr bwMode="auto">
          <a:xfrm>
            <a:off x="5375276" y="2506663"/>
            <a:ext cx="860425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第</a:t>
            </a:r>
            <a:r>
              <a:rPr lang="en-US" altLang="zh-CN" sz="16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16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年末</a:t>
            </a:r>
          </a:p>
        </p:txBody>
      </p:sp>
      <p:sp>
        <p:nvSpPr>
          <p:cNvPr id="446472" name="Text Box 8"/>
          <p:cNvSpPr txBox="1">
            <a:spLocks noChangeAspect="1" noChangeArrowheads="1"/>
          </p:cNvSpPr>
          <p:nvPr/>
        </p:nvSpPr>
        <p:spPr bwMode="auto">
          <a:xfrm>
            <a:off x="5383214" y="1906588"/>
            <a:ext cx="85248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支付</a:t>
            </a:r>
            <a:r>
              <a:rPr lang="en-US" altLang="zh-CN" sz="16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:100</a:t>
            </a:r>
          </a:p>
        </p:txBody>
      </p:sp>
      <p:sp>
        <p:nvSpPr>
          <p:cNvPr id="446473" name="Line 9"/>
          <p:cNvSpPr>
            <a:spLocks noChangeAspect="1" noChangeShapeType="1"/>
          </p:cNvSpPr>
          <p:nvPr/>
        </p:nvSpPr>
        <p:spPr bwMode="auto">
          <a:xfrm>
            <a:off x="5545139" y="2314575"/>
            <a:ext cx="130492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446474" name="Line 10"/>
          <p:cNvSpPr>
            <a:spLocks noChangeAspect="1" noChangeShapeType="1"/>
          </p:cNvSpPr>
          <p:nvPr/>
        </p:nvSpPr>
        <p:spPr bwMode="auto">
          <a:xfrm flipH="1">
            <a:off x="6859589" y="2195514"/>
            <a:ext cx="3175" cy="134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446475" name="Text Box 11"/>
          <p:cNvSpPr txBox="1">
            <a:spLocks noChangeAspect="1" noChangeArrowheads="1"/>
          </p:cNvSpPr>
          <p:nvPr/>
        </p:nvSpPr>
        <p:spPr bwMode="auto">
          <a:xfrm>
            <a:off x="3886201" y="2516189"/>
            <a:ext cx="855663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价格</a:t>
            </a:r>
            <a:r>
              <a:rPr lang="en-US" altLang="zh-CN" sz="16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:98</a:t>
            </a:r>
          </a:p>
        </p:txBody>
      </p:sp>
      <p:sp>
        <p:nvSpPr>
          <p:cNvPr id="446476" name="Text Box 12"/>
          <p:cNvSpPr txBox="1">
            <a:spLocks noChangeAspect="1" noChangeArrowheads="1"/>
          </p:cNvSpPr>
          <p:nvPr/>
        </p:nvSpPr>
        <p:spPr bwMode="auto">
          <a:xfrm>
            <a:off x="3581400" y="3217863"/>
            <a:ext cx="335280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(2) 1</a:t>
            </a:r>
            <a:r>
              <a:rPr lang="zh-CN" altLang="en-US" sz="16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年后开始</a:t>
            </a:r>
            <a:r>
              <a:rPr lang="en-US" altLang="zh-CN" sz="16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16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年后到期的债券</a:t>
            </a:r>
            <a:r>
              <a:rPr lang="en-US" altLang="zh-CN" sz="16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1600" baseline="-250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1×2</a:t>
            </a:r>
            <a:endParaRPr lang="en-US" altLang="zh-CN" sz="1600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46477" name="Line 13"/>
          <p:cNvSpPr>
            <a:spLocks noChangeAspect="1" noChangeShapeType="1"/>
          </p:cNvSpPr>
          <p:nvPr/>
        </p:nvSpPr>
        <p:spPr bwMode="auto">
          <a:xfrm>
            <a:off x="4248151" y="4010025"/>
            <a:ext cx="130492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446478" name="Line 14"/>
          <p:cNvSpPr>
            <a:spLocks noChangeAspect="1" noChangeShapeType="1"/>
          </p:cNvSpPr>
          <p:nvPr/>
        </p:nvSpPr>
        <p:spPr bwMode="auto">
          <a:xfrm flipH="1">
            <a:off x="4244976" y="3863976"/>
            <a:ext cx="3175" cy="136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446479" name="Line 15"/>
          <p:cNvSpPr>
            <a:spLocks noChangeAspect="1" noChangeShapeType="1"/>
          </p:cNvSpPr>
          <p:nvPr/>
        </p:nvSpPr>
        <p:spPr bwMode="auto">
          <a:xfrm flipH="1">
            <a:off x="5535614" y="3876675"/>
            <a:ext cx="1587" cy="134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446480" name="Text Box 16"/>
          <p:cNvSpPr txBox="1">
            <a:spLocks noChangeAspect="1" noChangeArrowheads="1"/>
          </p:cNvSpPr>
          <p:nvPr/>
        </p:nvSpPr>
        <p:spPr bwMode="auto">
          <a:xfrm>
            <a:off x="6535739" y="4198938"/>
            <a:ext cx="8604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第</a:t>
            </a:r>
            <a:r>
              <a:rPr lang="en-US" altLang="zh-CN" sz="16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16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年末</a:t>
            </a:r>
          </a:p>
        </p:txBody>
      </p:sp>
      <p:sp>
        <p:nvSpPr>
          <p:cNvPr id="446481" name="Text Box 17"/>
          <p:cNvSpPr txBox="1">
            <a:spLocks noChangeAspect="1" noChangeArrowheads="1"/>
          </p:cNvSpPr>
          <p:nvPr/>
        </p:nvSpPr>
        <p:spPr bwMode="auto">
          <a:xfrm>
            <a:off x="6400800" y="3600450"/>
            <a:ext cx="8509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支付</a:t>
            </a:r>
            <a:r>
              <a:rPr lang="en-US" altLang="zh-CN" sz="16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:100</a:t>
            </a:r>
          </a:p>
        </p:txBody>
      </p:sp>
      <p:sp>
        <p:nvSpPr>
          <p:cNvPr id="446482" name="Line 18"/>
          <p:cNvSpPr>
            <a:spLocks noChangeAspect="1" noChangeShapeType="1"/>
          </p:cNvSpPr>
          <p:nvPr/>
        </p:nvSpPr>
        <p:spPr bwMode="auto">
          <a:xfrm>
            <a:off x="5545139" y="4010025"/>
            <a:ext cx="1304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446483" name="Line 19"/>
          <p:cNvSpPr>
            <a:spLocks noChangeAspect="1" noChangeShapeType="1"/>
          </p:cNvSpPr>
          <p:nvPr/>
        </p:nvSpPr>
        <p:spPr bwMode="auto">
          <a:xfrm flipH="1">
            <a:off x="6859589" y="3887789"/>
            <a:ext cx="3175" cy="136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446484" name="Text Box 20"/>
          <p:cNvSpPr txBox="1">
            <a:spLocks noChangeAspect="1" noChangeArrowheads="1"/>
          </p:cNvSpPr>
          <p:nvPr/>
        </p:nvSpPr>
        <p:spPr bwMode="auto">
          <a:xfrm>
            <a:off x="4953001" y="4210051"/>
            <a:ext cx="9509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价格</a:t>
            </a:r>
            <a:r>
              <a:rPr lang="en-US" altLang="zh-CN" sz="16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:98</a:t>
            </a:r>
          </a:p>
        </p:txBody>
      </p:sp>
      <p:sp>
        <p:nvSpPr>
          <p:cNvPr id="446485" name="Text Box 21"/>
          <p:cNvSpPr txBox="1">
            <a:spLocks noChangeAspect="1" noChangeArrowheads="1"/>
          </p:cNvSpPr>
          <p:nvPr/>
        </p:nvSpPr>
        <p:spPr bwMode="auto">
          <a:xfrm>
            <a:off x="3581400" y="4781550"/>
            <a:ext cx="36576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(3) </a:t>
            </a:r>
            <a:r>
              <a:rPr lang="zh-CN" altLang="en-US" sz="16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从现在开始</a:t>
            </a:r>
            <a:r>
              <a:rPr lang="en-US" altLang="zh-CN" sz="16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16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年后到期的债券</a:t>
            </a:r>
            <a:r>
              <a:rPr lang="en-US" altLang="zh-CN" sz="16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1600" baseline="-250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0×2</a:t>
            </a:r>
            <a:endParaRPr lang="en-US" altLang="zh-CN" sz="1600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46486" name="Line 22"/>
          <p:cNvSpPr>
            <a:spLocks noChangeAspect="1" noChangeShapeType="1"/>
          </p:cNvSpPr>
          <p:nvPr/>
        </p:nvSpPr>
        <p:spPr bwMode="auto">
          <a:xfrm>
            <a:off x="4248151" y="5573713"/>
            <a:ext cx="1304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446487" name="Line 23"/>
          <p:cNvSpPr>
            <a:spLocks noChangeAspect="1" noChangeShapeType="1"/>
          </p:cNvSpPr>
          <p:nvPr/>
        </p:nvSpPr>
        <p:spPr bwMode="auto">
          <a:xfrm flipH="1">
            <a:off x="4244976" y="5427664"/>
            <a:ext cx="3175" cy="134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446488" name="Line 24"/>
          <p:cNvSpPr>
            <a:spLocks noChangeAspect="1" noChangeShapeType="1"/>
          </p:cNvSpPr>
          <p:nvPr/>
        </p:nvSpPr>
        <p:spPr bwMode="auto">
          <a:xfrm flipH="1">
            <a:off x="5535614" y="5440364"/>
            <a:ext cx="1587" cy="134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446489" name="Text Box 25"/>
          <p:cNvSpPr txBox="1">
            <a:spLocks noChangeAspect="1" noChangeArrowheads="1"/>
          </p:cNvSpPr>
          <p:nvPr/>
        </p:nvSpPr>
        <p:spPr bwMode="auto">
          <a:xfrm>
            <a:off x="6535739" y="5762625"/>
            <a:ext cx="8604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第</a:t>
            </a:r>
            <a:r>
              <a:rPr lang="en-US" altLang="zh-CN" sz="16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16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年末</a:t>
            </a:r>
          </a:p>
        </p:txBody>
      </p:sp>
      <p:sp>
        <p:nvSpPr>
          <p:cNvPr id="446490" name="Text Box 26"/>
          <p:cNvSpPr txBox="1">
            <a:spLocks noChangeAspect="1" noChangeArrowheads="1"/>
          </p:cNvSpPr>
          <p:nvPr/>
        </p:nvSpPr>
        <p:spPr bwMode="auto">
          <a:xfrm>
            <a:off x="6400800" y="5164138"/>
            <a:ext cx="8509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支付</a:t>
            </a:r>
            <a:r>
              <a:rPr lang="en-US" altLang="zh-CN" sz="16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:100</a:t>
            </a:r>
          </a:p>
        </p:txBody>
      </p:sp>
      <p:sp>
        <p:nvSpPr>
          <p:cNvPr id="446491" name="Line 27"/>
          <p:cNvSpPr>
            <a:spLocks noChangeAspect="1" noChangeShapeType="1"/>
          </p:cNvSpPr>
          <p:nvPr/>
        </p:nvSpPr>
        <p:spPr bwMode="auto">
          <a:xfrm>
            <a:off x="5545139" y="5573713"/>
            <a:ext cx="1304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446492" name="Line 28"/>
          <p:cNvSpPr>
            <a:spLocks noChangeAspect="1" noChangeShapeType="1"/>
          </p:cNvSpPr>
          <p:nvPr/>
        </p:nvSpPr>
        <p:spPr bwMode="auto">
          <a:xfrm flipH="1">
            <a:off x="6859589" y="5451476"/>
            <a:ext cx="3175" cy="136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446493" name="Text Box 29"/>
          <p:cNvSpPr txBox="1">
            <a:spLocks noChangeAspect="1" noChangeArrowheads="1"/>
          </p:cNvSpPr>
          <p:nvPr/>
        </p:nvSpPr>
        <p:spPr bwMode="auto">
          <a:xfrm>
            <a:off x="3744913" y="5773738"/>
            <a:ext cx="9969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价格</a:t>
            </a:r>
            <a:r>
              <a:rPr lang="en-US" altLang="zh-CN" sz="16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zh-CN" altLang="en-US" sz="16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4119972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8083" y="476250"/>
            <a:ext cx="11501059" cy="114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>
                <a:ea typeface="黑体" panose="02010609060101010101" pitchFamily="49" charset="-122"/>
              </a:rPr>
              <a:t>Introduction to No-Arbitrage Pricing principle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3143" y="1524000"/>
            <a:ext cx="10014857" cy="4419600"/>
          </a:xfrm>
        </p:spPr>
        <p:txBody>
          <a:bodyPr/>
          <a:lstStyle/>
          <a:p>
            <a:pPr marL="533400" indent="-533400">
              <a:spcBef>
                <a:spcPct val="3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动态组合复制策略：</a:t>
            </a:r>
          </a:p>
          <a:p>
            <a:pPr marL="914400" lvl="1" indent="-457200" algn="just">
              <a:spcBef>
                <a:spcPct val="30000"/>
              </a:spcBef>
              <a:buFontTx/>
              <a:buAutoNum type="arabicPeriod"/>
            </a:pP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</a:rPr>
              <a:t>先在当前购买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</a:rPr>
              <a:t>0.98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</a:rPr>
              <a:t>份的债券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</a:rPr>
              <a:t>Z</a:t>
            </a:r>
            <a:r>
              <a:rPr lang="en-US" altLang="zh-CN" baseline="-30000" dirty="0">
                <a:solidFill>
                  <a:srgbClr val="0000FF"/>
                </a:solidFill>
                <a:ea typeface="楷体" panose="02010609060101010101" pitchFamily="49" charset="-122"/>
              </a:rPr>
              <a:t>0×1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</a:rPr>
              <a:t>；</a:t>
            </a:r>
          </a:p>
          <a:p>
            <a:pPr marL="914400" lvl="1" indent="-457200" algn="just">
              <a:spcBef>
                <a:spcPct val="30000"/>
              </a:spcBef>
              <a:buFontTx/>
              <a:buAutoNum type="arabicPeriod"/>
            </a:pP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</a:rPr>
              <a:t>在第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</a:rPr>
              <a:t>年末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</a:rPr>
              <a:t>0.98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</a:rPr>
              <a:t>份债券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</a:rPr>
              <a:t>Z</a:t>
            </a:r>
            <a:r>
              <a:rPr lang="en-US" altLang="zh-CN" baseline="-30000" dirty="0">
                <a:solidFill>
                  <a:srgbClr val="0000FF"/>
                </a:solidFill>
                <a:ea typeface="楷体" panose="02010609060101010101" pitchFamily="49" charset="-122"/>
              </a:rPr>
              <a:t>0×1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</a:rPr>
              <a:t>到期，获得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</a:rPr>
              <a:t>0.98×100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</a:rPr>
              <a:t>＝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</a:rPr>
              <a:t>98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</a:rPr>
              <a:t>元；</a:t>
            </a:r>
          </a:p>
          <a:p>
            <a:pPr marL="914400" lvl="1" indent="-457200" algn="just">
              <a:spcBef>
                <a:spcPct val="30000"/>
              </a:spcBef>
              <a:buFontTx/>
              <a:buAutoNum type="arabicPeriod"/>
            </a:pP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</a:rPr>
              <a:t>在第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</a:rPr>
              <a:t>年末再用获得的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</a:rPr>
              <a:t>98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</a:rPr>
              <a:t>元去购买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</a:rPr>
              <a:t>份债券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</a:rPr>
              <a:t>Z</a:t>
            </a:r>
            <a:r>
              <a:rPr lang="en-US" altLang="zh-CN" baseline="-30000" dirty="0" smtClean="0">
                <a:solidFill>
                  <a:srgbClr val="0000FF"/>
                </a:solidFill>
                <a:ea typeface="楷体" panose="02010609060101010101" pitchFamily="49" charset="-122"/>
              </a:rPr>
              <a:t>1×2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9129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8083" y="476250"/>
            <a:ext cx="11486545" cy="114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>
                <a:ea typeface="黑体" panose="02010609060101010101" pitchFamily="49" charset="-122"/>
              </a:rPr>
              <a:t>Introduction to No-Arbitrage Pricing principle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60639" y="1708150"/>
            <a:ext cx="6931025" cy="719138"/>
          </a:xfrm>
        </p:spPr>
        <p:txBody>
          <a:bodyPr/>
          <a:lstStyle/>
          <a:p>
            <a:pPr algn="ctr">
              <a:buFontTx/>
              <a:buNone/>
            </a:pPr>
            <a:r>
              <a:rPr lang="zh-CN" altLang="en-US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自融资策略的现金流表 </a:t>
            </a:r>
          </a:p>
        </p:txBody>
      </p:sp>
      <p:sp>
        <p:nvSpPr>
          <p:cNvPr id="450567" name="Rectangle 7"/>
          <p:cNvSpPr>
            <a:spLocks noChangeArrowheads="1"/>
          </p:cNvSpPr>
          <p:nvPr/>
        </p:nvSpPr>
        <p:spPr bwMode="auto">
          <a:xfrm>
            <a:off x="2195513" y="2535238"/>
            <a:ext cx="2620962" cy="1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交易策略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50568" name="Rectangle 8"/>
          <p:cNvSpPr>
            <a:spLocks noChangeArrowheads="1"/>
          </p:cNvSpPr>
          <p:nvPr/>
        </p:nvSpPr>
        <p:spPr bwMode="auto">
          <a:xfrm>
            <a:off x="2060575" y="2535238"/>
            <a:ext cx="2890838" cy="1270000"/>
          </a:xfrm>
          <a:prstGeom prst="rect">
            <a:avLst/>
          </a:prstGeom>
          <a:noFill/>
          <a:ln w="7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450570" name="Rectangle 10"/>
          <p:cNvSpPr>
            <a:spLocks noChangeArrowheads="1"/>
          </p:cNvSpPr>
          <p:nvPr/>
        </p:nvSpPr>
        <p:spPr bwMode="auto">
          <a:xfrm>
            <a:off x="5086350" y="2535238"/>
            <a:ext cx="489743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现金流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50571" name="Rectangle 11"/>
          <p:cNvSpPr>
            <a:spLocks noChangeArrowheads="1"/>
          </p:cNvSpPr>
          <p:nvPr/>
        </p:nvSpPr>
        <p:spPr bwMode="auto">
          <a:xfrm>
            <a:off x="4951413" y="2535238"/>
            <a:ext cx="5167312" cy="635000"/>
          </a:xfrm>
          <a:prstGeom prst="rect">
            <a:avLst/>
          </a:prstGeom>
          <a:noFill/>
          <a:ln w="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450573" name="Rectangle 13"/>
          <p:cNvSpPr>
            <a:spLocks noChangeArrowheads="1"/>
          </p:cNvSpPr>
          <p:nvPr/>
        </p:nvSpPr>
        <p:spPr bwMode="auto">
          <a:xfrm>
            <a:off x="5086350" y="3170238"/>
            <a:ext cx="183038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当前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50574" name="Rectangle 14"/>
          <p:cNvSpPr>
            <a:spLocks noChangeArrowheads="1"/>
          </p:cNvSpPr>
          <p:nvPr/>
        </p:nvSpPr>
        <p:spPr bwMode="auto">
          <a:xfrm>
            <a:off x="4951413" y="3170238"/>
            <a:ext cx="2100262" cy="635000"/>
          </a:xfrm>
          <a:prstGeom prst="rect">
            <a:avLst/>
          </a:prstGeom>
          <a:noFill/>
          <a:ln w="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450576" name="Rectangle 16"/>
          <p:cNvSpPr>
            <a:spLocks noChangeArrowheads="1"/>
          </p:cNvSpPr>
          <p:nvPr/>
        </p:nvSpPr>
        <p:spPr bwMode="auto">
          <a:xfrm>
            <a:off x="7186613" y="3170238"/>
            <a:ext cx="1408112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年末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50577" name="Rectangle 17"/>
          <p:cNvSpPr>
            <a:spLocks noChangeArrowheads="1"/>
          </p:cNvSpPr>
          <p:nvPr/>
        </p:nvSpPr>
        <p:spPr bwMode="auto">
          <a:xfrm>
            <a:off x="7051675" y="3170238"/>
            <a:ext cx="1677988" cy="635000"/>
          </a:xfrm>
          <a:prstGeom prst="rect">
            <a:avLst/>
          </a:prstGeom>
          <a:noFill/>
          <a:ln w="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450579" name="Rectangle 19"/>
          <p:cNvSpPr>
            <a:spLocks noChangeArrowheads="1"/>
          </p:cNvSpPr>
          <p:nvPr/>
        </p:nvSpPr>
        <p:spPr bwMode="auto">
          <a:xfrm>
            <a:off x="8864600" y="3170238"/>
            <a:ext cx="111918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年末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50580" name="Rectangle 20"/>
          <p:cNvSpPr>
            <a:spLocks noChangeArrowheads="1"/>
          </p:cNvSpPr>
          <p:nvPr/>
        </p:nvSpPr>
        <p:spPr bwMode="auto">
          <a:xfrm>
            <a:off x="8729663" y="3170238"/>
            <a:ext cx="1389062" cy="635000"/>
          </a:xfrm>
          <a:prstGeom prst="rect">
            <a:avLst/>
          </a:prstGeom>
          <a:noFill/>
          <a:ln w="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450582" name="Rectangle 22"/>
          <p:cNvSpPr>
            <a:spLocks noChangeArrowheads="1"/>
          </p:cNvSpPr>
          <p:nvPr/>
        </p:nvSpPr>
        <p:spPr bwMode="auto">
          <a:xfrm>
            <a:off x="2195513" y="3805239"/>
            <a:ext cx="2620962" cy="782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(1)</a:t>
            </a: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购买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0.98</a:t>
            </a: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份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000" b="1" baseline="-30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0×1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50583" name="Rectangle 23"/>
          <p:cNvSpPr>
            <a:spLocks noChangeArrowheads="1"/>
          </p:cNvSpPr>
          <p:nvPr/>
        </p:nvSpPr>
        <p:spPr bwMode="auto">
          <a:xfrm>
            <a:off x="2060575" y="3805239"/>
            <a:ext cx="2890838" cy="782637"/>
          </a:xfrm>
          <a:prstGeom prst="rect">
            <a:avLst/>
          </a:prstGeom>
          <a:noFill/>
          <a:ln w="0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450585" name="Rectangle 25"/>
          <p:cNvSpPr>
            <a:spLocks noChangeArrowheads="1"/>
          </p:cNvSpPr>
          <p:nvPr/>
        </p:nvSpPr>
        <p:spPr bwMode="auto">
          <a:xfrm>
            <a:off x="5086351" y="3805239"/>
            <a:ext cx="1946275" cy="782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 anchor="ctr"/>
          <a:lstStyle>
            <a:lvl1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US" altLang="zh-CN" sz="20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-98×0.98=-96.04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50586" name="Rectangle 26"/>
          <p:cNvSpPr>
            <a:spLocks noChangeArrowheads="1"/>
          </p:cNvSpPr>
          <p:nvPr/>
        </p:nvSpPr>
        <p:spPr bwMode="auto">
          <a:xfrm>
            <a:off x="4951413" y="3805239"/>
            <a:ext cx="2100262" cy="782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450588" name="Rectangle 28"/>
          <p:cNvSpPr>
            <a:spLocks noChangeArrowheads="1"/>
          </p:cNvSpPr>
          <p:nvPr/>
        </p:nvSpPr>
        <p:spPr bwMode="auto">
          <a:xfrm>
            <a:off x="7186614" y="3805239"/>
            <a:ext cx="1501775" cy="782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>
            <a:lvl1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US" altLang="zh-CN" sz="20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0.98×100=98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50589" name="Rectangle 29"/>
          <p:cNvSpPr>
            <a:spLocks noChangeArrowheads="1"/>
          </p:cNvSpPr>
          <p:nvPr/>
        </p:nvSpPr>
        <p:spPr bwMode="auto">
          <a:xfrm>
            <a:off x="7051675" y="3805239"/>
            <a:ext cx="1677988" cy="782637"/>
          </a:xfrm>
          <a:prstGeom prst="rect">
            <a:avLst/>
          </a:prstGeom>
          <a:noFill/>
          <a:ln w="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450591" name="Rectangle 31"/>
          <p:cNvSpPr>
            <a:spLocks noChangeArrowheads="1"/>
          </p:cNvSpPr>
          <p:nvPr/>
        </p:nvSpPr>
        <p:spPr bwMode="auto">
          <a:xfrm>
            <a:off x="8864600" y="3805239"/>
            <a:ext cx="1119188" cy="782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 </a:t>
            </a:r>
            <a:endParaRPr lang="zh-CN" altLang="en-US" sz="20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50592" name="Rectangle 32"/>
          <p:cNvSpPr>
            <a:spLocks noChangeArrowheads="1"/>
          </p:cNvSpPr>
          <p:nvPr/>
        </p:nvSpPr>
        <p:spPr bwMode="auto">
          <a:xfrm>
            <a:off x="8729663" y="3805239"/>
            <a:ext cx="1389062" cy="782637"/>
          </a:xfrm>
          <a:prstGeom prst="rect">
            <a:avLst/>
          </a:prstGeom>
          <a:noFill/>
          <a:ln w="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FF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450594" name="Rectangle 34"/>
          <p:cNvSpPr>
            <a:spLocks noChangeArrowheads="1"/>
          </p:cNvSpPr>
          <p:nvPr/>
        </p:nvSpPr>
        <p:spPr bwMode="auto">
          <a:xfrm>
            <a:off x="2195513" y="4587876"/>
            <a:ext cx="2620962" cy="79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US" altLang="zh-CN" sz="20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(2)</a:t>
            </a: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在第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年末购买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份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000" b="1" baseline="-30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1×2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50595" name="Rectangle 35"/>
          <p:cNvSpPr>
            <a:spLocks noChangeArrowheads="1"/>
          </p:cNvSpPr>
          <p:nvPr/>
        </p:nvSpPr>
        <p:spPr bwMode="auto">
          <a:xfrm>
            <a:off x="2060575" y="4587876"/>
            <a:ext cx="2890838" cy="798513"/>
          </a:xfrm>
          <a:prstGeom prst="rect">
            <a:avLst/>
          </a:prstGeom>
          <a:noFill/>
          <a:ln w="0" algn="ctr">
            <a:solidFill>
              <a:srgbClr val="99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450597" name="Rectangle 37"/>
          <p:cNvSpPr>
            <a:spLocks noChangeArrowheads="1"/>
          </p:cNvSpPr>
          <p:nvPr/>
        </p:nvSpPr>
        <p:spPr bwMode="auto">
          <a:xfrm>
            <a:off x="5086350" y="4587876"/>
            <a:ext cx="1830388" cy="79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 </a:t>
            </a:r>
            <a:endParaRPr lang="zh-CN" altLang="en-US" sz="20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50598" name="Rectangle 38"/>
          <p:cNvSpPr>
            <a:spLocks noChangeArrowheads="1"/>
          </p:cNvSpPr>
          <p:nvPr/>
        </p:nvSpPr>
        <p:spPr bwMode="auto">
          <a:xfrm>
            <a:off x="4951413" y="4587876"/>
            <a:ext cx="2100262" cy="798513"/>
          </a:xfrm>
          <a:prstGeom prst="rect">
            <a:avLst/>
          </a:prstGeom>
          <a:noFill/>
          <a:ln w="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450600" name="Rectangle 40"/>
          <p:cNvSpPr>
            <a:spLocks noChangeArrowheads="1"/>
          </p:cNvSpPr>
          <p:nvPr/>
        </p:nvSpPr>
        <p:spPr bwMode="auto">
          <a:xfrm>
            <a:off x="7186613" y="4587876"/>
            <a:ext cx="1408112" cy="79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US" altLang="zh-CN" sz="20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-98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50601" name="Rectangle 41"/>
          <p:cNvSpPr>
            <a:spLocks noChangeArrowheads="1"/>
          </p:cNvSpPr>
          <p:nvPr/>
        </p:nvSpPr>
        <p:spPr bwMode="auto">
          <a:xfrm>
            <a:off x="7051675" y="4587876"/>
            <a:ext cx="1677988" cy="79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450603" name="Rectangle 43"/>
          <p:cNvSpPr>
            <a:spLocks noChangeArrowheads="1"/>
          </p:cNvSpPr>
          <p:nvPr/>
        </p:nvSpPr>
        <p:spPr bwMode="auto">
          <a:xfrm>
            <a:off x="8864600" y="4587876"/>
            <a:ext cx="1119188" cy="79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100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50604" name="Rectangle 44"/>
          <p:cNvSpPr>
            <a:spLocks noChangeArrowheads="1"/>
          </p:cNvSpPr>
          <p:nvPr/>
        </p:nvSpPr>
        <p:spPr bwMode="auto">
          <a:xfrm>
            <a:off x="8729663" y="4587876"/>
            <a:ext cx="1389062" cy="798513"/>
          </a:xfrm>
          <a:prstGeom prst="rect">
            <a:avLst/>
          </a:prstGeom>
          <a:noFill/>
          <a:ln w="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450606" name="Rectangle 46"/>
          <p:cNvSpPr>
            <a:spLocks noChangeArrowheads="1"/>
          </p:cNvSpPr>
          <p:nvPr/>
        </p:nvSpPr>
        <p:spPr bwMode="auto">
          <a:xfrm>
            <a:off x="2195513" y="5386388"/>
            <a:ext cx="2620962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合计：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50607" name="Rectangle 47"/>
          <p:cNvSpPr>
            <a:spLocks noChangeArrowheads="1"/>
          </p:cNvSpPr>
          <p:nvPr/>
        </p:nvSpPr>
        <p:spPr bwMode="auto">
          <a:xfrm>
            <a:off x="2060575" y="5386388"/>
            <a:ext cx="2890838" cy="635000"/>
          </a:xfrm>
          <a:prstGeom prst="rect">
            <a:avLst/>
          </a:prstGeom>
          <a:noFill/>
          <a:ln w="0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450609" name="Rectangle 49"/>
          <p:cNvSpPr>
            <a:spLocks noChangeArrowheads="1"/>
          </p:cNvSpPr>
          <p:nvPr/>
        </p:nvSpPr>
        <p:spPr bwMode="auto">
          <a:xfrm>
            <a:off x="5086350" y="5386388"/>
            <a:ext cx="183038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US" altLang="zh-CN" sz="20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-96.04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50610" name="Rectangle 50"/>
          <p:cNvSpPr>
            <a:spLocks noChangeArrowheads="1"/>
          </p:cNvSpPr>
          <p:nvPr/>
        </p:nvSpPr>
        <p:spPr bwMode="auto">
          <a:xfrm>
            <a:off x="4951413" y="5386388"/>
            <a:ext cx="2100262" cy="635000"/>
          </a:xfrm>
          <a:prstGeom prst="rect">
            <a:avLst/>
          </a:prstGeom>
          <a:noFill/>
          <a:ln w="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450612" name="Rectangle 52"/>
          <p:cNvSpPr>
            <a:spLocks noChangeArrowheads="1"/>
          </p:cNvSpPr>
          <p:nvPr/>
        </p:nvSpPr>
        <p:spPr bwMode="auto">
          <a:xfrm>
            <a:off x="7186613" y="5386388"/>
            <a:ext cx="1408112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50613" name="Rectangle 53"/>
          <p:cNvSpPr>
            <a:spLocks noChangeArrowheads="1"/>
          </p:cNvSpPr>
          <p:nvPr/>
        </p:nvSpPr>
        <p:spPr bwMode="auto">
          <a:xfrm>
            <a:off x="7051675" y="5386388"/>
            <a:ext cx="1677988" cy="635000"/>
          </a:xfrm>
          <a:prstGeom prst="rect">
            <a:avLst/>
          </a:prstGeom>
          <a:noFill/>
          <a:ln w="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450615" name="Rectangle 55"/>
          <p:cNvSpPr>
            <a:spLocks noChangeArrowheads="1"/>
          </p:cNvSpPr>
          <p:nvPr/>
        </p:nvSpPr>
        <p:spPr bwMode="auto">
          <a:xfrm>
            <a:off x="8864600" y="5386388"/>
            <a:ext cx="111918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065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100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50616" name="Rectangle 56"/>
          <p:cNvSpPr>
            <a:spLocks noChangeArrowheads="1"/>
          </p:cNvSpPr>
          <p:nvPr/>
        </p:nvSpPr>
        <p:spPr bwMode="auto">
          <a:xfrm>
            <a:off x="8729663" y="5386388"/>
            <a:ext cx="1389062" cy="635000"/>
          </a:xfrm>
          <a:prstGeom prst="rect">
            <a:avLst/>
          </a:prstGeom>
          <a:noFill/>
          <a:ln w="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0997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8083" y="476250"/>
            <a:ext cx="11384945" cy="114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>
                <a:ea typeface="黑体" panose="02010609060101010101" pitchFamily="49" charset="-122"/>
              </a:rPr>
              <a:t>Introduction to No-Arbitrage Pricing principle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28775"/>
            <a:ext cx="10653486" cy="4633913"/>
          </a:xfrm>
        </p:spPr>
        <p:txBody>
          <a:bodyPr/>
          <a:lstStyle/>
          <a:p>
            <a:pPr algn="just">
              <a:lnSpc>
                <a:spcPct val="120000"/>
              </a:lnSpc>
              <a:spcBef>
                <a:spcPct val="30000"/>
              </a:spcBef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自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融资交易策略的损益：</a:t>
            </a:r>
          </a:p>
          <a:p>
            <a:pPr lvl="1" algn="just">
              <a:lnSpc>
                <a:spcPct val="120000"/>
              </a:lnSpc>
              <a:spcBef>
                <a:spcPct val="30000"/>
              </a:spcBef>
            </a:pP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</a:rPr>
              <a:t>就是在第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</a:rPr>
              <a:t>2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</a:rPr>
              <a:t>年末获得本金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</a:rPr>
              <a:t>100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</a:rPr>
              <a:t>元，这等同于一个现在开始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</a:rPr>
              <a:t>2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</a:rPr>
              <a:t>年后到期的零息票债券的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</a:rPr>
              <a:t>损益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</a:endParaRPr>
          </a:p>
          <a:p>
            <a:pPr algn="just">
              <a:lnSpc>
                <a:spcPct val="120000"/>
              </a:lnSpc>
              <a:spcBef>
                <a:spcPct val="30000"/>
              </a:spcBef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自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融资交易策略的成本为：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</a:rPr>
              <a:t>       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</a:rPr>
              <a:t>98×0.98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</a:rPr>
              <a:t>＝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</a:rPr>
              <a:t>96.04 </a:t>
            </a:r>
          </a:p>
        </p:txBody>
      </p:sp>
    </p:spTree>
    <p:extLst>
      <p:ext uri="{BB962C8B-B14F-4D97-AF65-F5344CB8AC3E}">
        <p14:creationId xmlns:p14="http://schemas.microsoft.com/office/powerpoint/2010/main" val="3400813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8084" y="476250"/>
            <a:ext cx="11457516" cy="114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>
                <a:ea typeface="黑体" panose="02010609060101010101" pitchFamily="49" charset="-122"/>
              </a:rPr>
              <a:t>Introduction to No-Arbitrage Pricing principle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943" y="1628776"/>
            <a:ext cx="10537371" cy="4633913"/>
          </a:xfrm>
        </p:spPr>
        <p:txBody>
          <a:bodyPr/>
          <a:lstStyle/>
          <a:p>
            <a:pPr marL="457200" indent="-457200">
              <a:lnSpc>
                <a:spcPct val="12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如果市价为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99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元，如何套利？</a:t>
            </a:r>
          </a:p>
          <a:p>
            <a:pPr marL="838200" lvl="1" indent="-381000"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构造的套利策略如下：</a:t>
            </a:r>
          </a:p>
          <a:p>
            <a:pPr marL="1257300" lvl="2" indent="-342900" algn="just">
              <a:lnSpc>
                <a:spcPct val="120000"/>
              </a:lnSpc>
              <a:buFontTx/>
              <a:buAutoNum type="arabicPeriod"/>
            </a:pPr>
            <a:r>
              <a:rPr lang="zh-CN" altLang="en-US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卖空</a:t>
            </a:r>
            <a:r>
              <a:rPr lang="en-US" altLang="zh-CN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份</a:t>
            </a:r>
            <a:r>
              <a:rPr lang="en-US" altLang="zh-CN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Z</a:t>
            </a:r>
            <a:r>
              <a:rPr lang="en-US" altLang="zh-CN" baseline="-30000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0×2</a:t>
            </a:r>
            <a:r>
              <a:rPr lang="zh-CN" altLang="en-US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债券，获得</a:t>
            </a:r>
            <a:r>
              <a:rPr lang="en-US" altLang="zh-CN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99</a:t>
            </a:r>
            <a:r>
              <a:rPr lang="zh-CN" altLang="en-US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元，所承担的义务是在</a:t>
            </a:r>
            <a:r>
              <a:rPr lang="en-US" altLang="zh-CN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年后支付</a:t>
            </a:r>
            <a:r>
              <a:rPr lang="en-US" altLang="zh-CN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</a:t>
            </a:r>
            <a:r>
              <a:rPr lang="zh-CN" altLang="en-US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元；</a:t>
            </a:r>
          </a:p>
          <a:p>
            <a:pPr marL="1257300" lvl="2" indent="-342900" algn="just">
              <a:lnSpc>
                <a:spcPct val="120000"/>
              </a:lnSpc>
              <a:buFontTx/>
              <a:buAutoNum type="arabicPeriod"/>
            </a:pPr>
            <a:r>
              <a:rPr lang="zh-CN" altLang="en-US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在获得的</a:t>
            </a:r>
            <a:r>
              <a:rPr lang="en-US" altLang="zh-CN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99</a:t>
            </a:r>
            <a:r>
              <a:rPr lang="zh-CN" altLang="en-US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元中取出</a:t>
            </a:r>
            <a:r>
              <a:rPr lang="en-US" altLang="zh-CN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96.04</a:t>
            </a:r>
            <a:r>
              <a:rPr lang="zh-CN" altLang="en-US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元，购买</a:t>
            </a:r>
            <a:r>
              <a:rPr lang="en-US" altLang="zh-CN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0.98</a:t>
            </a:r>
            <a:r>
              <a:rPr lang="zh-CN" altLang="en-US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份</a:t>
            </a:r>
            <a:r>
              <a:rPr lang="en-US" altLang="zh-CN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Z</a:t>
            </a:r>
            <a:r>
              <a:rPr lang="en-US" altLang="zh-CN" baseline="-30000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0×1</a:t>
            </a:r>
            <a:r>
              <a:rPr lang="zh-CN" altLang="en-US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marL="1257300" lvl="2" indent="-342900" algn="just">
              <a:lnSpc>
                <a:spcPct val="120000"/>
              </a:lnSpc>
              <a:buFontTx/>
              <a:buAutoNum type="arabicPeriod"/>
            </a:pPr>
            <a:r>
              <a:rPr lang="zh-CN" altLang="en-US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购买的</a:t>
            </a:r>
            <a:r>
              <a:rPr lang="en-US" altLang="zh-CN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年期零息票债券到期，在第一年末获得</a:t>
            </a:r>
            <a:r>
              <a:rPr lang="en-US" altLang="zh-CN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98</a:t>
            </a:r>
            <a:r>
              <a:rPr lang="zh-CN" altLang="en-US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元；</a:t>
            </a:r>
          </a:p>
          <a:p>
            <a:pPr marL="1257300" lvl="2" indent="-342900" algn="just">
              <a:lnSpc>
                <a:spcPct val="120000"/>
              </a:lnSpc>
              <a:buFontTx/>
              <a:buAutoNum type="arabicPeriod"/>
            </a:pPr>
            <a:r>
              <a:rPr lang="zh-CN" altLang="en-US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再在第</a:t>
            </a:r>
            <a:r>
              <a:rPr lang="en-US" altLang="zh-CN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年末用获得的</a:t>
            </a:r>
            <a:r>
              <a:rPr lang="en-US" altLang="zh-CN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98</a:t>
            </a:r>
            <a:r>
              <a:rPr lang="zh-CN" altLang="en-US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元购买</a:t>
            </a:r>
            <a:r>
              <a:rPr lang="en-US" altLang="zh-CN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份第</a:t>
            </a:r>
            <a:r>
              <a:rPr lang="en-US" altLang="zh-CN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年末到期的</a:t>
            </a:r>
            <a:r>
              <a:rPr lang="en-US" altLang="zh-CN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年期零息票债券；</a:t>
            </a:r>
          </a:p>
          <a:p>
            <a:pPr marL="1257300" lvl="2" indent="-342900">
              <a:lnSpc>
                <a:spcPct val="120000"/>
              </a:lnSpc>
              <a:buFontTx/>
              <a:buAutoNum type="arabicPeriod"/>
            </a:pPr>
            <a:r>
              <a:rPr lang="zh-CN" altLang="en-US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在第</a:t>
            </a:r>
            <a:r>
              <a:rPr lang="en-US" altLang="zh-CN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年末，零息票债券到期获得</a:t>
            </a:r>
            <a:r>
              <a:rPr lang="en-US" altLang="zh-CN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</a:t>
            </a:r>
            <a:r>
              <a:rPr lang="zh-CN" altLang="en-US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元，用于支付步骤（</a:t>
            </a:r>
            <a:r>
              <a:rPr lang="en-US" altLang="zh-CN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）卖空的</a:t>
            </a:r>
            <a:r>
              <a:rPr lang="en-US" altLang="zh-CN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</a:t>
            </a:r>
            <a:r>
              <a:rPr lang="zh-CN" altLang="en-US" dirty="0" smtClean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元 </a:t>
            </a:r>
            <a:endParaRPr lang="zh-CN" altLang="en-US" dirty="0">
              <a:solidFill>
                <a:srgbClr val="CC00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66457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4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4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4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4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4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4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8083" y="476250"/>
            <a:ext cx="11486545" cy="114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>
                <a:ea typeface="黑体" panose="02010609060101010101" pitchFamily="49" charset="-122"/>
              </a:rPr>
              <a:t>Introduction to No-Arbitrage Pricing principle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grpSp>
        <p:nvGrpSpPr>
          <p:cNvPr id="456707" name="Group 3"/>
          <p:cNvGrpSpPr>
            <a:grpSpLocks/>
          </p:cNvGrpSpPr>
          <p:nvPr/>
        </p:nvGrpSpPr>
        <p:grpSpPr bwMode="auto">
          <a:xfrm>
            <a:off x="1905000" y="1828800"/>
            <a:ext cx="7924800" cy="4343400"/>
            <a:chOff x="-3" y="-3"/>
            <a:chExt cx="2760" cy="2528"/>
          </a:xfrm>
        </p:grpSpPr>
        <p:grpSp>
          <p:nvGrpSpPr>
            <p:cNvPr id="456708" name="Group 4"/>
            <p:cNvGrpSpPr>
              <a:grpSpLocks/>
            </p:cNvGrpSpPr>
            <p:nvPr/>
          </p:nvGrpSpPr>
          <p:grpSpPr bwMode="auto">
            <a:xfrm>
              <a:off x="0" y="0"/>
              <a:ext cx="2754" cy="2522"/>
              <a:chOff x="0" y="0"/>
              <a:chExt cx="2754" cy="2522"/>
            </a:xfrm>
          </p:grpSpPr>
          <p:grpSp>
            <p:nvGrpSpPr>
              <p:cNvPr id="456709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980" cy="748"/>
                <a:chOff x="0" y="0"/>
                <a:chExt cx="980" cy="748"/>
              </a:xfrm>
            </p:grpSpPr>
            <p:sp>
              <p:nvSpPr>
                <p:cNvPr id="456710" name="Rectangle 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894" cy="74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1800" b="1">
                      <a:solidFill>
                        <a:srgbClr val="CC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楷体_GB2312" pitchFamily="49" charset="-122"/>
                    </a:rPr>
                    <a:t>交易策略</a:t>
                  </a:r>
                </a:p>
                <a:p>
                  <a:pPr algn="just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 b="1">
                    <a:solidFill>
                      <a:srgbClr val="CC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456711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80" cy="74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400">
                    <a:solidFill>
                      <a:srgbClr val="000000"/>
                    </a:solidFill>
                    <a:latin typeface="N Helvetica Narrow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56712" name="Group 8"/>
              <p:cNvGrpSpPr>
                <a:grpSpLocks/>
              </p:cNvGrpSpPr>
              <p:nvPr/>
            </p:nvGrpSpPr>
            <p:grpSpPr bwMode="auto">
              <a:xfrm>
                <a:off x="980" y="0"/>
                <a:ext cx="1774" cy="374"/>
                <a:chOff x="980" y="0"/>
                <a:chExt cx="1774" cy="374"/>
              </a:xfrm>
            </p:grpSpPr>
            <p:sp>
              <p:nvSpPr>
                <p:cNvPr id="456713" name="Rectangle 9"/>
                <p:cNvSpPr>
                  <a:spLocks noChangeArrowheads="1"/>
                </p:cNvSpPr>
                <p:nvPr/>
              </p:nvSpPr>
              <p:spPr bwMode="auto">
                <a:xfrm>
                  <a:off x="1023" y="0"/>
                  <a:ext cx="1688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1800" b="1">
                      <a:solidFill>
                        <a:srgbClr val="CC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楷体_GB2312" pitchFamily="49" charset="-122"/>
                    </a:rPr>
                    <a:t>现金流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 b="1">
                    <a:solidFill>
                      <a:srgbClr val="CC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456714" name="Rectangle 10"/>
                <p:cNvSpPr>
                  <a:spLocks noChangeArrowheads="1"/>
                </p:cNvSpPr>
                <p:nvPr/>
              </p:nvSpPr>
              <p:spPr bwMode="auto">
                <a:xfrm>
                  <a:off x="980" y="0"/>
                  <a:ext cx="1774" cy="374"/>
                </a:xfrm>
                <a:prstGeom prst="rect">
                  <a:avLst/>
                </a:prstGeom>
                <a:noFill/>
                <a:ln w="7">
                  <a:solidFill>
                    <a:srgbClr val="CC00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400">
                    <a:solidFill>
                      <a:srgbClr val="000000"/>
                    </a:solidFill>
                    <a:latin typeface="N Helvetica Narrow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56715" name="Group 11"/>
              <p:cNvGrpSpPr>
                <a:grpSpLocks/>
              </p:cNvGrpSpPr>
              <p:nvPr/>
            </p:nvGrpSpPr>
            <p:grpSpPr bwMode="auto">
              <a:xfrm>
                <a:off x="980" y="374"/>
                <a:ext cx="676" cy="374"/>
                <a:chOff x="980" y="374"/>
                <a:chExt cx="676" cy="374"/>
              </a:xfrm>
            </p:grpSpPr>
            <p:sp>
              <p:nvSpPr>
                <p:cNvPr id="456716" name="Rectangle 12"/>
                <p:cNvSpPr>
                  <a:spLocks noChangeArrowheads="1"/>
                </p:cNvSpPr>
                <p:nvPr/>
              </p:nvSpPr>
              <p:spPr bwMode="auto">
                <a:xfrm>
                  <a:off x="1023" y="374"/>
                  <a:ext cx="590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1800" b="1">
                      <a:solidFill>
                        <a:srgbClr val="CC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楷体_GB2312" pitchFamily="49" charset="-122"/>
                    </a:rPr>
                    <a:t>当前</a:t>
                  </a:r>
                </a:p>
                <a:p>
                  <a:pPr algn="just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 b="1">
                    <a:solidFill>
                      <a:srgbClr val="CC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456717" name="Rectangle 13"/>
                <p:cNvSpPr>
                  <a:spLocks noChangeArrowheads="1"/>
                </p:cNvSpPr>
                <p:nvPr/>
              </p:nvSpPr>
              <p:spPr bwMode="auto">
                <a:xfrm>
                  <a:off x="980" y="374"/>
                  <a:ext cx="676" cy="374"/>
                </a:xfrm>
                <a:prstGeom prst="rect">
                  <a:avLst/>
                </a:prstGeom>
                <a:noFill/>
                <a:ln w="7">
                  <a:solidFill>
                    <a:srgbClr val="CC00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400">
                    <a:solidFill>
                      <a:srgbClr val="000000"/>
                    </a:solidFill>
                    <a:latin typeface="N Helvetica Narrow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56718" name="Group 14"/>
              <p:cNvGrpSpPr>
                <a:grpSpLocks/>
              </p:cNvGrpSpPr>
              <p:nvPr/>
            </p:nvGrpSpPr>
            <p:grpSpPr bwMode="auto">
              <a:xfrm>
                <a:off x="1656" y="374"/>
                <a:ext cx="676" cy="374"/>
                <a:chOff x="1656" y="374"/>
                <a:chExt cx="676" cy="374"/>
              </a:xfrm>
            </p:grpSpPr>
            <p:sp>
              <p:nvSpPr>
                <p:cNvPr id="456719" name="Rectangle 15"/>
                <p:cNvSpPr>
                  <a:spLocks noChangeArrowheads="1"/>
                </p:cNvSpPr>
                <p:nvPr/>
              </p:nvSpPr>
              <p:spPr bwMode="auto">
                <a:xfrm>
                  <a:off x="1699" y="374"/>
                  <a:ext cx="590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1800" b="1">
                      <a:solidFill>
                        <a:srgbClr val="CC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楷体_GB2312" pitchFamily="49" charset="-122"/>
                    </a:rPr>
                    <a:t>第</a:t>
                  </a:r>
                  <a:r>
                    <a:rPr lang="en-US" altLang="zh-CN" sz="1800" b="1">
                      <a:solidFill>
                        <a:srgbClr val="CC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楷体_GB2312" pitchFamily="49" charset="-122"/>
                    </a:rPr>
                    <a:t>1</a:t>
                  </a:r>
                  <a:r>
                    <a:rPr lang="zh-CN" altLang="en-US" sz="1800" b="1">
                      <a:solidFill>
                        <a:srgbClr val="CC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楷体_GB2312" pitchFamily="49" charset="-122"/>
                    </a:rPr>
                    <a:t>年末</a:t>
                  </a:r>
                </a:p>
                <a:p>
                  <a:pPr algn="just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 b="1">
                    <a:solidFill>
                      <a:srgbClr val="CC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456720" name="Rectangle 16"/>
                <p:cNvSpPr>
                  <a:spLocks noChangeArrowheads="1"/>
                </p:cNvSpPr>
                <p:nvPr/>
              </p:nvSpPr>
              <p:spPr bwMode="auto">
                <a:xfrm>
                  <a:off x="1656" y="374"/>
                  <a:ext cx="676" cy="374"/>
                </a:xfrm>
                <a:prstGeom prst="rect">
                  <a:avLst/>
                </a:prstGeom>
                <a:noFill/>
                <a:ln w="7">
                  <a:solidFill>
                    <a:srgbClr val="CC00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400">
                    <a:solidFill>
                      <a:srgbClr val="000000"/>
                    </a:solidFill>
                    <a:latin typeface="N Helvetica Narrow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56721" name="Group 17"/>
              <p:cNvGrpSpPr>
                <a:grpSpLocks/>
              </p:cNvGrpSpPr>
              <p:nvPr/>
            </p:nvGrpSpPr>
            <p:grpSpPr bwMode="auto">
              <a:xfrm>
                <a:off x="2332" y="374"/>
                <a:ext cx="422" cy="374"/>
                <a:chOff x="2332" y="374"/>
                <a:chExt cx="422" cy="374"/>
              </a:xfrm>
            </p:grpSpPr>
            <p:sp>
              <p:nvSpPr>
                <p:cNvPr id="456722" name="Rectangle 18"/>
                <p:cNvSpPr>
                  <a:spLocks noChangeArrowheads="1"/>
                </p:cNvSpPr>
                <p:nvPr/>
              </p:nvSpPr>
              <p:spPr bwMode="auto">
                <a:xfrm>
                  <a:off x="2375" y="374"/>
                  <a:ext cx="336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1600" b="1">
                      <a:solidFill>
                        <a:srgbClr val="CC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楷体_GB2312" pitchFamily="49" charset="-122"/>
                    </a:rPr>
                    <a:t>第</a:t>
                  </a:r>
                  <a:r>
                    <a:rPr lang="en-US" altLang="zh-CN" sz="1600" b="1">
                      <a:solidFill>
                        <a:srgbClr val="CC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楷体_GB2312" pitchFamily="49" charset="-122"/>
                    </a:rPr>
                    <a:t>2</a:t>
                  </a:r>
                  <a:r>
                    <a:rPr lang="zh-CN" altLang="en-US" sz="1600" b="1">
                      <a:solidFill>
                        <a:srgbClr val="CC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楷体_GB2312" pitchFamily="49" charset="-122"/>
                    </a:rPr>
                    <a:t>年末</a:t>
                  </a:r>
                </a:p>
                <a:p>
                  <a:pPr algn="just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 b="1">
                    <a:solidFill>
                      <a:srgbClr val="CC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456723" name="Rectangle 19"/>
                <p:cNvSpPr>
                  <a:spLocks noChangeArrowheads="1"/>
                </p:cNvSpPr>
                <p:nvPr/>
              </p:nvSpPr>
              <p:spPr bwMode="auto">
                <a:xfrm>
                  <a:off x="2332" y="374"/>
                  <a:ext cx="422" cy="374"/>
                </a:xfrm>
                <a:prstGeom prst="rect">
                  <a:avLst/>
                </a:prstGeom>
                <a:noFill/>
                <a:ln w="7">
                  <a:solidFill>
                    <a:srgbClr val="CC00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400">
                    <a:solidFill>
                      <a:srgbClr val="000000"/>
                    </a:solidFill>
                    <a:latin typeface="N Helvetica Narrow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56724" name="Group 20"/>
              <p:cNvGrpSpPr>
                <a:grpSpLocks/>
              </p:cNvGrpSpPr>
              <p:nvPr/>
            </p:nvGrpSpPr>
            <p:grpSpPr bwMode="auto">
              <a:xfrm>
                <a:off x="0" y="748"/>
                <a:ext cx="980" cy="384"/>
                <a:chOff x="0" y="748"/>
                <a:chExt cx="980" cy="384"/>
              </a:xfrm>
            </p:grpSpPr>
            <p:sp>
              <p:nvSpPr>
                <p:cNvPr id="456725" name="Rectangle 21"/>
                <p:cNvSpPr>
                  <a:spLocks noChangeArrowheads="1"/>
                </p:cNvSpPr>
                <p:nvPr/>
              </p:nvSpPr>
              <p:spPr bwMode="auto">
                <a:xfrm>
                  <a:off x="43" y="748"/>
                  <a:ext cx="894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1800" b="1">
                      <a:solidFill>
                        <a:srgbClr val="CC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楷体_GB2312" pitchFamily="49" charset="-122"/>
                    </a:rPr>
                    <a:t>卖空</a:t>
                  </a:r>
                  <a:r>
                    <a:rPr lang="en-US" altLang="zh-CN" sz="1800" b="1">
                      <a:solidFill>
                        <a:srgbClr val="CC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楷体_GB2312" pitchFamily="49" charset="-122"/>
                    </a:rPr>
                    <a:t>1</a:t>
                  </a:r>
                  <a:r>
                    <a:rPr lang="zh-CN" altLang="en-US" sz="1800" b="1">
                      <a:solidFill>
                        <a:srgbClr val="CC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楷体_GB2312" pitchFamily="49" charset="-122"/>
                    </a:rPr>
                    <a:t>份</a:t>
                  </a:r>
                  <a:r>
                    <a:rPr lang="en-US" altLang="zh-CN" sz="1800" b="1">
                      <a:solidFill>
                        <a:srgbClr val="CC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楷体_GB2312" pitchFamily="49" charset="-122"/>
                    </a:rPr>
                    <a:t>Z</a:t>
                  </a:r>
                  <a:r>
                    <a:rPr lang="en-US" altLang="zh-CN" sz="1800" b="1" baseline="-30000">
                      <a:solidFill>
                        <a:srgbClr val="CC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楷体_GB2312" pitchFamily="49" charset="-122"/>
                    </a:rPr>
                    <a:t>0×2</a:t>
                  </a:r>
                  <a:endParaRPr lang="en-US" altLang="zh-CN" sz="1800" b="1">
                    <a:solidFill>
                      <a:srgbClr val="CC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itchFamily="49" charset="-122"/>
                  </a:endParaRPr>
                </a:p>
                <a:p>
                  <a:pPr algn="just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 b="1">
                    <a:solidFill>
                      <a:srgbClr val="CC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456726" name="Rectangle 22"/>
                <p:cNvSpPr>
                  <a:spLocks noChangeArrowheads="1"/>
                </p:cNvSpPr>
                <p:nvPr/>
              </p:nvSpPr>
              <p:spPr bwMode="auto">
                <a:xfrm>
                  <a:off x="0" y="748"/>
                  <a:ext cx="980" cy="384"/>
                </a:xfrm>
                <a:prstGeom prst="rect">
                  <a:avLst/>
                </a:prstGeom>
                <a:noFill/>
                <a:ln w="7">
                  <a:solidFill>
                    <a:srgbClr val="CC00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400">
                    <a:solidFill>
                      <a:srgbClr val="000000"/>
                    </a:solidFill>
                    <a:latin typeface="N Helvetica Narrow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56727" name="Group 23"/>
              <p:cNvGrpSpPr>
                <a:grpSpLocks/>
              </p:cNvGrpSpPr>
              <p:nvPr/>
            </p:nvGrpSpPr>
            <p:grpSpPr bwMode="auto">
              <a:xfrm>
                <a:off x="980" y="748"/>
                <a:ext cx="676" cy="384"/>
                <a:chOff x="980" y="748"/>
                <a:chExt cx="676" cy="384"/>
              </a:xfrm>
            </p:grpSpPr>
            <p:sp>
              <p:nvSpPr>
                <p:cNvPr id="456728" name="Rectangle 24"/>
                <p:cNvSpPr>
                  <a:spLocks noChangeArrowheads="1"/>
                </p:cNvSpPr>
                <p:nvPr/>
              </p:nvSpPr>
              <p:spPr bwMode="auto">
                <a:xfrm>
                  <a:off x="1023" y="748"/>
                  <a:ext cx="59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800" b="1">
                      <a:solidFill>
                        <a:srgbClr val="CC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楷体_GB2312" pitchFamily="49" charset="-122"/>
                    </a:rPr>
                    <a:t>99</a:t>
                  </a:r>
                </a:p>
                <a:p>
                  <a:pPr algn="just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 b="1">
                    <a:solidFill>
                      <a:srgbClr val="CC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456729" name="Rectangle 25"/>
                <p:cNvSpPr>
                  <a:spLocks noChangeArrowheads="1"/>
                </p:cNvSpPr>
                <p:nvPr/>
              </p:nvSpPr>
              <p:spPr bwMode="auto">
                <a:xfrm>
                  <a:off x="980" y="748"/>
                  <a:ext cx="676" cy="384"/>
                </a:xfrm>
                <a:prstGeom prst="rect">
                  <a:avLst/>
                </a:prstGeom>
                <a:noFill/>
                <a:ln w="7">
                  <a:solidFill>
                    <a:srgbClr val="CC00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400">
                    <a:solidFill>
                      <a:srgbClr val="000000"/>
                    </a:solidFill>
                    <a:latin typeface="N Helvetica Narrow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56730" name="Group 26"/>
              <p:cNvGrpSpPr>
                <a:grpSpLocks/>
              </p:cNvGrpSpPr>
              <p:nvPr/>
            </p:nvGrpSpPr>
            <p:grpSpPr bwMode="auto">
              <a:xfrm>
                <a:off x="1656" y="748"/>
                <a:ext cx="676" cy="384"/>
                <a:chOff x="1656" y="748"/>
                <a:chExt cx="676" cy="384"/>
              </a:xfrm>
            </p:grpSpPr>
            <p:sp>
              <p:nvSpPr>
                <p:cNvPr id="456731" name="Rectangle 27"/>
                <p:cNvSpPr>
                  <a:spLocks noChangeArrowheads="1"/>
                </p:cNvSpPr>
                <p:nvPr/>
              </p:nvSpPr>
              <p:spPr bwMode="auto">
                <a:xfrm>
                  <a:off x="1699" y="748"/>
                  <a:ext cx="59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1800" b="1">
                      <a:solidFill>
                        <a:srgbClr val="CC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楷体_GB2312" pitchFamily="49" charset="-122"/>
                    </a:rPr>
                    <a:t> </a:t>
                  </a:r>
                </a:p>
                <a:p>
                  <a:pPr algn="just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 b="1">
                    <a:solidFill>
                      <a:srgbClr val="CC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456732" name="Rectangle 28"/>
                <p:cNvSpPr>
                  <a:spLocks noChangeArrowheads="1"/>
                </p:cNvSpPr>
                <p:nvPr/>
              </p:nvSpPr>
              <p:spPr bwMode="auto">
                <a:xfrm>
                  <a:off x="1656" y="748"/>
                  <a:ext cx="676" cy="384"/>
                </a:xfrm>
                <a:prstGeom prst="rect">
                  <a:avLst/>
                </a:prstGeom>
                <a:noFill/>
                <a:ln w="7">
                  <a:solidFill>
                    <a:srgbClr val="CC00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400">
                    <a:solidFill>
                      <a:srgbClr val="000000"/>
                    </a:solidFill>
                    <a:latin typeface="N Helvetica Narrow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56733" name="Group 29"/>
              <p:cNvGrpSpPr>
                <a:grpSpLocks/>
              </p:cNvGrpSpPr>
              <p:nvPr/>
            </p:nvGrpSpPr>
            <p:grpSpPr bwMode="auto">
              <a:xfrm>
                <a:off x="2332" y="748"/>
                <a:ext cx="422" cy="384"/>
                <a:chOff x="2332" y="748"/>
                <a:chExt cx="422" cy="384"/>
              </a:xfrm>
            </p:grpSpPr>
            <p:sp>
              <p:nvSpPr>
                <p:cNvPr id="456734" name="Rectangle 30"/>
                <p:cNvSpPr>
                  <a:spLocks noChangeArrowheads="1"/>
                </p:cNvSpPr>
                <p:nvPr/>
              </p:nvSpPr>
              <p:spPr bwMode="auto">
                <a:xfrm>
                  <a:off x="2375" y="748"/>
                  <a:ext cx="33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800" b="1">
                      <a:solidFill>
                        <a:srgbClr val="CC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楷体_GB2312" pitchFamily="49" charset="-122"/>
                    </a:rPr>
                    <a:t>-100</a:t>
                  </a:r>
                </a:p>
                <a:p>
                  <a:pPr algn="just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 b="1">
                    <a:solidFill>
                      <a:srgbClr val="CC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456735" name="Rectangle 31"/>
                <p:cNvSpPr>
                  <a:spLocks noChangeArrowheads="1"/>
                </p:cNvSpPr>
                <p:nvPr/>
              </p:nvSpPr>
              <p:spPr bwMode="auto">
                <a:xfrm>
                  <a:off x="2332" y="748"/>
                  <a:ext cx="422" cy="384"/>
                </a:xfrm>
                <a:prstGeom prst="rect">
                  <a:avLst/>
                </a:prstGeom>
                <a:noFill/>
                <a:ln w="7">
                  <a:solidFill>
                    <a:srgbClr val="CC00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400">
                    <a:solidFill>
                      <a:srgbClr val="000000"/>
                    </a:solidFill>
                    <a:latin typeface="N Helvetica Narrow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56736" name="Group 32"/>
              <p:cNvGrpSpPr>
                <a:grpSpLocks/>
              </p:cNvGrpSpPr>
              <p:nvPr/>
            </p:nvGrpSpPr>
            <p:grpSpPr bwMode="auto">
              <a:xfrm>
                <a:off x="0" y="1132"/>
                <a:ext cx="980" cy="460"/>
                <a:chOff x="0" y="1132"/>
                <a:chExt cx="980" cy="460"/>
              </a:xfrm>
            </p:grpSpPr>
            <p:sp>
              <p:nvSpPr>
                <p:cNvPr id="456737" name="Rectangle 33"/>
                <p:cNvSpPr>
                  <a:spLocks noChangeArrowheads="1"/>
                </p:cNvSpPr>
                <p:nvPr/>
              </p:nvSpPr>
              <p:spPr bwMode="auto">
                <a:xfrm>
                  <a:off x="43" y="1132"/>
                  <a:ext cx="894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1800" b="1">
                      <a:solidFill>
                        <a:srgbClr val="CC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楷体_GB2312" pitchFamily="49" charset="-122"/>
                    </a:rPr>
                    <a:t>购买</a:t>
                  </a:r>
                  <a:r>
                    <a:rPr lang="en-US" altLang="zh-CN" sz="1800" b="1">
                      <a:solidFill>
                        <a:srgbClr val="CC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楷体_GB2312" pitchFamily="49" charset="-122"/>
                    </a:rPr>
                    <a:t>0.98</a:t>
                  </a:r>
                  <a:r>
                    <a:rPr lang="zh-CN" altLang="en-US" sz="1800" b="1">
                      <a:solidFill>
                        <a:srgbClr val="CC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楷体_GB2312" pitchFamily="49" charset="-122"/>
                    </a:rPr>
                    <a:t>份</a:t>
                  </a:r>
                  <a:r>
                    <a:rPr lang="en-US" altLang="zh-CN" sz="1800" b="1">
                      <a:solidFill>
                        <a:srgbClr val="CC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楷体_GB2312" pitchFamily="49" charset="-122"/>
                    </a:rPr>
                    <a:t>Z</a:t>
                  </a:r>
                  <a:r>
                    <a:rPr lang="en-US" altLang="zh-CN" sz="1800" b="1" baseline="-30000">
                      <a:solidFill>
                        <a:srgbClr val="CC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楷体_GB2312" pitchFamily="49" charset="-122"/>
                    </a:rPr>
                    <a:t>0×1</a:t>
                  </a:r>
                  <a:endParaRPr lang="en-US" altLang="zh-CN" sz="1800" b="1">
                    <a:solidFill>
                      <a:srgbClr val="CC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itchFamily="49" charset="-122"/>
                  </a:endParaRPr>
                </a:p>
                <a:p>
                  <a:pPr algn="just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 b="1">
                    <a:solidFill>
                      <a:srgbClr val="CC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456738" name="Rectangle 34"/>
                <p:cNvSpPr>
                  <a:spLocks noChangeArrowheads="1"/>
                </p:cNvSpPr>
                <p:nvPr/>
              </p:nvSpPr>
              <p:spPr bwMode="auto">
                <a:xfrm>
                  <a:off x="0" y="1132"/>
                  <a:ext cx="980" cy="460"/>
                </a:xfrm>
                <a:prstGeom prst="rect">
                  <a:avLst/>
                </a:prstGeom>
                <a:noFill/>
                <a:ln w="7">
                  <a:solidFill>
                    <a:srgbClr val="CC00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400">
                    <a:solidFill>
                      <a:srgbClr val="000000"/>
                    </a:solidFill>
                    <a:latin typeface="N Helvetica Narrow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56739" name="Group 35"/>
              <p:cNvGrpSpPr>
                <a:grpSpLocks/>
              </p:cNvGrpSpPr>
              <p:nvPr/>
            </p:nvGrpSpPr>
            <p:grpSpPr bwMode="auto">
              <a:xfrm>
                <a:off x="980" y="1132"/>
                <a:ext cx="676" cy="460"/>
                <a:chOff x="980" y="1132"/>
                <a:chExt cx="676" cy="460"/>
              </a:xfrm>
            </p:grpSpPr>
            <p:sp>
              <p:nvSpPr>
                <p:cNvPr id="456740" name="Rectangle 36"/>
                <p:cNvSpPr>
                  <a:spLocks noChangeArrowheads="1"/>
                </p:cNvSpPr>
                <p:nvPr/>
              </p:nvSpPr>
              <p:spPr bwMode="auto">
                <a:xfrm>
                  <a:off x="1023" y="1132"/>
                  <a:ext cx="590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600" b="1">
                      <a:solidFill>
                        <a:srgbClr val="CC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楷体_GB2312" pitchFamily="49" charset="-122"/>
                    </a:rPr>
                    <a:t>-0.98×98=-96.04</a:t>
                  </a:r>
                </a:p>
                <a:p>
                  <a:pPr algn="just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 b="1">
                    <a:solidFill>
                      <a:srgbClr val="CC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456741" name="Rectangle 37"/>
                <p:cNvSpPr>
                  <a:spLocks noChangeArrowheads="1"/>
                </p:cNvSpPr>
                <p:nvPr/>
              </p:nvSpPr>
              <p:spPr bwMode="auto">
                <a:xfrm>
                  <a:off x="980" y="1132"/>
                  <a:ext cx="676" cy="460"/>
                </a:xfrm>
                <a:prstGeom prst="rect">
                  <a:avLst/>
                </a:prstGeom>
                <a:noFill/>
                <a:ln w="7">
                  <a:solidFill>
                    <a:srgbClr val="CC00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400">
                    <a:solidFill>
                      <a:srgbClr val="000000"/>
                    </a:solidFill>
                    <a:latin typeface="N Helvetica Narrow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56742" name="Group 38"/>
              <p:cNvGrpSpPr>
                <a:grpSpLocks/>
              </p:cNvGrpSpPr>
              <p:nvPr/>
            </p:nvGrpSpPr>
            <p:grpSpPr bwMode="auto">
              <a:xfrm>
                <a:off x="1656" y="1132"/>
                <a:ext cx="676" cy="460"/>
                <a:chOff x="1656" y="1132"/>
                <a:chExt cx="676" cy="460"/>
              </a:xfrm>
            </p:grpSpPr>
            <p:sp>
              <p:nvSpPr>
                <p:cNvPr id="456743" name="Rectangle 39"/>
                <p:cNvSpPr>
                  <a:spLocks noChangeArrowheads="1"/>
                </p:cNvSpPr>
                <p:nvPr/>
              </p:nvSpPr>
              <p:spPr bwMode="auto">
                <a:xfrm>
                  <a:off x="1699" y="1132"/>
                  <a:ext cx="590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800" b="1">
                      <a:solidFill>
                        <a:srgbClr val="CC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楷体_GB2312" pitchFamily="49" charset="-122"/>
                    </a:rPr>
                    <a:t>0.98×100 = 98</a:t>
                  </a:r>
                </a:p>
                <a:p>
                  <a:pPr algn="just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 b="1">
                    <a:solidFill>
                      <a:srgbClr val="CC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456744" name="Rectangle 40"/>
                <p:cNvSpPr>
                  <a:spLocks noChangeArrowheads="1"/>
                </p:cNvSpPr>
                <p:nvPr/>
              </p:nvSpPr>
              <p:spPr bwMode="auto">
                <a:xfrm>
                  <a:off x="1656" y="1132"/>
                  <a:ext cx="676" cy="460"/>
                </a:xfrm>
                <a:prstGeom prst="rect">
                  <a:avLst/>
                </a:prstGeom>
                <a:noFill/>
                <a:ln w="7">
                  <a:solidFill>
                    <a:srgbClr val="CC00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400">
                    <a:solidFill>
                      <a:srgbClr val="000000"/>
                    </a:solidFill>
                    <a:latin typeface="N Helvetica Narrow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56745" name="Group 41"/>
              <p:cNvGrpSpPr>
                <a:grpSpLocks/>
              </p:cNvGrpSpPr>
              <p:nvPr/>
            </p:nvGrpSpPr>
            <p:grpSpPr bwMode="auto">
              <a:xfrm>
                <a:off x="2332" y="1132"/>
                <a:ext cx="422" cy="460"/>
                <a:chOff x="2332" y="1132"/>
                <a:chExt cx="422" cy="460"/>
              </a:xfrm>
            </p:grpSpPr>
            <p:sp>
              <p:nvSpPr>
                <p:cNvPr id="456746" name="Rectangle 42"/>
                <p:cNvSpPr>
                  <a:spLocks noChangeArrowheads="1"/>
                </p:cNvSpPr>
                <p:nvPr/>
              </p:nvSpPr>
              <p:spPr bwMode="auto">
                <a:xfrm>
                  <a:off x="2375" y="1132"/>
                  <a:ext cx="336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1800" b="1">
                      <a:solidFill>
                        <a:srgbClr val="CC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楷体_GB2312" pitchFamily="49" charset="-122"/>
                    </a:rPr>
                    <a:t> </a:t>
                  </a:r>
                </a:p>
                <a:p>
                  <a:pPr algn="just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 b="1">
                    <a:solidFill>
                      <a:srgbClr val="CC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456747" name="Rectangle 43"/>
                <p:cNvSpPr>
                  <a:spLocks noChangeArrowheads="1"/>
                </p:cNvSpPr>
                <p:nvPr/>
              </p:nvSpPr>
              <p:spPr bwMode="auto">
                <a:xfrm>
                  <a:off x="2332" y="1132"/>
                  <a:ext cx="422" cy="460"/>
                </a:xfrm>
                <a:prstGeom prst="rect">
                  <a:avLst/>
                </a:prstGeom>
                <a:noFill/>
                <a:ln w="7">
                  <a:solidFill>
                    <a:srgbClr val="CC00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400">
                    <a:solidFill>
                      <a:srgbClr val="000000"/>
                    </a:solidFill>
                    <a:latin typeface="N Helvetica Narrow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56748" name="Group 44"/>
              <p:cNvGrpSpPr>
                <a:grpSpLocks/>
              </p:cNvGrpSpPr>
              <p:nvPr/>
            </p:nvGrpSpPr>
            <p:grpSpPr bwMode="auto">
              <a:xfrm>
                <a:off x="0" y="1592"/>
                <a:ext cx="980" cy="470"/>
                <a:chOff x="0" y="1592"/>
                <a:chExt cx="980" cy="470"/>
              </a:xfrm>
            </p:grpSpPr>
            <p:sp>
              <p:nvSpPr>
                <p:cNvPr id="456749" name="Rectangle 45"/>
                <p:cNvSpPr>
                  <a:spLocks noChangeArrowheads="1"/>
                </p:cNvSpPr>
                <p:nvPr/>
              </p:nvSpPr>
              <p:spPr bwMode="auto">
                <a:xfrm>
                  <a:off x="43" y="1592"/>
                  <a:ext cx="894" cy="47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1800" b="1">
                      <a:solidFill>
                        <a:srgbClr val="CC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楷体_GB2312" pitchFamily="49" charset="-122"/>
                    </a:rPr>
                    <a:t>在第</a:t>
                  </a:r>
                  <a:r>
                    <a:rPr lang="en-US" altLang="zh-CN" sz="1800" b="1">
                      <a:solidFill>
                        <a:srgbClr val="CC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楷体_GB2312" pitchFamily="49" charset="-122"/>
                    </a:rPr>
                    <a:t>1</a:t>
                  </a:r>
                  <a:r>
                    <a:rPr lang="zh-CN" altLang="en-US" sz="1800" b="1">
                      <a:solidFill>
                        <a:srgbClr val="CC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楷体_GB2312" pitchFamily="49" charset="-122"/>
                    </a:rPr>
                    <a:t>年末购买</a:t>
                  </a:r>
                  <a:r>
                    <a:rPr lang="en-US" altLang="zh-CN" sz="1800" b="1">
                      <a:solidFill>
                        <a:srgbClr val="CC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楷体_GB2312" pitchFamily="49" charset="-122"/>
                    </a:rPr>
                    <a:t>1</a:t>
                  </a:r>
                  <a:r>
                    <a:rPr lang="zh-CN" altLang="en-US" sz="1800" b="1">
                      <a:solidFill>
                        <a:srgbClr val="CC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楷体_GB2312" pitchFamily="49" charset="-122"/>
                    </a:rPr>
                    <a:t>份</a:t>
                  </a:r>
                  <a:r>
                    <a:rPr lang="en-US" altLang="zh-CN" sz="1800" b="1">
                      <a:solidFill>
                        <a:srgbClr val="CC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楷体_GB2312" pitchFamily="49" charset="-122"/>
                    </a:rPr>
                    <a:t>Z</a:t>
                  </a:r>
                  <a:r>
                    <a:rPr lang="en-US" altLang="zh-CN" sz="1800" b="1" baseline="-30000">
                      <a:solidFill>
                        <a:srgbClr val="CC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楷体_GB2312" pitchFamily="49" charset="-122"/>
                    </a:rPr>
                    <a:t>1×2</a:t>
                  </a:r>
                  <a:endParaRPr lang="en-US" altLang="zh-CN" sz="1800" b="1">
                    <a:solidFill>
                      <a:srgbClr val="CC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itchFamily="49" charset="-122"/>
                  </a:endParaRPr>
                </a:p>
                <a:p>
                  <a:pPr algn="just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 b="1">
                    <a:solidFill>
                      <a:srgbClr val="CC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456750" name="Rectangle 46"/>
                <p:cNvSpPr>
                  <a:spLocks noChangeArrowheads="1"/>
                </p:cNvSpPr>
                <p:nvPr/>
              </p:nvSpPr>
              <p:spPr bwMode="auto">
                <a:xfrm>
                  <a:off x="0" y="1592"/>
                  <a:ext cx="980" cy="470"/>
                </a:xfrm>
                <a:prstGeom prst="rect">
                  <a:avLst/>
                </a:prstGeom>
                <a:noFill/>
                <a:ln w="7">
                  <a:solidFill>
                    <a:srgbClr val="CC00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400">
                    <a:solidFill>
                      <a:srgbClr val="000000"/>
                    </a:solidFill>
                    <a:latin typeface="N Helvetica Narrow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56751" name="Group 47"/>
              <p:cNvGrpSpPr>
                <a:grpSpLocks/>
              </p:cNvGrpSpPr>
              <p:nvPr/>
            </p:nvGrpSpPr>
            <p:grpSpPr bwMode="auto">
              <a:xfrm>
                <a:off x="980" y="1592"/>
                <a:ext cx="676" cy="470"/>
                <a:chOff x="980" y="1592"/>
                <a:chExt cx="676" cy="470"/>
              </a:xfrm>
            </p:grpSpPr>
            <p:sp>
              <p:nvSpPr>
                <p:cNvPr id="456752" name="Rectangle 48"/>
                <p:cNvSpPr>
                  <a:spLocks noChangeArrowheads="1"/>
                </p:cNvSpPr>
                <p:nvPr/>
              </p:nvSpPr>
              <p:spPr bwMode="auto">
                <a:xfrm>
                  <a:off x="1023" y="1592"/>
                  <a:ext cx="590" cy="47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1800" b="1">
                      <a:solidFill>
                        <a:srgbClr val="CC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楷体_GB2312" pitchFamily="49" charset="-122"/>
                    </a:rPr>
                    <a:t> </a:t>
                  </a:r>
                </a:p>
                <a:p>
                  <a:pPr algn="just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 b="1">
                    <a:solidFill>
                      <a:srgbClr val="CC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456753" name="Rectangle 49"/>
                <p:cNvSpPr>
                  <a:spLocks noChangeArrowheads="1"/>
                </p:cNvSpPr>
                <p:nvPr/>
              </p:nvSpPr>
              <p:spPr bwMode="auto">
                <a:xfrm>
                  <a:off x="980" y="1592"/>
                  <a:ext cx="676" cy="470"/>
                </a:xfrm>
                <a:prstGeom prst="rect">
                  <a:avLst/>
                </a:prstGeom>
                <a:noFill/>
                <a:ln w="7">
                  <a:solidFill>
                    <a:srgbClr val="CC00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400">
                    <a:solidFill>
                      <a:srgbClr val="000000"/>
                    </a:solidFill>
                    <a:latin typeface="N Helvetica Narrow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56754" name="Group 50"/>
              <p:cNvGrpSpPr>
                <a:grpSpLocks/>
              </p:cNvGrpSpPr>
              <p:nvPr/>
            </p:nvGrpSpPr>
            <p:grpSpPr bwMode="auto">
              <a:xfrm>
                <a:off x="1656" y="1592"/>
                <a:ext cx="676" cy="470"/>
                <a:chOff x="1656" y="1592"/>
                <a:chExt cx="676" cy="470"/>
              </a:xfrm>
            </p:grpSpPr>
            <p:sp>
              <p:nvSpPr>
                <p:cNvPr id="456755" name="Rectangle 51"/>
                <p:cNvSpPr>
                  <a:spLocks noChangeArrowheads="1"/>
                </p:cNvSpPr>
                <p:nvPr/>
              </p:nvSpPr>
              <p:spPr bwMode="auto">
                <a:xfrm>
                  <a:off x="1699" y="1592"/>
                  <a:ext cx="590" cy="47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800" b="1">
                      <a:solidFill>
                        <a:srgbClr val="CC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楷体_GB2312" pitchFamily="49" charset="-122"/>
                    </a:rPr>
                    <a:t>-98</a:t>
                  </a:r>
                </a:p>
                <a:p>
                  <a:pPr algn="just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 b="1">
                    <a:solidFill>
                      <a:srgbClr val="CC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456756" name="Rectangle 52"/>
                <p:cNvSpPr>
                  <a:spLocks noChangeArrowheads="1"/>
                </p:cNvSpPr>
                <p:nvPr/>
              </p:nvSpPr>
              <p:spPr bwMode="auto">
                <a:xfrm>
                  <a:off x="1656" y="1592"/>
                  <a:ext cx="676" cy="470"/>
                </a:xfrm>
                <a:prstGeom prst="rect">
                  <a:avLst/>
                </a:prstGeom>
                <a:noFill/>
                <a:ln w="7">
                  <a:solidFill>
                    <a:srgbClr val="CC00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400">
                    <a:solidFill>
                      <a:srgbClr val="000000"/>
                    </a:solidFill>
                    <a:latin typeface="N Helvetica Narrow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56757" name="Group 53"/>
              <p:cNvGrpSpPr>
                <a:grpSpLocks/>
              </p:cNvGrpSpPr>
              <p:nvPr/>
            </p:nvGrpSpPr>
            <p:grpSpPr bwMode="auto">
              <a:xfrm>
                <a:off x="2332" y="1592"/>
                <a:ext cx="422" cy="470"/>
                <a:chOff x="2332" y="1592"/>
                <a:chExt cx="422" cy="470"/>
              </a:xfrm>
            </p:grpSpPr>
            <p:sp>
              <p:nvSpPr>
                <p:cNvPr id="456758" name="Rectangle 54"/>
                <p:cNvSpPr>
                  <a:spLocks noChangeArrowheads="1"/>
                </p:cNvSpPr>
                <p:nvPr/>
              </p:nvSpPr>
              <p:spPr bwMode="auto">
                <a:xfrm>
                  <a:off x="2375" y="1592"/>
                  <a:ext cx="336" cy="47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800" b="1">
                      <a:solidFill>
                        <a:srgbClr val="CC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楷体_GB2312" pitchFamily="49" charset="-122"/>
                    </a:rPr>
                    <a:t>100</a:t>
                  </a:r>
                </a:p>
                <a:p>
                  <a:pPr algn="just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 b="1">
                    <a:solidFill>
                      <a:srgbClr val="CC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456759" name="Rectangle 55"/>
                <p:cNvSpPr>
                  <a:spLocks noChangeArrowheads="1"/>
                </p:cNvSpPr>
                <p:nvPr/>
              </p:nvSpPr>
              <p:spPr bwMode="auto">
                <a:xfrm>
                  <a:off x="2332" y="1592"/>
                  <a:ext cx="422" cy="470"/>
                </a:xfrm>
                <a:prstGeom prst="rect">
                  <a:avLst/>
                </a:prstGeom>
                <a:noFill/>
                <a:ln w="7">
                  <a:solidFill>
                    <a:srgbClr val="CC00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400">
                    <a:solidFill>
                      <a:srgbClr val="000000"/>
                    </a:solidFill>
                    <a:latin typeface="N Helvetica Narrow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56760" name="Group 56"/>
              <p:cNvGrpSpPr>
                <a:grpSpLocks/>
              </p:cNvGrpSpPr>
              <p:nvPr/>
            </p:nvGrpSpPr>
            <p:grpSpPr bwMode="auto">
              <a:xfrm>
                <a:off x="0" y="2062"/>
                <a:ext cx="980" cy="460"/>
                <a:chOff x="0" y="2062"/>
                <a:chExt cx="980" cy="460"/>
              </a:xfrm>
            </p:grpSpPr>
            <p:sp>
              <p:nvSpPr>
                <p:cNvPr id="456761" name="Rectangle 57"/>
                <p:cNvSpPr>
                  <a:spLocks noChangeArrowheads="1"/>
                </p:cNvSpPr>
                <p:nvPr/>
              </p:nvSpPr>
              <p:spPr bwMode="auto">
                <a:xfrm>
                  <a:off x="43" y="2062"/>
                  <a:ext cx="894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1800" b="1">
                      <a:solidFill>
                        <a:srgbClr val="CC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楷体_GB2312" pitchFamily="49" charset="-122"/>
                    </a:rPr>
                    <a:t>合计：</a:t>
                  </a:r>
                </a:p>
                <a:p>
                  <a:pPr algn="just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 b="1">
                    <a:solidFill>
                      <a:srgbClr val="CC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456762" name="Rectangle 58"/>
                <p:cNvSpPr>
                  <a:spLocks noChangeArrowheads="1"/>
                </p:cNvSpPr>
                <p:nvPr/>
              </p:nvSpPr>
              <p:spPr bwMode="auto">
                <a:xfrm>
                  <a:off x="0" y="2062"/>
                  <a:ext cx="980" cy="460"/>
                </a:xfrm>
                <a:prstGeom prst="rect">
                  <a:avLst/>
                </a:prstGeom>
                <a:noFill/>
                <a:ln w="7">
                  <a:solidFill>
                    <a:srgbClr val="CC00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400">
                    <a:solidFill>
                      <a:srgbClr val="000000"/>
                    </a:solidFill>
                    <a:latin typeface="N Helvetica Narrow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56763" name="Group 59"/>
              <p:cNvGrpSpPr>
                <a:grpSpLocks/>
              </p:cNvGrpSpPr>
              <p:nvPr/>
            </p:nvGrpSpPr>
            <p:grpSpPr bwMode="auto">
              <a:xfrm>
                <a:off x="980" y="2062"/>
                <a:ext cx="676" cy="460"/>
                <a:chOff x="980" y="2062"/>
                <a:chExt cx="676" cy="460"/>
              </a:xfrm>
            </p:grpSpPr>
            <p:sp>
              <p:nvSpPr>
                <p:cNvPr id="456764" name="Rectangle 60"/>
                <p:cNvSpPr>
                  <a:spLocks noChangeArrowheads="1"/>
                </p:cNvSpPr>
                <p:nvPr/>
              </p:nvSpPr>
              <p:spPr bwMode="auto">
                <a:xfrm>
                  <a:off x="1023" y="2062"/>
                  <a:ext cx="590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800" b="1">
                      <a:solidFill>
                        <a:srgbClr val="CC0099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99-96.04 = 2.96</a:t>
                  </a:r>
                </a:p>
                <a:p>
                  <a:pPr algn="just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 b="1">
                    <a:solidFill>
                      <a:srgbClr val="CC0099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456765" name="Rectangle 61"/>
                <p:cNvSpPr>
                  <a:spLocks noChangeArrowheads="1"/>
                </p:cNvSpPr>
                <p:nvPr/>
              </p:nvSpPr>
              <p:spPr bwMode="auto">
                <a:xfrm>
                  <a:off x="980" y="2062"/>
                  <a:ext cx="676" cy="460"/>
                </a:xfrm>
                <a:prstGeom prst="rect">
                  <a:avLst/>
                </a:prstGeom>
                <a:noFill/>
                <a:ln w="7">
                  <a:solidFill>
                    <a:srgbClr val="CC00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400">
                    <a:solidFill>
                      <a:srgbClr val="000000"/>
                    </a:solidFill>
                    <a:latin typeface="N Helvetica Narrow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56766" name="Group 62"/>
              <p:cNvGrpSpPr>
                <a:grpSpLocks/>
              </p:cNvGrpSpPr>
              <p:nvPr/>
            </p:nvGrpSpPr>
            <p:grpSpPr bwMode="auto">
              <a:xfrm>
                <a:off x="1656" y="2062"/>
                <a:ext cx="676" cy="460"/>
                <a:chOff x="1656" y="2062"/>
                <a:chExt cx="676" cy="460"/>
              </a:xfrm>
            </p:grpSpPr>
            <p:sp>
              <p:nvSpPr>
                <p:cNvPr id="456767" name="Rectangle 63"/>
                <p:cNvSpPr>
                  <a:spLocks noChangeArrowheads="1"/>
                </p:cNvSpPr>
                <p:nvPr/>
              </p:nvSpPr>
              <p:spPr bwMode="auto">
                <a:xfrm>
                  <a:off x="1699" y="2062"/>
                  <a:ext cx="590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800" b="1">
                      <a:solidFill>
                        <a:srgbClr val="CC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楷体_GB2312" pitchFamily="49" charset="-122"/>
                    </a:rPr>
                    <a:t>0</a:t>
                  </a:r>
                </a:p>
                <a:p>
                  <a:pPr algn="just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 b="1">
                    <a:solidFill>
                      <a:srgbClr val="CC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456768" name="Rectangle 64"/>
                <p:cNvSpPr>
                  <a:spLocks noChangeArrowheads="1"/>
                </p:cNvSpPr>
                <p:nvPr/>
              </p:nvSpPr>
              <p:spPr bwMode="auto">
                <a:xfrm>
                  <a:off x="1656" y="2062"/>
                  <a:ext cx="676" cy="460"/>
                </a:xfrm>
                <a:prstGeom prst="rect">
                  <a:avLst/>
                </a:prstGeom>
                <a:noFill/>
                <a:ln w="7">
                  <a:solidFill>
                    <a:srgbClr val="CC00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400">
                    <a:solidFill>
                      <a:srgbClr val="000000"/>
                    </a:solidFill>
                    <a:latin typeface="N Helvetica Narrow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56769" name="Group 65"/>
              <p:cNvGrpSpPr>
                <a:grpSpLocks/>
              </p:cNvGrpSpPr>
              <p:nvPr/>
            </p:nvGrpSpPr>
            <p:grpSpPr bwMode="auto">
              <a:xfrm>
                <a:off x="2332" y="2062"/>
                <a:ext cx="422" cy="460"/>
                <a:chOff x="2332" y="2062"/>
                <a:chExt cx="422" cy="460"/>
              </a:xfrm>
            </p:grpSpPr>
            <p:sp>
              <p:nvSpPr>
                <p:cNvPr id="456770" name="Rectangle 66"/>
                <p:cNvSpPr>
                  <a:spLocks noChangeArrowheads="1"/>
                </p:cNvSpPr>
                <p:nvPr/>
              </p:nvSpPr>
              <p:spPr bwMode="auto">
                <a:xfrm>
                  <a:off x="2375" y="2062"/>
                  <a:ext cx="336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800" b="1">
                      <a:solidFill>
                        <a:srgbClr val="CC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楷体_GB2312" pitchFamily="49" charset="-122"/>
                    </a:rPr>
                    <a:t>0</a:t>
                  </a:r>
                </a:p>
                <a:p>
                  <a:pPr algn="just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 b="1">
                    <a:solidFill>
                      <a:srgbClr val="CC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456771" name="Rectangle 67"/>
                <p:cNvSpPr>
                  <a:spLocks noChangeArrowheads="1"/>
                </p:cNvSpPr>
                <p:nvPr/>
              </p:nvSpPr>
              <p:spPr bwMode="auto">
                <a:xfrm>
                  <a:off x="2332" y="2062"/>
                  <a:ext cx="422" cy="460"/>
                </a:xfrm>
                <a:prstGeom prst="rect">
                  <a:avLst/>
                </a:prstGeom>
                <a:noFill/>
                <a:ln w="7">
                  <a:solidFill>
                    <a:srgbClr val="CC00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400">
                    <a:solidFill>
                      <a:srgbClr val="000000"/>
                    </a:solidFill>
                    <a:latin typeface="N Helvetica Narrow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456772" name="Rectangle 68"/>
            <p:cNvSpPr>
              <a:spLocks noChangeArrowheads="1"/>
            </p:cNvSpPr>
            <p:nvPr/>
          </p:nvSpPr>
          <p:spPr bwMode="auto">
            <a:xfrm>
              <a:off x="-3" y="-3"/>
              <a:ext cx="2760" cy="2528"/>
            </a:xfrm>
            <a:prstGeom prst="rect">
              <a:avLst/>
            </a:prstGeom>
            <a:noFill/>
            <a:ln w="9525">
              <a:solidFill>
                <a:srgbClr val="CC00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2580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24000" y="1828800"/>
            <a:ext cx="9144000" cy="2362200"/>
          </a:xfrm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lang="en-US" altLang="zh-CN" sz="4800"/>
              <a:t>The Principle </a:t>
            </a:r>
            <a:br>
              <a:rPr lang="en-US" altLang="zh-CN" sz="4800"/>
            </a:br>
            <a:r>
              <a:rPr lang="en-US" altLang="zh-CN" sz="4800"/>
              <a:t>of </a:t>
            </a:r>
            <a:br>
              <a:rPr lang="en-US" altLang="zh-CN" sz="4800"/>
            </a:br>
            <a:r>
              <a:rPr lang="en-US" altLang="zh-CN" sz="4800"/>
              <a:t>No-Arbitrage Pricing</a:t>
            </a:r>
            <a:endParaRPr lang="zh-CN" altLang="en-US" sz="4800"/>
          </a:p>
        </p:txBody>
      </p:sp>
      <p:sp>
        <p:nvSpPr>
          <p:cNvPr id="319495" name="Rectangle 7"/>
          <p:cNvSpPr>
            <a:spLocks noChangeArrowheads="1"/>
          </p:cNvSpPr>
          <p:nvPr/>
        </p:nvSpPr>
        <p:spPr bwMode="auto">
          <a:xfrm>
            <a:off x="5448299" y="4437065"/>
            <a:ext cx="5815446" cy="15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defTabSz="990600">
              <a:spcBef>
                <a:spcPct val="2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547688" indent="-368300" defTabSz="990600">
              <a:spcBef>
                <a:spcPct val="20000"/>
              </a:spcBef>
              <a:buClr>
                <a:srgbClr val="CC9900"/>
              </a:buClr>
              <a:buSzPct val="75000"/>
              <a:buFont typeface="Wingdings" panose="05000000000000000000" pitchFamily="2" charset="2"/>
              <a:defRPr kumimoji="1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2pPr>
            <a:lvl3pPr marL="990600" indent="-263525" defTabSz="990600">
              <a:spcBef>
                <a:spcPct val="20000"/>
              </a:spcBef>
              <a:buClr>
                <a:srgbClr val="FF0066"/>
              </a:buClr>
              <a:buFont typeface="Times New Roman" panose="02020603050405020304" pitchFamily="18" charset="0"/>
              <a:defRPr kumimoji="1" sz="2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3pPr>
            <a:lvl4pPr marL="1438275" indent="-265113" defTabSz="990600">
              <a:spcBef>
                <a:spcPct val="20000"/>
              </a:spcBef>
              <a:defRPr kumimoji="1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4pPr>
            <a:lvl5pPr marL="2871788" defTabSz="990600">
              <a:spcBef>
                <a:spcPct val="20000"/>
              </a:spcBef>
              <a:buClr>
                <a:schemeClr val="tx2"/>
              </a:buClr>
              <a:defRPr kumimoji="1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5pPr>
            <a:lvl6pPr marL="3328988" algn="ctr" defTabSz="990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kumimoji="1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6pPr>
            <a:lvl7pPr marL="3786188" algn="ctr" defTabSz="990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kumimoji="1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7pPr>
            <a:lvl8pPr marL="4243388" algn="ctr" defTabSz="990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kumimoji="1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8pPr>
            <a:lvl9pPr marL="4700588" algn="ctr" defTabSz="990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kumimoji="1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2400" dirty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 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Objective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CC6600"/>
              </a:buClr>
              <a:buSzTx/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FF0066"/>
                </a:solidFill>
                <a:effectLst/>
                <a:ea typeface="黑体" panose="02010609060101010101" pitchFamily="49" charset="-122"/>
              </a:rPr>
              <a:t>Introduction to No-Arbitrage Pricing principle</a:t>
            </a:r>
          </a:p>
          <a:p>
            <a:pPr marL="623888" lvl="2" indent="-84138" fontAlgn="base">
              <a:spcBef>
                <a:spcPct val="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FF0066"/>
                </a:solidFill>
                <a:effectLst/>
                <a:ea typeface="黑体" panose="02010609060101010101" pitchFamily="49" charset="-122"/>
              </a:rPr>
              <a:t>No-Arbitrage Pricing principle for Option</a:t>
            </a:r>
          </a:p>
        </p:txBody>
      </p:sp>
    </p:spTree>
    <p:extLst>
      <p:ext uri="{BB962C8B-B14F-4D97-AF65-F5344CB8AC3E}">
        <p14:creationId xmlns:p14="http://schemas.microsoft.com/office/powerpoint/2010/main" val="159566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不确定状态：</a:t>
            </a:r>
          </a:p>
          <a:p>
            <a:pPr lvl="1">
              <a:lnSpc>
                <a:spcPct val="120000"/>
              </a:lnSpc>
              <a:spcBef>
                <a:spcPct val="40000"/>
              </a:spcBef>
            </a:pP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资产未来损益不确定</a:t>
            </a:r>
          </a:p>
          <a:p>
            <a:pPr lvl="2">
              <a:lnSpc>
                <a:spcPct val="120000"/>
              </a:lnSpc>
              <a:spcBef>
                <a:spcPct val="40000"/>
              </a:spcBef>
            </a:pPr>
            <a:r>
              <a:rPr lang="zh-CN" altLang="en-US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假设市场在未来某一时刻存在有限种状态；</a:t>
            </a:r>
          </a:p>
          <a:p>
            <a:pPr lvl="2">
              <a:lnSpc>
                <a:spcPct val="120000"/>
              </a:lnSpc>
              <a:spcBef>
                <a:spcPct val="40000"/>
              </a:spcBef>
            </a:pPr>
            <a:r>
              <a:rPr lang="zh-CN" altLang="en-US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在每一种状态下资产的未来损益已知；</a:t>
            </a:r>
          </a:p>
          <a:p>
            <a:pPr lvl="2">
              <a:lnSpc>
                <a:spcPct val="120000"/>
              </a:lnSpc>
              <a:spcBef>
                <a:spcPct val="40000"/>
              </a:spcBef>
            </a:pPr>
            <a:r>
              <a:rPr lang="zh-CN" altLang="en-US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但未来时刻到底发生哪一种状态</a:t>
            </a:r>
            <a:r>
              <a:rPr lang="zh-CN" altLang="en-US" dirty="0" smtClean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不知道</a:t>
            </a:r>
            <a:endParaRPr lang="en-US" altLang="zh-CN" dirty="0">
              <a:solidFill>
                <a:srgbClr val="CC00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28083" y="476250"/>
            <a:ext cx="11530087" cy="114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>
                <a:ea typeface="黑体" panose="02010609060101010101" pitchFamily="49" charset="-122"/>
              </a:rPr>
              <a:t>Introduction to No-Arbitrage Pricing principle</a:t>
            </a:r>
            <a:endParaRPr lang="zh-CN" altLang="en-US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8855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0290" y="476250"/>
            <a:ext cx="11567881" cy="1143000"/>
          </a:xfrm>
        </p:spPr>
        <p:txBody>
          <a:bodyPr/>
          <a:lstStyle/>
          <a:p>
            <a:r>
              <a:rPr lang="en-US" altLang="zh-CN" sz="4000" dirty="0" smtClean="0">
                <a:ea typeface="黑体" panose="02010609060101010101" pitchFamily="49" charset="-122"/>
              </a:rPr>
              <a:t>No-Arbitrage </a:t>
            </a:r>
            <a:r>
              <a:rPr lang="en-US" altLang="zh-CN" sz="4000" dirty="0">
                <a:ea typeface="黑体" panose="02010609060101010101" pitchFamily="49" charset="-122"/>
              </a:rPr>
              <a:t>Pricing </a:t>
            </a:r>
            <a:r>
              <a:rPr lang="en-US" altLang="zh-CN" sz="4000" dirty="0" smtClean="0">
                <a:ea typeface="黑体" panose="02010609060101010101" pitchFamily="49" charset="-122"/>
              </a:rPr>
              <a:t>principle under Uncertainty</a:t>
            </a:r>
            <a:endParaRPr lang="zh-CN" altLang="en-US" sz="4000" dirty="0">
              <a:ea typeface="黑体" panose="02010609060101010101" pitchFamily="49" charset="-122"/>
            </a:endParaRP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171" y="1600200"/>
            <a:ext cx="10551886" cy="47815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22CC"/>
                </a:solidFill>
                <a:ea typeface="楷体" panose="02010609060101010101" pitchFamily="49" charset="-122"/>
              </a:rPr>
              <a:t>例</a:t>
            </a:r>
            <a:r>
              <a:rPr lang="en-US" altLang="zh-CN" dirty="0">
                <a:solidFill>
                  <a:srgbClr val="0022CC"/>
                </a:solidFill>
                <a:ea typeface="楷体" panose="02010609060101010101" pitchFamily="49" charset="-122"/>
              </a:rPr>
              <a:t>4</a:t>
            </a:r>
            <a:r>
              <a:rPr lang="zh-CN" altLang="en-US" dirty="0">
                <a:solidFill>
                  <a:srgbClr val="0022CC"/>
                </a:solidFill>
                <a:ea typeface="楷体" panose="02010609060101010101" pitchFamily="49" charset="-122"/>
              </a:rPr>
              <a:t>：</a:t>
            </a:r>
          </a:p>
          <a:p>
            <a:pPr marL="522288" lvl="1" indent="528638" algn="just">
              <a:lnSpc>
                <a:spcPct val="120000"/>
              </a:lnSpc>
              <a:buNone/>
            </a:pPr>
            <a:r>
              <a:rPr lang="zh-CN" altLang="en-US" dirty="0">
                <a:solidFill>
                  <a:srgbClr val="0022CC"/>
                </a:solidFill>
                <a:ea typeface="楷体" panose="02010609060101010101" pitchFamily="49" charset="-122"/>
              </a:rPr>
              <a:t>假设有一风险证券</a:t>
            </a:r>
            <a:r>
              <a:rPr lang="en-US" altLang="zh-CN" dirty="0">
                <a:solidFill>
                  <a:srgbClr val="0022CC"/>
                </a:solidFill>
                <a:ea typeface="楷体" panose="02010609060101010101" pitchFamily="49" charset="-122"/>
              </a:rPr>
              <a:t>A</a:t>
            </a:r>
            <a:r>
              <a:rPr lang="zh-CN" altLang="en-US" dirty="0">
                <a:solidFill>
                  <a:srgbClr val="0022CC"/>
                </a:solidFill>
                <a:ea typeface="楷体" panose="02010609060101010101" pitchFamily="49" charset="-122"/>
              </a:rPr>
              <a:t>，当前的市场价格为</a:t>
            </a:r>
            <a:r>
              <a:rPr lang="en-US" altLang="zh-CN" dirty="0">
                <a:solidFill>
                  <a:srgbClr val="0022CC"/>
                </a:solidFill>
                <a:ea typeface="楷体" panose="02010609060101010101" pitchFamily="49" charset="-122"/>
              </a:rPr>
              <a:t>100</a:t>
            </a:r>
            <a:r>
              <a:rPr lang="zh-CN" altLang="en-US" dirty="0">
                <a:solidFill>
                  <a:srgbClr val="0022CC"/>
                </a:solidFill>
                <a:ea typeface="楷体" panose="02010609060101010101" pitchFamily="49" charset="-122"/>
              </a:rPr>
              <a:t>元，</a:t>
            </a:r>
            <a:r>
              <a:rPr lang="en-US" altLang="zh-CN" dirty="0">
                <a:solidFill>
                  <a:srgbClr val="0022CC"/>
                </a:solidFill>
                <a:ea typeface="楷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0022CC"/>
                </a:solidFill>
                <a:ea typeface="楷体" panose="02010609060101010101" pitchFamily="49" charset="-122"/>
              </a:rPr>
              <a:t>年后的市场出现两种可能的状态：状态</a:t>
            </a:r>
            <a:r>
              <a:rPr lang="en-US" altLang="zh-CN" dirty="0">
                <a:solidFill>
                  <a:srgbClr val="0022CC"/>
                </a:solidFill>
                <a:ea typeface="楷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0022CC"/>
                </a:solidFill>
                <a:ea typeface="楷体" panose="02010609060101010101" pitchFamily="49" charset="-122"/>
              </a:rPr>
              <a:t>和状态</a:t>
            </a:r>
            <a:r>
              <a:rPr lang="en-US" altLang="zh-CN" dirty="0">
                <a:solidFill>
                  <a:srgbClr val="0022CC"/>
                </a:solidFill>
                <a:ea typeface="楷体" panose="02010609060101010101" pitchFamily="49" charset="-122"/>
              </a:rPr>
              <a:t>2</a:t>
            </a:r>
            <a:r>
              <a:rPr lang="zh-CN" altLang="en-US" dirty="0">
                <a:solidFill>
                  <a:srgbClr val="0022CC"/>
                </a:solidFill>
                <a:ea typeface="楷体" panose="02010609060101010101" pitchFamily="49" charset="-122"/>
              </a:rPr>
              <a:t>。</a:t>
            </a:r>
            <a:r>
              <a:rPr lang="en-US" altLang="zh-CN" dirty="0">
                <a:solidFill>
                  <a:srgbClr val="0022CC"/>
                </a:solidFill>
                <a:ea typeface="楷体" panose="02010609060101010101" pitchFamily="49" charset="-122"/>
              </a:rPr>
              <a:t>A</a:t>
            </a:r>
            <a:r>
              <a:rPr lang="zh-CN" altLang="en-US" dirty="0">
                <a:solidFill>
                  <a:srgbClr val="0022CC"/>
                </a:solidFill>
                <a:ea typeface="楷体" panose="02010609060101010101" pitchFamily="49" charset="-122"/>
              </a:rPr>
              <a:t>的未来损益在状态</a:t>
            </a:r>
            <a:r>
              <a:rPr lang="en-US" altLang="zh-CN" dirty="0">
                <a:solidFill>
                  <a:srgbClr val="0022CC"/>
                </a:solidFill>
                <a:ea typeface="楷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0022CC"/>
                </a:solidFill>
                <a:ea typeface="楷体" panose="02010609060101010101" pitchFamily="49" charset="-122"/>
              </a:rPr>
              <a:t>时</a:t>
            </a:r>
            <a:r>
              <a:rPr lang="en-US" altLang="zh-CN" dirty="0">
                <a:solidFill>
                  <a:srgbClr val="0022CC"/>
                </a:solidFill>
                <a:ea typeface="楷体" panose="02010609060101010101" pitchFamily="49" charset="-122"/>
              </a:rPr>
              <a:t>105</a:t>
            </a:r>
            <a:r>
              <a:rPr lang="zh-CN" altLang="en-US" dirty="0">
                <a:solidFill>
                  <a:srgbClr val="0022CC"/>
                </a:solidFill>
                <a:ea typeface="楷体" panose="02010609060101010101" pitchFamily="49" charset="-122"/>
              </a:rPr>
              <a:t>元，状态</a:t>
            </a:r>
            <a:r>
              <a:rPr lang="en-US" altLang="zh-CN" dirty="0">
                <a:solidFill>
                  <a:srgbClr val="0022CC"/>
                </a:solidFill>
                <a:ea typeface="楷体" panose="02010609060101010101" pitchFamily="49" charset="-122"/>
              </a:rPr>
              <a:t>2</a:t>
            </a:r>
            <a:r>
              <a:rPr lang="zh-CN" altLang="en-US" dirty="0">
                <a:solidFill>
                  <a:srgbClr val="0022CC"/>
                </a:solidFill>
                <a:ea typeface="楷体" panose="02010609060101010101" pitchFamily="49" charset="-122"/>
              </a:rPr>
              <a:t>时</a:t>
            </a:r>
            <a:r>
              <a:rPr lang="en-US" altLang="zh-CN" dirty="0">
                <a:solidFill>
                  <a:srgbClr val="0022CC"/>
                </a:solidFill>
                <a:ea typeface="楷体" panose="02010609060101010101" pitchFamily="49" charset="-122"/>
              </a:rPr>
              <a:t>95</a:t>
            </a:r>
            <a:r>
              <a:rPr lang="zh-CN" altLang="en-US" dirty="0">
                <a:solidFill>
                  <a:srgbClr val="0022CC"/>
                </a:solidFill>
                <a:ea typeface="楷体" panose="02010609060101010101" pitchFamily="49" charset="-122"/>
              </a:rPr>
              <a:t>元。</a:t>
            </a:r>
          </a:p>
          <a:p>
            <a:pPr marL="522288" lvl="1" indent="528638" algn="just">
              <a:lnSpc>
                <a:spcPct val="120000"/>
              </a:lnSpc>
              <a:buNone/>
            </a:pPr>
            <a:r>
              <a:rPr lang="zh-CN" altLang="en-US" dirty="0">
                <a:solidFill>
                  <a:srgbClr val="0022CC"/>
                </a:solidFill>
                <a:ea typeface="楷体" panose="02010609060101010101" pitchFamily="49" charset="-122"/>
              </a:rPr>
              <a:t>有一证券</a:t>
            </a:r>
            <a:r>
              <a:rPr lang="en-US" altLang="zh-CN" dirty="0">
                <a:solidFill>
                  <a:srgbClr val="0022CC"/>
                </a:solidFill>
                <a:ea typeface="楷体" panose="02010609060101010101" pitchFamily="49" charset="-122"/>
              </a:rPr>
              <a:t>B</a:t>
            </a:r>
            <a:r>
              <a:rPr lang="zh-CN" altLang="en-US" dirty="0">
                <a:solidFill>
                  <a:srgbClr val="0022CC"/>
                </a:solidFill>
                <a:ea typeface="楷体" panose="02010609060101010101" pitchFamily="49" charset="-122"/>
              </a:rPr>
              <a:t>，它在</a:t>
            </a:r>
            <a:r>
              <a:rPr lang="en-US" altLang="zh-CN" dirty="0">
                <a:solidFill>
                  <a:srgbClr val="0022CC"/>
                </a:solidFill>
                <a:ea typeface="楷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0022CC"/>
                </a:solidFill>
                <a:ea typeface="楷体" panose="02010609060101010101" pitchFamily="49" charset="-122"/>
              </a:rPr>
              <a:t>年后的未来损益是：状态</a:t>
            </a:r>
            <a:r>
              <a:rPr lang="en-US" altLang="zh-CN" dirty="0">
                <a:solidFill>
                  <a:srgbClr val="0022CC"/>
                </a:solidFill>
                <a:ea typeface="楷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0022CC"/>
                </a:solidFill>
                <a:ea typeface="楷体" panose="02010609060101010101" pitchFamily="49" charset="-122"/>
              </a:rPr>
              <a:t>时</a:t>
            </a:r>
            <a:r>
              <a:rPr lang="en-US" altLang="zh-CN" dirty="0">
                <a:solidFill>
                  <a:srgbClr val="0022CC"/>
                </a:solidFill>
                <a:ea typeface="楷体" panose="02010609060101010101" pitchFamily="49" charset="-122"/>
              </a:rPr>
              <a:t>105</a:t>
            </a:r>
            <a:r>
              <a:rPr lang="zh-CN" altLang="en-US" dirty="0">
                <a:solidFill>
                  <a:srgbClr val="0022CC"/>
                </a:solidFill>
                <a:ea typeface="楷体" panose="02010609060101010101" pitchFamily="49" charset="-122"/>
              </a:rPr>
              <a:t>元，状态</a:t>
            </a:r>
            <a:r>
              <a:rPr lang="en-US" altLang="zh-CN" dirty="0">
                <a:solidFill>
                  <a:srgbClr val="0022CC"/>
                </a:solidFill>
                <a:ea typeface="楷体" panose="02010609060101010101" pitchFamily="49" charset="-122"/>
              </a:rPr>
              <a:t>2</a:t>
            </a:r>
            <a:r>
              <a:rPr lang="zh-CN" altLang="en-US" dirty="0">
                <a:solidFill>
                  <a:srgbClr val="0022CC"/>
                </a:solidFill>
                <a:ea typeface="楷体" panose="02010609060101010101" pitchFamily="49" charset="-122"/>
              </a:rPr>
              <a:t>时</a:t>
            </a:r>
            <a:r>
              <a:rPr lang="en-US" altLang="zh-CN" dirty="0">
                <a:solidFill>
                  <a:srgbClr val="0022CC"/>
                </a:solidFill>
                <a:ea typeface="楷体" panose="02010609060101010101" pitchFamily="49" charset="-122"/>
              </a:rPr>
              <a:t>95</a:t>
            </a:r>
            <a:r>
              <a:rPr lang="zh-CN" altLang="en-US" dirty="0">
                <a:solidFill>
                  <a:srgbClr val="0022CC"/>
                </a:solidFill>
                <a:ea typeface="楷体" panose="02010609060101010101" pitchFamily="49" charset="-122"/>
              </a:rPr>
              <a:t>元。另外，假设不考虑交易成本。</a:t>
            </a:r>
          </a:p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rgbClr val="CC0099"/>
                </a:solidFill>
                <a:ea typeface="楷体" panose="02010609060101010101" pitchFamily="49" charset="-122"/>
              </a:rPr>
              <a:t>问题：</a:t>
            </a:r>
          </a:p>
          <a:p>
            <a:pPr marL="522288" lvl="1" indent="528638" algn="just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0022CC"/>
                </a:solidFill>
                <a:ea typeface="楷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0022CC"/>
                </a:solidFill>
                <a:ea typeface="楷体" panose="02010609060101010101" pitchFamily="49" charset="-122"/>
              </a:rPr>
              <a:t>）</a:t>
            </a:r>
            <a:r>
              <a:rPr lang="en-US" altLang="zh-CN" dirty="0">
                <a:solidFill>
                  <a:srgbClr val="0022CC"/>
                </a:solidFill>
                <a:ea typeface="楷体" panose="02010609060101010101" pitchFamily="49" charset="-122"/>
              </a:rPr>
              <a:t>B</a:t>
            </a:r>
            <a:r>
              <a:rPr lang="zh-CN" altLang="en-US" dirty="0">
                <a:solidFill>
                  <a:srgbClr val="0022CC"/>
                </a:solidFill>
                <a:ea typeface="楷体" panose="02010609060101010101" pitchFamily="49" charset="-122"/>
              </a:rPr>
              <a:t>的合理价格为多少呢？</a:t>
            </a:r>
          </a:p>
          <a:p>
            <a:pPr marL="522288" lvl="1" indent="528638" algn="just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0022CC"/>
                </a:solidFill>
                <a:ea typeface="楷体" panose="02010609060101010101" pitchFamily="49" charset="-122"/>
              </a:rPr>
              <a:t>2</a:t>
            </a:r>
            <a:r>
              <a:rPr lang="zh-CN" altLang="en-US" dirty="0">
                <a:solidFill>
                  <a:srgbClr val="0022CC"/>
                </a:solidFill>
                <a:ea typeface="楷体" panose="02010609060101010101" pitchFamily="49" charset="-122"/>
              </a:rPr>
              <a:t>）如果</a:t>
            </a:r>
            <a:r>
              <a:rPr lang="en-US" altLang="zh-CN" dirty="0">
                <a:solidFill>
                  <a:srgbClr val="0022CC"/>
                </a:solidFill>
                <a:ea typeface="楷体" panose="02010609060101010101" pitchFamily="49" charset="-122"/>
              </a:rPr>
              <a:t>B</a:t>
            </a:r>
            <a:r>
              <a:rPr lang="zh-CN" altLang="en-US" dirty="0">
                <a:solidFill>
                  <a:srgbClr val="0022CC"/>
                </a:solidFill>
                <a:ea typeface="楷体" panose="02010609060101010101" pitchFamily="49" charset="-122"/>
              </a:rPr>
              <a:t>的价格为</a:t>
            </a:r>
            <a:r>
              <a:rPr lang="en-US" altLang="zh-CN" dirty="0">
                <a:solidFill>
                  <a:srgbClr val="0022CC"/>
                </a:solidFill>
                <a:ea typeface="楷体" panose="02010609060101010101" pitchFamily="49" charset="-122"/>
              </a:rPr>
              <a:t>99</a:t>
            </a:r>
            <a:r>
              <a:rPr lang="zh-CN" altLang="en-US" dirty="0">
                <a:solidFill>
                  <a:srgbClr val="0022CC"/>
                </a:solidFill>
                <a:ea typeface="楷体" panose="02010609060101010101" pitchFamily="49" charset="-122"/>
              </a:rPr>
              <a:t>元，如何套利？ </a:t>
            </a:r>
          </a:p>
        </p:txBody>
      </p:sp>
    </p:spTree>
    <p:extLst>
      <p:ext uri="{BB962C8B-B14F-4D97-AF65-F5344CB8AC3E}">
        <p14:creationId xmlns:p14="http://schemas.microsoft.com/office/powerpoint/2010/main" val="34592585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0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0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8083" y="476250"/>
            <a:ext cx="11225287" cy="1143000"/>
          </a:xfrm>
        </p:spPr>
        <p:txBody>
          <a:bodyPr/>
          <a:lstStyle/>
          <a:p>
            <a:r>
              <a:rPr lang="en-US" altLang="zh-CN" sz="4000" dirty="0" smtClean="0">
                <a:ea typeface="黑体" panose="02010609060101010101" pitchFamily="49" charset="-122"/>
              </a:rPr>
              <a:t>No-Arbitrage Pricing principle under Uncertainty</a:t>
            </a:r>
            <a:endParaRPr lang="zh-CN" altLang="en-US" sz="4000" dirty="0">
              <a:latin typeface="隶书" panose="02010509060101010101" pitchFamily="49" charset="-122"/>
            </a:endParaRPr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22CC"/>
                </a:solidFill>
                <a:ea typeface="楷体" panose="02010609060101010101" pitchFamily="49" charset="-122"/>
              </a:rPr>
              <a:t>答案：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22CC"/>
                </a:solidFill>
                <a:ea typeface="楷体" panose="02010609060101010101" pitchFamily="49" charset="-122"/>
              </a:rPr>
              <a:t>（</a:t>
            </a:r>
            <a:r>
              <a:rPr lang="en-US" altLang="zh-CN" sz="2800" dirty="0">
                <a:solidFill>
                  <a:srgbClr val="0022CC"/>
                </a:solidFill>
                <a:ea typeface="楷体" panose="02010609060101010101" pitchFamily="49" charset="-122"/>
              </a:rPr>
              <a:t>1</a:t>
            </a:r>
            <a:r>
              <a:rPr lang="zh-CN" altLang="en-US" sz="2800" dirty="0">
                <a:solidFill>
                  <a:srgbClr val="0022CC"/>
                </a:solidFill>
                <a:ea typeface="楷体" panose="02010609060101010101" pitchFamily="49" charset="-122"/>
              </a:rPr>
              <a:t>）</a:t>
            </a:r>
            <a:r>
              <a:rPr lang="en-US" altLang="zh-CN" sz="2800" dirty="0">
                <a:solidFill>
                  <a:srgbClr val="0022CC"/>
                </a:solidFill>
                <a:ea typeface="楷体" panose="02010609060101010101" pitchFamily="49" charset="-122"/>
              </a:rPr>
              <a:t>B</a:t>
            </a:r>
            <a:r>
              <a:rPr lang="zh-CN" altLang="en-US" sz="2800" dirty="0">
                <a:solidFill>
                  <a:srgbClr val="0022CC"/>
                </a:solidFill>
                <a:ea typeface="楷体" panose="02010609060101010101" pitchFamily="49" charset="-122"/>
              </a:rPr>
              <a:t>的合理价格也为</a:t>
            </a:r>
            <a:r>
              <a:rPr lang="en-US" altLang="zh-CN" sz="2800" dirty="0">
                <a:solidFill>
                  <a:srgbClr val="0022CC"/>
                </a:solidFill>
                <a:ea typeface="楷体" panose="02010609060101010101" pitchFamily="49" charset="-122"/>
              </a:rPr>
              <a:t>100</a:t>
            </a:r>
            <a:r>
              <a:rPr lang="zh-CN" altLang="en-US" sz="2800" dirty="0">
                <a:solidFill>
                  <a:srgbClr val="0022CC"/>
                </a:solidFill>
                <a:ea typeface="楷体" panose="02010609060101010101" pitchFamily="49" charset="-122"/>
              </a:rPr>
              <a:t>元；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22CC"/>
                </a:solidFill>
                <a:ea typeface="楷体" panose="02010609060101010101" pitchFamily="49" charset="-122"/>
              </a:rPr>
              <a:t>（</a:t>
            </a:r>
            <a:r>
              <a:rPr lang="en-US" altLang="zh-CN" sz="2800" dirty="0">
                <a:solidFill>
                  <a:srgbClr val="0022CC"/>
                </a:solidFill>
                <a:ea typeface="楷体" panose="02010609060101010101" pitchFamily="49" charset="-122"/>
              </a:rPr>
              <a:t>2</a:t>
            </a:r>
            <a:r>
              <a:rPr lang="zh-CN" altLang="en-US" sz="2800" dirty="0">
                <a:solidFill>
                  <a:srgbClr val="0022CC"/>
                </a:solidFill>
                <a:ea typeface="楷体" panose="02010609060101010101" pitchFamily="49" charset="-122"/>
              </a:rPr>
              <a:t>）如果</a:t>
            </a:r>
            <a:r>
              <a:rPr lang="en-US" altLang="zh-CN" sz="2800" dirty="0">
                <a:solidFill>
                  <a:srgbClr val="0022CC"/>
                </a:solidFill>
                <a:ea typeface="楷体" panose="02010609060101010101" pitchFamily="49" charset="-122"/>
              </a:rPr>
              <a:t>B</a:t>
            </a:r>
            <a:r>
              <a:rPr lang="zh-CN" altLang="en-US" sz="2800" dirty="0">
                <a:solidFill>
                  <a:srgbClr val="0022CC"/>
                </a:solidFill>
                <a:ea typeface="楷体" panose="02010609060101010101" pitchFamily="49" charset="-122"/>
              </a:rPr>
              <a:t>为</a:t>
            </a:r>
            <a:r>
              <a:rPr lang="en-US" altLang="zh-CN" sz="2800" dirty="0">
                <a:solidFill>
                  <a:srgbClr val="0022CC"/>
                </a:solidFill>
                <a:ea typeface="楷体" panose="02010609060101010101" pitchFamily="49" charset="-122"/>
              </a:rPr>
              <a:t>99</a:t>
            </a:r>
            <a:r>
              <a:rPr lang="zh-CN" altLang="en-US" sz="2800" dirty="0">
                <a:solidFill>
                  <a:srgbClr val="0022CC"/>
                </a:solidFill>
                <a:ea typeface="楷体" panose="02010609060101010101" pitchFamily="49" charset="-122"/>
              </a:rPr>
              <a:t>元，价值被低估，则买进</a:t>
            </a:r>
            <a:r>
              <a:rPr lang="en-US" altLang="zh-CN" sz="2800" dirty="0">
                <a:solidFill>
                  <a:srgbClr val="0022CC"/>
                </a:solidFill>
                <a:ea typeface="楷体" panose="02010609060101010101" pitchFamily="49" charset="-122"/>
              </a:rPr>
              <a:t>B</a:t>
            </a:r>
            <a:r>
              <a:rPr lang="zh-CN" altLang="en-US" sz="2800" dirty="0">
                <a:solidFill>
                  <a:srgbClr val="0022CC"/>
                </a:solidFill>
                <a:ea typeface="楷体" panose="02010609060101010101" pitchFamily="49" charset="-122"/>
              </a:rPr>
              <a:t>，卖空</a:t>
            </a:r>
            <a:r>
              <a:rPr lang="en-US" altLang="zh-CN" sz="2800" dirty="0" smtClean="0">
                <a:solidFill>
                  <a:srgbClr val="0022CC"/>
                </a:solidFill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rgbClr val="0022CC"/>
              </a:solidFill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5218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8083" y="476250"/>
            <a:ext cx="11283345" cy="1143000"/>
          </a:xfrm>
        </p:spPr>
        <p:txBody>
          <a:bodyPr/>
          <a:lstStyle/>
          <a:p>
            <a:r>
              <a:rPr lang="en-US" altLang="zh-CN" sz="4000" dirty="0" smtClean="0">
                <a:ea typeface="黑体" panose="02010609060101010101" pitchFamily="49" charset="-122"/>
              </a:rPr>
              <a:t>No-Arbitrage Pricing principle under Uncertainty</a:t>
            </a:r>
            <a:endParaRPr lang="zh-CN" altLang="en-US" sz="4000" dirty="0">
              <a:latin typeface="隶书" panose="02010509060101010101" pitchFamily="49" charset="-122"/>
            </a:endParaRP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199" y="1557338"/>
            <a:ext cx="10537371" cy="4572000"/>
          </a:xfrm>
        </p:spPr>
        <p:txBody>
          <a:bodyPr/>
          <a:lstStyle/>
          <a:p>
            <a:pPr marL="95250" indent="-95250">
              <a:tabLst>
                <a:tab pos="355600" algn="l"/>
              </a:tabLst>
            </a:pPr>
            <a:r>
              <a:rPr lang="zh-CN" altLang="en-US" dirty="0"/>
              <a:t>例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</a:p>
          <a:p>
            <a:pPr marL="355600" lvl="1" indent="368300" algn="just">
              <a:buNone/>
              <a:tabLst>
                <a:tab pos="355600" algn="l"/>
              </a:tabLst>
            </a:pPr>
            <a:r>
              <a:rPr lang="zh-CN" altLang="en-US" dirty="0">
                <a:solidFill>
                  <a:srgbClr val="0022CC"/>
                </a:solidFill>
                <a:effectLst/>
                <a:latin typeface="+mn-lt"/>
              </a:rPr>
              <a:t>假设有一风险证券</a:t>
            </a:r>
            <a:r>
              <a:rPr lang="en-US" altLang="zh-CN" dirty="0">
                <a:solidFill>
                  <a:srgbClr val="0022CC"/>
                </a:solidFill>
                <a:effectLst/>
                <a:latin typeface="+mn-lt"/>
              </a:rPr>
              <a:t>A</a:t>
            </a:r>
            <a:r>
              <a:rPr lang="zh-CN" altLang="en-US" dirty="0">
                <a:solidFill>
                  <a:srgbClr val="0022CC"/>
                </a:solidFill>
                <a:effectLst/>
                <a:latin typeface="+mn-lt"/>
              </a:rPr>
              <a:t>，当前的市场价格为</a:t>
            </a:r>
            <a:r>
              <a:rPr lang="en-US" altLang="zh-CN" dirty="0">
                <a:solidFill>
                  <a:srgbClr val="0022CC"/>
                </a:solidFill>
                <a:effectLst/>
                <a:latin typeface="+mn-lt"/>
              </a:rPr>
              <a:t>100</a:t>
            </a:r>
            <a:r>
              <a:rPr lang="zh-CN" altLang="en-US" dirty="0">
                <a:solidFill>
                  <a:srgbClr val="0022CC"/>
                </a:solidFill>
                <a:effectLst/>
                <a:latin typeface="+mn-lt"/>
              </a:rPr>
              <a:t>元，</a:t>
            </a:r>
            <a:r>
              <a:rPr lang="en-US" altLang="zh-CN" dirty="0">
                <a:solidFill>
                  <a:srgbClr val="0022CC"/>
                </a:solidFill>
                <a:effectLst/>
                <a:latin typeface="+mn-lt"/>
              </a:rPr>
              <a:t>1</a:t>
            </a:r>
            <a:r>
              <a:rPr lang="zh-CN" altLang="en-US" dirty="0">
                <a:solidFill>
                  <a:srgbClr val="0022CC"/>
                </a:solidFill>
                <a:effectLst/>
                <a:latin typeface="+mn-lt"/>
              </a:rPr>
              <a:t>年后的市场出现两种可能的状态：状态</a:t>
            </a:r>
            <a:r>
              <a:rPr lang="en-US" altLang="zh-CN" dirty="0">
                <a:solidFill>
                  <a:srgbClr val="0022CC"/>
                </a:solidFill>
                <a:effectLst/>
                <a:latin typeface="+mn-lt"/>
              </a:rPr>
              <a:t>1</a:t>
            </a:r>
            <a:r>
              <a:rPr lang="zh-CN" altLang="en-US" dirty="0">
                <a:solidFill>
                  <a:srgbClr val="0022CC"/>
                </a:solidFill>
                <a:effectLst/>
                <a:latin typeface="+mn-lt"/>
              </a:rPr>
              <a:t>和状态</a:t>
            </a:r>
            <a:r>
              <a:rPr lang="en-US" altLang="zh-CN" dirty="0">
                <a:solidFill>
                  <a:srgbClr val="0022CC"/>
                </a:solidFill>
                <a:effectLst/>
                <a:latin typeface="+mn-lt"/>
              </a:rPr>
              <a:t>2</a:t>
            </a:r>
            <a:r>
              <a:rPr lang="zh-CN" altLang="en-US" dirty="0">
                <a:solidFill>
                  <a:srgbClr val="0022CC"/>
                </a:solidFill>
                <a:effectLst/>
                <a:latin typeface="+mn-lt"/>
              </a:rPr>
              <a:t>。 </a:t>
            </a:r>
            <a:r>
              <a:rPr lang="en-US" altLang="zh-CN" dirty="0">
                <a:solidFill>
                  <a:srgbClr val="0022CC"/>
                </a:solidFill>
                <a:effectLst/>
                <a:latin typeface="+mn-lt"/>
              </a:rPr>
              <a:t>A</a:t>
            </a:r>
            <a:r>
              <a:rPr lang="zh-CN" altLang="en-US" dirty="0">
                <a:solidFill>
                  <a:srgbClr val="0022CC"/>
                </a:solidFill>
                <a:effectLst/>
                <a:latin typeface="+mn-lt"/>
              </a:rPr>
              <a:t>的未来损益在状态</a:t>
            </a:r>
            <a:r>
              <a:rPr lang="en-US" altLang="zh-CN" dirty="0">
                <a:solidFill>
                  <a:srgbClr val="0022CC"/>
                </a:solidFill>
                <a:effectLst/>
                <a:latin typeface="+mn-lt"/>
              </a:rPr>
              <a:t>1</a:t>
            </a:r>
            <a:r>
              <a:rPr lang="zh-CN" altLang="en-US" dirty="0">
                <a:solidFill>
                  <a:srgbClr val="0022CC"/>
                </a:solidFill>
                <a:effectLst/>
                <a:latin typeface="+mn-lt"/>
              </a:rPr>
              <a:t>时为</a:t>
            </a:r>
            <a:r>
              <a:rPr lang="en-US" altLang="zh-CN" dirty="0">
                <a:solidFill>
                  <a:srgbClr val="0022CC"/>
                </a:solidFill>
                <a:effectLst/>
                <a:latin typeface="+mn-lt"/>
              </a:rPr>
              <a:t>105</a:t>
            </a:r>
            <a:r>
              <a:rPr lang="zh-CN" altLang="en-US" dirty="0">
                <a:solidFill>
                  <a:srgbClr val="0022CC"/>
                </a:solidFill>
                <a:effectLst/>
                <a:latin typeface="+mn-lt"/>
              </a:rPr>
              <a:t>元，状态</a:t>
            </a:r>
            <a:r>
              <a:rPr lang="en-US" altLang="zh-CN" dirty="0">
                <a:solidFill>
                  <a:srgbClr val="0022CC"/>
                </a:solidFill>
                <a:effectLst/>
                <a:latin typeface="+mn-lt"/>
              </a:rPr>
              <a:t>2</a:t>
            </a:r>
            <a:r>
              <a:rPr lang="zh-CN" altLang="en-US" dirty="0">
                <a:solidFill>
                  <a:srgbClr val="0022CC"/>
                </a:solidFill>
                <a:effectLst/>
                <a:latin typeface="+mn-lt"/>
              </a:rPr>
              <a:t>时，</a:t>
            </a:r>
            <a:r>
              <a:rPr lang="en-US" altLang="zh-CN" dirty="0">
                <a:solidFill>
                  <a:srgbClr val="0022CC"/>
                </a:solidFill>
                <a:effectLst/>
                <a:latin typeface="+mn-lt"/>
              </a:rPr>
              <a:t>95</a:t>
            </a:r>
            <a:r>
              <a:rPr lang="zh-CN" altLang="en-US" dirty="0">
                <a:solidFill>
                  <a:srgbClr val="0022CC"/>
                </a:solidFill>
                <a:effectLst/>
                <a:latin typeface="+mn-lt"/>
              </a:rPr>
              <a:t>元。</a:t>
            </a:r>
          </a:p>
          <a:p>
            <a:pPr marL="355600" lvl="1" indent="368300" algn="just">
              <a:buNone/>
              <a:tabLst>
                <a:tab pos="355600" algn="l"/>
              </a:tabLst>
            </a:pPr>
            <a:r>
              <a:rPr lang="zh-CN" altLang="en-US" dirty="0">
                <a:solidFill>
                  <a:srgbClr val="0022CC"/>
                </a:solidFill>
                <a:effectLst/>
                <a:latin typeface="+mn-lt"/>
              </a:rPr>
              <a:t>有一证券</a:t>
            </a:r>
            <a:r>
              <a:rPr lang="en-US" altLang="zh-CN" dirty="0">
                <a:solidFill>
                  <a:srgbClr val="0022CC"/>
                </a:solidFill>
                <a:effectLst/>
                <a:latin typeface="+mn-lt"/>
              </a:rPr>
              <a:t>B</a:t>
            </a:r>
            <a:r>
              <a:rPr lang="zh-CN" altLang="en-US" dirty="0">
                <a:solidFill>
                  <a:srgbClr val="0022CC"/>
                </a:solidFill>
                <a:effectLst/>
                <a:latin typeface="+mn-lt"/>
              </a:rPr>
              <a:t>，它在</a:t>
            </a:r>
            <a:r>
              <a:rPr lang="en-US" altLang="zh-CN" dirty="0">
                <a:solidFill>
                  <a:srgbClr val="0022CC"/>
                </a:solidFill>
                <a:effectLst/>
                <a:latin typeface="+mn-lt"/>
              </a:rPr>
              <a:t>1</a:t>
            </a:r>
            <a:r>
              <a:rPr lang="zh-CN" altLang="en-US" dirty="0">
                <a:solidFill>
                  <a:srgbClr val="0022CC"/>
                </a:solidFill>
                <a:effectLst/>
                <a:latin typeface="+mn-lt"/>
              </a:rPr>
              <a:t>年后的未来损益是：状态</a:t>
            </a:r>
            <a:r>
              <a:rPr lang="en-US" altLang="zh-CN" dirty="0">
                <a:solidFill>
                  <a:srgbClr val="0022CC"/>
                </a:solidFill>
                <a:effectLst/>
                <a:latin typeface="+mn-lt"/>
              </a:rPr>
              <a:t>1</a:t>
            </a:r>
            <a:r>
              <a:rPr lang="zh-CN" altLang="en-US" dirty="0">
                <a:solidFill>
                  <a:srgbClr val="0022CC"/>
                </a:solidFill>
                <a:effectLst/>
                <a:latin typeface="+mn-lt"/>
              </a:rPr>
              <a:t>时</a:t>
            </a:r>
            <a:r>
              <a:rPr lang="en-US" altLang="zh-CN" dirty="0">
                <a:solidFill>
                  <a:srgbClr val="0022CC"/>
                </a:solidFill>
                <a:effectLst/>
                <a:latin typeface="+mn-lt"/>
              </a:rPr>
              <a:t>120</a:t>
            </a:r>
            <a:r>
              <a:rPr lang="zh-CN" altLang="en-US" dirty="0">
                <a:solidFill>
                  <a:srgbClr val="0022CC"/>
                </a:solidFill>
                <a:effectLst/>
                <a:latin typeface="+mn-lt"/>
              </a:rPr>
              <a:t>元，状态</a:t>
            </a:r>
            <a:r>
              <a:rPr lang="en-US" altLang="zh-CN" dirty="0">
                <a:solidFill>
                  <a:srgbClr val="0022CC"/>
                </a:solidFill>
                <a:effectLst/>
                <a:latin typeface="+mn-lt"/>
              </a:rPr>
              <a:t>2</a:t>
            </a:r>
            <a:r>
              <a:rPr lang="zh-CN" altLang="en-US" dirty="0">
                <a:solidFill>
                  <a:srgbClr val="0022CC"/>
                </a:solidFill>
                <a:effectLst/>
                <a:latin typeface="+mn-lt"/>
              </a:rPr>
              <a:t>时</a:t>
            </a:r>
            <a:r>
              <a:rPr lang="en-US" altLang="zh-CN" dirty="0">
                <a:solidFill>
                  <a:srgbClr val="0022CC"/>
                </a:solidFill>
                <a:effectLst/>
                <a:latin typeface="+mn-lt"/>
              </a:rPr>
              <a:t>110</a:t>
            </a:r>
            <a:r>
              <a:rPr lang="zh-CN" altLang="en-US" dirty="0">
                <a:solidFill>
                  <a:srgbClr val="0022CC"/>
                </a:solidFill>
                <a:effectLst/>
                <a:latin typeface="+mn-lt"/>
              </a:rPr>
              <a:t>元。</a:t>
            </a:r>
          </a:p>
          <a:p>
            <a:pPr marL="355600" lvl="1" indent="368300" algn="just">
              <a:buNone/>
              <a:tabLst>
                <a:tab pos="355600" algn="l"/>
              </a:tabLst>
            </a:pPr>
            <a:r>
              <a:rPr lang="zh-CN" altLang="en-US" dirty="0">
                <a:solidFill>
                  <a:srgbClr val="0022CC"/>
                </a:solidFill>
                <a:effectLst/>
                <a:latin typeface="+mn-lt"/>
              </a:rPr>
              <a:t>另外，假设不考虑交易成本，资金借贷也不需要成本。</a:t>
            </a:r>
          </a:p>
          <a:p>
            <a:pPr marL="95250" indent="-95250" algn="just">
              <a:tabLst>
                <a:tab pos="355600" algn="l"/>
              </a:tabLst>
            </a:pPr>
            <a:r>
              <a:rPr lang="zh-CN" altLang="en-US" dirty="0">
                <a:latin typeface="+mn-lt"/>
              </a:rPr>
              <a:t>问题：</a:t>
            </a:r>
          </a:p>
          <a:p>
            <a:pPr marL="355600" lvl="1" indent="368300" algn="just">
              <a:buNone/>
              <a:tabLst>
                <a:tab pos="355600" algn="l"/>
              </a:tabLst>
            </a:pPr>
            <a:r>
              <a:rPr lang="en-US" altLang="zh-CN" dirty="0">
                <a:solidFill>
                  <a:srgbClr val="0022CC"/>
                </a:solidFill>
                <a:latin typeface="+mn-lt"/>
              </a:rPr>
              <a:t>1</a:t>
            </a:r>
            <a:r>
              <a:rPr lang="zh-CN" altLang="en-US" dirty="0">
                <a:solidFill>
                  <a:srgbClr val="0022CC"/>
                </a:solidFill>
                <a:latin typeface="+mn-lt"/>
              </a:rPr>
              <a:t>）</a:t>
            </a:r>
            <a:r>
              <a:rPr lang="en-US" altLang="zh-CN" dirty="0">
                <a:solidFill>
                  <a:srgbClr val="0022CC"/>
                </a:solidFill>
                <a:latin typeface="+mn-lt"/>
              </a:rPr>
              <a:t>B</a:t>
            </a:r>
            <a:r>
              <a:rPr lang="zh-CN" altLang="en-US" dirty="0">
                <a:solidFill>
                  <a:srgbClr val="0022CC"/>
                </a:solidFill>
                <a:latin typeface="+mn-lt"/>
              </a:rPr>
              <a:t>的合理价格为多少呢？</a:t>
            </a:r>
          </a:p>
          <a:p>
            <a:pPr marL="355600" lvl="1" indent="368300" algn="just">
              <a:buNone/>
              <a:tabLst>
                <a:tab pos="355600" algn="l"/>
              </a:tabLst>
            </a:pPr>
            <a:r>
              <a:rPr lang="en-US" altLang="zh-CN" dirty="0">
                <a:solidFill>
                  <a:srgbClr val="0022CC"/>
                </a:solidFill>
                <a:latin typeface="+mn-lt"/>
              </a:rPr>
              <a:t>2</a:t>
            </a:r>
            <a:r>
              <a:rPr lang="zh-CN" altLang="en-US" dirty="0">
                <a:solidFill>
                  <a:srgbClr val="0022CC"/>
                </a:solidFill>
                <a:latin typeface="+mn-lt"/>
              </a:rPr>
              <a:t>）如果</a:t>
            </a:r>
            <a:r>
              <a:rPr lang="en-US" altLang="zh-CN" dirty="0">
                <a:solidFill>
                  <a:srgbClr val="0022CC"/>
                </a:solidFill>
                <a:latin typeface="+mn-lt"/>
              </a:rPr>
              <a:t>B</a:t>
            </a:r>
            <a:r>
              <a:rPr lang="zh-CN" altLang="en-US" dirty="0">
                <a:solidFill>
                  <a:srgbClr val="0022CC"/>
                </a:solidFill>
                <a:latin typeface="+mn-lt"/>
              </a:rPr>
              <a:t>的价格为</a:t>
            </a:r>
            <a:r>
              <a:rPr lang="en-US" altLang="zh-CN" dirty="0">
                <a:solidFill>
                  <a:srgbClr val="0022CC"/>
                </a:solidFill>
                <a:latin typeface="+mn-lt"/>
              </a:rPr>
              <a:t>110</a:t>
            </a:r>
            <a:r>
              <a:rPr lang="zh-CN" altLang="en-US" dirty="0">
                <a:solidFill>
                  <a:srgbClr val="0022CC"/>
                </a:solidFill>
                <a:latin typeface="+mn-lt"/>
              </a:rPr>
              <a:t>元，如何套利？</a:t>
            </a:r>
          </a:p>
        </p:txBody>
      </p:sp>
    </p:spTree>
    <p:extLst>
      <p:ext uri="{BB962C8B-B14F-4D97-AF65-F5344CB8AC3E}">
        <p14:creationId xmlns:p14="http://schemas.microsoft.com/office/powerpoint/2010/main" val="29808214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4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4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4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4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4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4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Text Box 3"/>
          <p:cNvSpPr txBox="1">
            <a:spLocks noChangeAspect="1" noChangeArrowheads="1"/>
          </p:cNvSpPr>
          <p:nvPr/>
        </p:nvSpPr>
        <p:spPr bwMode="auto">
          <a:xfrm>
            <a:off x="3009613" y="2511852"/>
            <a:ext cx="479425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100</a:t>
            </a:r>
          </a:p>
        </p:txBody>
      </p:sp>
      <p:sp>
        <p:nvSpPr>
          <p:cNvPr id="466948" name="Text Box 4"/>
          <p:cNvSpPr txBox="1">
            <a:spLocks noChangeAspect="1" noChangeArrowheads="1"/>
          </p:cNvSpPr>
          <p:nvPr/>
        </p:nvSpPr>
        <p:spPr bwMode="auto">
          <a:xfrm>
            <a:off x="4478051" y="2140377"/>
            <a:ext cx="479425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105</a:t>
            </a:r>
          </a:p>
        </p:txBody>
      </p:sp>
      <p:sp>
        <p:nvSpPr>
          <p:cNvPr id="466949" name="Text Box 5"/>
          <p:cNvSpPr txBox="1">
            <a:spLocks noChangeAspect="1" noChangeArrowheads="1"/>
          </p:cNvSpPr>
          <p:nvPr/>
        </p:nvSpPr>
        <p:spPr bwMode="auto">
          <a:xfrm>
            <a:off x="4478051" y="2853163"/>
            <a:ext cx="479425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95</a:t>
            </a:r>
          </a:p>
        </p:txBody>
      </p:sp>
      <p:sp>
        <p:nvSpPr>
          <p:cNvPr id="466950" name="Text Box 6"/>
          <p:cNvSpPr txBox="1">
            <a:spLocks noChangeAspect="1" noChangeArrowheads="1"/>
          </p:cNvSpPr>
          <p:nvPr/>
        </p:nvSpPr>
        <p:spPr bwMode="auto">
          <a:xfrm>
            <a:off x="3549362" y="3388152"/>
            <a:ext cx="1447800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风险证券</a:t>
            </a:r>
            <a:r>
              <a:rPr lang="en-US" altLang="zh-CN" b="1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</a:p>
        </p:txBody>
      </p:sp>
      <p:sp>
        <p:nvSpPr>
          <p:cNvPr id="466951" name="Line 7"/>
          <p:cNvSpPr>
            <a:spLocks noChangeAspect="1" noChangeShapeType="1"/>
          </p:cNvSpPr>
          <p:nvPr/>
        </p:nvSpPr>
        <p:spPr bwMode="auto">
          <a:xfrm flipV="1">
            <a:off x="3519200" y="2318177"/>
            <a:ext cx="958850" cy="357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466952" name="Line 8"/>
          <p:cNvSpPr>
            <a:spLocks noChangeAspect="1" noChangeShapeType="1"/>
          </p:cNvSpPr>
          <p:nvPr/>
        </p:nvSpPr>
        <p:spPr bwMode="auto">
          <a:xfrm>
            <a:off x="3519200" y="2675363"/>
            <a:ext cx="958850" cy="357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466953" name="Text Box 9"/>
          <p:cNvSpPr txBox="1">
            <a:spLocks noChangeAspect="1" noChangeArrowheads="1"/>
          </p:cNvSpPr>
          <p:nvPr/>
        </p:nvSpPr>
        <p:spPr bwMode="auto">
          <a:xfrm>
            <a:off x="5681376" y="2511852"/>
            <a:ext cx="479425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b="1" baseline="-25000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endParaRPr lang="en-US" altLang="zh-CN" b="1">
              <a:solidFill>
                <a:srgbClr val="CC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66954" name="Text Box 10"/>
          <p:cNvSpPr txBox="1">
            <a:spLocks noChangeAspect="1" noChangeArrowheads="1"/>
          </p:cNvSpPr>
          <p:nvPr/>
        </p:nvSpPr>
        <p:spPr bwMode="auto">
          <a:xfrm>
            <a:off x="7149813" y="2140377"/>
            <a:ext cx="479425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120</a:t>
            </a:r>
          </a:p>
        </p:txBody>
      </p:sp>
      <p:sp>
        <p:nvSpPr>
          <p:cNvPr id="466955" name="Text Box 11"/>
          <p:cNvSpPr txBox="1">
            <a:spLocks noChangeAspect="1" noChangeArrowheads="1"/>
          </p:cNvSpPr>
          <p:nvPr/>
        </p:nvSpPr>
        <p:spPr bwMode="auto">
          <a:xfrm>
            <a:off x="7149813" y="2853163"/>
            <a:ext cx="479425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110</a:t>
            </a:r>
          </a:p>
        </p:txBody>
      </p:sp>
      <p:sp>
        <p:nvSpPr>
          <p:cNvPr id="466956" name="Text Box 12"/>
          <p:cNvSpPr txBox="1">
            <a:spLocks noChangeAspect="1" noChangeArrowheads="1"/>
          </p:cNvSpPr>
          <p:nvPr/>
        </p:nvSpPr>
        <p:spPr bwMode="auto">
          <a:xfrm>
            <a:off x="6371938" y="3388152"/>
            <a:ext cx="1203325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风险证券</a:t>
            </a:r>
            <a:r>
              <a:rPr lang="en-US" altLang="zh-CN" b="1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</a:p>
        </p:txBody>
      </p:sp>
      <p:sp>
        <p:nvSpPr>
          <p:cNvPr id="466957" name="Line 13"/>
          <p:cNvSpPr>
            <a:spLocks noChangeAspect="1" noChangeShapeType="1"/>
          </p:cNvSpPr>
          <p:nvPr/>
        </p:nvSpPr>
        <p:spPr bwMode="auto">
          <a:xfrm flipV="1">
            <a:off x="6190962" y="2318177"/>
            <a:ext cx="958850" cy="357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466958" name="Line 14"/>
          <p:cNvSpPr>
            <a:spLocks noChangeAspect="1" noChangeShapeType="1"/>
          </p:cNvSpPr>
          <p:nvPr/>
        </p:nvSpPr>
        <p:spPr bwMode="auto">
          <a:xfrm>
            <a:off x="6190962" y="2675363"/>
            <a:ext cx="958850" cy="357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466959" name="Text Box 15"/>
          <p:cNvSpPr txBox="1">
            <a:spLocks noChangeAspect="1" noChangeArrowheads="1"/>
          </p:cNvSpPr>
          <p:nvPr/>
        </p:nvSpPr>
        <p:spPr bwMode="auto">
          <a:xfrm>
            <a:off x="8254713" y="2511852"/>
            <a:ext cx="481013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466960" name="Text Box 16"/>
          <p:cNvSpPr txBox="1">
            <a:spLocks noChangeAspect="1" noChangeArrowheads="1"/>
          </p:cNvSpPr>
          <p:nvPr/>
        </p:nvSpPr>
        <p:spPr bwMode="auto">
          <a:xfrm>
            <a:off x="9723150" y="2140377"/>
            <a:ext cx="685800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466961" name="Text Box 17"/>
          <p:cNvSpPr txBox="1">
            <a:spLocks noChangeAspect="1" noChangeArrowheads="1"/>
          </p:cNvSpPr>
          <p:nvPr/>
        </p:nvSpPr>
        <p:spPr bwMode="auto">
          <a:xfrm>
            <a:off x="9723150" y="2853163"/>
            <a:ext cx="6858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466962" name="Text Box 18"/>
          <p:cNvSpPr txBox="1">
            <a:spLocks noChangeAspect="1" noChangeArrowheads="1"/>
          </p:cNvSpPr>
          <p:nvPr/>
        </p:nvSpPr>
        <p:spPr bwMode="auto">
          <a:xfrm>
            <a:off x="8945276" y="3388152"/>
            <a:ext cx="1203325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资金借贷</a:t>
            </a:r>
          </a:p>
        </p:txBody>
      </p:sp>
      <p:sp>
        <p:nvSpPr>
          <p:cNvPr id="466963" name="Line 19"/>
          <p:cNvSpPr>
            <a:spLocks noChangeAspect="1" noChangeShapeType="1"/>
          </p:cNvSpPr>
          <p:nvPr/>
        </p:nvSpPr>
        <p:spPr bwMode="auto">
          <a:xfrm flipV="1">
            <a:off x="8764300" y="2318177"/>
            <a:ext cx="958850" cy="357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466964" name="Line 20"/>
          <p:cNvSpPr>
            <a:spLocks noChangeAspect="1" noChangeShapeType="1"/>
          </p:cNvSpPr>
          <p:nvPr/>
        </p:nvSpPr>
        <p:spPr bwMode="auto">
          <a:xfrm>
            <a:off x="8764300" y="2675363"/>
            <a:ext cx="958850" cy="357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466965" name="Rectangle 21"/>
          <p:cNvSpPr>
            <a:spLocks noChangeArrowheads="1"/>
          </p:cNvSpPr>
          <p:nvPr/>
        </p:nvSpPr>
        <p:spPr bwMode="auto">
          <a:xfrm>
            <a:off x="673946" y="1616515"/>
            <a:ext cx="3031279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Blip>
                <a:blip r:embed="rId4"/>
              </a:buBlip>
            </a:pPr>
            <a:r>
              <a:rPr kumimoji="1" lang="zh-CN" altLang="en-US" sz="2800" b="1" dirty="0">
                <a:solidFill>
                  <a:srgbClr val="320DC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证券未来损益图</a:t>
            </a: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328083" y="476250"/>
            <a:ext cx="1128334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4000" smtClean="0">
                <a:ea typeface="黑体" panose="02010609060101010101" pitchFamily="49" charset="-122"/>
              </a:rPr>
              <a:t>No-Arbitrage Pricing principle under Uncertainty</a:t>
            </a:r>
            <a:endParaRPr lang="zh-CN" altLang="en-US" sz="4000" dirty="0">
              <a:latin typeface="隶书" panose="02010509060101010101" pitchFamily="49" charset="-122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845125" y="3831650"/>
            <a:ext cx="10363200" cy="1072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 b="1" kern="120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anose="05000000000000000000" pitchFamily="2" charset="2"/>
              <a:buChar char="Ø"/>
              <a:defRPr kumimoji="1" sz="2400" b="1" kern="120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Font typeface="Times New Roman" panose="02020603050405020304" pitchFamily="18" charset="0"/>
              <a:buChar char="—"/>
              <a:defRPr kumimoji="1" sz="2000" b="1" kern="1200">
                <a:solidFill>
                  <a:srgbClr val="320DC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 b="1" kern="1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 b="1" kern="1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320DCD"/>
                </a:solidFill>
              </a:rPr>
              <a:t>静态组合策略：</a:t>
            </a:r>
          </a:p>
          <a:p>
            <a:pPr lvl="1"/>
            <a:r>
              <a:rPr lang="zh-CN" altLang="en-US" dirty="0" smtClean="0">
                <a:solidFill>
                  <a:srgbClr val="FF33CC"/>
                </a:solidFill>
                <a:latin typeface="+mn-lt"/>
              </a:rPr>
              <a:t>要求 </a:t>
            </a:r>
            <a:r>
              <a:rPr lang="en-US" altLang="zh-CN" i="1" dirty="0" smtClean="0">
                <a:solidFill>
                  <a:srgbClr val="FF33CC"/>
                </a:solidFill>
                <a:latin typeface="+mn-lt"/>
              </a:rPr>
              <a:t>x</a:t>
            </a:r>
            <a:r>
              <a:rPr lang="en-US" altLang="zh-CN" dirty="0" smtClean="0">
                <a:solidFill>
                  <a:srgbClr val="FF33CC"/>
                </a:solidFill>
                <a:latin typeface="+mn-lt"/>
              </a:rPr>
              <a:t> </a:t>
            </a:r>
            <a:r>
              <a:rPr lang="zh-CN" altLang="en-US" dirty="0" smtClean="0">
                <a:solidFill>
                  <a:srgbClr val="FF33CC"/>
                </a:solidFill>
                <a:latin typeface="+mn-lt"/>
              </a:rPr>
              <a:t>份的证券</a:t>
            </a:r>
            <a:r>
              <a:rPr lang="en-US" altLang="zh-CN" dirty="0" smtClean="0">
                <a:solidFill>
                  <a:srgbClr val="FF33CC"/>
                </a:solidFill>
                <a:latin typeface="+mn-lt"/>
              </a:rPr>
              <a:t>A</a:t>
            </a:r>
            <a:r>
              <a:rPr lang="zh-CN" altLang="en-US" dirty="0" smtClean="0">
                <a:solidFill>
                  <a:srgbClr val="FF33CC"/>
                </a:solidFill>
                <a:latin typeface="+mn-lt"/>
              </a:rPr>
              <a:t>和 </a:t>
            </a:r>
            <a:r>
              <a:rPr lang="en-US" altLang="zh-CN" i="1" dirty="0" smtClean="0">
                <a:solidFill>
                  <a:srgbClr val="FF33CC"/>
                </a:solidFill>
                <a:latin typeface="+mn-lt"/>
              </a:rPr>
              <a:t>y</a:t>
            </a:r>
            <a:r>
              <a:rPr lang="en-US" altLang="zh-CN" dirty="0" smtClean="0">
                <a:solidFill>
                  <a:srgbClr val="FF33CC"/>
                </a:solidFill>
                <a:latin typeface="+mn-lt"/>
              </a:rPr>
              <a:t> </a:t>
            </a:r>
            <a:r>
              <a:rPr lang="zh-CN" altLang="en-US" dirty="0" smtClean="0">
                <a:solidFill>
                  <a:srgbClr val="FF33CC"/>
                </a:solidFill>
                <a:latin typeface="+mn-lt"/>
              </a:rPr>
              <a:t>份的资金借贷构成</a:t>
            </a:r>
            <a:r>
              <a:rPr lang="en-US" altLang="zh-CN" dirty="0" smtClean="0">
                <a:solidFill>
                  <a:srgbClr val="FF33CC"/>
                </a:solidFill>
                <a:latin typeface="+mn-lt"/>
              </a:rPr>
              <a:t>B</a:t>
            </a:r>
          </a:p>
          <a:p>
            <a:pPr lvl="1"/>
            <a:endParaRPr lang="zh-CN" altLang="en-US" dirty="0">
              <a:solidFill>
                <a:srgbClr val="0022CC"/>
              </a:solidFill>
            </a:endParaRPr>
          </a:p>
        </p:txBody>
      </p:sp>
      <p:graphicFrame>
        <p:nvGraphicFramePr>
          <p:cNvPr id="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302951"/>
              </p:ext>
            </p:extLst>
          </p:nvPr>
        </p:nvGraphicFramePr>
        <p:xfrm>
          <a:off x="4654263" y="5101947"/>
          <a:ext cx="360045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8" name="Equation" r:id="rId5" imgW="1447560" imgH="457200" progId="Equation.DSMT4">
                  <p:embed/>
                </p:oleObj>
              </mc:Choice>
              <mc:Fallback>
                <p:oleObj name="Equation" r:id="rId5" imgW="1447560" imgH="457200" progId="Equation.DSMT4">
                  <p:embed/>
                  <p:pic>
                    <p:nvPicPr>
                      <p:cNvPr id="4689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4654263" y="5101947"/>
                        <a:ext cx="3600450" cy="113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18902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22CC"/>
                </a:solidFill>
              </a:rPr>
              <a:t>解得：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i="1" dirty="0">
                <a:solidFill>
                  <a:srgbClr val="0022CC"/>
                </a:solidFill>
                <a:latin typeface="+mn-lt"/>
              </a:rPr>
              <a:t>x</a:t>
            </a:r>
            <a:r>
              <a:rPr lang="en-US" altLang="zh-CN" dirty="0">
                <a:solidFill>
                  <a:srgbClr val="0022CC"/>
                </a:solidFill>
                <a:latin typeface="+mn-lt"/>
              </a:rPr>
              <a:t> = 1, </a:t>
            </a:r>
            <a:r>
              <a:rPr lang="en-US" altLang="zh-CN" i="1" dirty="0">
                <a:solidFill>
                  <a:srgbClr val="0022CC"/>
                </a:solidFill>
                <a:latin typeface="+mn-lt"/>
              </a:rPr>
              <a:t>y</a:t>
            </a:r>
            <a:r>
              <a:rPr lang="en-US" altLang="zh-CN" dirty="0">
                <a:solidFill>
                  <a:srgbClr val="0022CC"/>
                </a:solidFill>
                <a:latin typeface="+mn-lt"/>
              </a:rPr>
              <a:t> = 15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22CC"/>
                </a:solidFill>
                <a:latin typeface="+mn-lt"/>
              </a:rPr>
              <a:t>所以：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22CC"/>
                </a:solidFill>
                <a:latin typeface="+mn-lt"/>
              </a:rPr>
              <a:t>B</a:t>
            </a:r>
            <a:r>
              <a:rPr lang="zh-CN" altLang="en-US" dirty="0">
                <a:solidFill>
                  <a:srgbClr val="0022CC"/>
                </a:solidFill>
                <a:latin typeface="+mn-lt"/>
              </a:rPr>
              <a:t>的价格为：  </a:t>
            </a:r>
            <a:r>
              <a:rPr lang="en-US" altLang="zh-CN" dirty="0">
                <a:solidFill>
                  <a:srgbClr val="0022CC"/>
                </a:solidFill>
                <a:latin typeface="+mn-lt"/>
              </a:rPr>
              <a:t>1*100+15*1 = 115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22CC"/>
                </a:solidFill>
                <a:latin typeface="+mn-lt"/>
              </a:rPr>
              <a:t>第二个问题：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rgbClr val="0022CC"/>
                </a:solidFill>
                <a:latin typeface="+mn-lt"/>
              </a:rPr>
              <a:t>当</a:t>
            </a:r>
            <a:r>
              <a:rPr lang="en-US" altLang="zh-CN" dirty="0">
                <a:solidFill>
                  <a:srgbClr val="0022CC"/>
                </a:solidFill>
                <a:latin typeface="+mn-lt"/>
              </a:rPr>
              <a:t>B</a:t>
            </a:r>
            <a:r>
              <a:rPr lang="zh-CN" altLang="en-US" dirty="0">
                <a:solidFill>
                  <a:srgbClr val="0022CC"/>
                </a:solidFill>
                <a:latin typeface="+mn-lt"/>
              </a:rPr>
              <a:t>为</a:t>
            </a:r>
            <a:r>
              <a:rPr lang="en-US" altLang="zh-CN" dirty="0">
                <a:solidFill>
                  <a:srgbClr val="0022CC"/>
                </a:solidFill>
                <a:latin typeface="+mn-lt"/>
              </a:rPr>
              <a:t>110</a:t>
            </a:r>
            <a:r>
              <a:rPr lang="zh-CN" altLang="en-US" dirty="0">
                <a:solidFill>
                  <a:srgbClr val="0022CC"/>
                </a:solidFill>
                <a:latin typeface="+mn-lt"/>
              </a:rPr>
              <a:t>元时，如何构造套利组合呢？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22CC"/>
                </a:solidFill>
                <a:latin typeface="+mn-lt"/>
              </a:rPr>
              <a:t>套利组合：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rgbClr val="0022CC"/>
                </a:solidFill>
                <a:latin typeface="+mn-lt"/>
              </a:rPr>
              <a:t>买进</a:t>
            </a:r>
            <a:r>
              <a:rPr lang="en-US" altLang="zh-CN" dirty="0">
                <a:solidFill>
                  <a:srgbClr val="0022CC"/>
                </a:solidFill>
                <a:latin typeface="+mn-lt"/>
              </a:rPr>
              <a:t>B</a:t>
            </a:r>
            <a:r>
              <a:rPr lang="zh-CN" altLang="en-US" dirty="0">
                <a:solidFill>
                  <a:srgbClr val="0022CC"/>
                </a:solidFill>
                <a:latin typeface="+mn-lt"/>
              </a:rPr>
              <a:t>，卖空</a:t>
            </a:r>
            <a:r>
              <a:rPr lang="en-US" altLang="zh-CN" dirty="0">
                <a:solidFill>
                  <a:srgbClr val="0022CC"/>
                </a:solidFill>
                <a:latin typeface="+mn-lt"/>
              </a:rPr>
              <a:t>A</a:t>
            </a:r>
            <a:r>
              <a:rPr lang="zh-CN" altLang="en-US" dirty="0">
                <a:solidFill>
                  <a:srgbClr val="0022CC"/>
                </a:solidFill>
                <a:latin typeface="+mn-lt"/>
              </a:rPr>
              <a:t>，借入资金</a:t>
            </a:r>
            <a:r>
              <a:rPr lang="en-US" altLang="zh-CN" dirty="0">
                <a:solidFill>
                  <a:srgbClr val="0022CC"/>
                </a:solidFill>
                <a:latin typeface="+mn-lt"/>
              </a:rPr>
              <a:t>15</a:t>
            </a:r>
            <a:r>
              <a:rPr lang="zh-CN" altLang="en-US" dirty="0" smtClean="0">
                <a:solidFill>
                  <a:srgbClr val="0022CC"/>
                </a:solidFill>
                <a:latin typeface="+mn-lt"/>
              </a:rPr>
              <a:t>元</a:t>
            </a:r>
            <a:endParaRPr lang="zh-CN" altLang="en-US" dirty="0">
              <a:solidFill>
                <a:srgbClr val="0022CC"/>
              </a:solidFill>
              <a:latin typeface="+mn-lt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solidFill>
                <a:srgbClr val="0022CC"/>
              </a:solidFill>
              <a:latin typeface="+mn-lt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8083" y="476250"/>
            <a:ext cx="1128334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4000" dirty="0" smtClean="0">
                <a:ea typeface="黑体" panose="02010609060101010101" pitchFamily="49" charset="-122"/>
              </a:rPr>
              <a:t>No-Arbitrage Pricing principle under Uncertainty</a:t>
            </a:r>
            <a:endParaRPr lang="zh-CN" altLang="en-US" sz="4000" dirty="0">
              <a:latin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72425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1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1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1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1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091" name="Group 3"/>
          <p:cNvGrpSpPr>
            <a:grpSpLocks/>
          </p:cNvGrpSpPr>
          <p:nvPr/>
        </p:nvGrpSpPr>
        <p:grpSpPr bwMode="auto">
          <a:xfrm>
            <a:off x="2617788" y="1628776"/>
            <a:ext cx="6934200" cy="4360863"/>
            <a:chOff x="-3" y="-3"/>
            <a:chExt cx="2311" cy="2422"/>
          </a:xfrm>
        </p:grpSpPr>
        <p:grpSp>
          <p:nvGrpSpPr>
            <p:cNvPr id="473092" name="Group 4"/>
            <p:cNvGrpSpPr>
              <a:grpSpLocks/>
            </p:cNvGrpSpPr>
            <p:nvPr/>
          </p:nvGrpSpPr>
          <p:grpSpPr bwMode="auto">
            <a:xfrm>
              <a:off x="0" y="0"/>
              <a:ext cx="2305" cy="2416"/>
              <a:chOff x="0" y="0"/>
              <a:chExt cx="2305" cy="2416"/>
            </a:xfrm>
          </p:grpSpPr>
          <p:grpSp>
            <p:nvGrpSpPr>
              <p:cNvPr id="473093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722" cy="834"/>
                <a:chOff x="0" y="0"/>
                <a:chExt cx="722" cy="834"/>
              </a:xfrm>
            </p:grpSpPr>
            <p:sp>
              <p:nvSpPr>
                <p:cNvPr id="473094" name="Rectangle 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36" cy="8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8000" tIns="10800" rIns="18000" bIns="10800"/>
                <a:lstStyle>
                  <a:lvl1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fontAlgn="ctr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2000" b="1">
                      <a:solidFill>
                        <a:srgbClr val="0022CC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 </a:t>
                  </a:r>
                </a:p>
                <a:p>
                  <a:pPr algn="just" eaLnBrk="0" fontAlgn="ctr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 b="1">
                    <a:solidFill>
                      <a:srgbClr val="0022CC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473095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2" cy="8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8000" tIns="10800" rIns="18000" bIns="10800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400">
                    <a:solidFill>
                      <a:srgbClr val="000000"/>
                    </a:solidFill>
                    <a:latin typeface="N Helvetica Narrow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73096" name="Group 8"/>
              <p:cNvGrpSpPr>
                <a:grpSpLocks/>
              </p:cNvGrpSpPr>
              <p:nvPr/>
            </p:nvGrpSpPr>
            <p:grpSpPr bwMode="auto">
              <a:xfrm>
                <a:off x="722" y="0"/>
                <a:ext cx="631" cy="834"/>
                <a:chOff x="722" y="0"/>
                <a:chExt cx="631" cy="834"/>
              </a:xfrm>
            </p:grpSpPr>
            <p:sp>
              <p:nvSpPr>
                <p:cNvPr id="473097" name="Rectangle 9"/>
                <p:cNvSpPr>
                  <a:spLocks noChangeArrowheads="1"/>
                </p:cNvSpPr>
                <p:nvPr/>
              </p:nvSpPr>
              <p:spPr bwMode="auto">
                <a:xfrm>
                  <a:off x="765" y="0"/>
                  <a:ext cx="545" cy="8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8000" tIns="10800" rIns="18000" bIns="10800" anchor="ctr"/>
                <a:lstStyle>
                  <a:lvl1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fontAlgn="ctr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2000" b="1">
                      <a:solidFill>
                        <a:srgbClr val="0022CC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期初时刻的现金流</a:t>
                  </a:r>
                </a:p>
                <a:p>
                  <a:pPr algn="just" eaLnBrk="0" fontAlgn="ctr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 b="1">
                    <a:solidFill>
                      <a:srgbClr val="0022CC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473098" name="Rectangle 10"/>
                <p:cNvSpPr>
                  <a:spLocks noChangeArrowheads="1"/>
                </p:cNvSpPr>
                <p:nvPr/>
              </p:nvSpPr>
              <p:spPr bwMode="auto">
                <a:xfrm>
                  <a:off x="722" y="0"/>
                  <a:ext cx="631" cy="8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8000" tIns="10800" rIns="18000" bIns="10800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400">
                    <a:solidFill>
                      <a:srgbClr val="000000"/>
                    </a:solidFill>
                    <a:latin typeface="N Helvetica Narrow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73099" name="Group 11"/>
              <p:cNvGrpSpPr>
                <a:grpSpLocks/>
              </p:cNvGrpSpPr>
              <p:nvPr/>
            </p:nvGrpSpPr>
            <p:grpSpPr bwMode="auto">
              <a:xfrm>
                <a:off x="1353" y="0"/>
                <a:ext cx="952" cy="374"/>
                <a:chOff x="1353" y="0"/>
                <a:chExt cx="952" cy="374"/>
              </a:xfrm>
            </p:grpSpPr>
            <p:sp>
              <p:nvSpPr>
                <p:cNvPr id="473100" name="Rectangle 12"/>
                <p:cNvSpPr>
                  <a:spLocks noChangeArrowheads="1"/>
                </p:cNvSpPr>
                <p:nvPr/>
              </p:nvSpPr>
              <p:spPr bwMode="auto">
                <a:xfrm>
                  <a:off x="1396" y="0"/>
                  <a:ext cx="866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8000" tIns="10800" rIns="18000" bIns="10800"/>
                <a:lstStyle>
                  <a:lvl1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fontAlgn="ctr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2000" b="1">
                      <a:solidFill>
                        <a:srgbClr val="0022CC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期末时刻的现金流</a:t>
                  </a:r>
                </a:p>
              </p:txBody>
            </p:sp>
            <p:sp>
              <p:nvSpPr>
                <p:cNvPr id="473101" name="Rectangle 13"/>
                <p:cNvSpPr>
                  <a:spLocks noChangeArrowheads="1"/>
                </p:cNvSpPr>
                <p:nvPr/>
              </p:nvSpPr>
              <p:spPr bwMode="auto">
                <a:xfrm>
                  <a:off x="1353" y="0"/>
                  <a:ext cx="952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8000" tIns="10800" rIns="18000" bIns="10800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400">
                    <a:solidFill>
                      <a:srgbClr val="000000"/>
                    </a:solidFill>
                    <a:latin typeface="N Helvetica Narrow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73102" name="Group 14"/>
              <p:cNvGrpSpPr>
                <a:grpSpLocks/>
              </p:cNvGrpSpPr>
              <p:nvPr/>
            </p:nvGrpSpPr>
            <p:grpSpPr bwMode="auto">
              <a:xfrm>
                <a:off x="1353" y="374"/>
                <a:ext cx="459" cy="460"/>
                <a:chOff x="1353" y="374"/>
                <a:chExt cx="459" cy="460"/>
              </a:xfrm>
            </p:grpSpPr>
            <p:sp>
              <p:nvSpPr>
                <p:cNvPr id="473103" name="Rectangle 15"/>
                <p:cNvSpPr>
                  <a:spLocks noChangeArrowheads="1"/>
                </p:cNvSpPr>
                <p:nvPr/>
              </p:nvSpPr>
              <p:spPr bwMode="auto">
                <a:xfrm>
                  <a:off x="1396" y="374"/>
                  <a:ext cx="373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8000" tIns="10800" rIns="18000" bIns="10800"/>
                <a:lstStyle>
                  <a:lvl1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fontAlgn="ctr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1600" b="1">
                      <a:solidFill>
                        <a:srgbClr val="0022CC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第一种状态</a:t>
                  </a:r>
                </a:p>
              </p:txBody>
            </p:sp>
            <p:sp>
              <p:nvSpPr>
                <p:cNvPr id="473104" name="Rectangle 16"/>
                <p:cNvSpPr>
                  <a:spLocks noChangeArrowheads="1"/>
                </p:cNvSpPr>
                <p:nvPr/>
              </p:nvSpPr>
              <p:spPr bwMode="auto">
                <a:xfrm>
                  <a:off x="1353" y="374"/>
                  <a:ext cx="459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8000" tIns="10800" rIns="18000" bIns="10800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400">
                    <a:solidFill>
                      <a:srgbClr val="000000"/>
                    </a:solidFill>
                    <a:latin typeface="N Helvetica Narrow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73105" name="Group 17"/>
              <p:cNvGrpSpPr>
                <a:grpSpLocks/>
              </p:cNvGrpSpPr>
              <p:nvPr/>
            </p:nvGrpSpPr>
            <p:grpSpPr bwMode="auto">
              <a:xfrm>
                <a:off x="1812" y="374"/>
                <a:ext cx="493" cy="460"/>
                <a:chOff x="1812" y="374"/>
                <a:chExt cx="493" cy="460"/>
              </a:xfrm>
            </p:grpSpPr>
            <p:sp>
              <p:nvSpPr>
                <p:cNvPr id="473106" name="Rectangle 18"/>
                <p:cNvSpPr>
                  <a:spLocks noChangeArrowheads="1"/>
                </p:cNvSpPr>
                <p:nvPr/>
              </p:nvSpPr>
              <p:spPr bwMode="auto">
                <a:xfrm>
                  <a:off x="1855" y="374"/>
                  <a:ext cx="407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8000" tIns="10800" rIns="18000" bIns="10800"/>
                <a:lstStyle>
                  <a:lvl1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fontAlgn="ctr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1600" b="1">
                      <a:solidFill>
                        <a:srgbClr val="0022CC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第二种状态</a:t>
                  </a:r>
                </a:p>
              </p:txBody>
            </p:sp>
            <p:sp>
              <p:nvSpPr>
                <p:cNvPr id="473107" name="Rectangle 19"/>
                <p:cNvSpPr>
                  <a:spLocks noChangeArrowheads="1"/>
                </p:cNvSpPr>
                <p:nvPr/>
              </p:nvSpPr>
              <p:spPr bwMode="auto">
                <a:xfrm>
                  <a:off x="1812" y="374"/>
                  <a:ext cx="493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8000" tIns="10800" rIns="18000" bIns="10800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400">
                    <a:solidFill>
                      <a:srgbClr val="000000"/>
                    </a:solidFill>
                    <a:latin typeface="N Helvetica Narrow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73108" name="Group 20"/>
              <p:cNvGrpSpPr>
                <a:grpSpLocks/>
              </p:cNvGrpSpPr>
              <p:nvPr/>
            </p:nvGrpSpPr>
            <p:grpSpPr bwMode="auto">
              <a:xfrm>
                <a:off x="0" y="834"/>
                <a:ext cx="722" cy="374"/>
                <a:chOff x="0" y="834"/>
                <a:chExt cx="722" cy="374"/>
              </a:xfrm>
            </p:grpSpPr>
            <p:sp>
              <p:nvSpPr>
                <p:cNvPr id="473109" name="Rectangle 21"/>
                <p:cNvSpPr>
                  <a:spLocks noChangeArrowheads="1"/>
                </p:cNvSpPr>
                <p:nvPr/>
              </p:nvSpPr>
              <p:spPr bwMode="auto">
                <a:xfrm>
                  <a:off x="43" y="834"/>
                  <a:ext cx="636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8000" tIns="10800" rIns="18000" bIns="10800"/>
                <a:lstStyle>
                  <a:lvl1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fontAlgn="ctr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000" b="1">
                      <a:solidFill>
                        <a:srgbClr val="0022CC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(1)</a:t>
                  </a:r>
                  <a:r>
                    <a:rPr lang="zh-CN" altLang="en-US" sz="2000" b="1">
                      <a:solidFill>
                        <a:srgbClr val="0022CC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买进</a:t>
                  </a:r>
                  <a:r>
                    <a:rPr lang="en-US" altLang="zh-CN" sz="2000" b="1">
                      <a:solidFill>
                        <a:srgbClr val="0022CC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B</a:t>
                  </a:r>
                </a:p>
                <a:p>
                  <a:pPr algn="just" eaLnBrk="0" fontAlgn="ctr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 b="1">
                    <a:solidFill>
                      <a:srgbClr val="0022CC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473110" name="Rectangle 22"/>
                <p:cNvSpPr>
                  <a:spLocks noChangeArrowheads="1"/>
                </p:cNvSpPr>
                <p:nvPr/>
              </p:nvSpPr>
              <p:spPr bwMode="auto">
                <a:xfrm>
                  <a:off x="0" y="834"/>
                  <a:ext cx="722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8000" tIns="10800" rIns="18000" bIns="10800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400">
                    <a:solidFill>
                      <a:srgbClr val="000000"/>
                    </a:solidFill>
                    <a:latin typeface="N Helvetica Narrow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73111" name="Group 23"/>
              <p:cNvGrpSpPr>
                <a:grpSpLocks/>
              </p:cNvGrpSpPr>
              <p:nvPr/>
            </p:nvGrpSpPr>
            <p:grpSpPr bwMode="auto">
              <a:xfrm>
                <a:off x="722" y="834"/>
                <a:ext cx="631" cy="374"/>
                <a:chOff x="722" y="834"/>
                <a:chExt cx="631" cy="374"/>
              </a:xfrm>
            </p:grpSpPr>
            <p:sp>
              <p:nvSpPr>
                <p:cNvPr id="473112" name="Rectangle 24"/>
                <p:cNvSpPr>
                  <a:spLocks noChangeArrowheads="1"/>
                </p:cNvSpPr>
                <p:nvPr/>
              </p:nvSpPr>
              <p:spPr bwMode="auto">
                <a:xfrm>
                  <a:off x="765" y="834"/>
                  <a:ext cx="545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8000" tIns="10800" rIns="18000" bIns="10800"/>
                <a:lstStyle>
                  <a:lvl1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fontAlgn="ctr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000" b="1">
                      <a:solidFill>
                        <a:srgbClr val="0022CC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-110</a:t>
                  </a:r>
                </a:p>
                <a:p>
                  <a:pPr algn="just" eaLnBrk="0" fontAlgn="ctr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 b="1">
                    <a:solidFill>
                      <a:srgbClr val="0022CC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473113" name="Rectangle 25"/>
                <p:cNvSpPr>
                  <a:spLocks noChangeArrowheads="1"/>
                </p:cNvSpPr>
                <p:nvPr/>
              </p:nvSpPr>
              <p:spPr bwMode="auto">
                <a:xfrm>
                  <a:off x="722" y="834"/>
                  <a:ext cx="631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8000" tIns="10800" rIns="18000" bIns="10800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400">
                    <a:solidFill>
                      <a:srgbClr val="000000"/>
                    </a:solidFill>
                    <a:latin typeface="N Helvetica Narrow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73114" name="Group 26"/>
              <p:cNvGrpSpPr>
                <a:grpSpLocks/>
              </p:cNvGrpSpPr>
              <p:nvPr/>
            </p:nvGrpSpPr>
            <p:grpSpPr bwMode="auto">
              <a:xfrm>
                <a:off x="1353" y="834"/>
                <a:ext cx="459" cy="374"/>
                <a:chOff x="1353" y="834"/>
                <a:chExt cx="459" cy="374"/>
              </a:xfrm>
            </p:grpSpPr>
            <p:sp>
              <p:nvSpPr>
                <p:cNvPr id="473115" name="Rectangle 27"/>
                <p:cNvSpPr>
                  <a:spLocks noChangeArrowheads="1"/>
                </p:cNvSpPr>
                <p:nvPr/>
              </p:nvSpPr>
              <p:spPr bwMode="auto">
                <a:xfrm>
                  <a:off x="1396" y="834"/>
                  <a:ext cx="373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8000" tIns="10800" rIns="18000" bIns="10800"/>
                <a:lstStyle>
                  <a:lvl1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fontAlgn="ctr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000" b="1">
                      <a:solidFill>
                        <a:srgbClr val="0022CC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120</a:t>
                  </a:r>
                </a:p>
                <a:p>
                  <a:pPr algn="just" eaLnBrk="0" fontAlgn="ctr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 b="1">
                    <a:solidFill>
                      <a:srgbClr val="0022CC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473116" name="Rectangle 28"/>
                <p:cNvSpPr>
                  <a:spLocks noChangeArrowheads="1"/>
                </p:cNvSpPr>
                <p:nvPr/>
              </p:nvSpPr>
              <p:spPr bwMode="auto">
                <a:xfrm>
                  <a:off x="1353" y="834"/>
                  <a:ext cx="459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8000" tIns="10800" rIns="18000" bIns="10800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400">
                    <a:solidFill>
                      <a:srgbClr val="000000"/>
                    </a:solidFill>
                    <a:latin typeface="N Helvetica Narrow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73117" name="Group 29"/>
              <p:cNvGrpSpPr>
                <a:grpSpLocks/>
              </p:cNvGrpSpPr>
              <p:nvPr/>
            </p:nvGrpSpPr>
            <p:grpSpPr bwMode="auto">
              <a:xfrm>
                <a:off x="1812" y="834"/>
                <a:ext cx="493" cy="374"/>
                <a:chOff x="1812" y="834"/>
                <a:chExt cx="493" cy="374"/>
              </a:xfrm>
            </p:grpSpPr>
            <p:sp>
              <p:nvSpPr>
                <p:cNvPr id="473118" name="Rectangle 30"/>
                <p:cNvSpPr>
                  <a:spLocks noChangeArrowheads="1"/>
                </p:cNvSpPr>
                <p:nvPr/>
              </p:nvSpPr>
              <p:spPr bwMode="auto">
                <a:xfrm>
                  <a:off x="1855" y="834"/>
                  <a:ext cx="407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8000" tIns="10800" rIns="18000" bIns="10800"/>
                <a:lstStyle>
                  <a:lvl1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fontAlgn="ctr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000" b="1">
                      <a:solidFill>
                        <a:srgbClr val="0022CC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110</a:t>
                  </a:r>
                </a:p>
                <a:p>
                  <a:pPr algn="just" eaLnBrk="0" fontAlgn="ctr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 b="1">
                    <a:solidFill>
                      <a:srgbClr val="0022CC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473119" name="Rectangle 31"/>
                <p:cNvSpPr>
                  <a:spLocks noChangeArrowheads="1"/>
                </p:cNvSpPr>
                <p:nvPr/>
              </p:nvSpPr>
              <p:spPr bwMode="auto">
                <a:xfrm>
                  <a:off x="1812" y="834"/>
                  <a:ext cx="493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8000" tIns="10800" rIns="18000" bIns="10800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400">
                    <a:solidFill>
                      <a:srgbClr val="000000"/>
                    </a:solidFill>
                    <a:latin typeface="N Helvetica Narrow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73120" name="Group 32"/>
              <p:cNvGrpSpPr>
                <a:grpSpLocks/>
              </p:cNvGrpSpPr>
              <p:nvPr/>
            </p:nvGrpSpPr>
            <p:grpSpPr bwMode="auto">
              <a:xfrm>
                <a:off x="0" y="1208"/>
                <a:ext cx="722" cy="374"/>
                <a:chOff x="0" y="1208"/>
                <a:chExt cx="722" cy="374"/>
              </a:xfrm>
            </p:grpSpPr>
            <p:sp>
              <p:nvSpPr>
                <p:cNvPr id="473121" name="Rectangle 33"/>
                <p:cNvSpPr>
                  <a:spLocks noChangeArrowheads="1"/>
                </p:cNvSpPr>
                <p:nvPr/>
              </p:nvSpPr>
              <p:spPr bwMode="auto">
                <a:xfrm>
                  <a:off x="43" y="1208"/>
                  <a:ext cx="636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8000" tIns="10800" rIns="18000" bIns="10800"/>
                <a:lstStyle>
                  <a:lvl1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fontAlgn="ctr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000" b="1">
                      <a:solidFill>
                        <a:srgbClr val="0022CC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(2)</a:t>
                  </a:r>
                  <a:r>
                    <a:rPr lang="zh-CN" altLang="en-US" sz="2000" b="1">
                      <a:solidFill>
                        <a:srgbClr val="0022CC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卖空</a:t>
                  </a:r>
                  <a:r>
                    <a:rPr lang="en-US" altLang="zh-CN" sz="2000" b="1">
                      <a:solidFill>
                        <a:srgbClr val="0022CC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A</a:t>
                  </a:r>
                </a:p>
                <a:p>
                  <a:pPr algn="just" eaLnBrk="0" fontAlgn="ctr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 b="1">
                    <a:solidFill>
                      <a:srgbClr val="0022CC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473122" name="Rectangle 34"/>
                <p:cNvSpPr>
                  <a:spLocks noChangeArrowheads="1"/>
                </p:cNvSpPr>
                <p:nvPr/>
              </p:nvSpPr>
              <p:spPr bwMode="auto">
                <a:xfrm>
                  <a:off x="0" y="1208"/>
                  <a:ext cx="722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8000" tIns="10800" rIns="18000" bIns="10800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400">
                    <a:solidFill>
                      <a:srgbClr val="000000"/>
                    </a:solidFill>
                    <a:latin typeface="N Helvetica Narrow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73123" name="Group 35"/>
              <p:cNvGrpSpPr>
                <a:grpSpLocks/>
              </p:cNvGrpSpPr>
              <p:nvPr/>
            </p:nvGrpSpPr>
            <p:grpSpPr bwMode="auto">
              <a:xfrm>
                <a:off x="722" y="1208"/>
                <a:ext cx="631" cy="374"/>
                <a:chOff x="722" y="1208"/>
                <a:chExt cx="631" cy="374"/>
              </a:xfrm>
            </p:grpSpPr>
            <p:sp>
              <p:nvSpPr>
                <p:cNvPr id="473124" name="Rectangle 36"/>
                <p:cNvSpPr>
                  <a:spLocks noChangeArrowheads="1"/>
                </p:cNvSpPr>
                <p:nvPr/>
              </p:nvSpPr>
              <p:spPr bwMode="auto">
                <a:xfrm>
                  <a:off x="765" y="1208"/>
                  <a:ext cx="545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8000" tIns="10800" rIns="18000" bIns="10800"/>
                <a:lstStyle>
                  <a:lvl1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fontAlgn="ctr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000" b="1">
                      <a:solidFill>
                        <a:srgbClr val="0022CC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100</a:t>
                  </a:r>
                </a:p>
                <a:p>
                  <a:pPr algn="just" eaLnBrk="0" fontAlgn="ctr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 b="1">
                    <a:solidFill>
                      <a:srgbClr val="0022CC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473125" name="Rectangle 37"/>
                <p:cNvSpPr>
                  <a:spLocks noChangeArrowheads="1"/>
                </p:cNvSpPr>
                <p:nvPr/>
              </p:nvSpPr>
              <p:spPr bwMode="auto">
                <a:xfrm>
                  <a:off x="722" y="1208"/>
                  <a:ext cx="631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8000" tIns="10800" rIns="18000" bIns="10800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400">
                    <a:solidFill>
                      <a:srgbClr val="000000"/>
                    </a:solidFill>
                    <a:latin typeface="N Helvetica Narrow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73126" name="Group 38"/>
              <p:cNvGrpSpPr>
                <a:grpSpLocks/>
              </p:cNvGrpSpPr>
              <p:nvPr/>
            </p:nvGrpSpPr>
            <p:grpSpPr bwMode="auto">
              <a:xfrm>
                <a:off x="1353" y="1208"/>
                <a:ext cx="459" cy="374"/>
                <a:chOff x="1353" y="1208"/>
                <a:chExt cx="459" cy="374"/>
              </a:xfrm>
            </p:grpSpPr>
            <p:sp>
              <p:nvSpPr>
                <p:cNvPr id="473127" name="Rectangle 39"/>
                <p:cNvSpPr>
                  <a:spLocks noChangeArrowheads="1"/>
                </p:cNvSpPr>
                <p:nvPr/>
              </p:nvSpPr>
              <p:spPr bwMode="auto">
                <a:xfrm>
                  <a:off x="1396" y="1208"/>
                  <a:ext cx="373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8000" tIns="10800" rIns="18000" bIns="10800"/>
                <a:lstStyle>
                  <a:lvl1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fontAlgn="ctr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000" b="1">
                      <a:solidFill>
                        <a:srgbClr val="0022CC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-105</a:t>
                  </a:r>
                </a:p>
                <a:p>
                  <a:pPr algn="just" eaLnBrk="0" fontAlgn="ctr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 b="1">
                    <a:solidFill>
                      <a:srgbClr val="0022CC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473128" name="Rectangle 40"/>
                <p:cNvSpPr>
                  <a:spLocks noChangeArrowheads="1"/>
                </p:cNvSpPr>
                <p:nvPr/>
              </p:nvSpPr>
              <p:spPr bwMode="auto">
                <a:xfrm>
                  <a:off x="1353" y="1208"/>
                  <a:ext cx="459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8000" tIns="10800" rIns="18000" bIns="10800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400">
                    <a:solidFill>
                      <a:srgbClr val="000000"/>
                    </a:solidFill>
                    <a:latin typeface="N Helvetica Narrow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73129" name="Group 41"/>
              <p:cNvGrpSpPr>
                <a:grpSpLocks/>
              </p:cNvGrpSpPr>
              <p:nvPr/>
            </p:nvGrpSpPr>
            <p:grpSpPr bwMode="auto">
              <a:xfrm>
                <a:off x="1812" y="1208"/>
                <a:ext cx="493" cy="374"/>
                <a:chOff x="1812" y="1208"/>
                <a:chExt cx="493" cy="374"/>
              </a:xfrm>
            </p:grpSpPr>
            <p:sp>
              <p:nvSpPr>
                <p:cNvPr id="473130" name="Rectangle 42"/>
                <p:cNvSpPr>
                  <a:spLocks noChangeArrowheads="1"/>
                </p:cNvSpPr>
                <p:nvPr/>
              </p:nvSpPr>
              <p:spPr bwMode="auto">
                <a:xfrm>
                  <a:off x="1855" y="1208"/>
                  <a:ext cx="407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8000" tIns="10800" rIns="18000" bIns="10800"/>
                <a:lstStyle>
                  <a:lvl1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fontAlgn="ctr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000" b="1">
                      <a:solidFill>
                        <a:srgbClr val="0022CC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-95</a:t>
                  </a:r>
                </a:p>
                <a:p>
                  <a:pPr algn="just" eaLnBrk="0" fontAlgn="ctr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 b="1">
                    <a:solidFill>
                      <a:srgbClr val="0022CC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473131" name="Rectangle 43"/>
                <p:cNvSpPr>
                  <a:spLocks noChangeArrowheads="1"/>
                </p:cNvSpPr>
                <p:nvPr/>
              </p:nvSpPr>
              <p:spPr bwMode="auto">
                <a:xfrm>
                  <a:off x="1812" y="1208"/>
                  <a:ext cx="493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8000" tIns="10800" rIns="18000" bIns="10800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400">
                    <a:solidFill>
                      <a:srgbClr val="000000"/>
                    </a:solidFill>
                    <a:latin typeface="N Helvetica Narrow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73132" name="Group 44"/>
              <p:cNvGrpSpPr>
                <a:grpSpLocks/>
              </p:cNvGrpSpPr>
              <p:nvPr/>
            </p:nvGrpSpPr>
            <p:grpSpPr bwMode="auto">
              <a:xfrm>
                <a:off x="0" y="1582"/>
                <a:ext cx="722" cy="460"/>
                <a:chOff x="0" y="1582"/>
                <a:chExt cx="722" cy="460"/>
              </a:xfrm>
            </p:grpSpPr>
            <p:sp>
              <p:nvSpPr>
                <p:cNvPr id="473133" name="Rectangle 45"/>
                <p:cNvSpPr>
                  <a:spLocks noChangeArrowheads="1"/>
                </p:cNvSpPr>
                <p:nvPr/>
              </p:nvSpPr>
              <p:spPr bwMode="auto">
                <a:xfrm>
                  <a:off x="43" y="1582"/>
                  <a:ext cx="636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8000" tIns="10800" rIns="18000" bIns="10800"/>
                <a:lstStyle>
                  <a:lvl1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fontAlgn="ctr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000" b="1">
                      <a:solidFill>
                        <a:srgbClr val="0022CC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(3)</a:t>
                  </a:r>
                  <a:r>
                    <a:rPr lang="zh-CN" altLang="en-US" sz="2000" b="1">
                      <a:solidFill>
                        <a:srgbClr val="0022CC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借入资金</a:t>
                  </a:r>
                  <a:r>
                    <a:rPr lang="en-US" altLang="zh-CN" sz="2000" b="1">
                      <a:solidFill>
                        <a:srgbClr val="0022CC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15</a:t>
                  </a:r>
                  <a:r>
                    <a:rPr lang="zh-CN" altLang="en-US" sz="2000" b="1">
                      <a:solidFill>
                        <a:srgbClr val="0022CC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元</a:t>
                  </a:r>
                </a:p>
                <a:p>
                  <a:pPr algn="just" eaLnBrk="0" fontAlgn="ctr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 b="1">
                    <a:solidFill>
                      <a:srgbClr val="0022CC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473134" name="Rectangle 46"/>
                <p:cNvSpPr>
                  <a:spLocks noChangeArrowheads="1"/>
                </p:cNvSpPr>
                <p:nvPr/>
              </p:nvSpPr>
              <p:spPr bwMode="auto">
                <a:xfrm>
                  <a:off x="0" y="1582"/>
                  <a:ext cx="722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8000" tIns="10800" rIns="18000" bIns="10800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400">
                    <a:solidFill>
                      <a:srgbClr val="000000"/>
                    </a:solidFill>
                    <a:latin typeface="N Helvetica Narrow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73135" name="Group 47"/>
              <p:cNvGrpSpPr>
                <a:grpSpLocks/>
              </p:cNvGrpSpPr>
              <p:nvPr/>
            </p:nvGrpSpPr>
            <p:grpSpPr bwMode="auto">
              <a:xfrm>
                <a:off x="722" y="1582"/>
                <a:ext cx="631" cy="460"/>
                <a:chOff x="722" y="1582"/>
                <a:chExt cx="631" cy="460"/>
              </a:xfrm>
            </p:grpSpPr>
            <p:sp>
              <p:nvSpPr>
                <p:cNvPr id="473136" name="Rectangle 48"/>
                <p:cNvSpPr>
                  <a:spLocks noChangeArrowheads="1"/>
                </p:cNvSpPr>
                <p:nvPr/>
              </p:nvSpPr>
              <p:spPr bwMode="auto">
                <a:xfrm>
                  <a:off x="765" y="1582"/>
                  <a:ext cx="545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8000" tIns="10800" rIns="18000" bIns="10800"/>
                <a:lstStyle>
                  <a:lvl1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fontAlgn="ctr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000" b="1">
                      <a:solidFill>
                        <a:srgbClr val="0022CC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15</a:t>
                  </a:r>
                </a:p>
                <a:p>
                  <a:pPr algn="just" eaLnBrk="0" fontAlgn="ctr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 b="1">
                    <a:solidFill>
                      <a:srgbClr val="0022CC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473137" name="Rectangle 49"/>
                <p:cNvSpPr>
                  <a:spLocks noChangeArrowheads="1"/>
                </p:cNvSpPr>
                <p:nvPr/>
              </p:nvSpPr>
              <p:spPr bwMode="auto">
                <a:xfrm>
                  <a:off x="722" y="1582"/>
                  <a:ext cx="631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8000" tIns="10800" rIns="18000" bIns="10800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400">
                    <a:solidFill>
                      <a:srgbClr val="000000"/>
                    </a:solidFill>
                    <a:latin typeface="N Helvetica Narrow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73138" name="Group 50"/>
              <p:cNvGrpSpPr>
                <a:grpSpLocks/>
              </p:cNvGrpSpPr>
              <p:nvPr/>
            </p:nvGrpSpPr>
            <p:grpSpPr bwMode="auto">
              <a:xfrm>
                <a:off x="1353" y="1582"/>
                <a:ext cx="459" cy="460"/>
                <a:chOff x="1353" y="1582"/>
                <a:chExt cx="459" cy="460"/>
              </a:xfrm>
            </p:grpSpPr>
            <p:sp>
              <p:nvSpPr>
                <p:cNvPr id="473139" name="Rectangle 51"/>
                <p:cNvSpPr>
                  <a:spLocks noChangeArrowheads="1"/>
                </p:cNvSpPr>
                <p:nvPr/>
              </p:nvSpPr>
              <p:spPr bwMode="auto">
                <a:xfrm>
                  <a:off x="1396" y="1582"/>
                  <a:ext cx="373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8000" tIns="10800" rIns="18000" bIns="10800"/>
                <a:lstStyle>
                  <a:lvl1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ctr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000" b="1">
                      <a:solidFill>
                        <a:srgbClr val="0022CC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-15</a:t>
                  </a:r>
                </a:p>
                <a:p>
                  <a:pPr algn="ctr" eaLnBrk="0" fontAlgn="ctr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 b="1">
                    <a:solidFill>
                      <a:srgbClr val="0022CC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473140" name="Rectangle 52"/>
                <p:cNvSpPr>
                  <a:spLocks noChangeArrowheads="1"/>
                </p:cNvSpPr>
                <p:nvPr/>
              </p:nvSpPr>
              <p:spPr bwMode="auto">
                <a:xfrm>
                  <a:off x="1353" y="1582"/>
                  <a:ext cx="459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8000" tIns="10800" rIns="18000" bIns="10800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400">
                    <a:solidFill>
                      <a:srgbClr val="000000"/>
                    </a:solidFill>
                    <a:latin typeface="N Helvetica Narrow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73141" name="Group 53"/>
              <p:cNvGrpSpPr>
                <a:grpSpLocks/>
              </p:cNvGrpSpPr>
              <p:nvPr/>
            </p:nvGrpSpPr>
            <p:grpSpPr bwMode="auto">
              <a:xfrm>
                <a:off x="1812" y="1582"/>
                <a:ext cx="493" cy="460"/>
                <a:chOff x="1812" y="1582"/>
                <a:chExt cx="493" cy="460"/>
              </a:xfrm>
            </p:grpSpPr>
            <p:sp>
              <p:nvSpPr>
                <p:cNvPr id="473142" name="Rectangle 54"/>
                <p:cNvSpPr>
                  <a:spLocks noChangeArrowheads="1"/>
                </p:cNvSpPr>
                <p:nvPr/>
              </p:nvSpPr>
              <p:spPr bwMode="auto">
                <a:xfrm>
                  <a:off x="1855" y="1582"/>
                  <a:ext cx="407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8000" tIns="10800" rIns="18000" bIns="10800"/>
                <a:lstStyle>
                  <a:lvl1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ctr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000" b="1">
                      <a:solidFill>
                        <a:srgbClr val="0022CC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-15</a:t>
                  </a:r>
                </a:p>
                <a:p>
                  <a:pPr algn="ctr" eaLnBrk="0" fontAlgn="ctr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 b="1">
                    <a:solidFill>
                      <a:srgbClr val="0022CC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473143" name="Rectangle 55"/>
                <p:cNvSpPr>
                  <a:spLocks noChangeArrowheads="1"/>
                </p:cNvSpPr>
                <p:nvPr/>
              </p:nvSpPr>
              <p:spPr bwMode="auto">
                <a:xfrm>
                  <a:off x="1812" y="1582"/>
                  <a:ext cx="493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8000" tIns="10800" rIns="18000" bIns="10800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400">
                    <a:solidFill>
                      <a:srgbClr val="000000"/>
                    </a:solidFill>
                    <a:latin typeface="N Helvetica Narrow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73144" name="Group 56"/>
              <p:cNvGrpSpPr>
                <a:grpSpLocks/>
              </p:cNvGrpSpPr>
              <p:nvPr/>
            </p:nvGrpSpPr>
            <p:grpSpPr bwMode="auto">
              <a:xfrm>
                <a:off x="0" y="2042"/>
                <a:ext cx="722" cy="374"/>
                <a:chOff x="0" y="2042"/>
                <a:chExt cx="722" cy="374"/>
              </a:xfrm>
            </p:grpSpPr>
            <p:sp>
              <p:nvSpPr>
                <p:cNvPr id="473145" name="Rectangle 57"/>
                <p:cNvSpPr>
                  <a:spLocks noChangeArrowheads="1"/>
                </p:cNvSpPr>
                <p:nvPr/>
              </p:nvSpPr>
              <p:spPr bwMode="auto">
                <a:xfrm>
                  <a:off x="43" y="2042"/>
                  <a:ext cx="636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8000" tIns="10800" rIns="18000" bIns="10800"/>
                <a:lstStyle>
                  <a:lvl1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fontAlgn="ctr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2000" b="1">
                      <a:solidFill>
                        <a:srgbClr val="0022CC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合计</a:t>
                  </a:r>
                </a:p>
                <a:p>
                  <a:pPr algn="just" eaLnBrk="0" fontAlgn="ctr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 b="1">
                    <a:solidFill>
                      <a:srgbClr val="0022CC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473146" name="Rectangle 58"/>
                <p:cNvSpPr>
                  <a:spLocks noChangeArrowheads="1"/>
                </p:cNvSpPr>
                <p:nvPr/>
              </p:nvSpPr>
              <p:spPr bwMode="auto">
                <a:xfrm>
                  <a:off x="0" y="2042"/>
                  <a:ext cx="722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8000" tIns="10800" rIns="18000" bIns="10800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400">
                    <a:solidFill>
                      <a:srgbClr val="000000"/>
                    </a:solidFill>
                    <a:latin typeface="N Helvetica Narrow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73147" name="Group 59"/>
              <p:cNvGrpSpPr>
                <a:grpSpLocks/>
              </p:cNvGrpSpPr>
              <p:nvPr/>
            </p:nvGrpSpPr>
            <p:grpSpPr bwMode="auto">
              <a:xfrm>
                <a:off x="722" y="2042"/>
                <a:ext cx="631" cy="374"/>
                <a:chOff x="722" y="2042"/>
                <a:chExt cx="631" cy="374"/>
              </a:xfrm>
            </p:grpSpPr>
            <p:sp>
              <p:nvSpPr>
                <p:cNvPr id="473148" name="Rectangle 60"/>
                <p:cNvSpPr>
                  <a:spLocks noChangeArrowheads="1"/>
                </p:cNvSpPr>
                <p:nvPr/>
              </p:nvSpPr>
              <p:spPr bwMode="auto">
                <a:xfrm>
                  <a:off x="765" y="2042"/>
                  <a:ext cx="545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8000" tIns="10800" rIns="18000" bIns="10800"/>
                <a:lstStyle>
                  <a:lvl1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fontAlgn="ctr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000" b="1">
                      <a:solidFill>
                        <a:srgbClr val="0022CC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5</a:t>
                  </a:r>
                </a:p>
                <a:p>
                  <a:pPr algn="just" eaLnBrk="0" fontAlgn="ctr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 b="1">
                    <a:solidFill>
                      <a:srgbClr val="0022CC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473149" name="Rectangle 61"/>
                <p:cNvSpPr>
                  <a:spLocks noChangeArrowheads="1"/>
                </p:cNvSpPr>
                <p:nvPr/>
              </p:nvSpPr>
              <p:spPr bwMode="auto">
                <a:xfrm>
                  <a:off x="722" y="2042"/>
                  <a:ext cx="631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8000" tIns="10800" rIns="18000" bIns="10800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400">
                    <a:solidFill>
                      <a:srgbClr val="000000"/>
                    </a:solidFill>
                    <a:latin typeface="N Helvetica Narrow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73150" name="Group 62"/>
              <p:cNvGrpSpPr>
                <a:grpSpLocks/>
              </p:cNvGrpSpPr>
              <p:nvPr/>
            </p:nvGrpSpPr>
            <p:grpSpPr bwMode="auto">
              <a:xfrm>
                <a:off x="1353" y="2042"/>
                <a:ext cx="459" cy="374"/>
                <a:chOff x="1353" y="2042"/>
                <a:chExt cx="459" cy="374"/>
              </a:xfrm>
            </p:grpSpPr>
            <p:sp>
              <p:nvSpPr>
                <p:cNvPr id="473151" name="Rectangle 63"/>
                <p:cNvSpPr>
                  <a:spLocks noChangeArrowheads="1"/>
                </p:cNvSpPr>
                <p:nvPr/>
              </p:nvSpPr>
              <p:spPr bwMode="auto">
                <a:xfrm>
                  <a:off x="1396" y="2042"/>
                  <a:ext cx="373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8000" tIns="10800" rIns="18000" bIns="10800"/>
                <a:lstStyle>
                  <a:lvl1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fontAlgn="ctr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000" b="1">
                      <a:solidFill>
                        <a:srgbClr val="0022CC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0</a:t>
                  </a:r>
                </a:p>
                <a:p>
                  <a:pPr algn="just" eaLnBrk="0" fontAlgn="ctr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 b="1">
                    <a:solidFill>
                      <a:srgbClr val="0022CC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473152" name="Rectangle 64"/>
                <p:cNvSpPr>
                  <a:spLocks noChangeArrowheads="1"/>
                </p:cNvSpPr>
                <p:nvPr/>
              </p:nvSpPr>
              <p:spPr bwMode="auto">
                <a:xfrm>
                  <a:off x="1353" y="2042"/>
                  <a:ext cx="459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8000" tIns="10800" rIns="18000" bIns="10800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400">
                    <a:solidFill>
                      <a:srgbClr val="000000"/>
                    </a:solidFill>
                    <a:latin typeface="N Helvetica Narrow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73153" name="Group 65"/>
              <p:cNvGrpSpPr>
                <a:grpSpLocks/>
              </p:cNvGrpSpPr>
              <p:nvPr/>
            </p:nvGrpSpPr>
            <p:grpSpPr bwMode="auto">
              <a:xfrm>
                <a:off x="1812" y="2042"/>
                <a:ext cx="493" cy="374"/>
                <a:chOff x="1812" y="2042"/>
                <a:chExt cx="493" cy="374"/>
              </a:xfrm>
            </p:grpSpPr>
            <p:sp>
              <p:nvSpPr>
                <p:cNvPr id="473154" name="Rectangle 66"/>
                <p:cNvSpPr>
                  <a:spLocks noChangeArrowheads="1"/>
                </p:cNvSpPr>
                <p:nvPr/>
              </p:nvSpPr>
              <p:spPr bwMode="auto">
                <a:xfrm>
                  <a:off x="1855" y="2042"/>
                  <a:ext cx="407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8000" tIns="10800" rIns="18000" bIns="10800"/>
                <a:lstStyle>
                  <a:lvl1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algn="l"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0650" algn="r"/>
                    </a:tabLs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fontAlgn="ctr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000" b="1">
                      <a:solidFill>
                        <a:srgbClr val="0022CC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0</a:t>
                  </a:r>
                </a:p>
                <a:p>
                  <a:pPr algn="just" eaLnBrk="0" fontAlgn="ctr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 b="1">
                    <a:solidFill>
                      <a:srgbClr val="0022CC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473155" name="Rectangle 67"/>
                <p:cNvSpPr>
                  <a:spLocks noChangeArrowheads="1"/>
                </p:cNvSpPr>
                <p:nvPr/>
              </p:nvSpPr>
              <p:spPr bwMode="auto">
                <a:xfrm>
                  <a:off x="1812" y="2042"/>
                  <a:ext cx="493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8000" tIns="10800" rIns="18000" bIns="10800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400">
                    <a:solidFill>
                      <a:srgbClr val="000000"/>
                    </a:solidFill>
                    <a:latin typeface="N Helvetica Narrow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473156" name="Rectangle 68"/>
            <p:cNvSpPr>
              <a:spLocks noChangeArrowheads="1"/>
            </p:cNvSpPr>
            <p:nvPr/>
          </p:nvSpPr>
          <p:spPr bwMode="auto">
            <a:xfrm>
              <a:off x="-3" y="-3"/>
              <a:ext cx="2311" cy="2422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0800" rIns="18000" bIns="10800"/>
            <a:lstStyle/>
            <a:p>
              <a:pPr algn="ctr" eaLnBrk="0" fontAlgn="ctr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600">
                <a:solidFill>
                  <a:srgbClr val="0022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sp>
        <p:nvSpPr>
          <p:cNvPr id="69" name="Rectangle 2"/>
          <p:cNvSpPr txBox="1">
            <a:spLocks noChangeArrowheads="1"/>
          </p:cNvSpPr>
          <p:nvPr/>
        </p:nvSpPr>
        <p:spPr bwMode="auto">
          <a:xfrm>
            <a:off x="328083" y="476250"/>
            <a:ext cx="1128334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4000" smtClean="0">
                <a:ea typeface="黑体" panose="02010609060101010101" pitchFamily="49" charset="-122"/>
              </a:rPr>
              <a:t>No-Arbitrage Pricing principle under Uncertainty</a:t>
            </a:r>
            <a:endParaRPr lang="zh-CN" altLang="en-US" sz="4000" dirty="0">
              <a:latin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61029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3429" y="1628775"/>
            <a:ext cx="10667999" cy="426243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zh-CN" altLang="en-US" dirty="0">
                <a:solidFill>
                  <a:srgbClr val="0022CC"/>
                </a:solidFill>
              </a:rPr>
              <a:t>例</a:t>
            </a:r>
            <a:r>
              <a:rPr lang="en-US" altLang="zh-CN" dirty="0">
                <a:solidFill>
                  <a:srgbClr val="0022CC"/>
                </a:solidFill>
              </a:rPr>
              <a:t>6</a:t>
            </a:r>
            <a:r>
              <a:rPr lang="zh-CN" altLang="en-US" dirty="0">
                <a:solidFill>
                  <a:srgbClr val="0022CC"/>
                </a:solidFill>
              </a:rPr>
              <a:t>：</a:t>
            </a:r>
          </a:p>
          <a:p>
            <a:pPr lvl="1" algn="just">
              <a:lnSpc>
                <a:spcPct val="120000"/>
              </a:lnSpc>
              <a:spcBef>
                <a:spcPct val="40000"/>
              </a:spcBef>
            </a:pPr>
            <a:r>
              <a:rPr lang="zh-CN" altLang="en-US" dirty="0">
                <a:solidFill>
                  <a:srgbClr val="0022CC"/>
                </a:solidFill>
                <a:latin typeface="+mn-lt"/>
              </a:rPr>
              <a:t>假设有一风险证券</a:t>
            </a:r>
            <a:r>
              <a:rPr lang="en-US" altLang="zh-CN" dirty="0">
                <a:solidFill>
                  <a:srgbClr val="0022CC"/>
                </a:solidFill>
                <a:latin typeface="+mn-lt"/>
              </a:rPr>
              <a:t>A</a:t>
            </a:r>
            <a:r>
              <a:rPr lang="zh-CN" altLang="en-US" dirty="0">
                <a:solidFill>
                  <a:srgbClr val="0022CC"/>
                </a:solidFill>
                <a:latin typeface="+mn-lt"/>
              </a:rPr>
              <a:t>，当前的市场价格为</a:t>
            </a:r>
            <a:r>
              <a:rPr lang="en-US" altLang="zh-CN" dirty="0">
                <a:solidFill>
                  <a:srgbClr val="0022CC"/>
                </a:solidFill>
                <a:latin typeface="+mn-lt"/>
              </a:rPr>
              <a:t>100</a:t>
            </a:r>
            <a:r>
              <a:rPr lang="zh-CN" altLang="en-US" dirty="0">
                <a:solidFill>
                  <a:srgbClr val="0022CC"/>
                </a:solidFill>
                <a:latin typeface="+mn-lt"/>
              </a:rPr>
              <a:t>元，</a:t>
            </a:r>
            <a:r>
              <a:rPr lang="en-US" altLang="zh-CN" dirty="0">
                <a:solidFill>
                  <a:srgbClr val="0022CC"/>
                </a:solidFill>
                <a:latin typeface="+mn-lt"/>
              </a:rPr>
              <a:t>1</a:t>
            </a:r>
            <a:r>
              <a:rPr lang="zh-CN" altLang="en-US" dirty="0">
                <a:solidFill>
                  <a:srgbClr val="0022CC"/>
                </a:solidFill>
                <a:latin typeface="+mn-lt"/>
              </a:rPr>
              <a:t>年后的市场出现三种可能的状态：状态</a:t>
            </a:r>
            <a:r>
              <a:rPr lang="en-US" altLang="zh-CN" dirty="0">
                <a:solidFill>
                  <a:srgbClr val="0022CC"/>
                </a:solidFill>
                <a:latin typeface="+mn-lt"/>
              </a:rPr>
              <a:t>1</a:t>
            </a:r>
            <a:r>
              <a:rPr lang="zh-CN" altLang="en-US" dirty="0">
                <a:solidFill>
                  <a:srgbClr val="0022CC"/>
                </a:solidFill>
                <a:latin typeface="+mn-lt"/>
              </a:rPr>
              <a:t>、</a:t>
            </a:r>
            <a:r>
              <a:rPr lang="en-US" altLang="zh-CN" dirty="0">
                <a:solidFill>
                  <a:srgbClr val="0022CC"/>
                </a:solidFill>
                <a:latin typeface="+mn-lt"/>
              </a:rPr>
              <a:t>2</a:t>
            </a:r>
            <a:r>
              <a:rPr lang="zh-CN" altLang="en-US" dirty="0">
                <a:solidFill>
                  <a:srgbClr val="0022CC"/>
                </a:solidFill>
                <a:latin typeface="+mn-lt"/>
              </a:rPr>
              <a:t>和</a:t>
            </a:r>
            <a:r>
              <a:rPr lang="en-US" altLang="zh-CN" dirty="0">
                <a:solidFill>
                  <a:srgbClr val="0022CC"/>
                </a:solidFill>
                <a:latin typeface="+mn-lt"/>
              </a:rPr>
              <a:t>3</a:t>
            </a:r>
            <a:r>
              <a:rPr lang="zh-CN" altLang="en-US" dirty="0">
                <a:solidFill>
                  <a:srgbClr val="0022CC"/>
                </a:solidFill>
                <a:latin typeface="+mn-lt"/>
              </a:rPr>
              <a:t>。状态</a:t>
            </a:r>
            <a:r>
              <a:rPr lang="en-US" altLang="zh-CN" dirty="0">
                <a:solidFill>
                  <a:srgbClr val="0022CC"/>
                </a:solidFill>
                <a:latin typeface="+mn-lt"/>
              </a:rPr>
              <a:t>1</a:t>
            </a:r>
            <a:r>
              <a:rPr lang="zh-CN" altLang="en-US" dirty="0">
                <a:solidFill>
                  <a:srgbClr val="0022CC"/>
                </a:solidFill>
                <a:latin typeface="+mn-lt"/>
              </a:rPr>
              <a:t>、</a:t>
            </a:r>
            <a:r>
              <a:rPr lang="en-US" altLang="zh-CN" dirty="0">
                <a:solidFill>
                  <a:srgbClr val="0022CC"/>
                </a:solidFill>
                <a:latin typeface="+mn-lt"/>
              </a:rPr>
              <a:t>2</a:t>
            </a:r>
            <a:r>
              <a:rPr lang="zh-CN" altLang="en-US" dirty="0">
                <a:solidFill>
                  <a:srgbClr val="0022CC"/>
                </a:solidFill>
                <a:latin typeface="+mn-lt"/>
              </a:rPr>
              <a:t>和</a:t>
            </a:r>
            <a:r>
              <a:rPr lang="en-US" altLang="zh-CN" dirty="0">
                <a:solidFill>
                  <a:srgbClr val="0022CC"/>
                </a:solidFill>
                <a:latin typeface="+mn-lt"/>
              </a:rPr>
              <a:t>3</a:t>
            </a:r>
            <a:r>
              <a:rPr lang="zh-CN" altLang="en-US" dirty="0">
                <a:solidFill>
                  <a:srgbClr val="0022CC"/>
                </a:solidFill>
                <a:latin typeface="+mn-lt"/>
              </a:rPr>
              <a:t>时，</a:t>
            </a:r>
            <a:r>
              <a:rPr lang="en-US" altLang="zh-CN" dirty="0">
                <a:solidFill>
                  <a:srgbClr val="0022CC"/>
                </a:solidFill>
                <a:latin typeface="+mn-lt"/>
              </a:rPr>
              <a:t>A</a:t>
            </a:r>
            <a:r>
              <a:rPr lang="zh-CN" altLang="en-US" dirty="0">
                <a:solidFill>
                  <a:srgbClr val="0022CC"/>
                </a:solidFill>
                <a:latin typeface="+mn-lt"/>
              </a:rPr>
              <a:t>的未来损益分别为</a:t>
            </a:r>
            <a:r>
              <a:rPr lang="en-US" altLang="zh-CN" dirty="0">
                <a:solidFill>
                  <a:srgbClr val="0022CC"/>
                </a:solidFill>
                <a:latin typeface="+mn-lt"/>
              </a:rPr>
              <a:t>110.25</a:t>
            </a:r>
            <a:r>
              <a:rPr lang="zh-CN" altLang="en-US" dirty="0">
                <a:solidFill>
                  <a:srgbClr val="0022CC"/>
                </a:solidFill>
                <a:latin typeface="+mn-lt"/>
              </a:rPr>
              <a:t>，</a:t>
            </a:r>
            <a:r>
              <a:rPr lang="en-US" altLang="zh-CN" dirty="0">
                <a:solidFill>
                  <a:srgbClr val="0022CC"/>
                </a:solidFill>
                <a:latin typeface="+mn-lt"/>
              </a:rPr>
              <a:t>99.75</a:t>
            </a:r>
            <a:r>
              <a:rPr lang="zh-CN" altLang="en-US" dirty="0">
                <a:solidFill>
                  <a:srgbClr val="0022CC"/>
                </a:solidFill>
                <a:latin typeface="+mn-lt"/>
              </a:rPr>
              <a:t>，</a:t>
            </a:r>
            <a:r>
              <a:rPr lang="en-US" altLang="zh-CN" dirty="0">
                <a:solidFill>
                  <a:srgbClr val="0022CC"/>
                </a:solidFill>
                <a:latin typeface="+mn-lt"/>
              </a:rPr>
              <a:t>90.25</a:t>
            </a:r>
            <a:r>
              <a:rPr lang="zh-CN" altLang="en-US" dirty="0" smtClean="0">
                <a:solidFill>
                  <a:srgbClr val="0022CC"/>
                </a:solidFill>
                <a:latin typeface="+mn-lt"/>
              </a:rPr>
              <a:t>元</a:t>
            </a:r>
            <a:endParaRPr lang="zh-CN" altLang="en-US" dirty="0">
              <a:solidFill>
                <a:srgbClr val="0022CC"/>
              </a:solidFill>
              <a:latin typeface="+mn-lt"/>
            </a:endParaRPr>
          </a:p>
          <a:p>
            <a:pPr lvl="1" algn="just">
              <a:lnSpc>
                <a:spcPct val="120000"/>
              </a:lnSpc>
              <a:spcBef>
                <a:spcPct val="40000"/>
              </a:spcBef>
            </a:pPr>
            <a:r>
              <a:rPr lang="zh-CN" altLang="en-US" dirty="0">
                <a:solidFill>
                  <a:srgbClr val="0022CC"/>
                </a:solidFill>
                <a:latin typeface="+mn-lt"/>
              </a:rPr>
              <a:t>有一证券</a:t>
            </a:r>
            <a:r>
              <a:rPr lang="en-US" altLang="zh-CN" dirty="0">
                <a:solidFill>
                  <a:srgbClr val="0022CC"/>
                </a:solidFill>
                <a:latin typeface="+mn-lt"/>
              </a:rPr>
              <a:t>B</a:t>
            </a:r>
            <a:r>
              <a:rPr lang="zh-CN" altLang="en-US" dirty="0">
                <a:solidFill>
                  <a:srgbClr val="0022CC"/>
                </a:solidFill>
                <a:latin typeface="+mn-lt"/>
              </a:rPr>
              <a:t>，它在</a:t>
            </a:r>
            <a:r>
              <a:rPr lang="en-US" altLang="zh-CN" dirty="0">
                <a:solidFill>
                  <a:srgbClr val="0022CC"/>
                </a:solidFill>
                <a:latin typeface="+mn-lt"/>
              </a:rPr>
              <a:t>1</a:t>
            </a:r>
            <a:r>
              <a:rPr lang="zh-CN" altLang="en-US" dirty="0">
                <a:solidFill>
                  <a:srgbClr val="0022CC"/>
                </a:solidFill>
                <a:latin typeface="+mn-lt"/>
              </a:rPr>
              <a:t>年后的未来损益也是：状态</a:t>
            </a:r>
            <a:r>
              <a:rPr lang="en-US" altLang="zh-CN" dirty="0">
                <a:solidFill>
                  <a:srgbClr val="0022CC"/>
                </a:solidFill>
                <a:latin typeface="+mn-lt"/>
              </a:rPr>
              <a:t>1</a:t>
            </a:r>
            <a:r>
              <a:rPr lang="zh-CN" altLang="en-US" dirty="0">
                <a:solidFill>
                  <a:srgbClr val="0022CC"/>
                </a:solidFill>
                <a:latin typeface="+mn-lt"/>
              </a:rPr>
              <a:t>、</a:t>
            </a:r>
            <a:r>
              <a:rPr lang="en-US" altLang="zh-CN" dirty="0">
                <a:solidFill>
                  <a:srgbClr val="0022CC"/>
                </a:solidFill>
                <a:latin typeface="+mn-lt"/>
              </a:rPr>
              <a:t>2</a:t>
            </a:r>
            <a:r>
              <a:rPr lang="zh-CN" altLang="en-US" dirty="0">
                <a:solidFill>
                  <a:srgbClr val="0022CC"/>
                </a:solidFill>
                <a:latin typeface="+mn-lt"/>
              </a:rPr>
              <a:t>和</a:t>
            </a:r>
            <a:r>
              <a:rPr lang="en-US" altLang="zh-CN" dirty="0">
                <a:solidFill>
                  <a:srgbClr val="0022CC"/>
                </a:solidFill>
                <a:latin typeface="+mn-lt"/>
              </a:rPr>
              <a:t>3</a:t>
            </a:r>
            <a:r>
              <a:rPr lang="zh-CN" altLang="en-US" dirty="0">
                <a:solidFill>
                  <a:srgbClr val="0022CC"/>
                </a:solidFill>
                <a:latin typeface="+mn-lt"/>
              </a:rPr>
              <a:t>时，分别为</a:t>
            </a:r>
            <a:r>
              <a:rPr lang="en-US" altLang="zh-CN" dirty="0">
                <a:solidFill>
                  <a:srgbClr val="0022CC"/>
                </a:solidFill>
                <a:latin typeface="+mn-lt"/>
              </a:rPr>
              <a:t>125</a:t>
            </a:r>
            <a:r>
              <a:rPr lang="zh-CN" altLang="en-US" dirty="0">
                <a:solidFill>
                  <a:srgbClr val="0022CC"/>
                </a:solidFill>
                <a:latin typeface="+mn-lt"/>
              </a:rPr>
              <a:t>，</a:t>
            </a:r>
            <a:r>
              <a:rPr lang="en-US" altLang="zh-CN" dirty="0">
                <a:solidFill>
                  <a:srgbClr val="0022CC"/>
                </a:solidFill>
                <a:latin typeface="+mn-lt"/>
              </a:rPr>
              <a:t>112.5</a:t>
            </a:r>
            <a:r>
              <a:rPr lang="zh-CN" altLang="en-US" dirty="0">
                <a:solidFill>
                  <a:srgbClr val="0022CC"/>
                </a:solidFill>
                <a:latin typeface="+mn-lt"/>
              </a:rPr>
              <a:t>和</a:t>
            </a:r>
            <a:r>
              <a:rPr lang="en-US" altLang="zh-CN" dirty="0">
                <a:solidFill>
                  <a:srgbClr val="0022CC"/>
                </a:solidFill>
                <a:latin typeface="+mn-lt"/>
              </a:rPr>
              <a:t>109</a:t>
            </a:r>
            <a:r>
              <a:rPr lang="zh-CN" altLang="en-US" dirty="0" smtClean="0">
                <a:solidFill>
                  <a:srgbClr val="0022CC"/>
                </a:solidFill>
                <a:latin typeface="+mn-lt"/>
              </a:rPr>
              <a:t>元</a:t>
            </a:r>
            <a:endParaRPr lang="zh-CN" altLang="en-US" dirty="0">
              <a:solidFill>
                <a:srgbClr val="0022CC"/>
              </a:solidFill>
              <a:latin typeface="+mn-lt"/>
            </a:endParaRPr>
          </a:p>
          <a:p>
            <a:pPr lvl="1" algn="just">
              <a:lnSpc>
                <a:spcPct val="120000"/>
              </a:lnSpc>
              <a:spcBef>
                <a:spcPct val="40000"/>
              </a:spcBef>
            </a:pPr>
            <a:r>
              <a:rPr lang="zh-CN" altLang="en-US" dirty="0">
                <a:solidFill>
                  <a:srgbClr val="0022CC"/>
                </a:solidFill>
                <a:latin typeface="+mn-lt"/>
              </a:rPr>
              <a:t>另外，假设不考虑交易成本，资金借贷的年利率为</a:t>
            </a:r>
            <a:r>
              <a:rPr lang="en-US" altLang="zh-CN" dirty="0">
                <a:solidFill>
                  <a:srgbClr val="0022CC"/>
                </a:solidFill>
                <a:latin typeface="+mn-lt"/>
              </a:rPr>
              <a:t>5.06</a:t>
            </a:r>
            <a:r>
              <a:rPr lang="zh-CN" altLang="en-US" dirty="0">
                <a:solidFill>
                  <a:srgbClr val="0022CC"/>
                </a:solidFill>
                <a:latin typeface="+mn-lt"/>
              </a:rPr>
              <a:t>％，半年利率为</a:t>
            </a:r>
            <a:r>
              <a:rPr lang="en-US" altLang="zh-CN" dirty="0">
                <a:solidFill>
                  <a:srgbClr val="0022CC"/>
                </a:solidFill>
                <a:latin typeface="+mn-lt"/>
              </a:rPr>
              <a:t>2.5</a:t>
            </a:r>
            <a:r>
              <a:rPr lang="zh-CN" altLang="en-US" dirty="0" smtClean="0">
                <a:solidFill>
                  <a:srgbClr val="0022CC"/>
                </a:solidFill>
                <a:latin typeface="+mn-lt"/>
              </a:rPr>
              <a:t>％</a:t>
            </a:r>
            <a:endParaRPr lang="zh-CN" altLang="en-US" dirty="0">
              <a:solidFill>
                <a:srgbClr val="0022CC"/>
              </a:solidFill>
              <a:latin typeface="+mn-lt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8083" y="476250"/>
            <a:ext cx="1128334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4000" dirty="0" smtClean="0">
                <a:ea typeface="黑体" panose="02010609060101010101" pitchFamily="49" charset="-122"/>
              </a:rPr>
              <a:t>No-Arbitrage Pricing principle under Uncertainty</a:t>
            </a:r>
            <a:endParaRPr lang="zh-CN" altLang="en-US" sz="4000" dirty="0">
              <a:latin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51261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zh-CN" altLang="en-US">
                <a:solidFill>
                  <a:srgbClr val="0022CC"/>
                </a:solidFill>
                <a:latin typeface="宋体" panose="02010600030101010101" pitchFamily="2" charset="-122"/>
              </a:rPr>
              <a:t>问题：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22CC"/>
                </a:solidFill>
                <a:latin typeface="宋体" panose="02010600030101010101" pitchFamily="2" charset="-122"/>
              </a:rPr>
              <a:t>（</a:t>
            </a:r>
            <a:r>
              <a:rPr lang="en-US" altLang="zh-CN">
                <a:solidFill>
                  <a:srgbClr val="0022CC"/>
                </a:solidFill>
                <a:latin typeface="宋体" panose="02010600030101010101" pitchFamily="2" charset="-122"/>
              </a:rPr>
              <a:t>1</a:t>
            </a:r>
            <a:r>
              <a:rPr lang="zh-CN" altLang="en-US">
                <a:solidFill>
                  <a:srgbClr val="0022CC"/>
                </a:solidFill>
                <a:latin typeface="宋体" panose="02010600030101010101" pitchFamily="2" charset="-122"/>
              </a:rPr>
              <a:t>）</a:t>
            </a:r>
            <a:r>
              <a:rPr lang="en-US" altLang="zh-CN">
                <a:solidFill>
                  <a:srgbClr val="0022CC"/>
                </a:solidFill>
                <a:latin typeface="宋体" panose="02010600030101010101" pitchFamily="2" charset="-122"/>
              </a:rPr>
              <a:t>B</a:t>
            </a:r>
            <a:r>
              <a:rPr lang="zh-CN" altLang="en-US">
                <a:solidFill>
                  <a:srgbClr val="0022CC"/>
                </a:solidFill>
                <a:latin typeface="宋体" panose="02010600030101010101" pitchFamily="2" charset="-122"/>
              </a:rPr>
              <a:t>的合理价格为多少呢？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22CC"/>
                </a:solidFill>
                <a:latin typeface="宋体" panose="02010600030101010101" pitchFamily="2" charset="-122"/>
              </a:rPr>
              <a:t>（</a:t>
            </a:r>
            <a:r>
              <a:rPr lang="en-US" altLang="zh-CN">
                <a:solidFill>
                  <a:srgbClr val="0022CC"/>
                </a:solidFill>
              </a:rPr>
              <a:t>2</a:t>
            </a:r>
            <a:r>
              <a:rPr lang="zh-CN" altLang="en-US">
                <a:solidFill>
                  <a:srgbClr val="0022CC"/>
                </a:solidFill>
                <a:latin typeface="宋体" panose="02010600030101010101" pitchFamily="2" charset="-122"/>
              </a:rPr>
              <a:t>）如果</a:t>
            </a:r>
            <a:r>
              <a:rPr lang="en-US" altLang="zh-CN">
                <a:solidFill>
                  <a:srgbClr val="0022CC"/>
                </a:solidFill>
              </a:rPr>
              <a:t>B</a:t>
            </a:r>
            <a:r>
              <a:rPr lang="zh-CN" altLang="en-US">
                <a:solidFill>
                  <a:srgbClr val="0022CC"/>
                </a:solidFill>
                <a:latin typeface="宋体" panose="02010600030101010101" pitchFamily="2" charset="-122"/>
              </a:rPr>
              <a:t>的价格为</a:t>
            </a:r>
            <a:r>
              <a:rPr lang="en-US" altLang="zh-CN">
                <a:solidFill>
                  <a:srgbClr val="0022CC"/>
                </a:solidFill>
              </a:rPr>
              <a:t>110</a:t>
            </a:r>
            <a:r>
              <a:rPr lang="zh-CN" altLang="en-US">
                <a:solidFill>
                  <a:srgbClr val="0022CC"/>
                </a:solidFill>
                <a:latin typeface="宋体" panose="02010600030101010101" pitchFamily="2" charset="-122"/>
              </a:rPr>
              <a:t>元，如何套利？</a:t>
            </a:r>
          </a:p>
          <a:p>
            <a:endParaRPr lang="zh-CN" altLang="en-US" b="0">
              <a:solidFill>
                <a:srgbClr val="0022CC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8083" y="476250"/>
            <a:ext cx="1128334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4000" smtClean="0">
                <a:ea typeface="黑体" panose="02010609060101010101" pitchFamily="49" charset="-122"/>
              </a:rPr>
              <a:t>No-Arbitrage Pricing principle under Uncertainty</a:t>
            </a:r>
            <a:endParaRPr lang="zh-CN" altLang="en-US" sz="4000" dirty="0">
              <a:latin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2817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5" name="Text Box 3"/>
          <p:cNvSpPr txBox="1">
            <a:spLocks noChangeAspect="1" noChangeArrowheads="1"/>
          </p:cNvSpPr>
          <p:nvPr/>
        </p:nvSpPr>
        <p:spPr bwMode="auto">
          <a:xfrm>
            <a:off x="2147023" y="2728887"/>
            <a:ext cx="479425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100</a:t>
            </a:r>
          </a:p>
        </p:txBody>
      </p:sp>
      <p:sp>
        <p:nvSpPr>
          <p:cNvPr id="479236" name="Text Box 4"/>
          <p:cNvSpPr txBox="1">
            <a:spLocks noChangeAspect="1" noChangeArrowheads="1"/>
          </p:cNvSpPr>
          <p:nvPr/>
        </p:nvSpPr>
        <p:spPr bwMode="auto">
          <a:xfrm>
            <a:off x="3617047" y="2357412"/>
            <a:ext cx="793750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110.25</a:t>
            </a:r>
          </a:p>
        </p:txBody>
      </p:sp>
      <p:sp>
        <p:nvSpPr>
          <p:cNvPr id="479237" name="Text Box 5"/>
          <p:cNvSpPr txBox="1">
            <a:spLocks noChangeAspect="1" noChangeArrowheads="1"/>
          </p:cNvSpPr>
          <p:nvPr/>
        </p:nvSpPr>
        <p:spPr bwMode="auto">
          <a:xfrm>
            <a:off x="3617047" y="2959073"/>
            <a:ext cx="79375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99.75</a:t>
            </a:r>
          </a:p>
        </p:txBody>
      </p:sp>
      <p:sp>
        <p:nvSpPr>
          <p:cNvPr id="479238" name="Text Box 6"/>
          <p:cNvSpPr txBox="1">
            <a:spLocks noChangeAspect="1" noChangeArrowheads="1"/>
          </p:cNvSpPr>
          <p:nvPr/>
        </p:nvSpPr>
        <p:spPr bwMode="auto">
          <a:xfrm>
            <a:off x="2686772" y="4103662"/>
            <a:ext cx="1449388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风险证券</a:t>
            </a:r>
            <a:r>
              <a:rPr lang="en-US" altLang="zh-CN" sz="2000" b="1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</a:p>
        </p:txBody>
      </p:sp>
      <p:sp>
        <p:nvSpPr>
          <p:cNvPr id="479239" name="Line 7"/>
          <p:cNvSpPr>
            <a:spLocks noChangeAspect="1" noChangeShapeType="1"/>
          </p:cNvSpPr>
          <p:nvPr/>
        </p:nvSpPr>
        <p:spPr bwMode="auto">
          <a:xfrm flipV="1">
            <a:off x="2656611" y="2535212"/>
            <a:ext cx="960437" cy="357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479240" name="Line 8"/>
          <p:cNvSpPr>
            <a:spLocks noChangeAspect="1" noChangeShapeType="1"/>
          </p:cNvSpPr>
          <p:nvPr/>
        </p:nvSpPr>
        <p:spPr bwMode="auto">
          <a:xfrm>
            <a:off x="2658197" y="2895573"/>
            <a:ext cx="977900" cy="222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479241" name="Text Box 9"/>
          <p:cNvSpPr txBox="1">
            <a:spLocks noChangeAspect="1" noChangeArrowheads="1"/>
          </p:cNvSpPr>
          <p:nvPr/>
        </p:nvSpPr>
        <p:spPr bwMode="auto">
          <a:xfrm>
            <a:off x="5347423" y="4103662"/>
            <a:ext cx="1370013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风险证券</a:t>
            </a:r>
            <a:r>
              <a:rPr lang="en-US" altLang="zh-CN" sz="2000" b="1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</a:p>
        </p:txBody>
      </p:sp>
      <p:sp>
        <p:nvSpPr>
          <p:cNvPr id="479242" name="Text Box 10"/>
          <p:cNvSpPr txBox="1">
            <a:spLocks noChangeAspect="1" noChangeArrowheads="1"/>
          </p:cNvSpPr>
          <p:nvPr/>
        </p:nvSpPr>
        <p:spPr bwMode="auto">
          <a:xfrm>
            <a:off x="8527185" y="4103662"/>
            <a:ext cx="1204912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资金借贷</a:t>
            </a:r>
          </a:p>
        </p:txBody>
      </p:sp>
      <p:sp>
        <p:nvSpPr>
          <p:cNvPr id="479243" name="Line 11"/>
          <p:cNvSpPr>
            <a:spLocks noChangeAspect="1" noChangeShapeType="1"/>
          </p:cNvSpPr>
          <p:nvPr/>
        </p:nvSpPr>
        <p:spPr bwMode="auto">
          <a:xfrm>
            <a:off x="2674073" y="2897161"/>
            <a:ext cx="1108075" cy="817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479244" name="Text Box 12"/>
          <p:cNvSpPr txBox="1">
            <a:spLocks noChangeAspect="1" noChangeArrowheads="1"/>
          </p:cNvSpPr>
          <p:nvPr/>
        </p:nvSpPr>
        <p:spPr bwMode="auto">
          <a:xfrm>
            <a:off x="3729760" y="3516287"/>
            <a:ext cx="787400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90.25</a:t>
            </a:r>
          </a:p>
        </p:txBody>
      </p:sp>
      <p:sp>
        <p:nvSpPr>
          <p:cNvPr id="479245" name="Text Box 13"/>
          <p:cNvSpPr txBox="1">
            <a:spLocks noChangeAspect="1" noChangeArrowheads="1"/>
          </p:cNvSpPr>
          <p:nvPr/>
        </p:nvSpPr>
        <p:spPr bwMode="auto">
          <a:xfrm>
            <a:off x="5028336" y="2714598"/>
            <a:ext cx="4794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2000" b="1" baseline="-25000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endParaRPr lang="en-US" altLang="zh-CN" sz="2000" b="1">
              <a:solidFill>
                <a:srgbClr val="CC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79246" name="Text Box 14"/>
          <p:cNvSpPr txBox="1">
            <a:spLocks noChangeAspect="1" noChangeArrowheads="1"/>
          </p:cNvSpPr>
          <p:nvPr/>
        </p:nvSpPr>
        <p:spPr bwMode="auto">
          <a:xfrm>
            <a:off x="6498360" y="2341537"/>
            <a:ext cx="793750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125</a:t>
            </a:r>
          </a:p>
        </p:txBody>
      </p:sp>
      <p:sp>
        <p:nvSpPr>
          <p:cNvPr id="479247" name="Text Box 15"/>
          <p:cNvSpPr txBox="1">
            <a:spLocks noChangeAspect="1" noChangeArrowheads="1"/>
          </p:cNvSpPr>
          <p:nvPr/>
        </p:nvSpPr>
        <p:spPr bwMode="auto">
          <a:xfrm>
            <a:off x="6498360" y="2943198"/>
            <a:ext cx="79375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112.5</a:t>
            </a:r>
          </a:p>
        </p:txBody>
      </p:sp>
      <p:sp>
        <p:nvSpPr>
          <p:cNvPr id="479248" name="Line 16"/>
          <p:cNvSpPr>
            <a:spLocks noChangeAspect="1" noChangeShapeType="1"/>
          </p:cNvSpPr>
          <p:nvPr/>
        </p:nvSpPr>
        <p:spPr bwMode="auto">
          <a:xfrm flipV="1">
            <a:off x="5537922" y="2520923"/>
            <a:ext cx="960438" cy="357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479249" name="Line 17"/>
          <p:cNvSpPr>
            <a:spLocks noChangeAspect="1" noChangeShapeType="1"/>
          </p:cNvSpPr>
          <p:nvPr/>
        </p:nvSpPr>
        <p:spPr bwMode="auto">
          <a:xfrm>
            <a:off x="5525222" y="2881287"/>
            <a:ext cx="977900" cy="2238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479250" name="Line 18"/>
          <p:cNvSpPr>
            <a:spLocks noChangeAspect="1" noChangeShapeType="1"/>
          </p:cNvSpPr>
          <p:nvPr/>
        </p:nvSpPr>
        <p:spPr bwMode="auto">
          <a:xfrm>
            <a:off x="5525223" y="2881286"/>
            <a:ext cx="1108075" cy="817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479251" name="Text Box 19"/>
          <p:cNvSpPr txBox="1">
            <a:spLocks noChangeAspect="1" noChangeArrowheads="1"/>
          </p:cNvSpPr>
          <p:nvPr/>
        </p:nvSpPr>
        <p:spPr bwMode="auto">
          <a:xfrm>
            <a:off x="6609485" y="3568673"/>
            <a:ext cx="7874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109</a:t>
            </a:r>
          </a:p>
        </p:txBody>
      </p:sp>
      <p:sp>
        <p:nvSpPr>
          <p:cNvPr id="479252" name="Text Box 20"/>
          <p:cNvSpPr txBox="1">
            <a:spLocks noChangeAspect="1" noChangeArrowheads="1"/>
          </p:cNvSpPr>
          <p:nvPr/>
        </p:nvSpPr>
        <p:spPr bwMode="auto">
          <a:xfrm>
            <a:off x="7703273" y="2690787"/>
            <a:ext cx="481013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</a:p>
        </p:txBody>
      </p:sp>
      <p:sp>
        <p:nvSpPr>
          <p:cNvPr id="479253" name="Text Box 21"/>
          <p:cNvSpPr txBox="1">
            <a:spLocks noChangeAspect="1" noChangeArrowheads="1"/>
          </p:cNvSpPr>
          <p:nvPr/>
        </p:nvSpPr>
        <p:spPr bwMode="auto">
          <a:xfrm>
            <a:off x="9173297" y="2319312"/>
            <a:ext cx="793750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1.0506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CC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79254" name="Text Box 22"/>
          <p:cNvSpPr txBox="1">
            <a:spLocks noChangeAspect="1" noChangeArrowheads="1"/>
          </p:cNvSpPr>
          <p:nvPr/>
        </p:nvSpPr>
        <p:spPr bwMode="auto">
          <a:xfrm>
            <a:off x="9173297" y="2920973"/>
            <a:ext cx="79375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1.0506</a:t>
            </a:r>
          </a:p>
        </p:txBody>
      </p:sp>
      <p:sp>
        <p:nvSpPr>
          <p:cNvPr id="479255" name="Line 23"/>
          <p:cNvSpPr>
            <a:spLocks noChangeAspect="1" noChangeShapeType="1"/>
          </p:cNvSpPr>
          <p:nvPr/>
        </p:nvSpPr>
        <p:spPr bwMode="auto">
          <a:xfrm flipV="1">
            <a:off x="8155711" y="2525687"/>
            <a:ext cx="960437" cy="357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479256" name="Line 24"/>
          <p:cNvSpPr>
            <a:spLocks noChangeAspect="1" noChangeShapeType="1"/>
          </p:cNvSpPr>
          <p:nvPr/>
        </p:nvSpPr>
        <p:spPr bwMode="auto">
          <a:xfrm>
            <a:off x="8195397" y="2890811"/>
            <a:ext cx="977900" cy="222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479257" name="Line 25"/>
          <p:cNvSpPr>
            <a:spLocks noChangeAspect="1" noChangeShapeType="1"/>
          </p:cNvSpPr>
          <p:nvPr/>
        </p:nvSpPr>
        <p:spPr bwMode="auto">
          <a:xfrm>
            <a:off x="8165236" y="2890811"/>
            <a:ext cx="1108075" cy="819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479258" name="Text Box 26"/>
          <p:cNvSpPr txBox="1">
            <a:spLocks noChangeAspect="1" noChangeArrowheads="1"/>
          </p:cNvSpPr>
          <p:nvPr/>
        </p:nvSpPr>
        <p:spPr bwMode="auto">
          <a:xfrm>
            <a:off x="9274898" y="3546448"/>
            <a:ext cx="785813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1.0506</a:t>
            </a:r>
          </a:p>
        </p:txBody>
      </p:sp>
      <p:sp>
        <p:nvSpPr>
          <p:cNvPr id="479259" name="Rectangle 27"/>
          <p:cNvSpPr>
            <a:spLocks noChangeArrowheads="1"/>
          </p:cNvSpPr>
          <p:nvPr/>
        </p:nvSpPr>
        <p:spPr bwMode="auto">
          <a:xfrm>
            <a:off x="575398" y="1619250"/>
            <a:ext cx="3835399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Blip>
                <a:blip r:embed="rId4"/>
              </a:buBlip>
            </a:pPr>
            <a:r>
              <a:rPr kumimoji="1" lang="zh-CN" altLang="en-US" sz="2800" b="1" dirty="0">
                <a:solidFill>
                  <a:srgbClr val="0022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证券未来损益图</a:t>
            </a: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328083" y="476250"/>
            <a:ext cx="1128334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4000" smtClean="0">
                <a:ea typeface="黑体" panose="02010609060101010101" pitchFamily="49" charset="-122"/>
              </a:rPr>
              <a:t>No-Arbitrage Pricing principle under Uncertainty</a:t>
            </a:r>
            <a:endParaRPr lang="zh-CN" altLang="en-US" sz="4000" dirty="0">
              <a:latin typeface="隶书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7055" y="4835180"/>
            <a:ext cx="6096000" cy="9664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</a:pPr>
            <a:r>
              <a:rPr kumimoji="1" lang="zh-CN" altLang="en-US" sz="2800" b="1" dirty="0">
                <a:solidFill>
                  <a:srgbClr val="0022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构造静态组合：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en-US" altLang="zh-CN" sz="2400" b="1" i="1" dirty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x</a:t>
            </a:r>
            <a:r>
              <a:rPr kumimoji="1" lang="en-US" altLang="zh-CN" sz="2400" b="1" dirty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 </a:t>
            </a:r>
            <a:r>
              <a:rPr kumimoji="1" lang="zh-CN" altLang="en-US" sz="2400" b="1" dirty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份</a:t>
            </a:r>
            <a:r>
              <a:rPr kumimoji="1" lang="en-US" altLang="zh-CN" sz="2400" b="1" dirty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A</a:t>
            </a:r>
            <a:r>
              <a:rPr kumimoji="1" lang="zh-CN" altLang="en-US" sz="2400" b="1" dirty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和</a:t>
            </a:r>
            <a:r>
              <a:rPr kumimoji="1" lang="zh-CN" altLang="en-US" sz="2400" b="1" i="1" dirty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y </a:t>
            </a:r>
            <a:r>
              <a:rPr kumimoji="1" lang="zh-CN" altLang="en-US" sz="2400" b="1" dirty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份资金借贷构成</a:t>
            </a:r>
            <a:r>
              <a:rPr kumimoji="1" lang="en-US" altLang="zh-CN" sz="2400" b="1" dirty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B</a:t>
            </a:r>
          </a:p>
        </p:txBody>
      </p:sp>
      <p:graphicFrame>
        <p:nvGraphicFramePr>
          <p:cNvPr id="2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127642"/>
              </p:ext>
            </p:extLst>
          </p:nvPr>
        </p:nvGraphicFramePr>
        <p:xfrm>
          <a:off x="5632456" y="4878686"/>
          <a:ext cx="4305300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2" name="Equation" r:id="rId5" imgW="2108160" imgH="711000" progId="Equation.DSMT4">
                  <p:embed/>
                </p:oleObj>
              </mc:Choice>
              <mc:Fallback>
                <p:oleObj name="Equation" r:id="rId5" imgW="2108160" imgH="711000" progId="Equation.DSMT4">
                  <p:embed/>
                  <p:pic>
                    <p:nvPicPr>
                      <p:cNvPr id="4812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5632456" y="4878686"/>
                        <a:ext cx="4305300" cy="1457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1069186" y="6012285"/>
            <a:ext cx="228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dirty="0">
                <a:solidFill>
                  <a:srgbClr val="CC0099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方程无解！</a:t>
            </a:r>
          </a:p>
        </p:txBody>
      </p:sp>
    </p:spTree>
    <p:extLst>
      <p:ext uri="{BB962C8B-B14F-4D97-AF65-F5344CB8AC3E}">
        <p14:creationId xmlns:p14="http://schemas.microsoft.com/office/powerpoint/2010/main" val="18642751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99" name="Text Box 27"/>
          <p:cNvSpPr txBox="1">
            <a:spLocks noChangeArrowheads="1"/>
          </p:cNvSpPr>
          <p:nvPr/>
        </p:nvSpPr>
        <p:spPr bwMode="auto">
          <a:xfrm>
            <a:off x="1193369" y="1324525"/>
            <a:ext cx="101513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Call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auction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集合竞价）</a:t>
            </a:r>
          </a:p>
        </p:txBody>
      </p:sp>
      <p:sp>
        <p:nvSpPr>
          <p:cNvPr id="745501" name="Line 29"/>
          <p:cNvSpPr>
            <a:spLocks noChangeShapeType="1"/>
          </p:cNvSpPr>
          <p:nvPr/>
        </p:nvSpPr>
        <p:spPr bwMode="auto">
          <a:xfrm flipV="1">
            <a:off x="4656138" y="2754208"/>
            <a:ext cx="0" cy="3311525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5502" name="Line 30"/>
          <p:cNvSpPr>
            <a:spLocks noChangeShapeType="1"/>
          </p:cNvSpPr>
          <p:nvPr/>
        </p:nvSpPr>
        <p:spPr bwMode="auto">
          <a:xfrm flipV="1">
            <a:off x="7464425" y="2754208"/>
            <a:ext cx="0" cy="3311525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5503" name="Line 31"/>
          <p:cNvSpPr>
            <a:spLocks noChangeShapeType="1"/>
          </p:cNvSpPr>
          <p:nvPr/>
        </p:nvSpPr>
        <p:spPr bwMode="auto">
          <a:xfrm>
            <a:off x="4549775" y="2754207"/>
            <a:ext cx="2159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5504" name="Line 32"/>
          <p:cNvSpPr>
            <a:spLocks noChangeShapeType="1"/>
          </p:cNvSpPr>
          <p:nvPr/>
        </p:nvSpPr>
        <p:spPr bwMode="auto">
          <a:xfrm>
            <a:off x="4532313" y="3328882"/>
            <a:ext cx="2159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5505" name="Line 33"/>
          <p:cNvSpPr>
            <a:spLocks noChangeShapeType="1"/>
          </p:cNvSpPr>
          <p:nvPr/>
        </p:nvSpPr>
        <p:spPr bwMode="auto">
          <a:xfrm>
            <a:off x="4549775" y="3833707"/>
            <a:ext cx="2159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5506" name="Line 34"/>
          <p:cNvSpPr>
            <a:spLocks noChangeShapeType="1"/>
          </p:cNvSpPr>
          <p:nvPr/>
        </p:nvSpPr>
        <p:spPr bwMode="auto">
          <a:xfrm>
            <a:off x="4545013" y="4265507"/>
            <a:ext cx="2159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5507" name="Line 35"/>
          <p:cNvSpPr>
            <a:spLocks noChangeShapeType="1"/>
          </p:cNvSpPr>
          <p:nvPr/>
        </p:nvSpPr>
        <p:spPr bwMode="auto">
          <a:xfrm>
            <a:off x="4532313" y="4770332"/>
            <a:ext cx="2159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5508" name="Line 36"/>
          <p:cNvSpPr>
            <a:spLocks noChangeShapeType="1"/>
          </p:cNvSpPr>
          <p:nvPr/>
        </p:nvSpPr>
        <p:spPr bwMode="auto">
          <a:xfrm>
            <a:off x="4545013" y="5273569"/>
            <a:ext cx="2159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5509" name="Text Box 37"/>
          <p:cNvSpPr txBox="1">
            <a:spLocks noChangeArrowheads="1"/>
          </p:cNvSpPr>
          <p:nvPr/>
        </p:nvSpPr>
        <p:spPr bwMode="auto">
          <a:xfrm>
            <a:off x="4800600" y="270499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30</a:t>
            </a:r>
          </a:p>
        </p:txBody>
      </p:sp>
      <p:sp>
        <p:nvSpPr>
          <p:cNvPr id="745510" name="Text Box 38"/>
          <p:cNvSpPr txBox="1">
            <a:spLocks noChangeArrowheads="1"/>
          </p:cNvSpPr>
          <p:nvPr/>
        </p:nvSpPr>
        <p:spPr bwMode="auto">
          <a:xfrm>
            <a:off x="4008438" y="270499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80</a:t>
            </a:r>
          </a:p>
        </p:txBody>
      </p:sp>
      <p:sp>
        <p:nvSpPr>
          <p:cNvPr id="745511" name="Text Box 39"/>
          <p:cNvSpPr txBox="1">
            <a:spLocks noChangeArrowheads="1"/>
          </p:cNvSpPr>
          <p:nvPr/>
        </p:nvSpPr>
        <p:spPr bwMode="auto">
          <a:xfrm>
            <a:off x="3757613" y="2203345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price</a:t>
            </a:r>
          </a:p>
        </p:txBody>
      </p:sp>
      <p:sp>
        <p:nvSpPr>
          <p:cNvPr id="745512" name="Text Box 40"/>
          <p:cNvSpPr txBox="1">
            <a:spLocks noChangeArrowheads="1"/>
          </p:cNvSpPr>
          <p:nvPr/>
        </p:nvSpPr>
        <p:spPr bwMode="auto">
          <a:xfrm>
            <a:off x="4583113" y="2177945"/>
            <a:ext cx="92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Volume</a:t>
            </a:r>
          </a:p>
        </p:txBody>
      </p:sp>
      <p:sp>
        <p:nvSpPr>
          <p:cNvPr id="745513" name="Line 41"/>
          <p:cNvSpPr>
            <a:spLocks noChangeShapeType="1"/>
          </p:cNvSpPr>
          <p:nvPr/>
        </p:nvSpPr>
        <p:spPr bwMode="auto">
          <a:xfrm>
            <a:off x="7354888" y="2774844"/>
            <a:ext cx="2159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5514" name="Line 42"/>
          <p:cNvSpPr>
            <a:spLocks noChangeShapeType="1"/>
          </p:cNvSpPr>
          <p:nvPr/>
        </p:nvSpPr>
        <p:spPr bwMode="auto">
          <a:xfrm>
            <a:off x="7337425" y="3349519"/>
            <a:ext cx="2159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5515" name="Line 43"/>
          <p:cNvSpPr>
            <a:spLocks noChangeShapeType="1"/>
          </p:cNvSpPr>
          <p:nvPr/>
        </p:nvSpPr>
        <p:spPr bwMode="auto">
          <a:xfrm>
            <a:off x="7354888" y="3854344"/>
            <a:ext cx="2159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5516" name="Line 44"/>
          <p:cNvSpPr>
            <a:spLocks noChangeShapeType="1"/>
          </p:cNvSpPr>
          <p:nvPr/>
        </p:nvSpPr>
        <p:spPr bwMode="auto">
          <a:xfrm>
            <a:off x="7350125" y="4286144"/>
            <a:ext cx="2159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5517" name="Line 45"/>
          <p:cNvSpPr>
            <a:spLocks noChangeShapeType="1"/>
          </p:cNvSpPr>
          <p:nvPr/>
        </p:nvSpPr>
        <p:spPr bwMode="auto">
          <a:xfrm>
            <a:off x="7337425" y="4790969"/>
            <a:ext cx="2159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5518" name="Line 46"/>
          <p:cNvSpPr>
            <a:spLocks noChangeShapeType="1"/>
          </p:cNvSpPr>
          <p:nvPr/>
        </p:nvSpPr>
        <p:spPr bwMode="auto">
          <a:xfrm>
            <a:off x="7350125" y="5294207"/>
            <a:ext cx="2159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5519" name="Text Box 47"/>
          <p:cNvSpPr txBox="1">
            <a:spLocks noChangeArrowheads="1"/>
          </p:cNvSpPr>
          <p:nvPr/>
        </p:nvSpPr>
        <p:spPr bwMode="auto">
          <a:xfrm>
            <a:off x="4800600" y="3112982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45</a:t>
            </a:r>
          </a:p>
        </p:txBody>
      </p:sp>
      <p:sp>
        <p:nvSpPr>
          <p:cNvPr id="745520" name="Text Box 48"/>
          <p:cNvSpPr txBox="1">
            <a:spLocks noChangeArrowheads="1"/>
          </p:cNvSpPr>
          <p:nvPr/>
        </p:nvSpPr>
        <p:spPr bwMode="auto">
          <a:xfrm>
            <a:off x="4008438" y="3112982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70</a:t>
            </a:r>
          </a:p>
        </p:txBody>
      </p:sp>
      <p:sp>
        <p:nvSpPr>
          <p:cNvPr id="745521" name="Text Box 49"/>
          <p:cNvSpPr txBox="1">
            <a:spLocks noChangeArrowheads="1"/>
          </p:cNvSpPr>
          <p:nvPr/>
        </p:nvSpPr>
        <p:spPr bwMode="auto">
          <a:xfrm>
            <a:off x="4800600" y="3611457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50</a:t>
            </a:r>
          </a:p>
        </p:txBody>
      </p:sp>
      <p:sp>
        <p:nvSpPr>
          <p:cNvPr id="745522" name="Text Box 50"/>
          <p:cNvSpPr txBox="1">
            <a:spLocks noChangeArrowheads="1"/>
          </p:cNvSpPr>
          <p:nvPr/>
        </p:nvSpPr>
        <p:spPr bwMode="auto">
          <a:xfrm>
            <a:off x="4008438" y="3611457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60</a:t>
            </a:r>
          </a:p>
        </p:txBody>
      </p:sp>
      <p:sp>
        <p:nvSpPr>
          <p:cNvPr id="745523" name="Text Box 51"/>
          <p:cNvSpPr txBox="1">
            <a:spLocks noChangeArrowheads="1"/>
          </p:cNvSpPr>
          <p:nvPr/>
        </p:nvSpPr>
        <p:spPr bwMode="auto">
          <a:xfrm>
            <a:off x="4800600" y="4043257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40</a:t>
            </a:r>
          </a:p>
        </p:txBody>
      </p:sp>
      <p:sp>
        <p:nvSpPr>
          <p:cNvPr id="745524" name="Text Box 52"/>
          <p:cNvSpPr txBox="1">
            <a:spLocks noChangeArrowheads="1"/>
          </p:cNvSpPr>
          <p:nvPr/>
        </p:nvSpPr>
        <p:spPr bwMode="auto">
          <a:xfrm>
            <a:off x="4008438" y="4043257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50</a:t>
            </a:r>
          </a:p>
        </p:txBody>
      </p:sp>
      <p:sp>
        <p:nvSpPr>
          <p:cNvPr id="745525" name="Text Box 53"/>
          <p:cNvSpPr txBox="1">
            <a:spLocks noChangeArrowheads="1"/>
          </p:cNvSpPr>
          <p:nvPr/>
        </p:nvSpPr>
        <p:spPr bwMode="auto">
          <a:xfrm>
            <a:off x="4819650" y="4554432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38</a:t>
            </a:r>
          </a:p>
        </p:txBody>
      </p:sp>
      <p:sp>
        <p:nvSpPr>
          <p:cNvPr id="745526" name="Text Box 54"/>
          <p:cNvSpPr txBox="1">
            <a:spLocks noChangeArrowheads="1"/>
          </p:cNvSpPr>
          <p:nvPr/>
        </p:nvSpPr>
        <p:spPr bwMode="auto">
          <a:xfrm>
            <a:off x="4027488" y="4554432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40</a:t>
            </a:r>
          </a:p>
        </p:txBody>
      </p:sp>
      <p:sp>
        <p:nvSpPr>
          <p:cNvPr id="745527" name="Text Box 55"/>
          <p:cNvSpPr txBox="1">
            <a:spLocks noChangeArrowheads="1"/>
          </p:cNvSpPr>
          <p:nvPr/>
        </p:nvSpPr>
        <p:spPr bwMode="auto">
          <a:xfrm>
            <a:off x="4800600" y="505132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</a:t>
            </a:r>
          </a:p>
        </p:txBody>
      </p:sp>
      <p:sp>
        <p:nvSpPr>
          <p:cNvPr id="745528" name="Text Box 56"/>
          <p:cNvSpPr txBox="1">
            <a:spLocks noChangeArrowheads="1"/>
          </p:cNvSpPr>
          <p:nvPr/>
        </p:nvSpPr>
        <p:spPr bwMode="auto">
          <a:xfrm>
            <a:off x="4008438" y="505132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30</a:t>
            </a:r>
          </a:p>
        </p:txBody>
      </p:sp>
      <p:sp>
        <p:nvSpPr>
          <p:cNvPr id="745529" name="Text Box 57"/>
          <p:cNvSpPr txBox="1">
            <a:spLocks noChangeArrowheads="1"/>
          </p:cNvSpPr>
          <p:nvPr/>
        </p:nvSpPr>
        <p:spPr bwMode="auto">
          <a:xfrm>
            <a:off x="7608888" y="2681182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25</a:t>
            </a:r>
          </a:p>
        </p:txBody>
      </p:sp>
      <p:sp>
        <p:nvSpPr>
          <p:cNvPr id="745530" name="Text Box 58"/>
          <p:cNvSpPr txBox="1">
            <a:spLocks noChangeArrowheads="1"/>
          </p:cNvSpPr>
          <p:nvPr/>
        </p:nvSpPr>
        <p:spPr bwMode="auto">
          <a:xfrm>
            <a:off x="6816725" y="2681182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80</a:t>
            </a:r>
          </a:p>
        </p:txBody>
      </p:sp>
      <p:sp>
        <p:nvSpPr>
          <p:cNvPr id="745531" name="Text Box 59"/>
          <p:cNvSpPr txBox="1">
            <a:spLocks noChangeArrowheads="1"/>
          </p:cNvSpPr>
          <p:nvPr/>
        </p:nvSpPr>
        <p:spPr bwMode="auto">
          <a:xfrm>
            <a:off x="7608888" y="308917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48</a:t>
            </a:r>
          </a:p>
        </p:txBody>
      </p:sp>
      <p:sp>
        <p:nvSpPr>
          <p:cNvPr id="745532" name="Text Box 60"/>
          <p:cNvSpPr txBox="1">
            <a:spLocks noChangeArrowheads="1"/>
          </p:cNvSpPr>
          <p:nvPr/>
        </p:nvSpPr>
        <p:spPr bwMode="auto">
          <a:xfrm>
            <a:off x="6816725" y="308917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70</a:t>
            </a:r>
          </a:p>
        </p:txBody>
      </p:sp>
      <p:sp>
        <p:nvSpPr>
          <p:cNvPr id="745533" name="Text Box 61"/>
          <p:cNvSpPr txBox="1">
            <a:spLocks noChangeArrowheads="1"/>
          </p:cNvSpPr>
          <p:nvPr/>
        </p:nvSpPr>
        <p:spPr bwMode="auto">
          <a:xfrm>
            <a:off x="7608888" y="358764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54</a:t>
            </a:r>
          </a:p>
        </p:txBody>
      </p:sp>
      <p:sp>
        <p:nvSpPr>
          <p:cNvPr id="745534" name="Text Box 62"/>
          <p:cNvSpPr txBox="1">
            <a:spLocks noChangeArrowheads="1"/>
          </p:cNvSpPr>
          <p:nvPr/>
        </p:nvSpPr>
        <p:spPr bwMode="auto">
          <a:xfrm>
            <a:off x="6816725" y="358764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60</a:t>
            </a:r>
          </a:p>
        </p:txBody>
      </p:sp>
      <p:sp>
        <p:nvSpPr>
          <p:cNvPr id="745535" name="Text Box 63"/>
          <p:cNvSpPr txBox="1">
            <a:spLocks noChangeArrowheads="1"/>
          </p:cNvSpPr>
          <p:nvPr/>
        </p:nvSpPr>
        <p:spPr bwMode="auto">
          <a:xfrm>
            <a:off x="7608888" y="401944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42</a:t>
            </a:r>
          </a:p>
        </p:txBody>
      </p:sp>
      <p:sp>
        <p:nvSpPr>
          <p:cNvPr id="745536" name="Text Box 64"/>
          <p:cNvSpPr txBox="1">
            <a:spLocks noChangeArrowheads="1"/>
          </p:cNvSpPr>
          <p:nvPr/>
        </p:nvSpPr>
        <p:spPr bwMode="auto">
          <a:xfrm>
            <a:off x="6816725" y="401944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50</a:t>
            </a:r>
          </a:p>
        </p:txBody>
      </p:sp>
      <p:sp>
        <p:nvSpPr>
          <p:cNvPr id="745537" name="Text Box 65"/>
          <p:cNvSpPr txBox="1">
            <a:spLocks noChangeArrowheads="1"/>
          </p:cNvSpPr>
          <p:nvPr/>
        </p:nvSpPr>
        <p:spPr bwMode="auto">
          <a:xfrm>
            <a:off x="7627938" y="453062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37</a:t>
            </a:r>
          </a:p>
        </p:txBody>
      </p:sp>
      <p:sp>
        <p:nvSpPr>
          <p:cNvPr id="745538" name="Text Box 66"/>
          <p:cNvSpPr txBox="1">
            <a:spLocks noChangeArrowheads="1"/>
          </p:cNvSpPr>
          <p:nvPr/>
        </p:nvSpPr>
        <p:spPr bwMode="auto">
          <a:xfrm>
            <a:off x="6835775" y="453062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40</a:t>
            </a:r>
          </a:p>
        </p:txBody>
      </p:sp>
      <p:sp>
        <p:nvSpPr>
          <p:cNvPr id="745539" name="Text Box 67"/>
          <p:cNvSpPr txBox="1">
            <a:spLocks noChangeArrowheads="1"/>
          </p:cNvSpPr>
          <p:nvPr/>
        </p:nvSpPr>
        <p:spPr bwMode="auto">
          <a:xfrm>
            <a:off x="7608888" y="5027507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25</a:t>
            </a:r>
          </a:p>
        </p:txBody>
      </p:sp>
      <p:sp>
        <p:nvSpPr>
          <p:cNvPr id="745540" name="Text Box 68"/>
          <p:cNvSpPr txBox="1">
            <a:spLocks noChangeArrowheads="1"/>
          </p:cNvSpPr>
          <p:nvPr/>
        </p:nvSpPr>
        <p:spPr bwMode="auto">
          <a:xfrm>
            <a:off x="6816725" y="5027507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30</a:t>
            </a:r>
          </a:p>
        </p:txBody>
      </p:sp>
      <p:sp>
        <p:nvSpPr>
          <p:cNvPr id="745542" name="Text Box 70"/>
          <p:cNvSpPr txBox="1">
            <a:spLocks noChangeArrowheads="1"/>
          </p:cNvSpPr>
          <p:nvPr/>
        </p:nvSpPr>
        <p:spPr bwMode="auto">
          <a:xfrm>
            <a:off x="6600825" y="216842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price</a:t>
            </a:r>
          </a:p>
        </p:txBody>
      </p:sp>
      <p:sp>
        <p:nvSpPr>
          <p:cNvPr id="745543" name="Text Box 71"/>
          <p:cNvSpPr txBox="1">
            <a:spLocks noChangeArrowheads="1"/>
          </p:cNvSpPr>
          <p:nvPr/>
        </p:nvSpPr>
        <p:spPr bwMode="auto">
          <a:xfrm>
            <a:off x="7446963" y="2174016"/>
            <a:ext cx="92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Volume</a:t>
            </a:r>
          </a:p>
        </p:txBody>
      </p:sp>
      <p:sp>
        <p:nvSpPr>
          <p:cNvPr id="745544" name="Line 72"/>
          <p:cNvSpPr>
            <a:spLocks noChangeShapeType="1"/>
          </p:cNvSpPr>
          <p:nvPr/>
        </p:nvSpPr>
        <p:spPr bwMode="auto">
          <a:xfrm>
            <a:off x="4440239" y="2970108"/>
            <a:ext cx="2447925" cy="2232025"/>
          </a:xfrm>
          <a:prstGeom prst="line">
            <a:avLst/>
          </a:prstGeom>
          <a:noFill/>
          <a:ln w="38100" cap="rnd">
            <a:solidFill>
              <a:srgbClr val="99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5545" name="Text Box 73"/>
          <p:cNvSpPr txBox="1">
            <a:spLocks noChangeArrowheads="1"/>
          </p:cNvSpPr>
          <p:nvPr/>
        </p:nvSpPr>
        <p:spPr bwMode="auto">
          <a:xfrm>
            <a:off x="8256588" y="5037032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745546" name="Text Box 74"/>
          <p:cNvSpPr txBox="1">
            <a:spLocks noChangeArrowheads="1"/>
          </p:cNvSpPr>
          <p:nvPr/>
        </p:nvSpPr>
        <p:spPr bwMode="auto">
          <a:xfrm>
            <a:off x="5448300" y="2681182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745547" name="Line 75"/>
          <p:cNvSpPr>
            <a:spLocks noChangeShapeType="1"/>
          </p:cNvSpPr>
          <p:nvPr/>
        </p:nvSpPr>
        <p:spPr bwMode="auto">
          <a:xfrm>
            <a:off x="4511675" y="2970107"/>
            <a:ext cx="2376488" cy="1727200"/>
          </a:xfrm>
          <a:prstGeom prst="line">
            <a:avLst/>
          </a:prstGeom>
          <a:noFill/>
          <a:ln w="38100" cap="rnd">
            <a:solidFill>
              <a:srgbClr val="99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5548" name="Text Box 76"/>
          <p:cNvSpPr txBox="1">
            <a:spLocks noChangeArrowheads="1"/>
          </p:cNvSpPr>
          <p:nvPr/>
        </p:nvSpPr>
        <p:spPr bwMode="auto">
          <a:xfrm>
            <a:off x="8183563" y="452109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32</a:t>
            </a:r>
          </a:p>
        </p:txBody>
      </p:sp>
      <p:sp>
        <p:nvSpPr>
          <p:cNvPr id="745549" name="Line 77"/>
          <p:cNvSpPr>
            <a:spLocks noChangeShapeType="1"/>
          </p:cNvSpPr>
          <p:nvPr/>
        </p:nvSpPr>
        <p:spPr bwMode="auto">
          <a:xfrm>
            <a:off x="4367214" y="3328882"/>
            <a:ext cx="2592387" cy="1441450"/>
          </a:xfrm>
          <a:prstGeom prst="line">
            <a:avLst/>
          </a:prstGeom>
          <a:noFill/>
          <a:ln w="38100" cap="rnd">
            <a:solidFill>
              <a:srgbClr val="99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5550" name="Text Box 78"/>
          <p:cNvSpPr txBox="1">
            <a:spLocks noChangeArrowheads="1"/>
          </p:cNvSpPr>
          <p:nvPr/>
        </p:nvSpPr>
        <p:spPr bwMode="auto">
          <a:xfrm>
            <a:off x="5422900" y="3112982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13</a:t>
            </a:r>
          </a:p>
        </p:txBody>
      </p:sp>
      <p:sp>
        <p:nvSpPr>
          <p:cNvPr id="745551" name="Line 79"/>
          <p:cNvSpPr>
            <a:spLocks noChangeShapeType="1"/>
          </p:cNvSpPr>
          <p:nvPr/>
        </p:nvSpPr>
        <p:spPr bwMode="auto">
          <a:xfrm>
            <a:off x="4367214" y="3328883"/>
            <a:ext cx="2592387" cy="936625"/>
          </a:xfrm>
          <a:prstGeom prst="line">
            <a:avLst/>
          </a:prstGeom>
          <a:noFill/>
          <a:ln w="38100" cap="rnd">
            <a:solidFill>
              <a:srgbClr val="99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5552" name="Text Box 80"/>
          <p:cNvSpPr txBox="1">
            <a:spLocks noChangeArrowheads="1"/>
          </p:cNvSpPr>
          <p:nvPr/>
        </p:nvSpPr>
        <p:spPr bwMode="auto">
          <a:xfrm>
            <a:off x="8162925" y="4017857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29</a:t>
            </a:r>
          </a:p>
        </p:txBody>
      </p:sp>
      <p:sp>
        <p:nvSpPr>
          <p:cNvPr id="745553" name="Line 81"/>
          <p:cNvSpPr>
            <a:spLocks noChangeShapeType="1"/>
          </p:cNvSpPr>
          <p:nvPr/>
        </p:nvSpPr>
        <p:spPr bwMode="auto">
          <a:xfrm>
            <a:off x="4367213" y="3833707"/>
            <a:ext cx="2520950" cy="360362"/>
          </a:xfrm>
          <a:prstGeom prst="line">
            <a:avLst/>
          </a:prstGeom>
          <a:noFill/>
          <a:ln w="38100" cap="rnd">
            <a:solidFill>
              <a:srgbClr val="99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5554" name="Text Box 82"/>
          <p:cNvSpPr txBox="1">
            <a:spLocks noChangeArrowheads="1"/>
          </p:cNvSpPr>
          <p:nvPr/>
        </p:nvSpPr>
        <p:spPr bwMode="auto">
          <a:xfrm>
            <a:off x="5448300" y="3617807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21</a:t>
            </a:r>
          </a:p>
        </p:txBody>
      </p:sp>
      <p:sp>
        <p:nvSpPr>
          <p:cNvPr id="745555" name="Line 83"/>
          <p:cNvSpPr>
            <a:spLocks noChangeShapeType="1"/>
          </p:cNvSpPr>
          <p:nvPr/>
        </p:nvSpPr>
        <p:spPr bwMode="auto">
          <a:xfrm flipV="1">
            <a:off x="4367213" y="3762269"/>
            <a:ext cx="25209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5556" name="Text Box 84"/>
          <p:cNvSpPr txBox="1">
            <a:spLocks noChangeArrowheads="1"/>
          </p:cNvSpPr>
          <p:nvPr/>
        </p:nvSpPr>
        <p:spPr bwMode="auto">
          <a:xfrm>
            <a:off x="8137525" y="3567007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33</a:t>
            </a:r>
          </a:p>
        </p:txBody>
      </p:sp>
      <p:sp>
        <p:nvSpPr>
          <p:cNvPr id="745557" name="Text Box 85"/>
          <p:cNvSpPr txBox="1">
            <a:spLocks noChangeArrowheads="1"/>
          </p:cNvSpPr>
          <p:nvPr/>
        </p:nvSpPr>
        <p:spPr bwMode="auto">
          <a:xfrm>
            <a:off x="8040688" y="5489469"/>
            <a:ext cx="226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Open price = 60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5558" name="Text Box 86"/>
          <p:cNvSpPr txBox="1">
            <a:spLocks noChangeArrowheads="1"/>
          </p:cNvSpPr>
          <p:nvPr/>
        </p:nvSpPr>
        <p:spPr bwMode="auto">
          <a:xfrm>
            <a:off x="3575050" y="6033982"/>
            <a:ext cx="108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Bidder</a:t>
            </a:r>
          </a:p>
        </p:txBody>
      </p:sp>
      <p:sp>
        <p:nvSpPr>
          <p:cNvPr id="745559" name="Text Box 87"/>
          <p:cNvSpPr txBox="1">
            <a:spLocks noChangeArrowheads="1"/>
          </p:cNvSpPr>
          <p:nvPr/>
        </p:nvSpPr>
        <p:spPr bwMode="auto">
          <a:xfrm>
            <a:off x="7032625" y="6013344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Seller</a:t>
            </a:r>
          </a:p>
        </p:txBody>
      </p:sp>
    </p:spTree>
    <p:extLst>
      <p:ext uri="{BB962C8B-B14F-4D97-AF65-F5344CB8AC3E}">
        <p14:creationId xmlns:p14="http://schemas.microsoft.com/office/powerpoint/2010/main" val="18273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4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7455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4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4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745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4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4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7455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74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74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7455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74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74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7455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74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45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45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45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545" grpId="0"/>
      <p:bldP spid="745546" grpId="0"/>
      <p:bldP spid="745548" grpId="0"/>
      <p:bldP spid="745550" grpId="0"/>
      <p:bldP spid="745552" grpId="0"/>
      <p:bldP spid="745554" grpId="0"/>
      <p:bldP spid="745556" grpId="0"/>
      <p:bldP spid="74555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28776"/>
            <a:ext cx="10697028" cy="3205163"/>
          </a:xfrm>
        </p:spPr>
        <p:txBody>
          <a:bodyPr/>
          <a:lstStyle/>
          <a:p>
            <a:r>
              <a:rPr lang="zh-CN" altLang="en-US" dirty="0"/>
              <a:t>动态组合复制</a:t>
            </a:r>
          </a:p>
          <a:p>
            <a:pPr lvl="1"/>
            <a:r>
              <a:rPr lang="zh-CN" altLang="en-US" dirty="0" smtClean="0">
                <a:solidFill>
                  <a:srgbClr val="320DCD"/>
                </a:solidFill>
                <a:latin typeface="+mn-lt"/>
              </a:rPr>
              <a:t>把</a:t>
            </a:r>
            <a:r>
              <a:rPr lang="en-US" altLang="zh-CN" dirty="0">
                <a:solidFill>
                  <a:srgbClr val="320DCD"/>
                </a:solidFill>
                <a:latin typeface="+mn-lt"/>
              </a:rPr>
              <a:t>1</a:t>
            </a:r>
            <a:r>
              <a:rPr lang="zh-CN" altLang="en-US" dirty="0">
                <a:solidFill>
                  <a:srgbClr val="320DCD"/>
                </a:solidFill>
                <a:latin typeface="+mn-lt"/>
              </a:rPr>
              <a:t>年的持有期拆成两个半年，这样在半年后就可调整组合</a:t>
            </a:r>
          </a:p>
          <a:p>
            <a:pPr lvl="1"/>
            <a:r>
              <a:rPr lang="zh-CN" altLang="en-US" dirty="0">
                <a:solidFill>
                  <a:srgbClr val="320DCD"/>
                </a:solidFill>
                <a:latin typeface="+mn-lt"/>
              </a:rPr>
              <a:t>假设证券</a:t>
            </a:r>
            <a:r>
              <a:rPr lang="en-US" altLang="zh-CN" dirty="0">
                <a:solidFill>
                  <a:srgbClr val="320DCD"/>
                </a:solidFill>
                <a:latin typeface="+mn-lt"/>
              </a:rPr>
              <a:t>A</a:t>
            </a:r>
            <a:r>
              <a:rPr lang="zh-CN" altLang="en-US" dirty="0">
                <a:solidFill>
                  <a:srgbClr val="320DCD"/>
                </a:solidFill>
                <a:latin typeface="+mn-lt"/>
              </a:rPr>
              <a:t>在半年后的损益为两种状态，分别为</a:t>
            </a:r>
            <a:r>
              <a:rPr lang="en-US" altLang="zh-CN" dirty="0">
                <a:solidFill>
                  <a:srgbClr val="320DCD"/>
                </a:solidFill>
                <a:latin typeface="+mn-lt"/>
              </a:rPr>
              <a:t>105</a:t>
            </a:r>
            <a:r>
              <a:rPr lang="zh-CN" altLang="en-US" dirty="0">
                <a:solidFill>
                  <a:srgbClr val="320DCD"/>
                </a:solidFill>
                <a:latin typeface="+mn-lt"/>
              </a:rPr>
              <a:t>元和</a:t>
            </a:r>
            <a:r>
              <a:rPr lang="en-US" altLang="zh-CN" dirty="0">
                <a:solidFill>
                  <a:srgbClr val="320DCD"/>
                </a:solidFill>
                <a:latin typeface="+mn-lt"/>
              </a:rPr>
              <a:t>95</a:t>
            </a:r>
            <a:r>
              <a:rPr lang="zh-CN" altLang="en-US" dirty="0">
                <a:solidFill>
                  <a:srgbClr val="320DCD"/>
                </a:solidFill>
                <a:latin typeface="+mn-lt"/>
              </a:rPr>
              <a:t>元 </a:t>
            </a:r>
          </a:p>
          <a:p>
            <a:pPr lvl="1"/>
            <a:r>
              <a:rPr lang="zh-CN" altLang="en-US" dirty="0">
                <a:solidFill>
                  <a:srgbClr val="320DCD"/>
                </a:solidFill>
                <a:latin typeface="+mn-lt"/>
              </a:rPr>
              <a:t>证券</a:t>
            </a:r>
            <a:r>
              <a:rPr lang="en-US" altLang="zh-CN" dirty="0">
                <a:solidFill>
                  <a:srgbClr val="320DCD"/>
                </a:solidFill>
                <a:latin typeface="+mn-lt"/>
              </a:rPr>
              <a:t>B</a:t>
            </a:r>
            <a:r>
              <a:rPr lang="zh-CN" altLang="en-US" dirty="0">
                <a:solidFill>
                  <a:srgbClr val="320DCD"/>
                </a:solidFill>
                <a:latin typeface="+mn-lt"/>
              </a:rPr>
              <a:t>半年后的损益不知道</a:t>
            </a:r>
          </a:p>
          <a:p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8083" y="476250"/>
            <a:ext cx="1128334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4000" dirty="0" smtClean="0">
                <a:ea typeface="黑体" panose="02010609060101010101" pitchFamily="49" charset="-122"/>
              </a:rPr>
              <a:t>No-Arbitrage Pricing principle under Uncertainty</a:t>
            </a:r>
            <a:endParaRPr lang="zh-CN" altLang="en-US" sz="4000" dirty="0">
              <a:latin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92288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9" name="Text Box 3"/>
          <p:cNvSpPr txBox="1">
            <a:spLocks noChangeAspect="1" noChangeArrowheads="1"/>
          </p:cNvSpPr>
          <p:nvPr/>
        </p:nvSpPr>
        <p:spPr bwMode="auto">
          <a:xfrm>
            <a:off x="5249864" y="1752601"/>
            <a:ext cx="769937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110.25</a:t>
            </a:r>
          </a:p>
        </p:txBody>
      </p:sp>
      <p:sp>
        <p:nvSpPr>
          <p:cNvPr id="485380" name="Text Box 4"/>
          <p:cNvSpPr txBox="1">
            <a:spLocks noChangeAspect="1" noChangeArrowheads="1"/>
          </p:cNvSpPr>
          <p:nvPr/>
        </p:nvSpPr>
        <p:spPr bwMode="auto">
          <a:xfrm>
            <a:off x="5249863" y="2365376"/>
            <a:ext cx="6604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99.75</a:t>
            </a:r>
          </a:p>
        </p:txBody>
      </p:sp>
      <p:sp>
        <p:nvSpPr>
          <p:cNvPr id="485381" name="Text Box 5"/>
          <p:cNvSpPr txBox="1">
            <a:spLocks noChangeAspect="1" noChangeArrowheads="1"/>
          </p:cNvSpPr>
          <p:nvPr/>
        </p:nvSpPr>
        <p:spPr bwMode="auto">
          <a:xfrm>
            <a:off x="3429000" y="3387726"/>
            <a:ext cx="14351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风险证券</a:t>
            </a:r>
            <a:r>
              <a:rPr lang="en-US" altLang="zh-CN" sz="2000" b="1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</a:p>
        </p:txBody>
      </p:sp>
      <p:sp>
        <p:nvSpPr>
          <p:cNvPr id="485382" name="Text Box 6"/>
          <p:cNvSpPr txBox="1">
            <a:spLocks noChangeAspect="1" noChangeArrowheads="1"/>
          </p:cNvSpPr>
          <p:nvPr/>
        </p:nvSpPr>
        <p:spPr bwMode="auto">
          <a:xfrm>
            <a:off x="7258050" y="3387725"/>
            <a:ext cx="150495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风险证券</a:t>
            </a:r>
            <a:r>
              <a:rPr lang="en-US" altLang="zh-CN" sz="2000" b="1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</a:p>
        </p:txBody>
      </p:sp>
      <p:sp>
        <p:nvSpPr>
          <p:cNvPr id="485383" name="Text Box 7"/>
          <p:cNvSpPr txBox="1">
            <a:spLocks noChangeAspect="1" noChangeArrowheads="1"/>
          </p:cNvSpPr>
          <p:nvPr/>
        </p:nvSpPr>
        <p:spPr bwMode="auto">
          <a:xfrm>
            <a:off x="5241925" y="3052763"/>
            <a:ext cx="655638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90.25</a:t>
            </a:r>
          </a:p>
        </p:txBody>
      </p:sp>
      <p:sp>
        <p:nvSpPr>
          <p:cNvPr id="485384" name="Text Box 8"/>
          <p:cNvSpPr txBox="1">
            <a:spLocks noChangeAspect="1" noChangeArrowheads="1"/>
          </p:cNvSpPr>
          <p:nvPr/>
        </p:nvSpPr>
        <p:spPr bwMode="auto">
          <a:xfrm>
            <a:off x="2590801" y="2462214"/>
            <a:ext cx="550863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100</a:t>
            </a:r>
          </a:p>
        </p:txBody>
      </p:sp>
      <p:sp>
        <p:nvSpPr>
          <p:cNvPr id="485385" name="Text Box 9"/>
          <p:cNvSpPr txBox="1">
            <a:spLocks noChangeAspect="1" noChangeArrowheads="1"/>
          </p:cNvSpPr>
          <p:nvPr/>
        </p:nvSpPr>
        <p:spPr bwMode="auto">
          <a:xfrm>
            <a:off x="3967164" y="2124076"/>
            <a:ext cx="528637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105</a:t>
            </a:r>
          </a:p>
        </p:txBody>
      </p:sp>
      <p:sp>
        <p:nvSpPr>
          <p:cNvPr id="485386" name="Text Box 10"/>
          <p:cNvSpPr txBox="1">
            <a:spLocks noChangeAspect="1" noChangeArrowheads="1"/>
          </p:cNvSpPr>
          <p:nvPr/>
        </p:nvSpPr>
        <p:spPr bwMode="auto">
          <a:xfrm>
            <a:off x="3967163" y="2719388"/>
            <a:ext cx="40005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95</a:t>
            </a:r>
          </a:p>
        </p:txBody>
      </p:sp>
      <p:sp>
        <p:nvSpPr>
          <p:cNvPr id="485387" name="Line 11"/>
          <p:cNvSpPr>
            <a:spLocks noChangeAspect="1" noChangeShapeType="1"/>
          </p:cNvSpPr>
          <p:nvPr/>
        </p:nvSpPr>
        <p:spPr bwMode="auto">
          <a:xfrm flipV="1">
            <a:off x="3167063" y="2301876"/>
            <a:ext cx="800100" cy="2968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485388" name="Line 12"/>
          <p:cNvSpPr>
            <a:spLocks noChangeAspect="1" noChangeShapeType="1"/>
          </p:cNvSpPr>
          <p:nvPr/>
        </p:nvSpPr>
        <p:spPr bwMode="auto">
          <a:xfrm>
            <a:off x="3167063" y="2598738"/>
            <a:ext cx="800100" cy="2968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485389" name="Line 13"/>
          <p:cNvSpPr>
            <a:spLocks noChangeAspect="1" noChangeShapeType="1"/>
          </p:cNvSpPr>
          <p:nvPr/>
        </p:nvSpPr>
        <p:spPr bwMode="auto">
          <a:xfrm flipV="1">
            <a:off x="4341813" y="1912938"/>
            <a:ext cx="80010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485390" name="Line 14"/>
          <p:cNvSpPr>
            <a:spLocks noChangeAspect="1" noChangeShapeType="1"/>
          </p:cNvSpPr>
          <p:nvPr/>
        </p:nvSpPr>
        <p:spPr bwMode="auto">
          <a:xfrm>
            <a:off x="4341813" y="2211388"/>
            <a:ext cx="800100" cy="2968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485391" name="Line 15"/>
          <p:cNvSpPr>
            <a:spLocks noChangeAspect="1" noChangeShapeType="1"/>
          </p:cNvSpPr>
          <p:nvPr/>
        </p:nvSpPr>
        <p:spPr bwMode="auto">
          <a:xfrm flipV="1">
            <a:off x="4305300" y="2570163"/>
            <a:ext cx="800100" cy="2968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485392" name="Line 16"/>
          <p:cNvSpPr>
            <a:spLocks noChangeAspect="1" noChangeShapeType="1"/>
          </p:cNvSpPr>
          <p:nvPr/>
        </p:nvSpPr>
        <p:spPr bwMode="auto">
          <a:xfrm>
            <a:off x="4305300" y="2867026"/>
            <a:ext cx="800100" cy="2968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485393" name="Text Box 17"/>
          <p:cNvSpPr txBox="1">
            <a:spLocks noChangeAspect="1" noChangeArrowheads="1"/>
          </p:cNvSpPr>
          <p:nvPr/>
        </p:nvSpPr>
        <p:spPr bwMode="auto">
          <a:xfrm>
            <a:off x="6143625" y="2462213"/>
            <a:ext cx="40005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2000" b="1" baseline="-25000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endParaRPr lang="en-US" altLang="zh-CN" sz="2000" b="1">
              <a:solidFill>
                <a:srgbClr val="CC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85394" name="Text Box 18"/>
          <p:cNvSpPr txBox="1">
            <a:spLocks noChangeAspect="1" noChangeArrowheads="1"/>
          </p:cNvSpPr>
          <p:nvPr/>
        </p:nvSpPr>
        <p:spPr bwMode="auto">
          <a:xfrm>
            <a:off x="7367588" y="2124076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2000" b="1" baseline="-25000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sz="2000" b="1">
              <a:solidFill>
                <a:srgbClr val="CC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85395" name="Text Box 19"/>
          <p:cNvSpPr txBox="1">
            <a:spLocks noChangeAspect="1" noChangeArrowheads="1"/>
          </p:cNvSpPr>
          <p:nvPr/>
        </p:nvSpPr>
        <p:spPr bwMode="auto">
          <a:xfrm>
            <a:off x="7367588" y="2719388"/>
            <a:ext cx="40005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2000" b="1" baseline="-25000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lang="en-US" altLang="zh-CN" sz="2000" b="1">
              <a:solidFill>
                <a:srgbClr val="CC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85396" name="Line 20"/>
          <p:cNvSpPr>
            <a:spLocks noChangeAspect="1" noChangeShapeType="1"/>
          </p:cNvSpPr>
          <p:nvPr/>
        </p:nvSpPr>
        <p:spPr bwMode="auto">
          <a:xfrm flipV="1">
            <a:off x="6567488" y="2301876"/>
            <a:ext cx="800100" cy="2968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485397" name="Line 21"/>
          <p:cNvSpPr>
            <a:spLocks noChangeAspect="1" noChangeShapeType="1"/>
          </p:cNvSpPr>
          <p:nvPr/>
        </p:nvSpPr>
        <p:spPr bwMode="auto">
          <a:xfrm>
            <a:off x="6567488" y="2598738"/>
            <a:ext cx="800100" cy="2968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485398" name="Text Box 22"/>
          <p:cNvSpPr txBox="1">
            <a:spLocks noChangeAspect="1" noChangeArrowheads="1"/>
          </p:cNvSpPr>
          <p:nvPr/>
        </p:nvSpPr>
        <p:spPr bwMode="auto">
          <a:xfrm>
            <a:off x="8543926" y="1765301"/>
            <a:ext cx="60007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125</a:t>
            </a:r>
          </a:p>
        </p:txBody>
      </p:sp>
      <p:sp>
        <p:nvSpPr>
          <p:cNvPr id="485399" name="Text Box 23"/>
          <p:cNvSpPr txBox="1">
            <a:spLocks noChangeAspect="1" noChangeArrowheads="1"/>
          </p:cNvSpPr>
          <p:nvPr/>
        </p:nvSpPr>
        <p:spPr bwMode="auto">
          <a:xfrm>
            <a:off x="8543926" y="2359026"/>
            <a:ext cx="8286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112.5</a:t>
            </a:r>
          </a:p>
        </p:txBody>
      </p:sp>
      <p:sp>
        <p:nvSpPr>
          <p:cNvPr id="485400" name="Line 24"/>
          <p:cNvSpPr>
            <a:spLocks noChangeAspect="1" noChangeShapeType="1"/>
          </p:cNvSpPr>
          <p:nvPr/>
        </p:nvSpPr>
        <p:spPr bwMode="auto">
          <a:xfrm flipV="1">
            <a:off x="7743825" y="1912938"/>
            <a:ext cx="80010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485401" name="Line 25"/>
          <p:cNvSpPr>
            <a:spLocks noChangeAspect="1" noChangeShapeType="1"/>
          </p:cNvSpPr>
          <p:nvPr/>
        </p:nvSpPr>
        <p:spPr bwMode="auto">
          <a:xfrm>
            <a:off x="7743825" y="2211388"/>
            <a:ext cx="800100" cy="2968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485402" name="Text Box 26"/>
          <p:cNvSpPr txBox="1">
            <a:spLocks noChangeAspect="1" noChangeArrowheads="1"/>
          </p:cNvSpPr>
          <p:nvPr/>
        </p:nvSpPr>
        <p:spPr bwMode="auto">
          <a:xfrm>
            <a:off x="8507414" y="3016251"/>
            <a:ext cx="636587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109</a:t>
            </a:r>
          </a:p>
        </p:txBody>
      </p:sp>
      <p:sp>
        <p:nvSpPr>
          <p:cNvPr id="485403" name="Line 27"/>
          <p:cNvSpPr>
            <a:spLocks noChangeAspect="1" noChangeShapeType="1"/>
          </p:cNvSpPr>
          <p:nvPr/>
        </p:nvSpPr>
        <p:spPr bwMode="auto">
          <a:xfrm flipV="1">
            <a:off x="7705725" y="2570163"/>
            <a:ext cx="801688" cy="2968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485404" name="Line 28"/>
          <p:cNvSpPr>
            <a:spLocks noChangeAspect="1" noChangeShapeType="1"/>
          </p:cNvSpPr>
          <p:nvPr/>
        </p:nvSpPr>
        <p:spPr bwMode="auto">
          <a:xfrm>
            <a:off x="7705725" y="2867026"/>
            <a:ext cx="801688" cy="2968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485405" name="Text Box 29"/>
          <p:cNvSpPr txBox="1">
            <a:spLocks noChangeAspect="1" noChangeArrowheads="1"/>
          </p:cNvSpPr>
          <p:nvPr/>
        </p:nvSpPr>
        <p:spPr bwMode="auto">
          <a:xfrm>
            <a:off x="6892926" y="4103688"/>
            <a:ext cx="9556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1.0506</a:t>
            </a:r>
          </a:p>
        </p:txBody>
      </p:sp>
      <p:sp>
        <p:nvSpPr>
          <p:cNvPr id="485406" name="Text Box 30"/>
          <p:cNvSpPr txBox="1">
            <a:spLocks noChangeAspect="1" noChangeArrowheads="1"/>
          </p:cNvSpPr>
          <p:nvPr/>
        </p:nvSpPr>
        <p:spPr bwMode="auto">
          <a:xfrm>
            <a:off x="6892926" y="4718050"/>
            <a:ext cx="87947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1.0506</a:t>
            </a:r>
          </a:p>
        </p:txBody>
      </p:sp>
      <p:sp>
        <p:nvSpPr>
          <p:cNvPr id="485407" name="Text Box 31"/>
          <p:cNvSpPr txBox="1">
            <a:spLocks noChangeAspect="1" noChangeArrowheads="1"/>
          </p:cNvSpPr>
          <p:nvPr/>
        </p:nvSpPr>
        <p:spPr bwMode="auto">
          <a:xfrm>
            <a:off x="6884988" y="5405438"/>
            <a:ext cx="963612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1.0506</a:t>
            </a:r>
          </a:p>
        </p:txBody>
      </p:sp>
      <p:sp>
        <p:nvSpPr>
          <p:cNvPr id="485408" name="Text Box 32"/>
          <p:cNvSpPr txBox="1">
            <a:spLocks noChangeAspect="1" noChangeArrowheads="1"/>
          </p:cNvSpPr>
          <p:nvPr/>
        </p:nvSpPr>
        <p:spPr bwMode="auto">
          <a:xfrm>
            <a:off x="4213225" y="4765676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485409" name="Text Box 33"/>
          <p:cNvSpPr txBox="1">
            <a:spLocks noChangeAspect="1" noChangeArrowheads="1"/>
          </p:cNvSpPr>
          <p:nvPr/>
        </p:nvSpPr>
        <p:spPr bwMode="auto">
          <a:xfrm>
            <a:off x="5422900" y="4427539"/>
            <a:ext cx="59690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1.025</a:t>
            </a:r>
          </a:p>
        </p:txBody>
      </p:sp>
      <p:sp>
        <p:nvSpPr>
          <p:cNvPr id="485410" name="Line 34"/>
          <p:cNvSpPr>
            <a:spLocks noChangeAspect="1" noChangeShapeType="1"/>
          </p:cNvSpPr>
          <p:nvPr/>
        </p:nvSpPr>
        <p:spPr bwMode="auto">
          <a:xfrm flipV="1">
            <a:off x="4638675" y="4603750"/>
            <a:ext cx="80010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485411" name="Line 35"/>
          <p:cNvSpPr>
            <a:spLocks noChangeAspect="1" noChangeShapeType="1"/>
          </p:cNvSpPr>
          <p:nvPr/>
        </p:nvSpPr>
        <p:spPr bwMode="auto">
          <a:xfrm>
            <a:off x="4638675" y="4900613"/>
            <a:ext cx="800100" cy="2968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485412" name="Line 36"/>
          <p:cNvSpPr>
            <a:spLocks noChangeAspect="1" noChangeShapeType="1"/>
          </p:cNvSpPr>
          <p:nvPr/>
        </p:nvSpPr>
        <p:spPr bwMode="auto">
          <a:xfrm flipV="1">
            <a:off x="5984875" y="4264025"/>
            <a:ext cx="80010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485413" name="Line 37"/>
          <p:cNvSpPr>
            <a:spLocks noChangeAspect="1" noChangeShapeType="1"/>
          </p:cNvSpPr>
          <p:nvPr/>
        </p:nvSpPr>
        <p:spPr bwMode="auto">
          <a:xfrm>
            <a:off x="5984875" y="4562475"/>
            <a:ext cx="80010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485414" name="Line 38"/>
          <p:cNvSpPr>
            <a:spLocks noChangeAspect="1" noChangeShapeType="1"/>
          </p:cNvSpPr>
          <p:nvPr/>
        </p:nvSpPr>
        <p:spPr bwMode="auto">
          <a:xfrm flipV="1">
            <a:off x="5948363" y="4921250"/>
            <a:ext cx="80010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485415" name="Line 39"/>
          <p:cNvSpPr>
            <a:spLocks noChangeAspect="1" noChangeShapeType="1"/>
          </p:cNvSpPr>
          <p:nvPr/>
        </p:nvSpPr>
        <p:spPr bwMode="auto">
          <a:xfrm>
            <a:off x="5948363" y="5219701"/>
            <a:ext cx="800100" cy="2968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485416" name="Text Box 40"/>
          <p:cNvSpPr txBox="1">
            <a:spLocks noChangeAspect="1" noChangeArrowheads="1"/>
          </p:cNvSpPr>
          <p:nvPr/>
        </p:nvSpPr>
        <p:spPr bwMode="auto">
          <a:xfrm>
            <a:off x="5399088" y="5065713"/>
            <a:ext cx="696912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1.025</a:t>
            </a:r>
          </a:p>
        </p:txBody>
      </p:sp>
      <p:sp>
        <p:nvSpPr>
          <p:cNvPr id="41" name="Rectangle 2"/>
          <p:cNvSpPr txBox="1">
            <a:spLocks noChangeArrowheads="1"/>
          </p:cNvSpPr>
          <p:nvPr/>
        </p:nvSpPr>
        <p:spPr bwMode="auto">
          <a:xfrm>
            <a:off x="328083" y="476250"/>
            <a:ext cx="1128334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4000" dirty="0" smtClean="0">
                <a:ea typeface="黑体" panose="02010609060101010101" pitchFamily="49" charset="-122"/>
              </a:rPr>
              <a:t>No-Arbitrage Pricing principle under Uncertainty</a:t>
            </a:r>
            <a:endParaRPr lang="zh-CN" altLang="en-US" sz="4000" dirty="0">
              <a:latin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9351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3429" y="1628775"/>
            <a:ext cx="10667999" cy="433705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zh-CN" altLang="en-US" dirty="0">
                <a:solidFill>
                  <a:srgbClr val="0022CC"/>
                </a:solidFill>
              </a:rPr>
              <a:t>在半年后进行组合调整</a:t>
            </a:r>
          </a:p>
          <a:p>
            <a:pPr lvl="1">
              <a:spcBef>
                <a:spcPct val="30000"/>
              </a:spcBef>
            </a:pPr>
            <a:r>
              <a:rPr lang="zh-CN" altLang="en-US" dirty="0">
                <a:solidFill>
                  <a:srgbClr val="0022CC"/>
                </a:solidFill>
                <a:latin typeface="+mn-lt"/>
              </a:rPr>
              <a:t>证券</a:t>
            </a:r>
            <a:r>
              <a:rPr lang="en-US" altLang="zh-CN" dirty="0">
                <a:solidFill>
                  <a:srgbClr val="0022CC"/>
                </a:solidFill>
                <a:latin typeface="+mn-lt"/>
              </a:rPr>
              <a:t>A</a:t>
            </a:r>
            <a:r>
              <a:rPr lang="zh-CN" altLang="en-US" dirty="0">
                <a:solidFill>
                  <a:srgbClr val="0022CC"/>
                </a:solidFill>
                <a:latin typeface="+mn-lt"/>
              </a:rPr>
              <a:t>的损益为</a:t>
            </a:r>
            <a:r>
              <a:rPr lang="en-US" altLang="zh-CN" dirty="0">
                <a:solidFill>
                  <a:srgbClr val="0022CC"/>
                </a:solidFill>
                <a:latin typeface="+mn-lt"/>
              </a:rPr>
              <a:t>105</a:t>
            </a:r>
            <a:r>
              <a:rPr lang="zh-CN" altLang="en-US" dirty="0">
                <a:solidFill>
                  <a:srgbClr val="0022CC"/>
                </a:solidFill>
                <a:latin typeface="+mn-lt"/>
              </a:rPr>
              <a:t>时： </a:t>
            </a:r>
          </a:p>
          <a:p>
            <a:pPr lvl="2">
              <a:spcBef>
                <a:spcPct val="30000"/>
              </a:spcBef>
              <a:buClr>
                <a:srgbClr val="00FFCC"/>
              </a:buClr>
              <a:buFont typeface="宋体" panose="02010600030101010101" pitchFamily="2" charset="-122"/>
              <a:buChar char="—"/>
            </a:pPr>
            <a:r>
              <a:rPr lang="zh-CN" altLang="en-US" dirty="0">
                <a:solidFill>
                  <a:srgbClr val="0022CC"/>
                </a:solidFill>
                <a:latin typeface="+mn-lt"/>
              </a:rPr>
              <a:t>再买进</a:t>
            </a:r>
            <a:r>
              <a:rPr lang="en-US" altLang="zh-CN" dirty="0">
                <a:solidFill>
                  <a:srgbClr val="0022CC"/>
                </a:solidFill>
                <a:latin typeface="+mn-lt"/>
              </a:rPr>
              <a:t>0.19</a:t>
            </a:r>
            <a:r>
              <a:rPr lang="zh-CN" altLang="en-US" dirty="0">
                <a:solidFill>
                  <a:srgbClr val="0022CC"/>
                </a:solidFill>
                <a:latin typeface="+mn-lt"/>
              </a:rPr>
              <a:t>份的证券</a:t>
            </a:r>
            <a:r>
              <a:rPr lang="en-US" altLang="zh-CN" dirty="0">
                <a:solidFill>
                  <a:srgbClr val="0022CC"/>
                </a:solidFill>
                <a:latin typeface="+mn-lt"/>
              </a:rPr>
              <a:t>A</a:t>
            </a:r>
            <a:r>
              <a:rPr lang="zh-CN" altLang="en-US" dirty="0">
                <a:solidFill>
                  <a:srgbClr val="0022CC"/>
                </a:solidFill>
                <a:latin typeface="+mn-lt"/>
              </a:rPr>
              <a:t>，需要现金</a:t>
            </a:r>
            <a:r>
              <a:rPr lang="en-US" altLang="zh-CN" dirty="0">
                <a:solidFill>
                  <a:srgbClr val="0022CC"/>
                </a:solidFill>
                <a:latin typeface="+mn-lt"/>
              </a:rPr>
              <a:t>19.95</a:t>
            </a:r>
            <a:r>
              <a:rPr lang="zh-CN" altLang="en-US" dirty="0">
                <a:solidFill>
                  <a:srgbClr val="0022CC"/>
                </a:solidFill>
                <a:latin typeface="+mn-lt"/>
              </a:rPr>
              <a:t>元（</a:t>
            </a:r>
            <a:r>
              <a:rPr lang="en-US" altLang="zh-CN" dirty="0">
                <a:solidFill>
                  <a:srgbClr val="0022CC"/>
                </a:solidFill>
                <a:latin typeface="+mn-lt"/>
              </a:rPr>
              <a:t>0.19×105</a:t>
            </a:r>
            <a:r>
              <a:rPr lang="zh-CN" altLang="en-US" dirty="0">
                <a:solidFill>
                  <a:srgbClr val="0022CC"/>
                </a:solidFill>
                <a:latin typeface="+mn-lt"/>
              </a:rPr>
              <a:t>＝</a:t>
            </a:r>
            <a:r>
              <a:rPr lang="en-US" altLang="zh-CN" dirty="0">
                <a:solidFill>
                  <a:srgbClr val="0022CC"/>
                </a:solidFill>
                <a:latin typeface="+mn-lt"/>
              </a:rPr>
              <a:t>19.95</a:t>
            </a:r>
            <a:r>
              <a:rPr lang="zh-CN" altLang="en-US" dirty="0">
                <a:solidFill>
                  <a:srgbClr val="0022CC"/>
                </a:solidFill>
                <a:latin typeface="+mn-lt"/>
              </a:rPr>
              <a:t>） </a:t>
            </a:r>
          </a:p>
          <a:p>
            <a:pPr lvl="2">
              <a:spcBef>
                <a:spcPct val="30000"/>
              </a:spcBef>
              <a:buClr>
                <a:srgbClr val="00FFCC"/>
              </a:buClr>
              <a:buFont typeface="宋体" panose="02010600030101010101" pitchFamily="2" charset="-122"/>
              <a:buChar char="—"/>
            </a:pPr>
            <a:r>
              <a:rPr lang="zh-CN" altLang="en-US" dirty="0">
                <a:solidFill>
                  <a:srgbClr val="0022CC"/>
                </a:solidFill>
                <a:latin typeface="+mn-lt"/>
              </a:rPr>
              <a:t>持有的现金</a:t>
            </a:r>
            <a:r>
              <a:rPr lang="en-US" altLang="zh-CN" dirty="0">
                <a:solidFill>
                  <a:srgbClr val="0022CC"/>
                </a:solidFill>
                <a:latin typeface="+mn-lt"/>
              </a:rPr>
              <a:t>13.56</a:t>
            </a:r>
            <a:r>
              <a:rPr lang="zh-CN" altLang="en-US" dirty="0">
                <a:solidFill>
                  <a:srgbClr val="0022CC"/>
                </a:solidFill>
                <a:latin typeface="+mn-lt"/>
              </a:rPr>
              <a:t>，加上利息变为：</a:t>
            </a:r>
            <a:r>
              <a:rPr lang="en-US" altLang="zh-CN" dirty="0">
                <a:solidFill>
                  <a:srgbClr val="0022CC"/>
                </a:solidFill>
                <a:latin typeface="+mn-lt"/>
              </a:rPr>
              <a:t>13.56×1.025</a:t>
            </a:r>
            <a:r>
              <a:rPr lang="zh-CN" altLang="en-US" dirty="0">
                <a:solidFill>
                  <a:srgbClr val="0022CC"/>
                </a:solidFill>
                <a:latin typeface="+mn-lt"/>
              </a:rPr>
              <a:t>＝</a:t>
            </a:r>
            <a:r>
              <a:rPr lang="en-US" altLang="zh-CN" dirty="0">
                <a:solidFill>
                  <a:srgbClr val="0022CC"/>
                </a:solidFill>
                <a:latin typeface="+mn-lt"/>
              </a:rPr>
              <a:t>13.90</a:t>
            </a:r>
            <a:r>
              <a:rPr lang="zh-CN" altLang="en-US" dirty="0">
                <a:solidFill>
                  <a:srgbClr val="0022CC"/>
                </a:solidFill>
                <a:latin typeface="+mn-lt"/>
              </a:rPr>
              <a:t>。</a:t>
            </a:r>
          </a:p>
          <a:p>
            <a:pPr lvl="2">
              <a:spcBef>
                <a:spcPct val="30000"/>
              </a:spcBef>
              <a:buClr>
                <a:srgbClr val="00FFCC"/>
              </a:buClr>
              <a:buFont typeface="宋体" panose="02010600030101010101" pitchFamily="2" charset="-122"/>
              <a:buChar char="—"/>
            </a:pPr>
            <a:r>
              <a:rPr lang="zh-CN" altLang="en-US" dirty="0">
                <a:solidFill>
                  <a:srgbClr val="0022CC"/>
                </a:solidFill>
                <a:latin typeface="+mn-lt"/>
              </a:rPr>
              <a:t>半年后的组合变为：</a:t>
            </a:r>
          </a:p>
          <a:p>
            <a:pPr lvl="3">
              <a:spcBef>
                <a:spcPct val="3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0022CC"/>
                </a:solidFill>
                <a:latin typeface="+mn-lt"/>
              </a:rPr>
              <a:t>1.19</a:t>
            </a:r>
            <a:r>
              <a:rPr lang="zh-CN" altLang="en-US" dirty="0">
                <a:solidFill>
                  <a:srgbClr val="0022CC"/>
                </a:solidFill>
                <a:latin typeface="+mn-lt"/>
              </a:rPr>
              <a:t>份证券</a:t>
            </a:r>
            <a:r>
              <a:rPr lang="en-US" altLang="zh-CN" dirty="0">
                <a:solidFill>
                  <a:srgbClr val="0022CC"/>
                </a:solidFill>
                <a:latin typeface="+mn-lt"/>
              </a:rPr>
              <a:t>A</a:t>
            </a:r>
          </a:p>
          <a:p>
            <a:pPr lvl="3">
              <a:spcBef>
                <a:spcPct val="3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022CC"/>
                </a:solidFill>
                <a:latin typeface="+mn-lt"/>
              </a:rPr>
              <a:t>现金－</a:t>
            </a:r>
            <a:r>
              <a:rPr lang="en-US" altLang="zh-CN" dirty="0">
                <a:solidFill>
                  <a:srgbClr val="0022CC"/>
                </a:solidFill>
                <a:latin typeface="+mn-lt"/>
              </a:rPr>
              <a:t>6.05 </a:t>
            </a:r>
            <a:r>
              <a:rPr lang="zh-CN" altLang="en-US" dirty="0">
                <a:solidFill>
                  <a:srgbClr val="0022CC"/>
                </a:solidFill>
                <a:latin typeface="+mn-lt"/>
              </a:rPr>
              <a:t>（</a:t>
            </a:r>
            <a:r>
              <a:rPr lang="en-US" altLang="zh-CN" dirty="0">
                <a:solidFill>
                  <a:srgbClr val="0022CC"/>
                </a:solidFill>
                <a:latin typeface="+mn-lt"/>
              </a:rPr>
              <a:t>13.90 – 19.95</a:t>
            </a:r>
            <a:r>
              <a:rPr lang="zh-CN" altLang="en-US" dirty="0">
                <a:solidFill>
                  <a:srgbClr val="0022CC"/>
                </a:solidFill>
                <a:latin typeface="+mn-lt"/>
              </a:rPr>
              <a:t>）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8083" y="476250"/>
            <a:ext cx="1128334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4000" dirty="0" smtClean="0">
                <a:ea typeface="黑体" panose="02010609060101010101" pitchFamily="49" charset="-122"/>
              </a:rPr>
              <a:t>No-Arbitrage Pricing principle under Uncertainty</a:t>
            </a:r>
            <a:endParaRPr lang="zh-CN" altLang="en-US" sz="4000" dirty="0">
              <a:latin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224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0022CC"/>
                </a:solidFill>
                <a:latin typeface="宋体" panose="02010600030101010101" pitchFamily="2" charset="-122"/>
              </a:rPr>
              <a:t>在</a:t>
            </a:r>
            <a:r>
              <a:rPr lang="en-US" altLang="zh-CN">
                <a:solidFill>
                  <a:srgbClr val="0022CC"/>
                </a:solidFill>
              </a:rPr>
              <a:t>1</a:t>
            </a:r>
            <a:r>
              <a:rPr lang="zh-CN" altLang="en-US">
                <a:solidFill>
                  <a:srgbClr val="0022CC"/>
                </a:solidFill>
                <a:latin typeface="宋体" panose="02010600030101010101" pitchFamily="2" charset="-122"/>
              </a:rPr>
              <a:t>年后此组合损益状态为：</a:t>
            </a:r>
            <a:endParaRPr lang="zh-CN" altLang="en-US">
              <a:solidFill>
                <a:srgbClr val="0022CC"/>
              </a:solidFill>
            </a:endParaRPr>
          </a:p>
        </p:txBody>
      </p:sp>
      <p:graphicFrame>
        <p:nvGraphicFramePr>
          <p:cNvPr id="489476" name="Object 4"/>
          <p:cNvGraphicFramePr>
            <a:graphicFrameLocks noChangeAspect="1"/>
          </p:cNvGraphicFramePr>
          <p:nvPr/>
        </p:nvGraphicFramePr>
        <p:xfrm>
          <a:off x="2921001" y="3068639"/>
          <a:ext cx="6475413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Equation" r:id="rId4" imgW="2590560" imgH="457200" progId="Equation.DSMT4">
                  <p:embed/>
                </p:oleObj>
              </mc:Choice>
              <mc:Fallback>
                <p:oleObj name="Equation" r:id="rId4" imgW="2590560" imgH="457200" progId="Equation.DSMT4">
                  <p:embed/>
                  <p:pic>
                    <p:nvPicPr>
                      <p:cNvPr id="4894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2921001" y="3068639"/>
                        <a:ext cx="6475413" cy="1144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8083" y="476250"/>
            <a:ext cx="1128334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4000" dirty="0" smtClean="0">
                <a:ea typeface="黑体" panose="02010609060101010101" pitchFamily="49" charset="-122"/>
              </a:rPr>
              <a:t>No-Arbitrage Pricing principle under Uncertainty</a:t>
            </a:r>
            <a:endParaRPr lang="zh-CN" altLang="en-US" sz="4000" dirty="0">
              <a:latin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0219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FF6600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22CC"/>
                </a:solidFill>
                <a:latin typeface="+mn-lt"/>
              </a:rPr>
              <a:t>证券</a:t>
            </a:r>
            <a:r>
              <a:rPr lang="en-US" altLang="zh-CN" dirty="0">
                <a:solidFill>
                  <a:srgbClr val="0022CC"/>
                </a:solidFill>
                <a:latin typeface="+mn-lt"/>
              </a:rPr>
              <a:t>A</a:t>
            </a:r>
            <a:r>
              <a:rPr lang="zh-CN" altLang="en-US" dirty="0">
                <a:solidFill>
                  <a:srgbClr val="0022CC"/>
                </a:solidFill>
                <a:latin typeface="+mn-lt"/>
              </a:rPr>
              <a:t>的损益为</a:t>
            </a:r>
            <a:r>
              <a:rPr lang="en-US" altLang="zh-CN" dirty="0">
                <a:solidFill>
                  <a:srgbClr val="0022CC"/>
                </a:solidFill>
                <a:latin typeface="+mn-lt"/>
              </a:rPr>
              <a:t>95</a:t>
            </a:r>
            <a:r>
              <a:rPr lang="zh-CN" altLang="en-US" dirty="0">
                <a:solidFill>
                  <a:srgbClr val="0022CC"/>
                </a:solidFill>
                <a:latin typeface="+mn-lt"/>
              </a:rPr>
              <a:t>时： </a:t>
            </a:r>
          </a:p>
          <a:p>
            <a:pPr lvl="1"/>
            <a:r>
              <a:rPr lang="zh-CN" altLang="en-US" dirty="0">
                <a:solidFill>
                  <a:srgbClr val="0022CC"/>
                </a:solidFill>
                <a:latin typeface="+mn-lt"/>
              </a:rPr>
              <a:t>卖出</a:t>
            </a:r>
            <a:r>
              <a:rPr lang="en-US" altLang="zh-CN" dirty="0">
                <a:solidFill>
                  <a:srgbClr val="0022CC"/>
                </a:solidFill>
                <a:latin typeface="+mn-lt"/>
              </a:rPr>
              <a:t>0.632</a:t>
            </a:r>
            <a:r>
              <a:rPr lang="zh-CN" altLang="en-US" dirty="0">
                <a:solidFill>
                  <a:srgbClr val="0022CC"/>
                </a:solidFill>
                <a:latin typeface="+mn-lt"/>
              </a:rPr>
              <a:t>份的证券</a:t>
            </a:r>
            <a:r>
              <a:rPr lang="en-US" altLang="zh-CN" dirty="0">
                <a:solidFill>
                  <a:srgbClr val="0022CC"/>
                </a:solidFill>
                <a:latin typeface="+mn-lt"/>
              </a:rPr>
              <a:t>A</a:t>
            </a:r>
            <a:r>
              <a:rPr lang="zh-CN" altLang="en-US" dirty="0">
                <a:solidFill>
                  <a:srgbClr val="0022CC"/>
                </a:solidFill>
                <a:latin typeface="+mn-lt"/>
              </a:rPr>
              <a:t>，得到</a:t>
            </a:r>
            <a:r>
              <a:rPr lang="en-US" altLang="zh-CN" dirty="0">
                <a:solidFill>
                  <a:srgbClr val="0022CC"/>
                </a:solidFill>
                <a:latin typeface="+mn-lt"/>
              </a:rPr>
              <a:t>0.632×95</a:t>
            </a:r>
            <a:r>
              <a:rPr lang="zh-CN" altLang="en-US" dirty="0">
                <a:solidFill>
                  <a:srgbClr val="0022CC"/>
                </a:solidFill>
                <a:latin typeface="+mn-lt"/>
              </a:rPr>
              <a:t>＝</a:t>
            </a:r>
            <a:r>
              <a:rPr lang="en-US" altLang="zh-CN" dirty="0">
                <a:solidFill>
                  <a:srgbClr val="0022CC"/>
                </a:solidFill>
                <a:latin typeface="+mn-lt"/>
              </a:rPr>
              <a:t>60.04</a:t>
            </a:r>
            <a:r>
              <a:rPr lang="zh-CN" altLang="en-US" dirty="0">
                <a:solidFill>
                  <a:srgbClr val="0022CC"/>
                </a:solidFill>
                <a:latin typeface="+mn-lt"/>
              </a:rPr>
              <a:t>元</a:t>
            </a:r>
          </a:p>
          <a:p>
            <a:pPr lvl="1"/>
            <a:r>
              <a:rPr lang="zh-CN" altLang="en-US" dirty="0">
                <a:solidFill>
                  <a:srgbClr val="0022CC"/>
                </a:solidFill>
                <a:latin typeface="+mn-lt"/>
              </a:rPr>
              <a:t>持有的现金</a:t>
            </a:r>
            <a:r>
              <a:rPr lang="en-US" altLang="zh-CN" dirty="0">
                <a:solidFill>
                  <a:srgbClr val="0022CC"/>
                </a:solidFill>
                <a:latin typeface="+mn-lt"/>
              </a:rPr>
              <a:t>13.56</a:t>
            </a:r>
            <a:r>
              <a:rPr lang="zh-CN" altLang="en-US" dirty="0">
                <a:solidFill>
                  <a:srgbClr val="0022CC"/>
                </a:solidFill>
                <a:latin typeface="+mn-lt"/>
              </a:rPr>
              <a:t>，加上利息变为：</a:t>
            </a:r>
            <a:r>
              <a:rPr lang="en-US" altLang="zh-CN" dirty="0">
                <a:solidFill>
                  <a:srgbClr val="0022CC"/>
                </a:solidFill>
                <a:latin typeface="+mn-lt"/>
              </a:rPr>
              <a:t>13.56×1.025</a:t>
            </a:r>
            <a:r>
              <a:rPr lang="zh-CN" altLang="en-US" dirty="0">
                <a:solidFill>
                  <a:srgbClr val="0022CC"/>
                </a:solidFill>
                <a:latin typeface="+mn-lt"/>
              </a:rPr>
              <a:t>＝</a:t>
            </a:r>
            <a:r>
              <a:rPr lang="en-US" altLang="zh-CN" dirty="0">
                <a:solidFill>
                  <a:srgbClr val="0022CC"/>
                </a:solidFill>
                <a:latin typeface="+mn-lt"/>
              </a:rPr>
              <a:t>13.90</a:t>
            </a:r>
          </a:p>
          <a:p>
            <a:pPr lvl="1"/>
            <a:r>
              <a:rPr lang="zh-CN" altLang="en-US" dirty="0">
                <a:solidFill>
                  <a:srgbClr val="0022CC"/>
                </a:solidFill>
                <a:latin typeface="+mn-lt"/>
              </a:rPr>
              <a:t>半年后的组合变为：</a:t>
            </a:r>
          </a:p>
          <a:p>
            <a:pPr lvl="2"/>
            <a:r>
              <a:rPr lang="en-US" altLang="zh-CN" dirty="0">
                <a:solidFill>
                  <a:srgbClr val="0022CC"/>
                </a:solidFill>
                <a:latin typeface="+mn-lt"/>
              </a:rPr>
              <a:t>0.368</a:t>
            </a:r>
            <a:r>
              <a:rPr lang="zh-CN" altLang="en-US" dirty="0">
                <a:solidFill>
                  <a:srgbClr val="0022CC"/>
                </a:solidFill>
                <a:latin typeface="+mn-lt"/>
              </a:rPr>
              <a:t>份证券</a:t>
            </a:r>
            <a:r>
              <a:rPr lang="en-US" altLang="zh-CN" dirty="0">
                <a:solidFill>
                  <a:srgbClr val="0022CC"/>
                </a:solidFill>
                <a:latin typeface="+mn-lt"/>
              </a:rPr>
              <a:t>A </a:t>
            </a:r>
          </a:p>
          <a:p>
            <a:pPr lvl="2"/>
            <a:r>
              <a:rPr lang="zh-CN" altLang="en-US" dirty="0">
                <a:solidFill>
                  <a:srgbClr val="0022CC"/>
                </a:solidFill>
                <a:latin typeface="+mn-lt"/>
              </a:rPr>
              <a:t>现金</a:t>
            </a:r>
            <a:r>
              <a:rPr lang="en-US" altLang="zh-CN" dirty="0">
                <a:solidFill>
                  <a:srgbClr val="0022CC"/>
                </a:solidFill>
                <a:latin typeface="+mn-lt"/>
              </a:rPr>
              <a:t>73.94 </a:t>
            </a:r>
            <a:r>
              <a:rPr lang="zh-CN" altLang="en-US" dirty="0">
                <a:solidFill>
                  <a:srgbClr val="0022CC"/>
                </a:solidFill>
                <a:latin typeface="+mn-lt"/>
              </a:rPr>
              <a:t>（</a:t>
            </a:r>
            <a:r>
              <a:rPr lang="en-US" altLang="zh-CN" dirty="0">
                <a:solidFill>
                  <a:srgbClr val="0022CC"/>
                </a:solidFill>
                <a:latin typeface="+mn-lt"/>
              </a:rPr>
              <a:t>13.90</a:t>
            </a:r>
            <a:r>
              <a:rPr lang="zh-CN" altLang="en-US" dirty="0">
                <a:solidFill>
                  <a:srgbClr val="0022CC"/>
                </a:solidFill>
                <a:latin typeface="+mn-lt"/>
              </a:rPr>
              <a:t>＋</a:t>
            </a:r>
            <a:r>
              <a:rPr lang="en-US" altLang="zh-CN" dirty="0">
                <a:solidFill>
                  <a:srgbClr val="0022CC"/>
                </a:solidFill>
                <a:latin typeface="+mn-lt"/>
              </a:rPr>
              <a:t>60.04</a:t>
            </a:r>
            <a:r>
              <a:rPr lang="zh-CN" altLang="en-US" dirty="0">
                <a:solidFill>
                  <a:srgbClr val="0022CC"/>
                </a:solidFill>
                <a:latin typeface="+mn-lt"/>
              </a:rPr>
              <a:t>＝</a:t>
            </a:r>
            <a:r>
              <a:rPr lang="en-US" altLang="zh-CN" dirty="0">
                <a:solidFill>
                  <a:srgbClr val="0022CC"/>
                </a:solidFill>
                <a:latin typeface="+mn-lt"/>
              </a:rPr>
              <a:t>73.94 </a:t>
            </a:r>
            <a:r>
              <a:rPr lang="zh-CN" altLang="en-US" dirty="0">
                <a:solidFill>
                  <a:srgbClr val="0022CC"/>
                </a:solidFill>
                <a:latin typeface="+mn-lt"/>
              </a:rPr>
              <a:t>）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8083" y="476250"/>
            <a:ext cx="1128334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4000" dirty="0" smtClean="0">
                <a:ea typeface="黑体" panose="02010609060101010101" pitchFamily="49" charset="-122"/>
              </a:rPr>
              <a:t>No-Arbitrage Pricing principle under Uncertainty</a:t>
            </a:r>
            <a:endParaRPr lang="zh-CN" altLang="en-US" sz="4000" dirty="0">
              <a:latin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81871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3571" name="Object 3"/>
          <p:cNvGraphicFramePr>
            <a:graphicFrameLocks noChangeAspect="1"/>
          </p:cNvGraphicFramePr>
          <p:nvPr/>
        </p:nvGraphicFramePr>
        <p:xfrm>
          <a:off x="3365500" y="2997201"/>
          <a:ext cx="5678488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Equation" r:id="rId4" imgW="2692080" imgH="457200" progId="Equation.DSMT4">
                  <p:embed/>
                </p:oleObj>
              </mc:Choice>
              <mc:Fallback>
                <p:oleObj name="Equation" r:id="rId4" imgW="2692080" imgH="457200" progId="Equation.DSMT4">
                  <p:embed/>
                  <p:pic>
                    <p:nvPicPr>
                      <p:cNvPr id="4935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3365500" y="2997201"/>
                        <a:ext cx="5678488" cy="963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3572" name="Text Box 4"/>
          <p:cNvSpPr txBox="1">
            <a:spLocks noChangeArrowheads="1"/>
          </p:cNvSpPr>
          <p:nvPr/>
        </p:nvSpPr>
        <p:spPr bwMode="auto">
          <a:xfrm>
            <a:off x="1703388" y="1844675"/>
            <a:ext cx="617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rgbClr val="0022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在</a:t>
            </a:r>
            <a:r>
              <a:rPr kumimoji="1" lang="en-US" altLang="zh-CN" sz="2400" b="1" dirty="0">
                <a:solidFill>
                  <a:srgbClr val="0022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400" b="1" dirty="0">
                <a:solidFill>
                  <a:srgbClr val="0022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年后此组合损益状态为：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8083" y="476250"/>
            <a:ext cx="1128334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4000" dirty="0" smtClean="0">
                <a:ea typeface="黑体" panose="02010609060101010101" pitchFamily="49" charset="-122"/>
              </a:rPr>
              <a:t>No-Arbitrage Pricing principle under Uncertainty</a:t>
            </a:r>
            <a:endParaRPr lang="zh-CN" altLang="en-US" sz="4000" dirty="0">
              <a:latin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309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22CC">
                <a:gamma/>
                <a:shade val="46275"/>
                <a:invGamma/>
              </a:srgbClr>
            </a:gs>
            <a:gs pos="100000">
              <a:srgbClr val="0022C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Text Box 2"/>
          <p:cNvSpPr txBox="1">
            <a:spLocks noChangeAspect="1" noChangeArrowheads="1"/>
          </p:cNvSpPr>
          <p:nvPr/>
        </p:nvSpPr>
        <p:spPr bwMode="auto">
          <a:xfrm>
            <a:off x="7038975" y="2584451"/>
            <a:ext cx="6604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110.25</a:t>
            </a:r>
          </a:p>
        </p:txBody>
      </p:sp>
      <p:sp>
        <p:nvSpPr>
          <p:cNvPr id="495619" name="Text Box 3"/>
          <p:cNvSpPr txBox="1">
            <a:spLocks noChangeAspect="1" noChangeArrowheads="1"/>
          </p:cNvSpPr>
          <p:nvPr/>
        </p:nvSpPr>
        <p:spPr bwMode="auto">
          <a:xfrm>
            <a:off x="7038975" y="3494088"/>
            <a:ext cx="66040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99.75</a:t>
            </a:r>
          </a:p>
        </p:txBody>
      </p:sp>
      <p:sp>
        <p:nvSpPr>
          <p:cNvPr id="495620" name="Text Box 4"/>
          <p:cNvSpPr txBox="1">
            <a:spLocks noChangeAspect="1" noChangeArrowheads="1"/>
          </p:cNvSpPr>
          <p:nvPr/>
        </p:nvSpPr>
        <p:spPr bwMode="auto">
          <a:xfrm>
            <a:off x="7062789" y="4533901"/>
            <a:ext cx="655637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90.25</a:t>
            </a:r>
          </a:p>
        </p:txBody>
      </p:sp>
      <p:sp>
        <p:nvSpPr>
          <p:cNvPr id="495621" name="Text Box 5"/>
          <p:cNvSpPr txBox="1">
            <a:spLocks noChangeAspect="1" noChangeArrowheads="1"/>
          </p:cNvSpPr>
          <p:nvPr/>
        </p:nvSpPr>
        <p:spPr bwMode="auto">
          <a:xfrm>
            <a:off x="3094038" y="3505201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</a:p>
        </p:txBody>
      </p:sp>
      <p:sp>
        <p:nvSpPr>
          <p:cNvPr id="495622" name="Text Box 6"/>
          <p:cNvSpPr txBox="1">
            <a:spLocks noChangeAspect="1" noChangeArrowheads="1"/>
          </p:cNvSpPr>
          <p:nvPr/>
        </p:nvSpPr>
        <p:spPr bwMode="auto">
          <a:xfrm>
            <a:off x="4924425" y="3041651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105</a:t>
            </a:r>
          </a:p>
        </p:txBody>
      </p:sp>
      <p:sp>
        <p:nvSpPr>
          <p:cNvPr id="495623" name="Text Box 7"/>
          <p:cNvSpPr txBox="1">
            <a:spLocks noChangeAspect="1" noChangeArrowheads="1"/>
          </p:cNvSpPr>
          <p:nvPr/>
        </p:nvSpPr>
        <p:spPr bwMode="auto">
          <a:xfrm>
            <a:off x="5132388" y="4073525"/>
            <a:ext cx="2286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95</a:t>
            </a:r>
          </a:p>
        </p:txBody>
      </p:sp>
      <p:sp>
        <p:nvSpPr>
          <p:cNvPr id="495624" name="Line 8"/>
          <p:cNvSpPr>
            <a:spLocks noChangeAspect="1" noChangeShapeType="1"/>
          </p:cNvSpPr>
          <p:nvPr/>
        </p:nvSpPr>
        <p:spPr bwMode="auto">
          <a:xfrm flipV="1">
            <a:off x="3436939" y="3219450"/>
            <a:ext cx="1487487" cy="4333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495625" name="Line 9"/>
          <p:cNvSpPr>
            <a:spLocks noChangeAspect="1" noChangeShapeType="1"/>
          </p:cNvSpPr>
          <p:nvPr/>
        </p:nvSpPr>
        <p:spPr bwMode="auto">
          <a:xfrm>
            <a:off x="3432175" y="3657600"/>
            <a:ext cx="1493838" cy="520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495626" name="Line 10"/>
          <p:cNvSpPr>
            <a:spLocks noChangeAspect="1" noChangeShapeType="1"/>
          </p:cNvSpPr>
          <p:nvPr/>
        </p:nvSpPr>
        <p:spPr bwMode="auto">
          <a:xfrm flipV="1">
            <a:off x="5299075" y="2751139"/>
            <a:ext cx="1739900" cy="3778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495627" name="Line 11"/>
          <p:cNvSpPr>
            <a:spLocks noChangeAspect="1" noChangeShapeType="1"/>
          </p:cNvSpPr>
          <p:nvPr/>
        </p:nvSpPr>
        <p:spPr bwMode="auto">
          <a:xfrm>
            <a:off x="5299075" y="3128963"/>
            <a:ext cx="1739900" cy="514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495628" name="Line 12"/>
          <p:cNvSpPr>
            <a:spLocks noChangeAspect="1" noChangeShapeType="1"/>
          </p:cNvSpPr>
          <p:nvPr/>
        </p:nvSpPr>
        <p:spPr bwMode="auto">
          <a:xfrm flipV="1">
            <a:off x="5495925" y="3643313"/>
            <a:ext cx="154305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495629" name="Line 13"/>
          <p:cNvSpPr>
            <a:spLocks noChangeAspect="1" noChangeShapeType="1"/>
          </p:cNvSpPr>
          <p:nvPr/>
        </p:nvSpPr>
        <p:spPr bwMode="auto">
          <a:xfrm>
            <a:off x="5495925" y="4252913"/>
            <a:ext cx="1543050" cy="4302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495630" name="Text Box 14"/>
          <p:cNvSpPr txBox="1">
            <a:spLocks noChangeAspect="1" noChangeArrowheads="1"/>
          </p:cNvSpPr>
          <p:nvPr/>
        </p:nvSpPr>
        <p:spPr bwMode="auto">
          <a:xfrm>
            <a:off x="2590800" y="4011614"/>
            <a:ext cx="1371600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原始组合：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(1)</a:t>
            </a:r>
            <a:r>
              <a:rPr lang="zh-CN" altLang="en-US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持有</a:t>
            </a:r>
            <a:r>
              <a:rPr lang="en-US" altLang="zh-CN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份</a:t>
            </a:r>
            <a:r>
              <a:rPr lang="en-US" altLang="zh-CN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A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(2)</a:t>
            </a:r>
            <a:r>
              <a:rPr lang="zh-CN" altLang="en-US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持有现金</a:t>
            </a:r>
            <a:r>
              <a:rPr lang="en-US" altLang="zh-CN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13.56</a:t>
            </a:r>
          </a:p>
        </p:txBody>
      </p:sp>
      <p:sp>
        <p:nvSpPr>
          <p:cNvPr id="495631" name="AutoShape 15"/>
          <p:cNvSpPr>
            <a:spLocks noChangeAspect="1" noChangeArrowheads="1"/>
          </p:cNvSpPr>
          <p:nvPr/>
        </p:nvSpPr>
        <p:spPr bwMode="auto">
          <a:xfrm>
            <a:off x="4079876" y="4868864"/>
            <a:ext cx="3095625" cy="1728787"/>
          </a:xfrm>
          <a:prstGeom prst="wedgeRectCallout">
            <a:avLst>
              <a:gd name="adj1" fmla="val -14306"/>
              <a:gd name="adj2" fmla="val -83056"/>
            </a:avLst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10800" rIns="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操作：卖出</a:t>
            </a:r>
            <a:r>
              <a:rPr lang="en-US" altLang="zh-CN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0.632</a:t>
            </a:r>
            <a:r>
              <a:rPr lang="zh-CN" altLang="en-US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份</a:t>
            </a:r>
            <a:r>
              <a:rPr lang="en-US" altLang="zh-CN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，得到：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0.632×95=60.04</a:t>
            </a:r>
            <a:endParaRPr lang="zh-CN" altLang="en-US" sz="16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组合为：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(1)</a:t>
            </a:r>
            <a:r>
              <a:rPr lang="zh-CN" altLang="en-US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持有</a:t>
            </a:r>
            <a:r>
              <a:rPr lang="en-US" altLang="zh-CN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0.368</a:t>
            </a:r>
            <a:r>
              <a:rPr lang="zh-CN" altLang="en-US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份</a:t>
            </a:r>
            <a:r>
              <a:rPr lang="en-US" altLang="zh-CN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，价值为：</a:t>
            </a:r>
            <a:r>
              <a:rPr lang="en-US" altLang="zh-CN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0.368×95=34.96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(2)</a:t>
            </a:r>
            <a:r>
              <a:rPr lang="zh-CN" altLang="en-US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持有现金</a:t>
            </a:r>
            <a:r>
              <a:rPr lang="en-US" altLang="zh-CN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73.94=60.04+13.90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组合价值为：</a:t>
            </a:r>
            <a:r>
              <a:rPr lang="en-US" altLang="zh-CN" sz="1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34.96+73.94=108.9</a:t>
            </a:r>
            <a:endParaRPr lang="zh-CN" altLang="en-US" sz="16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95632" name="AutoShape 16"/>
          <p:cNvSpPr>
            <a:spLocks noChangeAspect="1" noChangeArrowheads="1"/>
          </p:cNvSpPr>
          <p:nvPr/>
        </p:nvSpPr>
        <p:spPr bwMode="auto">
          <a:xfrm>
            <a:off x="2135188" y="571501"/>
            <a:ext cx="4032250" cy="1833563"/>
          </a:xfrm>
          <a:prstGeom prst="wedgeRectCallout">
            <a:avLst>
              <a:gd name="adj1" fmla="val 20514"/>
              <a:gd name="adj2" fmla="val 81431"/>
            </a:avLst>
          </a:prstGeom>
          <a:noFill/>
          <a:ln w="9525">
            <a:solidFill>
              <a:srgbClr val="CC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10800" rIns="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操作：买进</a:t>
            </a:r>
            <a:r>
              <a:rPr lang="en-US" altLang="zh-CN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0.19</a:t>
            </a:r>
            <a:r>
              <a:rPr lang="zh-CN" altLang="en-US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份</a:t>
            </a:r>
            <a:r>
              <a:rPr lang="en-US" altLang="zh-CN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，需现金</a:t>
            </a:r>
            <a:r>
              <a:rPr lang="en-US" altLang="zh-CN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0.19×105</a:t>
            </a:r>
            <a:r>
              <a:rPr lang="zh-CN" altLang="en-US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lang="en-US" altLang="zh-CN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19.95</a:t>
            </a:r>
            <a:endParaRPr lang="zh-CN" altLang="en-US" sz="16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组合为：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(1)</a:t>
            </a:r>
            <a:r>
              <a:rPr lang="zh-CN" altLang="en-US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持有</a:t>
            </a:r>
            <a:r>
              <a:rPr lang="en-US" altLang="zh-CN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1.19</a:t>
            </a:r>
            <a:r>
              <a:rPr lang="zh-CN" altLang="en-US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份</a:t>
            </a:r>
            <a:r>
              <a:rPr lang="en-US" altLang="zh-CN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A: 1.19</a:t>
            </a:r>
            <a:r>
              <a:rPr lang="en-US" altLang="zh-CN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105=124.95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(2)</a:t>
            </a:r>
            <a:r>
              <a:rPr lang="zh-CN" altLang="en-US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持有现金</a:t>
            </a:r>
            <a:r>
              <a:rPr lang="en-US" altLang="zh-CN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-6.05 </a:t>
            </a:r>
            <a:r>
              <a:rPr lang="zh-CN" altLang="en-US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13.56×1.025</a:t>
            </a:r>
            <a:r>
              <a:rPr lang="zh-CN" altLang="en-US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lang="en-US" altLang="zh-CN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13.90</a:t>
            </a:r>
            <a:r>
              <a:rPr lang="zh-CN" altLang="en-US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13.56-19.95=-6.05</a:t>
            </a:r>
            <a:r>
              <a:rPr lang="zh-CN" altLang="en-US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）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组合价值为</a:t>
            </a:r>
            <a:r>
              <a:rPr lang="en-US" altLang="zh-CN" sz="1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1.19 ×105-6.05=118.9</a:t>
            </a:r>
          </a:p>
        </p:txBody>
      </p:sp>
      <p:sp>
        <p:nvSpPr>
          <p:cNvPr id="495633" name="Text Box 17"/>
          <p:cNvSpPr txBox="1">
            <a:spLocks noChangeAspect="1" noChangeArrowheads="1"/>
          </p:cNvSpPr>
          <p:nvPr/>
        </p:nvSpPr>
        <p:spPr bwMode="auto">
          <a:xfrm>
            <a:off x="7924800" y="2060575"/>
            <a:ext cx="1747838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rgbClr val="CCFFFF"/>
                </a:solidFill>
                <a:latin typeface="Times New Roman" panose="02020603050405020304" pitchFamily="18" charset="0"/>
                <a:ea typeface="楷体_GB2312" pitchFamily="49" charset="-122"/>
              </a:rPr>
              <a:t>组合的支付为：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00" b="1">
              <a:solidFill>
                <a:srgbClr val="CC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CCFFFF"/>
                </a:solidFill>
                <a:latin typeface="Times New Roman" panose="02020603050405020304" pitchFamily="18" charset="0"/>
                <a:ea typeface="楷体_GB2312" pitchFamily="49" charset="-122"/>
              </a:rPr>
              <a:t>125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b="1">
              <a:solidFill>
                <a:srgbClr val="CC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b="1">
              <a:solidFill>
                <a:srgbClr val="CC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b="1">
              <a:solidFill>
                <a:srgbClr val="CC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CCFFFF"/>
                </a:solidFill>
                <a:latin typeface="Times New Roman" panose="02020603050405020304" pitchFamily="18" charset="0"/>
                <a:ea typeface="楷体_GB2312" pitchFamily="49" charset="-122"/>
              </a:rPr>
              <a:t>112.5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b="1">
              <a:solidFill>
                <a:srgbClr val="CC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b="1">
              <a:solidFill>
                <a:srgbClr val="CC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b="1">
              <a:solidFill>
                <a:srgbClr val="CC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CCFFFF"/>
                </a:solidFill>
                <a:latin typeface="Times New Roman" panose="02020603050405020304" pitchFamily="18" charset="0"/>
                <a:ea typeface="楷体_GB2312" pitchFamily="49" charset="-122"/>
              </a:rPr>
              <a:t>109</a:t>
            </a:r>
          </a:p>
        </p:txBody>
      </p:sp>
      <p:sp>
        <p:nvSpPr>
          <p:cNvPr id="495634" name="Text Box 18"/>
          <p:cNvSpPr txBox="1">
            <a:spLocks noChangeAspect="1" noChangeArrowheads="1"/>
          </p:cNvSpPr>
          <p:nvPr/>
        </p:nvSpPr>
        <p:spPr bwMode="auto">
          <a:xfrm>
            <a:off x="6240464" y="563563"/>
            <a:ext cx="3095625" cy="107950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10800" rIns="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半年后原始组合的价值为：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13.56×1.025</a:t>
            </a:r>
            <a:r>
              <a:rPr lang="zh-CN" altLang="en-US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lang="en-US" altLang="zh-CN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13.90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13.9+105=118.9</a:t>
            </a:r>
          </a:p>
        </p:txBody>
      </p:sp>
      <p:sp>
        <p:nvSpPr>
          <p:cNvPr id="495635" name="Text Box 19"/>
          <p:cNvSpPr txBox="1">
            <a:spLocks noChangeAspect="1" noChangeArrowheads="1"/>
          </p:cNvSpPr>
          <p:nvPr/>
        </p:nvSpPr>
        <p:spPr bwMode="auto">
          <a:xfrm>
            <a:off x="7464426" y="4868863"/>
            <a:ext cx="2735263" cy="107950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10800" rIns="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半年后原始组合的价值为：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13.56×1.025</a:t>
            </a:r>
            <a:r>
              <a:rPr lang="zh-CN" altLang="en-US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lang="en-US" altLang="zh-CN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13.90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13.9+95=108.9</a:t>
            </a:r>
          </a:p>
        </p:txBody>
      </p:sp>
      <p:sp>
        <p:nvSpPr>
          <p:cNvPr id="495636" name="Text Box 20"/>
          <p:cNvSpPr txBox="1">
            <a:spLocks noChangeArrowheads="1"/>
          </p:cNvSpPr>
          <p:nvPr/>
        </p:nvSpPr>
        <p:spPr bwMode="auto">
          <a:xfrm>
            <a:off x="9696450" y="2492375"/>
            <a:ext cx="503238" cy="1938992"/>
          </a:xfrm>
          <a:prstGeom prst="rect">
            <a:avLst/>
          </a:prstGeom>
          <a:gradFill rotWithShape="1">
            <a:gsLst>
              <a:gs pos="0">
                <a:srgbClr val="C9C469">
                  <a:gamma/>
                  <a:shade val="46275"/>
                  <a:invGamma/>
                </a:srgbClr>
              </a:gs>
              <a:gs pos="50000">
                <a:srgbClr val="C9C469"/>
              </a:gs>
              <a:gs pos="100000">
                <a:srgbClr val="C9C469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</a:pPr>
            <a:r>
              <a:rPr kumimoji="1" lang="zh-CN" altLang="en-US" sz="240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自融资策略</a:t>
            </a:r>
          </a:p>
        </p:txBody>
      </p:sp>
      <p:sp>
        <p:nvSpPr>
          <p:cNvPr id="495637" name="Freeform 21"/>
          <p:cNvSpPr>
            <a:spLocks/>
          </p:cNvSpPr>
          <p:nvPr/>
        </p:nvSpPr>
        <p:spPr bwMode="auto">
          <a:xfrm>
            <a:off x="7038975" y="5734050"/>
            <a:ext cx="1433514" cy="711202"/>
          </a:xfrm>
          <a:custGeom>
            <a:avLst/>
            <a:gdLst>
              <a:gd name="T0" fmla="*/ 907 w 907"/>
              <a:gd name="T1" fmla="*/ 0 h 498"/>
              <a:gd name="T2" fmla="*/ 499 w 907"/>
              <a:gd name="T3" fmla="*/ 362 h 498"/>
              <a:gd name="T4" fmla="*/ 0 w 907"/>
              <a:gd name="T5" fmla="*/ 498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07" h="498">
                <a:moveTo>
                  <a:pt x="907" y="0"/>
                </a:moveTo>
                <a:cubicBezTo>
                  <a:pt x="778" y="139"/>
                  <a:pt x="650" y="279"/>
                  <a:pt x="499" y="362"/>
                </a:cubicBezTo>
                <a:cubicBezTo>
                  <a:pt x="348" y="445"/>
                  <a:pt x="174" y="471"/>
                  <a:pt x="0" y="498"/>
                </a:cubicBezTo>
              </a:path>
            </a:pathLst>
          </a:custGeom>
          <a:noFill/>
          <a:ln w="28575" cap="flat" cmpd="sng">
            <a:solidFill>
              <a:srgbClr val="00FF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495638" name="Freeform 22"/>
          <p:cNvSpPr>
            <a:spLocks/>
          </p:cNvSpPr>
          <p:nvPr/>
        </p:nvSpPr>
        <p:spPr bwMode="auto">
          <a:xfrm>
            <a:off x="5132388" y="1341438"/>
            <a:ext cx="2259012" cy="856058"/>
          </a:xfrm>
          <a:custGeom>
            <a:avLst/>
            <a:gdLst>
              <a:gd name="T0" fmla="*/ 1360 w 1360"/>
              <a:gd name="T1" fmla="*/ 0 h 544"/>
              <a:gd name="T2" fmla="*/ 816 w 1360"/>
              <a:gd name="T3" fmla="*/ 408 h 544"/>
              <a:gd name="T4" fmla="*/ 0 w 1360"/>
              <a:gd name="T5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0" h="544">
                <a:moveTo>
                  <a:pt x="1360" y="0"/>
                </a:moveTo>
                <a:cubicBezTo>
                  <a:pt x="1201" y="158"/>
                  <a:pt x="1043" y="317"/>
                  <a:pt x="816" y="408"/>
                </a:cubicBezTo>
                <a:cubicBezTo>
                  <a:pt x="589" y="499"/>
                  <a:pt x="294" y="521"/>
                  <a:pt x="0" y="544"/>
                </a:cubicBezTo>
              </a:path>
            </a:pathLst>
          </a:cu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70812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9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9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31" grpId="0" animBg="1"/>
      <p:bldP spid="495632" grpId="0" animBg="1"/>
      <p:bldP spid="495634" grpId="0" animBg="1"/>
      <p:bldP spid="495635" grpId="0" animBg="1"/>
      <p:bldP spid="49563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3143" y="1557338"/>
            <a:ext cx="10842171" cy="4419600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zh-CN" altLang="en-US" dirty="0"/>
              <a:t>半年后的组合调整是如何得到呢？</a:t>
            </a:r>
          </a:p>
          <a:p>
            <a:pPr lvl="1">
              <a:spcBef>
                <a:spcPct val="40000"/>
              </a:spcBef>
            </a:pPr>
            <a:r>
              <a:rPr lang="zh-CN" altLang="en-US" dirty="0">
                <a:solidFill>
                  <a:srgbClr val="0022CC"/>
                </a:solidFill>
              </a:rPr>
              <a:t>动态策略调整方法：</a:t>
            </a:r>
          </a:p>
          <a:p>
            <a:pPr lvl="2">
              <a:spcBef>
                <a:spcPct val="40000"/>
              </a:spcBef>
              <a:buClr>
                <a:schemeClr val="tx2"/>
              </a:buClr>
              <a:buFont typeface="宋体" panose="02010600030101010101" pitchFamily="2" charset="-122"/>
              <a:buChar char="—"/>
            </a:pPr>
            <a:r>
              <a:rPr lang="zh-CN" altLang="en-US" dirty="0">
                <a:solidFill>
                  <a:srgbClr val="0022CC"/>
                </a:solidFill>
                <a:latin typeface="宋体" panose="02010600030101010101" pitchFamily="2" charset="-122"/>
              </a:rPr>
              <a:t>多期的静态复制策略</a:t>
            </a:r>
          </a:p>
          <a:p>
            <a:pPr lvl="2">
              <a:spcBef>
                <a:spcPct val="40000"/>
              </a:spcBef>
              <a:buClr>
                <a:schemeClr val="tx2"/>
              </a:buClr>
              <a:buFont typeface="宋体" panose="02010600030101010101" pitchFamily="2" charset="-122"/>
              <a:buChar char="—"/>
            </a:pPr>
            <a:r>
              <a:rPr lang="zh-CN" altLang="en-US" dirty="0">
                <a:solidFill>
                  <a:srgbClr val="0022CC"/>
                </a:solidFill>
                <a:latin typeface="宋体" panose="02010600030101010101" pitchFamily="2" charset="-122"/>
              </a:rPr>
              <a:t>从后往前应用静态复制策略</a:t>
            </a:r>
          </a:p>
          <a:p>
            <a:pPr lvl="1">
              <a:spcBef>
                <a:spcPct val="40000"/>
              </a:spcBef>
            </a:pPr>
            <a:endParaRPr lang="zh-CN" altLang="en-US" dirty="0">
              <a:solidFill>
                <a:srgbClr val="0022CC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8083" y="476250"/>
            <a:ext cx="1128334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4000" dirty="0" smtClean="0">
                <a:ea typeface="黑体" panose="02010609060101010101" pitchFamily="49" charset="-122"/>
              </a:rPr>
              <a:t>No-Arbitrage Pricing principle under Uncertainty</a:t>
            </a:r>
            <a:endParaRPr lang="zh-CN" altLang="en-US" sz="4000" dirty="0">
              <a:latin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0045501"/>
      </p:ext>
    </p:extLst>
  </p:cSld>
  <p:clrMapOvr>
    <a:masterClrMapping/>
  </p:clrMapOvr>
  <p:transition spd="med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7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7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7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7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7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715" name="Group 3"/>
          <p:cNvGrpSpPr>
            <a:grpSpLocks/>
          </p:cNvGrpSpPr>
          <p:nvPr/>
        </p:nvGrpSpPr>
        <p:grpSpPr bwMode="auto">
          <a:xfrm>
            <a:off x="6500814" y="1574801"/>
            <a:ext cx="3482975" cy="2371725"/>
            <a:chOff x="2910" y="992"/>
            <a:chExt cx="2194" cy="1494"/>
          </a:xfrm>
        </p:grpSpPr>
        <p:sp>
          <p:nvSpPr>
            <p:cNvPr id="499716" name="Text Box 4"/>
            <p:cNvSpPr txBox="1">
              <a:spLocks noChangeAspect="1" noChangeArrowheads="1"/>
            </p:cNvSpPr>
            <p:nvPr/>
          </p:nvSpPr>
          <p:spPr bwMode="auto">
            <a:xfrm>
              <a:off x="3612" y="2205"/>
              <a:ext cx="948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风险证券</a:t>
              </a:r>
              <a:r>
                <a:rPr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</a:p>
          </p:txBody>
        </p:sp>
        <p:sp>
          <p:nvSpPr>
            <p:cNvPr id="499717" name="Text Box 5"/>
            <p:cNvSpPr txBox="1">
              <a:spLocks noChangeAspect="1" noChangeArrowheads="1"/>
            </p:cNvSpPr>
            <p:nvPr/>
          </p:nvSpPr>
          <p:spPr bwMode="auto">
            <a:xfrm>
              <a:off x="2910" y="1551"/>
              <a:ext cx="25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0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9718" name="Text Box 6"/>
            <p:cNvSpPr txBox="1">
              <a:spLocks noChangeAspect="1" noChangeArrowheads="1"/>
            </p:cNvSpPr>
            <p:nvPr/>
          </p:nvSpPr>
          <p:spPr bwMode="auto">
            <a:xfrm>
              <a:off x="3681" y="1338"/>
              <a:ext cx="25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0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9719" name="Text Box 7"/>
            <p:cNvSpPr txBox="1">
              <a:spLocks noChangeAspect="1" noChangeArrowheads="1"/>
            </p:cNvSpPr>
            <p:nvPr/>
          </p:nvSpPr>
          <p:spPr bwMode="auto">
            <a:xfrm>
              <a:off x="3681" y="1713"/>
              <a:ext cx="25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0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9720" name="Line 8"/>
            <p:cNvSpPr>
              <a:spLocks noChangeAspect="1" noChangeShapeType="1"/>
            </p:cNvSpPr>
            <p:nvPr/>
          </p:nvSpPr>
          <p:spPr bwMode="auto">
            <a:xfrm flipV="1">
              <a:off x="3177" y="1450"/>
              <a:ext cx="504" cy="18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499721" name="Line 9"/>
            <p:cNvSpPr>
              <a:spLocks noChangeAspect="1" noChangeShapeType="1"/>
            </p:cNvSpPr>
            <p:nvPr/>
          </p:nvSpPr>
          <p:spPr bwMode="auto">
            <a:xfrm>
              <a:off x="3177" y="1637"/>
              <a:ext cx="504" cy="18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499722" name="Text Box 10"/>
            <p:cNvSpPr txBox="1">
              <a:spLocks noChangeAspect="1" noChangeArrowheads="1"/>
            </p:cNvSpPr>
            <p:nvPr/>
          </p:nvSpPr>
          <p:spPr bwMode="auto">
            <a:xfrm>
              <a:off x="4422" y="1112"/>
              <a:ext cx="37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125</a:t>
              </a:r>
            </a:p>
          </p:txBody>
        </p:sp>
        <p:sp>
          <p:nvSpPr>
            <p:cNvPr id="499723" name="Text Box 11"/>
            <p:cNvSpPr txBox="1">
              <a:spLocks noChangeAspect="1" noChangeArrowheads="1"/>
            </p:cNvSpPr>
            <p:nvPr/>
          </p:nvSpPr>
          <p:spPr bwMode="auto">
            <a:xfrm>
              <a:off x="4422" y="1486"/>
              <a:ext cx="522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112.5</a:t>
              </a:r>
            </a:p>
          </p:txBody>
        </p:sp>
        <p:sp>
          <p:nvSpPr>
            <p:cNvPr id="499724" name="Line 12"/>
            <p:cNvSpPr>
              <a:spLocks noChangeAspect="1" noChangeShapeType="1"/>
            </p:cNvSpPr>
            <p:nvPr/>
          </p:nvSpPr>
          <p:spPr bwMode="auto">
            <a:xfrm flipV="1">
              <a:off x="3918" y="1205"/>
              <a:ext cx="504" cy="1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499725" name="Line 13"/>
            <p:cNvSpPr>
              <a:spLocks noChangeAspect="1" noChangeShapeType="1"/>
            </p:cNvSpPr>
            <p:nvPr/>
          </p:nvSpPr>
          <p:spPr bwMode="auto">
            <a:xfrm>
              <a:off x="3918" y="1393"/>
              <a:ext cx="504" cy="18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499726" name="Text Box 14"/>
            <p:cNvSpPr txBox="1">
              <a:spLocks noChangeAspect="1" noChangeArrowheads="1"/>
            </p:cNvSpPr>
            <p:nvPr/>
          </p:nvSpPr>
          <p:spPr bwMode="auto">
            <a:xfrm>
              <a:off x="4399" y="1900"/>
              <a:ext cx="401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109</a:t>
              </a:r>
            </a:p>
          </p:txBody>
        </p:sp>
        <p:sp>
          <p:nvSpPr>
            <p:cNvPr id="499727" name="Line 15"/>
            <p:cNvSpPr>
              <a:spLocks noChangeAspect="1" noChangeShapeType="1"/>
            </p:cNvSpPr>
            <p:nvPr/>
          </p:nvSpPr>
          <p:spPr bwMode="auto">
            <a:xfrm flipV="1">
              <a:off x="3894" y="1619"/>
              <a:ext cx="505" cy="18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499728" name="Line 16"/>
            <p:cNvSpPr>
              <a:spLocks noChangeAspect="1" noChangeShapeType="1"/>
            </p:cNvSpPr>
            <p:nvPr/>
          </p:nvSpPr>
          <p:spPr bwMode="auto">
            <a:xfrm>
              <a:off x="3894" y="1806"/>
              <a:ext cx="505" cy="18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499729" name="Freeform 17"/>
            <p:cNvSpPr>
              <a:spLocks/>
            </p:cNvSpPr>
            <p:nvPr/>
          </p:nvSpPr>
          <p:spPr bwMode="auto">
            <a:xfrm>
              <a:off x="3392" y="992"/>
              <a:ext cx="1712" cy="784"/>
            </a:xfrm>
            <a:custGeom>
              <a:avLst/>
              <a:gdLst>
                <a:gd name="T0" fmla="*/ 352 w 1712"/>
                <a:gd name="T1" fmla="*/ 640 h 784"/>
                <a:gd name="T2" fmla="*/ 160 w 1712"/>
                <a:gd name="T3" fmla="*/ 304 h 784"/>
                <a:gd name="T4" fmla="*/ 1312 w 1712"/>
                <a:gd name="T5" fmla="*/ 64 h 784"/>
                <a:gd name="T6" fmla="*/ 1552 w 1712"/>
                <a:gd name="T7" fmla="*/ 688 h 784"/>
                <a:gd name="T8" fmla="*/ 352 w 1712"/>
                <a:gd name="T9" fmla="*/ 64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2" h="784">
                  <a:moveTo>
                    <a:pt x="352" y="640"/>
                  </a:moveTo>
                  <a:cubicBezTo>
                    <a:pt x="120" y="576"/>
                    <a:pt x="0" y="400"/>
                    <a:pt x="160" y="304"/>
                  </a:cubicBezTo>
                  <a:cubicBezTo>
                    <a:pt x="320" y="208"/>
                    <a:pt x="1080" y="0"/>
                    <a:pt x="1312" y="64"/>
                  </a:cubicBezTo>
                  <a:cubicBezTo>
                    <a:pt x="1544" y="128"/>
                    <a:pt x="1712" y="592"/>
                    <a:pt x="1552" y="688"/>
                  </a:cubicBezTo>
                  <a:cubicBezTo>
                    <a:pt x="1392" y="784"/>
                    <a:pt x="584" y="704"/>
                    <a:pt x="352" y="64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99730" name="Group 18"/>
          <p:cNvGrpSpPr>
            <a:grpSpLocks/>
          </p:cNvGrpSpPr>
          <p:nvPr/>
        </p:nvGrpSpPr>
        <p:grpSpPr bwMode="auto">
          <a:xfrm>
            <a:off x="2279650" y="1595438"/>
            <a:ext cx="3708400" cy="2265362"/>
            <a:chOff x="672" y="960"/>
            <a:chExt cx="2336" cy="1427"/>
          </a:xfrm>
        </p:grpSpPr>
        <p:sp>
          <p:nvSpPr>
            <p:cNvPr id="499731" name="Text Box 19"/>
            <p:cNvSpPr txBox="1">
              <a:spLocks noChangeAspect="1" noChangeArrowheads="1"/>
            </p:cNvSpPr>
            <p:nvPr/>
          </p:nvSpPr>
          <p:spPr bwMode="auto">
            <a:xfrm>
              <a:off x="2347" y="1104"/>
              <a:ext cx="485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110.25</a:t>
              </a:r>
            </a:p>
          </p:txBody>
        </p:sp>
        <p:sp>
          <p:nvSpPr>
            <p:cNvPr id="499732" name="Text Box 20"/>
            <p:cNvSpPr txBox="1">
              <a:spLocks noChangeAspect="1" noChangeArrowheads="1"/>
            </p:cNvSpPr>
            <p:nvPr/>
          </p:nvSpPr>
          <p:spPr bwMode="auto">
            <a:xfrm>
              <a:off x="2347" y="1490"/>
              <a:ext cx="416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99.75</a:t>
              </a:r>
            </a:p>
          </p:txBody>
        </p:sp>
        <p:sp>
          <p:nvSpPr>
            <p:cNvPr id="499733" name="Text Box 21"/>
            <p:cNvSpPr txBox="1">
              <a:spLocks noChangeAspect="1" noChangeArrowheads="1"/>
            </p:cNvSpPr>
            <p:nvPr/>
          </p:nvSpPr>
          <p:spPr bwMode="auto">
            <a:xfrm>
              <a:off x="1386" y="2165"/>
              <a:ext cx="904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风险证券</a:t>
              </a:r>
              <a:r>
                <a:rPr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499734" name="Text Box 22"/>
            <p:cNvSpPr txBox="1">
              <a:spLocks noChangeAspect="1" noChangeArrowheads="1"/>
            </p:cNvSpPr>
            <p:nvPr/>
          </p:nvSpPr>
          <p:spPr bwMode="auto">
            <a:xfrm>
              <a:off x="2342" y="1923"/>
              <a:ext cx="413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90.25</a:t>
              </a:r>
            </a:p>
          </p:txBody>
        </p:sp>
        <p:sp>
          <p:nvSpPr>
            <p:cNvPr id="499735" name="Text Box 23"/>
            <p:cNvSpPr txBox="1">
              <a:spLocks noChangeAspect="1" noChangeArrowheads="1"/>
            </p:cNvSpPr>
            <p:nvPr/>
          </p:nvSpPr>
          <p:spPr bwMode="auto">
            <a:xfrm>
              <a:off x="672" y="1551"/>
              <a:ext cx="34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</a:t>
              </a:r>
            </a:p>
          </p:txBody>
        </p:sp>
        <p:sp>
          <p:nvSpPr>
            <p:cNvPr id="499736" name="Text Box 24"/>
            <p:cNvSpPr txBox="1">
              <a:spLocks noChangeAspect="1" noChangeArrowheads="1"/>
            </p:cNvSpPr>
            <p:nvPr/>
          </p:nvSpPr>
          <p:spPr bwMode="auto">
            <a:xfrm>
              <a:off x="1539" y="1338"/>
              <a:ext cx="333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105</a:t>
              </a:r>
            </a:p>
          </p:txBody>
        </p:sp>
        <p:sp>
          <p:nvSpPr>
            <p:cNvPr id="499737" name="Text Box 25"/>
            <p:cNvSpPr txBox="1">
              <a:spLocks noChangeAspect="1" noChangeArrowheads="1"/>
            </p:cNvSpPr>
            <p:nvPr/>
          </p:nvSpPr>
          <p:spPr bwMode="auto">
            <a:xfrm>
              <a:off x="1539" y="1713"/>
              <a:ext cx="25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95</a:t>
              </a:r>
            </a:p>
          </p:txBody>
        </p:sp>
        <p:sp>
          <p:nvSpPr>
            <p:cNvPr id="499738" name="Line 26"/>
            <p:cNvSpPr>
              <a:spLocks noChangeAspect="1" noChangeShapeType="1"/>
            </p:cNvSpPr>
            <p:nvPr/>
          </p:nvSpPr>
          <p:spPr bwMode="auto">
            <a:xfrm flipV="1">
              <a:off x="1035" y="1450"/>
              <a:ext cx="504" cy="18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499739" name="Line 27"/>
            <p:cNvSpPr>
              <a:spLocks noChangeAspect="1" noChangeShapeType="1"/>
            </p:cNvSpPr>
            <p:nvPr/>
          </p:nvSpPr>
          <p:spPr bwMode="auto">
            <a:xfrm>
              <a:off x="1035" y="1637"/>
              <a:ext cx="504" cy="18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499740" name="Line 28"/>
            <p:cNvSpPr>
              <a:spLocks noChangeAspect="1" noChangeShapeType="1"/>
            </p:cNvSpPr>
            <p:nvPr/>
          </p:nvSpPr>
          <p:spPr bwMode="auto">
            <a:xfrm flipV="1">
              <a:off x="1775" y="1205"/>
              <a:ext cx="504" cy="1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499741" name="Line 29"/>
            <p:cNvSpPr>
              <a:spLocks noChangeAspect="1" noChangeShapeType="1"/>
            </p:cNvSpPr>
            <p:nvPr/>
          </p:nvSpPr>
          <p:spPr bwMode="auto">
            <a:xfrm>
              <a:off x="1775" y="1393"/>
              <a:ext cx="504" cy="18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499742" name="Line 30"/>
            <p:cNvSpPr>
              <a:spLocks noChangeAspect="1" noChangeShapeType="1"/>
            </p:cNvSpPr>
            <p:nvPr/>
          </p:nvSpPr>
          <p:spPr bwMode="auto">
            <a:xfrm flipV="1">
              <a:off x="1752" y="1619"/>
              <a:ext cx="504" cy="18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499743" name="Line 31"/>
            <p:cNvSpPr>
              <a:spLocks noChangeAspect="1" noChangeShapeType="1"/>
            </p:cNvSpPr>
            <p:nvPr/>
          </p:nvSpPr>
          <p:spPr bwMode="auto">
            <a:xfrm>
              <a:off x="1752" y="1806"/>
              <a:ext cx="504" cy="18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499744" name="Freeform 32"/>
            <p:cNvSpPr>
              <a:spLocks/>
            </p:cNvSpPr>
            <p:nvPr/>
          </p:nvSpPr>
          <p:spPr bwMode="auto">
            <a:xfrm>
              <a:off x="1296" y="960"/>
              <a:ext cx="1712" cy="784"/>
            </a:xfrm>
            <a:custGeom>
              <a:avLst/>
              <a:gdLst>
                <a:gd name="T0" fmla="*/ 352 w 1712"/>
                <a:gd name="T1" fmla="*/ 640 h 784"/>
                <a:gd name="T2" fmla="*/ 160 w 1712"/>
                <a:gd name="T3" fmla="*/ 304 h 784"/>
                <a:gd name="T4" fmla="*/ 1312 w 1712"/>
                <a:gd name="T5" fmla="*/ 64 h 784"/>
                <a:gd name="T6" fmla="*/ 1552 w 1712"/>
                <a:gd name="T7" fmla="*/ 688 h 784"/>
                <a:gd name="T8" fmla="*/ 352 w 1712"/>
                <a:gd name="T9" fmla="*/ 64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2" h="784">
                  <a:moveTo>
                    <a:pt x="352" y="640"/>
                  </a:moveTo>
                  <a:cubicBezTo>
                    <a:pt x="120" y="576"/>
                    <a:pt x="0" y="400"/>
                    <a:pt x="160" y="304"/>
                  </a:cubicBezTo>
                  <a:cubicBezTo>
                    <a:pt x="320" y="208"/>
                    <a:pt x="1080" y="0"/>
                    <a:pt x="1312" y="64"/>
                  </a:cubicBezTo>
                  <a:cubicBezTo>
                    <a:pt x="1544" y="128"/>
                    <a:pt x="1712" y="592"/>
                    <a:pt x="1552" y="688"/>
                  </a:cubicBezTo>
                  <a:cubicBezTo>
                    <a:pt x="1392" y="784"/>
                    <a:pt x="584" y="704"/>
                    <a:pt x="352" y="64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99745" name="Group 33"/>
          <p:cNvGrpSpPr>
            <a:grpSpLocks/>
          </p:cNvGrpSpPr>
          <p:nvPr/>
        </p:nvGrpSpPr>
        <p:grpSpPr bwMode="auto">
          <a:xfrm>
            <a:off x="4213226" y="4210050"/>
            <a:ext cx="3686175" cy="1955800"/>
            <a:chOff x="1694" y="2652"/>
            <a:chExt cx="2322" cy="1232"/>
          </a:xfrm>
        </p:grpSpPr>
        <p:sp>
          <p:nvSpPr>
            <p:cNvPr id="499746" name="Text Box 34"/>
            <p:cNvSpPr txBox="1">
              <a:spLocks noChangeAspect="1" noChangeArrowheads="1"/>
            </p:cNvSpPr>
            <p:nvPr/>
          </p:nvSpPr>
          <p:spPr bwMode="auto">
            <a:xfrm>
              <a:off x="3382" y="2789"/>
              <a:ext cx="60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1.0506</a:t>
              </a:r>
            </a:p>
          </p:txBody>
        </p:sp>
        <p:sp>
          <p:nvSpPr>
            <p:cNvPr id="499747" name="Text Box 35"/>
            <p:cNvSpPr txBox="1">
              <a:spLocks noChangeAspect="1" noChangeArrowheads="1"/>
            </p:cNvSpPr>
            <p:nvPr/>
          </p:nvSpPr>
          <p:spPr bwMode="auto">
            <a:xfrm>
              <a:off x="3382" y="3176"/>
              <a:ext cx="55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1.0506</a:t>
              </a:r>
            </a:p>
          </p:txBody>
        </p:sp>
        <p:sp>
          <p:nvSpPr>
            <p:cNvPr id="499748" name="Text Box 36"/>
            <p:cNvSpPr txBox="1">
              <a:spLocks noChangeAspect="1" noChangeArrowheads="1"/>
            </p:cNvSpPr>
            <p:nvPr/>
          </p:nvSpPr>
          <p:spPr bwMode="auto">
            <a:xfrm>
              <a:off x="3377" y="3609"/>
              <a:ext cx="607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1.0506</a:t>
              </a:r>
            </a:p>
          </p:txBody>
        </p:sp>
        <p:sp>
          <p:nvSpPr>
            <p:cNvPr id="499749" name="Text Box 37"/>
            <p:cNvSpPr txBox="1">
              <a:spLocks noChangeAspect="1" noChangeArrowheads="1"/>
            </p:cNvSpPr>
            <p:nvPr/>
          </p:nvSpPr>
          <p:spPr bwMode="auto">
            <a:xfrm>
              <a:off x="1694" y="3206"/>
              <a:ext cx="25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99750" name="Text Box 38"/>
            <p:cNvSpPr txBox="1">
              <a:spLocks noChangeAspect="1" noChangeArrowheads="1"/>
            </p:cNvSpPr>
            <p:nvPr/>
          </p:nvSpPr>
          <p:spPr bwMode="auto">
            <a:xfrm>
              <a:off x="2456" y="2993"/>
              <a:ext cx="376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" rIns="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1.025</a:t>
              </a:r>
            </a:p>
          </p:txBody>
        </p:sp>
        <p:sp>
          <p:nvSpPr>
            <p:cNvPr id="499751" name="Line 39"/>
            <p:cNvSpPr>
              <a:spLocks noChangeAspect="1" noChangeShapeType="1"/>
            </p:cNvSpPr>
            <p:nvPr/>
          </p:nvSpPr>
          <p:spPr bwMode="auto">
            <a:xfrm flipV="1">
              <a:off x="1962" y="3104"/>
              <a:ext cx="504" cy="1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499752" name="Line 40"/>
            <p:cNvSpPr>
              <a:spLocks noChangeAspect="1" noChangeShapeType="1"/>
            </p:cNvSpPr>
            <p:nvPr/>
          </p:nvSpPr>
          <p:spPr bwMode="auto">
            <a:xfrm>
              <a:off x="1962" y="3291"/>
              <a:ext cx="504" cy="18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499753" name="Line 41"/>
            <p:cNvSpPr>
              <a:spLocks noChangeAspect="1" noChangeShapeType="1"/>
            </p:cNvSpPr>
            <p:nvPr/>
          </p:nvSpPr>
          <p:spPr bwMode="auto">
            <a:xfrm flipV="1">
              <a:off x="2810" y="2890"/>
              <a:ext cx="504" cy="1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499754" name="Line 42"/>
            <p:cNvSpPr>
              <a:spLocks noChangeAspect="1" noChangeShapeType="1"/>
            </p:cNvSpPr>
            <p:nvPr/>
          </p:nvSpPr>
          <p:spPr bwMode="auto">
            <a:xfrm>
              <a:off x="2810" y="3078"/>
              <a:ext cx="504" cy="1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499755" name="Line 43"/>
            <p:cNvSpPr>
              <a:spLocks noChangeAspect="1" noChangeShapeType="1"/>
            </p:cNvSpPr>
            <p:nvPr/>
          </p:nvSpPr>
          <p:spPr bwMode="auto">
            <a:xfrm flipV="1">
              <a:off x="2787" y="3304"/>
              <a:ext cx="504" cy="1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499756" name="Line 44"/>
            <p:cNvSpPr>
              <a:spLocks noChangeAspect="1" noChangeShapeType="1"/>
            </p:cNvSpPr>
            <p:nvPr/>
          </p:nvSpPr>
          <p:spPr bwMode="auto">
            <a:xfrm>
              <a:off x="2787" y="3492"/>
              <a:ext cx="504" cy="18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499757" name="Text Box 45"/>
            <p:cNvSpPr txBox="1">
              <a:spLocks noChangeAspect="1" noChangeArrowheads="1"/>
            </p:cNvSpPr>
            <p:nvPr/>
          </p:nvSpPr>
          <p:spPr bwMode="auto">
            <a:xfrm>
              <a:off x="2441" y="3395"/>
              <a:ext cx="439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" rIns="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1.025</a:t>
              </a:r>
            </a:p>
          </p:txBody>
        </p:sp>
        <p:sp>
          <p:nvSpPr>
            <p:cNvPr id="499758" name="Freeform 46"/>
            <p:cNvSpPr>
              <a:spLocks/>
            </p:cNvSpPr>
            <p:nvPr/>
          </p:nvSpPr>
          <p:spPr bwMode="auto">
            <a:xfrm>
              <a:off x="2304" y="2652"/>
              <a:ext cx="1712" cy="784"/>
            </a:xfrm>
            <a:custGeom>
              <a:avLst/>
              <a:gdLst>
                <a:gd name="T0" fmla="*/ 352 w 1712"/>
                <a:gd name="T1" fmla="*/ 640 h 784"/>
                <a:gd name="T2" fmla="*/ 160 w 1712"/>
                <a:gd name="T3" fmla="*/ 304 h 784"/>
                <a:gd name="T4" fmla="*/ 1312 w 1712"/>
                <a:gd name="T5" fmla="*/ 64 h 784"/>
                <a:gd name="T6" fmla="*/ 1552 w 1712"/>
                <a:gd name="T7" fmla="*/ 688 h 784"/>
                <a:gd name="T8" fmla="*/ 352 w 1712"/>
                <a:gd name="T9" fmla="*/ 64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2" h="784">
                  <a:moveTo>
                    <a:pt x="352" y="640"/>
                  </a:moveTo>
                  <a:cubicBezTo>
                    <a:pt x="120" y="576"/>
                    <a:pt x="0" y="400"/>
                    <a:pt x="160" y="304"/>
                  </a:cubicBezTo>
                  <a:cubicBezTo>
                    <a:pt x="320" y="208"/>
                    <a:pt x="1080" y="0"/>
                    <a:pt x="1312" y="64"/>
                  </a:cubicBezTo>
                  <a:cubicBezTo>
                    <a:pt x="1544" y="128"/>
                    <a:pt x="1712" y="592"/>
                    <a:pt x="1552" y="688"/>
                  </a:cubicBezTo>
                  <a:cubicBezTo>
                    <a:pt x="1392" y="784"/>
                    <a:pt x="584" y="704"/>
                    <a:pt x="352" y="64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</p:grpSp>
      <p:sp>
        <p:nvSpPr>
          <p:cNvPr id="47" name="Rectangle 2"/>
          <p:cNvSpPr txBox="1">
            <a:spLocks noChangeArrowheads="1"/>
          </p:cNvSpPr>
          <p:nvPr/>
        </p:nvSpPr>
        <p:spPr bwMode="auto">
          <a:xfrm>
            <a:off x="328083" y="476250"/>
            <a:ext cx="1128334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4000" dirty="0" smtClean="0">
                <a:solidFill>
                  <a:schemeClr val="accent5">
                    <a:lumMod val="90000"/>
                  </a:schemeClr>
                </a:solidFill>
                <a:ea typeface="黑体" panose="02010609060101010101" pitchFamily="49" charset="-122"/>
              </a:rPr>
              <a:t>No-Arbitrage Pricing principle under Uncertainty</a:t>
            </a:r>
            <a:endParaRPr lang="zh-CN" altLang="en-US" sz="4000" dirty="0">
              <a:solidFill>
                <a:schemeClr val="accent5">
                  <a:lumMod val="90000"/>
                </a:schemeClr>
              </a:solidFill>
              <a:latin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2797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>
                <a:latin typeface="宋体" panose="02010600030101010101" pitchFamily="2" charset="-122"/>
              </a:rPr>
              <a:t>（</a:t>
            </a:r>
            <a:r>
              <a:rPr lang="en-US" altLang="zh-CN"/>
              <a:t>1</a:t>
            </a:r>
            <a:r>
              <a:rPr lang="zh-CN" altLang="en-US">
                <a:latin typeface="宋体" panose="02010600030101010101" pitchFamily="2" charset="-122"/>
              </a:rPr>
              <a:t>）证券在中期价格为</a:t>
            </a:r>
            <a:r>
              <a:rPr lang="en-US" altLang="zh-CN"/>
              <a:t>105</a:t>
            </a:r>
            <a:r>
              <a:rPr lang="zh-CN" altLang="en-US">
                <a:latin typeface="宋体" panose="02010600030101010101" pitchFamily="2" charset="-122"/>
              </a:rPr>
              <a:t>时：</a:t>
            </a:r>
            <a:r>
              <a:rPr lang="zh-CN" altLang="en-US"/>
              <a:t> </a:t>
            </a:r>
          </a:p>
        </p:txBody>
      </p:sp>
      <p:graphicFrame>
        <p:nvGraphicFramePr>
          <p:cNvPr id="501764" name="Object 4"/>
          <p:cNvGraphicFramePr>
            <a:graphicFrameLocks noChangeAspect="1"/>
          </p:cNvGraphicFramePr>
          <p:nvPr/>
        </p:nvGraphicFramePr>
        <p:xfrm>
          <a:off x="3270251" y="2895600"/>
          <a:ext cx="5095875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name="Equation" r:id="rId4" imgW="2031840" imgH="457200" progId="Equation.DSMT4">
                  <p:embed/>
                </p:oleObj>
              </mc:Choice>
              <mc:Fallback>
                <p:oleObj name="Equation" r:id="rId4" imgW="2031840" imgH="457200" progId="Equation.DSMT4">
                  <p:embed/>
                  <p:pic>
                    <p:nvPicPr>
                      <p:cNvPr id="5017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3270251" y="2895600"/>
                        <a:ext cx="5095875" cy="1144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8083" y="476250"/>
            <a:ext cx="1128334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4000" dirty="0" smtClean="0">
                <a:ea typeface="黑体" panose="02010609060101010101" pitchFamily="49" charset="-122"/>
              </a:rPr>
              <a:t>No-Arbitrage Pricing principle under Uncertainty</a:t>
            </a:r>
            <a:endParaRPr lang="zh-CN" altLang="en-US" sz="4000" dirty="0">
              <a:latin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6437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70063" y="930275"/>
            <a:ext cx="7772400" cy="769938"/>
          </a:xfrm>
        </p:spPr>
        <p:txBody>
          <a:bodyPr/>
          <a:lstStyle/>
          <a:p>
            <a:r>
              <a:rPr lang="en-US" altLang="zh-CN" dirty="0"/>
              <a:t>Supply and demand in </a:t>
            </a:r>
            <a:r>
              <a:rPr lang="en-US" altLang="zh-CN" dirty="0" smtClean="0"/>
              <a:t>common goods</a:t>
            </a:r>
            <a:endParaRPr lang="zh-CN" altLang="en-US" dirty="0"/>
          </a:p>
        </p:txBody>
      </p:sp>
      <p:grpSp>
        <p:nvGrpSpPr>
          <p:cNvPr id="312323" name="Group 3"/>
          <p:cNvGrpSpPr>
            <a:grpSpLocks/>
          </p:cNvGrpSpPr>
          <p:nvPr/>
        </p:nvGrpSpPr>
        <p:grpSpPr bwMode="auto">
          <a:xfrm>
            <a:off x="3000376" y="3573464"/>
            <a:ext cx="2735263" cy="427037"/>
            <a:chOff x="930" y="2251"/>
            <a:chExt cx="1723" cy="269"/>
          </a:xfrm>
        </p:grpSpPr>
        <p:sp>
          <p:nvSpPr>
            <p:cNvPr id="312324" name="Line 4"/>
            <p:cNvSpPr>
              <a:spLocks noChangeShapeType="1"/>
            </p:cNvSpPr>
            <p:nvPr/>
          </p:nvSpPr>
          <p:spPr bwMode="auto">
            <a:xfrm flipH="1">
              <a:off x="1247" y="2365"/>
              <a:ext cx="1406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2325" name="Text Box 5"/>
            <p:cNvSpPr txBox="1">
              <a:spLocks noChangeArrowheads="1"/>
            </p:cNvSpPr>
            <p:nvPr/>
          </p:nvSpPr>
          <p:spPr bwMode="auto">
            <a:xfrm>
              <a:off x="930" y="2251"/>
              <a:ext cx="20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b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i="1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800" b="1" i="1" baseline="-25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</p:grpSp>
      <p:grpSp>
        <p:nvGrpSpPr>
          <p:cNvPr id="312326" name="Group 6"/>
          <p:cNvGrpSpPr>
            <a:grpSpLocks/>
          </p:cNvGrpSpPr>
          <p:nvPr/>
        </p:nvGrpSpPr>
        <p:grpSpPr bwMode="auto">
          <a:xfrm>
            <a:off x="5519739" y="3741739"/>
            <a:ext cx="363537" cy="2346325"/>
            <a:chOff x="2517" y="2357"/>
            <a:chExt cx="229" cy="1478"/>
          </a:xfrm>
        </p:grpSpPr>
        <p:sp>
          <p:nvSpPr>
            <p:cNvPr id="312327" name="Line 7"/>
            <p:cNvSpPr>
              <a:spLocks noChangeShapeType="1"/>
            </p:cNvSpPr>
            <p:nvPr/>
          </p:nvSpPr>
          <p:spPr bwMode="auto">
            <a:xfrm>
              <a:off x="2653" y="2357"/>
              <a:ext cx="0" cy="120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2328" name="Text Box 8"/>
            <p:cNvSpPr txBox="1">
              <a:spLocks noChangeArrowheads="1"/>
            </p:cNvSpPr>
            <p:nvPr/>
          </p:nvSpPr>
          <p:spPr bwMode="auto">
            <a:xfrm>
              <a:off x="2517" y="3566"/>
              <a:ext cx="229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b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i="1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sz="2800" b="1" i="1" baseline="-25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</p:grpSp>
      <p:grpSp>
        <p:nvGrpSpPr>
          <p:cNvPr id="312329" name="Group 9"/>
          <p:cNvGrpSpPr>
            <a:grpSpLocks/>
          </p:cNvGrpSpPr>
          <p:nvPr/>
        </p:nvGrpSpPr>
        <p:grpSpPr bwMode="auto">
          <a:xfrm>
            <a:off x="3141663" y="2065338"/>
            <a:ext cx="361950" cy="4387850"/>
            <a:chOff x="1019" y="1301"/>
            <a:chExt cx="228" cy="2764"/>
          </a:xfrm>
        </p:grpSpPr>
        <p:sp>
          <p:nvSpPr>
            <p:cNvPr id="312330" name="Line 10"/>
            <p:cNvSpPr>
              <a:spLocks noChangeShapeType="1"/>
            </p:cNvSpPr>
            <p:nvPr/>
          </p:nvSpPr>
          <p:spPr bwMode="auto">
            <a:xfrm flipV="1">
              <a:off x="1247" y="1344"/>
              <a:ext cx="0" cy="2721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2331" name="Text Box 11"/>
            <p:cNvSpPr txBox="1">
              <a:spLocks noChangeArrowheads="1"/>
            </p:cNvSpPr>
            <p:nvPr/>
          </p:nvSpPr>
          <p:spPr bwMode="auto">
            <a:xfrm>
              <a:off x="1019" y="1301"/>
              <a:ext cx="137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b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i="1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lang="en-US" altLang="zh-CN" sz="2800" b="1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12332" name="Group 12"/>
          <p:cNvGrpSpPr>
            <a:grpSpLocks/>
          </p:cNvGrpSpPr>
          <p:nvPr/>
        </p:nvGrpSpPr>
        <p:grpSpPr bwMode="auto">
          <a:xfrm>
            <a:off x="3216275" y="5661026"/>
            <a:ext cx="5327650" cy="500063"/>
            <a:chOff x="1066" y="3566"/>
            <a:chExt cx="3356" cy="315"/>
          </a:xfrm>
        </p:grpSpPr>
        <p:sp>
          <p:nvSpPr>
            <p:cNvPr id="312333" name="Line 13"/>
            <p:cNvSpPr>
              <a:spLocks noChangeShapeType="1"/>
            </p:cNvSpPr>
            <p:nvPr/>
          </p:nvSpPr>
          <p:spPr bwMode="auto">
            <a:xfrm>
              <a:off x="1066" y="3566"/>
              <a:ext cx="3356" cy="0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2334" name="Text Box 14"/>
            <p:cNvSpPr txBox="1">
              <a:spLocks noChangeArrowheads="1"/>
            </p:cNvSpPr>
            <p:nvPr/>
          </p:nvSpPr>
          <p:spPr bwMode="auto">
            <a:xfrm>
              <a:off x="4241" y="3612"/>
              <a:ext cx="16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b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i="1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endParaRPr lang="en-US" altLang="zh-CN" sz="2800" b="1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12335" name="Group 15"/>
          <p:cNvGrpSpPr>
            <a:grpSpLocks/>
          </p:cNvGrpSpPr>
          <p:nvPr/>
        </p:nvGrpSpPr>
        <p:grpSpPr bwMode="auto">
          <a:xfrm>
            <a:off x="4008439" y="2781300"/>
            <a:ext cx="3963987" cy="2154238"/>
            <a:chOff x="1565" y="1752"/>
            <a:chExt cx="2497" cy="1357"/>
          </a:xfrm>
        </p:grpSpPr>
        <p:sp>
          <p:nvSpPr>
            <p:cNvPr id="312336" name="Line 16"/>
            <p:cNvSpPr>
              <a:spLocks noChangeShapeType="1"/>
            </p:cNvSpPr>
            <p:nvPr/>
          </p:nvSpPr>
          <p:spPr bwMode="auto">
            <a:xfrm>
              <a:off x="1565" y="1752"/>
              <a:ext cx="2268" cy="1270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2337" name="Text Box 17"/>
            <p:cNvSpPr txBox="1">
              <a:spLocks noChangeArrowheads="1"/>
            </p:cNvSpPr>
            <p:nvPr/>
          </p:nvSpPr>
          <p:spPr bwMode="auto">
            <a:xfrm>
              <a:off x="3900" y="2840"/>
              <a:ext cx="16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b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i="1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</p:grpSp>
      <p:grpSp>
        <p:nvGrpSpPr>
          <p:cNvPr id="312338" name="Group 18"/>
          <p:cNvGrpSpPr>
            <a:grpSpLocks/>
          </p:cNvGrpSpPr>
          <p:nvPr/>
        </p:nvGrpSpPr>
        <p:grpSpPr bwMode="auto">
          <a:xfrm>
            <a:off x="4079875" y="2276476"/>
            <a:ext cx="3600450" cy="2447925"/>
            <a:chOff x="1610" y="1434"/>
            <a:chExt cx="2268" cy="1542"/>
          </a:xfrm>
        </p:grpSpPr>
        <p:sp>
          <p:nvSpPr>
            <p:cNvPr id="312339" name="Line 19"/>
            <p:cNvSpPr>
              <a:spLocks noChangeShapeType="1"/>
            </p:cNvSpPr>
            <p:nvPr/>
          </p:nvSpPr>
          <p:spPr bwMode="auto">
            <a:xfrm flipH="1">
              <a:off x="1610" y="1661"/>
              <a:ext cx="2268" cy="1315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2340" name="Text Box 20"/>
            <p:cNvSpPr txBox="1">
              <a:spLocks noChangeArrowheads="1"/>
            </p:cNvSpPr>
            <p:nvPr/>
          </p:nvSpPr>
          <p:spPr bwMode="auto">
            <a:xfrm>
              <a:off x="3742" y="1434"/>
              <a:ext cx="12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b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i="1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237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2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1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12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1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1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1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40000"/>
              </a:spcBef>
              <a:buFontTx/>
              <a:buNone/>
            </a:pPr>
            <a:r>
              <a:rPr lang="zh-CN" altLang="en-US" dirty="0"/>
              <a:t>解得：</a:t>
            </a:r>
          </a:p>
          <a:p>
            <a:pPr>
              <a:lnSpc>
                <a:spcPct val="120000"/>
              </a:lnSpc>
              <a:spcBef>
                <a:spcPct val="40000"/>
              </a:spcBef>
              <a:buFontTx/>
              <a:buNone/>
            </a:pPr>
            <a:r>
              <a:rPr lang="zh-CN" altLang="en-US" dirty="0">
                <a:latin typeface="+mn-lt"/>
              </a:rPr>
              <a:t> </a:t>
            </a:r>
            <a:r>
              <a:rPr lang="en-US" altLang="zh-CN" i="1" dirty="0">
                <a:latin typeface="+mn-lt"/>
              </a:rPr>
              <a:t>x</a:t>
            </a:r>
            <a:r>
              <a:rPr lang="en-US" altLang="zh-CN" dirty="0">
                <a:latin typeface="+mn-lt"/>
              </a:rPr>
              <a:t> = 1.19</a:t>
            </a:r>
            <a:r>
              <a:rPr lang="zh-CN" altLang="en-US" dirty="0">
                <a:latin typeface="+mn-lt"/>
              </a:rPr>
              <a:t>，</a:t>
            </a:r>
            <a:r>
              <a:rPr lang="en-US" altLang="zh-CN" i="1" dirty="0">
                <a:latin typeface="+mn-lt"/>
              </a:rPr>
              <a:t>y</a:t>
            </a:r>
            <a:r>
              <a:rPr lang="zh-CN" altLang="en-US" dirty="0">
                <a:latin typeface="+mn-lt"/>
              </a:rPr>
              <a:t>＝－</a:t>
            </a:r>
            <a:r>
              <a:rPr lang="en-US" altLang="zh-CN" dirty="0">
                <a:latin typeface="+mn-lt"/>
              </a:rPr>
              <a:t>6.05  </a:t>
            </a:r>
          </a:p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zh-CN" altLang="en-US" dirty="0">
                <a:latin typeface="+mn-lt"/>
              </a:rPr>
              <a:t>此时</a:t>
            </a:r>
            <a:r>
              <a:rPr lang="en-US" altLang="zh-CN" dirty="0">
                <a:latin typeface="+mn-lt"/>
              </a:rPr>
              <a:t>B</a:t>
            </a:r>
            <a:r>
              <a:rPr lang="zh-CN" altLang="en-US" dirty="0">
                <a:latin typeface="+mn-lt"/>
              </a:rPr>
              <a:t>的价格为：</a:t>
            </a:r>
          </a:p>
          <a:p>
            <a:pPr lvl="1">
              <a:lnSpc>
                <a:spcPct val="12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+mn-lt"/>
              </a:rPr>
              <a:t>B</a:t>
            </a:r>
            <a:r>
              <a:rPr lang="en-US" altLang="zh-CN" baseline="-30000" dirty="0">
                <a:solidFill>
                  <a:schemeClr val="tx2"/>
                </a:solidFill>
                <a:latin typeface="+mn-lt"/>
              </a:rPr>
              <a:t>1</a:t>
            </a:r>
            <a:r>
              <a:rPr lang="zh-CN" altLang="en-US" dirty="0">
                <a:solidFill>
                  <a:schemeClr val="tx2"/>
                </a:solidFill>
                <a:latin typeface="+mn-lt"/>
              </a:rPr>
              <a:t>＝</a:t>
            </a:r>
            <a:r>
              <a:rPr lang="en-US" altLang="zh-CN" dirty="0">
                <a:solidFill>
                  <a:schemeClr val="tx2"/>
                </a:solidFill>
                <a:latin typeface="+mn-lt"/>
              </a:rPr>
              <a:t>1.19×105</a:t>
            </a:r>
            <a:r>
              <a:rPr lang="zh-CN" altLang="en-US" dirty="0">
                <a:solidFill>
                  <a:schemeClr val="tx2"/>
                </a:solidFill>
                <a:latin typeface="+mn-lt"/>
              </a:rPr>
              <a:t>－</a:t>
            </a:r>
            <a:r>
              <a:rPr lang="en-US" altLang="zh-CN" dirty="0">
                <a:solidFill>
                  <a:schemeClr val="tx2"/>
                </a:solidFill>
                <a:latin typeface="+mn-lt"/>
              </a:rPr>
              <a:t>5.90×1.025</a:t>
            </a:r>
            <a:r>
              <a:rPr lang="zh-CN" altLang="en-US" dirty="0">
                <a:solidFill>
                  <a:schemeClr val="tx2"/>
                </a:solidFill>
                <a:latin typeface="+mn-lt"/>
              </a:rPr>
              <a:t>＝</a:t>
            </a:r>
            <a:r>
              <a:rPr lang="en-US" altLang="zh-CN" dirty="0">
                <a:solidFill>
                  <a:schemeClr val="tx2"/>
                </a:solidFill>
                <a:latin typeface="+mn-lt"/>
              </a:rPr>
              <a:t>118.90</a:t>
            </a:r>
            <a:r>
              <a:rPr lang="en-US" altLang="zh-CN" b="0" dirty="0">
                <a:solidFill>
                  <a:schemeClr val="tx2"/>
                </a:solidFill>
                <a:latin typeface="+mn-lt"/>
              </a:rPr>
              <a:t>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8083" y="476250"/>
            <a:ext cx="1128334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4000" dirty="0" smtClean="0">
                <a:ea typeface="黑体" panose="02010609060101010101" pitchFamily="49" charset="-122"/>
              </a:rPr>
              <a:t>No-Arbitrage Pricing principle under Uncertainty</a:t>
            </a:r>
            <a:endParaRPr lang="zh-CN" altLang="en-US" sz="4000" dirty="0">
              <a:latin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6562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5859" name="Group 3"/>
          <p:cNvGrpSpPr>
            <a:grpSpLocks/>
          </p:cNvGrpSpPr>
          <p:nvPr/>
        </p:nvGrpSpPr>
        <p:grpSpPr bwMode="auto">
          <a:xfrm>
            <a:off x="6143626" y="1765301"/>
            <a:ext cx="3609975" cy="2239963"/>
            <a:chOff x="2910" y="1112"/>
            <a:chExt cx="2274" cy="1411"/>
          </a:xfrm>
        </p:grpSpPr>
        <p:sp>
          <p:nvSpPr>
            <p:cNvPr id="505860" name="Text Box 4"/>
            <p:cNvSpPr txBox="1">
              <a:spLocks noChangeAspect="1" noChangeArrowheads="1"/>
            </p:cNvSpPr>
            <p:nvPr/>
          </p:nvSpPr>
          <p:spPr bwMode="auto">
            <a:xfrm>
              <a:off x="3612" y="2242"/>
              <a:ext cx="948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风险证券</a:t>
              </a:r>
              <a:r>
                <a:rPr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</a:p>
          </p:txBody>
        </p:sp>
        <p:sp>
          <p:nvSpPr>
            <p:cNvPr id="505861" name="Text Box 5"/>
            <p:cNvSpPr txBox="1">
              <a:spLocks noChangeAspect="1" noChangeArrowheads="1"/>
            </p:cNvSpPr>
            <p:nvPr/>
          </p:nvSpPr>
          <p:spPr bwMode="auto">
            <a:xfrm>
              <a:off x="2910" y="1551"/>
              <a:ext cx="25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0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5862" name="Text Box 6"/>
            <p:cNvSpPr txBox="1">
              <a:spLocks noChangeAspect="1" noChangeArrowheads="1"/>
            </p:cNvSpPr>
            <p:nvPr/>
          </p:nvSpPr>
          <p:spPr bwMode="auto">
            <a:xfrm>
              <a:off x="3600" y="1344"/>
              <a:ext cx="4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118.90</a:t>
              </a:r>
            </a:p>
          </p:txBody>
        </p:sp>
        <p:sp>
          <p:nvSpPr>
            <p:cNvPr id="505863" name="Text Box 7"/>
            <p:cNvSpPr txBox="1">
              <a:spLocks noChangeAspect="1" noChangeArrowheads="1"/>
            </p:cNvSpPr>
            <p:nvPr/>
          </p:nvSpPr>
          <p:spPr bwMode="auto">
            <a:xfrm>
              <a:off x="3681" y="1713"/>
              <a:ext cx="25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0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5864" name="Line 8"/>
            <p:cNvSpPr>
              <a:spLocks noChangeAspect="1" noChangeShapeType="1"/>
            </p:cNvSpPr>
            <p:nvPr/>
          </p:nvSpPr>
          <p:spPr bwMode="auto">
            <a:xfrm flipV="1">
              <a:off x="3177" y="1450"/>
              <a:ext cx="504" cy="18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05865" name="Line 9"/>
            <p:cNvSpPr>
              <a:spLocks noChangeAspect="1" noChangeShapeType="1"/>
            </p:cNvSpPr>
            <p:nvPr/>
          </p:nvSpPr>
          <p:spPr bwMode="auto">
            <a:xfrm>
              <a:off x="3177" y="1637"/>
              <a:ext cx="504" cy="18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05866" name="Text Box 10"/>
            <p:cNvSpPr txBox="1">
              <a:spLocks noChangeAspect="1" noChangeArrowheads="1"/>
            </p:cNvSpPr>
            <p:nvPr/>
          </p:nvSpPr>
          <p:spPr bwMode="auto">
            <a:xfrm>
              <a:off x="4422" y="1112"/>
              <a:ext cx="37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125</a:t>
              </a:r>
            </a:p>
          </p:txBody>
        </p:sp>
        <p:sp>
          <p:nvSpPr>
            <p:cNvPr id="505867" name="Text Box 11"/>
            <p:cNvSpPr txBox="1">
              <a:spLocks noChangeAspect="1" noChangeArrowheads="1"/>
            </p:cNvSpPr>
            <p:nvPr/>
          </p:nvSpPr>
          <p:spPr bwMode="auto">
            <a:xfrm>
              <a:off x="4422" y="1486"/>
              <a:ext cx="522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112.5</a:t>
              </a:r>
            </a:p>
          </p:txBody>
        </p:sp>
        <p:sp>
          <p:nvSpPr>
            <p:cNvPr id="505868" name="Line 12"/>
            <p:cNvSpPr>
              <a:spLocks noChangeAspect="1" noChangeShapeType="1"/>
            </p:cNvSpPr>
            <p:nvPr/>
          </p:nvSpPr>
          <p:spPr bwMode="auto">
            <a:xfrm flipV="1">
              <a:off x="3918" y="1205"/>
              <a:ext cx="504" cy="1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05869" name="Line 13"/>
            <p:cNvSpPr>
              <a:spLocks noChangeAspect="1" noChangeShapeType="1"/>
            </p:cNvSpPr>
            <p:nvPr/>
          </p:nvSpPr>
          <p:spPr bwMode="auto">
            <a:xfrm>
              <a:off x="3918" y="1393"/>
              <a:ext cx="504" cy="18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05870" name="Text Box 14"/>
            <p:cNvSpPr txBox="1">
              <a:spLocks noChangeAspect="1" noChangeArrowheads="1"/>
            </p:cNvSpPr>
            <p:nvPr/>
          </p:nvSpPr>
          <p:spPr bwMode="auto">
            <a:xfrm>
              <a:off x="4399" y="1900"/>
              <a:ext cx="401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109</a:t>
              </a:r>
            </a:p>
          </p:txBody>
        </p:sp>
        <p:sp>
          <p:nvSpPr>
            <p:cNvPr id="505871" name="Line 15"/>
            <p:cNvSpPr>
              <a:spLocks noChangeAspect="1" noChangeShapeType="1"/>
            </p:cNvSpPr>
            <p:nvPr/>
          </p:nvSpPr>
          <p:spPr bwMode="auto">
            <a:xfrm flipV="1">
              <a:off x="3894" y="1619"/>
              <a:ext cx="505" cy="18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05872" name="Line 16"/>
            <p:cNvSpPr>
              <a:spLocks noChangeAspect="1" noChangeShapeType="1"/>
            </p:cNvSpPr>
            <p:nvPr/>
          </p:nvSpPr>
          <p:spPr bwMode="auto">
            <a:xfrm>
              <a:off x="3894" y="1806"/>
              <a:ext cx="505" cy="18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05873" name="Freeform 17"/>
            <p:cNvSpPr>
              <a:spLocks/>
            </p:cNvSpPr>
            <p:nvPr/>
          </p:nvSpPr>
          <p:spPr bwMode="auto">
            <a:xfrm>
              <a:off x="3472" y="1424"/>
              <a:ext cx="1712" cy="784"/>
            </a:xfrm>
            <a:custGeom>
              <a:avLst/>
              <a:gdLst>
                <a:gd name="T0" fmla="*/ 352 w 1712"/>
                <a:gd name="T1" fmla="*/ 640 h 784"/>
                <a:gd name="T2" fmla="*/ 160 w 1712"/>
                <a:gd name="T3" fmla="*/ 304 h 784"/>
                <a:gd name="T4" fmla="*/ 1312 w 1712"/>
                <a:gd name="T5" fmla="*/ 64 h 784"/>
                <a:gd name="T6" fmla="*/ 1552 w 1712"/>
                <a:gd name="T7" fmla="*/ 688 h 784"/>
                <a:gd name="T8" fmla="*/ 352 w 1712"/>
                <a:gd name="T9" fmla="*/ 64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2" h="784">
                  <a:moveTo>
                    <a:pt x="352" y="640"/>
                  </a:moveTo>
                  <a:cubicBezTo>
                    <a:pt x="120" y="576"/>
                    <a:pt x="0" y="400"/>
                    <a:pt x="160" y="304"/>
                  </a:cubicBezTo>
                  <a:cubicBezTo>
                    <a:pt x="320" y="208"/>
                    <a:pt x="1080" y="0"/>
                    <a:pt x="1312" y="64"/>
                  </a:cubicBezTo>
                  <a:cubicBezTo>
                    <a:pt x="1544" y="128"/>
                    <a:pt x="1712" y="592"/>
                    <a:pt x="1552" y="688"/>
                  </a:cubicBezTo>
                  <a:cubicBezTo>
                    <a:pt x="1392" y="784"/>
                    <a:pt x="584" y="704"/>
                    <a:pt x="352" y="64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05874" name="Group 18"/>
          <p:cNvGrpSpPr>
            <a:grpSpLocks/>
          </p:cNvGrpSpPr>
          <p:nvPr/>
        </p:nvGrpSpPr>
        <p:grpSpPr bwMode="auto">
          <a:xfrm>
            <a:off x="2590800" y="1752600"/>
            <a:ext cx="3886200" cy="2159000"/>
            <a:chOff x="672" y="1104"/>
            <a:chExt cx="2448" cy="1360"/>
          </a:xfrm>
        </p:grpSpPr>
        <p:sp>
          <p:nvSpPr>
            <p:cNvPr id="505875" name="Text Box 19"/>
            <p:cNvSpPr txBox="1">
              <a:spLocks noChangeAspect="1" noChangeArrowheads="1"/>
            </p:cNvSpPr>
            <p:nvPr/>
          </p:nvSpPr>
          <p:spPr bwMode="auto">
            <a:xfrm>
              <a:off x="2347" y="1104"/>
              <a:ext cx="485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110.25</a:t>
              </a:r>
            </a:p>
          </p:txBody>
        </p:sp>
        <p:sp>
          <p:nvSpPr>
            <p:cNvPr id="505876" name="Text Box 20"/>
            <p:cNvSpPr txBox="1">
              <a:spLocks noChangeAspect="1" noChangeArrowheads="1"/>
            </p:cNvSpPr>
            <p:nvPr/>
          </p:nvSpPr>
          <p:spPr bwMode="auto">
            <a:xfrm>
              <a:off x="2347" y="1490"/>
              <a:ext cx="416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99.75</a:t>
              </a:r>
            </a:p>
          </p:txBody>
        </p:sp>
        <p:sp>
          <p:nvSpPr>
            <p:cNvPr id="505877" name="Text Box 21"/>
            <p:cNvSpPr txBox="1">
              <a:spLocks noChangeAspect="1" noChangeArrowheads="1"/>
            </p:cNvSpPr>
            <p:nvPr/>
          </p:nvSpPr>
          <p:spPr bwMode="auto">
            <a:xfrm>
              <a:off x="1200" y="2242"/>
              <a:ext cx="904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风险证券</a:t>
              </a:r>
              <a:r>
                <a:rPr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505878" name="Text Box 22"/>
            <p:cNvSpPr txBox="1">
              <a:spLocks noChangeAspect="1" noChangeArrowheads="1"/>
            </p:cNvSpPr>
            <p:nvPr/>
          </p:nvSpPr>
          <p:spPr bwMode="auto">
            <a:xfrm>
              <a:off x="2342" y="1923"/>
              <a:ext cx="413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90.25</a:t>
              </a:r>
            </a:p>
          </p:txBody>
        </p:sp>
        <p:sp>
          <p:nvSpPr>
            <p:cNvPr id="505879" name="Text Box 23"/>
            <p:cNvSpPr txBox="1">
              <a:spLocks noChangeAspect="1" noChangeArrowheads="1"/>
            </p:cNvSpPr>
            <p:nvPr/>
          </p:nvSpPr>
          <p:spPr bwMode="auto">
            <a:xfrm>
              <a:off x="672" y="1551"/>
              <a:ext cx="34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</a:t>
              </a:r>
            </a:p>
          </p:txBody>
        </p:sp>
        <p:sp>
          <p:nvSpPr>
            <p:cNvPr id="505880" name="Text Box 24"/>
            <p:cNvSpPr txBox="1">
              <a:spLocks noChangeAspect="1" noChangeArrowheads="1"/>
            </p:cNvSpPr>
            <p:nvPr/>
          </p:nvSpPr>
          <p:spPr bwMode="auto">
            <a:xfrm>
              <a:off x="1539" y="1338"/>
              <a:ext cx="333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105</a:t>
              </a:r>
            </a:p>
          </p:txBody>
        </p:sp>
        <p:sp>
          <p:nvSpPr>
            <p:cNvPr id="505881" name="Text Box 25"/>
            <p:cNvSpPr txBox="1">
              <a:spLocks noChangeAspect="1" noChangeArrowheads="1"/>
            </p:cNvSpPr>
            <p:nvPr/>
          </p:nvSpPr>
          <p:spPr bwMode="auto">
            <a:xfrm>
              <a:off x="1539" y="1713"/>
              <a:ext cx="25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95</a:t>
              </a:r>
            </a:p>
          </p:txBody>
        </p:sp>
        <p:sp>
          <p:nvSpPr>
            <p:cNvPr id="505882" name="Line 26"/>
            <p:cNvSpPr>
              <a:spLocks noChangeAspect="1" noChangeShapeType="1"/>
            </p:cNvSpPr>
            <p:nvPr/>
          </p:nvSpPr>
          <p:spPr bwMode="auto">
            <a:xfrm flipV="1">
              <a:off x="1035" y="1450"/>
              <a:ext cx="504" cy="18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05883" name="Line 27"/>
            <p:cNvSpPr>
              <a:spLocks noChangeAspect="1" noChangeShapeType="1"/>
            </p:cNvSpPr>
            <p:nvPr/>
          </p:nvSpPr>
          <p:spPr bwMode="auto">
            <a:xfrm>
              <a:off x="1035" y="1637"/>
              <a:ext cx="504" cy="18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05884" name="Line 28"/>
            <p:cNvSpPr>
              <a:spLocks noChangeAspect="1" noChangeShapeType="1"/>
            </p:cNvSpPr>
            <p:nvPr/>
          </p:nvSpPr>
          <p:spPr bwMode="auto">
            <a:xfrm flipV="1">
              <a:off x="1775" y="1205"/>
              <a:ext cx="504" cy="1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05885" name="Line 29"/>
            <p:cNvSpPr>
              <a:spLocks noChangeAspect="1" noChangeShapeType="1"/>
            </p:cNvSpPr>
            <p:nvPr/>
          </p:nvSpPr>
          <p:spPr bwMode="auto">
            <a:xfrm>
              <a:off x="1775" y="1393"/>
              <a:ext cx="504" cy="18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05886" name="Line 30"/>
            <p:cNvSpPr>
              <a:spLocks noChangeAspect="1" noChangeShapeType="1"/>
            </p:cNvSpPr>
            <p:nvPr/>
          </p:nvSpPr>
          <p:spPr bwMode="auto">
            <a:xfrm flipV="1">
              <a:off x="1752" y="1619"/>
              <a:ext cx="504" cy="18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05887" name="Line 31"/>
            <p:cNvSpPr>
              <a:spLocks noChangeAspect="1" noChangeShapeType="1"/>
            </p:cNvSpPr>
            <p:nvPr/>
          </p:nvSpPr>
          <p:spPr bwMode="auto">
            <a:xfrm>
              <a:off x="1752" y="1806"/>
              <a:ext cx="504" cy="18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05888" name="Freeform 32"/>
            <p:cNvSpPr>
              <a:spLocks/>
            </p:cNvSpPr>
            <p:nvPr/>
          </p:nvSpPr>
          <p:spPr bwMode="auto">
            <a:xfrm>
              <a:off x="1408" y="1424"/>
              <a:ext cx="1712" cy="784"/>
            </a:xfrm>
            <a:custGeom>
              <a:avLst/>
              <a:gdLst>
                <a:gd name="T0" fmla="*/ 352 w 1712"/>
                <a:gd name="T1" fmla="*/ 640 h 784"/>
                <a:gd name="T2" fmla="*/ 160 w 1712"/>
                <a:gd name="T3" fmla="*/ 304 h 784"/>
                <a:gd name="T4" fmla="*/ 1312 w 1712"/>
                <a:gd name="T5" fmla="*/ 64 h 784"/>
                <a:gd name="T6" fmla="*/ 1552 w 1712"/>
                <a:gd name="T7" fmla="*/ 688 h 784"/>
                <a:gd name="T8" fmla="*/ 352 w 1712"/>
                <a:gd name="T9" fmla="*/ 64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2" h="784">
                  <a:moveTo>
                    <a:pt x="352" y="640"/>
                  </a:moveTo>
                  <a:cubicBezTo>
                    <a:pt x="120" y="576"/>
                    <a:pt x="0" y="400"/>
                    <a:pt x="160" y="304"/>
                  </a:cubicBezTo>
                  <a:cubicBezTo>
                    <a:pt x="320" y="208"/>
                    <a:pt x="1080" y="0"/>
                    <a:pt x="1312" y="64"/>
                  </a:cubicBezTo>
                  <a:cubicBezTo>
                    <a:pt x="1544" y="128"/>
                    <a:pt x="1712" y="592"/>
                    <a:pt x="1552" y="688"/>
                  </a:cubicBezTo>
                  <a:cubicBezTo>
                    <a:pt x="1392" y="784"/>
                    <a:pt x="584" y="704"/>
                    <a:pt x="352" y="64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05889" name="Group 33"/>
          <p:cNvGrpSpPr>
            <a:grpSpLocks/>
          </p:cNvGrpSpPr>
          <p:nvPr/>
        </p:nvGrpSpPr>
        <p:grpSpPr bwMode="auto">
          <a:xfrm>
            <a:off x="4213226" y="4427538"/>
            <a:ext cx="3686175" cy="1738312"/>
            <a:chOff x="1694" y="2585"/>
            <a:chExt cx="2322" cy="1095"/>
          </a:xfrm>
        </p:grpSpPr>
        <p:sp>
          <p:nvSpPr>
            <p:cNvPr id="505890" name="Text Box 34"/>
            <p:cNvSpPr txBox="1">
              <a:spLocks noChangeAspect="1" noChangeArrowheads="1"/>
            </p:cNvSpPr>
            <p:nvPr/>
          </p:nvSpPr>
          <p:spPr bwMode="auto">
            <a:xfrm>
              <a:off x="3382" y="2585"/>
              <a:ext cx="60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1.0506</a:t>
              </a:r>
            </a:p>
          </p:txBody>
        </p:sp>
        <p:sp>
          <p:nvSpPr>
            <p:cNvPr id="505891" name="Text Box 35"/>
            <p:cNvSpPr txBox="1">
              <a:spLocks noChangeAspect="1" noChangeArrowheads="1"/>
            </p:cNvSpPr>
            <p:nvPr/>
          </p:nvSpPr>
          <p:spPr bwMode="auto">
            <a:xfrm>
              <a:off x="3382" y="2972"/>
              <a:ext cx="55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1.0506</a:t>
              </a:r>
            </a:p>
          </p:txBody>
        </p:sp>
        <p:sp>
          <p:nvSpPr>
            <p:cNvPr id="505892" name="Text Box 36"/>
            <p:cNvSpPr txBox="1">
              <a:spLocks noChangeAspect="1" noChangeArrowheads="1"/>
            </p:cNvSpPr>
            <p:nvPr/>
          </p:nvSpPr>
          <p:spPr bwMode="auto">
            <a:xfrm>
              <a:off x="3377" y="3405"/>
              <a:ext cx="607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1.0506</a:t>
              </a:r>
            </a:p>
          </p:txBody>
        </p:sp>
        <p:sp>
          <p:nvSpPr>
            <p:cNvPr id="505893" name="Text Box 37"/>
            <p:cNvSpPr txBox="1">
              <a:spLocks noChangeAspect="1" noChangeArrowheads="1"/>
            </p:cNvSpPr>
            <p:nvPr/>
          </p:nvSpPr>
          <p:spPr bwMode="auto">
            <a:xfrm>
              <a:off x="1694" y="3002"/>
              <a:ext cx="25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05894" name="Text Box 38"/>
            <p:cNvSpPr txBox="1">
              <a:spLocks noChangeAspect="1" noChangeArrowheads="1"/>
            </p:cNvSpPr>
            <p:nvPr/>
          </p:nvSpPr>
          <p:spPr bwMode="auto">
            <a:xfrm>
              <a:off x="2456" y="2789"/>
              <a:ext cx="376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" rIns="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1.025</a:t>
              </a:r>
            </a:p>
          </p:txBody>
        </p:sp>
        <p:sp>
          <p:nvSpPr>
            <p:cNvPr id="505895" name="Line 39"/>
            <p:cNvSpPr>
              <a:spLocks noChangeAspect="1" noChangeShapeType="1"/>
            </p:cNvSpPr>
            <p:nvPr/>
          </p:nvSpPr>
          <p:spPr bwMode="auto">
            <a:xfrm flipV="1">
              <a:off x="1962" y="2900"/>
              <a:ext cx="504" cy="1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05896" name="Line 40"/>
            <p:cNvSpPr>
              <a:spLocks noChangeAspect="1" noChangeShapeType="1"/>
            </p:cNvSpPr>
            <p:nvPr/>
          </p:nvSpPr>
          <p:spPr bwMode="auto">
            <a:xfrm>
              <a:off x="1962" y="3087"/>
              <a:ext cx="504" cy="18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05897" name="Line 41"/>
            <p:cNvSpPr>
              <a:spLocks noChangeAspect="1" noChangeShapeType="1"/>
            </p:cNvSpPr>
            <p:nvPr/>
          </p:nvSpPr>
          <p:spPr bwMode="auto">
            <a:xfrm flipV="1">
              <a:off x="2810" y="2686"/>
              <a:ext cx="504" cy="1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05898" name="Line 42"/>
            <p:cNvSpPr>
              <a:spLocks noChangeAspect="1" noChangeShapeType="1"/>
            </p:cNvSpPr>
            <p:nvPr/>
          </p:nvSpPr>
          <p:spPr bwMode="auto">
            <a:xfrm>
              <a:off x="2810" y="2874"/>
              <a:ext cx="504" cy="1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05899" name="Line 43"/>
            <p:cNvSpPr>
              <a:spLocks noChangeAspect="1" noChangeShapeType="1"/>
            </p:cNvSpPr>
            <p:nvPr/>
          </p:nvSpPr>
          <p:spPr bwMode="auto">
            <a:xfrm flipV="1">
              <a:off x="2787" y="3100"/>
              <a:ext cx="504" cy="1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05900" name="Line 44"/>
            <p:cNvSpPr>
              <a:spLocks noChangeAspect="1" noChangeShapeType="1"/>
            </p:cNvSpPr>
            <p:nvPr/>
          </p:nvSpPr>
          <p:spPr bwMode="auto">
            <a:xfrm>
              <a:off x="2787" y="3288"/>
              <a:ext cx="504" cy="18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05901" name="Text Box 45"/>
            <p:cNvSpPr txBox="1">
              <a:spLocks noChangeAspect="1" noChangeArrowheads="1"/>
            </p:cNvSpPr>
            <p:nvPr/>
          </p:nvSpPr>
          <p:spPr bwMode="auto">
            <a:xfrm>
              <a:off x="2441" y="3191"/>
              <a:ext cx="439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" rIns="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1.025</a:t>
              </a:r>
            </a:p>
          </p:txBody>
        </p:sp>
        <p:sp>
          <p:nvSpPr>
            <p:cNvPr id="505902" name="Freeform 46"/>
            <p:cNvSpPr>
              <a:spLocks/>
            </p:cNvSpPr>
            <p:nvPr/>
          </p:nvSpPr>
          <p:spPr bwMode="auto">
            <a:xfrm>
              <a:off x="2304" y="2880"/>
              <a:ext cx="1712" cy="784"/>
            </a:xfrm>
            <a:custGeom>
              <a:avLst/>
              <a:gdLst>
                <a:gd name="T0" fmla="*/ 352 w 1712"/>
                <a:gd name="T1" fmla="*/ 640 h 784"/>
                <a:gd name="T2" fmla="*/ 160 w 1712"/>
                <a:gd name="T3" fmla="*/ 304 h 784"/>
                <a:gd name="T4" fmla="*/ 1312 w 1712"/>
                <a:gd name="T5" fmla="*/ 64 h 784"/>
                <a:gd name="T6" fmla="*/ 1552 w 1712"/>
                <a:gd name="T7" fmla="*/ 688 h 784"/>
                <a:gd name="T8" fmla="*/ 352 w 1712"/>
                <a:gd name="T9" fmla="*/ 64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2" h="784">
                  <a:moveTo>
                    <a:pt x="352" y="640"/>
                  </a:moveTo>
                  <a:cubicBezTo>
                    <a:pt x="120" y="576"/>
                    <a:pt x="0" y="400"/>
                    <a:pt x="160" y="304"/>
                  </a:cubicBezTo>
                  <a:cubicBezTo>
                    <a:pt x="320" y="208"/>
                    <a:pt x="1080" y="0"/>
                    <a:pt x="1312" y="64"/>
                  </a:cubicBezTo>
                  <a:cubicBezTo>
                    <a:pt x="1544" y="128"/>
                    <a:pt x="1712" y="592"/>
                    <a:pt x="1552" y="688"/>
                  </a:cubicBezTo>
                  <a:cubicBezTo>
                    <a:pt x="1392" y="784"/>
                    <a:pt x="584" y="704"/>
                    <a:pt x="352" y="64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</p:grpSp>
      <p:sp>
        <p:nvSpPr>
          <p:cNvPr id="47" name="Rectangle 2"/>
          <p:cNvSpPr txBox="1">
            <a:spLocks noChangeArrowheads="1"/>
          </p:cNvSpPr>
          <p:nvPr/>
        </p:nvSpPr>
        <p:spPr bwMode="auto">
          <a:xfrm>
            <a:off x="328083" y="476250"/>
            <a:ext cx="1128334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4000" dirty="0" smtClean="0">
                <a:solidFill>
                  <a:schemeClr val="accent5">
                    <a:lumMod val="90000"/>
                  </a:schemeClr>
                </a:solidFill>
                <a:ea typeface="黑体" panose="02010609060101010101" pitchFamily="49" charset="-122"/>
              </a:rPr>
              <a:t>No-Arbitrage Pricing principle under Uncertainty</a:t>
            </a:r>
            <a:endParaRPr lang="zh-CN" altLang="en-US" sz="4000" dirty="0">
              <a:solidFill>
                <a:schemeClr val="accent5">
                  <a:lumMod val="90000"/>
                </a:schemeClr>
              </a:solidFill>
              <a:latin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32715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>
                <a:solidFill>
                  <a:schemeClr val="bg2"/>
                </a:solidFill>
                <a:latin typeface="宋体" panose="02010600030101010101" pitchFamily="2" charset="-122"/>
              </a:rPr>
              <a:t>（</a:t>
            </a:r>
            <a:r>
              <a:rPr lang="en-US" altLang="zh-CN">
                <a:solidFill>
                  <a:schemeClr val="bg2"/>
                </a:solidFill>
              </a:rPr>
              <a:t>2</a:t>
            </a:r>
            <a:r>
              <a:rPr lang="zh-CN" altLang="en-US">
                <a:solidFill>
                  <a:schemeClr val="bg2"/>
                </a:solidFill>
                <a:latin typeface="宋体" panose="02010600030101010101" pitchFamily="2" charset="-122"/>
              </a:rPr>
              <a:t>）证券在中期价格为</a:t>
            </a:r>
            <a:r>
              <a:rPr lang="en-US" altLang="zh-CN">
                <a:solidFill>
                  <a:schemeClr val="bg2"/>
                </a:solidFill>
              </a:rPr>
              <a:t>95</a:t>
            </a:r>
            <a:r>
              <a:rPr lang="zh-CN" altLang="en-US">
                <a:solidFill>
                  <a:schemeClr val="bg2"/>
                </a:solidFill>
                <a:latin typeface="宋体" panose="02010600030101010101" pitchFamily="2" charset="-122"/>
              </a:rPr>
              <a:t>时：</a:t>
            </a:r>
            <a:r>
              <a:rPr lang="zh-CN" altLang="en-US"/>
              <a:t> </a:t>
            </a:r>
          </a:p>
        </p:txBody>
      </p:sp>
      <p:graphicFrame>
        <p:nvGraphicFramePr>
          <p:cNvPr id="507908" name="Object 4"/>
          <p:cNvGraphicFramePr>
            <a:graphicFrameLocks noChangeAspect="1"/>
          </p:cNvGraphicFramePr>
          <p:nvPr/>
        </p:nvGraphicFramePr>
        <p:xfrm>
          <a:off x="3263901" y="2636839"/>
          <a:ext cx="4932363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name="Equation" r:id="rId4" imgW="1968480" imgH="457200" progId="Equation.DSMT4">
                  <p:embed/>
                </p:oleObj>
              </mc:Choice>
              <mc:Fallback>
                <p:oleObj name="Equation" r:id="rId4" imgW="1968480" imgH="457200" progId="Equation.DSMT4">
                  <p:embed/>
                  <p:pic>
                    <p:nvPicPr>
                      <p:cNvPr id="5079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3263901" y="2636839"/>
                        <a:ext cx="4932363" cy="114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8083" y="476250"/>
            <a:ext cx="1128334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4000" dirty="0" smtClean="0">
                <a:ea typeface="黑体" panose="02010609060101010101" pitchFamily="49" charset="-122"/>
              </a:rPr>
              <a:t>No-Arbitrage Pricing principle under Uncertainty</a:t>
            </a:r>
            <a:endParaRPr lang="zh-CN" altLang="en-US" sz="4000" dirty="0">
              <a:latin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67183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5" name="Rectangle 3"/>
          <p:cNvSpPr>
            <a:spLocks noChangeArrowheads="1"/>
          </p:cNvSpPr>
          <p:nvPr/>
        </p:nvSpPr>
        <p:spPr bwMode="auto">
          <a:xfrm>
            <a:off x="783771" y="1628775"/>
            <a:ext cx="8823779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22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rPr>
              <a:t>解得：</a:t>
            </a:r>
          </a:p>
          <a:p>
            <a:pPr algn="ctr" fontAlgn="base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</a:pPr>
            <a:r>
              <a:rPr lang="zh-CN" altLang="en-US" b="1" i="1">
                <a:solidFill>
                  <a:srgbClr val="0022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rPr>
              <a:t> </a:t>
            </a:r>
            <a:r>
              <a:rPr lang="en-US" altLang="zh-CN" b="1" i="1">
                <a:solidFill>
                  <a:srgbClr val="0022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rPr>
              <a:t>x</a:t>
            </a:r>
            <a:r>
              <a:rPr lang="en-US" altLang="zh-CN" b="1">
                <a:solidFill>
                  <a:srgbClr val="0022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rPr>
              <a:t> = 0.368</a:t>
            </a:r>
            <a:r>
              <a:rPr lang="zh-CN" altLang="en-US" b="1">
                <a:solidFill>
                  <a:srgbClr val="0022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rPr>
              <a:t>，</a:t>
            </a:r>
            <a:r>
              <a:rPr lang="en-US" altLang="zh-CN" b="1" i="1">
                <a:solidFill>
                  <a:srgbClr val="0022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rPr>
              <a:t>y</a:t>
            </a:r>
            <a:r>
              <a:rPr lang="zh-CN" altLang="en-US" b="1">
                <a:solidFill>
                  <a:srgbClr val="0022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0022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rPr>
              <a:t>72.14 </a:t>
            </a:r>
          </a:p>
          <a:p>
            <a:pPr fontAlgn="base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22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rPr>
              <a:t>此时</a:t>
            </a:r>
            <a:r>
              <a:rPr lang="en-US" altLang="zh-CN" b="1">
                <a:solidFill>
                  <a:srgbClr val="0022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rPr>
              <a:t>B</a:t>
            </a:r>
            <a:r>
              <a:rPr lang="zh-CN" altLang="en-US" b="1">
                <a:solidFill>
                  <a:srgbClr val="0022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rPr>
              <a:t>的价格为：</a:t>
            </a:r>
          </a:p>
          <a:p>
            <a:pPr lvl="1" fontAlgn="base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22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rPr>
              <a:t>B</a:t>
            </a:r>
            <a:r>
              <a:rPr lang="en-US" altLang="zh-CN" b="1" baseline="-30000">
                <a:solidFill>
                  <a:srgbClr val="0022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rPr>
              <a:t>2</a:t>
            </a:r>
            <a:r>
              <a:rPr kumimoji="0" lang="en-US" altLang="zh-CN" b="1" baseline="-30000">
                <a:solidFill>
                  <a:srgbClr val="0022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22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0022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rPr>
              <a:t>0.368×95</a:t>
            </a:r>
            <a:r>
              <a:rPr lang="zh-CN" altLang="en-US" b="1">
                <a:solidFill>
                  <a:srgbClr val="0022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rPr>
              <a:t>＋</a:t>
            </a:r>
            <a:r>
              <a:rPr lang="en-US" altLang="zh-CN" b="1">
                <a:solidFill>
                  <a:srgbClr val="0022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rPr>
              <a:t>72.14×1.025</a:t>
            </a:r>
            <a:r>
              <a:rPr lang="zh-CN" altLang="en-US" b="1">
                <a:solidFill>
                  <a:srgbClr val="0022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0022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rPr>
              <a:t>108.90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8083" y="476250"/>
            <a:ext cx="1128334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4000" dirty="0" smtClean="0">
                <a:ea typeface="黑体" panose="02010609060101010101" pitchFamily="49" charset="-122"/>
              </a:rPr>
              <a:t>No-Arbitrage Pricing principle under Uncertainty</a:t>
            </a:r>
            <a:endParaRPr lang="zh-CN" altLang="en-US" sz="4000" dirty="0">
              <a:latin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22453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03" name="Group 3"/>
          <p:cNvGrpSpPr>
            <a:grpSpLocks/>
          </p:cNvGrpSpPr>
          <p:nvPr/>
        </p:nvGrpSpPr>
        <p:grpSpPr bwMode="auto">
          <a:xfrm>
            <a:off x="6399213" y="1765301"/>
            <a:ext cx="3657600" cy="2068513"/>
            <a:chOff x="2640" y="1112"/>
            <a:chExt cx="2304" cy="1303"/>
          </a:xfrm>
        </p:grpSpPr>
        <p:sp>
          <p:nvSpPr>
            <p:cNvPr id="512004" name="Text Box 4"/>
            <p:cNvSpPr txBox="1">
              <a:spLocks noChangeAspect="1" noChangeArrowheads="1"/>
            </p:cNvSpPr>
            <p:nvPr/>
          </p:nvSpPr>
          <p:spPr bwMode="auto">
            <a:xfrm>
              <a:off x="3612" y="2134"/>
              <a:ext cx="948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风险证券</a:t>
              </a:r>
              <a:r>
                <a:rPr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</a:p>
          </p:txBody>
        </p:sp>
        <p:sp>
          <p:nvSpPr>
            <p:cNvPr id="512005" name="Text Box 5"/>
            <p:cNvSpPr txBox="1">
              <a:spLocks noChangeAspect="1" noChangeArrowheads="1"/>
            </p:cNvSpPr>
            <p:nvPr/>
          </p:nvSpPr>
          <p:spPr bwMode="auto">
            <a:xfrm>
              <a:off x="2910" y="1551"/>
              <a:ext cx="25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0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006" name="Text Box 6"/>
            <p:cNvSpPr txBox="1">
              <a:spLocks noChangeAspect="1" noChangeArrowheads="1"/>
            </p:cNvSpPr>
            <p:nvPr/>
          </p:nvSpPr>
          <p:spPr bwMode="auto">
            <a:xfrm>
              <a:off x="3600" y="1344"/>
              <a:ext cx="4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118.90</a:t>
              </a:r>
            </a:p>
          </p:txBody>
        </p:sp>
        <p:sp>
          <p:nvSpPr>
            <p:cNvPr id="512007" name="Text Box 7"/>
            <p:cNvSpPr txBox="1">
              <a:spLocks noChangeAspect="1" noChangeArrowheads="1"/>
            </p:cNvSpPr>
            <p:nvPr/>
          </p:nvSpPr>
          <p:spPr bwMode="auto">
            <a:xfrm>
              <a:off x="3603" y="1713"/>
              <a:ext cx="525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108.90</a:t>
              </a:r>
            </a:p>
          </p:txBody>
        </p:sp>
        <p:sp>
          <p:nvSpPr>
            <p:cNvPr id="512008" name="Line 8"/>
            <p:cNvSpPr>
              <a:spLocks noChangeAspect="1" noChangeShapeType="1"/>
            </p:cNvSpPr>
            <p:nvPr/>
          </p:nvSpPr>
          <p:spPr bwMode="auto">
            <a:xfrm flipV="1">
              <a:off x="3177" y="1450"/>
              <a:ext cx="504" cy="18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12009" name="Line 9"/>
            <p:cNvSpPr>
              <a:spLocks noChangeAspect="1" noChangeShapeType="1"/>
            </p:cNvSpPr>
            <p:nvPr/>
          </p:nvSpPr>
          <p:spPr bwMode="auto">
            <a:xfrm>
              <a:off x="3177" y="1637"/>
              <a:ext cx="504" cy="18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12010" name="Text Box 10"/>
            <p:cNvSpPr txBox="1">
              <a:spLocks noChangeAspect="1" noChangeArrowheads="1"/>
            </p:cNvSpPr>
            <p:nvPr/>
          </p:nvSpPr>
          <p:spPr bwMode="auto">
            <a:xfrm>
              <a:off x="4422" y="1112"/>
              <a:ext cx="37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125</a:t>
              </a:r>
            </a:p>
          </p:txBody>
        </p:sp>
        <p:sp>
          <p:nvSpPr>
            <p:cNvPr id="512011" name="Text Box 11"/>
            <p:cNvSpPr txBox="1">
              <a:spLocks noChangeAspect="1" noChangeArrowheads="1"/>
            </p:cNvSpPr>
            <p:nvPr/>
          </p:nvSpPr>
          <p:spPr bwMode="auto">
            <a:xfrm>
              <a:off x="4422" y="1486"/>
              <a:ext cx="522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112.5</a:t>
              </a:r>
            </a:p>
          </p:txBody>
        </p:sp>
        <p:sp>
          <p:nvSpPr>
            <p:cNvPr id="512012" name="Line 12"/>
            <p:cNvSpPr>
              <a:spLocks noChangeAspect="1" noChangeShapeType="1"/>
            </p:cNvSpPr>
            <p:nvPr/>
          </p:nvSpPr>
          <p:spPr bwMode="auto">
            <a:xfrm flipV="1">
              <a:off x="3918" y="1205"/>
              <a:ext cx="504" cy="1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12013" name="Line 13"/>
            <p:cNvSpPr>
              <a:spLocks noChangeAspect="1" noChangeShapeType="1"/>
            </p:cNvSpPr>
            <p:nvPr/>
          </p:nvSpPr>
          <p:spPr bwMode="auto">
            <a:xfrm>
              <a:off x="3918" y="1393"/>
              <a:ext cx="504" cy="18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12014" name="Text Box 14"/>
            <p:cNvSpPr txBox="1">
              <a:spLocks noChangeAspect="1" noChangeArrowheads="1"/>
            </p:cNvSpPr>
            <p:nvPr/>
          </p:nvSpPr>
          <p:spPr bwMode="auto">
            <a:xfrm>
              <a:off x="4399" y="1900"/>
              <a:ext cx="401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109</a:t>
              </a:r>
            </a:p>
          </p:txBody>
        </p:sp>
        <p:sp>
          <p:nvSpPr>
            <p:cNvPr id="512015" name="Line 15"/>
            <p:cNvSpPr>
              <a:spLocks noChangeAspect="1" noChangeShapeType="1"/>
            </p:cNvSpPr>
            <p:nvPr/>
          </p:nvSpPr>
          <p:spPr bwMode="auto">
            <a:xfrm flipV="1">
              <a:off x="3894" y="1619"/>
              <a:ext cx="505" cy="18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12016" name="Line 16"/>
            <p:cNvSpPr>
              <a:spLocks noChangeAspect="1" noChangeShapeType="1"/>
            </p:cNvSpPr>
            <p:nvPr/>
          </p:nvSpPr>
          <p:spPr bwMode="auto">
            <a:xfrm>
              <a:off x="3894" y="1806"/>
              <a:ext cx="505" cy="18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12017" name="Freeform 17"/>
            <p:cNvSpPr>
              <a:spLocks/>
            </p:cNvSpPr>
            <p:nvPr/>
          </p:nvSpPr>
          <p:spPr bwMode="auto">
            <a:xfrm>
              <a:off x="2640" y="1248"/>
              <a:ext cx="1712" cy="784"/>
            </a:xfrm>
            <a:custGeom>
              <a:avLst/>
              <a:gdLst>
                <a:gd name="T0" fmla="*/ 352 w 1712"/>
                <a:gd name="T1" fmla="*/ 640 h 784"/>
                <a:gd name="T2" fmla="*/ 160 w 1712"/>
                <a:gd name="T3" fmla="*/ 304 h 784"/>
                <a:gd name="T4" fmla="*/ 1312 w 1712"/>
                <a:gd name="T5" fmla="*/ 64 h 784"/>
                <a:gd name="T6" fmla="*/ 1552 w 1712"/>
                <a:gd name="T7" fmla="*/ 688 h 784"/>
                <a:gd name="T8" fmla="*/ 352 w 1712"/>
                <a:gd name="T9" fmla="*/ 64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2" h="784">
                  <a:moveTo>
                    <a:pt x="352" y="640"/>
                  </a:moveTo>
                  <a:cubicBezTo>
                    <a:pt x="120" y="576"/>
                    <a:pt x="0" y="400"/>
                    <a:pt x="160" y="304"/>
                  </a:cubicBezTo>
                  <a:cubicBezTo>
                    <a:pt x="320" y="208"/>
                    <a:pt x="1080" y="0"/>
                    <a:pt x="1312" y="64"/>
                  </a:cubicBezTo>
                  <a:cubicBezTo>
                    <a:pt x="1544" y="128"/>
                    <a:pt x="1712" y="592"/>
                    <a:pt x="1552" y="688"/>
                  </a:cubicBezTo>
                  <a:cubicBezTo>
                    <a:pt x="1392" y="784"/>
                    <a:pt x="584" y="704"/>
                    <a:pt x="352" y="64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12018" name="Group 18"/>
          <p:cNvGrpSpPr>
            <a:grpSpLocks/>
          </p:cNvGrpSpPr>
          <p:nvPr/>
        </p:nvGrpSpPr>
        <p:grpSpPr bwMode="auto">
          <a:xfrm>
            <a:off x="1919288" y="1752600"/>
            <a:ext cx="3810000" cy="1987550"/>
            <a:chOff x="432" y="1104"/>
            <a:chExt cx="2400" cy="1252"/>
          </a:xfrm>
        </p:grpSpPr>
        <p:sp>
          <p:nvSpPr>
            <p:cNvPr id="512019" name="Text Box 19"/>
            <p:cNvSpPr txBox="1">
              <a:spLocks noChangeAspect="1" noChangeArrowheads="1"/>
            </p:cNvSpPr>
            <p:nvPr/>
          </p:nvSpPr>
          <p:spPr bwMode="auto">
            <a:xfrm>
              <a:off x="2347" y="1104"/>
              <a:ext cx="485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110.25</a:t>
              </a:r>
            </a:p>
          </p:txBody>
        </p:sp>
        <p:sp>
          <p:nvSpPr>
            <p:cNvPr id="512020" name="Text Box 20"/>
            <p:cNvSpPr txBox="1">
              <a:spLocks noChangeAspect="1" noChangeArrowheads="1"/>
            </p:cNvSpPr>
            <p:nvPr/>
          </p:nvSpPr>
          <p:spPr bwMode="auto">
            <a:xfrm>
              <a:off x="2347" y="1490"/>
              <a:ext cx="416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99.75</a:t>
              </a:r>
            </a:p>
          </p:txBody>
        </p:sp>
        <p:sp>
          <p:nvSpPr>
            <p:cNvPr id="512021" name="Text Box 21"/>
            <p:cNvSpPr txBox="1">
              <a:spLocks noChangeAspect="1" noChangeArrowheads="1"/>
            </p:cNvSpPr>
            <p:nvPr/>
          </p:nvSpPr>
          <p:spPr bwMode="auto">
            <a:xfrm>
              <a:off x="1200" y="2134"/>
              <a:ext cx="904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风险证券</a:t>
              </a:r>
              <a:r>
                <a:rPr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512022" name="Text Box 22"/>
            <p:cNvSpPr txBox="1">
              <a:spLocks noChangeAspect="1" noChangeArrowheads="1"/>
            </p:cNvSpPr>
            <p:nvPr/>
          </p:nvSpPr>
          <p:spPr bwMode="auto">
            <a:xfrm>
              <a:off x="2342" y="1923"/>
              <a:ext cx="413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90.25</a:t>
              </a:r>
            </a:p>
          </p:txBody>
        </p:sp>
        <p:sp>
          <p:nvSpPr>
            <p:cNvPr id="512023" name="Text Box 23"/>
            <p:cNvSpPr txBox="1">
              <a:spLocks noChangeAspect="1" noChangeArrowheads="1"/>
            </p:cNvSpPr>
            <p:nvPr/>
          </p:nvSpPr>
          <p:spPr bwMode="auto">
            <a:xfrm>
              <a:off x="672" y="1551"/>
              <a:ext cx="34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</a:t>
              </a:r>
            </a:p>
          </p:txBody>
        </p:sp>
        <p:sp>
          <p:nvSpPr>
            <p:cNvPr id="512024" name="Text Box 24"/>
            <p:cNvSpPr txBox="1">
              <a:spLocks noChangeAspect="1" noChangeArrowheads="1"/>
            </p:cNvSpPr>
            <p:nvPr/>
          </p:nvSpPr>
          <p:spPr bwMode="auto">
            <a:xfrm>
              <a:off x="1539" y="1338"/>
              <a:ext cx="333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105</a:t>
              </a:r>
            </a:p>
          </p:txBody>
        </p:sp>
        <p:sp>
          <p:nvSpPr>
            <p:cNvPr id="512025" name="Text Box 25"/>
            <p:cNvSpPr txBox="1">
              <a:spLocks noChangeAspect="1" noChangeArrowheads="1"/>
            </p:cNvSpPr>
            <p:nvPr/>
          </p:nvSpPr>
          <p:spPr bwMode="auto">
            <a:xfrm>
              <a:off x="1539" y="1713"/>
              <a:ext cx="25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95</a:t>
              </a:r>
            </a:p>
          </p:txBody>
        </p:sp>
        <p:sp>
          <p:nvSpPr>
            <p:cNvPr id="512026" name="Line 26"/>
            <p:cNvSpPr>
              <a:spLocks noChangeAspect="1" noChangeShapeType="1"/>
            </p:cNvSpPr>
            <p:nvPr/>
          </p:nvSpPr>
          <p:spPr bwMode="auto">
            <a:xfrm flipV="1">
              <a:off x="1035" y="1450"/>
              <a:ext cx="504" cy="18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12027" name="Line 27"/>
            <p:cNvSpPr>
              <a:spLocks noChangeAspect="1" noChangeShapeType="1"/>
            </p:cNvSpPr>
            <p:nvPr/>
          </p:nvSpPr>
          <p:spPr bwMode="auto">
            <a:xfrm>
              <a:off x="1035" y="1637"/>
              <a:ext cx="504" cy="18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12028" name="Line 28"/>
            <p:cNvSpPr>
              <a:spLocks noChangeAspect="1" noChangeShapeType="1"/>
            </p:cNvSpPr>
            <p:nvPr/>
          </p:nvSpPr>
          <p:spPr bwMode="auto">
            <a:xfrm flipV="1">
              <a:off x="1775" y="1205"/>
              <a:ext cx="504" cy="1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12029" name="Line 29"/>
            <p:cNvSpPr>
              <a:spLocks noChangeAspect="1" noChangeShapeType="1"/>
            </p:cNvSpPr>
            <p:nvPr/>
          </p:nvSpPr>
          <p:spPr bwMode="auto">
            <a:xfrm>
              <a:off x="1775" y="1393"/>
              <a:ext cx="504" cy="18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12030" name="Line 30"/>
            <p:cNvSpPr>
              <a:spLocks noChangeAspect="1" noChangeShapeType="1"/>
            </p:cNvSpPr>
            <p:nvPr/>
          </p:nvSpPr>
          <p:spPr bwMode="auto">
            <a:xfrm flipV="1">
              <a:off x="1752" y="1619"/>
              <a:ext cx="504" cy="18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12031" name="Line 31"/>
            <p:cNvSpPr>
              <a:spLocks noChangeAspect="1" noChangeShapeType="1"/>
            </p:cNvSpPr>
            <p:nvPr/>
          </p:nvSpPr>
          <p:spPr bwMode="auto">
            <a:xfrm>
              <a:off x="1752" y="1806"/>
              <a:ext cx="504" cy="18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12032" name="Freeform 32"/>
            <p:cNvSpPr>
              <a:spLocks/>
            </p:cNvSpPr>
            <p:nvPr/>
          </p:nvSpPr>
          <p:spPr bwMode="auto">
            <a:xfrm>
              <a:off x="432" y="1200"/>
              <a:ext cx="1712" cy="784"/>
            </a:xfrm>
            <a:custGeom>
              <a:avLst/>
              <a:gdLst>
                <a:gd name="T0" fmla="*/ 352 w 1712"/>
                <a:gd name="T1" fmla="*/ 640 h 784"/>
                <a:gd name="T2" fmla="*/ 160 w 1712"/>
                <a:gd name="T3" fmla="*/ 304 h 784"/>
                <a:gd name="T4" fmla="*/ 1312 w 1712"/>
                <a:gd name="T5" fmla="*/ 64 h 784"/>
                <a:gd name="T6" fmla="*/ 1552 w 1712"/>
                <a:gd name="T7" fmla="*/ 688 h 784"/>
                <a:gd name="T8" fmla="*/ 352 w 1712"/>
                <a:gd name="T9" fmla="*/ 64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2" h="784">
                  <a:moveTo>
                    <a:pt x="352" y="640"/>
                  </a:moveTo>
                  <a:cubicBezTo>
                    <a:pt x="120" y="576"/>
                    <a:pt x="0" y="400"/>
                    <a:pt x="160" y="304"/>
                  </a:cubicBezTo>
                  <a:cubicBezTo>
                    <a:pt x="320" y="208"/>
                    <a:pt x="1080" y="0"/>
                    <a:pt x="1312" y="64"/>
                  </a:cubicBezTo>
                  <a:cubicBezTo>
                    <a:pt x="1544" y="128"/>
                    <a:pt x="1712" y="592"/>
                    <a:pt x="1552" y="688"/>
                  </a:cubicBezTo>
                  <a:cubicBezTo>
                    <a:pt x="1392" y="784"/>
                    <a:pt x="584" y="704"/>
                    <a:pt x="352" y="64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12033" name="Group 33"/>
          <p:cNvGrpSpPr>
            <a:grpSpLocks/>
          </p:cNvGrpSpPr>
          <p:nvPr/>
        </p:nvGrpSpPr>
        <p:grpSpPr bwMode="auto">
          <a:xfrm>
            <a:off x="3886200" y="4103688"/>
            <a:ext cx="3962400" cy="1738312"/>
            <a:chOff x="1488" y="2585"/>
            <a:chExt cx="2496" cy="1095"/>
          </a:xfrm>
        </p:grpSpPr>
        <p:sp>
          <p:nvSpPr>
            <p:cNvPr id="512034" name="Text Box 34"/>
            <p:cNvSpPr txBox="1">
              <a:spLocks noChangeAspect="1" noChangeArrowheads="1"/>
            </p:cNvSpPr>
            <p:nvPr/>
          </p:nvSpPr>
          <p:spPr bwMode="auto">
            <a:xfrm>
              <a:off x="3382" y="2585"/>
              <a:ext cx="60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1.0506</a:t>
              </a:r>
            </a:p>
          </p:txBody>
        </p:sp>
        <p:sp>
          <p:nvSpPr>
            <p:cNvPr id="512035" name="Text Box 35"/>
            <p:cNvSpPr txBox="1">
              <a:spLocks noChangeAspect="1" noChangeArrowheads="1"/>
            </p:cNvSpPr>
            <p:nvPr/>
          </p:nvSpPr>
          <p:spPr bwMode="auto">
            <a:xfrm>
              <a:off x="3382" y="2972"/>
              <a:ext cx="55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1.0506</a:t>
              </a:r>
            </a:p>
          </p:txBody>
        </p:sp>
        <p:sp>
          <p:nvSpPr>
            <p:cNvPr id="512036" name="Text Box 36"/>
            <p:cNvSpPr txBox="1">
              <a:spLocks noChangeAspect="1" noChangeArrowheads="1"/>
            </p:cNvSpPr>
            <p:nvPr/>
          </p:nvSpPr>
          <p:spPr bwMode="auto">
            <a:xfrm>
              <a:off x="3377" y="3405"/>
              <a:ext cx="607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1.0506</a:t>
              </a:r>
            </a:p>
          </p:txBody>
        </p:sp>
        <p:sp>
          <p:nvSpPr>
            <p:cNvPr id="512037" name="Text Box 37"/>
            <p:cNvSpPr txBox="1">
              <a:spLocks noChangeAspect="1" noChangeArrowheads="1"/>
            </p:cNvSpPr>
            <p:nvPr/>
          </p:nvSpPr>
          <p:spPr bwMode="auto">
            <a:xfrm>
              <a:off x="1694" y="3002"/>
              <a:ext cx="25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12038" name="Text Box 38"/>
            <p:cNvSpPr txBox="1">
              <a:spLocks noChangeAspect="1" noChangeArrowheads="1"/>
            </p:cNvSpPr>
            <p:nvPr/>
          </p:nvSpPr>
          <p:spPr bwMode="auto">
            <a:xfrm>
              <a:off x="2456" y="2789"/>
              <a:ext cx="376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" rIns="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1.025</a:t>
              </a:r>
            </a:p>
          </p:txBody>
        </p:sp>
        <p:sp>
          <p:nvSpPr>
            <p:cNvPr id="512039" name="Line 39"/>
            <p:cNvSpPr>
              <a:spLocks noChangeAspect="1" noChangeShapeType="1"/>
            </p:cNvSpPr>
            <p:nvPr/>
          </p:nvSpPr>
          <p:spPr bwMode="auto">
            <a:xfrm flipV="1">
              <a:off x="1962" y="2900"/>
              <a:ext cx="504" cy="1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12040" name="Line 40"/>
            <p:cNvSpPr>
              <a:spLocks noChangeAspect="1" noChangeShapeType="1"/>
            </p:cNvSpPr>
            <p:nvPr/>
          </p:nvSpPr>
          <p:spPr bwMode="auto">
            <a:xfrm>
              <a:off x="1962" y="3087"/>
              <a:ext cx="504" cy="18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12041" name="Line 41"/>
            <p:cNvSpPr>
              <a:spLocks noChangeAspect="1" noChangeShapeType="1"/>
            </p:cNvSpPr>
            <p:nvPr/>
          </p:nvSpPr>
          <p:spPr bwMode="auto">
            <a:xfrm flipV="1">
              <a:off x="2810" y="2686"/>
              <a:ext cx="504" cy="1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12042" name="Line 42"/>
            <p:cNvSpPr>
              <a:spLocks noChangeAspect="1" noChangeShapeType="1"/>
            </p:cNvSpPr>
            <p:nvPr/>
          </p:nvSpPr>
          <p:spPr bwMode="auto">
            <a:xfrm>
              <a:off x="2810" y="2874"/>
              <a:ext cx="504" cy="1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12043" name="Line 43"/>
            <p:cNvSpPr>
              <a:spLocks noChangeAspect="1" noChangeShapeType="1"/>
            </p:cNvSpPr>
            <p:nvPr/>
          </p:nvSpPr>
          <p:spPr bwMode="auto">
            <a:xfrm flipV="1">
              <a:off x="2787" y="3100"/>
              <a:ext cx="504" cy="1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12044" name="Line 44"/>
            <p:cNvSpPr>
              <a:spLocks noChangeAspect="1" noChangeShapeType="1"/>
            </p:cNvSpPr>
            <p:nvPr/>
          </p:nvSpPr>
          <p:spPr bwMode="auto">
            <a:xfrm>
              <a:off x="2787" y="3288"/>
              <a:ext cx="504" cy="18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12045" name="Text Box 45"/>
            <p:cNvSpPr txBox="1">
              <a:spLocks noChangeAspect="1" noChangeArrowheads="1"/>
            </p:cNvSpPr>
            <p:nvPr/>
          </p:nvSpPr>
          <p:spPr bwMode="auto">
            <a:xfrm>
              <a:off x="2441" y="3191"/>
              <a:ext cx="439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" rIns="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1.025</a:t>
              </a:r>
            </a:p>
          </p:txBody>
        </p:sp>
        <p:sp>
          <p:nvSpPr>
            <p:cNvPr id="512046" name="Freeform 46"/>
            <p:cNvSpPr>
              <a:spLocks/>
            </p:cNvSpPr>
            <p:nvPr/>
          </p:nvSpPr>
          <p:spPr bwMode="auto">
            <a:xfrm>
              <a:off x="1488" y="2688"/>
              <a:ext cx="1712" cy="784"/>
            </a:xfrm>
            <a:custGeom>
              <a:avLst/>
              <a:gdLst>
                <a:gd name="T0" fmla="*/ 352 w 1712"/>
                <a:gd name="T1" fmla="*/ 640 h 784"/>
                <a:gd name="T2" fmla="*/ 160 w 1712"/>
                <a:gd name="T3" fmla="*/ 304 h 784"/>
                <a:gd name="T4" fmla="*/ 1312 w 1712"/>
                <a:gd name="T5" fmla="*/ 64 h 784"/>
                <a:gd name="T6" fmla="*/ 1552 w 1712"/>
                <a:gd name="T7" fmla="*/ 688 h 784"/>
                <a:gd name="T8" fmla="*/ 352 w 1712"/>
                <a:gd name="T9" fmla="*/ 64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2" h="784">
                  <a:moveTo>
                    <a:pt x="352" y="640"/>
                  </a:moveTo>
                  <a:cubicBezTo>
                    <a:pt x="120" y="576"/>
                    <a:pt x="0" y="400"/>
                    <a:pt x="160" y="304"/>
                  </a:cubicBezTo>
                  <a:cubicBezTo>
                    <a:pt x="320" y="208"/>
                    <a:pt x="1080" y="0"/>
                    <a:pt x="1312" y="64"/>
                  </a:cubicBezTo>
                  <a:cubicBezTo>
                    <a:pt x="1544" y="128"/>
                    <a:pt x="1712" y="592"/>
                    <a:pt x="1552" y="688"/>
                  </a:cubicBezTo>
                  <a:cubicBezTo>
                    <a:pt x="1392" y="784"/>
                    <a:pt x="584" y="704"/>
                    <a:pt x="352" y="64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</p:grpSp>
      <p:sp>
        <p:nvSpPr>
          <p:cNvPr id="47" name="Rectangle 2"/>
          <p:cNvSpPr txBox="1">
            <a:spLocks noChangeArrowheads="1"/>
          </p:cNvSpPr>
          <p:nvPr/>
        </p:nvSpPr>
        <p:spPr bwMode="auto">
          <a:xfrm>
            <a:off x="328083" y="476250"/>
            <a:ext cx="1128334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4000" dirty="0" smtClean="0">
                <a:solidFill>
                  <a:schemeClr val="accent5">
                    <a:lumMod val="90000"/>
                  </a:schemeClr>
                </a:solidFill>
                <a:ea typeface="黑体" panose="02010609060101010101" pitchFamily="49" charset="-122"/>
              </a:rPr>
              <a:t>No-Arbitrage Pricing principle under Uncertainty</a:t>
            </a:r>
            <a:endParaRPr lang="zh-CN" altLang="en-US" sz="4000" dirty="0">
              <a:solidFill>
                <a:schemeClr val="accent5">
                  <a:lumMod val="90000"/>
                </a:schemeClr>
              </a:solidFill>
              <a:latin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5286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524000"/>
            <a:ext cx="8458200" cy="492918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40000"/>
              </a:spcBef>
            </a:pPr>
            <a:endParaRPr lang="zh-CN" altLang="en-US" sz="2400"/>
          </a:p>
          <a:p>
            <a:pPr>
              <a:lnSpc>
                <a:spcPct val="120000"/>
              </a:lnSpc>
              <a:spcBef>
                <a:spcPct val="40000"/>
              </a:spcBef>
            </a:pPr>
            <a:endParaRPr lang="zh-CN" altLang="en-US" sz="2400"/>
          </a:p>
          <a:p>
            <a:pPr>
              <a:lnSpc>
                <a:spcPct val="120000"/>
              </a:lnSpc>
              <a:spcBef>
                <a:spcPct val="40000"/>
              </a:spcBef>
            </a:pPr>
            <a:endParaRPr lang="zh-CN" altLang="en-US" sz="2400"/>
          </a:p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zh-CN" altLang="en-US" sz="2400"/>
              <a:t>解得：</a:t>
            </a:r>
          </a:p>
          <a:p>
            <a:pPr lvl="1">
              <a:lnSpc>
                <a:spcPct val="12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chemeClr val="tx2"/>
                </a:solidFill>
              </a:rPr>
              <a:t>x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＝</a:t>
            </a:r>
            <a:r>
              <a:rPr lang="en-US" altLang="zh-CN">
                <a:solidFill>
                  <a:schemeClr val="tx2"/>
                </a:solidFill>
              </a:rPr>
              <a:t>1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i="1">
                <a:solidFill>
                  <a:schemeClr val="tx2"/>
                </a:solidFill>
              </a:rPr>
              <a:t>y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＝</a:t>
            </a:r>
            <a:r>
              <a:rPr lang="en-US" altLang="zh-CN">
                <a:solidFill>
                  <a:schemeClr val="tx2"/>
                </a:solidFill>
              </a:rPr>
              <a:t>13.56 </a:t>
            </a:r>
          </a:p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zh-CN" sz="2400"/>
              <a:t>B</a:t>
            </a:r>
            <a:r>
              <a:rPr lang="zh-CN" altLang="en-US" sz="2400"/>
              <a:t>的当前价格为：</a:t>
            </a:r>
          </a:p>
          <a:p>
            <a:pPr lvl="1">
              <a:lnSpc>
                <a:spcPct val="12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B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＝</a:t>
            </a:r>
            <a:r>
              <a:rPr lang="en-US" altLang="zh-CN">
                <a:solidFill>
                  <a:schemeClr val="tx2"/>
                </a:solidFill>
              </a:rPr>
              <a:t>1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×</a:t>
            </a:r>
            <a:r>
              <a:rPr lang="en-US" altLang="zh-CN">
                <a:solidFill>
                  <a:schemeClr val="tx2"/>
                </a:solidFill>
              </a:rPr>
              <a:t>100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＋</a:t>
            </a:r>
            <a:r>
              <a:rPr lang="en-US" altLang="zh-CN">
                <a:solidFill>
                  <a:schemeClr val="tx2"/>
                </a:solidFill>
              </a:rPr>
              <a:t>13.56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×</a:t>
            </a:r>
            <a:r>
              <a:rPr lang="en-US" altLang="zh-CN">
                <a:solidFill>
                  <a:schemeClr val="tx2"/>
                </a:solidFill>
              </a:rPr>
              <a:t>1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＝</a:t>
            </a:r>
            <a:r>
              <a:rPr lang="en-US" altLang="zh-CN">
                <a:solidFill>
                  <a:schemeClr val="tx2"/>
                </a:solidFill>
              </a:rPr>
              <a:t>113.56 </a:t>
            </a:r>
          </a:p>
        </p:txBody>
      </p:sp>
      <p:graphicFrame>
        <p:nvGraphicFramePr>
          <p:cNvPr id="514052" name="Object 4"/>
          <p:cNvGraphicFramePr>
            <a:graphicFrameLocks noChangeAspect="1"/>
          </p:cNvGraphicFramePr>
          <p:nvPr/>
        </p:nvGraphicFramePr>
        <p:xfrm>
          <a:off x="3495676" y="1989139"/>
          <a:ext cx="4810125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" name="Equation" r:id="rId4" imgW="1917360" imgH="457200" progId="Equation.DSMT4">
                  <p:embed/>
                </p:oleObj>
              </mc:Choice>
              <mc:Fallback>
                <p:oleObj name="Equation" r:id="rId4" imgW="1917360" imgH="457200" progId="Equation.DSMT4">
                  <p:embed/>
                  <p:pic>
                    <p:nvPicPr>
                      <p:cNvPr id="5140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3495676" y="1989139"/>
                        <a:ext cx="4810125" cy="1144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8083" y="476250"/>
            <a:ext cx="1128334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4000" dirty="0" smtClean="0">
                <a:ea typeface="黑体" panose="02010609060101010101" pitchFamily="49" charset="-122"/>
              </a:rPr>
              <a:t>No-Arbitrage Pricing principle under Uncertainty</a:t>
            </a:r>
            <a:endParaRPr lang="zh-CN" altLang="en-US" sz="4000" dirty="0">
              <a:latin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46994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0229" y="1628776"/>
            <a:ext cx="10871199" cy="3884613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zh-CN" altLang="en-US" dirty="0"/>
              <a:t>无套利定价原理的简单总结</a:t>
            </a:r>
          </a:p>
          <a:p>
            <a:pPr lvl="1">
              <a:spcBef>
                <a:spcPct val="40000"/>
              </a:spcBef>
            </a:pPr>
            <a:r>
              <a:rPr lang="zh-CN" altLang="en-US" dirty="0">
                <a:solidFill>
                  <a:srgbClr val="320DCD"/>
                </a:solidFill>
                <a:latin typeface="宋体" panose="02010600030101010101" pitchFamily="2" charset="-122"/>
              </a:rPr>
              <a:t>无套利定价原理就是金融学，金融工程的核心思想</a:t>
            </a:r>
            <a:r>
              <a:rPr lang="zh-CN" altLang="en-US" dirty="0">
                <a:solidFill>
                  <a:srgbClr val="320DCD"/>
                </a:solidFill>
              </a:rPr>
              <a:t> </a:t>
            </a:r>
            <a:endParaRPr lang="en-US" altLang="zh-CN" dirty="0">
              <a:solidFill>
                <a:srgbClr val="320DCD"/>
              </a:solidFill>
            </a:endParaRPr>
          </a:p>
          <a:p>
            <a:pPr lvl="1">
              <a:spcBef>
                <a:spcPct val="40000"/>
              </a:spcBef>
            </a:pPr>
            <a:r>
              <a:rPr lang="zh-CN" altLang="en-US" dirty="0">
                <a:solidFill>
                  <a:srgbClr val="320DCD"/>
                </a:solidFill>
              </a:rPr>
              <a:t>“</a:t>
            </a:r>
            <a:r>
              <a:rPr lang="zh-CN" altLang="en-US" dirty="0">
                <a:solidFill>
                  <a:srgbClr val="320DCD"/>
                </a:solidFill>
                <a:latin typeface="宋体" panose="02010600030101010101" pitchFamily="2" charset="-122"/>
              </a:rPr>
              <a:t>同损益同价格</a:t>
            </a:r>
            <a:r>
              <a:rPr lang="zh-CN" altLang="en-US" dirty="0">
                <a:solidFill>
                  <a:srgbClr val="320DCD"/>
                </a:solidFill>
              </a:rPr>
              <a:t>”</a:t>
            </a:r>
            <a:r>
              <a:rPr lang="zh-CN" altLang="en-US" dirty="0">
                <a:solidFill>
                  <a:srgbClr val="320DCD"/>
                </a:solidFill>
                <a:latin typeface="宋体" panose="02010600030101010101" pitchFamily="2" charset="-122"/>
              </a:rPr>
              <a:t>实际上就是</a:t>
            </a:r>
            <a:r>
              <a:rPr lang="zh-CN" altLang="en-US" dirty="0" smtClean="0">
                <a:solidFill>
                  <a:srgbClr val="320DCD"/>
                </a:solidFill>
              </a:rPr>
              <a:t>“</a:t>
            </a:r>
            <a:r>
              <a:rPr lang="zh-CN" altLang="en-US" dirty="0" smtClean="0">
                <a:solidFill>
                  <a:srgbClr val="320DCD"/>
                </a:solidFill>
                <a:latin typeface="宋体" panose="02010600030101010101" pitchFamily="2" charset="-122"/>
              </a:rPr>
              <a:t>一价定理</a:t>
            </a:r>
            <a:r>
              <a:rPr lang="zh-CN" altLang="en-US" dirty="0" smtClean="0">
                <a:solidFill>
                  <a:srgbClr val="320DCD"/>
                </a:solidFill>
              </a:rPr>
              <a:t>”</a:t>
            </a:r>
            <a:endParaRPr lang="en-US" altLang="zh-CN" dirty="0">
              <a:solidFill>
                <a:srgbClr val="320DCD"/>
              </a:solidFill>
            </a:endParaRPr>
          </a:p>
          <a:p>
            <a:pPr lvl="1">
              <a:spcBef>
                <a:spcPct val="40000"/>
              </a:spcBef>
            </a:pPr>
            <a:r>
              <a:rPr lang="zh-CN" altLang="en-US" dirty="0">
                <a:solidFill>
                  <a:srgbClr val="320DCD"/>
                </a:solidFill>
                <a:latin typeface="宋体" panose="02010600030101010101" pitchFamily="2" charset="-122"/>
              </a:rPr>
              <a:t>静态和动态组合复制策略则是用于给衍生产品定价的基本</a:t>
            </a:r>
            <a:r>
              <a:rPr lang="zh-CN" altLang="en-US" dirty="0" smtClean="0">
                <a:solidFill>
                  <a:srgbClr val="320DCD"/>
                </a:solidFill>
                <a:latin typeface="宋体" panose="02010600030101010101" pitchFamily="2" charset="-122"/>
              </a:rPr>
              <a:t>方法</a:t>
            </a:r>
            <a:endParaRPr lang="en-US" altLang="zh-CN" dirty="0">
              <a:solidFill>
                <a:srgbClr val="320DCD"/>
              </a:solidFill>
            </a:endParaRPr>
          </a:p>
          <a:p>
            <a:pPr lvl="1">
              <a:spcBef>
                <a:spcPct val="40000"/>
              </a:spcBef>
            </a:pPr>
            <a:r>
              <a:rPr lang="zh-CN" altLang="en-US" dirty="0">
                <a:solidFill>
                  <a:srgbClr val="320DCD"/>
                </a:solidFill>
                <a:latin typeface="宋体" panose="02010600030101010101" pitchFamily="2" charset="-122"/>
              </a:rPr>
              <a:t>如果市场存在摩擦（交易成本）时，只能给出一个定价区间。在这个定价区间内，市场无法实现</a:t>
            </a:r>
            <a:r>
              <a:rPr lang="zh-CN" altLang="en-US" dirty="0" smtClean="0">
                <a:solidFill>
                  <a:srgbClr val="320DCD"/>
                </a:solidFill>
                <a:latin typeface="宋体" panose="02010600030101010101" pitchFamily="2" charset="-122"/>
              </a:rPr>
              <a:t>套利</a:t>
            </a:r>
            <a:r>
              <a:rPr lang="zh-CN" altLang="en-US" dirty="0" smtClean="0">
                <a:solidFill>
                  <a:srgbClr val="320DCD"/>
                </a:solidFill>
              </a:rPr>
              <a:t> </a:t>
            </a:r>
            <a:endParaRPr lang="zh-CN" altLang="en-US" dirty="0">
              <a:solidFill>
                <a:srgbClr val="320DCD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8083" y="476250"/>
            <a:ext cx="1128334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4000" dirty="0" smtClean="0">
                <a:ea typeface="黑体" panose="02010609060101010101" pitchFamily="49" charset="-122"/>
              </a:rPr>
              <a:t>No-Arbitrage Pricing principle under Uncertainty</a:t>
            </a:r>
            <a:endParaRPr lang="zh-CN" altLang="en-US" sz="4000" dirty="0">
              <a:latin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54090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3143" y="1628776"/>
            <a:ext cx="10697028" cy="21494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+mn-lt"/>
              </a:rPr>
              <a:t>假设市场的未来损益只有两种状态，存在与状态相对应的两个基本证券</a:t>
            </a:r>
            <a:r>
              <a:rPr lang="en-US" altLang="zh-CN" sz="2400" dirty="0">
                <a:latin typeface="+mn-lt"/>
              </a:rPr>
              <a:t>1</a:t>
            </a:r>
            <a:r>
              <a:rPr lang="zh-CN" altLang="en-US" sz="2400" dirty="0">
                <a:latin typeface="+mn-lt"/>
              </a:rPr>
              <a:t>和</a:t>
            </a:r>
            <a:r>
              <a:rPr lang="en-US" altLang="zh-CN" sz="2400" dirty="0">
                <a:latin typeface="+mn-lt"/>
              </a:rPr>
              <a:t>2</a:t>
            </a:r>
            <a:r>
              <a:rPr lang="zh-CN" altLang="en-US" sz="2400" dirty="0">
                <a:latin typeface="+mn-lt"/>
              </a:rPr>
              <a:t>。基本证券</a:t>
            </a:r>
            <a:r>
              <a:rPr lang="en-US" altLang="zh-CN" sz="2400" dirty="0">
                <a:latin typeface="+mn-lt"/>
              </a:rPr>
              <a:t>1</a:t>
            </a:r>
            <a:r>
              <a:rPr lang="zh-CN" altLang="en-US" sz="2400" dirty="0">
                <a:latin typeface="+mn-lt"/>
              </a:rPr>
              <a:t>在状态</a:t>
            </a:r>
            <a:r>
              <a:rPr lang="en-US" altLang="zh-CN" sz="2400" dirty="0">
                <a:latin typeface="+mn-lt"/>
              </a:rPr>
              <a:t>1</a:t>
            </a:r>
            <a:r>
              <a:rPr lang="zh-CN" altLang="en-US" sz="2400" dirty="0">
                <a:latin typeface="+mn-lt"/>
              </a:rPr>
              <a:t>时，其市场价值为</a:t>
            </a:r>
            <a:r>
              <a:rPr lang="en-US" altLang="zh-CN" sz="2400" dirty="0">
                <a:latin typeface="+mn-lt"/>
              </a:rPr>
              <a:t>1</a:t>
            </a:r>
            <a:r>
              <a:rPr lang="zh-CN" altLang="en-US" sz="2400" dirty="0">
                <a:latin typeface="+mn-lt"/>
              </a:rPr>
              <a:t>，在状态</a:t>
            </a:r>
            <a:r>
              <a:rPr lang="en-US" altLang="zh-CN" sz="2400" dirty="0">
                <a:latin typeface="+mn-lt"/>
              </a:rPr>
              <a:t>2</a:t>
            </a:r>
            <a:r>
              <a:rPr lang="zh-CN" altLang="en-US" sz="2400" dirty="0">
                <a:latin typeface="+mn-lt"/>
              </a:rPr>
              <a:t>时，其市场价值为</a:t>
            </a:r>
            <a:r>
              <a:rPr lang="en-US" altLang="zh-CN" sz="2400" dirty="0">
                <a:latin typeface="+mn-lt"/>
              </a:rPr>
              <a:t>0</a:t>
            </a:r>
            <a:r>
              <a:rPr lang="zh-CN" altLang="en-US" sz="2400" dirty="0">
                <a:latin typeface="+mn-lt"/>
              </a:rPr>
              <a:t>；基本证券</a:t>
            </a:r>
            <a:r>
              <a:rPr lang="en-US" altLang="zh-CN" sz="2400" dirty="0">
                <a:latin typeface="+mn-lt"/>
              </a:rPr>
              <a:t>2</a:t>
            </a:r>
            <a:r>
              <a:rPr lang="zh-CN" altLang="en-US" sz="2400" dirty="0">
                <a:latin typeface="+mn-lt"/>
              </a:rPr>
              <a:t>在状态</a:t>
            </a:r>
            <a:r>
              <a:rPr lang="en-US" altLang="zh-CN" sz="2400" dirty="0">
                <a:latin typeface="+mn-lt"/>
              </a:rPr>
              <a:t>1</a:t>
            </a:r>
            <a:r>
              <a:rPr lang="zh-CN" altLang="en-US" sz="2400" dirty="0">
                <a:latin typeface="+mn-lt"/>
              </a:rPr>
              <a:t>时，其市场价值为</a:t>
            </a:r>
            <a:r>
              <a:rPr lang="en-US" altLang="zh-CN" sz="2400" dirty="0">
                <a:latin typeface="+mn-lt"/>
              </a:rPr>
              <a:t>0</a:t>
            </a:r>
            <a:r>
              <a:rPr lang="zh-CN" altLang="en-US" sz="2400" dirty="0">
                <a:latin typeface="+mn-lt"/>
              </a:rPr>
              <a:t>，在状态</a:t>
            </a:r>
            <a:r>
              <a:rPr lang="en-US" altLang="zh-CN" sz="2400" dirty="0">
                <a:latin typeface="+mn-lt"/>
              </a:rPr>
              <a:t>2</a:t>
            </a:r>
            <a:r>
              <a:rPr lang="zh-CN" altLang="en-US" sz="2400" dirty="0">
                <a:latin typeface="+mn-lt"/>
              </a:rPr>
              <a:t>时，其市场价值为</a:t>
            </a:r>
            <a:r>
              <a:rPr lang="en-US" altLang="zh-CN" sz="2400" dirty="0">
                <a:latin typeface="+mn-lt"/>
              </a:rPr>
              <a:t>1</a:t>
            </a:r>
            <a:r>
              <a:rPr lang="zh-CN" altLang="en-US" sz="2400" dirty="0">
                <a:latin typeface="+mn-lt"/>
              </a:rPr>
              <a:t>。当前两基本证券的市场价值分别为：</a:t>
            </a:r>
            <a:r>
              <a:rPr lang="el-GR" altLang="zh-CN" sz="2400" i="1" dirty="0">
                <a:latin typeface="+mn-lt"/>
              </a:rPr>
              <a:t>π</a:t>
            </a:r>
            <a:r>
              <a:rPr lang="en-US" altLang="zh-CN" sz="2400" i="1" baseline="-25000" dirty="0">
                <a:latin typeface="+mn-lt"/>
              </a:rPr>
              <a:t>u</a:t>
            </a:r>
            <a:r>
              <a:rPr lang="zh-CN" altLang="en-US" sz="2400" dirty="0">
                <a:latin typeface="+mn-lt"/>
              </a:rPr>
              <a:t>和</a:t>
            </a:r>
            <a:r>
              <a:rPr lang="el-GR" altLang="zh-CN" sz="2400" i="1" dirty="0">
                <a:latin typeface="+mn-lt"/>
              </a:rPr>
              <a:t>π</a:t>
            </a:r>
            <a:r>
              <a:rPr lang="en-US" altLang="zh-CN" sz="2400" i="1" baseline="-25000" dirty="0">
                <a:latin typeface="+mn-lt"/>
              </a:rPr>
              <a:t>d</a:t>
            </a:r>
            <a:r>
              <a:rPr lang="en-US" altLang="zh-CN" sz="2400" dirty="0">
                <a:latin typeface="+mn-lt"/>
              </a:rPr>
              <a:t>.</a:t>
            </a:r>
            <a:endParaRPr lang="zh-CN" altLang="el-GR" sz="2400" dirty="0">
              <a:latin typeface="+mn-lt"/>
            </a:endParaRPr>
          </a:p>
        </p:txBody>
      </p:sp>
      <p:grpSp>
        <p:nvGrpSpPr>
          <p:cNvPr id="518148" name="Group 4"/>
          <p:cNvGrpSpPr>
            <a:grpSpLocks/>
          </p:cNvGrpSpPr>
          <p:nvPr/>
        </p:nvGrpSpPr>
        <p:grpSpPr bwMode="auto">
          <a:xfrm>
            <a:off x="2135189" y="3860801"/>
            <a:ext cx="2451873" cy="1694160"/>
            <a:chOff x="2143" y="2341"/>
            <a:chExt cx="1863" cy="1464"/>
          </a:xfrm>
        </p:grpSpPr>
        <p:sp>
          <p:nvSpPr>
            <p:cNvPr id="518149" name="Line 5"/>
            <p:cNvSpPr>
              <a:spLocks noChangeShapeType="1"/>
            </p:cNvSpPr>
            <p:nvPr/>
          </p:nvSpPr>
          <p:spPr bwMode="auto">
            <a:xfrm flipV="1">
              <a:off x="2393" y="2668"/>
              <a:ext cx="1263" cy="46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18150" name="Line 6"/>
            <p:cNvSpPr>
              <a:spLocks noChangeShapeType="1"/>
            </p:cNvSpPr>
            <p:nvPr/>
          </p:nvSpPr>
          <p:spPr bwMode="auto">
            <a:xfrm>
              <a:off x="2393" y="3128"/>
              <a:ext cx="1263" cy="46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18151" name="Rectangle 7"/>
            <p:cNvSpPr>
              <a:spLocks noChangeArrowheads="1"/>
            </p:cNvSpPr>
            <p:nvPr/>
          </p:nvSpPr>
          <p:spPr bwMode="auto">
            <a:xfrm>
              <a:off x="3631" y="2341"/>
              <a:ext cx="375" cy="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srgbClr val="CC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Su</a:t>
              </a:r>
              <a:endParaRPr lang="en-US" altLang="zh-CN" sz="2400" i="1" baseline="-2500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8152" name="Rectangle 8"/>
            <p:cNvSpPr>
              <a:spLocks noChangeArrowheads="1"/>
            </p:cNvSpPr>
            <p:nvPr/>
          </p:nvSpPr>
          <p:spPr bwMode="auto">
            <a:xfrm>
              <a:off x="3631" y="3253"/>
              <a:ext cx="375" cy="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srgbClr val="CC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Sd</a:t>
              </a:r>
              <a:endParaRPr lang="en-US" altLang="zh-CN" sz="2400" i="1" baseline="-2500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8153" name="Rectangle 9"/>
            <p:cNvSpPr>
              <a:spLocks noChangeArrowheads="1"/>
            </p:cNvSpPr>
            <p:nvPr/>
          </p:nvSpPr>
          <p:spPr bwMode="auto">
            <a:xfrm>
              <a:off x="2143" y="2821"/>
              <a:ext cx="258" cy="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srgbClr val="CC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518154" name="Rectangle 10"/>
            <p:cNvSpPr>
              <a:spLocks noChangeArrowheads="1"/>
            </p:cNvSpPr>
            <p:nvPr/>
          </p:nvSpPr>
          <p:spPr bwMode="auto">
            <a:xfrm rot="20400000">
              <a:off x="2850" y="2553"/>
              <a:ext cx="258" cy="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srgbClr val="CC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</a:p>
          </p:txBody>
        </p:sp>
        <p:sp>
          <p:nvSpPr>
            <p:cNvPr id="518155" name="Rectangle 11"/>
            <p:cNvSpPr>
              <a:spLocks noChangeArrowheads="1"/>
            </p:cNvSpPr>
            <p:nvPr/>
          </p:nvSpPr>
          <p:spPr bwMode="auto">
            <a:xfrm rot="1140000">
              <a:off x="2445" y="3405"/>
              <a:ext cx="898" cy="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CC00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</a:t>
              </a:r>
              <a:r>
                <a:rPr lang="zh-CN" altLang="en-US" sz="2400">
                  <a:solidFill>
                    <a:srgbClr val="CC0099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 </a:t>
              </a:r>
              <a:r>
                <a:rPr lang="zh-CN" altLang="en-US" sz="2400">
                  <a:solidFill>
                    <a:srgbClr val="CC00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– </a:t>
              </a:r>
              <a:r>
                <a:rPr lang="en-US" altLang="zh-CN" sz="2400" i="1">
                  <a:solidFill>
                    <a:srgbClr val="CC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400">
                  <a:solidFill>
                    <a:srgbClr val="CC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)</a:t>
              </a:r>
            </a:p>
          </p:txBody>
        </p:sp>
      </p:grpSp>
      <p:grpSp>
        <p:nvGrpSpPr>
          <p:cNvPr id="518156" name="Group 12"/>
          <p:cNvGrpSpPr>
            <a:grpSpLocks/>
          </p:cNvGrpSpPr>
          <p:nvPr/>
        </p:nvGrpSpPr>
        <p:grpSpPr bwMode="auto">
          <a:xfrm>
            <a:off x="5159375" y="3860801"/>
            <a:ext cx="2298157" cy="1694160"/>
            <a:chOff x="2143" y="2341"/>
            <a:chExt cx="1746" cy="1464"/>
          </a:xfrm>
        </p:grpSpPr>
        <p:sp>
          <p:nvSpPr>
            <p:cNvPr id="518157" name="Line 13"/>
            <p:cNvSpPr>
              <a:spLocks noChangeShapeType="1"/>
            </p:cNvSpPr>
            <p:nvPr/>
          </p:nvSpPr>
          <p:spPr bwMode="auto">
            <a:xfrm flipV="1">
              <a:off x="2393" y="2668"/>
              <a:ext cx="1263" cy="46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18158" name="Line 14"/>
            <p:cNvSpPr>
              <a:spLocks noChangeShapeType="1"/>
            </p:cNvSpPr>
            <p:nvPr/>
          </p:nvSpPr>
          <p:spPr bwMode="auto">
            <a:xfrm>
              <a:off x="2393" y="3128"/>
              <a:ext cx="1263" cy="46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18159" name="Rectangle 15"/>
            <p:cNvSpPr>
              <a:spLocks noChangeArrowheads="1"/>
            </p:cNvSpPr>
            <p:nvPr/>
          </p:nvSpPr>
          <p:spPr bwMode="auto">
            <a:xfrm>
              <a:off x="3631" y="2341"/>
              <a:ext cx="258" cy="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CC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400" baseline="-2500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8160" name="Rectangle 16"/>
            <p:cNvSpPr>
              <a:spLocks noChangeArrowheads="1"/>
            </p:cNvSpPr>
            <p:nvPr/>
          </p:nvSpPr>
          <p:spPr bwMode="auto">
            <a:xfrm>
              <a:off x="3631" y="3253"/>
              <a:ext cx="258" cy="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CC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400" baseline="-2500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8161" name="Rectangle 17"/>
            <p:cNvSpPr>
              <a:spLocks noChangeArrowheads="1"/>
            </p:cNvSpPr>
            <p:nvPr/>
          </p:nvSpPr>
          <p:spPr bwMode="auto">
            <a:xfrm>
              <a:off x="2143" y="2821"/>
              <a:ext cx="214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l-GR" altLang="zh-CN" sz="2400" b="1" i="1">
                  <a:solidFill>
                    <a:srgbClr val="CC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π</a:t>
              </a:r>
              <a:r>
                <a:rPr lang="en-US" altLang="zh-CN" sz="2400" b="1" i="1" baseline="-25000">
                  <a:solidFill>
                    <a:srgbClr val="CC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</a:p>
          </p:txBody>
        </p:sp>
        <p:sp>
          <p:nvSpPr>
            <p:cNvPr id="518162" name="Rectangle 18"/>
            <p:cNvSpPr>
              <a:spLocks noChangeArrowheads="1"/>
            </p:cNvSpPr>
            <p:nvPr/>
          </p:nvSpPr>
          <p:spPr bwMode="auto">
            <a:xfrm rot="20400000">
              <a:off x="2850" y="2553"/>
              <a:ext cx="258" cy="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srgbClr val="CC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</a:p>
          </p:txBody>
        </p:sp>
        <p:sp>
          <p:nvSpPr>
            <p:cNvPr id="518163" name="Rectangle 19"/>
            <p:cNvSpPr>
              <a:spLocks noChangeArrowheads="1"/>
            </p:cNvSpPr>
            <p:nvPr/>
          </p:nvSpPr>
          <p:spPr bwMode="auto">
            <a:xfrm rot="1140000">
              <a:off x="2445" y="3405"/>
              <a:ext cx="898" cy="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CC00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</a:t>
              </a:r>
              <a:r>
                <a:rPr lang="zh-CN" altLang="en-US" sz="2400">
                  <a:solidFill>
                    <a:srgbClr val="CC0099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 </a:t>
              </a:r>
              <a:r>
                <a:rPr lang="zh-CN" altLang="en-US" sz="2400">
                  <a:solidFill>
                    <a:srgbClr val="CC00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– </a:t>
              </a:r>
              <a:r>
                <a:rPr lang="en-US" altLang="zh-CN" sz="2400" i="1">
                  <a:solidFill>
                    <a:srgbClr val="CC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400">
                  <a:solidFill>
                    <a:srgbClr val="CC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)</a:t>
              </a:r>
            </a:p>
          </p:txBody>
        </p:sp>
      </p:grpSp>
      <p:grpSp>
        <p:nvGrpSpPr>
          <p:cNvPr id="518164" name="Group 20"/>
          <p:cNvGrpSpPr>
            <a:grpSpLocks/>
          </p:cNvGrpSpPr>
          <p:nvPr/>
        </p:nvGrpSpPr>
        <p:grpSpPr bwMode="auto">
          <a:xfrm>
            <a:off x="7967663" y="3860801"/>
            <a:ext cx="2298157" cy="1694160"/>
            <a:chOff x="2143" y="2341"/>
            <a:chExt cx="1746" cy="1464"/>
          </a:xfrm>
        </p:grpSpPr>
        <p:sp>
          <p:nvSpPr>
            <p:cNvPr id="518165" name="Line 21"/>
            <p:cNvSpPr>
              <a:spLocks noChangeShapeType="1"/>
            </p:cNvSpPr>
            <p:nvPr/>
          </p:nvSpPr>
          <p:spPr bwMode="auto">
            <a:xfrm flipV="1">
              <a:off x="2393" y="2668"/>
              <a:ext cx="1263" cy="46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18166" name="Line 22"/>
            <p:cNvSpPr>
              <a:spLocks noChangeShapeType="1"/>
            </p:cNvSpPr>
            <p:nvPr/>
          </p:nvSpPr>
          <p:spPr bwMode="auto">
            <a:xfrm>
              <a:off x="2393" y="3128"/>
              <a:ext cx="1263" cy="46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18167" name="Rectangle 23"/>
            <p:cNvSpPr>
              <a:spLocks noChangeArrowheads="1"/>
            </p:cNvSpPr>
            <p:nvPr/>
          </p:nvSpPr>
          <p:spPr bwMode="auto">
            <a:xfrm>
              <a:off x="3631" y="2341"/>
              <a:ext cx="258" cy="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CC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400" baseline="-2500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8168" name="Rectangle 24"/>
            <p:cNvSpPr>
              <a:spLocks noChangeArrowheads="1"/>
            </p:cNvSpPr>
            <p:nvPr/>
          </p:nvSpPr>
          <p:spPr bwMode="auto">
            <a:xfrm>
              <a:off x="3631" y="3253"/>
              <a:ext cx="258" cy="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CC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400" baseline="-2500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8169" name="Rectangle 25"/>
            <p:cNvSpPr>
              <a:spLocks noChangeArrowheads="1"/>
            </p:cNvSpPr>
            <p:nvPr/>
          </p:nvSpPr>
          <p:spPr bwMode="auto">
            <a:xfrm>
              <a:off x="2143" y="2821"/>
              <a:ext cx="206" cy="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038" rIns="0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l-GR" altLang="zh-CN" sz="2400" b="1" i="1">
                  <a:solidFill>
                    <a:srgbClr val="CC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π</a:t>
              </a:r>
              <a:r>
                <a:rPr lang="en-US" altLang="zh-CN" sz="2400" b="1" i="1" baseline="-25000">
                  <a:solidFill>
                    <a:srgbClr val="CC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518170" name="Rectangle 26"/>
            <p:cNvSpPr>
              <a:spLocks noChangeArrowheads="1"/>
            </p:cNvSpPr>
            <p:nvPr/>
          </p:nvSpPr>
          <p:spPr bwMode="auto">
            <a:xfrm rot="20400000">
              <a:off x="2850" y="2553"/>
              <a:ext cx="258" cy="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srgbClr val="CC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</a:p>
          </p:txBody>
        </p:sp>
        <p:sp>
          <p:nvSpPr>
            <p:cNvPr id="518171" name="Rectangle 27"/>
            <p:cNvSpPr>
              <a:spLocks noChangeArrowheads="1"/>
            </p:cNvSpPr>
            <p:nvPr/>
          </p:nvSpPr>
          <p:spPr bwMode="auto">
            <a:xfrm rot="1140000">
              <a:off x="2445" y="3405"/>
              <a:ext cx="898" cy="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CC00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</a:t>
              </a:r>
              <a:r>
                <a:rPr lang="zh-CN" altLang="en-US" sz="2400">
                  <a:solidFill>
                    <a:srgbClr val="CC0099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 </a:t>
              </a:r>
              <a:r>
                <a:rPr lang="zh-CN" altLang="en-US" sz="2400">
                  <a:solidFill>
                    <a:srgbClr val="CC00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– </a:t>
              </a:r>
              <a:r>
                <a:rPr lang="en-US" altLang="zh-CN" sz="2400" i="1">
                  <a:solidFill>
                    <a:srgbClr val="CC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400">
                  <a:solidFill>
                    <a:srgbClr val="CC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)</a:t>
              </a:r>
            </a:p>
          </p:txBody>
        </p:sp>
      </p:grp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328083" y="476250"/>
            <a:ext cx="1128334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4000" dirty="0" smtClean="0">
                <a:ea typeface="黑体" panose="02010609060101010101" pitchFamily="49" charset="-122"/>
              </a:rPr>
              <a:t>No-Arbitrage Pricing principle under Uncertainty</a:t>
            </a:r>
            <a:endParaRPr lang="zh-CN" altLang="en-US" sz="4000" dirty="0">
              <a:latin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8595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8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8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8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8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22CC">
                <a:gamma/>
                <a:shade val="46275"/>
                <a:invGamma/>
              </a:srgbClr>
            </a:gs>
            <a:gs pos="100000">
              <a:srgbClr val="0022C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1" y="1524000"/>
            <a:ext cx="8512175" cy="2336800"/>
          </a:xfrm>
        </p:spPr>
        <p:txBody>
          <a:bodyPr/>
          <a:lstStyle/>
          <a:p>
            <a:r>
              <a:rPr lang="zh-CN" altLang="en-US" sz="2400">
                <a:solidFill>
                  <a:schemeClr val="bg2"/>
                </a:solidFill>
              </a:rPr>
              <a:t>构造复制组合：</a:t>
            </a:r>
          </a:p>
          <a:p>
            <a:pPr lvl="1"/>
            <a:r>
              <a:rPr lang="zh-CN" altLang="en-US" sz="20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购买</a:t>
            </a:r>
            <a:r>
              <a:rPr lang="en-US" altLang="zh-CN" sz="2000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uS</a:t>
            </a:r>
            <a:r>
              <a:rPr lang="zh-CN" altLang="en-US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份</a:t>
            </a:r>
            <a:r>
              <a:rPr lang="zh-CN" altLang="en-US" sz="20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基本证券</a:t>
            </a:r>
            <a:r>
              <a:rPr lang="en-US" altLang="zh-CN" sz="20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20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和</a:t>
            </a:r>
            <a:r>
              <a:rPr lang="en-US" altLang="zh-CN" sz="2000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dS</a:t>
            </a:r>
            <a:r>
              <a:rPr lang="zh-CN" altLang="en-US" sz="20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份基本证券</a:t>
            </a:r>
            <a:r>
              <a:rPr lang="en-US" altLang="zh-CN" sz="20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sz="20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</a:p>
          <a:p>
            <a:pPr lvl="1"/>
            <a:r>
              <a:rPr lang="zh-CN" altLang="en-US" sz="20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当前组合的价值</a:t>
            </a:r>
          </a:p>
          <a:p>
            <a:pPr lvl="1"/>
            <a:endParaRPr lang="en-US" altLang="zh-CN" sz="200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/>
            <a:endParaRPr lang="zh-CN" altLang="en-US" sz="200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/>
            <a:r>
              <a:rPr lang="en-US" altLang="zh-CN" sz="20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20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年后</a:t>
            </a:r>
          </a:p>
        </p:txBody>
      </p:sp>
      <p:graphicFrame>
        <p:nvGraphicFramePr>
          <p:cNvPr id="52019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002214" y="2870200"/>
          <a:ext cx="2249487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1" name="公式" r:id="rId4" imgW="1015920" imgH="228600" progId="Equation.3">
                  <p:embed/>
                </p:oleObj>
              </mc:Choice>
              <mc:Fallback>
                <p:oleObj name="公式" r:id="rId4" imgW="1015920" imgH="228600" progId="Equation.3">
                  <p:embed/>
                  <p:pic>
                    <p:nvPicPr>
                      <p:cNvPr id="5201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2214" y="2870200"/>
                        <a:ext cx="2249487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0197" name="Group 5"/>
          <p:cNvGrpSpPr>
            <a:grpSpLocks/>
          </p:cNvGrpSpPr>
          <p:nvPr/>
        </p:nvGrpSpPr>
        <p:grpSpPr bwMode="auto">
          <a:xfrm>
            <a:off x="2782889" y="3716338"/>
            <a:ext cx="2597149" cy="1517649"/>
            <a:chOff x="1610" y="2478"/>
            <a:chExt cx="1636" cy="956"/>
          </a:xfrm>
        </p:grpSpPr>
        <p:sp>
          <p:nvSpPr>
            <p:cNvPr id="520198" name="Line 6"/>
            <p:cNvSpPr>
              <a:spLocks noChangeShapeType="1"/>
            </p:cNvSpPr>
            <p:nvPr/>
          </p:nvSpPr>
          <p:spPr bwMode="auto">
            <a:xfrm flipV="1">
              <a:off x="1908" y="2716"/>
              <a:ext cx="1047" cy="33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20199" name="Line 7"/>
            <p:cNvSpPr>
              <a:spLocks noChangeShapeType="1"/>
            </p:cNvSpPr>
            <p:nvPr/>
          </p:nvSpPr>
          <p:spPr bwMode="auto">
            <a:xfrm>
              <a:off x="1908" y="3052"/>
              <a:ext cx="1047" cy="335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20200" name="Rectangle 8"/>
            <p:cNvSpPr>
              <a:spLocks noChangeArrowheads="1"/>
            </p:cNvSpPr>
            <p:nvPr/>
          </p:nvSpPr>
          <p:spPr bwMode="auto">
            <a:xfrm>
              <a:off x="2935" y="2478"/>
              <a:ext cx="31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Su</a:t>
              </a:r>
              <a:endParaRPr lang="en-US" altLang="zh-CN" sz="2400" i="1" baseline="-25000">
                <a:solidFill>
                  <a:srgbClr val="FF99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0201" name="Rectangle 9"/>
            <p:cNvSpPr>
              <a:spLocks noChangeArrowheads="1"/>
            </p:cNvSpPr>
            <p:nvPr/>
          </p:nvSpPr>
          <p:spPr bwMode="auto">
            <a:xfrm>
              <a:off x="2935" y="3143"/>
              <a:ext cx="31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Sd</a:t>
              </a:r>
              <a:endParaRPr lang="en-US" altLang="zh-CN" sz="2400" i="1" baseline="-25000">
                <a:solidFill>
                  <a:srgbClr val="FF99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0202" name="Rectangle 10"/>
            <p:cNvSpPr>
              <a:spLocks noChangeArrowheads="1"/>
            </p:cNvSpPr>
            <p:nvPr/>
          </p:nvSpPr>
          <p:spPr bwMode="auto">
            <a:xfrm>
              <a:off x="1610" y="2870"/>
              <a:ext cx="30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i="1" baseline="-2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</a:p>
          </p:txBody>
        </p:sp>
      </p:grpSp>
      <p:grpSp>
        <p:nvGrpSpPr>
          <p:cNvPr id="520203" name="Group 11"/>
          <p:cNvGrpSpPr>
            <a:grpSpLocks/>
          </p:cNvGrpSpPr>
          <p:nvPr/>
        </p:nvGrpSpPr>
        <p:grpSpPr bwMode="auto">
          <a:xfrm>
            <a:off x="6383339" y="3683001"/>
            <a:ext cx="2451873" cy="1694160"/>
            <a:chOff x="2143" y="2341"/>
            <a:chExt cx="1863" cy="1464"/>
          </a:xfrm>
        </p:grpSpPr>
        <p:sp>
          <p:nvSpPr>
            <p:cNvPr id="520204" name="Line 12"/>
            <p:cNvSpPr>
              <a:spLocks noChangeShapeType="1"/>
            </p:cNvSpPr>
            <p:nvPr/>
          </p:nvSpPr>
          <p:spPr bwMode="auto">
            <a:xfrm flipV="1">
              <a:off x="2393" y="2668"/>
              <a:ext cx="1263" cy="46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20205" name="Line 13"/>
            <p:cNvSpPr>
              <a:spLocks noChangeShapeType="1"/>
            </p:cNvSpPr>
            <p:nvPr/>
          </p:nvSpPr>
          <p:spPr bwMode="auto">
            <a:xfrm>
              <a:off x="2393" y="3128"/>
              <a:ext cx="1263" cy="46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20206" name="Rectangle 14"/>
            <p:cNvSpPr>
              <a:spLocks noChangeArrowheads="1"/>
            </p:cNvSpPr>
            <p:nvPr/>
          </p:nvSpPr>
          <p:spPr bwMode="auto">
            <a:xfrm>
              <a:off x="3631" y="2341"/>
              <a:ext cx="375" cy="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Su</a:t>
              </a:r>
              <a:endParaRPr lang="en-US" altLang="zh-CN" sz="2400" i="1" baseline="-25000">
                <a:solidFill>
                  <a:srgbClr val="FF99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0207" name="Rectangle 15"/>
            <p:cNvSpPr>
              <a:spLocks noChangeArrowheads="1"/>
            </p:cNvSpPr>
            <p:nvPr/>
          </p:nvSpPr>
          <p:spPr bwMode="auto">
            <a:xfrm>
              <a:off x="3631" y="3253"/>
              <a:ext cx="375" cy="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Sd</a:t>
              </a:r>
              <a:endParaRPr lang="en-US" altLang="zh-CN" sz="2400" i="1" baseline="-25000">
                <a:solidFill>
                  <a:srgbClr val="FF99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0208" name="Rectangle 16"/>
            <p:cNvSpPr>
              <a:spLocks noChangeArrowheads="1"/>
            </p:cNvSpPr>
            <p:nvPr/>
          </p:nvSpPr>
          <p:spPr bwMode="auto">
            <a:xfrm>
              <a:off x="2143" y="2821"/>
              <a:ext cx="258" cy="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520209" name="Rectangle 17"/>
            <p:cNvSpPr>
              <a:spLocks noChangeArrowheads="1"/>
            </p:cNvSpPr>
            <p:nvPr/>
          </p:nvSpPr>
          <p:spPr bwMode="auto">
            <a:xfrm rot="20400000">
              <a:off x="2852" y="2575"/>
              <a:ext cx="141" cy="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lang="en-US" altLang="zh-CN" sz="2400" i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0210" name="Rectangle 18"/>
            <p:cNvSpPr>
              <a:spLocks noChangeArrowheads="1"/>
            </p:cNvSpPr>
            <p:nvPr/>
          </p:nvSpPr>
          <p:spPr bwMode="auto">
            <a:xfrm rot="1140000">
              <a:off x="2445" y="3405"/>
              <a:ext cx="898" cy="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520211" name="Object 19"/>
          <p:cNvGraphicFramePr>
            <a:graphicFrameLocks noChangeAspect="1"/>
          </p:cNvGraphicFramePr>
          <p:nvPr/>
        </p:nvGraphicFramePr>
        <p:xfrm>
          <a:off x="4727575" y="5734051"/>
          <a:ext cx="29654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2" name="公式" r:id="rId6" imgW="1231560" imgH="228600" progId="Equation.3">
                  <p:embed/>
                </p:oleObj>
              </mc:Choice>
              <mc:Fallback>
                <p:oleObj name="公式" r:id="rId6" imgW="1231560" imgH="228600" progId="Equation.3">
                  <p:embed/>
                  <p:pic>
                    <p:nvPicPr>
                      <p:cNvPr id="52021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75" y="5734051"/>
                        <a:ext cx="296545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021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695414"/>
              </p:ext>
            </p:extLst>
          </p:nvPr>
        </p:nvGraphicFramePr>
        <p:xfrm>
          <a:off x="7824788" y="2636838"/>
          <a:ext cx="1712912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3" name="Equation" r:id="rId8" imgW="711000" imgH="228600" progId="Equation.DSMT4">
                  <p:embed/>
                </p:oleObj>
              </mc:Choice>
              <mc:Fallback>
                <p:oleObj name="Equation" r:id="rId8" imgW="711000" imgH="228600" progId="Equation.DSMT4">
                  <p:embed/>
                  <p:pic>
                    <p:nvPicPr>
                      <p:cNvPr id="52021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4788" y="2636838"/>
                        <a:ext cx="1712912" cy="550862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tx2">
                              <a:gamma/>
                              <a:shade val="46275"/>
                              <a:invGamma/>
                            </a:schemeClr>
                          </a:gs>
                          <a:gs pos="100000">
                            <a:schemeClr val="tx2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>
                        <a:outerShdw dist="107763" dir="18900000" algn="ctr" rotWithShape="0">
                          <a:srgbClr val="808080">
                            <a:alpha val="50000"/>
                          </a:srgbClr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328083" y="476250"/>
            <a:ext cx="1128334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4000" dirty="0" smtClean="0">
                <a:solidFill>
                  <a:srgbClr val="00FF00"/>
                </a:solidFill>
                <a:ea typeface="黑体" panose="02010609060101010101" pitchFamily="49" charset="-122"/>
              </a:rPr>
              <a:t>No-Arbitrage Pricing principle under Uncertainty</a:t>
            </a:r>
            <a:endParaRPr lang="zh-CN" altLang="en-US" sz="4000" dirty="0">
              <a:solidFill>
                <a:srgbClr val="00FF00"/>
              </a:solidFill>
              <a:latin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92995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0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0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0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0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22CC">
                <a:gamma/>
                <a:shade val="46275"/>
                <a:invGamma/>
              </a:srgbClr>
            </a:gs>
            <a:gs pos="100000">
              <a:srgbClr val="0022C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6286" y="1628776"/>
            <a:ext cx="8675914" cy="561975"/>
          </a:xfrm>
        </p:spPr>
        <p:txBody>
          <a:bodyPr/>
          <a:lstStyle/>
          <a:p>
            <a:r>
              <a:rPr lang="zh-CN" altLang="en-US" dirty="0">
                <a:solidFill>
                  <a:schemeClr val="bg2"/>
                </a:solidFill>
              </a:rPr>
              <a:t>风险证券的价格</a:t>
            </a:r>
          </a:p>
        </p:txBody>
      </p:sp>
      <p:graphicFrame>
        <p:nvGraphicFramePr>
          <p:cNvPr id="522244" name="Object 4"/>
          <p:cNvGraphicFramePr>
            <a:graphicFrameLocks noChangeAspect="1"/>
          </p:cNvGraphicFramePr>
          <p:nvPr/>
        </p:nvGraphicFramePr>
        <p:xfrm>
          <a:off x="3287713" y="2276476"/>
          <a:ext cx="41529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5" name="公式" r:id="rId4" imgW="1879560" imgH="203040" progId="Equation.3">
                  <p:embed/>
                </p:oleObj>
              </mc:Choice>
              <mc:Fallback>
                <p:oleObj name="公式" r:id="rId4" imgW="1879560" imgH="203040" progId="Equation.3">
                  <p:embed/>
                  <p:pic>
                    <p:nvPicPr>
                      <p:cNvPr id="5222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2276476"/>
                        <a:ext cx="41529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45" name="Object 5"/>
          <p:cNvGraphicFramePr>
            <a:graphicFrameLocks noChangeAspect="1"/>
          </p:cNvGraphicFramePr>
          <p:nvPr/>
        </p:nvGraphicFramePr>
        <p:xfrm>
          <a:off x="6024563" y="2778126"/>
          <a:ext cx="238601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6" name="公式" r:id="rId6" imgW="1079280" imgH="228600" progId="Equation.3">
                  <p:embed/>
                </p:oleObj>
              </mc:Choice>
              <mc:Fallback>
                <p:oleObj name="公式" r:id="rId6" imgW="1079280" imgH="228600" progId="Equation.3">
                  <p:embed/>
                  <p:pic>
                    <p:nvPicPr>
                      <p:cNvPr id="5222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563" y="2778126"/>
                        <a:ext cx="2386012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46" name="Object 6"/>
          <p:cNvGraphicFramePr>
            <a:graphicFrameLocks noChangeAspect="1"/>
          </p:cNvGraphicFramePr>
          <p:nvPr/>
        </p:nvGraphicFramePr>
        <p:xfrm>
          <a:off x="4727576" y="3630613"/>
          <a:ext cx="2441575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7" name="公式" r:id="rId8" imgW="1104840" imgH="850680" progId="Equation.3">
                  <p:embed/>
                </p:oleObj>
              </mc:Choice>
              <mc:Fallback>
                <p:oleObj name="公式" r:id="rId8" imgW="1104840" imgH="850680" progId="Equation.3">
                  <p:embed/>
                  <p:pic>
                    <p:nvPicPr>
                      <p:cNvPr id="5222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76" y="3630613"/>
                        <a:ext cx="2441575" cy="188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28083" y="476250"/>
            <a:ext cx="1128334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4000" dirty="0" smtClean="0">
                <a:solidFill>
                  <a:srgbClr val="00FF00"/>
                </a:solidFill>
                <a:ea typeface="黑体" panose="02010609060101010101" pitchFamily="49" charset="-122"/>
              </a:rPr>
              <a:t>No-Arbitrage Pricing principle under Uncertainty</a:t>
            </a:r>
            <a:endParaRPr lang="zh-CN" altLang="en-US" sz="4000" dirty="0">
              <a:solidFill>
                <a:srgbClr val="00FF00"/>
              </a:solidFill>
              <a:latin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86916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2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70063" y="930275"/>
            <a:ext cx="7772400" cy="769938"/>
          </a:xfrm>
        </p:spPr>
        <p:txBody>
          <a:bodyPr/>
          <a:lstStyle/>
          <a:p>
            <a:r>
              <a:rPr lang="en-US" altLang="zh-CN" dirty="0"/>
              <a:t>Supply and demand in </a:t>
            </a:r>
            <a:r>
              <a:rPr lang="en-US" altLang="zh-CN" dirty="0" smtClean="0"/>
              <a:t>common goods</a:t>
            </a:r>
            <a:endParaRPr lang="en-US" altLang="zh-CN" dirty="0"/>
          </a:p>
        </p:txBody>
      </p:sp>
      <p:grpSp>
        <p:nvGrpSpPr>
          <p:cNvPr id="313347" name="Group 3"/>
          <p:cNvGrpSpPr>
            <a:grpSpLocks/>
          </p:cNvGrpSpPr>
          <p:nvPr/>
        </p:nvGrpSpPr>
        <p:grpSpPr bwMode="auto">
          <a:xfrm>
            <a:off x="3000376" y="3573464"/>
            <a:ext cx="2735263" cy="427037"/>
            <a:chOff x="930" y="2251"/>
            <a:chExt cx="1723" cy="269"/>
          </a:xfrm>
        </p:grpSpPr>
        <p:sp>
          <p:nvSpPr>
            <p:cNvPr id="313348" name="Line 4"/>
            <p:cNvSpPr>
              <a:spLocks noChangeShapeType="1"/>
            </p:cNvSpPr>
            <p:nvPr/>
          </p:nvSpPr>
          <p:spPr bwMode="auto">
            <a:xfrm flipH="1">
              <a:off x="1247" y="2365"/>
              <a:ext cx="1406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3349" name="Text Box 5"/>
            <p:cNvSpPr txBox="1">
              <a:spLocks noChangeArrowheads="1"/>
            </p:cNvSpPr>
            <p:nvPr/>
          </p:nvSpPr>
          <p:spPr bwMode="auto">
            <a:xfrm>
              <a:off x="930" y="2251"/>
              <a:ext cx="20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b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i="1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800" b="1" i="1" baseline="-25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</p:grpSp>
      <p:grpSp>
        <p:nvGrpSpPr>
          <p:cNvPr id="313350" name="Group 6"/>
          <p:cNvGrpSpPr>
            <a:grpSpLocks/>
          </p:cNvGrpSpPr>
          <p:nvPr/>
        </p:nvGrpSpPr>
        <p:grpSpPr bwMode="auto">
          <a:xfrm>
            <a:off x="5519739" y="3741739"/>
            <a:ext cx="363537" cy="2346325"/>
            <a:chOff x="2517" y="2357"/>
            <a:chExt cx="229" cy="1478"/>
          </a:xfrm>
        </p:grpSpPr>
        <p:sp>
          <p:nvSpPr>
            <p:cNvPr id="313351" name="Line 7"/>
            <p:cNvSpPr>
              <a:spLocks noChangeShapeType="1"/>
            </p:cNvSpPr>
            <p:nvPr/>
          </p:nvSpPr>
          <p:spPr bwMode="auto">
            <a:xfrm>
              <a:off x="2653" y="2357"/>
              <a:ext cx="0" cy="120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3352" name="Text Box 8"/>
            <p:cNvSpPr txBox="1">
              <a:spLocks noChangeArrowheads="1"/>
            </p:cNvSpPr>
            <p:nvPr/>
          </p:nvSpPr>
          <p:spPr bwMode="auto">
            <a:xfrm>
              <a:off x="2517" y="3566"/>
              <a:ext cx="229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b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i="1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sz="2800" b="1" i="1" baseline="-25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</p:grpSp>
      <p:grpSp>
        <p:nvGrpSpPr>
          <p:cNvPr id="313353" name="Group 9"/>
          <p:cNvGrpSpPr>
            <a:grpSpLocks/>
          </p:cNvGrpSpPr>
          <p:nvPr/>
        </p:nvGrpSpPr>
        <p:grpSpPr bwMode="auto">
          <a:xfrm>
            <a:off x="3141663" y="2065338"/>
            <a:ext cx="361950" cy="4387850"/>
            <a:chOff x="1019" y="1301"/>
            <a:chExt cx="228" cy="2764"/>
          </a:xfrm>
        </p:grpSpPr>
        <p:sp>
          <p:nvSpPr>
            <p:cNvPr id="313354" name="Line 10"/>
            <p:cNvSpPr>
              <a:spLocks noChangeShapeType="1"/>
            </p:cNvSpPr>
            <p:nvPr/>
          </p:nvSpPr>
          <p:spPr bwMode="auto">
            <a:xfrm flipV="1">
              <a:off x="1247" y="1344"/>
              <a:ext cx="0" cy="2721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3355" name="Text Box 11"/>
            <p:cNvSpPr txBox="1">
              <a:spLocks noChangeArrowheads="1"/>
            </p:cNvSpPr>
            <p:nvPr/>
          </p:nvSpPr>
          <p:spPr bwMode="auto">
            <a:xfrm>
              <a:off x="1019" y="1301"/>
              <a:ext cx="137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b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i="1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lang="en-US" altLang="zh-CN" sz="2800" b="1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13356" name="Group 12"/>
          <p:cNvGrpSpPr>
            <a:grpSpLocks/>
          </p:cNvGrpSpPr>
          <p:nvPr/>
        </p:nvGrpSpPr>
        <p:grpSpPr bwMode="auto">
          <a:xfrm>
            <a:off x="3216275" y="5661026"/>
            <a:ext cx="5327650" cy="500063"/>
            <a:chOff x="1066" y="3566"/>
            <a:chExt cx="3356" cy="315"/>
          </a:xfrm>
        </p:grpSpPr>
        <p:sp>
          <p:nvSpPr>
            <p:cNvPr id="313357" name="Line 13"/>
            <p:cNvSpPr>
              <a:spLocks noChangeShapeType="1"/>
            </p:cNvSpPr>
            <p:nvPr/>
          </p:nvSpPr>
          <p:spPr bwMode="auto">
            <a:xfrm>
              <a:off x="1066" y="3566"/>
              <a:ext cx="3356" cy="0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3358" name="Text Box 14"/>
            <p:cNvSpPr txBox="1">
              <a:spLocks noChangeArrowheads="1"/>
            </p:cNvSpPr>
            <p:nvPr/>
          </p:nvSpPr>
          <p:spPr bwMode="auto">
            <a:xfrm>
              <a:off x="4241" y="3612"/>
              <a:ext cx="16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b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i="1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endParaRPr lang="en-US" altLang="zh-CN" sz="2800" b="1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13359" name="Group 15"/>
          <p:cNvGrpSpPr>
            <a:grpSpLocks/>
          </p:cNvGrpSpPr>
          <p:nvPr/>
        </p:nvGrpSpPr>
        <p:grpSpPr bwMode="auto">
          <a:xfrm>
            <a:off x="4008439" y="2781300"/>
            <a:ext cx="3963987" cy="2154238"/>
            <a:chOff x="1565" y="1752"/>
            <a:chExt cx="2497" cy="1357"/>
          </a:xfrm>
        </p:grpSpPr>
        <p:sp>
          <p:nvSpPr>
            <p:cNvPr id="313360" name="Line 16"/>
            <p:cNvSpPr>
              <a:spLocks noChangeShapeType="1"/>
            </p:cNvSpPr>
            <p:nvPr/>
          </p:nvSpPr>
          <p:spPr bwMode="auto">
            <a:xfrm>
              <a:off x="1565" y="1752"/>
              <a:ext cx="2268" cy="1270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3361" name="Text Box 17"/>
            <p:cNvSpPr txBox="1">
              <a:spLocks noChangeArrowheads="1"/>
            </p:cNvSpPr>
            <p:nvPr/>
          </p:nvSpPr>
          <p:spPr bwMode="auto">
            <a:xfrm>
              <a:off x="3900" y="2840"/>
              <a:ext cx="16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b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i="1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</p:grpSp>
      <p:grpSp>
        <p:nvGrpSpPr>
          <p:cNvPr id="313362" name="Group 18"/>
          <p:cNvGrpSpPr>
            <a:grpSpLocks/>
          </p:cNvGrpSpPr>
          <p:nvPr/>
        </p:nvGrpSpPr>
        <p:grpSpPr bwMode="auto">
          <a:xfrm>
            <a:off x="4079875" y="2276476"/>
            <a:ext cx="3600450" cy="2447925"/>
            <a:chOff x="1610" y="1434"/>
            <a:chExt cx="2268" cy="1542"/>
          </a:xfrm>
        </p:grpSpPr>
        <p:sp>
          <p:nvSpPr>
            <p:cNvPr id="313363" name="Line 19"/>
            <p:cNvSpPr>
              <a:spLocks noChangeShapeType="1"/>
            </p:cNvSpPr>
            <p:nvPr/>
          </p:nvSpPr>
          <p:spPr bwMode="auto">
            <a:xfrm flipH="1">
              <a:off x="1610" y="1661"/>
              <a:ext cx="2268" cy="1315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3364" name="Text Box 20"/>
            <p:cNvSpPr txBox="1">
              <a:spLocks noChangeArrowheads="1"/>
            </p:cNvSpPr>
            <p:nvPr/>
          </p:nvSpPr>
          <p:spPr bwMode="auto">
            <a:xfrm>
              <a:off x="3742" y="1434"/>
              <a:ext cx="12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b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i="1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</a:p>
          </p:txBody>
        </p:sp>
      </p:grpSp>
      <p:grpSp>
        <p:nvGrpSpPr>
          <p:cNvPr id="313365" name="Group 21"/>
          <p:cNvGrpSpPr>
            <a:grpSpLocks/>
          </p:cNvGrpSpPr>
          <p:nvPr/>
        </p:nvGrpSpPr>
        <p:grpSpPr bwMode="auto">
          <a:xfrm>
            <a:off x="4224339" y="2349500"/>
            <a:ext cx="3963987" cy="2154238"/>
            <a:chOff x="1565" y="1752"/>
            <a:chExt cx="2497" cy="1357"/>
          </a:xfrm>
        </p:grpSpPr>
        <p:sp>
          <p:nvSpPr>
            <p:cNvPr id="313366" name="Line 22"/>
            <p:cNvSpPr>
              <a:spLocks noChangeShapeType="1"/>
            </p:cNvSpPr>
            <p:nvPr/>
          </p:nvSpPr>
          <p:spPr bwMode="auto">
            <a:xfrm>
              <a:off x="1565" y="1752"/>
              <a:ext cx="2268" cy="1270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3367" name="Text Box 23"/>
            <p:cNvSpPr txBox="1">
              <a:spLocks noChangeArrowheads="1"/>
            </p:cNvSpPr>
            <p:nvPr/>
          </p:nvSpPr>
          <p:spPr bwMode="auto">
            <a:xfrm>
              <a:off x="3824" y="2840"/>
              <a:ext cx="23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b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i="1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800" b="1" i="1" baseline="30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*</a:t>
              </a:r>
            </a:p>
          </p:txBody>
        </p:sp>
      </p:grpSp>
      <p:grpSp>
        <p:nvGrpSpPr>
          <p:cNvPr id="313368" name="Group 24"/>
          <p:cNvGrpSpPr>
            <a:grpSpLocks/>
          </p:cNvGrpSpPr>
          <p:nvPr/>
        </p:nvGrpSpPr>
        <p:grpSpPr bwMode="auto">
          <a:xfrm>
            <a:off x="3051176" y="3284539"/>
            <a:ext cx="3116263" cy="427037"/>
            <a:chOff x="958" y="2251"/>
            <a:chExt cx="1695" cy="269"/>
          </a:xfrm>
        </p:grpSpPr>
        <p:sp>
          <p:nvSpPr>
            <p:cNvPr id="313369" name="Line 25"/>
            <p:cNvSpPr>
              <a:spLocks noChangeShapeType="1"/>
            </p:cNvSpPr>
            <p:nvPr/>
          </p:nvSpPr>
          <p:spPr bwMode="auto">
            <a:xfrm flipH="1">
              <a:off x="1247" y="2365"/>
              <a:ext cx="140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3370" name="Text Box 26"/>
            <p:cNvSpPr txBox="1">
              <a:spLocks noChangeArrowheads="1"/>
            </p:cNvSpPr>
            <p:nvPr/>
          </p:nvSpPr>
          <p:spPr bwMode="auto">
            <a:xfrm>
              <a:off x="958" y="2251"/>
              <a:ext cx="17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b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i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800" b="1" i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</p:grpSp>
      <p:grpSp>
        <p:nvGrpSpPr>
          <p:cNvPr id="313371" name="Group 27"/>
          <p:cNvGrpSpPr>
            <a:grpSpLocks/>
          </p:cNvGrpSpPr>
          <p:nvPr/>
        </p:nvGrpSpPr>
        <p:grpSpPr bwMode="auto">
          <a:xfrm>
            <a:off x="6022970" y="3500439"/>
            <a:ext cx="365124" cy="2592387"/>
            <a:chOff x="2516" y="2357"/>
            <a:chExt cx="230" cy="1478"/>
          </a:xfrm>
        </p:grpSpPr>
        <p:sp>
          <p:nvSpPr>
            <p:cNvPr id="313372" name="Line 28"/>
            <p:cNvSpPr>
              <a:spLocks noChangeShapeType="1"/>
            </p:cNvSpPr>
            <p:nvPr/>
          </p:nvSpPr>
          <p:spPr bwMode="auto">
            <a:xfrm>
              <a:off x="2653" y="2357"/>
              <a:ext cx="0" cy="120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3373" name="Text Box 29"/>
            <p:cNvSpPr txBox="1">
              <a:spLocks noChangeArrowheads="1"/>
            </p:cNvSpPr>
            <p:nvPr/>
          </p:nvSpPr>
          <p:spPr bwMode="auto">
            <a:xfrm>
              <a:off x="2516" y="3589"/>
              <a:ext cx="230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b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i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sz="2800" b="1" i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679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1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1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22CC">
                <a:gamma/>
                <a:shade val="46275"/>
                <a:invGamma/>
              </a:srgbClr>
            </a:gs>
            <a:gs pos="100000">
              <a:srgbClr val="0022C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12801" y="1524001"/>
            <a:ext cx="9604376" cy="22653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2"/>
                </a:solidFill>
              </a:rPr>
              <a:t>例</a:t>
            </a:r>
            <a:r>
              <a:rPr lang="en-US" altLang="zh-CN" sz="2400" dirty="0">
                <a:solidFill>
                  <a:schemeClr val="bg2"/>
                </a:solidFill>
              </a:rPr>
              <a:t>7</a:t>
            </a:r>
            <a:r>
              <a:rPr lang="zh-CN" altLang="en-US" sz="2400" dirty="0">
                <a:solidFill>
                  <a:schemeClr val="bg2"/>
                </a:solidFill>
              </a:rPr>
              <a:t>：</a:t>
            </a:r>
          </a:p>
          <a:p>
            <a:pPr marL="522288" lvl="1" indent="460375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某资产</a:t>
            </a:r>
            <a:r>
              <a:rPr lang="en-US" altLang="zh-CN" sz="2000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zh-CN" alt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，当前价格为</a:t>
            </a:r>
            <a:r>
              <a:rPr lang="en-US" altLang="zh-CN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100</a:t>
            </a:r>
            <a:r>
              <a:rPr lang="zh-CN" alt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，未来两种损益分别为：</a:t>
            </a:r>
            <a:r>
              <a:rPr lang="en-US" altLang="zh-CN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107</a:t>
            </a:r>
            <a:r>
              <a:rPr lang="zh-CN" alt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US" altLang="zh-CN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98</a:t>
            </a:r>
            <a:r>
              <a:rPr lang="zh-CN" alt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。投资周期为</a:t>
            </a:r>
            <a:r>
              <a:rPr lang="en-US" altLang="zh-CN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年，</a:t>
            </a:r>
            <a:r>
              <a:rPr lang="en-US" altLang="zh-CN" sz="2000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 </a:t>
            </a:r>
            <a:r>
              <a:rPr lang="en-US" altLang="zh-CN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=1.07</a:t>
            </a:r>
            <a:r>
              <a:rPr lang="zh-CN" alt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US" altLang="zh-CN" sz="2000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 </a:t>
            </a:r>
            <a:r>
              <a:rPr lang="en-US" altLang="zh-CN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=0.98</a:t>
            </a:r>
            <a:r>
              <a:rPr lang="zh-CN" alt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，当前年利率为</a:t>
            </a:r>
            <a:r>
              <a:rPr lang="en-US" altLang="zh-CN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％。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FFFF00"/>
                </a:solidFill>
              </a:rPr>
              <a:t>问题：存在套利组合吗？如何套利？</a:t>
            </a:r>
          </a:p>
        </p:txBody>
      </p:sp>
      <p:graphicFrame>
        <p:nvGraphicFramePr>
          <p:cNvPr id="52429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862638" y="4156076"/>
          <a:ext cx="3275012" cy="156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0" name="公式" r:id="rId4" imgW="1854000" imgH="774360" progId="Equation.3">
                  <p:embed/>
                </p:oleObj>
              </mc:Choice>
              <mc:Fallback>
                <p:oleObj name="公式" r:id="rId4" imgW="1854000" imgH="774360" progId="Equation.3">
                  <p:embed/>
                  <p:pic>
                    <p:nvPicPr>
                      <p:cNvPr id="5242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2638" y="4156076"/>
                        <a:ext cx="3275012" cy="156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4293" name="Group 5"/>
          <p:cNvGrpSpPr>
            <a:grpSpLocks/>
          </p:cNvGrpSpPr>
          <p:nvPr/>
        </p:nvGrpSpPr>
        <p:grpSpPr bwMode="auto">
          <a:xfrm>
            <a:off x="2279650" y="3789363"/>
            <a:ext cx="2967038" cy="1517649"/>
            <a:chOff x="1791" y="2478"/>
            <a:chExt cx="1869" cy="956"/>
          </a:xfrm>
        </p:grpSpPr>
        <p:sp>
          <p:nvSpPr>
            <p:cNvPr id="524294" name="Line 6"/>
            <p:cNvSpPr>
              <a:spLocks noChangeShapeType="1"/>
            </p:cNvSpPr>
            <p:nvPr/>
          </p:nvSpPr>
          <p:spPr bwMode="auto">
            <a:xfrm flipV="1">
              <a:off x="2225" y="2716"/>
              <a:ext cx="1047" cy="33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24295" name="Line 7"/>
            <p:cNvSpPr>
              <a:spLocks noChangeShapeType="1"/>
            </p:cNvSpPr>
            <p:nvPr/>
          </p:nvSpPr>
          <p:spPr bwMode="auto">
            <a:xfrm>
              <a:off x="2225" y="3052"/>
              <a:ext cx="1047" cy="335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24296" name="Rectangle 8"/>
            <p:cNvSpPr>
              <a:spLocks noChangeArrowheads="1"/>
            </p:cNvSpPr>
            <p:nvPr/>
          </p:nvSpPr>
          <p:spPr bwMode="auto">
            <a:xfrm>
              <a:off x="3252" y="2478"/>
              <a:ext cx="40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107</a:t>
              </a:r>
              <a:endParaRPr lang="en-US" altLang="zh-CN" sz="2400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4297" name="Rectangle 9"/>
            <p:cNvSpPr>
              <a:spLocks noChangeArrowheads="1"/>
            </p:cNvSpPr>
            <p:nvPr/>
          </p:nvSpPr>
          <p:spPr bwMode="auto">
            <a:xfrm>
              <a:off x="3252" y="3143"/>
              <a:ext cx="31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98</a:t>
              </a:r>
              <a:endParaRPr lang="en-US" altLang="zh-CN" sz="2400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4298" name="Rectangle 10"/>
            <p:cNvSpPr>
              <a:spLocks noChangeArrowheads="1"/>
            </p:cNvSpPr>
            <p:nvPr/>
          </p:nvSpPr>
          <p:spPr bwMode="auto">
            <a:xfrm>
              <a:off x="1791" y="2870"/>
              <a:ext cx="40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</a:t>
              </a:r>
            </a:p>
          </p:txBody>
        </p:sp>
      </p:grpSp>
      <p:graphicFrame>
        <p:nvGraphicFramePr>
          <p:cNvPr id="524299" name="Object 1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872039" y="5834064"/>
          <a:ext cx="3455987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1" name="公式" r:id="rId6" imgW="1282680" imgH="203040" progId="Equation.3">
                  <p:embed/>
                </p:oleObj>
              </mc:Choice>
              <mc:Fallback>
                <p:oleObj name="公式" r:id="rId6" imgW="1282680" imgH="203040" progId="Equation.3">
                  <p:embed/>
                  <p:pic>
                    <p:nvPicPr>
                      <p:cNvPr id="52429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9" y="5834064"/>
                        <a:ext cx="3455987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328083" y="476250"/>
            <a:ext cx="1128334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4000" dirty="0" smtClean="0">
                <a:solidFill>
                  <a:srgbClr val="00FF00"/>
                </a:solidFill>
                <a:ea typeface="黑体" panose="02010609060101010101" pitchFamily="49" charset="-122"/>
              </a:rPr>
              <a:t>No-Arbitrage Pricing principle under Uncertainty</a:t>
            </a:r>
            <a:endParaRPr lang="zh-CN" altLang="en-US" sz="4000" dirty="0">
              <a:solidFill>
                <a:srgbClr val="00FF00"/>
              </a:solidFill>
              <a:latin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6511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4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4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4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4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22CC">
                <a:gamma/>
                <a:shade val="46275"/>
                <a:invGamma/>
              </a:srgbClr>
            </a:gs>
            <a:gs pos="100000">
              <a:srgbClr val="0022C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28915" y="1524001"/>
            <a:ext cx="10377714" cy="536575"/>
          </a:xfrm>
        </p:spPr>
        <p:txBody>
          <a:bodyPr/>
          <a:lstStyle/>
          <a:p>
            <a:r>
              <a:rPr lang="zh-CN" altLang="en-US" sz="2400" dirty="0">
                <a:solidFill>
                  <a:schemeClr val="bg2"/>
                </a:solidFill>
              </a:rPr>
              <a:t>假设存在另一个证券</a:t>
            </a:r>
            <a:r>
              <a:rPr lang="en-US" altLang="zh-CN" sz="2400" dirty="0">
                <a:solidFill>
                  <a:schemeClr val="bg2"/>
                </a:solidFill>
              </a:rPr>
              <a:t>B</a:t>
            </a:r>
            <a:r>
              <a:rPr lang="zh-CN" altLang="en-US" sz="2400" dirty="0">
                <a:solidFill>
                  <a:schemeClr val="bg2"/>
                </a:solidFill>
              </a:rPr>
              <a:t>，其一年后的价格为：</a:t>
            </a:r>
          </a:p>
        </p:txBody>
      </p:sp>
      <p:graphicFrame>
        <p:nvGraphicFramePr>
          <p:cNvPr id="52634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348039" y="4833939"/>
          <a:ext cx="5360987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" name="公式" r:id="rId4" imgW="2387520" imgH="203040" progId="Equation.3">
                  <p:embed/>
                </p:oleObj>
              </mc:Choice>
              <mc:Fallback>
                <p:oleObj name="公式" r:id="rId4" imgW="2387520" imgH="203040" progId="Equation.3">
                  <p:embed/>
                  <p:pic>
                    <p:nvPicPr>
                      <p:cNvPr id="5263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9" y="4833939"/>
                        <a:ext cx="5360987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6341" name="Group 5"/>
          <p:cNvGrpSpPr>
            <a:grpSpLocks/>
          </p:cNvGrpSpPr>
          <p:nvPr/>
        </p:nvGrpSpPr>
        <p:grpSpPr bwMode="auto">
          <a:xfrm>
            <a:off x="4367214" y="2349502"/>
            <a:ext cx="3043237" cy="1517651"/>
            <a:chOff x="1791" y="2478"/>
            <a:chExt cx="1917" cy="956"/>
          </a:xfrm>
        </p:grpSpPr>
        <p:sp>
          <p:nvSpPr>
            <p:cNvPr id="526342" name="Line 6"/>
            <p:cNvSpPr>
              <a:spLocks noChangeShapeType="1"/>
            </p:cNvSpPr>
            <p:nvPr/>
          </p:nvSpPr>
          <p:spPr bwMode="auto">
            <a:xfrm flipV="1">
              <a:off x="2225" y="2716"/>
              <a:ext cx="1047" cy="33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26343" name="Line 7"/>
            <p:cNvSpPr>
              <a:spLocks noChangeShapeType="1"/>
            </p:cNvSpPr>
            <p:nvPr/>
          </p:nvSpPr>
          <p:spPr bwMode="auto">
            <a:xfrm>
              <a:off x="2225" y="3052"/>
              <a:ext cx="1047" cy="335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26344" name="Rectangle 8"/>
            <p:cNvSpPr>
              <a:spLocks noChangeArrowheads="1"/>
            </p:cNvSpPr>
            <p:nvPr/>
          </p:nvSpPr>
          <p:spPr bwMode="auto">
            <a:xfrm>
              <a:off x="3252" y="2478"/>
              <a:ext cx="40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103</a:t>
              </a:r>
              <a:endParaRPr lang="en-US" altLang="zh-CN" sz="2400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6345" name="Rectangle 9"/>
            <p:cNvSpPr>
              <a:spLocks noChangeArrowheads="1"/>
            </p:cNvSpPr>
            <p:nvPr/>
          </p:nvSpPr>
          <p:spPr bwMode="auto">
            <a:xfrm>
              <a:off x="3252" y="3143"/>
              <a:ext cx="45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98.5</a:t>
              </a:r>
              <a:endParaRPr lang="en-US" altLang="zh-CN" sz="2400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6346" name="Rectangle 10"/>
            <p:cNvSpPr>
              <a:spLocks noChangeArrowheads="1"/>
            </p:cNvSpPr>
            <p:nvPr/>
          </p:nvSpPr>
          <p:spPr bwMode="auto">
            <a:xfrm>
              <a:off x="1791" y="2870"/>
              <a:ext cx="31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400" b="1" i="1" baseline="-25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</p:grp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328083" y="476250"/>
            <a:ext cx="1128334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4000" dirty="0" smtClean="0">
                <a:solidFill>
                  <a:srgbClr val="00FF00"/>
                </a:solidFill>
                <a:ea typeface="黑体" panose="02010609060101010101" pitchFamily="49" charset="-122"/>
              </a:rPr>
              <a:t>No-Arbitrage Pricing principle under Uncertainty</a:t>
            </a:r>
            <a:endParaRPr lang="zh-CN" altLang="en-US" sz="4000" dirty="0">
              <a:solidFill>
                <a:srgbClr val="00FF00"/>
              </a:solidFill>
              <a:latin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4313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6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6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19" name="Rectangle 15"/>
          <p:cNvSpPr>
            <a:spLocks noChangeArrowheads="1"/>
          </p:cNvSpPr>
          <p:nvPr/>
        </p:nvSpPr>
        <p:spPr bwMode="auto">
          <a:xfrm>
            <a:off x="1905001" y="1524000"/>
            <a:ext cx="851217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Blip>
                <a:blip r:embed="rId3"/>
              </a:buBlip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l">
              <a:spcBef>
                <a:spcPct val="20000"/>
              </a:spcBef>
              <a:buClr>
                <a:srgbClr val="CC9900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l">
              <a:spcBef>
                <a:spcPct val="20000"/>
              </a:spcBef>
              <a:buClr>
                <a:srgbClr val="FF0066"/>
              </a:buClr>
              <a:buFont typeface="Times New Roman" panose="02020603050405020304" pitchFamily="18" charset="0"/>
              <a:buChar char="—"/>
              <a:defRPr kumimoji="1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tx2"/>
              </a:buClr>
              <a:buChar char="–"/>
              <a:defRPr kumimoji="1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en-US">
                <a:solidFill>
                  <a:srgbClr val="CC6600"/>
                </a:solidFill>
              </a:rPr>
              <a:t>可以证明：由债券</a:t>
            </a:r>
            <a:r>
              <a:rPr lang="en-US" altLang="zh-CN">
                <a:solidFill>
                  <a:srgbClr val="CC6600"/>
                </a:solidFill>
              </a:rPr>
              <a:t>B</a:t>
            </a:r>
            <a:r>
              <a:rPr lang="zh-CN" altLang="en-US">
                <a:solidFill>
                  <a:srgbClr val="CC6600"/>
                </a:solidFill>
              </a:rPr>
              <a:t>导出的新的状态价格</a:t>
            </a:r>
            <a:r>
              <a:rPr lang="el-GR" altLang="zh-CN" i="1">
                <a:solidFill>
                  <a:srgbClr val="CC6600"/>
                </a:solidFill>
              </a:rPr>
              <a:t>π</a:t>
            </a:r>
            <a:r>
              <a:rPr lang="en-US" altLang="zh-CN" i="1" baseline="-25000">
                <a:solidFill>
                  <a:srgbClr val="CC6600"/>
                </a:solidFill>
              </a:rPr>
              <a:t>u</a:t>
            </a:r>
            <a:r>
              <a:rPr lang="zh-CN" altLang="en-US">
                <a:solidFill>
                  <a:srgbClr val="CC6600"/>
                </a:solidFill>
              </a:rPr>
              <a:t>和</a:t>
            </a:r>
            <a:r>
              <a:rPr lang="el-GR" altLang="zh-CN" i="1">
                <a:solidFill>
                  <a:srgbClr val="CC6600"/>
                </a:solidFill>
              </a:rPr>
              <a:t>π</a:t>
            </a:r>
            <a:r>
              <a:rPr lang="en-US" altLang="zh-CN" i="1" baseline="-25000">
                <a:solidFill>
                  <a:srgbClr val="CC6600"/>
                </a:solidFill>
              </a:rPr>
              <a:t>d</a:t>
            </a:r>
            <a:r>
              <a:rPr lang="zh-CN" altLang="en-US">
                <a:solidFill>
                  <a:srgbClr val="CC6600"/>
                </a:solidFill>
              </a:rPr>
              <a:t>与原来由债券</a:t>
            </a:r>
            <a:r>
              <a:rPr lang="en-US" altLang="zh-CN">
                <a:solidFill>
                  <a:srgbClr val="CC6600"/>
                </a:solidFill>
              </a:rPr>
              <a:t>A</a:t>
            </a:r>
            <a:r>
              <a:rPr lang="zh-CN" altLang="en-US">
                <a:solidFill>
                  <a:srgbClr val="CC6600"/>
                </a:solidFill>
              </a:rPr>
              <a:t>导出的</a:t>
            </a:r>
            <a:r>
              <a:rPr lang="el-GR" altLang="zh-CN" i="1">
                <a:solidFill>
                  <a:srgbClr val="CC6600"/>
                </a:solidFill>
              </a:rPr>
              <a:t>π</a:t>
            </a:r>
            <a:r>
              <a:rPr lang="en-US" altLang="zh-CN" i="1" baseline="-25000">
                <a:solidFill>
                  <a:srgbClr val="CC6600"/>
                </a:solidFill>
              </a:rPr>
              <a:t>u</a:t>
            </a:r>
            <a:r>
              <a:rPr lang="zh-CN" altLang="en-US">
                <a:solidFill>
                  <a:srgbClr val="CC6600"/>
                </a:solidFill>
              </a:rPr>
              <a:t>和</a:t>
            </a:r>
            <a:r>
              <a:rPr lang="el-GR" altLang="zh-CN" i="1">
                <a:solidFill>
                  <a:srgbClr val="CC6600"/>
                </a:solidFill>
              </a:rPr>
              <a:t>π</a:t>
            </a:r>
            <a:r>
              <a:rPr lang="en-US" altLang="zh-CN" i="1" baseline="-25000">
                <a:solidFill>
                  <a:srgbClr val="CC6600"/>
                </a:solidFill>
              </a:rPr>
              <a:t>d</a:t>
            </a:r>
            <a:r>
              <a:rPr lang="zh-CN" altLang="en-US">
                <a:solidFill>
                  <a:srgbClr val="CC6600"/>
                </a:solidFill>
              </a:rPr>
              <a:t>是一样的。</a:t>
            </a:r>
          </a:p>
          <a:p>
            <a:pPr lvl="1" fontAlgn="base">
              <a:spcAft>
                <a:spcPct val="0"/>
              </a:spcAft>
            </a:pPr>
            <a:r>
              <a:rPr lang="zh-CN" altLang="en-US">
                <a:solidFill>
                  <a:srgbClr val="000000"/>
                </a:solidFill>
              </a:rPr>
              <a:t>假设债券</a:t>
            </a:r>
            <a:r>
              <a:rPr lang="en-US" altLang="zh-CN">
                <a:solidFill>
                  <a:srgbClr val="000000"/>
                </a:solidFill>
              </a:rPr>
              <a:t>B</a:t>
            </a:r>
            <a:r>
              <a:rPr lang="zh-CN" altLang="en-US">
                <a:solidFill>
                  <a:srgbClr val="000000"/>
                </a:solidFill>
              </a:rPr>
              <a:t>的市场变化参数为</a:t>
            </a:r>
            <a:r>
              <a:rPr lang="en-US" altLang="zh-CN" i="1">
                <a:solidFill>
                  <a:srgbClr val="000000"/>
                </a:solidFill>
              </a:rPr>
              <a:t>u</a:t>
            </a:r>
            <a:r>
              <a:rPr lang="en-US" altLang="zh-CN" baseline="30000">
                <a:solidFill>
                  <a:srgbClr val="000000"/>
                </a:solidFill>
              </a:rPr>
              <a:t>*</a:t>
            </a:r>
            <a:r>
              <a:rPr lang="zh-CN" altLang="en-US">
                <a:solidFill>
                  <a:srgbClr val="000000"/>
                </a:solidFill>
              </a:rPr>
              <a:t>和</a:t>
            </a:r>
            <a:r>
              <a:rPr lang="en-US" altLang="zh-CN" i="1">
                <a:solidFill>
                  <a:srgbClr val="000000"/>
                </a:solidFill>
              </a:rPr>
              <a:t>d</a:t>
            </a:r>
            <a:r>
              <a:rPr lang="en-US" altLang="zh-CN" baseline="30000">
                <a:solidFill>
                  <a:srgbClr val="000000"/>
                </a:solidFill>
              </a:rPr>
              <a:t>*</a:t>
            </a:r>
            <a:r>
              <a:rPr lang="zh-CN" altLang="en-US">
                <a:solidFill>
                  <a:srgbClr val="000000"/>
                </a:solidFill>
              </a:rPr>
              <a:t>，基本证券的价格为</a:t>
            </a:r>
            <a:r>
              <a:rPr lang="el-GR" altLang="zh-CN" i="1">
                <a:solidFill>
                  <a:srgbClr val="000000"/>
                </a:solidFill>
              </a:rPr>
              <a:t>π</a:t>
            </a:r>
            <a:r>
              <a:rPr lang="en-US" altLang="zh-CN" i="1" baseline="30000">
                <a:solidFill>
                  <a:srgbClr val="000000"/>
                </a:solidFill>
              </a:rPr>
              <a:t>*</a:t>
            </a:r>
            <a:r>
              <a:rPr lang="en-US" altLang="zh-CN" i="1" baseline="-25000">
                <a:solidFill>
                  <a:srgbClr val="000000"/>
                </a:solidFill>
              </a:rPr>
              <a:t>u</a:t>
            </a:r>
            <a:r>
              <a:rPr lang="zh-CN" altLang="en-US">
                <a:solidFill>
                  <a:srgbClr val="000000"/>
                </a:solidFill>
              </a:rPr>
              <a:t>和</a:t>
            </a:r>
            <a:r>
              <a:rPr lang="el-GR" altLang="zh-CN" i="1">
                <a:solidFill>
                  <a:srgbClr val="000000"/>
                </a:solidFill>
              </a:rPr>
              <a:t>π</a:t>
            </a:r>
            <a:r>
              <a:rPr lang="en-US" altLang="zh-CN" i="1" baseline="30000">
                <a:solidFill>
                  <a:srgbClr val="000000"/>
                </a:solidFill>
              </a:rPr>
              <a:t>*</a:t>
            </a:r>
            <a:r>
              <a:rPr lang="en-US" altLang="zh-CN" i="1" baseline="-25000">
                <a:solidFill>
                  <a:srgbClr val="000000"/>
                </a:solidFill>
              </a:rPr>
              <a:t>d</a:t>
            </a:r>
            <a:r>
              <a:rPr lang="zh-CN" altLang="en-US" i="1">
                <a:solidFill>
                  <a:srgbClr val="000000"/>
                </a:solidFill>
              </a:rPr>
              <a:t>。</a:t>
            </a:r>
            <a:endParaRPr lang="zh-CN" altLang="en-US">
              <a:solidFill>
                <a:srgbClr val="000000"/>
              </a:solidFill>
            </a:endParaRPr>
          </a:p>
          <a:p>
            <a:pPr lvl="1" fontAlgn="base">
              <a:spcAft>
                <a:spcPct val="0"/>
              </a:spcAft>
            </a:pPr>
            <a:r>
              <a:rPr lang="zh-CN" altLang="en-US">
                <a:solidFill>
                  <a:srgbClr val="000000"/>
                </a:solidFill>
              </a:rPr>
              <a:t>由债券</a:t>
            </a:r>
            <a:r>
              <a:rPr lang="en-US" altLang="zh-CN">
                <a:solidFill>
                  <a:srgbClr val="000000"/>
                </a:solidFill>
              </a:rPr>
              <a:t>A</a:t>
            </a:r>
            <a:r>
              <a:rPr lang="zh-CN" altLang="en-US">
                <a:solidFill>
                  <a:srgbClr val="000000"/>
                </a:solidFill>
              </a:rPr>
              <a:t>导出的</a:t>
            </a:r>
            <a:r>
              <a:rPr lang="el-GR" altLang="zh-CN" i="1">
                <a:solidFill>
                  <a:srgbClr val="000000"/>
                </a:solidFill>
              </a:rPr>
              <a:t>π</a:t>
            </a:r>
            <a:r>
              <a:rPr lang="en-US" altLang="zh-CN" i="1" baseline="-25000">
                <a:solidFill>
                  <a:srgbClr val="000000"/>
                </a:solidFill>
              </a:rPr>
              <a:t>u</a:t>
            </a:r>
            <a:r>
              <a:rPr lang="zh-CN" altLang="en-US">
                <a:solidFill>
                  <a:srgbClr val="000000"/>
                </a:solidFill>
              </a:rPr>
              <a:t>和</a:t>
            </a:r>
            <a:r>
              <a:rPr lang="el-GR" altLang="zh-CN" i="1">
                <a:solidFill>
                  <a:srgbClr val="000000"/>
                </a:solidFill>
              </a:rPr>
              <a:t>π</a:t>
            </a:r>
            <a:r>
              <a:rPr lang="en-US" altLang="zh-CN" i="1" baseline="-25000">
                <a:solidFill>
                  <a:srgbClr val="000000"/>
                </a:solidFill>
              </a:rPr>
              <a:t>d</a:t>
            </a:r>
            <a:r>
              <a:rPr lang="zh-CN" altLang="en-US">
                <a:solidFill>
                  <a:srgbClr val="000000"/>
                </a:solidFill>
              </a:rPr>
              <a:t>时有：</a:t>
            </a:r>
          </a:p>
          <a:p>
            <a:pPr lvl="1" fontAlgn="base"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  <a:p>
            <a:pPr lvl="1" fontAlgn="base"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  <a:p>
            <a:pPr lvl="1" fontAlgn="base"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  <a:p>
            <a:pPr lvl="1" fontAlgn="base">
              <a:spcAft>
                <a:spcPct val="0"/>
              </a:spcAft>
            </a:pPr>
            <a:r>
              <a:rPr lang="zh-CN" altLang="en-US">
                <a:solidFill>
                  <a:srgbClr val="000000"/>
                </a:solidFill>
              </a:rPr>
              <a:t>求解得：</a:t>
            </a:r>
          </a:p>
        </p:txBody>
      </p:sp>
      <p:graphicFrame>
        <p:nvGraphicFramePr>
          <p:cNvPr id="68710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495551" y="3475039"/>
          <a:ext cx="367347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7" name="Equation" r:id="rId4" imgW="2374560" imgH="482400" progId="Equation.DSMT4">
                  <p:embed/>
                </p:oleObj>
              </mc:Choice>
              <mc:Fallback>
                <p:oleObj name="Equation" r:id="rId4" imgW="2374560" imgH="482400" progId="Equation.DSMT4">
                  <p:embed/>
                  <p:pic>
                    <p:nvPicPr>
                      <p:cNvPr id="6871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3475039"/>
                        <a:ext cx="367347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115" name="Object 11"/>
          <p:cNvGraphicFramePr>
            <a:graphicFrameLocks noChangeAspect="1"/>
          </p:cNvGraphicFramePr>
          <p:nvPr/>
        </p:nvGraphicFramePr>
        <p:xfrm>
          <a:off x="2711451" y="4935538"/>
          <a:ext cx="3313113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8" name="Equation" r:id="rId6" imgW="2108160" imgH="507960" progId="Equation.DSMT4">
                  <p:embed/>
                </p:oleObj>
              </mc:Choice>
              <mc:Fallback>
                <p:oleObj name="Equation" r:id="rId6" imgW="2108160" imgH="507960" progId="Equation.DSMT4">
                  <p:embed/>
                  <p:pic>
                    <p:nvPicPr>
                      <p:cNvPr id="68711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4935538"/>
                        <a:ext cx="3313113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7121" name="Group 17"/>
          <p:cNvGrpSpPr>
            <a:grpSpLocks/>
          </p:cNvGrpSpPr>
          <p:nvPr/>
        </p:nvGrpSpPr>
        <p:grpSpPr bwMode="auto">
          <a:xfrm>
            <a:off x="5735638" y="3284539"/>
            <a:ext cx="4464050" cy="790575"/>
            <a:chOff x="2789" y="1980"/>
            <a:chExt cx="2812" cy="498"/>
          </a:xfrm>
        </p:grpSpPr>
        <p:graphicFrame>
          <p:nvGraphicFramePr>
            <p:cNvPr id="687114" name="Object 10"/>
            <p:cNvGraphicFramePr>
              <a:graphicFrameLocks noChangeAspect="1"/>
            </p:cNvGraphicFramePr>
            <p:nvPr/>
          </p:nvGraphicFramePr>
          <p:xfrm>
            <a:off x="3515" y="1980"/>
            <a:ext cx="2086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9" name="Equation" r:id="rId8" imgW="2019240" imgH="482400" progId="Equation.DSMT4">
                    <p:embed/>
                  </p:oleObj>
                </mc:Choice>
                <mc:Fallback>
                  <p:oleObj name="Equation" r:id="rId8" imgW="2019240" imgH="482400" progId="Equation.DSMT4">
                    <p:embed/>
                    <p:pic>
                      <p:nvPicPr>
                        <p:cNvPr id="687114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1980"/>
                          <a:ext cx="2086" cy="4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7120" name="Line 16"/>
            <p:cNvSpPr>
              <a:spLocks noChangeShapeType="1"/>
            </p:cNvSpPr>
            <p:nvPr/>
          </p:nvSpPr>
          <p:spPr bwMode="auto">
            <a:xfrm>
              <a:off x="2789" y="2251"/>
              <a:ext cx="590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28083" y="476250"/>
            <a:ext cx="1128334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4000" dirty="0" smtClean="0">
                <a:ea typeface="黑体" panose="02010609060101010101" pitchFamily="49" charset="-122"/>
              </a:rPr>
              <a:t>No-Arbitrage Pricing principle under Uncertainty</a:t>
            </a:r>
            <a:endParaRPr lang="zh-CN" altLang="en-US" sz="4000" dirty="0">
              <a:latin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2561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7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8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/>
              <a:t>用</a:t>
            </a:r>
            <a:r>
              <a:rPr lang="el-GR" altLang="zh-CN" i="1"/>
              <a:t>π</a:t>
            </a:r>
            <a:r>
              <a:rPr lang="en-US" altLang="zh-CN" i="1" baseline="-25000"/>
              <a:t>u</a:t>
            </a:r>
            <a:r>
              <a:rPr lang="zh-CN" altLang="en-US"/>
              <a:t>和</a:t>
            </a:r>
            <a:r>
              <a:rPr lang="el-GR" altLang="zh-CN" i="1"/>
              <a:t>π</a:t>
            </a:r>
            <a:r>
              <a:rPr lang="en-US" altLang="zh-CN" i="1" baseline="-25000"/>
              <a:t>d</a:t>
            </a:r>
            <a:r>
              <a:rPr lang="zh-CN" altLang="en-US"/>
              <a:t>为债券</a:t>
            </a:r>
            <a:r>
              <a:rPr lang="en-US" altLang="zh-CN"/>
              <a:t>B</a:t>
            </a:r>
            <a:r>
              <a:rPr lang="zh-CN" altLang="en-US"/>
              <a:t>定价时，有</a:t>
            </a:r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根据债券</a:t>
            </a:r>
            <a:r>
              <a:rPr lang="en-US" altLang="zh-CN"/>
              <a:t>B</a:t>
            </a:r>
            <a:r>
              <a:rPr lang="zh-CN" altLang="en-US"/>
              <a:t>导出</a:t>
            </a:r>
            <a:r>
              <a:rPr lang="el-GR" altLang="zh-CN" i="1"/>
              <a:t>π</a:t>
            </a:r>
            <a:r>
              <a:rPr lang="en-US" altLang="zh-CN" i="1" baseline="30000"/>
              <a:t>*</a:t>
            </a:r>
            <a:r>
              <a:rPr lang="en-US" altLang="zh-CN" i="1" baseline="-25000"/>
              <a:t>u</a:t>
            </a:r>
            <a:r>
              <a:rPr lang="zh-CN" altLang="en-US"/>
              <a:t>和</a:t>
            </a:r>
            <a:r>
              <a:rPr lang="el-GR" altLang="zh-CN" i="1"/>
              <a:t>π</a:t>
            </a:r>
            <a:r>
              <a:rPr lang="en-US" altLang="zh-CN" i="1" baseline="30000"/>
              <a:t>*</a:t>
            </a:r>
            <a:r>
              <a:rPr lang="en-US" altLang="zh-CN" i="1" baseline="-25000"/>
              <a:t>d</a:t>
            </a:r>
            <a:r>
              <a:rPr lang="zh-CN" altLang="en-US"/>
              <a:t>时，有</a:t>
            </a:r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于是：</a:t>
            </a:r>
          </a:p>
        </p:txBody>
      </p:sp>
      <p:graphicFrame>
        <p:nvGraphicFramePr>
          <p:cNvPr id="691204" name="Object 4"/>
          <p:cNvGraphicFramePr>
            <a:graphicFrameLocks noChangeAspect="1"/>
          </p:cNvGraphicFramePr>
          <p:nvPr/>
        </p:nvGraphicFramePr>
        <p:xfrm>
          <a:off x="3143250" y="2205038"/>
          <a:ext cx="2789238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0" name="Equation" r:id="rId3" imgW="2082600" imgH="482400" progId="Equation.DSMT4">
                  <p:embed/>
                </p:oleObj>
              </mc:Choice>
              <mc:Fallback>
                <p:oleObj name="Equation" r:id="rId3" imgW="2082600" imgH="482400" progId="Equation.DSMT4">
                  <p:embed/>
                  <p:pic>
                    <p:nvPicPr>
                      <p:cNvPr id="6912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2205038"/>
                        <a:ext cx="2789238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1205" name="Object 5"/>
          <p:cNvGraphicFramePr>
            <a:graphicFrameLocks noChangeAspect="1"/>
          </p:cNvGraphicFramePr>
          <p:nvPr/>
        </p:nvGraphicFramePr>
        <p:xfrm>
          <a:off x="3143250" y="3500438"/>
          <a:ext cx="2789238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1" name="Equation" r:id="rId5" imgW="2082600" imgH="482400" progId="Equation.DSMT4">
                  <p:embed/>
                </p:oleObj>
              </mc:Choice>
              <mc:Fallback>
                <p:oleObj name="Equation" r:id="rId5" imgW="2082600" imgH="482400" progId="Equation.DSMT4">
                  <p:embed/>
                  <p:pic>
                    <p:nvPicPr>
                      <p:cNvPr id="6912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3500438"/>
                        <a:ext cx="2789238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1209" name="Object 9"/>
          <p:cNvGraphicFramePr>
            <a:graphicFrameLocks noChangeAspect="1"/>
          </p:cNvGraphicFramePr>
          <p:nvPr/>
        </p:nvGraphicFramePr>
        <p:xfrm>
          <a:off x="3071813" y="4941888"/>
          <a:ext cx="2908300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2" name="Equation" r:id="rId7" imgW="2171520" imgH="520560" progId="Equation.DSMT4">
                  <p:embed/>
                </p:oleObj>
              </mc:Choice>
              <mc:Fallback>
                <p:oleObj name="Equation" r:id="rId7" imgW="2171520" imgH="520560" progId="Equation.DSMT4">
                  <p:embed/>
                  <p:pic>
                    <p:nvPicPr>
                      <p:cNvPr id="69120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4941888"/>
                        <a:ext cx="2908300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1212" name="Object 12"/>
          <p:cNvGraphicFramePr>
            <a:graphicFrameLocks noChangeAspect="1"/>
          </p:cNvGraphicFramePr>
          <p:nvPr/>
        </p:nvGraphicFramePr>
        <p:xfrm>
          <a:off x="5951538" y="4941888"/>
          <a:ext cx="37449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3" name="Equation" r:id="rId9" imgW="2844720" imgH="520560" progId="Equation.DSMT4">
                  <p:embed/>
                </p:oleObj>
              </mc:Choice>
              <mc:Fallback>
                <p:oleObj name="Equation" r:id="rId9" imgW="2844720" imgH="520560" progId="Equation.DSMT4">
                  <p:embed/>
                  <p:pic>
                    <p:nvPicPr>
                      <p:cNvPr id="6912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538" y="4941888"/>
                        <a:ext cx="374491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1213" name="Line 13"/>
          <p:cNvSpPr>
            <a:spLocks noChangeShapeType="1"/>
          </p:cNvSpPr>
          <p:nvPr/>
        </p:nvSpPr>
        <p:spPr bwMode="auto">
          <a:xfrm>
            <a:off x="4224338" y="2708275"/>
            <a:ext cx="215900" cy="2376488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28083" y="476250"/>
            <a:ext cx="1128334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4000" dirty="0" smtClean="0">
                <a:ea typeface="黑体" panose="02010609060101010101" pitchFamily="49" charset="-122"/>
              </a:rPr>
              <a:t>No-Arbitrage Pricing principle under Uncertainty</a:t>
            </a:r>
            <a:endParaRPr lang="zh-CN" altLang="en-US" sz="4000" dirty="0">
              <a:latin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0902195"/>
      </p:ext>
    </p:extLst>
  </p:cSld>
  <p:clrMapOvr>
    <a:masterClrMapping/>
  </p:clrMapOvr>
  <p:transition spd="med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9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/>
              <a:t>所以，对于一个</a:t>
            </a:r>
            <a:r>
              <a:rPr lang="en-US" altLang="zh-CN" sz="2400"/>
              <a:t>1</a:t>
            </a:r>
            <a:r>
              <a:rPr lang="zh-CN" altLang="en-US" sz="2400"/>
              <a:t>年后出现两种状态的市场，它的两个基本证券是唯一确定的。反过来，两个基本证券唯一地确定了这个市场。刻画在这个市场里的证券价格变化的参数</a:t>
            </a:r>
            <a:r>
              <a:rPr lang="en-US" altLang="zh-CN" sz="2400" i="1"/>
              <a:t>u</a:t>
            </a:r>
            <a:r>
              <a:rPr lang="zh-CN" altLang="en-US" sz="2400"/>
              <a:t>和</a:t>
            </a:r>
            <a:r>
              <a:rPr lang="en-US" altLang="zh-CN" sz="2400" i="1"/>
              <a:t>d</a:t>
            </a:r>
            <a:r>
              <a:rPr lang="zh-CN" altLang="en-US" sz="2400"/>
              <a:t>必须满足一下方程组。</a:t>
            </a:r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反之，凡满足以上方程组的</a:t>
            </a:r>
            <a:r>
              <a:rPr lang="en-US" altLang="zh-CN" sz="2400" i="1"/>
              <a:t>u</a:t>
            </a:r>
            <a:r>
              <a:rPr lang="zh-CN" altLang="en-US" sz="2400"/>
              <a:t>和</a:t>
            </a:r>
            <a:r>
              <a:rPr lang="en-US" altLang="zh-CN" sz="2400" i="1"/>
              <a:t>d</a:t>
            </a:r>
            <a:r>
              <a:rPr lang="zh-CN" altLang="en-US" sz="2400"/>
              <a:t>所描绘的一定是这个市场里的证券价格的变化。两组不同的</a:t>
            </a:r>
            <a:r>
              <a:rPr lang="en-US" altLang="zh-CN" sz="2400"/>
              <a:t>[</a:t>
            </a:r>
            <a:r>
              <a:rPr lang="el-GR" altLang="zh-CN" sz="2400" i="1"/>
              <a:t>π</a:t>
            </a:r>
            <a:r>
              <a:rPr lang="en-US" altLang="zh-CN" sz="2400" i="1" baseline="-25000"/>
              <a:t>u</a:t>
            </a:r>
            <a:r>
              <a:rPr lang="zh-CN" altLang="en-US" sz="2400"/>
              <a:t> </a:t>
            </a:r>
            <a:r>
              <a:rPr lang="el-GR" altLang="zh-CN" sz="2400" i="1"/>
              <a:t>π</a:t>
            </a:r>
            <a:r>
              <a:rPr lang="en-US" altLang="zh-CN" sz="2400" i="1" baseline="-25000"/>
              <a:t>d</a:t>
            </a:r>
            <a:r>
              <a:rPr lang="en-US" altLang="zh-CN" sz="2400"/>
              <a:t>]</a:t>
            </a:r>
            <a:r>
              <a:rPr lang="zh-CN" altLang="en-US" sz="2400"/>
              <a:t>则刻画了两个不同的市场。</a:t>
            </a:r>
          </a:p>
          <a:p>
            <a:r>
              <a:rPr lang="zh-CN" altLang="en-US" sz="2400"/>
              <a:t>这就是所谓的状态价格定价技术。</a:t>
            </a:r>
            <a:endParaRPr lang="en-US" altLang="zh-CN" sz="2400"/>
          </a:p>
        </p:txBody>
      </p:sp>
      <p:graphicFrame>
        <p:nvGraphicFramePr>
          <p:cNvPr id="694276" name="Object 4"/>
          <p:cNvGraphicFramePr>
            <a:graphicFrameLocks noChangeAspect="1"/>
          </p:cNvGraphicFramePr>
          <p:nvPr/>
        </p:nvGraphicFramePr>
        <p:xfrm>
          <a:off x="4800600" y="3213101"/>
          <a:ext cx="19367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6" name="Equation" r:id="rId3" imgW="876240" imgH="228600" progId="Equation.DSMT4">
                  <p:embed/>
                </p:oleObj>
              </mc:Choice>
              <mc:Fallback>
                <p:oleObj name="Equation" r:id="rId3" imgW="876240" imgH="228600" progId="Equation.DSMT4">
                  <p:embed/>
                  <p:pic>
                    <p:nvPicPr>
                      <p:cNvPr id="6942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213101"/>
                        <a:ext cx="193675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4277" name="Object 5"/>
          <p:cNvGraphicFramePr>
            <a:graphicFrameLocks noChangeAspect="1"/>
          </p:cNvGraphicFramePr>
          <p:nvPr/>
        </p:nvGraphicFramePr>
        <p:xfrm>
          <a:off x="4800601" y="3789364"/>
          <a:ext cx="2665413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7" name="Equation" r:id="rId5" imgW="1206360" imgH="241200" progId="Equation.DSMT4">
                  <p:embed/>
                </p:oleObj>
              </mc:Choice>
              <mc:Fallback>
                <p:oleObj name="Equation" r:id="rId5" imgW="1206360" imgH="241200" progId="Equation.DSMT4">
                  <p:embed/>
                  <p:pic>
                    <p:nvPicPr>
                      <p:cNvPr id="6942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3789364"/>
                        <a:ext cx="2665413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28083" y="476250"/>
            <a:ext cx="1128334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4000" dirty="0" smtClean="0">
                <a:ea typeface="黑体" panose="02010609060101010101" pitchFamily="49" charset="-122"/>
              </a:rPr>
              <a:t>No-Arbitrage Pricing principle under Uncertainty</a:t>
            </a:r>
            <a:endParaRPr lang="zh-CN" altLang="en-US" sz="4000" dirty="0">
              <a:latin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843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22CC">
                <a:gamma/>
                <a:shade val="46275"/>
                <a:invGamma/>
              </a:srgbClr>
            </a:gs>
            <a:gs pos="100000">
              <a:srgbClr val="0022C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628776"/>
            <a:ext cx="7754938" cy="4111625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zh-CN" altLang="en-US" sz="2400">
                <a:solidFill>
                  <a:schemeClr val="bg2"/>
                </a:solidFill>
              </a:rPr>
              <a:t>构造无风险证券和证券</a:t>
            </a:r>
            <a:r>
              <a:rPr lang="en-US" altLang="zh-CN" sz="2400">
                <a:solidFill>
                  <a:schemeClr val="bg2"/>
                </a:solidFill>
              </a:rPr>
              <a:t>A</a:t>
            </a:r>
            <a:r>
              <a:rPr lang="zh-CN" altLang="en-US" sz="2400">
                <a:solidFill>
                  <a:schemeClr val="bg2"/>
                </a:solidFill>
              </a:rPr>
              <a:t>的组合对证券</a:t>
            </a:r>
            <a:r>
              <a:rPr lang="en-US" altLang="zh-CN" sz="2400">
                <a:solidFill>
                  <a:schemeClr val="bg2"/>
                </a:solidFill>
              </a:rPr>
              <a:t>B</a:t>
            </a:r>
            <a:r>
              <a:rPr lang="zh-CN" altLang="en-US" sz="2400">
                <a:solidFill>
                  <a:schemeClr val="bg2"/>
                </a:solidFill>
              </a:rPr>
              <a:t>进行定价。</a:t>
            </a:r>
          </a:p>
          <a:p>
            <a:pPr lvl="1">
              <a:spcBef>
                <a:spcPct val="40000"/>
              </a:spcBef>
            </a:pPr>
            <a:r>
              <a:rPr lang="zh-CN" altLang="en-US" sz="20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份证券</a:t>
            </a:r>
            <a:r>
              <a:rPr lang="en-US" altLang="zh-CN" sz="20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zh-CN" altLang="en-US" sz="20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和市场价值为</a:t>
            </a:r>
            <a:r>
              <a:rPr lang="en-US" altLang="zh-CN" sz="2000" i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L</a:t>
            </a:r>
            <a:r>
              <a:rPr lang="zh-CN" altLang="en-US" sz="20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的无风险证券，</a:t>
            </a:r>
            <a:r>
              <a:rPr lang="zh-CN" altLang="en-US" sz="20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组合的价值为：</a:t>
            </a:r>
          </a:p>
          <a:p>
            <a:pPr lvl="1">
              <a:spcBef>
                <a:spcPct val="40000"/>
              </a:spcBef>
            </a:pPr>
            <a:endParaRPr lang="zh-CN" altLang="en-US" sz="200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spcBef>
                <a:spcPct val="40000"/>
              </a:spcBef>
            </a:pPr>
            <a:endParaRPr lang="zh-CN" altLang="en-US" sz="200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spcBef>
                <a:spcPct val="40000"/>
              </a:spcBef>
            </a:pPr>
            <a:r>
              <a:rPr lang="zh-CN" altLang="en-US" sz="20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一年后的价值为：</a:t>
            </a:r>
          </a:p>
          <a:p>
            <a:pPr lvl="1">
              <a:spcBef>
                <a:spcPct val="40000"/>
              </a:spcBef>
            </a:pPr>
            <a:endParaRPr lang="zh-CN" altLang="en-US" sz="200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spcBef>
                <a:spcPct val="40000"/>
              </a:spcBef>
            </a:pPr>
            <a:endParaRPr lang="zh-CN" altLang="en-US" sz="200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spcBef>
                <a:spcPct val="40000"/>
              </a:spcBef>
            </a:pPr>
            <a:endParaRPr lang="zh-CN" altLang="en-US" sz="200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spcBef>
                <a:spcPct val="40000"/>
              </a:spcBef>
            </a:pPr>
            <a:r>
              <a:rPr lang="zh-CN" altLang="en-US" sz="20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求解得：</a:t>
            </a:r>
          </a:p>
        </p:txBody>
      </p:sp>
      <p:graphicFrame>
        <p:nvGraphicFramePr>
          <p:cNvPr id="52838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737100" y="2720975"/>
          <a:ext cx="2122488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8" name="公式" r:id="rId4" imgW="812520" imgH="203040" progId="Equation.3">
                  <p:embed/>
                </p:oleObj>
              </mc:Choice>
              <mc:Fallback>
                <p:oleObj name="公式" r:id="rId4" imgW="812520" imgH="203040" progId="Equation.3">
                  <p:embed/>
                  <p:pic>
                    <p:nvPicPr>
                      <p:cNvPr id="5283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2720975"/>
                        <a:ext cx="2122488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389" name="Object 5"/>
          <p:cNvGraphicFramePr>
            <a:graphicFrameLocks noChangeAspect="1"/>
          </p:cNvGraphicFramePr>
          <p:nvPr/>
        </p:nvGraphicFramePr>
        <p:xfrm>
          <a:off x="2989264" y="3860800"/>
          <a:ext cx="35274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9" name="公式" r:id="rId6" imgW="1625400" imgH="393480" progId="Equation.3">
                  <p:embed/>
                </p:oleObj>
              </mc:Choice>
              <mc:Fallback>
                <p:oleObj name="公式" r:id="rId6" imgW="1625400" imgH="393480" progId="Equation.3">
                  <p:embed/>
                  <p:pic>
                    <p:nvPicPr>
                      <p:cNvPr id="5283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264" y="3860800"/>
                        <a:ext cx="3527425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390" name="Object 6"/>
          <p:cNvGraphicFramePr>
            <a:graphicFrameLocks noChangeAspect="1"/>
          </p:cNvGraphicFramePr>
          <p:nvPr/>
        </p:nvGraphicFramePr>
        <p:xfrm>
          <a:off x="4329114" y="5351463"/>
          <a:ext cx="4071937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0" name="公式" r:id="rId8" imgW="1574640" imgH="203040" progId="Equation.3">
                  <p:embed/>
                </p:oleObj>
              </mc:Choice>
              <mc:Fallback>
                <p:oleObj name="公式" r:id="rId8" imgW="1574640" imgH="203040" progId="Equation.3">
                  <p:embed/>
                  <p:pic>
                    <p:nvPicPr>
                      <p:cNvPr id="5283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9114" y="5351463"/>
                        <a:ext cx="4071937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391" name="Object 7"/>
          <p:cNvGraphicFramePr>
            <a:graphicFrameLocks noChangeAspect="1"/>
          </p:cNvGraphicFramePr>
          <p:nvPr/>
        </p:nvGraphicFramePr>
        <p:xfrm>
          <a:off x="4287839" y="6078539"/>
          <a:ext cx="303847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1" name="公式" r:id="rId10" imgW="1384200" imgH="203040" progId="Equation.3">
                  <p:embed/>
                </p:oleObj>
              </mc:Choice>
              <mc:Fallback>
                <p:oleObj name="公式" r:id="rId10" imgW="1384200" imgH="203040" progId="Equation.3">
                  <p:embed/>
                  <p:pic>
                    <p:nvPicPr>
                      <p:cNvPr id="5283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7839" y="6078539"/>
                        <a:ext cx="303847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8392" name="Group 8"/>
          <p:cNvGrpSpPr>
            <a:grpSpLocks/>
          </p:cNvGrpSpPr>
          <p:nvPr/>
        </p:nvGrpSpPr>
        <p:grpSpPr bwMode="auto">
          <a:xfrm>
            <a:off x="6672264" y="3573463"/>
            <a:ext cx="2555875" cy="1243012"/>
            <a:chOff x="1791" y="2478"/>
            <a:chExt cx="1938" cy="976"/>
          </a:xfrm>
        </p:grpSpPr>
        <p:sp>
          <p:nvSpPr>
            <p:cNvPr id="528393" name="Line 9"/>
            <p:cNvSpPr>
              <a:spLocks noChangeShapeType="1"/>
            </p:cNvSpPr>
            <p:nvPr/>
          </p:nvSpPr>
          <p:spPr bwMode="auto">
            <a:xfrm flipV="1">
              <a:off x="2225" y="2716"/>
              <a:ext cx="1047" cy="33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28394" name="Line 10"/>
            <p:cNvSpPr>
              <a:spLocks noChangeShapeType="1"/>
            </p:cNvSpPr>
            <p:nvPr/>
          </p:nvSpPr>
          <p:spPr bwMode="auto">
            <a:xfrm>
              <a:off x="2225" y="3052"/>
              <a:ext cx="1047" cy="335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28395" name="Rectangle 11"/>
            <p:cNvSpPr>
              <a:spLocks noChangeArrowheads="1"/>
            </p:cNvSpPr>
            <p:nvPr/>
          </p:nvSpPr>
          <p:spPr bwMode="auto">
            <a:xfrm>
              <a:off x="3252" y="2478"/>
              <a:ext cx="429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103</a:t>
              </a:r>
              <a:endParaRPr lang="en-US" altLang="zh-CN" sz="20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8396" name="Rectangle 12"/>
            <p:cNvSpPr>
              <a:spLocks noChangeArrowheads="1"/>
            </p:cNvSpPr>
            <p:nvPr/>
          </p:nvSpPr>
          <p:spPr bwMode="auto">
            <a:xfrm>
              <a:off x="3252" y="3142"/>
              <a:ext cx="477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98.5</a:t>
              </a:r>
              <a:endParaRPr lang="en-US" altLang="zh-CN" sz="20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8397" name="Rectangle 13"/>
            <p:cNvSpPr>
              <a:spLocks noChangeArrowheads="1"/>
            </p:cNvSpPr>
            <p:nvPr/>
          </p:nvSpPr>
          <p:spPr bwMode="auto">
            <a:xfrm>
              <a:off x="1791" y="2869"/>
              <a:ext cx="335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000" b="1" i="1" baseline="-25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</p:grp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328083" y="476250"/>
            <a:ext cx="1128334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4000" dirty="0" smtClean="0">
                <a:solidFill>
                  <a:srgbClr val="00FF00"/>
                </a:solidFill>
                <a:ea typeface="黑体" panose="02010609060101010101" pitchFamily="49" charset="-122"/>
              </a:rPr>
              <a:t>No-Arbitrage Pricing principle under Uncertainty</a:t>
            </a:r>
            <a:endParaRPr lang="zh-CN" altLang="en-US" sz="4000" dirty="0">
              <a:solidFill>
                <a:srgbClr val="00FF00"/>
              </a:solidFill>
              <a:latin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56595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8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8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28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2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8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2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2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22CC">
                <a:gamma/>
                <a:shade val="46275"/>
                <a:invGamma/>
              </a:srgbClr>
            </a:gs>
            <a:gs pos="100000">
              <a:srgbClr val="0022C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8084" y="476250"/>
            <a:ext cx="10363200" cy="1143000"/>
          </a:xfrm>
        </p:spPr>
        <p:txBody>
          <a:bodyPr/>
          <a:lstStyle/>
          <a:p>
            <a:r>
              <a:rPr lang="zh-CN" altLang="en-US" sz="36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</a:rPr>
              <a:t>无套利定价技术小结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28776"/>
            <a:ext cx="7772400" cy="714375"/>
          </a:xfrm>
        </p:spPr>
        <p:txBody>
          <a:bodyPr/>
          <a:lstStyle/>
          <a:p>
            <a:r>
              <a:rPr lang="zh-CN" altLang="en-US">
                <a:solidFill>
                  <a:schemeClr val="accent1"/>
                </a:solidFill>
              </a:rPr>
              <a:t>一般化为：</a:t>
            </a:r>
          </a:p>
        </p:txBody>
      </p:sp>
      <p:graphicFrame>
        <p:nvGraphicFramePr>
          <p:cNvPr id="530436" name="Object 4"/>
          <p:cNvGraphicFramePr>
            <a:graphicFrameLocks noChangeAspect="1"/>
          </p:cNvGraphicFramePr>
          <p:nvPr/>
        </p:nvGraphicFramePr>
        <p:xfrm>
          <a:off x="1895476" y="2308225"/>
          <a:ext cx="15287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31" name="公式" r:id="rId4" imgW="698400" imgH="203040" progId="Equation.3">
                  <p:embed/>
                </p:oleObj>
              </mc:Choice>
              <mc:Fallback>
                <p:oleObj name="公式" r:id="rId4" imgW="698400" imgH="203040" progId="Equation.3">
                  <p:embed/>
                  <p:pic>
                    <p:nvPicPr>
                      <p:cNvPr id="5304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476" y="2308225"/>
                        <a:ext cx="152876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437" name="Object 5"/>
          <p:cNvGraphicFramePr>
            <a:graphicFrameLocks noChangeAspect="1"/>
          </p:cNvGraphicFramePr>
          <p:nvPr/>
        </p:nvGraphicFramePr>
        <p:xfrm>
          <a:off x="3997325" y="2060575"/>
          <a:ext cx="3113088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32" name="公式" r:id="rId6" imgW="1434960" imgH="444240" progId="Equation.3">
                  <p:embed/>
                </p:oleObj>
              </mc:Choice>
              <mc:Fallback>
                <p:oleObj name="公式" r:id="rId6" imgW="1434960" imgH="444240" progId="Equation.3">
                  <p:embed/>
                  <p:pic>
                    <p:nvPicPr>
                      <p:cNvPr id="5304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7325" y="2060575"/>
                        <a:ext cx="3113088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438" name="Object 6"/>
          <p:cNvGraphicFramePr>
            <a:graphicFrameLocks noChangeAspect="1"/>
          </p:cNvGraphicFramePr>
          <p:nvPr/>
        </p:nvGraphicFramePr>
        <p:xfrm>
          <a:off x="1703388" y="2924175"/>
          <a:ext cx="2374900" cy="176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33" name="公式" r:id="rId8" imgW="1041120" imgH="774360" progId="Equation.3">
                  <p:embed/>
                </p:oleObj>
              </mc:Choice>
              <mc:Fallback>
                <p:oleObj name="公式" r:id="rId8" imgW="1041120" imgH="774360" progId="Equation.3">
                  <p:embed/>
                  <p:pic>
                    <p:nvPicPr>
                      <p:cNvPr id="5304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2924175"/>
                        <a:ext cx="2374900" cy="176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439" name="Object 7"/>
          <p:cNvGraphicFramePr>
            <a:graphicFrameLocks noChangeAspect="1"/>
          </p:cNvGraphicFramePr>
          <p:nvPr/>
        </p:nvGraphicFramePr>
        <p:xfrm>
          <a:off x="4127500" y="3095625"/>
          <a:ext cx="6540500" cy="372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34" name="Equation" r:id="rId10" imgW="2984400" imgH="2082600" progId="Equation.DSMT4">
                  <p:embed/>
                </p:oleObj>
              </mc:Choice>
              <mc:Fallback>
                <p:oleObj name="Equation" r:id="rId10" imgW="2984400" imgH="2082600" progId="Equation.DSMT4">
                  <p:embed/>
                  <p:pic>
                    <p:nvPicPr>
                      <p:cNvPr id="5304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3095625"/>
                        <a:ext cx="6540500" cy="372903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6863">
                              <a:gamma/>
                              <a:shade val="46275"/>
                              <a:invGamma/>
                            </a:srgbClr>
                          </a:gs>
                          <a:gs pos="50000">
                            <a:srgbClr val="006863"/>
                          </a:gs>
                          <a:gs pos="100000">
                            <a:srgbClr val="006863">
                              <a:gamma/>
                              <a:shade val="46275"/>
                              <a:invGamma/>
                            </a:srgbClr>
                          </a:gs>
                        </a:gsLst>
                        <a:lin ang="5400000" scaled="1"/>
                      </a:gra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440" name="Object 8"/>
          <p:cNvGraphicFramePr>
            <a:graphicFrameLocks noChangeAspect="1"/>
          </p:cNvGraphicFramePr>
          <p:nvPr/>
        </p:nvGraphicFramePr>
        <p:xfrm>
          <a:off x="4151314" y="5888038"/>
          <a:ext cx="6480175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35" name="Equation" r:id="rId12" imgW="2984400" imgH="558720" progId="Equation.DSMT4">
                  <p:embed/>
                </p:oleObj>
              </mc:Choice>
              <mc:Fallback>
                <p:oleObj name="Equation" r:id="rId12" imgW="2984400" imgH="558720" progId="Equation.DSMT4">
                  <p:embed/>
                  <p:pic>
                    <p:nvPicPr>
                      <p:cNvPr id="5304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4" y="5888038"/>
                        <a:ext cx="6480175" cy="925512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accent2">
                              <a:gamma/>
                              <a:shade val="46275"/>
                              <a:invGamma/>
                            </a:schemeClr>
                          </a:gs>
                          <a:gs pos="50000">
                            <a:schemeClr val="accent2"/>
                          </a:gs>
                          <a:gs pos="100000">
                            <a:schemeClr val="accent2">
                              <a:gamma/>
                              <a:shade val="46275"/>
                              <a:invGamma/>
                            </a:schemeClr>
                          </a:gs>
                        </a:gsLst>
                        <a:lin ang="5400000" scaled="1"/>
                      </a:gra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0441" name="Freeform 9"/>
          <p:cNvSpPr>
            <a:spLocks/>
          </p:cNvSpPr>
          <p:nvPr/>
        </p:nvSpPr>
        <p:spPr bwMode="auto">
          <a:xfrm>
            <a:off x="3432176" y="2636838"/>
            <a:ext cx="1368425" cy="309958"/>
          </a:xfrm>
          <a:custGeom>
            <a:avLst/>
            <a:gdLst>
              <a:gd name="T0" fmla="*/ 0 w 862"/>
              <a:gd name="T1" fmla="*/ 0 h 454"/>
              <a:gd name="T2" fmla="*/ 862 w 862"/>
              <a:gd name="T3" fmla="*/ 454 h 45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62" h="454">
                <a:moveTo>
                  <a:pt x="0" y="0"/>
                </a:moveTo>
                <a:cubicBezTo>
                  <a:pt x="359" y="189"/>
                  <a:pt x="718" y="378"/>
                  <a:pt x="862" y="454"/>
                </a:cubicBezTo>
              </a:path>
            </a:pathLst>
          </a:custGeom>
          <a:noFill/>
          <a:ln w="28575" cap="flat" cmpd="sng">
            <a:solidFill>
              <a:srgbClr val="FF0066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23766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0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0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3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3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</a:rPr>
              <a:t>无套利定价技术小结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628776"/>
            <a:ext cx="7556500" cy="639763"/>
          </a:xfrm>
        </p:spPr>
        <p:txBody>
          <a:bodyPr/>
          <a:lstStyle/>
          <a:p>
            <a:r>
              <a:rPr lang="zh-CN" altLang="en-US" sz="2400">
                <a:solidFill>
                  <a:schemeClr val="bg2"/>
                </a:solidFill>
              </a:rPr>
              <a:t>证券Ａ的另一种求解方法：</a:t>
            </a:r>
          </a:p>
        </p:txBody>
      </p:sp>
      <p:graphicFrame>
        <p:nvGraphicFramePr>
          <p:cNvPr id="53248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348038" y="2343151"/>
          <a:ext cx="2051050" cy="180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5" name="公式" r:id="rId4" imgW="1104840" imgH="850680" progId="Equation.3">
                  <p:embed/>
                </p:oleObj>
              </mc:Choice>
              <mc:Fallback>
                <p:oleObj name="公式" r:id="rId4" imgW="1104840" imgH="850680" progId="Equation.3">
                  <p:embed/>
                  <p:pic>
                    <p:nvPicPr>
                      <p:cNvPr id="5324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343151"/>
                        <a:ext cx="2051050" cy="180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485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884489" y="4456114"/>
          <a:ext cx="3176587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6" name="公式" r:id="rId6" imgW="1574640" imgH="228600" progId="Equation.3">
                  <p:embed/>
                </p:oleObj>
              </mc:Choice>
              <mc:Fallback>
                <p:oleObj name="公式" r:id="rId6" imgW="1574640" imgH="228600" progId="Equation.3">
                  <p:embed/>
                  <p:pic>
                    <p:nvPicPr>
                      <p:cNvPr id="5324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489" y="4456114"/>
                        <a:ext cx="3176587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486" name="AutoShape 6"/>
          <p:cNvSpPr>
            <a:spLocks/>
          </p:cNvSpPr>
          <p:nvPr/>
        </p:nvSpPr>
        <p:spPr bwMode="auto">
          <a:xfrm>
            <a:off x="6167438" y="3284260"/>
            <a:ext cx="360362" cy="360918"/>
          </a:xfrm>
          <a:prstGeom prst="rightBrace">
            <a:avLst>
              <a:gd name="adj1" fmla="val 54956"/>
              <a:gd name="adj2" fmla="val 50032"/>
            </a:avLst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grpSp>
        <p:nvGrpSpPr>
          <p:cNvPr id="532487" name="Group 7"/>
          <p:cNvGrpSpPr>
            <a:grpSpLocks/>
          </p:cNvGrpSpPr>
          <p:nvPr/>
        </p:nvGrpSpPr>
        <p:grpSpPr bwMode="auto">
          <a:xfrm>
            <a:off x="6926264" y="2636839"/>
            <a:ext cx="2967037" cy="1443037"/>
            <a:chOff x="3403" y="1888"/>
            <a:chExt cx="1869" cy="909"/>
          </a:xfrm>
        </p:grpSpPr>
        <p:graphicFrame>
          <p:nvGraphicFramePr>
            <p:cNvPr id="532488" name="Object 8"/>
            <p:cNvGraphicFramePr>
              <a:graphicFrameLocks noChangeAspect="1"/>
            </p:cNvGraphicFramePr>
            <p:nvPr/>
          </p:nvGraphicFramePr>
          <p:xfrm>
            <a:off x="3833" y="1888"/>
            <a:ext cx="1439" cy="9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57" name="公式" r:id="rId8" imgW="1257120" imgH="799920" progId="Equation.3">
                    <p:embed/>
                  </p:oleObj>
                </mc:Choice>
                <mc:Fallback>
                  <p:oleObj name="公式" r:id="rId8" imgW="1257120" imgH="799920" progId="Equation.3">
                    <p:embed/>
                    <p:pic>
                      <p:nvPicPr>
                        <p:cNvPr id="53248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White">
                        <a:xfrm>
                          <a:off x="3833" y="1888"/>
                          <a:ext cx="1439" cy="9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489" name="AutoShape 9"/>
            <p:cNvSpPr>
              <a:spLocks noChangeArrowheads="1"/>
            </p:cNvSpPr>
            <p:nvPr/>
          </p:nvSpPr>
          <p:spPr bwMode="auto">
            <a:xfrm>
              <a:off x="3403" y="2215"/>
              <a:ext cx="132" cy="388"/>
            </a:xfrm>
            <a:prstGeom prst="rightArrow">
              <a:avLst>
                <a:gd name="adj1" fmla="val 50000"/>
                <a:gd name="adj2" fmla="val 27757"/>
              </a:avLst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32490" name="Group 10"/>
          <p:cNvGrpSpPr>
            <a:grpSpLocks/>
          </p:cNvGrpSpPr>
          <p:nvPr/>
        </p:nvGrpSpPr>
        <p:grpSpPr bwMode="auto">
          <a:xfrm>
            <a:off x="3792539" y="4956175"/>
            <a:ext cx="4968875" cy="1136650"/>
            <a:chOff x="1746" y="3251"/>
            <a:chExt cx="3130" cy="716"/>
          </a:xfrm>
        </p:grpSpPr>
        <p:graphicFrame>
          <p:nvGraphicFramePr>
            <p:cNvPr id="532491" name="Object 11"/>
            <p:cNvGraphicFramePr>
              <a:graphicFrameLocks noChangeAspect="1"/>
            </p:cNvGraphicFramePr>
            <p:nvPr/>
          </p:nvGraphicFramePr>
          <p:xfrm>
            <a:off x="1746" y="3657"/>
            <a:ext cx="3130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58" name="公式" r:id="rId10" imgW="2311200" imgH="228600" progId="Equation.3">
                    <p:embed/>
                  </p:oleObj>
                </mc:Choice>
                <mc:Fallback>
                  <p:oleObj name="公式" r:id="rId10" imgW="2311200" imgH="228600" progId="Equation.3">
                    <p:embed/>
                    <p:pic>
                      <p:nvPicPr>
                        <p:cNvPr id="532491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3657"/>
                          <a:ext cx="3130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492" name="AutoShape 12"/>
            <p:cNvSpPr>
              <a:spLocks noChangeArrowheads="1"/>
            </p:cNvSpPr>
            <p:nvPr/>
          </p:nvSpPr>
          <p:spPr bwMode="auto">
            <a:xfrm>
              <a:off x="2971" y="3251"/>
              <a:ext cx="453" cy="22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</p:grpSp>
      <p:sp>
        <p:nvSpPr>
          <p:cNvPr id="532493" name="AutoShape 13"/>
          <p:cNvSpPr>
            <a:spLocks noChangeArrowheads="1"/>
          </p:cNvSpPr>
          <p:nvPr/>
        </p:nvSpPr>
        <p:spPr bwMode="auto">
          <a:xfrm>
            <a:off x="6672263" y="4581525"/>
            <a:ext cx="3816350" cy="609600"/>
          </a:xfrm>
          <a:prstGeom prst="wedgeRoundRectCallout">
            <a:avLst>
              <a:gd name="adj1" fmla="val -10190"/>
              <a:gd name="adj2" fmla="val -155468"/>
              <a:gd name="adj3" fmla="val 16667"/>
            </a:avLst>
          </a:prstGeom>
          <a:gradFill rotWithShape="1">
            <a:gsLst>
              <a:gs pos="0">
                <a:srgbClr val="006863">
                  <a:gamma/>
                  <a:shade val="46275"/>
                  <a:invGamma/>
                </a:srgbClr>
              </a:gs>
              <a:gs pos="50000">
                <a:srgbClr val="006863"/>
              </a:gs>
              <a:gs pos="100000">
                <a:srgbClr val="006863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342900" indent="-342900" algn="l">
              <a:spcBef>
                <a:spcPct val="20000"/>
              </a:spcBef>
              <a:buBlip>
                <a:blip r:embed="rId12"/>
              </a:buBlip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l">
              <a:spcBef>
                <a:spcPct val="20000"/>
              </a:spcBef>
              <a:buClr>
                <a:srgbClr val="CC9900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l">
              <a:spcBef>
                <a:spcPct val="20000"/>
              </a:spcBef>
              <a:buClr>
                <a:srgbClr val="FF0066"/>
              </a:buClr>
              <a:buFont typeface="Times New Roman" panose="02020603050405020304" pitchFamily="18" charset="0"/>
              <a:buChar char="—"/>
              <a:defRPr kumimoji="1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tx2"/>
              </a:buClr>
              <a:buChar char="–"/>
              <a:defRPr kumimoji="1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Aft>
                <a:spcPct val="0"/>
              </a:spcAft>
              <a:buNone/>
            </a:pPr>
            <a:r>
              <a:rPr lang="zh-CN" altLang="en-US" sz="2000">
                <a:solidFill>
                  <a:srgbClr val="FFFF00"/>
                </a:solidFill>
              </a:rPr>
              <a:t>这就是所谓的风险中性概率！</a:t>
            </a:r>
            <a:endParaRPr lang="en-US" altLang="zh-CN" sz="2000">
              <a:solidFill>
                <a:srgbClr val="FFFF00"/>
              </a:solidFill>
            </a:endParaRPr>
          </a:p>
        </p:txBody>
      </p:sp>
      <p:sp>
        <p:nvSpPr>
          <p:cNvPr id="532494" name="AutoShape 14"/>
          <p:cNvSpPr>
            <a:spLocks noChangeArrowheads="1"/>
          </p:cNvSpPr>
          <p:nvPr/>
        </p:nvSpPr>
        <p:spPr bwMode="auto">
          <a:xfrm>
            <a:off x="6167438" y="1557338"/>
            <a:ext cx="3816350" cy="609600"/>
          </a:xfrm>
          <a:prstGeom prst="wedgeRoundRectCallout">
            <a:avLst>
              <a:gd name="adj1" fmla="val -69884"/>
              <a:gd name="adj2" fmla="val 198176"/>
              <a:gd name="adj3" fmla="val 16667"/>
            </a:avLst>
          </a:prstGeom>
          <a:gradFill rotWithShape="1">
            <a:gsLst>
              <a:gs pos="0">
                <a:srgbClr val="006863">
                  <a:gamma/>
                  <a:shade val="46275"/>
                  <a:invGamma/>
                </a:srgbClr>
              </a:gs>
              <a:gs pos="50000">
                <a:srgbClr val="006863"/>
              </a:gs>
              <a:gs pos="100000">
                <a:srgbClr val="006863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342900" indent="-342900" algn="l">
              <a:spcBef>
                <a:spcPct val="20000"/>
              </a:spcBef>
              <a:buBlip>
                <a:blip r:embed="rId12"/>
              </a:buBlip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l">
              <a:spcBef>
                <a:spcPct val="20000"/>
              </a:spcBef>
              <a:buClr>
                <a:srgbClr val="CC9900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l">
              <a:spcBef>
                <a:spcPct val="20000"/>
              </a:spcBef>
              <a:buClr>
                <a:srgbClr val="FF0066"/>
              </a:buClr>
              <a:buFont typeface="Times New Roman" panose="02020603050405020304" pitchFamily="18" charset="0"/>
              <a:buChar char="—"/>
              <a:defRPr kumimoji="1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tx2"/>
              </a:buClr>
              <a:buChar char="–"/>
              <a:defRPr kumimoji="1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Aft>
                <a:spcPct val="0"/>
              </a:spcAft>
              <a:buNone/>
            </a:pPr>
            <a:r>
              <a:rPr lang="zh-CN" altLang="en-US" sz="2000">
                <a:solidFill>
                  <a:srgbClr val="FFFF00"/>
                </a:solidFill>
              </a:rPr>
              <a:t>这就是所谓的状态价格！</a:t>
            </a:r>
          </a:p>
        </p:txBody>
      </p:sp>
      <p:graphicFrame>
        <p:nvGraphicFramePr>
          <p:cNvPr id="532495" name="Object 15"/>
          <p:cNvGraphicFramePr>
            <a:graphicFrameLocks noChangeAspect="1"/>
          </p:cNvGraphicFramePr>
          <p:nvPr/>
        </p:nvGraphicFramePr>
        <p:xfrm>
          <a:off x="6324601" y="4292601"/>
          <a:ext cx="4297363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9" name="公式" r:id="rId13" imgW="2539800" imgH="444240" progId="Equation.3">
                  <p:embed/>
                </p:oleObj>
              </mc:Choice>
              <mc:Fallback>
                <p:oleObj name="公式" r:id="rId13" imgW="2539800" imgH="444240" progId="Equation.3">
                  <p:embed/>
                  <p:pic>
                    <p:nvPicPr>
                      <p:cNvPr id="53249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1" y="4292601"/>
                        <a:ext cx="4297363" cy="614363"/>
                      </a:xfrm>
                      <a:prstGeom prst="rect">
                        <a:avLst/>
                      </a:prstGeom>
                      <a:solidFill>
                        <a:srgbClr val="CC00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44161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32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3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3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32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32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324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324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2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2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93" grpId="0" animBg="1"/>
      <p:bldP spid="53249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应用：二项式期权定价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1" y="1524000"/>
            <a:ext cx="8512175" cy="13287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3366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400">
                <a:solidFill>
                  <a:schemeClr val="bg2"/>
                </a:solidFill>
              </a:rPr>
              <a:t>假设股票当前价格为</a:t>
            </a:r>
            <a:r>
              <a:rPr lang="zh-CN" altLang="en-US" sz="2400" i="1">
                <a:solidFill>
                  <a:schemeClr val="bg2"/>
                </a:solidFill>
              </a:rPr>
              <a:t>Ｓ</a:t>
            </a:r>
            <a:r>
              <a:rPr lang="zh-CN" altLang="en-US" sz="2400" baseline="-25000">
                <a:solidFill>
                  <a:schemeClr val="bg2"/>
                </a:solidFill>
              </a:rPr>
              <a:t>０</a:t>
            </a:r>
            <a:r>
              <a:rPr lang="zh-CN" altLang="en-US" sz="2400">
                <a:solidFill>
                  <a:schemeClr val="bg2"/>
                </a:solidFill>
              </a:rPr>
              <a:t>，</a:t>
            </a:r>
            <a:r>
              <a:rPr lang="zh-CN" altLang="en-US" sz="2400">
                <a:solidFill>
                  <a:schemeClr val="bg2"/>
                </a:solidFill>
                <a:sym typeface="Symbol" panose="05050102010706020507" pitchFamily="18" charset="2"/>
              </a:rPr>
              <a:t></a:t>
            </a:r>
            <a:r>
              <a:rPr lang="en-US" altLang="zh-CN" sz="2400" i="1">
                <a:solidFill>
                  <a:schemeClr val="bg2"/>
                </a:solidFill>
                <a:sym typeface="Symbol" panose="05050102010706020507" pitchFamily="18" charset="2"/>
              </a:rPr>
              <a:t>t </a:t>
            </a:r>
            <a:r>
              <a:rPr lang="zh-CN" altLang="en-US" sz="2400">
                <a:solidFill>
                  <a:schemeClr val="bg2"/>
                </a:solidFill>
                <a:sym typeface="Symbol" panose="05050102010706020507" pitchFamily="18" charset="2"/>
              </a:rPr>
              <a:t>时间后可能上升</a:t>
            </a:r>
            <a:r>
              <a:rPr lang="zh-CN" altLang="en-US" sz="2400" i="1">
                <a:solidFill>
                  <a:schemeClr val="bg2"/>
                </a:solidFill>
                <a:sym typeface="Symbol" panose="05050102010706020507" pitchFamily="18" charset="2"/>
              </a:rPr>
              <a:t>ｕ</a:t>
            </a:r>
            <a:r>
              <a:rPr lang="zh-CN" altLang="en-US" sz="2400">
                <a:solidFill>
                  <a:schemeClr val="bg2"/>
                </a:solidFill>
                <a:sym typeface="Symbol" panose="05050102010706020507" pitchFamily="18" charset="2"/>
              </a:rPr>
              <a:t>和下降</a:t>
            </a:r>
            <a:r>
              <a:rPr lang="en-US" altLang="zh-CN" sz="2400" i="1">
                <a:solidFill>
                  <a:schemeClr val="bg2"/>
                </a:solidFill>
                <a:sym typeface="Symbol" panose="05050102010706020507" pitchFamily="18" charset="2"/>
              </a:rPr>
              <a:t>d</a:t>
            </a:r>
            <a:r>
              <a:rPr lang="zh-CN" altLang="en-US" sz="2400">
                <a:solidFill>
                  <a:schemeClr val="bg2"/>
                </a:solidFill>
                <a:sym typeface="Symbol" panose="05050102010706020507" pitchFamily="18" charset="2"/>
              </a:rPr>
              <a:t>，在该股票上的一个买权其执行价格为</a:t>
            </a:r>
            <a:r>
              <a:rPr lang="zh-CN" altLang="en-US" sz="2400" i="1">
                <a:solidFill>
                  <a:schemeClr val="bg2"/>
                </a:solidFill>
                <a:sym typeface="Symbol" panose="05050102010706020507" pitchFamily="18" charset="2"/>
              </a:rPr>
              <a:t>Ｘ</a:t>
            </a:r>
            <a:r>
              <a:rPr lang="zh-CN" altLang="en-US" sz="2400">
                <a:solidFill>
                  <a:schemeClr val="bg2"/>
                </a:solidFill>
                <a:sym typeface="Symbol" panose="05050102010706020507" pitchFamily="18" charset="2"/>
              </a:rPr>
              <a:t>。</a:t>
            </a:r>
          </a:p>
          <a:p>
            <a:pPr lvl="1"/>
            <a:r>
              <a:rPr lang="zh-CN" altLang="en-US" sz="20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该买权当前价值是多少？</a:t>
            </a:r>
          </a:p>
        </p:txBody>
      </p:sp>
      <p:grpSp>
        <p:nvGrpSpPr>
          <p:cNvPr id="534532" name="Group 4"/>
          <p:cNvGrpSpPr>
            <a:grpSpLocks/>
          </p:cNvGrpSpPr>
          <p:nvPr/>
        </p:nvGrpSpPr>
        <p:grpSpPr bwMode="auto">
          <a:xfrm>
            <a:off x="3049589" y="3055938"/>
            <a:ext cx="3098799" cy="1612899"/>
            <a:chOff x="703" y="1886"/>
            <a:chExt cx="1952" cy="1016"/>
          </a:xfrm>
        </p:grpSpPr>
        <p:sp>
          <p:nvSpPr>
            <p:cNvPr id="534533" name="Line 5"/>
            <p:cNvSpPr>
              <a:spLocks noChangeShapeType="1"/>
            </p:cNvSpPr>
            <p:nvPr/>
          </p:nvSpPr>
          <p:spPr bwMode="auto">
            <a:xfrm flipV="1">
              <a:off x="1120" y="2054"/>
              <a:ext cx="1191" cy="36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34534" name="Line 6"/>
            <p:cNvSpPr>
              <a:spLocks noChangeShapeType="1"/>
            </p:cNvSpPr>
            <p:nvPr/>
          </p:nvSpPr>
          <p:spPr bwMode="auto">
            <a:xfrm>
              <a:off x="1120" y="2416"/>
              <a:ext cx="1191" cy="36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34535" name="Rectangle 7"/>
            <p:cNvSpPr>
              <a:spLocks noChangeArrowheads="1"/>
            </p:cNvSpPr>
            <p:nvPr/>
          </p:nvSpPr>
          <p:spPr bwMode="auto">
            <a:xfrm>
              <a:off x="2296" y="1886"/>
              <a:ext cx="35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Su</a:t>
              </a:r>
              <a:r>
                <a:rPr lang="en-US" altLang="zh-CN" sz="2400">
                  <a:solidFill>
                    <a:srgbClr val="FF993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2400" i="1" baseline="-25000">
                <a:solidFill>
                  <a:srgbClr val="FF993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4536" name="Rectangle 8"/>
            <p:cNvSpPr>
              <a:spLocks noChangeArrowheads="1"/>
            </p:cNvSpPr>
            <p:nvPr/>
          </p:nvSpPr>
          <p:spPr bwMode="auto">
            <a:xfrm>
              <a:off x="2333" y="2611"/>
              <a:ext cx="31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Sd</a:t>
              </a:r>
              <a:endParaRPr lang="en-US" altLang="zh-CN" sz="2400" i="1" baseline="-25000">
                <a:solidFill>
                  <a:srgbClr val="FF99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4537" name="Rectangle 9"/>
            <p:cNvSpPr>
              <a:spLocks noChangeArrowheads="1"/>
            </p:cNvSpPr>
            <p:nvPr/>
          </p:nvSpPr>
          <p:spPr bwMode="auto">
            <a:xfrm>
              <a:off x="703" y="2203"/>
              <a:ext cx="22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zh-CN" altLang="en-US" sz="2400" b="1" baseline="-25000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34538" name="Group 10"/>
          <p:cNvGrpSpPr>
            <a:grpSpLocks/>
          </p:cNvGrpSpPr>
          <p:nvPr/>
        </p:nvGrpSpPr>
        <p:grpSpPr bwMode="auto">
          <a:xfrm>
            <a:off x="7042152" y="2924177"/>
            <a:ext cx="2747963" cy="1600201"/>
            <a:chOff x="3515" y="1979"/>
            <a:chExt cx="1731" cy="1008"/>
          </a:xfrm>
        </p:grpSpPr>
        <p:sp>
          <p:nvSpPr>
            <p:cNvPr id="534539" name="Line 11"/>
            <p:cNvSpPr>
              <a:spLocks noChangeShapeType="1"/>
            </p:cNvSpPr>
            <p:nvPr/>
          </p:nvSpPr>
          <p:spPr bwMode="auto">
            <a:xfrm flipV="1">
              <a:off x="3751" y="2183"/>
              <a:ext cx="1191" cy="36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34540" name="Line 12"/>
            <p:cNvSpPr>
              <a:spLocks noChangeShapeType="1"/>
            </p:cNvSpPr>
            <p:nvPr/>
          </p:nvSpPr>
          <p:spPr bwMode="auto">
            <a:xfrm>
              <a:off x="3751" y="2545"/>
              <a:ext cx="1191" cy="36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34541" name="Rectangle 13"/>
            <p:cNvSpPr>
              <a:spLocks noChangeArrowheads="1"/>
            </p:cNvSpPr>
            <p:nvPr/>
          </p:nvSpPr>
          <p:spPr bwMode="auto">
            <a:xfrm>
              <a:off x="4967" y="1979"/>
              <a:ext cx="27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ƒ</a:t>
              </a:r>
              <a:r>
                <a:rPr lang="en-US" altLang="zh-CN" sz="2400" i="1" baseline="-2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lang="en-US" altLang="zh-CN" sz="2400" i="1" baseline="-2500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4542" name="Rectangle 14"/>
            <p:cNvSpPr>
              <a:spLocks noChangeArrowheads="1"/>
            </p:cNvSpPr>
            <p:nvPr/>
          </p:nvSpPr>
          <p:spPr bwMode="auto">
            <a:xfrm>
              <a:off x="4967" y="2696"/>
              <a:ext cx="27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ƒ</a:t>
              </a:r>
              <a:r>
                <a:rPr lang="en-US" altLang="zh-CN" sz="2400" i="1" baseline="-2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534543" name="Rectangle 15"/>
            <p:cNvSpPr>
              <a:spLocks noChangeArrowheads="1"/>
            </p:cNvSpPr>
            <p:nvPr/>
          </p:nvSpPr>
          <p:spPr bwMode="auto">
            <a:xfrm>
              <a:off x="3515" y="2387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ƒ</a:t>
              </a:r>
              <a:endPara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34544" name="Group 16"/>
          <p:cNvGrpSpPr>
            <a:grpSpLocks/>
          </p:cNvGrpSpPr>
          <p:nvPr/>
        </p:nvGrpSpPr>
        <p:grpSpPr bwMode="auto">
          <a:xfrm>
            <a:off x="2638428" y="5084764"/>
            <a:ext cx="2381251" cy="1012825"/>
            <a:chOff x="1952" y="3311"/>
            <a:chExt cx="1500" cy="638"/>
          </a:xfrm>
        </p:grpSpPr>
        <p:sp>
          <p:nvSpPr>
            <p:cNvPr id="534545" name="Rectangle 17"/>
            <p:cNvSpPr>
              <a:spLocks noChangeArrowheads="1"/>
            </p:cNvSpPr>
            <p:nvPr/>
          </p:nvSpPr>
          <p:spPr bwMode="auto">
            <a:xfrm>
              <a:off x="1965" y="3311"/>
              <a:ext cx="148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FFFF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ƒ</a:t>
              </a:r>
              <a:r>
                <a:rPr lang="en-US" altLang="zh-CN" sz="2400" i="1" baseline="-25000">
                  <a:solidFill>
                    <a:srgbClr val="FFFF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u</a:t>
              </a:r>
              <a:r>
                <a:rPr lang="zh-CN" altLang="en-US" sz="2400">
                  <a:solidFill>
                    <a:srgbClr val="FFFF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＝</a:t>
              </a:r>
              <a:r>
                <a:rPr lang="en-US" altLang="zh-CN" sz="2400">
                  <a:solidFill>
                    <a:srgbClr val="FFFF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max(</a:t>
              </a:r>
              <a:r>
                <a:rPr lang="en-US" altLang="zh-CN" sz="2400" i="1">
                  <a:solidFill>
                    <a:srgbClr val="FFFF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Su</a:t>
              </a:r>
              <a:r>
                <a:rPr lang="en-US" altLang="zh-CN" sz="2400">
                  <a:solidFill>
                    <a:srgbClr val="FFFF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lang="en-US" altLang="zh-CN" sz="2400" i="1">
                  <a:solidFill>
                    <a:srgbClr val="FFFF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X</a:t>
              </a:r>
              <a:r>
                <a:rPr lang="en-US" altLang="zh-CN" sz="2400">
                  <a:solidFill>
                    <a:srgbClr val="FFFF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,0)</a:t>
              </a:r>
            </a:p>
          </p:txBody>
        </p:sp>
        <p:sp>
          <p:nvSpPr>
            <p:cNvPr id="534546" name="Rectangle 18"/>
            <p:cNvSpPr>
              <a:spLocks noChangeArrowheads="1"/>
            </p:cNvSpPr>
            <p:nvPr/>
          </p:nvSpPr>
          <p:spPr bwMode="auto">
            <a:xfrm>
              <a:off x="1952" y="3657"/>
              <a:ext cx="148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FFFF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ƒ</a:t>
              </a:r>
              <a:r>
                <a:rPr lang="en-US" altLang="zh-CN" sz="2400" i="1" baseline="-25000">
                  <a:solidFill>
                    <a:srgbClr val="FFFF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d</a:t>
              </a:r>
              <a:r>
                <a:rPr lang="zh-CN" altLang="en-US" sz="2400">
                  <a:solidFill>
                    <a:srgbClr val="FFFF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＝</a:t>
              </a:r>
              <a:r>
                <a:rPr lang="en-US" altLang="zh-CN" sz="2400">
                  <a:solidFill>
                    <a:srgbClr val="FFFF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max(</a:t>
              </a:r>
              <a:r>
                <a:rPr lang="en-US" altLang="zh-CN" sz="2400" i="1">
                  <a:solidFill>
                    <a:srgbClr val="FFFF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Sd</a:t>
              </a:r>
              <a:r>
                <a:rPr lang="en-US" altLang="zh-CN" sz="2400">
                  <a:solidFill>
                    <a:srgbClr val="FFFF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lang="en-US" altLang="zh-CN" sz="2400" i="1">
                  <a:solidFill>
                    <a:srgbClr val="FFFF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X</a:t>
              </a:r>
              <a:r>
                <a:rPr lang="en-US" altLang="zh-CN" sz="2400">
                  <a:solidFill>
                    <a:srgbClr val="FFFF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,0)</a:t>
              </a:r>
            </a:p>
          </p:txBody>
        </p:sp>
      </p:grpSp>
      <p:graphicFrame>
        <p:nvGraphicFramePr>
          <p:cNvPr id="534547" name="Object 19"/>
          <p:cNvGraphicFramePr>
            <a:graphicFrameLocks noGrp="1" noChangeAspect="1"/>
          </p:cNvGraphicFramePr>
          <p:nvPr>
            <p:ph sz="half" idx="2"/>
          </p:nvPr>
        </p:nvGraphicFramePr>
        <p:xfrm>
          <a:off x="5903914" y="5157788"/>
          <a:ext cx="407987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3" name="Equation" r:id="rId4" imgW="2501640" imgH="634680" progId="Equation.DSMT4">
                  <p:embed/>
                </p:oleObj>
              </mc:Choice>
              <mc:Fallback>
                <p:oleObj name="Equation" r:id="rId4" imgW="2501640" imgH="634680" progId="Equation.DSMT4">
                  <p:embed/>
                  <p:pic>
                    <p:nvPicPr>
                      <p:cNvPr id="53454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3914" y="5157788"/>
                        <a:ext cx="4079875" cy="103505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CC0099">
                              <a:gamma/>
                              <a:shade val="46275"/>
                              <a:invGamma/>
                            </a:srgbClr>
                          </a:gs>
                          <a:gs pos="100000">
                            <a:srgbClr val="CC0099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43568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4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70063" y="892175"/>
            <a:ext cx="7772400" cy="623888"/>
          </a:xfrm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6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二项式期权定价</a:t>
            </a:r>
            <a:endParaRPr lang="en-US" altLang="zh-CN" sz="3600" dirty="0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400" dirty="0">
                <a:solidFill>
                  <a:schemeClr val="bg2"/>
                </a:solidFill>
                <a:latin typeface="楷体_GB2312" pitchFamily="49" charset="-122"/>
              </a:rPr>
              <a:t>另外一种方法：考虑一个组合，持有</a:t>
            </a:r>
            <a:r>
              <a:rPr lang="en-US" altLang="zh-CN" sz="2400" dirty="0">
                <a:solidFill>
                  <a:schemeClr val="bg2"/>
                </a:solidFill>
                <a:sym typeface="Symbol" panose="05050102010706020507" pitchFamily="18" charset="2"/>
              </a:rPr>
              <a:t></a:t>
            </a: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zh-CN" altLang="en-US" sz="2400" dirty="0">
                <a:solidFill>
                  <a:schemeClr val="bg2"/>
                </a:solidFill>
                <a:latin typeface="楷体_GB2312" pitchFamily="49" charset="-122"/>
              </a:rPr>
              <a:t>份股票多头，卖空一份买权。</a:t>
            </a:r>
            <a:r>
              <a:rPr lang="en-US" altLang="zh-CN" sz="2000" dirty="0">
                <a:ea typeface="宋体" panose="02010600030101010101" pitchFamily="2" charset="-122"/>
              </a:rPr>
              <a:t>																						</a:t>
            </a:r>
          </a:p>
          <a:p>
            <a:pPr>
              <a:buFontTx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chemeClr val="bg2"/>
                </a:solidFill>
              </a:rPr>
              <a:t>如果组合是无风险的，则：</a:t>
            </a:r>
            <a:r>
              <a:rPr lang="en-US" altLang="zh-CN" sz="2400" b="0" i="1" dirty="0" smtClean="0">
                <a:solidFill>
                  <a:srgbClr val="FFFF00"/>
                </a:solidFill>
                <a:latin typeface="+mn-lt"/>
                <a:ea typeface="宋体" panose="02010600030101010101" pitchFamily="2" charset="-122"/>
              </a:rPr>
              <a:t>Su</a:t>
            </a:r>
            <a:r>
              <a:rPr lang="en-US" altLang="zh-CN" sz="2400" b="0" dirty="0" smtClean="0">
                <a:solidFill>
                  <a:srgbClr val="FFFF00"/>
                </a:solidFill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2400" b="0" i="1" dirty="0" smtClean="0">
                <a:solidFill>
                  <a:srgbClr val="FFFF00"/>
                </a:solidFill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b="0" dirty="0" smtClean="0">
                <a:solidFill>
                  <a:srgbClr val="FFFF00"/>
                </a:solidFill>
                <a:latin typeface="+mn-lt"/>
                <a:ea typeface="宋体" panose="02010600030101010101" pitchFamily="2" charset="-122"/>
              </a:rPr>
              <a:t>– </a:t>
            </a:r>
            <a:r>
              <a:rPr lang="en-US" altLang="zh-CN" sz="2400" b="0" dirty="0" err="1">
                <a:solidFill>
                  <a:srgbClr val="FFFF00"/>
                </a:solidFill>
                <a:latin typeface="+mn-lt"/>
                <a:ea typeface="宋体" panose="02010600030101010101" pitchFamily="2" charset="-122"/>
              </a:rPr>
              <a:t>ƒ</a:t>
            </a:r>
            <a:r>
              <a:rPr lang="en-US" altLang="zh-CN" sz="2400" b="0" i="1" baseline="-25000" dirty="0" err="1">
                <a:solidFill>
                  <a:srgbClr val="FFFF00"/>
                </a:solidFill>
                <a:latin typeface="+mn-lt"/>
                <a:ea typeface="宋体" panose="02010600030101010101" pitchFamily="2" charset="-122"/>
              </a:rPr>
              <a:t>u</a:t>
            </a:r>
            <a:r>
              <a:rPr lang="en-US" altLang="zh-CN" sz="2400" b="0" i="1" baseline="-25000" dirty="0">
                <a:solidFill>
                  <a:srgbClr val="FFFF00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2400" b="0" dirty="0">
                <a:solidFill>
                  <a:srgbClr val="FFFF00"/>
                </a:solidFill>
                <a:latin typeface="+mn-lt"/>
                <a:ea typeface="宋体" panose="02010600030101010101" pitchFamily="2" charset="-122"/>
              </a:rPr>
              <a:t>= </a:t>
            </a:r>
            <a:r>
              <a:rPr lang="en-US" altLang="zh-CN" sz="2400" b="0" i="1" dirty="0" err="1" smtClean="0">
                <a:solidFill>
                  <a:srgbClr val="FFFF00"/>
                </a:solidFill>
                <a:latin typeface="+mn-lt"/>
                <a:ea typeface="宋体" panose="02010600030101010101" pitchFamily="2" charset="-122"/>
              </a:rPr>
              <a:t>Sd</a:t>
            </a:r>
            <a:r>
              <a:rPr lang="en-US" altLang="zh-CN" sz="2400" b="0" dirty="0">
                <a:solidFill>
                  <a:srgbClr val="FFFF00"/>
                </a:solidFill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2400" b="0" dirty="0">
                <a:solidFill>
                  <a:srgbClr val="FFFF00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2400" b="0" dirty="0" smtClean="0">
                <a:solidFill>
                  <a:srgbClr val="FFFF00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2400" b="0" dirty="0">
                <a:solidFill>
                  <a:srgbClr val="FFFF00"/>
                </a:solidFill>
                <a:latin typeface="+mn-lt"/>
                <a:ea typeface="宋体" panose="02010600030101010101" pitchFamily="2" charset="-122"/>
              </a:rPr>
              <a:t>– </a:t>
            </a:r>
            <a:r>
              <a:rPr lang="en-US" altLang="zh-CN" sz="2400" b="0" dirty="0" err="1">
                <a:solidFill>
                  <a:srgbClr val="FFFF00"/>
                </a:solidFill>
                <a:latin typeface="+mn-lt"/>
                <a:ea typeface="宋体" panose="02010600030101010101" pitchFamily="2" charset="-122"/>
              </a:rPr>
              <a:t>ƒ</a:t>
            </a:r>
            <a:r>
              <a:rPr lang="en-US" altLang="zh-CN" sz="2400" b="0" i="1" baseline="-25000" dirty="0" err="1">
                <a:solidFill>
                  <a:srgbClr val="FFFF00"/>
                </a:solidFill>
                <a:latin typeface="+mn-lt"/>
                <a:ea typeface="宋体" panose="02010600030101010101" pitchFamily="2" charset="-122"/>
              </a:rPr>
              <a:t>d</a:t>
            </a:r>
            <a:endParaRPr lang="en-US" altLang="zh-CN" sz="2400" dirty="0">
              <a:solidFill>
                <a:srgbClr val="FFFF00"/>
              </a:solidFill>
              <a:latin typeface="+mn-lt"/>
              <a:ea typeface="宋体" panose="02010600030101010101" pitchFamily="2" charset="-122"/>
            </a:endParaRPr>
          </a:p>
        </p:txBody>
      </p:sp>
      <p:graphicFrame>
        <p:nvGraphicFramePr>
          <p:cNvPr id="536580" name="Object 4"/>
          <p:cNvGraphicFramePr>
            <a:graphicFrameLocks/>
          </p:cNvGraphicFramePr>
          <p:nvPr/>
        </p:nvGraphicFramePr>
        <p:xfrm>
          <a:off x="4800601" y="4437063"/>
          <a:ext cx="24368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7" name="Equation" r:id="rId4" imgW="799920" imgH="431640" progId="Equation.3">
                  <p:embed/>
                </p:oleObj>
              </mc:Choice>
              <mc:Fallback>
                <p:oleObj name="Equation" r:id="rId4" imgW="799920" imgH="431640" progId="Equation.3">
                  <p:embed/>
                  <p:pic>
                    <p:nvPicPr>
                      <p:cNvPr id="53658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4437063"/>
                        <a:ext cx="243681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6581" name="Rectangle 5"/>
          <p:cNvSpPr>
            <a:spLocks noChangeArrowheads="1"/>
          </p:cNvSpPr>
          <p:nvPr/>
        </p:nvSpPr>
        <p:spPr bwMode="auto">
          <a:xfrm>
            <a:off x="3844926" y="2695575"/>
            <a:ext cx="1158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grpSp>
        <p:nvGrpSpPr>
          <p:cNvPr id="536582" name="Group 6"/>
          <p:cNvGrpSpPr>
            <a:grpSpLocks/>
          </p:cNvGrpSpPr>
          <p:nvPr/>
        </p:nvGrpSpPr>
        <p:grpSpPr bwMode="auto">
          <a:xfrm>
            <a:off x="4267200" y="2205039"/>
            <a:ext cx="4000500" cy="1404938"/>
            <a:chOff x="1776" y="1248"/>
            <a:chExt cx="2520" cy="885"/>
          </a:xfrm>
        </p:grpSpPr>
        <p:sp>
          <p:nvSpPr>
            <p:cNvPr id="536583" name="Line 7"/>
            <p:cNvSpPr>
              <a:spLocks noChangeShapeType="1"/>
            </p:cNvSpPr>
            <p:nvPr/>
          </p:nvSpPr>
          <p:spPr bwMode="auto">
            <a:xfrm>
              <a:off x="1776" y="1680"/>
              <a:ext cx="1362" cy="342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36584" name="Rectangle 8"/>
            <p:cNvSpPr>
              <a:spLocks noChangeArrowheads="1"/>
            </p:cNvSpPr>
            <p:nvPr/>
          </p:nvSpPr>
          <p:spPr bwMode="auto">
            <a:xfrm>
              <a:off x="3168" y="1248"/>
              <a:ext cx="105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400" i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400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u</a:t>
              </a:r>
              <a:r>
                <a:rPr lang="en-US" altLang="zh-CN" sz="2400">
                  <a:solidFill>
                    <a:srgbClr val="FFFFFF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D </a:t>
              </a:r>
              <a:r>
                <a:rPr lang="en-US" altLang="zh-CN" sz="240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– </a:t>
              </a:r>
              <a:r>
                <a:rPr lang="en-US" altLang="zh-CN"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ƒ</a:t>
              </a:r>
              <a:r>
                <a:rPr lang="en-US" altLang="zh-CN" sz="2400" i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</a:p>
          </p:txBody>
        </p:sp>
        <p:sp>
          <p:nvSpPr>
            <p:cNvPr id="536585" name="Rectangle 9"/>
            <p:cNvSpPr>
              <a:spLocks noChangeArrowheads="1"/>
            </p:cNvSpPr>
            <p:nvPr/>
          </p:nvSpPr>
          <p:spPr bwMode="auto">
            <a:xfrm>
              <a:off x="3132" y="1842"/>
              <a:ext cx="11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400" i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400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d</a:t>
              </a:r>
              <a:r>
                <a:rPr lang="en-US" altLang="zh-CN" sz="2400">
                  <a:solidFill>
                    <a:srgbClr val="FFFFFF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D </a:t>
              </a:r>
              <a:r>
                <a:rPr lang="en-US" altLang="zh-CN" sz="240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– </a:t>
              </a:r>
              <a:r>
                <a:rPr lang="en-US" altLang="zh-CN"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ƒ</a:t>
              </a:r>
              <a:r>
                <a:rPr lang="en-US" altLang="zh-CN" sz="2400" i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536586" name="Line 10"/>
            <p:cNvSpPr>
              <a:spLocks noChangeShapeType="1"/>
            </p:cNvSpPr>
            <p:nvPr/>
          </p:nvSpPr>
          <p:spPr bwMode="auto">
            <a:xfrm flipV="1">
              <a:off x="1794" y="1398"/>
              <a:ext cx="1342" cy="288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3466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0063" y="930275"/>
            <a:ext cx="7772400" cy="769938"/>
          </a:xfrm>
        </p:spPr>
        <p:txBody>
          <a:bodyPr/>
          <a:lstStyle/>
          <a:p>
            <a:r>
              <a:rPr lang="en-US" altLang="zh-CN" dirty="0"/>
              <a:t>Supply and demand in </a:t>
            </a:r>
            <a:r>
              <a:rPr lang="en-US" altLang="zh-CN" dirty="0" smtClean="0"/>
              <a:t>common goods</a:t>
            </a:r>
            <a:endParaRPr lang="zh-CN" altLang="en-US" dirty="0"/>
          </a:p>
        </p:txBody>
      </p:sp>
      <p:grpSp>
        <p:nvGrpSpPr>
          <p:cNvPr id="314371" name="Group 3"/>
          <p:cNvGrpSpPr>
            <a:grpSpLocks/>
          </p:cNvGrpSpPr>
          <p:nvPr/>
        </p:nvGrpSpPr>
        <p:grpSpPr bwMode="auto">
          <a:xfrm>
            <a:off x="3000376" y="3573464"/>
            <a:ext cx="2735263" cy="427037"/>
            <a:chOff x="930" y="2251"/>
            <a:chExt cx="1723" cy="269"/>
          </a:xfrm>
        </p:grpSpPr>
        <p:sp>
          <p:nvSpPr>
            <p:cNvPr id="314372" name="Line 4"/>
            <p:cNvSpPr>
              <a:spLocks noChangeShapeType="1"/>
            </p:cNvSpPr>
            <p:nvPr/>
          </p:nvSpPr>
          <p:spPr bwMode="auto">
            <a:xfrm flipH="1">
              <a:off x="1247" y="2365"/>
              <a:ext cx="1406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4373" name="Text Box 5"/>
            <p:cNvSpPr txBox="1">
              <a:spLocks noChangeArrowheads="1"/>
            </p:cNvSpPr>
            <p:nvPr/>
          </p:nvSpPr>
          <p:spPr bwMode="auto">
            <a:xfrm>
              <a:off x="930" y="2251"/>
              <a:ext cx="20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b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i="1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800" b="1" i="1" baseline="-25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</p:grpSp>
      <p:grpSp>
        <p:nvGrpSpPr>
          <p:cNvPr id="314374" name="Group 6"/>
          <p:cNvGrpSpPr>
            <a:grpSpLocks/>
          </p:cNvGrpSpPr>
          <p:nvPr/>
        </p:nvGrpSpPr>
        <p:grpSpPr bwMode="auto">
          <a:xfrm>
            <a:off x="5519739" y="3741739"/>
            <a:ext cx="363537" cy="2346325"/>
            <a:chOff x="2517" y="2357"/>
            <a:chExt cx="229" cy="1478"/>
          </a:xfrm>
        </p:grpSpPr>
        <p:sp>
          <p:nvSpPr>
            <p:cNvPr id="314375" name="Line 7"/>
            <p:cNvSpPr>
              <a:spLocks noChangeShapeType="1"/>
            </p:cNvSpPr>
            <p:nvPr/>
          </p:nvSpPr>
          <p:spPr bwMode="auto">
            <a:xfrm>
              <a:off x="2653" y="2357"/>
              <a:ext cx="0" cy="120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4376" name="Text Box 8"/>
            <p:cNvSpPr txBox="1">
              <a:spLocks noChangeArrowheads="1"/>
            </p:cNvSpPr>
            <p:nvPr/>
          </p:nvSpPr>
          <p:spPr bwMode="auto">
            <a:xfrm>
              <a:off x="2517" y="3566"/>
              <a:ext cx="229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b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i="1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sz="2800" b="1" i="1" baseline="-25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</p:grpSp>
      <p:grpSp>
        <p:nvGrpSpPr>
          <p:cNvPr id="314377" name="Group 9"/>
          <p:cNvGrpSpPr>
            <a:grpSpLocks/>
          </p:cNvGrpSpPr>
          <p:nvPr/>
        </p:nvGrpSpPr>
        <p:grpSpPr bwMode="auto">
          <a:xfrm>
            <a:off x="3141663" y="2065338"/>
            <a:ext cx="361950" cy="4387850"/>
            <a:chOff x="1019" y="1301"/>
            <a:chExt cx="228" cy="2764"/>
          </a:xfrm>
        </p:grpSpPr>
        <p:sp>
          <p:nvSpPr>
            <p:cNvPr id="314378" name="Line 10"/>
            <p:cNvSpPr>
              <a:spLocks noChangeShapeType="1"/>
            </p:cNvSpPr>
            <p:nvPr/>
          </p:nvSpPr>
          <p:spPr bwMode="auto">
            <a:xfrm flipV="1">
              <a:off x="1247" y="1344"/>
              <a:ext cx="0" cy="2721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4379" name="Text Box 11"/>
            <p:cNvSpPr txBox="1">
              <a:spLocks noChangeArrowheads="1"/>
            </p:cNvSpPr>
            <p:nvPr/>
          </p:nvSpPr>
          <p:spPr bwMode="auto">
            <a:xfrm>
              <a:off x="1019" y="1301"/>
              <a:ext cx="137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b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i="1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lang="en-US" altLang="zh-CN" sz="2800" b="1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14380" name="Group 12"/>
          <p:cNvGrpSpPr>
            <a:grpSpLocks/>
          </p:cNvGrpSpPr>
          <p:nvPr/>
        </p:nvGrpSpPr>
        <p:grpSpPr bwMode="auto">
          <a:xfrm>
            <a:off x="3216275" y="5661026"/>
            <a:ext cx="5327650" cy="500063"/>
            <a:chOff x="1066" y="3566"/>
            <a:chExt cx="3356" cy="315"/>
          </a:xfrm>
        </p:grpSpPr>
        <p:sp>
          <p:nvSpPr>
            <p:cNvPr id="314381" name="Line 13"/>
            <p:cNvSpPr>
              <a:spLocks noChangeShapeType="1"/>
            </p:cNvSpPr>
            <p:nvPr/>
          </p:nvSpPr>
          <p:spPr bwMode="auto">
            <a:xfrm>
              <a:off x="1066" y="3566"/>
              <a:ext cx="3356" cy="0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4382" name="Text Box 14"/>
            <p:cNvSpPr txBox="1">
              <a:spLocks noChangeArrowheads="1"/>
            </p:cNvSpPr>
            <p:nvPr/>
          </p:nvSpPr>
          <p:spPr bwMode="auto">
            <a:xfrm>
              <a:off x="4241" y="3612"/>
              <a:ext cx="16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b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i="1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endParaRPr lang="en-US" altLang="zh-CN" sz="2800" b="1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14383" name="Group 15"/>
          <p:cNvGrpSpPr>
            <a:grpSpLocks/>
          </p:cNvGrpSpPr>
          <p:nvPr/>
        </p:nvGrpSpPr>
        <p:grpSpPr bwMode="auto">
          <a:xfrm>
            <a:off x="4008439" y="2781300"/>
            <a:ext cx="3963987" cy="2154238"/>
            <a:chOff x="1565" y="1752"/>
            <a:chExt cx="2497" cy="1357"/>
          </a:xfrm>
        </p:grpSpPr>
        <p:sp>
          <p:nvSpPr>
            <p:cNvPr id="314384" name="Line 16"/>
            <p:cNvSpPr>
              <a:spLocks noChangeShapeType="1"/>
            </p:cNvSpPr>
            <p:nvPr/>
          </p:nvSpPr>
          <p:spPr bwMode="auto">
            <a:xfrm>
              <a:off x="1565" y="1752"/>
              <a:ext cx="2268" cy="1270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4385" name="Text Box 17"/>
            <p:cNvSpPr txBox="1">
              <a:spLocks noChangeArrowheads="1"/>
            </p:cNvSpPr>
            <p:nvPr/>
          </p:nvSpPr>
          <p:spPr bwMode="auto">
            <a:xfrm>
              <a:off x="3900" y="2840"/>
              <a:ext cx="16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b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i="1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</p:grpSp>
      <p:grpSp>
        <p:nvGrpSpPr>
          <p:cNvPr id="314386" name="Group 18"/>
          <p:cNvGrpSpPr>
            <a:grpSpLocks/>
          </p:cNvGrpSpPr>
          <p:nvPr/>
        </p:nvGrpSpPr>
        <p:grpSpPr bwMode="auto">
          <a:xfrm>
            <a:off x="4079875" y="2276476"/>
            <a:ext cx="3600450" cy="2447925"/>
            <a:chOff x="1610" y="1434"/>
            <a:chExt cx="2268" cy="1542"/>
          </a:xfrm>
        </p:grpSpPr>
        <p:sp>
          <p:nvSpPr>
            <p:cNvPr id="314387" name="Line 19"/>
            <p:cNvSpPr>
              <a:spLocks noChangeShapeType="1"/>
            </p:cNvSpPr>
            <p:nvPr/>
          </p:nvSpPr>
          <p:spPr bwMode="auto">
            <a:xfrm flipH="1">
              <a:off x="1610" y="1661"/>
              <a:ext cx="2268" cy="1315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4388" name="Text Box 20"/>
            <p:cNvSpPr txBox="1">
              <a:spLocks noChangeArrowheads="1"/>
            </p:cNvSpPr>
            <p:nvPr/>
          </p:nvSpPr>
          <p:spPr bwMode="auto">
            <a:xfrm>
              <a:off x="3742" y="1434"/>
              <a:ext cx="12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b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i="1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</a:p>
          </p:txBody>
        </p:sp>
      </p:grpSp>
      <p:grpSp>
        <p:nvGrpSpPr>
          <p:cNvPr id="314389" name="Group 21"/>
          <p:cNvGrpSpPr>
            <a:grpSpLocks/>
          </p:cNvGrpSpPr>
          <p:nvPr/>
        </p:nvGrpSpPr>
        <p:grpSpPr bwMode="auto">
          <a:xfrm>
            <a:off x="3019426" y="3284539"/>
            <a:ext cx="2212975" cy="427037"/>
            <a:chOff x="875" y="2251"/>
            <a:chExt cx="1778" cy="269"/>
          </a:xfrm>
        </p:grpSpPr>
        <p:sp>
          <p:nvSpPr>
            <p:cNvPr id="314390" name="Line 22"/>
            <p:cNvSpPr>
              <a:spLocks noChangeShapeType="1"/>
            </p:cNvSpPr>
            <p:nvPr/>
          </p:nvSpPr>
          <p:spPr bwMode="auto">
            <a:xfrm flipH="1">
              <a:off x="1247" y="2365"/>
              <a:ext cx="140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4391" name="Text Box 23"/>
            <p:cNvSpPr txBox="1">
              <a:spLocks noChangeArrowheads="1"/>
            </p:cNvSpPr>
            <p:nvPr/>
          </p:nvSpPr>
          <p:spPr bwMode="auto">
            <a:xfrm>
              <a:off x="875" y="2251"/>
              <a:ext cx="26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b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i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800" b="1" i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</p:grpSp>
      <p:grpSp>
        <p:nvGrpSpPr>
          <p:cNvPr id="314392" name="Group 24"/>
          <p:cNvGrpSpPr>
            <a:grpSpLocks/>
          </p:cNvGrpSpPr>
          <p:nvPr/>
        </p:nvGrpSpPr>
        <p:grpSpPr bwMode="auto">
          <a:xfrm>
            <a:off x="5014918" y="3500439"/>
            <a:ext cx="365126" cy="2592387"/>
            <a:chOff x="2516" y="2357"/>
            <a:chExt cx="230" cy="1478"/>
          </a:xfrm>
        </p:grpSpPr>
        <p:sp>
          <p:nvSpPr>
            <p:cNvPr id="314393" name="Line 25"/>
            <p:cNvSpPr>
              <a:spLocks noChangeShapeType="1"/>
            </p:cNvSpPr>
            <p:nvPr/>
          </p:nvSpPr>
          <p:spPr bwMode="auto">
            <a:xfrm>
              <a:off x="2653" y="2357"/>
              <a:ext cx="0" cy="120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4394" name="Text Box 26"/>
            <p:cNvSpPr txBox="1">
              <a:spLocks noChangeArrowheads="1"/>
            </p:cNvSpPr>
            <p:nvPr/>
          </p:nvSpPr>
          <p:spPr bwMode="auto">
            <a:xfrm>
              <a:off x="2516" y="3589"/>
              <a:ext cx="230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b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i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sz="2800" b="1" i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</p:grpSp>
      <p:grpSp>
        <p:nvGrpSpPr>
          <p:cNvPr id="314395" name="Group 27"/>
          <p:cNvGrpSpPr>
            <a:grpSpLocks/>
          </p:cNvGrpSpPr>
          <p:nvPr/>
        </p:nvGrpSpPr>
        <p:grpSpPr bwMode="auto">
          <a:xfrm>
            <a:off x="3719513" y="1916114"/>
            <a:ext cx="3600450" cy="2447925"/>
            <a:chOff x="1610" y="1434"/>
            <a:chExt cx="2268" cy="1542"/>
          </a:xfrm>
        </p:grpSpPr>
        <p:sp>
          <p:nvSpPr>
            <p:cNvPr id="314396" name="Line 28"/>
            <p:cNvSpPr>
              <a:spLocks noChangeShapeType="1"/>
            </p:cNvSpPr>
            <p:nvPr/>
          </p:nvSpPr>
          <p:spPr bwMode="auto">
            <a:xfrm flipH="1">
              <a:off x="1610" y="1661"/>
              <a:ext cx="2268" cy="1315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4397" name="Text Box 29"/>
            <p:cNvSpPr txBox="1">
              <a:spLocks noChangeArrowheads="1"/>
            </p:cNvSpPr>
            <p:nvPr/>
          </p:nvSpPr>
          <p:spPr bwMode="auto">
            <a:xfrm>
              <a:off x="3666" y="1434"/>
              <a:ext cx="201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b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i="1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i="1" baseline="30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398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1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1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58925" y="647701"/>
            <a:ext cx="7772400" cy="765175"/>
          </a:xfrm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6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二项式期权定价</a:t>
            </a:r>
            <a:endParaRPr lang="en-US" altLang="zh-CN" sz="3600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6343" y="1908175"/>
            <a:ext cx="9125857" cy="3556000"/>
          </a:xfrm>
          <a:noFill/>
          <a:ln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400" dirty="0">
                <a:solidFill>
                  <a:schemeClr val="bg2"/>
                </a:solidFill>
                <a:latin typeface="+mn-lt"/>
              </a:rPr>
              <a:t>在时间</a:t>
            </a:r>
            <a:r>
              <a:rPr lang="en-US" altLang="zh-CN" sz="2400" i="1" dirty="0">
                <a:solidFill>
                  <a:schemeClr val="bg2"/>
                </a:solidFill>
                <a:latin typeface="+mn-lt"/>
              </a:rPr>
              <a:t>T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  </a:t>
            </a:r>
            <a:r>
              <a:rPr lang="zh-CN" altLang="en-US" sz="2400" dirty="0">
                <a:solidFill>
                  <a:schemeClr val="bg2"/>
                </a:solidFill>
                <a:latin typeface="+mn-lt"/>
              </a:rPr>
              <a:t>组合的价值为： 	</a:t>
            </a:r>
          </a:p>
          <a:p>
            <a:pPr algn="ctr">
              <a:buFontTx/>
              <a:buNone/>
            </a:pPr>
            <a:r>
              <a:rPr lang="en-US" altLang="zh-CN" sz="2400" i="1" dirty="0">
                <a:solidFill>
                  <a:srgbClr val="FFFF00"/>
                </a:solidFill>
                <a:latin typeface="+mn-lt"/>
              </a:rPr>
              <a:t>S</a:t>
            </a:r>
            <a:r>
              <a:rPr lang="en-US" altLang="zh-CN" sz="2400" i="1" baseline="-25000" dirty="0">
                <a:solidFill>
                  <a:srgbClr val="FFFF00"/>
                </a:solidFill>
                <a:latin typeface="+mn-lt"/>
              </a:rPr>
              <a:t>0</a:t>
            </a:r>
            <a:r>
              <a:rPr lang="en-US" altLang="zh-CN" sz="2400" i="1" dirty="0">
                <a:solidFill>
                  <a:srgbClr val="FFFF00"/>
                </a:solidFill>
                <a:latin typeface="+mn-lt"/>
              </a:rPr>
              <a:t>u</a:t>
            </a:r>
            <a:r>
              <a:rPr lang="en-US" altLang="zh-CN" sz="2400" dirty="0">
                <a:solidFill>
                  <a:srgbClr val="FFFF00"/>
                </a:solidFill>
                <a:latin typeface="+mn-lt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  <a:sym typeface="Symbol" panose="05050102010706020507" pitchFamily="18" charset="2"/>
              </a:rPr>
              <a:t>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</a:rPr>
              <a:t>– </a:t>
            </a:r>
            <a:r>
              <a:rPr lang="en-US" altLang="zh-CN" sz="2400" dirty="0" err="1">
                <a:solidFill>
                  <a:srgbClr val="FFFF00"/>
                </a:solidFill>
                <a:latin typeface="+mn-lt"/>
              </a:rPr>
              <a:t>ƒ</a:t>
            </a:r>
            <a:r>
              <a:rPr lang="en-US" altLang="zh-CN" sz="2400" i="1" baseline="-25000" dirty="0" err="1">
                <a:solidFill>
                  <a:srgbClr val="FFFF00"/>
                </a:solidFill>
                <a:latin typeface="+mn-lt"/>
              </a:rPr>
              <a:t>u</a:t>
            </a:r>
            <a:endParaRPr lang="en-US" altLang="zh-CN" sz="2400" dirty="0">
              <a:solidFill>
                <a:srgbClr val="FFFF00"/>
              </a:solidFill>
              <a:latin typeface="+mn-lt"/>
            </a:endParaRPr>
          </a:p>
          <a:p>
            <a:r>
              <a:rPr lang="zh-CN" altLang="en-US" sz="2400" dirty="0">
                <a:solidFill>
                  <a:schemeClr val="bg2"/>
                </a:solidFill>
                <a:latin typeface="+mn-lt"/>
              </a:rPr>
              <a:t>当前组合的价值为：</a:t>
            </a:r>
            <a:endParaRPr lang="en-US" altLang="zh-CN" sz="2400" dirty="0">
              <a:solidFill>
                <a:schemeClr val="bg2"/>
              </a:solidFill>
              <a:latin typeface="+mn-lt"/>
            </a:endParaRPr>
          </a:p>
          <a:p>
            <a:pPr algn="ctr"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  <a:latin typeface="+mn-lt"/>
              </a:rPr>
              <a:t>(</a:t>
            </a:r>
            <a:r>
              <a:rPr lang="en-US" altLang="zh-CN" sz="2400" i="1" dirty="0">
                <a:solidFill>
                  <a:srgbClr val="FFFF00"/>
                </a:solidFill>
                <a:latin typeface="+mn-lt"/>
              </a:rPr>
              <a:t>S</a:t>
            </a:r>
            <a:r>
              <a:rPr lang="en-US" altLang="zh-CN" sz="2400" i="1" baseline="-25000" dirty="0">
                <a:solidFill>
                  <a:srgbClr val="FFFF00"/>
                </a:solidFill>
                <a:latin typeface="+mn-lt"/>
              </a:rPr>
              <a:t>0</a:t>
            </a:r>
            <a:r>
              <a:rPr lang="en-US" altLang="zh-CN" sz="2400" i="1" dirty="0">
                <a:solidFill>
                  <a:srgbClr val="FFFF00"/>
                </a:solidFill>
                <a:latin typeface="+mn-lt"/>
              </a:rPr>
              <a:t>u</a:t>
            </a:r>
            <a:r>
              <a:rPr lang="en-US" altLang="zh-CN" sz="2400" dirty="0">
                <a:solidFill>
                  <a:srgbClr val="FFFF00"/>
                </a:solidFill>
                <a:latin typeface="+mn-lt"/>
              </a:rPr>
              <a:t> </a:t>
            </a:r>
            <a:r>
              <a:rPr lang="en-US" altLang="zh-CN" sz="2400" b="0" dirty="0" smtClean="0">
                <a:solidFill>
                  <a:srgbClr val="FFFF00"/>
                </a:solidFill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</a:rPr>
              <a:t> </a:t>
            </a:r>
            <a:r>
              <a:rPr lang="en-US" altLang="zh-CN" sz="2400" dirty="0">
                <a:solidFill>
                  <a:srgbClr val="FFFF00"/>
                </a:solidFill>
                <a:latin typeface="+mn-lt"/>
              </a:rPr>
              <a:t>– </a:t>
            </a:r>
            <a:r>
              <a:rPr lang="en-US" altLang="zh-CN" sz="2400" dirty="0" err="1">
                <a:solidFill>
                  <a:srgbClr val="FFFF00"/>
                </a:solidFill>
                <a:latin typeface="+mn-lt"/>
              </a:rPr>
              <a:t>ƒ</a:t>
            </a:r>
            <a:r>
              <a:rPr lang="en-US" altLang="zh-CN" sz="2400" i="1" baseline="-25000" dirty="0" err="1">
                <a:solidFill>
                  <a:srgbClr val="FFFF00"/>
                </a:solidFill>
                <a:latin typeface="+mn-lt"/>
              </a:rPr>
              <a:t>u</a:t>
            </a:r>
            <a:r>
              <a:rPr lang="en-US" altLang="zh-CN" sz="2400" dirty="0">
                <a:solidFill>
                  <a:srgbClr val="FFFF00"/>
                </a:solidFill>
                <a:latin typeface="+mn-lt"/>
              </a:rPr>
              <a:t> )</a:t>
            </a:r>
            <a:r>
              <a:rPr lang="en-US" altLang="zh-CN" sz="2400" i="1" dirty="0">
                <a:solidFill>
                  <a:srgbClr val="FFFF00"/>
                </a:solidFill>
                <a:latin typeface="+mn-lt"/>
              </a:rPr>
              <a:t>e</a:t>
            </a:r>
            <a:r>
              <a:rPr lang="en-US" altLang="zh-CN" sz="2400" baseline="30000" dirty="0">
                <a:solidFill>
                  <a:srgbClr val="FFFF00"/>
                </a:solidFill>
                <a:latin typeface="+mn-lt"/>
              </a:rPr>
              <a:t>–</a:t>
            </a:r>
            <a:r>
              <a:rPr lang="en-US" altLang="zh-CN" sz="2400" i="1" baseline="30000" dirty="0" err="1">
                <a:solidFill>
                  <a:srgbClr val="FFFF00"/>
                </a:solidFill>
                <a:latin typeface="+mn-lt"/>
              </a:rPr>
              <a:t>rfT</a:t>
            </a:r>
            <a:r>
              <a:rPr lang="en-US" altLang="zh-CN" sz="2400" dirty="0">
                <a:solidFill>
                  <a:srgbClr val="FFFF00"/>
                </a:solidFill>
                <a:latin typeface="+mn-lt"/>
              </a:rPr>
              <a:t>=</a:t>
            </a:r>
            <a:r>
              <a:rPr lang="en-US" altLang="zh-CN" sz="2400" i="1" dirty="0">
                <a:solidFill>
                  <a:srgbClr val="FFFF00"/>
                </a:solidFill>
                <a:latin typeface="+mn-lt"/>
              </a:rPr>
              <a:t>S</a:t>
            </a:r>
            <a:r>
              <a:rPr lang="en-US" altLang="zh-CN" sz="2400" i="1" baseline="-25000" dirty="0">
                <a:solidFill>
                  <a:srgbClr val="FFFF00"/>
                </a:solidFill>
                <a:latin typeface="+mn-lt"/>
              </a:rPr>
              <a:t>0 </a:t>
            </a:r>
            <a:r>
              <a:rPr lang="en-US" altLang="zh-CN" sz="2400" b="0" dirty="0" smtClean="0">
                <a:solidFill>
                  <a:srgbClr val="FFFF00"/>
                </a:solidFill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</a:rPr>
              <a:t> </a:t>
            </a:r>
            <a:r>
              <a:rPr lang="en-US" altLang="zh-CN" sz="2400" dirty="0">
                <a:solidFill>
                  <a:srgbClr val="FFFF00"/>
                </a:solidFill>
                <a:latin typeface="+mn-lt"/>
              </a:rPr>
              <a:t>– </a:t>
            </a:r>
            <a:r>
              <a:rPr lang="en-US" altLang="zh-CN" sz="2400" i="1" dirty="0">
                <a:solidFill>
                  <a:srgbClr val="FFFF00"/>
                </a:solidFill>
                <a:latin typeface="+mn-lt"/>
              </a:rPr>
              <a:t>f</a:t>
            </a:r>
            <a:endParaRPr lang="en-US" altLang="zh-CN" sz="2400" dirty="0">
              <a:solidFill>
                <a:srgbClr val="FFFF00"/>
              </a:solidFill>
              <a:latin typeface="+mn-lt"/>
            </a:endParaRPr>
          </a:p>
          <a:p>
            <a:r>
              <a:rPr lang="zh-CN" altLang="en-US" sz="2400" dirty="0">
                <a:solidFill>
                  <a:schemeClr val="bg2"/>
                </a:solidFill>
                <a:latin typeface="+mn-lt"/>
              </a:rPr>
              <a:t>因此： </a:t>
            </a:r>
          </a:p>
          <a:p>
            <a:pPr algn="ctr"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  <a:latin typeface="+mn-lt"/>
              </a:rPr>
              <a:t>ƒ = </a:t>
            </a:r>
            <a:r>
              <a:rPr lang="en-US" altLang="zh-CN" sz="2400" i="1" dirty="0" smtClean="0">
                <a:solidFill>
                  <a:srgbClr val="FFFF00"/>
                </a:solidFill>
                <a:latin typeface="+mn-lt"/>
              </a:rPr>
              <a:t>S</a:t>
            </a:r>
            <a:r>
              <a:rPr lang="en-US" altLang="zh-CN" sz="2400" i="1" baseline="-25000" dirty="0" smtClean="0">
                <a:solidFill>
                  <a:srgbClr val="FFFF00"/>
                </a:solidFill>
                <a:latin typeface="+mn-lt"/>
              </a:rPr>
              <a:t>0</a:t>
            </a:r>
            <a:r>
              <a:rPr lang="en-US" altLang="zh-CN" sz="2400" b="0" dirty="0" smtClean="0">
                <a:solidFill>
                  <a:srgbClr val="FFFF00"/>
                </a:solidFill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</a:rPr>
              <a:t> </a:t>
            </a:r>
            <a:r>
              <a:rPr lang="en-US" altLang="zh-CN" sz="2400" dirty="0">
                <a:solidFill>
                  <a:srgbClr val="FFFF00"/>
                </a:solidFill>
                <a:latin typeface="+mn-lt"/>
              </a:rPr>
              <a:t>–  (</a:t>
            </a:r>
            <a:r>
              <a:rPr lang="en-US" altLang="zh-CN" sz="2400" i="1" dirty="0">
                <a:solidFill>
                  <a:srgbClr val="FFFF00"/>
                </a:solidFill>
                <a:latin typeface="+mn-lt"/>
              </a:rPr>
              <a:t>S</a:t>
            </a:r>
            <a:r>
              <a:rPr lang="en-US" altLang="zh-CN" sz="2400" i="1" baseline="-25000" dirty="0">
                <a:solidFill>
                  <a:srgbClr val="FFFF00"/>
                </a:solidFill>
                <a:latin typeface="+mn-lt"/>
              </a:rPr>
              <a:t>0</a:t>
            </a:r>
            <a:r>
              <a:rPr lang="en-US" altLang="zh-CN" sz="2400" i="1" dirty="0">
                <a:solidFill>
                  <a:srgbClr val="FFFF00"/>
                </a:solidFill>
                <a:latin typeface="+mn-lt"/>
              </a:rPr>
              <a:t>u</a:t>
            </a:r>
            <a:r>
              <a:rPr lang="en-US" altLang="zh-CN" sz="2400" dirty="0">
                <a:solidFill>
                  <a:srgbClr val="FFFF00"/>
                </a:solidFill>
                <a:latin typeface="+mn-lt"/>
              </a:rPr>
              <a:t> </a:t>
            </a:r>
            <a:r>
              <a:rPr lang="en-US" altLang="zh-CN" sz="2400" b="0" dirty="0" smtClean="0">
                <a:solidFill>
                  <a:srgbClr val="FFFF00"/>
                </a:solidFill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</a:rPr>
              <a:t> </a:t>
            </a:r>
            <a:r>
              <a:rPr lang="en-US" altLang="zh-CN" sz="2400" dirty="0">
                <a:solidFill>
                  <a:srgbClr val="FFFF00"/>
                </a:solidFill>
                <a:latin typeface="+mn-lt"/>
              </a:rPr>
              <a:t>– </a:t>
            </a:r>
            <a:r>
              <a:rPr lang="en-US" altLang="zh-CN" sz="2400" dirty="0" err="1">
                <a:solidFill>
                  <a:srgbClr val="FFFF00"/>
                </a:solidFill>
                <a:latin typeface="+mn-lt"/>
              </a:rPr>
              <a:t>ƒ</a:t>
            </a:r>
            <a:r>
              <a:rPr lang="en-US" altLang="zh-CN" sz="2400" i="1" baseline="-25000" dirty="0" err="1">
                <a:solidFill>
                  <a:srgbClr val="FFFF00"/>
                </a:solidFill>
                <a:latin typeface="+mn-lt"/>
              </a:rPr>
              <a:t>u</a:t>
            </a:r>
            <a:r>
              <a:rPr lang="en-US" altLang="zh-CN" sz="2400" i="1" dirty="0">
                <a:solidFill>
                  <a:srgbClr val="FFFF00"/>
                </a:solidFill>
                <a:latin typeface="+mn-lt"/>
              </a:rPr>
              <a:t> </a:t>
            </a:r>
            <a:r>
              <a:rPr lang="en-US" altLang="zh-CN" sz="2400" dirty="0">
                <a:solidFill>
                  <a:srgbClr val="FFFF00"/>
                </a:solidFill>
                <a:latin typeface="+mn-lt"/>
              </a:rPr>
              <a:t>)</a:t>
            </a:r>
            <a:r>
              <a:rPr lang="en-US" altLang="zh-CN" sz="2400" i="1" dirty="0">
                <a:solidFill>
                  <a:srgbClr val="FFFF00"/>
                </a:solidFill>
                <a:latin typeface="+mn-lt"/>
              </a:rPr>
              <a:t>e</a:t>
            </a:r>
            <a:r>
              <a:rPr lang="en-US" altLang="zh-CN" sz="2400" baseline="30000" dirty="0">
                <a:solidFill>
                  <a:srgbClr val="FFFF00"/>
                </a:solidFill>
                <a:latin typeface="+mn-lt"/>
              </a:rPr>
              <a:t>–</a:t>
            </a:r>
            <a:r>
              <a:rPr lang="en-US" altLang="zh-CN" sz="2400" i="1" baseline="30000" dirty="0" err="1">
                <a:solidFill>
                  <a:srgbClr val="FFFF00"/>
                </a:solidFill>
                <a:latin typeface="+mn-lt"/>
              </a:rPr>
              <a:t>rfT</a:t>
            </a:r>
            <a:r>
              <a:rPr lang="en-US" altLang="zh-CN" sz="2400" i="1" dirty="0">
                <a:solidFill>
                  <a:schemeClr val="bg2"/>
                </a:solidFill>
                <a:latin typeface="+mn-lt"/>
              </a:rPr>
              <a:t> </a:t>
            </a:r>
          </a:p>
        </p:txBody>
      </p:sp>
      <p:graphicFrame>
        <p:nvGraphicFramePr>
          <p:cNvPr id="538628" name="Object 4"/>
          <p:cNvGraphicFramePr>
            <a:graphicFrameLocks/>
          </p:cNvGraphicFramePr>
          <p:nvPr/>
        </p:nvGraphicFramePr>
        <p:xfrm>
          <a:off x="4943476" y="5013325"/>
          <a:ext cx="24368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1" name="Equation" r:id="rId4" imgW="799920" imgH="431640" progId="Equation.3">
                  <p:embed/>
                </p:oleObj>
              </mc:Choice>
              <mc:Fallback>
                <p:oleObj name="Equation" r:id="rId4" imgW="799920" imgH="431640" progId="Equation.3">
                  <p:embed/>
                  <p:pic>
                    <p:nvPicPr>
                      <p:cNvPr id="538628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6" y="5013325"/>
                        <a:ext cx="243681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49175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8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8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二项式期权定价</a:t>
            </a:r>
            <a:endParaRPr lang="en-US" altLang="zh-CN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1273" y="1628775"/>
            <a:ext cx="9133465" cy="939800"/>
          </a:xfrm>
          <a:noFill/>
          <a:ln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000" dirty="0">
                <a:solidFill>
                  <a:schemeClr val="bg2"/>
                </a:solidFill>
              </a:rPr>
              <a:t>把</a:t>
            </a:r>
            <a:r>
              <a:rPr lang="en-US" altLang="zh-CN" sz="2000" dirty="0">
                <a:solidFill>
                  <a:schemeClr val="bg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000" dirty="0">
                <a:solidFill>
                  <a:schemeClr val="bg2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solidFill>
                  <a:schemeClr val="bg2"/>
                </a:solidFill>
              </a:rPr>
              <a:t>代入得：</a:t>
            </a:r>
          </a:p>
          <a:p>
            <a:pPr algn="ctr">
              <a:buFontTx/>
              <a:buNone/>
            </a:pPr>
            <a:r>
              <a:rPr lang="en-US" altLang="zh-CN" b="0" i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ƒ</a:t>
            </a:r>
            <a:r>
              <a:rPr lang="en-US" altLang="zh-CN" b="0" i="1" dirty="0">
                <a:solidFill>
                  <a:srgbClr val="FFFF00"/>
                </a:solidFill>
                <a:ea typeface="宋体" panose="02010600030101010101" pitchFamily="2" charset="-122"/>
              </a:rPr>
              <a:t> = </a:t>
            </a:r>
            <a:r>
              <a:rPr lang="en-US" altLang="zh-CN" b="0" dirty="0">
                <a:solidFill>
                  <a:srgbClr val="FFFF00"/>
                </a:solidFill>
                <a:ea typeface="宋体" panose="02010600030101010101" pitchFamily="2" charset="-122"/>
              </a:rPr>
              <a:t>[</a:t>
            </a:r>
            <a:r>
              <a:rPr lang="en-US" altLang="zh-CN" b="0" i="1" dirty="0">
                <a:solidFill>
                  <a:srgbClr val="FFFF00"/>
                </a:solidFill>
                <a:ea typeface="宋体" panose="02010600030101010101" pitchFamily="2" charset="-122"/>
              </a:rPr>
              <a:t> p </a:t>
            </a:r>
            <a:r>
              <a:rPr lang="en-US" altLang="zh-CN" b="0" i="1" dirty="0" err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ƒ</a:t>
            </a:r>
            <a:r>
              <a:rPr lang="en-US" altLang="zh-CN" b="0" i="1" baseline="-25000" dirty="0" err="1">
                <a:solidFill>
                  <a:srgbClr val="FFFF00"/>
                </a:solidFill>
                <a:ea typeface="宋体" panose="02010600030101010101" pitchFamily="2" charset="-122"/>
              </a:rPr>
              <a:t>u</a:t>
            </a:r>
            <a:r>
              <a:rPr lang="en-US" altLang="zh-CN" b="0" i="1" dirty="0">
                <a:solidFill>
                  <a:srgbClr val="FFFF00"/>
                </a:solidFill>
                <a:ea typeface="宋体" panose="02010600030101010101" pitchFamily="2" charset="-122"/>
              </a:rPr>
              <a:t> + </a:t>
            </a:r>
            <a:r>
              <a:rPr lang="en-US" altLang="zh-CN" b="0" dirty="0">
                <a:solidFill>
                  <a:srgbClr val="FFFF00"/>
                </a:solidFill>
                <a:ea typeface="宋体" panose="02010600030101010101" pitchFamily="2" charset="-122"/>
              </a:rPr>
              <a:t>(</a:t>
            </a:r>
            <a:r>
              <a:rPr lang="en-US" altLang="zh-CN" b="0" i="1" dirty="0">
                <a:solidFill>
                  <a:srgbClr val="FFFF00"/>
                </a:solidFill>
                <a:ea typeface="宋体" panose="02010600030101010101" pitchFamily="2" charset="-122"/>
              </a:rPr>
              <a:t>1 </a:t>
            </a:r>
            <a:r>
              <a:rPr lang="en-US" altLang="zh-CN" b="0" i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–</a:t>
            </a:r>
            <a:r>
              <a:rPr lang="en-US" altLang="zh-CN" b="0" i="1" dirty="0">
                <a:solidFill>
                  <a:srgbClr val="FFFF00"/>
                </a:solidFill>
                <a:ea typeface="宋体" panose="02010600030101010101" pitchFamily="2" charset="-122"/>
              </a:rPr>
              <a:t> p </a:t>
            </a:r>
            <a:r>
              <a:rPr lang="en-US" altLang="zh-CN" b="0" dirty="0">
                <a:solidFill>
                  <a:srgbClr val="FFFF00"/>
                </a:solidFill>
                <a:ea typeface="宋体" panose="02010600030101010101" pitchFamily="2" charset="-122"/>
              </a:rPr>
              <a:t>)</a:t>
            </a:r>
            <a:r>
              <a:rPr lang="en-US" altLang="zh-CN" b="0" i="1" dirty="0" err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ƒ</a:t>
            </a:r>
            <a:r>
              <a:rPr lang="en-US" altLang="zh-CN" b="0" i="1" baseline="-25000" dirty="0" err="1">
                <a:solidFill>
                  <a:srgbClr val="FFFF00"/>
                </a:solidFill>
                <a:ea typeface="宋体" panose="02010600030101010101" pitchFamily="2" charset="-122"/>
              </a:rPr>
              <a:t>d</a:t>
            </a:r>
            <a:r>
              <a:rPr lang="en-US" altLang="zh-CN" b="0" i="1" dirty="0">
                <a:solidFill>
                  <a:srgbClr val="FFFF00"/>
                </a:solidFill>
                <a:ea typeface="宋体" panose="02010600030101010101" pitchFamily="2" charset="-122"/>
              </a:rPr>
              <a:t>  </a:t>
            </a:r>
            <a:r>
              <a:rPr lang="en-US" altLang="zh-CN" b="0" dirty="0">
                <a:solidFill>
                  <a:srgbClr val="FFFF00"/>
                </a:solidFill>
                <a:ea typeface="宋体" panose="02010600030101010101" pitchFamily="2" charset="-122"/>
              </a:rPr>
              <a:t>]</a:t>
            </a:r>
            <a:r>
              <a:rPr lang="en-US" altLang="zh-CN" b="0" i="1" dirty="0">
                <a:solidFill>
                  <a:srgbClr val="FFFF00"/>
                </a:solidFill>
                <a:ea typeface="宋体" panose="02010600030101010101" pitchFamily="2" charset="-122"/>
              </a:rPr>
              <a:t>e</a:t>
            </a:r>
            <a:r>
              <a:rPr lang="en-US" altLang="zh-CN" b="0" i="1" baseline="30000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–</a:t>
            </a:r>
            <a:r>
              <a:rPr lang="en-US" altLang="zh-CN" b="0" i="1" baseline="30000" dirty="0" err="1">
                <a:solidFill>
                  <a:srgbClr val="FFFF00"/>
                </a:solidFill>
                <a:ea typeface="宋体" panose="02010600030101010101" pitchFamily="2" charset="-122"/>
              </a:rPr>
              <a:t>rfT</a:t>
            </a:r>
            <a:endParaRPr lang="en-US" altLang="zh-CN" b="0" i="1" baseline="30000" dirty="0">
              <a:solidFill>
                <a:srgbClr val="FFFF00"/>
              </a:solidFill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000" i="1" baseline="30000" dirty="0">
                <a:solidFill>
                  <a:schemeClr val="bg2"/>
                </a:solidFill>
                <a:ea typeface="宋体" panose="02010600030101010101" pitchFamily="2" charset="-122"/>
              </a:rPr>
              <a:t>         </a:t>
            </a:r>
            <a:r>
              <a:rPr lang="zh-CN" altLang="en-US" sz="2000" dirty="0">
                <a:solidFill>
                  <a:schemeClr val="bg2"/>
                </a:solidFill>
              </a:rPr>
              <a:t>其中：</a:t>
            </a:r>
            <a:r>
              <a:rPr lang="zh-CN" altLang="en-US" sz="2000" dirty="0">
                <a:solidFill>
                  <a:schemeClr val="bg2"/>
                </a:solidFill>
                <a:ea typeface="宋体" panose="02010600030101010101" pitchFamily="2" charset="-122"/>
              </a:rPr>
              <a:t>   </a:t>
            </a:r>
          </a:p>
        </p:txBody>
      </p:sp>
      <p:graphicFrame>
        <p:nvGraphicFramePr>
          <p:cNvPr id="540676" name="Object 4"/>
          <p:cNvGraphicFramePr>
            <a:graphicFrameLocks noChangeAspect="1"/>
          </p:cNvGraphicFramePr>
          <p:nvPr/>
        </p:nvGraphicFramePr>
        <p:xfrm>
          <a:off x="2535239" y="3748088"/>
          <a:ext cx="2224087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4" name="公式" r:id="rId4" imgW="711000" imgH="393480" progId="Equation.3">
                  <p:embed/>
                </p:oleObj>
              </mc:Choice>
              <mc:Fallback>
                <p:oleObj name="公式" r:id="rId4" imgW="711000" imgH="393480" progId="Equation.3">
                  <p:embed/>
                  <p:pic>
                    <p:nvPicPr>
                      <p:cNvPr id="5406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5239" y="3748088"/>
                        <a:ext cx="2224087" cy="94615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CC0099">
                              <a:gamma/>
                              <a:shade val="46275"/>
                              <a:invGamma/>
                            </a:srgbClr>
                          </a:gs>
                          <a:gs pos="100000">
                            <a:srgbClr val="CC0099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0677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26866326"/>
              </p:ext>
            </p:extLst>
          </p:nvPr>
        </p:nvGraphicFramePr>
        <p:xfrm>
          <a:off x="5332413" y="3716339"/>
          <a:ext cx="4906096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5" name="公式" r:id="rId6" imgW="2158920" imgH="482400" progId="Equation.3">
                  <p:embed/>
                </p:oleObj>
              </mc:Choice>
              <mc:Fallback>
                <p:oleObj name="公式" r:id="rId6" imgW="2158920" imgH="482400" progId="Equation.3">
                  <p:embed/>
                  <p:pic>
                    <p:nvPicPr>
                      <p:cNvPr id="5406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2413" y="3716339"/>
                        <a:ext cx="4906096" cy="10636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CC0099">
                              <a:gamma/>
                              <a:shade val="46275"/>
                              <a:invGamma/>
                            </a:srgbClr>
                          </a:gs>
                          <a:gs pos="100000">
                            <a:srgbClr val="CC0099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0678" name="Freeform 6"/>
          <p:cNvSpPr>
            <a:spLocks/>
          </p:cNvSpPr>
          <p:nvPr/>
        </p:nvSpPr>
        <p:spPr bwMode="auto">
          <a:xfrm>
            <a:off x="4151313" y="4797425"/>
            <a:ext cx="2952750" cy="309958"/>
          </a:xfrm>
          <a:custGeom>
            <a:avLst/>
            <a:gdLst>
              <a:gd name="T0" fmla="*/ 0 w 1860"/>
              <a:gd name="T1" fmla="*/ 0 h 227"/>
              <a:gd name="T2" fmla="*/ 1044 w 1860"/>
              <a:gd name="T3" fmla="*/ 227 h 227"/>
              <a:gd name="T4" fmla="*/ 1860 w 1860"/>
              <a:gd name="T5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60" h="227">
                <a:moveTo>
                  <a:pt x="0" y="0"/>
                </a:moveTo>
                <a:cubicBezTo>
                  <a:pt x="367" y="113"/>
                  <a:pt x="734" y="227"/>
                  <a:pt x="1044" y="227"/>
                </a:cubicBezTo>
                <a:cubicBezTo>
                  <a:pt x="1354" y="227"/>
                  <a:pt x="1607" y="113"/>
                  <a:pt x="1860" y="0"/>
                </a:cubicBezTo>
              </a:path>
            </a:pathLst>
          </a:custGeom>
          <a:noFill/>
          <a:ln w="28575" cap="flat" cmpd="sng">
            <a:solidFill>
              <a:srgbClr val="FFFF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63382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8084" y="476250"/>
            <a:ext cx="10363200" cy="1143000"/>
          </a:xfrm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b="0" i="1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Risk-Neutral Valuation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676400"/>
            <a:ext cx="8534400" cy="4191000"/>
          </a:xfrm>
          <a:noFill/>
          <a:ln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altLang="zh-CN" b="0" i="1" dirty="0">
                <a:solidFill>
                  <a:schemeClr val="bg2"/>
                </a:solidFill>
                <a:latin typeface="+mn-lt"/>
                <a:ea typeface="宋体" panose="02010600030101010101" pitchFamily="2" charset="-122"/>
              </a:rPr>
              <a:t>ƒ = </a:t>
            </a:r>
            <a:r>
              <a:rPr lang="en-US" altLang="zh-CN" b="0" dirty="0">
                <a:solidFill>
                  <a:schemeClr val="bg2"/>
                </a:solidFill>
                <a:latin typeface="+mn-lt"/>
                <a:ea typeface="宋体" panose="02010600030101010101" pitchFamily="2" charset="-122"/>
              </a:rPr>
              <a:t>[</a:t>
            </a:r>
            <a:r>
              <a:rPr lang="en-US" altLang="zh-CN" b="0" i="1" dirty="0">
                <a:solidFill>
                  <a:schemeClr val="bg2"/>
                </a:solidFill>
                <a:latin typeface="+mn-lt"/>
                <a:ea typeface="宋体" panose="02010600030101010101" pitchFamily="2" charset="-122"/>
              </a:rPr>
              <a:t> p </a:t>
            </a:r>
            <a:r>
              <a:rPr lang="en-US" altLang="zh-CN" b="0" i="1" dirty="0" err="1">
                <a:solidFill>
                  <a:schemeClr val="bg2"/>
                </a:solidFill>
                <a:latin typeface="+mn-lt"/>
                <a:ea typeface="宋体" panose="02010600030101010101" pitchFamily="2" charset="-122"/>
              </a:rPr>
              <a:t>ƒ</a:t>
            </a:r>
            <a:r>
              <a:rPr lang="en-US" altLang="zh-CN" b="0" i="1" baseline="-25000" dirty="0" err="1">
                <a:solidFill>
                  <a:schemeClr val="bg2"/>
                </a:solidFill>
                <a:latin typeface="+mn-lt"/>
                <a:ea typeface="宋体" panose="02010600030101010101" pitchFamily="2" charset="-122"/>
              </a:rPr>
              <a:t>u</a:t>
            </a:r>
            <a:r>
              <a:rPr lang="en-US" altLang="zh-CN" b="0" i="1" dirty="0">
                <a:solidFill>
                  <a:schemeClr val="bg2"/>
                </a:solidFill>
                <a:latin typeface="+mn-lt"/>
                <a:ea typeface="宋体" panose="02010600030101010101" pitchFamily="2" charset="-122"/>
              </a:rPr>
              <a:t> + </a:t>
            </a:r>
            <a:r>
              <a:rPr lang="en-US" altLang="zh-CN" b="0" dirty="0">
                <a:solidFill>
                  <a:schemeClr val="bg2"/>
                </a:solidFill>
                <a:latin typeface="+mn-lt"/>
                <a:ea typeface="宋体" panose="02010600030101010101" pitchFamily="2" charset="-122"/>
              </a:rPr>
              <a:t>(1</a:t>
            </a:r>
            <a:r>
              <a:rPr lang="en-US" altLang="zh-CN" b="0" i="1" dirty="0">
                <a:solidFill>
                  <a:schemeClr val="bg2"/>
                </a:solidFill>
                <a:latin typeface="+mn-lt"/>
                <a:ea typeface="宋体" panose="02010600030101010101" pitchFamily="2" charset="-122"/>
              </a:rPr>
              <a:t> – p </a:t>
            </a:r>
            <a:r>
              <a:rPr lang="en-US" altLang="zh-CN" b="0" dirty="0">
                <a:solidFill>
                  <a:schemeClr val="bg2"/>
                </a:solidFill>
                <a:latin typeface="+mn-lt"/>
                <a:ea typeface="宋体" panose="02010600030101010101" pitchFamily="2" charset="-122"/>
              </a:rPr>
              <a:t>)</a:t>
            </a:r>
            <a:r>
              <a:rPr lang="en-US" altLang="zh-CN" b="0" i="1" dirty="0" err="1">
                <a:solidFill>
                  <a:schemeClr val="bg2"/>
                </a:solidFill>
                <a:latin typeface="+mn-lt"/>
                <a:ea typeface="宋体" panose="02010600030101010101" pitchFamily="2" charset="-122"/>
              </a:rPr>
              <a:t>ƒ</a:t>
            </a:r>
            <a:r>
              <a:rPr lang="en-US" altLang="zh-CN" b="0" i="1" baseline="-25000" dirty="0" err="1">
                <a:solidFill>
                  <a:schemeClr val="bg2"/>
                </a:solidFill>
                <a:latin typeface="+mn-lt"/>
                <a:ea typeface="宋体" panose="02010600030101010101" pitchFamily="2" charset="-122"/>
              </a:rPr>
              <a:t>d</a:t>
            </a:r>
            <a:r>
              <a:rPr lang="en-US" altLang="zh-CN" b="0" i="1" dirty="0">
                <a:solidFill>
                  <a:schemeClr val="bg2"/>
                </a:solidFill>
                <a:latin typeface="+mn-lt"/>
                <a:ea typeface="宋体" panose="02010600030101010101" pitchFamily="2" charset="-122"/>
              </a:rPr>
              <a:t>  </a:t>
            </a:r>
            <a:r>
              <a:rPr lang="en-US" altLang="zh-CN" b="0" dirty="0">
                <a:solidFill>
                  <a:schemeClr val="bg2"/>
                </a:solidFill>
                <a:latin typeface="+mn-lt"/>
                <a:ea typeface="宋体" panose="02010600030101010101" pitchFamily="2" charset="-122"/>
              </a:rPr>
              <a:t>]</a:t>
            </a:r>
            <a:r>
              <a:rPr lang="en-US" altLang="zh-CN" b="0" i="1" dirty="0">
                <a:solidFill>
                  <a:schemeClr val="bg2"/>
                </a:solidFill>
                <a:latin typeface="+mn-lt"/>
                <a:ea typeface="宋体" panose="02010600030101010101" pitchFamily="2" charset="-122"/>
              </a:rPr>
              <a:t>e</a:t>
            </a:r>
            <a:r>
              <a:rPr lang="en-US" altLang="zh-CN" b="0" i="1" baseline="30000" dirty="0">
                <a:solidFill>
                  <a:schemeClr val="bg2"/>
                </a:solidFill>
                <a:latin typeface="+mn-lt"/>
                <a:ea typeface="宋体" panose="02010600030101010101" pitchFamily="2" charset="-122"/>
              </a:rPr>
              <a:t>–</a:t>
            </a:r>
            <a:r>
              <a:rPr lang="en-US" altLang="zh-CN" b="0" i="1" baseline="30000" dirty="0" err="1">
                <a:solidFill>
                  <a:schemeClr val="bg2"/>
                </a:solidFill>
                <a:latin typeface="+mn-lt"/>
                <a:ea typeface="宋体" panose="02010600030101010101" pitchFamily="2" charset="-122"/>
              </a:rPr>
              <a:t>rT</a:t>
            </a:r>
            <a:endParaRPr lang="en-US" altLang="zh-CN" b="0" i="1" baseline="30000" dirty="0">
              <a:solidFill>
                <a:schemeClr val="bg2"/>
              </a:solidFill>
              <a:latin typeface="+mn-lt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400" i="1" baseline="30000" dirty="0">
                <a:solidFill>
                  <a:srgbClr val="FFFF66"/>
                </a:solidFill>
                <a:latin typeface="+mn-lt"/>
                <a:ea typeface="宋体" panose="02010600030101010101" pitchFamily="2" charset="-122"/>
              </a:rPr>
              <a:t>         </a:t>
            </a:r>
            <a:r>
              <a:rPr lang="en-US" altLang="zh-CN" dirty="0">
                <a:solidFill>
                  <a:srgbClr val="FFFF66"/>
                </a:solidFill>
                <a:latin typeface="+mn-lt"/>
                <a:ea typeface="宋体" panose="02010600030101010101" pitchFamily="2" charset="-122"/>
              </a:rPr>
              <a:t>where   </a:t>
            </a:r>
          </a:p>
        </p:txBody>
      </p:sp>
      <p:graphicFrame>
        <p:nvGraphicFramePr>
          <p:cNvPr id="542724" name="Object 4"/>
          <p:cNvGraphicFramePr>
            <a:graphicFrameLocks noChangeAspect="1"/>
          </p:cNvGraphicFramePr>
          <p:nvPr/>
        </p:nvGraphicFramePr>
        <p:xfrm>
          <a:off x="4727575" y="2781300"/>
          <a:ext cx="2476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9" name="Equation" r:id="rId4" imgW="736560" imgH="419040" progId="Equation.3">
                  <p:embed/>
                </p:oleObj>
              </mc:Choice>
              <mc:Fallback>
                <p:oleObj name="Equation" r:id="rId4" imgW="736560" imgH="419040" progId="Equation.3">
                  <p:embed/>
                  <p:pic>
                    <p:nvPicPr>
                      <p:cNvPr id="5427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75" y="2781300"/>
                        <a:ext cx="24765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25" name="Text Box 5"/>
          <p:cNvSpPr txBox="1">
            <a:spLocks noChangeArrowheads="1"/>
          </p:cNvSpPr>
          <p:nvPr/>
        </p:nvSpPr>
        <p:spPr bwMode="auto">
          <a:xfrm>
            <a:off x="831273" y="3962400"/>
            <a:ext cx="10889672" cy="193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marL="457200" indent="-457200" algn="l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914400" indent="-457200" algn="l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371600" indent="-457200" algn="l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828800" indent="-457200" algn="l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286000" indent="-457200" algn="l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Note</a:t>
            </a:r>
            <a:r>
              <a:rPr kumimoji="0"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33"/>
              </a:buClr>
              <a:buFontTx/>
              <a:buAutoNum type="arabicPeriod"/>
            </a:pPr>
            <a:r>
              <a:rPr kumimoji="0"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Wingdings" panose="05000000000000000000" pitchFamily="2" charset="2"/>
              </a:rPr>
              <a:t>The option pricing formula does not involve the probabilities of the stock moving up or down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33"/>
              </a:buClr>
              <a:buFontTx/>
              <a:buAutoNum type="arabicPeriod"/>
            </a:pPr>
            <a:r>
              <a:rPr kumimoji="0"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Wingdings" panose="05000000000000000000" pitchFamily="2" charset="2"/>
              </a:rPr>
              <a:t>The probabilities of future stock moving up or down are already incorporated into the price from which the option is a derivative.</a:t>
            </a:r>
          </a:p>
        </p:txBody>
      </p:sp>
    </p:spTree>
    <p:extLst>
      <p:ext uri="{BB962C8B-B14F-4D97-AF65-F5344CB8AC3E}">
        <p14:creationId xmlns:p14="http://schemas.microsoft.com/office/powerpoint/2010/main" val="29264723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5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81001"/>
            <a:ext cx="7772400" cy="777875"/>
          </a:xfrm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b="0" i="1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Risk-Neutral Valuation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0765" y="1643064"/>
            <a:ext cx="10238508" cy="3844925"/>
          </a:xfrm>
          <a:noFill/>
          <a:ln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i="1" dirty="0">
                <a:solidFill>
                  <a:srgbClr val="FFFF00"/>
                </a:solidFill>
                <a:latin typeface="+mn-lt"/>
                <a:ea typeface="宋体" panose="02010600030101010101" pitchFamily="2" charset="-122"/>
              </a:rPr>
              <a:t>ƒ</a:t>
            </a:r>
            <a:r>
              <a:rPr lang="en-US" altLang="zh-CN" sz="2400" dirty="0">
                <a:solidFill>
                  <a:srgbClr val="FFFF00"/>
                </a:solidFill>
                <a:latin typeface="+mn-lt"/>
                <a:ea typeface="宋体" panose="02010600030101010101" pitchFamily="2" charset="-122"/>
              </a:rPr>
              <a:t> = [ </a:t>
            </a:r>
            <a:r>
              <a:rPr lang="en-US" altLang="zh-CN" sz="2400" i="1" dirty="0">
                <a:solidFill>
                  <a:srgbClr val="FFFF00"/>
                </a:solidFill>
                <a:latin typeface="+mn-lt"/>
                <a:ea typeface="宋体" panose="02010600030101010101" pitchFamily="2" charset="-122"/>
              </a:rPr>
              <a:t>p </a:t>
            </a:r>
            <a:r>
              <a:rPr lang="en-US" altLang="zh-CN" sz="2400" i="1" dirty="0" err="1">
                <a:solidFill>
                  <a:srgbClr val="FFFF00"/>
                </a:solidFill>
                <a:latin typeface="+mn-lt"/>
                <a:ea typeface="宋体" panose="02010600030101010101" pitchFamily="2" charset="-122"/>
              </a:rPr>
              <a:t>ƒ</a:t>
            </a:r>
            <a:r>
              <a:rPr lang="en-US" altLang="zh-CN" sz="2400" i="1" baseline="-25000" dirty="0" err="1">
                <a:solidFill>
                  <a:srgbClr val="FFFF00"/>
                </a:solidFill>
                <a:latin typeface="+mn-lt"/>
                <a:ea typeface="宋体" panose="02010600030101010101" pitchFamily="2" charset="-122"/>
              </a:rPr>
              <a:t>u</a:t>
            </a:r>
            <a:r>
              <a:rPr lang="en-US" altLang="zh-CN" sz="2400" dirty="0">
                <a:solidFill>
                  <a:srgbClr val="FFFF00"/>
                </a:solidFill>
                <a:latin typeface="+mn-lt"/>
                <a:ea typeface="宋体" panose="02010600030101010101" pitchFamily="2" charset="-122"/>
              </a:rPr>
              <a:t> + (1</a:t>
            </a:r>
            <a:r>
              <a:rPr lang="en-US" altLang="zh-CN" sz="2400" i="1" dirty="0">
                <a:solidFill>
                  <a:srgbClr val="FFFF00"/>
                </a:solidFill>
                <a:latin typeface="+mn-lt"/>
                <a:ea typeface="宋体" panose="02010600030101010101" pitchFamily="2" charset="-122"/>
              </a:rPr>
              <a:t> – p</a:t>
            </a:r>
            <a:r>
              <a:rPr lang="en-US" altLang="zh-CN" sz="2400" dirty="0">
                <a:solidFill>
                  <a:srgbClr val="FFFF00"/>
                </a:solidFill>
                <a:latin typeface="+mn-lt"/>
                <a:ea typeface="宋体" panose="02010600030101010101" pitchFamily="2" charset="-122"/>
              </a:rPr>
              <a:t> )</a:t>
            </a:r>
            <a:r>
              <a:rPr lang="en-US" altLang="zh-CN" sz="2400" i="1" dirty="0" err="1">
                <a:solidFill>
                  <a:srgbClr val="FFFF00"/>
                </a:solidFill>
                <a:latin typeface="+mn-lt"/>
                <a:ea typeface="宋体" panose="02010600030101010101" pitchFamily="2" charset="-122"/>
              </a:rPr>
              <a:t>ƒ</a:t>
            </a:r>
            <a:r>
              <a:rPr lang="en-US" altLang="zh-CN" sz="2400" i="1" baseline="-25000" dirty="0" err="1">
                <a:solidFill>
                  <a:srgbClr val="FFFF00"/>
                </a:solidFill>
                <a:latin typeface="+mn-lt"/>
                <a:ea typeface="宋体" panose="02010600030101010101" pitchFamily="2" charset="-122"/>
              </a:rPr>
              <a:t>d</a:t>
            </a:r>
            <a:r>
              <a:rPr lang="en-US" altLang="zh-CN" sz="2400" dirty="0">
                <a:solidFill>
                  <a:srgbClr val="FFFF00"/>
                </a:solidFill>
                <a:latin typeface="+mn-lt"/>
                <a:ea typeface="宋体" panose="02010600030101010101" pitchFamily="2" charset="-122"/>
              </a:rPr>
              <a:t>  ]</a:t>
            </a:r>
            <a:r>
              <a:rPr lang="en-US" altLang="zh-CN" sz="2400" i="1" dirty="0">
                <a:solidFill>
                  <a:srgbClr val="FFFF00"/>
                </a:solidFill>
                <a:latin typeface="+mn-lt"/>
                <a:ea typeface="宋体" panose="02010600030101010101" pitchFamily="2" charset="-122"/>
              </a:rPr>
              <a:t>e</a:t>
            </a:r>
            <a:r>
              <a:rPr lang="en-US" altLang="zh-CN" sz="2400" i="1" baseline="30000" dirty="0">
                <a:solidFill>
                  <a:srgbClr val="FFFF00"/>
                </a:solidFill>
                <a:latin typeface="+mn-lt"/>
                <a:ea typeface="宋体" panose="02010600030101010101" pitchFamily="2" charset="-122"/>
              </a:rPr>
              <a:t>-</a:t>
            </a:r>
            <a:r>
              <a:rPr lang="en-US" altLang="zh-CN" sz="2400" i="1" baseline="30000" dirty="0" err="1">
                <a:solidFill>
                  <a:srgbClr val="FFFF00"/>
                </a:solidFill>
                <a:latin typeface="+mn-lt"/>
                <a:ea typeface="宋体" panose="02010600030101010101" pitchFamily="2" charset="-122"/>
              </a:rPr>
              <a:t>rT</a:t>
            </a:r>
            <a:r>
              <a:rPr lang="en-US" altLang="zh-CN" sz="2400" i="1" dirty="0">
                <a:solidFill>
                  <a:srgbClr val="FFFF00"/>
                </a:solidFill>
                <a:latin typeface="+mn-lt"/>
                <a:ea typeface="宋体" panose="02010600030101010101" pitchFamily="2" charset="-122"/>
              </a:rPr>
              <a:t>	</a:t>
            </a:r>
          </a:p>
          <a:p>
            <a:r>
              <a:rPr lang="en-US" altLang="zh-CN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</a:rPr>
              <a:t>The variables </a:t>
            </a:r>
            <a:r>
              <a:rPr lang="en-US" altLang="zh-CN" sz="2400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</a:rPr>
              <a:t>  and (1 – </a:t>
            </a:r>
            <a:r>
              <a:rPr lang="en-US" altLang="zh-CN" sz="2400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</a:rPr>
              <a:t> ) can be interpreted as the risk-neutral probabilities of  up and down movements</a:t>
            </a:r>
          </a:p>
          <a:p>
            <a:r>
              <a:rPr lang="en-US" altLang="zh-CN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</a:rPr>
              <a:t>The value of a derivative is its expected payoff in a risk-neutral world discounted at the risk-free rate</a:t>
            </a:r>
          </a:p>
        </p:txBody>
      </p:sp>
      <p:grpSp>
        <p:nvGrpSpPr>
          <p:cNvPr id="544772" name="Group 4"/>
          <p:cNvGrpSpPr>
            <a:grpSpLocks/>
          </p:cNvGrpSpPr>
          <p:nvPr/>
        </p:nvGrpSpPr>
        <p:grpSpPr bwMode="auto">
          <a:xfrm>
            <a:off x="4419602" y="3651252"/>
            <a:ext cx="3003551" cy="2525713"/>
            <a:chOff x="2143" y="2341"/>
            <a:chExt cx="1892" cy="1591"/>
          </a:xfrm>
        </p:grpSpPr>
        <p:sp>
          <p:nvSpPr>
            <p:cNvPr id="544773" name="Line 5"/>
            <p:cNvSpPr>
              <a:spLocks noChangeShapeType="1"/>
            </p:cNvSpPr>
            <p:nvPr/>
          </p:nvSpPr>
          <p:spPr bwMode="auto">
            <a:xfrm flipV="1">
              <a:off x="2393" y="2668"/>
              <a:ext cx="1263" cy="46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44774" name="Line 6"/>
            <p:cNvSpPr>
              <a:spLocks noChangeShapeType="1"/>
            </p:cNvSpPr>
            <p:nvPr/>
          </p:nvSpPr>
          <p:spPr bwMode="auto">
            <a:xfrm>
              <a:off x="2393" y="3128"/>
              <a:ext cx="1263" cy="46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44775" name="Rectangle 7"/>
            <p:cNvSpPr>
              <a:spLocks noChangeArrowheads="1"/>
            </p:cNvSpPr>
            <p:nvPr/>
          </p:nvSpPr>
          <p:spPr bwMode="auto">
            <a:xfrm>
              <a:off x="3631" y="2341"/>
              <a:ext cx="404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i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Su</a:t>
              </a:r>
              <a:endParaRPr lang="en-US" altLang="zh-CN" sz="3200">
                <a:solidFill>
                  <a:srgbClr val="CC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>
                  <a:solidFill>
                    <a:srgbClr val="FF993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3200">
                  <a:solidFill>
                    <a:srgbClr val="FF993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ƒ</a:t>
              </a:r>
              <a:r>
                <a:rPr lang="en-US" altLang="zh-CN" sz="3200" i="1" baseline="-25000">
                  <a:solidFill>
                    <a:srgbClr val="FF993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</a:p>
          </p:txBody>
        </p:sp>
        <p:sp>
          <p:nvSpPr>
            <p:cNvPr id="544776" name="Rectangle 8"/>
            <p:cNvSpPr>
              <a:spLocks noChangeArrowheads="1"/>
            </p:cNvSpPr>
            <p:nvPr/>
          </p:nvSpPr>
          <p:spPr bwMode="auto">
            <a:xfrm>
              <a:off x="3631" y="3253"/>
              <a:ext cx="404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i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Sd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>
                  <a:solidFill>
                    <a:srgbClr val="CC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3200">
                  <a:solidFill>
                    <a:srgbClr val="FF993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ƒ</a:t>
              </a:r>
              <a:r>
                <a:rPr lang="en-US" altLang="zh-CN" sz="3200" i="1" baseline="-25000">
                  <a:solidFill>
                    <a:srgbClr val="FF993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544777" name="Rectangle 9"/>
            <p:cNvSpPr>
              <a:spLocks noChangeArrowheads="1"/>
            </p:cNvSpPr>
            <p:nvPr/>
          </p:nvSpPr>
          <p:spPr bwMode="auto">
            <a:xfrm>
              <a:off x="2143" y="2821"/>
              <a:ext cx="246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i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sz="3200">
                <a:solidFill>
                  <a:srgbClr val="CC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>
                  <a:solidFill>
                    <a:srgbClr val="FF993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ƒ</a:t>
              </a:r>
            </a:p>
          </p:txBody>
        </p:sp>
        <p:sp>
          <p:nvSpPr>
            <p:cNvPr id="544778" name="Rectangle 10"/>
            <p:cNvSpPr>
              <a:spLocks noChangeArrowheads="1"/>
            </p:cNvSpPr>
            <p:nvPr/>
          </p:nvSpPr>
          <p:spPr bwMode="auto">
            <a:xfrm rot="20400000">
              <a:off x="2846" y="2557"/>
              <a:ext cx="246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3200" i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</a:p>
          </p:txBody>
        </p:sp>
        <p:sp>
          <p:nvSpPr>
            <p:cNvPr id="544779" name="Rectangle 11"/>
            <p:cNvSpPr>
              <a:spLocks noChangeArrowheads="1"/>
            </p:cNvSpPr>
            <p:nvPr/>
          </p:nvSpPr>
          <p:spPr bwMode="auto">
            <a:xfrm rot="1140000">
              <a:off x="2449" y="3405"/>
              <a:ext cx="899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C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</a:t>
              </a:r>
              <a:r>
                <a:rPr lang="zh-CN" altLang="en-US" sz="3200">
                  <a:solidFill>
                    <a:srgbClr val="CCFFFF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 </a:t>
              </a:r>
              <a:r>
                <a:rPr lang="zh-CN" altLang="en-US" sz="3200">
                  <a:solidFill>
                    <a:srgbClr val="CC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– </a:t>
              </a:r>
              <a:r>
                <a:rPr lang="en-US" altLang="zh-CN" sz="3200" i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3200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64875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8084" y="476250"/>
            <a:ext cx="10363200" cy="1143000"/>
          </a:xfrm>
          <a:noFill/>
          <a:ln/>
        </p:spPr>
        <p:txBody>
          <a:bodyPr/>
          <a:lstStyle/>
          <a:p>
            <a:r>
              <a:rPr lang="en-US" altLang="zh-CN" b="0" i="1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Risk Neutral Valuation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b="0" dirty="0">
                <a:solidFill>
                  <a:srgbClr val="FFFF66"/>
                </a:solidFill>
                <a:latin typeface="+mn-lt"/>
                <a:ea typeface="宋体" panose="02010600030101010101" pitchFamily="2" charset="-122"/>
              </a:rPr>
              <a:t>Consider the situation that the probability of the stock up movement is assumed to be </a:t>
            </a:r>
            <a:r>
              <a:rPr lang="en-US" altLang="zh-CN" sz="3600" b="0" i="1" dirty="0">
                <a:solidFill>
                  <a:srgbClr val="FFFF66"/>
                </a:solidFill>
                <a:latin typeface="+mn-lt"/>
                <a:ea typeface="宋体" panose="02010600030101010101" pitchFamily="2" charset="-122"/>
              </a:rPr>
              <a:t>p. </a:t>
            </a:r>
            <a:r>
              <a:rPr lang="en-US" altLang="zh-CN" sz="3600" b="0" dirty="0">
                <a:solidFill>
                  <a:srgbClr val="FFFF66"/>
                </a:solidFill>
                <a:latin typeface="+mn-lt"/>
                <a:ea typeface="宋体" panose="02010600030101010101" pitchFamily="2" charset="-122"/>
              </a:rPr>
              <a:t>The expected stock price at time </a:t>
            </a:r>
            <a:r>
              <a:rPr lang="en-US" altLang="zh-CN" sz="3600" b="0" i="1" dirty="0">
                <a:solidFill>
                  <a:srgbClr val="FFFF66"/>
                </a:solidFill>
                <a:latin typeface="+mn-lt"/>
                <a:ea typeface="宋体" panose="02010600030101010101" pitchFamily="2" charset="-122"/>
              </a:rPr>
              <a:t>T</a:t>
            </a:r>
            <a:r>
              <a:rPr lang="en-US" altLang="zh-CN" sz="3600" b="0" dirty="0">
                <a:solidFill>
                  <a:srgbClr val="FFFF66"/>
                </a:solidFill>
                <a:latin typeface="+mn-lt"/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5468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446148"/>
              </p:ext>
            </p:extLst>
          </p:nvPr>
        </p:nvGraphicFramePr>
        <p:xfrm>
          <a:off x="4280767" y="3720092"/>
          <a:ext cx="4335463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1" name="Equation" r:id="rId4" imgW="1638000" imgH="228600" progId="Equation.3">
                  <p:embed/>
                </p:oleObj>
              </mc:Choice>
              <mc:Fallback>
                <p:oleObj name="Equation" r:id="rId4" imgW="1638000" imgH="228600" progId="Equation.3">
                  <p:embed/>
                  <p:pic>
                    <p:nvPicPr>
                      <p:cNvPr id="5468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0767" y="3720092"/>
                        <a:ext cx="4335463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68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9055049"/>
              </p:ext>
            </p:extLst>
          </p:nvPr>
        </p:nvGraphicFramePr>
        <p:xfrm>
          <a:off x="4772891" y="4405891"/>
          <a:ext cx="29718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2" name="Equation" r:id="rId6" imgW="736560" imgH="419040" progId="Equation.3">
                  <p:embed/>
                </p:oleObj>
              </mc:Choice>
              <mc:Fallback>
                <p:oleObj name="Equation" r:id="rId6" imgW="736560" imgH="419040" progId="Equation.3">
                  <p:embed/>
                  <p:pic>
                    <p:nvPicPr>
                      <p:cNvPr id="5468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2891" y="4405891"/>
                        <a:ext cx="29718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68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887248"/>
              </p:ext>
            </p:extLst>
          </p:nvPr>
        </p:nvGraphicFramePr>
        <p:xfrm>
          <a:off x="4849092" y="5777491"/>
          <a:ext cx="2773363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3" name="Equation" r:id="rId8" imgW="1066680" imgH="241200" progId="Equation.3">
                  <p:embed/>
                </p:oleObj>
              </mc:Choice>
              <mc:Fallback>
                <p:oleObj name="Equation" r:id="rId8" imgW="1066680" imgH="241200" progId="Equation.3">
                  <p:embed/>
                  <p:pic>
                    <p:nvPicPr>
                      <p:cNvPr id="5468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9092" y="5777491"/>
                        <a:ext cx="2773363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74302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8084" y="476250"/>
            <a:ext cx="10363200" cy="1143000"/>
          </a:xfrm>
          <a:noFill/>
          <a:ln/>
        </p:spPr>
        <p:txBody>
          <a:bodyPr/>
          <a:lstStyle/>
          <a:p>
            <a:r>
              <a:rPr lang="en-US" altLang="zh-CN" b="0" i="1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Risk Neutral Valuation</a:t>
            </a:r>
            <a:endParaRPr lang="zh-CN" altLang="en-US" b="0" i="1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829" y="1524000"/>
            <a:ext cx="10682514" cy="2844800"/>
          </a:xfrm>
        </p:spPr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  <a:latin typeface="+mn-lt"/>
                <a:ea typeface="宋体" panose="02010600030101010101" pitchFamily="2" charset="-122"/>
              </a:rPr>
              <a:t>In a </a:t>
            </a:r>
            <a:r>
              <a:rPr lang="en-US" altLang="zh-CN" b="0" i="1" dirty="0">
                <a:solidFill>
                  <a:srgbClr val="FFFF00"/>
                </a:solidFill>
                <a:latin typeface="+mn-lt"/>
                <a:ea typeface="宋体" panose="02010600030101010101" pitchFamily="2" charset="-122"/>
              </a:rPr>
              <a:t>risk-neutral world</a:t>
            </a:r>
            <a:r>
              <a:rPr lang="en-US" altLang="zh-CN" dirty="0">
                <a:solidFill>
                  <a:srgbClr val="FFFF00"/>
                </a:solidFill>
                <a:latin typeface="+mn-lt"/>
                <a:ea typeface="宋体" panose="02010600030101010101" pitchFamily="2" charset="-122"/>
              </a:rPr>
              <a:t> all individuals are indifferent to risk.</a:t>
            </a:r>
          </a:p>
          <a:p>
            <a:r>
              <a:rPr lang="en-US" altLang="zh-CN" dirty="0">
                <a:solidFill>
                  <a:srgbClr val="FFFF00"/>
                </a:solidFill>
                <a:latin typeface="+mn-lt"/>
                <a:ea typeface="宋体" panose="02010600030101010101" pitchFamily="2" charset="-122"/>
              </a:rPr>
              <a:t>They require no compensation for risk</a:t>
            </a:r>
          </a:p>
          <a:p>
            <a:r>
              <a:rPr lang="en-US" altLang="zh-CN" dirty="0">
                <a:solidFill>
                  <a:srgbClr val="FFFF00"/>
                </a:solidFill>
                <a:latin typeface="+mn-lt"/>
                <a:ea typeface="宋体" panose="02010600030101010101" pitchFamily="2" charset="-122"/>
              </a:rPr>
              <a:t>The principal of </a:t>
            </a:r>
            <a:r>
              <a:rPr lang="en-US" altLang="zh-CN" b="0" i="1" dirty="0">
                <a:solidFill>
                  <a:srgbClr val="FFFF00"/>
                </a:solidFill>
                <a:latin typeface="+mn-lt"/>
                <a:ea typeface="宋体" panose="02010600030101010101" pitchFamily="2" charset="-122"/>
              </a:rPr>
              <a:t>risk-neutral valuation</a:t>
            </a:r>
            <a:r>
              <a:rPr lang="en-US" altLang="zh-CN" dirty="0">
                <a:solidFill>
                  <a:srgbClr val="FFFF00"/>
                </a:solidFill>
                <a:latin typeface="+mn-lt"/>
                <a:ea typeface="宋体" panose="02010600030101010101" pitchFamily="2" charset="-122"/>
              </a:rPr>
              <a:t> states that it is valid to assume the world is risk neutral when pricing options </a:t>
            </a:r>
          </a:p>
        </p:txBody>
      </p:sp>
    </p:spTree>
    <p:extLst>
      <p:ext uri="{BB962C8B-B14F-4D97-AF65-F5344CB8AC3E}">
        <p14:creationId xmlns:p14="http://schemas.microsoft.com/office/powerpoint/2010/main" val="25639624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8084" y="476250"/>
            <a:ext cx="10363200" cy="1143000"/>
          </a:xfrm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b="0" i="1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A Simple Binomial Model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rgbClr val="FFFF66"/>
                </a:solidFill>
                <a:latin typeface="+mn-lt"/>
                <a:ea typeface="宋体" panose="02010600030101010101" pitchFamily="2" charset="-122"/>
              </a:rPr>
              <a:t>A stock price is currently $20</a:t>
            </a:r>
          </a:p>
          <a:p>
            <a:r>
              <a:rPr lang="en-US" altLang="zh-CN" dirty="0">
                <a:solidFill>
                  <a:srgbClr val="FFFF66"/>
                </a:solidFill>
                <a:latin typeface="+mn-lt"/>
                <a:ea typeface="宋体" panose="02010600030101010101" pitchFamily="2" charset="-122"/>
              </a:rPr>
              <a:t>In three months it will be either $22or $18</a:t>
            </a:r>
          </a:p>
          <a:p>
            <a:r>
              <a:rPr lang="en-US" altLang="zh-CN" dirty="0">
                <a:solidFill>
                  <a:srgbClr val="FFFF66"/>
                </a:solidFill>
                <a:latin typeface="+mn-lt"/>
                <a:ea typeface="宋体" panose="02010600030101010101" pitchFamily="2" charset="-122"/>
              </a:rPr>
              <a:t>Strike price is $21</a:t>
            </a:r>
          </a:p>
          <a:p>
            <a:r>
              <a:rPr lang="en-US" altLang="zh-CN" dirty="0">
                <a:solidFill>
                  <a:srgbClr val="FFFF66"/>
                </a:solidFill>
                <a:latin typeface="+mn-lt"/>
                <a:ea typeface="宋体" panose="02010600030101010101" pitchFamily="2" charset="-122"/>
              </a:rPr>
              <a:t>e</a:t>
            </a:r>
            <a:r>
              <a:rPr lang="en-US" altLang="zh-CN" baseline="30000" dirty="0">
                <a:solidFill>
                  <a:srgbClr val="FFFF66"/>
                </a:solidFill>
                <a:latin typeface="+mn-lt"/>
                <a:ea typeface="宋体" panose="02010600030101010101" pitchFamily="2" charset="-122"/>
              </a:rPr>
              <a:t>-0.25*0.12</a:t>
            </a:r>
            <a:r>
              <a:rPr lang="en-US" altLang="zh-CN" dirty="0">
                <a:solidFill>
                  <a:srgbClr val="FFFF66"/>
                </a:solidFill>
                <a:latin typeface="+mn-lt"/>
                <a:ea typeface="宋体" panose="02010600030101010101" pitchFamily="2" charset="-122"/>
              </a:rPr>
              <a:t>=0.9704</a:t>
            </a:r>
          </a:p>
        </p:txBody>
      </p:sp>
      <p:grpSp>
        <p:nvGrpSpPr>
          <p:cNvPr id="550916" name="Group 4"/>
          <p:cNvGrpSpPr>
            <a:grpSpLocks/>
          </p:cNvGrpSpPr>
          <p:nvPr/>
        </p:nvGrpSpPr>
        <p:grpSpPr bwMode="auto">
          <a:xfrm>
            <a:off x="2133601" y="3352800"/>
            <a:ext cx="7915275" cy="1974850"/>
            <a:chOff x="384" y="1920"/>
            <a:chExt cx="4986" cy="1244"/>
          </a:xfrm>
        </p:grpSpPr>
        <p:sp>
          <p:nvSpPr>
            <p:cNvPr id="550917" name="Line 5"/>
            <p:cNvSpPr>
              <a:spLocks noChangeShapeType="1"/>
            </p:cNvSpPr>
            <p:nvPr/>
          </p:nvSpPr>
          <p:spPr bwMode="auto">
            <a:xfrm flipV="1">
              <a:off x="2127" y="2023"/>
              <a:ext cx="1330" cy="38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50918" name="Line 6"/>
            <p:cNvSpPr>
              <a:spLocks noChangeShapeType="1"/>
            </p:cNvSpPr>
            <p:nvPr/>
          </p:nvSpPr>
          <p:spPr bwMode="auto">
            <a:xfrm>
              <a:off x="2127" y="2395"/>
              <a:ext cx="1330" cy="389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50919" name="Rectangle 7"/>
            <p:cNvSpPr>
              <a:spLocks noChangeArrowheads="1"/>
            </p:cNvSpPr>
            <p:nvPr/>
          </p:nvSpPr>
          <p:spPr bwMode="auto">
            <a:xfrm>
              <a:off x="3552" y="1920"/>
              <a:ext cx="1818" cy="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CC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Stock Price = $22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>
                  <a:solidFill>
                    <a:srgbClr val="CC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lang="en-US" altLang="zh-CN" sz="2400" b="1" i="1" baseline="-25000">
                  <a:solidFill>
                    <a:srgbClr val="CC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2400" baseline="-25000">
                  <a:solidFill>
                    <a:srgbClr val="CC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2400">
                  <a:solidFill>
                    <a:srgbClr val="CC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=?</a:t>
              </a:r>
            </a:p>
          </p:txBody>
        </p:sp>
        <p:sp>
          <p:nvSpPr>
            <p:cNvPr id="550920" name="Rectangle 8"/>
            <p:cNvSpPr>
              <a:spLocks noChangeArrowheads="1"/>
            </p:cNvSpPr>
            <p:nvPr/>
          </p:nvSpPr>
          <p:spPr bwMode="auto">
            <a:xfrm>
              <a:off x="3552" y="2640"/>
              <a:ext cx="1626" cy="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CC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Stock Price = $18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>
                  <a:solidFill>
                    <a:srgbClr val="CC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lang="en-US" altLang="zh-CN" sz="2400" b="1" i="1" baseline="-25000">
                  <a:solidFill>
                    <a:srgbClr val="CC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400" b="1" i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>
                  <a:solidFill>
                    <a:srgbClr val="CC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=?</a:t>
              </a:r>
            </a:p>
          </p:txBody>
        </p:sp>
        <p:sp>
          <p:nvSpPr>
            <p:cNvPr id="550921" name="Rectangle 9"/>
            <p:cNvSpPr>
              <a:spLocks noChangeArrowheads="1"/>
            </p:cNvSpPr>
            <p:nvPr/>
          </p:nvSpPr>
          <p:spPr bwMode="auto">
            <a:xfrm>
              <a:off x="384" y="2256"/>
              <a:ext cx="1795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Stock price = $20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i="1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lang="en-US" altLang="zh-CN" sz="2800" b="1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= 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49442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Line 2"/>
          <p:cNvSpPr>
            <a:spLocks noChangeShapeType="1"/>
          </p:cNvSpPr>
          <p:nvPr/>
        </p:nvSpPr>
        <p:spPr bwMode="auto">
          <a:xfrm flipV="1">
            <a:off x="4862514" y="2687639"/>
            <a:ext cx="2111375" cy="8159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552963" name="Line 3"/>
          <p:cNvSpPr>
            <a:spLocks noChangeShapeType="1"/>
          </p:cNvSpPr>
          <p:nvPr/>
        </p:nvSpPr>
        <p:spPr bwMode="auto">
          <a:xfrm>
            <a:off x="4862514" y="3505201"/>
            <a:ext cx="2111375" cy="8159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552964" name="Rectangle 4"/>
          <p:cNvSpPr>
            <a:spLocks noChangeArrowheads="1"/>
          </p:cNvSpPr>
          <p:nvPr/>
        </p:nvSpPr>
        <p:spPr bwMode="auto">
          <a:xfrm>
            <a:off x="7181851" y="2286001"/>
            <a:ext cx="2886075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CC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Stock Price = $22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CC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Option Price = $1</a:t>
            </a:r>
          </a:p>
        </p:txBody>
      </p:sp>
      <p:sp>
        <p:nvSpPr>
          <p:cNvPr id="552965" name="Rectangle 5"/>
          <p:cNvSpPr>
            <a:spLocks noChangeArrowheads="1"/>
          </p:cNvSpPr>
          <p:nvPr/>
        </p:nvSpPr>
        <p:spPr bwMode="auto">
          <a:xfrm>
            <a:off x="7096125" y="3794126"/>
            <a:ext cx="3314700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CC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Stock Price = $18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CC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Option Price = $0</a:t>
            </a:r>
          </a:p>
        </p:txBody>
      </p:sp>
      <p:sp>
        <p:nvSpPr>
          <p:cNvPr id="552966" name="Rectangle 6"/>
          <p:cNvSpPr>
            <a:spLocks noChangeArrowheads="1"/>
          </p:cNvSpPr>
          <p:nvPr/>
        </p:nvSpPr>
        <p:spPr bwMode="auto">
          <a:xfrm>
            <a:off x="2209801" y="3121026"/>
            <a:ext cx="2735263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CC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Stock price = $20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FF99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Option Price=?</a:t>
            </a:r>
          </a:p>
        </p:txBody>
      </p:sp>
      <p:sp>
        <p:nvSpPr>
          <p:cNvPr id="552967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328084" y="476250"/>
            <a:ext cx="10363200" cy="1143000"/>
          </a:xfrm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b="0" i="1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A Call Option</a:t>
            </a:r>
          </a:p>
        </p:txBody>
      </p:sp>
      <p:sp>
        <p:nvSpPr>
          <p:cNvPr id="55296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914400" y="1636713"/>
            <a:ext cx="10479315" cy="4314825"/>
          </a:xfrm>
          <a:noFill/>
          <a:ln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z="2400" b="0" dirty="0">
                <a:solidFill>
                  <a:srgbClr val="FFFF66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400" b="0" dirty="0">
                <a:solidFill>
                  <a:srgbClr val="FFFF66"/>
                </a:solidFill>
                <a:latin typeface="+mn-lt"/>
                <a:ea typeface="宋体" panose="02010600030101010101" pitchFamily="2" charset="-122"/>
              </a:rPr>
              <a:t>A 3-month call option on the stock has a strike price of 21. </a:t>
            </a:r>
          </a:p>
          <a:p>
            <a:pPr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368511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002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6400" y="1677988"/>
            <a:ext cx="9224965" cy="2952750"/>
          </a:xfrm>
          <a:noFill/>
          <a:ln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</a:rPr>
              <a:t>Consider the Portfolio: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</a:rPr>
              <a:t>long  D shares						      </a:t>
            </a:r>
            <a:r>
              <a:rPr lang="en-US" altLang="zh-CN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</a:rPr>
              <a:t>      short  </a:t>
            </a:r>
            <a:r>
              <a:rPr lang="en-US" altLang="zh-C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</a:rPr>
              <a:t>1 call option	</a:t>
            </a:r>
            <a:r>
              <a:rPr lang="en-US" altLang="zh-CN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</a:rPr>
              <a:t>																																						</a:t>
            </a:r>
          </a:p>
          <a:p>
            <a:pPr>
              <a:buFontTx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</p:txBody>
      </p:sp>
      <p:grpSp>
        <p:nvGrpSpPr>
          <p:cNvPr id="555011" name="Group 3"/>
          <p:cNvGrpSpPr>
            <a:grpSpLocks/>
          </p:cNvGrpSpPr>
          <p:nvPr/>
        </p:nvGrpSpPr>
        <p:grpSpPr bwMode="auto">
          <a:xfrm>
            <a:off x="4521200" y="2743201"/>
            <a:ext cx="3187700" cy="1658938"/>
            <a:chOff x="2218" y="1728"/>
            <a:chExt cx="2008" cy="1045"/>
          </a:xfrm>
        </p:grpSpPr>
        <p:sp>
          <p:nvSpPr>
            <p:cNvPr id="555012" name="Line 4"/>
            <p:cNvSpPr>
              <a:spLocks noChangeShapeType="1"/>
            </p:cNvSpPr>
            <p:nvPr/>
          </p:nvSpPr>
          <p:spPr bwMode="auto">
            <a:xfrm>
              <a:off x="2218" y="2202"/>
              <a:ext cx="1263" cy="40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55013" name="Rectangle 5"/>
            <p:cNvSpPr>
              <a:spLocks noChangeArrowheads="1"/>
            </p:cNvSpPr>
            <p:nvPr/>
          </p:nvSpPr>
          <p:spPr bwMode="auto">
            <a:xfrm>
              <a:off x="3456" y="1728"/>
              <a:ext cx="77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zh-CN" altLang="en-US" sz="2400" b="1">
                  <a:solidFill>
                    <a:srgbClr val="CC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22</a:t>
              </a:r>
              <a:r>
                <a:rPr lang="en-US" altLang="zh-CN" sz="2400" b="1">
                  <a:solidFill>
                    <a:srgbClr val="CCFFFF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D </a:t>
              </a:r>
              <a:r>
                <a:rPr lang="en-US" altLang="zh-CN" sz="2400" b="1">
                  <a:solidFill>
                    <a:srgbClr val="CC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– 1</a:t>
              </a:r>
            </a:p>
          </p:txBody>
        </p:sp>
        <p:sp>
          <p:nvSpPr>
            <p:cNvPr id="555014" name="Rectangle 6"/>
            <p:cNvSpPr>
              <a:spLocks noChangeArrowheads="1"/>
            </p:cNvSpPr>
            <p:nvPr/>
          </p:nvSpPr>
          <p:spPr bwMode="auto">
            <a:xfrm>
              <a:off x="3456" y="2482"/>
              <a:ext cx="45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zh-CN" altLang="en-US" sz="2400" b="1">
                  <a:solidFill>
                    <a:srgbClr val="CC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18</a:t>
              </a:r>
              <a:r>
                <a:rPr lang="en-US" altLang="zh-CN" sz="2400" b="1">
                  <a:solidFill>
                    <a:srgbClr val="CCFFFF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555015" name="Line 7"/>
            <p:cNvSpPr>
              <a:spLocks noChangeShapeType="1"/>
            </p:cNvSpPr>
            <p:nvPr/>
          </p:nvSpPr>
          <p:spPr bwMode="auto">
            <a:xfrm flipV="1">
              <a:off x="2218" y="1799"/>
              <a:ext cx="1263" cy="403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</p:grpSp>
      <p:sp>
        <p:nvSpPr>
          <p:cNvPr id="555016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1558925" y="441325"/>
            <a:ext cx="7772400" cy="971550"/>
          </a:xfrm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b="0" i="1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Setting Up a Riskless  Portfolio</a:t>
            </a:r>
          </a:p>
        </p:txBody>
      </p:sp>
      <p:sp>
        <p:nvSpPr>
          <p:cNvPr id="555017" name="Text Box 9"/>
          <p:cNvSpPr txBox="1">
            <a:spLocks noChangeArrowheads="1"/>
          </p:cNvSpPr>
          <p:nvPr/>
        </p:nvSpPr>
        <p:spPr bwMode="auto">
          <a:xfrm>
            <a:off x="2286000" y="4800600"/>
            <a:ext cx="7568610" cy="425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B5E0E3"/>
              </a:buClr>
              <a:buFont typeface="Wingdings" panose="05000000000000000000" pitchFamily="2" charset="2"/>
              <a:buChar char="v"/>
            </a:pPr>
            <a:r>
              <a:rPr lang="en-US" altLang="zh-CN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Portfolio is riskless when   22</a:t>
            </a:r>
            <a:r>
              <a:rPr lang="en-US" altLang="zh-CN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anose="05050102010706020507" pitchFamily="18" charset="2"/>
                <a:ea typeface="宋体" panose="02010600030101010101" pitchFamily="2" charset="-122"/>
              </a:rPr>
              <a:t>D </a:t>
            </a:r>
            <a:r>
              <a:rPr lang="en-US" altLang="zh-CN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–</a:t>
            </a:r>
            <a:r>
              <a:rPr lang="en-US" altLang="zh-CN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1 = 18</a:t>
            </a:r>
            <a:r>
              <a:rPr lang="en-US" altLang="zh-CN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or   </a:t>
            </a:r>
            <a:r>
              <a:rPr lang="en-US" altLang="zh-CN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= 0.25</a:t>
            </a:r>
            <a:endParaRPr lang="zh-CN" altLang="en-US" sz="360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49770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5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5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5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5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5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5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0" grpId="0" build="p" autoUpdateAnimBg="0"/>
      <p:bldP spid="555017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8084" y="476250"/>
            <a:ext cx="10363200" cy="1143000"/>
          </a:xfrm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i="1" dirty="0">
                <a:solidFill>
                  <a:srgbClr val="C00000"/>
                </a:solidFill>
                <a:effectLst/>
                <a:ea typeface="宋体" panose="02010600030101010101" pitchFamily="2" charset="-122"/>
              </a:rPr>
              <a:t>Valuing  the Portfolio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5855" y="1676400"/>
            <a:ext cx="10626436" cy="4586288"/>
          </a:xfrm>
          <a:noFill/>
          <a:ln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rgbClr val="320DCD"/>
                </a:solidFill>
                <a:latin typeface="+mn-lt"/>
                <a:ea typeface="宋体" panose="02010600030101010101" pitchFamily="2" charset="-122"/>
              </a:rPr>
              <a:t>The riskless portfolio is </a:t>
            </a:r>
            <a:r>
              <a:rPr lang="en-US" altLang="zh-CN" sz="2000" dirty="0">
                <a:solidFill>
                  <a:srgbClr val="320DCD"/>
                </a:solidFill>
                <a:latin typeface="+mn-lt"/>
                <a:ea typeface="宋体" panose="02010600030101010101" pitchFamily="2" charset="-122"/>
              </a:rPr>
              <a:t>( Risk-Free Rate is 12% )</a:t>
            </a:r>
            <a:r>
              <a:rPr lang="en-US" altLang="zh-CN" dirty="0">
                <a:solidFill>
                  <a:srgbClr val="320DCD"/>
                </a:solidFill>
                <a:latin typeface="+mn-lt"/>
                <a:ea typeface="宋体" panose="02010600030101010101" pitchFamily="2" charset="-122"/>
              </a:rPr>
              <a:t> : </a:t>
            </a:r>
          </a:p>
          <a:p>
            <a:pPr>
              <a:buFontTx/>
              <a:buNone/>
            </a:pPr>
            <a:r>
              <a:rPr lang="en-US" altLang="zh-CN" dirty="0">
                <a:solidFill>
                  <a:srgbClr val="320DCD"/>
                </a:solidFill>
                <a:latin typeface="+mn-lt"/>
                <a:ea typeface="宋体" panose="02010600030101010101" pitchFamily="2" charset="-122"/>
              </a:rPr>
              <a:t>             </a:t>
            </a:r>
            <a:r>
              <a:rPr lang="en-US" altLang="zh-CN" b="0" dirty="0">
                <a:solidFill>
                  <a:srgbClr val="320DCD"/>
                </a:solidFill>
                <a:latin typeface="+mn-lt"/>
                <a:ea typeface="宋体" panose="02010600030101010101" pitchFamily="2" charset="-122"/>
              </a:rPr>
              <a:t>long  0.25 shares</a:t>
            </a:r>
          </a:p>
          <a:p>
            <a:pPr>
              <a:buFontTx/>
              <a:buNone/>
            </a:pPr>
            <a:r>
              <a:rPr lang="en-US" altLang="zh-CN" b="0" dirty="0">
                <a:solidFill>
                  <a:srgbClr val="320DCD"/>
                </a:solidFill>
                <a:latin typeface="+mn-lt"/>
                <a:ea typeface="宋体" panose="02010600030101010101" pitchFamily="2" charset="-122"/>
              </a:rPr>
              <a:t>             short  1 call option</a:t>
            </a:r>
          </a:p>
          <a:p>
            <a:r>
              <a:rPr lang="en-US" altLang="zh-CN" dirty="0">
                <a:solidFill>
                  <a:srgbClr val="320DCD"/>
                </a:solidFill>
                <a:latin typeface="+mn-lt"/>
                <a:ea typeface="宋体" panose="02010600030101010101" pitchFamily="2" charset="-122"/>
              </a:rPr>
              <a:t>The value of the portfolio in 3 months  </a:t>
            </a:r>
            <a:r>
              <a:rPr lang="en-US" altLang="zh-CN" dirty="0" smtClean="0">
                <a:solidFill>
                  <a:srgbClr val="320DCD"/>
                </a:solidFill>
                <a:latin typeface="+mn-lt"/>
                <a:ea typeface="宋体" panose="02010600030101010101" pitchFamily="2" charset="-122"/>
              </a:rPr>
              <a:t>is</a:t>
            </a:r>
          </a:p>
          <a:p>
            <a:pPr marL="0" indent="0" algn="ctr">
              <a:buNone/>
            </a:pPr>
            <a:r>
              <a:rPr lang="en-US" altLang="zh-CN" dirty="0" smtClean="0">
                <a:solidFill>
                  <a:srgbClr val="320DCD"/>
                </a:solidFill>
                <a:latin typeface="+mn-lt"/>
                <a:ea typeface="宋体" panose="02010600030101010101" pitchFamily="2" charset="-122"/>
              </a:rPr>
              <a:t>22*0.25 </a:t>
            </a:r>
            <a:r>
              <a:rPr lang="en-US" altLang="zh-CN" dirty="0">
                <a:solidFill>
                  <a:srgbClr val="320DCD"/>
                </a:solidFill>
                <a:latin typeface="+mn-lt"/>
                <a:ea typeface="宋体" panose="02010600030101010101" pitchFamily="2" charset="-122"/>
              </a:rPr>
              <a:t>– 1 = 4.50</a:t>
            </a:r>
          </a:p>
          <a:p>
            <a:r>
              <a:rPr lang="en-US" altLang="zh-CN" dirty="0">
                <a:solidFill>
                  <a:srgbClr val="320DCD"/>
                </a:solidFill>
                <a:latin typeface="+mn-lt"/>
                <a:ea typeface="宋体" panose="02010600030101010101" pitchFamily="2" charset="-122"/>
              </a:rPr>
              <a:t>The value of the portfolio today </a:t>
            </a:r>
            <a:r>
              <a:rPr lang="en-US" altLang="zh-CN" dirty="0" smtClean="0">
                <a:solidFill>
                  <a:srgbClr val="320DCD"/>
                </a:solidFill>
                <a:latin typeface="+mn-lt"/>
                <a:ea typeface="宋体" panose="02010600030101010101" pitchFamily="2" charset="-122"/>
              </a:rPr>
              <a:t>is</a:t>
            </a:r>
          </a:p>
          <a:p>
            <a:pPr marL="0" indent="0" algn="ctr">
              <a:buNone/>
            </a:pPr>
            <a:r>
              <a:rPr lang="en-US" altLang="zh-CN" dirty="0" smtClean="0">
                <a:solidFill>
                  <a:srgbClr val="320DCD"/>
                </a:solidFill>
                <a:latin typeface="+mn-lt"/>
                <a:ea typeface="宋体" panose="02010600030101010101" pitchFamily="2" charset="-122"/>
              </a:rPr>
              <a:t>4.5e </a:t>
            </a:r>
            <a:r>
              <a:rPr lang="en-US" altLang="zh-CN" baseline="30000" dirty="0">
                <a:solidFill>
                  <a:srgbClr val="320DCD"/>
                </a:solidFill>
                <a:latin typeface="+mn-lt"/>
                <a:ea typeface="宋体" panose="02010600030101010101" pitchFamily="2" charset="-122"/>
              </a:rPr>
              <a:t>– 0.12*0.25 </a:t>
            </a:r>
            <a:r>
              <a:rPr lang="en-US" altLang="zh-CN" dirty="0">
                <a:solidFill>
                  <a:srgbClr val="320DCD"/>
                </a:solidFill>
                <a:latin typeface="+mn-lt"/>
                <a:ea typeface="宋体" panose="02010600030101010101" pitchFamily="2" charset="-122"/>
              </a:rPr>
              <a:t>= 4.3670</a:t>
            </a:r>
          </a:p>
        </p:txBody>
      </p:sp>
    </p:spTree>
    <p:extLst>
      <p:ext uri="{BB962C8B-B14F-4D97-AF65-F5344CB8AC3E}">
        <p14:creationId xmlns:p14="http://schemas.microsoft.com/office/powerpoint/2010/main" val="4855791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70063" y="930275"/>
            <a:ext cx="8502650" cy="1143000"/>
          </a:xfrm>
        </p:spPr>
        <p:txBody>
          <a:bodyPr/>
          <a:lstStyle/>
          <a:p>
            <a:r>
              <a:rPr lang="en-US" altLang="zh-CN" sz="3200" dirty="0"/>
              <a:t>Particularity in the supply of financial products</a:t>
            </a:r>
            <a:endParaRPr lang="zh-CN" altLang="en-US" sz="3200" dirty="0"/>
          </a:p>
        </p:txBody>
      </p:sp>
      <p:graphicFrame>
        <p:nvGraphicFramePr>
          <p:cNvPr id="252047" name="Group 143"/>
          <p:cNvGraphicFramePr>
            <a:graphicFrameLocks noGrp="1"/>
          </p:cNvGraphicFramePr>
          <p:nvPr>
            <p:ph idx="1"/>
          </p:nvPr>
        </p:nvGraphicFramePr>
        <p:xfrm>
          <a:off x="2209800" y="2508251"/>
          <a:ext cx="7772400" cy="2975221"/>
        </p:xfrm>
        <a:graphic>
          <a:graphicData uri="http://schemas.openxmlformats.org/drawingml/2006/table">
            <a:tbl>
              <a:tblPr/>
              <a:tblGrid>
                <a:gridCol w="2085975">
                  <a:extLst>
                    <a:ext uri="{9D8B030D-6E8A-4147-A177-3AD203B41FA5}">
                      <a16:colId xmlns:a16="http://schemas.microsoft.com/office/drawing/2014/main" val="1271595506"/>
                    </a:ext>
                  </a:extLst>
                </a:gridCol>
                <a:gridCol w="2447925">
                  <a:extLst>
                    <a:ext uri="{9D8B030D-6E8A-4147-A177-3AD203B41FA5}">
                      <a16:colId xmlns:a16="http://schemas.microsoft.com/office/drawing/2014/main" val="661076495"/>
                    </a:ext>
                  </a:extLst>
                </a:gridCol>
                <a:gridCol w="3238500">
                  <a:extLst>
                    <a:ext uri="{9D8B030D-6E8A-4147-A177-3AD203B41FA5}">
                      <a16:colId xmlns:a16="http://schemas.microsoft.com/office/drawing/2014/main" val="2282584183"/>
                    </a:ext>
                  </a:extLst>
                </a:gridCol>
              </a:tblGrid>
              <a:tr h="5603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54000" marR="54000" marT="36000" marB="36000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Common product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54000" marR="54000" marT="36000" marB="3600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Finance product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54000" marR="54000" marT="36000" marB="3600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43535"/>
                  </a:ext>
                </a:extLst>
              </a:tr>
              <a:tr h="804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Main cost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54000" marR="54000" marT="36000" marB="36000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Material, capital, labor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54000" marR="54000" marT="36000" marB="3600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intelligence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producing with nearly no cost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54000" marR="54000" marT="36000" marB="3600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3070133"/>
                  </a:ext>
                </a:extLst>
              </a:tr>
              <a:tr h="8064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Produce time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54000" marR="54000" marT="36000" marB="36000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Necessary working time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54000" marR="54000" marT="36000" marB="3600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Nearly don’t need time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54000" marR="54000" marT="36000" marB="3600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846308"/>
                  </a:ext>
                </a:extLst>
              </a:tr>
              <a:tr h="5191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Supply volume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54000" marR="54000" marT="36000" marB="36000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Limit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54000" marR="54000" marT="36000" marB="3600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In some condition, infinity.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54000" marR="54000" marT="36000" marB="3600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208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00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8343" y="660400"/>
            <a:ext cx="9710057" cy="685800"/>
          </a:xfrm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i="1" dirty="0">
                <a:solidFill>
                  <a:srgbClr val="C00000"/>
                </a:solidFill>
                <a:effectLst/>
                <a:ea typeface="宋体" panose="02010600030101010101" pitchFamily="2" charset="-122"/>
              </a:rPr>
              <a:t>Valuing  the Option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914" y="1767114"/>
            <a:ext cx="10784115" cy="3962400"/>
          </a:xfrm>
          <a:noFill/>
          <a:ln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rgbClr val="320DCD"/>
                </a:solidFill>
                <a:latin typeface="+mn-lt"/>
                <a:ea typeface="宋体" panose="02010600030101010101" pitchFamily="2" charset="-122"/>
              </a:rPr>
              <a:t>The portfolio that is </a:t>
            </a:r>
          </a:p>
          <a:p>
            <a:pPr>
              <a:buFontTx/>
              <a:buNone/>
            </a:pPr>
            <a:r>
              <a:rPr lang="en-US" altLang="zh-CN" i="1" dirty="0">
                <a:solidFill>
                  <a:srgbClr val="320DCD"/>
                </a:solidFill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dirty="0">
                <a:solidFill>
                  <a:srgbClr val="320DCD"/>
                </a:solidFill>
                <a:latin typeface="+mn-lt"/>
                <a:ea typeface="宋体" panose="02010600030101010101" pitchFamily="2" charset="-122"/>
              </a:rPr>
              <a:t>long  0.25 </a:t>
            </a:r>
            <a:r>
              <a:rPr lang="en-US" altLang="zh-CN" dirty="0" smtClean="0">
                <a:solidFill>
                  <a:srgbClr val="320DCD"/>
                </a:solidFill>
                <a:latin typeface="+mn-lt"/>
                <a:ea typeface="宋体" panose="02010600030101010101" pitchFamily="2" charset="-122"/>
              </a:rPr>
              <a:t>shares</a:t>
            </a:r>
          </a:p>
          <a:p>
            <a:pPr>
              <a:buFontTx/>
              <a:buNone/>
            </a:pPr>
            <a:r>
              <a:rPr lang="en-US" altLang="zh-CN" dirty="0">
                <a:solidFill>
                  <a:srgbClr val="320DCD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320DCD"/>
                </a:solidFill>
                <a:latin typeface="+mn-lt"/>
                <a:ea typeface="宋体" panose="02010600030101010101" pitchFamily="2" charset="-122"/>
              </a:rPr>
              <a:t>         short  </a:t>
            </a:r>
            <a:r>
              <a:rPr lang="en-US" altLang="zh-CN" dirty="0">
                <a:solidFill>
                  <a:srgbClr val="320DCD"/>
                </a:solidFill>
                <a:latin typeface="+mn-lt"/>
                <a:ea typeface="宋体" panose="02010600030101010101" pitchFamily="2" charset="-122"/>
              </a:rPr>
              <a:t>1 option			</a:t>
            </a:r>
          </a:p>
          <a:p>
            <a:pPr>
              <a:buFontTx/>
              <a:buNone/>
            </a:pPr>
            <a:r>
              <a:rPr lang="en-US" altLang="zh-CN" dirty="0">
                <a:solidFill>
                  <a:srgbClr val="320DCD"/>
                </a:solidFill>
                <a:latin typeface="+mn-lt"/>
                <a:ea typeface="宋体" panose="02010600030101010101" pitchFamily="2" charset="-122"/>
              </a:rPr>
              <a:t>   is worth 4.367 now.</a:t>
            </a:r>
          </a:p>
          <a:p>
            <a:r>
              <a:rPr lang="en-US" altLang="zh-CN" dirty="0">
                <a:solidFill>
                  <a:srgbClr val="320DCD"/>
                </a:solidFill>
                <a:latin typeface="+mn-lt"/>
                <a:ea typeface="宋体" panose="02010600030101010101" pitchFamily="2" charset="-122"/>
              </a:rPr>
              <a:t>The value of the shares is  </a:t>
            </a:r>
            <a:r>
              <a:rPr lang="en-US" altLang="zh-CN" dirty="0" smtClean="0">
                <a:solidFill>
                  <a:srgbClr val="320DCD"/>
                </a:solidFill>
                <a:latin typeface="+mn-lt"/>
                <a:ea typeface="宋体" panose="02010600030101010101" pitchFamily="2" charset="-122"/>
              </a:rPr>
              <a:t>5.000 </a:t>
            </a:r>
            <a:r>
              <a:rPr lang="en-US" altLang="zh-CN" dirty="0">
                <a:solidFill>
                  <a:srgbClr val="320DCD"/>
                </a:solidFill>
                <a:latin typeface="+mn-lt"/>
                <a:ea typeface="宋体" panose="02010600030101010101" pitchFamily="2" charset="-122"/>
              </a:rPr>
              <a:t>(= 0.25*20 )</a:t>
            </a:r>
          </a:p>
          <a:p>
            <a:r>
              <a:rPr lang="en-US" altLang="zh-CN" dirty="0">
                <a:solidFill>
                  <a:srgbClr val="320DCD"/>
                </a:solidFill>
                <a:latin typeface="+mn-lt"/>
                <a:ea typeface="宋体" panose="02010600030101010101" pitchFamily="2" charset="-122"/>
              </a:rPr>
              <a:t>The value of the option is therefore </a:t>
            </a:r>
            <a:r>
              <a:rPr lang="en-US" altLang="zh-CN" dirty="0" smtClean="0">
                <a:solidFill>
                  <a:srgbClr val="320DCD"/>
                </a:solidFill>
                <a:latin typeface="+mn-lt"/>
                <a:ea typeface="宋体" panose="02010600030101010101" pitchFamily="2" charset="-122"/>
              </a:rPr>
              <a:t>0.633 </a:t>
            </a:r>
            <a:r>
              <a:rPr lang="en-US" altLang="zh-CN" dirty="0">
                <a:solidFill>
                  <a:srgbClr val="320DCD"/>
                </a:solidFill>
                <a:latin typeface="+mn-lt"/>
                <a:ea typeface="宋体" panose="02010600030101010101" pitchFamily="2" charset="-122"/>
              </a:rPr>
              <a:t>(= 5.000 – 4.367 )</a:t>
            </a:r>
          </a:p>
        </p:txBody>
      </p:sp>
    </p:spTree>
    <p:extLst>
      <p:ext uri="{BB962C8B-B14F-4D97-AF65-F5344CB8AC3E}">
        <p14:creationId xmlns:p14="http://schemas.microsoft.com/office/powerpoint/2010/main" val="3494884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3200" y="228600"/>
            <a:ext cx="9779000" cy="1143000"/>
          </a:xfrm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i="1" dirty="0">
                <a:solidFill>
                  <a:srgbClr val="C00000"/>
                </a:solidFill>
                <a:effectLst/>
                <a:ea typeface="宋体" panose="02010600030101010101" pitchFamily="2" charset="-122"/>
              </a:rPr>
              <a:t>Original Example  Revisited</a:t>
            </a: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27338" y="1397001"/>
            <a:ext cx="6538912" cy="3889375"/>
          </a:xfrm>
          <a:noFill/>
          <a:ln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>
                <a:solidFill>
                  <a:srgbClr val="C00000"/>
                </a:solidFill>
                <a:latin typeface="+mn-lt"/>
                <a:ea typeface="宋体" panose="02010600030101010101" pitchFamily="2" charset="-122"/>
              </a:rPr>
              <a:t>																					</a:t>
            </a:r>
          </a:p>
          <a:p>
            <a:endParaRPr lang="en-US" altLang="zh-CN" sz="2400" b="0">
              <a:solidFill>
                <a:srgbClr val="C00000"/>
              </a:solidFill>
              <a:latin typeface="+mn-lt"/>
              <a:ea typeface="宋体" panose="02010600030101010101" pitchFamily="2" charset="-122"/>
            </a:endParaRPr>
          </a:p>
          <a:p>
            <a:r>
              <a:rPr lang="en-US" altLang="zh-CN" sz="2400" b="0">
                <a:solidFill>
                  <a:srgbClr val="C00000"/>
                </a:solidFill>
                <a:latin typeface="+mn-lt"/>
                <a:ea typeface="宋体" panose="02010600030101010101" pitchFamily="2" charset="-122"/>
              </a:rPr>
              <a:t>Since </a:t>
            </a:r>
            <a:r>
              <a:rPr lang="en-US" altLang="zh-CN" sz="2400" b="0" i="1">
                <a:solidFill>
                  <a:srgbClr val="C00000"/>
                </a:solidFill>
                <a:latin typeface="+mn-lt"/>
                <a:ea typeface="宋体" panose="02010600030101010101" pitchFamily="2" charset="-122"/>
              </a:rPr>
              <a:t>p</a:t>
            </a:r>
            <a:r>
              <a:rPr lang="en-US" altLang="zh-CN" sz="2400" b="0">
                <a:solidFill>
                  <a:srgbClr val="C00000"/>
                </a:solidFill>
                <a:latin typeface="+mn-lt"/>
                <a:ea typeface="宋体" panose="02010600030101010101" pitchFamily="2" charset="-122"/>
              </a:rPr>
              <a:t>  is a risk-neutral probability	</a:t>
            </a:r>
          </a:p>
          <a:p>
            <a:pPr>
              <a:buFontTx/>
              <a:buNone/>
            </a:pPr>
            <a:r>
              <a:rPr lang="en-US" altLang="zh-CN" sz="2400" b="0">
                <a:solidFill>
                  <a:srgbClr val="C00000"/>
                </a:solidFill>
                <a:latin typeface="+mn-lt"/>
                <a:ea typeface="宋体" panose="02010600030101010101" pitchFamily="2" charset="-122"/>
              </a:rPr>
              <a:t>     20e</a:t>
            </a:r>
            <a:r>
              <a:rPr lang="en-US" altLang="zh-CN" sz="2400" b="0" baseline="30000">
                <a:solidFill>
                  <a:srgbClr val="C00000"/>
                </a:solidFill>
                <a:latin typeface="+mn-lt"/>
                <a:ea typeface="宋体" panose="02010600030101010101" pitchFamily="2" charset="-122"/>
              </a:rPr>
              <a:t>0.12 *0.25  </a:t>
            </a:r>
            <a:r>
              <a:rPr lang="en-US" altLang="zh-CN" sz="2400" b="0">
                <a:solidFill>
                  <a:srgbClr val="C00000"/>
                </a:solidFill>
                <a:latin typeface="+mn-lt"/>
                <a:ea typeface="宋体" panose="02010600030101010101" pitchFamily="2" charset="-122"/>
              </a:rPr>
              <a:t>= 22</a:t>
            </a:r>
            <a:r>
              <a:rPr lang="en-US" altLang="zh-CN" sz="2400" b="0" i="1">
                <a:solidFill>
                  <a:srgbClr val="C00000"/>
                </a:solidFill>
                <a:latin typeface="+mn-lt"/>
                <a:ea typeface="宋体" panose="02010600030101010101" pitchFamily="2" charset="-122"/>
              </a:rPr>
              <a:t>p</a:t>
            </a:r>
            <a:r>
              <a:rPr lang="en-US" altLang="zh-CN" sz="2400" b="0">
                <a:solidFill>
                  <a:srgbClr val="C00000"/>
                </a:solidFill>
                <a:latin typeface="+mn-lt"/>
                <a:ea typeface="宋体" panose="02010600030101010101" pitchFamily="2" charset="-122"/>
              </a:rPr>
              <a:t>  + 18(1 – </a:t>
            </a:r>
            <a:r>
              <a:rPr lang="en-US" altLang="zh-CN" sz="2400" b="0" i="1">
                <a:solidFill>
                  <a:srgbClr val="C00000"/>
                </a:solidFill>
                <a:latin typeface="+mn-lt"/>
                <a:ea typeface="宋体" panose="02010600030101010101" pitchFamily="2" charset="-122"/>
              </a:rPr>
              <a:t>p</a:t>
            </a:r>
            <a:r>
              <a:rPr lang="en-US" altLang="zh-CN" sz="2400" b="0">
                <a:solidFill>
                  <a:srgbClr val="C00000"/>
                </a:solidFill>
                <a:latin typeface="+mn-lt"/>
                <a:ea typeface="宋体" panose="02010600030101010101" pitchFamily="2" charset="-122"/>
              </a:rPr>
              <a:t> );  </a:t>
            </a:r>
            <a:r>
              <a:rPr lang="en-US" altLang="zh-CN" sz="2400" b="0" i="1">
                <a:solidFill>
                  <a:srgbClr val="C00000"/>
                </a:solidFill>
                <a:latin typeface="+mn-lt"/>
                <a:ea typeface="宋体" panose="02010600030101010101" pitchFamily="2" charset="-122"/>
              </a:rPr>
              <a:t>p</a:t>
            </a:r>
            <a:r>
              <a:rPr lang="en-US" altLang="zh-CN" sz="2400" b="0">
                <a:solidFill>
                  <a:srgbClr val="C00000"/>
                </a:solidFill>
                <a:latin typeface="+mn-lt"/>
                <a:ea typeface="宋体" panose="02010600030101010101" pitchFamily="2" charset="-122"/>
              </a:rPr>
              <a:t> = 0.6523</a:t>
            </a:r>
          </a:p>
          <a:p>
            <a:r>
              <a:rPr lang="en-US" altLang="zh-CN" sz="2400" b="0">
                <a:solidFill>
                  <a:srgbClr val="C00000"/>
                </a:solidFill>
                <a:latin typeface="+mn-lt"/>
                <a:ea typeface="宋体" panose="02010600030101010101" pitchFamily="2" charset="-122"/>
              </a:rPr>
              <a:t>Alternatively, we can use the formula</a:t>
            </a:r>
          </a:p>
        </p:txBody>
      </p:sp>
      <p:graphicFrame>
        <p:nvGraphicFramePr>
          <p:cNvPr id="561156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0273986"/>
              </p:ext>
            </p:extLst>
          </p:nvPr>
        </p:nvGraphicFramePr>
        <p:xfrm>
          <a:off x="3935413" y="5229226"/>
          <a:ext cx="417671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7" name="Equation" r:id="rId4" imgW="2273040" imgH="419040" progId="Equation.DSMT4">
                  <p:embed/>
                </p:oleObj>
              </mc:Choice>
              <mc:Fallback>
                <p:oleObj name="Equation" r:id="rId4" imgW="2273040" imgH="419040" progId="Equation.DSMT4">
                  <p:embed/>
                  <p:pic>
                    <p:nvPicPr>
                      <p:cNvPr id="561156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3" y="5229226"/>
                        <a:ext cx="4176712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1157" name="Group 5"/>
          <p:cNvGrpSpPr>
            <a:grpSpLocks/>
          </p:cNvGrpSpPr>
          <p:nvPr/>
        </p:nvGrpSpPr>
        <p:grpSpPr bwMode="auto">
          <a:xfrm>
            <a:off x="3886200" y="1336675"/>
            <a:ext cx="4152900" cy="2178050"/>
            <a:chOff x="2244" y="772"/>
            <a:chExt cx="2616" cy="1372"/>
          </a:xfrm>
        </p:grpSpPr>
        <p:sp>
          <p:nvSpPr>
            <p:cNvPr id="561158" name="Line 6"/>
            <p:cNvSpPr>
              <a:spLocks noChangeShapeType="1"/>
            </p:cNvSpPr>
            <p:nvPr/>
          </p:nvSpPr>
          <p:spPr bwMode="auto">
            <a:xfrm flipV="1">
              <a:off x="2494" y="1042"/>
              <a:ext cx="1263" cy="46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C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61159" name="Line 7"/>
            <p:cNvSpPr>
              <a:spLocks noChangeShapeType="1"/>
            </p:cNvSpPr>
            <p:nvPr/>
          </p:nvSpPr>
          <p:spPr bwMode="auto">
            <a:xfrm>
              <a:off x="2494" y="1502"/>
              <a:ext cx="1263" cy="46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C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61160" name="Rectangle 8"/>
            <p:cNvSpPr>
              <a:spLocks noChangeArrowheads="1"/>
            </p:cNvSpPr>
            <p:nvPr/>
          </p:nvSpPr>
          <p:spPr bwMode="auto">
            <a:xfrm>
              <a:off x="3732" y="772"/>
              <a:ext cx="759" cy="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srgbClr val="C00000"/>
                  </a:solidFill>
                  <a:ea typeface="宋体" panose="02010600030101010101" pitchFamily="2" charset="-122"/>
                </a:rPr>
                <a:t>Su</a:t>
              </a:r>
              <a:r>
                <a:rPr lang="en-US" altLang="zh-CN" sz="2400">
                  <a:solidFill>
                    <a:srgbClr val="C00000"/>
                  </a:solidFill>
                  <a:ea typeface="宋体" panose="02010600030101010101" pitchFamily="2" charset="-122"/>
                </a:rPr>
                <a:t>  = 22</a:t>
              </a:r>
              <a:endParaRPr lang="en-US" altLang="zh-CN" sz="2400" i="1">
                <a:solidFill>
                  <a:srgbClr val="C00000"/>
                </a:solidFill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C00000"/>
                  </a:solidFill>
                  <a:ea typeface="宋体" panose="02010600030101010101" pitchFamily="2" charset="-122"/>
                </a:rPr>
                <a:t> ƒ</a:t>
              </a:r>
              <a:r>
                <a:rPr lang="en-US" altLang="zh-CN" sz="2400" i="1" baseline="-25000">
                  <a:solidFill>
                    <a:srgbClr val="C00000"/>
                  </a:solidFill>
                  <a:ea typeface="宋体" panose="02010600030101010101" pitchFamily="2" charset="-122"/>
                </a:rPr>
                <a:t>u</a:t>
              </a:r>
              <a:r>
                <a:rPr lang="en-US" altLang="zh-CN" sz="2400">
                  <a:solidFill>
                    <a:srgbClr val="C00000"/>
                  </a:solidFill>
                  <a:ea typeface="宋体" panose="02010600030101010101" pitchFamily="2" charset="-122"/>
                </a:rPr>
                <a:t> = 1</a:t>
              </a:r>
            </a:p>
          </p:txBody>
        </p:sp>
        <p:sp>
          <p:nvSpPr>
            <p:cNvPr id="561161" name="Rectangle 9"/>
            <p:cNvSpPr>
              <a:spLocks noChangeArrowheads="1"/>
            </p:cNvSpPr>
            <p:nvPr/>
          </p:nvSpPr>
          <p:spPr bwMode="auto">
            <a:xfrm>
              <a:off x="3798" y="1620"/>
              <a:ext cx="1062" cy="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srgbClr val="C00000"/>
                  </a:solidFill>
                  <a:ea typeface="宋体" panose="02010600030101010101" pitchFamily="2" charset="-122"/>
                </a:rPr>
                <a:t>Sd</a:t>
              </a:r>
              <a:r>
                <a:rPr lang="en-US" altLang="zh-CN" sz="2400">
                  <a:solidFill>
                    <a:srgbClr val="C00000"/>
                  </a:solidFill>
                  <a:ea typeface="宋体" panose="02010600030101010101" pitchFamily="2" charset="-122"/>
                </a:rPr>
                <a:t>  = 18</a:t>
              </a:r>
              <a:endParaRPr lang="en-US" altLang="zh-CN" sz="2400" i="1">
                <a:solidFill>
                  <a:srgbClr val="C00000"/>
                </a:solidFill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C00000"/>
                  </a:solidFill>
                  <a:ea typeface="宋体" panose="02010600030101010101" pitchFamily="2" charset="-122"/>
                </a:rPr>
                <a:t> ƒ</a:t>
              </a:r>
              <a:r>
                <a:rPr lang="en-US" altLang="zh-CN" sz="2400" i="1" baseline="-25000">
                  <a:solidFill>
                    <a:srgbClr val="C00000"/>
                  </a:solidFill>
                  <a:ea typeface="宋体" panose="02010600030101010101" pitchFamily="2" charset="-122"/>
                </a:rPr>
                <a:t>d</a:t>
              </a:r>
              <a:r>
                <a:rPr lang="en-US" altLang="zh-CN" sz="2400">
                  <a:solidFill>
                    <a:srgbClr val="C00000"/>
                  </a:solidFill>
                  <a:ea typeface="宋体" panose="02010600030101010101" pitchFamily="2" charset="-122"/>
                </a:rPr>
                <a:t>  = 0</a:t>
              </a:r>
            </a:p>
          </p:txBody>
        </p:sp>
        <p:sp>
          <p:nvSpPr>
            <p:cNvPr id="561162" name="Rectangle 10"/>
            <p:cNvSpPr>
              <a:spLocks noChangeArrowheads="1"/>
            </p:cNvSpPr>
            <p:nvPr/>
          </p:nvSpPr>
          <p:spPr bwMode="auto">
            <a:xfrm>
              <a:off x="2244" y="1252"/>
              <a:ext cx="268" cy="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 dirty="0">
                  <a:solidFill>
                    <a:srgbClr val="C00000"/>
                  </a:solidFill>
                  <a:ea typeface="宋体" panose="02010600030101010101" pitchFamily="2" charset="-122"/>
                </a:rPr>
                <a:t>S</a:t>
              </a:r>
              <a:endPara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C00000"/>
                  </a:solidFill>
                  <a:ea typeface="宋体" panose="02010600030101010101" pitchFamily="2" charset="-122"/>
                </a:rPr>
                <a:t> ƒ</a:t>
              </a:r>
            </a:p>
          </p:txBody>
        </p:sp>
        <p:sp>
          <p:nvSpPr>
            <p:cNvPr id="561163" name="Rectangle 11"/>
            <p:cNvSpPr>
              <a:spLocks noChangeArrowheads="1"/>
            </p:cNvSpPr>
            <p:nvPr/>
          </p:nvSpPr>
          <p:spPr bwMode="auto">
            <a:xfrm rot="20400000">
              <a:off x="2964" y="988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srgbClr val="C00000"/>
                  </a:solidFill>
                  <a:ea typeface="宋体" panose="02010600030101010101" pitchFamily="2" charset="-122"/>
                </a:rPr>
                <a:t>p</a:t>
              </a:r>
            </a:p>
          </p:txBody>
        </p:sp>
        <p:sp>
          <p:nvSpPr>
            <p:cNvPr id="561164" name="Rectangle 12"/>
            <p:cNvSpPr>
              <a:spLocks noChangeArrowheads="1"/>
            </p:cNvSpPr>
            <p:nvPr/>
          </p:nvSpPr>
          <p:spPr bwMode="auto">
            <a:xfrm rot="1140000">
              <a:off x="2676" y="1764"/>
              <a:ext cx="70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C00000"/>
                  </a:solidFill>
                  <a:ea typeface="宋体" panose="02010600030101010101" pitchFamily="2" charset="-122"/>
                </a:rPr>
                <a:t>(1 – </a:t>
              </a:r>
              <a:r>
                <a:rPr lang="en-US" altLang="zh-CN" sz="2400" i="1">
                  <a:solidFill>
                    <a:srgbClr val="C00000"/>
                  </a:solidFill>
                  <a:ea typeface="宋体" panose="02010600030101010101" pitchFamily="2" charset="-122"/>
                </a:rPr>
                <a:t>p</a:t>
              </a:r>
              <a:r>
                <a:rPr lang="en-US" altLang="zh-CN" sz="2400">
                  <a:solidFill>
                    <a:srgbClr val="C00000"/>
                  </a:solidFill>
                  <a:ea typeface="宋体" panose="02010600030101010101" pitchFamily="2" charset="-122"/>
                </a:rPr>
                <a:t> 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74511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8084" y="476250"/>
            <a:ext cx="10363200" cy="1143000"/>
          </a:xfrm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b="0" i="1">
                <a:ea typeface="宋体" panose="02010600030101010101" pitchFamily="2" charset="-122"/>
              </a:rPr>
              <a:t>Valuing  the Option</a:t>
            </a:r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95600" y="1628775"/>
            <a:ext cx="6915150" cy="4440238"/>
          </a:xfrm>
          <a:noFill/>
          <a:ln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z="3200" dirty="0">
                <a:ea typeface="宋体" panose="02010600030101010101" pitchFamily="2" charset="-122"/>
              </a:rPr>
              <a:t>																						</a:t>
            </a:r>
          </a:p>
          <a:p>
            <a:pPr>
              <a:buFontTx/>
              <a:buNone/>
            </a:pPr>
            <a:r>
              <a:rPr lang="zh-CN" altLang="en-US" dirty="0">
                <a:ea typeface="宋体" panose="02010600030101010101" pitchFamily="2" charset="-122"/>
              </a:rPr>
              <a:t>	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latin typeface="+mn-lt"/>
                <a:ea typeface="宋体" panose="02010600030101010101" pitchFamily="2" charset="-122"/>
              </a:rPr>
              <a:t>The value of the option is </a:t>
            </a:r>
          </a:p>
          <a:p>
            <a:pPr>
              <a:buFontTx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</a:rPr>
              <a:t>    	</a:t>
            </a:r>
            <a:r>
              <a:rPr lang="en-US" altLang="zh-CN" i="1" dirty="0">
                <a:latin typeface="+mn-lt"/>
                <a:ea typeface="宋体" panose="02010600030101010101" pitchFamily="2" charset="-122"/>
              </a:rPr>
              <a:t>e</a:t>
            </a:r>
            <a:r>
              <a:rPr lang="en-US" altLang="zh-CN" baseline="30000" dirty="0">
                <a:latin typeface="+mn-lt"/>
                <a:ea typeface="宋体" panose="02010600030101010101" pitchFamily="2" charset="-122"/>
              </a:rPr>
              <a:t>–0.12*0.25  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[0.6523*1 + 0.3477*0] </a:t>
            </a:r>
          </a:p>
          <a:p>
            <a:pPr>
              <a:buFontTx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</a:rPr>
              <a:t>    = 0.633</a:t>
            </a:r>
          </a:p>
        </p:txBody>
      </p:sp>
      <p:grpSp>
        <p:nvGrpSpPr>
          <p:cNvPr id="563204" name="Group 4"/>
          <p:cNvGrpSpPr>
            <a:grpSpLocks/>
          </p:cNvGrpSpPr>
          <p:nvPr/>
        </p:nvGrpSpPr>
        <p:grpSpPr bwMode="auto">
          <a:xfrm>
            <a:off x="4073525" y="1600200"/>
            <a:ext cx="3633788" cy="2279650"/>
            <a:chOff x="2208" y="1210"/>
            <a:chExt cx="2289" cy="1436"/>
          </a:xfrm>
        </p:grpSpPr>
        <p:sp>
          <p:nvSpPr>
            <p:cNvPr id="563205" name="Line 5"/>
            <p:cNvSpPr>
              <a:spLocks noChangeShapeType="1"/>
            </p:cNvSpPr>
            <p:nvPr/>
          </p:nvSpPr>
          <p:spPr bwMode="auto">
            <a:xfrm flipV="1">
              <a:off x="2458" y="1480"/>
              <a:ext cx="1263" cy="4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63206" name="Line 6"/>
            <p:cNvSpPr>
              <a:spLocks noChangeShapeType="1"/>
            </p:cNvSpPr>
            <p:nvPr/>
          </p:nvSpPr>
          <p:spPr bwMode="auto">
            <a:xfrm>
              <a:off x="2458" y="1940"/>
              <a:ext cx="1263" cy="4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63207" name="Rectangle 7"/>
            <p:cNvSpPr>
              <a:spLocks noChangeArrowheads="1"/>
            </p:cNvSpPr>
            <p:nvPr/>
          </p:nvSpPr>
          <p:spPr bwMode="auto">
            <a:xfrm>
              <a:off x="3696" y="1210"/>
              <a:ext cx="801" cy="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srgbClr val="CC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Su</a:t>
              </a:r>
              <a:r>
                <a:rPr lang="en-US" altLang="zh-CN" sz="2400">
                  <a:solidFill>
                    <a:srgbClr val="CC00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= 22</a:t>
              </a:r>
              <a:endParaRPr lang="en-US" altLang="zh-CN" sz="2400" i="1">
                <a:solidFill>
                  <a:srgbClr val="CC00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CC00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2400">
                  <a:solidFill>
                    <a:srgbClr val="CC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ƒ</a:t>
              </a:r>
              <a:r>
                <a:rPr lang="en-US" altLang="zh-CN" sz="2400" i="1" baseline="-25000">
                  <a:solidFill>
                    <a:srgbClr val="CC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2400">
                  <a:solidFill>
                    <a:srgbClr val="CC00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= 1</a:t>
              </a:r>
            </a:p>
          </p:txBody>
        </p:sp>
        <p:sp>
          <p:nvSpPr>
            <p:cNvPr id="563208" name="Rectangle 8"/>
            <p:cNvSpPr>
              <a:spLocks noChangeArrowheads="1"/>
            </p:cNvSpPr>
            <p:nvPr/>
          </p:nvSpPr>
          <p:spPr bwMode="auto">
            <a:xfrm>
              <a:off x="3696" y="2122"/>
              <a:ext cx="801" cy="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srgbClr val="CC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Sd</a:t>
              </a:r>
              <a:r>
                <a:rPr lang="en-US" altLang="zh-CN" sz="2400">
                  <a:solidFill>
                    <a:srgbClr val="CC00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= 18</a:t>
              </a:r>
              <a:endParaRPr lang="en-US" altLang="zh-CN" sz="2400" i="1">
                <a:solidFill>
                  <a:srgbClr val="CC00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CC00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2400">
                  <a:solidFill>
                    <a:srgbClr val="CC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ƒ</a:t>
              </a:r>
              <a:r>
                <a:rPr lang="en-US" altLang="zh-CN" sz="2400" i="1" baseline="-25000">
                  <a:solidFill>
                    <a:srgbClr val="CC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400">
                  <a:solidFill>
                    <a:srgbClr val="CC00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= 0</a:t>
              </a:r>
            </a:p>
          </p:txBody>
        </p:sp>
        <p:sp>
          <p:nvSpPr>
            <p:cNvPr id="563209" name="Rectangle 9"/>
            <p:cNvSpPr>
              <a:spLocks noChangeArrowheads="1"/>
            </p:cNvSpPr>
            <p:nvPr/>
          </p:nvSpPr>
          <p:spPr bwMode="auto">
            <a:xfrm>
              <a:off x="2208" y="1690"/>
              <a:ext cx="214" cy="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srgbClr val="CC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sz="2400">
                <a:solidFill>
                  <a:srgbClr val="CC00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CC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ƒ</a:t>
              </a:r>
            </a:p>
          </p:txBody>
        </p:sp>
        <p:sp>
          <p:nvSpPr>
            <p:cNvPr id="563210" name="Rectangle 10"/>
            <p:cNvSpPr>
              <a:spLocks noChangeArrowheads="1"/>
            </p:cNvSpPr>
            <p:nvPr/>
          </p:nvSpPr>
          <p:spPr bwMode="auto">
            <a:xfrm rot="20400000">
              <a:off x="2434" y="1449"/>
              <a:ext cx="71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CC00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0.6523</a:t>
              </a:r>
            </a:p>
          </p:txBody>
        </p:sp>
        <p:sp>
          <p:nvSpPr>
            <p:cNvPr id="563211" name="Rectangle 11"/>
            <p:cNvSpPr>
              <a:spLocks noChangeArrowheads="1"/>
            </p:cNvSpPr>
            <p:nvPr/>
          </p:nvSpPr>
          <p:spPr bwMode="auto">
            <a:xfrm rot="1140000">
              <a:off x="2436" y="2217"/>
              <a:ext cx="71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CC00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0.3477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3397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7904" y="786607"/>
            <a:ext cx="7772400" cy="838200"/>
          </a:xfrm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b="0" i="1" dirty="0">
                <a:ea typeface="宋体" panose="02010600030101010101" pitchFamily="2" charset="-122"/>
              </a:rPr>
              <a:t>A Two-Step Example</a:t>
            </a:r>
          </a:p>
        </p:txBody>
      </p:sp>
      <p:grpSp>
        <p:nvGrpSpPr>
          <p:cNvPr id="565251" name="Group 3"/>
          <p:cNvGrpSpPr>
            <a:grpSpLocks/>
          </p:cNvGrpSpPr>
          <p:nvPr/>
        </p:nvGrpSpPr>
        <p:grpSpPr bwMode="auto">
          <a:xfrm>
            <a:off x="2819401" y="1371600"/>
            <a:ext cx="5408613" cy="3740150"/>
            <a:chOff x="816" y="672"/>
            <a:chExt cx="3407" cy="2356"/>
          </a:xfrm>
        </p:grpSpPr>
        <p:grpSp>
          <p:nvGrpSpPr>
            <p:cNvPr id="565252" name="Group 4"/>
            <p:cNvGrpSpPr>
              <a:grpSpLocks/>
            </p:cNvGrpSpPr>
            <p:nvPr/>
          </p:nvGrpSpPr>
          <p:grpSpPr bwMode="auto">
            <a:xfrm>
              <a:off x="864" y="877"/>
              <a:ext cx="3359" cy="2151"/>
              <a:chOff x="1425" y="724"/>
              <a:chExt cx="3359" cy="2151"/>
            </a:xfrm>
          </p:grpSpPr>
          <p:sp>
            <p:nvSpPr>
              <p:cNvPr id="565253" name="Rectangle 5"/>
              <p:cNvSpPr>
                <a:spLocks noChangeArrowheads="1"/>
              </p:cNvSpPr>
              <p:nvPr/>
            </p:nvSpPr>
            <p:spPr bwMode="auto">
              <a:xfrm>
                <a:off x="1425" y="1625"/>
                <a:ext cx="404" cy="3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3200">
                    <a:solidFill>
                      <a:srgbClr val="CC0099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20</a:t>
                </a:r>
              </a:p>
            </p:txBody>
          </p:sp>
          <p:grpSp>
            <p:nvGrpSpPr>
              <p:cNvPr id="565254" name="Group 6"/>
              <p:cNvGrpSpPr>
                <a:grpSpLocks/>
              </p:cNvGrpSpPr>
              <p:nvPr/>
            </p:nvGrpSpPr>
            <p:grpSpPr bwMode="auto">
              <a:xfrm>
                <a:off x="1735" y="881"/>
                <a:ext cx="2507" cy="1820"/>
                <a:chOff x="1735" y="881"/>
                <a:chExt cx="2507" cy="1820"/>
              </a:xfrm>
            </p:grpSpPr>
            <p:grpSp>
              <p:nvGrpSpPr>
                <p:cNvPr id="565255" name="Group 7"/>
                <p:cNvGrpSpPr>
                  <a:grpSpLocks/>
                </p:cNvGrpSpPr>
                <p:nvPr/>
              </p:nvGrpSpPr>
              <p:grpSpPr bwMode="auto">
                <a:xfrm>
                  <a:off x="1735" y="1331"/>
                  <a:ext cx="1263" cy="920"/>
                  <a:chOff x="1735" y="1331"/>
                  <a:chExt cx="1263" cy="920"/>
                </a:xfrm>
              </p:grpSpPr>
              <p:sp>
                <p:nvSpPr>
                  <p:cNvPr id="565256" name="Line 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35" y="1331"/>
                    <a:ext cx="1263" cy="46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400">
                      <a:solidFill>
                        <a:srgbClr val="000000"/>
                      </a:solidFill>
                      <a:latin typeface="N Helvetica Narrow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65257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1735" y="1791"/>
                    <a:ext cx="1263" cy="46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400">
                      <a:solidFill>
                        <a:srgbClr val="000000"/>
                      </a:solidFill>
                      <a:latin typeface="N Helvetica Narrow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65258" name="Group 10"/>
                <p:cNvGrpSpPr>
                  <a:grpSpLocks/>
                </p:cNvGrpSpPr>
                <p:nvPr/>
              </p:nvGrpSpPr>
              <p:grpSpPr bwMode="auto">
                <a:xfrm>
                  <a:off x="2979" y="881"/>
                  <a:ext cx="1263" cy="920"/>
                  <a:chOff x="2979" y="881"/>
                  <a:chExt cx="1263" cy="920"/>
                </a:xfrm>
              </p:grpSpPr>
              <p:sp>
                <p:nvSpPr>
                  <p:cNvPr id="565259" name="Line 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79" y="881"/>
                    <a:ext cx="1263" cy="46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400">
                      <a:solidFill>
                        <a:srgbClr val="000000"/>
                      </a:solidFill>
                      <a:latin typeface="N Helvetica Narrow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65260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2979" y="1341"/>
                    <a:ext cx="1263" cy="46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400">
                      <a:solidFill>
                        <a:srgbClr val="000000"/>
                      </a:solidFill>
                      <a:latin typeface="N Helvetica Narrow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65261" name="Group 13"/>
                <p:cNvGrpSpPr>
                  <a:grpSpLocks/>
                </p:cNvGrpSpPr>
                <p:nvPr/>
              </p:nvGrpSpPr>
              <p:grpSpPr bwMode="auto">
                <a:xfrm>
                  <a:off x="2973" y="1781"/>
                  <a:ext cx="1263" cy="920"/>
                  <a:chOff x="2973" y="1781"/>
                  <a:chExt cx="1263" cy="920"/>
                </a:xfrm>
              </p:grpSpPr>
              <p:sp>
                <p:nvSpPr>
                  <p:cNvPr id="565262" name="Line 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73" y="1781"/>
                    <a:ext cx="1263" cy="46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400">
                      <a:solidFill>
                        <a:srgbClr val="000000"/>
                      </a:solidFill>
                      <a:latin typeface="N Helvetica Narrow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65263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2973" y="2241"/>
                    <a:ext cx="1263" cy="46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400">
                      <a:solidFill>
                        <a:srgbClr val="000000"/>
                      </a:solidFill>
                      <a:latin typeface="N Helvetica Narrow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sp>
            <p:nvSpPr>
              <p:cNvPr id="565264" name="Rectangle 16"/>
              <p:cNvSpPr>
                <a:spLocks noChangeArrowheads="1"/>
              </p:cNvSpPr>
              <p:nvPr/>
            </p:nvSpPr>
            <p:spPr bwMode="auto">
              <a:xfrm>
                <a:off x="2716" y="1039"/>
                <a:ext cx="404" cy="3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3200">
                    <a:solidFill>
                      <a:srgbClr val="CC0099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22</a:t>
                </a:r>
              </a:p>
            </p:txBody>
          </p:sp>
          <p:sp>
            <p:nvSpPr>
              <p:cNvPr id="565265" name="Rectangle 17"/>
              <p:cNvSpPr>
                <a:spLocks noChangeArrowheads="1"/>
              </p:cNvSpPr>
              <p:nvPr/>
            </p:nvSpPr>
            <p:spPr bwMode="auto">
              <a:xfrm>
                <a:off x="2725" y="2227"/>
                <a:ext cx="404" cy="3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3200">
                    <a:solidFill>
                      <a:srgbClr val="CC0099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18</a:t>
                </a:r>
              </a:p>
            </p:txBody>
          </p:sp>
          <p:sp>
            <p:nvSpPr>
              <p:cNvPr id="565266" name="Rectangle 18"/>
              <p:cNvSpPr>
                <a:spLocks noChangeArrowheads="1"/>
              </p:cNvSpPr>
              <p:nvPr/>
            </p:nvSpPr>
            <p:spPr bwMode="auto">
              <a:xfrm>
                <a:off x="4165" y="724"/>
                <a:ext cx="619" cy="3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3200">
                    <a:solidFill>
                      <a:srgbClr val="CC0099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24.2</a:t>
                </a:r>
              </a:p>
            </p:txBody>
          </p:sp>
          <p:sp>
            <p:nvSpPr>
              <p:cNvPr id="565267" name="Rectangle 19"/>
              <p:cNvSpPr>
                <a:spLocks noChangeArrowheads="1"/>
              </p:cNvSpPr>
              <p:nvPr/>
            </p:nvSpPr>
            <p:spPr bwMode="auto">
              <a:xfrm>
                <a:off x="4165" y="1615"/>
                <a:ext cx="619" cy="3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3200">
                    <a:solidFill>
                      <a:srgbClr val="CC0099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19.8</a:t>
                </a:r>
              </a:p>
            </p:txBody>
          </p:sp>
          <p:sp>
            <p:nvSpPr>
              <p:cNvPr id="565268" name="Rectangle 20"/>
              <p:cNvSpPr>
                <a:spLocks noChangeArrowheads="1"/>
              </p:cNvSpPr>
              <p:nvPr/>
            </p:nvSpPr>
            <p:spPr bwMode="auto">
              <a:xfrm>
                <a:off x="4165" y="2506"/>
                <a:ext cx="619" cy="3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3200">
                    <a:solidFill>
                      <a:srgbClr val="CC0099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16.2</a:t>
                </a:r>
              </a:p>
            </p:txBody>
          </p:sp>
        </p:grpSp>
        <p:sp>
          <p:nvSpPr>
            <p:cNvPr id="565269" name="Text Box 21"/>
            <p:cNvSpPr txBox="1">
              <a:spLocks noChangeArrowheads="1"/>
            </p:cNvSpPr>
            <p:nvPr/>
          </p:nvSpPr>
          <p:spPr bwMode="auto">
            <a:xfrm>
              <a:off x="816" y="1536"/>
              <a:ext cx="3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CC0099"/>
                  </a:solidFill>
                  <a:latin typeface="ZapfDingbats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565270" name="Text Box 22"/>
            <p:cNvSpPr txBox="1">
              <a:spLocks noChangeArrowheads="1"/>
            </p:cNvSpPr>
            <p:nvPr/>
          </p:nvSpPr>
          <p:spPr bwMode="auto">
            <a:xfrm>
              <a:off x="3600" y="1536"/>
              <a:ext cx="3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CC0099"/>
                  </a:solidFill>
                  <a:latin typeface="ZapfDingbats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565271" name="Text Box 23"/>
            <p:cNvSpPr txBox="1">
              <a:spLocks noChangeArrowheads="1"/>
            </p:cNvSpPr>
            <p:nvPr/>
          </p:nvSpPr>
          <p:spPr bwMode="auto">
            <a:xfrm>
              <a:off x="3504" y="672"/>
              <a:ext cx="3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CC0099"/>
                  </a:solidFill>
                  <a:latin typeface="ZapfDingbats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565272" name="Text Box 24"/>
            <p:cNvSpPr txBox="1">
              <a:spLocks noChangeArrowheads="1"/>
            </p:cNvSpPr>
            <p:nvPr/>
          </p:nvSpPr>
          <p:spPr bwMode="auto">
            <a:xfrm>
              <a:off x="2256" y="2016"/>
              <a:ext cx="3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CC0099"/>
                  </a:solidFill>
                  <a:latin typeface="ZapfDingbats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565273" name="Text Box 25"/>
            <p:cNvSpPr txBox="1">
              <a:spLocks noChangeArrowheads="1"/>
            </p:cNvSpPr>
            <p:nvPr/>
          </p:nvSpPr>
          <p:spPr bwMode="auto">
            <a:xfrm>
              <a:off x="2160" y="960"/>
              <a:ext cx="3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CC0099"/>
                  </a:solidFill>
                  <a:latin typeface="ZapfDingbats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565274" name="Text Box 26"/>
            <p:cNvSpPr txBox="1">
              <a:spLocks noChangeArrowheads="1"/>
            </p:cNvSpPr>
            <p:nvPr/>
          </p:nvSpPr>
          <p:spPr bwMode="auto">
            <a:xfrm>
              <a:off x="3648" y="2400"/>
              <a:ext cx="3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CC0099"/>
                  </a:solidFill>
                  <a:latin typeface="ZapfDingbats"/>
                  <a:ea typeface="宋体" panose="02010600030101010101" pitchFamily="2" charset="-122"/>
                </a:rPr>
                <a:t>F</a:t>
              </a:r>
            </a:p>
          </p:txBody>
        </p:sp>
      </p:grpSp>
      <p:sp>
        <p:nvSpPr>
          <p:cNvPr id="565275" name="Rectangle 27"/>
          <p:cNvSpPr>
            <a:spLocks noChangeArrowheads="1"/>
          </p:cNvSpPr>
          <p:nvPr/>
        </p:nvSpPr>
        <p:spPr bwMode="auto">
          <a:xfrm>
            <a:off x="2590800" y="5446713"/>
            <a:ext cx="6858000" cy="425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B5E0E3"/>
              </a:buClr>
            </a:pPr>
            <a:r>
              <a:rPr lang="en-US" altLang="zh-CN" sz="2400" b="1">
                <a:solidFill>
                  <a:srgbClr val="0022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Each time step is 3 months</a:t>
            </a:r>
          </a:p>
        </p:txBody>
      </p:sp>
    </p:spTree>
    <p:extLst>
      <p:ext uri="{BB962C8B-B14F-4D97-AF65-F5344CB8AC3E}">
        <p14:creationId xmlns:p14="http://schemas.microsoft.com/office/powerpoint/2010/main" val="4430865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8083" y="476250"/>
            <a:ext cx="11689745" cy="1143000"/>
          </a:xfrm>
          <a:noFill/>
          <a:ln/>
        </p:spPr>
        <p:txBody>
          <a:bodyPr/>
          <a:lstStyle/>
          <a:p>
            <a:r>
              <a:rPr lang="en-US" altLang="zh-CN" sz="3600" i="1" dirty="0">
                <a:solidFill>
                  <a:srgbClr val="C00000"/>
                </a:solidFill>
                <a:effectLst/>
                <a:ea typeface="宋体" panose="02010600030101010101" pitchFamily="2" charset="-122"/>
              </a:rPr>
              <a:t>Decision Tree for </a:t>
            </a:r>
            <a:r>
              <a:rPr lang="en-US" altLang="zh-CN" sz="3600" i="1" dirty="0" smtClean="0">
                <a:solidFill>
                  <a:srgbClr val="C00000"/>
                </a:solidFill>
                <a:effectLst/>
                <a:ea typeface="宋体" panose="02010600030101010101" pitchFamily="2" charset="-122"/>
              </a:rPr>
              <a:t>Dynamic Replication </a:t>
            </a:r>
            <a:r>
              <a:rPr lang="en-US" altLang="zh-CN" sz="3600" i="1" dirty="0">
                <a:solidFill>
                  <a:srgbClr val="C00000"/>
                </a:solidFill>
                <a:effectLst/>
                <a:ea typeface="宋体" panose="02010600030101010101" pitchFamily="2" charset="-122"/>
              </a:rPr>
              <a:t>of a Call Option</a:t>
            </a:r>
            <a:endParaRPr lang="zh-CN" altLang="en-US" sz="3600" i="1" dirty="0">
              <a:solidFill>
                <a:srgbClr val="C00000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9" y="3770313"/>
            <a:ext cx="9893525" cy="1674812"/>
          </a:xfrm>
        </p:spPr>
        <p:txBody>
          <a:bodyPr/>
          <a:lstStyle/>
          <a:p>
            <a:pPr lvl="1"/>
            <a:r>
              <a:rPr lang="en-US" altLang="zh-CN" dirty="0">
                <a:solidFill>
                  <a:srgbClr val="CC0099"/>
                </a:solidFill>
                <a:latin typeface="+mn-lt"/>
                <a:ea typeface="宋体" panose="02010600030101010101" pitchFamily="2" charset="-122"/>
              </a:rPr>
              <a:t>The terminal risk-less portfolio value: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C0099"/>
                </a:solidFill>
                <a:latin typeface="+mn-lt"/>
                <a:ea typeface="宋体" panose="02010600030101010101" pitchFamily="2" charset="-122"/>
              </a:rPr>
              <a:t>            </a:t>
            </a:r>
            <a:r>
              <a:rPr lang="en-US" altLang="zh-CN" dirty="0" smtClean="0">
                <a:solidFill>
                  <a:srgbClr val="CC0099"/>
                </a:solidFill>
                <a:latin typeface="+mn-lt"/>
                <a:ea typeface="宋体" panose="02010600030101010101" pitchFamily="2" charset="-122"/>
              </a:rPr>
              <a:t>24.2</a:t>
            </a:r>
            <a:r>
              <a:rPr lang="en-US" altLang="zh-CN" i="1" dirty="0" smtClean="0">
                <a:solidFill>
                  <a:srgbClr val="CC0099"/>
                </a:solidFill>
                <a:latin typeface="+mn-lt"/>
                <a:ea typeface="宋体" panose="02010600030101010101" pitchFamily="2" charset="-122"/>
              </a:rPr>
              <a:t>Δ</a:t>
            </a:r>
            <a:r>
              <a:rPr lang="en-US" altLang="zh-CN" b="0" i="1" baseline="-25000" dirty="0" smtClean="0">
                <a:solidFill>
                  <a:srgbClr val="CC0099"/>
                </a:solidFill>
                <a:latin typeface="+mn-lt"/>
                <a:ea typeface="宋体" panose="02010600030101010101" pitchFamily="2" charset="-122"/>
              </a:rPr>
              <a:t>B</a:t>
            </a:r>
            <a:r>
              <a:rPr lang="en-US" altLang="zh-CN" i="1" dirty="0" smtClean="0">
                <a:solidFill>
                  <a:srgbClr val="CC0099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CC0099"/>
                </a:solidFill>
                <a:latin typeface="+mn-lt"/>
                <a:ea typeface="宋体" panose="02010600030101010101" pitchFamily="2" charset="-122"/>
              </a:rPr>
              <a:t>– 3.2= 19.8</a:t>
            </a:r>
            <a:r>
              <a:rPr lang="en-US" altLang="zh-CN" i="1" dirty="0">
                <a:solidFill>
                  <a:srgbClr val="CC0099"/>
                </a:solidFill>
                <a:latin typeface="+mn-lt"/>
                <a:ea typeface="宋体" panose="02010600030101010101" pitchFamily="2" charset="-122"/>
              </a:rPr>
              <a:t>Δ</a:t>
            </a:r>
            <a:r>
              <a:rPr lang="en-US" altLang="zh-CN" b="0" i="1" baseline="-25000" dirty="0">
                <a:solidFill>
                  <a:srgbClr val="CC0099"/>
                </a:solidFill>
                <a:latin typeface="+mn-lt"/>
                <a:ea typeface="宋体" panose="02010600030101010101" pitchFamily="2" charset="-122"/>
              </a:rPr>
              <a:t>B</a:t>
            </a:r>
            <a:endParaRPr lang="en-US" altLang="zh-CN" dirty="0">
              <a:solidFill>
                <a:srgbClr val="CC0099"/>
              </a:solidFill>
              <a:latin typeface="+mn-lt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CC0099"/>
                </a:solidFill>
                <a:latin typeface="+mn-lt"/>
                <a:ea typeface="宋体" panose="02010600030101010101" pitchFamily="2" charset="-122"/>
              </a:rPr>
              <a:t>By inspection, the solution is </a:t>
            </a:r>
            <a:r>
              <a:rPr lang="en-US" altLang="zh-CN" i="1" dirty="0">
                <a:solidFill>
                  <a:srgbClr val="CC0099"/>
                </a:solidFill>
                <a:latin typeface="+mn-lt"/>
                <a:ea typeface="宋体" panose="02010600030101010101" pitchFamily="2" charset="-122"/>
              </a:rPr>
              <a:t>Δ</a:t>
            </a:r>
            <a:r>
              <a:rPr lang="en-US" altLang="zh-CN" b="0" i="1" baseline="-25000" dirty="0">
                <a:solidFill>
                  <a:srgbClr val="CC0099"/>
                </a:solidFill>
                <a:latin typeface="+mn-lt"/>
                <a:ea typeface="宋体" panose="02010600030101010101" pitchFamily="2" charset="-122"/>
              </a:rPr>
              <a:t>B</a:t>
            </a:r>
            <a:r>
              <a:rPr lang="en-US" altLang="zh-CN" i="1" dirty="0">
                <a:solidFill>
                  <a:srgbClr val="CC0099"/>
                </a:solidFill>
                <a:latin typeface="+mn-lt"/>
                <a:ea typeface="宋体" panose="02010600030101010101" pitchFamily="2" charset="-122"/>
              </a:rPr>
              <a:t> = </a:t>
            </a:r>
            <a:r>
              <a:rPr lang="en-US" altLang="zh-CN" dirty="0">
                <a:solidFill>
                  <a:srgbClr val="CC0099"/>
                </a:solidFill>
                <a:latin typeface="+mn-lt"/>
                <a:ea typeface="宋体" panose="02010600030101010101" pitchFamily="2" charset="-122"/>
              </a:rPr>
              <a:t>0.7273,</a:t>
            </a:r>
          </a:p>
          <a:p>
            <a:pPr lvl="1"/>
            <a:r>
              <a:rPr lang="en-US" altLang="zh-CN" dirty="0">
                <a:solidFill>
                  <a:srgbClr val="CC0099"/>
                </a:solidFill>
                <a:latin typeface="+mn-lt"/>
                <a:ea typeface="宋体" panose="02010600030101010101" pitchFamily="2" charset="-122"/>
              </a:rPr>
              <a:t>Thus, </a:t>
            </a:r>
            <a:r>
              <a:rPr lang="en-US" altLang="zh-CN" i="1" dirty="0" err="1">
                <a:solidFill>
                  <a:srgbClr val="CC0099"/>
                </a:solidFill>
                <a:latin typeface="+mn-lt"/>
                <a:ea typeface="宋体" panose="02010600030101010101" pitchFamily="2" charset="-122"/>
              </a:rPr>
              <a:t>f</a:t>
            </a:r>
            <a:r>
              <a:rPr lang="en-US" altLang="zh-CN" b="0" i="1" baseline="-25000" dirty="0" err="1">
                <a:solidFill>
                  <a:srgbClr val="CC0099"/>
                </a:solidFill>
                <a:latin typeface="+mn-lt"/>
                <a:ea typeface="宋体" panose="02010600030101010101" pitchFamily="2" charset="-122"/>
              </a:rPr>
              <a:t>B</a:t>
            </a:r>
            <a:r>
              <a:rPr lang="en-US" altLang="zh-CN" b="0" i="1" baseline="-25000" dirty="0">
                <a:solidFill>
                  <a:srgbClr val="CC0099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b="0" i="1" dirty="0">
                <a:solidFill>
                  <a:srgbClr val="CC0099"/>
                </a:solidFill>
                <a:latin typeface="+mn-lt"/>
                <a:ea typeface="宋体" panose="02010600030101010101" pitchFamily="2" charset="-122"/>
              </a:rPr>
              <a:t>= </a:t>
            </a:r>
            <a:r>
              <a:rPr lang="en-US" altLang="zh-CN" dirty="0">
                <a:solidFill>
                  <a:srgbClr val="CC0099"/>
                </a:solidFill>
                <a:latin typeface="+mn-lt"/>
                <a:ea typeface="宋体" panose="02010600030101010101" pitchFamily="2" charset="-122"/>
              </a:rPr>
              <a:t>22*0.7273</a:t>
            </a:r>
            <a:r>
              <a:rPr lang="en-US" altLang="zh-CN" b="0" i="1" dirty="0">
                <a:solidFill>
                  <a:srgbClr val="CC0099"/>
                </a:solidFill>
                <a:latin typeface="+mn-lt"/>
                <a:ea typeface="宋体" panose="02010600030101010101" pitchFamily="2" charset="-122"/>
              </a:rPr>
              <a:t> -</a:t>
            </a:r>
            <a:r>
              <a:rPr lang="en-US" altLang="zh-CN" dirty="0">
                <a:solidFill>
                  <a:srgbClr val="CC0099"/>
                </a:solidFill>
                <a:latin typeface="+mn-lt"/>
                <a:ea typeface="宋体" panose="02010600030101010101" pitchFamily="2" charset="-122"/>
              </a:rPr>
              <a:t>($24.2*0.7273 - $3.2) </a:t>
            </a:r>
            <a:r>
              <a:rPr lang="en-US" altLang="zh-CN" i="1" dirty="0">
                <a:solidFill>
                  <a:srgbClr val="CC0099"/>
                </a:solidFill>
                <a:latin typeface="+mn-lt"/>
                <a:ea typeface="宋体" panose="02010600030101010101" pitchFamily="2" charset="-122"/>
              </a:rPr>
              <a:t>e</a:t>
            </a:r>
            <a:r>
              <a:rPr lang="en-US" altLang="zh-CN" baseline="30000" dirty="0">
                <a:solidFill>
                  <a:srgbClr val="CC0099"/>
                </a:solidFill>
                <a:latin typeface="+mn-lt"/>
                <a:ea typeface="宋体" panose="02010600030101010101" pitchFamily="2" charset="-122"/>
              </a:rPr>
              <a:t>-0.12*0.25</a:t>
            </a:r>
            <a:r>
              <a:rPr lang="en-US" altLang="zh-CN" dirty="0">
                <a:solidFill>
                  <a:srgbClr val="CC0099"/>
                </a:solidFill>
                <a:latin typeface="+mn-lt"/>
                <a:ea typeface="宋体" panose="02010600030101010101" pitchFamily="2" charset="-122"/>
              </a:rPr>
              <a:t> = $2.0257</a:t>
            </a:r>
          </a:p>
        </p:txBody>
      </p:sp>
      <p:grpSp>
        <p:nvGrpSpPr>
          <p:cNvPr id="567300" name="Group 4"/>
          <p:cNvGrpSpPr>
            <a:grpSpLocks/>
          </p:cNvGrpSpPr>
          <p:nvPr/>
        </p:nvGrpSpPr>
        <p:grpSpPr bwMode="auto">
          <a:xfrm>
            <a:off x="3822700" y="1655764"/>
            <a:ext cx="3352800" cy="2138363"/>
            <a:chOff x="576" y="1248"/>
            <a:chExt cx="2112" cy="1347"/>
          </a:xfrm>
        </p:grpSpPr>
        <p:sp>
          <p:nvSpPr>
            <p:cNvPr id="567301" name="Line 5"/>
            <p:cNvSpPr>
              <a:spLocks noChangeShapeType="1"/>
            </p:cNvSpPr>
            <p:nvPr/>
          </p:nvSpPr>
          <p:spPr bwMode="auto">
            <a:xfrm flipV="1">
              <a:off x="1008" y="1584"/>
              <a:ext cx="1056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67302" name="Line 6"/>
            <p:cNvSpPr>
              <a:spLocks noChangeShapeType="1"/>
            </p:cNvSpPr>
            <p:nvPr/>
          </p:nvSpPr>
          <p:spPr bwMode="auto">
            <a:xfrm>
              <a:off x="960" y="1872"/>
              <a:ext cx="1104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67303" name="Text Box 7"/>
            <p:cNvSpPr txBox="1">
              <a:spLocks noChangeArrowheads="1"/>
            </p:cNvSpPr>
            <p:nvPr/>
          </p:nvSpPr>
          <p:spPr bwMode="auto">
            <a:xfrm>
              <a:off x="624" y="1680"/>
              <a:ext cx="3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i="1">
                  <a:solidFill>
                    <a:srgbClr val="0022CC"/>
                  </a:solidFill>
                  <a:latin typeface="ZapfDingbats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567304" name="Text Box 8"/>
            <p:cNvSpPr txBox="1">
              <a:spLocks noChangeArrowheads="1"/>
            </p:cNvSpPr>
            <p:nvPr/>
          </p:nvSpPr>
          <p:spPr bwMode="auto">
            <a:xfrm>
              <a:off x="576" y="1920"/>
              <a:ext cx="3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b="1">
                  <a:solidFill>
                    <a:srgbClr val="0022CC"/>
                  </a:solidFill>
                  <a:latin typeface="ZapfDingbats"/>
                  <a:ea typeface="宋体" panose="02010600030101010101" pitchFamily="2" charset="-122"/>
                </a:rPr>
                <a:t>22</a:t>
              </a:r>
            </a:p>
          </p:txBody>
        </p:sp>
        <p:sp>
          <p:nvSpPr>
            <p:cNvPr id="567305" name="Text Box 9"/>
            <p:cNvSpPr txBox="1">
              <a:spLocks noChangeArrowheads="1"/>
            </p:cNvSpPr>
            <p:nvPr/>
          </p:nvSpPr>
          <p:spPr bwMode="auto">
            <a:xfrm>
              <a:off x="2064" y="1248"/>
              <a:ext cx="5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b="1">
                  <a:solidFill>
                    <a:srgbClr val="0022CC"/>
                  </a:solidFill>
                  <a:latin typeface="ZapfDingbats"/>
                  <a:ea typeface="宋体" panose="02010600030101010101" pitchFamily="2" charset="-122"/>
                </a:rPr>
                <a:t>24.2</a:t>
              </a:r>
            </a:p>
          </p:txBody>
        </p:sp>
        <p:sp>
          <p:nvSpPr>
            <p:cNvPr id="567306" name="Text Box 10"/>
            <p:cNvSpPr txBox="1">
              <a:spLocks noChangeArrowheads="1"/>
            </p:cNvSpPr>
            <p:nvPr/>
          </p:nvSpPr>
          <p:spPr bwMode="auto">
            <a:xfrm>
              <a:off x="2064" y="2064"/>
              <a:ext cx="6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b="1">
                  <a:solidFill>
                    <a:srgbClr val="0022CC"/>
                  </a:solidFill>
                  <a:latin typeface="ZapfDingbats"/>
                  <a:ea typeface="宋体" panose="02010600030101010101" pitchFamily="2" charset="-122"/>
                </a:rPr>
                <a:t>19.8</a:t>
              </a:r>
            </a:p>
          </p:txBody>
        </p:sp>
        <p:sp>
          <p:nvSpPr>
            <p:cNvPr id="567307" name="Text Box 11"/>
            <p:cNvSpPr txBox="1">
              <a:spLocks noChangeArrowheads="1"/>
            </p:cNvSpPr>
            <p:nvPr/>
          </p:nvSpPr>
          <p:spPr bwMode="auto">
            <a:xfrm>
              <a:off x="2160" y="1536"/>
              <a:ext cx="5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b="1">
                  <a:solidFill>
                    <a:srgbClr val="0022CC"/>
                  </a:solidFill>
                  <a:latin typeface="ZapfDingbats"/>
                  <a:ea typeface="宋体" panose="02010600030101010101" pitchFamily="2" charset="-122"/>
                </a:rPr>
                <a:t>3.2</a:t>
              </a:r>
            </a:p>
          </p:txBody>
        </p:sp>
        <p:sp>
          <p:nvSpPr>
            <p:cNvPr id="567308" name="Text Box 12"/>
            <p:cNvSpPr txBox="1">
              <a:spLocks noChangeArrowheads="1"/>
            </p:cNvSpPr>
            <p:nvPr/>
          </p:nvSpPr>
          <p:spPr bwMode="auto">
            <a:xfrm>
              <a:off x="2208" y="2304"/>
              <a:ext cx="43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b="1">
                  <a:solidFill>
                    <a:srgbClr val="0022CC"/>
                  </a:solidFill>
                  <a:latin typeface="ZapfDingbats"/>
                  <a:ea typeface="宋体" panose="02010600030101010101" pitchFamily="2" charset="-122"/>
                </a:rPr>
                <a:t>0</a:t>
              </a:r>
            </a:p>
          </p:txBody>
        </p:sp>
      </p:grpSp>
      <p:sp>
        <p:nvSpPr>
          <p:cNvPr id="567309" name="Rectangle 13"/>
          <p:cNvSpPr>
            <a:spLocks noChangeArrowheads="1"/>
          </p:cNvSpPr>
          <p:nvPr/>
        </p:nvSpPr>
        <p:spPr bwMode="auto">
          <a:xfrm>
            <a:off x="4045744" y="6121399"/>
            <a:ext cx="41005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5E0E3"/>
              </a:buClr>
            </a:pPr>
            <a:r>
              <a:rPr lang="en-US" altLang="zh-CN" sz="2800" dirty="0">
                <a:solidFill>
                  <a:srgbClr val="0022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ƒ = </a:t>
            </a:r>
            <a:r>
              <a:rPr lang="en-US" altLang="zh-CN" sz="2800" i="1" dirty="0">
                <a:solidFill>
                  <a:srgbClr val="0022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i="1" baseline="-25000" dirty="0">
                <a:solidFill>
                  <a:srgbClr val="0022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800" dirty="0">
                <a:solidFill>
                  <a:srgbClr val="0022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  <a:ea typeface="宋体" panose="02010600030101010101" pitchFamily="2" charset="-122"/>
              </a:rPr>
              <a:t>D </a:t>
            </a:r>
            <a:r>
              <a:rPr lang="en-US" altLang="zh-CN" sz="2800" dirty="0">
                <a:solidFill>
                  <a:srgbClr val="0022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–</a:t>
            </a:r>
            <a:r>
              <a:rPr lang="en-US" altLang="zh-CN" sz="2800" dirty="0">
                <a:solidFill>
                  <a:srgbClr val="0022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(</a:t>
            </a:r>
            <a:r>
              <a:rPr lang="en-US" altLang="zh-CN" sz="2800" i="1" dirty="0">
                <a:solidFill>
                  <a:srgbClr val="0022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i="1" baseline="-25000" dirty="0">
                <a:solidFill>
                  <a:srgbClr val="0022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800" i="1" dirty="0">
                <a:solidFill>
                  <a:srgbClr val="0022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800" dirty="0">
                <a:solidFill>
                  <a:srgbClr val="0022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0022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  <a:ea typeface="宋体" panose="02010600030101010101" pitchFamily="2" charset="-122"/>
              </a:rPr>
              <a:t>D </a:t>
            </a:r>
            <a:r>
              <a:rPr lang="en-US" altLang="zh-CN" sz="2800" dirty="0">
                <a:solidFill>
                  <a:srgbClr val="0022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–</a:t>
            </a:r>
            <a:r>
              <a:rPr lang="en-US" altLang="zh-CN" sz="2800" dirty="0">
                <a:solidFill>
                  <a:srgbClr val="0022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solidFill>
                  <a:srgbClr val="0022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ƒ</a:t>
            </a:r>
            <a:r>
              <a:rPr lang="en-US" altLang="zh-CN" sz="2800" i="1" baseline="-25000" dirty="0" err="1">
                <a:solidFill>
                  <a:srgbClr val="0022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800" i="1" dirty="0">
                <a:solidFill>
                  <a:srgbClr val="0022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0022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)e</a:t>
            </a:r>
            <a:r>
              <a:rPr lang="en-US" altLang="zh-CN" sz="2800" baseline="30000" dirty="0">
                <a:solidFill>
                  <a:srgbClr val="0022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en-US" altLang="zh-CN" sz="2800" i="1" baseline="30000" dirty="0" err="1">
                <a:solidFill>
                  <a:srgbClr val="0022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rT</a:t>
            </a:r>
            <a:r>
              <a:rPr lang="en-US" altLang="zh-CN" sz="2800" i="1" dirty="0">
                <a:solidFill>
                  <a:srgbClr val="0022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15800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8971" y="4421189"/>
            <a:ext cx="5428343" cy="1887537"/>
          </a:xfrm>
        </p:spPr>
        <p:txBody>
          <a:bodyPr/>
          <a:lstStyle/>
          <a:p>
            <a:pPr lvl="1"/>
            <a:r>
              <a:rPr lang="en-US" altLang="zh-CN" sz="2000" dirty="0">
                <a:solidFill>
                  <a:srgbClr val="0022CC"/>
                </a:solidFill>
                <a:latin typeface="+mn-lt"/>
                <a:ea typeface="宋体" panose="02010600030101010101" pitchFamily="2" charset="-122"/>
              </a:rPr>
              <a:t>The </a:t>
            </a:r>
            <a:r>
              <a:rPr lang="en-US" altLang="zh-CN" dirty="0">
                <a:solidFill>
                  <a:srgbClr val="0022CC"/>
                </a:solidFill>
                <a:latin typeface="+mn-lt"/>
                <a:ea typeface="宋体" panose="02010600030101010101" pitchFamily="2" charset="-122"/>
              </a:rPr>
              <a:t>hedge ratio</a:t>
            </a:r>
            <a:r>
              <a:rPr lang="en-US" altLang="zh-CN" b="0" dirty="0">
                <a:solidFill>
                  <a:srgbClr val="0022CC"/>
                </a:solidFill>
                <a:latin typeface="+mn-lt"/>
                <a:ea typeface="宋体" panose="02010600030101010101" pitchFamily="2" charset="-122"/>
              </a:rPr>
              <a:t> is </a:t>
            </a:r>
            <a:endParaRPr lang="zh-CN" altLang="en-US" b="0" dirty="0">
              <a:solidFill>
                <a:srgbClr val="0022CC"/>
              </a:solidFill>
              <a:latin typeface="+mn-lt"/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solidFill>
                  <a:srgbClr val="0022CC"/>
                </a:solidFill>
                <a:latin typeface="+mn-lt"/>
                <a:ea typeface="宋体" panose="02010600030101010101" pitchFamily="2" charset="-122"/>
              </a:rPr>
              <a:t>                    </a:t>
            </a:r>
          </a:p>
          <a:p>
            <a:pPr lvl="1"/>
            <a:r>
              <a:rPr lang="en-US" altLang="zh-CN" sz="2000" dirty="0">
                <a:solidFill>
                  <a:srgbClr val="0022CC"/>
                </a:solidFill>
                <a:latin typeface="+mn-lt"/>
                <a:ea typeface="宋体" panose="02010600030101010101" pitchFamily="2" charset="-122"/>
              </a:rPr>
              <a:t>Thus, </a:t>
            </a:r>
            <a:r>
              <a:rPr lang="en-US" altLang="zh-CN" sz="2000" i="1" dirty="0" err="1">
                <a:solidFill>
                  <a:srgbClr val="0022CC"/>
                </a:solidFill>
                <a:latin typeface="+mn-lt"/>
                <a:ea typeface="宋体" panose="02010600030101010101" pitchFamily="2" charset="-122"/>
              </a:rPr>
              <a:t>f</a:t>
            </a:r>
            <a:r>
              <a:rPr lang="en-US" altLang="zh-CN" sz="2000" b="0" i="1" baseline="-25000" dirty="0" err="1">
                <a:solidFill>
                  <a:srgbClr val="0022CC"/>
                </a:solidFill>
                <a:latin typeface="+mn-lt"/>
                <a:ea typeface="宋体" panose="02010600030101010101" pitchFamily="2" charset="-122"/>
              </a:rPr>
              <a:t>C</a:t>
            </a:r>
            <a:r>
              <a:rPr lang="en-US" altLang="zh-CN" sz="2000" b="0" i="1" baseline="-25000" dirty="0">
                <a:solidFill>
                  <a:srgbClr val="0022CC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2000" b="0" i="1" dirty="0">
                <a:solidFill>
                  <a:srgbClr val="0022CC"/>
                </a:solidFill>
                <a:latin typeface="+mn-lt"/>
                <a:ea typeface="宋体" panose="02010600030101010101" pitchFamily="2" charset="-122"/>
              </a:rPr>
              <a:t>=</a:t>
            </a:r>
            <a:r>
              <a:rPr lang="en-US" altLang="zh-CN" sz="2000" b="0" dirty="0">
                <a:solidFill>
                  <a:srgbClr val="0022CC"/>
                </a:solidFill>
                <a:latin typeface="+mn-lt"/>
                <a:ea typeface="宋体" panose="02010600030101010101" pitchFamily="2" charset="-122"/>
              </a:rPr>
              <a:t>0</a:t>
            </a:r>
            <a:endParaRPr lang="en-US" altLang="zh-CN" sz="2000" dirty="0">
              <a:solidFill>
                <a:srgbClr val="0022CC"/>
              </a:solidFill>
              <a:latin typeface="+mn-lt"/>
              <a:ea typeface="宋体" panose="02010600030101010101" pitchFamily="2" charset="-122"/>
            </a:endParaRPr>
          </a:p>
        </p:txBody>
      </p:sp>
      <p:grpSp>
        <p:nvGrpSpPr>
          <p:cNvPr id="569348" name="Group 4"/>
          <p:cNvGrpSpPr>
            <a:grpSpLocks/>
          </p:cNvGrpSpPr>
          <p:nvPr/>
        </p:nvGrpSpPr>
        <p:grpSpPr bwMode="auto">
          <a:xfrm>
            <a:off x="3733800" y="1871664"/>
            <a:ext cx="3352800" cy="2138363"/>
            <a:chOff x="1392" y="1008"/>
            <a:chExt cx="2112" cy="1347"/>
          </a:xfrm>
        </p:grpSpPr>
        <p:sp>
          <p:nvSpPr>
            <p:cNvPr id="569349" name="Line 5"/>
            <p:cNvSpPr>
              <a:spLocks noChangeShapeType="1"/>
            </p:cNvSpPr>
            <p:nvPr/>
          </p:nvSpPr>
          <p:spPr bwMode="auto">
            <a:xfrm flipV="1">
              <a:off x="1824" y="1344"/>
              <a:ext cx="1056" cy="2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69350" name="Line 6"/>
            <p:cNvSpPr>
              <a:spLocks noChangeShapeType="1"/>
            </p:cNvSpPr>
            <p:nvPr/>
          </p:nvSpPr>
          <p:spPr bwMode="auto">
            <a:xfrm>
              <a:off x="1776" y="1632"/>
              <a:ext cx="1104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69351" name="Text Box 7"/>
            <p:cNvSpPr txBox="1">
              <a:spLocks noChangeArrowheads="1"/>
            </p:cNvSpPr>
            <p:nvPr/>
          </p:nvSpPr>
          <p:spPr bwMode="auto">
            <a:xfrm>
              <a:off x="1440" y="1440"/>
              <a:ext cx="3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i="1">
                  <a:solidFill>
                    <a:srgbClr val="CC0099"/>
                  </a:solidFill>
                  <a:latin typeface="ZapfDingbats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569352" name="Text Box 8"/>
            <p:cNvSpPr txBox="1">
              <a:spLocks noChangeArrowheads="1"/>
            </p:cNvSpPr>
            <p:nvPr/>
          </p:nvSpPr>
          <p:spPr bwMode="auto">
            <a:xfrm>
              <a:off x="1392" y="1680"/>
              <a:ext cx="3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CC0099"/>
                  </a:solidFill>
                  <a:latin typeface="ZapfDingbats"/>
                  <a:ea typeface="宋体" panose="02010600030101010101" pitchFamily="2" charset="-122"/>
                </a:rPr>
                <a:t>18</a:t>
              </a:r>
            </a:p>
          </p:txBody>
        </p:sp>
        <p:sp>
          <p:nvSpPr>
            <p:cNvPr id="569353" name="Text Box 9"/>
            <p:cNvSpPr txBox="1">
              <a:spLocks noChangeArrowheads="1"/>
            </p:cNvSpPr>
            <p:nvPr/>
          </p:nvSpPr>
          <p:spPr bwMode="auto">
            <a:xfrm>
              <a:off x="2880" y="1008"/>
              <a:ext cx="5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CC0099"/>
                  </a:solidFill>
                  <a:latin typeface="ZapfDingbats"/>
                  <a:ea typeface="宋体" panose="02010600030101010101" pitchFamily="2" charset="-122"/>
                </a:rPr>
                <a:t>19.8</a:t>
              </a:r>
            </a:p>
          </p:txBody>
        </p:sp>
        <p:sp>
          <p:nvSpPr>
            <p:cNvPr id="569354" name="Text Box 10"/>
            <p:cNvSpPr txBox="1">
              <a:spLocks noChangeArrowheads="1"/>
            </p:cNvSpPr>
            <p:nvPr/>
          </p:nvSpPr>
          <p:spPr bwMode="auto">
            <a:xfrm>
              <a:off x="2880" y="1824"/>
              <a:ext cx="6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CC0099"/>
                  </a:solidFill>
                  <a:latin typeface="ZapfDingbats"/>
                  <a:ea typeface="宋体" panose="02010600030101010101" pitchFamily="2" charset="-122"/>
                </a:rPr>
                <a:t>16.2</a:t>
              </a:r>
            </a:p>
          </p:txBody>
        </p:sp>
        <p:sp>
          <p:nvSpPr>
            <p:cNvPr id="569355" name="Text Box 11"/>
            <p:cNvSpPr txBox="1">
              <a:spLocks noChangeArrowheads="1"/>
            </p:cNvSpPr>
            <p:nvPr/>
          </p:nvSpPr>
          <p:spPr bwMode="auto">
            <a:xfrm>
              <a:off x="2976" y="1296"/>
              <a:ext cx="5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CC0099"/>
                  </a:solidFill>
                  <a:latin typeface="ZapfDingbats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69356" name="Text Box 12"/>
            <p:cNvSpPr txBox="1">
              <a:spLocks noChangeArrowheads="1"/>
            </p:cNvSpPr>
            <p:nvPr/>
          </p:nvSpPr>
          <p:spPr bwMode="auto">
            <a:xfrm>
              <a:off x="3024" y="2064"/>
              <a:ext cx="43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CC0099"/>
                  </a:solidFill>
                  <a:latin typeface="ZapfDingbats"/>
                  <a:ea typeface="宋体" panose="02010600030101010101" pitchFamily="2" charset="-122"/>
                </a:rPr>
                <a:t>0</a:t>
              </a:r>
            </a:p>
          </p:txBody>
        </p:sp>
      </p:grpSp>
      <p:graphicFrame>
        <p:nvGraphicFramePr>
          <p:cNvPr id="569357" name="Object 13"/>
          <p:cNvGraphicFramePr>
            <a:graphicFrameLocks noChangeAspect="1"/>
          </p:cNvGraphicFramePr>
          <p:nvPr/>
        </p:nvGraphicFramePr>
        <p:xfrm>
          <a:off x="4826000" y="4865689"/>
          <a:ext cx="7556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1" name="Equation" r:id="rId4" imgW="380880" imgH="177480" progId="Equation.DSMT4">
                  <p:embed/>
                </p:oleObj>
              </mc:Choice>
              <mc:Fallback>
                <p:oleObj name="Equation" r:id="rId4" imgW="380880" imgH="177480" progId="Equation.DSMT4">
                  <p:embed/>
                  <p:pic>
                    <p:nvPicPr>
                      <p:cNvPr id="56935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0" y="4865689"/>
                        <a:ext cx="75565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328083" y="476250"/>
            <a:ext cx="1168974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3600" i="1" dirty="0" smtClean="0">
                <a:solidFill>
                  <a:srgbClr val="C00000"/>
                </a:solidFill>
                <a:effectLst/>
                <a:ea typeface="宋体" panose="02010600030101010101" pitchFamily="2" charset="-122"/>
              </a:rPr>
              <a:t>Decision Tree for Dynamic Replication of a Call Option</a:t>
            </a:r>
            <a:endParaRPr lang="zh-CN" altLang="en-US" sz="3600" i="1" dirty="0">
              <a:solidFill>
                <a:srgbClr val="C00000"/>
              </a:solidFill>
              <a:effectLst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4913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3816351"/>
            <a:ext cx="8763000" cy="1554163"/>
          </a:xfrm>
        </p:spPr>
        <p:txBody>
          <a:bodyPr/>
          <a:lstStyle/>
          <a:p>
            <a:r>
              <a:rPr lang="en-US" altLang="zh-CN" sz="2400" b="0" dirty="0">
                <a:latin typeface="+mn-lt"/>
                <a:ea typeface="宋体" panose="02010600030101010101" pitchFamily="2" charset="-122"/>
              </a:rPr>
              <a:t>The </a:t>
            </a:r>
            <a:r>
              <a:rPr lang="en-US" altLang="zh-CN" sz="2400" b="0" dirty="0">
                <a:solidFill>
                  <a:srgbClr val="CC0099"/>
                </a:solidFill>
                <a:latin typeface="+mn-lt"/>
                <a:ea typeface="宋体" panose="02010600030101010101" pitchFamily="2" charset="-122"/>
              </a:rPr>
              <a:t>hedge ratio</a:t>
            </a:r>
            <a:r>
              <a:rPr lang="en-US" altLang="zh-CN" b="0" dirty="0">
                <a:solidFill>
                  <a:srgbClr val="FF33CC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2400" b="0" dirty="0">
                <a:latin typeface="+mn-lt"/>
                <a:ea typeface="宋体" panose="02010600030101010101" pitchFamily="2" charset="-122"/>
              </a:rPr>
              <a:t>is</a:t>
            </a:r>
          </a:p>
          <a:p>
            <a:endParaRPr lang="en-US" altLang="zh-CN" sz="2400" dirty="0">
              <a:latin typeface="+mn-lt"/>
              <a:ea typeface="宋体" panose="02010600030101010101" pitchFamily="2" charset="-122"/>
            </a:endParaRPr>
          </a:p>
          <a:p>
            <a:r>
              <a:rPr lang="en-US" altLang="zh-CN" sz="2400" b="0" dirty="0">
                <a:latin typeface="+mn-lt"/>
                <a:ea typeface="宋体" panose="02010600030101010101" pitchFamily="2" charset="-122"/>
              </a:rPr>
              <a:t>Thus, </a:t>
            </a:r>
            <a:r>
              <a:rPr lang="en-US" altLang="zh-CN" sz="2400" b="0" i="1" dirty="0" err="1">
                <a:latin typeface="+mn-lt"/>
                <a:ea typeface="宋体" panose="02010600030101010101" pitchFamily="2" charset="-122"/>
              </a:rPr>
              <a:t>f</a:t>
            </a:r>
            <a:r>
              <a:rPr lang="en-US" altLang="zh-CN" sz="2400" b="0" i="1" baseline="-25000" dirty="0" err="1">
                <a:latin typeface="+mn-lt"/>
                <a:ea typeface="宋体" panose="02010600030101010101" pitchFamily="2" charset="-122"/>
              </a:rPr>
              <a:t>A</a:t>
            </a:r>
            <a:r>
              <a:rPr lang="en-US" altLang="zh-CN" sz="2400" b="0" i="1" baseline="-25000" dirty="0"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2400" b="0" i="1" dirty="0">
                <a:latin typeface="+mn-lt"/>
                <a:ea typeface="宋体" panose="02010600030101010101" pitchFamily="2" charset="-122"/>
              </a:rPr>
              <a:t>= </a:t>
            </a:r>
            <a:r>
              <a:rPr lang="en-US" altLang="zh-CN" sz="2400" b="0" dirty="0">
                <a:latin typeface="+mn-lt"/>
                <a:ea typeface="宋体" panose="02010600030101010101" pitchFamily="2" charset="-122"/>
              </a:rPr>
              <a:t>20*0.5064</a:t>
            </a:r>
            <a:r>
              <a:rPr lang="en-US" altLang="zh-CN" sz="2400" b="0" i="1" dirty="0">
                <a:latin typeface="+mn-lt"/>
                <a:ea typeface="宋体" panose="02010600030101010101" pitchFamily="2" charset="-122"/>
              </a:rPr>
              <a:t> -</a:t>
            </a:r>
            <a:r>
              <a:rPr lang="en-US" altLang="zh-CN" sz="2400" b="0" dirty="0">
                <a:latin typeface="+mn-lt"/>
                <a:ea typeface="宋体" panose="02010600030101010101" pitchFamily="2" charset="-122"/>
              </a:rPr>
              <a:t>($22*0.5064 - $2.0257) </a:t>
            </a:r>
            <a:r>
              <a:rPr lang="en-US" altLang="zh-CN" sz="2400" b="0" i="1" dirty="0">
                <a:latin typeface="+mn-lt"/>
                <a:ea typeface="宋体" panose="02010600030101010101" pitchFamily="2" charset="-122"/>
              </a:rPr>
              <a:t>e</a:t>
            </a:r>
            <a:r>
              <a:rPr lang="en-US" altLang="zh-CN" sz="2400" b="0" baseline="30000" dirty="0">
                <a:latin typeface="+mn-lt"/>
                <a:ea typeface="宋体" panose="02010600030101010101" pitchFamily="2" charset="-122"/>
              </a:rPr>
              <a:t>-0.12*0.25</a:t>
            </a:r>
            <a:r>
              <a:rPr lang="en-US" altLang="zh-CN" sz="2400" b="0" dirty="0">
                <a:latin typeface="+mn-lt"/>
                <a:ea typeface="宋体" panose="02010600030101010101" pitchFamily="2" charset="-122"/>
              </a:rPr>
              <a:t> = $1.2823</a:t>
            </a:r>
          </a:p>
        </p:txBody>
      </p:sp>
      <p:grpSp>
        <p:nvGrpSpPr>
          <p:cNvPr id="571396" name="Group 4"/>
          <p:cNvGrpSpPr>
            <a:grpSpLocks/>
          </p:cNvGrpSpPr>
          <p:nvPr/>
        </p:nvGrpSpPr>
        <p:grpSpPr bwMode="auto">
          <a:xfrm>
            <a:off x="4114800" y="1600201"/>
            <a:ext cx="3733800" cy="2138363"/>
            <a:chOff x="1632" y="912"/>
            <a:chExt cx="2352" cy="1347"/>
          </a:xfrm>
        </p:grpSpPr>
        <p:sp>
          <p:nvSpPr>
            <p:cNvPr id="571397" name="Text Box 5"/>
            <p:cNvSpPr txBox="1">
              <a:spLocks noChangeArrowheads="1"/>
            </p:cNvSpPr>
            <p:nvPr/>
          </p:nvSpPr>
          <p:spPr bwMode="auto">
            <a:xfrm>
              <a:off x="3072" y="1200"/>
              <a:ext cx="9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0022CC"/>
                  </a:solidFill>
                  <a:latin typeface="ZapfDingbats"/>
                  <a:ea typeface="宋体" panose="02010600030101010101" pitchFamily="2" charset="-122"/>
                </a:rPr>
                <a:t>2.0257</a:t>
              </a:r>
            </a:p>
          </p:txBody>
        </p:sp>
        <p:grpSp>
          <p:nvGrpSpPr>
            <p:cNvPr id="571398" name="Group 6"/>
            <p:cNvGrpSpPr>
              <a:grpSpLocks/>
            </p:cNvGrpSpPr>
            <p:nvPr/>
          </p:nvGrpSpPr>
          <p:grpSpPr bwMode="auto">
            <a:xfrm>
              <a:off x="1632" y="912"/>
              <a:ext cx="2112" cy="1347"/>
              <a:chOff x="576" y="1248"/>
              <a:chExt cx="2112" cy="1347"/>
            </a:xfrm>
          </p:grpSpPr>
          <p:sp>
            <p:nvSpPr>
              <p:cNvPr id="571399" name="Line 7"/>
              <p:cNvSpPr>
                <a:spLocks noChangeShapeType="1"/>
              </p:cNvSpPr>
              <p:nvPr/>
            </p:nvSpPr>
            <p:spPr bwMode="auto">
              <a:xfrm flipV="1">
                <a:off x="1008" y="1584"/>
                <a:ext cx="105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400">
                  <a:solidFill>
                    <a:srgbClr val="000000"/>
                  </a:solidFill>
                  <a:latin typeface="N Helvetica Narrow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71400" name="Line 8"/>
              <p:cNvSpPr>
                <a:spLocks noChangeShapeType="1"/>
              </p:cNvSpPr>
              <p:nvPr/>
            </p:nvSpPr>
            <p:spPr bwMode="auto">
              <a:xfrm>
                <a:off x="960" y="1872"/>
                <a:ext cx="1104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400">
                  <a:solidFill>
                    <a:srgbClr val="000000"/>
                  </a:solidFill>
                  <a:latin typeface="N Helvetica Narrow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71401" name="Text Box 9"/>
              <p:cNvSpPr txBox="1">
                <a:spLocks noChangeArrowheads="1"/>
              </p:cNvSpPr>
              <p:nvPr/>
            </p:nvSpPr>
            <p:spPr bwMode="auto">
              <a:xfrm>
                <a:off x="624" y="1584"/>
                <a:ext cx="33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400" i="1">
                    <a:solidFill>
                      <a:srgbClr val="0022CC"/>
                    </a:solidFill>
                    <a:latin typeface="ZapfDingbats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571402" name="Text Box 10"/>
              <p:cNvSpPr txBox="1">
                <a:spLocks noChangeArrowheads="1"/>
              </p:cNvSpPr>
              <p:nvPr/>
            </p:nvSpPr>
            <p:spPr bwMode="auto">
              <a:xfrm>
                <a:off x="576" y="1776"/>
                <a:ext cx="3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2400">
                    <a:solidFill>
                      <a:srgbClr val="0022CC"/>
                    </a:solidFill>
                    <a:latin typeface="ZapfDingbats"/>
                    <a:ea typeface="宋体" panose="02010600030101010101" pitchFamily="2" charset="-122"/>
                  </a:rPr>
                  <a:t>20</a:t>
                </a:r>
              </a:p>
            </p:txBody>
          </p:sp>
          <p:sp>
            <p:nvSpPr>
              <p:cNvPr id="571403" name="Text Box 11"/>
              <p:cNvSpPr txBox="1">
                <a:spLocks noChangeArrowheads="1"/>
              </p:cNvSpPr>
              <p:nvPr/>
            </p:nvSpPr>
            <p:spPr bwMode="auto">
              <a:xfrm>
                <a:off x="2064" y="1248"/>
                <a:ext cx="52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2400">
                    <a:solidFill>
                      <a:srgbClr val="0022CC"/>
                    </a:solidFill>
                    <a:latin typeface="ZapfDingbats"/>
                    <a:ea typeface="宋体" panose="02010600030101010101" pitchFamily="2" charset="-122"/>
                  </a:rPr>
                  <a:t>22</a:t>
                </a:r>
              </a:p>
            </p:txBody>
          </p:sp>
          <p:sp>
            <p:nvSpPr>
              <p:cNvPr id="571404" name="Text Box 12"/>
              <p:cNvSpPr txBox="1">
                <a:spLocks noChangeArrowheads="1"/>
              </p:cNvSpPr>
              <p:nvPr/>
            </p:nvSpPr>
            <p:spPr bwMode="auto">
              <a:xfrm>
                <a:off x="2064" y="2064"/>
                <a:ext cx="62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2400">
                    <a:solidFill>
                      <a:srgbClr val="0022CC"/>
                    </a:solidFill>
                    <a:latin typeface="ZapfDingbats"/>
                    <a:ea typeface="宋体" panose="02010600030101010101" pitchFamily="2" charset="-122"/>
                  </a:rPr>
                  <a:t>18</a:t>
                </a:r>
              </a:p>
            </p:txBody>
          </p:sp>
          <p:sp>
            <p:nvSpPr>
              <p:cNvPr id="571405" name="Text Box 13"/>
              <p:cNvSpPr txBox="1">
                <a:spLocks noChangeArrowheads="1"/>
              </p:cNvSpPr>
              <p:nvPr/>
            </p:nvSpPr>
            <p:spPr bwMode="auto">
              <a:xfrm>
                <a:off x="2208" y="2304"/>
                <a:ext cx="43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2400">
                    <a:solidFill>
                      <a:srgbClr val="0022CC"/>
                    </a:solidFill>
                    <a:latin typeface="ZapfDingbats"/>
                    <a:ea typeface="宋体" panose="02010600030101010101" pitchFamily="2" charset="-122"/>
                  </a:rPr>
                  <a:t>0</a:t>
                </a:r>
              </a:p>
            </p:txBody>
          </p:sp>
        </p:grpSp>
      </p:grpSp>
      <p:graphicFrame>
        <p:nvGraphicFramePr>
          <p:cNvPr id="571406" name="Object 14"/>
          <p:cNvGraphicFramePr>
            <a:graphicFrameLocks noChangeAspect="1"/>
          </p:cNvGraphicFramePr>
          <p:nvPr/>
        </p:nvGraphicFramePr>
        <p:xfrm>
          <a:off x="5156200" y="3733800"/>
          <a:ext cx="32448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5" name="Equation" r:id="rId4" imgW="1574640" imgH="431640" progId="Equation.DSMT4">
                  <p:embed/>
                </p:oleObj>
              </mc:Choice>
              <mc:Fallback>
                <p:oleObj name="Equation" r:id="rId4" imgW="1574640" imgH="431640" progId="Equation.DSMT4">
                  <p:embed/>
                  <p:pic>
                    <p:nvPicPr>
                      <p:cNvPr id="57140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6200" y="3733800"/>
                        <a:ext cx="324485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328083" y="476250"/>
            <a:ext cx="1168974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3600" i="1" dirty="0" smtClean="0">
                <a:solidFill>
                  <a:srgbClr val="C00000"/>
                </a:solidFill>
                <a:effectLst/>
                <a:ea typeface="宋体" panose="02010600030101010101" pitchFamily="2" charset="-122"/>
              </a:rPr>
              <a:t>Decision Tree for Dynamic Replication of a Call Option</a:t>
            </a:r>
            <a:endParaRPr lang="zh-CN" altLang="en-US" sz="3600" i="1" dirty="0">
              <a:solidFill>
                <a:srgbClr val="C00000"/>
              </a:solidFill>
              <a:effectLst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50089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8084" y="476250"/>
            <a:ext cx="10363200" cy="1143000"/>
          </a:xfrm>
          <a:noFill/>
          <a:ln/>
        </p:spPr>
        <p:txBody>
          <a:bodyPr/>
          <a:lstStyle/>
          <a:p>
            <a:r>
              <a:rPr lang="en-US" altLang="zh-CN" sz="3200" b="0" i="1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Decision Tree for Dynamic </a:t>
            </a:r>
            <a:br>
              <a:rPr lang="en-US" altLang="zh-CN" sz="3200" b="0" i="1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</a:br>
            <a:r>
              <a:rPr lang="en-US" altLang="zh-CN" sz="3200" b="0" i="1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Replication of a Call Option</a:t>
            </a:r>
            <a:endParaRPr lang="zh-CN" altLang="en-US" sz="3200" b="0" i="1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573443" name="Text Box 3"/>
          <p:cNvSpPr txBox="1">
            <a:spLocks noChangeArrowheads="1"/>
          </p:cNvSpPr>
          <p:nvPr/>
        </p:nvSpPr>
        <p:spPr bwMode="auto">
          <a:xfrm>
            <a:off x="7696200" y="4038601"/>
            <a:ext cx="700088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FF99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FF99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$16.2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FF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0.0</a:t>
            </a:r>
            <a:endParaRPr lang="en-US" altLang="zh-CN">
              <a:solidFill>
                <a:srgbClr val="FFFF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444" name="Text Box 4"/>
          <p:cNvSpPr txBox="1">
            <a:spLocks noChangeArrowheads="1"/>
          </p:cNvSpPr>
          <p:nvPr/>
        </p:nvSpPr>
        <p:spPr bwMode="auto">
          <a:xfrm>
            <a:off x="7566025" y="2921001"/>
            <a:ext cx="700088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FF99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FF99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$19.8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FF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0.0</a:t>
            </a:r>
            <a:endParaRPr lang="en-US" altLang="zh-CN">
              <a:solidFill>
                <a:srgbClr val="FFFF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445" name="Text Box 5"/>
          <p:cNvSpPr txBox="1">
            <a:spLocks noChangeArrowheads="1"/>
          </p:cNvSpPr>
          <p:nvPr/>
        </p:nvSpPr>
        <p:spPr bwMode="auto">
          <a:xfrm>
            <a:off x="7580314" y="1562101"/>
            <a:ext cx="700087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FF99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FF99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$24.2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FF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3.2</a:t>
            </a:r>
            <a:endParaRPr lang="en-US" altLang="zh-CN">
              <a:solidFill>
                <a:srgbClr val="FFFF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446" name="Text Box 6"/>
          <p:cNvSpPr txBox="1">
            <a:spLocks noChangeArrowheads="1"/>
          </p:cNvSpPr>
          <p:nvPr/>
        </p:nvSpPr>
        <p:spPr bwMode="auto">
          <a:xfrm>
            <a:off x="5335589" y="3652839"/>
            <a:ext cx="700087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FF99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FF99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$18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73447" name="Text Box 7"/>
          <p:cNvSpPr txBox="1">
            <a:spLocks noChangeArrowheads="1"/>
          </p:cNvSpPr>
          <p:nvPr/>
        </p:nvSpPr>
        <p:spPr bwMode="auto">
          <a:xfrm>
            <a:off x="2895600" y="2667001"/>
            <a:ext cx="99060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FF99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FF99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$20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FF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1.2823</a:t>
            </a:r>
            <a:endParaRPr lang="en-US" altLang="zh-CN">
              <a:solidFill>
                <a:srgbClr val="FFFF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448" name="Text Box 8"/>
          <p:cNvSpPr txBox="1">
            <a:spLocks noChangeArrowheads="1"/>
          </p:cNvSpPr>
          <p:nvPr/>
        </p:nvSpPr>
        <p:spPr bwMode="auto">
          <a:xfrm>
            <a:off x="5105401" y="2181226"/>
            <a:ext cx="1065213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FF99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FF99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$22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FF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2.0257</a:t>
            </a:r>
            <a:endParaRPr lang="en-US" altLang="zh-CN">
              <a:solidFill>
                <a:srgbClr val="FFFF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449" name="Line 9"/>
          <p:cNvSpPr>
            <a:spLocks noChangeShapeType="1"/>
          </p:cNvSpPr>
          <p:nvPr/>
        </p:nvSpPr>
        <p:spPr bwMode="auto">
          <a:xfrm flipV="1">
            <a:off x="3760789" y="2389189"/>
            <a:ext cx="1749425" cy="72707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573450" name="Line 10"/>
          <p:cNvSpPr>
            <a:spLocks noChangeShapeType="1"/>
          </p:cNvSpPr>
          <p:nvPr/>
        </p:nvSpPr>
        <p:spPr bwMode="auto">
          <a:xfrm>
            <a:off x="3760789" y="3116264"/>
            <a:ext cx="1749425" cy="72707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573451" name="Line 11"/>
          <p:cNvSpPr>
            <a:spLocks noChangeShapeType="1"/>
          </p:cNvSpPr>
          <p:nvPr/>
        </p:nvSpPr>
        <p:spPr bwMode="auto">
          <a:xfrm flipV="1">
            <a:off x="5861050" y="1782764"/>
            <a:ext cx="1924050" cy="6064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573452" name="Line 12"/>
          <p:cNvSpPr>
            <a:spLocks noChangeShapeType="1"/>
          </p:cNvSpPr>
          <p:nvPr/>
        </p:nvSpPr>
        <p:spPr bwMode="auto">
          <a:xfrm>
            <a:off x="5861050" y="2389189"/>
            <a:ext cx="1924050" cy="72707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573453" name="Line 13"/>
          <p:cNvSpPr>
            <a:spLocks noChangeShapeType="1"/>
          </p:cNvSpPr>
          <p:nvPr/>
        </p:nvSpPr>
        <p:spPr bwMode="auto">
          <a:xfrm flipV="1">
            <a:off x="5861050" y="3116264"/>
            <a:ext cx="1924050" cy="72707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573454" name="Line 14"/>
          <p:cNvSpPr>
            <a:spLocks noChangeShapeType="1"/>
          </p:cNvSpPr>
          <p:nvPr/>
        </p:nvSpPr>
        <p:spPr bwMode="auto">
          <a:xfrm>
            <a:off x="5861050" y="3843338"/>
            <a:ext cx="1924050" cy="728662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573455" name="Text Box 15"/>
          <p:cNvSpPr txBox="1">
            <a:spLocks noChangeArrowheads="1"/>
          </p:cNvSpPr>
          <p:nvPr/>
        </p:nvSpPr>
        <p:spPr bwMode="auto">
          <a:xfrm>
            <a:off x="2133600" y="3579813"/>
            <a:ext cx="2971800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0.5064 share of stock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Borrow $8.8457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Short one call option $1.2823</a:t>
            </a:r>
          </a:p>
        </p:txBody>
      </p:sp>
      <p:sp>
        <p:nvSpPr>
          <p:cNvPr id="573456" name="Text Box 16"/>
          <p:cNvSpPr txBox="1">
            <a:spLocks noChangeArrowheads="1"/>
          </p:cNvSpPr>
          <p:nvPr/>
        </p:nvSpPr>
        <p:spPr bwMode="auto">
          <a:xfrm>
            <a:off x="3429001" y="1457325"/>
            <a:ext cx="44672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0.7273 share of stock </a:t>
            </a:r>
            <a:r>
              <a:rPr lang="en-US" altLang="zh-CN" sz="16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22</a:t>
            </a:r>
            <a:r>
              <a:rPr lang="en-US" altLang="zh-CN" sz="16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(0.7273-0.5064)=4.8598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Increase borrowing to $13.9749</a:t>
            </a:r>
          </a:p>
        </p:txBody>
      </p:sp>
      <p:sp>
        <p:nvSpPr>
          <p:cNvPr id="573457" name="Text Box 17"/>
          <p:cNvSpPr txBox="1">
            <a:spLocks noChangeArrowheads="1"/>
          </p:cNvSpPr>
          <p:nvPr/>
        </p:nvSpPr>
        <p:spPr bwMode="auto">
          <a:xfrm>
            <a:off x="4286250" y="4446589"/>
            <a:ext cx="2647950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Sell stock and pay off debt $9.115</a:t>
            </a:r>
          </a:p>
        </p:txBody>
      </p:sp>
      <p:sp>
        <p:nvSpPr>
          <p:cNvPr id="573458" name="Text Box 18"/>
          <p:cNvSpPr txBox="1">
            <a:spLocks noChangeArrowheads="1"/>
          </p:cNvSpPr>
          <p:nvPr/>
        </p:nvSpPr>
        <p:spPr bwMode="auto">
          <a:xfrm>
            <a:off x="8308976" y="1371601"/>
            <a:ext cx="21304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Sell shares $17.6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Pay off debt -$14.4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Total $3.2</a:t>
            </a:r>
            <a:endParaRPr lang="en-US" altLang="zh-CN">
              <a:solidFill>
                <a:srgbClr val="CC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459" name="AutoShape 19"/>
          <p:cNvSpPr>
            <a:spLocks/>
          </p:cNvSpPr>
          <p:nvPr/>
        </p:nvSpPr>
        <p:spPr bwMode="auto">
          <a:xfrm>
            <a:off x="1752600" y="5334000"/>
            <a:ext cx="2819400" cy="914400"/>
          </a:xfrm>
          <a:prstGeom prst="borderCallout3">
            <a:avLst>
              <a:gd name="adj1" fmla="val 12500"/>
              <a:gd name="adj2" fmla="val 102704"/>
              <a:gd name="adj3" fmla="val 12500"/>
              <a:gd name="adj4" fmla="val 111713"/>
              <a:gd name="adj5" fmla="val -36458"/>
              <a:gd name="adj6" fmla="val 111713"/>
              <a:gd name="adj7" fmla="val -44097"/>
              <a:gd name="adj8" fmla="val 108106"/>
            </a:avLst>
          </a:prstGeom>
          <a:noFill/>
          <a:ln w="9525">
            <a:solidFill>
              <a:srgbClr val="FFFF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B5E0E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8.8457*e</a:t>
            </a:r>
            <a:r>
              <a:rPr lang="en-US" altLang="zh-CN" sz="2000" b="1" baseline="30000">
                <a:solidFill>
                  <a:srgbClr val="B5E0E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0.25*0.12</a:t>
            </a:r>
            <a:r>
              <a:rPr lang="en-US" altLang="zh-CN" sz="2000" b="1">
                <a:solidFill>
                  <a:srgbClr val="B5E0E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=9.1151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18*0.5064=9.1151</a:t>
            </a:r>
          </a:p>
        </p:txBody>
      </p:sp>
      <p:sp>
        <p:nvSpPr>
          <p:cNvPr id="573460" name="AutoShape 20"/>
          <p:cNvSpPr>
            <a:spLocks/>
          </p:cNvSpPr>
          <p:nvPr/>
        </p:nvSpPr>
        <p:spPr bwMode="auto">
          <a:xfrm>
            <a:off x="6024563" y="5000626"/>
            <a:ext cx="4032250" cy="1628775"/>
          </a:xfrm>
          <a:prstGeom prst="borderCallout2">
            <a:avLst>
              <a:gd name="adj1" fmla="val 7019"/>
              <a:gd name="adj2" fmla="val -1889"/>
              <a:gd name="adj3" fmla="val 7019"/>
              <a:gd name="adj4" fmla="val -4764"/>
              <a:gd name="adj5" fmla="val -183042"/>
              <a:gd name="adj6" fmla="val -7676"/>
            </a:avLst>
          </a:prstGeom>
          <a:noFill/>
          <a:ln w="12700">
            <a:solidFill>
              <a:srgbClr val="00FF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B5E0E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(13.9749)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B5E0E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0.7273 *22=16.0006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(8.8457*e</a:t>
            </a:r>
            <a:r>
              <a:rPr lang="en-US" altLang="zh-CN" sz="2000" b="1" baseline="30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0.25*0.12</a:t>
            </a:r>
            <a:r>
              <a:rPr lang="en-US" altLang="zh-CN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=9.1151)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0.5064*22=11.1408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value of portfolio is not change </a:t>
            </a:r>
          </a:p>
        </p:txBody>
      </p:sp>
      <p:sp>
        <p:nvSpPr>
          <p:cNvPr id="573461" name="AutoShape 21"/>
          <p:cNvSpPr>
            <a:spLocks/>
          </p:cNvSpPr>
          <p:nvPr/>
        </p:nvSpPr>
        <p:spPr bwMode="auto">
          <a:xfrm>
            <a:off x="1703388" y="2060576"/>
            <a:ext cx="2736850" cy="720725"/>
          </a:xfrm>
          <a:prstGeom prst="borderCallout3">
            <a:avLst>
              <a:gd name="adj1" fmla="val 15861"/>
              <a:gd name="adj2" fmla="val 102782"/>
              <a:gd name="adj3" fmla="val 15861"/>
              <a:gd name="adj4" fmla="val 114616"/>
              <a:gd name="adj5" fmla="val 188546"/>
              <a:gd name="adj6" fmla="val 114616"/>
              <a:gd name="adj7" fmla="val 215417"/>
              <a:gd name="adj8" fmla="val 73088"/>
            </a:avLst>
          </a:prstGeom>
          <a:noFill/>
          <a:ln w="9525">
            <a:solidFill>
              <a:srgbClr val="FFFF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B5E0E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8.8457+1.2823=10.128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20*0.5064=10.128</a:t>
            </a:r>
          </a:p>
        </p:txBody>
      </p:sp>
    </p:spTree>
    <p:extLst>
      <p:ext uri="{BB962C8B-B14F-4D97-AF65-F5344CB8AC3E}">
        <p14:creationId xmlns:p14="http://schemas.microsoft.com/office/powerpoint/2010/main" val="19768469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3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3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3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59" grpId="0" animBg="1" autoUpdateAnimBg="0"/>
      <p:bldP spid="573460" grpId="0" animBg="1" autoUpdateAnimBg="0"/>
      <p:bldP spid="573461" grpId="0" animBg="1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9257" y="1716089"/>
            <a:ext cx="10755086" cy="1590675"/>
          </a:xfrm>
        </p:spPr>
        <p:txBody>
          <a:bodyPr/>
          <a:lstStyle/>
          <a:p>
            <a:r>
              <a:rPr lang="en-US" altLang="zh-CN" b="0" dirty="0">
                <a:latin typeface="+mn-lt"/>
                <a:ea typeface="宋体" panose="02010600030101010101" pitchFamily="2" charset="-122"/>
              </a:rPr>
              <a:t>Because the </a:t>
            </a:r>
            <a:r>
              <a:rPr lang="en-US" altLang="zh-CN" b="0" i="1" dirty="0">
                <a:solidFill>
                  <a:srgbClr val="FF9933"/>
                </a:solidFill>
                <a:latin typeface="+mn-lt"/>
                <a:ea typeface="宋体" panose="02010600030101010101" pitchFamily="2" charset="-122"/>
              </a:rPr>
              <a:t>u</a:t>
            </a:r>
            <a:r>
              <a:rPr lang="en-US" altLang="zh-CN" b="0" dirty="0">
                <a:latin typeface="+mn-lt"/>
                <a:ea typeface="宋体" panose="02010600030101010101" pitchFamily="2" charset="-122"/>
              </a:rPr>
              <a:t> and </a:t>
            </a:r>
            <a:r>
              <a:rPr lang="en-US" altLang="zh-CN" b="0" i="1" dirty="0">
                <a:solidFill>
                  <a:srgbClr val="FF9933"/>
                </a:solidFill>
                <a:latin typeface="+mn-lt"/>
                <a:ea typeface="宋体" panose="02010600030101010101" pitchFamily="2" charset="-122"/>
              </a:rPr>
              <a:t>d</a:t>
            </a:r>
            <a:r>
              <a:rPr lang="en-US" altLang="zh-CN" b="0" dirty="0">
                <a:solidFill>
                  <a:srgbClr val="FF9933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b="0" dirty="0">
                <a:latin typeface="+mn-lt"/>
                <a:ea typeface="宋体" panose="02010600030101010101" pitchFamily="2" charset="-122"/>
              </a:rPr>
              <a:t>were the same at each node and the time step were of equal length</a:t>
            </a:r>
          </a:p>
          <a:p>
            <a:r>
              <a:rPr lang="en-US" altLang="zh-CN" b="0" dirty="0">
                <a:latin typeface="+mn-lt"/>
                <a:ea typeface="宋体" panose="02010600030101010101" pitchFamily="2" charset="-122"/>
              </a:rPr>
              <a:t>The risk-neutral probability are all the same;  </a:t>
            </a:r>
          </a:p>
        </p:txBody>
      </p:sp>
      <p:graphicFrame>
        <p:nvGraphicFramePr>
          <p:cNvPr id="575492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3739165"/>
              </p:ext>
            </p:extLst>
          </p:nvPr>
        </p:nvGraphicFramePr>
        <p:xfrm>
          <a:off x="2996406" y="3199268"/>
          <a:ext cx="5970587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8" name="Equation" r:id="rId4" imgW="2286000" imgH="419040" progId="Equation.DSMT4">
                  <p:embed/>
                </p:oleObj>
              </mc:Choice>
              <mc:Fallback>
                <p:oleObj name="Equation" r:id="rId4" imgW="2286000" imgH="419040" progId="Equation.DSMT4">
                  <p:embed/>
                  <p:pic>
                    <p:nvPicPr>
                      <p:cNvPr id="575492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6406" y="3199268"/>
                        <a:ext cx="5970587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5493" name="Text Box 5"/>
          <p:cNvSpPr txBox="1">
            <a:spLocks noChangeArrowheads="1"/>
          </p:cNvSpPr>
          <p:nvPr/>
        </p:nvSpPr>
        <p:spPr bwMode="auto">
          <a:xfrm>
            <a:off x="1226456" y="4487179"/>
            <a:ext cx="845457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 we can use the risk-neutral valuation principal:</a:t>
            </a:r>
          </a:p>
        </p:txBody>
      </p:sp>
      <p:graphicFrame>
        <p:nvGraphicFramePr>
          <p:cNvPr id="5754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285819"/>
              </p:ext>
            </p:extLst>
          </p:nvPr>
        </p:nvGraphicFramePr>
        <p:xfrm>
          <a:off x="3632200" y="5460770"/>
          <a:ext cx="424180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9" name="Equation" r:id="rId6" imgW="1587240" imgH="253800" progId="Equation.DSMT4">
                  <p:embed/>
                </p:oleObj>
              </mc:Choice>
              <mc:Fallback>
                <p:oleObj name="Equation" r:id="rId6" imgW="1587240" imgH="253800" progId="Equation.DSMT4">
                  <p:embed/>
                  <p:pic>
                    <p:nvPicPr>
                      <p:cNvPr id="5754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200" y="5460770"/>
                        <a:ext cx="4241800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28083" y="476250"/>
            <a:ext cx="1168974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3600" i="1" dirty="0" smtClean="0">
                <a:solidFill>
                  <a:srgbClr val="C00000"/>
                </a:solidFill>
                <a:effectLst/>
                <a:ea typeface="宋体" panose="02010600030101010101" pitchFamily="2" charset="-122"/>
              </a:rPr>
              <a:t>Decision Tree for Dynamic Replication of a Call Option</a:t>
            </a:r>
            <a:endParaRPr lang="zh-CN" altLang="en-US" sz="3600" i="1" dirty="0">
              <a:solidFill>
                <a:srgbClr val="C00000"/>
              </a:solidFill>
              <a:effectLst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49063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58925" y="358775"/>
            <a:ext cx="7772400" cy="838200"/>
          </a:xfrm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600" b="0" i="1">
                <a:ea typeface="宋体" panose="02010600030101010101" pitchFamily="2" charset="-122"/>
              </a:rPr>
              <a:t>Valuing  a Call Option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313" y="4343400"/>
            <a:ext cx="10914743" cy="2209800"/>
          </a:xfrm>
          <a:noFill/>
          <a:ln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b="0" dirty="0">
                <a:latin typeface="+mn-lt"/>
                <a:ea typeface="宋体" panose="02010600030101010101" pitchFamily="2" charset="-122"/>
              </a:rPr>
              <a:t>Value at node B 	</a:t>
            </a:r>
            <a:r>
              <a:rPr lang="en-US" altLang="zh-CN" sz="2400" b="0" i="1" dirty="0" err="1" smtClean="0">
                <a:latin typeface="+mn-lt"/>
                <a:ea typeface="宋体" panose="02010600030101010101" pitchFamily="2" charset="-122"/>
              </a:rPr>
              <a:t>f</a:t>
            </a:r>
            <a:r>
              <a:rPr lang="en-US" altLang="zh-CN" sz="2400" b="0" baseline="-25000" dirty="0" err="1" smtClean="0">
                <a:latin typeface="+mn-lt"/>
                <a:ea typeface="宋体" panose="02010600030101010101" pitchFamily="2" charset="-122"/>
              </a:rPr>
              <a:t>B</a:t>
            </a:r>
            <a:r>
              <a:rPr lang="en-US" altLang="zh-CN" sz="2400" b="0" dirty="0">
                <a:latin typeface="+mn-lt"/>
                <a:ea typeface="宋体" panose="02010600030101010101" pitchFamily="2" charset="-122"/>
              </a:rPr>
              <a:t>=  </a:t>
            </a:r>
            <a:r>
              <a:rPr lang="en-US" altLang="zh-CN" sz="2400" b="0" i="1" dirty="0">
                <a:latin typeface="+mn-lt"/>
                <a:ea typeface="宋体" panose="02010600030101010101" pitchFamily="2" charset="-122"/>
              </a:rPr>
              <a:t>e</a:t>
            </a:r>
            <a:r>
              <a:rPr lang="en-US" altLang="zh-CN" sz="2400" b="0" baseline="30000" dirty="0">
                <a:latin typeface="+mn-lt"/>
                <a:ea typeface="宋体" panose="02010600030101010101" pitchFamily="2" charset="-122"/>
              </a:rPr>
              <a:t>–0.12*0.25</a:t>
            </a:r>
            <a:r>
              <a:rPr lang="en-US" altLang="zh-CN" sz="2400" b="0" dirty="0">
                <a:latin typeface="+mn-lt"/>
                <a:ea typeface="宋体" panose="02010600030101010101" pitchFamily="2" charset="-122"/>
              </a:rPr>
              <a:t>(0.6523*3.2 + 0.3477*0) =  2.0257</a:t>
            </a:r>
          </a:p>
          <a:p>
            <a:r>
              <a:rPr lang="en-US" altLang="zh-CN" sz="2400" b="0" dirty="0">
                <a:latin typeface="+mn-lt"/>
                <a:ea typeface="宋体" panose="02010600030101010101" pitchFamily="2" charset="-122"/>
              </a:rPr>
              <a:t>Value at node A 	</a:t>
            </a:r>
            <a:r>
              <a:rPr lang="en-US" altLang="zh-CN" sz="2400" b="0" i="1" dirty="0" err="1" smtClean="0">
                <a:latin typeface="+mn-lt"/>
                <a:ea typeface="宋体" panose="02010600030101010101" pitchFamily="2" charset="-122"/>
              </a:rPr>
              <a:t>f</a:t>
            </a:r>
            <a:r>
              <a:rPr lang="en-US" altLang="zh-CN" sz="2400" b="0" baseline="-25000" dirty="0" err="1" smtClean="0">
                <a:latin typeface="+mn-lt"/>
                <a:ea typeface="宋体" panose="02010600030101010101" pitchFamily="2" charset="-122"/>
              </a:rPr>
              <a:t>A</a:t>
            </a:r>
            <a:r>
              <a:rPr lang="en-US" altLang="zh-CN" sz="2400" b="0" dirty="0">
                <a:latin typeface="+mn-lt"/>
                <a:ea typeface="宋体" panose="02010600030101010101" pitchFamily="2" charset="-122"/>
              </a:rPr>
              <a:t>=  </a:t>
            </a:r>
            <a:r>
              <a:rPr lang="en-US" altLang="zh-CN" sz="2400" b="0" i="1" dirty="0">
                <a:latin typeface="+mn-lt"/>
                <a:ea typeface="宋体" panose="02010600030101010101" pitchFamily="2" charset="-122"/>
              </a:rPr>
              <a:t>e</a:t>
            </a:r>
            <a:r>
              <a:rPr lang="en-US" altLang="zh-CN" sz="2400" b="0" baseline="30000" dirty="0">
                <a:latin typeface="+mn-lt"/>
                <a:ea typeface="宋体" panose="02010600030101010101" pitchFamily="2" charset="-122"/>
              </a:rPr>
              <a:t>–0.12*0.25</a:t>
            </a:r>
            <a:r>
              <a:rPr lang="en-US" altLang="zh-CN" sz="2400" b="0" dirty="0">
                <a:latin typeface="+mn-lt"/>
                <a:ea typeface="宋体" panose="02010600030101010101" pitchFamily="2" charset="-122"/>
              </a:rPr>
              <a:t>(0.6523*2.0257 + 0.3477*0</a:t>
            </a:r>
            <a:r>
              <a:rPr lang="en-US" altLang="zh-CN" sz="2400" b="0" dirty="0" smtClean="0">
                <a:latin typeface="+mn-lt"/>
                <a:ea typeface="宋体" panose="02010600030101010101" pitchFamily="2" charset="-122"/>
              </a:rPr>
              <a:t>) =  </a:t>
            </a:r>
            <a:r>
              <a:rPr lang="en-US" altLang="zh-CN" sz="2400" b="0" dirty="0">
                <a:latin typeface="+mn-lt"/>
                <a:ea typeface="宋体" panose="02010600030101010101" pitchFamily="2" charset="-122"/>
              </a:rPr>
              <a:t>1.2823</a:t>
            </a:r>
            <a:endParaRPr lang="zh-CN" altLang="en-US" sz="2400" b="0" dirty="0">
              <a:latin typeface="+mn-lt"/>
              <a:ea typeface="宋体" panose="02010600030101010101" pitchFamily="2" charset="-122"/>
            </a:endParaRPr>
          </a:p>
        </p:txBody>
      </p:sp>
      <p:grpSp>
        <p:nvGrpSpPr>
          <p:cNvPr id="577540" name="Group 4"/>
          <p:cNvGrpSpPr>
            <a:grpSpLocks/>
          </p:cNvGrpSpPr>
          <p:nvPr/>
        </p:nvGrpSpPr>
        <p:grpSpPr bwMode="auto">
          <a:xfrm>
            <a:off x="3417889" y="1355725"/>
            <a:ext cx="5503863" cy="3073400"/>
            <a:chOff x="1336" y="720"/>
            <a:chExt cx="3467" cy="1936"/>
          </a:xfrm>
        </p:grpSpPr>
        <p:sp>
          <p:nvSpPr>
            <p:cNvPr id="577541" name="Rectangle 5"/>
            <p:cNvSpPr>
              <a:spLocks noChangeArrowheads="1"/>
            </p:cNvSpPr>
            <p:nvPr/>
          </p:nvSpPr>
          <p:spPr bwMode="auto">
            <a:xfrm>
              <a:off x="1336" y="1443"/>
              <a:ext cx="711" cy="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CC00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20</a:t>
              </a: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CC00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1.2823</a:t>
              </a:r>
            </a:p>
          </p:txBody>
        </p:sp>
        <p:grpSp>
          <p:nvGrpSpPr>
            <p:cNvPr id="577542" name="Group 6"/>
            <p:cNvGrpSpPr>
              <a:grpSpLocks/>
            </p:cNvGrpSpPr>
            <p:nvPr/>
          </p:nvGrpSpPr>
          <p:grpSpPr bwMode="auto">
            <a:xfrm>
              <a:off x="1918" y="1002"/>
              <a:ext cx="2507" cy="1394"/>
              <a:chOff x="1934" y="986"/>
              <a:chExt cx="2507" cy="1394"/>
            </a:xfrm>
          </p:grpSpPr>
          <p:grpSp>
            <p:nvGrpSpPr>
              <p:cNvPr id="577543" name="Group 7"/>
              <p:cNvGrpSpPr>
                <a:grpSpLocks/>
              </p:cNvGrpSpPr>
              <p:nvPr/>
            </p:nvGrpSpPr>
            <p:grpSpPr bwMode="auto">
              <a:xfrm>
                <a:off x="1934" y="1331"/>
                <a:ext cx="1263" cy="705"/>
                <a:chOff x="1934" y="1331"/>
                <a:chExt cx="1263" cy="705"/>
              </a:xfrm>
            </p:grpSpPr>
            <p:sp>
              <p:nvSpPr>
                <p:cNvPr id="577544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1934" y="1331"/>
                  <a:ext cx="1263" cy="35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400">
                    <a:solidFill>
                      <a:srgbClr val="000000"/>
                    </a:solidFill>
                    <a:latin typeface="N Helvetica Narrow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7545" name="Line 9"/>
                <p:cNvSpPr>
                  <a:spLocks noChangeShapeType="1"/>
                </p:cNvSpPr>
                <p:nvPr/>
              </p:nvSpPr>
              <p:spPr bwMode="auto">
                <a:xfrm>
                  <a:off x="1934" y="1683"/>
                  <a:ext cx="1263" cy="35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400">
                    <a:solidFill>
                      <a:srgbClr val="000000"/>
                    </a:solidFill>
                    <a:latin typeface="N Helvetica Narrow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77546" name="Group 10"/>
              <p:cNvGrpSpPr>
                <a:grpSpLocks/>
              </p:cNvGrpSpPr>
              <p:nvPr/>
            </p:nvGrpSpPr>
            <p:grpSpPr bwMode="auto">
              <a:xfrm>
                <a:off x="3178" y="986"/>
                <a:ext cx="1263" cy="705"/>
                <a:chOff x="3178" y="986"/>
                <a:chExt cx="1263" cy="705"/>
              </a:xfrm>
            </p:grpSpPr>
            <p:sp>
              <p:nvSpPr>
                <p:cNvPr id="577547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3178" y="986"/>
                  <a:ext cx="1263" cy="35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400">
                    <a:solidFill>
                      <a:srgbClr val="000000"/>
                    </a:solidFill>
                    <a:latin typeface="N Helvetica Narrow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7548" name="Line 12"/>
                <p:cNvSpPr>
                  <a:spLocks noChangeShapeType="1"/>
                </p:cNvSpPr>
                <p:nvPr/>
              </p:nvSpPr>
              <p:spPr bwMode="auto">
                <a:xfrm>
                  <a:off x="3178" y="1339"/>
                  <a:ext cx="1263" cy="35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400">
                    <a:solidFill>
                      <a:srgbClr val="000000"/>
                    </a:solidFill>
                    <a:latin typeface="N Helvetica Narrow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77549" name="Group 13"/>
              <p:cNvGrpSpPr>
                <a:grpSpLocks/>
              </p:cNvGrpSpPr>
              <p:nvPr/>
            </p:nvGrpSpPr>
            <p:grpSpPr bwMode="auto">
              <a:xfrm>
                <a:off x="3172" y="1675"/>
                <a:ext cx="1263" cy="705"/>
                <a:chOff x="3172" y="1675"/>
                <a:chExt cx="1263" cy="705"/>
              </a:xfrm>
            </p:grpSpPr>
            <p:sp>
              <p:nvSpPr>
                <p:cNvPr id="577550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172" y="1675"/>
                  <a:ext cx="1263" cy="35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400">
                    <a:solidFill>
                      <a:srgbClr val="000000"/>
                    </a:solidFill>
                    <a:latin typeface="N Helvetica Narrow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7551" name="Line 15"/>
                <p:cNvSpPr>
                  <a:spLocks noChangeShapeType="1"/>
                </p:cNvSpPr>
                <p:nvPr/>
              </p:nvSpPr>
              <p:spPr bwMode="auto">
                <a:xfrm>
                  <a:off x="3172" y="2028"/>
                  <a:ext cx="1263" cy="35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400">
                    <a:solidFill>
                      <a:srgbClr val="000000"/>
                    </a:solidFill>
                    <a:latin typeface="N Helvetica Narrow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577552" name="Rectangle 16"/>
            <p:cNvSpPr>
              <a:spLocks noChangeArrowheads="1"/>
            </p:cNvSpPr>
            <p:nvPr/>
          </p:nvSpPr>
          <p:spPr bwMode="auto">
            <a:xfrm>
              <a:off x="2979" y="1080"/>
              <a:ext cx="33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CC00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22</a:t>
              </a:r>
            </a:p>
          </p:txBody>
        </p:sp>
        <p:sp>
          <p:nvSpPr>
            <p:cNvPr id="577553" name="Rectangle 17"/>
            <p:cNvSpPr>
              <a:spLocks noChangeArrowheads="1"/>
            </p:cNvSpPr>
            <p:nvPr/>
          </p:nvSpPr>
          <p:spPr bwMode="auto">
            <a:xfrm>
              <a:off x="3042" y="1778"/>
              <a:ext cx="33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CC00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18</a:t>
              </a:r>
            </a:p>
          </p:txBody>
        </p:sp>
        <p:sp>
          <p:nvSpPr>
            <p:cNvPr id="577554" name="Rectangle 18"/>
            <p:cNvSpPr>
              <a:spLocks noChangeArrowheads="1"/>
            </p:cNvSpPr>
            <p:nvPr/>
          </p:nvSpPr>
          <p:spPr bwMode="auto">
            <a:xfrm>
              <a:off x="4308" y="720"/>
              <a:ext cx="495" cy="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CC00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24.2</a:t>
              </a: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CC00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3.2</a:t>
              </a:r>
            </a:p>
          </p:txBody>
        </p:sp>
        <p:sp>
          <p:nvSpPr>
            <p:cNvPr id="577555" name="Rectangle 19"/>
            <p:cNvSpPr>
              <a:spLocks noChangeArrowheads="1"/>
            </p:cNvSpPr>
            <p:nvPr/>
          </p:nvSpPr>
          <p:spPr bwMode="auto">
            <a:xfrm>
              <a:off x="4308" y="1415"/>
              <a:ext cx="495" cy="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CC00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19.8</a:t>
              </a: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CC00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0.0</a:t>
              </a:r>
            </a:p>
          </p:txBody>
        </p:sp>
        <p:sp>
          <p:nvSpPr>
            <p:cNvPr id="577556" name="Rectangle 20"/>
            <p:cNvSpPr>
              <a:spLocks noChangeArrowheads="1"/>
            </p:cNvSpPr>
            <p:nvPr/>
          </p:nvSpPr>
          <p:spPr bwMode="auto">
            <a:xfrm>
              <a:off x="4308" y="2132"/>
              <a:ext cx="495" cy="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CC00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16.2</a:t>
              </a: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CC00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0.0</a:t>
              </a:r>
            </a:p>
          </p:txBody>
        </p:sp>
        <p:sp>
          <p:nvSpPr>
            <p:cNvPr id="577557" name="Rectangle 21"/>
            <p:cNvSpPr>
              <a:spLocks noChangeArrowheads="1"/>
            </p:cNvSpPr>
            <p:nvPr/>
          </p:nvSpPr>
          <p:spPr bwMode="auto">
            <a:xfrm>
              <a:off x="2818" y="1455"/>
              <a:ext cx="71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CC00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2.0257</a:t>
              </a:r>
            </a:p>
          </p:txBody>
        </p:sp>
        <p:sp>
          <p:nvSpPr>
            <p:cNvPr id="577558" name="Rectangle 22"/>
            <p:cNvSpPr>
              <a:spLocks noChangeArrowheads="1"/>
            </p:cNvSpPr>
            <p:nvPr/>
          </p:nvSpPr>
          <p:spPr bwMode="auto">
            <a:xfrm>
              <a:off x="3018" y="2099"/>
              <a:ext cx="38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CC00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0.0</a:t>
              </a:r>
            </a:p>
          </p:txBody>
        </p:sp>
        <p:sp>
          <p:nvSpPr>
            <p:cNvPr id="577559" name="Rectangle 23"/>
            <p:cNvSpPr>
              <a:spLocks noChangeArrowheads="1"/>
            </p:cNvSpPr>
            <p:nvPr/>
          </p:nvSpPr>
          <p:spPr bwMode="auto">
            <a:xfrm>
              <a:off x="2126" y="1579"/>
              <a:ext cx="22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CC00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577560" name="Rectangle 24"/>
            <p:cNvSpPr>
              <a:spLocks noChangeArrowheads="1"/>
            </p:cNvSpPr>
            <p:nvPr/>
          </p:nvSpPr>
          <p:spPr bwMode="auto">
            <a:xfrm>
              <a:off x="3408" y="1250"/>
              <a:ext cx="19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CC00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577561" name="Rectangle 25"/>
            <p:cNvSpPr>
              <a:spLocks noChangeArrowheads="1"/>
            </p:cNvSpPr>
            <p:nvPr/>
          </p:nvSpPr>
          <p:spPr bwMode="auto">
            <a:xfrm>
              <a:off x="3408" y="1935"/>
              <a:ext cx="24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CC00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577562" name="Rectangle 26"/>
            <p:cNvSpPr>
              <a:spLocks noChangeArrowheads="1"/>
            </p:cNvSpPr>
            <p:nvPr/>
          </p:nvSpPr>
          <p:spPr bwMode="auto">
            <a:xfrm>
              <a:off x="3937" y="876"/>
              <a:ext cx="23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CC00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577563" name="Rectangle 27"/>
            <p:cNvSpPr>
              <a:spLocks noChangeArrowheads="1"/>
            </p:cNvSpPr>
            <p:nvPr/>
          </p:nvSpPr>
          <p:spPr bwMode="auto">
            <a:xfrm>
              <a:off x="3888" y="1584"/>
              <a:ext cx="24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CC00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577564" name="Rectangle 28"/>
            <p:cNvSpPr>
              <a:spLocks noChangeArrowheads="1"/>
            </p:cNvSpPr>
            <p:nvPr/>
          </p:nvSpPr>
          <p:spPr bwMode="auto">
            <a:xfrm>
              <a:off x="3978" y="2340"/>
              <a:ext cx="21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CC00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1480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82" name="Rectangle 26"/>
          <p:cNvSpPr>
            <a:spLocks noGrp="1" noChangeArrowheads="1"/>
          </p:cNvSpPr>
          <p:nvPr>
            <p:ph type="title"/>
          </p:nvPr>
        </p:nvSpPr>
        <p:spPr>
          <a:xfrm>
            <a:off x="0" y="930275"/>
            <a:ext cx="12192000" cy="1143000"/>
          </a:xfrm>
        </p:spPr>
        <p:txBody>
          <a:bodyPr/>
          <a:lstStyle/>
          <a:p>
            <a:pPr algn="ctr"/>
            <a:r>
              <a:rPr lang="en-US" altLang="zh-CN" sz="3200" dirty="0"/>
              <a:t>Particularity in the demand of financial products</a:t>
            </a:r>
            <a:endParaRPr lang="zh-CN" altLang="en-US" sz="3200" dirty="0"/>
          </a:p>
        </p:txBody>
      </p:sp>
      <p:graphicFrame>
        <p:nvGraphicFramePr>
          <p:cNvPr id="275503" name="Group 47"/>
          <p:cNvGraphicFramePr>
            <a:graphicFrameLocks noGrp="1"/>
          </p:cNvGraphicFramePr>
          <p:nvPr>
            <p:ph idx="1"/>
          </p:nvPr>
        </p:nvGraphicFramePr>
        <p:xfrm>
          <a:off x="2209800" y="2147889"/>
          <a:ext cx="7772400" cy="4410175"/>
        </p:xfrm>
        <a:graphic>
          <a:graphicData uri="http://schemas.openxmlformats.org/drawingml/2006/table">
            <a:tbl>
              <a:tblPr/>
              <a:tblGrid>
                <a:gridCol w="2230438">
                  <a:extLst>
                    <a:ext uri="{9D8B030D-6E8A-4147-A177-3AD203B41FA5}">
                      <a16:colId xmlns:a16="http://schemas.microsoft.com/office/drawing/2014/main" val="2767944937"/>
                    </a:ext>
                  </a:extLst>
                </a:gridCol>
                <a:gridCol w="2303462">
                  <a:extLst>
                    <a:ext uri="{9D8B030D-6E8A-4147-A177-3AD203B41FA5}">
                      <a16:colId xmlns:a16="http://schemas.microsoft.com/office/drawing/2014/main" val="2900457097"/>
                    </a:ext>
                  </a:extLst>
                </a:gridCol>
                <a:gridCol w="3238500">
                  <a:extLst>
                    <a:ext uri="{9D8B030D-6E8A-4147-A177-3AD203B41FA5}">
                      <a16:colId xmlns:a16="http://schemas.microsoft.com/office/drawing/2014/main" val="1330363451"/>
                    </a:ext>
                  </a:extLst>
                </a:gridCol>
              </a:tblGrid>
              <a:tr h="5603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54000" marR="54000" marT="36000" marB="36000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Common product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54000" marR="54000" marT="36000" marB="3600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Finance product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54000" marR="54000" marT="36000" marB="3600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50295"/>
                  </a:ext>
                </a:extLst>
              </a:tr>
              <a:tr h="11128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Affecting factors of demand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54000" marR="54000" marT="36000" marB="36000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Related closely to living and producing of mankind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54000" marR="54000" marT="36000" marB="3600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Divorce from the basic need of mankind, and affected easily by individual confidence and expectation.</a:t>
                      </a:r>
                    </a:p>
                  </a:txBody>
                  <a:tcPr marL="54000" marR="54000" marT="36000" marB="3600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346478"/>
                  </a:ext>
                </a:extLst>
              </a:tr>
              <a:tr h="1116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Demand volume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54000" marR="54000" marT="36000" marB="36000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Limit and volatility small in short time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54000" marR="54000" marT="36000" marB="3600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Great in short time, reach infinity or zero </a:t>
                      </a:r>
                      <a:r>
                        <a:rPr kumimoji="1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instantaneous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.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54000" marR="54000" marT="36000" marB="3600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2624691"/>
                  </a:ext>
                </a:extLst>
              </a:tr>
              <a:tr h="5365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Function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54000" marR="54000" marT="36000" marB="36000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Using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54000" marR="54000" marT="36000" marB="3600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Investment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54000" marR="54000" marT="36000" marB="3600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4924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19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22CC">
                <a:gamma/>
                <a:shade val="46275"/>
                <a:invGamma/>
              </a:srgbClr>
            </a:gs>
            <a:gs pos="100000">
              <a:srgbClr val="0022C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8084" y="476250"/>
            <a:ext cx="10363200" cy="1143000"/>
          </a:xfrm>
          <a:noFill/>
          <a:ln/>
        </p:spPr>
        <p:txBody>
          <a:bodyPr/>
          <a:lstStyle/>
          <a:p>
            <a:r>
              <a:rPr lang="en-US" altLang="zh-CN" b="0" i="1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A Generalization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886" y="5010150"/>
            <a:ext cx="10363200" cy="9334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FFFF66"/>
                </a:solidFill>
                <a:latin typeface="+mn-lt"/>
                <a:ea typeface="宋体" panose="02010600030101010101" pitchFamily="2" charset="-122"/>
              </a:rPr>
              <a:t>One can continuously and </a:t>
            </a:r>
            <a:r>
              <a:rPr lang="en-US" altLang="zh-CN" dirty="0" err="1">
                <a:solidFill>
                  <a:srgbClr val="FFFF66"/>
                </a:solidFill>
                <a:latin typeface="+mn-lt"/>
                <a:ea typeface="宋体" panose="02010600030101010101" pitchFamily="2" charset="-122"/>
              </a:rPr>
              <a:t>costlessly</a:t>
            </a:r>
            <a:r>
              <a:rPr lang="en-US" altLang="zh-CN" dirty="0">
                <a:solidFill>
                  <a:srgbClr val="FFFF66"/>
                </a:solidFill>
                <a:latin typeface="+mn-lt"/>
                <a:ea typeface="宋体" panose="02010600030101010101" pitchFamily="2" charset="-122"/>
              </a:rPr>
              <a:t> adjust the replicating portfolio over time</a:t>
            </a:r>
            <a:endParaRPr lang="zh-CN" altLang="en-US" dirty="0">
              <a:solidFill>
                <a:srgbClr val="FFFF66"/>
              </a:solidFill>
              <a:latin typeface="+mn-lt"/>
              <a:ea typeface="宋体" panose="02010600030101010101" pitchFamily="2" charset="-122"/>
            </a:endParaRPr>
          </a:p>
        </p:txBody>
      </p:sp>
      <p:grpSp>
        <p:nvGrpSpPr>
          <p:cNvPr id="579588" name="Group 4"/>
          <p:cNvGrpSpPr>
            <a:grpSpLocks/>
          </p:cNvGrpSpPr>
          <p:nvPr/>
        </p:nvGrpSpPr>
        <p:grpSpPr bwMode="auto">
          <a:xfrm>
            <a:off x="3352801" y="2133601"/>
            <a:ext cx="3979863" cy="2212975"/>
            <a:chOff x="1934" y="986"/>
            <a:chExt cx="2507" cy="1394"/>
          </a:xfrm>
        </p:grpSpPr>
        <p:grpSp>
          <p:nvGrpSpPr>
            <p:cNvPr id="579589" name="Group 5"/>
            <p:cNvGrpSpPr>
              <a:grpSpLocks/>
            </p:cNvGrpSpPr>
            <p:nvPr/>
          </p:nvGrpSpPr>
          <p:grpSpPr bwMode="auto">
            <a:xfrm>
              <a:off x="1934" y="1331"/>
              <a:ext cx="1263" cy="705"/>
              <a:chOff x="1934" y="1331"/>
              <a:chExt cx="1263" cy="705"/>
            </a:xfrm>
          </p:grpSpPr>
          <p:sp>
            <p:nvSpPr>
              <p:cNvPr id="579590" name="Line 6"/>
              <p:cNvSpPr>
                <a:spLocks noChangeShapeType="1"/>
              </p:cNvSpPr>
              <p:nvPr/>
            </p:nvSpPr>
            <p:spPr bwMode="auto">
              <a:xfrm flipV="1">
                <a:off x="1934" y="1331"/>
                <a:ext cx="1263" cy="352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400">
                  <a:solidFill>
                    <a:srgbClr val="000000"/>
                  </a:solidFill>
                  <a:latin typeface="N Helvetica Narrow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79591" name="Line 7"/>
              <p:cNvSpPr>
                <a:spLocks noChangeShapeType="1"/>
              </p:cNvSpPr>
              <p:nvPr/>
            </p:nvSpPr>
            <p:spPr bwMode="auto">
              <a:xfrm>
                <a:off x="1934" y="1683"/>
                <a:ext cx="1263" cy="353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400">
                  <a:solidFill>
                    <a:srgbClr val="000000"/>
                  </a:solidFill>
                  <a:latin typeface="N Helvetica Narrow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79592" name="Group 8"/>
            <p:cNvGrpSpPr>
              <a:grpSpLocks/>
            </p:cNvGrpSpPr>
            <p:nvPr/>
          </p:nvGrpSpPr>
          <p:grpSpPr bwMode="auto">
            <a:xfrm>
              <a:off x="3178" y="986"/>
              <a:ext cx="1263" cy="705"/>
              <a:chOff x="3178" y="986"/>
              <a:chExt cx="1263" cy="705"/>
            </a:xfrm>
          </p:grpSpPr>
          <p:sp>
            <p:nvSpPr>
              <p:cNvPr id="579593" name="Line 9"/>
              <p:cNvSpPr>
                <a:spLocks noChangeShapeType="1"/>
              </p:cNvSpPr>
              <p:nvPr/>
            </p:nvSpPr>
            <p:spPr bwMode="auto">
              <a:xfrm flipV="1">
                <a:off x="3178" y="986"/>
                <a:ext cx="1263" cy="353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400">
                  <a:solidFill>
                    <a:srgbClr val="000000"/>
                  </a:solidFill>
                  <a:latin typeface="N Helvetica Narrow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79594" name="Line 10"/>
              <p:cNvSpPr>
                <a:spLocks noChangeShapeType="1"/>
              </p:cNvSpPr>
              <p:nvPr/>
            </p:nvSpPr>
            <p:spPr bwMode="auto">
              <a:xfrm>
                <a:off x="3178" y="1339"/>
                <a:ext cx="1263" cy="352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400">
                  <a:solidFill>
                    <a:srgbClr val="000000"/>
                  </a:solidFill>
                  <a:latin typeface="N Helvetica Narrow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79595" name="Group 11"/>
            <p:cNvGrpSpPr>
              <a:grpSpLocks/>
            </p:cNvGrpSpPr>
            <p:nvPr/>
          </p:nvGrpSpPr>
          <p:grpSpPr bwMode="auto">
            <a:xfrm>
              <a:off x="3172" y="1675"/>
              <a:ext cx="1263" cy="705"/>
              <a:chOff x="3172" y="1675"/>
              <a:chExt cx="1263" cy="705"/>
            </a:xfrm>
          </p:grpSpPr>
          <p:sp>
            <p:nvSpPr>
              <p:cNvPr id="579596" name="Line 12"/>
              <p:cNvSpPr>
                <a:spLocks noChangeShapeType="1"/>
              </p:cNvSpPr>
              <p:nvPr/>
            </p:nvSpPr>
            <p:spPr bwMode="auto">
              <a:xfrm flipV="1">
                <a:off x="3172" y="1675"/>
                <a:ext cx="1263" cy="353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400">
                  <a:solidFill>
                    <a:srgbClr val="000000"/>
                  </a:solidFill>
                  <a:latin typeface="N Helvetica Narrow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79597" name="Line 13"/>
              <p:cNvSpPr>
                <a:spLocks noChangeShapeType="1"/>
              </p:cNvSpPr>
              <p:nvPr/>
            </p:nvSpPr>
            <p:spPr bwMode="auto">
              <a:xfrm>
                <a:off x="3172" y="2028"/>
                <a:ext cx="1263" cy="352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400">
                  <a:solidFill>
                    <a:srgbClr val="000000"/>
                  </a:solidFill>
                  <a:latin typeface="N Helvetica Narrow" charset="0"/>
                  <a:ea typeface="宋体" panose="02010600030101010101" pitchFamily="2" charset="-122"/>
                </a:endParaRPr>
              </a:p>
            </p:txBody>
          </p:sp>
        </p:grpSp>
      </p:grpSp>
      <p:graphicFrame>
        <p:nvGraphicFramePr>
          <p:cNvPr id="579598" name="Object 14"/>
          <p:cNvGraphicFramePr>
            <a:graphicFrameLocks noChangeAspect="1"/>
          </p:cNvGraphicFramePr>
          <p:nvPr/>
        </p:nvGraphicFramePr>
        <p:xfrm>
          <a:off x="7391401" y="1524000"/>
          <a:ext cx="6508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8" name="Equation" r:id="rId4" imgW="317160" imgH="482400" progId="Equation.DSMT4">
                  <p:embed/>
                </p:oleObj>
              </mc:Choice>
              <mc:Fallback>
                <p:oleObj name="Equation" r:id="rId4" imgW="317160" imgH="482400" progId="Equation.DSMT4">
                  <p:embed/>
                  <p:pic>
                    <p:nvPicPr>
                      <p:cNvPr id="57959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1" y="1524000"/>
                        <a:ext cx="65087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9599" name="Object 15"/>
          <p:cNvGraphicFramePr>
            <a:graphicFrameLocks noChangeAspect="1"/>
          </p:cNvGraphicFramePr>
          <p:nvPr/>
        </p:nvGraphicFramePr>
        <p:xfrm>
          <a:off x="7467601" y="2743201"/>
          <a:ext cx="701675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9" name="Equation" r:id="rId6" imgW="342720" imgH="457200" progId="Equation.3">
                  <p:embed/>
                </p:oleObj>
              </mc:Choice>
              <mc:Fallback>
                <p:oleObj name="Equation" r:id="rId6" imgW="342720" imgH="457200" progId="Equation.3">
                  <p:embed/>
                  <p:pic>
                    <p:nvPicPr>
                      <p:cNvPr id="57959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1" y="2743201"/>
                        <a:ext cx="701675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9600" name="Object 16"/>
          <p:cNvGraphicFramePr>
            <a:graphicFrameLocks noChangeAspect="1"/>
          </p:cNvGraphicFramePr>
          <p:nvPr/>
        </p:nvGraphicFramePr>
        <p:xfrm>
          <a:off x="7315201" y="3886200"/>
          <a:ext cx="6762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0" name="Equation" r:id="rId8" imgW="330120" imgH="482400" progId="Equation.3">
                  <p:embed/>
                </p:oleObj>
              </mc:Choice>
              <mc:Fallback>
                <p:oleObj name="Equation" r:id="rId8" imgW="330120" imgH="482400" progId="Equation.3">
                  <p:embed/>
                  <p:pic>
                    <p:nvPicPr>
                      <p:cNvPr id="57960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1" y="3886200"/>
                        <a:ext cx="67627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9601" name="Object 17"/>
          <p:cNvGraphicFramePr>
            <a:graphicFrameLocks noChangeAspect="1"/>
          </p:cNvGraphicFramePr>
          <p:nvPr/>
        </p:nvGraphicFramePr>
        <p:xfrm>
          <a:off x="5183188" y="2209801"/>
          <a:ext cx="544512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1" name="Equation" r:id="rId10" imgW="266400" imgH="457200" progId="Equation.3">
                  <p:embed/>
                </p:oleObj>
              </mc:Choice>
              <mc:Fallback>
                <p:oleObj name="Equation" r:id="rId10" imgW="266400" imgH="457200" progId="Equation.3">
                  <p:embed/>
                  <p:pic>
                    <p:nvPicPr>
                      <p:cNvPr id="57960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3188" y="2209801"/>
                        <a:ext cx="544512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9602" name="Object 18"/>
          <p:cNvGraphicFramePr>
            <a:graphicFrameLocks noChangeAspect="1"/>
          </p:cNvGraphicFramePr>
          <p:nvPr/>
        </p:nvGraphicFramePr>
        <p:xfrm>
          <a:off x="5257800" y="3276601"/>
          <a:ext cx="5715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2" name="Equation" r:id="rId12" imgW="279360" imgH="457200" progId="Equation.3">
                  <p:embed/>
                </p:oleObj>
              </mc:Choice>
              <mc:Fallback>
                <p:oleObj name="Equation" r:id="rId12" imgW="279360" imgH="457200" progId="Equation.3">
                  <p:embed/>
                  <p:pic>
                    <p:nvPicPr>
                      <p:cNvPr id="57960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276601"/>
                        <a:ext cx="5715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9603" name="Object 19"/>
          <p:cNvGraphicFramePr>
            <a:graphicFrameLocks noChangeAspect="1"/>
          </p:cNvGraphicFramePr>
          <p:nvPr/>
        </p:nvGraphicFramePr>
        <p:xfrm>
          <a:off x="2971800" y="2819401"/>
          <a:ext cx="363538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3" name="Equation" r:id="rId14" imgW="177480" imgH="457200" progId="Equation.3">
                  <p:embed/>
                </p:oleObj>
              </mc:Choice>
              <mc:Fallback>
                <p:oleObj name="Equation" r:id="rId14" imgW="177480" imgH="457200" progId="Equation.3">
                  <p:embed/>
                  <p:pic>
                    <p:nvPicPr>
                      <p:cNvPr id="57960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819401"/>
                        <a:ext cx="363538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89358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4456" y="1628776"/>
            <a:ext cx="11132457" cy="879475"/>
          </a:xfrm>
        </p:spPr>
        <p:txBody>
          <a:bodyPr/>
          <a:lstStyle/>
          <a:p>
            <a:r>
              <a:rPr lang="en-US" altLang="zh-CN" b="0" dirty="0">
                <a:solidFill>
                  <a:srgbClr val="FFFF66"/>
                </a:solidFill>
                <a:latin typeface="+mn-lt"/>
                <a:ea typeface="宋体" panose="02010600030101010101" pitchFamily="2" charset="-122"/>
              </a:rPr>
              <a:t>We suppose that the risk-free rate is </a:t>
            </a:r>
            <a:r>
              <a:rPr lang="en-US" altLang="zh-CN" b="0" i="1" dirty="0">
                <a:solidFill>
                  <a:srgbClr val="FFFF66"/>
                </a:solidFill>
                <a:latin typeface="+mn-lt"/>
                <a:ea typeface="宋体" panose="02010600030101010101" pitchFamily="2" charset="-122"/>
              </a:rPr>
              <a:t>r</a:t>
            </a:r>
            <a:r>
              <a:rPr lang="en-US" altLang="zh-CN" b="0" dirty="0">
                <a:solidFill>
                  <a:srgbClr val="FFFF66"/>
                </a:solidFill>
                <a:latin typeface="+mn-lt"/>
                <a:ea typeface="宋体" panose="02010600030101010101" pitchFamily="2" charset="-122"/>
              </a:rPr>
              <a:t> and the length of the time step is   </a:t>
            </a:r>
            <a:r>
              <a:rPr lang="en-US" altLang="zh-CN" b="0" dirty="0" smtClean="0">
                <a:solidFill>
                  <a:srgbClr val="FFFF66"/>
                </a:solidFill>
                <a:latin typeface="+mn-lt"/>
                <a:ea typeface="宋体" panose="02010600030101010101" pitchFamily="2" charset="-122"/>
              </a:rPr>
              <a:t>years</a:t>
            </a:r>
            <a:endParaRPr lang="en-US" altLang="zh-CN" b="0" dirty="0">
              <a:solidFill>
                <a:srgbClr val="FFFF66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28084" y="476250"/>
            <a:ext cx="10363200" cy="1143000"/>
          </a:xfrm>
          <a:noFill/>
          <a:ln/>
        </p:spPr>
        <p:txBody>
          <a:bodyPr/>
          <a:lstStyle/>
          <a:p>
            <a:r>
              <a:rPr lang="en-US" altLang="zh-CN" b="0" i="1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A Generalization</a:t>
            </a:r>
            <a:endParaRPr lang="zh-CN" altLang="en-US" b="0" i="1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graphicFrame>
        <p:nvGraphicFramePr>
          <p:cNvPr id="5816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975996"/>
              </p:ext>
            </p:extLst>
          </p:nvPr>
        </p:nvGraphicFramePr>
        <p:xfrm>
          <a:off x="11101161" y="1731963"/>
          <a:ext cx="360363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3" name="Equation" r:id="rId4" imgW="190440" imgH="177480" progId="Equation.3">
                  <p:embed/>
                </p:oleObj>
              </mc:Choice>
              <mc:Fallback>
                <p:oleObj name="Equation" r:id="rId4" imgW="190440" imgH="177480" progId="Equation.3">
                  <p:embed/>
                  <p:pic>
                    <p:nvPicPr>
                      <p:cNvPr id="5816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01161" y="1731963"/>
                        <a:ext cx="360363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1637" name="Object 5"/>
          <p:cNvGraphicFramePr>
            <a:graphicFrameLocks noChangeAspect="1"/>
          </p:cNvGraphicFramePr>
          <p:nvPr/>
        </p:nvGraphicFramePr>
        <p:xfrm>
          <a:off x="3505201" y="2479676"/>
          <a:ext cx="4411663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4" name="Equation" r:id="rId6" imgW="1650960" imgH="241200" progId="Equation.3">
                  <p:embed/>
                </p:oleObj>
              </mc:Choice>
              <mc:Fallback>
                <p:oleObj name="Equation" r:id="rId6" imgW="1650960" imgH="241200" progId="Equation.3">
                  <p:embed/>
                  <p:pic>
                    <p:nvPicPr>
                      <p:cNvPr id="5816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1" y="2479676"/>
                        <a:ext cx="4411663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1638" name="Object 6"/>
          <p:cNvGraphicFramePr>
            <a:graphicFrameLocks noChangeAspect="1"/>
          </p:cNvGraphicFramePr>
          <p:nvPr/>
        </p:nvGraphicFramePr>
        <p:xfrm>
          <a:off x="3471864" y="3241676"/>
          <a:ext cx="447992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5" name="Equation" r:id="rId8" imgW="1676160" imgH="241200" progId="Equation.3">
                  <p:embed/>
                </p:oleObj>
              </mc:Choice>
              <mc:Fallback>
                <p:oleObj name="Equation" r:id="rId8" imgW="1676160" imgH="241200" progId="Equation.3">
                  <p:embed/>
                  <p:pic>
                    <p:nvPicPr>
                      <p:cNvPr id="5816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1864" y="3241676"/>
                        <a:ext cx="4479925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1639" name="Object 7"/>
          <p:cNvGraphicFramePr>
            <a:graphicFrameLocks noChangeAspect="1"/>
          </p:cNvGraphicFramePr>
          <p:nvPr/>
        </p:nvGraphicFramePr>
        <p:xfrm>
          <a:off x="3505201" y="4003676"/>
          <a:ext cx="4106863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6" name="Equation" r:id="rId10" imgW="1536480" imgH="241200" progId="Equation.3">
                  <p:embed/>
                </p:oleObj>
              </mc:Choice>
              <mc:Fallback>
                <p:oleObj name="Equation" r:id="rId10" imgW="1536480" imgH="241200" progId="Equation.3">
                  <p:embed/>
                  <p:pic>
                    <p:nvPicPr>
                      <p:cNvPr id="5816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1" y="4003676"/>
                        <a:ext cx="4106863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1640" name="Object 8"/>
          <p:cNvGraphicFramePr>
            <a:graphicFrameLocks noChangeAspect="1"/>
          </p:cNvGraphicFramePr>
          <p:nvPr/>
        </p:nvGraphicFramePr>
        <p:xfrm>
          <a:off x="2438401" y="4918076"/>
          <a:ext cx="7262813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7" name="Equation" r:id="rId12" imgW="2717640" imgH="241200" progId="Equation.3">
                  <p:embed/>
                </p:oleObj>
              </mc:Choice>
              <mc:Fallback>
                <p:oleObj name="Equation" r:id="rId12" imgW="2717640" imgH="241200" progId="Equation.3">
                  <p:embed/>
                  <p:pic>
                    <p:nvPicPr>
                      <p:cNvPr id="5816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4918076"/>
                        <a:ext cx="7262813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75352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1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1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1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1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1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1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1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1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22CC">
                <a:gamma/>
                <a:shade val="46275"/>
                <a:invGamma/>
              </a:srgbClr>
            </a:gs>
            <a:gs pos="100000">
              <a:srgbClr val="0022C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1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A Generalization</a:t>
            </a:r>
            <a:endParaRPr lang="zh-CN" altLang="en-US" b="0" i="1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grpSp>
        <p:nvGrpSpPr>
          <p:cNvPr id="585731" name="Group 3"/>
          <p:cNvGrpSpPr>
            <a:grpSpLocks/>
          </p:cNvGrpSpPr>
          <p:nvPr/>
        </p:nvGrpSpPr>
        <p:grpSpPr bwMode="auto">
          <a:xfrm>
            <a:off x="3006726" y="3284539"/>
            <a:ext cx="2925763" cy="1487487"/>
            <a:chOff x="385" y="2296"/>
            <a:chExt cx="1843" cy="937"/>
          </a:xfrm>
        </p:grpSpPr>
        <p:sp>
          <p:nvSpPr>
            <p:cNvPr id="585732" name="Text Box 4"/>
            <p:cNvSpPr txBox="1">
              <a:spLocks noChangeAspect="1" noChangeArrowheads="1"/>
            </p:cNvSpPr>
            <p:nvPr/>
          </p:nvSpPr>
          <p:spPr bwMode="auto">
            <a:xfrm>
              <a:off x="385" y="2697"/>
              <a:ext cx="43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5733" name="Line 5"/>
            <p:cNvSpPr>
              <a:spLocks noChangeAspect="1" noChangeShapeType="1"/>
            </p:cNvSpPr>
            <p:nvPr/>
          </p:nvSpPr>
          <p:spPr bwMode="auto">
            <a:xfrm flipV="1">
              <a:off x="843" y="2447"/>
              <a:ext cx="902" cy="33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85734" name="Line 6"/>
            <p:cNvSpPr>
              <a:spLocks noChangeAspect="1" noChangeShapeType="1"/>
            </p:cNvSpPr>
            <p:nvPr/>
          </p:nvSpPr>
          <p:spPr bwMode="auto">
            <a:xfrm>
              <a:off x="838" y="2783"/>
              <a:ext cx="907" cy="33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85735" name="Text Box 7"/>
            <p:cNvSpPr txBox="1">
              <a:spLocks noChangeAspect="1" noChangeArrowheads="1"/>
            </p:cNvSpPr>
            <p:nvPr/>
          </p:nvSpPr>
          <p:spPr bwMode="auto">
            <a:xfrm>
              <a:off x="1791" y="2296"/>
              <a:ext cx="43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5736" name="Text Box 8"/>
            <p:cNvSpPr txBox="1">
              <a:spLocks noChangeAspect="1" noChangeArrowheads="1"/>
            </p:cNvSpPr>
            <p:nvPr/>
          </p:nvSpPr>
          <p:spPr bwMode="auto">
            <a:xfrm>
              <a:off x="1791" y="2976"/>
              <a:ext cx="43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85737" name="Group 9"/>
          <p:cNvGrpSpPr>
            <a:grpSpLocks/>
          </p:cNvGrpSpPr>
          <p:nvPr/>
        </p:nvGrpSpPr>
        <p:grpSpPr bwMode="auto">
          <a:xfrm>
            <a:off x="5167314" y="2781301"/>
            <a:ext cx="2232025" cy="1463675"/>
            <a:chOff x="2137" y="1888"/>
            <a:chExt cx="1406" cy="922"/>
          </a:xfrm>
        </p:grpSpPr>
        <p:sp>
          <p:nvSpPr>
            <p:cNvPr id="585738" name="Line 10"/>
            <p:cNvSpPr>
              <a:spLocks noChangeAspect="1" noChangeShapeType="1"/>
            </p:cNvSpPr>
            <p:nvPr/>
          </p:nvSpPr>
          <p:spPr bwMode="auto">
            <a:xfrm flipV="1">
              <a:off x="2142" y="2024"/>
              <a:ext cx="902" cy="33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85739" name="Line 11"/>
            <p:cNvSpPr>
              <a:spLocks noChangeAspect="1" noChangeShapeType="1"/>
            </p:cNvSpPr>
            <p:nvPr/>
          </p:nvSpPr>
          <p:spPr bwMode="auto">
            <a:xfrm>
              <a:off x="2137" y="2360"/>
              <a:ext cx="907" cy="33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85740" name="Text Box 12"/>
            <p:cNvSpPr txBox="1">
              <a:spLocks noChangeAspect="1" noChangeArrowheads="1"/>
            </p:cNvSpPr>
            <p:nvPr/>
          </p:nvSpPr>
          <p:spPr bwMode="auto">
            <a:xfrm>
              <a:off x="3106" y="1888"/>
              <a:ext cx="43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5741" name="Text Box 13"/>
            <p:cNvSpPr txBox="1">
              <a:spLocks noChangeAspect="1" noChangeArrowheads="1"/>
            </p:cNvSpPr>
            <p:nvPr/>
          </p:nvSpPr>
          <p:spPr bwMode="auto">
            <a:xfrm>
              <a:off x="3090" y="2553"/>
              <a:ext cx="43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85742" name="Group 14"/>
          <p:cNvGrpSpPr>
            <a:grpSpLocks/>
          </p:cNvGrpSpPr>
          <p:nvPr/>
        </p:nvGrpSpPr>
        <p:grpSpPr bwMode="auto">
          <a:xfrm>
            <a:off x="5167314" y="3860801"/>
            <a:ext cx="2232025" cy="1463675"/>
            <a:chOff x="2198" y="2765"/>
            <a:chExt cx="1406" cy="922"/>
          </a:xfrm>
        </p:grpSpPr>
        <p:sp>
          <p:nvSpPr>
            <p:cNvPr id="585743" name="Line 15"/>
            <p:cNvSpPr>
              <a:spLocks noChangeAspect="1" noChangeShapeType="1"/>
            </p:cNvSpPr>
            <p:nvPr/>
          </p:nvSpPr>
          <p:spPr bwMode="auto">
            <a:xfrm flipV="1">
              <a:off x="2203" y="2901"/>
              <a:ext cx="902" cy="33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85744" name="Line 16"/>
            <p:cNvSpPr>
              <a:spLocks noChangeAspect="1" noChangeShapeType="1"/>
            </p:cNvSpPr>
            <p:nvPr/>
          </p:nvSpPr>
          <p:spPr bwMode="auto">
            <a:xfrm>
              <a:off x="2198" y="3237"/>
              <a:ext cx="907" cy="33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85745" name="Text Box 17"/>
            <p:cNvSpPr txBox="1">
              <a:spLocks noChangeAspect="1" noChangeArrowheads="1"/>
            </p:cNvSpPr>
            <p:nvPr/>
          </p:nvSpPr>
          <p:spPr bwMode="auto">
            <a:xfrm>
              <a:off x="3167" y="2765"/>
              <a:ext cx="43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5746" name="Text Box 18"/>
            <p:cNvSpPr txBox="1">
              <a:spLocks noChangeAspect="1" noChangeArrowheads="1"/>
            </p:cNvSpPr>
            <p:nvPr/>
          </p:nvSpPr>
          <p:spPr bwMode="auto">
            <a:xfrm>
              <a:off x="3151" y="3430"/>
              <a:ext cx="43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85747" name="Group 19"/>
          <p:cNvGrpSpPr>
            <a:grpSpLocks/>
          </p:cNvGrpSpPr>
          <p:nvPr/>
        </p:nvGrpSpPr>
        <p:grpSpPr bwMode="auto">
          <a:xfrm>
            <a:off x="6594476" y="2251076"/>
            <a:ext cx="2232025" cy="1463675"/>
            <a:chOff x="3499" y="1389"/>
            <a:chExt cx="1406" cy="922"/>
          </a:xfrm>
        </p:grpSpPr>
        <p:sp>
          <p:nvSpPr>
            <p:cNvPr id="585748" name="Line 20"/>
            <p:cNvSpPr>
              <a:spLocks noChangeAspect="1" noChangeShapeType="1"/>
            </p:cNvSpPr>
            <p:nvPr/>
          </p:nvSpPr>
          <p:spPr bwMode="auto">
            <a:xfrm flipV="1">
              <a:off x="3504" y="1525"/>
              <a:ext cx="902" cy="33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85749" name="Line 21"/>
            <p:cNvSpPr>
              <a:spLocks noChangeAspect="1" noChangeShapeType="1"/>
            </p:cNvSpPr>
            <p:nvPr/>
          </p:nvSpPr>
          <p:spPr bwMode="auto">
            <a:xfrm>
              <a:off x="3499" y="1861"/>
              <a:ext cx="907" cy="33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85750" name="Text Box 22"/>
            <p:cNvSpPr txBox="1">
              <a:spLocks noChangeAspect="1" noChangeArrowheads="1"/>
            </p:cNvSpPr>
            <p:nvPr/>
          </p:nvSpPr>
          <p:spPr bwMode="auto">
            <a:xfrm>
              <a:off x="4468" y="1389"/>
              <a:ext cx="43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5751" name="Text Box 23"/>
            <p:cNvSpPr txBox="1">
              <a:spLocks noChangeAspect="1" noChangeArrowheads="1"/>
            </p:cNvSpPr>
            <p:nvPr/>
          </p:nvSpPr>
          <p:spPr bwMode="auto">
            <a:xfrm>
              <a:off x="4452" y="2054"/>
              <a:ext cx="43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85752" name="Group 24"/>
          <p:cNvGrpSpPr>
            <a:grpSpLocks/>
          </p:cNvGrpSpPr>
          <p:nvPr/>
        </p:nvGrpSpPr>
        <p:grpSpPr bwMode="auto">
          <a:xfrm>
            <a:off x="6586539" y="3324226"/>
            <a:ext cx="2232025" cy="1463675"/>
            <a:chOff x="3560" y="2312"/>
            <a:chExt cx="1406" cy="922"/>
          </a:xfrm>
        </p:grpSpPr>
        <p:sp>
          <p:nvSpPr>
            <p:cNvPr id="585753" name="Line 25"/>
            <p:cNvSpPr>
              <a:spLocks noChangeAspect="1" noChangeShapeType="1"/>
            </p:cNvSpPr>
            <p:nvPr/>
          </p:nvSpPr>
          <p:spPr bwMode="auto">
            <a:xfrm flipV="1">
              <a:off x="3565" y="2448"/>
              <a:ext cx="902" cy="33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85754" name="Line 26"/>
            <p:cNvSpPr>
              <a:spLocks noChangeAspect="1" noChangeShapeType="1"/>
            </p:cNvSpPr>
            <p:nvPr/>
          </p:nvSpPr>
          <p:spPr bwMode="auto">
            <a:xfrm>
              <a:off x="3560" y="2784"/>
              <a:ext cx="907" cy="33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85755" name="Text Box 27"/>
            <p:cNvSpPr txBox="1">
              <a:spLocks noChangeAspect="1" noChangeArrowheads="1"/>
            </p:cNvSpPr>
            <p:nvPr/>
          </p:nvSpPr>
          <p:spPr bwMode="auto">
            <a:xfrm>
              <a:off x="4529" y="2312"/>
              <a:ext cx="43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5756" name="Text Box 28"/>
            <p:cNvSpPr txBox="1">
              <a:spLocks noChangeAspect="1" noChangeArrowheads="1"/>
            </p:cNvSpPr>
            <p:nvPr/>
          </p:nvSpPr>
          <p:spPr bwMode="auto">
            <a:xfrm>
              <a:off x="4513" y="2977"/>
              <a:ext cx="43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85757" name="Group 29"/>
          <p:cNvGrpSpPr>
            <a:grpSpLocks/>
          </p:cNvGrpSpPr>
          <p:nvPr/>
        </p:nvGrpSpPr>
        <p:grpSpPr bwMode="auto">
          <a:xfrm>
            <a:off x="6600826" y="4400551"/>
            <a:ext cx="2232025" cy="1463675"/>
            <a:chOff x="3560" y="3188"/>
            <a:chExt cx="1406" cy="922"/>
          </a:xfrm>
        </p:grpSpPr>
        <p:sp>
          <p:nvSpPr>
            <p:cNvPr id="585758" name="Line 30"/>
            <p:cNvSpPr>
              <a:spLocks noChangeAspect="1" noChangeShapeType="1"/>
            </p:cNvSpPr>
            <p:nvPr/>
          </p:nvSpPr>
          <p:spPr bwMode="auto">
            <a:xfrm flipV="1">
              <a:off x="3565" y="3324"/>
              <a:ext cx="902" cy="33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85759" name="Line 31"/>
            <p:cNvSpPr>
              <a:spLocks noChangeAspect="1" noChangeShapeType="1"/>
            </p:cNvSpPr>
            <p:nvPr/>
          </p:nvSpPr>
          <p:spPr bwMode="auto">
            <a:xfrm>
              <a:off x="3560" y="3660"/>
              <a:ext cx="907" cy="33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85760" name="Text Box 32"/>
            <p:cNvSpPr txBox="1">
              <a:spLocks noChangeAspect="1" noChangeArrowheads="1"/>
            </p:cNvSpPr>
            <p:nvPr/>
          </p:nvSpPr>
          <p:spPr bwMode="auto">
            <a:xfrm>
              <a:off x="4529" y="3188"/>
              <a:ext cx="43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5761" name="Text Box 33"/>
            <p:cNvSpPr txBox="1">
              <a:spLocks noChangeAspect="1" noChangeArrowheads="1"/>
            </p:cNvSpPr>
            <p:nvPr/>
          </p:nvSpPr>
          <p:spPr bwMode="auto">
            <a:xfrm>
              <a:off x="4513" y="3853"/>
              <a:ext cx="43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85762" name="Line 34"/>
          <p:cNvSpPr>
            <a:spLocks noChangeShapeType="1"/>
          </p:cNvSpPr>
          <p:nvPr/>
        </p:nvSpPr>
        <p:spPr bwMode="auto">
          <a:xfrm flipV="1">
            <a:off x="3752851" y="2997200"/>
            <a:ext cx="2854325" cy="1042988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585763" name="Line 35"/>
          <p:cNvSpPr>
            <a:spLocks noChangeShapeType="1"/>
          </p:cNvSpPr>
          <p:nvPr/>
        </p:nvSpPr>
        <p:spPr bwMode="auto">
          <a:xfrm>
            <a:off x="6607175" y="2997201"/>
            <a:ext cx="1417638" cy="523875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585764" name="Line 36"/>
          <p:cNvSpPr>
            <a:spLocks noChangeShapeType="1"/>
          </p:cNvSpPr>
          <p:nvPr/>
        </p:nvSpPr>
        <p:spPr bwMode="auto">
          <a:xfrm>
            <a:off x="5183188" y="3530600"/>
            <a:ext cx="1422400" cy="5461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585765" name="Line 37"/>
          <p:cNvSpPr>
            <a:spLocks noChangeShapeType="1"/>
          </p:cNvSpPr>
          <p:nvPr/>
        </p:nvSpPr>
        <p:spPr bwMode="auto">
          <a:xfrm flipV="1">
            <a:off x="6586538" y="3549650"/>
            <a:ext cx="1420812" cy="522288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585766" name="Line 38"/>
          <p:cNvSpPr>
            <a:spLocks noChangeShapeType="1"/>
          </p:cNvSpPr>
          <p:nvPr/>
        </p:nvSpPr>
        <p:spPr bwMode="auto">
          <a:xfrm>
            <a:off x="3727451" y="4048125"/>
            <a:ext cx="1471613" cy="56515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585767" name="Line 39"/>
          <p:cNvSpPr>
            <a:spLocks noChangeShapeType="1"/>
          </p:cNvSpPr>
          <p:nvPr/>
        </p:nvSpPr>
        <p:spPr bwMode="auto">
          <a:xfrm flipV="1">
            <a:off x="5181601" y="3544889"/>
            <a:ext cx="2855913" cy="1050925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585768" name="Line 40"/>
          <p:cNvSpPr>
            <a:spLocks noChangeShapeType="1"/>
          </p:cNvSpPr>
          <p:nvPr/>
        </p:nvSpPr>
        <p:spPr bwMode="auto">
          <a:xfrm flipV="1">
            <a:off x="3744913" y="3525838"/>
            <a:ext cx="1435100" cy="5207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58745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85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85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85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85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85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85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85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85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8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8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8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85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85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1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A Generalization</a:t>
            </a:r>
            <a:endParaRPr lang="zh-CN" altLang="en-US" b="0" i="1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057" y="1628775"/>
            <a:ext cx="9200243" cy="865188"/>
          </a:xfrm>
        </p:spPr>
        <p:txBody>
          <a:bodyPr/>
          <a:lstStyle/>
          <a:p>
            <a:r>
              <a:rPr lang="en-US" altLang="zh-CN" dirty="0">
                <a:solidFill>
                  <a:schemeClr val="bg2"/>
                </a:solidFill>
              </a:rPr>
              <a:t>Under </a:t>
            </a:r>
            <a:r>
              <a:rPr lang="en-US" altLang="zh-CN" i="1" dirty="0">
                <a:solidFill>
                  <a:schemeClr val="bg2"/>
                </a:solidFill>
              </a:rPr>
              <a:t>n</a:t>
            </a:r>
            <a:r>
              <a:rPr lang="en-US" altLang="zh-CN" dirty="0">
                <a:solidFill>
                  <a:schemeClr val="bg2"/>
                </a:solidFill>
              </a:rPr>
              <a:t> periods:</a:t>
            </a:r>
          </a:p>
        </p:txBody>
      </p:sp>
      <p:graphicFrame>
        <p:nvGraphicFramePr>
          <p:cNvPr id="583684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14836996"/>
              </p:ext>
            </p:extLst>
          </p:nvPr>
        </p:nvGraphicFramePr>
        <p:xfrm>
          <a:off x="3348037" y="2670175"/>
          <a:ext cx="5941105" cy="198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0" name="公式" r:id="rId4" imgW="2603160" imgH="876240" progId="Equation.3">
                  <p:embed/>
                </p:oleObj>
              </mc:Choice>
              <mc:Fallback>
                <p:oleObj name="公式" r:id="rId4" imgW="2603160" imgH="876240" progId="Equation.3">
                  <p:embed/>
                  <p:pic>
                    <p:nvPicPr>
                      <p:cNvPr id="5836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7" y="2670175"/>
                        <a:ext cx="5941105" cy="198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685" name="Rectangle 5"/>
          <p:cNvSpPr>
            <a:spLocks noChangeArrowheads="1"/>
          </p:cNvSpPr>
          <p:nvPr/>
        </p:nvSpPr>
        <p:spPr bwMode="auto">
          <a:xfrm>
            <a:off x="1919288" y="4692651"/>
            <a:ext cx="8640762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indent="273050" algn="l">
              <a:spcBef>
                <a:spcPct val="20000"/>
              </a:spcBef>
              <a:buBlip>
                <a:blip r:embed="rId6"/>
              </a:buBlip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808038" indent="-285750" algn="l">
              <a:spcBef>
                <a:spcPct val="20000"/>
              </a:spcBef>
              <a:buClr>
                <a:srgbClr val="CC9900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2pPr>
            <a:lvl3pPr marL="1216025" indent="-228600" algn="l">
              <a:spcBef>
                <a:spcPct val="20000"/>
              </a:spcBef>
              <a:buClr>
                <a:srgbClr val="FF0066"/>
              </a:buClr>
              <a:buFont typeface="Times New Roman" panose="02020603050405020304" pitchFamily="18" charset="0"/>
              <a:buChar char="—"/>
              <a:defRPr kumimoji="1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3pPr>
            <a:lvl4pPr marL="1624013" indent="-228600" algn="l">
              <a:spcBef>
                <a:spcPct val="20000"/>
              </a:spcBef>
              <a:buChar char="–"/>
              <a:defRPr kumimoji="1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tx2"/>
              </a:buClr>
              <a:buChar char="–"/>
              <a:defRPr kumimoji="1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Aft>
                <a:spcPct val="0"/>
              </a:spcAft>
              <a:buNone/>
            </a:pPr>
            <a:r>
              <a:rPr lang="en-US" altLang="zh-CN">
                <a:solidFill>
                  <a:srgbClr val="FFFFFF"/>
                </a:solidFill>
              </a:rPr>
              <a:t>Where, </a:t>
            </a:r>
            <a:r>
              <a:rPr lang="en-US" altLang="zh-CN" i="1">
                <a:solidFill>
                  <a:srgbClr val="FFFFFF"/>
                </a:solidFill>
              </a:rPr>
              <a:t>i </a:t>
            </a:r>
            <a:r>
              <a:rPr lang="en-US" altLang="zh-CN">
                <a:solidFill>
                  <a:srgbClr val="FFFFFF"/>
                </a:solidFill>
              </a:rPr>
              <a:t>is the times of stock price going upward.</a:t>
            </a:r>
          </a:p>
        </p:txBody>
      </p:sp>
      <p:graphicFrame>
        <p:nvGraphicFramePr>
          <p:cNvPr id="583686" name="Object 6"/>
          <p:cNvGraphicFramePr>
            <a:graphicFrameLocks noChangeAspect="1"/>
          </p:cNvGraphicFramePr>
          <p:nvPr/>
        </p:nvGraphicFramePr>
        <p:xfrm>
          <a:off x="4872038" y="5300663"/>
          <a:ext cx="1871662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1" name="Equation" r:id="rId7" imgW="799920" imgH="419040" progId="Equation.DSMT4">
                  <p:embed/>
                </p:oleObj>
              </mc:Choice>
              <mc:Fallback>
                <p:oleObj name="Equation" r:id="rId7" imgW="799920" imgH="419040" progId="Equation.DSMT4">
                  <p:embed/>
                  <p:pic>
                    <p:nvPicPr>
                      <p:cNvPr id="5836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8" y="5300663"/>
                        <a:ext cx="1871662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69885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22CC">
                <a:gamma/>
                <a:shade val="46275"/>
                <a:invGamma/>
              </a:srgbClr>
            </a:gs>
            <a:gs pos="100000">
              <a:srgbClr val="0022C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8084" y="476250"/>
            <a:ext cx="10363200" cy="1143000"/>
          </a:xfrm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b="0" i="1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A Generalization</a:t>
            </a:r>
          </a:p>
        </p:txBody>
      </p:sp>
      <p:grpSp>
        <p:nvGrpSpPr>
          <p:cNvPr id="586755" name="Group 3"/>
          <p:cNvGrpSpPr>
            <a:grpSpLocks/>
          </p:cNvGrpSpPr>
          <p:nvPr/>
        </p:nvGrpSpPr>
        <p:grpSpPr bwMode="auto">
          <a:xfrm>
            <a:off x="3035300" y="3200400"/>
            <a:ext cx="5291138" cy="3073400"/>
            <a:chOff x="1558" y="1426"/>
            <a:chExt cx="3333" cy="1936"/>
          </a:xfrm>
        </p:grpSpPr>
        <p:sp>
          <p:nvSpPr>
            <p:cNvPr id="586756" name="Rectangle 4"/>
            <p:cNvSpPr>
              <a:spLocks noChangeArrowheads="1"/>
            </p:cNvSpPr>
            <p:nvPr/>
          </p:nvSpPr>
          <p:spPr bwMode="auto">
            <a:xfrm>
              <a:off x="1558" y="2149"/>
              <a:ext cx="711" cy="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CC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50</a:t>
              </a: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CC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4.1923</a:t>
              </a:r>
            </a:p>
          </p:txBody>
        </p:sp>
        <p:grpSp>
          <p:nvGrpSpPr>
            <p:cNvPr id="586757" name="Group 5"/>
            <p:cNvGrpSpPr>
              <a:grpSpLocks/>
            </p:cNvGrpSpPr>
            <p:nvPr/>
          </p:nvGrpSpPr>
          <p:grpSpPr bwMode="auto">
            <a:xfrm>
              <a:off x="2140" y="1708"/>
              <a:ext cx="2507" cy="1394"/>
              <a:chOff x="2140" y="1708"/>
              <a:chExt cx="2507" cy="1394"/>
            </a:xfrm>
          </p:grpSpPr>
          <p:grpSp>
            <p:nvGrpSpPr>
              <p:cNvPr id="586758" name="Group 6"/>
              <p:cNvGrpSpPr>
                <a:grpSpLocks/>
              </p:cNvGrpSpPr>
              <p:nvPr/>
            </p:nvGrpSpPr>
            <p:grpSpPr bwMode="auto">
              <a:xfrm>
                <a:off x="2140" y="2053"/>
                <a:ext cx="1263" cy="705"/>
                <a:chOff x="2140" y="2053"/>
                <a:chExt cx="1263" cy="705"/>
              </a:xfrm>
            </p:grpSpPr>
            <p:sp>
              <p:nvSpPr>
                <p:cNvPr id="586759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2140" y="2053"/>
                  <a:ext cx="1263" cy="352"/>
                </a:xfrm>
                <a:prstGeom prst="line">
                  <a:avLst/>
                </a:prstGeom>
                <a:noFill/>
                <a:ln w="25400">
                  <a:solidFill>
                    <a:srgbClr val="FF0066"/>
                  </a:solidFill>
                  <a:round/>
                  <a:headEnd type="none" w="sm" len="sm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400">
                    <a:solidFill>
                      <a:srgbClr val="000000"/>
                    </a:solidFill>
                    <a:latin typeface="N Helvetica Narrow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6760" name="Line 8"/>
                <p:cNvSpPr>
                  <a:spLocks noChangeShapeType="1"/>
                </p:cNvSpPr>
                <p:nvPr/>
              </p:nvSpPr>
              <p:spPr bwMode="auto">
                <a:xfrm>
                  <a:off x="2140" y="2405"/>
                  <a:ext cx="1263" cy="353"/>
                </a:xfrm>
                <a:prstGeom prst="line">
                  <a:avLst/>
                </a:prstGeom>
                <a:noFill/>
                <a:ln w="25400">
                  <a:solidFill>
                    <a:srgbClr val="FF0066"/>
                  </a:solidFill>
                  <a:round/>
                  <a:headEnd type="none" w="sm" len="sm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400">
                    <a:solidFill>
                      <a:srgbClr val="000000"/>
                    </a:solidFill>
                    <a:latin typeface="N Helvetica Narrow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86761" name="Group 9"/>
              <p:cNvGrpSpPr>
                <a:grpSpLocks/>
              </p:cNvGrpSpPr>
              <p:nvPr/>
            </p:nvGrpSpPr>
            <p:grpSpPr bwMode="auto">
              <a:xfrm>
                <a:off x="3384" y="1708"/>
                <a:ext cx="1263" cy="705"/>
                <a:chOff x="3384" y="1708"/>
                <a:chExt cx="1263" cy="705"/>
              </a:xfrm>
            </p:grpSpPr>
            <p:sp>
              <p:nvSpPr>
                <p:cNvPr id="586762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3384" y="1708"/>
                  <a:ext cx="1263" cy="353"/>
                </a:xfrm>
                <a:prstGeom prst="line">
                  <a:avLst/>
                </a:prstGeom>
                <a:noFill/>
                <a:ln w="25400">
                  <a:solidFill>
                    <a:srgbClr val="FF0066"/>
                  </a:solidFill>
                  <a:round/>
                  <a:headEnd type="none" w="sm" len="sm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400">
                    <a:solidFill>
                      <a:srgbClr val="000000"/>
                    </a:solidFill>
                    <a:latin typeface="N Helvetica Narrow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6763" name="Line 11"/>
                <p:cNvSpPr>
                  <a:spLocks noChangeShapeType="1"/>
                </p:cNvSpPr>
                <p:nvPr/>
              </p:nvSpPr>
              <p:spPr bwMode="auto">
                <a:xfrm>
                  <a:off x="3384" y="2061"/>
                  <a:ext cx="1263" cy="352"/>
                </a:xfrm>
                <a:prstGeom prst="line">
                  <a:avLst/>
                </a:prstGeom>
                <a:noFill/>
                <a:ln w="25400">
                  <a:solidFill>
                    <a:srgbClr val="FF0066"/>
                  </a:solidFill>
                  <a:round/>
                  <a:headEnd type="none" w="sm" len="sm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400">
                    <a:solidFill>
                      <a:srgbClr val="000000"/>
                    </a:solidFill>
                    <a:latin typeface="N Helvetica Narrow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86764" name="Group 12"/>
              <p:cNvGrpSpPr>
                <a:grpSpLocks/>
              </p:cNvGrpSpPr>
              <p:nvPr/>
            </p:nvGrpSpPr>
            <p:grpSpPr bwMode="auto">
              <a:xfrm>
                <a:off x="3378" y="2397"/>
                <a:ext cx="1263" cy="705"/>
                <a:chOff x="3378" y="2397"/>
                <a:chExt cx="1263" cy="705"/>
              </a:xfrm>
            </p:grpSpPr>
            <p:sp>
              <p:nvSpPr>
                <p:cNvPr id="586765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3378" y="2397"/>
                  <a:ext cx="1263" cy="353"/>
                </a:xfrm>
                <a:prstGeom prst="line">
                  <a:avLst/>
                </a:prstGeom>
                <a:noFill/>
                <a:ln w="25400">
                  <a:solidFill>
                    <a:srgbClr val="FF0066"/>
                  </a:solidFill>
                  <a:round/>
                  <a:headEnd type="none" w="sm" len="sm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400">
                    <a:solidFill>
                      <a:srgbClr val="000000"/>
                    </a:solidFill>
                    <a:latin typeface="N Helvetica Narrow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6766" name="Line 14"/>
                <p:cNvSpPr>
                  <a:spLocks noChangeShapeType="1"/>
                </p:cNvSpPr>
                <p:nvPr/>
              </p:nvSpPr>
              <p:spPr bwMode="auto">
                <a:xfrm>
                  <a:off x="3378" y="2750"/>
                  <a:ext cx="1263" cy="352"/>
                </a:xfrm>
                <a:prstGeom prst="line">
                  <a:avLst/>
                </a:prstGeom>
                <a:noFill/>
                <a:ln w="25400">
                  <a:solidFill>
                    <a:srgbClr val="FF0066"/>
                  </a:solidFill>
                  <a:round/>
                  <a:headEnd type="none" w="sm" len="sm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400">
                    <a:solidFill>
                      <a:srgbClr val="000000"/>
                    </a:solidFill>
                    <a:latin typeface="N Helvetica Narrow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586767" name="Rectangle 15"/>
            <p:cNvSpPr>
              <a:spLocks noChangeArrowheads="1"/>
            </p:cNvSpPr>
            <p:nvPr/>
          </p:nvSpPr>
          <p:spPr bwMode="auto">
            <a:xfrm>
              <a:off x="3201" y="1786"/>
              <a:ext cx="33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CC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60</a:t>
              </a:r>
            </a:p>
          </p:txBody>
        </p:sp>
        <p:sp>
          <p:nvSpPr>
            <p:cNvPr id="586768" name="Rectangle 16"/>
            <p:cNvSpPr>
              <a:spLocks noChangeArrowheads="1"/>
            </p:cNvSpPr>
            <p:nvPr/>
          </p:nvSpPr>
          <p:spPr bwMode="auto">
            <a:xfrm>
              <a:off x="3264" y="2484"/>
              <a:ext cx="33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CC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40</a:t>
              </a:r>
            </a:p>
          </p:txBody>
        </p:sp>
        <p:sp>
          <p:nvSpPr>
            <p:cNvPr id="586769" name="Rectangle 17"/>
            <p:cNvSpPr>
              <a:spLocks noChangeArrowheads="1"/>
            </p:cNvSpPr>
            <p:nvPr/>
          </p:nvSpPr>
          <p:spPr bwMode="auto">
            <a:xfrm>
              <a:off x="4558" y="1426"/>
              <a:ext cx="333" cy="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CC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72</a:t>
              </a: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CC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86770" name="Rectangle 18"/>
            <p:cNvSpPr>
              <a:spLocks noChangeArrowheads="1"/>
            </p:cNvSpPr>
            <p:nvPr/>
          </p:nvSpPr>
          <p:spPr bwMode="auto">
            <a:xfrm>
              <a:off x="4558" y="2121"/>
              <a:ext cx="333" cy="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CC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48</a:t>
              </a: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CC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86771" name="Rectangle 19"/>
            <p:cNvSpPr>
              <a:spLocks noChangeArrowheads="1"/>
            </p:cNvSpPr>
            <p:nvPr/>
          </p:nvSpPr>
          <p:spPr bwMode="auto">
            <a:xfrm>
              <a:off x="4558" y="2838"/>
              <a:ext cx="333" cy="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CC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32</a:t>
              </a: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CC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20</a:t>
              </a:r>
            </a:p>
          </p:txBody>
        </p:sp>
        <p:sp>
          <p:nvSpPr>
            <p:cNvPr id="586772" name="Rectangle 20"/>
            <p:cNvSpPr>
              <a:spLocks noChangeArrowheads="1"/>
            </p:cNvSpPr>
            <p:nvPr/>
          </p:nvSpPr>
          <p:spPr bwMode="auto">
            <a:xfrm>
              <a:off x="3040" y="2161"/>
              <a:ext cx="71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CC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1.4147</a:t>
              </a:r>
            </a:p>
          </p:txBody>
        </p:sp>
        <p:sp>
          <p:nvSpPr>
            <p:cNvPr id="586773" name="Rectangle 21"/>
            <p:cNvSpPr>
              <a:spLocks noChangeArrowheads="1"/>
            </p:cNvSpPr>
            <p:nvPr/>
          </p:nvSpPr>
          <p:spPr bwMode="auto">
            <a:xfrm>
              <a:off x="3067" y="2832"/>
              <a:ext cx="71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CC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9.4636</a:t>
              </a:r>
            </a:p>
          </p:txBody>
        </p:sp>
        <p:sp>
          <p:nvSpPr>
            <p:cNvPr id="586774" name="Rectangle 22"/>
            <p:cNvSpPr>
              <a:spLocks noChangeArrowheads="1"/>
            </p:cNvSpPr>
            <p:nvPr/>
          </p:nvSpPr>
          <p:spPr bwMode="auto">
            <a:xfrm>
              <a:off x="2348" y="2285"/>
              <a:ext cx="22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CC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586775" name="Rectangle 23"/>
            <p:cNvSpPr>
              <a:spLocks noChangeArrowheads="1"/>
            </p:cNvSpPr>
            <p:nvPr/>
          </p:nvSpPr>
          <p:spPr bwMode="auto">
            <a:xfrm>
              <a:off x="3587" y="1956"/>
              <a:ext cx="22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CC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586776" name="Rectangle 24"/>
            <p:cNvSpPr>
              <a:spLocks noChangeArrowheads="1"/>
            </p:cNvSpPr>
            <p:nvPr/>
          </p:nvSpPr>
          <p:spPr bwMode="auto">
            <a:xfrm>
              <a:off x="3562" y="2641"/>
              <a:ext cx="23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CC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586777" name="Rectangle 25"/>
            <p:cNvSpPr>
              <a:spLocks noChangeArrowheads="1"/>
            </p:cNvSpPr>
            <p:nvPr/>
          </p:nvSpPr>
          <p:spPr bwMode="auto">
            <a:xfrm>
              <a:off x="4159" y="1582"/>
              <a:ext cx="23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CC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586778" name="Rectangle 26"/>
            <p:cNvSpPr>
              <a:spLocks noChangeArrowheads="1"/>
            </p:cNvSpPr>
            <p:nvPr/>
          </p:nvSpPr>
          <p:spPr bwMode="auto">
            <a:xfrm>
              <a:off x="4039" y="2306"/>
              <a:ext cx="22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CC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586779" name="Rectangle 27"/>
            <p:cNvSpPr>
              <a:spLocks noChangeArrowheads="1"/>
            </p:cNvSpPr>
            <p:nvPr/>
          </p:nvSpPr>
          <p:spPr bwMode="auto">
            <a:xfrm>
              <a:off x="4200" y="3046"/>
              <a:ext cx="21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CC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F</a:t>
              </a:r>
            </a:p>
          </p:txBody>
        </p:sp>
      </p:grpSp>
      <p:sp>
        <p:nvSpPr>
          <p:cNvPr id="586780" name="Rectangle 28"/>
          <p:cNvSpPr>
            <a:spLocks noChangeArrowheads="1"/>
          </p:cNvSpPr>
          <p:nvPr/>
        </p:nvSpPr>
        <p:spPr bwMode="auto">
          <a:xfrm>
            <a:off x="2209800" y="1447800"/>
            <a:ext cx="7924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342900" indent="-342900" algn="l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B5E0E3"/>
              </a:buClr>
              <a:buSzPct val="100000"/>
              <a:buFont typeface="Wingdings" panose="05000000000000000000" pitchFamily="2" charset="2"/>
              <a:buChar char="v"/>
            </a:pPr>
            <a:r>
              <a:rPr kumimoji="0" lang="en-US" altLang="zh-CN" b="1" i="1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 Put Option Example; </a:t>
            </a:r>
            <a:r>
              <a:rPr kumimoji="0" lang="en-US" altLang="zh-CN" b="1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kumimoji="0" lang="en-US" altLang="zh-CN" b="1" i="1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=52</a:t>
            </a:r>
            <a:endParaRPr kumimoji="0" lang="en-US" altLang="zh-CN">
              <a:solidFill>
                <a:srgbClr val="CCFFFF"/>
              </a:solidFill>
              <a:latin typeface="Times" panose="02020603050405020304" pitchFamily="18" charset="0"/>
            </a:endParaRPr>
          </a:p>
          <a:p>
            <a:pPr lv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100000"/>
              <a:buFontTx/>
              <a:buChar char="—"/>
            </a:pPr>
            <a:r>
              <a:rPr kumimoji="0" lang="en-US" altLang="zh-CN">
                <a:solidFill>
                  <a:srgbClr val="CCFFFF"/>
                </a:solidFill>
                <a:latin typeface="Times" panose="02020603050405020304" pitchFamily="18" charset="0"/>
              </a:rPr>
              <a:t>A two-year European put option </a:t>
            </a:r>
          </a:p>
          <a:p>
            <a:pPr lv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100000"/>
              <a:buFontTx/>
              <a:buChar char="—"/>
            </a:pPr>
            <a:r>
              <a:rPr kumimoji="0" lang="en-US" altLang="zh-CN" i="1">
                <a:solidFill>
                  <a:srgbClr val="CCFFFF"/>
                </a:solidFill>
                <a:latin typeface="Times" panose="02020603050405020304" pitchFamily="18" charset="0"/>
              </a:rPr>
              <a:t>S</a:t>
            </a:r>
            <a:r>
              <a:rPr kumimoji="0" lang="en-US" altLang="zh-CN" i="1" baseline="-25000">
                <a:solidFill>
                  <a:srgbClr val="CCFFFF"/>
                </a:solidFill>
                <a:latin typeface="Times" panose="02020603050405020304" pitchFamily="18" charset="0"/>
              </a:rPr>
              <a:t>0</a:t>
            </a:r>
            <a:r>
              <a:rPr kumimoji="0" lang="en-US" altLang="zh-CN">
                <a:solidFill>
                  <a:srgbClr val="CCFFFF"/>
                </a:solidFill>
                <a:latin typeface="Times" panose="02020603050405020304" pitchFamily="18" charset="0"/>
              </a:rPr>
              <a:t>=$50, </a:t>
            </a:r>
            <a:r>
              <a:rPr kumimoji="0" lang="en-US" altLang="zh-CN" i="1">
                <a:solidFill>
                  <a:srgbClr val="CCFFFF"/>
                </a:solidFill>
                <a:latin typeface="Times" panose="02020603050405020304" pitchFamily="18" charset="0"/>
              </a:rPr>
              <a:t>r</a:t>
            </a:r>
            <a:r>
              <a:rPr kumimoji="0" lang="en-US" altLang="zh-CN">
                <a:solidFill>
                  <a:srgbClr val="CCFFFF"/>
                </a:solidFill>
                <a:latin typeface="Times" panose="02020603050405020304" pitchFamily="18" charset="0"/>
              </a:rPr>
              <a:t>=5%, </a:t>
            </a:r>
            <a:r>
              <a:rPr kumimoji="0" lang="en-US" altLang="zh-CN" i="1">
                <a:solidFill>
                  <a:srgbClr val="CCFFFF"/>
                </a:solidFill>
                <a:latin typeface="Times" panose="02020603050405020304" pitchFamily="18" charset="0"/>
              </a:rPr>
              <a:t>X</a:t>
            </a:r>
            <a:r>
              <a:rPr kumimoji="0" lang="en-US" altLang="zh-CN">
                <a:solidFill>
                  <a:srgbClr val="CCFFFF"/>
                </a:solidFill>
                <a:latin typeface="Times" panose="02020603050405020304" pitchFamily="18" charset="0"/>
              </a:rPr>
              <a:t>=$52</a:t>
            </a:r>
          </a:p>
          <a:p>
            <a:pPr lv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100000"/>
              <a:buFontTx/>
              <a:buChar char="—"/>
            </a:pPr>
            <a:r>
              <a:rPr kumimoji="0" lang="en-US" altLang="zh-CN">
                <a:solidFill>
                  <a:srgbClr val="CCFFFF"/>
                </a:solidFill>
                <a:latin typeface="Times" panose="02020603050405020304" pitchFamily="18" charset="0"/>
              </a:rPr>
              <a:t>Suppose two steps and each step the stock price will be up or down 20%</a:t>
            </a:r>
          </a:p>
        </p:txBody>
      </p:sp>
    </p:spTree>
    <p:extLst>
      <p:ext uri="{BB962C8B-B14F-4D97-AF65-F5344CB8AC3E}">
        <p14:creationId xmlns:p14="http://schemas.microsoft.com/office/powerpoint/2010/main" val="25344079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6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6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22CC">
                <a:gamma/>
                <a:shade val="46275"/>
                <a:invGamma/>
              </a:srgbClr>
            </a:gs>
            <a:gs pos="100000">
              <a:srgbClr val="0022C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8084" y="476250"/>
            <a:ext cx="10363200" cy="1143000"/>
          </a:xfrm>
          <a:noFill/>
          <a:ln/>
        </p:spPr>
        <p:txBody>
          <a:bodyPr/>
          <a:lstStyle/>
          <a:p>
            <a:r>
              <a:rPr lang="en-US" altLang="zh-CN" b="0" i="1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A Generalization</a:t>
            </a:r>
            <a:endParaRPr lang="zh-CN" altLang="en-US" b="0" i="1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graphicFrame>
        <p:nvGraphicFramePr>
          <p:cNvPr id="588803" name="Object 3"/>
          <p:cNvGraphicFramePr>
            <a:graphicFrameLocks noChangeAspect="1"/>
          </p:cNvGraphicFramePr>
          <p:nvPr/>
        </p:nvGraphicFramePr>
        <p:xfrm>
          <a:off x="2819400" y="2057401"/>
          <a:ext cx="5715000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4" name="Equation" r:id="rId4" imgW="2120760" imgH="419040" progId="Equation.3">
                  <p:embed/>
                </p:oleObj>
              </mc:Choice>
              <mc:Fallback>
                <p:oleObj name="Equation" r:id="rId4" imgW="2120760" imgH="419040" progId="Equation.3">
                  <p:embed/>
                  <p:pic>
                    <p:nvPicPr>
                      <p:cNvPr id="5888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057401"/>
                        <a:ext cx="5715000" cy="112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8804" name="Object 4"/>
          <p:cNvGraphicFramePr>
            <a:graphicFrameLocks noChangeAspect="1"/>
          </p:cNvGraphicFramePr>
          <p:nvPr/>
        </p:nvGraphicFramePr>
        <p:xfrm>
          <a:off x="2438401" y="3479801"/>
          <a:ext cx="7262813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5" name="Equation" r:id="rId6" imgW="2717640" imgH="431640" progId="Equation.3">
                  <p:embed/>
                </p:oleObj>
              </mc:Choice>
              <mc:Fallback>
                <p:oleObj name="Equation" r:id="rId6" imgW="2717640" imgH="431640" progId="Equation.3">
                  <p:embed/>
                  <p:pic>
                    <p:nvPicPr>
                      <p:cNvPr id="5888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3479801"/>
                        <a:ext cx="7262813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14334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8084" y="476250"/>
            <a:ext cx="10363200" cy="1143000"/>
          </a:xfrm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b="0" i="1">
                <a:ea typeface="宋体" panose="02010600030101010101" pitchFamily="2" charset="-122"/>
              </a:rPr>
              <a:t>When an Option is American</a:t>
            </a:r>
          </a:p>
        </p:txBody>
      </p:sp>
      <p:grpSp>
        <p:nvGrpSpPr>
          <p:cNvPr id="590851" name="Group 3"/>
          <p:cNvGrpSpPr>
            <a:grpSpLocks/>
          </p:cNvGrpSpPr>
          <p:nvPr/>
        </p:nvGrpSpPr>
        <p:grpSpPr bwMode="auto">
          <a:xfrm>
            <a:off x="2806700" y="1447800"/>
            <a:ext cx="5291138" cy="3073400"/>
            <a:chOff x="1695" y="1320"/>
            <a:chExt cx="3333" cy="1936"/>
          </a:xfrm>
        </p:grpSpPr>
        <p:sp>
          <p:nvSpPr>
            <p:cNvPr id="590852" name="Rectangle 4"/>
            <p:cNvSpPr>
              <a:spLocks noChangeArrowheads="1"/>
            </p:cNvSpPr>
            <p:nvPr/>
          </p:nvSpPr>
          <p:spPr bwMode="auto">
            <a:xfrm>
              <a:off x="1695" y="2043"/>
              <a:ext cx="711" cy="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CC00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50</a:t>
              </a: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CC00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5.0894</a:t>
              </a:r>
            </a:p>
          </p:txBody>
        </p:sp>
        <p:grpSp>
          <p:nvGrpSpPr>
            <p:cNvPr id="590853" name="Group 5"/>
            <p:cNvGrpSpPr>
              <a:grpSpLocks/>
            </p:cNvGrpSpPr>
            <p:nvPr/>
          </p:nvGrpSpPr>
          <p:grpSpPr bwMode="auto">
            <a:xfrm>
              <a:off x="2277" y="1602"/>
              <a:ext cx="2507" cy="1394"/>
              <a:chOff x="2277" y="1602"/>
              <a:chExt cx="2507" cy="1394"/>
            </a:xfrm>
          </p:grpSpPr>
          <p:grpSp>
            <p:nvGrpSpPr>
              <p:cNvPr id="590854" name="Group 6"/>
              <p:cNvGrpSpPr>
                <a:grpSpLocks/>
              </p:cNvGrpSpPr>
              <p:nvPr/>
            </p:nvGrpSpPr>
            <p:grpSpPr bwMode="auto">
              <a:xfrm>
                <a:off x="2277" y="1947"/>
                <a:ext cx="1263" cy="705"/>
                <a:chOff x="2277" y="1947"/>
                <a:chExt cx="1263" cy="705"/>
              </a:xfrm>
            </p:grpSpPr>
            <p:sp>
              <p:nvSpPr>
                <p:cNvPr id="590855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2277" y="1947"/>
                  <a:ext cx="1263" cy="35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400">
                    <a:solidFill>
                      <a:srgbClr val="000000"/>
                    </a:solidFill>
                    <a:latin typeface="N Helvetica Narrow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0856" name="Line 8"/>
                <p:cNvSpPr>
                  <a:spLocks noChangeShapeType="1"/>
                </p:cNvSpPr>
                <p:nvPr/>
              </p:nvSpPr>
              <p:spPr bwMode="auto">
                <a:xfrm>
                  <a:off x="2277" y="2299"/>
                  <a:ext cx="1263" cy="35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400">
                    <a:solidFill>
                      <a:srgbClr val="000000"/>
                    </a:solidFill>
                    <a:latin typeface="N Helvetica Narrow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90857" name="Group 9"/>
              <p:cNvGrpSpPr>
                <a:grpSpLocks/>
              </p:cNvGrpSpPr>
              <p:nvPr/>
            </p:nvGrpSpPr>
            <p:grpSpPr bwMode="auto">
              <a:xfrm>
                <a:off x="3521" y="1602"/>
                <a:ext cx="1263" cy="705"/>
                <a:chOff x="3521" y="1602"/>
                <a:chExt cx="1263" cy="705"/>
              </a:xfrm>
            </p:grpSpPr>
            <p:sp>
              <p:nvSpPr>
                <p:cNvPr id="590858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3521" y="1602"/>
                  <a:ext cx="1263" cy="35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400">
                    <a:solidFill>
                      <a:srgbClr val="000000"/>
                    </a:solidFill>
                    <a:latin typeface="N Helvetica Narrow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0859" name="Line 11"/>
                <p:cNvSpPr>
                  <a:spLocks noChangeShapeType="1"/>
                </p:cNvSpPr>
                <p:nvPr/>
              </p:nvSpPr>
              <p:spPr bwMode="auto">
                <a:xfrm>
                  <a:off x="3521" y="1955"/>
                  <a:ext cx="1263" cy="35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400">
                    <a:solidFill>
                      <a:srgbClr val="000000"/>
                    </a:solidFill>
                    <a:latin typeface="N Helvetica Narrow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90860" name="Group 12"/>
              <p:cNvGrpSpPr>
                <a:grpSpLocks/>
              </p:cNvGrpSpPr>
              <p:nvPr/>
            </p:nvGrpSpPr>
            <p:grpSpPr bwMode="auto">
              <a:xfrm>
                <a:off x="3515" y="2291"/>
                <a:ext cx="1263" cy="705"/>
                <a:chOff x="3515" y="2291"/>
                <a:chExt cx="1263" cy="705"/>
              </a:xfrm>
            </p:grpSpPr>
            <p:sp>
              <p:nvSpPr>
                <p:cNvPr id="590861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3515" y="2291"/>
                  <a:ext cx="1263" cy="35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400">
                    <a:solidFill>
                      <a:srgbClr val="000000"/>
                    </a:solidFill>
                    <a:latin typeface="N Helvetica Narrow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0862" name="Line 14"/>
                <p:cNvSpPr>
                  <a:spLocks noChangeShapeType="1"/>
                </p:cNvSpPr>
                <p:nvPr/>
              </p:nvSpPr>
              <p:spPr bwMode="auto">
                <a:xfrm>
                  <a:off x="3515" y="2644"/>
                  <a:ext cx="1263" cy="35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400">
                    <a:solidFill>
                      <a:srgbClr val="000000"/>
                    </a:solidFill>
                    <a:latin typeface="N Helvetica Narrow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590863" name="Rectangle 15"/>
            <p:cNvSpPr>
              <a:spLocks noChangeArrowheads="1"/>
            </p:cNvSpPr>
            <p:nvPr/>
          </p:nvSpPr>
          <p:spPr bwMode="auto">
            <a:xfrm>
              <a:off x="3338" y="1680"/>
              <a:ext cx="33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CC00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60</a:t>
              </a:r>
            </a:p>
          </p:txBody>
        </p:sp>
        <p:sp>
          <p:nvSpPr>
            <p:cNvPr id="590864" name="Rectangle 16"/>
            <p:cNvSpPr>
              <a:spLocks noChangeArrowheads="1"/>
            </p:cNvSpPr>
            <p:nvPr/>
          </p:nvSpPr>
          <p:spPr bwMode="auto">
            <a:xfrm>
              <a:off x="3401" y="2378"/>
              <a:ext cx="33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CC00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40</a:t>
              </a:r>
            </a:p>
          </p:txBody>
        </p:sp>
        <p:sp>
          <p:nvSpPr>
            <p:cNvPr id="590865" name="Rectangle 17"/>
            <p:cNvSpPr>
              <a:spLocks noChangeArrowheads="1"/>
            </p:cNvSpPr>
            <p:nvPr/>
          </p:nvSpPr>
          <p:spPr bwMode="auto">
            <a:xfrm>
              <a:off x="4695" y="1320"/>
              <a:ext cx="333" cy="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CC00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72</a:t>
              </a: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CC00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90866" name="Rectangle 18"/>
            <p:cNvSpPr>
              <a:spLocks noChangeArrowheads="1"/>
            </p:cNvSpPr>
            <p:nvPr/>
          </p:nvSpPr>
          <p:spPr bwMode="auto">
            <a:xfrm>
              <a:off x="4695" y="2015"/>
              <a:ext cx="333" cy="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CC00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48</a:t>
              </a: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CC00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90867" name="Rectangle 19"/>
            <p:cNvSpPr>
              <a:spLocks noChangeArrowheads="1"/>
            </p:cNvSpPr>
            <p:nvPr/>
          </p:nvSpPr>
          <p:spPr bwMode="auto">
            <a:xfrm>
              <a:off x="4695" y="2732"/>
              <a:ext cx="333" cy="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CC00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32</a:t>
              </a: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CC00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20</a:t>
              </a:r>
            </a:p>
          </p:txBody>
        </p:sp>
        <p:sp>
          <p:nvSpPr>
            <p:cNvPr id="590868" name="Rectangle 20"/>
            <p:cNvSpPr>
              <a:spLocks noChangeArrowheads="1"/>
            </p:cNvSpPr>
            <p:nvPr/>
          </p:nvSpPr>
          <p:spPr bwMode="auto">
            <a:xfrm>
              <a:off x="3177" y="2055"/>
              <a:ext cx="71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CC00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1.4147</a:t>
              </a:r>
            </a:p>
          </p:txBody>
        </p:sp>
        <p:sp>
          <p:nvSpPr>
            <p:cNvPr id="590869" name="Rectangle 21"/>
            <p:cNvSpPr>
              <a:spLocks noChangeArrowheads="1"/>
            </p:cNvSpPr>
            <p:nvPr/>
          </p:nvSpPr>
          <p:spPr bwMode="auto">
            <a:xfrm>
              <a:off x="3337" y="2726"/>
              <a:ext cx="49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CC00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12.0</a:t>
              </a:r>
            </a:p>
          </p:txBody>
        </p:sp>
        <p:sp>
          <p:nvSpPr>
            <p:cNvPr id="590870" name="Rectangle 22"/>
            <p:cNvSpPr>
              <a:spLocks noChangeArrowheads="1"/>
            </p:cNvSpPr>
            <p:nvPr/>
          </p:nvSpPr>
          <p:spPr bwMode="auto">
            <a:xfrm>
              <a:off x="2485" y="2179"/>
              <a:ext cx="22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CC00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590871" name="Rectangle 23"/>
            <p:cNvSpPr>
              <a:spLocks noChangeArrowheads="1"/>
            </p:cNvSpPr>
            <p:nvPr/>
          </p:nvSpPr>
          <p:spPr bwMode="auto">
            <a:xfrm>
              <a:off x="3724" y="1850"/>
              <a:ext cx="22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CC00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590872" name="Rectangle 24"/>
            <p:cNvSpPr>
              <a:spLocks noChangeArrowheads="1"/>
            </p:cNvSpPr>
            <p:nvPr/>
          </p:nvSpPr>
          <p:spPr bwMode="auto">
            <a:xfrm>
              <a:off x="3699" y="2535"/>
              <a:ext cx="23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CC00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590873" name="Rectangle 25"/>
            <p:cNvSpPr>
              <a:spLocks noChangeArrowheads="1"/>
            </p:cNvSpPr>
            <p:nvPr/>
          </p:nvSpPr>
          <p:spPr bwMode="auto">
            <a:xfrm>
              <a:off x="4296" y="1476"/>
              <a:ext cx="23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CC00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590874" name="Rectangle 26"/>
            <p:cNvSpPr>
              <a:spLocks noChangeArrowheads="1"/>
            </p:cNvSpPr>
            <p:nvPr/>
          </p:nvSpPr>
          <p:spPr bwMode="auto">
            <a:xfrm>
              <a:off x="4176" y="2200"/>
              <a:ext cx="22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CC00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590875" name="Rectangle 27"/>
            <p:cNvSpPr>
              <a:spLocks noChangeArrowheads="1"/>
            </p:cNvSpPr>
            <p:nvPr/>
          </p:nvSpPr>
          <p:spPr bwMode="auto">
            <a:xfrm>
              <a:off x="4337" y="2940"/>
              <a:ext cx="21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CC00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F</a:t>
              </a:r>
            </a:p>
          </p:txBody>
        </p:sp>
      </p:grpSp>
      <p:sp>
        <p:nvSpPr>
          <p:cNvPr id="590876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769257" y="4495800"/>
            <a:ext cx="10392229" cy="182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+mn-lt"/>
                <a:ea typeface="宋体" panose="02010600030101010101" pitchFamily="2" charset="-122"/>
              </a:rPr>
              <a:t>At the node B</a:t>
            </a:r>
            <a:r>
              <a:rPr lang="en-US" altLang="zh-CN" dirty="0" smtClean="0">
                <a:latin typeface="+mn-lt"/>
                <a:ea typeface="宋体" panose="02010600030101010101" pitchFamily="2" charset="-122"/>
              </a:rPr>
              <a:t>, the 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value is 1.4147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0022CC"/>
                </a:solidFill>
                <a:latin typeface="+mn-lt"/>
                <a:ea typeface="宋体" panose="02010600030101010101" pitchFamily="2" charset="-122"/>
              </a:rPr>
              <a:t>At the node C</a:t>
            </a:r>
            <a:r>
              <a:rPr lang="en-US" altLang="zh-CN" dirty="0" smtClean="0">
                <a:solidFill>
                  <a:srgbClr val="0022CC"/>
                </a:solidFill>
                <a:latin typeface="+mn-lt"/>
                <a:ea typeface="宋体" panose="02010600030101010101" pitchFamily="2" charset="-122"/>
              </a:rPr>
              <a:t>, because </a:t>
            </a:r>
            <a:r>
              <a:rPr lang="en-US" altLang="zh-CN" dirty="0">
                <a:solidFill>
                  <a:srgbClr val="0022CC"/>
                </a:solidFill>
                <a:latin typeface="+mn-lt"/>
                <a:ea typeface="宋体" panose="02010600030101010101" pitchFamily="2" charset="-122"/>
              </a:rPr>
              <a:t>of early </a:t>
            </a:r>
            <a:r>
              <a:rPr lang="en-US" altLang="zh-CN" dirty="0" smtClean="0">
                <a:solidFill>
                  <a:srgbClr val="0022CC"/>
                </a:solidFill>
                <a:latin typeface="+mn-lt"/>
                <a:ea typeface="宋体" panose="02010600030101010101" pitchFamily="2" charset="-122"/>
              </a:rPr>
              <a:t>exercise, the </a:t>
            </a:r>
            <a:r>
              <a:rPr lang="en-US" altLang="zh-CN" dirty="0">
                <a:solidFill>
                  <a:srgbClr val="0022CC"/>
                </a:solidFill>
                <a:latin typeface="+mn-lt"/>
                <a:ea typeface="宋体" panose="02010600030101010101" pitchFamily="2" charset="-122"/>
              </a:rPr>
              <a:t>value is $12 not $9.4636 calculated from equation.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+mn-lt"/>
                <a:ea typeface="宋体" panose="02010600030101010101" pitchFamily="2" charset="-122"/>
              </a:rPr>
              <a:t>At the node A</a:t>
            </a:r>
            <a:r>
              <a:rPr lang="en-US" altLang="zh-CN" dirty="0" smtClean="0">
                <a:latin typeface="+mn-lt"/>
                <a:ea typeface="宋体" panose="02010600030101010101" pitchFamily="2" charset="-122"/>
              </a:rPr>
              <a:t>, the 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value is $5.0894. </a:t>
            </a:r>
          </a:p>
        </p:txBody>
      </p:sp>
    </p:spTree>
    <p:extLst>
      <p:ext uri="{BB962C8B-B14F-4D97-AF65-F5344CB8AC3E}">
        <p14:creationId xmlns:p14="http://schemas.microsoft.com/office/powerpoint/2010/main" val="14564771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90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90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90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76" grpId="0" build="p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8084" y="476250"/>
            <a:ext cx="10363200" cy="1143000"/>
          </a:xfrm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b="0" i="1">
                <a:ea typeface="宋体" panose="02010600030101010101" pitchFamily="2" charset="-122"/>
              </a:rPr>
              <a:t>Delta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314" y="1628776"/>
            <a:ext cx="10580915" cy="4633913"/>
          </a:xfrm>
          <a:noFill/>
          <a:ln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+mn-lt"/>
                <a:ea typeface="宋体" panose="02010600030101010101" pitchFamily="2" charset="-122"/>
              </a:rPr>
              <a:t>Delta </a:t>
            </a:r>
            <a:r>
              <a:rPr lang="en-US" altLang="zh-CN" dirty="0" smtClean="0">
                <a:latin typeface="+mn-lt"/>
                <a:ea typeface="宋体" panose="02010600030101010101" pitchFamily="2" charset="-122"/>
              </a:rPr>
              <a:t>(</a:t>
            </a:r>
            <a:r>
              <a:rPr lang="en-US" altLang="zh-CN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dirty="0" smtClean="0">
                <a:latin typeface="+mn-lt"/>
                <a:ea typeface="宋体" panose="02010600030101010101" pitchFamily="2" charset="-122"/>
              </a:rPr>
              <a:t>) 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is the ratio of the change in the price of a stock option to the change in the price of the underlying  stock</a:t>
            </a:r>
          </a:p>
          <a:p>
            <a:pPr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+mn-lt"/>
                <a:ea typeface="宋体" panose="02010600030101010101" pitchFamily="2" charset="-122"/>
              </a:rPr>
              <a:t>The value of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dirty="0" smtClean="0"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varies from node to node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+mn-lt"/>
                <a:ea typeface="宋体" panose="02010600030101010101" pitchFamily="2" charset="-122"/>
              </a:rPr>
              <a:t>To the put</a:t>
            </a:r>
            <a:r>
              <a:rPr lang="en-US" altLang="zh-CN" dirty="0" smtClean="0">
                <a:latin typeface="+mn-lt"/>
                <a:ea typeface="宋体" panose="02010600030101010101" pitchFamily="2" charset="-122"/>
              </a:rPr>
              <a:t>, it 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is negative. </a:t>
            </a:r>
          </a:p>
        </p:txBody>
      </p:sp>
      <p:graphicFrame>
        <p:nvGraphicFramePr>
          <p:cNvPr id="5929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424392"/>
              </p:ext>
            </p:extLst>
          </p:nvPr>
        </p:nvGraphicFramePr>
        <p:xfrm>
          <a:off x="3940175" y="3048000"/>
          <a:ext cx="2939596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9" name="Equation" r:id="rId4" imgW="914400" imgH="431640" progId="Equation.DSMT4">
                  <p:embed/>
                </p:oleObj>
              </mc:Choice>
              <mc:Fallback>
                <p:oleObj name="Equation" r:id="rId4" imgW="914400" imgH="431640" progId="Equation.DSMT4">
                  <p:embed/>
                  <p:pic>
                    <p:nvPicPr>
                      <p:cNvPr id="5929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0175" y="3048000"/>
                        <a:ext cx="2939596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2124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8084" y="476250"/>
            <a:ext cx="10363200" cy="1143000"/>
          </a:xfrm>
          <a:noFill/>
          <a:ln/>
        </p:spPr>
        <p:txBody>
          <a:bodyPr/>
          <a:lstStyle/>
          <a:p>
            <a:r>
              <a:rPr lang="en-US" altLang="zh-CN" b="0" i="1">
                <a:ea typeface="宋体" panose="02010600030101010101" pitchFamily="2" charset="-122"/>
              </a:rPr>
              <a:t>Choosing u and d</a:t>
            </a:r>
          </a:p>
        </p:txBody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171" y="1628776"/>
            <a:ext cx="10435771" cy="4633913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dirty="0">
                <a:solidFill>
                  <a:srgbClr val="0022CC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>
                <a:solidFill>
                  <a:srgbClr val="0022CC"/>
                </a:solidFill>
                <a:latin typeface="+mn-lt"/>
                <a:ea typeface="宋体" panose="02010600030101010101" pitchFamily="2" charset="-122"/>
              </a:rPr>
              <a:t>One way of matching the volatility is to set </a:t>
            </a:r>
            <a:r>
              <a:rPr lang="en-US" altLang="zh-CN" i="1" dirty="0">
                <a:solidFill>
                  <a:srgbClr val="0022CC"/>
                </a:solidFill>
                <a:latin typeface="+mn-lt"/>
                <a:ea typeface="宋体" panose="02010600030101010101" pitchFamily="2" charset="-122"/>
              </a:rPr>
              <a:t>u</a:t>
            </a:r>
            <a:r>
              <a:rPr lang="en-US" altLang="zh-CN" dirty="0">
                <a:solidFill>
                  <a:srgbClr val="0022CC"/>
                </a:solidFill>
                <a:latin typeface="+mn-lt"/>
                <a:ea typeface="宋体" panose="02010600030101010101" pitchFamily="2" charset="-122"/>
              </a:rPr>
              <a:t> and </a:t>
            </a:r>
            <a:r>
              <a:rPr lang="en-US" altLang="zh-CN" i="1" dirty="0">
                <a:solidFill>
                  <a:srgbClr val="0022CC"/>
                </a:solidFill>
                <a:latin typeface="+mn-lt"/>
                <a:ea typeface="宋体" panose="02010600030101010101" pitchFamily="2" charset="-122"/>
              </a:rPr>
              <a:t>d</a:t>
            </a:r>
            <a:endParaRPr lang="en-US" altLang="zh-CN" dirty="0">
              <a:solidFill>
                <a:srgbClr val="0022CC"/>
              </a:solidFill>
              <a:latin typeface="+mn-lt"/>
              <a:ea typeface="宋体" panose="02010600030101010101" pitchFamily="2" charset="-122"/>
            </a:endParaRPr>
          </a:p>
        </p:txBody>
      </p:sp>
      <p:grpSp>
        <p:nvGrpSpPr>
          <p:cNvPr id="599044" name="Group 4"/>
          <p:cNvGrpSpPr>
            <a:grpSpLocks/>
          </p:cNvGrpSpPr>
          <p:nvPr/>
        </p:nvGrpSpPr>
        <p:grpSpPr bwMode="auto">
          <a:xfrm>
            <a:off x="4648200" y="2362200"/>
            <a:ext cx="3035300" cy="2279650"/>
            <a:chOff x="2208" y="1210"/>
            <a:chExt cx="1912" cy="1436"/>
          </a:xfrm>
        </p:grpSpPr>
        <p:sp>
          <p:nvSpPr>
            <p:cNvPr id="599045" name="Line 5"/>
            <p:cNvSpPr>
              <a:spLocks noChangeShapeType="1"/>
            </p:cNvSpPr>
            <p:nvPr/>
          </p:nvSpPr>
          <p:spPr bwMode="auto">
            <a:xfrm flipV="1">
              <a:off x="2458" y="1480"/>
              <a:ext cx="1263" cy="4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99046" name="Line 6"/>
            <p:cNvSpPr>
              <a:spLocks noChangeShapeType="1"/>
            </p:cNvSpPr>
            <p:nvPr/>
          </p:nvSpPr>
          <p:spPr bwMode="auto">
            <a:xfrm>
              <a:off x="2458" y="1940"/>
              <a:ext cx="1263" cy="4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599047" name="Rectangle 7"/>
            <p:cNvSpPr>
              <a:spLocks noChangeArrowheads="1"/>
            </p:cNvSpPr>
            <p:nvPr/>
          </p:nvSpPr>
          <p:spPr bwMode="auto">
            <a:xfrm>
              <a:off x="3696" y="1210"/>
              <a:ext cx="424" cy="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srgbClr val="CC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400" i="1" baseline="-25000">
                  <a:solidFill>
                    <a:srgbClr val="CC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400" i="1">
                  <a:solidFill>
                    <a:srgbClr val="CC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u</a:t>
              </a:r>
              <a:endParaRPr lang="en-US" altLang="zh-CN" sz="2400" i="1">
                <a:solidFill>
                  <a:srgbClr val="CC00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CC00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599048" name="Rectangle 8"/>
            <p:cNvSpPr>
              <a:spLocks noChangeArrowheads="1"/>
            </p:cNvSpPr>
            <p:nvPr/>
          </p:nvSpPr>
          <p:spPr bwMode="auto">
            <a:xfrm>
              <a:off x="3696" y="2122"/>
              <a:ext cx="424" cy="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srgbClr val="CC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400" i="1" baseline="-25000">
                  <a:solidFill>
                    <a:srgbClr val="CC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400" i="1">
                  <a:solidFill>
                    <a:srgbClr val="CC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d</a:t>
              </a:r>
              <a:endParaRPr lang="en-US" altLang="zh-CN" sz="2400" i="1">
                <a:solidFill>
                  <a:srgbClr val="CC00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CC00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599049" name="Rectangle 9"/>
            <p:cNvSpPr>
              <a:spLocks noChangeArrowheads="1"/>
            </p:cNvSpPr>
            <p:nvPr/>
          </p:nvSpPr>
          <p:spPr bwMode="auto">
            <a:xfrm>
              <a:off x="2208" y="1690"/>
              <a:ext cx="279" cy="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srgbClr val="CC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400" i="1" baseline="-25000">
                  <a:solidFill>
                    <a:srgbClr val="CC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400">
                <a:solidFill>
                  <a:srgbClr val="CC00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9050" name="Rectangle 10"/>
            <p:cNvSpPr>
              <a:spLocks noChangeArrowheads="1"/>
            </p:cNvSpPr>
            <p:nvPr/>
          </p:nvSpPr>
          <p:spPr bwMode="auto">
            <a:xfrm rot="20400000">
              <a:off x="2446" y="1504"/>
              <a:ext cx="3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CC00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 p</a:t>
              </a:r>
            </a:p>
          </p:txBody>
        </p:sp>
        <p:sp>
          <p:nvSpPr>
            <p:cNvPr id="599051" name="Rectangle 11"/>
            <p:cNvSpPr>
              <a:spLocks noChangeArrowheads="1"/>
            </p:cNvSpPr>
            <p:nvPr/>
          </p:nvSpPr>
          <p:spPr bwMode="auto">
            <a:xfrm rot="1140000">
              <a:off x="2446" y="2167"/>
              <a:ext cx="39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CC00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1-</a:t>
              </a:r>
              <a:r>
                <a:rPr lang="en-US" altLang="zh-CN" sz="2400">
                  <a:solidFill>
                    <a:srgbClr val="CC00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</a:t>
              </a:r>
            </a:p>
          </p:txBody>
        </p:sp>
      </p:grpSp>
      <p:sp>
        <p:nvSpPr>
          <p:cNvPr id="599052" name="Rectangle 12"/>
          <p:cNvSpPr>
            <a:spLocks noChangeArrowheads="1"/>
          </p:cNvSpPr>
          <p:nvPr/>
        </p:nvSpPr>
        <p:spPr bwMode="auto">
          <a:xfrm>
            <a:off x="604724" y="4930775"/>
            <a:ext cx="10885714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22CC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We choose the parameters </a:t>
            </a:r>
            <a:r>
              <a:rPr lang="en-US" altLang="zh-CN" sz="2800" i="1" dirty="0">
                <a:solidFill>
                  <a:srgbClr val="0022CC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800" dirty="0">
                <a:solidFill>
                  <a:srgbClr val="0022CC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 sz="2800" i="1" dirty="0">
                <a:solidFill>
                  <a:srgbClr val="0022CC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800" dirty="0">
                <a:solidFill>
                  <a:srgbClr val="0022CC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 to match the volatility of the stock price</a:t>
            </a:r>
            <a:endParaRPr lang="zh-CN" altLang="en-US" sz="2800" dirty="0">
              <a:solidFill>
                <a:srgbClr val="0022CC"/>
              </a:solidFill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2487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8084" y="476250"/>
            <a:ext cx="10363200" cy="1143000"/>
          </a:xfrm>
          <a:noFill/>
          <a:ln/>
        </p:spPr>
        <p:txBody>
          <a:bodyPr/>
          <a:lstStyle/>
          <a:p>
            <a:r>
              <a:rPr lang="en-US" altLang="zh-CN" b="0" i="1">
                <a:ea typeface="宋体" panose="02010600030101010101" pitchFamily="2" charset="-122"/>
              </a:rPr>
              <a:t>The Value of u and d</a:t>
            </a:r>
          </a:p>
        </p:txBody>
      </p:sp>
      <p:graphicFrame>
        <p:nvGraphicFramePr>
          <p:cNvPr id="6010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104241"/>
              </p:ext>
            </p:extLst>
          </p:nvPr>
        </p:nvGraphicFramePr>
        <p:xfrm>
          <a:off x="4224339" y="1710653"/>
          <a:ext cx="2089375" cy="1199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2" name="Equation" r:id="rId4" imgW="749160" imgH="533160" progId="Equation.DSMT4">
                  <p:embed/>
                </p:oleObj>
              </mc:Choice>
              <mc:Fallback>
                <p:oleObj name="Equation" r:id="rId4" imgW="749160" imgH="533160" progId="Equation.DSMT4">
                  <p:embed/>
                  <p:pic>
                    <p:nvPicPr>
                      <p:cNvPr id="6010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9" y="1710653"/>
                        <a:ext cx="2089375" cy="11992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1092" name="Rectangle 4"/>
          <p:cNvSpPr>
            <a:spLocks noChangeArrowheads="1"/>
          </p:cNvSpPr>
          <p:nvPr/>
        </p:nvSpPr>
        <p:spPr bwMode="auto">
          <a:xfrm>
            <a:off x="856343" y="3352801"/>
            <a:ext cx="910045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CC0099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where </a:t>
            </a:r>
            <a:r>
              <a:rPr lang="en-US" altLang="zh-CN" sz="2400" i="1" dirty="0">
                <a:solidFill>
                  <a:srgbClr val="CC0099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s</a:t>
            </a:r>
            <a:r>
              <a:rPr lang="en-US" altLang="zh-CN" sz="2400" dirty="0">
                <a:solidFill>
                  <a:srgbClr val="CC0099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 is the volatility and</a:t>
            </a:r>
            <a:r>
              <a:rPr lang="en-US" altLang="zh-CN" sz="2400" dirty="0">
                <a:solidFill>
                  <a:srgbClr val="CC0099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D</a:t>
            </a:r>
            <a:r>
              <a:rPr lang="en-US" altLang="zh-CN" sz="2400" i="1" dirty="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dirty="0">
                <a:solidFill>
                  <a:srgbClr val="CC0099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 is the length of the time </a:t>
            </a:r>
            <a:r>
              <a:rPr lang="en-US" altLang="zh-CN" sz="2400" dirty="0" smtClean="0">
                <a:solidFill>
                  <a:srgbClr val="CC0099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step </a:t>
            </a:r>
            <a:endParaRPr lang="zh-CN" altLang="en-US" sz="2400" dirty="0">
              <a:solidFill>
                <a:srgbClr val="CC0099"/>
              </a:solidFill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010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121601"/>
              </p:ext>
            </p:extLst>
          </p:nvPr>
        </p:nvGraphicFramePr>
        <p:xfrm>
          <a:off x="4367213" y="4149726"/>
          <a:ext cx="2207758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3" name="Equation" r:id="rId6" imgW="787320" imgH="419040" progId="Equation.DSMT4">
                  <p:embed/>
                </p:oleObj>
              </mc:Choice>
              <mc:Fallback>
                <p:oleObj name="Equation" r:id="rId6" imgW="787320" imgH="419040" progId="Equation.DSMT4">
                  <p:embed/>
                  <p:pic>
                    <p:nvPicPr>
                      <p:cNvPr id="6010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3" y="4149726"/>
                        <a:ext cx="2207758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99953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Global 2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华文新魏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 Helvetica Narrow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 Helvetica Narrow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Global">
  <a:themeElements>
    <a:clrScheme name="Global 2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华文新魏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 Helvetica Narrow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 Helvetica Narrow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Global">
  <a:themeElements>
    <a:clrScheme name="Global 2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华文新魏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 Helvetica Narrow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 Helvetica Narrow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Global">
  <a:themeElements>
    <a:clrScheme name="Global 2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华文新魏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 Helvetica Narrow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 Helvetica Narrow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Global">
  <a:themeElements>
    <a:clrScheme name="Global 2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华文新魏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66"/>
        </a:solidFill>
        <a:ln w="9525" cap="flat" cmpd="sng" algn="ctr">
          <a:solidFill>
            <a:srgbClr val="D60093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66"/>
        </a:solidFill>
        <a:ln w="9525" cap="flat" cmpd="sng" algn="ctr">
          <a:solidFill>
            <a:srgbClr val="D60093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Global">
  <a:themeElements>
    <a:clrScheme name="Global 2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华文新魏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 Helvetica Narrow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 Helvetica Narrow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Global">
  <a:themeElements>
    <a:clrScheme name="Global 2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华文新魏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 Helvetica Narrow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 Helvetica Narrow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4964</Words>
  <Application>Microsoft Office PowerPoint</Application>
  <PresentationFormat>宽屏</PresentationFormat>
  <Paragraphs>1064</Paragraphs>
  <Slides>99</Slides>
  <Notes>84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99</vt:i4>
      </vt:variant>
    </vt:vector>
  </HeadingPairs>
  <TitlesOfParts>
    <vt:vector size="127" baseType="lpstr">
      <vt:lpstr>cajcd fnta1</vt:lpstr>
      <vt:lpstr>N Helvetica Narrow</vt:lpstr>
      <vt:lpstr>ZapfDingbats</vt:lpstr>
      <vt:lpstr>等线</vt:lpstr>
      <vt:lpstr>黑体</vt:lpstr>
      <vt:lpstr>华文新魏</vt:lpstr>
      <vt:lpstr>华文行楷</vt:lpstr>
      <vt:lpstr>楷体</vt:lpstr>
      <vt:lpstr>楷体_GB2312</vt:lpstr>
      <vt:lpstr>隶书</vt:lpstr>
      <vt:lpstr>宋体</vt:lpstr>
      <vt:lpstr>Arial</vt:lpstr>
      <vt:lpstr>Constantia</vt:lpstr>
      <vt:lpstr>Symbol</vt:lpstr>
      <vt:lpstr>Tahoma</vt:lpstr>
      <vt:lpstr>Times</vt:lpstr>
      <vt:lpstr>Times New Roman</vt:lpstr>
      <vt:lpstr>Wingdings</vt:lpstr>
      <vt:lpstr>Global</vt:lpstr>
      <vt:lpstr>2_Global</vt:lpstr>
      <vt:lpstr>1_Global</vt:lpstr>
      <vt:lpstr>3_Global</vt:lpstr>
      <vt:lpstr>4_Global</vt:lpstr>
      <vt:lpstr>5_Global</vt:lpstr>
      <vt:lpstr>6_Global</vt:lpstr>
      <vt:lpstr>Image</vt:lpstr>
      <vt:lpstr>Equation</vt:lpstr>
      <vt:lpstr>公式</vt:lpstr>
      <vt:lpstr>Financial Derivatives</vt:lpstr>
      <vt:lpstr>Content</vt:lpstr>
      <vt:lpstr>The Principle  of  No-Arbitrage Pricing</vt:lpstr>
      <vt:lpstr>PowerPoint 演示文稿</vt:lpstr>
      <vt:lpstr>Supply and demand in common goods</vt:lpstr>
      <vt:lpstr>Supply and demand in common goods</vt:lpstr>
      <vt:lpstr>Supply and demand in common goods</vt:lpstr>
      <vt:lpstr>Particularity in the supply of financial products</vt:lpstr>
      <vt:lpstr>Particularity in the demand of financial products</vt:lpstr>
      <vt:lpstr>Constant-Growth-Rate &amp; Zero-Growth-Rate DDM</vt:lpstr>
      <vt:lpstr>The Capital Market Line (CML)</vt:lpstr>
      <vt:lpstr>PowerPoint 演示文稿</vt:lpstr>
      <vt:lpstr>Arbitrage</vt:lpstr>
      <vt:lpstr>PowerPoint 演示文稿</vt:lpstr>
      <vt:lpstr>Introduction to No-Arbitrage Pricing principle</vt:lpstr>
      <vt:lpstr>Introduction to No-Arbitrage Pricing principle</vt:lpstr>
      <vt:lpstr>Introduction to No-Arbitrage Pricing principle</vt:lpstr>
      <vt:lpstr>Introduction to No-Arbitrage Pricing principle</vt:lpstr>
      <vt:lpstr>Introduction to No-Arbitrage Pricing principle</vt:lpstr>
      <vt:lpstr>Introduction to No-Arbitrage Pricing principle</vt:lpstr>
      <vt:lpstr>Introduction to No-Arbitrage Pricing principle</vt:lpstr>
      <vt:lpstr>Introduction to No-Arbitrage Pricing principle</vt:lpstr>
      <vt:lpstr>Introduction to No-Arbitrage Pricing principle</vt:lpstr>
      <vt:lpstr>Introduction to No-Arbitrage Pricing principle</vt:lpstr>
      <vt:lpstr>Introduction to No-Arbitrage Pricing principle</vt:lpstr>
      <vt:lpstr>Introduction to No-Arbitrage Pricing principle</vt:lpstr>
      <vt:lpstr>Introduction to No-Arbitrage Pricing principle</vt:lpstr>
      <vt:lpstr>Introduction to No-Arbitrage Pricing principle</vt:lpstr>
      <vt:lpstr>Introduction to No-Arbitrage Pricing principle</vt:lpstr>
      <vt:lpstr>Introduction to No-Arbitrage Pricing principle</vt:lpstr>
      <vt:lpstr>No-Arbitrage Pricing principle under Uncertainty</vt:lpstr>
      <vt:lpstr>No-Arbitrage Pricing principle under Uncertainty</vt:lpstr>
      <vt:lpstr>No-Arbitrage Pricing principle under Uncertainty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无套利定价技术小结</vt:lpstr>
      <vt:lpstr>无套利定价技术小结</vt:lpstr>
      <vt:lpstr>应用：二项式期权定价</vt:lpstr>
      <vt:lpstr>二项式期权定价</vt:lpstr>
      <vt:lpstr>二项式期权定价</vt:lpstr>
      <vt:lpstr>二项式期权定价</vt:lpstr>
      <vt:lpstr>Risk-Neutral Valuation</vt:lpstr>
      <vt:lpstr>Risk-Neutral Valuation</vt:lpstr>
      <vt:lpstr>Risk Neutral Valuation</vt:lpstr>
      <vt:lpstr>Risk Neutral Valuation</vt:lpstr>
      <vt:lpstr>A Simple Binomial Model</vt:lpstr>
      <vt:lpstr>A Call Option</vt:lpstr>
      <vt:lpstr>Setting Up a Riskless  Portfolio</vt:lpstr>
      <vt:lpstr>Valuing  the Portfolio</vt:lpstr>
      <vt:lpstr>Valuing  the Option</vt:lpstr>
      <vt:lpstr>Original Example  Revisited</vt:lpstr>
      <vt:lpstr>Valuing  the Option</vt:lpstr>
      <vt:lpstr>A Two-Step Example</vt:lpstr>
      <vt:lpstr>Decision Tree for Dynamic Replication of a Call Option</vt:lpstr>
      <vt:lpstr>PowerPoint 演示文稿</vt:lpstr>
      <vt:lpstr>PowerPoint 演示文稿</vt:lpstr>
      <vt:lpstr>Decision Tree for Dynamic  Replication of a Call Option</vt:lpstr>
      <vt:lpstr>PowerPoint 演示文稿</vt:lpstr>
      <vt:lpstr>Valuing  a Call Option</vt:lpstr>
      <vt:lpstr>A Generalization</vt:lpstr>
      <vt:lpstr>A Generalization</vt:lpstr>
      <vt:lpstr>A Generalization</vt:lpstr>
      <vt:lpstr>A Generalization</vt:lpstr>
      <vt:lpstr>A Generalization</vt:lpstr>
      <vt:lpstr>A Generalization</vt:lpstr>
      <vt:lpstr>When an Option is American</vt:lpstr>
      <vt:lpstr>Delta</vt:lpstr>
      <vt:lpstr>Choosing u and d</vt:lpstr>
      <vt:lpstr>The Value of u and 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Derivatives</dc:title>
  <dc:creator>lenvo</dc:creator>
  <cp:lastModifiedBy>Lenovo</cp:lastModifiedBy>
  <cp:revision>48</cp:revision>
  <dcterms:created xsi:type="dcterms:W3CDTF">2020-03-09T12:37:34Z</dcterms:created>
  <dcterms:modified xsi:type="dcterms:W3CDTF">2021-04-11T14:20:10Z</dcterms:modified>
</cp:coreProperties>
</file>