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301" r:id="rId2"/>
    <p:sldId id="347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8" r:id="rId27"/>
    <p:sldId id="342" r:id="rId28"/>
    <p:sldId id="343" r:id="rId29"/>
    <p:sldId id="344" r:id="rId30"/>
    <p:sldId id="345" r:id="rId31"/>
    <p:sldId id="346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wmf"/><Relationship Id="rId4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5A12-384F-4908-B007-B86FAD7F42A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2691D-FC24-4F43-B99B-D40DE970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1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69028-0082-45B1-9440-F995CD286DC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71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19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AD739-2AC9-43F4-9D34-8482286D6FC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08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72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48214-0274-42E7-8603-1D9AE6AE77B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10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45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09DFD-4C38-49F0-A0F4-759C5587782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14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66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33051-4024-45A9-A5F5-3AB2722D18F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16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99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CCBFD-52AD-42E5-B3F9-8F743472886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18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92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05EEF-857A-41F6-924B-DFC4439FCD6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96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940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3712F-B0C2-4F44-B3A0-77F485E93A61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968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89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BC5DD-BEA6-49F9-B7E0-D52E8D25962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70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097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083C8-7CBD-4661-BDB9-88BA2D5B478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72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26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DFAB2-AB0F-4CEE-839A-E68BE6D4FF4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97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4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15391-ECF7-445F-9093-EB0AFA0B309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87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975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16A21-BA49-4E59-B685-080153846FC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78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73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31319D-0F2A-4E2A-A0E4-22CF9D6807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35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948186-D934-4CDC-AEC1-5CC6080F9B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924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6284E-40A8-4420-B993-457F37905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473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F9B61-7F14-4632-ABA1-DF14D8BE032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50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A8455-9D86-4F56-A406-201EE2FC690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85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9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EF587-59EC-443F-9D05-8F47BF78AD3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62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87DD6-5E4E-47A9-8674-D11BB65AB17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89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62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83775-9D13-4BBC-9FCD-011B0B4E9FF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98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5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17323-03CA-4DAE-97B9-8E773663A53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37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E02D6-5A04-4051-BBB7-CC5A4EB7938B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02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350" y="738188"/>
            <a:ext cx="6543675" cy="36814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2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40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6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31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4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8776"/>
            <a:ext cx="5080000" cy="2239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21138"/>
            <a:ext cx="5080000" cy="22415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2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2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8776"/>
            <a:ext cx="5080000" cy="2239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21138"/>
            <a:ext cx="5080000" cy="22415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7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solidFill>
                  <a:srgbClr val="320DC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8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5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94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53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9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3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3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26054" y="-12700"/>
            <a:ext cx="9265947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F7B76-C965-4B11-8660-AC726BE6DAC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26052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5462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2.png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4.e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6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80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6000" dirty="0" smtClean="0"/>
              <a:t>Financial Derivatives</a:t>
            </a:r>
            <a:endParaRPr lang="en-US" altLang="zh-CN" sz="60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36232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Markov Processes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543" y="1524000"/>
            <a:ext cx="11030857" cy="44196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A Markov process （</a:t>
            </a:r>
            <a:r>
              <a:rPr lang="zh-CN" altLang="en-US" b="1" dirty="0">
                <a:ea typeface="宋体" panose="02010600030101010101" pitchFamily="2" charset="-122"/>
              </a:rPr>
              <a:t>马尔可夫过程）</a:t>
            </a:r>
            <a:r>
              <a:rPr lang="en-US" altLang="zh-CN" b="1" dirty="0">
                <a:ea typeface="宋体" panose="02010600030101010101" pitchFamily="2" charset="-122"/>
              </a:rPr>
              <a:t>is a particular type of stochastic process where only the present value of a variable is relevant for predicting the future.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a Markov process future movements in a variable depend only on where we are, not the history  of how we got where we are.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assume that stock prices follow Markov processes.</a:t>
            </a:r>
          </a:p>
        </p:txBody>
      </p:sp>
    </p:spTree>
    <p:extLst>
      <p:ext uri="{BB962C8B-B14F-4D97-AF65-F5344CB8AC3E}">
        <p14:creationId xmlns:p14="http://schemas.microsoft.com/office/powerpoint/2010/main" val="2887412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Weak-Form Market Efficiency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429" y="1524001"/>
            <a:ext cx="11161485" cy="45688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Weak-Form Market Efficiency(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弱市场有效) </a:t>
            </a:r>
            <a:r>
              <a:rPr lang="en-US" altLang="zh-CN" b="1" dirty="0">
                <a:ea typeface="宋体" panose="02010600030101010101" pitchFamily="2" charset="-122"/>
              </a:rPr>
              <a:t>means that  the set of information only contains history of price and revenue ; that is, the present price reflects the information about all the history record of securities.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asserts that it is impossible  to produce consistently superior returns with a trading rule based on the past history of stock prices. In other words technical analysis does not work.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Markov process for stock prices is clearly consistent with weak-form 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322903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A Wiener Process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4743" y="1524000"/>
            <a:ext cx="10842171" cy="428148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consider a variable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 whose value changes discretely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change in a small interval of time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lang="en-US" altLang="zh-CN" i="1" dirty="0" smtClean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 dirty="0" err="1" smtClean="0">
                <a:ea typeface="宋体" panose="02010600030101010101" pitchFamily="2" charset="-122"/>
              </a:rPr>
              <a:t>z</a:t>
            </a:r>
            <a:r>
              <a:rPr lang="en-US" altLang="zh-CN" i="1" baseline="-25000" dirty="0" err="1" smtClean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variable follows a Wiener process（</a:t>
            </a:r>
            <a:r>
              <a:rPr lang="zh-CN" altLang="en-US" dirty="0">
                <a:ea typeface="宋体" panose="02010600030101010101" pitchFamily="2" charset="-122"/>
              </a:rPr>
              <a:t>维纳过程） </a:t>
            </a:r>
            <a:r>
              <a:rPr lang="en-US" altLang="zh-CN" dirty="0">
                <a:ea typeface="宋体" panose="02010600030101010101" pitchFamily="2" charset="-122"/>
              </a:rPr>
              <a:t>if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           Where </a:t>
            </a:r>
            <a:r>
              <a:rPr lang="el-GR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  <a:r>
              <a:rPr lang="en-US" altLang="zh-CN" sz="2400" i="1" baseline="-25000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is a random drawing from normal distribution</a:t>
            </a:r>
            <a:r>
              <a:rPr lang="el-GR" altLang="zh-CN" sz="2400" i="1" dirty="0">
                <a:ea typeface="宋体" panose="02010600030101010101" pitchFamily="2" charset="-122"/>
                <a:cs typeface="Arial" panose="020B0604020202020204" pitchFamily="34" charset="0"/>
              </a:rPr>
              <a:t>Φ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(0,1).</a:t>
            </a:r>
            <a:endParaRPr lang="el-GR" altLang="zh-CN" sz="24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FF6600"/>
              </a:buClr>
              <a:buFont typeface="Symbol" panose="05050102010706020507" pitchFamily="18" charset="2"/>
              <a:buChar char="¾"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values of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z</a:t>
            </a:r>
            <a:r>
              <a:rPr lang="en-US" altLang="zh-CN" i="1" baseline="-250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for any two different (non-overlapping) periods of time are independent</a:t>
            </a:r>
          </a:p>
        </p:txBody>
      </p:sp>
      <p:graphicFrame>
        <p:nvGraphicFramePr>
          <p:cNvPr id="88269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553461"/>
              </p:ext>
            </p:extLst>
          </p:nvPr>
        </p:nvGraphicFramePr>
        <p:xfrm>
          <a:off x="3613830" y="3237705"/>
          <a:ext cx="3207883" cy="55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4" imgW="1218960" imgH="215640" progId="Equation.DSMT4">
                  <p:embed/>
                </p:oleObj>
              </mc:Choice>
              <mc:Fallback>
                <p:oleObj name="Equation" r:id="rId4" imgW="1218960" imgH="215640" progId="Equation.DSMT4">
                  <p:embed/>
                  <p:pic>
                    <p:nvPicPr>
                      <p:cNvPr id="8826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830" y="3237705"/>
                        <a:ext cx="3207883" cy="55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028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Properties of a Wiener Process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2175" y="4830764"/>
            <a:ext cx="3683000" cy="1119187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SzPct val="15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E [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T+s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)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(s)]  =0</a:t>
            </a:r>
          </a:p>
          <a:p>
            <a:pPr>
              <a:lnSpc>
                <a:spcPct val="120000"/>
              </a:lnSpc>
              <a:buSzPct val="150000"/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CC"/>
                </a:solidFill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)]=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</a:p>
        </p:txBody>
      </p:sp>
      <p:graphicFrame>
        <p:nvGraphicFramePr>
          <p:cNvPr id="884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06066"/>
              </p:ext>
            </p:extLst>
          </p:nvPr>
        </p:nvGraphicFramePr>
        <p:xfrm>
          <a:off x="2630488" y="1703698"/>
          <a:ext cx="5363585" cy="56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9" name="Equation" r:id="rId4" imgW="2133360" imgH="215640" progId="Equation.DSMT4">
                  <p:embed/>
                </p:oleObj>
              </mc:Choice>
              <mc:Fallback>
                <p:oleObj name="Equation" r:id="rId4" imgW="2133360" imgH="215640" progId="Equation.DSMT4">
                  <p:embed/>
                  <p:pic>
                    <p:nvPicPr>
                      <p:cNvPr id="884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703698"/>
                        <a:ext cx="5363585" cy="568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423975"/>
              </p:ext>
            </p:extLst>
          </p:nvPr>
        </p:nvGraphicFramePr>
        <p:xfrm>
          <a:off x="2630488" y="2419212"/>
          <a:ext cx="3936568" cy="58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0" name="Equation" r:id="rId6" imgW="1447560" imgH="215640" progId="Equation.DSMT4">
                  <p:embed/>
                </p:oleObj>
              </mc:Choice>
              <mc:Fallback>
                <p:oleObj name="Equation" r:id="rId6" imgW="1447560" imgH="215640" progId="Equation.DSMT4">
                  <p:embed/>
                  <p:pic>
                    <p:nvPicPr>
                      <p:cNvPr id="884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2419212"/>
                        <a:ext cx="3936568" cy="580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788340"/>
              </p:ext>
            </p:extLst>
          </p:nvPr>
        </p:nvGraphicFramePr>
        <p:xfrm>
          <a:off x="2630488" y="3194813"/>
          <a:ext cx="3109232" cy="56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Equation" r:id="rId8" imgW="1180800" imgH="215640" progId="Equation.DSMT4">
                  <p:embed/>
                </p:oleObj>
              </mc:Choice>
              <mc:Fallback>
                <p:oleObj name="Equation" r:id="rId8" imgW="1180800" imgH="215640" progId="Equation.DSMT4">
                  <p:embed/>
                  <p:pic>
                    <p:nvPicPr>
                      <p:cNvPr id="884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194813"/>
                        <a:ext cx="3109232" cy="562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6" name="AutoShape 10"/>
          <p:cNvSpPr>
            <a:spLocks noChangeArrowheads="1"/>
          </p:cNvSpPr>
          <p:nvPr/>
        </p:nvSpPr>
        <p:spPr bwMode="auto">
          <a:xfrm>
            <a:off x="4656138" y="4154799"/>
            <a:ext cx="792162" cy="42006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8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Taking Limits . . .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543" y="1524000"/>
            <a:ext cx="11059886" cy="2590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What does an expression involving </a:t>
            </a:r>
            <a:r>
              <a:rPr lang="en-US" altLang="zh-CN" i="1" dirty="0" err="1">
                <a:ea typeface="宋体" panose="02010600030101010101" pitchFamily="2" charset="-122"/>
              </a:rPr>
              <a:t>dz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 err="1">
                <a:ea typeface="宋体" panose="02010600030101010101" pitchFamily="2" charset="-122"/>
              </a:rPr>
              <a:t>dt</a:t>
            </a:r>
            <a:r>
              <a:rPr lang="en-US" altLang="zh-CN" dirty="0">
                <a:ea typeface="宋体" panose="02010600030101010101" pitchFamily="2" charset="-122"/>
              </a:rPr>
              <a:t>  mean?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should be interpreted as meaning that the corresponding expression involving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z 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is true in the limit  as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 tends to zero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this respect, stochastic calculus is analogous  to ordinary calculus</a:t>
            </a:r>
          </a:p>
        </p:txBody>
      </p:sp>
      <p:graphicFrame>
        <p:nvGraphicFramePr>
          <p:cNvPr id="886789" name="Object 5"/>
          <p:cNvGraphicFramePr>
            <a:graphicFrameLocks noChangeAspect="1"/>
          </p:cNvGraphicFramePr>
          <p:nvPr/>
        </p:nvGraphicFramePr>
        <p:xfrm>
          <a:off x="3797301" y="3676650"/>
          <a:ext cx="1852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Equation" r:id="rId4" imgW="583920" imgH="215640" progId="Equation.3">
                  <p:embed/>
                </p:oleObj>
              </mc:Choice>
              <mc:Fallback>
                <p:oleObj name="Equation" r:id="rId4" imgW="583920" imgH="215640" progId="Equation.3">
                  <p:embed/>
                  <p:pic>
                    <p:nvPicPr>
                      <p:cNvPr id="88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1" y="3676650"/>
                        <a:ext cx="18526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6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20990"/>
              </p:ext>
            </p:extLst>
          </p:nvPr>
        </p:nvGraphicFramePr>
        <p:xfrm>
          <a:off x="2473325" y="5319713"/>
          <a:ext cx="40465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7" name="Equation" r:id="rId6" imgW="1739880" imgH="241200" progId="Equation.DSMT4">
                  <p:embed/>
                </p:oleObj>
              </mc:Choice>
              <mc:Fallback>
                <p:oleObj name="Equation" r:id="rId6" imgW="1739880" imgH="241200" progId="Equation.DSMT4">
                  <p:embed/>
                  <p:pic>
                    <p:nvPicPr>
                      <p:cNvPr id="886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319713"/>
                        <a:ext cx="40465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6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01349"/>
              </p:ext>
            </p:extLst>
          </p:nvPr>
        </p:nvGraphicFramePr>
        <p:xfrm>
          <a:off x="2813050" y="4648200"/>
          <a:ext cx="3632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8" name="Equation" r:id="rId8" imgW="1562040" imgH="215640" progId="Equation.DSMT4">
                  <p:embed/>
                </p:oleObj>
              </mc:Choice>
              <mc:Fallback>
                <p:oleObj name="Equation" r:id="rId8" imgW="1562040" imgH="215640" progId="Equation.DSMT4">
                  <p:embed/>
                  <p:pic>
                    <p:nvPicPr>
                      <p:cNvPr id="8867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648200"/>
                        <a:ext cx="3632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6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69496"/>
              </p:ext>
            </p:extLst>
          </p:nvPr>
        </p:nvGraphicFramePr>
        <p:xfrm>
          <a:off x="8575675" y="4906963"/>
          <a:ext cx="1270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Equation" r:id="rId10" imgW="545760" imgH="203040" progId="Equation.DSMT4">
                  <p:embed/>
                </p:oleObj>
              </mc:Choice>
              <mc:Fallback>
                <p:oleObj name="Equation" r:id="rId10" imgW="545760" imgH="203040" progId="Equation.DSMT4">
                  <p:embed/>
                  <p:pic>
                    <p:nvPicPr>
                      <p:cNvPr id="8867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5675" y="4906963"/>
                        <a:ext cx="1270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94" name="AutoShape 10"/>
          <p:cNvSpPr>
            <a:spLocks noChangeArrowheads="1"/>
          </p:cNvSpPr>
          <p:nvPr/>
        </p:nvSpPr>
        <p:spPr bwMode="auto">
          <a:xfrm>
            <a:off x="6888163" y="4867313"/>
            <a:ext cx="1219200" cy="734939"/>
          </a:xfrm>
          <a:prstGeom prst="rightArrow">
            <a:avLst>
              <a:gd name="adj1" fmla="val 50000"/>
              <a:gd name="adj2" fmla="val 54084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70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867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886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6" grpId="0"/>
      <p:bldP spid="88678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Generalized Wiener Processes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43" y="1524000"/>
            <a:ext cx="10479314" cy="30480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zh-CN" b="1" dirty="0">
              <a:solidFill>
                <a:srgbClr val="FFFFCC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A Wiener process has a drift rate (i.e. average change per unit time) of 0 and a variance rate of 1.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In a generalized Wiener process the drift rate and the variance rate can be set equal to any chosen constants.</a:t>
            </a:r>
          </a:p>
        </p:txBody>
      </p:sp>
    </p:spTree>
    <p:extLst>
      <p:ext uri="{BB962C8B-B14F-4D97-AF65-F5344CB8AC3E}">
        <p14:creationId xmlns:p14="http://schemas.microsoft.com/office/powerpoint/2010/main" val="248493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Ito Process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799" y="1981200"/>
            <a:ext cx="10534073" cy="4114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In an Ito process the drift rate and the variance rate are functions of time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  dx=a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ea typeface="宋体" panose="02010600030101010101" pitchFamily="2" charset="-122"/>
              </a:rPr>
              <a:t>x,t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rgbClr val="C00000"/>
                </a:solidFill>
                <a:ea typeface="宋体" panose="02010600030101010101" pitchFamily="2" charset="-122"/>
              </a:rPr>
              <a:t>dt+b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ea typeface="宋体" panose="02010600030101010101" pitchFamily="2" charset="-122"/>
              </a:rPr>
              <a:t>x,t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rgbClr val="C00000"/>
                </a:solidFill>
                <a:ea typeface="宋体" panose="02010600030101010101" pitchFamily="2" charset="-122"/>
              </a:rPr>
              <a:t>dz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discrete time equivalent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is only true in the limit as </a:t>
            </a:r>
            <a:r>
              <a:rPr lang="en-US" altLang="zh-CN" dirty="0">
                <a:latin typeface="Symbol" panose="05050102010706020507" pitchFamily="18" charset="2"/>
                <a:ea typeface="Arial Unicode MS" panose="020B0604020202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i="1" dirty="0" smtClean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tends to zero</a:t>
            </a:r>
          </a:p>
        </p:txBody>
      </p:sp>
      <p:graphicFrame>
        <p:nvGraphicFramePr>
          <p:cNvPr id="89702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462032"/>
              </p:ext>
            </p:extLst>
          </p:nvPr>
        </p:nvGraphicFramePr>
        <p:xfrm>
          <a:off x="4243388" y="3994150"/>
          <a:ext cx="39195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4" imgW="1460160" imgH="215640" progId="Equation.DSMT4">
                  <p:embed/>
                </p:oleObj>
              </mc:Choice>
              <mc:Fallback>
                <p:oleObj name="Equation" r:id="rId4" imgW="1460160" imgH="215640" progId="Equation.DSMT4">
                  <p:embed/>
                  <p:pic>
                    <p:nvPicPr>
                      <p:cNvPr id="8970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3994150"/>
                        <a:ext cx="39195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39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Generalized Wiener Processes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1828801" y="3777413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35269" name="Rectangle 5"/>
          <p:cNvSpPr>
            <a:spLocks noChangeArrowheads="1"/>
          </p:cNvSpPr>
          <p:nvPr/>
        </p:nvSpPr>
        <p:spPr bwMode="auto">
          <a:xfrm>
            <a:off x="7824789" y="1196975"/>
            <a:ext cx="146193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dx=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dt+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dW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35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7" y="1619250"/>
            <a:ext cx="8698971" cy="480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9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An Ito Process for Stock Prices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9029700" cy="44196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9933"/>
              </a:buClr>
              <a:buFontTx/>
              <a:buChar char="—"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where </a:t>
            </a:r>
            <a:r>
              <a:rPr lang="en-US" altLang="zh-CN" sz="2400" i="1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is the expected return </a:t>
            </a:r>
            <a:r>
              <a:rPr lang="en-US" altLang="zh-CN" sz="2400" i="1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is the volatility.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The discrete time equivalent is</a:t>
            </a:r>
          </a:p>
        </p:txBody>
      </p:sp>
      <p:graphicFrame>
        <p:nvGraphicFramePr>
          <p:cNvPr id="9011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537263"/>
              </p:ext>
            </p:extLst>
          </p:nvPr>
        </p:nvGraphicFramePr>
        <p:xfrm>
          <a:off x="3513138" y="1619250"/>
          <a:ext cx="36734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4" imgW="1168200" imgH="190440" progId="Equation.DSMT4">
                  <p:embed/>
                </p:oleObj>
              </mc:Choice>
              <mc:Fallback>
                <p:oleObj name="Equation" r:id="rId4" imgW="1168200" imgH="190440" progId="Equation.DSMT4">
                  <p:embed/>
                  <p:pic>
                    <p:nvPicPr>
                      <p:cNvPr id="9011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1619250"/>
                        <a:ext cx="36734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92835"/>
              </p:ext>
            </p:extLst>
          </p:nvPr>
        </p:nvGraphicFramePr>
        <p:xfrm>
          <a:off x="3513138" y="3240088"/>
          <a:ext cx="50117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Equation" r:id="rId6" imgW="1218960" imgH="215640" progId="Equation.DSMT4">
                  <p:embed/>
                </p:oleObj>
              </mc:Choice>
              <mc:Fallback>
                <p:oleObj name="Equation" r:id="rId6" imgW="1218960" imgH="215640" progId="Equation.DSMT4">
                  <p:embed/>
                  <p:pic>
                    <p:nvPicPr>
                      <p:cNvPr id="9011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240088"/>
                        <a:ext cx="50117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8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Ito’s Lemma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772" y="1905000"/>
            <a:ext cx="10711542" cy="4114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If we know the stochastic process followed by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Ito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lemma tells us the stochastic process followed by some function 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x, t</a:t>
            </a:r>
            <a:r>
              <a:rPr lang="en-US" altLang="zh-CN" dirty="0">
                <a:ea typeface="宋体" panose="02010600030101010101" pitchFamily="2" charset="-122"/>
              </a:rPr>
              <a:t> 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Since a derivative security is a function of the price of the underlying asset and time, Ito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lemma plays an important role in the analysis of derivative securities</a:t>
            </a:r>
          </a:p>
        </p:txBody>
      </p:sp>
    </p:spTree>
    <p:extLst>
      <p:ext uri="{BB962C8B-B14F-4D97-AF65-F5344CB8AC3E}">
        <p14:creationId xmlns:p14="http://schemas.microsoft.com/office/powerpoint/2010/main" val="373897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4219" y="1981860"/>
            <a:ext cx="8389258" cy="2362200"/>
          </a:xfrm>
        </p:spPr>
        <p:txBody>
          <a:bodyPr/>
          <a:lstStyle/>
          <a:p>
            <a:pPr lvl="0" algn="ctr"/>
            <a:r>
              <a:rPr lang="en-US" altLang="zh-CN" dirty="0" smtClean="0"/>
              <a:t>Model of behavior of stock price</a:t>
            </a:r>
            <a:br>
              <a:rPr lang="en-US" altLang="zh-CN" dirty="0" smtClean="0"/>
            </a:br>
            <a:r>
              <a:rPr lang="en-US" altLang="zh-CN" dirty="0" smtClean="0"/>
              <a:t>and</a:t>
            </a:r>
            <a:br>
              <a:rPr lang="en-US" altLang="zh-CN" dirty="0" smtClean="0"/>
            </a:br>
            <a:r>
              <a:rPr lang="en-US" altLang="zh-CN" dirty="0" smtClean="0"/>
              <a:t>Black-Scholes formula</a:t>
            </a:r>
            <a:r>
              <a:rPr lang="zh-CN" altLang="en-US" dirty="0">
                <a:solidFill>
                  <a:srgbClr val="FF33CC"/>
                </a:solidFill>
              </a:rPr>
              <a:t/>
            </a:r>
            <a:br>
              <a:rPr lang="zh-CN" altLang="en-US" dirty="0">
                <a:solidFill>
                  <a:srgbClr val="FF33CC"/>
                </a:solidFill>
              </a:rPr>
            </a:b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39346" y="4059713"/>
            <a:ext cx="525087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66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7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Objective:</a:t>
            </a:r>
          </a:p>
          <a:p>
            <a:pPr indent="-127000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Preliminary Mathematics</a:t>
            </a:r>
          </a:p>
          <a:p>
            <a:pPr lvl="1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Wiener Process</a:t>
            </a:r>
          </a:p>
          <a:p>
            <a:pPr lvl="2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Markov Process</a:t>
            </a:r>
          </a:p>
          <a:p>
            <a:pPr lvl="3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Ito 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lemma</a:t>
            </a:r>
          </a:p>
          <a:p>
            <a:pPr marL="1620838" lvl="4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Black-Scholes formula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7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Taylor Series Expansion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829" y="1828801"/>
            <a:ext cx="10377714" cy="62547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A Taylor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b="1" dirty="0">
                <a:ea typeface="宋体" panose="02010600030101010101" pitchFamily="2" charset="-122"/>
              </a:rPr>
              <a:t>s series expansion of </a:t>
            </a:r>
            <a:r>
              <a:rPr lang="en-US" altLang="zh-CN" b="1" i="1" dirty="0">
                <a:ea typeface="宋体" panose="02010600030101010101" pitchFamily="2" charset="-122"/>
              </a:rPr>
              <a:t>G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ea typeface="宋体" panose="02010600030101010101" pitchFamily="2" charset="-122"/>
              </a:rPr>
              <a:t>x, t</a:t>
            </a:r>
            <a:r>
              <a:rPr lang="en-US" altLang="zh-CN" b="1" dirty="0">
                <a:ea typeface="宋体" panose="02010600030101010101" pitchFamily="2" charset="-122"/>
              </a:rPr>
              <a:t>) gives</a:t>
            </a:r>
          </a:p>
        </p:txBody>
      </p:sp>
      <p:graphicFrame>
        <p:nvGraphicFramePr>
          <p:cNvPr id="9093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885539"/>
              </p:ext>
            </p:extLst>
          </p:nvPr>
        </p:nvGraphicFramePr>
        <p:xfrm>
          <a:off x="3186114" y="2860676"/>
          <a:ext cx="5126614" cy="202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4" imgW="2133360" imgH="914400" progId="Equation.DSMT4">
                  <p:embed/>
                </p:oleObj>
              </mc:Choice>
              <mc:Fallback>
                <p:oleObj name="Equation" r:id="rId4" imgW="2133360" imgH="914400" progId="Equation.DSMT4">
                  <p:embed/>
                  <p:pic>
                    <p:nvPicPr>
                      <p:cNvPr id="9093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2860676"/>
                        <a:ext cx="5126614" cy="202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205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2" y="587830"/>
            <a:ext cx="7772400" cy="777875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Substituting for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0" dirty="0">
                <a:ea typeface="宋体" panose="02010600030101010101" pitchFamily="2" charset="-122"/>
              </a:rPr>
              <a:t>x</a:t>
            </a:r>
          </a:p>
        </p:txBody>
      </p:sp>
      <p:graphicFrame>
        <p:nvGraphicFramePr>
          <p:cNvPr id="91341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720585"/>
              </p:ext>
            </p:extLst>
          </p:nvPr>
        </p:nvGraphicFramePr>
        <p:xfrm>
          <a:off x="2424114" y="1628775"/>
          <a:ext cx="6894057" cy="442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4" imgW="2273040" imgH="1714320" progId="Equation.DSMT4">
                  <p:embed/>
                </p:oleObj>
              </mc:Choice>
              <mc:Fallback>
                <p:oleObj name="Equation" r:id="rId4" imgW="2273040" imgH="1714320" progId="Equation.DSMT4">
                  <p:embed/>
                  <p:pic>
                    <p:nvPicPr>
                      <p:cNvPr id="9134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628775"/>
                        <a:ext cx="6894057" cy="4423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2" name="Object 4"/>
          <p:cNvGraphicFramePr>
            <a:graphicFrameLocks/>
          </p:cNvGraphicFramePr>
          <p:nvPr/>
        </p:nvGraphicFramePr>
        <p:xfrm>
          <a:off x="6034089" y="3330575"/>
          <a:ext cx="10477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6" imgW="114120" imgH="203040" progId="Equation.2">
                  <p:embed/>
                </p:oleObj>
              </mc:Choice>
              <mc:Fallback>
                <p:oleObj name="Equation" r:id="rId6" imgW="114120" imgH="203040" progId="Equation.2">
                  <p:embed/>
                  <p:pic>
                    <p:nvPicPr>
                      <p:cNvPr id="9134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9" y="3330575"/>
                        <a:ext cx="10477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940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782" y="727363"/>
            <a:ext cx="7772400" cy="762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0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</a:rPr>
              <a:t>Term</a:t>
            </a:r>
          </a:p>
        </p:txBody>
      </p:sp>
      <p:graphicFrame>
        <p:nvGraphicFramePr>
          <p:cNvPr id="9154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475277"/>
              </p:ext>
            </p:extLst>
          </p:nvPr>
        </p:nvGraphicFramePr>
        <p:xfrm>
          <a:off x="1555029" y="1976149"/>
          <a:ext cx="8805862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4" imgW="3568680" imgH="1384200" progId="Equation.DSMT4">
                  <p:embed/>
                </p:oleObj>
              </mc:Choice>
              <mc:Fallback>
                <p:oleObj name="Equation" r:id="rId4" imgW="3568680" imgH="1384200" progId="Equation.DSMT4">
                  <p:embed/>
                  <p:pic>
                    <p:nvPicPr>
                      <p:cNvPr id="9154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29" y="1976149"/>
                        <a:ext cx="8805862" cy="315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425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Taking Limits</a:t>
            </a:r>
          </a:p>
        </p:txBody>
      </p:sp>
      <p:graphicFrame>
        <p:nvGraphicFramePr>
          <p:cNvPr id="9175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475007"/>
              </p:ext>
            </p:extLst>
          </p:nvPr>
        </p:nvGraphicFramePr>
        <p:xfrm>
          <a:off x="2254250" y="1965325"/>
          <a:ext cx="814387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4" imgW="3149280" imgH="1155600" progId="Equation.DSMT4">
                  <p:embed/>
                </p:oleObj>
              </mc:Choice>
              <mc:Fallback>
                <p:oleObj name="Equation" r:id="rId4" imgW="3149280" imgH="1155600" progId="Equation.DSMT4">
                  <p:embed/>
                  <p:pic>
                    <p:nvPicPr>
                      <p:cNvPr id="9175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965325"/>
                        <a:ext cx="814387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57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Stock Price Assumption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9927" y="1524000"/>
            <a:ext cx="10183091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Consider a stock whose price is </a:t>
            </a:r>
            <a:r>
              <a:rPr lang="en-US" altLang="zh-CN" i="1" dirty="0">
                <a:ea typeface="宋体" panose="02010600030101010101" pitchFamily="2" charset="-122"/>
              </a:rPr>
              <a:t>S followed by </a:t>
            </a:r>
          </a:p>
          <a:p>
            <a:pPr>
              <a:lnSpc>
                <a:spcPct val="90000"/>
              </a:lnSpc>
            </a:pPr>
            <a:endParaRPr lang="en-US" altLang="zh-CN" sz="2400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 a short period of time of length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t,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the return on the stock is normally distributed(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正态分布):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where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expected return and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 is volatility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graphicFrame>
        <p:nvGraphicFramePr>
          <p:cNvPr id="9656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9882853"/>
              </p:ext>
            </p:extLst>
          </p:nvPr>
        </p:nvGraphicFramePr>
        <p:xfrm>
          <a:off x="4742402" y="3703782"/>
          <a:ext cx="299814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4" imgW="1091880" imgH="330120" progId="Equation.DSMT4">
                  <p:embed/>
                </p:oleObj>
              </mc:Choice>
              <mc:Fallback>
                <p:oleObj name="Equation" r:id="rId4" imgW="1091880" imgH="330120" progId="Equation.DSMT4">
                  <p:embed/>
                  <p:pic>
                    <p:nvPicPr>
                      <p:cNvPr id="965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402" y="3703782"/>
                        <a:ext cx="299814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563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814439"/>
              </p:ext>
            </p:extLst>
          </p:nvPr>
        </p:nvGraphicFramePr>
        <p:xfrm>
          <a:off x="4652024" y="2016495"/>
          <a:ext cx="3178895" cy="65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6" imgW="1218960" imgH="215640" progId="Equation.DSMT4">
                  <p:embed/>
                </p:oleObj>
              </mc:Choice>
              <mc:Fallback>
                <p:oleObj name="Equation" r:id="rId6" imgW="1218960" imgH="215640" progId="Equation.DSMT4">
                  <p:embed/>
                  <p:pic>
                    <p:nvPicPr>
                      <p:cNvPr id="96563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024" y="2016495"/>
                        <a:ext cx="3178895" cy="650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0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54" y="677292"/>
            <a:ext cx="10746317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ea typeface="宋体" panose="02010600030101010101" pitchFamily="2" charset="-122"/>
              </a:rPr>
              <a:t>Application of Ito’s </a:t>
            </a:r>
            <a:r>
              <a:rPr lang="en-US" altLang="zh-CN" sz="3600" dirty="0" smtClean="0">
                <a:ea typeface="宋体" panose="02010600030101010101" pitchFamily="2" charset="-122"/>
              </a:rPr>
              <a:t>Lemma to </a:t>
            </a:r>
            <a:r>
              <a:rPr lang="en-US" altLang="zh-CN" sz="3600" dirty="0">
                <a:ea typeface="宋体" panose="02010600030101010101" pitchFamily="2" charset="-122"/>
              </a:rPr>
              <a:t>a Stock Price Process</a:t>
            </a:r>
          </a:p>
        </p:txBody>
      </p:sp>
      <p:graphicFrame>
        <p:nvGraphicFramePr>
          <p:cNvPr id="96768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597717"/>
              </p:ext>
            </p:extLst>
          </p:nvPr>
        </p:nvGraphicFramePr>
        <p:xfrm>
          <a:off x="1417638" y="1655763"/>
          <a:ext cx="7137400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Equation" r:id="rId4" imgW="2933640" imgH="977760" progId="Equation.DSMT4">
                  <p:embed/>
                </p:oleObj>
              </mc:Choice>
              <mc:Fallback>
                <p:oleObj name="Equation" r:id="rId4" imgW="2933640" imgH="977760" progId="Equation.DSMT4">
                  <p:embed/>
                  <p:pic>
                    <p:nvPicPr>
                      <p:cNvPr id="9676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655763"/>
                        <a:ext cx="7137400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6629" y="4566558"/>
            <a:ext cx="6400800" cy="4572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令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G=</a:t>
            </a:r>
            <a:r>
              <a:rPr lang="en-US" altLang="zh-CN" sz="2400" i="1" dirty="0" err="1">
                <a:ea typeface="宋体" panose="02010600030101010101" pitchFamily="2" charset="-122"/>
              </a:rPr>
              <a:t>lnS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graphicFrame>
        <p:nvGraphicFramePr>
          <p:cNvPr id="96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32400"/>
              </p:ext>
            </p:extLst>
          </p:nvPr>
        </p:nvGraphicFramePr>
        <p:xfrm>
          <a:off x="3675743" y="4747986"/>
          <a:ext cx="489475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name="Equation" r:id="rId6" imgW="1549080" imgH="698400" progId="Equation.DSMT4">
                  <p:embed/>
                </p:oleObj>
              </mc:Choice>
              <mc:Fallback>
                <p:oleObj name="Equation" r:id="rId6" imgW="1549080" imgH="698400" progId="Equation.DSMT4">
                  <p:embed/>
                  <p:pic>
                    <p:nvPicPr>
                      <p:cNvPr id="967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743" y="4747986"/>
                        <a:ext cx="489475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015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1384946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Application of Ito’s Lemma to a Stock Price Process</a:t>
            </a:r>
            <a:endParaRPr lang="zh-CN" altLang="en-US" sz="3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47390"/>
              </p:ext>
            </p:extLst>
          </p:nvPr>
        </p:nvGraphicFramePr>
        <p:xfrm>
          <a:off x="1812929" y="2529032"/>
          <a:ext cx="437515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3" imgW="2019240" imgH="1358640" progId="Equation.DSMT4">
                  <p:embed/>
                </p:oleObj>
              </mc:Choice>
              <mc:Fallback>
                <p:oleObj name="Equation" r:id="rId3" imgW="201924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9" y="2529032"/>
                        <a:ext cx="4375150" cy="286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00104" y="161925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收益率的计算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27585"/>
              </p:ext>
            </p:extLst>
          </p:nvPr>
        </p:nvGraphicFramePr>
        <p:xfrm>
          <a:off x="7200904" y="3252138"/>
          <a:ext cx="31130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6" imgW="1231560" imgH="355320" progId="Equation.DSMT4">
                  <p:embed/>
                </p:oleObj>
              </mc:Choice>
              <mc:Fallback>
                <p:oleObj name="Equation" r:id="rId6" imgW="1231560" imgH="355320" progId="Equation.DSMT4">
                  <p:embed/>
                  <p:pic>
                    <p:nvPicPr>
                      <p:cNvPr id="967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4" y="3252138"/>
                        <a:ext cx="31130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4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0028" y="611981"/>
            <a:ext cx="7772400" cy="6858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Lognormal Property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629" y="1600200"/>
            <a:ext cx="10943771" cy="47244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It follows from this assumption that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Since the logarithm of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ea typeface="宋体" panose="02010600030101010101" pitchFamily="2" charset="-122"/>
              </a:rPr>
              <a:t>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is normal,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lognormally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distributed（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对数正态分布）</a:t>
            </a:r>
          </a:p>
        </p:txBody>
      </p:sp>
      <p:graphicFrame>
        <p:nvGraphicFramePr>
          <p:cNvPr id="96973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353826"/>
              </p:ext>
            </p:extLst>
          </p:nvPr>
        </p:nvGraphicFramePr>
        <p:xfrm>
          <a:off x="2719388" y="2181225"/>
          <a:ext cx="6543675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4" imgW="2857320" imgH="1523880" progId="Equation.DSMT4">
                  <p:embed/>
                </p:oleObj>
              </mc:Choice>
              <mc:Fallback>
                <p:oleObj name="Equation" r:id="rId4" imgW="2857320" imgH="1523880" progId="Equation.DSMT4">
                  <p:embed/>
                  <p:pic>
                    <p:nvPicPr>
                      <p:cNvPr id="96973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181225"/>
                        <a:ext cx="6543675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03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4863" r="7813" b="4863"/>
          <a:stretch>
            <a:fillRect/>
          </a:stretch>
        </p:blipFill>
        <p:spPr bwMode="auto">
          <a:xfrm>
            <a:off x="1774598" y="688975"/>
            <a:ext cx="8807450" cy="61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The Lognormal Distribution</a:t>
            </a:r>
          </a:p>
        </p:txBody>
      </p:sp>
      <p:graphicFrame>
        <p:nvGraphicFramePr>
          <p:cNvPr id="97178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94424"/>
              </p:ext>
            </p:extLst>
          </p:nvPr>
        </p:nvGraphicFramePr>
        <p:xfrm>
          <a:off x="4098396" y="5147144"/>
          <a:ext cx="28225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4" name="Equation" r:id="rId4" imgW="1447560" imgH="444240" progId="Equation.DSMT4">
                  <p:embed/>
                </p:oleObj>
              </mc:Choice>
              <mc:Fallback>
                <p:oleObj name="Equation" r:id="rId4" imgW="1447560" imgH="444240" progId="Equation.DSMT4">
                  <p:embed/>
                  <p:pic>
                    <p:nvPicPr>
                      <p:cNvPr id="97178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396" y="5147144"/>
                        <a:ext cx="28225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2895600" y="2514600"/>
            <a:ext cx="3048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Gloucester MT Extra Condensed" panose="02030808020601010101" pitchFamily="18" charset="0"/>
            </a:endParaRPr>
          </a:p>
        </p:txBody>
      </p:sp>
      <p:graphicFrame>
        <p:nvGraphicFramePr>
          <p:cNvPr id="971782" name="Object 6"/>
          <p:cNvGraphicFramePr>
            <a:graphicFrameLocks/>
          </p:cNvGraphicFramePr>
          <p:nvPr/>
        </p:nvGraphicFramePr>
        <p:xfrm>
          <a:off x="3071814" y="549275"/>
          <a:ext cx="608647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5" name="Chart" r:id="rId6" imgW="6095936" imgH="4076807" progId="MSGraph.Chart.8">
                  <p:embed followColorScheme="textAndBackground"/>
                </p:oleObj>
              </mc:Choice>
              <mc:Fallback>
                <p:oleObj name="Chart" r:id="rId6" imgW="6095936" imgH="4076807" progId="MSGraph.Chart.8">
                  <p:embed followColorScheme="textAndBackground"/>
                  <p:pic>
                    <p:nvPicPr>
                      <p:cNvPr id="97178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49275"/>
                        <a:ext cx="6086475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3" name="Object 7"/>
          <p:cNvGraphicFramePr>
            <a:graphicFrameLocks/>
          </p:cNvGraphicFramePr>
          <p:nvPr/>
        </p:nvGraphicFramePr>
        <p:xfrm>
          <a:off x="3101975" y="2660651"/>
          <a:ext cx="36068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6" name="Chart" r:id="rId8" imgW="3810095" imgH="904817" progId="Excel.Chart.8">
                  <p:embed followColorScheme="full"/>
                </p:oleObj>
              </mc:Choice>
              <mc:Fallback>
                <p:oleObj name="Chart" r:id="rId8" imgW="3810095" imgH="904817" progId="Excel.Chart.8">
                  <p:embed followColorScheme="full"/>
                  <p:pic>
                    <p:nvPicPr>
                      <p:cNvPr id="97178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660651"/>
                        <a:ext cx="36068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82265"/>
              </p:ext>
            </p:extLst>
          </p:nvPr>
        </p:nvGraphicFramePr>
        <p:xfrm>
          <a:off x="3071814" y="1413216"/>
          <a:ext cx="64008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7" name="图表" r:id="rId10" imgW="9182227" imgH="4943564" progId="Excel.Chart.8">
                  <p:embed followColorScheme="full"/>
                </p:oleObj>
              </mc:Choice>
              <mc:Fallback>
                <p:oleObj name="图表" r:id="rId10" imgW="9182227" imgH="4943564" progId="Excel.Chart.8">
                  <p:embed followColorScheme="full"/>
                  <p:pic>
                    <p:nvPicPr>
                      <p:cNvPr id="97178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413216"/>
                        <a:ext cx="6400800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32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Preliminary Mathematics</a:t>
            </a:r>
          </a:p>
        </p:txBody>
      </p:sp>
      <p:sp>
        <p:nvSpPr>
          <p:cNvPr id="984070" name="Oval 6"/>
          <p:cNvSpPr>
            <a:spLocks noChangeArrowheads="1"/>
          </p:cNvSpPr>
          <p:nvPr/>
        </p:nvSpPr>
        <p:spPr bwMode="auto">
          <a:xfrm>
            <a:off x="5902173" y="4702181"/>
            <a:ext cx="208341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984077" name="Oval 13"/>
          <p:cNvSpPr>
            <a:spLocks noChangeArrowheads="1"/>
          </p:cNvSpPr>
          <p:nvPr/>
        </p:nvSpPr>
        <p:spPr bwMode="auto">
          <a:xfrm>
            <a:off x="6761781" y="4702181"/>
            <a:ext cx="190562" cy="17461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984079" name="Oval 15"/>
          <p:cNvSpPr>
            <a:spLocks noChangeArrowheads="1"/>
          </p:cNvSpPr>
          <p:nvPr/>
        </p:nvSpPr>
        <p:spPr bwMode="auto">
          <a:xfrm>
            <a:off x="5072066" y="4702180"/>
            <a:ext cx="182106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984092" name="Group 28"/>
          <p:cNvGrpSpPr>
            <a:grpSpLocks/>
          </p:cNvGrpSpPr>
          <p:nvPr/>
        </p:nvGrpSpPr>
        <p:grpSpPr bwMode="auto">
          <a:xfrm>
            <a:off x="2640013" y="4940305"/>
            <a:ext cx="6913562" cy="654051"/>
            <a:chOff x="748" y="2931"/>
            <a:chExt cx="4355" cy="412"/>
          </a:xfrm>
        </p:grpSpPr>
        <p:sp>
          <p:nvSpPr>
            <p:cNvPr id="984068" name="Line 4"/>
            <p:cNvSpPr>
              <a:spLocks noChangeShapeType="1"/>
            </p:cNvSpPr>
            <p:nvPr/>
          </p:nvSpPr>
          <p:spPr bwMode="auto">
            <a:xfrm>
              <a:off x="884" y="2976"/>
              <a:ext cx="4219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69" name="Line 5"/>
            <p:cNvSpPr>
              <a:spLocks noChangeShapeType="1"/>
            </p:cNvSpPr>
            <p:nvPr/>
          </p:nvSpPr>
          <p:spPr bwMode="auto">
            <a:xfrm>
              <a:off x="2880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71" name="Line 7"/>
            <p:cNvSpPr>
              <a:spLocks noChangeShapeType="1"/>
            </p:cNvSpPr>
            <p:nvPr/>
          </p:nvSpPr>
          <p:spPr bwMode="auto">
            <a:xfrm>
              <a:off x="3424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72" name="Line 8"/>
            <p:cNvSpPr>
              <a:spLocks noChangeShapeType="1"/>
            </p:cNvSpPr>
            <p:nvPr/>
          </p:nvSpPr>
          <p:spPr bwMode="auto">
            <a:xfrm>
              <a:off x="2336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3969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1791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75" name="Line 11"/>
            <p:cNvSpPr>
              <a:spLocks noChangeShapeType="1"/>
            </p:cNvSpPr>
            <p:nvPr/>
          </p:nvSpPr>
          <p:spPr bwMode="auto">
            <a:xfrm>
              <a:off x="1292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76" name="Line 12"/>
            <p:cNvSpPr>
              <a:spLocks noChangeShapeType="1"/>
            </p:cNvSpPr>
            <p:nvPr/>
          </p:nvSpPr>
          <p:spPr bwMode="auto">
            <a:xfrm>
              <a:off x="4468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984083" name="Text Box 19"/>
            <p:cNvSpPr txBox="1">
              <a:spLocks noChangeArrowheads="1"/>
            </p:cNvSpPr>
            <p:nvPr/>
          </p:nvSpPr>
          <p:spPr bwMode="auto">
            <a:xfrm>
              <a:off x="2835" y="3112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984084" name="Text Box 20"/>
            <p:cNvSpPr txBox="1">
              <a:spLocks noChangeArrowheads="1"/>
            </p:cNvSpPr>
            <p:nvPr/>
          </p:nvSpPr>
          <p:spPr bwMode="auto">
            <a:xfrm>
              <a:off x="3379" y="3110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984085" name="Text Box 21"/>
            <p:cNvSpPr txBox="1">
              <a:spLocks noChangeArrowheads="1"/>
            </p:cNvSpPr>
            <p:nvPr/>
          </p:nvSpPr>
          <p:spPr bwMode="auto">
            <a:xfrm>
              <a:off x="3929" y="3118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984086" name="Text Box 22"/>
            <p:cNvSpPr txBox="1">
              <a:spLocks noChangeArrowheads="1"/>
            </p:cNvSpPr>
            <p:nvPr/>
          </p:nvSpPr>
          <p:spPr bwMode="auto">
            <a:xfrm>
              <a:off x="4377" y="3126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984087" name="Text Box 23"/>
            <p:cNvSpPr txBox="1">
              <a:spLocks noChangeArrowheads="1"/>
            </p:cNvSpPr>
            <p:nvPr/>
          </p:nvSpPr>
          <p:spPr bwMode="auto">
            <a:xfrm>
              <a:off x="2290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-1</a:t>
              </a:r>
            </a:p>
          </p:txBody>
        </p:sp>
        <p:sp>
          <p:nvSpPr>
            <p:cNvPr id="984088" name="Text Box 24"/>
            <p:cNvSpPr txBox="1">
              <a:spLocks noChangeArrowheads="1"/>
            </p:cNvSpPr>
            <p:nvPr/>
          </p:nvSpPr>
          <p:spPr bwMode="auto">
            <a:xfrm>
              <a:off x="1746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-2</a:t>
              </a:r>
            </a:p>
          </p:txBody>
        </p:sp>
        <p:sp>
          <p:nvSpPr>
            <p:cNvPr id="984089" name="Text Box 25"/>
            <p:cNvSpPr txBox="1">
              <a:spLocks noChangeArrowheads="1"/>
            </p:cNvSpPr>
            <p:nvPr/>
          </p:nvSpPr>
          <p:spPr bwMode="auto">
            <a:xfrm>
              <a:off x="1202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-3</a:t>
              </a:r>
            </a:p>
          </p:txBody>
        </p:sp>
        <p:sp>
          <p:nvSpPr>
            <p:cNvPr id="984090" name="Text Box 26"/>
            <p:cNvSpPr txBox="1">
              <a:spLocks noChangeArrowheads="1"/>
            </p:cNvSpPr>
            <p:nvPr/>
          </p:nvSpPr>
          <p:spPr bwMode="auto">
            <a:xfrm>
              <a:off x="748" y="3112"/>
              <a:ext cx="18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…</a:t>
              </a:r>
            </a:p>
          </p:txBody>
        </p:sp>
        <p:sp>
          <p:nvSpPr>
            <p:cNvPr id="984091" name="Text Box 27"/>
            <p:cNvSpPr txBox="1">
              <a:spLocks noChangeArrowheads="1"/>
            </p:cNvSpPr>
            <p:nvPr/>
          </p:nvSpPr>
          <p:spPr bwMode="auto">
            <a:xfrm>
              <a:off x="4830" y="3112"/>
              <a:ext cx="18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</a:rPr>
                <a:t>…</a:t>
              </a:r>
            </a:p>
          </p:txBody>
        </p:sp>
      </p:grpSp>
      <p:graphicFrame>
        <p:nvGraphicFramePr>
          <p:cNvPr id="984093" name="Object 2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525170"/>
              </p:ext>
            </p:extLst>
          </p:nvPr>
        </p:nvGraphicFramePr>
        <p:xfrm>
          <a:off x="2084387" y="1773239"/>
          <a:ext cx="3741637" cy="50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3" imgW="1600200" imgH="215640" progId="Equation.DSMT4">
                  <p:embed/>
                </p:oleObj>
              </mc:Choice>
              <mc:Fallback>
                <p:oleObj name="Equation" r:id="rId3" imgW="1600200" imgH="215640" progId="Equation.DSMT4">
                  <p:embed/>
                  <p:pic>
                    <p:nvPicPr>
                      <p:cNvPr id="9840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7" y="1773239"/>
                        <a:ext cx="3741637" cy="50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95" name="Line 31"/>
          <p:cNvSpPr>
            <a:spLocks noChangeShapeType="1"/>
          </p:cNvSpPr>
          <p:nvPr/>
        </p:nvSpPr>
        <p:spPr bwMode="auto">
          <a:xfrm>
            <a:off x="3216276" y="2420939"/>
            <a:ext cx="1800225" cy="2160587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92075" tIns="46038" rIns="92075" bIns="46038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984096" name="Line 32"/>
          <p:cNvSpPr>
            <a:spLocks noChangeShapeType="1"/>
          </p:cNvSpPr>
          <p:nvPr/>
        </p:nvSpPr>
        <p:spPr bwMode="auto">
          <a:xfrm>
            <a:off x="4656138" y="2420938"/>
            <a:ext cx="2087562" cy="2087562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92075" tIns="46038" rIns="92075" bIns="46038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9840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8513"/>
              </p:ext>
            </p:extLst>
          </p:nvPr>
        </p:nvGraphicFramePr>
        <p:xfrm>
          <a:off x="6921500" y="1844674"/>
          <a:ext cx="3949700" cy="47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5" imgW="1790640" imgH="215640" progId="Equation.DSMT4">
                  <p:embed/>
                </p:oleObj>
              </mc:Choice>
              <mc:Fallback>
                <p:oleObj name="Equation" r:id="rId5" imgW="1790640" imgH="215640" progId="Equation.DSMT4">
                  <p:embed/>
                  <p:pic>
                    <p:nvPicPr>
                      <p:cNvPr id="9840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844674"/>
                        <a:ext cx="3949700" cy="47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9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870810"/>
              </p:ext>
            </p:extLst>
          </p:nvPr>
        </p:nvGraphicFramePr>
        <p:xfrm>
          <a:off x="6872288" y="2530475"/>
          <a:ext cx="3732211" cy="116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7" imgW="2070000" imgH="647640" progId="Equation.DSMT4">
                  <p:embed/>
                </p:oleObj>
              </mc:Choice>
              <mc:Fallback>
                <p:oleObj name="Equation" r:id="rId7" imgW="2070000" imgH="647640" progId="Equation.DSMT4">
                  <p:embed/>
                  <p:pic>
                    <p:nvPicPr>
                      <p:cNvPr id="9840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2530475"/>
                        <a:ext cx="3732211" cy="116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826546"/>
              </p:ext>
            </p:extLst>
          </p:nvPr>
        </p:nvGraphicFramePr>
        <p:xfrm>
          <a:off x="6869803" y="3804409"/>
          <a:ext cx="2470089" cy="47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9" imgW="1307880" imgH="253800" progId="Equation.DSMT4">
                  <p:embed/>
                </p:oleObj>
              </mc:Choice>
              <mc:Fallback>
                <p:oleObj name="Equation" r:id="rId9" imgW="1307880" imgH="253800" progId="Equation.DSMT4">
                  <p:embed/>
                  <p:pic>
                    <p:nvPicPr>
                      <p:cNvPr id="9840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803" y="3804409"/>
                        <a:ext cx="2470089" cy="47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7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" dur="500" autoRev="1" fill="hold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autoRev="1" fill="hold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8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hold"/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hold"/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33" dur="500" autoRev="1" fill="hold"/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hold"/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4" dur="500" autoRev="1" fill="hold"/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autoRev="1" fill="hold"/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46" dur="500" autoRev="1" fill="hold"/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autoRev="1" fill="hold"/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8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86" y="667657"/>
            <a:ext cx="9532257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Expected Return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286" y="2119085"/>
            <a:ext cx="11901714" cy="3657600"/>
          </a:xfrm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expected value of the stock price is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i="1" baseline="30000" dirty="0">
                <a:ea typeface="宋体" panose="02010600030101010101" pitchFamily="2" charset="-122"/>
              </a:rPr>
              <a:t>T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expected return on the stock is </a:t>
            </a:r>
            <a:r>
              <a:rPr lang="en-US" altLang="zh-CN" i="1" dirty="0" smtClean="0">
                <a:latin typeface="Symbol" panose="05050102010706020507" pitchFamily="18" charset="2"/>
                <a:ea typeface="宋体" panose="02010600030101010101" pitchFamily="2" charset="-122"/>
              </a:rPr>
              <a:t>m </a:t>
            </a:r>
            <a:r>
              <a:rPr lang="en-US" altLang="zh-CN" i="1" dirty="0">
                <a:ea typeface="宋体" panose="02010600030101010101" pitchFamily="2" charset="-122"/>
              </a:rPr>
              <a:t>– </a:t>
            </a:r>
            <a:r>
              <a:rPr lang="en-US" altLang="zh-CN" dirty="0">
                <a:ea typeface="宋体" panose="02010600030101010101" pitchFamily="2" charset="-122"/>
              </a:rPr>
              <a:t>0.5</a:t>
            </a:r>
            <a:r>
              <a:rPr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s 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</a:rPr>
              <a:t>2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i="1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975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352338"/>
              </p:ext>
            </p:extLst>
          </p:nvPr>
        </p:nvGraphicFramePr>
        <p:xfrm>
          <a:off x="4017963" y="4151085"/>
          <a:ext cx="41560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4" imgW="1396800" imgH="444240" progId="Equation.DSMT4">
                  <p:embed/>
                </p:oleObj>
              </mc:Choice>
              <mc:Fallback>
                <p:oleObj name="Equation" r:id="rId4" imgW="1396800" imgH="444240" progId="Equation.DSMT4">
                  <p:embed/>
                  <p:pic>
                    <p:nvPicPr>
                      <p:cNvPr id="975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151085"/>
                        <a:ext cx="41560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75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The Volatility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027" y="1619250"/>
            <a:ext cx="9913257" cy="415925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volatility of an asset is the standard deviation of the continuously compounded rate of return in 1 year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When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is small, As an approximation it is the standard deviation of the percentage change in the asset price in 1 year</a:t>
            </a:r>
          </a:p>
        </p:txBody>
      </p:sp>
      <p:graphicFrame>
        <p:nvGraphicFramePr>
          <p:cNvPr id="9779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819552"/>
              </p:ext>
            </p:extLst>
          </p:nvPr>
        </p:nvGraphicFramePr>
        <p:xfrm>
          <a:off x="2411414" y="2667000"/>
          <a:ext cx="5333546" cy="69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4" imgW="2209680" imgH="304560" progId="Equation.DSMT4">
                  <p:embed/>
                </p:oleObj>
              </mc:Choice>
              <mc:Fallback>
                <p:oleObj name="Equation" r:id="rId4" imgW="2209680" imgH="304560" progId="Equation.DSMT4">
                  <p:embed/>
                  <p:pic>
                    <p:nvPicPr>
                      <p:cNvPr id="9779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4" y="2667000"/>
                        <a:ext cx="5333546" cy="69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7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39196"/>
              </p:ext>
            </p:extLst>
          </p:nvPr>
        </p:nvGraphicFramePr>
        <p:xfrm>
          <a:off x="3318721" y="4731966"/>
          <a:ext cx="3639982" cy="80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Equation" r:id="rId6" imgW="1091880" imgH="330120" progId="Equation.DSMT4">
                  <p:embed/>
                </p:oleObj>
              </mc:Choice>
              <mc:Fallback>
                <p:oleObj name="Equation" r:id="rId6" imgW="1091880" imgH="330120" progId="Equation.DSMT4">
                  <p:embed/>
                  <p:pic>
                    <p:nvPicPr>
                      <p:cNvPr id="977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721" y="4731966"/>
                        <a:ext cx="3639982" cy="809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422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083" y="476250"/>
            <a:ext cx="11733288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600" dirty="0"/>
              <a:t>The Black-Scholes/Merton Model-Hedging Approach</a:t>
            </a:r>
          </a:p>
        </p:txBody>
      </p:sp>
      <p:graphicFrame>
        <p:nvGraphicFramePr>
          <p:cNvPr id="18435" name="Object 3"/>
          <p:cNvGraphicFramePr>
            <a:graphicFrameLocks/>
          </p:cNvGraphicFramePr>
          <p:nvPr/>
        </p:nvGraphicFramePr>
        <p:xfrm>
          <a:off x="2711450" y="1884364"/>
          <a:ext cx="687863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公式" r:id="rId4" imgW="2619407" imgH="1390698" progId="Equation.3">
                  <p:embed/>
                </p:oleObj>
              </mc:Choice>
              <mc:Fallback>
                <p:oleObj name="公式" r:id="rId4" imgW="2619407" imgH="1390698" progId="Equation.3">
                  <p:embed/>
                  <p:pic>
                    <p:nvPicPr>
                      <p:cNvPr id="1843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884364"/>
                        <a:ext cx="687863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01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/>
          </p:cNvGraphicFramePr>
          <p:nvPr>
            <p:extLst/>
          </p:nvPr>
        </p:nvGraphicFramePr>
        <p:xfrm>
          <a:off x="2362201" y="1698168"/>
          <a:ext cx="7172325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4" imgW="2990755" imgH="857309" progId="Equation.DSMT4">
                  <p:embed/>
                </p:oleObj>
              </mc:Choice>
              <mc:Fallback>
                <p:oleObj name="Equation" r:id="rId4" imgW="2990755" imgH="857309" progId="Equation.DSMT4">
                  <p:embed/>
                  <p:pic>
                    <p:nvPicPr>
                      <p:cNvPr id="204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698168"/>
                        <a:ext cx="7172325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5" name="Rectangle 3"/>
          <p:cNvSpPr>
            <a:spLocks noGrp="1" noChangeArrowheads="1"/>
          </p:cNvSpPr>
          <p:nvPr>
            <p:ph type="title"/>
          </p:nvPr>
        </p:nvSpPr>
        <p:spPr>
          <a:xfrm>
            <a:off x="328083" y="476250"/>
            <a:ext cx="11109173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dirty="0"/>
              <a:t>The Black-Scholes/Merton Model-Hedging Approach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3598864" y="3920668"/>
          <a:ext cx="22637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公式" r:id="rId6" imgW="1124029" imgH="371429" progId="Equation.3">
                  <p:embed/>
                </p:oleObj>
              </mc:Choice>
              <mc:Fallback>
                <p:oleObj name="公式" r:id="rId6" imgW="1124029" imgH="371429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4" y="3920668"/>
                        <a:ext cx="22637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079875" y="5619293"/>
          <a:ext cx="45354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8" imgW="2209736" imgH="476163" progId="Equation.DSMT4">
                  <p:embed/>
                </p:oleObj>
              </mc:Choice>
              <mc:Fallback>
                <p:oleObj name="Equation" r:id="rId8" imgW="2209736" imgH="476163" progId="Equation.DSMT4">
                  <p:embed/>
                  <p:pic>
                    <p:nvPicPr>
                      <p:cNvPr id="858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619293"/>
                        <a:ext cx="45354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744913" y="4687432"/>
          <a:ext cx="50149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公式" r:id="rId10" imgW="2581354" imgH="438102" progId="Equation.3">
                  <p:embed/>
                </p:oleObj>
              </mc:Choice>
              <mc:Fallback>
                <p:oleObj name="公式" r:id="rId10" imgW="2581354" imgH="438102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4687432"/>
                        <a:ext cx="50149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30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200"/>
              <a:t>The Black-Scholes/Merton Model-Hedging Approach</a:t>
            </a:r>
          </a:p>
        </p:txBody>
      </p:sp>
      <p:graphicFrame>
        <p:nvGraphicFramePr>
          <p:cNvPr id="22531" name="Object 3"/>
          <p:cNvGraphicFramePr>
            <a:graphicFrameLocks/>
          </p:cNvGraphicFramePr>
          <p:nvPr>
            <p:extLst/>
          </p:nvPr>
        </p:nvGraphicFramePr>
        <p:xfrm>
          <a:off x="2343150" y="1771650"/>
          <a:ext cx="75438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4" imgW="2958840" imgH="1917360" progId="Equation.DSMT4">
                  <p:embed/>
                </p:oleObj>
              </mc:Choice>
              <mc:Fallback>
                <p:oleObj name="Equation" r:id="rId4" imgW="2958840" imgH="1917360" progId="Equation.DSMT4">
                  <p:embed/>
                  <p:pic>
                    <p:nvPicPr>
                      <p:cNvPr id="2253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771650"/>
                        <a:ext cx="75438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60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3" y="476250"/>
            <a:ext cx="114082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668463"/>
            <a:ext cx="9836605" cy="32004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The value of Call option at expiration date 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The  value of Call option at time 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/>
          </p:nvPr>
        </p:nvGraphicFramePr>
        <p:xfrm>
          <a:off x="4525169" y="2195514"/>
          <a:ext cx="2736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3" imgW="1314561" imgH="247529" progId="Equation.DSMT4">
                  <p:embed/>
                </p:oleObj>
              </mc:Choice>
              <mc:Fallback>
                <p:oleObj name="Equation" r:id="rId3" imgW="1314561" imgH="247529" progId="Equation.DSMT4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169" y="2195514"/>
                        <a:ext cx="27368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/>
          </p:nvPr>
        </p:nvGraphicFramePr>
        <p:xfrm>
          <a:off x="3648076" y="3228292"/>
          <a:ext cx="22637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5" imgW="1085977" imgH="247529" progId="Equation.DSMT4">
                  <p:embed/>
                </p:oleObj>
              </mc:Choice>
              <mc:Fallback>
                <p:oleObj name="Equation" r:id="rId5" imgW="1085977" imgH="247529" progId="Equation.DSMT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3228292"/>
                        <a:ext cx="22637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/>
          </p:nvPr>
        </p:nvGraphicFramePr>
        <p:xfrm>
          <a:off x="3473450" y="3724275"/>
          <a:ext cx="47069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Equation" r:id="rId7" imgW="2260440" imgH="457200" progId="Equation.DSMT4">
                  <p:embed/>
                </p:oleObj>
              </mc:Choice>
              <mc:Fallback>
                <p:oleObj name="Equation" r:id="rId7" imgW="2260440" imgH="457200" progId="Equation.DSMT4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3724275"/>
                        <a:ext cx="470693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/>
          </p:nvPr>
        </p:nvGraphicFramePr>
        <p:xfrm>
          <a:off x="3432175" y="4668154"/>
          <a:ext cx="49228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Equation" r:id="rId9" imgW="2533586" imgH="495328" progId="Equation.DSMT4">
                  <p:embed/>
                </p:oleObj>
              </mc:Choice>
              <mc:Fallback>
                <p:oleObj name="Equation" r:id="rId9" imgW="2533586" imgH="495328" progId="Equation.DSMT4">
                  <p:embed/>
                  <p:pic>
                    <p:nvPicPr>
                      <p:cNvPr id="3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668154"/>
                        <a:ext cx="49228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2" name="Object 8"/>
          <p:cNvGraphicFramePr>
            <a:graphicFrameLocks noChangeAspect="1"/>
          </p:cNvGraphicFramePr>
          <p:nvPr/>
        </p:nvGraphicFramePr>
        <p:xfrm>
          <a:off x="8328026" y="2133600"/>
          <a:ext cx="20351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tion" r:id="rId11" imgW="1143000" imgH="431800" progId="Equation.DSMT4">
                  <p:embed/>
                </p:oleObj>
              </mc:Choice>
              <mc:Fallback>
                <p:oleObj name="Equation" r:id="rId11" imgW="1143000" imgH="431800" progId="Equation.DSMT4">
                  <p:embed/>
                  <p:pic>
                    <p:nvPicPr>
                      <p:cNvPr id="953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133600"/>
                        <a:ext cx="20351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3" name="Object 9"/>
          <p:cNvGraphicFramePr>
            <a:graphicFrameLocks noChangeAspect="1"/>
          </p:cNvGraphicFramePr>
          <p:nvPr/>
        </p:nvGraphicFramePr>
        <p:xfrm>
          <a:off x="8328026" y="3068639"/>
          <a:ext cx="20812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Equation" r:id="rId13" imgW="1167893" imgH="431613" progId="Equation.DSMT4">
                  <p:embed/>
                </p:oleObj>
              </mc:Choice>
              <mc:Fallback>
                <p:oleObj name="Equation" r:id="rId13" imgW="1167893" imgH="431613" progId="Equation.DSMT4">
                  <p:embed/>
                  <p:pic>
                    <p:nvPicPr>
                      <p:cNvPr id="9533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3068639"/>
                        <a:ext cx="208121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4" name="Object 10"/>
          <p:cNvGraphicFramePr>
            <a:graphicFrameLocks noChangeAspect="1"/>
          </p:cNvGraphicFramePr>
          <p:nvPr>
            <p:extLst/>
          </p:nvPr>
        </p:nvGraphicFramePr>
        <p:xfrm>
          <a:off x="3432176" y="5749242"/>
          <a:ext cx="48498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Equation" r:id="rId15" imgW="2495534" imgH="495328" progId="Equation.DSMT4">
                  <p:embed/>
                </p:oleObj>
              </mc:Choice>
              <mc:Fallback>
                <p:oleObj name="Equation" r:id="rId15" imgW="2495534" imgH="495328" progId="Equation.DSMT4">
                  <p:embed/>
                  <p:pic>
                    <p:nvPicPr>
                      <p:cNvPr id="9533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5749242"/>
                        <a:ext cx="48498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55" name="AutoShape 11"/>
          <p:cNvSpPr>
            <a:spLocks noChangeArrowheads="1"/>
          </p:cNvSpPr>
          <p:nvPr/>
        </p:nvSpPr>
        <p:spPr bwMode="auto">
          <a:xfrm>
            <a:off x="9264650" y="2708275"/>
            <a:ext cx="431800" cy="433388"/>
          </a:xfrm>
          <a:prstGeom prst="downArrow">
            <a:avLst>
              <a:gd name="adj1" fmla="val 50000"/>
              <a:gd name="adj2" fmla="val 25092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53356" name="Line 12"/>
          <p:cNvSpPr>
            <a:spLocks noChangeShapeType="1"/>
          </p:cNvSpPr>
          <p:nvPr/>
        </p:nvSpPr>
        <p:spPr bwMode="auto">
          <a:xfrm flipH="1">
            <a:off x="7896225" y="3860800"/>
            <a:ext cx="1728788" cy="20891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8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342" y="476250"/>
            <a:ext cx="1142274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/>
          </p:nvPr>
        </p:nvGraphicFramePr>
        <p:xfrm>
          <a:off x="2347913" y="2127250"/>
          <a:ext cx="7281862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3" imgW="3543120" imgH="1396800" progId="Equation.DSMT4">
                  <p:embed/>
                </p:oleObj>
              </mc:Choice>
              <mc:Fallback>
                <p:oleObj name="Equation" r:id="rId3" imgW="3543120" imgH="1396800" progId="Equation.DSMT4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127250"/>
                        <a:ext cx="7281862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372" y="476250"/>
            <a:ext cx="1129211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992313" y="2276476"/>
          <a:ext cx="8437562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5010229" imgH="1600166" progId="Equation.DSMT4">
                  <p:embed/>
                </p:oleObj>
              </mc:Choice>
              <mc:Fallback>
                <p:oleObj name="Equation" r:id="rId3" imgW="5010229" imgH="1600166" progId="Equation.DSMT4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276476"/>
                        <a:ext cx="8437562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0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457" y="476250"/>
            <a:ext cx="1105988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063751" y="1844676"/>
          <a:ext cx="820896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4991068" imgH="1133451" progId="Equation.DSMT4">
                  <p:embed/>
                </p:oleObj>
              </mc:Choice>
              <mc:Fallback>
                <p:oleObj name="Equation" r:id="rId3" imgW="4991068" imgH="1133451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844676"/>
                        <a:ext cx="8208963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351089" y="3500438"/>
          <a:ext cx="7564437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4600559" imgH="1742961" progId="Equation.DSMT4">
                  <p:embed/>
                </p:oleObj>
              </mc:Choice>
              <mc:Fallback>
                <p:oleObj name="Equation" r:id="rId5" imgW="4600559" imgH="1742961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500438"/>
                        <a:ext cx="7564437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1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76250"/>
            <a:ext cx="1117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35188" y="1916113"/>
          <a:ext cx="7993062" cy="424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3" imgW="5057727" imgH="2686109" progId="Equation.DSMT4">
                  <p:embed/>
                </p:oleObj>
              </mc:Choice>
              <mc:Fallback>
                <p:oleObj name="Equation" r:id="rId3" imgW="5057727" imgH="2686109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916113"/>
                        <a:ext cx="7993062" cy="424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003366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7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Preliminary Mathematics</a:t>
            </a:r>
          </a:p>
        </p:txBody>
      </p:sp>
      <p:sp>
        <p:nvSpPr>
          <p:cNvPr id="987139" name="Oval 3"/>
          <p:cNvSpPr>
            <a:spLocks noChangeArrowheads="1"/>
          </p:cNvSpPr>
          <p:nvPr/>
        </p:nvSpPr>
        <p:spPr bwMode="auto">
          <a:xfrm>
            <a:off x="6745744" y="3643085"/>
            <a:ext cx="264656" cy="24550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987140" name="Oval 4"/>
          <p:cNvSpPr>
            <a:spLocks noChangeArrowheads="1"/>
          </p:cNvSpPr>
          <p:nvPr/>
        </p:nvSpPr>
        <p:spPr bwMode="auto">
          <a:xfrm>
            <a:off x="7609345" y="3614059"/>
            <a:ext cx="257400" cy="28904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987141" name="Oval 5"/>
          <p:cNvSpPr>
            <a:spLocks noChangeArrowheads="1"/>
          </p:cNvSpPr>
          <p:nvPr/>
        </p:nvSpPr>
        <p:spPr bwMode="auto">
          <a:xfrm>
            <a:off x="5895071" y="3627671"/>
            <a:ext cx="261568" cy="26091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grpSp>
        <p:nvGrpSpPr>
          <p:cNvPr id="987142" name="Group 6"/>
          <p:cNvGrpSpPr>
            <a:grpSpLocks/>
          </p:cNvGrpSpPr>
          <p:nvPr/>
        </p:nvGrpSpPr>
        <p:grpSpPr bwMode="auto">
          <a:xfrm>
            <a:off x="2640013" y="3930655"/>
            <a:ext cx="6913562" cy="654051"/>
            <a:chOff x="748" y="2931"/>
            <a:chExt cx="4355" cy="412"/>
          </a:xfrm>
        </p:grpSpPr>
        <p:sp>
          <p:nvSpPr>
            <p:cNvPr id="987143" name="Line 7"/>
            <p:cNvSpPr>
              <a:spLocks noChangeShapeType="1"/>
            </p:cNvSpPr>
            <p:nvPr/>
          </p:nvSpPr>
          <p:spPr bwMode="auto">
            <a:xfrm>
              <a:off x="884" y="2976"/>
              <a:ext cx="4219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44" name="Line 8"/>
            <p:cNvSpPr>
              <a:spLocks noChangeShapeType="1"/>
            </p:cNvSpPr>
            <p:nvPr/>
          </p:nvSpPr>
          <p:spPr bwMode="auto">
            <a:xfrm>
              <a:off x="2880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45" name="Line 9"/>
            <p:cNvSpPr>
              <a:spLocks noChangeShapeType="1"/>
            </p:cNvSpPr>
            <p:nvPr/>
          </p:nvSpPr>
          <p:spPr bwMode="auto">
            <a:xfrm>
              <a:off x="3424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46" name="Line 10"/>
            <p:cNvSpPr>
              <a:spLocks noChangeShapeType="1"/>
            </p:cNvSpPr>
            <p:nvPr/>
          </p:nvSpPr>
          <p:spPr bwMode="auto">
            <a:xfrm>
              <a:off x="2336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47" name="Line 11"/>
            <p:cNvSpPr>
              <a:spLocks noChangeShapeType="1"/>
            </p:cNvSpPr>
            <p:nvPr/>
          </p:nvSpPr>
          <p:spPr bwMode="auto">
            <a:xfrm>
              <a:off x="3969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48" name="Line 12"/>
            <p:cNvSpPr>
              <a:spLocks noChangeShapeType="1"/>
            </p:cNvSpPr>
            <p:nvPr/>
          </p:nvSpPr>
          <p:spPr bwMode="auto">
            <a:xfrm>
              <a:off x="1791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49" name="Line 13"/>
            <p:cNvSpPr>
              <a:spLocks noChangeShapeType="1"/>
            </p:cNvSpPr>
            <p:nvPr/>
          </p:nvSpPr>
          <p:spPr bwMode="auto">
            <a:xfrm>
              <a:off x="1292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50" name="Line 14"/>
            <p:cNvSpPr>
              <a:spLocks noChangeShapeType="1"/>
            </p:cNvSpPr>
            <p:nvPr/>
          </p:nvSpPr>
          <p:spPr bwMode="auto">
            <a:xfrm>
              <a:off x="4468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51" name="Text Box 15"/>
            <p:cNvSpPr txBox="1">
              <a:spLocks noChangeArrowheads="1"/>
            </p:cNvSpPr>
            <p:nvPr/>
          </p:nvSpPr>
          <p:spPr bwMode="auto">
            <a:xfrm>
              <a:off x="2835" y="3112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87152" name="Text Box 16"/>
            <p:cNvSpPr txBox="1">
              <a:spLocks noChangeArrowheads="1"/>
            </p:cNvSpPr>
            <p:nvPr/>
          </p:nvSpPr>
          <p:spPr bwMode="auto">
            <a:xfrm>
              <a:off x="3379" y="3110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87153" name="Text Box 17"/>
            <p:cNvSpPr txBox="1">
              <a:spLocks noChangeArrowheads="1"/>
            </p:cNvSpPr>
            <p:nvPr/>
          </p:nvSpPr>
          <p:spPr bwMode="auto">
            <a:xfrm>
              <a:off x="3929" y="3118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87154" name="Text Box 18"/>
            <p:cNvSpPr txBox="1">
              <a:spLocks noChangeArrowheads="1"/>
            </p:cNvSpPr>
            <p:nvPr/>
          </p:nvSpPr>
          <p:spPr bwMode="auto">
            <a:xfrm>
              <a:off x="4377" y="3126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87155" name="Text Box 19"/>
            <p:cNvSpPr txBox="1">
              <a:spLocks noChangeArrowheads="1"/>
            </p:cNvSpPr>
            <p:nvPr/>
          </p:nvSpPr>
          <p:spPr bwMode="auto">
            <a:xfrm>
              <a:off x="2290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987156" name="Text Box 20"/>
            <p:cNvSpPr txBox="1">
              <a:spLocks noChangeArrowheads="1"/>
            </p:cNvSpPr>
            <p:nvPr/>
          </p:nvSpPr>
          <p:spPr bwMode="auto">
            <a:xfrm>
              <a:off x="1746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-2</a:t>
              </a:r>
            </a:p>
          </p:txBody>
        </p:sp>
        <p:sp>
          <p:nvSpPr>
            <p:cNvPr id="987157" name="Text Box 21"/>
            <p:cNvSpPr txBox="1">
              <a:spLocks noChangeArrowheads="1"/>
            </p:cNvSpPr>
            <p:nvPr/>
          </p:nvSpPr>
          <p:spPr bwMode="auto">
            <a:xfrm>
              <a:off x="1202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-3</a:t>
              </a:r>
            </a:p>
          </p:txBody>
        </p:sp>
        <p:sp>
          <p:nvSpPr>
            <p:cNvPr id="987158" name="Text Box 22"/>
            <p:cNvSpPr txBox="1">
              <a:spLocks noChangeArrowheads="1"/>
            </p:cNvSpPr>
            <p:nvPr/>
          </p:nvSpPr>
          <p:spPr bwMode="auto">
            <a:xfrm>
              <a:off x="748" y="3112"/>
              <a:ext cx="18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987159" name="Text Box 23"/>
            <p:cNvSpPr txBox="1">
              <a:spLocks noChangeArrowheads="1"/>
            </p:cNvSpPr>
            <p:nvPr/>
          </p:nvSpPr>
          <p:spPr bwMode="auto">
            <a:xfrm>
              <a:off x="4830" y="3112"/>
              <a:ext cx="18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…</a:t>
              </a:r>
            </a:p>
          </p:txBody>
        </p:sp>
      </p:grpSp>
      <p:sp>
        <p:nvSpPr>
          <p:cNvPr id="987167" name="Oval 31"/>
          <p:cNvSpPr>
            <a:spLocks noChangeArrowheads="1"/>
          </p:cNvSpPr>
          <p:nvPr/>
        </p:nvSpPr>
        <p:spPr bwMode="auto">
          <a:xfrm>
            <a:off x="5016956" y="5297713"/>
            <a:ext cx="266244" cy="26273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987168" name="Oval 32"/>
          <p:cNvSpPr>
            <a:spLocks noChangeArrowheads="1"/>
          </p:cNvSpPr>
          <p:nvPr/>
        </p:nvSpPr>
        <p:spPr bwMode="auto">
          <a:xfrm>
            <a:off x="5895070" y="5297713"/>
            <a:ext cx="258987" cy="2482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987169" name="Oval 33"/>
          <p:cNvSpPr>
            <a:spLocks noChangeArrowheads="1"/>
          </p:cNvSpPr>
          <p:nvPr/>
        </p:nvSpPr>
        <p:spPr bwMode="auto">
          <a:xfrm>
            <a:off x="4166283" y="5283193"/>
            <a:ext cx="260575" cy="2772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grpSp>
        <p:nvGrpSpPr>
          <p:cNvPr id="987170" name="Group 34"/>
          <p:cNvGrpSpPr>
            <a:grpSpLocks/>
          </p:cNvGrpSpPr>
          <p:nvPr/>
        </p:nvGrpSpPr>
        <p:grpSpPr bwMode="auto">
          <a:xfrm>
            <a:off x="2640013" y="5588005"/>
            <a:ext cx="6913562" cy="654051"/>
            <a:chOff x="748" y="2931"/>
            <a:chExt cx="4355" cy="412"/>
          </a:xfrm>
        </p:grpSpPr>
        <p:sp>
          <p:nvSpPr>
            <p:cNvPr id="987171" name="Line 35"/>
            <p:cNvSpPr>
              <a:spLocks noChangeShapeType="1"/>
            </p:cNvSpPr>
            <p:nvPr/>
          </p:nvSpPr>
          <p:spPr bwMode="auto">
            <a:xfrm>
              <a:off x="884" y="2976"/>
              <a:ext cx="4219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2" name="Line 36"/>
            <p:cNvSpPr>
              <a:spLocks noChangeShapeType="1"/>
            </p:cNvSpPr>
            <p:nvPr/>
          </p:nvSpPr>
          <p:spPr bwMode="auto">
            <a:xfrm>
              <a:off x="2880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3" name="Line 37"/>
            <p:cNvSpPr>
              <a:spLocks noChangeShapeType="1"/>
            </p:cNvSpPr>
            <p:nvPr/>
          </p:nvSpPr>
          <p:spPr bwMode="auto">
            <a:xfrm>
              <a:off x="3424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4" name="Line 38"/>
            <p:cNvSpPr>
              <a:spLocks noChangeShapeType="1"/>
            </p:cNvSpPr>
            <p:nvPr/>
          </p:nvSpPr>
          <p:spPr bwMode="auto">
            <a:xfrm>
              <a:off x="2336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5" name="Line 39"/>
            <p:cNvSpPr>
              <a:spLocks noChangeShapeType="1"/>
            </p:cNvSpPr>
            <p:nvPr/>
          </p:nvSpPr>
          <p:spPr bwMode="auto">
            <a:xfrm>
              <a:off x="3969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6" name="Line 40"/>
            <p:cNvSpPr>
              <a:spLocks noChangeShapeType="1"/>
            </p:cNvSpPr>
            <p:nvPr/>
          </p:nvSpPr>
          <p:spPr bwMode="auto">
            <a:xfrm>
              <a:off x="1791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7" name="Line 41"/>
            <p:cNvSpPr>
              <a:spLocks noChangeShapeType="1"/>
            </p:cNvSpPr>
            <p:nvPr/>
          </p:nvSpPr>
          <p:spPr bwMode="auto">
            <a:xfrm>
              <a:off x="1292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8" name="Line 42"/>
            <p:cNvSpPr>
              <a:spLocks noChangeShapeType="1"/>
            </p:cNvSpPr>
            <p:nvPr/>
          </p:nvSpPr>
          <p:spPr bwMode="auto">
            <a:xfrm>
              <a:off x="4468" y="2931"/>
              <a:ext cx="0" cy="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87179" name="Text Box 43"/>
            <p:cNvSpPr txBox="1">
              <a:spLocks noChangeArrowheads="1"/>
            </p:cNvSpPr>
            <p:nvPr/>
          </p:nvSpPr>
          <p:spPr bwMode="auto">
            <a:xfrm>
              <a:off x="2835" y="3112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87180" name="Text Box 44"/>
            <p:cNvSpPr txBox="1">
              <a:spLocks noChangeArrowheads="1"/>
            </p:cNvSpPr>
            <p:nvPr/>
          </p:nvSpPr>
          <p:spPr bwMode="auto">
            <a:xfrm>
              <a:off x="3379" y="3110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87181" name="Text Box 45"/>
            <p:cNvSpPr txBox="1">
              <a:spLocks noChangeArrowheads="1"/>
            </p:cNvSpPr>
            <p:nvPr/>
          </p:nvSpPr>
          <p:spPr bwMode="auto">
            <a:xfrm>
              <a:off x="3929" y="3118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87182" name="Text Box 46"/>
            <p:cNvSpPr txBox="1">
              <a:spLocks noChangeArrowheads="1"/>
            </p:cNvSpPr>
            <p:nvPr/>
          </p:nvSpPr>
          <p:spPr bwMode="auto">
            <a:xfrm>
              <a:off x="4377" y="3126"/>
              <a:ext cx="1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87183" name="Text Box 47"/>
            <p:cNvSpPr txBox="1">
              <a:spLocks noChangeArrowheads="1"/>
            </p:cNvSpPr>
            <p:nvPr/>
          </p:nvSpPr>
          <p:spPr bwMode="auto">
            <a:xfrm>
              <a:off x="2290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987184" name="Text Box 48"/>
            <p:cNvSpPr txBox="1">
              <a:spLocks noChangeArrowheads="1"/>
            </p:cNvSpPr>
            <p:nvPr/>
          </p:nvSpPr>
          <p:spPr bwMode="auto">
            <a:xfrm>
              <a:off x="1746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-2</a:t>
              </a:r>
            </a:p>
          </p:txBody>
        </p:sp>
        <p:sp>
          <p:nvSpPr>
            <p:cNvPr id="987185" name="Text Box 49"/>
            <p:cNvSpPr txBox="1">
              <a:spLocks noChangeArrowheads="1"/>
            </p:cNvSpPr>
            <p:nvPr/>
          </p:nvSpPr>
          <p:spPr bwMode="auto">
            <a:xfrm>
              <a:off x="1202" y="3112"/>
              <a:ext cx="15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-3</a:t>
              </a:r>
            </a:p>
          </p:txBody>
        </p:sp>
        <p:sp>
          <p:nvSpPr>
            <p:cNvPr id="987186" name="Text Box 50"/>
            <p:cNvSpPr txBox="1">
              <a:spLocks noChangeArrowheads="1"/>
            </p:cNvSpPr>
            <p:nvPr/>
          </p:nvSpPr>
          <p:spPr bwMode="auto">
            <a:xfrm>
              <a:off x="748" y="3112"/>
              <a:ext cx="18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987187" name="Text Box 51"/>
            <p:cNvSpPr txBox="1">
              <a:spLocks noChangeArrowheads="1"/>
            </p:cNvSpPr>
            <p:nvPr/>
          </p:nvSpPr>
          <p:spPr bwMode="auto">
            <a:xfrm>
              <a:off x="4830" y="3112"/>
              <a:ext cx="18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8000" rIns="18000" bIns="18000">
              <a:spAutoFit/>
            </a:bodyPr>
            <a:lstStyle/>
            <a:p>
              <a:r>
                <a:rPr lang="en-US" altLang="zh-CN" sz="2000">
                  <a:solidFill>
                    <a:schemeClr val="bg2"/>
                  </a:solidFill>
                </a:rPr>
                <a:t>…</a:t>
              </a:r>
            </a:p>
          </p:txBody>
        </p:sp>
      </p:grpSp>
      <p:graphicFrame>
        <p:nvGraphicFramePr>
          <p:cNvPr id="987237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17037"/>
              </p:ext>
            </p:extLst>
          </p:nvPr>
        </p:nvGraphicFramePr>
        <p:xfrm>
          <a:off x="2279651" y="1412876"/>
          <a:ext cx="2879725" cy="1671639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3887119716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491239723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[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]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5574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-2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25459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775174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53167"/>
                  </a:ext>
                </a:extLst>
              </a:tr>
            </a:tbl>
          </a:graphicData>
        </a:graphic>
      </p:graphicFrame>
      <p:graphicFrame>
        <p:nvGraphicFramePr>
          <p:cNvPr id="987290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330540"/>
              </p:ext>
            </p:extLst>
          </p:nvPr>
        </p:nvGraphicFramePr>
        <p:xfrm>
          <a:off x="6861175" y="1484313"/>
          <a:ext cx="1025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3" imgW="583920" imgH="215640" progId="Equation.DSMT4">
                  <p:embed/>
                </p:oleObj>
              </mc:Choice>
              <mc:Fallback>
                <p:oleObj name="Equation" r:id="rId3" imgW="583920" imgH="215640" progId="Equation.DSMT4">
                  <p:embed/>
                  <p:pic>
                    <p:nvPicPr>
                      <p:cNvPr id="98729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1484313"/>
                        <a:ext cx="10255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7291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863011"/>
              </p:ext>
            </p:extLst>
          </p:nvPr>
        </p:nvGraphicFramePr>
        <p:xfrm>
          <a:off x="6970713" y="2060575"/>
          <a:ext cx="23193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5" imgW="1536480" imgH="241200" progId="Equation.DSMT4">
                  <p:embed/>
                </p:oleObj>
              </mc:Choice>
              <mc:Fallback>
                <p:oleObj name="Equation" r:id="rId5" imgW="1536480" imgH="241200" progId="Equation.DSMT4">
                  <p:embed/>
                  <p:pic>
                    <p:nvPicPr>
                      <p:cNvPr id="987291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2060575"/>
                        <a:ext cx="23193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7292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431959"/>
              </p:ext>
            </p:extLst>
          </p:nvPr>
        </p:nvGraphicFramePr>
        <p:xfrm>
          <a:off x="6908800" y="2708275"/>
          <a:ext cx="23749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7" imgW="1447560" imgH="253800" progId="Equation.DSMT4">
                  <p:embed/>
                </p:oleObj>
              </mc:Choice>
              <mc:Fallback>
                <p:oleObj name="Equation" r:id="rId7" imgW="1447560" imgH="253800" progId="Equation.DSMT4">
                  <p:embed/>
                  <p:pic>
                    <p:nvPicPr>
                      <p:cNvPr id="987292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708275"/>
                        <a:ext cx="23749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0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" dur="500" autoRev="1" fill="hold"/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autoRev="1" fill="hold"/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hold"/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hold"/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33" dur="500" autoRev="1" fill="hold"/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hold"/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4" dur="500" autoRev="1" fill="hold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autoRev="1" fill="hold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46" dur="500" autoRev="1" fill="hold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autoRev="1" fill="hold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2" dur="500" autoRev="1" fill="hold"/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autoRev="1" fill="hold"/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64" dur="500" autoRev="1" fill="hold"/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autoRev="1" fill="hold"/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8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6" dur="500" autoRev="1" fill="hold"/>
                                        <p:tgtEl>
                                          <p:spTgt spid="987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autoRev="1" fill="hold"/>
                                        <p:tgtEl>
                                          <p:spTgt spid="987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78" dur="500" autoRev="1" fill="hold"/>
                                        <p:tgtEl>
                                          <p:spTgt spid="987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autoRev="1" fill="hold"/>
                                        <p:tgtEl>
                                          <p:spTgt spid="987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9" dur="500" autoRev="1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autoRev="1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91" dur="500" autoRev="1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autoRev="1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8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30" y="476250"/>
            <a:ext cx="110308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838451" y="1506538"/>
          <a:ext cx="6297613" cy="489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3" imgW="3581511" imgH="2781396" progId="Equation.DSMT4">
                  <p:embed/>
                </p:oleObj>
              </mc:Choice>
              <mc:Fallback>
                <p:oleObj name="Equation" r:id="rId3" imgW="3581511" imgH="2781396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1" y="1506538"/>
                        <a:ext cx="6297613" cy="489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857" y="476250"/>
            <a:ext cx="11248571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998788" y="1963738"/>
          <a:ext cx="63373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Equation" r:id="rId3" imgW="3571796" imgH="2162168" progId="Equation.DSMT4">
                  <p:embed/>
                </p:oleObj>
              </mc:Choice>
              <mc:Fallback>
                <p:oleObj name="Equation" r:id="rId3" imgW="3571796" imgH="2162168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963738"/>
                        <a:ext cx="6337300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3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476250"/>
            <a:ext cx="1113245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The Black-Scholes/Merton Probabilistic Approach</a:t>
            </a:r>
            <a:endParaRPr lang="zh-CN" altLang="en-US" sz="3600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638425" y="1844676"/>
          <a:ext cx="6337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3" imgW="3914807" imgH="2133555" progId="Equation.DSMT4">
                  <p:embed/>
                </p:oleObj>
              </mc:Choice>
              <mc:Fallback>
                <p:oleObj name="Equation" r:id="rId3" imgW="3914807" imgH="2133555" progId="Equation.DSMT4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844676"/>
                        <a:ext cx="6337300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5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38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Preliminary Mathematics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990266" name="Group 5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6545724"/>
              </p:ext>
            </p:extLst>
          </p:nvPr>
        </p:nvGraphicFramePr>
        <p:xfrm>
          <a:off x="1254352" y="1587377"/>
          <a:ext cx="4152900" cy="1984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433935"/>
                    </a:ext>
                  </a:extLst>
                </a:gridCol>
                <a:gridCol w="3003550">
                  <a:extLst>
                    <a:ext uri="{9D8B030D-6E8A-4147-A177-3AD203B41FA5}">
                      <a16:colId xmlns:a16="http://schemas.microsoft.com/office/drawing/2014/main" val="305901985"/>
                    </a:ext>
                  </a:extLst>
                </a:gridCol>
              </a:tblGrid>
              <a:tr h="2991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[ X</a:t>
                      </a:r>
                      <a:r>
                        <a:rPr kumimoji="0" lang="en-US" altLang="zh-CN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x ]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186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223264749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3/8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153851444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3/8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404962266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/>
                </a:tc>
                <a:extLst>
                  <a:ext uri="{0D108BD9-81ED-4DB2-BD59-A6C34878D82A}">
                    <a16:rowId xmlns:a16="http://schemas.microsoft.com/office/drawing/2014/main" val="1028587688"/>
                  </a:ext>
                </a:extLst>
              </a:tr>
            </a:tbl>
          </a:graphicData>
        </a:graphic>
      </p:graphicFrame>
      <p:grpSp>
        <p:nvGrpSpPr>
          <p:cNvPr id="990307" name="Group 99"/>
          <p:cNvGrpSpPr>
            <a:grpSpLocks/>
          </p:cNvGrpSpPr>
          <p:nvPr/>
        </p:nvGrpSpPr>
        <p:grpSpPr bwMode="auto">
          <a:xfrm>
            <a:off x="2657702" y="3775526"/>
            <a:ext cx="2925762" cy="1487488"/>
            <a:chOff x="385" y="2296"/>
            <a:chExt cx="1843" cy="937"/>
          </a:xfrm>
        </p:grpSpPr>
        <p:sp>
          <p:nvSpPr>
            <p:cNvPr id="990273" name="Text Box 65"/>
            <p:cNvSpPr txBox="1">
              <a:spLocks noChangeAspect="1" noChangeArrowheads="1"/>
            </p:cNvSpPr>
            <p:nvPr/>
          </p:nvSpPr>
          <p:spPr bwMode="auto">
            <a:xfrm>
              <a:off x="385" y="2697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0</a:t>
              </a:r>
              <a:r>
                <a:rPr lang="en-US" altLang="zh-CN" sz="2000">
                  <a:solidFill>
                    <a:schemeClr val="bg2"/>
                  </a:solidFill>
                </a:rPr>
                <a:t>=0</a:t>
              </a:r>
            </a:p>
          </p:txBody>
        </p:sp>
        <p:sp>
          <p:nvSpPr>
            <p:cNvPr id="990276" name="Line 68"/>
            <p:cNvSpPr>
              <a:spLocks noChangeAspect="1" noChangeShapeType="1"/>
            </p:cNvSpPr>
            <p:nvPr/>
          </p:nvSpPr>
          <p:spPr bwMode="auto">
            <a:xfrm flipV="1">
              <a:off x="843" y="2447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77" name="Line 69"/>
            <p:cNvSpPr>
              <a:spLocks noChangeAspect="1" noChangeShapeType="1"/>
            </p:cNvSpPr>
            <p:nvPr/>
          </p:nvSpPr>
          <p:spPr bwMode="auto">
            <a:xfrm>
              <a:off x="838" y="2783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83" name="Text Box 75"/>
            <p:cNvSpPr txBox="1">
              <a:spLocks noChangeAspect="1" noChangeArrowheads="1"/>
            </p:cNvSpPr>
            <p:nvPr/>
          </p:nvSpPr>
          <p:spPr bwMode="auto">
            <a:xfrm>
              <a:off x="1791" y="2296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1</a:t>
              </a:r>
              <a:r>
                <a:rPr lang="en-US" altLang="zh-CN" sz="2000">
                  <a:solidFill>
                    <a:schemeClr val="bg2"/>
                  </a:solidFill>
                </a:rPr>
                <a:t>=1</a:t>
              </a:r>
            </a:p>
          </p:txBody>
        </p:sp>
        <p:sp>
          <p:nvSpPr>
            <p:cNvPr id="990284" name="Text Box 76"/>
            <p:cNvSpPr txBox="1">
              <a:spLocks noChangeAspect="1" noChangeArrowheads="1"/>
            </p:cNvSpPr>
            <p:nvPr/>
          </p:nvSpPr>
          <p:spPr bwMode="auto">
            <a:xfrm>
              <a:off x="1791" y="2976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1</a:t>
              </a:r>
              <a:r>
                <a:rPr lang="en-US" altLang="zh-CN" sz="2000">
                  <a:solidFill>
                    <a:schemeClr val="bg2"/>
                  </a:solidFill>
                </a:rPr>
                <a:t>=-1</a:t>
              </a:r>
            </a:p>
          </p:txBody>
        </p:sp>
      </p:grpSp>
      <p:grpSp>
        <p:nvGrpSpPr>
          <p:cNvPr id="990308" name="Group 100"/>
          <p:cNvGrpSpPr>
            <a:grpSpLocks/>
          </p:cNvGrpSpPr>
          <p:nvPr/>
        </p:nvGrpSpPr>
        <p:grpSpPr bwMode="auto">
          <a:xfrm>
            <a:off x="5539015" y="3127827"/>
            <a:ext cx="2232025" cy="1463675"/>
            <a:chOff x="2137" y="1888"/>
            <a:chExt cx="1406" cy="922"/>
          </a:xfrm>
        </p:grpSpPr>
        <p:sp>
          <p:nvSpPr>
            <p:cNvPr id="990287" name="Line 79"/>
            <p:cNvSpPr>
              <a:spLocks noChangeAspect="1" noChangeShapeType="1"/>
            </p:cNvSpPr>
            <p:nvPr/>
          </p:nvSpPr>
          <p:spPr bwMode="auto">
            <a:xfrm flipV="1">
              <a:off x="2142" y="2024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88" name="Line 80"/>
            <p:cNvSpPr>
              <a:spLocks noChangeAspect="1" noChangeShapeType="1"/>
            </p:cNvSpPr>
            <p:nvPr/>
          </p:nvSpPr>
          <p:spPr bwMode="auto">
            <a:xfrm>
              <a:off x="2137" y="2360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89" name="Text Box 81"/>
            <p:cNvSpPr txBox="1">
              <a:spLocks noChangeAspect="1" noChangeArrowheads="1"/>
            </p:cNvSpPr>
            <p:nvPr/>
          </p:nvSpPr>
          <p:spPr bwMode="auto">
            <a:xfrm>
              <a:off x="3106" y="1888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=2</a:t>
              </a:r>
            </a:p>
          </p:txBody>
        </p:sp>
        <p:sp>
          <p:nvSpPr>
            <p:cNvPr id="990290" name="Text Box 82"/>
            <p:cNvSpPr txBox="1">
              <a:spLocks noChangeAspect="1" noChangeArrowheads="1"/>
            </p:cNvSpPr>
            <p:nvPr/>
          </p:nvSpPr>
          <p:spPr bwMode="auto">
            <a:xfrm>
              <a:off x="3090" y="2553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=0</a:t>
              </a:r>
            </a:p>
          </p:txBody>
        </p:sp>
      </p:grpSp>
      <p:grpSp>
        <p:nvGrpSpPr>
          <p:cNvPr id="990309" name="Group 101"/>
          <p:cNvGrpSpPr>
            <a:grpSpLocks/>
          </p:cNvGrpSpPr>
          <p:nvPr/>
        </p:nvGrpSpPr>
        <p:grpSpPr bwMode="auto">
          <a:xfrm>
            <a:off x="5535840" y="4520065"/>
            <a:ext cx="2232025" cy="1463675"/>
            <a:chOff x="2198" y="2765"/>
            <a:chExt cx="1406" cy="922"/>
          </a:xfrm>
        </p:grpSpPr>
        <p:sp>
          <p:nvSpPr>
            <p:cNvPr id="990291" name="Line 83"/>
            <p:cNvSpPr>
              <a:spLocks noChangeAspect="1" noChangeShapeType="1"/>
            </p:cNvSpPr>
            <p:nvPr/>
          </p:nvSpPr>
          <p:spPr bwMode="auto">
            <a:xfrm flipV="1">
              <a:off x="2203" y="2901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92" name="Line 84"/>
            <p:cNvSpPr>
              <a:spLocks noChangeAspect="1" noChangeShapeType="1"/>
            </p:cNvSpPr>
            <p:nvPr/>
          </p:nvSpPr>
          <p:spPr bwMode="auto">
            <a:xfrm>
              <a:off x="2198" y="3237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93" name="Text Box 85"/>
            <p:cNvSpPr txBox="1">
              <a:spLocks noChangeAspect="1" noChangeArrowheads="1"/>
            </p:cNvSpPr>
            <p:nvPr/>
          </p:nvSpPr>
          <p:spPr bwMode="auto">
            <a:xfrm>
              <a:off x="3167" y="2765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=0</a:t>
              </a:r>
            </a:p>
          </p:txBody>
        </p:sp>
        <p:sp>
          <p:nvSpPr>
            <p:cNvPr id="990294" name="Text Box 86"/>
            <p:cNvSpPr txBox="1">
              <a:spLocks noChangeAspect="1" noChangeArrowheads="1"/>
            </p:cNvSpPr>
            <p:nvPr/>
          </p:nvSpPr>
          <p:spPr bwMode="auto">
            <a:xfrm>
              <a:off x="3151" y="3430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=-2</a:t>
              </a:r>
            </a:p>
          </p:txBody>
        </p:sp>
      </p:grpSp>
      <p:grpSp>
        <p:nvGrpSpPr>
          <p:cNvPr id="990310" name="Group 102"/>
          <p:cNvGrpSpPr>
            <a:grpSpLocks/>
          </p:cNvGrpSpPr>
          <p:nvPr/>
        </p:nvGrpSpPr>
        <p:grpSpPr bwMode="auto">
          <a:xfrm>
            <a:off x="7699603" y="2335665"/>
            <a:ext cx="2232025" cy="1463675"/>
            <a:chOff x="3499" y="1389"/>
            <a:chExt cx="1406" cy="922"/>
          </a:xfrm>
        </p:grpSpPr>
        <p:sp>
          <p:nvSpPr>
            <p:cNvPr id="990295" name="Line 87"/>
            <p:cNvSpPr>
              <a:spLocks noChangeAspect="1" noChangeShapeType="1"/>
            </p:cNvSpPr>
            <p:nvPr/>
          </p:nvSpPr>
          <p:spPr bwMode="auto">
            <a:xfrm flipV="1">
              <a:off x="3504" y="1525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96" name="Line 88"/>
            <p:cNvSpPr>
              <a:spLocks noChangeAspect="1" noChangeShapeType="1"/>
            </p:cNvSpPr>
            <p:nvPr/>
          </p:nvSpPr>
          <p:spPr bwMode="auto">
            <a:xfrm>
              <a:off x="3499" y="1861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97" name="Text Box 89"/>
            <p:cNvSpPr txBox="1">
              <a:spLocks noChangeAspect="1" noChangeArrowheads="1"/>
            </p:cNvSpPr>
            <p:nvPr/>
          </p:nvSpPr>
          <p:spPr bwMode="auto">
            <a:xfrm>
              <a:off x="4468" y="1389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  <a:r>
                <a:rPr lang="en-US" altLang="zh-CN" sz="2000">
                  <a:solidFill>
                    <a:schemeClr val="bg2"/>
                  </a:solidFill>
                </a:rPr>
                <a:t>=3</a:t>
              </a:r>
            </a:p>
          </p:txBody>
        </p:sp>
        <p:sp>
          <p:nvSpPr>
            <p:cNvPr id="990298" name="Text Box 90"/>
            <p:cNvSpPr txBox="1">
              <a:spLocks noChangeAspect="1" noChangeArrowheads="1"/>
            </p:cNvSpPr>
            <p:nvPr/>
          </p:nvSpPr>
          <p:spPr bwMode="auto">
            <a:xfrm>
              <a:off x="4452" y="2054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3</a:t>
              </a:r>
              <a:r>
                <a:rPr lang="en-US" altLang="zh-CN" sz="2000" dirty="0">
                  <a:solidFill>
                    <a:schemeClr val="bg2"/>
                  </a:solidFill>
                </a:rPr>
                <a:t>=1</a:t>
              </a:r>
            </a:p>
          </p:txBody>
        </p:sp>
      </p:grpSp>
      <p:grpSp>
        <p:nvGrpSpPr>
          <p:cNvPr id="990311" name="Group 103"/>
          <p:cNvGrpSpPr>
            <a:grpSpLocks/>
          </p:cNvGrpSpPr>
          <p:nvPr/>
        </p:nvGrpSpPr>
        <p:grpSpPr bwMode="auto">
          <a:xfrm>
            <a:off x="7698015" y="3800927"/>
            <a:ext cx="2232025" cy="1463675"/>
            <a:chOff x="3560" y="2312"/>
            <a:chExt cx="1406" cy="922"/>
          </a:xfrm>
        </p:grpSpPr>
        <p:sp>
          <p:nvSpPr>
            <p:cNvPr id="990299" name="Line 91"/>
            <p:cNvSpPr>
              <a:spLocks noChangeAspect="1" noChangeShapeType="1"/>
            </p:cNvSpPr>
            <p:nvPr/>
          </p:nvSpPr>
          <p:spPr bwMode="auto">
            <a:xfrm flipV="1">
              <a:off x="3565" y="2448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300" name="Line 92"/>
            <p:cNvSpPr>
              <a:spLocks noChangeAspect="1" noChangeShapeType="1"/>
            </p:cNvSpPr>
            <p:nvPr/>
          </p:nvSpPr>
          <p:spPr bwMode="auto">
            <a:xfrm>
              <a:off x="3560" y="2784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301" name="Text Box 93"/>
            <p:cNvSpPr txBox="1">
              <a:spLocks noChangeAspect="1" noChangeArrowheads="1"/>
            </p:cNvSpPr>
            <p:nvPr/>
          </p:nvSpPr>
          <p:spPr bwMode="auto">
            <a:xfrm>
              <a:off x="4529" y="2312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  <a:r>
                <a:rPr lang="en-US" altLang="zh-CN" sz="2000">
                  <a:solidFill>
                    <a:schemeClr val="bg2"/>
                  </a:solidFill>
                </a:rPr>
                <a:t>=1</a:t>
              </a:r>
            </a:p>
          </p:txBody>
        </p:sp>
        <p:sp>
          <p:nvSpPr>
            <p:cNvPr id="990302" name="Text Box 94"/>
            <p:cNvSpPr txBox="1">
              <a:spLocks noChangeAspect="1" noChangeArrowheads="1"/>
            </p:cNvSpPr>
            <p:nvPr/>
          </p:nvSpPr>
          <p:spPr bwMode="auto">
            <a:xfrm>
              <a:off x="4513" y="2977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  <a:r>
                <a:rPr lang="en-US" altLang="zh-CN" sz="2000">
                  <a:solidFill>
                    <a:schemeClr val="bg2"/>
                  </a:solidFill>
                </a:rPr>
                <a:t>=-1</a:t>
              </a:r>
            </a:p>
          </p:txBody>
        </p:sp>
      </p:grpSp>
      <p:grpSp>
        <p:nvGrpSpPr>
          <p:cNvPr id="990312" name="Group 104"/>
          <p:cNvGrpSpPr>
            <a:grpSpLocks/>
          </p:cNvGrpSpPr>
          <p:nvPr/>
        </p:nvGrpSpPr>
        <p:grpSpPr bwMode="auto">
          <a:xfrm>
            <a:off x="7698015" y="5191577"/>
            <a:ext cx="2232025" cy="1463675"/>
            <a:chOff x="3560" y="3188"/>
            <a:chExt cx="1406" cy="922"/>
          </a:xfrm>
        </p:grpSpPr>
        <p:sp>
          <p:nvSpPr>
            <p:cNvPr id="990303" name="Line 95"/>
            <p:cNvSpPr>
              <a:spLocks noChangeAspect="1" noChangeShapeType="1"/>
            </p:cNvSpPr>
            <p:nvPr/>
          </p:nvSpPr>
          <p:spPr bwMode="auto">
            <a:xfrm flipV="1">
              <a:off x="3565" y="3324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304" name="Line 96"/>
            <p:cNvSpPr>
              <a:spLocks noChangeAspect="1" noChangeShapeType="1"/>
            </p:cNvSpPr>
            <p:nvPr/>
          </p:nvSpPr>
          <p:spPr bwMode="auto">
            <a:xfrm>
              <a:off x="3560" y="3660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305" name="Text Box 97"/>
            <p:cNvSpPr txBox="1">
              <a:spLocks noChangeAspect="1" noChangeArrowheads="1"/>
            </p:cNvSpPr>
            <p:nvPr/>
          </p:nvSpPr>
          <p:spPr bwMode="auto">
            <a:xfrm>
              <a:off x="4529" y="3188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  <a:r>
                <a:rPr lang="en-US" altLang="zh-CN" sz="2000">
                  <a:solidFill>
                    <a:schemeClr val="bg2"/>
                  </a:solidFill>
                </a:rPr>
                <a:t>=-1</a:t>
              </a:r>
            </a:p>
          </p:txBody>
        </p:sp>
        <p:sp>
          <p:nvSpPr>
            <p:cNvPr id="990306" name="Text Box 98"/>
            <p:cNvSpPr txBox="1">
              <a:spLocks noChangeAspect="1" noChangeArrowheads="1"/>
            </p:cNvSpPr>
            <p:nvPr/>
          </p:nvSpPr>
          <p:spPr bwMode="auto">
            <a:xfrm>
              <a:off x="4513" y="3853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=-3</a:t>
              </a:r>
            </a:p>
          </p:txBody>
        </p:sp>
      </p:grpSp>
      <p:sp>
        <p:nvSpPr>
          <p:cNvPr id="990317" name="Line 109"/>
          <p:cNvSpPr>
            <a:spLocks noChangeShapeType="1"/>
          </p:cNvSpPr>
          <p:nvPr/>
        </p:nvSpPr>
        <p:spPr bwMode="auto">
          <a:xfrm flipV="1">
            <a:off x="3378428" y="3054801"/>
            <a:ext cx="4319587" cy="15128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18" name="Line 110"/>
          <p:cNvSpPr>
            <a:spLocks noChangeShapeType="1"/>
          </p:cNvSpPr>
          <p:nvPr/>
        </p:nvSpPr>
        <p:spPr bwMode="auto">
          <a:xfrm>
            <a:off x="7698014" y="3056390"/>
            <a:ext cx="1512888" cy="5746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19" name="Line 111"/>
          <p:cNvSpPr>
            <a:spLocks noChangeShapeType="1"/>
          </p:cNvSpPr>
          <p:nvPr/>
        </p:nvSpPr>
        <p:spPr bwMode="auto">
          <a:xfrm>
            <a:off x="5465989" y="3846965"/>
            <a:ext cx="1873250" cy="7207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20" name="Line 112"/>
          <p:cNvSpPr>
            <a:spLocks noChangeShapeType="1"/>
          </p:cNvSpPr>
          <p:nvPr/>
        </p:nvSpPr>
        <p:spPr bwMode="auto">
          <a:xfrm flipV="1">
            <a:off x="7339240" y="3991427"/>
            <a:ext cx="1871663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21" name="Line 113"/>
          <p:cNvSpPr>
            <a:spLocks noChangeShapeType="1"/>
          </p:cNvSpPr>
          <p:nvPr/>
        </p:nvSpPr>
        <p:spPr bwMode="auto">
          <a:xfrm>
            <a:off x="3449864" y="4567690"/>
            <a:ext cx="1873250" cy="7207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22" name="Line 114"/>
          <p:cNvSpPr>
            <a:spLocks noChangeShapeType="1"/>
          </p:cNvSpPr>
          <p:nvPr/>
        </p:nvSpPr>
        <p:spPr bwMode="auto">
          <a:xfrm flipV="1">
            <a:off x="5323115" y="3991426"/>
            <a:ext cx="3959225" cy="12969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23" name="Line 115"/>
          <p:cNvSpPr>
            <a:spLocks noChangeShapeType="1"/>
          </p:cNvSpPr>
          <p:nvPr/>
        </p:nvSpPr>
        <p:spPr bwMode="auto">
          <a:xfrm flipV="1">
            <a:off x="3522889" y="3846965"/>
            <a:ext cx="1943100" cy="6492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990324" name="Oval 116"/>
          <p:cNvSpPr>
            <a:spLocks noChangeArrowheads="1"/>
          </p:cNvSpPr>
          <p:nvPr/>
        </p:nvSpPr>
        <p:spPr bwMode="auto">
          <a:xfrm>
            <a:off x="3667679" y="2713141"/>
            <a:ext cx="502643" cy="520254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90325" name="Line 117"/>
          <p:cNvSpPr>
            <a:spLocks noChangeShapeType="1"/>
          </p:cNvSpPr>
          <p:nvPr/>
        </p:nvSpPr>
        <p:spPr bwMode="auto">
          <a:xfrm>
            <a:off x="4178260" y="2959552"/>
            <a:ext cx="4888181" cy="8159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9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9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9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9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9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9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9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9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9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9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9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9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Preliminary Mathematics</a:t>
            </a:r>
            <a:endParaRPr lang="zh-CN" altLang="en-US"/>
          </a:p>
        </p:txBody>
      </p:sp>
      <p:graphicFrame>
        <p:nvGraphicFramePr>
          <p:cNvPr id="993362" name="Group 8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0605795"/>
              </p:ext>
            </p:extLst>
          </p:nvPr>
        </p:nvGraphicFramePr>
        <p:xfrm>
          <a:off x="2998788" y="1414009"/>
          <a:ext cx="6121400" cy="2303463"/>
        </p:xfrm>
        <a:graphic>
          <a:graphicData uri="http://schemas.openxmlformats.org/drawingml/2006/table">
            <a:tbl>
              <a:tblPr/>
              <a:tblGrid>
                <a:gridCol w="1236662">
                  <a:extLst>
                    <a:ext uri="{9D8B030D-6E8A-4147-A177-3AD203B41FA5}">
                      <a16:colId xmlns:a16="http://schemas.microsoft.com/office/drawing/2014/main" val="1319505217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66822944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008072199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4010707897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70367588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328101564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21626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291202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ar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(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10267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145451"/>
                  </a:ext>
                </a:extLst>
              </a:tr>
            </a:tbl>
          </a:graphicData>
        </a:graphic>
      </p:graphicFrame>
      <p:graphicFrame>
        <p:nvGraphicFramePr>
          <p:cNvPr id="993351" name="Object 7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678069"/>
              </p:ext>
            </p:extLst>
          </p:nvPr>
        </p:nvGraphicFramePr>
        <p:xfrm>
          <a:off x="5204620" y="3150732"/>
          <a:ext cx="349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" name="Equation" r:id="rId3" imgW="203040" imgH="190440" progId="Equation.DSMT4">
                  <p:embed/>
                </p:oleObj>
              </mc:Choice>
              <mc:Fallback>
                <p:oleObj name="Equation" r:id="rId3" imgW="203040" imgH="190440" progId="Equation.DSMT4">
                  <p:embed/>
                  <p:pic>
                    <p:nvPicPr>
                      <p:cNvPr id="99335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620" y="3150732"/>
                        <a:ext cx="3492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705753"/>
              </p:ext>
            </p:extLst>
          </p:nvPr>
        </p:nvGraphicFramePr>
        <p:xfrm>
          <a:off x="6335448" y="3150732"/>
          <a:ext cx="3063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99335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448" y="3150732"/>
                        <a:ext cx="3063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48790"/>
              </p:ext>
            </p:extLst>
          </p:nvPr>
        </p:nvGraphicFramePr>
        <p:xfrm>
          <a:off x="8206425" y="3169781"/>
          <a:ext cx="327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2" name="Equation" r:id="rId7" imgW="215640" imgH="190440" progId="Equation.DSMT4">
                  <p:embed/>
                </p:oleObj>
              </mc:Choice>
              <mc:Fallback>
                <p:oleObj name="Equation" r:id="rId7" imgW="215640" imgH="190440" progId="Equation.DSMT4">
                  <p:embed/>
                  <p:pic>
                    <p:nvPicPr>
                      <p:cNvPr id="99335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425" y="3169781"/>
                        <a:ext cx="327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68" name="Group 88"/>
          <p:cNvGrpSpPr>
            <a:grpSpLocks/>
          </p:cNvGrpSpPr>
          <p:nvPr/>
        </p:nvGrpSpPr>
        <p:grpSpPr bwMode="auto">
          <a:xfrm>
            <a:off x="2201535" y="4221164"/>
            <a:ext cx="2756960" cy="1747837"/>
            <a:chOff x="447" y="2511"/>
            <a:chExt cx="2141" cy="1418"/>
          </a:xfrm>
        </p:grpSpPr>
        <p:graphicFrame>
          <p:nvGraphicFramePr>
            <p:cNvPr id="993358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701701"/>
                </p:ext>
              </p:extLst>
            </p:nvPr>
          </p:nvGraphicFramePr>
          <p:xfrm>
            <a:off x="447" y="2511"/>
            <a:ext cx="13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3" name="Equation" r:id="rId9" imgW="1193760" imgH="215640" progId="Equation.DSMT4">
                    <p:embed/>
                  </p:oleObj>
                </mc:Choice>
                <mc:Fallback>
                  <p:oleObj name="Equation" r:id="rId9" imgW="1193760" imgH="215640" progId="Equation.DSMT4">
                    <p:embed/>
                    <p:pic>
                      <p:nvPicPr>
                        <p:cNvPr id="993358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2511"/>
                          <a:ext cx="13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59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904901"/>
                </p:ext>
              </p:extLst>
            </p:nvPr>
          </p:nvGraphicFramePr>
          <p:xfrm>
            <a:off x="448" y="2865"/>
            <a:ext cx="168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4" name="Equation" r:id="rId11" imgW="1384200" imgH="241200" progId="Equation.DSMT4">
                    <p:embed/>
                  </p:oleObj>
                </mc:Choice>
                <mc:Fallback>
                  <p:oleObj name="Equation" r:id="rId11" imgW="1384200" imgH="241200" progId="Equation.DSMT4">
                    <p:embed/>
                    <p:pic>
                      <p:nvPicPr>
                        <p:cNvPr id="99335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865"/>
                          <a:ext cx="168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60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5781790"/>
                </p:ext>
              </p:extLst>
            </p:nvPr>
          </p:nvGraphicFramePr>
          <p:xfrm>
            <a:off x="474" y="3644"/>
            <a:ext cx="186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5" name="Equation" r:id="rId13" imgW="1663560" imgH="253800" progId="Equation.DSMT4">
                    <p:embed/>
                  </p:oleObj>
                </mc:Choice>
                <mc:Fallback>
                  <p:oleObj name="Equation" r:id="rId13" imgW="1663560" imgH="253800" progId="Equation.DSMT4">
                    <p:embed/>
                    <p:pic>
                      <p:nvPicPr>
                        <p:cNvPr id="99336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3644"/>
                          <a:ext cx="186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61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765015"/>
                </p:ext>
              </p:extLst>
            </p:nvPr>
          </p:nvGraphicFramePr>
          <p:xfrm>
            <a:off x="495" y="3236"/>
            <a:ext cx="20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6" name="Equation" r:id="rId15" imgW="1803240" imgH="241200" progId="Equation.DSMT4">
                    <p:embed/>
                  </p:oleObj>
                </mc:Choice>
                <mc:Fallback>
                  <p:oleObj name="Equation" r:id="rId15" imgW="1803240" imgH="241200" progId="Equation.DSMT4">
                    <p:embed/>
                    <p:pic>
                      <p:nvPicPr>
                        <p:cNvPr id="99336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3236"/>
                          <a:ext cx="20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367" name="Group 87"/>
          <p:cNvGrpSpPr>
            <a:grpSpLocks/>
          </p:cNvGrpSpPr>
          <p:nvPr/>
        </p:nvGrpSpPr>
        <p:grpSpPr bwMode="auto">
          <a:xfrm>
            <a:off x="7621850" y="4084537"/>
            <a:ext cx="2483802" cy="1854683"/>
            <a:chOff x="2995" y="2529"/>
            <a:chExt cx="2022" cy="1420"/>
          </a:xfrm>
        </p:grpSpPr>
        <p:graphicFrame>
          <p:nvGraphicFramePr>
            <p:cNvPr id="993363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176767"/>
                </p:ext>
              </p:extLst>
            </p:nvPr>
          </p:nvGraphicFramePr>
          <p:xfrm>
            <a:off x="2995" y="2529"/>
            <a:ext cx="150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7" name="Equation" r:id="rId17" imgW="1358640" imgH="215640" progId="Equation.DSMT4">
                    <p:embed/>
                  </p:oleObj>
                </mc:Choice>
                <mc:Fallback>
                  <p:oleObj name="Equation" r:id="rId17" imgW="1358640" imgH="215640" progId="Equation.DSMT4">
                    <p:embed/>
                    <p:pic>
                      <p:nvPicPr>
                        <p:cNvPr id="993363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2529"/>
                          <a:ext cx="150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65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375446"/>
                </p:ext>
              </p:extLst>
            </p:nvPr>
          </p:nvGraphicFramePr>
          <p:xfrm>
            <a:off x="3071" y="3663"/>
            <a:ext cx="194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8" name="Equation" r:id="rId19" imgW="1739880" imgH="253800" progId="Equation.DSMT4">
                    <p:embed/>
                  </p:oleObj>
                </mc:Choice>
                <mc:Fallback>
                  <p:oleObj name="Equation" r:id="rId19" imgW="1739880" imgH="253800" progId="Equation.DSMT4">
                    <p:embed/>
                    <p:pic>
                      <p:nvPicPr>
                        <p:cNvPr id="99336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3663"/>
                          <a:ext cx="194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66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8348742"/>
                </p:ext>
              </p:extLst>
            </p:nvPr>
          </p:nvGraphicFramePr>
          <p:xfrm>
            <a:off x="3014" y="3269"/>
            <a:ext cx="118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9" name="Equation" r:id="rId21" imgW="1015920" imgH="215640" progId="Equation.DSMT4">
                    <p:embed/>
                  </p:oleObj>
                </mc:Choice>
                <mc:Fallback>
                  <p:oleObj name="Equation" r:id="rId21" imgW="1015920" imgH="215640" progId="Equation.DSMT4">
                    <p:embed/>
                    <p:pic>
                      <p:nvPicPr>
                        <p:cNvPr id="99336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269"/>
                          <a:ext cx="118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369" name="AutoShape 89"/>
          <p:cNvSpPr>
            <a:spLocks noChangeArrowheads="1"/>
          </p:cNvSpPr>
          <p:nvPr/>
        </p:nvSpPr>
        <p:spPr bwMode="auto">
          <a:xfrm>
            <a:off x="5664201" y="4645857"/>
            <a:ext cx="620485" cy="734939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993370" name="Text Box 90"/>
          <p:cNvSpPr txBox="1">
            <a:spLocks noChangeArrowheads="1"/>
          </p:cNvSpPr>
          <p:nvPr/>
        </p:nvSpPr>
        <p:spPr bwMode="auto">
          <a:xfrm>
            <a:off x="2063751" y="3644901"/>
            <a:ext cx="10211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If p </a:t>
            </a:r>
            <a:r>
              <a:rPr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≠q</a:t>
            </a:r>
          </a:p>
        </p:txBody>
      </p:sp>
    </p:spTree>
    <p:extLst>
      <p:ext uri="{BB962C8B-B14F-4D97-AF65-F5344CB8AC3E}">
        <p14:creationId xmlns:p14="http://schemas.microsoft.com/office/powerpoint/2010/main" val="11835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9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Preliminary Mathematics</a:t>
            </a:r>
            <a:endParaRPr lang="zh-CN" altLang="en-US"/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524001"/>
            <a:ext cx="10682513" cy="1617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In a financial context, stock returns are often modeled as random walks.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-1, </a:t>
            </a:r>
            <a:r>
              <a:rPr lang="en-US" altLang="zh-CN" i="1" baseline="-25000" dirty="0"/>
              <a:t>t</a:t>
            </a:r>
            <a:r>
              <a:rPr lang="en-US" altLang="zh-CN" dirty="0"/>
              <a:t> represents the return on a stock between </a:t>
            </a:r>
            <a:r>
              <a:rPr lang="en-US" altLang="zh-CN" i="1" dirty="0"/>
              <a:t>t</a:t>
            </a:r>
            <a:r>
              <a:rPr lang="en-US" altLang="zh-CN" dirty="0"/>
              <a:t>-1 and </a:t>
            </a:r>
            <a:r>
              <a:rPr lang="en-US" altLang="zh-CN" i="1" dirty="0"/>
              <a:t>t</a:t>
            </a:r>
            <a:r>
              <a:rPr lang="en-US" altLang="zh-CN" dirty="0"/>
              <a:t>, then the return over </a:t>
            </a:r>
            <a:r>
              <a:rPr lang="en-US" altLang="zh-CN" i="1" dirty="0"/>
              <a:t>T</a:t>
            </a:r>
            <a:r>
              <a:rPr lang="en-US" altLang="zh-CN" dirty="0"/>
              <a:t> periods is</a:t>
            </a:r>
          </a:p>
        </p:txBody>
      </p:sp>
      <p:graphicFrame>
        <p:nvGraphicFramePr>
          <p:cNvPr id="10301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610937"/>
              </p:ext>
            </p:extLst>
          </p:nvPr>
        </p:nvGraphicFramePr>
        <p:xfrm>
          <a:off x="4079875" y="3272289"/>
          <a:ext cx="36004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3" imgW="1434960" imgH="203040" progId="Equation.DSMT4">
                  <p:embed/>
                </p:oleObj>
              </mc:Choice>
              <mc:Fallback>
                <p:oleObj name="Equation" r:id="rId3" imgW="1434960" imgH="203040" progId="Equation.DSMT4">
                  <p:embed/>
                  <p:pic>
                    <p:nvPicPr>
                      <p:cNvPr id="1030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272289"/>
                        <a:ext cx="36004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281567"/>
              </p:ext>
            </p:extLst>
          </p:nvPr>
        </p:nvGraphicFramePr>
        <p:xfrm>
          <a:off x="2344136" y="4829625"/>
          <a:ext cx="4542440" cy="132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5" imgW="2222280" imgH="647640" progId="Equation.DSMT4">
                  <p:embed/>
                </p:oleObj>
              </mc:Choice>
              <mc:Fallback>
                <p:oleObj name="Equation" r:id="rId5" imgW="2222280" imgH="647640" progId="Equation.DSMT4">
                  <p:embed/>
                  <p:pic>
                    <p:nvPicPr>
                      <p:cNvPr id="1030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136" y="4829625"/>
                        <a:ext cx="4542440" cy="1324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80261"/>
              </p:ext>
            </p:extLst>
          </p:nvPr>
        </p:nvGraphicFramePr>
        <p:xfrm>
          <a:off x="7864474" y="5023301"/>
          <a:ext cx="2029435" cy="53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1030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74" y="5023301"/>
                        <a:ext cx="2029435" cy="535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51" name="Rectangle 7"/>
          <p:cNvSpPr>
            <a:spLocks noChangeArrowheads="1"/>
          </p:cNvSpPr>
          <p:nvPr/>
        </p:nvSpPr>
        <p:spPr bwMode="auto">
          <a:xfrm>
            <a:off x="783771" y="3775527"/>
            <a:ext cx="10624458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55600" indent="-355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Returns in successive  periods are assumed to be independent. It means that</a:t>
            </a:r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7864475" y="4256989"/>
            <a:ext cx="2119314" cy="179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build="p"/>
      <p:bldP spid="1030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Preliminary Mathematics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998411" name="Group 11"/>
          <p:cNvGrpSpPr>
            <a:grpSpLocks/>
          </p:cNvGrpSpPr>
          <p:nvPr/>
        </p:nvGrpSpPr>
        <p:grpSpPr bwMode="auto">
          <a:xfrm>
            <a:off x="2640014" y="2205039"/>
            <a:ext cx="4319587" cy="1489075"/>
            <a:chOff x="839" y="1842"/>
            <a:chExt cx="2721" cy="938"/>
          </a:xfrm>
        </p:grpSpPr>
        <p:sp>
          <p:nvSpPr>
            <p:cNvPr id="998405" name="Text Box 5"/>
            <p:cNvSpPr txBox="1">
              <a:spLocks noChangeAspect="1" noChangeArrowheads="1"/>
            </p:cNvSpPr>
            <p:nvPr/>
          </p:nvSpPr>
          <p:spPr bwMode="auto">
            <a:xfrm>
              <a:off x="839" y="2243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i="1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0</a:t>
              </a:r>
              <a:r>
                <a:rPr lang="en-US" altLang="zh-CN" sz="2000" dirty="0">
                  <a:solidFill>
                    <a:schemeClr val="bg2"/>
                  </a:solidFill>
                </a:rPr>
                <a:t>=0</a:t>
              </a:r>
            </a:p>
          </p:txBody>
        </p:sp>
        <p:sp>
          <p:nvSpPr>
            <p:cNvPr id="998406" name="Line 6"/>
            <p:cNvSpPr>
              <a:spLocks noChangeAspect="1" noChangeShapeType="1"/>
            </p:cNvSpPr>
            <p:nvPr/>
          </p:nvSpPr>
          <p:spPr bwMode="auto">
            <a:xfrm flipV="1">
              <a:off x="1297" y="1993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407" name="Line 7"/>
            <p:cNvSpPr>
              <a:spLocks noChangeAspect="1" noChangeShapeType="1"/>
            </p:cNvSpPr>
            <p:nvPr/>
          </p:nvSpPr>
          <p:spPr bwMode="auto">
            <a:xfrm>
              <a:off x="1292" y="2329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408" name="Text Box 8"/>
            <p:cNvSpPr txBox="1">
              <a:spLocks noChangeAspect="1" noChangeArrowheads="1"/>
            </p:cNvSpPr>
            <p:nvPr/>
          </p:nvSpPr>
          <p:spPr bwMode="auto">
            <a:xfrm>
              <a:off x="2245" y="1842"/>
              <a:ext cx="13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i="1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1</a:t>
              </a:r>
              <a:r>
                <a:rPr lang="en-US" altLang="zh-CN" sz="2000" dirty="0">
                  <a:solidFill>
                    <a:schemeClr val="bg2"/>
                  </a:solidFill>
                </a:rPr>
                <a:t>=</a:t>
              </a:r>
              <a:r>
                <a:rPr lang="en-US" altLang="zh-CN" sz="2000" i="1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0</a:t>
              </a:r>
              <a:r>
                <a:rPr lang="en-US" altLang="zh-CN" sz="2000" dirty="0">
                  <a:solidFill>
                    <a:schemeClr val="bg2"/>
                  </a:solidFill>
                </a:rPr>
                <a:t> + </a:t>
              </a:r>
              <a:r>
                <a:rPr lang="el-GR" altLang="zh-CN" sz="2000" i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μ</a:t>
              </a:r>
              <a:r>
                <a:rPr lang="en-US" altLang="zh-CN" sz="20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+ </a:t>
              </a:r>
              <a:r>
                <a:rPr lang="el-GR" altLang="zh-CN" sz="2000" i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σ</a:t>
              </a:r>
            </a:p>
          </p:txBody>
        </p:sp>
        <p:sp>
          <p:nvSpPr>
            <p:cNvPr id="998410" name="Text Box 10"/>
            <p:cNvSpPr txBox="1">
              <a:spLocks noChangeAspect="1" noChangeArrowheads="1"/>
            </p:cNvSpPr>
            <p:nvPr/>
          </p:nvSpPr>
          <p:spPr bwMode="auto">
            <a:xfrm>
              <a:off x="2245" y="2523"/>
              <a:ext cx="13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i="1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1</a:t>
              </a:r>
              <a:r>
                <a:rPr lang="en-US" altLang="zh-CN" sz="2000" dirty="0">
                  <a:solidFill>
                    <a:schemeClr val="bg2"/>
                  </a:solidFill>
                </a:rPr>
                <a:t>=</a:t>
              </a:r>
              <a:r>
                <a:rPr lang="en-US" altLang="zh-CN" sz="2000" i="1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0</a:t>
              </a:r>
              <a:r>
                <a:rPr lang="en-US" altLang="zh-CN" sz="2000" dirty="0">
                  <a:solidFill>
                    <a:schemeClr val="bg2"/>
                  </a:solidFill>
                </a:rPr>
                <a:t> + </a:t>
              </a:r>
              <a:r>
                <a:rPr lang="el-GR" altLang="zh-CN" sz="2000" i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μ</a:t>
              </a:r>
              <a:r>
                <a:rPr lang="en-US" altLang="zh-CN" sz="20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 - </a:t>
              </a:r>
              <a:r>
                <a:rPr lang="el-GR" altLang="zh-CN" sz="2000" i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σ</a:t>
              </a:r>
            </a:p>
          </p:txBody>
        </p:sp>
      </p:grpSp>
      <p:grpSp>
        <p:nvGrpSpPr>
          <p:cNvPr id="998425" name="Group 25"/>
          <p:cNvGrpSpPr>
            <a:grpSpLocks/>
          </p:cNvGrpSpPr>
          <p:nvPr/>
        </p:nvGrpSpPr>
        <p:grpSpPr bwMode="auto">
          <a:xfrm>
            <a:off x="2566989" y="4725988"/>
            <a:ext cx="6403975" cy="1439862"/>
            <a:chOff x="657" y="2523"/>
            <a:chExt cx="4034" cy="907"/>
          </a:xfrm>
        </p:grpSpPr>
        <p:sp>
          <p:nvSpPr>
            <p:cNvPr id="998413" name="Text Box 13"/>
            <p:cNvSpPr txBox="1">
              <a:spLocks noChangeAspect="1" noChangeArrowheads="1"/>
            </p:cNvSpPr>
            <p:nvPr/>
          </p:nvSpPr>
          <p:spPr bwMode="auto">
            <a:xfrm>
              <a:off x="657" y="2924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i="1" dirty="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2"/>
                  </a:solidFill>
                </a:rPr>
                <a:t>0 </a:t>
              </a:r>
              <a:r>
                <a:rPr lang="en-US" altLang="zh-CN" sz="2000" dirty="0">
                  <a:solidFill>
                    <a:schemeClr val="bg2"/>
                  </a:solidFill>
                </a:rPr>
                <a:t>= 0</a:t>
              </a:r>
            </a:p>
          </p:txBody>
        </p:sp>
        <p:sp>
          <p:nvSpPr>
            <p:cNvPr id="998414" name="Line 14"/>
            <p:cNvSpPr>
              <a:spLocks noChangeAspect="1" noChangeShapeType="1"/>
            </p:cNvSpPr>
            <p:nvPr/>
          </p:nvSpPr>
          <p:spPr bwMode="auto">
            <a:xfrm flipV="1">
              <a:off x="1115" y="2674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415" name="Line 15"/>
            <p:cNvSpPr>
              <a:spLocks noChangeAspect="1" noChangeShapeType="1"/>
            </p:cNvSpPr>
            <p:nvPr/>
          </p:nvSpPr>
          <p:spPr bwMode="auto">
            <a:xfrm>
              <a:off x="1110" y="3010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8420" name="Object 20"/>
            <p:cNvGraphicFramePr>
              <a:graphicFrameLocks noChangeAspect="1"/>
            </p:cNvGraphicFramePr>
            <p:nvPr/>
          </p:nvGraphicFramePr>
          <p:xfrm>
            <a:off x="2109" y="2523"/>
            <a:ext cx="1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公式" r:id="rId3" imgW="1485720" imgH="253800" progId="Equation.3">
                    <p:embed/>
                  </p:oleObj>
                </mc:Choice>
                <mc:Fallback>
                  <p:oleObj name="公式" r:id="rId3" imgW="1485720" imgH="253800" progId="Equation.3">
                    <p:embed/>
                    <p:pic>
                      <p:nvPicPr>
                        <p:cNvPr id="9984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523"/>
                          <a:ext cx="1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8422" name="Object 22"/>
            <p:cNvGraphicFramePr>
              <a:graphicFrameLocks noChangeAspect="1"/>
            </p:cNvGraphicFramePr>
            <p:nvPr/>
          </p:nvGraphicFramePr>
          <p:xfrm>
            <a:off x="2064" y="3158"/>
            <a:ext cx="1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1" name="公式" r:id="rId5" imgW="1485720" imgH="253800" progId="Equation.3">
                    <p:embed/>
                  </p:oleObj>
                </mc:Choice>
                <mc:Fallback>
                  <p:oleObj name="公式" r:id="rId5" imgW="1485720" imgH="253800" progId="Equation.3">
                    <p:embed/>
                    <p:pic>
                      <p:nvPicPr>
                        <p:cNvPr id="9984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58"/>
                          <a:ext cx="1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8423" name="Object 23"/>
            <p:cNvGraphicFramePr>
              <a:graphicFrameLocks noChangeAspect="1"/>
            </p:cNvGraphicFramePr>
            <p:nvPr/>
          </p:nvGraphicFramePr>
          <p:xfrm>
            <a:off x="4569" y="2543"/>
            <a:ext cx="12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2" name="Equation" r:id="rId7" imgW="114120" imgH="177480" progId="Equation.DSMT4">
                    <p:embed/>
                  </p:oleObj>
                </mc:Choice>
                <mc:Fallback>
                  <p:oleObj name="Equation" r:id="rId7" imgW="114120" imgH="177480" progId="Equation.DSMT4">
                    <p:embed/>
                    <p:pic>
                      <p:nvPicPr>
                        <p:cNvPr id="9984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2543"/>
                          <a:ext cx="12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8424" name="Rectangle 24"/>
          <p:cNvSpPr>
            <a:spLocks noChangeArrowheads="1"/>
          </p:cNvSpPr>
          <p:nvPr/>
        </p:nvSpPr>
        <p:spPr bwMode="auto">
          <a:xfrm>
            <a:off x="508000" y="1484314"/>
            <a:ext cx="1107439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55600" indent="-355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glance at Ito’s Lemma</a:t>
            </a:r>
          </a:p>
        </p:txBody>
      </p:sp>
      <p:sp>
        <p:nvSpPr>
          <p:cNvPr id="998426" name="AutoShape 26"/>
          <p:cNvSpPr>
            <a:spLocks noChangeArrowheads="1"/>
          </p:cNvSpPr>
          <p:nvPr/>
        </p:nvSpPr>
        <p:spPr bwMode="auto">
          <a:xfrm>
            <a:off x="5303839" y="3978195"/>
            <a:ext cx="369507" cy="41291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8435" name="Object 35"/>
          <p:cNvGraphicFramePr>
            <a:graphicFrameLocks noChangeAspect="1"/>
          </p:cNvGraphicFramePr>
          <p:nvPr/>
        </p:nvGraphicFramePr>
        <p:xfrm>
          <a:off x="7032625" y="2614614"/>
          <a:ext cx="3238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公式" r:id="rId9" imgW="1904760" imgH="482400" progId="Equation.3">
                  <p:embed/>
                </p:oleObj>
              </mc:Choice>
              <mc:Fallback>
                <p:oleObj name="公式" r:id="rId9" imgW="1904760" imgH="482400" progId="Equation.3">
                  <p:embed/>
                  <p:pic>
                    <p:nvPicPr>
                      <p:cNvPr id="9984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2614614"/>
                        <a:ext cx="32385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38" name="AutoShape 38"/>
          <p:cNvSpPr>
            <a:spLocks noChangeArrowheads="1"/>
          </p:cNvSpPr>
          <p:nvPr/>
        </p:nvSpPr>
        <p:spPr bwMode="auto">
          <a:xfrm rot="1922611">
            <a:off x="8030222" y="3697473"/>
            <a:ext cx="339941" cy="609706"/>
          </a:xfrm>
          <a:prstGeom prst="upArrow">
            <a:avLst>
              <a:gd name="adj1" fmla="val 50000"/>
              <a:gd name="adj2" fmla="val 112592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Preliminary Mathematics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02500" name="Group 4"/>
          <p:cNvGrpSpPr>
            <a:grpSpLocks/>
          </p:cNvGrpSpPr>
          <p:nvPr/>
        </p:nvGrpSpPr>
        <p:grpSpPr bwMode="auto">
          <a:xfrm>
            <a:off x="2063751" y="1628776"/>
            <a:ext cx="6403975" cy="1439863"/>
            <a:chOff x="657" y="2523"/>
            <a:chExt cx="4034" cy="907"/>
          </a:xfrm>
        </p:grpSpPr>
        <p:sp>
          <p:nvSpPr>
            <p:cNvPr id="1002501" name="Text Box 5"/>
            <p:cNvSpPr txBox="1">
              <a:spLocks noChangeAspect="1" noChangeArrowheads="1"/>
            </p:cNvSpPr>
            <p:nvPr/>
          </p:nvSpPr>
          <p:spPr bwMode="auto">
            <a:xfrm>
              <a:off x="657" y="2924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0 </a:t>
              </a:r>
              <a:r>
                <a:rPr lang="en-US" altLang="zh-CN" sz="2000">
                  <a:solidFill>
                    <a:schemeClr val="bg2"/>
                  </a:solidFill>
                </a:rPr>
                <a:t>= 0</a:t>
              </a:r>
            </a:p>
          </p:txBody>
        </p:sp>
        <p:sp>
          <p:nvSpPr>
            <p:cNvPr id="1002502" name="Line 6"/>
            <p:cNvSpPr>
              <a:spLocks noChangeAspect="1" noChangeShapeType="1"/>
            </p:cNvSpPr>
            <p:nvPr/>
          </p:nvSpPr>
          <p:spPr bwMode="auto">
            <a:xfrm flipV="1">
              <a:off x="1115" y="2674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2503" name="Line 7"/>
            <p:cNvSpPr>
              <a:spLocks noChangeAspect="1" noChangeShapeType="1"/>
            </p:cNvSpPr>
            <p:nvPr/>
          </p:nvSpPr>
          <p:spPr bwMode="auto">
            <a:xfrm>
              <a:off x="1110" y="3010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2504" name="Object 8"/>
            <p:cNvGraphicFramePr>
              <a:graphicFrameLocks noChangeAspect="1"/>
            </p:cNvGraphicFramePr>
            <p:nvPr/>
          </p:nvGraphicFramePr>
          <p:xfrm>
            <a:off x="2109" y="2523"/>
            <a:ext cx="1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9" name="公式" r:id="rId3" imgW="1485720" imgH="253800" progId="Equation.3">
                    <p:embed/>
                  </p:oleObj>
                </mc:Choice>
                <mc:Fallback>
                  <p:oleObj name="公式" r:id="rId3" imgW="1485720" imgH="253800" progId="Equation.3">
                    <p:embed/>
                    <p:pic>
                      <p:nvPicPr>
                        <p:cNvPr id="10025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523"/>
                          <a:ext cx="1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505" name="Object 9"/>
            <p:cNvGraphicFramePr>
              <a:graphicFrameLocks noChangeAspect="1"/>
            </p:cNvGraphicFramePr>
            <p:nvPr/>
          </p:nvGraphicFramePr>
          <p:xfrm>
            <a:off x="2064" y="3158"/>
            <a:ext cx="1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0" name="公式" r:id="rId5" imgW="1485720" imgH="253800" progId="Equation.3">
                    <p:embed/>
                  </p:oleObj>
                </mc:Choice>
                <mc:Fallback>
                  <p:oleObj name="公式" r:id="rId5" imgW="1485720" imgH="253800" progId="Equation.3">
                    <p:embed/>
                    <p:pic>
                      <p:nvPicPr>
                        <p:cNvPr id="10025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58"/>
                          <a:ext cx="1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506" name="Object 10"/>
            <p:cNvGraphicFramePr>
              <a:graphicFrameLocks noChangeAspect="1"/>
            </p:cNvGraphicFramePr>
            <p:nvPr/>
          </p:nvGraphicFramePr>
          <p:xfrm>
            <a:off x="4569" y="2543"/>
            <a:ext cx="12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1" name="Equation" r:id="rId7" imgW="114120" imgH="177480" progId="Equation.DSMT4">
                    <p:embed/>
                  </p:oleObj>
                </mc:Choice>
                <mc:Fallback>
                  <p:oleObj name="Equation" r:id="rId7" imgW="114120" imgH="177480" progId="Equation.DSMT4">
                    <p:embed/>
                    <p:pic>
                      <p:nvPicPr>
                        <p:cNvPr id="10025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2543"/>
                          <a:ext cx="12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2515" name="Group 19"/>
          <p:cNvGrpSpPr>
            <a:grpSpLocks/>
          </p:cNvGrpSpPr>
          <p:nvPr/>
        </p:nvGrpSpPr>
        <p:grpSpPr bwMode="auto">
          <a:xfrm>
            <a:off x="1992313" y="4221164"/>
            <a:ext cx="8278812" cy="1665287"/>
            <a:chOff x="295" y="2795"/>
            <a:chExt cx="5215" cy="1049"/>
          </a:xfrm>
        </p:grpSpPr>
        <p:sp>
          <p:nvSpPr>
            <p:cNvPr id="1002508" name="Text Box 12"/>
            <p:cNvSpPr txBox="1">
              <a:spLocks noChangeAspect="1" noChangeArrowheads="1"/>
            </p:cNvSpPr>
            <p:nvPr/>
          </p:nvSpPr>
          <p:spPr bwMode="auto">
            <a:xfrm>
              <a:off x="295" y="3287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f  (X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0</a:t>
              </a:r>
              <a:r>
                <a:rPr lang="en-US" altLang="zh-CN" sz="200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1002509" name="Line 13"/>
            <p:cNvSpPr>
              <a:spLocks noChangeAspect="1" noChangeShapeType="1"/>
            </p:cNvSpPr>
            <p:nvPr/>
          </p:nvSpPr>
          <p:spPr bwMode="auto">
            <a:xfrm flipV="1">
              <a:off x="753" y="3037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2510" name="Line 14"/>
            <p:cNvSpPr>
              <a:spLocks noChangeAspect="1" noChangeShapeType="1"/>
            </p:cNvSpPr>
            <p:nvPr/>
          </p:nvSpPr>
          <p:spPr bwMode="auto">
            <a:xfrm>
              <a:off x="748" y="3373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2511" name="Object 15"/>
            <p:cNvGraphicFramePr>
              <a:graphicFrameLocks noChangeAspect="1"/>
            </p:cNvGraphicFramePr>
            <p:nvPr/>
          </p:nvGraphicFramePr>
          <p:xfrm>
            <a:off x="1791" y="2795"/>
            <a:ext cx="37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2" name="公式" r:id="rId9" imgW="3911400" imgH="291960" progId="Equation.3">
                    <p:embed/>
                  </p:oleObj>
                </mc:Choice>
                <mc:Fallback>
                  <p:oleObj name="公式" r:id="rId9" imgW="3911400" imgH="291960" progId="Equation.3">
                    <p:embed/>
                    <p:pic>
                      <p:nvPicPr>
                        <p:cNvPr id="100251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795"/>
                          <a:ext cx="371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514" name="Object 18"/>
            <p:cNvGraphicFramePr>
              <a:graphicFrameLocks noChangeAspect="1"/>
            </p:cNvGraphicFramePr>
            <p:nvPr/>
          </p:nvGraphicFramePr>
          <p:xfrm>
            <a:off x="1701" y="3566"/>
            <a:ext cx="37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3" name="公式" r:id="rId11" imgW="3911400" imgH="291960" progId="Equation.3">
                    <p:embed/>
                  </p:oleObj>
                </mc:Choice>
                <mc:Fallback>
                  <p:oleObj name="公式" r:id="rId11" imgW="3911400" imgH="291960" progId="Equation.3">
                    <p:embed/>
                    <p:pic>
                      <p:nvPicPr>
                        <p:cNvPr id="10025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566"/>
                          <a:ext cx="371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2516" name="Group 20"/>
          <p:cNvGrpSpPr>
            <a:grpSpLocks/>
          </p:cNvGrpSpPr>
          <p:nvPr/>
        </p:nvGrpSpPr>
        <p:grpSpPr bwMode="auto">
          <a:xfrm>
            <a:off x="2063751" y="1484314"/>
            <a:ext cx="7847013" cy="1608137"/>
            <a:chOff x="295" y="2813"/>
            <a:chExt cx="4943" cy="1013"/>
          </a:xfrm>
        </p:grpSpPr>
        <p:sp>
          <p:nvSpPr>
            <p:cNvPr id="1002517" name="Text Box 21"/>
            <p:cNvSpPr txBox="1">
              <a:spLocks noChangeAspect="1" noChangeArrowheads="1"/>
            </p:cNvSpPr>
            <p:nvPr/>
          </p:nvSpPr>
          <p:spPr bwMode="auto">
            <a:xfrm>
              <a:off x="295" y="3287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000">
                  <a:solidFill>
                    <a:schemeClr val="bg2"/>
                  </a:solidFill>
                </a:rPr>
                <a:t>f  (X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0</a:t>
              </a:r>
              <a:r>
                <a:rPr lang="en-US" altLang="zh-CN" sz="200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1002518" name="Line 22"/>
            <p:cNvSpPr>
              <a:spLocks noChangeAspect="1" noChangeShapeType="1"/>
            </p:cNvSpPr>
            <p:nvPr/>
          </p:nvSpPr>
          <p:spPr bwMode="auto">
            <a:xfrm flipV="1">
              <a:off x="753" y="3037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2519" name="Line 23"/>
            <p:cNvSpPr>
              <a:spLocks noChangeAspect="1" noChangeShapeType="1"/>
            </p:cNvSpPr>
            <p:nvPr/>
          </p:nvSpPr>
          <p:spPr bwMode="auto">
            <a:xfrm>
              <a:off x="748" y="3373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2520" name="Object 24"/>
            <p:cNvGraphicFramePr>
              <a:graphicFrameLocks noChangeAspect="1"/>
            </p:cNvGraphicFramePr>
            <p:nvPr/>
          </p:nvGraphicFramePr>
          <p:xfrm>
            <a:off x="2063" y="2813"/>
            <a:ext cx="317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4" name="公式" r:id="rId13" imgW="3340080" imgH="253800" progId="Equation.3">
                    <p:embed/>
                  </p:oleObj>
                </mc:Choice>
                <mc:Fallback>
                  <p:oleObj name="公式" r:id="rId13" imgW="3340080" imgH="253800" progId="Equation.3">
                    <p:embed/>
                    <p:pic>
                      <p:nvPicPr>
                        <p:cNvPr id="100252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813"/>
                          <a:ext cx="317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521" name="Object 25"/>
            <p:cNvGraphicFramePr>
              <a:graphicFrameLocks noChangeAspect="1"/>
            </p:cNvGraphicFramePr>
            <p:nvPr/>
          </p:nvGraphicFramePr>
          <p:xfrm>
            <a:off x="1973" y="3584"/>
            <a:ext cx="31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5" name="公式" r:id="rId15" imgW="3340080" imgH="253800" progId="Equation.3">
                    <p:embed/>
                  </p:oleObj>
                </mc:Choice>
                <mc:Fallback>
                  <p:oleObj name="公式" r:id="rId15" imgW="3340080" imgH="253800" progId="Equation.3">
                    <p:embed/>
                    <p:pic>
                      <p:nvPicPr>
                        <p:cNvPr id="100252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584"/>
                          <a:ext cx="31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2522" name="AutoShape 26"/>
          <p:cNvSpPr>
            <a:spLocks noChangeArrowheads="1"/>
          </p:cNvSpPr>
          <p:nvPr/>
        </p:nvSpPr>
        <p:spPr bwMode="auto">
          <a:xfrm>
            <a:off x="5951539" y="3327711"/>
            <a:ext cx="369507" cy="420067"/>
          </a:xfrm>
          <a:prstGeom prst="downArrow">
            <a:avLst>
              <a:gd name="adj1" fmla="val 50000"/>
              <a:gd name="adj2" fmla="val 27478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02523" name="AutoShape 27"/>
          <p:cNvSpPr>
            <a:spLocks noChangeArrowheads="1"/>
          </p:cNvSpPr>
          <p:nvPr/>
        </p:nvSpPr>
        <p:spPr bwMode="auto">
          <a:xfrm>
            <a:off x="6024563" y="3287621"/>
            <a:ext cx="647700" cy="427223"/>
          </a:xfrm>
          <a:prstGeom prst="upArrow">
            <a:avLst>
              <a:gd name="adj1" fmla="val 50000"/>
              <a:gd name="adj2" fmla="val 27757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02524" name="Line 28"/>
          <p:cNvSpPr>
            <a:spLocks noChangeShapeType="1"/>
          </p:cNvSpPr>
          <p:nvPr/>
        </p:nvSpPr>
        <p:spPr bwMode="auto">
          <a:xfrm flipH="1" flipV="1">
            <a:off x="8759826" y="3141663"/>
            <a:ext cx="73025" cy="10080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1002530" name="Object 34"/>
          <p:cNvGraphicFramePr>
            <a:graphicFrameLocks noChangeAspect="1"/>
          </p:cNvGraphicFramePr>
          <p:nvPr/>
        </p:nvGraphicFramePr>
        <p:xfrm>
          <a:off x="2913064" y="4981575"/>
          <a:ext cx="7229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6" name="公式" r:id="rId17" imgW="3213000" imgH="253800" progId="Equation.3">
                  <p:embed/>
                </p:oleObj>
              </mc:Choice>
              <mc:Fallback>
                <p:oleObj name="公式" r:id="rId17" imgW="3213000" imgH="253800" progId="Equation.3">
                  <p:embed/>
                  <p:pic>
                    <p:nvPicPr>
                      <p:cNvPr id="10025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4" y="4981575"/>
                        <a:ext cx="72294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33" name="Object 37"/>
          <p:cNvGraphicFramePr>
            <a:graphicFrameLocks noChangeAspect="1"/>
          </p:cNvGraphicFramePr>
          <p:nvPr/>
        </p:nvGraphicFramePr>
        <p:xfrm>
          <a:off x="3201988" y="3573464"/>
          <a:ext cx="274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" name="公式" r:id="rId19" imgW="1218960" imgH="241200" progId="Equation.3">
                  <p:embed/>
                </p:oleObj>
              </mc:Choice>
              <mc:Fallback>
                <p:oleObj name="公式" r:id="rId19" imgW="1218960" imgH="241200" progId="Equation.3">
                  <p:embed/>
                  <p:pic>
                    <p:nvPicPr>
                      <p:cNvPr id="10025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3573464"/>
                        <a:ext cx="2743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35" name="Line 39"/>
          <p:cNvSpPr>
            <a:spLocks noChangeShapeType="1"/>
          </p:cNvSpPr>
          <p:nvPr/>
        </p:nvSpPr>
        <p:spPr bwMode="auto">
          <a:xfrm flipH="1" flipV="1">
            <a:off x="4440238" y="4076701"/>
            <a:ext cx="1727200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1002536" name="Line 40"/>
          <p:cNvSpPr>
            <a:spLocks noChangeShapeType="1"/>
          </p:cNvSpPr>
          <p:nvPr/>
        </p:nvSpPr>
        <p:spPr bwMode="auto">
          <a:xfrm flipH="1" flipV="1">
            <a:off x="5735639" y="4076701"/>
            <a:ext cx="3024187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0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00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10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941</Words>
  <Application>Microsoft Office PowerPoint</Application>
  <PresentationFormat>宽屏</PresentationFormat>
  <Paragraphs>226</Paragraphs>
  <Slides>42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Arial Unicode MS</vt:lpstr>
      <vt:lpstr>N Helvetica Narrow</vt:lpstr>
      <vt:lpstr>等线</vt:lpstr>
      <vt:lpstr>黑体</vt:lpstr>
      <vt:lpstr>华文新魏</vt:lpstr>
      <vt:lpstr>华文行楷</vt:lpstr>
      <vt:lpstr>楷体</vt:lpstr>
      <vt:lpstr>楷体_GB2312</vt:lpstr>
      <vt:lpstr>宋体</vt:lpstr>
      <vt:lpstr>Arial</vt:lpstr>
      <vt:lpstr>Gloucester MT Extra Condensed</vt:lpstr>
      <vt:lpstr>Symbol</vt:lpstr>
      <vt:lpstr>Times New Roman</vt:lpstr>
      <vt:lpstr>Wingdings</vt:lpstr>
      <vt:lpstr>Global</vt:lpstr>
      <vt:lpstr>Equation</vt:lpstr>
      <vt:lpstr>公式</vt:lpstr>
      <vt:lpstr>MathType 6.0 Equation</vt:lpstr>
      <vt:lpstr>Chart</vt:lpstr>
      <vt:lpstr>图表</vt:lpstr>
      <vt:lpstr>Financial Derivatives</vt:lpstr>
      <vt:lpstr>Model of behavior of stock price and Black-Scholes formula </vt:lpstr>
      <vt:lpstr>Preliminary Mathematics</vt:lpstr>
      <vt:lpstr>Preliminary Mathematics</vt:lpstr>
      <vt:lpstr>Preliminary Mathematics</vt:lpstr>
      <vt:lpstr>Preliminary Mathematics</vt:lpstr>
      <vt:lpstr>Preliminary Mathematics</vt:lpstr>
      <vt:lpstr>Preliminary Mathematics</vt:lpstr>
      <vt:lpstr>Preliminary Mathematics</vt:lpstr>
      <vt:lpstr>Markov Processes</vt:lpstr>
      <vt:lpstr>Weak-Form Market Efficiency</vt:lpstr>
      <vt:lpstr>A Wiener Process</vt:lpstr>
      <vt:lpstr>Properties of a Wiener Process</vt:lpstr>
      <vt:lpstr>Taking Limits . . .</vt:lpstr>
      <vt:lpstr>Generalized Wiener Processes</vt:lpstr>
      <vt:lpstr>Ito Process</vt:lpstr>
      <vt:lpstr>Generalized Wiener Processes</vt:lpstr>
      <vt:lpstr>An Ito Process for Stock Prices</vt:lpstr>
      <vt:lpstr>Ito’s Lemma</vt:lpstr>
      <vt:lpstr>Taylor Series Expansion</vt:lpstr>
      <vt:lpstr>Substituting for x</vt:lpstr>
      <vt:lpstr>The e2Dt Term</vt:lpstr>
      <vt:lpstr>Taking Limits</vt:lpstr>
      <vt:lpstr>The Stock Price Assumption</vt:lpstr>
      <vt:lpstr>Application of Ito’s Lemma to a Stock Price Process</vt:lpstr>
      <vt:lpstr>Application of Ito’s Lemma to a Stock Price Process</vt:lpstr>
      <vt:lpstr>The Lognormal Property</vt:lpstr>
      <vt:lpstr>PowerPoint 演示文稿</vt:lpstr>
      <vt:lpstr>The Lognormal Distribution</vt:lpstr>
      <vt:lpstr>The Expected Return</vt:lpstr>
      <vt:lpstr>The Volatility</vt:lpstr>
      <vt:lpstr>The Black-Scholes/Merton Model-Hedging Approach</vt:lpstr>
      <vt:lpstr>The Black-Scholes/Merton Model-Hedging Approach</vt:lpstr>
      <vt:lpstr>The Black-Scholes/Merton Model-Hedging Approach</vt:lpstr>
      <vt:lpstr>The Black-Scholes/Merton Probabilistic Approach</vt:lpstr>
      <vt:lpstr>The Black-Scholes/Merton Probabilistic Approach</vt:lpstr>
      <vt:lpstr>The Black-Scholes/Merton Probabilistic Approach</vt:lpstr>
      <vt:lpstr>The Black-Scholes/Merton Probabilistic Approach</vt:lpstr>
      <vt:lpstr>The Black-Scholes/Merton Probabilistic Approach</vt:lpstr>
      <vt:lpstr>The Black-Scholes/Merton Probabilistic Approach</vt:lpstr>
      <vt:lpstr>The Black-Scholes/Merton Probabilistic Approach</vt:lpstr>
      <vt:lpstr>The Black-Scholes/Merton Probabilistic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</dc:title>
  <dc:creator>lenvo</dc:creator>
  <cp:lastModifiedBy>Lenovo</cp:lastModifiedBy>
  <cp:revision>32</cp:revision>
  <dcterms:created xsi:type="dcterms:W3CDTF">2020-03-10T13:59:28Z</dcterms:created>
  <dcterms:modified xsi:type="dcterms:W3CDTF">2021-11-22T16:21:09Z</dcterms:modified>
</cp:coreProperties>
</file>