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sldIdLst>
    <p:sldId id="301" r:id="rId2"/>
    <p:sldId id="34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 SYSTEM" initials="M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CC0904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7T21:24:16.109" idx="1">
    <p:pos x="10" y="10"/>
    <p:text>这里，以复习为主，通过提问的方式讲解。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7T21:40:30.578" idx="2">
    <p:pos x="10" y="10"/>
    <p:text>提问：股指期货如何交割或结算？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7T21:56:40.703" idx="3">
    <p:pos x="10" y="10"/>
    <p:text>1、确定购买多少份卖权；
2、确定指数变化和组合价值变化的对应关系；
3、确定卖权执行价格K。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7T22:09:19.453" idx="4">
    <p:pos x="10" y="10"/>
    <p:text>采用期货期权的原因：
1、交割方便：相对于股票期权，不必购买实物；
2、交易方便：期权、期货交易池彼此靠近；
3、交易便宜：交易成本低。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4-27T22:26:22.937" idx="5">
    <p:pos x="10" y="10"/>
    <p:text>这里作为了解。学生只需记住平价公式。
必须强调，期货合约初始价值为0.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65A12-384F-4908-B007-B86FAD7F42A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2691D-FC24-4F43-B99B-D40DE970E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1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1C9B1-93CC-4AB1-96F4-125C760B03B3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14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635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4B87B-CCCD-4F16-BC0B-7C17F5138312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03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09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BCC10-8F6B-49CE-8C15-53CA1B628AC6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33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70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4E6F62-3D93-42BF-AF1A-F7ECBD3E4C6D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0352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139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A41D5-7C37-4DF9-B9D1-A7059E9B2F5F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037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954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EBE9F-A9F2-489F-904E-FCF4D7B2092C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039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00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79D187-61B8-4AEE-B3A1-19504318E40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041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71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B7FC5-08F0-4CF1-8A52-6756A2347883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043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36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29AF2-55B6-43F1-B997-C8B548381F63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045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906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9EF89-3AE1-4C29-AB9C-B40F5A441199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047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563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5B667-F06B-4FB2-A552-AB335E8D9866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049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151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FEF553-370B-4D0E-9F3F-88E45B96A44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481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24E5E-9511-44E4-92EC-CC6DAEA52080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051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04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DF9C5-68FF-4E48-A08C-3F7618F02F0F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053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8787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85505-1BE9-4048-BFF0-F29562891666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881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0F308-5B8E-41B5-9C75-65AE68EBB7A7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055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245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F4EAFA-6D09-4531-B0AA-0E0EC4B9CFB9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059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17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EE065-B979-46EA-AD79-020547112B77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061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14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90A66-46D4-44F2-8104-5A614475347A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0639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448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C1574-DBF1-428C-AB26-E8A06D6CCC15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065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3327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AFAC3-8305-49D0-A14E-60BE02B9735F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068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908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E930F-D3B5-455C-9C8A-02EB8F047719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070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708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10378-A29E-46B2-9769-734C0E22D90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916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361BB-F2CB-4DC1-9450-0C1EA9870A12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072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87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F2CC5-299E-4E7D-B258-8925064664EE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074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9446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5305B-7C23-4986-8617-E641A735604C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076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284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BC95B-4EC2-407D-99FE-93DBF2926E6E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078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815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30D83-7D12-4E08-8D73-A05E6AF81560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080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09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36068-50CA-43B3-B563-5BCE61E10397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082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88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1932C-D6A1-4321-ACA0-11DBCD47502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65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C8E969-30B2-4628-AAF9-CE5214CEFA68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20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1153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48DB0-F483-4A6E-AE59-29BD8DA7C5BC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22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44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C1DB-E882-464B-BE22-718B5F98DE9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25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744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C29AA-7C9A-474D-8761-F131B25974B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27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90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D3C1FE-F025-4CF7-8779-B824CDB9174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29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37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40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666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319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41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28776"/>
            <a:ext cx="5080000" cy="2239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21138"/>
            <a:ext cx="5080000" cy="22415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82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solidFill>
                  <a:srgbClr val="320DC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8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5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94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553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09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32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36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3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2926054" y="-12700"/>
            <a:ext cx="9265947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zh-CN" altLang="en-US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2F7B76-C965-4B11-8660-AC726BE6DACB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26052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5039784" y="-5599"/>
            <a:ext cx="7152216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354623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comments" Target="../comments/comment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23622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6000" dirty="0" smtClean="0"/>
              <a:t>Financial Derivatives</a:t>
            </a:r>
            <a:endParaRPr lang="en-US" altLang="zh-CN" sz="6000" dirty="0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292600"/>
            <a:ext cx="9144000" cy="19446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</a:rPr>
              <a:t>邓光军</a:t>
            </a: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denggj@uestc.edu.cn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524000" y="6157914"/>
            <a:ext cx="9144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School of Management and Economics</a:t>
            </a:r>
          </a:p>
        </p:txBody>
      </p:sp>
    </p:spTree>
    <p:extLst>
      <p:ext uri="{BB962C8B-B14F-4D97-AF65-F5344CB8AC3E}">
        <p14:creationId xmlns:p14="http://schemas.microsoft.com/office/powerpoint/2010/main" val="362322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Index Options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109" y="1685926"/>
            <a:ext cx="10404764" cy="303847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441325" indent="-441325"/>
            <a:r>
              <a:rPr lang="en-US" altLang="zh-CN" dirty="0">
                <a:ea typeface="宋体" panose="02010600030101010101" pitchFamily="2" charset="-122"/>
              </a:rPr>
              <a:t>Option contracts are on 100 times the index</a:t>
            </a:r>
          </a:p>
          <a:p>
            <a:pPr marL="441325" indent="-441325"/>
            <a:r>
              <a:rPr lang="en-US" altLang="zh-CN" dirty="0">
                <a:ea typeface="宋体" panose="02010600030101010101" pitchFamily="2" charset="-122"/>
              </a:rPr>
              <a:t>The most popular underlying  indices are </a:t>
            </a:r>
          </a:p>
          <a:p>
            <a:pPr marL="990600" lvl="1" indent="-369888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 Dow Jones Industrial (European) DJX</a:t>
            </a:r>
          </a:p>
          <a:p>
            <a:pPr marL="990600" lvl="1" indent="-369888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 S&amp;P 100 (American) OEX</a:t>
            </a:r>
          </a:p>
          <a:p>
            <a:pPr marL="990600" lvl="1" indent="-369888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 S&amp;P 500 (European) SPX</a:t>
            </a:r>
          </a:p>
          <a:p>
            <a:pPr marL="441325" indent="-441325"/>
            <a:r>
              <a:rPr lang="en-US" altLang="zh-CN" dirty="0">
                <a:ea typeface="宋体" panose="02010600030101010101" pitchFamily="2" charset="-122"/>
              </a:rPr>
              <a:t>Contracts are settled in cash</a:t>
            </a:r>
          </a:p>
        </p:txBody>
      </p:sp>
    </p:spTree>
    <p:extLst>
      <p:ext uri="{BB962C8B-B14F-4D97-AF65-F5344CB8AC3E}">
        <p14:creationId xmlns:p14="http://schemas.microsoft.com/office/powerpoint/2010/main" val="1567978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Index Option Example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527" y="1736726"/>
            <a:ext cx="10266218" cy="3910013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Consider a call option on an index with a strike price of 560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Suppose 1 contract is exercised  when the index level is 580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What is the payoff?</a:t>
            </a:r>
          </a:p>
        </p:txBody>
      </p:sp>
    </p:spTree>
    <p:extLst>
      <p:ext uri="{BB962C8B-B14F-4D97-AF65-F5344CB8AC3E}">
        <p14:creationId xmlns:p14="http://schemas.microsoft.com/office/powerpoint/2010/main" val="2962807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6364" y="720437"/>
            <a:ext cx="10377055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ea typeface="宋体" panose="02010600030101010101" pitchFamily="2" charset="-122"/>
              </a:rPr>
              <a:t>Using Index Options for Portfolio Insurance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564" y="2126673"/>
            <a:ext cx="10321636" cy="37465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dirty="0">
                <a:ea typeface="宋体" panose="02010600030101010101" pitchFamily="2" charset="-122"/>
              </a:rPr>
              <a:t>Suppose the value of the index is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the strike price is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a portfolio has a </a:t>
            </a:r>
            <a:r>
              <a:rPr lang="el-GR" altLang="zh-CN" i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ea typeface="宋体" panose="02010600030101010101" pitchFamily="2" charset="-122"/>
              </a:rPr>
              <a:t>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1.0</a:t>
            </a:r>
            <a:r>
              <a:rPr lang="en-US" altLang="zh-CN" dirty="0">
                <a:ea typeface="宋体" panose="02010600030101010101" pitchFamily="2" charset="-122"/>
              </a:rPr>
              <a:t>, the portfolio insurance is obtained by buying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put option contract on the index for each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100S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 dollars held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the </a:t>
            </a:r>
            <a:r>
              <a:rPr lang="el-GR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β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is not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1.0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, the portfolio manager buys </a:t>
            </a:r>
            <a:r>
              <a:rPr lang="el-GR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β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put options for each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100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 i="1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dollars held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In both cases,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K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is chosen to give the appropriate insurance level</a:t>
            </a:r>
          </a:p>
        </p:txBody>
      </p:sp>
    </p:spTree>
    <p:extLst>
      <p:ext uri="{BB962C8B-B14F-4D97-AF65-F5344CB8AC3E}">
        <p14:creationId xmlns:p14="http://schemas.microsoft.com/office/powerpoint/2010/main" val="102869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Example 1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3466"/>
            <a:ext cx="10363200" cy="4633913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S&amp;P500: Portfolio has a beta of 1.0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It is currently worth $500,000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 index currently stands at 1000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What trade is necessary to provide insurance against the portfolio value falling below $480,000?</a:t>
            </a:r>
          </a:p>
        </p:txBody>
      </p:sp>
    </p:spTree>
    <p:extLst>
      <p:ext uri="{BB962C8B-B14F-4D97-AF65-F5344CB8AC3E}">
        <p14:creationId xmlns:p14="http://schemas.microsoft.com/office/powerpoint/2010/main" val="2632918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Example 2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344" y="1891145"/>
            <a:ext cx="10356273" cy="3487738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Portfolio has a beta of 2.0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It is currently worth $1,000,000 and index stands at 1000</a:t>
            </a:r>
          </a:p>
          <a:p>
            <a:pPr lvl="1">
              <a:lnSpc>
                <a:spcPct val="125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 risk-free rate is 12% per annum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The dividend yield on both the portfolio and the index is 4% per annum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How many put option contracts should be purchased for portfolio insurance? </a:t>
            </a:r>
          </a:p>
        </p:txBody>
      </p:sp>
    </p:spTree>
    <p:extLst>
      <p:ext uri="{BB962C8B-B14F-4D97-AF65-F5344CB8AC3E}">
        <p14:creationId xmlns:p14="http://schemas.microsoft.com/office/powerpoint/2010/main" val="3120836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39090" y="1870364"/>
            <a:ext cx="10501745" cy="48006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ea typeface="宋体" panose="02010600030101010101" pitchFamily="2" charset="-122"/>
              </a:rPr>
              <a:t>E(</a:t>
            </a:r>
            <a:r>
              <a:rPr lang="en-US" altLang="zh-CN" b="1" i="1" dirty="0" err="1">
                <a:ea typeface="宋体" panose="02010600030101010101" pitchFamily="2" charset="-122"/>
              </a:rPr>
              <a:t>r</a:t>
            </a:r>
            <a:r>
              <a:rPr lang="en-US" altLang="zh-CN" b="1" i="1" baseline="-25000" dirty="0" err="1">
                <a:ea typeface="宋体" panose="02010600030101010101" pitchFamily="2" charset="-122"/>
              </a:rPr>
              <a:t>p</a:t>
            </a:r>
            <a:r>
              <a:rPr lang="en-US" altLang="zh-CN" b="1" dirty="0">
                <a:ea typeface="宋体" panose="02010600030101010101" pitchFamily="2" charset="-122"/>
              </a:rPr>
              <a:t>) = </a:t>
            </a:r>
            <a:r>
              <a:rPr lang="en-US" altLang="zh-CN" b="1" i="1" dirty="0" err="1">
                <a:ea typeface="宋体" panose="02010600030101010101" pitchFamily="2" charset="-122"/>
              </a:rPr>
              <a:t>r</a:t>
            </a:r>
            <a:r>
              <a:rPr lang="en-US" altLang="zh-CN" b="1" i="1" baseline="-25000" dirty="0" err="1">
                <a:ea typeface="宋体" panose="02010600030101010101" pitchFamily="2" charset="-122"/>
              </a:rPr>
              <a:t>f</a:t>
            </a:r>
            <a:r>
              <a:rPr lang="en-US" altLang="zh-CN" b="1" i="1" baseline="-25000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+ </a:t>
            </a:r>
            <a:r>
              <a:rPr lang="en-US" altLang="zh-CN" b="1" i="1" dirty="0">
                <a:cs typeface="Times New Roman" panose="02020603050405020304" pitchFamily="18" charset="0"/>
              </a:rPr>
              <a:t>β </a:t>
            </a:r>
            <a:r>
              <a:rPr lang="en-US" altLang="zh-CN" b="1" dirty="0">
                <a:cs typeface="Times New Roman" panose="02020603050405020304" pitchFamily="18" charset="0"/>
              </a:rPr>
              <a:t>( E ( </a:t>
            </a:r>
            <a:r>
              <a:rPr lang="en-US" altLang="zh-CN" b="1" i="1" dirty="0" err="1"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ea typeface="宋体" panose="02010600030101010101" pitchFamily="2" charset="-122"/>
              </a:rPr>
              <a:t>M</a:t>
            </a:r>
            <a:r>
              <a:rPr lang="en-US" altLang="zh-CN" b="1" dirty="0">
                <a:cs typeface="Times New Roman" panose="02020603050405020304" pitchFamily="18" charset="0"/>
              </a:rPr>
              <a:t> ) - </a:t>
            </a:r>
            <a:r>
              <a:rPr lang="en-US" altLang="zh-CN" b="1" i="1" dirty="0" err="1"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ea typeface="宋体" panose="02010600030101010101" pitchFamily="2" charset="-122"/>
              </a:rPr>
              <a:t>f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  <a:endParaRPr lang="el-GR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If index rises to 1040, it provides a 40/1000 or 4% return in 3 months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Dividends from index=0.25*4=1%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Total return (include dividends)=4+</a:t>
            </a:r>
            <a:r>
              <a:rPr lang="en-US" altLang="zh-CN" i="1" dirty="0">
                <a:solidFill>
                  <a:srgbClr val="FF0066"/>
                </a:solidFill>
                <a:effectLst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=5%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Risk-free interest rate=12*0.25=3%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Excess return over risk-free rate=5-3=2%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Excess return for portfolio=2*2=4%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Increase in Portfolio Value=4+3-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=6%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Portfolio value=1*1.06=$1,060,000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28083" y="476250"/>
            <a:ext cx="11420571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Calculating Relation Between Index Level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 and Portfolio Value in 3 months </a:t>
            </a:r>
          </a:p>
        </p:txBody>
      </p:sp>
    </p:spTree>
    <p:extLst>
      <p:ext uri="{BB962C8B-B14F-4D97-AF65-F5344CB8AC3E}">
        <p14:creationId xmlns:p14="http://schemas.microsoft.com/office/powerpoint/2010/main" val="1575344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Determining the Strike Price</a:t>
            </a:r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2540000" y="1935164"/>
            <a:ext cx="276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 b="1" dirty="0">
                <a:solidFill>
                  <a:srgbClr val="0000CC"/>
                </a:solidFill>
              </a:rPr>
              <a:t>Value of Index in 3 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1038340" name="Rectangle 4"/>
          <p:cNvSpPr>
            <a:spLocks noChangeArrowheads="1"/>
          </p:cNvSpPr>
          <p:nvPr/>
        </p:nvSpPr>
        <p:spPr bwMode="auto">
          <a:xfrm>
            <a:off x="3363914" y="2311400"/>
            <a:ext cx="10563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 b="1">
                <a:solidFill>
                  <a:srgbClr val="0000CC"/>
                </a:solidFill>
              </a:rPr>
              <a:t>months</a:t>
            </a:r>
            <a:endParaRPr lang="en-US" altLang="zh-CN" b="1">
              <a:solidFill>
                <a:srgbClr val="0000CC"/>
              </a:solidFill>
            </a:endParaRP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4443413" y="2311401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42" name="Rectangle 6"/>
          <p:cNvSpPr>
            <a:spLocks noChangeArrowheads="1"/>
          </p:cNvSpPr>
          <p:nvPr/>
        </p:nvSpPr>
        <p:spPr bwMode="auto">
          <a:xfrm>
            <a:off x="5715000" y="1935164"/>
            <a:ext cx="362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 b="1">
                <a:solidFill>
                  <a:srgbClr val="0000CC"/>
                </a:solidFill>
              </a:rPr>
              <a:t>Expected Portfolio Value </a:t>
            </a:r>
            <a:endParaRPr lang="en-US" altLang="zh-CN" b="1">
              <a:solidFill>
                <a:srgbClr val="0000CC"/>
              </a:solidFill>
            </a:endParaRPr>
          </a:p>
        </p:txBody>
      </p:sp>
      <p:sp>
        <p:nvSpPr>
          <p:cNvPr id="1038343" name="Rectangle 7"/>
          <p:cNvSpPr>
            <a:spLocks noChangeArrowheads="1"/>
          </p:cNvSpPr>
          <p:nvPr/>
        </p:nvSpPr>
        <p:spPr bwMode="auto">
          <a:xfrm>
            <a:off x="6419851" y="2311401"/>
            <a:ext cx="2119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600" b="1">
                <a:solidFill>
                  <a:srgbClr val="0000CC"/>
                </a:solidFill>
              </a:rPr>
              <a:t>in 3 months ($)</a:t>
            </a:r>
            <a:endParaRPr lang="en-US" altLang="zh-CN" b="1">
              <a:solidFill>
                <a:srgbClr val="0000CC"/>
              </a:solidFill>
            </a:endParaRPr>
          </a:p>
        </p:txBody>
      </p:sp>
      <p:sp>
        <p:nvSpPr>
          <p:cNvPr id="1038344" name="Rectangle 8"/>
          <p:cNvSpPr>
            <a:spLocks noChangeArrowheads="1"/>
          </p:cNvSpPr>
          <p:nvPr/>
        </p:nvSpPr>
        <p:spPr bwMode="auto">
          <a:xfrm>
            <a:off x="8615363" y="2311401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45" name="Rectangle 9"/>
          <p:cNvSpPr>
            <a:spLocks noChangeArrowheads="1"/>
          </p:cNvSpPr>
          <p:nvPr/>
        </p:nvSpPr>
        <p:spPr bwMode="auto">
          <a:xfrm>
            <a:off x="2219325" y="1905001"/>
            <a:ext cx="3360738" cy="17463"/>
          </a:xfrm>
          <a:prstGeom prst="rect">
            <a:avLst/>
          </a:prstGeom>
          <a:solidFill>
            <a:srgbClr val="80808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46" name="Line 10"/>
          <p:cNvSpPr>
            <a:spLocks noChangeShapeType="1"/>
          </p:cNvSpPr>
          <p:nvPr/>
        </p:nvSpPr>
        <p:spPr bwMode="auto">
          <a:xfrm>
            <a:off x="2219325" y="1905000"/>
            <a:ext cx="3360738" cy="1588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47" name="Rectangle 11"/>
          <p:cNvSpPr>
            <a:spLocks noChangeArrowheads="1"/>
          </p:cNvSpPr>
          <p:nvPr/>
        </p:nvSpPr>
        <p:spPr bwMode="auto">
          <a:xfrm>
            <a:off x="5580064" y="1905001"/>
            <a:ext cx="15875" cy="17463"/>
          </a:xfrm>
          <a:prstGeom prst="rect">
            <a:avLst/>
          </a:prstGeom>
          <a:solidFill>
            <a:srgbClr val="80808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48" name="Line 12"/>
          <p:cNvSpPr>
            <a:spLocks noChangeShapeType="1"/>
          </p:cNvSpPr>
          <p:nvPr/>
        </p:nvSpPr>
        <p:spPr bwMode="auto">
          <a:xfrm>
            <a:off x="5580064" y="1905000"/>
            <a:ext cx="15875" cy="1588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49" name="Line 13"/>
          <p:cNvSpPr>
            <a:spLocks noChangeShapeType="1"/>
          </p:cNvSpPr>
          <p:nvPr/>
        </p:nvSpPr>
        <p:spPr bwMode="auto">
          <a:xfrm>
            <a:off x="5580064" y="1905001"/>
            <a:ext cx="1587" cy="17463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50" name="Rectangle 14"/>
          <p:cNvSpPr>
            <a:spLocks noChangeArrowheads="1"/>
          </p:cNvSpPr>
          <p:nvPr/>
        </p:nvSpPr>
        <p:spPr bwMode="auto">
          <a:xfrm>
            <a:off x="5595939" y="1905001"/>
            <a:ext cx="3851275" cy="17463"/>
          </a:xfrm>
          <a:prstGeom prst="rect">
            <a:avLst/>
          </a:prstGeom>
          <a:solidFill>
            <a:srgbClr val="80808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51" name="Line 15"/>
          <p:cNvSpPr>
            <a:spLocks noChangeShapeType="1"/>
          </p:cNvSpPr>
          <p:nvPr/>
        </p:nvSpPr>
        <p:spPr bwMode="auto">
          <a:xfrm>
            <a:off x="5595939" y="1905000"/>
            <a:ext cx="3851275" cy="1588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52" name="Rectangle 16"/>
          <p:cNvSpPr>
            <a:spLocks noChangeArrowheads="1"/>
          </p:cNvSpPr>
          <p:nvPr/>
        </p:nvSpPr>
        <p:spPr bwMode="auto">
          <a:xfrm>
            <a:off x="3492500" y="2844801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1,080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53" name="Rectangle 17"/>
          <p:cNvSpPr>
            <a:spLocks noChangeArrowheads="1"/>
          </p:cNvSpPr>
          <p:nvPr/>
        </p:nvSpPr>
        <p:spPr bwMode="auto">
          <a:xfrm>
            <a:off x="4316413" y="2844801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54" name="Rectangle 18"/>
          <p:cNvSpPr>
            <a:spLocks noChangeArrowheads="1"/>
          </p:cNvSpPr>
          <p:nvPr/>
        </p:nvSpPr>
        <p:spPr bwMode="auto">
          <a:xfrm>
            <a:off x="6923088" y="2844801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1.14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55" name="Rectangle 19"/>
          <p:cNvSpPr>
            <a:spLocks noChangeArrowheads="1"/>
          </p:cNvSpPr>
          <p:nvPr/>
        </p:nvSpPr>
        <p:spPr bwMode="auto">
          <a:xfrm>
            <a:off x="8112125" y="2844801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56" name="Rectangle 20"/>
          <p:cNvSpPr>
            <a:spLocks noChangeArrowheads="1"/>
          </p:cNvSpPr>
          <p:nvPr/>
        </p:nvSpPr>
        <p:spPr bwMode="auto">
          <a:xfrm>
            <a:off x="5580064" y="2824164"/>
            <a:ext cx="7937" cy="95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59" name="Rectangle 23"/>
          <p:cNvSpPr>
            <a:spLocks noChangeArrowheads="1"/>
          </p:cNvSpPr>
          <p:nvPr/>
        </p:nvSpPr>
        <p:spPr bwMode="auto">
          <a:xfrm>
            <a:off x="3492500" y="3257551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1,040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60" name="Rectangle 24"/>
          <p:cNvSpPr>
            <a:spLocks noChangeArrowheads="1"/>
          </p:cNvSpPr>
          <p:nvPr/>
        </p:nvSpPr>
        <p:spPr bwMode="auto">
          <a:xfrm>
            <a:off x="4316413" y="3257551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61" name="Rectangle 25"/>
          <p:cNvSpPr>
            <a:spLocks noChangeArrowheads="1"/>
          </p:cNvSpPr>
          <p:nvPr/>
        </p:nvSpPr>
        <p:spPr bwMode="auto">
          <a:xfrm>
            <a:off x="6923088" y="3257551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1.06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62" name="Rectangle 26"/>
          <p:cNvSpPr>
            <a:spLocks noChangeArrowheads="1"/>
          </p:cNvSpPr>
          <p:nvPr/>
        </p:nvSpPr>
        <p:spPr bwMode="auto">
          <a:xfrm>
            <a:off x="8112125" y="3257551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63" name="Rectangle 27"/>
          <p:cNvSpPr>
            <a:spLocks noChangeArrowheads="1"/>
          </p:cNvSpPr>
          <p:nvPr/>
        </p:nvSpPr>
        <p:spPr bwMode="auto">
          <a:xfrm>
            <a:off x="3492500" y="3633789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1,000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64" name="Rectangle 28"/>
          <p:cNvSpPr>
            <a:spLocks noChangeArrowheads="1"/>
          </p:cNvSpPr>
          <p:nvPr/>
        </p:nvSpPr>
        <p:spPr bwMode="auto">
          <a:xfrm>
            <a:off x="4316413" y="3633789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65" name="Rectangle 29"/>
          <p:cNvSpPr>
            <a:spLocks noChangeArrowheads="1"/>
          </p:cNvSpPr>
          <p:nvPr/>
        </p:nvSpPr>
        <p:spPr bwMode="auto">
          <a:xfrm>
            <a:off x="6923088" y="3633789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0.98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66" name="Rectangle 30"/>
          <p:cNvSpPr>
            <a:spLocks noChangeArrowheads="1"/>
          </p:cNvSpPr>
          <p:nvPr/>
        </p:nvSpPr>
        <p:spPr bwMode="auto">
          <a:xfrm>
            <a:off x="8112125" y="3633789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67" name="Rectangle 31"/>
          <p:cNvSpPr>
            <a:spLocks noChangeArrowheads="1"/>
          </p:cNvSpPr>
          <p:nvPr/>
        </p:nvSpPr>
        <p:spPr bwMode="auto">
          <a:xfrm>
            <a:off x="3492500" y="4021139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   960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1038368" name="Rectangle 32"/>
          <p:cNvSpPr>
            <a:spLocks noChangeArrowheads="1"/>
          </p:cNvSpPr>
          <p:nvPr/>
        </p:nvSpPr>
        <p:spPr bwMode="auto">
          <a:xfrm>
            <a:off x="4316413" y="4021139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69" name="Rectangle 33"/>
          <p:cNvSpPr>
            <a:spLocks noChangeArrowheads="1"/>
          </p:cNvSpPr>
          <p:nvPr/>
        </p:nvSpPr>
        <p:spPr bwMode="auto">
          <a:xfrm>
            <a:off x="6923088" y="4021139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0.90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70" name="Rectangle 34"/>
          <p:cNvSpPr>
            <a:spLocks noChangeArrowheads="1"/>
          </p:cNvSpPr>
          <p:nvPr/>
        </p:nvSpPr>
        <p:spPr bwMode="auto">
          <a:xfrm>
            <a:off x="8112125" y="4021139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71" name="Rectangle 35"/>
          <p:cNvSpPr>
            <a:spLocks noChangeArrowheads="1"/>
          </p:cNvSpPr>
          <p:nvPr/>
        </p:nvSpPr>
        <p:spPr bwMode="auto">
          <a:xfrm>
            <a:off x="3492500" y="4397376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  920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72" name="Rectangle 36"/>
          <p:cNvSpPr>
            <a:spLocks noChangeArrowheads="1"/>
          </p:cNvSpPr>
          <p:nvPr/>
        </p:nvSpPr>
        <p:spPr bwMode="auto">
          <a:xfrm>
            <a:off x="4316413" y="4397376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73" name="Rectangle 37"/>
          <p:cNvSpPr>
            <a:spLocks noChangeArrowheads="1"/>
          </p:cNvSpPr>
          <p:nvPr/>
        </p:nvSpPr>
        <p:spPr bwMode="auto">
          <a:xfrm>
            <a:off x="6923088" y="4397376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0.82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74" name="Rectangle 38"/>
          <p:cNvSpPr>
            <a:spLocks noChangeArrowheads="1"/>
          </p:cNvSpPr>
          <p:nvPr/>
        </p:nvSpPr>
        <p:spPr bwMode="auto">
          <a:xfrm>
            <a:off x="8112125" y="4397376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0000CC"/>
                </a:solidFill>
              </a:rPr>
              <a:t> 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038375" name="Rectangle 39"/>
          <p:cNvSpPr>
            <a:spLocks noChangeArrowheads="1"/>
          </p:cNvSpPr>
          <p:nvPr/>
        </p:nvSpPr>
        <p:spPr bwMode="auto">
          <a:xfrm>
            <a:off x="2219325" y="4865688"/>
            <a:ext cx="3360738" cy="17462"/>
          </a:xfrm>
          <a:prstGeom prst="rect">
            <a:avLst/>
          </a:prstGeom>
          <a:solidFill>
            <a:srgbClr val="80808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76" name="Line 40"/>
          <p:cNvSpPr>
            <a:spLocks noChangeShapeType="1"/>
          </p:cNvSpPr>
          <p:nvPr/>
        </p:nvSpPr>
        <p:spPr bwMode="auto">
          <a:xfrm>
            <a:off x="2219325" y="4865689"/>
            <a:ext cx="3360738" cy="1587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77" name="Rectangle 41"/>
          <p:cNvSpPr>
            <a:spLocks noChangeArrowheads="1"/>
          </p:cNvSpPr>
          <p:nvPr/>
        </p:nvSpPr>
        <p:spPr bwMode="auto">
          <a:xfrm>
            <a:off x="5580064" y="4865688"/>
            <a:ext cx="15875" cy="17462"/>
          </a:xfrm>
          <a:prstGeom prst="rect">
            <a:avLst/>
          </a:prstGeom>
          <a:solidFill>
            <a:srgbClr val="80808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78" name="Line 42"/>
          <p:cNvSpPr>
            <a:spLocks noChangeShapeType="1"/>
          </p:cNvSpPr>
          <p:nvPr/>
        </p:nvSpPr>
        <p:spPr bwMode="auto">
          <a:xfrm>
            <a:off x="5580064" y="4865689"/>
            <a:ext cx="15875" cy="1587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79" name="Line 43"/>
          <p:cNvSpPr>
            <a:spLocks noChangeShapeType="1"/>
          </p:cNvSpPr>
          <p:nvPr/>
        </p:nvSpPr>
        <p:spPr bwMode="auto">
          <a:xfrm>
            <a:off x="5580064" y="4865688"/>
            <a:ext cx="1587" cy="17462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80" name="Rectangle 44"/>
          <p:cNvSpPr>
            <a:spLocks noChangeArrowheads="1"/>
          </p:cNvSpPr>
          <p:nvPr/>
        </p:nvSpPr>
        <p:spPr bwMode="auto">
          <a:xfrm>
            <a:off x="5595939" y="4865688"/>
            <a:ext cx="3851275" cy="17462"/>
          </a:xfrm>
          <a:prstGeom prst="rect">
            <a:avLst/>
          </a:prstGeom>
          <a:solidFill>
            <a:srgbClr val="808080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81" name="Line 45"/>
          <p:cNvSpPr>
            <a:spLocks noChangeShapeType="1"/>
          </p:cNvSpPr>
          <p:nvPr/>
        </p:nvSpPr>
        <p:spPr bwMode="auto">
          <a:xfrm>
            <a:off x="5595939" y="4865689"/>
            <a:ext cx="3851275" cy="1587"/>
          </a:xfrm>
          <a:prstGeom prst="line">
            <a:avLst/>
          </a:prstGeom>
          <a:noFill/>
          <a:ln w="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38382" name="Rectangle 46"/>
          <p:cNvSpPr>
            <a:spLocks noChangeArrowheads="1"/>
          </p:cNvSpPr>
          <p:nvPr/>
        </p:nvSpPr>
        <p:spPr bwMode="auto">
          <a:xfrm>
            <a:off x="2203450" y="5272089"/>
            <a:ext cx="82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600" b="1">
                <a:solidFill>
                  <a:srgbClr val="CCFFFF"/>
                </a:solidFill>
              </a:rPr>
              <a:t> </a:t>
            </a:r>
            <a:endParaRPr lang="zh-CN" altLang="en-US" b="1">
              <a:solidFill>
                <a:srgbClr val="CCFFFF"/>
              </a:solidFill>
            </a:endParaRPr>
          </a:p>
        </p:txBody>
      </p:sp>
      <p:sp>
        <p:nvSpPr>
          <p:cNvPr id="1038383" name="Rectangle 47"/>
          <p:cNvSpPr>
            <a:spLocks noChangeArrowheads="1"/>
          </p:cNvSpPr>
          <p:nvPr/>
        </p:nvSpPr>
        <p:spPr bwMode="auto">
          <a:xfrm>
            <a:off x="997527" y="5257801"/>
            <a:ext cx="104186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An option with a strike price of 960 will provide protection the portfolio value</a:t>
            </a:r>
          </a:p>
        </p:txBody>
      </p:sp>
      <p:sp>
        <p:nvSpPr>
          <p:cNvPr id="1038384" name="Line 48"/>
          <p:cNvSpPr>
            <a:spLocks noChangeShapeType="1"/>
          </p:cNvSpPr>
          <p:nvPr/>
        </p:nvSpPr>
        <p:spPr bwMode="auto">
          <a:xfrm>
            <a:off x="2209800" y="2743200"/>
            <a:ext cx="7239000" cy="0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3492500" y="4397375"/>
            <a:ext cx="429375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216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Valuing  European Index Options</a:t>
            </a: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958" y="2479963"/>
            <a:ext cx="10316441" cy="27432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1" defTabSz="381000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We can use  the formula for an option on a stock paying a dividend yield</a:t>
            </a:r>
          </a:p>
          <a:p>
            <a:pPr lvl="1" defTabSz="381000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Set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 =  current index level</a:t>
            </a:r>
          </a:p>
          <a:p>
            <a:pPr lvl="1" defTabSz="381000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Set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 =  average dividend yield expected during the life of the option</a:t>
            </a:r>
          </a:p>
        </p:txBody>
      </p:sp>
      <p:graphicFrame>
        <p:nvGraphicFramePr>
          <p:cNvPr id="104038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881568"/>
              </p:ext>
            </p:extLst>
          </p:nvPr>
        </p:nvGraphicFramePr>
        <p:xfrm>
          <a:off x="2341419" y="1800369"/>
          <a:ext cx="50212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3" name="公式" r:id="rId4" imgW="2108160" imgH="241200" progId="Equation.3">
                  <p:embed/>
                </p:oleObj>
              </mc:Choice>
              <mc:Fallback>
                <p:oleObj name="公式" r:id="rId4" imgW="2108160" imgH="241200" progId="Equation.3">
                  <p:embed/>
                  <p:pic>
                    <p:nvPicPr>
                      <p:cNvPr id="10403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419" y="1800369"/>
                        <a:ext cx="502126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4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1066799"/>
            <a:ext cx="7772400" cy="6096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Currency Options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4510" y="2073563"/>
            <a:ext cx="10210799" cy="41148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Currency options trade on the Philadelphia Exchange (PHLX)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There also exists an active over-the-counter (OTC) market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Currency options are used by corporations to buy insurance when they have an FX exposure</a:t>
            </a:r>
            <a:endParaRPr lang="zh-CN" altLang="en-US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192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437" y="588818"/>
            <a:ext cx="8077200" cy="8382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 Foreign Interest Rate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437" y="1835727"/>
            <a:ext cx="10432473" cy="36576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We denote the 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foreign interest rate by </a:t>
            </a:r>
            <a:r>
              <a:rPr lang="en-US" altLang="zh-CN" i="1" dirty="0" err="1">
                <a:solidFill>
                  <a:srgbClr val="FF0066"/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solidFill>
                  <a:srgbClr val="FF0066"/>
                </a:solidFill>
                <a:ea typeface="宋体" panose="02010600030101010101" pitchFamily="2" charset="-122"/>
              </a:rPr>
              <a:t>f</a:t>
            </a:r>
            <a:endParaRPr lang="en-US" altLang="zh-CN" i="1" baseline="-25000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When a U.S. company buys one unit of the foreign currency it has an investment of 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dollars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The return from investing at the foreign rate is </a:t>
            </a:r>
            <a:r>
              <a:rPr lang="en-US" altLang="zh-CN" i="1" dirty="0" err="1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f</a:t>
            </a:r>
            <a:r>
              <a:rPr lang="en-US" altLang="zh-CN" i="1" baseline="-25000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dollars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This shows that the foreign currency provides a 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dividend yield</a:t>
            </a:r>
            <a:r>
              <a:rPr lang="en-US" altLang="zh-CN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at rate </a:t>
            </a:r>
            <a:r>
              <a:rPr lang="en-US" altLang="zh-CN" i="1" dirty="0" err="1">
                <a:solidFill>
                  <a:srgbClr val="FF0066"/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solidFill>
                  <a:srgbClr val="FF0066"/>
                </a:solidFill>
                <a:ea typeface="宋体" panose="02010600030101010101" pitchFamily="2" charset="-122"/>
              </a:rPr>
              <a:t>f</a:t>
            </a:r>
            <a:endParaRPr lang="en-US" altLang="zh-CN" i="1" baseline="-25000" dirty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334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4219" y="1981860"/>
            <a:ext cx="8389258" cy="2362200"/>
          </a:xfrm>
        </p:spPr>
        <p:txBody>
          <a:bodyPr/>
          <a:lstStyle/>
          <a:p>
            <a:pPr lvl="0" algn="ctr"/>
            <a:r>
              <a:rPr lang="en-US" altLang="zh-CN" dirty="0">
                <a:ea typeface="宋体" panose="02010600030101010101" pitchFamily="2" charset="-122"/>
              </a:rPr>
              <a:t>Options On Stock Indices, Currencies, and Futures</a:t>
            </a:r>
            <a:r>
              <a:rPr lang="zh-CN" altLang="en-US" dirty="0">
                <a:solidFill>
                  <a:srgbClr val="FF33CC"/>
                </a:solidFill>
              </a:rPr>
              <a:t/>
            </a:r>
            <a:br>
              <a:rPr lang="zh-CN" altLang="en-US" dirty="0">
                <a:solidFill>
                  <a:srgbClr val="FF33CC"/>
                </a:solidFill>
              </a:rPr>
            </a:b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92981" y="4565732"/>
            <a:ext cx="569421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66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72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47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0000CC"/>
                </a:solidFill>
                <a:ea typeface="楷体_GB2312" pitchFamily="49" charset="-122"/>
              </a:rPr>
              <a:t>Objective:</a:t>
            </a:r>
          </a:p>
          <a:p>
            <a:pPr marL="1028700" lvl="1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Valuing options on stock indices, currencies, and futures</a:t>
            </a:r>
          </a:p>
        </p:txBody>
      </p:sp>
    </p:spTree>
    <p:extLst>
      <p:ext uri="{BB962C8B-B14F-4D97-AF65-F5344CB8AC3E}">
        <p14:creationId xmlns:p14="http://schemas.microsoft.com/office/powerpoint/2010/main" val="38827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8764" y="685800"/>
            <a:ext cx="9469582" cy="6858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Valuing  European Currency Options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6691" y="1143000"/>
            <a:ext cx="10307782" cy="4783138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en-US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A foreign currency is an asset that provides a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dividend yield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equal to </a:t>
            </a:r>
            <a:r>
              <a:rPr lang="en-US" altLang="zh-CN" i="1" dirty="0" err="1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r</a:t>
            </a:r>
            <a:r>
              <a:rPr lang="en-US" altLang="zh-CN" i="1" baseline="-25000" dirty="0" err="1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f</a:t>
            </a:r>
            <a:endParaRPr lang="en-US" altLang="zh-CN" i="1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We can use  the formula for an option on a stock paying a dividend yield 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Set 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  = current exchange rate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 Set 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800" i="1" dirty="0" err="1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ƒ</a:t>
            </a:r>
            <a:endParaRPr lang="en-US" altLang="zh-CN" sz="28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99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Formulas for European Currency Options</a:t>
            </a: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4858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278775"/>
              </p:ext>
            </p:extLst>
          </p:nvPr>
        </p:nvGraphicFramePr>
        <p:xfrm>
          <a:off x="3300052" y="1905000"/>
          <a:ext cx="4846421" cy="320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7" name="公式" r:id="rId4" imgW="2628720" imgH="1676160" progId="Equation.3">
                  <p:embed/>
                </p:oleObj>
              </mc:Choice>
              <mc:Fallback>
                <p:oleObj name="公式" r:id="rId4" imgW="2628720" imgH="1676160" progId="Equation.3">
                  <p:embed/>
                  <p:pic>
                    <p:nvPicPr>
                      <p:cNvPr id="104858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052" y="1905000"/>
                        <a:ext cx="4846421" cy="3207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833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Alternative Formulas</a:t>
            </a:r>
          </a:p>
        </p:txBody>
      </p:sp>
      <p:graphicFrame>
        <p:nvGraphicFramePr>
          <p:cNvPr id="105062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378342"/>
              </p:ext>
            </p:extLst>
          </p:nvPr>
        </p:nvGraphicFramePr>
        <p:xfrm>
          <a:off x="3157539" y="1953491"/>
          <a:ext cx="2328861" cy="59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8" name="公式" r:id="rId4" imgW="876240" imgH="253800" progId="Equation.3">
                  <p:embed/>
                </p:oleObj>
              </mc:Choice>
              <mc:Fallback>
                <p:oleObj name="公式" r:id="rId4" imgW="876240" imgH="253800" progId="Equation.3">
                  <p:embed/>
                  <p:pic>
                    <p:nvPicPr>
                      <p:cNvPr id="105062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9" y="1953491"/>
                        <a:ext cx="2328861" cy="590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28" name="Rectangle 4"/>
          <p:cNvSpPr>
            <a:spLocks noChangeArrowheads="1"/>
          </p:cNvSpPr>
          <p:nvPr/>
        </p:nvSpPr>
        <p:spPr bwMode="auto">
          <a:xfrm>
            <a:off x="1436256" y="1821585"/>
            <a:ext cx="156686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</a:rPr>
              <a:t>Using</a:t>
            </a:r>
          </a:p>
        </p:txBody>
      </p:sp>
      <p:graphicFrame>
        <p:nvGraphicFramePr>
          <p:cNvPr id="105062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490962"/>
              </p:ext>
            </p:extLst>
          </p:nvPr>
        </p:nvGraphicFramePr>
        <p:xfrm>
          <a:off x="3628593" y="3041073"/>
          <a:ext cx="4060679" cy="230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9" name="公式" r:id="rId6" imgW="1917360" imgH="1193760" progId="Equation.3">
                  <p:embed/>
                </p:oleObj>
              </mc:Choice>
              <mc:Fallback>
                <p:oleObj name="公式" r:id="rId6" imgW="1917360" imgH="1193760" progId="Equation.3">
                  <p:embed/>
                  <p:pic>
                    <p:nvPicPr>
                      <p:cNvPr id="105062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593" y="3041073"/>
                        <a:ext cx="4060679" cy="2306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321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81" y="895784"/>
            <a:ext cx="10439400" cy="12065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Mechanics of Call Futures Options</a:t>
            </a:r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745" y="2323957"/>
            <a:ext cx="10598727" cy="2594407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When a call futures option is exercised  the holder acquires 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  long  position in the futures 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 cash amount equal to the excess of the futures price over the strike price </a:t>
            </a:r>
          </a:p>
        </p:txBody>
      </p:sp>
    </p:spTree>
    <p:extLst>
      <p:ext uri="{BB962C8B-B14F-4D97-AF65-F5344CB8AC3E}">
        <p14:creationId xmlns:p14="http://schemas.microsoft.com/office/powerpoint/2010/main" val="2649408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Mechanics of Call Futures Options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August 15, one September futures call option contract on copper.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Strike price=70 cents per pound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Futures </a:t>
            </a:r>
            <a:r>
              <a:rPr lang="en-US" altLang="zh-CN" dirty="0" smtClean="0">
                <a:solidFill>
                  <a:srgbClr val="0000CC"/>
                </a:solidFill>
              </a:rPr>
              <a:t>position=25000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Future price (for September) = 81 cents per pound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August 14, settlement price = 80 cents per pound</a:t>
            </a:r>
          </a:p>
          <a:p>
            <a:pPr lvl="1" algn="ctr"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25000*(80-70) cents=$2500</a:t>
            </a:r>
          </a:p>
          <a:p>
            <a:pPr lvl="1" algn="ctr"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25000*(81-80) cents=$250</a:t>
            </a:r>
          </a:p>
          <a:p>
            <a:pPr lvl="1" algn="ctr">
              <a:buFontTx/>
              <a:buNone/>
            </a:pPr>
            <a:r>
              <a:rPr lang="en-US" altLang="zh-CN" dirty="0">
                <a:solidFill>
                  <a:srgbClr val="C00000"/>
                </a:solidFill>
              </a:rPr>
              <a:t>Total value=2500+250=(F-X)*25000</a:t>
            </a:r>
          </a:p>
        </p:txBody>
      </p:sp>
    </p:spTree>
    <p:extLst>
      <p:ext uri="{BB962C8B-B14F-4D97-AF65-F5344CB8AC3E}">
        <p14:creationId xmlns:p14="http://schemas.microsoft.com/office/powerpoint/2010/main" val="4016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Mechanics of Put Futures Option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909" y="1851026"/>
            <a:ext cx="10744200" cy="409257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When a put futures option is exercised, the holder receive: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  short position in the futures 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 cash amount equal to the excess of the strike price over the futures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price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If the futures position is closed out immediately: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Payoff from call =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– K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	Payoff from put =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K – F</a:t>
            </a:r>
            <a:r>
              <a:rPr lang="en-US" altLang="zh-CN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endParaRPr lang="en-US" altLang="zh-CN" i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is futures price at time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607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Put-Call Parity for Futures Options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399" y="1628776"/>
            <a:ext cx="10584873" cy="384377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Consider the following two portfolios: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European call plus </a:t>
            </a:r>
            <a:r>
              <a:rPr lang="en-US" altLang="zh-CN" i="1" dirty="0" err="1">
                <a:solidFill>
                  <a:srgbClr val="0000CC"/>
                </a:solidFill>
                <a:ea typeface="宋体" panose="02010600030101010101" pitchFamily="2" charset="-122"/>
              </a:rPr>
              <a:t>Ke</a:t>
            </a:r>
            <a:r>
              <a:rPr lang="en-US" altLang="zh-CN" i="1" baseline="30000" dirty="0" err="1">
                <a:solidFill>
                  <a:srgbClr val="0000CC"/>
                </a:solidFill>
                <a:ea typeface="宋体" panose="02010600030101010101" pitchFamily="2" charset="-122"/>
              </a:rPr>
              <a:t>-rT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of cash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European put plus long futures plus	cash equal to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-rT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They must be worth the same at time </a:t>
            </a:r>
            <a:r>
              <a:rPr lang="en-US" altLang="zh-CN" i="1" dirty="0">
                <a:ea typeface="宋体" panose="02010600030101010101" pitchFamily="2" charset="-122"/>
              </a:rPr>
              <a:t>T </a:t>
            </a:r>
            <a:r>
              <a:rPr lang="en-US" altLang="zh-CN" dirty="0">
                <a:ea typeface="宋体" panose="02010600030101010101" pitchFamily="2" charset="-122"/>
              </a:rPr>
              <a:t>so that</a:t>
            </a:r>
          </a:p>
          <a:p>
            <a:pPr lvl="1" algn="ctr">
              <a:buFontTx/>
              <a:buNone/>
            </a:pPr>
            <a:endParaRPr lang="en-US" altLang="zh-CN" i="1" dirty="0">
              <a:ea typeface="宋体" panose="02010600030101010101" pitchFamily="2" charset="-122"/>
            </a:endParaRPr>
          </a:p>
          <a:p>
            <a:pPr lvl="1" algn="ctr">
              <a:buFontTx/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c + </a:t>
            </a:r>
            <a:r>
              <a:rPr lang="en-US" altLang="zh-CN" i="1" dirty="0" err="1" smtClean="0">
                <a:ea typeface="宋体" panose="02010600030101010101" pitchFamily="2" charset="-122"/>
              </a:rPr>
              <a:t>Ke</a:t>
            </a:r>
            <a:r>
              <a:rPr lang="en-US" altLang="zh-CN" i="1" baseline="30000" dirty="0" err="1" smtClean="0">
                <a:ea typeface="宋体" panose="02010600030101010101" pitchFamily="2" charset="-122"/>
              </a:rPr>
              <a:t>-rT</a:t>
            </a:r>
            <a:r>
              <a:rPr lang="en-US" altLang="zh-CN" i="1" dirty="0" smtClean="0">
                <a:ea typeface="宋体" panose="02010600030101010101" pitchFamily="2" charset="-122"/>
              </a:rPr>
              <a:t>= p + F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0</a:t>
            </a:r>
            <a:r>
              <a:rPr lang="en-US" altLang="zh-CN" i="1" dirty="0" smtClean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ea typeface="宋体" panose="02010600030101010101" pitchFamily="2" charset="-122"/>
              </a:rPr>
              <a:t>-</a:t>
            </a:r>
            <a:r>
              <a:rPr lang="en-US" altLang="zh-CN" i="1" baseline="30000" dirty="0" err="1">
                <a:ea typeface="宋体" panose="02010600030101010101" pitchFamily="2" charset="-122"/>
              </a:rPr>
              <a:t>rT</a:t>
            </a:r>
            <a:endParaRPr lang="en-US" altLang="zh-CN" i="1" baseline="30000" dirty="0">
              <a:ea typeface="宋体" panose="02010600030101010101" pitchFamily="2" charset="-122"/>
            </a:endParaRPr>
          </a:p>
          <a:p>
            <a:pPr lvl="1" algn="ctr">
              <a:buFontTx/>
              <a:buNone/>
            </a:pPr>
            <a:endParaRPr lang="en-US" altLang="zh-CN" i="1" dirty="0">
              <a:solidFill>
                <a:srgbClr val="00FFCC"/>
              </a:solidFill>
              <a:ea typeface="宋体" panose="02010600030101010101" pitchFamily="2" charset="-122"/>
            </a:endParaRPr>
          </a:p>
          <a:p>
            <a:pPr lvl="1" algn="ctr">
              <a:buFontTx/>
              <a:buNone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-rT </a:t>
            </a:r>
            <a:r>
              <a:rPr lang="en-US" altLang="zh-CN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–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X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≤ 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P ≤ F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 </a:t>
            </a:r>
            <a:r>
              <a:rPr lang="en-US" altLang="zh-CN" i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Xe</a:t>
            </a:r>
            <a:r>
              <a:rPr lang="en-US" altLang="zh-CN" i="1" baseline="300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-rT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7211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Line 2"/>
          <p:cNvSpPr>
            <a:spLocks noChangeShapeType="1"/>
          </p:cNvSpPr>
          <p:nvPr/>
        </p:nvSpPr>
        <p:spPr bwMode="auto">
          <a:xfrm flipV="1">
            <a:off x="4862514" y="3595689"/>
            <a:ext cx="2111375" cy="8159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867" name="Line 3"/>
          <p:cNvSpPr>
            <a:spLocks noChangeShapeType="1"/>
          </p:cNvSpPr>
          <p:nvPr/>
        </p:nvSpPr>
        <p:spPr bwMode="auto">
          <a:xfrm>
            <a:off x="4862514" y="4413251"/>
            <a:ext cx="2111375" cy="8159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7181851" y="3194051"/>
            <a:ext cx="2886075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Futures Price = $33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Option Price = $4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7096125" y="4702176"/>
            <a:ext cx="33147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Futures Price = $28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Option Price = $0</a:t>
            </a:r>
          </a:p>
        </p:txBody>
      </p:sp>
      <p:sp>
        <p:nvSpPr>
          <p:cNvPr id="1060870" name="Rectangle 6"/>
          <p:cNvSpPr>
            <a:spLocks noChangeArrowheads="1"/>
          </p:cNvSpPr>
          <p:nvPr/>
        </p:nvSpPr>
        <p:spPr bwMode="auto">
          <a:xfrm>
            <a:off x="2260600" y="3864554"/>
            <a:ext cx="3154363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Futures price = $30</a:t>
            </a:r>
          </a:p>
          <a:p>
            <a:r>
              <a:rPr lang="en-US" altLang="zh-CN" sz="2400" dirty="0">
                <a:solidFill>
                  <a:srgbClr val="0000CC"/>
                </a:solidFill>
              </a:rPr>
              <a:t>Option Price=?</a:t>
            </a:r>
          </a:p>
        </p:txBody>
      </p:sp>
      <p:sp>
        <p:nvSpPr>
          <p:cNvPr id="1060871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Binomial Tree Example</a:t>
            </a:r>
          </a:p>
        </p:txBody>
      </p:sp>
      <p:sp>
        <p:nvSpPr>
          <p:cNvPr id="106087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42924" y="1619250"/>
            <a:ext cx="10148359" cy="791441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A 1-month  call option on futures has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 strike price of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29 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507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2945" y="1828801"/>
            <a:ext cx="8853055" cy="281622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Consider the Portfolio:	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long  </a:t>
            </a:r>
            <a:r>
              <a:rPr lang="en-US" altLang="zh-CN" sz="2400" dirty="0">
                <a:solidFill>
                  <a:srgbClr val="0000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futures						</a:t>
            </a:r>
            <a:r>
              <a:rPr lang="en-US" altLang="zh-CN" sz="2400" dirty="0" smtClean="0">
                <a:solidFill>
                  <a:srgbClr val="0000CC"/>
                </a:solidFill>
                <a:ea typeface="宋体" panose="02010600030101010101" pitchFamily="2" charset="-122"/>
              </a:rPr>
              <a:t>	short 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1 call option</a:t>
            </a:r>
            <a:r>
              <a:rPr lang="en-US" altLang="zh-CN" sz="2400" dirty="0">
                <a:ea typeface="宋体" panose="02010600030101010101" pitchFamily="2" charset="-122"/>
              </a:rPr>
              <a:t>																																					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Portfolio is riskless  when  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rgbClr val="0000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 4 = -2</a:t>
            </a:r>
            <a:r>
              <a:rPr lang="en-US" altLang="zh-CN" sz="2400" dirty="0">
                <a:solidFill>
                  <a:srgbClr val="0000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ea typeface="宋体" panose="02010600030101010101" pitchFamily="2" charset="-122"/>
              </a:rPr>
              <a:t>   or  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400" dirty="0">
                <a:ea typeface="宋体" panose="02010600030101010101" pitchFamily="2" charset="-122"/>
              </a:rPr>
              <a:t> = 0.8</a:t>
            </a:r>
          </a:p>
        </p:txBody>
      </p:sp>
      <p:grpSp>
        <p:nvGrpSpPr>
          <p:cNvPr id="1062915" name="Group 3"/>
          <p:cNvGrpSpPr>
            <a:grpSpLocks/>
          </p:cNvGrpSpPr>
          <p:nvPr/>
        </p:nvGrpSpPr>
        <p:grpSpPr bwMode="auto">
          <a:xfrm>
            <a:off x="3455989" y="2765426"/>
            <a:ext cx="4021137" cy="1658938"/>
            <a:chOff x="1563" y="1766"/>
            <a:chExt cx="2533" cy="1045"/>
          </a:xfrm>
        </p:grpSpPr>
        <p:sp>
          <p:nvSpPr>
            <p:cNvPr id="1062916" name="Line 4"/>
            <p:cNvSpPr>
              <a:spLocks noChangeShapeType="1"/>
            </p:cNvSpPr>
            <p:nvPr/>
          </p:nvSpPr>
          <p:spPr bwMode="auto">
            <a:xfrm>
              <a:off x="2197" y="2240"/>
              <a:ext cx="1263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917" name="Rectangle 5"/>
            <p:cNvSpPr>
              <a:spLocks noChangeArrowheads="1"/>
            </p:cNvSpPr>
            <p:nvPr/>
          </p:nvSpPr>
          <p:spPr bwMode="auto">
            <a:xfrm>
              <a:off x="3435" y="1766"/>
              <a:ext cx="6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3</a:t>
              </a:r>
              <a:r>
                <a:rPr lang="en-US" altLang="zh-CN" sz="2400">
                  <a:latin typeface="Symbol" panose="05050102010706020507" pitchFamily="18" charset="2"/>
                </a:rPr>
                <a:t>D </a:t>
              </a:r>
              <a:r>
                <a:rPr lang="en-US" altLang="zh-CN" sz="2400">
                  <a:latin typeface="Arial" panose="020B0604020202020204" pitchFamily="34" charset="0"/>
                </a:rPr>
                <a:t>– 4</a:t>
              </a:r>
            </a:p>
          </p:txBody>
        </p:sp>
        <p:sp>
          <p:nvSpPr>
            <p:cNvPr id="1062918" name="Rectangle 6"/>
            <p:cNvSpPr>
              <a:spLocks noChangeArrowheads="1"/>
            </p:cNvSpPr>
            <p:nvPr/>
          </p:nvSpPr>
          <p:spPr bwMode="auto">
            <a:xfrm>
              <a:off x="3435" y="2520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>
                  <a:latin typeface="Arial" panose="020B0604020202020204" pitchFamily="34" charset="0"/>
                </a:rPr>
                <a:t>-2</a:t>
              </a:r>
              <a:r>
                <a:rPr lang="en-US" altLang="zh-CN" sz="2400">
                  <a:latin typeface="Symbol" panose="05050102010706020507" pitchFamily="18" charset="2"/>
                </a:rPr>
                <a:t>D</a:t>
              </a:r>
            </a:p>
          </p:txBody>
        </p:sp>
        <p:sp>
          <p:nvSpPr>
            <p:cNvPr id="1062919" name="Rectangle 7"/>
            <p:cNvSpPr>
              <a:spLocks noChangeArrowheads="1"/>
            </p:cNvSpPr>
            <p:nvPr/>
          </p:nvSpPr>
          <p:spPr bwMode="auto">
            <a:xfrm>
              <a:off x="1563" y="2136"/>
              <a:ext cx="73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920" name="Line 8"/>
            <p:cNvSpPr>
              <a:spLocks noChangeShapeType="1"/>
            </p:cNvSpPr>
            <p:nvPr/>
          </p:nvSpPr>
          <p:spPr bwMode="auto">
            <a:xfrm flipV="1">
              <a:off x="2197" y="1837"/>
              <a:ext cx="1263" cy="4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62921" name="Rectangle 9"/>
          <p:cNvSpPr>
            <a:spLocks noGrp="1" noChangeArrowheads="1"/>
          </p:cNvSpPr>
          <p:nvPr>
            <p:ph type="title"/>
          </p:nvPr>
        </p:nvSpPr>
        <p:spPr>
          <a:xfrm>
            <a:off x="576264" y="546101"/>
            <a:ext cx="7772400" cy="97155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Setting Up a Riskless  Portfolio</a:t>
            </a:r>
          </a:p>
        </p:txBody>
      </p:sp>
    </p:spTree>
    <p:extLst>
      <p:ext uri="{BB962C8B-B14F-4D97-AF65-F5344CB8AC3E}">
        <p14:creationId xmlns:p14="http://schemas.microsoft.com/office/powerpoint/2010/main" val="1506658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Valuing  the Portfolio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( Risk-Free Rate is 6% )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45" y="1944110"/>
            <a:ext cx="10654146" cy="4373562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 riskless  portfolio is: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			long  0.8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futures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			short 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1 call option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value  of the portfolio in 1 month  is -1.6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value  of the portfolio today  is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	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-1.6e </a:t>
            </a:r>
            <a:r>
              <a:rPr lang="en-US" altLang="zh-CN" baseline="300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 0.06</a:t>
            </a:r>
            <a:r>
              <a:rPr lang="en-US" altLang="zh-CN" baseline="30000" dirty="0">
                <a:solidFill>
                  <a:srgbClr val="0000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/12</a:t>
            </a:r>
            <a:r>
              <a:rPr lang="en-US" altLang="zh-CN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= -1.592</a:t>
            </a:r>
          </a:p>
        </p:txBody>
      </p:sp>
    </p:spTree>
    <p:extLst>
      <p:ext uri="{BB962C8B-B14F-4D97-AF65-F5344CB8AC3E}">
        <p14:creationId xmlns:p14="http://schemas.microsoft.com/office/powerpoint/2010/main" val="2630979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15636" y="780473"/>
            <a:ext cx="11610109" cy="6604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dirty="0">
                <a:ea typeface="宋体" panose="02010600030101010101" pitchFamily="2" charset="-122"/>
              </a:rPr>
              <a:t>European Options on </a:t>
            </a:r>
            <a:r>
              <a:rPr lang="en-US" altLang="zh-CN" sz="3600" dirty="0" smtClean="0">
                <a:ea typeface="宋体" panose="02010600030101010101" pitchFamily="2" charset="-122"/>
              </a:rPr>
              <a:t>Stocks Providing </a:t>
            </a:r>
            <a:r>
              <a:rPr lang="en-US" altLang="zh-CN" sz="3600" dirty="0">
                <a:ea typeface="宋体" panose="02010600030101010101" pitchFamily="2" charset="-122"/>
              </a:rPr>
              <a:t>a Dividend Yield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982" y="1655619"/>
            <a:ext cx="10931235" cy="4221163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	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We get the same probability distribution for the stock price at time </a:t>
            </a:r>
            <a:r>
              <a:rPr lang="en-US" altLang="zh-CN" i="1" dirty="0" smtClean="0">
                <a:ea typeface="宋体" panose="02010600030101010101" pitchFamily="2" charset="-122"/>
              </a:rPr>
              <a:t>T</a:t>
            </a:r>
            <a:r>
              <a:rPr lang="en-US" altLang="zh-CN" dirty="0" smtClean="0">
                <a:ea typeface="宋体" panose="02010600030101010101" pitchFamily="2" charset="-122"/>
              </a:rPr>
              <a:t>  in each of the following cases:</a:t>
            </a:r>
          </a:p>
          <a:p>
            <a:pPr lvl="1">
              <a:buClr>
                <a:srgbClr val="FF9933"/>
              </a:buClr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stock starts at price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 and provides a dividend yield =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q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buClr>
                <a:srgbClr val="FF9933"/>
              </a:buClr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The stock starts at price 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–</a:t>
            </a:r>
            <a:r>
              <a:rPr lang="en-US" altLang="zh-CN" i="1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q</a:t>
            </a:r>
            <a:r>
              <a:rPr lang="en-US" altLang="zh-CN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T</a:t>
            </a:r>
            <a:r>
              <a:rPr lang="en-US" altLang="zh-CN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and provides no income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We can value European options by reducing the stock price to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ea typeface="宋体" panose="02010600030101010101" pitchFamily="2" charset="-122"/>
              </a:rPr>
              <a:t>–q T</a:t>
            </a:r>
            <a:r>
              <a:rPr lang="en-US" altLang="zh-CN" dirty="0">
                <a:ea typeface="宋体" panose="02010600030101010101" pitchFamily="2" charset="-122"/>
              </a:rPr>
              <a:t>  and then behaving as though there is no dividend</a:t>
            </a:r>
            <a:endParaRPr lang="zh-CN" altLang="en-US" u="sng" dirty="0">
              <a:solidFill>
                <a:srgbClr val="FF9933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293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Valuing  the Option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1491" y="1905000"/>
            <a:ext cx="8476384" cy="41910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The portfolio that is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long  0.8 futures				</a:t>
            </a:r>
            <a:endParaRPr lang="en-US" altLang="zh-CN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         short 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1 option	</a:t>
            </a:r>
            <a:r>
              <a:rPr lang="en-US" altLang="zh-CN" dirty="0">
                <a:ea typeface="宋体" panose="02010600030101010101" pitchFamily="2" charset="-122"/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smtClean="0">
                <a:ea typeface="宋体" panose="02010600030101010101" pitchFamily="2" charset="-122"/>
              </a:rPr>
              <a:t>The value of portfolio is -</a:t>
            </a:r>
            <a:r>
              <a:rPr lang="en-US" altLang="zh-CN" dirty="0">
                <a:ea typeface="宋体" panose="02010600030101010101" pitchFamily="2" charset="-122"/>
              </a:rPr>
              <a:t>1.592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value  of the futures is zero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value  of the option must therefore be 1.592</a:t>
            </a:r>
          </a:p>
        </p:txBody>
      </p:sp>
    </p:spTree>
    <p:extLst>
      <p:ext uri="{BB962C8B-B14F-4D97-AF65-F5344CB8AC3E}">
        <p14:creationId xmlns:p14="http://schemas.microsoft.com/office/powerpoint/2010/main" val="457476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Generalization of Binomial Tree Example</a:t>
            </a:r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109" y="1933576"/>
            <a:ext cx="10432473" cy="401002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 derivative lasts for time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 and  is dependent on a futures price</a:t>
            </a:r>
          </a:p>
        </p:txBody>
      </p:sp>
      <p:sp>
        <p:nvSpPr>
          <p:cNvPr id="1069060" name="Line 4"/>
          <p:cNvSpPr>
            <a:spLocks noChangeShapeType="1"/>
          </p:cNvSpPr>
          <p:nvPr/>
        </p:nvSpPr>
        <p:spPr bwMode="auto">
          <a:xfrm flipV="1">
            <a:off x="4886326" y="3567113"/>
            <a:ext cx="2005013" cy="7302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69061" name="Line 5"/>
          <p:cNvSpPr>
            <a:spLocks noChangeShapeType="1"/>
          </p:cNvSpPr>
          <p:nvPr/>
        </p:nvSpPr>
        <p:spPr bwMode="auto">
          <a:xfrm>
            <a:off x="4886326" y="4297363"/>
            <a:ext cx="2005013" cy="7302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69062" name="Rectangle 6"/>
          <p:cNvSpPr>
            <a:spLocks noChangeArrowheads="1"/>
          </p:cNvSpPr>
          <p:nvPr/>
        </p:nvSpPr>
        <p:spPr bwMode="auto">
          <a:xfrm>
            <a:off x="6851651" y="3048000"/>
            <a:ext cx="777457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 i="1">
                <a:solidFill>
                  <a:srgbClr val="0000CC"/>
                </a:solidFill>
              </a:rPr>
              <a:t>F</a:t>
            </a:r>
            <a:r>
              <a:rPr lang="en-US" altLang="zh-CN" sz="3200" baseline="-25000">
                <a:solidFill>
                  <a:srgbClr val="0000CC"/>
                </a:solidFill>
              </a:rPr>
              <a:t>0</a:t>
            </a:r>
            <a:r>
              <a:rPr lang="en-US" altLang="zh-CN" sz="3200" i="1">
                <a:solidFill>
                  <a:srgbClr val="0000CC"/>
                </a:solidFill>
              </a:rPr>
              <a:t>u</a:t>
            </a:r>
            <a:endParaRPr lang="en-US" altLang="zh-CN" sz="3200">
              <a:solidFill>
                <a:srgbClr val="0000CC"/>
              </a:solidFill>
            </a:endParaRPr>
          </a:p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0000CC"/>
                </a:solidFill>
              </a:rPr>
              <a:t>ƒ</a:t>
            </a:r>
            <a:r>
              <a:rPr lang="en-US" altLang="zh-CN" sz="3200" i="1" baseline="-25000">
                <a:solidFill>
                  <a:srgbClr val="0000CC"/>
                </a:solidFill>
              </a:rPr>
              <a:t>u</a:t>
            </a:r>
          </a:p>
        </p:txBody>
      </p:sp>
      <p:sp>
        <p:nvSpPr>
          <p:cNvPr id="1069063" name="Rectangle 7"/>
          <p:cNvSpPr>
            <a:spLocks noChangeArrowheads="1"/>
          </p:cNvSpPr>
          <p:nvPr/>
        </p:nvSpPr>
        <p:spPr bwMode="auto">
          <a:xfrm>
            <a:off x="6851651" y="4495800"/>
            <a:ext cx="777457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 i="1">
                <a:solidFill>
                  <a:srgbClr val="0000CC"/>
                </a:solidFill>
              </a:rPr>
              <a:t>F</a:t>
            </a:r>
            <a:r>
              <a:rPr lang="en-US" altLang="zh-CN" sz="3200" baseline="-25000">
                <a:solidFill>
                  <a:srgbClr val="0000CC"/>
                </a:solidFill>
              </a:rPr>
              <a:t>0</a:t>
            </a:r>
            <a:r>
              <a:rPr lang="en-US" altLang="zh-CN" sz="3200" i="1">
                <a:solidFill>
                  <a:srgbClr val="0000CC"/>
                </a:solidFill>
              </a:rPr>
              <a:t>d</a:t>
            </a:r>
          </a:p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0000CC"/>
                </a:solidFill>
              </a:rPr>
              <a:t>ƒ</a:t>
            </a:r>
            <a:r>
              <a:rPr lang="en-US" altLang="zh-CN" sz="3200" i="1" baseline="-25000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1069064" name="Rectangle 8"/>
          <p:cNvSpPr>
            <a:spLocks noChangeArrowheads="1"/>
          </p:cNvSpPr>
          <p:nvPr/>
        </p:nvSpPr>
        <p:spPr bwMode="auto">
          <a:xfrm>
            <a:off x="4321176" y="3810000"/>
            <a:ext cx="733425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3200" i="1" dirty="0">
                <a:solidFill>
                  <a:srgbClr val="0000CC"/>
                </a:solidFill>
              </a:rPr>
              <a:t>F</a:t>
            </a:r>
            <a:r>
              <a:rPr lang="en-US" altLang="zh-CN" sz="3200" baseline="-25000" dirty="0">
                <a:solidFill>
                  <a:srgbClr val="0000CC"/>
                </a:solidFill>
              </a:rPr>
              <a:t>0</a:t>
            </a:r>
            <a:endParaRPr lang="en-US" altLang="zh-CN" sz="3200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rgbClr val="0000CC"/>
                </a:solidFill>
              </a:rPr>
              <a:t>ƒ</a:t>
            </a:r>
          </a:p>
        </p:txBody>
      </p:sp>
    </p:spTree>
    <p:extLst>
      <p:ext uri="{BB962C8B-B14F-4D97-AF65-F5344CB8AC3E}">
        <p14:creationId xmlns:p14="http://schemas.microsoft.com/office/powerpoint/2010/main" val="2401369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Generalization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Consider the portfolio that is long  </a:t>
            </a:r>
            <a:r>
              <a:rPr lang="en-US" altLang="zh-CN" sz="2400"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sz="2400">
                <a:ea typeface="宋体" panose="02010600030101010101" pitchFamily="2" charset="-122"/>
              </a:rPr>
              <a:t>  futures and short 1 derivative																						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The portfolio is riskless when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7110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150274"/>
              </p:ext>
            </p:extLst>
          </p:nvPr>
        </p:nvGraphicFramePr>
        <p:xfrm>
          <a:off x="4533900" y="4572000"/>
          <a:ext cx="274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5" name="公式" r:id="rId4" imgW="914400" imgH="431640" progId="Equation.3">
                  <p:embed/>
                </p:oleObj>
              </mc:Choice>
              <mc:Fallback>
                <p:oleObj name="公式" r:id="rId4" imgW="914400" imgH="431640" progId="Equation.3">
                  <p:embed/>
                  <p:pic>
                    <p:nvPicPr>
                      <p:cNvPr id="107110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572000"/>
                        <a:ext cx="2743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1109" name="Line 5"/>
          <p:cNvSpPr>
            <a:spLocks noChangeShapeType="1"/>
          </p:cNvSpPr>
          <p:nvPr/>
        </p:nvSpPr>
        <p:spPr bwMode="auto">
          <a:xfrm>
            <a:off x="3444876" y="3057526"/>
            <a:ext cx="2117725" cy="4476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1110" name="Rectangle 6"/>
          <p:cNvSpPr>
            <a:spLocks noChangeArrowheads="1"/>
          </p:cNvSpPr>
          <p:nvPr/>
        </p:nvSpPr>
        <p:spPr bwMode="auto">
          <a:xfrm>
            <a:off x="5588000" y="2343151"/>
            <a:ext cx="278923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i="1" dirty="0">
                <a:solidFill>
                  <a:srgbClr val="0000CC"/>
                </a:solidFill>
              </a:rPr>
              <a:t>F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en-US" altLang="zh-CN" sz="2400" i="1" dirty="0">
                <a:solidFill>
                  <a:srgbClr val="0000CC"/>
                </a:solidFill>
              </a:rPr>
              <a:t>u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Symbol" panose="05050102010706020507" pitchFamily="18" charset="2"/>
              </a:rPr>
              <a:t>D - </a:t>
            </a:r>
            <a:r>
              <a:rPr lang="en-US" altLang="zh-CN" sz="2400" i="1" dirty="0">
                <a:solidFill>
                  <a:srgbClr val="0000CC"/>
                </a:solidFill>
              </a:rPr>
              <a:t>F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en-US" altLang="zh-CN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Symbol" panose="05050102010706020507" pitchFamily="18" charset="2"/>
              </a:rPr>
              <a:t>D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– </a:t>
            </a:r>
            <a:r>
              <a:rPr lang="en-US" altLang="zh-CN" sz="2400" dirty="0" err="1">
                <a:solidFill>
                  <a:srgbClr val="0000CC"/>
                </a:solidFill>
              </a:rPr>
              <a:t>ƒ</a:t>
            </a:r>
            <a:r>
              <a:rPr lang="en-US" altLang="zh-CN" sz="2400" i="1" baseline="-25000" dirty="0" err="1">
                <a:solidFill>
                  <a:srgbClr val="0000CC"/>
                </a:solidFill>
              </a:rPr>
              <a:t>u</a:t>
            </a:r>
            <a:endParaRPr lang="en-US" altLang="zh-CN" sz="2400" i="1" baseline="-25000" dirty="0">
              <a:solidFill>
                <a:srgbClr val="0000CC"/>
              </a:solidFill>
            </a:endParaRPr>
          </a:p>
        </p:txBody>
      </p:sp>
      <p:sp>
        <p:nvSpPr>
          <p:cNvPr id="1071111" name="Rectangle 7"/>
          <p:cNvSpPr>
            <a:spLocks noChangeArrowheads="1"/>
          </p:cNvSpPr>
          <p:nvPr/>
        </p:nvSpPr>
        <p:spPr bwMode="auto">
          <a:xfrm>
            <a:off x="5530851" y="3286126"/>
            <a:ext cx="28035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i="1" dirty="0">
                <a:solidFill>
                  <a:srgbClr val="0000CC"/>
                </a:solidFill>
              </a:rPr>
              <a:t>F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en-US" altLang="zh-CN" sz="2400" i="1" dirty="0">
                <a:solidFill>
                  <a:srgbClr val="0000CC"/>
                </a:solidFill>
              </a:rPr>
              <a:t>d</a:t>
            </a:r>
            <a:r>
              <a:rPr lang="en-US" altLang="zh-CN" sz="2400" i="1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Symbol" panose="05050102010706020507" pitchFamily="18" charset="2"/>
              </a:rPr>
              <a:t>D- </a:t>
            </a:r>
            <a:r>
              <a:rPr lang="en-US" altLang="zh-CN" sz="2400" i="1" dirty="0">
                <a:solidFill>
                  <a:srgbClr val="0000CC"/>
                </a:solidFill>
              </a:rPr>
              <a:t>F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0</a:t>
            </a:r>
            <a:r>
              <a:rPr lang="en-US" altLang="zh-CN" sz="2400" dirty="0">
                <a:solidFill>
                  <a:srgbClr val="0000CC"/>
                </a:solidFill>
                <a:latin typeface="Symbol" panose="05050102010706020507" pitchFamily="18" charset="2"/>
              </a:rPr>
              <a:t>D 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</a:rPr>
              <a:t>– </a:t>
            </a:r>
            <a:r>
              <a:rPr lang="en-US" altLang="zh-CN" sz="2400" dirty="0" err="1">
                <a:solidFill>
                  <a:srgbClr val="0000CC"/>
                </a:solidFill>
              </a:rPr>
              <a:t>ƒ</a:t>
            </a:r>
            <a:r>
              <a:rPr lang="en-US" altLang="zh-CN" sz="2400" i="1" baseline="-25000" dirty="0" err="1">
                <a:solidFill>
                  <a:srgbClr val="0000CC"/>
                </a:solidFill>
              </a:rPr>
              <a:t>d</a:t>
            </a:r>
            <a:endParaRPr lang="en-US" altLang="zh-CN" sz="2400" i="1" baseline="-25000" dirty="0">
              <a:solidFill>
                <a:srgbClr val="0000CC"/>
              </a:solidFill>
            </a:endParaRPr>
          </a:p>
        </p:txBody>
      </p:sp>
      <p:sp>
        <p:nvSpPr>
          <p:cNvPr id="1071112" name="Line 8"/>
          <p:cNvSpPr>
            <a:spLocks noChangeShapeType="1"/>
          </p:cNvSpPr>
          <p:nvPr/>
        </p:nvSpPr>
        <p:spPr bwMode="auto">
          <a:xfrm flipV="1">
            <a:off x="3429001" y="2600325"/>
            <a:ext cx="2130425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85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073" y="852055"/>
            <a:ext cx="7772400" cy="758825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Generalization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891" y="2506664"/>
            <a:ext cx="10280072" cy="285504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Value of the portfolio at time </a:t>
            </a:r>
            <a:r>
              <a:rPr lang="en-US" altLang="zh-CN" i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is</a:t>
            </a:r>
          </a:p>
          <a:p>
            <a:pPr marL="0" indent="0" algn="ctr">
              <a:buNone/>
            </a:pP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 smtClean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–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–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ƒ</a:t>
            </a:r>
            <a:r>
              <a:rPr lang="en-US" altLang="zh-CN" i="1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u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Value of portfolio </a:t>
            </a:r>
            <a:r>
              <a:rPr lang="en-US" altLang="zh-CN" i="1" dirty="0">
                <a:ea typeface="宋体" panose="02010600030101010101" pitchFamily="2" charset="-122"/>
              </a:rPr>
              <a:t>today</a:t>
            </a:r>
            <a:r>
              <a:rPr lang="en-US" altLang="zh-CN" dirty="0">
                <a:ea typeface="宋体" panose="02010600030101010101" pitchFamily="2" charset="-122"/>
              </a:rPr>
              <a:t>  is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ƒ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Hence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rgbClr val="0000CC"/>
                </a:solidFill>
                <a:ea typeface="宋体" panose="02010600030101010101" pitchFamily="2" charset="-122"/>
              </a:rPr>
              <a:t>ƒ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= – [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i="1" dirty="0">
                <a:solidFill>
                  <a:srgbClr val="0000CC"/>
                </a:solidFill>
                <a:ea typeface="宋体" panose="02010600030101010101" pitchFamily="2" charset="-122"/>
              </a:rPr>
              <a:t>F</a:t>
            </a:r>
            <a:r>
              <a:rPr lang="en-US" altLang="zh-CN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dirty="0">
                <a:solidFill>
                  <a:srgbClr val="0000CC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 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ƒ</a:t>
            </a:r>
            <a:r>
              <a:rPr lang="en-US" altLang="zh-CN" i="1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]e</a:t>
            </a:r>
            <a:r>
              <a:rPr lang="en-US" altLang="zh-CN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-</a:t>
            </a:r>
            <a:r>
              <a:rPr lang="en-US" altLang="zh-CN" i="1" baseline="30000" dirty="0" err="1">
                <a:solidFill>
                  <a:srgbClr val="0000CC"/>
                </a:solidFill>
                <a:ea typeface="宋体" panose="02010600030101010101" pitchFamily="2" charset="-122"/>
              </a:rPr>
              <a:t>rT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1233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Generalization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563" y="1700213"/>
            <a:ext cx="10446327" cy="41148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Substituting for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 we obtain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zh-CN" sz="3600" dirty="0" smtClean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3600" dirty="0" smtClean="0">
                <a:solidFill>
                  <a:srgbClr val="0000CC"/>
                </a:solidFill>
                <a:ea typeface="宋体" panose="02010600030101010101" pitchFamily="2" charset="-122"/>
              </a:rPr>
              <a:t>ƒ </a:t>
            </a:r>
            <a:r>
              <a:rPr lang="en-US" altLang="zh-CN" sz="3600" dirty="0">
                <a:solidFill>
                  <a:srgbClr val="0000CC"/>
                </a:solidFill>
                <a:ea typeface="宋体" panose="02010600030101010101" pitchFamily="2" charset="-122"/>
              </a:rPr>
              <a:t>= [ </a:t>
            </a:r>
            <a:r>
              <a:rPr lang="en-US" altLang="zh-CN" sz="3600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360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 err="1">
                <a:solidFill>
                  <a:srgbClr val="0000CC"/>
                </a:solidFill>
                <a:ea typeface="宋体" panose="02010600030101010101" pitchFamily="2" charset="-122"/>
              </a:rPr>
              <a:t>ƒ</a:t>
            </a:r>
            <a:r>
              <a:rPr lang="en-US" altLang="zh-CN" sz="3600" i="1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u</a:t>
            </a:r>
            <a:r>
              <a:rPr lang="en-US" altLang="zh-CN" sz="3600" dirty="0">
                <a:solidFill>
                  <a:srgbClr val="0000CC"/>
                </a:solidFill>
                <a:ea typeface="宋体" panose="02010600030101010101" pitchFamily="2" charset="-122"/>
              </a:rPr>
              <a:t> + (1 – </a:t>
            </a:r>
            <a:r>
              <a:rPr lang="en-US" altLang="zh-CN" sz="3600" i="1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zh-CN" sz="3600" dirty="0">
                <a:solidFill>
                  <a:srgbClr val="0000CC"/>
                </a:solidFill>
                <a:ea typeface="宋体" panose="02010600030101010101" pitchFamily="2" charset="-122"/>
              </a:rPr>
              <a:t> )</a:t>
            </a:r>
            <a:r>
              <a:rPr lang="en-US" altLang="zh-CN" sz="3600" dirty="0" err="1">
                <a:solidFill>
                  <a:srgbClr val="0000CC"/>
                </a:solidFill>
                <a:ea typeface="宋体" panose="02010600030101010101" pitchFamily="2" charset="-122"/>
              </a:rPr>
              <a:t>ƒ</a:t>
            </a:r>
            <a:r>
              <a:rPr lang="en-US" altLang="zh-CN" sz="3600" i="1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zh-CN" sz="3600" dirty="0">
                <a:solidFill>
                  <a:srgbClr val="0000CC"/>
                </a:solidFill>
                <a:ea typeface="宋体" panose="02010600030101010101" pitchFamily="2" charset="-122"/>
              </a:rPr>
              <a:t>  ]e</a:t>
            </a:r>
            <a:r>
              <a:rPr lang="en-US" altLang="zh-CN" sz="3600" baseline="30000" dirty="0">
                <a:solidFill>
                  <a:srgbClr val="0000CC"/>
                </a:solidFill>
                <a:ea typeface="宋体" panose="02010600030101010101" pitchFamily="2" charset="-122"/>
              </a:rPr>
              <a:t>–</a:t>
            </a:r>
            <a:r>
              <a:rPr lang="en-US" altLang="zh-CN" sz="3600" i="1" baseline="30000" dirty="0" err="1">
                <a:solidFill>
                  <a:srgbClr val="0000CC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3600" dirty="0">
                <a:solidFill>
                  <a:srgbClr val="0000CC"/>
                </a:solidFill>
                <a:ea typeface="宋体" panose="02010600030101010101" pitchFamily="2" charset="-122"/>
              </a:rPr>
              <a:t>	 	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7520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940425"/>
              </p:ext>
            </p:extLst>
          </p:nvPr>
        </p:nvGraphicFramePr>
        <p:xfrm>
          <a:off x="2764270" y="3757613"/>
          <a:ext cx="1877002" cy="86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9" name="公式" r:id="rId4" imgW="634680" imgH="393480" progId="Equation.3">
                  <p:embed/>
                </p:oleObj>
              </mc:Choice>
              <mc:Fallback>
                <p:oleObj name="公式" r:id="rId4" imgW="634680" imgH="393480" progId="Equation.3">
                  <p:embed/>
                  <p:pic>
                    <p:nvPicPr>
                      <p:cNvPr id="107520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270" y="3757613"/>
                        <a:ext cx="1877002" cy="866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041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13509"/>
            <a:ext cx="10571018" cy="762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Valuing  European Futures Options</a:t>
            </a:r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865" y="1873395"/>
            <a:ext cx="9881753" cy="4125912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We can use  the formula for an option on a stock paying  a dividend yield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Set 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  =  current futures price (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Set 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</a:rPr>
              <a:t>q 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 =  domestic risk-free rate (</a:t>
            </a:r>
            <a:r>
              <a:rPr lang="en-US" altLang="zh-CN" sz="2800" i="1" dirty="0">
                <a:solidFill>
                  <a:srgbClr val="0000CC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rgbClr val="0000CC"/>
                </a:solidFill>
                <a:ea typeface="宋体" panose="02010600030101010101" pitchFamily="2" charset="-122"/>
              </a:rPr>
              <a:t> 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Setting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 = </a:t>
            </a:r>
            <a:r>
              <a:rPr lang="en-US" altLang="zh-CN" i="1" dirty="0">
                <a:ea typeface="宋体" panose="02010600030101010101" pitchFamily="2" charset="-122"/>
              </a:rPr>
              <a:t>r  </a:t>
            </a:r>
            <a:r>
              <a:rPr lang="en-US" altLang="zh-CN" dirty="0">
                <a:ea typeface="宋体" panose="02010600030101010101" pitchFamily="2" charset="-122"/>
              </a:rPr>
              <a:t>ensures that the expected growth of </a:t>
            </a:r>
            <a:r>
              <a:rPr lang="en-US" altLang="zh-CN" i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 in a risk-neutral world is zero</a:t>
            </a:r>
          </a:p>
        </p:txBody>
      </p:sp>
    </p:spTree>
    <p:extLst>
      <p:ext uri="{BB962C8B-B14F-4D97-AF65-F5344CB8AC3E}">
        <p14:creationId xmlns:p14="http://schemas.microsoft.com/office/powerpoint/2010/main" val="1624181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37465" y="831273"/>
            <a:ext cx="10457007" cy="8382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Growth Rates  For Futures Prices</a:t>
            </a:r>
          </a:p>
        </p:txBody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701" y="1952337"/>
            <a:ext cx="10636681" cy="3819525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A futures contract requires no initial investment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In a risk-neutral world the expected return  should  be zero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The expected growth rate of the futures price is therefore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zero</a:t>
            </a:r>
          </a:p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The futures price can therefore be treated like a stock paying a dividend yield of 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93664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53" y="688687"/>
            <a:ext cx="7772400" cy="762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Black’s Formula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9" y="1618455"/>
            <a:ext cx="9580419" cy="544369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 smtClean="0">
                <a:ea typeface="宋体" panose="02010600030101010101" pitchFamily="2" charset="-122"/>
              </a:rPr>
              <a:t>The </a:t>
            </a:r>
            <a:r>
              <a:rPr lang="en-US" altLang="zh-CN" sz="3200" dirty="0">
                <a:ea typeface="宋体" panose="02010600030101010101" pitchFamily="2" charset="-122"/>
              </a:rPr>
              <a:t>formulas  for European options on futures are known as Black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3200" dirty="0">
                <a:ea typeface="宋体" panose="02010600030101010101" pitchFamily="2" charset="-122"/>
              </a:rPr>
              <a:t>s formulas</a:t>
            </a:r>
          </a:p>
        </p:txBody>
      </p:sp>
      <p:graphicFrame>
        <p:nvGraphicFramePr>
          <p:cNvPr id="108134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201708"/>
              </p:ext>
            </p:extLst>
          </p:nvPr>
        </p:nvGraphicFramePr>
        <p:xfrm>
          <a:off x="4371832" y="2874962"/>
          <a:ext cx="4986914" cy="2874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name="公式" r:id="rId4" imgW="2654280" imgH="1498320" progId="Equation.3">
                  <p:embed/>
                </p:oleObj>
              </mc:Choice>
              <mc:Fallback>
                <p:oleObj name="公式" r:id="rId4" imgW="2654280" imgH="1498320" progId="Equation.3">
                  <p:embed/>
                  <p:pic>
                    <p:nvPicPr>
                      <p:cNvPr id="10813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832" y="2874962"/>
                        <a:ext cx="4986914" cy="2874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410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Lower Bounds For Option Prices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455" y="1700645"/>
            <a:ext cx="10931236" cy="4419600"/>
          </a:xfrm>
        </p:spPr>
        <p:txBody>
          <a:bodyPr/>
          <a:lstStyle/>
          <a:p>
            <a:r>
              <a:rPr lang="en-US" altLang="zh-CN" i="1" dirty="0"/>
              <a:t>c</a:t>
            </a:r>
            <a:r>
              <a:rPr lang="en-US" altLang="zh-CN" dirty="0"/>
              <a:t> </a:t>
            </a:r>
            <a:r>
              <a:rPr lang="en-US" altLang="zh-CN" dirty="0">
                <a:ea typeface="Arial Unicode MS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cs typeface="Times New Roman" panose="02020603050405020304" pitchFamily="18" charset="0"/>
              </a:rPr>
              <a:t> max(</a:t>
            </a:r>
            <a:r>
              <a:rPr lang="en-US" altLang="zh-CN" i="1" dirty="0"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cs typeface="Times New Roman" panose="02020603050405020304" pitchFamily="18" charset="0"/>
              </a:rPr>
              <a:t>0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cs typeface="Times New Roman" panose="02020603050405020304" pitchFamily="18" charset="0"/>
              </a:rPr>
              <a:t>Xe</a:t>
            </a:r>
            <a:r>
              <a:rPr lang="en-US" altLang="zh-CN" i="1" baseline="30000" dirty="0" err="1">
                <a:cs typeface="Times New Roman" panose="02020603050405020304" pitchFamily="18" charset="0"/>
              </a:rPr>
              <a:t>-rT</a:t>
            </a:r>
            <a:r>
              <a:rPr lang="en-US" altLang="zh-CN" dirty="0">
                <a:cs typeface="Times New Roman" panose="02020603050405020304" pitchFamily="18" charset="0"/>
              </a:rPr>
              <a:t>, 0)</a:t>
            </a:r>
            <a:r>
              <a:rPr lang="en-US" altLang="zh-CN" dirty="0"/>
              <a:t> </a:t>
            </a:r>
          </a:p>
          <a:p>
            <a:r>
              <a:rPr lang="en-US" altLang="zh-CN" i="1" dirty="0"/>
              <a:t>c </a:t>
            </a:r>
            <a:r>
              <a:rPr lang="en-US" altLang="zh-CN" dirty="0">
                <a:ea typeface="Arial Unicode MS" pitchFamily="34" charset="-122"/>
              </a:rPr>
              <a:t>≥</a:t>
            </a:r>
            <a:r>
              <a:rPr lang="en-US" altLang="zh-CN" dirty="0">
                <a:cs typeface="Times New Roman" panose="02020603050405020304" pitchFamily="18" charset="0"/>
              </a:rPr>
              <a:t> max(</a:t>
            </a:r>
            <a:r>
              <a:rPr lang="en-US" altLang="zh-CN" i="1" dirty="0"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cs typeface="Times New Roman" panose="02020603050405020304" pitchFamily="18" charset="0"/>
              </a:rPr>
              <a:t>0 </a:t>
            </a:r>
            <a:r>
              <a:rPr lang="en-US" altLang="zh-CN" i="1" dirty="0"/>
              <a:t>e</a:t>
            </a:r>
            <a:r>
              <a:rPr lang="en-US" altLang="zh-CN" i="1" baseline="30000" dirty="0"/>
              <a:t>-</a:t>
            </a:r>
            <a:r>
              <a:rPr lang="en-US" altLang="zh-CN" i="1" baseline="30000" dirty="0" err="1"/>
              <a:t>qT</a:t>
            </a:r>
            <a:r>
              <a:rPr lang="en-US" altLang="zh-CN" i="1" baseline="30000" dirty="0"/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cs typeface="Times New Roman" panose="02020603050405020304" pitchFamily="18" charset="0"/>
              </a:rPr>
              <a:t>Xe</a:t>
            </a:r>
            <a:r>
              <a:rPr lang="en-US" altLang="zh-CN" i="1" baseline="30000" dirty="0" err="1">
                <a:cs typeface="Times New Roman" panose="02020603050405020304" pitchFamily="18" charset="0"/>
              </a:rPr>
              <a:t>-rT</a:t>
            </a:r>
            <a:r>
              <a:rPr lang="en-US" altLang="zh-CN" dirty="0">
                <a:cs typeface="Times New Roman" panose="02020603050405020304" pitchFamily="18" charset="0"/>
              </a:rPr>
              <a:t>, 0)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Portfolio A: one European call option plus an amount of cash equal to </a:t>
            </a:r>
            <a:r>
              <a:rPr lang="en-US" altLang="zh-CN" i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Xe</a:t>
            </a:r>
            <a:r>
              <a:rPr lang="en-US" altLang="zh-CN" i="1" baseline="30000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-rT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Portfolio B: </a:t>
            </a:r>
            <a:r>
              <a:rPr lang="en-US" altLang="zh-CN" i="1" dirty="0">
                <a:solidFill>
                  <a:srgbClr val="0000CC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>
                <a:solidFill>
                  <a:srgbClr val="0000CC"/>
                </a:solidFill>
                <a:cs typeface="Times New Roman" panose="02020603050405020304" pitchFamily="18" charset="0"/>
              </a:rPr>
              <a:t>-</a:t>
            </a:r>
            <a:r>
              <a:rPr lang="en-US" altLang="zh-CN" i="1" baseline="300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qT</a:t>
            </a:r>
            <a:r>
              <a:rPr lang="en-US" altLang="zh-CN" i="1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shares, with dividends being reinvested in additional </a:t>
            </a:r>
            <a:r>
              <a:rPr lang="en-US" altLang="zh-CN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shares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08954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784042"/>
              </p:ext>
            </p:extLst>
          </p:nvPr>
        </p:nvGraphicFramePr>
        <p:xfrm>
          <a:off x="4680095" y="4576615"/>
          <a:ext cx="3036887" cy="632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3" name="公式" r:id="rId4" imgW="1117440" imgH="241200" progId="Equation.3">
                  <p:embed/>
                </p:oleObj>
              </mc:Choice>
              <mc:Fallback>
                <p:oleObj name="公式" r:id="rId4" imgW="1117440" imgH="241200" progId="Equation.3">
                  <p:embed/>
                  <p:pic>
                    <p:nvPicPr>
                      <p:cNvPr id="108954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095" y="4576615"/>
                        <a:ext cx="3036887" cy="632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215627" y="3802923"/>
            <a:ext cx="4003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>
                <a:schemeClr val="accent2"/>
              </a:buClr>
            </a:pPr>
            <a:r>
              <a:rPr lang="en-US" altLang="zh-CN" sz="3200" dirty="0">
                <a:solidFill>
                  <a:srgbClr val="C00000"/>
                </a:solidFill>
              </a:rPr>
              <a:t>Lower Bound for calls:</a:t>
            </a:r>
          </a:p>
        </p:txBody>
      </p:sp>
    </p:spTree>
    <p:extLst>
      <p:ext uri="{BB962C8B-B14F-4D97-AF65-F5344CB8AC3E}">
        <p14:creationId xmlns:p14="http://schemas.microsoft.com/office/powerpoint/2010/main" val="3729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Lower Bounds For Option Prices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127" y="1557338"/>
            <a:ext cx="10571018" cy="4419600"/>
          </a:xfrm>
        </p:spPr>
        <p:txBody>
          <a:bodyPr/>
          <a:lstStyle/>
          <a:p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ea typeface="Arial Unicode MS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cs typeface="Times New Roman" panose="02020603050405020304" pitchFamily="18" charset="0"/>
              </a:rPr>
              <a:t> max(</a:t>
            </a:r>
            <a:r>
              <a:rPr lang="en-US" altLang="zh-CN" i="1" dirty="0" err="1">
                <a:cs typeface="Times New Roman" panose="02020603050405020304" pitchFamily="18" charset="0"/>
              </a:rPr>
              <a:t>Xe</a:t>
            </a:r>
            <a:r>
              <a:rPr lang="en-US" altLang="zh-CN" i="1" baseline="30000" dirty="0" err="1">
                <a:cs typeface="Times New Roman" panose="02020603050405020304" pitchFamily="18" charset="0"/>
              </a:rPr>
              <a:t>-rT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 dirty="0"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cs typeface="Times New Roman" panose="02020603050405020304" pitchFamily="18" charset="0"/>
              </a:rPr>
              <a:t>0</a:t>
            </a:r>
            <a:r>
              <a:rPr lang="en-US" altLang="zh-CN" dirty="0">
                <a:cs typeface="Times New Roman" panose="02020603050405020304" pitchFamily="18" charset="0"/>
              </a:rPr>
              <a:t>, 0)</a:t>
            </a:r>
            <a:r>
              <a:rPr lang="en-US" altLang="zh-CN" dirty="0"/>
              <a:t> </a:t>
            </a:r>
          </a:p>
          <a:p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ea typeface="Arial Unicode MS" pitchFamily="34" charset="-122"/>
              </a:rPr>
              <a:t>≥</a:t>
            </a:r>
            <a:r>
              <a:rPr lang="en-US" altLang="zh-CN" dirty="0">
                <a:cs typeface="Times New Roman" panose="02020603050405020304" pitchFamily="18" charset="0"/>
              </a:rPr>
              <a:t> max(</a:t>
            </a:r>
            <a:r>
              <a:rPr lang="en-US" altLang="zh-CN" i="1" dirty="0" err="1">
                <a:cs typeface="Times New Roman" panose="02020603050405020304" pitchFamily="18" charset="0"/>
              </a:rPr>
              <a:t>Xe</a:t>
            </a:r>
            <a:r>
              <a:rPr lang="en-US" altLang="zh-CN" i="1" baseline="30000" dirty="0" err="1">
                <a:cs typeface="Times New Roman" panose="02020603050405020304" pitchFamily="18" charset="0"/>
              </a:rPr>
              <a:t>-rT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 dirty="0"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cs typeface="Times New Roman" panose="02020603050405020304" pitchFamily="18" charset="0"/>
              </a:rPr>
              <a:t>0 </a:t>
            </a:r>
            <a:r>
              <a:rPr lang="en-US" altLang="zh-CN" i="1" dirty="0"/>
              <a:t>e</a:t>
            </a:r>
            <a:r>
              <a:rPr lang="en-US" altLang="zh-CN" i="1" baseline="30000" dirty="0"/>
              <a:t>-</a:t>
            </a:r>
            <a:r>
              <a:rPr lang="en-US" altLang="zh-CN" i="1" baseline="30000" dirty="0" err="1"/>
              <a:t>qT</a:t>
            </a:r>
            <a:r>
              <a:rPr lang="en-US" altLang="zh-CN" dirty="0">
                <a:cs typeface="Times New Roman" panose="02020603050405020304" pitchFamily="18" charset="0"/>
              </a:rPr>
              <a:t>, 0)</a:t>
            </a:r>
          </a:p>
          <a:p>
            <a:pPr lvl="1"/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Portfolio A: one European put option plus </a:t>
            </a:r>
            <a:r>
              <a:rPr lang="en-US" altLang="zh-CN" i="1" dirty="0">
                <a:solidFill>
                  <a:srgbClr val="0000CC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>
                <a:solidFill>
                  <a:srgbClr val="0000CC"/>
                </a:solidFill>
                <a:cs typeface="Times New Roman" panose="02020603050405020304" pitchFamily="18" charset="0"/>
              </a:rPr>
              <a:t>-</a:t>
            </a:r>
            <a:r>
              <a:rPr lang="en-US" altLang="zh-CN" i="1" baseline="300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qT</a:t>
            </a:r>
            <a:r>
              <a:rPr lang="en-US" altLang="zh-CN" i="1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shares, with dividends on the shares being reinvested in additional </a:t>
            </a:r>
            <a:r>
              <a:rPr lang="en-US" altLang="zh-CN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shares 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Portfolio B: an amount of cash equal to </a:t>
            </a:r>
            <a:r>
              <a:rPr lang="en-US" altLang="zh-CN" i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Xe</a:t>
            </a:r>
            <a:r>
              <a:rPr lang="en-US" altLang="zh-CN" i="1" baseline="30000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-rT</a:t>
            </a:r>
            <a:endParaRPr lang="zh-CN" altLang="en-US" dirty="0">
              <a:solidFill>
                <a:srgbClr val="0000CC"/>
              </a:solidFill>
            </a:endParaRPr>
          </a:p>
        </p:txBody>
      </p:sp>
      <p:grpSp>
        <p:nvGrpSpPr>
          <p:cNvPr id="1091592" name="Group 8"/>
          <p:cNvGrpSpPr>
            <a:grpSpLocks/>
          </p:cNvGrpSpPr>
          <p:nvPr/>
        </p:nvGrpSpPr>
        <p:grpSpPr bwMode="auto">
          <a:xfrm>
            <a:off x="2135188" y="4183063"/>
            <a:ext cx="5543549" cy="1352550"/>
            <a:chOff x="385" y="2750"/>
            <a:chExt cx="3492" cy="852"/>
          </a:xfrm>
        </p:grpSpPr>
        <p:sp>
          <p:nvSpPr>
            <p:cNvPr id="1091590" name="Rectangle 6"/>
            <p:cNvSpPr>
              <a:spLocks noChangeArrowheads="1"/>
            </p:cNvSpPr>
            <p:nvPr/>
          </p:nvSpPr>
          <p:spPr bwMode="auto">
            <a:xfrm>
              <a:off x="385" y="2750"/>
              <a:ext cx="20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zh-CN" sz="2400" dirty="0">
                  <a:solidFill>
                    <a:srgbClr val="C00000"/>
                  </a:solidFill>
                </a:rPr>
                <a:t>Lower Bound for puts</a:t>
              </a:r>
            </a:p>
          </p:txBody>
        </p:sp>
        <p:graphicFrame>
          <p:nvGraphicFramePr>
            <p:cNvPr id="1091591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4002695"/>
                </p:ext>
              </p:extLst>
            </p:nvPr>
          </p:nvGraphicFramePr>
          <p:xfrm>
            <a:off x="1473" y="3146"/>
            <a:ext cx="240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7" name="公式" r:id="rId4" imgW="1155600" imgH="241200" progId="Equation.3">
                    <p:embed/>
                  </p:oleObj>
                </mc:Choice>
                <mc:Fallback>
                  <p:oleObj name="公式" r:id="rId4" imgW="1155600" imgH="241200" progId="Equation.3">
                    <p:embed/>
                    <p:pic>
                      <p:nvPicPr>
                        <p:cNvPr id="1091591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3146"/>
                          <a:ext cx="2404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163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Lower Bounds For Option Prices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45" y="1524000"/>
            <a:ext cx="10820400" cy="276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dirty="0">
                <a:cs typeface="Times New Roman" panose="02020603050405020304" pitchFamily="18" charset="0"/>
              </a:rPr>
              <a:t>c</a:t>
            </a:r>
            <a:r>
              <a:rPr lang="en-US" altLang="zh-CN" dirty="0"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cs typeface="Times New Roman" panose="02020603050405020304" pitchFamily="18" charset="0"/>
              </a:rPr>
              <a:t>Xe</a:t>
            </a:r>
            <a:r>
              <a:rPr lang="en-US" altLang="zh-CN" i="1" baseline="30000" dirty="0" err="1">
                <a:cs typeface="Times New Roman" panose="02020603050405020304" pitchFamily="18" charset="0"/>
              </a:rPr>
              <a:t>-rT</a:t>
            </a:r>
            <a:r>
              <a:rPr lang="en-US" altLang="zh-CN" dirty="0"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cs typeface="Times New Roman" panose="02020603050405020304" pitchFamily="18" charset="0"/>
              </a:rPr>
              <a:t>c</a:t>
            </a:r>
            <a:r>
              <a:rPr lang="en-US" altLang="zh-CN" dirty="0"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cs typeface="Times New Roman" panose="02020603050405020304" pitchFamily="18" charset="0"/>
              </a:rPr>
              <a:t>Xe</a:t>
            </a:r>
            <a:r>
              <a:rPr lang="en-US" altLang="zh-CN" baseline="30000" dirty="0" err="1">
                <a:cs typeface="Times New Roman" panose="02020603050405020304" pitchFamily="18" charset="0"/>
              </a:rPr>
              <a:t>-</a:t>
            </a:r>
            <a:r>
              <a:rPr lang="en-US" altLang="zh-CN" i="1" baseline="30000" dirty="0" err="1">
                <a:cs typeface="Times New Roman" panose="02020603050405020304" pitchFamily="18" charset="0"/>
              </a:rPr>
              <a:t>rT</a:t>
            </a:r>
            <a:r>
              <a:rPr lang="en-US" altLang="zh-CN" dirty="0"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cs typeface="Times New Roman" panose="02020603050405020304" pitchFamily="18" charset="0"/>
              </a:rPr>
              <a:t> +</a:t>
            </a:r>
            <a:r>
              <a:rPr lang="en-US" altLang="zh-CN" i="1" dirty="0"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cs typeface="Times New Roman" panose="02020603050405020304" pitchFamily="18" charset="0"/>
              </a:rPr>
              <a:t>e</a:t>
            </a:r>
            <a:r>
              <a:rPr lang="en-US" altLang="zh-CN" baseline="30000" dirty="0">
                <a:cs typeface="Times New Roman" panose="02020603050405020304" pitchFamily="18" charset="0"/>
              </a:rPr>
              <a:t>-</a:t>
            </a:r>
            <a:r>
              <a:rPr lang="en-US" altLang="zh-CN" i="1" baseline="30000" dirty="0">
                <a:cs typeface="Times New Roman" panose="02020603050405020304" pitchFamily="18" charset="0"/>
              </a:rPr>
              <a:t>qT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Portfolio A : one European call option plus an amount of cash equal to </a:t>
            </a:r>
            <a:r>
              <a:rPr lang="en-US" altLang="zh-CN" i="1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Xe</a:t>
            </a:r>
            <a:r>
              <a:rPr lang="en-US" altLang="zh-CN" i="1" baseline="30000" dirty="0" err="1" smtClean="0">
                <a:solidFill>
                  <a:srgbClr val="0000CC"/>
                </a:solidFill>
                <a:cs typeface="Times New Roman" panose="02020603050405020304" pitchFamily="18" charset="0"/>
              </a:rPr>
              <a:t>-rT</a:t>
            </a:r>
            <a:endParaRPr lang="zh-CN" altLang="en-US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Portfolio B : one European put option plus </a:t>
            </a:r>
            <a:r>
              <a:rPr lang="en-US" altLang="zh-CN" i="1" dirty="0">
                <a:solidFill>
                  <a:srgbClr val="0000CC"/>
                </a:solidFill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>
                <a:solidFill>
                  <a:srgbClr val="0000CC"/>
                </a:solidFill>
                <a:cs typeface="Times New Roman" panose="02020603050405020304" pitchFamily="18" charset="0"/>
              </a:rPr>
              <a:t>-</a:t>
            </a:r>
            <a:r>
              <a:rPr lang="en-US" altLang="zh-CN" i="1" baseline="300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qT</a:t>
            </a:r>
            <a:r>
              <a:rPr lang="en-US" altLang="zh-CN" i="1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shares, with dividends on the shares being reinvested in additional </a:t>
            </a:r>
            <a:r>
              <a:rPr lang="en-US" altLang="zh-CN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shares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093638" name="Group 6"/>
          <p:cNvGrpSpPr>
            <a:grpSpLocks/>
          </p:cNvGrpSpPr>
          <p:nvPr/>
        </p:nvGrpSpPr>
        <p:grpSpPr bwMode="auto">
          <a:xfrm>
            <a:off x="1535113" y="3699669"/>
            <a:ext cx="5538788" cy="1130299"/>
            <a:chOff x="295" y="2659"/>
            <a:chExt cx="3489" cy="712"/>
          </a:xfrm>
        </p:grpSpPr>
        <p:sp>
          <p:nvSpPr>
            <p:cNvPr id="1093636" name="Rectangle 4"/>
            <p:cNvSpPr>
              <a:spLocks noChangeArrowheads="1"/>
            </p:cNvSpPr>
            <p:nvPr/>
          </p:nvSpPr>
          <p:spPr bwMode="auto">
            <a:xfrm>
              <a:off x="295" y="2659"/>
              <a:ext cx="19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zh-CN" sz="2400" dirty="0">
                  <a:solidFill>
                    <a:srgbClr val="C00000"/>
                  </a:solidFill>
                </a:rPr>
                <a:t>Put Call Parity</a:t>
              </a:r>
            </a:p>
          </p:txBody>
        </p:sp>
        <p:graphicFrame>
          <p:nvGraphicFramePr>
            <p:cNvPr id="1093637" name="Objec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8606208"/>
                </p:ext>
              </p:extLst>
            </p:nvPr>
          </p:nvGraphicFramePr>
          <p:xfrm>
            <a:off x="1620" y="2965"/>
            <a:ext cx="2164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48" name="公式" r:id="rId4" imgW="1358640" imgH="241200" progId="Equation.3">
                    <p:embed/>
                  </p:oleObj>
                </mc:Choice>
                <mc:Fallback>
                  <p:oleObj name="公式" r:id="rId4" imgW="1358640" imgH="241200" progId="Equation.3">
                    <p:embed/>
                    <p:pic>
                      <p:nvPicPr>
                        <p:cNvPr id="1093637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965"/>
                          <a:ext cx="2164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3642" name="Group 10"/>
          <p:cNvGrpSpPr>
            <a:grpSpLocks/>
          </p:cNvGrpSpPr>
          <p:nvPr/>
        </p:nvGrpSpPr>
        <p:grpSpPr bwMode="auto">
          <a:xfrm>
            <a:off x="1535113" y="4806949"/>
            <a:ext cx="6365875" cy="1203324"/>
            <a:chOff x="295" y="3339"/>
            <a:chExt cx="4010" cy="758"/>
          </a:xfrm>
        </p:grpSpPr>
        <p:sp>
          <p:nvSpPr>
            <p:cNvPr id="1093640" name="Rectangle 8"/>
            <p:cNvSpPr>
              <a:spLocks noChangeArrowheads="1"/>
            </p:cNvSpPr>
            <p:nvPr/>
          </p:nvSpPr>
          <p:spPr bwMode="auto">
            <a:xfrm>
              <a:off x="295" y="3339"/>
              <a:ext cx="3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zh-CN" sz="2400" dirty="0">
                  <a:solidFill>
                    <a:srgbClr val="C00000"/>
                  </a:solidFill>
                </a:rPr>
                <a:t>American options Put Call Parity</a:t>
              </a:r>
            </a:p>
          </p:txBody>
        </p:sp>
        <p:graphicFrame>
          <p:nvGraphicFramePr>
            <p:cNvPr id="1093641" name="Objec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37813974"/>
                </p:ext>
              </p:extLst>
            </p:nvPr>
          </p:nvGraphicFramePr>
          <p:xfrm>
            <a:off x="1191" y="3692"/>
            <a:ext cx="311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49" name="公式" r:id="rId6" imgW="1955520" imgH="241200" progId="Equation.3">
                    <p:embed/>
                  </p:oleObj>
                </mc:Choice>
                <mc:Fallback>
                  <p:oleObj name="公式" r:id="rId6" imgW="1955520" imgH="241200" progId="Equation.3">
                    <p:embed/>
                    <p:pic>
                      <p:nvPicPr>
                        <p:cNvPr id="1093641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3692"/>
                          <a:ext cx="3114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389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990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697421"/>
              </p:ext>
            </p:extLst>
          </p:nvPr>
        </p:nvGraphicFramePr>
        <p:xfrm>
          <a:off x="2335214" y="1752600"/>
          <a:ext cx="6988175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5" name="公式" r:id="rId4" imgW="2933640" imgH="1498320" progId="Equation.3">
                  <p:embed/>
                </p:oleObj>
              </mc:Choice>
              <mc:Fallback>
                <p:oleObj name="公式" r:id="rId4" imgW="2933640" imgH="1498320" progId="Equation.3">
                  <p:embed/>
                  <p:pic>
                    <p:nvPicPr>
                      <p:cNvPr id="10199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4" y="1752600"/>
                        <a:ext cx="6988175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990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Extension of </a:t>
            </a:r>
            <a:r>
              <a:rPr lang="en-US" altLang="zh-CN" dirty="0" smtClean="0">
                <a:ea typeface="宋体" panose="02010600030101010101" pitchFamily="2" charset="-122"/>
              </a:rPr>
              <a:t>B-S Formula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421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The Binomial Model</a:t>
            </a:r>
          </a:p>
        </p:txBody>
      </p:sp>
      <p:sp>
        <p:nvSpPr>
          <p:cNvPr id="1021955" name="Line 3"/>
          <p:cNvSpPr>
            <a:spLocks noChangeShapeType="1"/>
          </p:cNvSpPr>
          <p:nvPr/>
        </p:nvSpPr>
        <p:spPr bwMode="auto">
          <a:xfrm flipV="1">
            <a:off x="4822826" y="2425701"/>
            <a:ext cx="2036763" cy="792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21956" name="Line 4"/>
          <p:cNvSpPr>
            <a:spLocks noChangeShapeType="1"/>
          </p:cNvSpPr>
          <p:nvPr/>
        </p:nvSpPr>
        <p:spPr bwMode="auto">
          <a:xfrm>
            <a:off x="4822826" y="3217863"/>
            <a:ext cx="2036763" cy="7921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021957" name="Rectangle 5"/>
          <p:cNvSpPr>
            <a:spLocks noChangeArrowheads="1"/>
          </p:cNvSpPr>
          <p:nvPr/>
        </p:nvSpPr>
        <p:spPr bwMode="auto">
          <a:xfrm>
            <a:off x="6819901" y="1866900"/>
            <a:ext cx="732573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 i="1" dirty="0">
                <a:solidFill>
                  <a:srgbClr val="0000CC"/>
                </a:solidFill>
              </a:rPr>
              <a:t>S</a:t>
            </a:r>
            <a:r>
              <a:rPr lang="en-US" altLang="zh-CN" sz="3200" baseline="-25000" dirty="0">
                <a:solidFill>
                  <a:srgbClr val="0000CC"/>
                </a:solidFill>
              </a:rPr>
              <a:t>0</a:t>
            </a:r>
            <a:r>
              <a:rPr lang="en-US" altLang="zh-CN" sz="3200" i="1" dirty="0">
                <a:solidFill>
                  <a:srgbClr val="0000CC"/>
                </a:solidFill>
              </a:rPr>
              <a:t>u</a:t>
            </a:r>
            <a:endParaRPr lang="en-US" altLang="zh-CN" sz="3200" dirty="0">
              <a:solidFill>
                <a:srgbClr val="0000CC"/>
              </a:solidFill>
            </a:endParaRPr>
          </a:p>
          <a:p>
            <a:r>
              <a:rPr lang="en-US" altLang="zh-CN" sz="3200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 dirty="0" err="1">
                <a:solidFill>
                  <a:srgbClr val="0000CC"/>
                </a:solidFill>
              </a:rPr>
              <a:t>ƒ</a:t>
            </a:r>
            <a:r>
              <a:rPr lang="en-US" altLang="zh-CN" sz="3200" i="1" baseline="-25000" dirty="0" err="1">
                <a:solidFill>
                  <a:srgbClr val="0000CC"/>
                </a:solidFill>
              </a:rPr>
              <a:t>u</a:t>
            </a:r>
            <a:endParaRPr lang="en-US" altLang="zh-CN" sz="3200" i="1" baseline="-25000" dirty="0">
              <a:solidFill>
                <a:srgbClr val="0000CC"/>
              </a:solidFill>
            </a:endParaRPr>
          </a:p>
        </p:txBody>
      </p:sp>
      <p:sp>
        <p:nvSpPr>
          <p:cNvPr id="1021958" name="Rectangle 6"/>
          <p:cNvSpPr>
            <a:spLocks noChangeArrowheads="1"/>
          </p:cNvSpPr>
          <p:nvPr/>
        </p:nvSpPr>
        <p:spPr bwMode="auto">
          <a:xfrm>
            <a:off x="6819901" y="3435350"/>
            <a:ext cx="732573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 i="1">
                <a:solidFill>
                  <a:srgbClr val="0000CC"/>
                </a:solidFill>
              </a:rPr>
              <a:t>S</a:t>
            </a:r>
            <a:r>
              <a:rPr lang="en-US" altLang="zh-CN" sz="3200" baseline="-25000">
                <a:solidFill>
                  <a:srgbClr val="0000CC"/>
                </a:solidFill>
              </a:rPr>
              <a:t>0</a:t>
            </a:r>
            <a:r>
              <a:rPr lang="en-US" altLang="zh-CN" sz="3200" i="1">
                <a:solidFill>
                  <a:srgbClr val="0000CC"/>
                </a:solidFill>
              </a:rPr>
              <a:t>d</a:t>
            </a:r>
          </a:p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0000CC"/>
                </a:solidFill>
              </a:rPr>
              <a:t>ƒ</a:t>
            </a:r>
            <a:r>
              <a:rPr lang="en-US" altLang="zh-CN" sz="3200" i="1" baseline="-25000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1021959" name="Rectangle 7"/>
          <p:cNvSpPr>
            <a:spLocks noChangeArrowheads="1"/>
          </p:cNvSpPr>
          <p:nvPr/>
        </p:nvSpPr>
        <p:spPr bwMode="auto">
          <a:xfrm>
            <a:off x="4343400" y="2692400"/>
            <a:ext cx="611188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3200" i="1">
                <a:solidFill>
                  <a:srgbClr val="0000CC"/>
                </a:solidFill>
              </a:rPr>
              <a:t>S</a:t>
            </a:r>
            <a:r>
              <a:rPr lang="en-US" altLang="zh-CN" sz="3200" baseline="-25000">
                <a:solidFill>
                  <a:srgbClr val="0000CC"/>
                </a:solidFill>
                <a:latin typeface="Arial" panose="020B0604020202020204" pitchFamily="34" charset="0"/>
              </a:rPr>
              <a:t>0</a:t>
            </a:r>
            <a:endParaRPr lang="en-US" altLang="zh-CN" sz="320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>
                <a:solidFill>
                  <a:srgbClr val="0000CC"/>
                </a:solidFill>
              </a:rPr>
              <a:t>ƒ</a:t>
            </a:r>
          </a:p>
        </p:txBody>
      </p:sp>
      <p:sp>
        <p:nvSpPr>
          <p:cNvPr id="1021960" name="Rectangle 8"/>
          <p:cNvSpPr>
            <a:spLocks noChangeArrowheads="1"/>
          </p:cNvSpPr>
          <p:nvPr/>
        </p:nvSpPr>
        <p:spPr bwMode="auto">
          <a:xfrm rot="20400000">
            <a:off x="5584523" y="2238560"/>
            <a:ext cx="39113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i="1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1021961" name="Rectangle 9"/>
          <p:cNvSpPr>
            <a:spLocks noChangeArrowheads="1"/>
          </p:cNvSpPr>
          <p:nvPr/>
        </p:nvSpPr>
        <p:spPr bwMode="auto">
          <a:xfrm rot="1140000">
            <a:off x="5096807" y="3695885"/>
            <a:ext cx="144911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</a:rPr>
              <a:t>(1</a:t>
            </a:r>
            <a:r>
              <a:rPr lang="zh-CN" altLang="en-US" sz="3200">
                <a:solidFill>
                  <a:srgbClr val="0000CC"/>
                </a:solidFill>
                <a:latin typeface="Symbol" panose="05050102010706020507" pitchFamily="18" charset="2"/>
              </a:rPr>
              <a:t> </a:t>
            </a:r>
            <a:r>
              <a:rPr lang="zh-CN" altLang="en-US" sz="3200">
                <a:solidFill>
                  <a:srgbClr val="0000CC"/>
                </a:solidFill>
                <a:latin typeface="Arial" panose="020B0604020202020204" pitchFamily="34" charset="0"/>
              </a:rPr>
              <a:t>– </a:t>
            </a:r>
            <a:r>
              <a:rPr lang="en-US" altLang="zh-CN" sz="3200" i="1">
                <a:solidFill>
                  <a:srgbClr val="0000CC"/>
                </a:solidFill>
              </a:rPr>
              <a:t>p</a:t>
            </a:r>
            <a:r>
              <a:rPr lang="en-US" altLang="zh-CN" sz="3200">
                <a:solidFill>
                  <a:srgbClr val="0000CC"/>
                </a:solidFill>
                <a:latin typeface="Arial" panose="020B0604020202020204" pitchFamily="34" charset="0"/>
              </a:rPr>
              <a:t> )</a:t>
            </a:r>
          </a:p>
        </p:txBody>
      </p:sp>
      <p:sp>
        <p:nvSpPr>
          <p:cNvPr id="1021962" name="Rectangle 10"/>
          <p:cNvSpPr>
            <a:spLocks noChangeArrowheads="1"/>
          </p:cNvSpPr>
          <p:nvPr/>
        </p:nvSpPr>
        <p:spPr bwMode="auto">
          <a:xfrm>
            <a:off x="1981200" y="4724400"/>
            <a:ext cx="7772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219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76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13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590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4" algn="ctr"/>
            <a:r>
              <a:rPr lang="en-US" altLang="zh-CN" sz="3200" i="1">
                <a:solidFill>
                  <a:srgbClr val="0000CC"/>
                </a:solidFill>
              </a:rPr>
              <a:t>f=e</a:t>
            </a:r>
            <a:r>
              <a:rPr lang="en-US" altLang="zh-CN" sz="3200" i="1" baseline="30000">
                <a:solidFill>
                  <a:srgbClr val="0000CC"/>
                </a:solidFill>
              </a:rPr>
              <a:t>-rT</a:t>
            </a:r>
            <a:r>
              <a:rPr lang="en-US" altLang="zh-CN" sz="3200">
                <a:solidFill>
                  <a:srgbClr val="0000CC"/>
                </a:solidFill>
              </a:rPr>
              <a:t>[</a:t>
            </a:r>
            <a:r>
              <a:rPr lang="en-US" altLang="zh-CN" sz="3200" i="1">
                <a:solidFill>
                  <a:srgbClr val="0000CC"/>
                </a:solidFill>
              </a:rPr>
              <a:t>pf</a:t>
            </a:r>
            <a:r>
              <a:rPr lang="en-US" altLang="zh-CN" sz="3200" i="1" baseline="-25000">
                <a:solidFill>
                  <a:srgbClr val="0000CC"/>
                </a:solidFill>
              </a:rPr>
              <a:t>u</a:t>
            </a:r>
            <a:r>
              <a:rPr lang="en-US" altLang="zh-CN" sz="3200" i="1">
                <a:solidFill>
                  <a:srgbClr val="0000CC"/>
                </a:solidFill>
              </a:rPr>
              <a:t>+</a:t>
            </a:r>
            <a:r>
              <a:rPr lang="en-US" altLang="zh-CN" sz="3200">
                <a:solidFill>
                  <a:srgbClr val="0000CC"/>
                </a:solidFill>
              </a:rPr>
              <a:t>(1</a:t>
            </a:r>
            <a:r>
              <a:rPr lang="en-US" altLang="zh-CN" sz="3200" i="1">
                <a:solidFill>
                  <a:srgbClr val="0000CC"/>
                </a:solidFill>
              </a:rPr>
              <a:t>-p</a:t>
            </a:r>
            <a:r>
              <a:rPr lang="en-US" altLang="zh-CN" sz="3200">
                <a:solidFill>
                  <a:srgbClr val="0000CC"/>
                </a:solidFill>
              </a:rPr>
              <a:t>)</a:t>
            </a:r>
            <a:r>
              <a:rPr lang="en-US" altLang="zh-CN" sz="3200" i="1">
                <a:solidFill>
                  <a:srgbClr val="0000CC"/>
                </a:solidFill>
              </a:rPr>
              <a:t>f</a:t>
            </a:r>
            <a:r>
              <a:rPr lang="en-US" altLang="zh-CN" sz="3200" i="1" baseline="-25000">
                <a:solidFill>
                  <a:srgbClr val="0000CC"/>
                </a:solidFill>
              </a:rPr>
              <a:t>d </a:t>
            </a:r>
            <a:r>
              <a:rPr lang="en-US" altLang="zh-CN" sz="3200">
                <a:solidFill>
                  <a:srgbClr val="0000CC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40632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0772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The Binomial Model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564" y="1600200"/>
            <a:ext cx="10737272" cy="41910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In a risk-neutral world the stock price grows at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r-q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rather than at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when there is a dividend yield at rate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q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probability, 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, of an up movement must therefore satisfy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		pS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u+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1-p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d=S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i="1" dirty="0">
                <a:ea typeface="宋体" panose="02010600030101010101" pitchFamily="2" charset="-122"/>
              </a:rPr>
              <a:t>e</a:t>
            </a:r>
            <a:r>
              <a:rPr lang="en-US" altLang="zh-CN" i="1" baseline="30000" dirty="0">
                <a:ea typeface="宋体" panose="02010600030101010101" pitchFamily="2" charset="-122"/>
              </a:rPr>
              <a:t> </a:t>
            </a:r>
            <a:r>
              <a:rPr lang="en-US" altLang="zh-CN" baseline="30000" dirty="0">
                <a:ea typeface="宋体" panose="02010600030101010101" pitchFamily="2" charset="-122"/>
              </a:rPr>
              <a:t>(</a:t>
            </a:r>
            <a:r>
              <a:rPr lang="en-US" altLang="zh-CN" i="1" baseline="30000" dirty="0">
                <a:ea typeface="宋体" panose="02010600030101010101" pitchFamily="2" charset="-122"/>
              </a:rPr>
              <a:t>r-q</a:t>
            </a:r>
            <a:r>
              <a:rPr lang="en-US" altLang="zh-CN" baseline="30000" dirty="0">
                <a:ea typeface="宋体" panose="02010600030101010101" pitchFamily="2" charset="-122"/>
              </a:rPr>
              <a:t>)</a:t>
            </a:r>
            <a:r>
              <a:rPr lang="en-US" altLang="zh-CN" i="1" baseline="30000" dirty="0">
                <a:ea typeface="宋体" panose="02010600030101010101" pitchFamily="2" charset="-122"/>
              </a:rPr>
              <a:t>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so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	</a:t>
            </a:r>
          </a:p>
        </p:txBody>
      </p:sp>
      <p:graphicFrame>
        <p:nvGraphicFramePr>
          <p:cNvPr id="102400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107295"/>
              </p:ext>
            </p:extLst>
          </p:nvPr>
        </p:nvGraphicFramePr>
        <p:xfrm>
          <a:off x="5013180" y="4094883"/>
          <a:ext cx="2318039" cy="123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公式" r:id="rId4" imgW="914400" imgH="419040" progId="Equation.3">
                  <p:embed/>
                </p:oleObj>
              </mc:Choice>
              <mc:Fallback>
                <p:oleObj name="公式" r:id="rId4" imgW="914400" imgH="419040" progId="Equation.3">
                  <p:embed/>
                  <p:pic>
                    <p:nvPicPr>
                      <p:cNvPr id="102400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180" y="4094883"/>
                        <a:ext cx="2318039" cy="1239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374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1350</Words>
  <Application>Microsoft Office PowerPoint</Application>
  <PresentationFormat>宽屏</PresentationFormat>
  <Paragraphs>273</Paragraphs>
  <Slides>37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 Unicode MS</vt:lpstr>
      <vt:lpstr>N Helvetica Narrow</vt:lpstr>
      <vt:lpstr>等线</vt:lpstr>
      <vt:lpstr>黑体</vt:lpstr>
      <vt:lpstr>华文新魏</vt:lpstr>
      <vt:lpstr>华文行楷</vt:lpstr>
      <vt:lpstr>楷体</vt:lpstr>
      <vt:lpstr>楷体_GB2312</vt:lpstr>
      <vt:lpstr>宋体</vt:lpstr>
      <vt:lpstr>Arial</vt:lpstr>
      <vt:lpstr>Symbol</vt:lpstr>
      <vt:lpstr>Times New Roman</vt:lpstr>
      <vt:lpstr>Wingdings</vt:lpstr>
      <vt:lpstr>Global</vt:lpstr>
      <vt:lpstr>公式</vt:lpstr>
      <vt:lpstr>Financial Derivatives</vt:lpstr>
      <vt:lpstr>Options On Stock Indices, Currencies, and Futures </vt:lpstr>
      <vt:lpstr>European Options on Stocks Providing a Dividend Yield</vt:lpstr>
      <vt:lpstr>Lower Bounds For Option Prices</vt:lpstr>
      <vt:lpstr>Lower Bounds For Option Prices</vt:lpstr>
      <vt:lpstr>Lower Bounds For Option Prices</vt:lpstr>
      <vt:lpstr>Extension of B-S Formula</vt:lpstr>
      <vt:lpstr>The Binomial Model</vt:lpstr>
      <vt:lpstr>The Binomial Model</vt:lpstr>
      <vt:lpstr>Index Options</vt:lpstr>
      <vt:lpstr>Index Option Example</vt:lpstr>
      <vt:lpstr>Using Index Options for Portfolio Insurance</vt:lpstr>
      <vt:lpstr>Example 1</vt:lpstr>
      <vt:lpstr>Example 2</vt:lpstr>
      <vt:lpstr>Calculating Relation Between Index Level  and Portfolio Value in 3 months </vt:lpstr>
      <vt:lpstr>Determining the Strike Price</vt:lpstr>
      <vt:lpstr>Valuing  European Index Options</vt:lpstr>
      <vt:lpstr>Currency Options</vt:lpstr>
      <vt:lpstr>The Foreign Interest Rate</vt:lpstr>
      <vt:lpstr>Valuing  European Currency Options</vt:lpstr>
      <vt:lpstr>Formulas for European Currency Options</vt:lpstr>
      <vt:lpstr>Alternative Formulas</vt:lpstr>
      <vt:lpstr>Mechanics of Call Futures Options</vt:lpstr>
      <vt:lpstr>Mechanics of Call Futures Options</vt:lpstr>
      <vt:lpstr>Mechanics of Put Futures Option</vt:lpstr>
      <vt:lpstr>Put-Call Parity for Futures Options</vt:lpstr>
      <vt:lpstr>Binomial Tree Example</vt:lpstr>
      <vt:lpstr>Setting Up a Riskless  Portfolio</vt:lpstr>
      <vt:lpstr>Valuing  the Portfolio ( Risk-Free Rate is 6% )</vt:lpstr>
      <vt:lpstr>Valuing  the Option</vt:lpstr>
      <vt:lpstr>Generalization of Binomial Tree Example</vt:lpstr>
      <vt:lpstr>Generalization</vt:lpstr>
      <vt:lpstr>Generalization</vt:lpstr>
      <vt:lpstr>Generalization</vt:lpstr>
      <vt:lpstr>Valuing  European Futures Options</vt:lpstr>
      <vt:lpstr>Growth Rates  For Futures Prices</vt:lpstr>
      <vt:lpstr>Black’s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Derivatives</dc:title>
  <dc:creator>lenvo</dc:creator>
  <cp:lastModifiedBy>Lenovo</cp:lastModifiedBy>
  <cp:revision>59</cp:revision>
  <dcterms:created xsi:type="dcterms:W3CDTF">2020-03-10T13:59:28Z</dcterms:created>
  <dcterms:modified xsi:type="dcterms:W3CDTF">2021-12-07T03:06:32Z</dcterms:modified>
</cp:coreProperties>
</file>